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8"/>
  </p:notesMasterIdLst>
  <p:handoutMasterIdLst>
    <p:handoutMasterId r:id="rId49"/>
  </p:handoutMasterIdLst>
  <p:sldIdLst>
    <p:sldId id="870" r:id="rId2"/>
    <p:sldId id="868" r:id="rId3"/>
    <p:sldId id="869" r:id="rId4"/>
    <p:sldId id="871" r:id="rId5"/>
    <p:sldId id="872" r:id="rId6"/>
    <p:sldId id="873" r:id="rId7"/>
    <p:sldId id="874" r:id="rId8"/>
    <p:sldId id="875" r:id="rId9"/>
    <p:sldId id="876" r:id="rId10"/>
    <p:sldId id="877" r:id="rId11"/>
    <p:sldId id="878" r:id="rId12"/>
    <p:sldId id="879" r:id="rId13"/>
    <p:sldId id="904" r:id="rId14"/>
    <p:sldId id="897" r:id="rId15"/>
    <p:sldId id="770" r:id="rId16"/>
    <p:sldId id="902" r:id="rId17"/>
    <p:sldId id="854" r:id="rId18"/>
    <p:sldId id="855" r:id="rId19"/>
    <p:sldId id="623" r:id="rId20"/>
    <p:sldId id="647" r:id="rId21"/>
    <p:sldId id="856" r:id="rId22"/>
    <p:sldId id="857" r:id="rId23"/>
    <p:sldId id="860" r:id="rId24"/>
    <p:sldId id="895" r:id="rId25"/>
    <p:sldId id="883" r:id="rId26"/>
    <p:sldId id="839" r:id="rId27"/>
    <p:sldId id="884" r:id="rId28"/>
    <p:sldId id="885" r:id="rId29"/>
    <p:sldId id="886" r:id="rId30"/>
    <p:sldId id="887" r:id="rId31"/>
    <p:sldId id="888" r:id="rId32"/>
    <p:sldId id="889" r:id="rId33"/>
    <p:sldId id="890" r:id="rId34"/>
    <p:sldId id="891" r:id="rId35"/>
    <p:sldId id="892" r:id="rId36"/>
    <p:sldId id="893" r:id="rId37"/>
    <p:sldId id="899" r:id="rId38"/>
    <p:sldId id="900" r:id="rId39"/>
    <p:sldId id="901" r:id="rId40"/>
    <p:sldId id="844" r:id="rId41"/>
    <p:sldId id="865" r:id="rId42"/>
    <p:sldId id="853" r:id="rId43"/>
    <p:sldId id="866" r:id="rId44"/>
    <p:sldId id="867" r:id="rId45"/>
    <p:sldId id="852" r:id="rId46"/>
    <p:sldId id="818" r:id="rId4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rgbClr val="000000"/>
        </a:solidFill>
        <a:latin typeface="Antique Olv (W1)" pitchFamily="34" charset="0"/>
        <a:ea typeface="+mn-ea"/>
        <a:cs typeface="Arial" charset="0"/>
      </a:defRPr>
    </a:lvl1pPr>
    <a:lvl2pPr marL="457200" algn="ctr" rtl="0" eaLnBrk="0" fontAlgn="base" hangingPunct="0">
      <a:spcBef>
        <a:spcPct val="0"/>
      </a:spcBef>
      <a:spcAft>
        <a:spcPct val="0"/>
      </a:spcAft>
      <a:defRPr sz="2400" kern="1200">
        <a:solidFill>
          <a:srgbClr val="000000"/>
        </a:solidFill>
        <a:latin typeface="Antique Olv (W1)" pitchFamily="34" charset="0"/>
        <a:ea typeface="+mn-ea"/>
        <a:cs typeface="Arial" charset="0"/>
      </a:defRPr>
    </a:lvl2pPr>
    <a:lvl3pPr marL="914400" algn="ctr" rtl="0" eaLnBrk="0" fontAlgn="base" hangingPunct="0">
      <a:spcBef>
        <a:spcPct val="0"/>
      </a:spcBef>
      <a:spcAft>
        <a:spcPct val="0"/>
      </a:spcAft>
      <a:defRPr sz="2400" kern="1200">
        <a:solidFill>
          <a:srgbClr val="000000"/>
        </a:solidFill>
        <a:latin typeface="Antique Olv (W1)" pitchFamily="34" charset="0"/>
        <a:ea typeface="+mn-ea"/>
        <a:cs typeface="Arial" charset="0"/>
      </a:defRPr>
    </a:lvl3pPr>
    <a:lvl4pPr marL="1371600" algn="ctr" rtl="0" eaLnBrk="0" fontAlgn="base" hangingPunct="0">
      <a:spcBef>
        <a:spcPct val="0"/>
      </a:spcBef>
      <a:spcAft>
        <a:spcPct val="0"/>
      </a:spcAft>
      <a:defRPr sz="2400" kern="1200">
        <a:solidFill>
          <a:srgbClr val="000000"/>
        </a:solidFill>
        <a:latin typeface="Antique Olv (W1)" pitchFamily="34" charset="0"/>
        <a:ea typeface="+mn-ea"/>
        <a:cs typeface="Arial" charset="0"/>
      </a:defRPr>
    </a:lvl4pPr>
    <a:lvl5pPr marL="1828800" algn="ctr" rtl="0" eaLnBrk="0" fontAlgn="base" hangingPunct="0">
      <a:spcBef>
        <a:spcPct val="0"/>
      </a:spcBef>
      <a:spcAft>
        <a:spcPct val="0"/>
      </a:spcAft>
      <a:defRPr sz="2400" kern="1200">
        <a:solidFill>
          <a:srgbClr val="000000"/>
        </a:solidFill>
        <a:latin typeface="Antique Olv (W1)" pitchFamily="34" charset="0"/>
        <a:ea typeface="+mn-ea"/>
        <a:cs typeface="Arial" charset="0"/>
      </a:defRPr>
    </a:lvl5pPr>
    <a:lvl6pPr marL="2286000" algn="l" defTabSz="914400" rtl="0" eaLnBrk="1" latinLnBrk="0" hangingPunct="1">
      <a:defRPr sz="2400" kern="1200">
        <a:solidFill>
          <a:srgbClr val="000000"/>
        </a:solidFill>
        <a:latin typeface="Antique Olv (W1)" pitchFamily="34" charset="0"/>
        <a:ea typeface="+mn-ea"/>
        <a:cs typeface="Arial" charset="0"/>
      </a:defRPr>
    </a:lvl6pPr>
    <a:lvl7pPr marL="2743200" algn="l" defTabSz="914400" rtl="0" eaLnBrk="1" latinLnBrk="0" hangingPunct="1">
      <a:defRPr sz="2400" kern="1200">
        <a:solidFill>
          <a:srgbClr val="000000"/>
        </a:solidFill>
        <a:latin typeface="Antique Olv (W1)" pitchFamily="34" charset="0"/>
        <a:ea typeface="+mn-ea"/>
        <a:cs typeface="Arial" charset="0"/>
      </a:defRPr>
    </a:lvl7pPr>
    <a:lvl8pPr marL="3200400" algn="l" defTabSz="914400" rtl="0" eaLnBrk="1" latinLnBrk="0" hangingPunct="1">
      <a:defRPr sz="2400" kern="1200">
        <a:solidFill>
          <a:srgbClr val="000000"/>
        </a:solidFill>
        <a:latin typeface="Antique Olv (W1)" pitchFamily="34" charset="0"/>
        <a:ea typeface="+mn-ea"/>
        <a:cs typeface="Arial" charset="0"/>
      </a:defRPr>
    </a:lvl8pPr>
    <a:lvl9pPr marL="3657600" algn="l" defTabSz="914400" rtl="0" eaLnBrk="1" latinLnBrk="0" hangingPunct="1">
      <a:defRPr sz="2400" kern="1200">
        <a:solidFill>
          <a:srgbClr val="000000"/>
        </a:solidFill>
        <a:latin typeface="Antique Olv (W1)"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5A2"/>
    <a:srgbClr val="FAF400"/>
    <a:srgbClr val="EC0000"/>
    <a:srgbClr val="DC0000"/>
    <a:srgbClr val="F6F000"/>
    <a:srgbClr val="FFFF00"/>
    <a:srgbClr val="F5032B"/>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30" autoAdjust="0"/>
    <p:restoredTop sz="94511" autoAdjust="0"/>
  </p:normalViewPr>
  <p:slideViewPr>
    <p:cSldViewPr>
      <p:cViewPr varScale="1">
        <p:scale>
          <a:sx n="104" d="100"/>
          <a:sy n="104" d="100"/>
        </p:scale>
        <p:origin x="-9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US"/>
          </a:p>
        </p:txBody>
      </p:sp>
      <p:sp>
        <p:nvSpPr>
          <p:cNvPr id="2416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2416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US"/>
          </a:p>
        </p:txBody>
      </p:sp>
      <p:sp>
        <p:nvSpPr>
          <p:cNvPr id="241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25235FBE-433D-44B7-8089-C1B6F16F4081}" type="slidenum">
              <a:rPr lang="en-US"/>
              <a:pPr>
                <a:defRPr/>
              </a:pPr>
              <a:t>‹#›</a:t>
            </a:fld>
            <a:endParaRPr lang="en-US"/>
          </a:p>
        </p:txBody>
      </p:sp>
    </p:spTree>
    <p:extLst>
      <p:ext uri="{BB962C8B-B14F-4D97-AF65-F5344CB8AC3E}">
        <p14:creationId xmlns:p14="http://schemas.microsoft.com/office/powerpoint/2010/main" val="212737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cs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4583D9D5-0969-46A5-A4FF-934F5A89C9AB}" type="slidenum">
              <a:rPr lang="en-US"/>
              <a:pPr>
                <a:defRPr/>
              </a:pPr>
              <a:t>‹#›</a:t>
            </a:fld>
            <a:endParaRPr lang="en-US"/>
          </a:p>
        </p:txBody>
      </p:sp>
    </p:spTree>
    <p:extLst>
      <p:ext uri="{BB962C8B-B14F-4D97-AF65-F5344CB8AC3E}">
        <p14:creationId xmlns:p14="http://schemas.microsoft.com/office/powerpoint/2010/main" val="3019945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98F96DB-1B0B-46AA-9095-6E0648C75C31}" type="slidenum">
              <a:rPr lang="en-US" altLang="en-US" smtClean="0"/>
              <a:pPr>
                <a:spcBef>
                  <a:spcPct val="0"/>
                </a:spcBef>
              </a:pPr>
              <a:t>1</a:t>
            </a:fld>
            <a:endParaRPr lang="en-US" altLang="en-US" smtClean="0"/>
          </a:p>
        </p:txBody>
      </p:sp>
      <p:sp>
        <p:nvSpPr>
          <p:cNvPr id="80899"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smtClean="0"/>
          </a:p>
        </p:txBody>
      </p:sp>
      <p:sp>
        <p:nvSpPr>
          <p:cNvPr id="80900"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E3B2E56-B99F-4F84-8350-0F236255E1D5}" type="slidenum">
              <a:rPr lang="en-US" altLang="en-US" smtClean="0"/>
              <a:pPr>
                <a:spcBef>
                  <a:spcPct val="0"/>
                </a:spcBef>
              </a:pPr>
              <a:t>7</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IN Cell Analyzer automated microscope was used to identify proteins influencing the division of human cells. After the images were analyzed, quantitative results were transferred to Spotfire DecisionSite. This screen revealed the previously unknown involvement of the retinol binding protein RBP1 in cell cycle control.(Stubbs S, &amp; Thomas N. 2006 Methods in Enzymology; 414:1-21.) Retinol a form of Vitamin A plays a crucial role in vision and during embryonic development"</a:t>
            </a:r>
          </a:p>
          <a:p>
            <a:pPr eaLnBrk="1" hangingPunct="1"/>
            <a:r>
              <a:rPr lang="en-US" alt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ntique Olv (W1)" pitchFamily="34" charset="0"/>
                <a:cs typeface="Arial" pitchFamily="34" charset="0"/>
              </a:defRPr>
            </a:lvl1pPr>
            <a:lvl2pPr marL="742950" indent="-285750" eaLnBrk="0" hangingPunct="0">
              <a:defRPr sz="2400">
                <a:solidFill>
                  <a:srgbClr val="000000"/>
                </a:solidFill>
                <a:latin typeface="Antique Olv (W1)" pitchFamily="34" charset="0"/>
                <a:cs typeface="Arial" pitchFamily="34" charset="0"/>
              </a:defRPr>
            </a:lvl2pPr>
            <a:lvl3pPr marL="1143000" indent="-228600" eaLnBrk="0" hangingPunct="0">
              <a:defRPr sz="2400">
                <a:solidFill>
                  <a:srgbClr val="000000"/>
                </a:solidFill>
                <a:latin typeface="Antique Olv (W1)" pitchFamily="34" charset="0"/>
                <a:cs typeface="Arial" pitchFamily="34" charset="0"/>
              </a:defRPr>
            </a:lvl3pPr>
            <a:lvl4pPr marL="1600200" indent="-228600" eaLnBrk="0" hangingPunct="0">
              <a:defRPr sz="2400">
                <a:solidFill>
                  <a:srgbClr val="000000"/>
                </a:solidFill>
                <a:latin typeface="Antique Olv (W1)" pitchFamily="34" charset="0"/>
                <a:cs typeface="Arial" pitchFamily="34" charset="0"/>
              </a:defRPr>
            </a:lvl4pPr>
            <a:lvl5pPr marL="2057400" indent="-228600" eaLnBrk="0" hangingPunct="0">
              <a:defRPr sz="2400">
                <a:solidFill>
                  <a:srgbClr val="000000"/>
                </a:solidFill>
                <a:latin typeface="Antique Olv (W1)" pitchFamily="34" charset="0"/>
                <a:cs typeface="Arial" pitchFamily="34" charset="0"/>
              </a:defRPr>
            </a:lvl5pPr>
            <a:lvl6pPr marL="2514600" indent="-228600" eaLnBrk="0" fontAlgn="base" hangingPunct="0">
              <a:spcBef>
                <a:spcPct val="0"/>
              </a:spcBef>
              <a:spcAft>
                <a:spcPct val="0"/>
              </a:spcAft>
              <a:defRPr sz="2400">
                <a:solidFill>
                  <a:srgbClr val="000000"/>
                </a:solidFill>
                <a:latin typeface="Antique Olv (W1)" pitchFamily="34" charset="0"/>
                <a:cs typeface="Arial" pitchFamily="34" charset="0"/>
              </a:defRPr>
            </a:lvl6pPr>
            <a:lvl7pPr marL="2971800" indent="-228600" eaLnBrk="0" fontAlgn="base" hangingPunct="0">
              <a:spcBef>
                <a:spcPct val="0"/>
              </a:spcBef>
              <a:spcAft>
                <a:spcPct val="0"/>
              </a:spcAft>
              <a:defRPr sz="2400">
                <a:solidFill>
                  <a:srgbClr val="000000"/>
                </a:solidFill>
                <a:latin typeface="Antique Olv (W1)" pitchFamily="34" charset="0"/>
                <a:cs typeface="Arial" pitchFamily="34" charset="0"/>
              </a:defRPr>
            </a:lvl7pPr>
            <a:lvl8pPr marL="3429000" indent="-228600" eaLnBrk="0" fontAlgn="base" hangingPunct="0">
              <a:spcBef>
                <a:spcPct val="0"/>
              </a:spcBef>
              <a:spcAft>
                <a:spcPct val="0"/>
              </a:spcAft>
              <a:defRPr sz="2400">
                <a:solidFill>
                  <a:srgbClr val="000000"/>
                </a:solidFill>
                <a:latin typeface="Antique Olv (W1)" pitchFamily="34" charset="0"/>
                <a:cs typeface="Arial" pitchFamily="34" charset="0"/>
              </a:defRPr>
            </a:lvl8pPr>
            <a:lvl9pPr marL="3886200" indent="-228600" eaLnBrk="0" fontAlgn="base" hangingPunct="0">
              <a:spcBef>
                <a:spcPct val="0"/>
              </a:spcBef>
              <a:spcAft>
                <a:spcPct val="0"/>
              </a:spcAft>
              <a:defRPr sz="2400">
                <a:solidFill>
                  <a:srgbClr val="000000"/>
                </a:solidFill>
                <a:latin typeface="Antique Olv (W1)" pitchFamily="34" charset="0"/>
                <a:cs typeface="Arial" pitchFamily="34" charset="0"/>
              </a:defRPr>
            </a:lvl9pPr>
          </a:lstStyle>
          <a:p>
            <a:pPr eaLnBrk="1" hangingPunct="1"/>
            <a:fld id="{BACCB882-66E6-41FD-BC67-86E1FBE3F06F}" type="slidenum">
              <a:rPr lang="en-US" altLang="en-US" sz="1200" smtClean="0">
                <a:solidFill>
                  <a:schemeClr val="tx1"/>
                </a:solidFill>
                <a:latin typeface="Arial" pitchFamily="34" charset="0"/>
              </a:rPr>
              <a:pPr eaLnBrk="1" hangingPunct="1"/>
              <a:t>13</a:t>
            </a:fld>
            <a:endParaRPr lang="en-US" altLang="en-US" sz="1200" smtClean="0">
              <a:solidFill>
                <a:schemeClr val="tx1"/>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smtClean="0"/>
              <a:t>Numerical</a:t>
            </a:r>
            <a:r>
              <a:rPr lang="th-TH" baseline="0" dirty="0" smtClean="0"/>
              <a:t> time series, for example stock price over time,  is a series of time and numerical value, in this case, the stock price.</a:t>
            </a:r>
          </a:p>
          <a:p>
            <a:r>
              <a:rPr lang="th-TH" baseline="0" dirty="0" smtClean="0"/>
              <a:t>Temporal categorical data, for example the patients transfer data, a series of time and categorical value.</a:t>
            </a:r>
          </a:p>
          <a:p>
            <a:r>
              <a:rPr lang="en-US" baseline="0" dirty="0" smtClean="0"/>
              <a:t>E</a:t>
            </a:r>
            <a:r>
              <a:rPr lang="th-TH" baseline="0" dirty="0" smtClean="0"/>
              <a:t>xplain patient transfer</a:t>
            </a:r>
            <a:endParaRPr lang="th-TH" dirty="0" smtClean="0"/>
          </a:p>
          <a:p>
            <a:r>
              <a:rPr lang="th-TH" dirty="0" smtClean="0"/>
              <a:t>A value</a:t>
            </a:r>
            <a:r>
              <a:rPr lang="th-TH" baseline="0" dirty="0" smtClean="0"/>
              <a:t>d pair of time and category is called an event.</a:t>
            </a:r>
            <a:endParaRPr lang="th-TH" dirty="0" smtClean="0"/>
          </a:p>
          <a:p>
            <a:r>
              <a:rPr lang="th-TH" dirty="0" smtClean="0"/>
              <a:t>Throughout this presentation,</a:t>
            </a:r>
            <a:r>
              <a:rPr lang="th-TH" baseline="0" dirty="0" smtClean="0"/>
              <a:t> </a:t>
            </a:r>
            <a:r>
              <a:rPr lang="th-TH" dirty="0" smtClean="0"/>
              <a:t>triangles</a:t>
            </a:r>
            <a:r>
              <a:rPr lang="th-TH" baseline="0" dirty="0" smtClean="0"/>
              <a:t> are used to represent events while colors are used to show the category</a:t>
            </a:r>
            <a:endParaRPr lang="en-US" dirty="0"/>
          </a:p>
        </p:txBody>
      </p:sp>
      <p:sp>
        <p:nvSpPr>
          <p:cNvPr id="4" name="Slide Number Placeholder 3"/>
          <p:cNvSpPr>
            <a:spLocks noGrp="1"/>
          </p:cNvSpPr>
          <p:nvPr>
            <p:ph type="sldNum" sz="quarter" idx="10"/>
          </p:nvPr>
        </p:nvSpPr>
        <p:spPr/>
        <p:txBody>
          <a:bodyPr/>
          <a:lstStyle/>
          <a:p>
            <a:fld id="{F0338A80-A046-7647-9CDD-5C799194CE07}"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th-TH" dirty="0" smtClean="0"/>
              <a:t>Using</a:t>
            </a:r>
            <a:r>
              <a:rPr lang="th-TH" baseline="0" dirty="0" smtClean="0"/>
              <a:t> LifeFlow, 7,041 patients are aggregated into this visualization and LifeFlow immediately reveal the most common pattern, which you could not do easily in SQL.</a:t>
            </a:r>
          </a:p>
          <a:p>
            <a:endParaRPr lang="th-TH" baseline="0" dirty="0" smtClean="0"/>
          </a:p>
          <a:p>
            <a:r>
              <a:rPr lang="th-TH" baseline="0" dirty="0" smtClean="0"/>
              <a:t>You could easily notice this huge pattern “Arrival -&gt; ER -&gt; Exit”, meaning patients who visited with minor injuries or simple conditions and left the hospital immediately after receiving their treatment.</a:t>
            </a:r>
          </a:p>
          <a:p>
            <a:r>
              <a:rPr lang="th-TH" baseline="0" dirty="0" smtClean="0"/>
              <a:t>When hovering the mouse over, LifeFlow displays a tooltip that gives more information, such as number of patients and other statistics, and also shows the distribution of the patients. </a:t>
            </a:r>
          </a:p>
          <a:p>
            <a:r>
              <a:rPr lang="th-TH" baseline="0" dirty="0" smtClean="0"/>
              <a:t>As the horizontal gap represents time, you can see from the distribution that some patients left the hospital very quickly after visiting the emergency room while some of them stayed longer. </a:t>
            </a:r>
          </a:p>
          <a:p>
            <a:endParaRPr lang="th-TH" baseline="0" dirty="0" smtClean="0"/>
          </a:p>
          <a:p>
            <a:r>
              <a:rPr lang="th-TH" baseline="0" dirty="0" smtClean="0"/>
              <a:t>*optional</a:t>
            </a:r>
          </a:p>
          <a:p>
            <a:r>
              <a:rPr lang="th-TH" baseline="0" dirty="0" smtClean="0"/>
              <a:t>The second most common pattern is “Arrival (Blue) -&gt; ER (Pink) -&gt; Floor (Green) -&gt; Exit (Cyan)”, meaning patients who were admitted to observe the conditions and then everything went well so they left the hospital. </a:t>
            </a:r>
          </a:p>
          <a:p>
            <a:r>
              <a:rPr lang="th-TH" baseline="0" dirty="0" smtClean="0"/>
              <a:t>You can also use the horizontal gap to compare these patients with the patients who exit from the emergency room. </a:t>
            </a:r>
          </a:p>
          <a:p>
            <a:r>
              <a:rPr lang="th-TH" baseline="0" dirty="0" smtClean="0"/>
              <a:t>Comparing the gap from pink to cyan and pink to green, you can see that the gap from pink to green is smaller than pink to cyan, so the patients were transferred to Floor faster than exit the hospital in average.</a:t>
            </a:r>
          </a:p>
          <a:p>
            <a:endParaRPr lang="th-TH" dirty="0" smtClean="0"/>
          </a:p>
          <a:p>
            <a:r>
              <a:rPr lang="th-TH" dirty="0" smtClean="0"/>
              <a:t>You</a:t>
            </a:r>
            <a:r>
              <a:rPr lang="th-TH" baseline="0" dirty="0" smtClean="0"/>
              <a:t> have seen the two most common cases, now I will remove the common patterns so we can analyze the less frequent patterns.</a:t>
            </a:r>
            <a:endParaRPr lang="en-US" dirty="0"/>
          </a:p>
        </p:txBody>
      </p:sp>
      <p:sp>
        <p:nvSpPr>
          <p:cNvPr id="4" name="Slide Number Placeholder 3"/>
          <p:cNvSpPr>
            <a:spLocks noGrp="1"/>
          </p:cNvSpPr>
          <p:nvPr>
            <p:ph type="sldNum" sz="quarter" idx="10"/>
          </p:nvPr>
        </p:nvSpPr>
        <p:spPr/>
        <p:txBody>
          <a:bodyPr/>
          <a:lstStyle/>
          <a:p>
            <a:fld id="{F0338A80-A046-7647-9CDD-5C799194CE07}" type="slidenum">
              <a:rPr lang="en-US" smtClean="0"/>
              <a:pPr/>
              <a:t>22</a:t>
            </a:fld>
            <a:endParaRPr lang="en-US"/>
          </a:p>
        </p:txBody>
      </p:sp>
    </p:spTree>
    <p:extLst>
      <p:ext uri="{BB962C8B-B14F-4D97-AF65-F5344CB8AC3E}">
        <p14:creationId xmlns:p14="http://schemas.microsoft.com/office/powerpoint/2010/main" val="241858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h-TH" dirty="0" smtClean="0"/>
              <a:t>Another</a:t>
            </a:r>
            <a:r>
              <a:rPr lang="th-TH" baseline="0" dirty="0" smtClean="0"/>
              <a:t> interesting feature is you can align by a particular event.</a:t>
            </a:r>
          </a:p>
          <a:p>
            <a:r>
              <a:rPr lang="th-TH" baseline="0" dirty="0" smtClean="0"/>
              <a:t>For example, if you want to know what happened before and after the patients went to the ICU, you can align by ICU.</a:t>
            </a:r>
          </a:p>
          <a:p>
            <a:r>
              <a:rPr lang="th-TH" baseline="0" dirty="0" smtClean="0"/>
              <a:t>The dash line separate between what happened before and what happened after. </a:t>
            </a:r>
          </a:p>
          <a:p>
            <a:r>
              <a:rPr lang="th-TH" baseline="0" dirty="0" smtClean="0"/>
              <a:t>You can see that the ICU patients mostly came from the ER (pink), and most of them were transferred to Floor (green) after that.</a:t>
            </a:r>
          </a:p>
          <a:p>
            <a:r>
              <a:rPr lang="th-TH" baseline="0" dirty="0" smtClean="0"/>
              <a:t>Unfortunately, some of them died after they were transferred to the ICU (black).</a:t>
            </a:r>
          </a:p>
          <a:p>
            <a:endParaRPr lang="th-TH" baseline="0" dirty="0" smtClean="0"/>
          </a:p>
          <a:p>
            <a:r>
              <a:rPr lang="th-TH" baseline="0" dirty="0" smtClean="0"/>
              <a:t>From this visualization, you may notice a small pattern in the bottom. </a:t>
            </a:r>
          </a:p>
          <a:p>
            <a:r>
              <a:rPr lang="th-TH" baseline="0" dirty="0" smtClean="0"/>
              <a:t>Let me zoom in. </a:t>
            </a:r>
          </a:p>
        </p:txBody>
      </p:sp>
      <p:sp>
        <p:nvSpPr>
          <p:cNvPr id="4" name="Slide Number Placeholder 3"/>
          <p:cNvSpPr>
            <a:spLocks noGrp="1"/>
          </p:cNvSpPr>
          <p:nvPr>
            <p:ph type="sldNum" sz="quarter" idx="10"/>
          </p:nvPr>
        </p:nvSpPr>
        <p:spPr/>
        <p:txBody>
          <a:bodyPr/>
          <a:lstStyle/>
          <a:p>
            <a:fld id="{F0338A80-A046-7647-9CDD-5C799194CE07}" type="slidenum">
              <a:rPr lang="en-US" smtClean="0"/>
              <a:pPr/>
              <a:t>23</a:t>
            </a:fld>
            <a:endParaRPr lang="en-US"/>
          </a:p>
        </p:txBody>
      </p:sp>
    </p:spTree>
    <p:extLst>
      <p:ext uri="{BB962C8B-B14F-4D97-AF65-F5344CB8AC3E}">
        <p14:creationId xmlns:p14="http://schemas.microsoft.com/office/powerpoint/2010/main" val="416282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defRPr/>
              </a:pPr>
              <a:endParaRPr lang="en-US">
                <a:solidFill>
                  <a:schemeClr val="tx1"/>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grpSp>
      </p:grpSp>
      <p:sp>
        <p:nvSpPr>
          <p:cNvPr id="5531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55316" name="Rectangle 20"/>
          <p:cNvSpPr>
            <a:spLocks noGrp="1" noChangeArrowheads="1"/>
          </p:cNvSpPr>
          <p:nvPr>
            <p:ph type="subTitle" idx="1"/>
          </p:nvPr>
        </p:nvSpPr>
        <p:spPr>
          <a:xfrm>
            <a:off x="2971800" y="4267200"/>
            <a:ext cx="6019800" cy="1752600"/>
          </a:xfrm>
        </p:spPr>
        <p:txBody>
          <a:bodyPr/>
          <a:lstStyle>
            <a:lvl1pPr marL="0" indent="0">
              <a:buFontTx/>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5256C7C5-131B-42BB-A3ED-9A64A4A495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87DCFF3-3D0A-4F79-BB87-C88F7C61B92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C09285F-CCF2-49B8-94BE-CD214C28DEB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5C344B9-1CE3-4B95-9852-6BD4397B2AA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AD51E48D-245E-4A77-B954-544E4C95DD4B}"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D940528-7974-4A89-88F7-475DAE8BFC8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0656DD4-5B6C-4DA4-BA24-11B6BDAE8D0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pic>
        <p:nvPicPr>
          <p:cNvPr id="7"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2000" y="6094413"/>
            <a:ext cx="685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A03512-D9CA-43CD-8EC8-7A9DF1CF055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38ECB46-397C-464B-A023-64FB7F0A018C}"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C4727DD-C14A-446D-9B29-24078893293D}"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6F01AF2-CAF9-402F-9648-9C521D1B3EE8}"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F2DB17C-7398-411C-A637-37799ACB33DD}"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A8CBD83-B3B6-4EA1-8C78-E7555CC9777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617BA4B-C51D-483E-A13C-751B1A38B8A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mn-lt"/>
                <a:cs typeface="Arial" charset="0"/>
              </a:defRPr>
            </a:lvl1pPr>
          </a:lstStyle>
          <a:p>
            <a:pPr>
              <a:defRPr/>
            </a:pPr>
            <a:endParaRPr lang="en-US"/>
          </a:p>
        </p:txBody>
      </p:sp>
      <p:sp>
        <p:nvSpPr>
          <p:cNvPr id="542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Black" pitchFamily="34" charset="0"/>
                <a:cs typeface="Arial" charset="0"/>
              </a:defRPr>
            </a:lvl1pPr>
          </a:lstStyle>
          <a:p>
            <a:pPr>
              <a:defRPr/>
            </a:pPr>
            <a:fld id="{9EC6A757-9557-4D86-876B-C22F61B24CD2}" type="slidenum">
              <a:rPr lang="en-US"/>
              <a:pPr>
                <a:defRPr/>
              </a:pPr>
              <a:t>‹#›</a:t>
            </a:fld>
            <a:endParaRPr lang="en-US"/>
          </a:p>
        </p:txBody>
      </p:sp>
      <p:sp>
        <p:nvSpPr>
          <p:cNvPr id="54277" name="Rectangle 5"/>
          <p:cNvSpPr>
            <a:spLocks noChangeArrowheads="1"/>
          </p:cNvSpPr>
          <p:nvPr/>
        </p:nvSpPr>
        <p:spPr bwMode="auto">
          <a:xfrm>
            <a:off x="0" y="914400"/>
            <a:ext cx="285750" cy="223838"/>
          </a:xfrm>
          <a:prstGeom prst="rect">
            <a:avLst/>
          </a:prstGeom>
          <a:gradFill rotWithShape="1">
            <a:gsLst>
              <a:gs pos="0">
                <a:srgbClr val="F6F000"/>
              </a:gs>
              <a:gs pos="100000">
                <a:srgbClr val="FFFFFF"/>
              </a:gs>
            </a:gsLst>
            <a:lin ang="0" scaled="1"/>
          </a:gradFill>
          <a:ln w="9525">
            <a:noFill/>
            <a:miter lim="800000"/>
            <a:headEnd/>
            <a:tailEnd/>
          </a:ln>
          <a:effectLst/>
        </p:spPr>
        <p:txBody>
          <a:bodyPr wrap="none" anchor="ctr"/>
          <a:lstStyle/>
          <a:p>
            <a:pPr eaLnBrk="1" hangingPunct="1">
              <a:defRPr/>
            </a:pPr>
            <a:endParaRPr lang="en-US">
              <a:solidFill>
                <a:schemeClr val="tx1"/>
              </a:solidFill>
              <a:latin typeface="Times New Roman" pitchFamily="18" charset="0"/>
            </a:endParaRPr>
          </a:p>
        </p:txBody>
      </p:sp>
      <p:sp>
        <p:nvSpPr>
          <p:cNvPr id="54278" name="Rectangle 6"/>
          <p:cNvSpPr>
            <a:spLocks noChangeArrowheads="1"/>
          </p:cNvSpPr>
          <p:nvPr/>
        </p:nvSpPr>
        <p:spPr bwMode="auto">
          <a:xfrm>
            <a:off x="412750" y="971550"/>
            <a:ext cx="8731250" cy="114300"/>
          </a:xfrm>
          <a:prstGeom prst="rect">
            <a:avLst/>
          </a:prstGeom>
          <a:gradFill rotWithShape="1">
            <a:gsLst>
              <a:gs pos="0">
                <a:schemeClr val="tx2"/>
              </a:gs>
              <a:gs pos="100000">
                <a:schemeClr val="bg1"/>
              </a:gs>
            </a:gsLst>
            <a:lin ang="0" scaled="1"/>
          </a:gradFill>
          <a:ln w="9525">
            <a:noFill/>
            <a:miter lim="800000"/>
            <a:headEnd/>
            <a:tailEnd/>
          </a:ln>
        </p:spPr>
        <p:txBody>
          <a:bodyPr/>
          <a:lstStyle/>
          <a:p>
            <a:pPr algn="l" eaLnBrk="1" hangingPunct="1">
              <a:defRPr/>
            </a:pPr>
            <a:endParaRPr lang="en-US">
              <a:solidFill>
                <a:schemeClr val="tx1"/>
              </a:solidFill>
              <a:latin typeface="Times New Roman" pitchFamily="18" charset="0"/>
            </a:endParaRPr>
          </a:p>
        </p:txBody>
      </p:sp>
      <p:sp>
        <p:nvSpPr>
          <p:cNvPr id="54279" name="Rectangle 7"/>
          <p:cNvSpPr>
            <a:spLocks noChangeArrowheads="1"/>
          </p:cNvSpPr>
          <p:nvPr/>
        </p:nvSpPr>
        <p:spPr bwMode="auto">
          <a:xfrm>
            <a:off x="409575" y="971550"/>
            <a:ext cx="138113" cy="58738"/>
          </a:xfrm>
          <a:prstGeom prst="rect">
            <a:avLst/>
          </a:prstGeom>
          <a:solidFill>
            <a:srgbClr val="FFFF00"/>
          </a:solidFill>
          <a:ln w="9525">
            <a:noFill/>
            <a:miter lim="800000"/>
            <a:headEnd/>
            <a:tailEnd/>
          </a:ln>
        </p:spPr>
        <p:txBody>
          <a:bodyPr/>
          <a:lstStyle/>
          <a:p>
            <a:pPr algn="l" eaLnBrk="1" hangingPunct="1">
              <a:defRPr/>
            </a:pPr>
            <a:endParaRPr lang="en-US" sz="1800">
              <a:solidFill>
                <a:schemeClr val="hlink"/>
              </a:solidFill>
              <a:latin typeface="Arial" charset="0"/>
            </a:endParaRPr>
          </a:p>
        </p:txBody>
      </p:sp>
      <p:sp>
        <p:nvSpPr>
          <p:cNvPr id="54280" name="Rectangle 8"/>
          <p:cNvSpPr>
            <a:spLocks noChangeArrowheads="1"/>
          </p:cNvSpPr>
          <p:nvPr/>
        </p:nvSpPr>
        <p:spPr bwMode="auto">
          <a:xfrm>
            <a:off x="547688" y="914400"/>
            <a:ext cx="139700" cy="57150"/>
          </a:xfrm>
          <a:prstGeom prst="rect">
            <a:avLst/>
          </a:prstGeom>
          <a:solidFill>
            <a:srgbClr val="FFFF00"/>
          </a:solidFill>
          <a:ln w="9525">
            <a:noFill/>
            <a:miter lim="800000"/>
            <a:headEnd/>
            <a:tailEnd/>
          </a:ln>
        </p:spPr>
        <p:txBody>
          <a:bodyPr/>
          <a:lstStyle/>
          <a:p>
            <a:pPr algn="l" eaLnBrk="1" hangingPunct="1">
              <a:defRPr/>
            </a:pPr>
            <a:endParaRPr lang="en-US" sz="1800">
              <a:solidFill>
                <a:schemeClr val="hlink"/>
              </a:solidFill>
              <a:latin typeface="Arial" charset="0"/>
            </a:endParaRPr>
          </a:p>
        </p:txBody>
      </p:sp>
      <p:sp>
        <p:nvSpPr>
          <p:cNvPr id="54281" name="Rectangle 9"/>
          <p:cNvSpPr>
            <a:spLocks noChangeArrowheads="1"/>
          </p:cNvSpPr>
          <p:nvPr/>
        </p:nvSpPr>
        <p:spPr bwMode="auto">
          <a:xfrm>
            <a:off x="547688" y="971550"/>
            <a:ext cx="139700" cy="58738"/>
          </a:xfrm>
          <a:prstGeom prst="rect">
            <a:avLst/>
          </a:prstGeom>
          <a:solidFill>
            <a:srgbClr val="C0C0C0"/>
          </a:solidFill>
          <a:ln w="9525">
            <a:noFill/>
            <a:miter lim="800000"/>
            <a:headEnd/>
            <a:tailEnd/>
          </a:ln>
        </p:spPr>
        <p:txBody>
          <a:bodyPr/>
          <a:lstStyle/>
          <a:p>
            <a:pPr algn="l" eaLnBrk="1" hangingPunct="1">
              <a:defRPr/>
            </a:pPr>
            <a:endParaRPr lang="en-US" sz="1800">
              <a:solidFill>
                <a:schemeClr val="accent2"/>
              </a:solidFill>
              <a:latin typeface="Arial" charset="0"/>
            </a:endParaRPr>
          </a:p>
        </p:txBody>
      </p:sp>
      <p:sp>
        <p:nvSpPr>
          <p:cNvPr id="54282" name="Rectangle 10"/>
          <p:cNvSpPr>
            <a:spLocks noChangeArrowheads="1"/>
          </p:cNvSpPr>
          <p:nvPr/>
        </p:nvSpPr>
        <p:spPr bwMode="auto">
          <a:xfrm>
            <a:off x="274638" y="1028700"/>
            <a:ext cx="136525" cy="58738"/>
          </a:xfrm>
          <a:prstGeom prst="rect">
            <a:avLst/>
          </a:prstGeom>
          <a:solidFill>
            <a:srgbClr val="FFFF00"/>
          </a:solidFill>
          <a:ln w="9525">
            <a:noFill/>
            <a:miter lim="800000"/>
            <a:headEnd/>
            <a:tailEnd/>
          </a:ln>
        </p:spPr>
        <p:txBody>
          <a:bodyPr/>
          <a:lstStyle/>
          <a:p>
            <a:pPr algn="l" eaLnBrk="1" hangingPunct="1">
              <a:defRPr/>
            </a:pPr>
            <a:endParaRPr lang="en-US" sz="1800">
              <a:solidFill>
                <a:schemeClr val="hlink"/>
              </a:solidFill>
              <a:latin typeface="Arial" charset="0"/>
            </a:endParaRPr>
          </a:p>
        </p:txBody>
      </p:sp>
      <p:sp>
        <p:nvSpPr>
          <p:cNvPr id="54284" name="Rectangle 12"/>
          <p:cNvSpPr>
            <a:spLocks noChangeArrowheads="1"/>
          </p:cNvSpPr>
          <p:nvPr/>
        </p:nvSpPr>
        <p:spPr bwMode="auto">
          <a:xfrm>
            <a:off x="409575" y="1028700"/>
            <a:ext cx="138113" cy="57150"/>
          </a:xfrm>
          <a:prstGeom prst="rect">
            <a:avLst/>
          </a:prstGeom>
          <a:solidFill>
            <a:srgbClr val="C0C0C0"/>
          </a:solidFill>
          <a:ln w="9525">
            <a:noFill/>
            <a:miter lim="800000"/>
            <a:headEnd/>
            <a:tailEnd/>
          </a:ln>
        </p:spPr>
        <p:txBody>
          <a:bodyPr/>
          <a:lstStyle/>
          <a:p>
            <a:pPr algn="l" eaLnBrk="1" hangingPunct="1">
              <a:defRPr/>
            </a:pPr>
            <a:endParaRPr lang="en-US" sz="1800">
              <a:solidFill>
                <a:schemeClr val="accent2"/>
              </a:solidFill>
              <a:latin typeface="Arial" charset="0"/>
            </a:endParaRPr>
          </a:p>
        </p:txBody>
      </p:sp>
      <p:sp>
        <p:nvSpPr>
          <p:cNvPr id="54285" name="Rectangle 13"/>
          <p:cNvSpPr>
            <a:spLocks noChangeArrowheads="1"/>
          </p:cNvSpPr>
          <p:nvPr/>
        </p:nvSpPr>
        <p:spPr bwMode="auto">
          <a:xfrm>
            <a:off x="274638" y="1085850"/>
            <a:ext cx="136525" cy="57150"/>
          </a:xfrm>
          <a:prstGeom prst="rect">
            <a:avLst/>
          </a:prstGeom>
          <a:solidFill>
            <a:srgbClr val="C0C0C0"/>
          </a:solidFill>
          <a:ln w="9525">
            <a:noFill/>
            <a:miter lim="800000"/>
            <a:headEnd/>
            <a:tailEnd/>
          </a:ln>
        </p:spPr>
        <p:txBody>
          <a:bodyPr/>
          <a:lstStyle/>
          <a:p>
            <a:pPr algn="l" eaLnBrk="1" hangingPunct="1">
              <a:defRPr/>
            </a:pPr>
            <a:endParaRPr lang="en-US" sz="1800">
              <a:solidFill>
                <a:schemeClr val="accent2"/>
              </a:solidFill>
              <a:latin typeface="Arial" charset="0"/>
            </a:endParaRPr>
          </a:p>
        </p:txBody>
      </p:sp>
      <p:sp>
        <p:nvSpPr>
          <p:cNvPr id="1036" name="Rectangle 14"/>
          <p:cNvSpPr>
            <a:spLocks noGrp="1" noChangeArrowheads="1"/>
          </p:cNvSpPr>
          <p:nvPr>
            <p:ph type="title"/>
          </p:nvPr>
        </p:nvSpPr>
        <p:spPr bwMode="auto">
          <a:xfrm>
            <a:off x="5334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mn-lt"/>
                <a:cs typeface="Arial" charset="0"/>
              </a:defRPr>
            </a:lvl1pPr>
          </a:lstStyle>
          <a:p>
            <a:pPr>
              <a:defRPr/>
            </a:pPr>
            <a:endParaRPr lang="en-US"/>
          </a:p>
        </p:txBody>
      </p:sp>
      <p:sp>
        <p:nvSpPr>
          <p:cNvPr id="54290" name="Oval 18"/>
          <p:cNvSpPr>
            <a:spLocks noChangeArrowheads="1"/>
          </p:cNvSpPr>
          <p:nvPr/>
        </p:nvSpPr>
        <p:spPr bwMode="auto">
          <a:xfrm>
            <a:off x="133350" y="952500"/>
            <a:ext cx="152400" cy="152400"/>
          </a:xfrm>
          <a:prstGeom prst="ellipse">
            <a:avLst/>
          </a:prstGeom>
          <a:solidFill>
            <a:srgbClr val="EC0000"/>
          </a:solidFill>
          <a:ln w="38100" cap="sq" algn="ctr">
            <a:noFill/>
            <a:round/>
            <a:headEnd/>
            <a:tailEnd/>
          </a:ln>
          <a:effectLst/>
        </p:spPr>
        <p:txBody>
          <a:bodyPr wrap="none" anchor="ctr"/>
          <a:lstStyle/>
          <a:p>
            <a:pPr>
              <a:defRPr/>
            </a:pPr>
            <a:endParaRPr lang="en-US"/>
          </a:p>
        </p:txBody>
      </p:sp>
      <p:pic>
        <p:nvPicPr>
          <p:cNvPr id="17"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82000" y="6094413"/>
            <a:ext cx="685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Arial" charset="0"/>
          <a:cs typeface="Arial" charset="0"/>
        </a:defRPr>
      </a:lvl6pPr>
      <a:lvl7pPr marL="914400" algn="l" rtl="0" fontAlgn="base">
        <a:spcBef>
          <a:spcPct val="0"/>
        </a:spcBef>
        <a:spcAft>
          <a:spcPct val="0"/>
        </a:spcAft>
        <a:defRPr sz="3600">
          <a:solidFill>
            <a:schemeClr val="tx1"/>
          </a:solidFill>
          <a:latin typeface="Arial" charset="0"/>
          <a:cs typeface="Arial" charset="0"/>
        </a:defRPr>
      </a:lvl7pPr>
      <a:lvl8pPr marL="1371600" algn="l" rtl="0" fontAlgn="base">
        <a:spcBef>
          <a:spcPct val="0"/>
        </a:spcBef>
        <a:spcAft>
          <a:spcPct val="0"/>
        </a:spcAft>
        <a:defRPr sz="3600">
          <a:solidFill>
            <a:schemeClr val="tx1"/>
          </a:solidFill>
          <a:latin typeface="Arial" charset="0"/>
          <a:cs typeface="Arial" charset="0"/>
        </a:defRPr>
      </a:lvl8pPr>
      <a:lvl9pPr marL="1828800" algn="l"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F5032B"/>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C0000"/>
        </a:buClr>
        <a:buSzPct val="120000"/>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F5032B"/>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F5032B"/>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F5032B"/>
        </a:buClr>
        <a:buChar char="•"/>
        <a:defRPr sz="2000">
          <a:solidFill>
            <a:schemeClr val="tx1"/>
          </a:solidFill>
          <a:latin typeface="+mn-lt"/>
          <a:cs typeface="+mn-cs"/>
        </a:defRPr>
      </a:lvl5pPr>
      <a:lvl6pPr marL="2514600" indent="-228600" algn="l" rtl="0" fontAlgn="base">
        <a:spcBef>
          <a:spcPct val="20000"/>
        </a:spcBef>
        <a:spcAft>
          <a:spcPct val="0"/>
        </a:spcAft>
        <a:buClr>
          <a:srgbClr val="F5032B"/>
        </a:buClr>
        <a:buChar char="•"/>
        <a:defRPr sz="2000">
          <a:solidFill>
            <a:schemeClr val="tx1"/>
          </a:solidFill>
          <a:latin typeface="+mn-lt"/>
          <a:cs typeface="+mn-cs"/>
        </a:defRPr>
      </a:lvl6pPr>
      <a:lvl7pPr marL="2971800" indent="-228600" algn="l" rtl="0" fontAlgn="base">
        <a:spcBef>
          <a:spcPct val="20000"/>
        </a:spcBef>
        <a:spcAft>
          <a:spcPct val="0"/>
        </a:spcAft>
        <a:buClr>
          <a:srgbClr val="F5032B"/>
        </a:buClr>
        <a:buChar char="•"/>
        <a:defRPr sz="2000">
          <a:solidFill>
            <a:schemeClr val="tx1"/>
          </a:solidFill>
          <a:latin typeface="+mn-lt"/>
          <a:cs typeface="+mn-cs"/>
        </a:defRPr>
      </a:lvl7pPr>
      <a:lvl8pPr marL="3429000" indent="-228600" algn="l" rtl="0" fontAlgn="base">
        <a:spcBef>
          <a:spcPct val="20000"/>
        </a:spcBef>
        <a:spcAft>
          <a:spcPct val="0"/>
        </a:spcAft>
        <a:buClr>
          <a:srgbClr val="F5032B"/>
        </a:buClr>
        <a:buChar char="•"/>
        <a:defRPr sz="2000">
          <a:solidFill>
            <a:schemeClr val="tx1"/>
          </a:solidFill>
          <a:latin typeface="+mn-lt"/>
          <a:cs typeface="+mn-cs"/>
        </a:defRPr>
      </a:lvl8pPr>
      <a:lvl9pPr marL="3886200" indent="-228600" algn="l" rtl="0" fontAlgn="base">
        <a:spcBef>
          <a:spcPct val="20000"/>
        </a:spcBef>
        <a:spcAft>
          <a:spcPct val="0"/>
        </a:spcAft>
        <a:buClr>
          <a:srgbClr val="F5032B"/>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990600"/>
            <a:ext cx="10668000" cy="5791200"/>
          </a:xfrm>
        </p:spPr>
        <p:txBody>
          <a:bodyPr lIns="90488" tIns="44450" rIns="90488" bIns="44450"/>
          <a:lstStyle/>
          <a:p>
            <a:pPr algn="ctr" eaLnBrk="1" hangingPunct="1"/>
            <a:r>
              <a:rPr lang="en-US" altLang="en-US" b="1" dirty="0" smtClean="0"/>
              <a:t/>
            </a:r>
            <a:br>
              <a:rPr lang="en-US" altLang="en-US" b="1" dirty="0" smtClean="0"/>
            </a:br>
            <a:r>
              <a:rPr lang="en-US" b="1" dirty="0" smtClean="0"/>
              <a:t>Interactive Visual Discovery </a:t>
            </a:r>
            <a:br>
              <a:rPr lang="en-US" b="1" dirty="0" smtClean="0"/>
            </a:br>
            <a:r>
              <a:rPr lang="en-US" b="1" dirty="0" smtClean="0"/>
              <a:t>in Temporal Event Sequences: </a:t>
            </a:r>
            <a:br>
              <a:rPr lang="en-US" b="1" dirty="0" smtClean="0"/>
            </a:br>
            <a:r>
              <a:rPr lang="en-US" b="1" dirty="0" smtClean="0"/>
              <a:t>   </a:t>
            </a:r>
            <a:r>
              <a:rPr lang="en-US" sz="2800" b="1" dirty="0" smtClean="0"/>
              <a:t>Electronic Health Records &amp; </a:t>
            </a:r>
            <a:br>
              <a:rPr lang="en-US" sz="2800" b="1" dirty="0" smtClean="0"/>
            </a:br>
            <a:r>
              <a:rPr lang="en-US" sz="2800" b="1" dirty="0" smtClean="0"/>
              <a:t>Other Applications</a:t>
            </a:r>
            <a:r>
              <a:rPr lang="en-US" dirty="0" smtClean="0"/>
              <a:t/>
            </a:r>
            <a:br>
              <a:rPr lang="en-US" dirty="0" smtClean="0"/>
            </a:br>
            <a:r>
              <a:rPr lang="en-US" altLang="en-US" sz="1600" b="1" dirty="0" smtClean="0"/>
              <a:t/>
            </a:r>
            <a:br>
              <a:rPr lang="en-US" altLang="en-US" sz="1600" b="1" dirty="0" smtClean="0"/>
            </a:br>
            <a:r>
              <a:rPr lang="en-US" altLang="en-US" sz="700" b="1" i="1" dirty="0" smtClean="0">
                <a:latin typeface="Times" charset="0"/>
              </a:rPr>
              <a:t/>
            </a:r>
            <a:br>
              <a:rPr lang="en-US" altLang="en-US" sz="700" b="1" i="1" dirty="0" smtClean="0">
                <a:latin typeface="Times" charset="0"/>
              </a:rPr>
            </a:br>
            <a:r>
              <a:rPr lang="en-US" altLang="en-US" sz="2400" dirty="0" smtClean="0"/>
              <a:t>Ben Shneiderman  </a:t>
            </a:r>
            <a:r>
              <a:rPr lang="en-US" altLang="en-US" sz="1600" b="1" dirty="0" smtClean="0">
                <a:latin typeface="Courier New" pitchFamily="49" charset="0"/>
              </a:rPr>
              <a:t>ben@cs.umd.edu</a:t>
            </a:r>
            <a:br>
              <a:rPr lang="en-US" altLang="en-US" sz="1600" b="1" dirty="0" smtClean="0">
                <a:latin typeface="Courier New" pitchFamily="49" charset="0"/>
              </a:rPr>
            </a:br>
            <a:r>
              <a:rPr lang="en-US" altLang="en-US" sz="1400" dirty="0" smtClean="0"/>
              <a:t/>
            </a:r>
            <a:br>
              <a:rPr lang="en-US" altLang="en-US" sz="1400" dirty="0" smtClean="0"/>
            </a:br>
            <a:r>
              <a:rPr lang="en-US" altLang="en-US" sz="2000" dirty="0" smtClean="0"/>
              <a:t>Founding Director (1983-2000), Human-Computer Interaction Lab</a:t>
            </a:r>
            <a:br>
              <a:rPr lang="en-US" altLang="en-US" sz="2000" dirty="0" smtClean="0"/>
            </a:br>
            <a:r>
              <a:rPr lang="en-US" altLang="en-US" sz="2000" dirty="0" smtClean="0"/>
              <a:t>Professor, Department of Computer Science</a:t>
            </a:r>
            <a:br>
              <a:rPr lang="en-US" altLang="en-US" sz="2000" dirty="0" smtClean="0"/>
            </a:br>
            <a:r>
              <a:rPr lang="en-US" altLang="en-US" sz="2000" dirty="0" smtClean="0"/>
              <a:t>Member, Institute for Advanced Computer Studies</a:t>
            </a: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endParaRPr lang="en-US" altLang="en-US" sz="2400" dirty="0" smtClean="0"/>
          </a:p>
        </p:txBody>
      </p:sp>
      <p:pic>
        <p:nvPicPr>
          <p:cNvPr id="5123" name="Picture 3" descr="Welcome &#10;to the University of Marylan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5934075"/>
            <a:ext cx="4314825" cy="742950"/>
          </a:xfrm>
          <a:solidFill>
            <a:schemeClr val="bg1"/>
          </a:solidFill>
        </p:spPr>
      </p:pic>
    </p:spTree>
    <p:extLst>
      <p:ext uri="{BB962C8B-B14F-4D97-AF65-F5344CB8AC3E}">
        <p14:creationId xmlns:p14="http://schemas.microsoft.com/office/powerpoint/2010/main" val="21872099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28600"/>
            <a:ext cx="8229600" cy="762000"/>
          </a:xfrm>
        </p:spPr>
        <p:txBody>
          <a:bodyPr/>
          <a:lstStyle/>
          <a:p>
            <a:pPr eaLnBrk="1" hangingPunct="1"/>
            <a:r>
              <a:rPr lang="en-US" altLang="en-US" b="1" smtClean="0"/>
              <a:t>10M - 100M pixels: </a:t>
            </a:r>
            <a:r>
              <a:rPr lang="en-US" altLang="en-US" smtClean="0"/>
              <a:t>Large displays </a:t>
            </a:r>
            <a:endParaRPr lang="en-US" altLang="en-US" b="1" smtClean="0"/>
          </a:p>
        </p:txBody>
      </p:sp>
      <p:pic>
        <p:nvPicPr>
          <p:cNvPr id="19459" name="Picture 10" descr="http://www.imagingeconomics.com/issues/images/2007-07/2007-07_02-04.jpg"/>
          <p:cNvPicPr>
            <a:picLocks noChangeAspect="1" noChangeArrowheads="1"/>
          </p:cNvPicPr>
          <p:nvPr/>
        </p:nvPicPr>
        <p:blipFill>
          <a:blip r:embed="rId2">
            <a:extLst>
              <a:ext uri="{28A0092B-C50C-407E-A947-70E740481C1C}">
                <a14:useLocalDpi xmlns:a14="http://schemas.microsoft.com/office/drawing/2010/main" val="0"/>
              </a:ext>
            </a:extLst>
          </a:blip>
          <a:srcRect l="6863"/>
          <a:stretch>
            <a:fillRect/>
          </a:stretch>
        </p:blipFill>
        <p:spPr bwMode="auto">
          <a:xfrm>
            <a:off x="-47625" y="3822700"/>
            <a:ext cx="34163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http://www.gsu.edu/images/IST/BoersVizWall.jpg"/>
          <p:cNvPicPr>
            <a:picLocks noChangeAspect="1" noChangeArrowheads="1"/>
          </p:cNvPicPr>
          <p:nvPr/>
        </p:nvPicPr>
        <p:blipFill>
          <a:blip r:embed="rId3">
            <a:extLst>
              <a:ext uri="{28A0092B-C50C-407E-A947-70E740481C1C}">
                <a14:useLocalDpi xmlns:a14="http://schemas.microsoft.com/office/drawing/2010/main" val="0"/>
              </a:ext>
            </a:extLst>
          </a:blip>
          <a:srcRect l="2811" t="7341" b="20151"/>
          <a:stretch>
            <a:fillRect/>
          </a:stretch>
        </p:blipFill>
        <p:spPr bwMode="auto">
          <a:xfrm>
            <a:off x="4697413" y="1143000"/>
            <a:ext cx="4641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6c4ee2d9-74c0-41a4-9577-65534dc9c8c1" descr="6A116263-B3CF-4FA2-8333-7126468E520C@hs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64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C:\Users\ben\Dropbox\PersonalPhotosD\NewYork-8-2014\DSC03637.JPG"/>
          <p:cNvPicPr>
            <a:picLocks noChangeAspect="1" noChangeArrowheads="1"/>
          </p:cNvPicPr>
          <p:nvPr/>
        </p:nvPicPr>
        <p:blipFill>
          <a:blip r:embed="rId5">
            <a:extLst>
              <a:ext uri="{28A0092B-C50C-407E-A947-70E740481C1C}">
                <a14:useLocalDpi xmlns:a14="http://schemas.microsoft.com/office/drawing/2010/main" val="0"/>
              </a:ext>
            </a:extLst>
          </a:blip>
          <a:srcRect l="10297" t="5676" b="30693"/>
          <a:stretch>
            <a:fillRect/>
          </a:stretch>
        </p:blipFill>
        <p:spPr bwMode="auto">
          <a:xfrm>
            <a:off x="3429000" y="3810000"/>
            <a:ext cx="57150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84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ben\AppData\Local\Microsoft\Windows\Temporary Internet Files\Content.Outlook\YFZ9UGC0\IMG_20140804_101655.jpg"/>
          <p:cNvPicPr>
            <a:picLocks noChangeAspect="1" noChangeArrowheads="1"/>
          </p:cNvPicPr>
          <p:nvPr/>
        </p:nvPicPr>
        <p:blipFill rotWithShape="1">
          <a:blip r:embed="rId2">
            <a:extLst>
              <a:ext uri="{28A0092B-C50C-407E-A947-70E740481C1C}">
                <a14:useLocalDpi xmlns:a14="http://schemas.microsoft.com/office/drawing/2010/main" val="0"/>
              </a:ext>
            </a:extLst>
          </a:blip>
          <a:srcRect t="4272"/>
          <a:stretch/>
        </p:blipFill>
        <p:spPr bwMode="auto">
          <a:xfrm>
            <a:off x="533400" y="1201524"/>
            <a:ext cx="7772400" cy="558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4572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Arial" charset="0"/>
                <a:cs typeface="Arial" charset="0"/>
              </a:defRPr>
            </a:lvl6pPr>
            <a:lvl7pPr marL="914400" algn="l" rtl="0" fontAlgn="base">
              <a:spcBef>
                <a:spcPct val="0"/>
              </a:spcBef>
              <a:spcAft>
                <a:spcPct val="0"/>
              </a:spcAft>
              <a:defRPr sz="3600">
                <a:solidFill>
                  <a:schemeClr val="tx1"/>
                </a:solidFill>
                <a:latin typeface="Arial" charset="0"/>
                <a:cs typeface="Arial" charset="0"/>
              </a:defRPr>
            </a:lvl7pPr>
            <a:lvl8pPr marL="1371600" algn="l" rtl="0" fontAlgn="base">
              <a:spcBef>
                <a:spcPct val="0"/>
              </a:spcBef>
              <a:spcAft>
                <a:spcPct val="0"/>
              </a:spcAft>
              <a:defRPr sz="3600">
                <a:solidFill>
                  <a:schemeClr val="tx1"/>
                </a:solidFill>
                <a:latin typeface="Arial" charset="0"/>
                <a:cs typeface="Arial" charset="0"/>
              </a:defRPr>
            </a:lvl8pPr>
            <a:lvl9pPr marL="1828800" algn="l" rtl="0" fontAlgn="base">
              <a:spcBef>
                <a:spcPct val="0"/>
              </a:spcBef>
              <a:spcAft>
                <a:spcPct val="0"/>
              </a:spcAft>
              <a:defRPr sz="3600">
                <a:solidFill>
                  <a:schemeClr val="tx1"/>
                </a:solidFill>
                <a:latin typeface="Arial" charset="0"/>
                <a:cs typeface="Arial" charset="0"/>
              </a:defRPr>
            </a:lvl9pPr>
          </a:lstStyle>
          <a:p>
            <a:pPr eaLnBrk="1" hangingPunct="1">
              <a:defRPr/>
            </a:pPr>
            <a:r>
              <a:rPr lang="en-US" altLang="en-US" b="1" kern="0" dirty="0" smtClean="0"/>
              <a:t>16M pixels: My New Workstation</a:t>
            </a:r>
          </a:p>
        </p:txBody>
      </p:sp>
    </p:spTree>
    <p:extLst>
      <p:ext uri="{BB962C8B-B14F-4D97-AF65-F5344CB8AC3E}">
        <p14:creationId xmlns:p14="http://schemas.microsoft.com/office/powerpoint/2010/main" val="389187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idx="4294967295"/>
          </p:nvPr>
        </p:nvSpPr>
        <p:spPr>
          <a:xfrm>
            <a:off x="457200" y="228600"/>
            <a:ext cx="8229600" cy="762000"/>
          </a:xfrm>
        </p:spPr>
        <p:txBody>
          <a:bodyPr/>
          <a:lstStyle/>
          <a:p>
            <a:pPr eaLnBrk="1" hangingPunct="1"/>
            <a:r>
              <a:rPr lang="en-US" altLang="en-US" b="1" smtClean="0"/>
              <a:t>100M-pixels &amp; more</a:t>
            </a:r>
          </a:p>
        </p:txBody>
      </p:sp>
      <p:pic>
        <p:nvPicPr>
          <p:cNvPr id="21507" name="Picture 5" descr="http://gigaom2.files.wordpress.com/2011/07/controlcenterfolsom1_resized1.jpg"/>
          <p:cNvPicPr>
            <a:picLocks noChangeAspect="1" noChangeArrowheads="1"/>
          </p:cNvPicPr>
          <p:nvPr/>
        </p:nvPicPr>
        <p:blipFill>
          <a:blip r:embed="rId2">
            <a:extLst>
              <a:ext uri="{28A0092B-C50C-407E-A947-70E740481C1C}">
                <a14:useLocalDpi xmlns:a14="http://schemas.microsoft.com/office/drawing/2010/main" val="0"/>
              </a:ext>
            </a:extLst>
          </a:blip>
          <a:srcRect t="11578"/>
          <a:stretch>
            <a:fillRect/>
          </a:stretch>
        </p:blipFill>
        <p:spPr bwMode="auto">
          <a:xfrm>
            <a:off x="23813" y="1295400"/>
            <a:ext cx="91059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840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28600"/>
            <a:ext cx="8229600" cy="762000"/>
          </a:xfrm>
        </p:spPr>
        <p:txBody>
          <a:bodyPr/>
          <a:lstStyle/>
          <a:p>
            <a:pPr eaLnBrk="1" hangingPunct="1"/>
            <a:r>
              <a:rPr lang="en-US" altLang="en-US" b="1" smtClean="0"/>
              <a:t>1M-pixels &amp; less</a:t>
            </a:r>
          </a:p>
        </p:txBody>
      </p:sp>
      <p:sp>
        <p:nvSpPr>
          <p:cNvPr id="21507" name="Text Box 6"/>
          <p:cNvSpPr txBox="1">
            <a:spLocks noChangeArrowheads="1"/>
          </p:cNvSpPr>
          <p:nvPr/>
        </p:nvSpPr>
        <p:spPr bwMode="auto">
          <a:xfrm>
            <a:off x="4495800" y="304800"/>
            <a:ext cx="356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wrap="none">
            <a:spAutoFit/>
          </a:bodyPr>
          <a:lstStyle>
            <a:lvl1pPr eaLnBrk="0" hangingPunct="0">
              <a:spcBef>
                <a:spcPct val="20000"/>
              </a:spcBef>
              <a:buClr>
                <a:srgbClr val="F5032B"/>
              </a:buClr>
              <a:buSzPct val="140000"/>
              <a:buChar char="•"/>
              <a:defRPr sz="3200">
                <a:solidFill>
                  <a:schemeClr val="tx1"/>
                </a:solidFill>
                <a:latin typeface="Arial" pitchFamily="34" charset="0"/>
                <a:cs typeface="Arial" pitchFamily="34" charset="0"/>
              </a:defRPr>
            </a:lvl1pPr>
            <a:lvl2pPr marL="742950" indent="-285750" eaLnBrk="0" hangingPunct="0">
              <a:spcBef>
                <a:spcPct val="20000"/>
              </a:spcBef>
              <a:buClr>
                <a:srgbClr val="DC0000"/>
              </a:buClr>
              <a:buSzPct val="120000"/>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5032B"/>
              </a:buClr>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F5032B"/>
              </a:buClr>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F5032B"/>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9pPr>
          </a:lstStyle>
          <a:p>
            <a:pPr algn="ctr">
              <a:spcBef>
                <a:spcPct val="0"/>
              </a:spcBef>
              <a:buClrTx/>
              <a:buSzTx/>
              <a:buFontTx/>
              <a:buNone/>
            </a:pPr>
            <a:r>
              <a:rPr lang="en-US" altLang="en-US" sz="2800">
                <a:solidFill>
                  <a:srgbClr val="000000"/>
                </a:solidFill>
                <a:latin typeface="Antique Olv (W1)" pitchFamily="34" charset="0"/>
              </a:rPr>
              <a:t>Small mobile devices</a:t>
            </a:r>
          </a:p>
        </p:txBody>
      </p:sp>
      <p:pic>
        <p:nvPicPr>
          <p:cNvPr id="21508" name="Picture 9" descr="Openviz data visualization-publish to ipad, iphone, blackberry, or windows mobile"/>
          <p:cNvPicPr>
            <a:picLocks noChangeAspect="1" noChangeArrowheads="1"/>
          </p:cNvPicPr>
          <p:nvPr/>
        </p:nvPicPr>
        <p:blipFill>
          <a:blip r:embed="rId3">
            <a:extLst>
              <a:ext uri="{28A0092B-C50C-407E-A947-70E740481C1C}">
                <a14:useLocalDpi xmlns:a14="http://schemas.microsoft.com/office/drawing/2010/main" val="0"/>
              </a:ext>
            </a:extLst>
          </a:blip>
          <a:srcRect l="18634" t="13481" r="6703" b="23479"/>
          <a:stretch>
            <a:fillRect/>
          </a:stretch>
        </p:blipFill>
        <p:spPr bwMode="auto">
          <a:xfrm>
            <a:off x="4572000" y="4495800"/>
            <a:ext cx="3754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201737"/>
            <a:ext cx="1925638" cy="289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14" descr="http://a4.mzstatic.com/us/r1000/087/Purple/00/09/45/mzl.bwninoki.320x480-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01738"/>
            <a:ext cx="1940867" cy="289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5"/>
          <p:cNvPicPr>
            <a:picLocks noChangeAspect="1" noChangeArrowheads="1"/>
          </p:cNvPicPr>
          <p:nvPr/>
        </p:nvPicPr>
        <p:blipFill>
          <a:blip r:embed="rId6">
            <a:extLst>
              <a:ext uri="{28A0092B-C50C-407E-A947-70E740481C1C}">
                <a14:useLocalDpi xmlns:a14="http://schemas.microsoft.com/office/drawing/2010/main" val="0"/>
              </a:ext>
            </a:extLst>
          </a:blip>
          <a:srcRect l="23082" t="16544" r="31380" b="43655"/>
          <a:stretch>
            <a:fillRect/>
          </a:stretch>
        </p:blipFill>
        <p:spPr bwMode="auto">
          <a:xfrm>
            <a:off x="685800" y="4322432"/>
            <a:ext cx="37338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10"/>
          <p:cNvPicPr>
            <a:picLocks noChangeAspect="1" noChangeArrowheads="1"/>
          </p:cNvPicPr>
          <p:nvPr/>
        </p:nvPicPr>
        <p:blipFill>
          <a:blip r:embed="rId7">
            <a:extLst>
              <a:ext uri="{28A0092B-C50C-407E-A947-70E740481C1C}">
                <a14:useLocalDpi xmlns:a14="http://schemas.microsoft.com/office/drawing/2010/main" val="0"/>
              </a:ext>
            </a:extLst>
          </a:blip>
          <a:srcRect b="185"/>
          <a:stretch>
            <a:fillRect/>
          </a:stretch>
        </p:blipFill>
        <p:spPr bwMode="auto">
          <a:xfrm>
            <a:off x="2663120" y="1201738"/>
            <a:ext cx="1680280" cy="289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12" descr="http://www.npr.org/news/graphics/2014/01/alljob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1983" y="1201737"/>
            <a:ext cx="1822418" cy="289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26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200" b="1" smtClean="0"/>
              <a:t>Information Visualization: Mantra</a:t>
            </a:r>
          </a:p>
        </p:txBody>
      </p:sp>
      <p:sp>
        <p:nvSpPr>
          <p:cNvPr id="21507" name="Rectangle 3"/>
          <p:cNvSpPr>
            <a:spLocks noGrp="1" noChangeArrowheads="1"/>
          </p:cNvSpPr>
          <p:nvPr>
            <p:ph type="body" idx="1"/>
          </p:nvPr>
        </p:nvSpPr>
        <p:spPr>
          <a:xfrm>
            <a:off x="685800" y="1371600"/>
            <a:ext cx="7772400" cy="5029200"/>
          </a:xfrm>
        </p:spPr>
        <p:txBody>
          <a:bodyPr/>
          <a:lstStyle/>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pPr>
            <a:r>
              <a:rPr lang="en-US" altLang="en-US" sz="2400" b="1" dirty="0" smtClean="0"/>
              <a:t>Overview, zoom &amp; filter, details-on-demand</a:t>
            </a:r>
          </a:p>
          <a:p>
            <a:pPr eaLnBrk="1" hangingPunct="1">
              <a:lnSpc>
                <a:spcPct val="90000"/>
              </a:lnSpc>
              <a:buFontTx/>
              <a:buNone/>
            </a:pPr>
            <a:endParaRPr lang="en-US" altLang="en-US" sz="2400" dirty="0" smtClean="0"/>
          </a:p>
        </p:txBody>
      </p:sp>
      <p:sp>
        <p:nvSpPr>
          <p:cNvPr id="21508" name="Rectangle 1"/>
          <p:cNvSpPr>
            <a:spLocks noChangeArrowheads="1"/>
          </p:cNvSpPr>
          <p:nvPr/>
        </p:nvSpPr>
        <p:spPr bwMode="auto">
          <a:xfrm>
            <a:off x="457200" y="6412468"/>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5032B"/>
              </a:buClr>
              <a:buSzPct val="140000"/>
              <a:buChar char="•"/>
              <a:defRPr sz="3200">
                <a:solidFill>
                  <a:schemeClr val="tx1"/>
                </a:solidFill>
                <a:latin typeface="Arial" charset="0"/>
                <a:cs typeface="Arial" charset="0"/>
              </a:defRPr>
            </a:lvl1pPr>
            <a:lvl2pPr marL="742950" indent="-285750" eaLnBrk="0" hangingPunct="0">
              <a:spcBef>
                <a:spcPct val="20000"/>
              </a:spcBef>
              <a:buClr>
                <a:srgbClr val="DC0000"/>
              </a:buClr>
              <a:buSzPct val="120000"/>
              <a:buChar char="•"/>
              <a:defRPr sz="2800">
                <a:solidFill>
                  <a:schemeClr val="tx1"/>
                </a:solidFill>
                <a:latin typeface="Arial" charset="0"/>
                <a:cs typeface="Arial" charset="0"/>
              </a:defRPr>
            </a:lvl2pPr>
            <a:lvl3pPr marL="1143000" indent="-228600" eaLnBrk="0" hangingPunct="0">
              <a:spcBef>
                <a:spcPct val="20000"/>
              </a:spcBef>
              <a:buClr>
                <a:srgbClr val="F5032B"/>
              </a:buClr>
              <a:buChar char="•"/>
              <a:defRPr sz="2400">
                <a:solidFill>
                  <a:schemeClr val="tx1"/>
                </a:solidFill>
                <a:latin typeface="Arial" charset="0"/>
                <a:cs typeface="Arial" charset="0"/>
              </a:defRPr>
            </a:lvl3pPr>
            <a:lvl4pPr marL="1600200" indent="-228600" eaLnBrk="0" hangingPunct="0">
              <a:spcBef>
                <a:spcPct val="20000"/>
              </a:spcBef>
              <a:buClr>
                <a:srgbClr val="F5032B"/>
              </a:buClr>
              <a:buChar char="•"/>
              <a:defRPr sz="2000">
                <a:solidFill>
                  <a:schemeClr val="tx1"/>
                </a:solidFill>
                <a:latin typeface="Arial" charset="0"/>
                <a:cs typeface="Arial" charset="0"/>
              </a:defRPr>
            </a:lvl4pPr>
            <a:lvl5pPr marL="2057400" indent="-228600" eaLnBrk="0" hangingPunct="0">
              <a:spcBef>
                <a:spcPct val="20000"/>
              </a:spcBef>
              <a:buClr>
                <a:srgbClr val="F5032B"/>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9pPr>
          </a:lstStyle>
          <a:p>
            <a:pPr eaLnBrk="1" hangingPunct="1">
              <a:spcBef>
                <a:spcPct val="0"/>
              </a:spcBef>
              <a:buClrTx/>
              <a:buSzTx/>
              <a:buFontTx/>
              <a:buNone/>
            </a:pPr>
            <a:r>
              <a:rPr lang="en-US" altLang="en-US" sz="1800" dirty="0" smtClean="0">
                <a:solidFill>
                  <a:srgbClr val="000000"/>
                </a:solidFill>
                <a:latin typeface="Antique Olv (W1)" pitchFamily="34" charset="0"/>
              </a:rPr>
              <a:t>(</a:t>
            </a:r>
            <a:r>
              <a:rPr lang="en-US" altLang="en-US" sz="1800" dirty="0">
                <a:solidFill>
                  <a:srgbClr val="000000"/>
                </a:solidFill>
                <a:latin typeface="Antique Olv (W1)" pitchFamily="34" charset="0"/>
              </a:rPr>
              <a:t>The Eyes Have It, </a:t>
            </a:r>
            <a:r>
              <a:rPr lang="en-US" altLang="en-US" sz="1800" i="1" dirty="0">
                <a:solidFill>
                  <a:srgbClr val="000000"/>
                </a:solidFill>
                <a:latin typeface="Antique Olv (W1)" pitchFamily="34" charset="0"/>
              </a:rPr>
              <a:t>IEEE VL, </a:t>
            </a:r>
            <a:r>
              <a:rPr lang="en-US" altLang="en-US" sz="1800" dirty="0">
                <a:solidFill>
                  <a:srgbClr val="000000"/>
                </a:solidFill>
                <a:latin typeface="Antique Olv (W1)" pitchFamily="34" charset="0"/>
              </a:rPr>
              <a:t>1996)</a:t>
            </a:r>
            <a:endParaRPr lang="en-US" altLang="en-US" sz="1800" i="1" dirty="0">
              <a:solidFill>
                <a:srgbClr val="000000"/>
              </a:solidFill>
              <a:latin typeface="Antique Olv (W1)" pitchFamily="34" charset="0"/>
            </a:endParaRPr>
          </a:p>
        </p:txBody>
      </p:sp>
    </p:spTree>
    <p:extLst>
      <p:ext uri="{BB962C8B-B14F-4D97-AF65-F5344CB8AC3E}">
        <p14:creationId xmlns:p14="http://schemas.microsoft.com/office/powerpoint/2010/main" val="2449561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b="1" smtClean="0"/>
              <a:t>Information Visualization: Data Types</a:t>
            </a:r>
            <a:endParaRPr lang="en-US" sz="3200" smtClean="0"/>
          </a:p>
        </p:txBody>
      </p:sp>
      <p:sp>
        <p:nvSpPr>
          <p:cNvPr id="22531" name="Rectangle 3"/>
          <p:cNvSpPr>
            <a:spLocks noGrp="1" noChangeArrowheads="1"/>
          </p:cNvSpPr>
          <p:nvPr>
            <p:ph type="body" idx="4294967295"/>
          </p:nvPr>
        </p:nvSpPr>
        <p:spPr>
          <a:xfrm>
            <a:off x="838200" y="1371600"/>
            <a:ext cx="8305800" cy="5029200"/>
          </a:xfrm>
        </p:spPr>
        <p:txBody>
          <a:bodyPr/>
          <a:lstStyle/>
          <a:p>
            <a:pPr eaLnBrk="1" hangingPunct="1">
              <a:tabLst>
                <a:tab pos="2286000" algn="l"/>
              </a:tabLst>
            </a:pPr>
            <a:r>
              <a:rPr lang="en-US" sz="2400" b="1" dirty="0" smtClean="0"/>
              <a:t>1-D Linear	</a:t>
            </a:r>
            <a:r>
              <a:rPr lang="en-US" sz="1800" dirty="0" smtClean="0"/>
              <a:t>Document Lens, </a:t>
            </a:r>
            <a:r>
              <a:rPr lang="en-US" sz="1800" dirty="0" err="1" smtClean="0"/>
              <a:t>SeeSoft</a:t>
            </a:r>
            <a:r>
              <a:rPr lang="en-US" sz="1800" dirty="0" smtClean="0"/>
              <a:t>, Info Mural</a:t>
            </a:r>
          </a:p>
          <a:p>
            <a:pPr eaLnBrk="1" hangingPunct="1">
              <a:tabLst>
                <a:tab pos="2286000" algn="l"/>
              </a:tabLst>
            </a:pPr>
            <a:r>
              <a:rPr lang="en-US" sz="2400" b="1" dirty="0" smtClean="0"/>
              <a:t>2-D Map 	</a:t>
            </a:r>
            <a:r>
              <a:rPr lang="en-US" sz="1800" dirty="0" smtClean="0"/>
              <a:t>GIS, ArcView, PageMaker, Medical imagery</a:t>
            </a:r>
            <a:endParaRPr lang="en-US" sz="2400" dirty="0" smtClean="0"/>
          </a:p>
          <a:p>
            <a:pPr eaLnBrk="1" hangingPunct="1">
              <a:tabLst>
                <a:tab pos="2286000" algn="l"/>
              </a:tabLst>
            </a:pPr>
            <a:r>
              <a:rPr lang="en-US" sz="2400" b="1" dirty="0" smtClean="0"/>
              <a:t>3-D World 	</a:t>
            </a:r>
            <a:r>
              <a:rPr lang="en-US" sz="1800" dirty="0" smtClean="0"/>
              <a:t>CAD, Medical, Molecules, Architecture</a:t>
            </a:r>
            <a:br>
              <a:rPr lang="en-US" sz="1800" dirty="0" smtClean="0"/>
            </a:br>
            <a:endParaRPr lang="en-US" sz="1800" dirty="0" smtClean="0"/>
          </a:p>
          <a:p>
            <a:pPr eaLnBrk="1" hangingPunct="1">
              <a:buFontTx/>
              <a:buNone/>
              <a:tabLst>
                <a:tab pos="2286000" algn="l"/>
              </a:tabLst>
            </a:pPr>
            <a:endParaRPr lang="en-US" sz="2400" b="1" dirty="0" smtClean="0"/>
          </a:p>
          <a:p>
            <a:pPr eaLnBrk="1" hangingPunct="1">
              <a:tabLst>
                <a:tab pos="2286000" algn="l"/>
              </a:tabLst>
            </a:pPr>
            <a:r>
              <a:rPr lang="en-US" sz="2400" b="1" dirty="0" smtClean="0"/>
              <a:t>Multi-</a:t>
            </a:r>
            <a:r>
              <a:rPr lang="en-US" sz="2400" b="1" dirty="0" err="1" smtClean="0"/>
              <a:t>Var</a:t>
            </a:r>
            <a:r>
              <a:rPr lang="en-US" sz="2400" b="1" dirty="0" smtClean="0"/>
              <a:t> 	</a:t>
            </a:r>
            <a:r>
              <a:rPr lang="en-US" sz="1800" dirty="0" err="1" smtClean="0"/>
              <a:t>Spotfire</a:t>
            </a:r>
            <a:r>
              <a:rPr lang="en-US" sz="1800" dirty="0" smtClean="0"/>
              <a:t>, Tableau, </a:t>
            </a:r>
            <a:r>
              <a:rPr lang="en-US" sz="1800" dirty="0" err="1" smtClean="0"/>
              <a:t>Qliktech</a:t>
            </a:r>
            <a:r>
              <a:rPr lang="en-US" sz="1800" dirty="0" smtClean="0"/>
              <a:t>, Visual Insight</a:t>
            </a:r>
            <a:endParaRPr lang="en-US" sz="2400" dirty="0" smtClean="0"/>
          </a:p>
          <a:p>
            <a:pPr eaLnBrk="1" hangingPunct="1">
              <a:tabLst>
                <a:tab pos="2286000" algn="l"/>
              </a:tabLst>
            </a:pPr>
            <a:r>
              <a:rPr lang="en-US" sz="2400" b="1" dirty="0" smtClean="0"/>
              <a:t>Temporal 	</a:t>
            </a:r>
            <a:r>
              <a:rPr lang="en-US" sz="1800" dirty="0" err="1" smtClean="0"/>
              <a:t>EventFlow</a:t>
            </a:r>
            <a:r>
              <a:rPr lang="en-US" sz="1800" dirty="0" smtClean="0"/>
              <a:t>, </a:t>
            </a:r>
            <a:r>
              <a:rPr lang="en-US" sz="1800" dirty="0" err="1" smtClean="0"/>
              <a:t>TimeSearcher</a:t>
            </a:r>
            <a:r>
              <a:rPr lang="en-US" sz="1800" dirty="0" smtClean="0"/>
              <a:t>, </a:t>
            </a:r>
            <a:r>
              <a:rPr lang="en-US" sz="1800" dirty="0" err="1" smtClean="0"/>
              <a:t>Palantir</a:t>
            </a:r>
            <a:r>
              <a:rPr lang="en-US" sz="1800" dirty="0" smtClean="0"/>
              <a:t>, </a:t>
            </a:r>
            <a:r>
              <a:rPr lang="en-US" sz="1800" dirty="0" err="1" smtClean="0"/>
              <a:t>RecordedFuture</a:t>
            </a:r>
            <a:endParaRPr lang="en-US" sz="2400" dirty="0" smtClean="0"/>
          </a:p>
          <a:p>
            <a:pPr eaLnBrk="1" hangingPunct="1">
              <a:tabLst>
                <a:tab pos="2286000" algn="l"/>
              </a:tabLst>
            </a:pPr>
            <a:r>
              <a:rPr lang="en-US" sz="2400" b="1" dirty="0" smtClean="0"/>
              <a:t>Tree 	</a:t>
            </a:r>
            <a:r>
              <a:rPr lang="en-US" sz="1800" dirty="0" smtClean="0"/>
              <a:t>Windows Explorer, </a:t>
            </a:r>
            <a:r>
              <a:rPr lang="en-US" sz="1800" dirty="0" err="1" smtClean="0"/>
              <a:t>SpaceTree</a:t>
            </a:r>
            <a:r>
              <a:rPr lang="en-US" sz="1800" dirty="0" smtClean="0"/>
              <a:t>, </a:t>
            </a:r>
            <a:r>
              <a:rPr lang="en-US" sz="1800" dirty="0" err="1" smtClean="0"/>
              <a:t>Treemap</a:t>
            </a:r>
            <a:endParaRPr lang="en-US" sz="2400" dirty="0" smtClean="0"/>
          </a:p>
          <a:p>
            <a:pPr eaLnBrk="1" hangingPunct="1">
              <a:tabLst>
                <a:tab pos="2286000" algn="l"/>
              </a:tabLst>
            </a:pPr>
            <a:r>
              <a:rPr lang="en-US" sz="2400" b="1" dirty="0" smtClean="0"/>
              <a:t>Network	</a:t>
            </a:r>
            <a:r>
              <a:rPr lang="en-US" sz="1800" dirty="0" err="1" smtClean="0"/>
              <a:t>Pajek</a:t>
            </a:r>
            <a:r>
              <a:rPr lang="en-US" sz="1800" dirty="0" smtClean="0"/>
              <a:t>, </a:t>
            </a:r>
            <a:r>
              <a:rPr lang="en-US" sz="1800" dirty="0" err="1" smtClean="0"/>
              <a:t>UCINet</a:t>
            </a:r>
            <a:r>
              <a:rPr lang="en-US" sz="1800" dirty="0" smtClean="0"/>
              <a:t>, </a:t>
            </a:r>
            <a:r>
              <a:rPr lang="en-US" sz="1800" dirty="0" err="1" smtClean="0"/>
              <a:t>NodeXL</a:t>
            </a:r>
            <a:r>
              <a:rPr lang="en-US" sz="1800" dirty="0" smtClean="0"/>
              <a:t>, </a:t>
            </a:r>
            <a:r>
              <a:rPr lang="en-US" sz="1800" dirty="0" err="1" smtClean="0"/>
              <a:t>Gephi</a:t>
            </a:r>
            <a:r>
              <a:rPr lang="en-US" sz="1800" dirty="0" smtClean="0"/>
              <a:t>, Tom Sawyer</a:t>
            </a:r>
          </a:p>
        </p:txBody>
      </p:sp>
      <p:sp>
        <p:nvSpPr>
          <p:cNvPr id="22532" name="Text Box 6"/>
          <p:cNvSpPr txBox="1">
            <a:spLocks noChangeArrowheads="1"/>
          </p:cNvSpPr>
          <p:nvPr/>
        </p:nvSpPr>
        <p:spPr bwMode="auto">
          <a:xfrm rot="10800000">
            <a:off x="377825" y="533400"/>
            <a:ext cx="6143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400">
                <a:solidFill>
                  <a:srgbClr val="000000"/>
                </a:solidFill>
                <a:latin typeface="Antique Olv (W1)" pitchFamily="34" charset="0"/>
                <a:cs typeface="Arial" panose="020B0604020202020204" pitchFamily="34" charset="0"/>
              </a:defRPr>
            </a:lvl1pPr>
            <a:lvl2pPr marL="742950" indent="-285750" eaLnBrk="0" hangingPunct="0">
              <a:defRPr sz="2400">
                <a:solidFill>
                  <a:srgbClr val="000000"/>
                </a:solidFill>
                <a:latin typeface="Antique Olv (W1)" pitchFamily="34" charset="0"/>
                <a:cs typeface="Arial" panose="020B0604020202020204" pitchFamily="34" charset="0"/>
              </a:defRPr>
            </a:lvl2pPr>
            <a:lvl3pPr marL="1143000" indent="-228600" eaLnBrk="0" hangingPunct="0">
              <a:defRPr sz="2400">
                <a:solidFill>
                  <a:srgbClr val="000000"/>
                </a:solidFill>
                <a:latin typeface="Antique Olv (W1)" pitchFamily="34" charset="0"/>
                <a:cs typeface="Arial" panose="020B0604020202020204" pitchFamily="34" charset="0"/>
              </a:defRPr>
            </a:lvl3pPr>
            <a:lvl4pPr marL="1600200" indent="-228600" eaLnBrk="0" hangingPunct="0">
              <a:defRPr sz="2400">
                <a:solidFill>
                  <a:srgbClr val="000000"/>
                </a:solidFill>
                <a:latin typeface="Antique Olv (W1)" pitchFamily="34" charset="0"/>
                <a:cs typeface="Arial" panose="020B0604020202020204" pitchFamily="34" charset="0"/>
              </a:defRPr>
            </a:lvl4pPr>
            <a:lvl5pPr marL="2057400" indent="-228600" eaLnBrk="0" hangingPunct="0">
              <a:defRPr sz="2400">
                <a:solidFill>
                  <a:srgbClr val="000000"/>
                </a:solidFill>
                <a:latin typeface="Antique Olv (W1)" pitchFamily="34" charset="0"/>
                <a:cs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9pPr>
          </a:lstStyle>
          <a:p>
            <a:pPr eaLnBrk="1" hangingPunct="1">
              <a:spcBef>
                <a:spcPct val="50000"/>
              </a:spcBef>
            </a:pPr>
            <a:r>
              <a:rPr lang="en-US" sz="2800" u="sng" dirty="0">
                <a:solidFill>
                  <a:schemeClr val="tx1"/>
                </a:solidFill>
                <a:latin typeface="Times New Roman" panose="02020603050405020304" pitchFamily="18" charset="0"/>
              </a:rPr>
              <a:t>   </a:t>
            </a:r>
            <a:r>
              <a:rPr lang="en-US" sz="2800" u="sng" dirty="0" err="1">
                <a:solidFill>
                  <a:schemeClr val="tx1"/>
                </a:solidFill>
                <a:latin typeface="Times New Roman" panose="02020603050405020304" pitchFamily="18" charset="0"/>
              </a:rPr>
              <a:t>InfoViz</a:t>
            </a:r>
            <a:r>
              <a:rPr lang="en-US" sz="2800" u="sng" dirty="0">
                <a:solidFill>
                  <a:schemeClr val="tx1"/>
                </a:solidFill>
                <a:latin typeface="Times New Roman" panose="02020603050405020304" pitchFamily="18" charset="0"/>
              </a:rPr>
              <a:t>   </a:t>
            </a:r>
            <a:r>
              <a:rPr lang="en-US" sz="2800" dirty="0">
                <a:solidFill>
                  <a:schemeClr val="tx1"/>
                </a:solidFill>
                <a:latin typeface="Times New Roman" panose="02020603050405020304" pitchFamily="18" charset="0"/>
              </a:rPr>
              <a:t>          </a:t>
            </a:r>
            <a:r>
              <a:rPr lang="en-US" sz="2800" u="sng" dirty="0">
                <a:solidFill>
                  <a:schemeClr val="tx1"/>
                </a:solidFill>
                <a:latin typeface="Times New Roman" panose="02020603050405020304" pitchFamily="18" charset="0"/>
              </a:rPr>
              <a:t> </a:t>
            </a:r>
            <a:r>
              <a:rPr lang="en-US" sz="2800" u="sng" dirty="0" err="1">
                <a:solidFill>
                  <a:schemeClr val="tx1"/>
                </a:solidFill>
                <a:latin typeface="Times New Roman" panose="02020603050405020304" pitchFamily="18" charset="0"/>
              </a:rPr>
              <a:t>SciViz</a:t>
            </a:r>
            <a:r>
              <a:rPr lang="en-US" sz="2800" u="sng" dirty="0">
                <a:solidFill>
                  <a:schemeClr val="tx1"/>
                </a:solidFill>
                <a:latin typeface="Times New Roman" panose="02020603050405020304" pitchFamily="18" charset="0"/>
              </a:rPr>
              <a:t>  </a:t>
            </a:r>
            <a:r>
              <a:rPr lang="en-US" sz="2800" u="sng" dirty="0">
                <a:solidFill>
                  <a:schemeClr val="bg1"/>
                </a:solidFill>
                <a:latin typeface="Times New Roman" panose="02020603050405020304" pitchFamily="18" charset="0"/>
              </a:rPr>
              <a:t>.</a:t>
            </a:r>
            <a:r>
              <a:rPr lang="en-US" sz="2800" u="sng" dirty="0">
                <a:solidFill>
                  <a:schemeClr val="tx1"/>
                </a:solidFill>
                <a:latin typeface="Times New Roman" panose="02020603050405020304" pitchFamily="18" charset="0"/>
              </a:rPr>
              <a:t>   </a:t>
            </a:r>
          </a:p>
        </p:txBody>
      </p:sp>
      <p:sp>
        <p:nvSpPr>
          <p:cNvPr id="22533" name="Text Box 5"/>
          <p:cNvSpPr txBox="1">
            <a:spLocks noChangeArrowheads="1"/>
          </p:cNvSpPr>
          <p:nvPr/>
        </p:nvSpPr>
        <p:spPr bwMode="auto">
          <a:xfrm>
            <a:off x="943227" y="5867400"/>
            <a:ext cx="6726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rgbClr val="000000"/>
                </a:solidFill>
                <a:latin typeface="Antique Olv (W1)" pitchFamily="34" charset="0"/>
                <a:cs typeface="Arial" panose="020B0604020202020204" pitchFamily="34" charset="0"/>
              </a:defRPr>
            </a:lvl1pPr>
            <a:lvl2pPr marL="742950" indent="-285750" eaLnBrk="0" hangingPunct="0">
              <a:defRPr sz="2400">
                <a:solidFill>
                  <a:srgbClr val="000000"/>
                </a:solidFill>
                <a:latin typeface="Antique Olv (W1)" pitchFamily="34" charset="0"/>
                <a:cs typeface="Arial" panose="020B0604020202020204" pitchFamily="34" charset="0"/>
              </a:defRPr>
            </a:lvl2pPr>
            <a:lvl3pPr marL="1143000" indent="-228600" eaLnBrk="0" hangingPunct="0">
              <a:defRPr sz="2400">
                <a:solidFill>
                  <a:srgbClr val="000000"/>
                </a:solidFill>
                <a:latin typeface="Antique Olv (W1)" pitchFamily="34" charset="0"/>
                <a:cs typeface="Arial" panose="020B0604020202020204" pitchFamily="34" charset="0"/>
              </a:defRPr>
            </a:lvl3pPr>
            <a:lvl4pPr marL="1600200" indent="-228600" eaLnBrk="0" hangingPunct="0">
              <a:defRPr sz="2400">
                <a:solidFill>
                  <a:srgbClr val="000000"/>
                </a:solidFill>
                <a:latin typeface="Antique Olv (W1)" pitchFamily="34" charset="0"/>
                <a:cs typeface="Arial" panose="020B0604020202020204" pitchFamily="34" charset="0"/>
              </a:defRPr>
            </a:lvl4pPr>
            <a:lvl5pPr marL="2057400" indent="-228600" eaLnBrk="0" hangingPunct="0">
              <a:defRPr sz="2400">
                <a:solidFill>
                  <a:srgbClr val="000000"/>
                </a:solidFill>
                <a:latin typeface="Antique Olv (W1)" pitchFamily="34" charset="0"/>
                <a:cs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ntique Olv (W1)" pitchFamily="34" charset="0"/>
                <a:cs typeface="Arial" panose="020B0604020202020204" pitchFamily="34" charset="0"/>
              </a:defRPr>
            </a:lvl9pPr>
          </a:lstStyle>
          <a:p>
            <a:pPr algn="l"/>
            <a:r>
              <a:rPr lang="en-US" sz="1600" b="1" dirty="0" smtClean="0">
                <a:solidFill>
                  <a:schemeClr val="tx1"/>
                </a:solidFill>
                <a:latin typeface="Courier New" panose="02070309020205020404" pitchFamily="49" charset="0"/>
              </a:rPr>
              <a:t>flowingdata.com   visualcomplexity.com  </a:t>
            </a:r>
            <a:r>
              <a:rPr lang="en-US" sz="1600" b="1" dirty="0">
                <a:solidFill>
                  <a:schemeClr val="tx1"/>
                </a:solidFill>
                <a:latin typeface="Courier New" panose="02070309020205020404" pitchFamily="49" charset="0"/>
              </a:rPr>
              <a:t>eagereyes.org</a:t>
            </a:r>
          </a:p>
          <a:p>
            <a:pPr algn="l"/>
            <a:r>
              <a:rPr lang="en-US" sz="1600" b="1" dirty="0" smtClean="0">
                <a:solidFill>
                  <a:schemeClr val="tx1"/>
                </a:solidFill>
                <a:latin typeface="Courier New" panose="02070309020205020404" pitchFamily="49" charset="0"/>
              </a:rPr>
              <a:t>infosthetics.com  perceptualedge.com    datakind.org</a:t>
            </a:r>
            <a:endParaRPr lang="en-US" sz="1600" dirty="0" smtClean="0">
              <a:solidFill>
                <a:schemeClr val="tx1"/>
              </a:solidFill>
            </a:endParaRPr>
          </a:p>
          <a:p>
            <a:pPr algn="l"/>
            <a:r>
              <a:rPr lang="en-US" sz="1600" b="1" dirty="0" smtClean="0">
                <a:solidFill>
                  <a:schemeClr val="tx1"/>
                </a:solidFill>
                <a:latin typeface="Courier New" panose="02070309020205020404" pitchFamily="49" charset="0"/>
              </a:rPr>
              <a:t>visual.ly         visualizing.org       infovis.org</a:t>
            </a:r>
            <a:endParaRPr lang="en-US" dirty="0">
              <a:solidFill>
                <a:schemeClr val="tx1"/>
              </a:solidFill>
            </a:endParaRPr>
          </a:p>
        </p:txBody>
      </p:sp>
    </p:spTree>
    <p:extLst>
      <p:ext uri="{BB962C8B-B14F-4D97-AF65-F5344CB8AC3E}">
        <p14:creationId xmlns:p14="http://schemas.microsoft.com/office/powerpoint/2010/main" val="149656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830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763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txBox="1">
            <a:spLocks noChangeArrowheads="1"/>
          </p:cNvSpPr>
          <p:nvPr/>
        </p:nvSpPr>
        <p:spPr bwMode="auto">
          <a:xfrm>
            <a:off x="-304800" y="228600"/>
            <a:ext cx="769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rgbClr val="000000"/>
                </a:solidFill>
                <a:latin typeface="Antique Olv (W1)" pitchFamily="34" charset="0"/>
                <a:cs typeface="Arial" charset="0"/>
              </a:defRPr>
            </a:lvl1pPr>
            <a:lvl2pPr marL="742950" indent="-285750">
              <a:defRPr sz="2400">
                <a:solidFill>
                  <a:srgbClr val="000000"/>
                </a:solidFill>
                <a:latin typeface="Antique Olv (W1)" pitchFamily="34" charset="0"/>
                <a:cs typeface="Arial" charset="0"/>
              </a:defRPr>
            </a:lvl2pPr>
            <a:lvl3pPr marL="1143000" indent="-228600">
              <a:defRPr sz="2400">
                <a:solidFill>
                  <a:srgbClr val="000000"/>
                </a:solidFill>
                <a:latin typeface="Antique Olv (W1)" pitchFamily="34" charset="0"/>
                <a:cs typeface="Arial" charset="0"/>
              </a:defRPr>
            </a:lvl3pPr>
            <a:lvl4pPr marL="1600200" indent="-228600">
              <a:defRPr sz="2400">
                <a:solidFill>
                  <a:srgbClr val="000000"/>
                </a:solidFill>
                <a:latin typeface="Antique Olv (W1)" pitchFamily="34" charset="0"/>
                <a:cs typeface="Arial" charset="0"/>
              </a:defRPr>
            </a:lvl4pPr>
            <a:lvl5pPr marL="2057400" indent="-228600">
              <a:defRPr sz="2400">
                <a:solidFill>
                  <a:srgbClr val="000000"/>
                </a:solidFill>
                <a:latin typeface="Antique Olv (W1)" pitchFamily="34" charset="0"/>
                <a:cs typeface="Arial" charset="0"/>
              </a:defRPr>
            </a:lvl5pPr>
            <a:lvl6pPr marL="2514600" indent="-228600" eaLnBrk="0" fontAlgn="base" hangingPunct="0">
              <a:spcBef>
                <a:spcPct val="0"/>
              </a:spcBef>
              <a:spcAft>
                <a:spcPct val="0"/>
              </a:spcAft>
              <a:defRPr sz="2400">
                <a:solidFill>
                  <a:srgbClr val="000000"/>
                </a:solidFill>
                <a:latin typeface="Antique Olv (W1)" pitchFamily="34" charset="0"/>
                <a:cs typeface="Arial" charset="0"/>
              </a:defRPr>
            </a:lvl6pPr>
            <a:lvl7pPr marL="2971800" indent="-228600" eaLnBrk="0" fontAlgn="base" hangingPunct="0">
              <a:spcBef>
                <a:spcPct val="0"/>
              </a:spcBef>
              <a:spcAft>
                <a:spcPct val="0"/>
              </a:spcAft>
              <a:defRPr sz="2400">
                <a:solidFill>
                  <a:srgbClr val="000000"/>
                </a:solidFill>
                <a:latin typeface="Antique Olv (W1)" pitchFamily="34" charset="0"/>
                <a:cs typeface="Arial" charset="0"/>
              </a:defRPr>
            </a:lvl7pPr>
            <a:lvl8pPr marL="3429000" indent="-228600" eaLnBrk="0" fontAlgn="base" hangingPunct="0">
              <a:spcBef>
                <a:spcPct val="0"/>
              </a:spcBef>
              <a:spcAft>
                <a:spcPct val="0"/>
              </a:spcAft>
              <a:defRPr sz="2400">
                <a:solidFill>
                  <a:srgbClr val="000000"/>
                </a:solidFill>
                <a:latin typeface="Antique Olv (W1)" pitchFamily="34" charset="0"/>
                <a:cs typeface="Arial" charset="0"/>
              </a:defRPr>
            </a:lvl8pPr>
            <a:lvl9pPr marL="3886200" indent="-228600" eaLnBrk="0" fontAlgn="base" hangingPunct="0">
              <a:spcBef>
                <a:spcPct val="0"/>
              </a:spcBef>
              <a:spcAft>
                <a:spcPct val="0"/>
              </a:spcAft>
              <a:defRPr sz="2400">
                <a:solidFill>
                  <a:srgbClr val="000000"/>
                </a:solidFill>
                <a:latin typeface="Antique Olv (W1)" pitchFamily="34" charset="0"/>
                <a:cs typeface="Arial" charset="0"/>
              </a:defRPr>
            </a:lvl9pPr>
          </a:lstStyle>
          <a:p>
            <a:pPr eaLnBrk="1" hangingPunct="1"/>
            <a:r>
              <a:rPr lang="en-US" altLang="en-US" sz="3200" b="1">
                <a:solidFill>
                  <a:schemeClr val="tx1"/>
                </a:solidFill>
                <a:latin typeface="Arial" charset="0"/>
              </a:rPr>
              <a:t>EventFlow Team: Oracle support</a:t>
            </a:r>
            <a:endParaRPr lang="en-US" altLang="en-US" sz="2800">
              <a:solidFill>
                <a:schemeClr val="tx1"/>
              </a:solidFill>
              <a:latin typeface="Arial" charset="0"/>
            </a:endParaRPr>
          </a:p>
        </p:txBody>
      </p:sp>
      <p:sp>
        <p:nvSpPr>
          <p:cNvPr id="98308" name="Rectangle 6"/>
          <p:cNvSpPr>
            <a:spLocks noChangeArrowheads="1"/>
          </p:cNvSpPr>
          <p:nvPr/>
        </p:nvSpPr>
        <p:spPr bwMode="auto">
          <a:xfrm>
            <a:off x="2217738" y="6096000"/>
            <a:ext cx="418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rgbClr val="000000"/>
                </a:solidFill>
                <a:latin typeface="Antique Olv (W1)" pitchFamily="34" charset="0"/>
                <a:cs typeface="Arial" charset="0"/>
              </a:defRPr>
            </a:lvl1pPr>
            <a:lvl2pPr marL="742950" indent="-285750">
              <a:defRPr sz="2400">
                <a:solidFill>
                  <a:srgbClr val="000000"/>
                </a:solidFill>
                <a:latin typeface="Antique Olv (W1)" pitchFamily="34" charset="0"/>
                <a:cs typeface="Arial" charset="0"/>
              </a:defRPr>
            </a:lvl2pPr>
            <a:lvl3pPr marL="1143000" indent="-228600">
              <a:defRPr sz="2400">
                <a:solidFill>
                  <a:srgbClr val="000000"/>
                </a:solidFill>
                <a:latin typeface="Antique Olv (W1)" pitchFamily="34" charset="0"/>
                <a:cs typeface="Arial" charset="0"/>
              </a:defRPr>
            </a:lvl3pPr>
            <a:lvl4pPr marL="1600200" indent="-228600">
              <a:defRPr sz="2400">
                <a:solidFill>
                  <a:srgbClr val="000000"/>
                </a:solidFill>
                <a:latin typeface="Antique Olv (W1)" pitchFamily="34" charset="0"/>
                <a:cs typeface="Arial" charset="0"/>
              </a:defRPr>
            </a:lvl4pPr>
            <a:lvl5pPr marL="2057400" indent="-228600">
              <a:defRPr sz="2400">
                <a:solidFill>
                  <a:srgbClr val="000000"/>
                </a:solidFill>
                <a:latin typeface="Antique Olv (W1)" pitchFamily="34" charset="0"/>
                <a:cs typeface="Arial" charset="0"/>
              </a:defRPr>
            </a:lvl5pPr>
            <a:lvl6pPr marL="2514600" indent="-228600" eaLnBrk="0" fontAlgn="base" hangingPunct="0">
              <a:spcBef>
                <a:spcPct val="0"/>
              </a:spcBef>
              <a:spcAft>
                <a:spcPct val="0"/>
              </a:spcAft>
              <a:defRPr sz="2400">
                <a:solidFill>
                  <a:srgbClr val="000000"/>
                </a:solidFill>
                <a:latin typeface="Antique Olv (W1)" pitchFamily="34" charset="0"/>
                <a:cs typeface="Arial" charset="0"/>
              </a:defRPr>
            </a:lvl6pPr>
            <a:lvl7pPr marL="2971800" indent="-228600" eaLnBrk="0" fontAlgn="base" hangingPunct="0">
              <a:spcBef>
                <a:spcPct val="0"/>
              </a:spcBef>
              <a:spcAft>
                <a:spcPct val="0"/>
              </a:spcAft>
              <a:defRPr sz="2400">
                <a:solidFill>
                  <a:srgbClr val="000000"/>
                </a:solidFill>
                <a:latin typeface="Antique Olv (W1)" pitchFamily="34" charset="0"/>
                <a:cs typeface="Arial" charset="0"/>
              </a:defRPr>
            </a:lvl7pPr>
            <a:lvl8pPr marL="3429000" indent="-228600" eaLnBrk="0" fontAlgn="base" hangingPunct="0">
              <a:spcBef>
                <a:spcPct val="0"/>
              </a:spcBef>
              <a:spcAft>
                <a:spcPct val="0"/>
              </a:spcAft>
              <a:defRPr sz="2400">
                <a:solidFill>
                  <a:srgbClr val="000000"/>
                </a:solidFill>
                <a:latin typeface="Antique Olv (W1)" pitchFamily="34" charset="0"/>
                <a:cs typeface="Arial" charset="0"/>
              </a:defRPr>
            </a:lvl8pPr>
            <a:lvl9pPr marL="3886200" indent="-228600" eaLnBrk="0" fontAlgn="base" hangingPunct="0">
              <a:spcBef>
                <a:spcPct val="0"/>
              </a:spcBef>
              <a:spcAft>
                <a:spcPct val="0"/>
              </a:spcAft>
              <a:defRPr sz="2400">
                <a:solidFill>
                  <a:srgbClr val="000000"/>
                </a:solidFill>
                <a:latin typeface="Antique Olv (W1)" pitchFamily="34" charset="0"/>
                <a:cs typeface="Arial" charset="0"/>
              </a:defRPr>
            </a:lvl9pPr>
          </a:lstStyle>
          <a:p>
            <a:pPr eaLnBrk="1" hangingPunct="1"/>
            <a:r>
              <a:rPr lang="en-US" altLang="en-US" sz="1800" b="1">
                <a:solidFill>
                  <a:schemeClr val="tx1"/>
                </a:solidFill>
                <a:latin typeface="Courier New" pitchFamily="49" charset="0"/>
                <a:cs typeface="Courier New" pitchFamily="49" charset="0"/>
              </a:rPr>
              <a:t>www.cs.umd.edu/hcil/eventflow</a:t>
            </a:r>
          </a:p>
        </p:txBody>
      </p:sp>
      <p:sp>
        <p:nvSpPr>
          <p:cNvPr id="2" name="Rectangle 1"/>
          <p:cNvSpPr/>
          <p:nvPr/>
        </p:nvSpPr>
        <p:spPr>
          <a:xfrm>
            <a:off x="0" y="6551613"/>
            <a:ext cx="8763000" cy="254000"/>
          </a:xfrm>
          <a:prstGeom prst="rect">
            <a:avLst/>
          </a:prstGeom>
        </p:spPr>
        <p:txBody>
          <a:bodyPr>
            <a:spAutoFit/>
          </a:bodyPr>
          <a:lstStyle/>
          <a:p>
            <a:pPr eaLnBrk="1" hangingPunct="1">
              <a:defRPr/>
            </a:pPr>
            <a:r>
              <a:rPr lang="en-US" sz="1050" b="1" dirty="0">
                <a:latin typeface="Courier New" pitchFamily="49" charset="0"/>
                <a:cs typeface="Courier New" pitchFamily="49" charset="0"/>
              </a:rPr>
              <a:t>www.umdrightnow.umd.edu/news/umd-research-team-developing-powerful-data-visualization-tool-support-oracle</a:t>
            </a:r>
          </a:p>
        </p:txBody>
      </p:sp>
    </p:spTree>
    <p:extLst>
      <p:ext uri="{BB962C8B-B14F-4D97-AF65-F5344CB8AC3E}">
        <p14:creationId xmlns:p14="http://schemas.microsoft.com/office/powerpoint/2010/main" val="900743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4572000" y="4817478"/>
            <a:ext cx="3810000" cy="1811922"/>
          </a:xfrm>
          <a:prstGeom prst="rect">
            <a:avLst/>
          </a:prstGeom>
          <a:ln>
            <a:noFill/>
            <a:tailEnd type="triangle" w="lg" len="lg"/>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4572000" y="2879229"/>
            <a:ext cx="3810000" cy="18789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4572000" y="2421235"/>
            <a:ext cx="3810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dirty="0" smtClean="0"/>
              <a:t>Patient ID: 45851737</a:t>
            </a:r>
          </a:p>
        </p:txBody>
      </p:sp>
      <p:sp>
        <p:nvSpPr>
          <p:cNvPr id="7" name="TextBox 6"/>
          <p:cNvSpPr txBox="1"/>
          <p:nvPr/>
        </p:nvSpPr>
        <p:spPr>
          <a:xfrm>
            <a:off x="4543383" y="2905542"/>
            <a:ext cx="4025076" cy="2277547"/>
          </a:xfrm>
          <a:prstGeom prst="rect">
            <a:avLst/>
          </a:prstGeom>
          <a:noFill/>
        </p:spPr>
        <p:txBody>
          <a:bodyPr wrap="none" rtlCol="0">
            <a:spAutoFit/>
          </a:bodyPr>
          <a:lstStyle/>
          <a:p>
            <a:pPr algn="l"/>
            <a:r>
              <a:rPr lang="en-US" dirty="0" smtClean="0">
                <a:latin typeface="Calibri"/>
                <a:cs typeface="Calibri"/>
              </a:rPr>
              <a:t>12/02/2008 14:26  A</a:t>
            </a:r>
            <a:r>
              <a:rPr lang="th-TH" dirty="0" smtClean="0">
                <a:latin typeface="Calibri"/>
                <a:cs typeface="Calibri"/>
              </a:rPr>
              <a:t>rrival</a:t>
            </a:r>
            <a:endParaRPr lang="en-US" dirty="0" smtClean="0">
              <a:latin typeface="Calibri"/>
              <a:cs typeface="Calibri"/>
            </a:endParaRPr>
          </a:p>
          <a:p>
            <a:pPr algn="l"/>
            <a:r>
              <a:rPr lang="en-US" dirty="0" smtClean="0">
                <a:latin typeface="Calibri"/>
                <a:cs typeface="Calibri"/>
              </a:rPr>
              <a:t>12/02/2008 14:</a:t>
            </a:r>
            <a:r>
              <a:rPr lang="th-TH" dirty="0" smtClean="0">
                <a:latin typeface="Calibri"/>
                <a:cs typeface="Calibri"/>
              </a:rPr>
              <a:t>3</a:t>
            </a:r>
            <a:r>
              <a:rPr lang="en-US" dirty="0" smtClean="0">
                <a:latin typeface="Calibri"/>
                <a:cs typeface="Calibri"/>
              </a:rPr>
              <a:t>6  Emergency</a:t>
            </a:r>
            <a:br>
              <a:rPr lang="en-US" dirty="0" smtClean="0">
                <a:latin typeface="Calibri"/>
                <a:cs typeface="Calibri"/>
              </a:rPr>
            </a:br>
            <a:r>
              <a:rPr lang="en-US" dirty="0" smtClean="0">
                <a:latin typeface="Calibri"/>
                <a:cs typeface="Calibri"/>
              </a:rPr>
              <a:t>12/02/2008 22:44  ICU</a:t>
            </a:r>
          </a:p>
          <a:p>
            <a:pPr algn="l"/>
            <a:r>
              <a:rPr lang="en-US" dirty="0" smtClean="0">
                <a:latin typeface="Calibri"/>
                <a:cs typeface="Calibri"/>
              </a:rPr>
              <a:t>12/05/2008 05:07  Floor</a:t>
            </a:r>
            <a:endParaRPr lang="th-TH" dirty="0" smtClean="0">
              <a:latin typeface="Calibri"/>
              <a:cs typeface="Calibri"/>
            </a:endParaRPr>
          </a:p>
          <a:p>
            <a:pPr algn="l"/>
            <a:r>
              <a:rPr lang="en-US" dirty="0" smtClean="0">
                <a:latin typeface="Calibri"/>
                <a:cs typeface="Calibri"/>
              </a:rPr>
              <a:t>12/14/2008 06:19  Exit</a:t>
            </a:r>
          </a:p>
          <a:p>
            <a:endParaRPr lang="en-US" sz="2200" dirty="0" smtClean="0">
              <a:latin typeface="Calibri"/>
              <a:cs typeface="Calibri"/>
            </a:endParaRPr>
          </a:p>
        </p:txBody>
      </p:sp>
      <p:cxnSp>
        <p:nvCxnSpPr>
          <p:cNvPr id="17" name="Straight Arrow Connector 16"/>
          <p:cNvCxnSpPr/>
          <p:nvPr/>
        </p:nvCxnSpPr>
        <p:spPr>
          <a:xfrm>
            <a:off x="4800600" y="5100365"/>
            <a:ext cx="3350886" cy="1588"/>
          </a:xfrm>
          <a:prstGeom prst="straightConnector1">
            <a:avLst/>
          </a:prstGeom>
          <a:ln>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rot="5400000">
            <a:off x="4323193" y="5848171"/>
            <a:ext cx="1399902" cy="8566"/>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947600" y="5869162"/>
            <a:ext cx="1364901" cy="15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621463" y="5859606"/>
            <a:ext cx="1385600" cy="15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6318011" y="5869558"/>
            <a:ext cx="1364104" cy="15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989061" y="5858811"/>
            <a:ext cx="1385597" cy="15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Isosceles Triangle 22"/>
          <p:cNvSpPr/>
          <p:nvPr/>
        </p:nvSpPr>
        <p:spPr>
          <a:xfrm>
            <a:off x="4713267" y="5187506"/>
            <a:ext cx="304800" cy="262759"/>
          </a:xfrm>
          <a:prstGeom prst="triangle">
            <a:avLst/>
          </a:prstGeom>
          <a:solidFill>
            <a:srgbClr val="33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79519" y="4732621"/>
            <a:ext cx="657715" cy="369332"/>
          </a:xfrm>
          <a:prstGeom prst="rect">
            <a:avLst/>
          </a:prstGeom>
          <a:noFill/>
        </p:spPr>
        <p:txBody>
          <a:bodyPr wrap="none" rtlCol="0">
            <a:spAutoFit/>
          </a:bodyPr>
          <a:lstStyle/>
          <a:p>
            <a:r>
              <a:rPr lang="en-US" dirty="0" smtClean="0"/>
              <a:t>Time</a:t>
            </a:r>
            <a:endParaRPr lang="en-US" dirty="0"/>
          </a:p>
        </p:txBody>
      </p:sp>
      <p:sp>
        <p:nvSpPr>
          <p:cNvPr id="25" name="Isosceles Triangle 24"/>
          <p:cNvSpPr/>
          <p:nvPr/>
        </p:nvSpPr>
        <p:spPr>
          <a:xfrm>
            <a:off x="4800600" y="5471285"/>
            <a:ext cx="304800" cy="262759"/>
          </a:xfrm>
          <a:prstGeom prst="triangle">
            <a:avLst/>
          </a:prstGeom>
          <a:solidFill>
            <a:srgbClr val="F00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5334000" y="5734044"/>
            <a:ext cx="304800" cy="262759"/>
          </a:xfrm>
          <a:prstGeom prst="triangle">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6172200" y="5945040"/>
            <a:ext cx="304800" cy="262759"/>
          </a:xfrm>
          <a:prstGeom prst="triangl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7533461" y="6193220"/>
            <a:ext cx="304800" cy="262759"/>
          </a:xfrm>
          <a:prstGeom prst="triangle">
            <a:avLst/>
          </a:prstGeom>
          <a:solidFill>
            <a:srgbClr val="00FF1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996743" y="5390706"/>
            <a:ext cx="1614545" cy="461665"/>
          </a:xfrm>
          <a:prstGeom prst="rect">
            <a:avLst/>
          </a:prstGeom>
          <a:noFill/>
        </p:spPr>
        <p:txBody>
          <a:bodyPr wrap="none" rtlCol="0">
            <a:spAutoFit/>
          </a:bodyPr>
          <a:lstStyle/>
          <a:p>
            <a:r>
              <a:rPr lang="th-TH" b="1" dirty="0" smtClean="0">
                <a:latin typeface="Franklin Gothic Book"/>
                <a:cs typeface="Franklin Gothic Book"/>
              </a:rPr>
              <a:t>Emergency</a:t>
            </a:r>
            <a:endParaRPr lang="en-US" b="1" dirty="0">
              <a:latin typeface="Franklin Gothic Book"/>
              <a:cs typeface="Franklin Gothic Book"/>
            </a:endParaRPr>
          </a:p>
        </p:txBody>
      </p:sp>
      <p:sp>
        <p:nvSpPr>
          <p:cNvPr id="32" name="TextBox 31"/>
          <p:cNvSpPr txBox="1"/>
          <p:nvPr/>
        </p:nvSpPr>
        <p:spPr>
          <a:xfrm>
            <a:off x="5715253" y="5644706"/>
            <a:ext cx="515924" cy="369332"/>
          </a:xfrm>
          <a:prstGeom prst="rect">
            <a:avLst/>
          </a:prstGeom>
          <a:noFill/>
        </p:spPr>
        <p:txBody>
          <a:bodyPr wrap="none" rtlCol="0">
            <a:spAutoFit/>
          </a:bodyPr>
          <a:lstStyle/>
          <a:p>
            <a:r>
              <a:rPr lang="en-US" dirty="0" smtClean="0"/>
              <a:t>ICU</a:t>
            </a:r>
            <a:endParaRPr lang="en-US" dirty="0"/>
          </a:p>
        </p:txBody>
      </p:sp>
      <p:sp>
        <p:nvSpPr>
          <p:cNvPr id="33" name="TextBox 32"/>
          <p:cNvSpPr txBox="1"/>
          <p:nvPr/>
        </p:nvSpPr>
        <p:spPr>
          <a:xfrm>
            <a:off x="6488133" y="5867400"/>
            <a:ext cx="670902" cy="369332"/>
          </a:xfrm>
          <a:prstGeom prst="rect">
            <a:avLst/>
          </a:prstGeom>
          <a:noFill/>
        </p:spPr>
        <p:txBody>
          <a:bodyPr wrap="none" rtlCol="0">
            <a:spAutoFit/>
          </a:bodyPr>
          <a:lstStyle/>
          <a:p>
            <a:r>
              <a:rPr lang="en-US" dirty="0" smtClean="0"/>
              <a:t>Floor</a:t>
            </a:r>
            <a:endParaRPr lang="en-US" dirty="0"/>
          </a:p>
        </p:txBody>
      </p:sp>
      <p:sp>
        <p:nvSpPr>
          <p:cNvPr id="34" name="TextBox 33"/>
          <p:cNvSpPr txBox="1"/>
          <p:nvPr/>
        </p:nvSpPr>
        <p:spPr>
          <a:xfrm>
            <a:off x="7838261" y="6096000"/>
            <a:ext cx="543739" cy="369332"/>
          </a:xfrm>
          <a:prstGeom prst="rect">
            <a:avLst/>
          </a:prstGeom>
          <a:noFill/>
        </p:spPr>
        <p:txBody>
          <a:bodyPr wrap="none" rtlCol="0">
            <a:spAutoFit/>
          </a:bodyPr>
          <a:lstStyle/>
          <a:p>
            <a:r>
              <a:rPr lang="en-US" dirty="0" smtClean="0"/>
              <a:t>Exit</a:t>
            </a:r>
            <a:endParaRPr lang="en-US" dirty="0"/>
          </a:p>
        </p:txBody>
      </p:sp>
      <p:sp>
        <p:nvSpPr>
          <p:cNvPr id="2" name="Title 1"/>
          <p:cNvSpPr>
            <a:spLocks noGrp="1"/>
          </p:cNvSpPr>
          <p:nvPr>
            <p:ph type="title"/>
          </p:nvPr>
        </p:nvSpPr>
        <p:spPr>
          <a:xfrm>
            <a:off x="550503" y="36576"/>
            <a:ext cx="8229600" cy="762000"/>
          </a:xfrm>
        </p:spPr>
        <p:txBody>
          <a:bodyPr/>
          <a:lstStyle/>
          <a:p>
            <a:r>
              <a:rPr lang="en-US" b="1" dirty="0" smtClean="0"/>
              <a:t>EHRs: </a:t>
            </a:r>
            <a:r>
              <a:rPr lang="th-TH" b="1" dirty="0" smtClean="0"/>
              <a:t>Temporal data</a:t>
            </a:r>
            <a:endParaRPr lang="en-US" b="1" dirty="0"/>
          </a:p>
        </p:txBody>
      </p:sp>
      <p:sp>
        <p:nvSpPr>
          <p:cNvPr id="9" name="Rectangle 8"/>
          <p:cNvSpPr/>
          <p:nvPr/>
        </p:nvSpPr>
        <p:spPr>
          <a:xfrm>
            <a:off x="304800" y="2881591"/>
            <a:ext cx="3810000" cy="18789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TextBox 10"/>
          <p:cNvSpPr txBox="1"/>
          <p:nvPr/>
        </p:nvSpPr>
        <p:spPr>
          <a:xfrm>
            <a:off x="352232" y="2881591"/>
            <a:ext cx="3136183" cy="1785104"/>
          </a:xfrm>
          <a:prstGeom prst="rect">
            <a:avLst/>
          </a:prstGeom>
          <a:noFill/>
        </p:spPr>
        <p:txBody>
          <a:bodyPr wrap="none" rtlCol="0">
            <a:spAutoFit/>
          </a:bodyPr>
          <a:lstStyle/>
          <a:p>
            <a:r>
              <a:rPr lang="th-TH" sz="2200" dirty="0" smtClean="0">
                <a:latin typeface="Calibri"/>
                <a:cs typeface="Calibri"/>
              </a:rPr>
              <a:t>04</a:t>
            </a:r>
            <a:r>
              <a:rPr lang="en-US" sz="2200" dirty="0" smtClean="0">
                <a:latin typeface="Calibri"/>
                <a:cs typeface="Calibri"/>
              </a:rPr>
              <a:t>/</a:t>
            </a:r>
            <a:r>
              <a:rPr lang="th-TH" sz="2200" dirty="0" smtClean="0">
                <a:latin typeface="Calibri"/>
                <a:cs typeface="Calibri"/>
              </a:rPr>
              <a:t>26</a:t>
            </a:r>
            <a:r>
              <a:rPr lang="en-US" sz="2200" dirty="0" smtClean="0">
                <a:latin typeface="Calibri"/>
                <a:cs typeface="Calibri"/>
              </a:rPr>
              <a:t>/20</a:t>
            </a:r>
            <a:r>
              <a:rPr lang="th-TH" sz="2200" dirty="0" smtClean="0">
                <a:latin typeface="Calibri"/>
                <a:cs typeface="Calibri"/>
              </a:rPr>
              <a:t>10</a:t>
            </a:r>
            <a:r>
              <a:rPr lang="en-US" sz="2200" dirty="0" smtClean="0">
                <a:latin typeface="Calibri"/>
                <a:cs typeface="Calibri"/>
              </a:rPr>
              <a:t> 1</a:t>
            </a:r>
            <a:r>
              <a:rPr lang="th-TH" sz="2200" dirty="0" smtClean="0">
                <a:latin typeface="Calibri"/>
                <a:cs typeface="Calibri"/>
              </a:rPr>
              <a:t>0:00	31.03</a:t>
            </a:r>
            <a:endParaRPr lang="en-US" sz="2200" dirty="0" smtClean="0">
              <a:latin typeface="Calibri"/>
              <a:cs typeface="Calibri"/>
            </a:endParaRPr>
          </a:p>
          <a:p>
            <a:r>
              <a:rPr lang="th-TH" sz="2200" dirty="0" smtClean="0">
                <a:latin typeface="Calibri"/>
                <a:cs typeface="Calibri"/>
              </a:rPr>
              <a:t>04/26/2010 10:15	31.01</a:t>
            </a:r>
          </a:p>
          <a:p>
            <a:r>
              <a:rPr lang="th-TH" sz="2200" dirty="0" smtClean="0">
                <a:latin typeface="Calibri"/>
                <a:cs typeface="Calibri"/>
              </a:rPr>
              <a:t>04/26/2010 10:30	31.02</a:t>
            </a:r>
          </a:p>
          <a:p>
            <a:r>
              <a:rPr lang="th-TH" sz="2200" dirty="0" smtClean="0">
                <a:latin typeface="Calibri"/>
                <a:cs typeface="Calibri"/>
              </a:rPr>
              <a:t>04/26/2010 10:45	31.08</a:t>
            </a:r>
          </a:p>
          <a:p>
            <a:r>
              <a:rPr lang="th-TH" sz="2200" dirty="0" smtClean="0">
                <a:latin typeface="Calibri"/>
                <a:cs typeface="Calibri"/>
              </a:rPr>
              <a:t>04/26/2010 11:00	31.16</a:t>
            </a:r>
          </a:p>
        </p:txBody>
      </p:sp>
      <p:pic>
        <p:nvPicPr>
          <p:cNvPr id="16" name="Picture 15"/>
          <p:cNvPicPr>
            <a:picLocks noChangeAspect="1"/>
          </p:cNvPicPr>
          <p:nvPr/>
        </p:nvPicPr>
        <p:blipFill>
          <a:blip r:embed="rId3"/>
          <a:stretch>
            <a:fillRect/>
          </a:stretch>
        </p:blipFill>
        <p:spPr>
          <a:xfrm>
            <a:off x="304800" y="4817478"/>
            <a:ext cx="3810000" cy="1811922"/>
          </a:xfrm>
          <a:prstGeom prst="rect">
            <a:avLst/>
          </a:prstGeom>
        </p:spPr>
      </p:pic>
      <p:grpSp>
        <p:nvGrpSpPr>
          <p:cNvPr id="4" name="Group 17"/>
          <p:cNvGrpSpPr/>
          <p:nvPr/>
        </p:nvGrpSpPr>
        <p:grpSpPr>
          <a:xfrm>
            <a:off x="4619432" y="1447800"/>
            <a:ext cx="3645693" cy="1846936"/>
            <a:chOff x="2714432" y="2686486"/>
            <a:chExt cx="3645693" cy="1846936"/>
          </a:xfrm>
        </p:grpSpPr>
        <p:sp>
          <p:nvSpPr>
            <p:cNvPr id="62" name="Rectangle 61"/>
            <p:cNvSpPr/>
            <p:nvPr/>
          </p:nvSpPr>
          <p:spPr>
            <a:xfrm>
              <a:off x="2714432" y="4191000"/>
              <a:ext cx="3610168" cy="34242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p:cNvSpPr txBox="1"/>
            <p:nvPr/>
          </p:nvSpPr>
          <p:spPr>
            <a:xfrm>
              <a:off x="2951820" y="2686486"/>
              <a:ext cx="3408305" cy="553998"/>
            </a:xfrm>
            <a:prstGeom prst="rect">
              <a:avLst/>
            </a:prstGeom>
            <a:noFill/>
          </p:spPr>
          <p:txBody>
            <a:bodyPr wrap="none" rtlCol="0">
              <a:spAutoFit/>
            </a:bodyPr>
            <a:lstStyle/>
            <a:p>
              <a:r>
                <a:rPr lang="en-US" sz="3000" dirty="0" smtClean="0">
                  <a:latin typeface="Handwriting - Dakota"/>
                  <a:cs typeface="Handwriting - Dakota"/>
                </a:rPr>
                <a:t>Categorical </a:t>
              </a:r>
              <a:r>
                <a:rPr lang="th-TH" sz="3000" dirty="0" smtClean="0">
                  <a:latin typeface="Handwriting - Dakota"/>
                  <a:cs typeface="Handwriting - Dakota"/>
                </a:rPr>
                <a:t>Event</a:t>
              </a:r>
              <a:r>
                <a:rPr lang="en-US" sz="3000" dirty="0" smtClean="0">
                  <a:latin typeface="Handwriting - Dakota"/>
                  <a:cs typeface="Handwriting - Dakota"/>
                </a:rPr>
                <a:t>s</a:t>
              </a:r>
            </a:p>
          </p:txBody>
        </p:sp>
      </p:grpSp>
      <p:sp>
        <p:nvSpPr>
          <p:cNvPr id="10" name="TextBox 9"/>
          <p:cNvSpPr txBox="1"/>
          <p:nvPr/>
        </p:nvSpPr>
        <p:spPr>
          <a:xfrm>
            <a:off x="304800" y="2423716"/>
            <a:ext cx="3810000" cy="461665"/>
          </a:xfrm>
          <a:prstGeom prst="rect">
            <a:avLst/>
          </a:prstGeom>
          <a:solidFill>
            <a:srgbClr val="FAB5A2"/>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lang="en-US" sz="2400" dirty="0" smtClean="0">
                <a:solidFill>
                  <a:schemeClr val="bg1"/>
                </a:solidFill>
                <a:latin typeface="(body)"/>
                <a:cs typeface="(body)"/>
              </a:rPr>
              <a:t>Stock: Microsoft</a:t>
            </a:r>
          </a:p>
        </p:txBody>
      </p:sp>
      <p:sp>
        <p:nvSpPr>
          <p:cNvPr id="42" name="TextBox 41"/>
          <p:cNvSpPr txBox="1"/>
          <p:nvPr/>
        </p:nvSpPr>
        <p:spPr>
          <a:xfrm>
            <a:off x="832273" y="1447800"/>
            <a:ext cx="3302507" cy="553998"/>
          </a:xfrm>
          <a:prstGeom prst="rect">
            <a:avLst/>
          </a:prstGeom>
          <a:noFill/>
        </p:spPr>
        <p:txBody>
          <a:bodyPr wrap="none" rtlCol="0">
            <a:spAutoFit/>
          </a:bodyPr>
          <a:lstStyle/>
          <a:p>
            <a:r>
              <a:rPr lang="th-TH" sz="3000" dirty="0" smtClean="0">
                <a:latin typeface="Handwriting - Dakota"/>
                <a:cs typeface="Handwriting - Dakota"/>
              </a:rPr>
              <a:t>Numerical</a:t>
            </a:r>
            <a:r>
              <a:rPr lang="en-US" sz="3000" dirty="0" smtClean="0">
                <a:latin typeface="Handwriting - Dakota"/>
                <a:cs typeface="Handwriting - Dakota"/>
              </a:rPr>
              <a:t> Events </a:t>
            </a:r>
          </a:p>
        </p:txBody>
      </p:sp>
      <p:sp>
        <p:nvSpPr>
          <p:cNvPr id="45" name="TextBox 44"/>
          <p:cNvSpPr txBox="1"/>
          <p:nvPr/>
        </p:nvSpPr>
        <p:spPr>
          <a:xfrm>
            <a:off x="5010558" y="5117068"/>
            <a:ext cx="992772" cy="461665"/>
          </a:xfrm>
          <a:prstGeom prst="rect">
            <a:avLst/>
          </a:prstGeom>
          <a:noFill/>
        </p:spPr>
        <p:txBody>
          <a:bodyPr wrap="none" rtlCol="0">
            <a:spAutoFit/>
          </a:bodyPr>
          <a:lstStyle/>
          <a:p>
            <a:r>
              <a:rPr lang="th-TH" b="1" dirty="0" smtClean="0">
                <a:latin typeface="Franklin Gothic Book"/>
                <a:cs typeface="Franklin Gothic Book"/>
              </a:rPr>
              <a:t>Arrival</a:t>
            </a:r>
            <a:endParaRPr lang="en-US" b="1" dirty="0">
              <a:latin typeface="Franklin Gothic Book"/>
              <a:cs typeface="Franklin Gothic Book"/>
            </a:endParaRPr>
          </a:p>
        </p:txBody>
      </p:sp>
      <p:sp>
        <p:nvSpPr>
          <p:cNvPr id="40" name="Rectangle 39"/>
          <p:cNvSpPr/>
          <p:nvPr/>
        </p:nvSpPr>
        <p:spPr>
          <a:xfrm>
            <a:off x="363112" y="2944416"/>
            <a:ext cx="3610168" cy="342422"/>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8205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838200" y="304800"/>
            <a:ext cx="6356227" cy="584775"/>
          </a:xfrm>
          <a:prstGeom prst="rect">
            <a:avLst/>
          </a:prstGeom>
          <a:solidFill>
            <a:schemeClr val="bg1"/>
          </a:solidFill>
          <a:ln w="12700">
            <a:noFill/>
            <a:miter lim="800000"/>
            <a:headEnd/>
            <a:tailEnd/>
          </a:ln>
        </p:spPr>
        <p:txBody>
          <a:bodyPr wrap="none">
            <a:spAutoFit/>
          </a:bodyPr>
          <a:lstStyle/>
          <a:p>
            <a:pPr algn="l"/>
            <a:r>
              <a:rPr lang="en-US" sz="3200" b="1" dirty="0" smtClean="0">
                <a:solidFill>
                  <a:schemeClr val="tx2"/>
                </a:solidFill>
                <a:latin typeface="Arial" charset="0"/>
              </a:rPr>
              <a:t>Patient Histories: Our Research</a:t>
            </a:r>
            <a:endParaRPr lang="en-US" sz="3200" b="1" dirty="0">
              <a:solidFill>
                <a:schemeClr val="tx2"/>
              </a:solidFill>
              <a:latin typeface="Arial" charset="0"/>
            </a:endParaRPr>
          </a:p>
        </p:txBody>
      </p:sp>
      <p:sp>
        <p:nvSpPr>
          <p:cNvPr id="24581" name="Rectangle 6"/>
          <p:cNvSpPr>
            <a:spLocks noChangeArrowheads="1"/>
          </p:cNvSpPr>
          <p:nvPr/>
        </p:nvSpPr>
        <p:spPr bwMode="auto">
          <a:xfrm>
            <a:off x="2356103" y="6172200"/>
            <a:ext cx="4044697" cy="369332"/>
          </a:xfrm>
          <a:prstGeom prst="rect">
            <a:avLst/>
          </a:prstGeom>
          <a:noFill/>
          <a:ln w="12700" cap="sq">
            <a:noFill/>
            <a:miter lim="800000"/>
            <a:headEnd type="none" w="sm" len="sm"/>
            <a:tailEnd type="none" w="sm" len="sm"/>
          </a:ln>
        </p:spPr>
        <p:txBody>
          <a:bodyPr wrap="none">
            <a:spAutoFit/>
          </a:bodyPr>
          <a:lstStyle/>
          <a:p>
            <a:pPr algn="l"/>
            <a:r>
              <a:rPr lang="en-US" sz="1800" b="1" dirty="0" smtClean="0">
                <a:solidFill>
                  <a:schemeClr val="tx1"/>
                </a:solidFill>
                <a:latin typeface="Courier New" pitchFamily="49" charset="0"/>
                <a:cs typeface="Courier New" pitchFamily="49" charset="0"/>
              </a:rPr>
              <a:t>www.cs.umd.edu/hcil/</a:t>
            </a:r>
            <a:r>
              <a:rPr lang="en-US" sz="1800" i="1" dirty="0" smtClean="0">
                <a:solidFill>
                  <a:schemeClr val="tx1"/>
                </a:solidFill>
                <a:latin typeface="Courier New" pitchFamily="49" charset="0"/>
                <a:cs typeface="Courier New" pitchFamily="49" charset="0"/>
              </a:rPr>
              <a:t>toolname</a:t>
            </a:r>
            <a:endParaRPr lang="en-US" sz="1800" i="1" dirty="0">
              <a:solidFill>
                <a:schemeClr val="tx1"/>
              </a:solidFill>
              <a:latin typeface="Courier New" pitchFamily="49" charset="0"/>
              <a:cs typeface="Courier New" pitchFamily="49"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43751401"/>
              </p:ext>
            </p:extLst>
          </p:nvPr>
        </p:nvGraphicFramePr>
        <p:xfrm>
          <a:off x="1447800" y="1524000"/>
          <a:ext cx="6111240" cy="3845560"/>
        </p:xfrm>
        <a:graphic>
          <a:graphicData uri="http://schemas.openxmlformats.org/drawingml/2006/table">
            <a:tbl>
              <a:tblPr firstRow="1" bandRow="1">
                <a:tableStyleId>{5C22544A-7EE6-4342-B048-85BDC9FD1C3A}</a:tableStyleId>
              </a:tblPr>
              <a:tblGrid>
                <a:gridCol w="1527810"/>
                <a:gridCol w="1527810"/>
                <a:gridCol w="1527810"/>
                <a:gridCol w="152781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Tool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Event</a:t>
                      </a:r>
                    </a:p>
                    <a:p>
                      <a:r>
                        <a:rPr lang="en-US" dirty="0" smtClean="0"/>
                        <a:t>Types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Records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a:t>
                      </a:r>
                    </a:p>
                    <a:p>
                      <a:endParaRPr lang="en-US" dirty="0"/>
                    </a:p>
                  </a:txBody>
                  <a:tcPr/>
                </a:tc>
              </a:tr>
              <a:tr h="370840">
                <a:tc>
                  <a:txBody>
                    <a:bodyPr/>
                    <a:lstStyle/>
                    <a:p>
                      <a:r>
                        <a:rPr lang="en-US" dirty="0" err="1" smtClean="0"/>
                        <a:t>LifeLines</a:t>
                      </a:r>
                      <a:endParaRPr lang="en-US" dirty="0"/>
                    </a:p>
                  </a:txBody>
                  <a:tcPr/>
                </a:tc>
                <a:tc>
                  <a:txBody>
                    <a:bodyPr/>
                    <a:lstStyle/>
                    <a:p>
                      <a:r>
                        <a:rPr lang="en-US" dirty="0" smtClean="0"/>
                        <a:t>Points, Intervals</a:t>
                      </a:r>
                      <a:endParaRPr lang="en-US" dirty="0"/>
                    </a:p>
                  </a:txBody>
                  <a:tcPr/>
                </a:tc>
                <a:tc>
                  <a:txBody>
                    <a:bodyPr/>
                    <a:lstStyle/>
                    <a:p>
                      <a:r>
                        <a:rPr lang="en-US" dirty="0" smtClean="0"/>
                        <a:t>One </a:t>
                      </a:r>
                      <a:endParaRPr lang="en-US" dirty="0"/>
                    </a:p>
                  </a:txBody>
                  <a:tcPr/>
                </a:tc>
                <a:tc>
                  <a:txBody>
                    <a:bodyPr/>
                    <a:lstStyle/>
                    <a:p>
                      <a:r>
                        <a:rPr lang="en-US" dirty="0" smtClean="0"/>
                        <a:t>Individual</a:t>
                      </a:r>
                      <a:endParaRPr lang="en-US" dirty="0"/>
                    </a:p>
                  </a:txBody>
                  <a:tcPr/>
                </a:tc>
              </a:tr>
              <a:tr h="370840">
                <a:tc>
                  <a:txBody>
                    <a:bodyPr/>
                    <a:lstStyle/>
                    <a:p>
                      <a:r>
                        <a:rPr lang="en-US" dirty="0" smtClean="0"/>
                        <a:t>LifeLines2</a:t>
                      </a:r>
                      <a:endParaRPr lang="en-US" dirty="0"/>
                    </a:p>
                  </a:txBody>
                  <a:tcPr/>
                </a:tc>
                <a:tc>
                  <a:txBody>
                    <a:bodyPr/>
                    <a:lstStyle/>
                    <a:p>
                      <a:r>
                        <a:rPr lang="en-US" dirty="0" smtClean="0"/>
                        <a:t>Points</a:t>
                      </a:r>
                      <a:endParaRPr lang="en-US" dirty="0"/>
                    </a:p>
                  </a:txBody>
                  <a:tcPr/>
                </a:tc>
                <a:tc>
                  <a:txBody>
                    <a:bodyPr/>
                    <a:lstStyle/>
                    <a:p>
                      <a:r>
                        <a:rPr lang="en-US" dirty="0" smtClean="0"/>
                        <a:t>Many</a:t>
                      </a:r>
                      <a:endParaRPr lang="en-US" dirty="0"/>
                    </a:p>
                  </a:txBody>
                  <a:tcPr/>
                </a:tc>
                <a:tc>
                  <a:txBody>
                    <a:bodyPr/>
                    <a:lstStyle/>
                    <a:p>
                      <a:r>
                        <a:rPr lang="en-US" dirty="0" smtClean="0"/>
                        <a:t>Individual,</a:t>
                      </a:r>
                    </a:p>
                    <a:p>
                      <a:r>
                        <a:rPr lang="en-US" dirty="0" smtClean="0"/>
                        <a:t>Summary</a:t>
                      </a:r>
                      <a:endParaRPr lang="en-US" dirty="0"/>
                    </a:p>
                  </a:txBody>
                  <a:tcPr/>
                </a:tc>
              </a:tr>
              <a:tr h="370840">
                <a:tc>
                  <a:txBody>
                    <a:bodyPr/>
                    <a:lstStyle/>
                    <a:p>
                      <a:r>
                        <a:rPr lang="en-US" dirty="0" err="1" smtClean="0"/>
                        <a:t>Similan</a:t>
                      </a:r>
                      <a:r>
                        <a:rPr lang="en-US" dirty="0" smtClean="0"/>
                        <a:t> </a:t>
                      </a:r>
                      <a:endParaRPr lang="en-US" dirty="0"/>
                    </a:p>
                  </a:txBody>
                  <a:tcPr/>
                </a:tc>
                <a:tc>
                  <a:txBody>
                    <a:bodyPr/>
                    <a:lstStyle/>
                    <a:p>
                      <a:r>
                        <a:rPr lang="en-US" dirty="0" smtClean="0"/>
                        <a:t>Points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a:t>
                      </a:r>
                    </a:p>
                  </a:txBody>
                  <a:tcPr/>
                </a:tc>
                <a:tc>
                  <a:txBody>
                    <a:bodyPr/>
                    <a:lstStyle/>
                    <a:p>
                      <a:r>
                        <a:rPr lang="en-US" dirty="0" smtClean="0"/>
                        <a:t>Individual</a:t>
                      </a:r>
                    </a:p>
                  </a:txBody>
                  <a:tcPr/>
                </a:tc>
              </a:tr>
              <a:tr h="370840">
                <a:tc>
                  <a:txBody>
                    <a:bodyPr/>
                    <a:lstStyle/>
                    <a:p>
                      <a:r>
                        <a:rPr lang="en-US" dirty="0" err="1" smtClean="0"/>
                        <a:t>LifeFlow</a:t>
                      </a:r>
                      <a:r>
                        <a:rPr lang="en-US" dirty="0" smtClean="0"/>
                        <a:t> </a:t>
                      </a:r>
                      <a:endParaRPr lang="en-US" dirty="0"/>
                    </a:p>
                  </a:txBody>
                  <a:tcPr/>
                </a:tc>
                <a:tc>
                  <a:txBody>
                    <a:bodyPr/>
                    <a:lstStyle/>
                    <a:p>
                      <a:r>
                        <a:rPr lang="en-US" dirty="0" smtClean="0"/>
                        <a:t>Points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a:t>
                      </a:r>
                    </a:p>
                  </a:txBody>
                  <a:tcPr/>
                </a:tc>
                <a:tc>
                  <a:txBody>
                    <a:bodyPr/>
                    <a:lstStyle/>
                    <a:p>
                      <a:r>
                        <a:rPr lang="en-US" dirty="0" smtClean="0"/>
                        <a:t>Individual,</a:t>
                      </a:r>
                    </a:p>
                    <a:p>
                      <a:r>
                        <a:rPr lang="en-US" dirty="0" smtClean="0"/>
                        <a:t>Aggregate</a:t>
                      </a:r>
                    </a:p>
                  </a:txBody>
                  <a:tcPr/>
                </a:tc>
              </a:tr>
              <a:tr h="370840">
                <a:tc>
                  <a:txBody>
                    <a:bodyPr/>
                    <a:lstStyle/>
                    <a:p>
                      <a:r>
                        <a:rPr lang="en-US" dirty="0" err="1" smtClean="0"/>
                        <a:t>EventFlow</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Points, Intervals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a:t>
                      </a:r>
                    </a:p>
                    <a:p>
                      <a:endParaRPr lang="en-US" dirty="0"/>
                    </a:p>
                  </a:txBody>
                  <a:tcPr/>
                </a:tc>
                <a:tc>
                  <a:txBody>
                    <a:bodyPr/>
                    <a:lstStyle/>
                    <a:p>
                      <a:r>
                        <a:rPr lang="en-US" dirty="0" smtClean="0"/>
                        <a:t>Individual,</a:t>
                      </a:r>
                    </a:p>
                    <a:p>
                      <a:r>
                        <a:rPr lang="en-US" dirty="0" smtClean="0"/>
                        <a:t>Aggregate</a:t>
                      </a:r>
                    </a:p>
                    <a:p>
                      <a:endParaRPr lang="en-US" dirty="0"/>
                    </a:p>
                  </a:txBody>
                  <a:tcPr/>
                </a:tc>
              </a:tr>
            </a:tbl>
          </a:graphicData>
        </a:graphic>
      </p:graphicFrame>
    </p:spTree>
    <p:extLst>
      <p:ext uri="{BB962C8B-B14F-4D97-AF65-F5344CB8AC3E}">
        <p14:creationId xmlns:p14="http://schemas.microsoft.com/office/powerpoint/2010/main" val="247795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t="14894" b="12766"/>
          <a:stretch>
            <a:fillRect/>
          </a:stretch>
        </p:blipFill>
        <p:spPr bwMode="auto">
          <a:xfrm>
            <a:off x="1066800" y="1066800"/>
            <a:ext cx="6553200" cy="5391150"/>
          </a:xfrm>
          <a:prstGeom prst="rect">
            <a:avLst/>
          </a:prstGeom>
          <a:noFill/>
          <a:ln w="12700">
            <a:noFill/>
            <a:miter lim="800000"/>
            <a:headEnd type="none" w="sm" len="sm"/>
            <a:tailEnd type="none" w="sm" len="sm"/>
          </a:ln>
        </p:spPr>
      </p:pic>
      <p:pic>
        <p:nvPicPr>
          <p:cNvPr id="24579" name="Picture 3"/>
          <p:cNvPicPr>
            <a:picLocks noChangeAspect="1" noChangeArrowheads="1"/>
          </p:cNvPicPr>
          <p:nvPr/>
        </p:nvPicPr>
        <p:blipFill>
          <a:blip r:embed="rId3" cstate="print"/>
          <a:srcRect/>
          <a:stretch>
            <a:fillRect/>
          </a:stretch>
        </p:blipFill>
        <p:spPr bwMode="auto">
          <a:xfrm>
            <a:off x="4968875" y="4229100"/>
            <a:ext cx="2651125" cy="2206625"/>
          </a:xfrm>
          <a:prstGeom prst="rect">
            <a:avLst/>
          </a:prstGeom>
          <a:noFill/>
          <a:ln w="12700">
            <a:noFill/>
            <a:miter lim="800000"/>
            <a:headEnd type="none" w="sm" len="sm"/>
            <a:tailEnd type="none" w="sm" len="sm"/>
          </a:ln>
        </p:spPr>
      </p:pic>
      <p:sp>
        <p:nvSpPr>
          <p:cNvPr id="24580" name="Text Box 4"/>
          <p:cNvSpPr txBox="1">
            <a:spLocks noChangeArrowheads="1"/>
          </p:cNvSpPr>
          <p:nvPr/>
        </p:nvSpPr>
        <p:spPr bwMode="auto">
          <a:xfrm>
            <a:off x="838200" y="304800"/>
            <a:ext cx="5413375" cy="579438"/>
          </a:xfrm>
          <a:prstGeom prst="rect">
            <a:avLst/>
          </a:prstGeom>
          <a:solidFill>
            <a:schemeClr val="bg1"/>
          </a:solidFill>
          <a:ln w="12700">
            <a:noFill/>
            <a:miter lim="800000"/>
            <a:headEnd/>
            <a:tailEnd/>
          </a:ln>
        </p:spPr>
        <p:txBody>
          <a:bodyPr wrap="none">
            <a:spAutoFit/>
          </a:bodyPr>
          <a:lstStyle/>
          <a:p>
            <a:pPr algn="l"/>
            <a:r>
              <a:rPr lang="en-US" sz="3200" b="1">
                <a:solidFill>
                  <a:schemeClr val="tx2"/>
                </a:solidFill>
                <a:latin typeface="Arial" charset="0"/>
              </a:rPr>
              <a:t>LifeLines: Patient Histories</a:t>
            </a:r>
          </a:p>
        </p:txBody>
      </p:sp>
      <p:sp>
        <p:nvSpPr>
          <p:cNvPr id="24581" name="Rectangle 6"/>
          <p:cNvSpPr>
            <a:spLocks noChangeArrowheads="1"/>
          </p:cNvSpPr>
          <p:nvPr/>
        </p:nvSpPr>
        <p:spPr bwMode="auto">
          <a:xfrm>
            <a:off x="2217738" y="6488113"/>
            <a:ext cx="4183062" cy="369887"/>
          </a:xfrm>
          <a:prstGeom prst="rect">
            <a:avLst/>
          </a:prstGeom>
          <a:noFill/>
          <a:ln w="12700" cap="sq">
            <a:noFill/>
            <a:miter lim="800000"/>
            <a:headEnd type="none" w="sm" len="sm"/>
            <a:tailEnd type="none" w="sm" len="sm"/>
          </a:ln>
        </p:spPr>
        <p:txBody>
          <a:bodyPr wrap="none">
            <a:spAutoFit/>
          </a:bodyPr>
          <a:lstStyle/>
          <a:p>
            <a:pPr algn="l"/>
            <a:r>
              <a:rPr lang="en-US" sz="1800" b="1" dirty="0">
                <a:solidFill>
                  <a:schemeClr val="tx1"/>
                </a:solidFill>
                <a:latin typeface="Courier New" pitchFamily="49" charset="0"/>
                <a:cs typeface="Courier New" pitchFamily="49" charset="0"/>
              </a:rPr>
              <a:t>www.cs.umd.edu/hcil/lifelines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p:txBody>
          <a:bodyPr/>
          <a:lstStyle/>
          <a:p>
            <a:pPr eaLnBrk="1" hangingPunct="1"/>
            <a:endParaRPr lang="en-US" altLang="en-US" i="1" dirty="0" smtClean="0">
              <a:latin typeface="Times" charset="0"/>
            </a:endParaRPr>
          </a:p>
          <a:p>
            <a:pPr eaLnBrk="1" hangingPunct="1"/>
            <a:endParaRPr lang="en-US" altLang="en-US" dirty="0" smtClean="0">
              <a:latin typeface="Times" charset="0"/>
            </a:endParaRPr>
          </a:p>
        </p:txBody>
      </p:sp>
      <p:sp>
        <p:nvSpPr>
          <p:cNvPr id="7171" name="Text Box 3"/>
          <p:cNvSpPr txBox="1">
            <a:spLocks noChangeArrowheads="1"/>
          </p:cNvSpPr>
          <p:nvPr/>
        </p:nvSpPr>
        <p:spPr bwMode="auto">
          <a:xfrm>
            <a:off x="1066800" y="3959225"/>
            <a:ext cx="7270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F5032B"/>
              </a:buClr>
              <a:buSzPct val="140000"/>
              <a:buChar char="•"/>
              <a:defRPr sz="3200">
                <a:solidFill>
                  <a:schemeClr val="tx1"/>
                </a:solidFill>
                <a:latin typeface="Arial" charset="0"/>
                <a:cs typeface="Arial" charset="0"/>
              </a:defRPr>
            </a:lvl1pPr>
            <a:lvl2pPr marL="742950" indent="-285750">
              <a:spcBef>
                <a:spcPct val="20000"/>
              </a:spcBef>
              <a:buClr>
                <a:srgbClr val="DC0000"/>
              </a:buClr>
              <a:buSzPct val="120000"/>
              <a:buChar char="•"/>
              <a:defRPr sz="2800">
                <a:solidFill>
                  <a:schemeClr val="tx1"/>
                </a:solidFill>
                <a:latin typeface="Arial" charset="0"/>
                <a:cs typeface="Arial" charset="0"/>
              </a:defRPr>
            </a:lvl2pPr>
            <a:lvl3pPr marL="1143000" indent="-228600">
              <a:spcBef>
                <a:spcPct val="20000"/>
              </a:spcBef>
              <a:buClr>
                <a:srgbClr val="F5032B"/>
              </a:buClr>
              <a:buChar char="•"/>
              <a:defRPr sz="2400">
                <a:solidFill>
                  <a:schemeClr val="tx1"/>
                </a:solidFill>
                <a:latin typeface="Arial" charset="0"/>
                <a:cs typeface="Arial" charset="0"/>
              </a:defRPr>
            </a:lvl3pPr>
            <a:lvl4pPr marL="1600200" indent="-228600">
              <a:spcBef>
                <a:spcPct val="20000"/>
              </a:spcBef>
              <a:buClr>
                <a:srgbClr val="F5032B"/>
              </a:buClr>
              <a:buChar char="•"/>
              <a:defRPr sz="2000">
                <a:solidFill>
                  <a:schemeClr val="tx1"/>
                </a:solidFill>
                <a:latin typeface="Arial" charset="0"/>
                <a:cs typeface="Arial" charset="0"/>
              </a:defRPr>
            </a:lvl4pPr>
            <a:lvl5pPr marL="2057400" indent="-228600">
              <a:spcBef>
                <a:spcPct val="20000"/>
              </a:spcBef>
              <a:buClr>
                <a:srgbClr val="F5032B"/>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9pPr>
          </a:lstStyle>
          <a:p>
            <a:pPr>
              <a:spcBef>
                <a:spcPct val="0"/>
              </a:spcBef>
              <a:buClrTx/>
              <a:buSzTx/>
              <a:buFontTx/>
              <a:buNone/>
            </a:pPr>
            <a:r>
              <a:rPr lang="en-US" altLang="en-US" dirty="0"/>
              <a:t>  Interdisciplinary research community</a:t>
            </a:r>
          </a:p>
          <a:p>
            <a:pPr>
              <a:spcBef>
                <a:spcPct val="0"/>
              </a:spcBef>
              <a:buClrTx/>
              <a:buSzTx/>
              <a:buFontTx/>
              <a:buNone/>
            </a:pPr>
            <a:r>
              <a:rPr lang="en-US" altLang="en-US" dirty="0"/>
              <a:t>    - Computer Science &amp; Info Studies</a:t>
            </a:r>
          </a:p>
          <a:p>
            <a:pPr>
              <a:spcBef>
                <a:spcPct val="0"/>
              </a:spcBef>
              <a:buClrTx/>
              <a:buSzTx/>
              <a:buFontTx/>
              <a:buNone/>
            </a:pPr>
            <a:r>
              <a:rPr lang="en-US" altLang="en-US" dirty="0"/>
              <a:t>    - Psych, Socio, </a:t>
            </a:r>
            <a:r>
              <a:rPr lang="en-US" altLang="en-US" dirty="0" err="1"/>
              <a:t>Educ</a:t>
            </a:r>
            <a:r>
              <a:rPr lang="en-US" altLang="en-US" dirty="0"/>
              <a:t>, Jour &amp; MITH</a:t>
            </a:r>
          </a:p>
          <a:p>
            <a:pPr>
              <a:spcBef>
                <a:spcPct val="0"/>
              </a:spcBef>
              <a:buClrTx/>
              <a:buSzTx/>
              <a:buFontTx/>
              <a:buNone/>
            </a:pPr>
            <a:r>
              <a:rPr lang="en-US" altLang="en-US" sz="1800" b="1" dirty="0">
                <a:latin typeface="Courier New" pitchFamily="49" charset="0"/>
              </a:rPr>
              <a:t>    </a:t>
            </a:r>
            <a:endParaRPr lang="en-US" altLang="en-US" sz="1800" b="1" dirty="0" smtClean="0">
              <a:latin typeface="Courier New" pitchFamily="49" charset="0"/>
            </a:endParaRPr>
          </a:p>
          <a:p>
            <a:pPr>
              <a:spcBef>
                <a:spcPct val="0"/>
              </a:spcBef>
              <a:buClrTx/>
              <a:buSzTx/>
              <a:buFontTx/>
              <a:buNone/>
            </a:pPr>
            <a:r>
              <a:rPr lang="en-US" altLang="en-US" sz="1800" b="1" dirty="0" smtClean="0">
                <a:latin typeface="Courier New" pitchFamily="49" charset="0"/>
              </a:rPr>
              <a:t> www.cs.umd.edu/hcil</a:t>
            </a:r>
            <a:br>
              <a:rPr lang="en-US" altLang="en-US" sz="1800" b="1" dirty="0" smtClean="0">
                <a:latin typeface="Courier New" pitchFamily="49" charset="0"/>
              </a:rPr>
            </a:br>
            <a:r>
              <a:rPr lang="en-US" altLang="en-US" sz="1800" b="1" dirty="0" smtClean="0">
                <a:latin typeface="Courier New" pitchFamily="49" charset="0"/>
              </a:rPr>
              <a:t>  </a:t>
            </a:r>
            <a:r>
              <a:rPr lang="en-US" altLang="en-US" sz="1800" b="1" dirty="0" smtClean="0">
                <a:latin typeface="Courier New" pitchFamily="49" charset="0"/>
                <a:cs typeface="Courier New" pitchFamily="49" charset="0"/>
              </a:rPr>
              <a:t>vimeo.com/72440805 </a:t>
            </a:r>
            <a:endParaRPr lang="en-US" altLang="en-US" sz="1800" b="1" dirty="0">
              <a:latin typeface="Courier New" pitchFamily="49" charset="0"/>
            </a:endParaRPr>
          </a:p>
        </p:txBody>
      </p:sp>
      <p:pic>
        <p:nvPicPr>
          <p:cNvPr id="7172" name="Picture 4" descr="hcil-logo-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00" y="120015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73" name="Picture 5" descr="umd-globe-extra-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300" y="1200150"/>
            <a:ext cx="24384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50726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686800" cy="762000"/>
          </a:xfrm>
        </p:spPr>
        <p:txBody>
          <a:bodyPr/>
          <a:lstStyle/>
          <a:p>
            <a:pPr eaLnBrk="1" hangingPunct="1"/>
            <a:r>
              <a:rPr lang="en-US" sz="3200" b="1" smtClean="0"/>
              <a:t>LifeLines2: Align-Rank-Filter &amp; Summarize</a:t>
            </a:r>
          </a:p>
        </p:txBody>
      </p:sp>
      <p:pic>
        <p:nvPicPr>
          <p:cNvPr id="26627" name="Picture 3" descr="2-aligned(all)-distribution-selected"/>
          <p:cNvPicPr>
            <a:picLocks noChangeAspect="1" noChangeArrowheads="1"/>
          </p:cNvPicPr>
          <p:nvPr/>
        </p:nvPicPr>
        <p:blipFill>
          <a:blip r:embed="rId2" cstate="print"/>
          <a:srcRect/>
          <a:stretch>
            <a:fillRect/>
          </a:stretch>
        </p:blipFill>
        <p:spPr bwMode="auto">
          <a:xfrm>
            <a:off x="990600" y="1143000"/>
            <a:ext cx="7239000" cy="5429250"/>
          </a:xfrm>
          <a:prstGeom prst="rect">
            <a:avLst/>
          </a:prstGeom>
          <a:noFill/>
          <a:ln w="9525">
            <a:noFill/>
            <a:miter lim="800000"/>
            <a:headEnd/>
            <a:tailEnd/>
          </a:ln>
        </p:spPr>
      </p:pic>
      <p:sp>
        <p:nvSpPr>
          <p:cNvPr id="4" name="Rectangle 6"/>
          <p:cNvSpPr>
            <a:spLocks noChangeArrowheads="1"/>
          </p:cNvSpPr>
          <p:nvPr/>
        </p:nvSpPr>
        <p:spPr bwMode="auto">
          <a:xfrm>
            <a:off x="2217738" y="6522617"/>
            <a:ext cx="4320413" cy="369332"/>
          </a:xfrm>
          <a:prstGeom prst="rect">
            <a:avLst/>
          </a:prstGeom>
          <a:noFill/>
          <a:ln w="12700" cap="sq">
            <a:noFill/>
            <a:miter lim="800000"/>
            <a:headEnd type="none" w="sm" len="sm"/>
            <a:tailEnd type="none" w="sm" len="sm"/>
          </a:ln>
        </p:spPr>
        <p:txBody>
          <a:bodyPr wrap="none">
            <a:spAutoFit/>
          </a:bodyPr>
          <a:lstStyle/>
          <a:p>
            <a:pPr algn="l"/>
            <a:r>
              <a:rPr lang="en-US" sz="1800" b="1" dirty="0" smtClean="0">
                <a:solidFill>
                  <a:schemeClr val="tx1"/>
                </a:solidFill>
                <a:latin typeface="Courier New" pitchFamily="49" charset="0"/>
                <a:cs typeface="Courier New" pitchFamily="49" charset="0"/>
              </a:rPr>
              <a:t>www.cs.umd.edu/hcil/lifelines2</a:t>
            </a:r>
            <a:endParaRPr lang="en-US" sz="1800" b="1" dirty="0">
              <a:solidFill>
                <a:schemeClr val="tx1"/>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686800" cy="762000"/>
          </a:xfrm>
        </p:spPr>
        <p:txBody>
          <a:bodyPr/>
          <a:lstStyle/>
          <a:p>
            <a:pPr eaLnBrk="1" hangingPunct="1"/>
            <a:r>
              <a:rPr lang="en-US" sz="3200" b="1" dirty="0" err="1" smtClean="0"/>
              <a:t>LifeFlow</a:t>
            </a:r>
            <a:r>
              <a:rPr lang="en-US" sz="3200" b="1" dirty="0" smtClean="0"/>
              <a:t>: Interface with User Controls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33"/>
          <a:stretch/>
        </p:blipFill>
        <p:spPr bwMode="auto">
          <a:xfrm>
            <a:off x="1308127" y="1038126"/>
            <a:ext cx="6540473" cy="597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488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726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3429000" y="6705600"/>
            <a:ext cx="1371600" cy="152400"/>
          </a:xfrm>
          <a:prstGeom prst="rect">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15719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lstStyle/>
          <a:p>
            <a:pPr lvl="0">
              <a:defRPr sz="1800" spc="0">
                <a:solidFill>
                  <a:srgbClr val="000000"/>
                </a:solidFill>
              </a:defRPr>
            </a:pPr>
            <a:r>
              <a:rPr lang="en-US" sz="3200" b="1" spc="-60" dirty="0" smtClean="0"/>
              <a:t>Children’s Hospital in DC:</a:t>
            </a:r>
            <a:r>
              <a:rPr sz="3200" b="1" spc="-60" dirty="0" smtClean="0"/>
              <a:t> </a:t>
            </a:r>
            <a:r>
              <a:rPr sz="3200" b="1" spc="-60" dirty="0"/>
              <a:t>Trauma Bay</a:t>
            </a:r>
          </a:p>
        </p:txBody>
      </p:sp>
      <p:pic>
        <p:nvPicPr>
          <p:cNvPr id="73" name="pasted-image.png"/>
          <p:cNvPicPr/>
          <p:nvPr/>
        </p:nvPicPr>
        <p:blipFill>
          <a:blip r:embed="rId2">
            <a:extLst/>
          </a:blip>
          <a:stretch>
            <a:fillRect/>
          </a:stretch>
        </p:blipFill>
        <p:spPr>
          <a:xfrm>
            <a:off x="152400" y="1295400"/>
            <a:ext cx="8153400" cy="5476819"/>
          </a:xfrm>
          <a:prstGeom prst="rect">
            <a:avLst/>
          </a:prstGeom>
          <a:ln w="12700">
            <a:miter lim="400000"/>
          </a:ln>
        </p:spPr>
      </p:pic>
    </p:spTree>
    <p:extLst>
      <p:ext uri="{BB962C8B-B14F-4D97-AF65-F5344CB8AC3E}">
        <p14:creationId xmlns:p14="http://schemas.microsoft.com/office/powerpoint/2010/main" val="182307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lIns="0" tIns="0" rIns="0" bIns="0"/>
          <a:lstStyle/>
          <a:p>
            <a:pPr lvl="0">
              <a:defRPr sz="1800" spc="0">
                <a:solidFill>
                  <a:srgbClr val="000000"/>
                </a:solidFill>
              </a:defRPr>
            </a:pPr>
            <a:r>
              <a:rPr sz="3600" b="1" spc="-60" dirty="0" err="1"/>
              <a:t>EventFlow</a:t>
            </a:r>
            <a:endParaRPr sz="3600" b="1" spc="-60" dirty="0"/>
          </a:p>
        </p:txBody>
      </p:sp>
      <p:sp>
        <p:nvSpPr>
          <p:cNvPr id="81" name="Shape 81"/>
          <p:cNvSpPr/>
          <p:nvPr/>
        </p:nvSpPr>
        <p:spPr>
          <a:xfrm>
            <a:off x="474098" y="2071420"/>
            <a:ext cx="8321708" cy="1893008"/>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82" name="Shape 82"/>
          <p:cNvSpPr/>
          <p:nvPr/>
        </p:nvSpPr>
        <p:spPr>
          <a:xfrm>
            <a:off x="1307086" y="2161031"/>
            <a:ext cx="328985" cy="284175"/>
          </a:xfrm>
          <a:prstGeom prst="triangle">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83" name="Shape 83"/>
          <p:cNvSpPr/>
          <p:nvPr/>
        </p:nvSpPr>
        <p:spPr>
          <a:xfrm>
            <a:off x="1371600" y="2094702"/>
            <a:ext cx="1771955" cy="417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457200">
              <a:defRPr>
                <a:latin typeface="+mn-lt"/>
                <a:ea typeface="+mn-ea"/>
                <a:cs typeface="+mn-cs"/>
                <a:sym typeface="Helvetica"/>
              </a:defRPr>
            </a:lvl1pPr>
          </a:lstStyle>
          <a:p>
            <a:pPr lvl="0"/>
            <a:r>
              <a:rPr dirty="0"/>
              <a:t>Airway</a:t>
            </a:r>
          </a:p>
        </p:txBody>
      </p:sp>
      <p:sp>
        <p:nvSpPr>
          <p:cNvPr id="84" name="Shape 84"/>
          <p:cNvSpPr/>
          <p:nvPr/>
        </p:nvSpPr>
        <p:spPr>
          <a:xfrm>
            <a:off x="2005533" y="2583644"/>
            <a:ext cx="328985" cy="284176"/>
          </a:xfrm>
          <a:prstGeom prst="triangle">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85" name="Shape 85"/>
          <p:cNvSpPr/>
          <p:nvPr/>
        </p:nvSpPr>
        <p:spPr>
          <a:xfrm>
            <a:off x="2133600" y="2517316"/>
            <a:ext cx="1926346" cy="417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457200">
              <a:defRPr>
                <a:latin typeface="+mn-lt"/>
                <a:ea typeface="+mn-ea"/>
                <a:cs typeface="+mn-cs"/>
                <a:sym typeface="Helvetica"/>
              </a:defRPr>
            </a:lvl1pPr>
          </a:lstStyle>
          <a:p>
            <a:pPr lvl="0"/>
            <a:r>
              <a:rPr dirty="0"/>
              <a:t>Breathing</a:t>
            </a:r>
          </a:p>
        </p:txBody>
      </p:sp>
      <p:sp>
        <p:nvSpPr>
          <p:cNvPr id="86" name="Shape 86"/>
          <p:cNvSpPr/>
          <p:nvPr/>
        </p:nvSpPr>
        <p:spPr>
          <a:xfrm>
            <a:off x="3260342" y="2919142"/>
            <a:ext cx="328985" cy="284176"/>
          </a:xfrm>
          <a:prstGeom prst="triangle">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87" name="Shape 87"/>
          <p:cNvSpPr/>
          <p:nvPr/>
        </p:nvSpPr>
        <p:spPr>
          <a:xfrm>
            <a:off x="3573860" y="2852814"/>
            <a:ext cx="1531540" cy="41762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457200">
              <a:defRPr>
                <a:latin typeface="+mn-lt"/>
                <a:ea typeface="+mn-ea"/>
                <a:cs typeface="+mn-cs"/>
                <a:sym typeface="Helvetica"/>
              </a:defRPr>
            </a:lvl1pPr>
          </a:lstStyle>
          <a:p>
            <a:pPr lvl="0"/>
            <a:r>
              <a:rPr dirty="0"/>
              <a:t>Circulation</a:t>
            </a:r>
          </a:p>
        </p:txBody>
      </p:sp>
      <p:sp>
        <p:nvSpPr>
          <p:cNvPr id="88" name="Shape 88"/>
          <p:cNvSpPr/>
          <p:nvPr/>
        </p:nvSpPr>
        <p:spPr>
          <a:xfrm>
            <a:off x="3918907" y="3254640"/>
            <a:ext cx="328985" cy="284176"/>
          </a:xfrm>
          <a:prstGeom prst="triangle">
            <a:avLst/>
          </a:prstGeom>
          <a:solidFill>
            <a:srgbClr val="4EA7C2"/>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89" name="Shape 89"/>
          <p:cNvSpPr/>
          <p:nvPr/>
        </p:nvSpPr>
        <p:spPr>
          <a:xfrm>
            <a:off x="4224704" y="3214236"/>
            <a:ext cx="1490296" cy="417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457200">
              <a:defRPr>
                <a:latin typeface="+mn-lt"/>
                <a:ea typeface="+mn-ea"/>
                <a:cs typeface="+mn-cs"/>
                <a:sym typeface="Helvetica"/>
              </a:defRPr>
            </a:lvl1pPr>
          </a:lstStyle>
          <a:p>
            <a:pPr lvl="0"/>
            <a:r>
              <a:rPr dirty="0"/>
              <a:t>Disability</a:t>
            </a:r>
          </a:p>
        </p:txBody>
      </p:sp>
      <p:sp>
        <p:nvSpPr>
          <p:cNvPr id="90" name="Shape 90"/>
          <p:cNvSpPr/>
          <p:nvPr/>
        </p:nvSpPr>
        <p:spPr>
          <a:xfrm>
            <a:off x="6107784" y="3729201"/>
            <a:ext cx="2031412" cy="41532"/>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91" name="Shape 91"/>
          <p:cNvSpPr/>
          <p:nvPr/>
        </p:nvSpPr>
        <p:spPr>
          <a:xfrm>
            <a:off x="6089425" y="3561175"/>
            <a:ext cx="41532" cy="35516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92" name="Shape 92"/>
          <p:cNvSpPr/>
          <p:nvPr/>
        </p:nvSpPr>
        <p:spPr>
          <a:xfrm>
            <a:off x="8139195" y="3575658"/>
            <a:ext cx="41532" cy="355166"/>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93" name="Shape 93"/>
          <p:cNvSpPr/>
          <p:nvPr/>
        </p:nvSpPr>
        <p:spPr>
          <a:xfrm>
            <a:off x="5943600" y="2971800"/>
            <a:ext cx="2356939" cy="417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defTabSz="457200">
              <a:defRPr>
                <a:latin typeface="+mn-lt"/>
                <a:ea typeface="+mn-ea"/>
                <a:cs typeface="+mn-cs"/>
                <a:sym typeface="Helvetica"/>
              </a:defRPr>
            </a:lvl1pPr>
          </a:lstStyle>
          <a:p>
            <a:pPr lvl="0"/>
            <a:r>
              <a:rPr dirty="0"/>
              <a:t>Secondary Survey</a:t>
            </a:r>
          </a:p>
        </p:txBody>
      </p:sp>
      <p:grpSp>
        <p:nvGrpSpPr>
          <p:cNvPr id="31" name="Group 30"/>
          <p:cNvGrpSpPr/>
          <p:nvPr/>
        </p:nvGrpSpPr>
        <p:grpSpPr>
          <a:xfrm>
            <a:off x="489478" y="2571992"/>
            <a:ext cx="8321708" cy="3004131"/>
            <a:chOff x="489478" y="2571992"/>
            <a:chExt cx="8321708" cy="3004131"/>
          </a:xfrm>
        </p:grpSpPr>
        <p:sp>
          <p:nvSpPr>
            <p:cNvPr id="94" name="Shape 94"/>
            <p:cNvSpPr/>
            <p:nvPr/>
          </p:nvSpPr>
          <p:spPr>
            <a:xfrm>
              <a:off x="489478" y="5063449"/>
              <a:ext cx="8321708" cy="5126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95" name="Shape 95"/>
            <p:cNvSpPr/>
            <p:nvPr/>
          </p:nvSpPr>
          <p:spPr>
            <a:xfrm>
              <a:off x="6175031" y="5063449"/>
              <a:ext cx="1936476" cy="5126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96" name="Shape 96"/>
            <p:cNvSpPr/>
            <p:nvPr/>
          </p:nvSpPr>
          <p:spPr>
            <a:xfrm>
              <a:off x="6036593" y="5063449"/>
              <a:ext cx="138440" cy="5126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97" name="Shape 97"/>
            <p:cNvSpPr/>
            <p:nvPr/>
          </p:nvSpPr>
          <p:spPr>
            <a:xfrm>
              <a:off x="8076545" y="5063449"/>
              <a:ext cx="138440" cy="5126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98" name="Shape 98"/>
            <p:cNvSpPr/>
            <p:nvPr/>
          </p:nvSpPr>
          <p:spPr>
            <a:xfrm>
              <a:off x="4012138" y="5063449"/>
              <a:ext cx="138439" cy="5126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99" name="Shape 99"/>
            <p:cNvSpPr/>
            <p:nvPr/>
          </p:nvSpPr>
          <p:spPr>
            <a:xfrm>
              <a:off x="3365225" y="5063449"/>
              <a:ext cx="138440" cy="512674"/>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100" name="Shape 100"/>
            <p:cNvSpPr/>
            <p:nvPr/>
          </p:nvSpPr>
          <p:spPr>
            <a:xfrm>
              <a:off x="2085650" y="5063449"/>
              <a:ext cx="138439" cy="512674"/>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101" name="Shape 101"/>
            <p:cNvSpPr/>
            <p:nvPr/>
          </p:nvSpPr>
          <p:spPr>
            <a:xfrm>
              <a:off x="1400316" y="5063449"/>
              <a:ext cx="138439" cy="512674"/>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102" name="Shape 102"/>
            <p:cNvSpPr/>
            <p:nvPr/>
          </p:nvSpPr>
          <p:spPr>
            <a:xfrm flipH="1">
              <a:off x="1479043" y="2571992"/>
              <a:ext cx="1444" cy="2429921"/>
            </a:xfrm>
            <a:prstGeom prst="line">
              <a:avLst/>
            </a:prstGeom>
            <a:ln w="25400">
              <a:solidFill/>
              <a:prstDash val="sysDash"/>
            </a:ln>
          </p:spPr>
          <p:txBody>
            <a:bodyPr lIns="0" tIns="0" rIns="0" bIns="0"/>
            <a:lstStyle/>
            <a:p>
              <a:pPr lvl="0" defTabSz="457200">
                <a:defRPr sz="1600">
                  <a:latin typeface="+mn-lt"/>
                  <a:ea typeface="+mn-ea"/>
                  <a:cs typeface="+mn-cs"/>
                  <a:sym typeface="Helvetica"/>
                </a:defRPr>
              </a:pPr>
              <a:endParaRPr/>
            </a:p>
          </p:txBody>
        </p:sp>
        <p:sp>
          <p:nvSpPr>
            <p:cNvPr id="103" name="Shape 103"/>
            <p:cNvSpPr/>
            <p:nvPr/>
          </p:nvSpPr>
          <p:spPr>
            <a:xfrm flipH="1">
              <a:off x="2165783" y="2919142"/>
              <a:ext cx="1444" cy="2082773"/>
            </a:xfrm>
            <a:prstGeom prst="line">
              <a:avLst/>
            </a:prstGeom>
            <a:ln w="25400">
              <a:solidFill/>
              <a:prstDash val="sysDash"/>
            </a:ln>
          </p:spPr>
          <p:txBody>
            <a:bodyPr lIns="0" tIns="0" rIns="0" bIns="0"/>
            <a:lstStyle/>
            <a:p>
              <a:pPr lvl="0" defTabSz="457200">
                <a:defRPr sz="1600">
                  <a:latin typeface="+mn-lt"/>
                  <a:ea typeface="+mn-ea"/>
                  <a:cs typeface="+mn-cs"/>
                  <a:sym typeface="Helvetica"/>
                </a:defRPr>
              </a:pPr>
              <a:endParaRPr/>
            </a:p>
          </p:txBody>
        </p:sp>
        <p:sp>
          <p:nvSpPr>
            <p:cNvPr id="104" name="Shape 104"/>
            <p:cNvSpPr/>
            <p:nvPr/>
          </p:nvSpPr>
          <p:spPr>
            <a:xfrm flipH="1">
              <a:off x="3423494" y="3254641"/>
              <a:ext cx="1444" cy="1747275"/>
            </a:xfrm>
            <a:prstGeom prst="line">
              <a:avLst/>
            </a:prstGeom>
            <a:ln w="25400">
              <a:solidFill/>
              <a:prstDash val="sysDash"/>
            </a:ln>
          </p:spPr>
          <p:txBody>
            <a:bodyPr lIns="0" tIns="0" rIns="0" bIns="0"/>
            <a:lstStyle/>
            <a:p>
              <a:pPr lvl="0" defTabSz="457200">
                <a:defRPr sz="1600">
                  <a:latin typeface="+mn-lt"/>
                  <a:ea typeface="+mn-ea"/>
                  <a:cs typeface="+mn-cs"/>
                  <a:sym typeface="Helvetica"/>
                </a:defRPr>
              </a:pPr>
              <a:endParaRPr/>
            </a:p>
          </p:txBody>
        </p:sp>
        <p:sp>
          <p:nvSpPr>
            <p:cNvPr id="105" name="Shape 105"/>
            <p:cNvSpPr/>
            <p:nvPr/>
          </p:nvSpPr>
          <p:spPr>
            <a:xfrm flipH="1">
              <a:off x="4070405" y="3590139"/>
              <a:ext cx="1445" cy="1411779"/>
            </a:xfrm>
            <a:prstGeom prst="line">
              <a:avLst/>
            </a:prstGeom>
            <a:ln w="25400">
              <a:solidFill/>
              <a:prstDash val="sysDash"/>
            </a:ln>
          </p:spPr>
          <p:txBody>
            <a:bodyPr lIns="0" tIns="0" rIns="0" bIns="0"/>
            <a:lstStyle/>
            <a:p>
              <a:pPr lvl="0" defTabSz="457200">
                <a:defRPr sz="1600">
                  <a:latin typeface="+mn-lt"/>
                  <a:ea typeface="+mn-ea"/>
                  <a:cs typeface="+mn-cs"/>
                  <a:sym typeface="Helvetica"/>
                </a:defRPr>
              </a:pPr>
              <a:endParaRPr/>
            </a:p>
          </p:txBody>
        </p:sp>
        <p:sp>
          <p:nvSpPr>
            <p:cNvPr id="106" name="Shape 106"/>
            <p:cNvSpPr/>
            <p:nvPr/>
          </p:nvSpPr>
          <p:spPr>
            <a:xfrm flipH="1">
              <a:off x="6107064" y="3965148"/>
              <a:ext cx="1443" cy="1037491"/>
            </a:xfrm>
            <a:prstGeom prst="line">
              <a:avLst/>
            </a:prstGeom>
            <a:ln w="25400">
              <a:solidFill/>
              <a:prstDash val="sysDash"/>
            </a:ln>
          </p:spPr>
          <p:txBody>
            <a:bodyPr lIns="0" tIns="0" rIns="0" bIns="0"/>
            <a:lstStyle/>
            <a:p>
              <a:pPr lvl="0" defTabSz="457200">
                <a:defRPr sz="1600">
                  <a:latin typeface="+mn-lt"/>
                  <a:ea typeface="+mn-ea"/>
                  <a:cs typeface="+mn-cs"/>
                  <a:sym typeface="Helvetica"/>
                </a:defRPr>
              </a:pPr>
              <a:endParaRPr/>
            </a:p>
          </p:txBody>
        </p:sp>
        <p:sp>
          <p:nvSpPr>
            <p:cNvPr id="107" name="Shape 107"/>
            <p:cNvSpPr/>
            <p:nvPr/>
          </p:nvSpPr>
          <p:spPr>
            <a:xfrm flipH="1">
              <a:off x="8140638" y="3965148"/>
              <a:ext cx="1443" cy="1037491"/>
            </a:xfrm>
            <a:prstGeom prst="line">
              <a:avLst/>
            </a:prstGeom>
            <a:ln w="25400">
              <a:solidFill/>
              <a:prstDash val="sysDash"/>
            </a:ln>
          </p:spPr>
          <p:txBody>
            <a:bodyPr lIns="0" tIns="0" rIns="0" bIns="0"/>
            <a:lstStyle/>
            <a:p>
              <a:pPr lvl="0" defTabSz="457200">
                <a:defRPr sz="1600">
                  <a:latin typeface="+mn-lt"/>
                  <a:ea typeface="+mn-ea"/>
                  <a:cs typeface="+mn-cs"/>
                  <a:sym typeface="Helvetica"/>
                </a:defRPr>
              </a:pPr>
              <a:endParaRPr/>
            </a:p>
          </p:txBody>
        </p:sp>
      </p:grpSp>
      <p:pic>
        <p:nvPicPr>
          <p:cNvPr id="108" name="image.png"/>
          <p:cNvPicPr/>
          <p:nvPr/>
        </p:nvPicPr>
        <p:blipFill>
          <a:blip r:embed="rId2">
            <a:extLst/>
          </a:blip>
          <a:stretch>
            <a:fillRect/>
          </a:stretch>
        </p:blipFill>
        <p:spPr>
          <a:xfrm>
            <a:off x="8382000" y="6094412"/>
            <a:ext cx="685800" cy="682626"/>
          </a:xfrm>
          <a:prstGeom prst="rect">
            <a:avLst/>
          </a:prstGeom>
          <a:ln w="12700">
            <a:miter lim="400000"/>
          </a:ln>
        </p:spPr>
      </p:pic>
      <p:sp>
        <p:nvSpPr>
          <p:cNvPr id="32" name="Shape 78"/>
          <p:cNvSpPr/>
          <p:nvPr/>
        </p:nvSpPr>
        <p:spPr>
          <a:xfrm>
            <a:off x="838200" y="6472237"/>
            <a:ext cx="7312025" cy="3077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a:latin typeface="Courier New"/>
                <a:ea typeface="Courier New"/>
                <a:cs typeface="Courier New"/>
                <a:sym typeface="Courier New"/>
              </a:defRPr>
            </a:lvl1pPr>
          </a:lstStyle>
          <a:p>
            <a:pPr lvl="0">
              <a:defRPr sz="1800" b="0"/>
            </a:pPr>
            <a:r>
              <a:rPr lang="en-US" sz="2000" b="1" dirty="0" smtClean="0"/>
              <a:t>www.cs.umd.edu/hcil/eventflow</a:t>
            </a:r>
            <a:endParaRPr sz="2000" b="1" dirty="0"/>
          </a:p>
        </p:txBody>
      </p:sp>
    </p:spTree>
    <p:extLst>
      <p:ext uri="{BB962C8B-B14F-4D97-AF65-F5344CB8AC3E}">
        <p14:creationId xmlns:p14="http://schemas.microsoft.com/office/powerpoint/2010/main" val="252559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191491"/>
            <a:ext cx="8107555" cy="5334001"/>
          </a:xfrm>
          <a:prstGeom prst="rect">
            <a:avLst/>
          </a:prstGeom>
          <a:ln>
            <a:noFill/>
          </a:ln>
          <a:effectLst>
            <a:outerShdw blurRad="50800" dist="38100" dir="2700000" algn="tl" rotWithShape="0">
              <a:srgbClr val="000000">
                <a:alpha val="43000"/>
              </a:srgbClr>
            </a:outerShdw>
          </a:effectLst>
        </p:spPr>
      </p:pic>
      <p:sp>
        <p:nvSpPr>
          <p:cNvPr id="7" name="Title 1"/>
          <p:cNvSpPr>
            <a:spLocks noGrp="1"/>
          </p:cNvSpPr>
          <p:nvPr>
            <p:ph type="title"/>
          </p:nvPr>
        </p:nvSpPr>
        <p:spPr>
          <a:xfrm>
            <a:off x="533400" y="152400"/>
            <a:ext cx="8229600" cy="762000"/>
          </a:xfrm>
        </p:spPr>
        <p:txBody>
          <a:bodyPr/>
          <a:lstStyle/>
          <a:p>
            <a:r>
              <a:rPr lang="en-US" sz="3200" b="1" dirty="0" err="1" smtClean="0"/>
              <a:t>EventFlow</a:t>
            </a:r>
            <a:r>
              <a:rPr lang="en-US" sz="3200" b="1" dirty="0" smtClean="0"/>
              <a:t>: Temporal Events</a:t>
            </a:r>
            <a:endParaRPr lang="en-US" sz="3200" b="1" dirty="0"/>
          </a:p>
        </p:txBody>
      </p:sp>
      <p:sp>
        <p:nvSpPr>
          <p:cNvPr id="4" name="Shape 78"/>
          <p:cNvSpPr/>
          <p:nvPr/>
        </p:nvSpPr>
        <p:spPr>
          <a:xfrm>
            <a:off x="838200" y="6550659"/>
            <a:ext cx="7312025" cy="3835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000" b="1">
                <a:latin typeface="Courier New"/>
                <a:ea typeface="Courier New"/>
                <a:cs typeface="Courier New"/>
                <a:sym typeface="Courier New"/>
              </a:defRPr>
            </a:lvl1pPr>
          </a:lstStyle>
          <a:p>
            <a:pPr lvl="0">
              <a:defRPr sz="1800" b="0"/>
            </a:pPr>
            <a:r>
              <a:rPr sz="2000" b="1" dirty="0"/>
              <a:t>http://youtu.be/dz86_nSXt-M   </a:t>
            </a:r>
          </a:p>
        </p:txBody>
      </p:sp>
    </p:spTree>
    <p:extLst>
      <p:ext uri="{BB962C8B-B14F-4D97-AF65-F5344CB8AC3E}">
        <p14:creationId xmlns:p14="http://schemas.microsoft.com/office/powerpoint/2010/main" val="93558690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 name="Shape 152"/>
          <p:cNvSpPr/>
          <p:nvPr/>
        </p:nvSpPr>
        <p:spPr>
          <a:xfrm>
            <a:off x="0" y="3114720"/>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60" name="Group 160"/>
          <p:cNvGrpSpPr/>
          <p:nvPr/>
        </p:nvGrpSpPr>
        <p:grpSpPr>
          <a:xfrm>
            <a:off x="1349076" y="3114720"/>
            <a:ext cx="7155528" cy="564374"/>
            <a:chOff x="0" y="0"/>
            <a:chExt cx="7155526" cy="564373"/>
          </a:xfrm>
        </p:grpSpPr>
        <p:sp>
          <p:nvSpPr>
            <p:cNvPr id="153" name="Shape 153"/>
            <p:cNvSpPr/>
            <p:nvPr/>
          </p:nvSpPr>
          <p:spPr>
            <a:xfrm>
              <a:off x="4404471" y="0"/>
              <a:ext cx="2637143"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54" name="Shape 154"/>
            <p:cNvSpPr/>
            <p:nvPr/>
          </p:nvSpPr>
          <p:spPr>
            <a:xfrm>
              <a:off x="4252071"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55" name="Shape 155"/>
            <p:cNvSpPr/>
            <p:nvPr/>
          </p:nvSpPr>
          <p:spPr>
            <a:xfrm>
              <a:off x="7003126"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56" name="Shape 156"/>
            <p:cNvSpPr/>
            <p:nvPr/>
          </p:nvSpPr>
          <p:spPr>
            <a:xfrm>
              <a:off x="3595809"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57" name="Shape 157"/>
            <p:cNvSpPr/>
            <p:nvPr/>
          </p:nvSpPr>
          <p:spPr>
            <a:xfrm>
              <a:off x="2124578" y="0"/>
              <a:ext cx="152401"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58" name="Shape 158"/>
            <p:cNvSpPr/>
            <p:nvPr/>
          </p:nvSpPr>
          <p:spPr>
            <a:xfrm>
              <a:off x="408064" y="0"/>
              <a:ext cx="152401" cy="564374"/>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59" name="Shape 159"/>
            <p:cNvSpPr/>
            <p:nvPr/>
          </p:nvSpPr>
          <p:spPr>
            <a:xfrm>
              <a:off x="-1"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61" name="Shape 161"/>
          <p:cNvSpPr/>
          <p:nvPr/>
        </p:nvSpPr>
        <p:spPr>
          <a:xfrm>
            <a:off x="-16931" y="1086595"/>
            <a:ext cx="9160931"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69" name="Group 169"/>
          <p:cNvGrpSpPr/>
          <p:nvPr/>
        </p:nvGrpSpPr>
        <p:grpSpPr>
          <a:xfrm>
            <a:off x="985763" y="1086595"/>
            <a:ext cx="7501911" cy="564374"/>
            <a:chOff x="0" y="0"/>
            <a:chExt cx="7501910" cy="564373"/>
          </a:xfrm>
        </p:grpSpPr>
        <p:sp>
          <p:nvSpPr>
            <p:cNvPr id="162" name="Shape 162"/>
            <p:cNvSpPr/>
            <p:nvPr/>
          </p:nvSpPr>
          <p:spPr>
            <a:xfrm>
              <a:off x="5256233" y="0"/>
              <a:ext cx="2131764"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63" name="Shape 163"/>
            <p:cNvSpPr/>
            <p:nvPr/>
          </p:nvSpPr>
          <p:spPr>
            <a:xfrm>
              <a:off x="5103834"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64" name="Shape 164"/>
            <p:cNvSpPr/>
            <p:nvPr/>
          </p:nvSpPr>
          <p:spPr>
            <a:xfrm>
              <a:off x="7349510"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65" name="Shape 165"/>
            <p:cNvSpPr/>
            <p:nvPr/>
          </p:nvSpPr>
          <p:spPr>
            <a:xfrm>
              <a:off x="2875217"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66" name="Shape 166"/>
            <p:cNvSpPr/>
            <p:nvPr/>
          </p:nvSpPr>
          <p:spPr>
            <a:xfrm>
              <a:off x="2163066" y="0"/>
              <a:ext cx="152401" cy="564374"/>
            </a:xfrm>
            <a:prstGeom prst="rect">
              <a:avLst/>
            </a:prstGeom>
            <a:solidFill>
              <a:srgbClr val="00D8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67" name="Shape 167"/>
            <p:cNvSpPr/>
            <p:nvPr/>
          </p:nvSpPr>
          <p:spPr>
            <a:xfrm>
              <a:off x="754448" y="0"/>
              <a:ext cx="152401" cy="564374"/>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68" name="Shape 168"/>
            <p:cNvSpPr/>
            <p:nvPr/>
          </p:nvSpPr>
          <p:spPr>
            <a:xfrm>
              <a:off x="0"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70" name="Shape 170"/>
          <p:cNvSpPr/>
          <p:nvPr/>
        </p:nvSpPr>
        <p:spPr>
          <a:xfrm>
            <a:off x="-16931" y="2099904"/>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77" name="Group 177"/>
          <p:cNvGrpSpPr/>
          <p:nvPr/>
        </p:nvGrpSpPr>
        <p:grpSpPr>
          <a:xfrm>
            <a:off x="549577" y="2099904"/>
            <a:ext cx="5051572" cy="564374"/>
            <a:chOff x="0" y="0"/>
            <a:chExt cx="5051571" cy="564373"/>
          </a:xfrm>
        </p:grpSpPr>
        <p:sp>
          <p:nvSpPr>
            <p:cNvPr id="171" name="Shape 171"/>
            <p:cNvSpPr/>
            <p:nvPr/>
          </p:nvSpPr>
          <p:spPr>
            <a:xfrm>
              <a:off x="4101624" y="0"/>
              <a:ext cx="839691"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72" name="Shape 172"/>
            <p:cNvSpPr/>
            <p:nvPr/>
          </p:nvSpPr>
          <p:spPr>
            <a:xfrm>
              <a:off x="3949224"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73" name="Shape 173"/>
            <p:cNvSpPr/>
            <p:nvPr/>
          </p:nvSpPr>
          <p:spPr>
            <a:xfrm>
              <a:off x="4899171"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74" name="Shape 174"/>
            <p:cNvSpPr/>
            <p:nvPr/>
          </p:nvSpPr>
          <p:spPr>
            <a:xfrm>
              <a:off x="2002844"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75" name="Shape 175"/>
            <p:cNvSpPr/>
            <p:nvPr/>
          </p:nvSpPr>
          <p:spPr>
            <a:xfrm>
              <a:off x="1662735" y="0"/>
              <a:ext cx="152401"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76" name="Shape 176"/>
            <p:cNvSpPr/>
            <p:nvPr/>
          </p:nvSpPr>
          <p:spPr>
            <a:xfrm>
              <a:off x="0"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78" name="Shape 178"/>
          <p:cNvSpPr/>
          <p:nvPr/>
        </p:nvSpPr>
        <p:spPr>
          <a:xfrm>
            <a:off x="0" y="4165017"/>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85" name="Group 185"/>
          <p:cNvGrpSpPr/>
          <p:nvPr/>
        </p:nvGrpSpPr>
        <p:grpSpPr>
          <a:xfrm>
            <a:off x="2476222" y="4165017"/>
            <a:ext cx="5409088" cy="564374"/>
            <a:chOff x="0" y="0"/>
            <a:chExt cx="5409087" cy="564373"/>
          </a:xfrm>
        </p:grpSpPr>
        <p:sp>
          <p:nvSpPr>
            <p:cNvPr id="179" name="Shape 179"/>
            <p:cNvSpPr/>
            <p:nvPr/>
          </p:nvSpPr>
          <p:spPr>
            <a:xfrm>
              <a:off x="2174980" y="0"/>
              <a:ext cx="3081710"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80" name="Shape 180"/>
            <p:cNvSpPr/>
            <p:nvPr/>
          </p:nvSpPr>
          <p:spPr>
            <a:xfrm>
              <a:off x="2098778" y="0"/>
              <a:ext cx="152400"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81" name="Shape 181"/>
            <p:cNvSpPr/>
            <p:nvPr/>
          </p:nvSpPr>
          <p:spPr>
            <a:xfrm>
              <a:off x="5256688" y="0"/>
              <a:ext cx="152400"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82" name="Shape 182"/>
            <p:cNvSpPr/>
            <p:nvPr/>
          </p:nvSpPr>
          <p:spPr>
            <a:xfrm>
              <a:off x="1401689" y="0"/>
              <a:ext cx="152400"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83" name="Shape 183"/>
            <p:cNvSpPr/>
            <p:nvPr/>
          </p:nvSpPr>
          <p:spPr>
            <a:xfrm>
              <a:off x="689538" y="0"/>
              <a:ext cx="152400"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84" name="Shape 184"/>
            <p:cNvSpPr/>
            <p:nvPr/>
          </p:nvSpPr>
          <p:spPr>
            <a:xfrm>
              <a:off x="0" y="0"/>
              <a:ext cx="152400"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86" name="Shape 186"/>
          <p:cNvSpPr/>
          <p:nvPr/>
        </p:nvSpPr>
        <p:spPr>
          <a:xfrm>
            <a:off x="-1548" y="5202480"/>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91" name="Group 191"/>
          <p:cNvGrpSpPr/>
          <p:nvPr/>
        </p:nvGrpSpPr>
        <p:grpSpPr>
          <a:xfrm>
            <a:off x="1001145" y="5202480"/>
            <a:ext cx="3027618" cy="564374"/>
            <a:chOff x="0" y="0"/>
            <a:chExt cx="3027616" cy="564373"/>
          </a:xfrm>
        </p:grpSpPr>
        <p:sp>
          <p:nvSpPr>
            <p:cNvPr id="187" name="Shape 187"/>
            <p:cNvSpPr/>
            <p:nvPr/>
          </p:nvSpPr>
          <p:spPr>
            <a:xfrm>
              <a:off x="2875216"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88" name="Shape 188"/>
            <p:cNvSpPr/>
            <p:nvPr/>
          </p:nvSpPr>
          <p:spPr>
            <a:xfrm>
              <a:off x="2163066" y="0"/>
              <a:ext cx="152401"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89" name="Shape 189"/>
            <p:cNvSpPr/>
            <p:nvPr/>
          </p:nvSpPr>
          <p:spPr>
            <a:xfrm>
              <a:off x="754447" y="0"/>
              <a:ext cx="152401" cy="564374"/>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90" name="Shape 190"/>
            <p:cNvSpPr/>
            <p:nvPr/>
          </p:nvSpPr>
          <p:spPr>
            <a:xfrm>
              <a:off x="-1"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pic>
        <p:nvPicPr>
          <p:cNvPr id="192"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77400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 name="Shape 110"/>
          <p:cNvSpPr/>
          <p:nvPr/>
        </p:nvSpPr>
        <p:spPr>
          <a:xfrm>
            <a:off x="0" y="3114720"/>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18" name="Group 118"/>
          <p:cNvGrpSpPr/>
          <p:nvPr/>
        </p:nvGrpSpPr>
        <p:grpSpPr>
          <a:xfrm>
            <a:off x="1349076" y="3114720"/>
            <a:ext cx="7155528" cy="564374"/>
            <a:chOff x="0" y="0"/>
            <a:chExt cx="7155526" cy="564373"/>
          </a:xfrm>
        </p:grpSpPr>
        <p:sp>
          <p:nvSpPr>
            <p:cNvPr id="111" name="Shape 111"/>
            <p:cNvSpPr/>
            <p:nvPr/>
          </p:nvSpPr>
          <p:spPr>
            <a:xfrm>
              <a:off x="4404471" y="0"/>
              <a:ext cx="2637143"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12" name="Shape 112"/>
            <p:cNvSpPr/>
            <p:nvPr/>
          </p:nvSpPr>
          <p:spPr>
            <a:xfrm>
              <a:off x="4252071"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13" name="Shape 113"/>
            <p:cNvSpPr/>
            <p:nvPr/>
          </p:nvSpPr>
          <p:spPr>
            <a:xfrm>
              <a:off x="7003126"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14" name="Shape 114"/>
            <p:cNvSpPr/>
            <p:nvPr/>
          </p:nvSpPr>
          <p:spPr>
            <a:xfrm>
              <a:off x="3595809"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15" name="Shape 115"/>
            <p:cNvSpPr/>
            <p:nvPr/>
          </p:nvSpPr>
          <p:spPr>
            <a:xfrm>
              <a:off x="2124578" y="0"/>
              <a:ext cx="152401"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16" name="Shape 116"/>
            <p:cNvSpPr/>
            <p:nvPr/>
          </p:nvSpPr>
          <p:spPr>
            <a:xfrm>
              <a:off x="408064" y="0"/>
              <a:ext cx="152401" cy="564374"/>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17" name="Shape 117"/>
            <p:cNvSpPr/>
            <p:nvPr/>
          </p:nvSpPr>
          <p:spPr>
            <a:xfrm>
              <a:off x="-1"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19" name="Shape 119"/>
          <p:cNvSpPr/>
          <p:nvPr/>
        </p:nvSpPr>
        <p:spPr>
          <a:xfrm>
            <a:off x="-16931" y="1086595"/>
            <a:ext cx="9160931"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27" name="Group 127"/>
          <p:cNvGrpSpPr/>
          <p:nvPr/>
        </p:nvGrpSpPr>
        <p:grpSpPr>
          <a:xfrm>
            <a:off x="985763" y="1086595"/>
            <a:ext cx="7501911" cy="564374"/>
            <a:chOff x="0" y="0"/>
            <a:chExt cx="7501910" cy="564373"/>
          </a:xfrm>
        </p:grpSpPr>
        <p:sp>
          <p:nvSpPr>
            <p:cNvPr id="120" name="Shape 120"/>
            <p:cNvSpPr/>
            <p:nvPr/>
          </p:nvSpPr>
          <p:spPr>
            <a:xfrm>
              <a:off x="5256233" y="0"/>
              <a:ext cx="2131764"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21" name="Shape 121"/>
            <p:cNvSpPr/>
            <p:nvPr/>
          </p:nvSpPr>
          <p:spPr>
            <a:xfrm>
              <a:off x="5103834"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22" name="Shape 122"/>
            <p:cNvSpPr/>
            <p:nvPr/>
          </p:nvSpPr>
          <p:spPr>
            <a:xfrm>
              <a:off x="7349510"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23" name="Shape 123"/>
            <p:cNvSpPr/>
            <p:nvPr/>
          </p:nvSpPr>
          <p:spPr>
            <a:xfrm>
              <a:off x="2875217"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24" name="Shape 124"/>
            <p:cNvSpPr/>
            <p:nvPr/>
          </p:nvSpPr>
          <p:spPr>
            <a:xfrm>
              <a:off x="2163066" y="0"/>
              <a:ext cx="152401"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25" name="Shape 125"/>
            <p:cNvSpPr/>
            <p:nvPr/>
          </p:nvSpPr>
          <p:spPr>
            <a:xfrm>
              <a:off x="754448" y="0"/>
              <a:ext cx="152401" cy="564374"/>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26" name="Shape 126"/>
            <p:cNvSpPr/>
            <p:nvPr/>
          </p:nvSpPr>
          <p:spPr>
            <a:xfrm>
              <a:off x="0"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28" name="Shape 128"/>
          <p:cNvSpPr/>
          <p:nvPr/>
        </p:nvSpPr>
        <p:spPr>
          <a:xfrm>
            <a:off x="-16931" y="2099904"/>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35" name="Group 135"/>
          <p:cNvGrpSpPr/>
          <p:nvPr/>
        </p:nvGrpSpPr>
        <p:grpSpPr>
          <a:xfrm>
            <a:off x="549577" y="2099904"/>
            <a:ext cx="5051572" cy="564374"/>
            <a:chOff x="0" y="0"/>
            <a:chExt cx="5051571" cy="564373"/>
          </a:xfrm>
        </p:grpSpPr>
        <p:sp>
          <p:nvSpPr>
            <p:cNvPr id="129" name="Shape 129"/>
            <p:cNvSpPr/>
            <p:nvPr/>
          </p:nvSpPr>
          <p:spPr>
            <a:xfrm>
              <a:off x="4101624" y="0"/>
              <a:ext cx="839691"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30" name="Shape 130"/>
            <p:cNvSpPr/>
            <p:nvPr/>
          </p:nvSpPr>
          <p:spPr>
            <a:xfrm>
              <a:off x="3949224"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31" name="Shape 131"/>
            <p:cNvSpPr/>
            <p:nvPr/>
          </p:nvSpPr>
          <p:spPr>
            <a:xfrm>
              <a:off x="4899171" y="0"/>
              <a:ext cx="152401"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32" name="Shape 132"/>
            <p:cNvSpPr/>
            <p:nvPr/>
          </p:nvSpPr>
          <p:spPr>
            <a:xfrm>
              <a:off x="2002844"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33" name="Shape 133"/>
            <p:cNvSpPr/>
            <p:nvPr/>
          </p:nvSpPr>
          <p:spPr>
            <a:xfrm>
              <a:off x="1662735" y="0"/>
              <a:ext cx="152401"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34" name="Shape 134"/>
            <p:cNvSpPr/>
            <p:nvPr/>
          </p:nvSpPr>
          <p:spPr>
            <a:xfrm>
              <a:off x="0"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36" name="Shape 136"/>
          <p:cNvSpPr/>
          <p:nvPr/>
        </p:nvSpPr>
        <p:spPr>
          <a:xfrm>
            <a:off x="0" y="4165017"/>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43" name="Group 143"/>
          <p:cNvGrpSpPr/>
          <p:nvPr/>
        </p:nvGrpSpPr>
        <p:grpSpPr>
          <a:xfrm>
            <a:off x="2476222" y="4165017"/>
            <a:ext cx="5409088" cy="564374"/>
            <a:chOff x="0" y="0"/>
            <a:chExt cx="5409087" cy="564373"/>
          </a:xfrm>
        </p:grpSpPr>
        <p:sp>
          <p:nvSpPr>
            <p:cNvPr id="137" name="Shape 137"/>
            <p:cNvSpPr/>
            <p:nvPr/>
          </p:nvSpPr>
          <p:spPr>
            <a:xfrm>
              <a:off x="2174980" y="0"/>
              <a:ext cx="3081710" cy="564374"/>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38" name="Shape 138"/>
            <p:cNvSpPr/>
            <p:nvPr/>
          </p:nvSpPr>
          <p:spPr>
            <a:xfrm>
              <a:off x="2098778" y="0"/>
              <a:ext cx="152400"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39" name="Shape 139"/>
            <p:cNvSpPr/>
            <p:nvPr/>
          </p:nvSpPr>
          <p:spPr>
            <a:xfrm>
              <a:off x="5256688" y="0"/>
              <a:ext cx="152400" cy="564374"/>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40" name="Shape 140"/>
            <p:cNvSpPr/>
            <p:nvPr/>
          </p:nvSpPr>
          <p:spPr>
            <a:xfrm>
              <a:off x="1401689" y="0"/>
              <a:ext cx="152400"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41" name="Shape 141"/>
            <p:cNvSpPr/>
            <p:nvPr/>
          </p:nvSpPr>
          <p:spPr>
            <a:xfrm>
              <a:off x="689538" y="0"/>
              <a:ext cx="152400"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42" name="Shape 142"/>
            <p:cNvSpPr/>
            <p:nvPr/>
          </p:nvSpPr>
          <p:spPr>
            <a:xfrm>
              <a:off x="0" y="0"/>
              <a:ext cx="152400"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144" name="Shape 144"/>
          <p:cNvSpPr/>
          <p:nvPr/>
        </p:nvSpPr>
        <p:spPr>
          <a:xfrm>
            <a:off x="-1548" y="5202480"/>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149" name="Group 149"/>
          <p:cNvGrpSpPr/>
          <p:nvPr/>
        </p:nvGrpSpPr>
        <p:grpSpPr>
          <a:xfrm>
            <a:off x="1001145" y="5202480"/>
            <a:ext cx="3027618" cy="564374"/>
            <a:chOff x="0" y="0"/>
            <a:chExt cx="3027616" cy="564373"/>
          </a:xfrm>
        </p:grpSpPr>
        <p:sp>
          <p:nvSpPr>
            <p:cNvPr id="145" name="Shape 145"/>
            <p:cNvSpPr/>
            <p:nvPr/>
          </p:nvSpPr>
          <p:spPr>
            <a:xfrm>
              <a:off x="2875216" y="0"/>
              <a:ext cx="152401" cy="564374"/>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46" name="Shape 146"/>
            <p:cNvSpPr/>
            <p:nvPr/>
          </p:nvSpPr>
          <p:spPr>
            <a:xfrm>
              <a:off x="2163066" y="0"/>
              <a:ext cx="152401" cy="564374"/>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47" name="Shape 147"/>
            <p:cNvSpPr/>
            <p:nvPr/>
          </p:nvSpPr>
          <p:spPr>
            <a:xfrm>
              <a:off x="754447" y="0"/>
              <a:ext cx="152401" cy="564374"/>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148" name="Shape 148"/>
            <p:cNvSpPr/>
            <p:nvPr/>
          </p:nvSpPr>
          <p:spPr>
            <a:xfrm>
              <a:off x="-1" y="0"/>
              <a:ext cx="152401" cy="564374"/>
            </a:xfrm>
            <a:prstGeom prst="rect">
              <a:avLst/>
            </a:prstGeom>
            <a:solidFill>
              <a:srgbClr val="FF26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pic>
        <p:nvPicPr>
          <p:cNvPr id="150"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396235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44444E-6 1.43419E-6 L -0.04306 0.00046 " pathEditMode="fixed" rAng="0" ptsTypes="AA">
                                      <p:cBhvr>
                                        <p:cTn id="6" dur="1000" fill="hold"/>
                                        <p:tgtEl>
                                          <p:spTgt spid="127"/>
                                        </p:tgtEl>
                                        <p:attrNameLst>
                                          <p:attrName>ppt_x</p:attrName>
                                          <p:attrName>ppt_y</p:attrName>
                                        </p:attrNameLst>
                                      </p:cBhvr>
                                      <p:rCtr x="-22" y="0"/>
                                    </p:animMotion>
                                  </p:childTnLst>
                                </p:cTn>
                              </p:par>
                              <p:par>
                                <p:cTn id="7" presetID="0" presetClass="path" presetSubtype="0" accel="50000" decel="50000" fill="hold" nodeType="withEffect">
                                  <p:stCondLst>
                                    <p:cond delay="0"/>
                                  </p:stCondLst>
                                  <p:childTnLst>
                                    <p:animMotion origin="layout" path="M 4.72222E-6 3.3981E-6 L -0.08872 3.3981E-6 " pathEditMode="relative" rAng="0" ptsTypes="AA">
                                      <p:cBhvr>
                                        <p:cTn id="8" dur="1000" fill="hold"/>
                                        <p:tgtEl>
                                          <p:spTgt spid="118"/>
                                        </p:tgtEl>
                                        <p:attrNameLst>
                                          <p:attrName>ppt_x</p:attrName>
                                          <p:attrName>ppt_y</p:attrName>
                                        </p:attrNameLst>
                                      </p:cBhvr>
                                      <p:rCtr x="-44" y="0"/>
                                    </p:animMotion>
                                  </p:childTnLst>
                                </p:cTn>
                              </p:par>
                              <p:par>
                                <p:cTn id="9" presetID="0" presetClass="path" presetSubtype="0" accel="50000" decel="50000" fill="hold" nodeType="withEffect">
                                  <p:stCondLst>
                                    <p:cond delay="0"/>
                                  </p:stCondLst>
                                  <p:childTnLst>
                                    <p:animMotion origin="layout" path="M -2.77778E-7 2.45431E-6 L -0.21666 2.45431E-6 " pathEditMode="relative" ptsTypes="AA">
                                      <p:cBhvr>
                                        <p:cTn id="10" dur="1000" fill="hold"/>
                                        <p:tgtEl>
                                          <p:spTgt spid="14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33333E-6 -4.82998E-6 L -0.05833 -4.82998E-6 " pathEditMode="relative" rAng="0" ptsTypes="AA">
                                      <p:cBhvr>
                                        <p:cTn id="12" dur="1000" fill="hold"/>
                                        <p:tgtEl>
                                          <p:spTgt spid="149"/>
                                        </p:tgtEl>
                                        <p:attrNameLst>
                                          <p:attrName>ppt_x</p:attrName>
                                          <p:attrName>ppt_y</p:attrName>
                                        </p:attrNameLst>
                                      </p:cBhvr>
                                      <p:rCtr x="-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 name="Shape 194"/>
          <p:cNvSpPr/>
          <p:nvPr/>
        </p:nvSpPr>
        <p:spPr>
          <a:xfrm>
            <a:off x="0" y="3114720"/>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195" name="Shape 195"/>
          <p:cNvSpPr/>
          <p:nvPr/>
        </p:nvSpPr>
        <p:spPr>
          <a:xfrm>
            <a:off x="4958150" y="3114720"/>
            <a:ext cx="2637143"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196" name="Shape 196"/>
          <p:cNvSpPr/>
          <p:nvPr/>
        </p:nvSpPr>
        <p:spPr>
          <a:xfrm>
            <a:off x="4805750"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197" name="Shape 197"/>
          <p:cNvSpPr/>
          <p:nvPr/>
        </p:nvSpPr>
        <p:spPr>
          <a:xfrm>
            <a:off x="7556806"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198" name="Shape 198"/>
          <p:cNvSpPr/>
          <p:nvPr/>
        </p:nvSpPr>
        <p:spPr>
          <a:xfrm>
            <a:off x="4149488" y="311472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199" name="Shape 199"/>
          <p:cNvSpPr/>
          <p:nvPr/>
        </p:nvSpPr>
        <p:spPr>
          <a:xfrm>
            <a:off x="2678258" y="3114720"/>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0" name="Shape 200"/>
          <p:cNvSpPr/>
          <p:nvPr/>
        </p:nvSpPr>
        <p:spPr>
          <a:xfrm>
            <a:off x="961744" y="3114720"/>
            <a:ext cx="152401" cy="564375"/>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1" name="Shape 201"/>
          <p:cNvSpPr/>
          <p:nvPr/>
        </p:nvSpPr>
        <p:spPr>
          <a:xfrm>
            <a:off x="553678" y="3114720"/>
            <a:ext cx="152401" cy="564375"/>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2" name="Shape 202"/>
          <p:cNvSpPr/>
          <p:nvPr/>
        </p:nvSpPr>
        <p:spPr>
          <a:xfrm>
            <a:off x="-16931" y="1086595"/>
            <a:ext cx="9160931"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03" name="Shape 203"/>
          <p:cNvSpPr/>
          <p:nvPr/>
        </p:nvSpPr>
        <p:spPr>
          <a:xfrm>
            <a:off x="5805809" y="1086595"/>
            <a:ext cx="2131765"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04" name="Shape 204"/>
          <p:cNvSpPr/>
          <p:nvPr/>
        </p:nvSpPr>
        <p:spPr>
          <a:xfrm>
            <a:off x="5653411"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5" name="Shape 205"/>
          <p:cNvSpPr/>
          <p:nvPr/>
        </p:nvSpPr>
        <p:spPr>
          <a:xfrm>
            <a:off x="7899086"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6" name="Shape 206"/>
          <p:cNvSpPr/>
          <p:nvPr/>
        </p:nvSpPr>
        <p:spPr>
          <a:xfrm>
            <a:off x="3424794" y="1086595"/>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7" name="Shape 207"/>
          <p:cNvSpPr/>
          <p:nvPr/>
        </p:nvSpPr>
        <p:spPr>
          <a:xfrm>
            <a:off x="2712642" y="1086595"/>
            <a:ext cx="152401" cy="564374"/>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8" name="Shape 208"/>
          <p:cNvSpPr/>
          <p:nvPr/>
        </p:nvSpPr>
        <p:spPr>
          <a:xfrm>
            <a:off x="1304024" y="1086595"/>
            <a:ext cx="152401" cy="564374"/>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09" name="Shape 209"/>
          <p:cNvSpPr/>
          <p:nvPr/>
        </p:nvSpPr>
        <p:spPr>
          <a:xfrm>
            <a:off x="549577" y="1086595"/>
            <a:ext cx="152401" cy="564374"/>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10" name="Shape 210"/>
          <p:cNvSpPr/>
          <p:nvPr/>
        </p:nvSpPr>
        <p:spPr>
          <a:xfrm>
            <a:off x="-16931" y="2099904"/>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11" name="Shape 211"/>
          <p:cNvSpPr/>
          <p:nvPr/>
        </p:nvSpPr>
        <p:spPr>
          <a:xfrm>
            <a:off x="4651200" y="2099904"/>
            <a:ext cx="839692"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12" name="Shape 212"/>
          <p:cNvSpPr/>
          <p:nvPr/>
        </p:nvSpPr>
        <p:spPr>
          <a:xfrm>
            <a:off x="4498800" y="2099904"/>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13" name="Shape 213"/>
          <p:cNvSpPr/>
          <p:nvPr/>
        </p:nvSpPr>
        <p:spPr>
          <a:xfrm>
            <a:off x="5448748" y="2099904"/>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14" name="Shape 214"/>
          <p:cNvSpPr/>
          <p:nvPr/>
        </p:nvSpPr>
        <p:spPr>
          <a:xfrm>
            <a:off x="2552421" y="2099904"/>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15" name="Shape 215"/>
          <p:cNvSpPr/>
          <p:nvPr/>
        </p:nvSpPr>
        <p:spPr>
          <a:xfrm>
            <a:off x="2212312" y="2099904"/>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16" name="Shape 216"/>
          <p:cNvSpPr/>
          <p:nvPr/>
        </p:nvSpPr>
        <p:spPr>
          <a:xfrm>
            <a:off x="549577" y="2099904"/>
            <a:ext cx="152401" cy="564375"/>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17" name="Shape 217"/>
          <p:cNvSpPr/>
          <p:nvPr/>
        </p:nvSpPr>
        <p:spPr>
          <a:xfrm>
            <a:off x="0" y="4165017"/>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18" name="Shape 218"/>
          <p:cNvSpPr/>
          <p:nvPr/>
        </p:nvSpPr>
        <p:spPr>
          <a:xfrm>
            <a:off x="2726851" y="4165017"/>
            <a:ext cx="3081711"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19" name="Shape 219"/>
          <p:cNvSpPr/>
          <p:nvPr/>
        </p:nvSpPr>
        <p:spPr>
          <a:xfrm>
            <a:off x="265065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0" name="Shape 220"/>
          <p:cNvSpPr/>
          <p:nvPr/>
        </p:nvSpPr>
        <p:spPr>
          <a:xfrm>
            <a:off x="580856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1" name="Shape 221"/>
          <p:cNvSpPr/>
          <p:nvPr/>
        </p:nvSpPr>
        <p:spPr>
          <a:xfrm>
            <a:off x="1953560" y="4165017"/>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2" name="Shape 222"/>
          <p:cNvSpPr/>
          <p:nvPr/>
        </p:nvSpPr>
        <p:spPr>
          <a:xfrm>
            <a:off x="1241409" y="4165017"/>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3" name="Shape 223"/>
          <p:cNvSpPr/>
          <p:nvPr/>
        </p:nvSpPr>
        <p:spPr>
          <a:xfrm>
            <a:off x="551871" y="4165017"/>
            <a:ext cx="152401" cy="564375"/>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4" name="Shape 224"/>
          <p:cNvSpPr/>
          <p:nvPr/>
        </p:nvSpPr>
        <p:spPr>
          <a:xfrm>
            <a:off x="-1548" y="5202480"/>
            <a:ext cx="9160931"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25" name="Shape 225"/>
          <p:cNvSpPr/>
          <p:nvPr/>
        </p:nvSpPr>
        <p:spPr>
          <a:xfrm>
            <a:off x="3427348" y="520248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6" name="Shape 226"/>
          <p:cNvSpPr/>
          <p:nvPr/>
        </p:nvSpPr>
        <p:spPr>
          <a:xfrm>
            <a:off x="2715197" y="5202480"/>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7" name="Shape 227"/>
          <p:cNvSpPr/>
          <p:nvPr/>
        </p:nvSpPr>
        <p:spPr>
          <a:xfrm>
            <a:off x="1306578" y="5202480"/>
            <a:ext cx="152401" cy="564375"/>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8" name="Shape 228"/>
          <p:cNvSpPr/>
          <p:nvPr/>
        </p:nvSpPr>
        <p:spPr>
          <a:xfrm>
            <a:off x="552130" y="5202480"/>
            <a:ext cx="152401" cy="564375"/>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29" name="Shape 229"/>
          <p:cNvSpPr/>
          <p:nvPr/>
        </p:nvSpPr>
        <p:spPr>
          <a:xfrm>
            <a:off x="553678" y="1086594"/>
            <a:ext cx="152401" cy="4680261"/>
          </a:xfrm>
          <a:prstGeom prst="rect">
            <a:avLst/>
          </a:prstGeom>
          <a:solidFill>
            <a:srgbClr val="FF0000"/>
          </a:solidFill>
          <a:ln w="3175">
            <a:solidFill/>
          </a:ln>
        </p:spPr>
        <p:txBody>
          <a:bodyPr lIns="0" tIns="0" rIns="0" bIns="0"/>
          <a:lstStyle/>
          <a:p>
            <a:pPr lvl="0" defTabSz="457200">
              <a:defRPr sz="2400">
                <a:latin typeface="Calibri"/>
                <a:ea typeface="Calibri"/>
                <a:cs typeface="Calibri"/>
                <a:sym typeface="Calibri"/>
              </a:defRPr>
            </a:pPr>
            <a:endParaRPr/>
          </a:p>
        </p:txBody>
      </p:sp>
      <p:pic>
        <p:nvPicPr>
          <p:cNvPr id="230"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200325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iterate>
                                    <p:tmAbs val="0"/>
                                  </p:iterate>
                                  <p:childTnLst>
                                    <p:animEffect transition="out" filter="fade">
                                      <p:cBhvr>
                                        <p:cTn id="6" dur="500" fill="hold"/>
                                        <p:tgtEl>
                                          <p:spTgt spid="209"/>
                                        </p:tgtEl>
                                      </p:cBhvr>
                                    </p:animEffect>
                                    <p:set>
                                      <p:cBhvr>
                                        <p:cTn id="7" fill="hold">
                                          <p:stCondLst>
                                            <p:cond delay="499"/>
                                          </p:stCondLst>
                                        </p:cTn>
                                        <p:tgtEl>
                                          <p:spTgt spid="209"/>
                                        </p:tgtEl>
                                        <p:attrNameLst>
                                          <p:attrName>style.visibility</p:attrName>
                                        </p:attrNameLst>
                                      </p:cBhvr>
                                      <p:to>
                                        <p:strVal val="hidden"/>
                                      </p:to>
                                    </p:set>
                                  </p:childTnLst>
                                </p:cTn>
                              </p:par>
                              <p:par>
                                <p:cTn id="8" presetID="10" presetClass="exit" presetSubtype="0" fill="hold" grpId="0" nodeType="withEffect">
                                  <p:stCondLst>
                                    <p:cond delay="0"/>
                                  </p:stCondLst>
                                  <p:iterate>
                                    <p:tmAbs val="0"/>
                                  </p:iterate>
                                  <p:childTnLst>
                                    <p:animEffect transition="out" filter="fade">
                                      <p:cBhvr>
                                        <p:cTn id="9" dur="500" fill="hold"/>
                                        <p:tgtEl>
                                          <p:spTgt spid="216"/>
                                        </p:tgtEl>
                                      </p:cBhvr>
                                    </p:animEffect>
                                    <p:set>
                                      <p:cBhvr>
                                        <p:cTn id="10" fill="hold">
                                          <p:stCondLst>
                                            <p:cond delay="499"/>
                                          </p:stCondLst>
                                        </p:cTn>
                                        <p:tgtEl>
                                          <p:spTgt spid="216"/>
                                        </p:tgtEl>
                                        <p:attrNameLst>
                                          <p:attrName>style.visibility</p:attrName>
                                        </p:attrNameLst>
                                      </p:cBhvr>
                                      <p:to>
                                        <p:strVal val="hidden"/>
                                      </p:to>
                                    </p:set>
                                  </p:childTnLst>
                                </p:cTn>
                              </p:par>
                              <p:par>
                                <p:cTn id="11" presetID="10" presetClass="exit" presetSubtype="0" fill="hold" grpId="0" nodeType="withEffect">
                                  <p:stCondLst>
                                    <p:cond delay="0"/>
                                  </p:stCondLst>
                                  <p:iterate>
                                    <p:tmAbs val="0"/>
                                  </p:iterate>
                                  <p:childTnLst>
                                    <p:animEffect transition="out" filter="fade">
                                      <p:cBhvr>
                                        <p:cTn id="12" dur="500" fill="hold"/>
                                        <p:tgtEl>
                                          <p:spTgt spid="201"/>
                                        </p:tgtEl>
                                      </p:cBhvr>
                                    </p:animEffect>
                                    <p:set>
                                      <p:cBhvr>
                                        <p:cTn id="13" fill="hold">
                                          <p:stCondLst>
                                            <p:cond delay="499"/>
                                          </p:stCondLst>
                                        </p:cTn>
                                        <p:tgtEl>
                                          <p:spTgt spid="201"/>
                                        </p:tgtEl>
                                        <p:attrNameLst>
                                          <p:attrName>style.visibility</p:attrName>
                                        </p:attrNameLst>
                                      </p:cBhvr>
                                      <p:to>
                                        <p:strVal val="hidden"/>
                                      </p:to>
                                    </p:set>
                                  </p:childTnLst>
                                </p:cTn>
                              </p:par>
                              <p:par>
                                <p:cTn id="14" presetID="10" presetClass="exit" presetSubtype="0" fill="hold" grpId="0" nodeType="withEffect">
                                  <p:stCondLst>
                                    <p:cond delay="0"/>
                                  </p:stCondLst>
                                  <p:iterate>
                                    <p:tmAbs val="0"/>
                                  </p:iterate>
                                  <p:childTnLst>
                                    <p:animEffect transition="out" filter="fade">
                                      <p:cBhvr>
                                        <p:cTn id="15" dur="500" fill="hold"/>
                                        <p:tgtEl>
                                          <p:spTgt spid="223"/>
                                        </p:tgtEl>
                                      </p:cBhvr>
                                    </p:animEffect>
                                    <p:set>
                                      <p:cBhvr>
                                        <p:cTn id="16" fill="hold">
                                          <p:stCondLst>
                                            <p:cond delay="499"/>
                                          </p:stCondLst>
                                        </p:cTn>
                                        <p:tgtEl>
                                          <p:spTgt spid="223"/>
                                        </p:tgtEl>
                                        <p:attrNameLst>
                                          <p:attrName>style.visibility</p:attrName>
                                        </p:attrNameLst>
                                      </p:cBhvr>
                                      <p:to>
                                        <p:strVal val="hidden"/>
                                      </p:to>
                                    </p:set>
                                  </p:childTnLst>
                                </p:cTn>
                              </p:par>
                              <p:par>
                                <p:cTn id="17" presetID="10" presetClass="exit" presetSubtype="0" fill="hold" grpId="0" nodeType="withEffect">
                                  <p:stCondLst>
                                    <p:cond delay="0"/>
                                  </p:stCondLst>
                                  <p:iterate>
                                    <p:tmAbs val="0"/>
                                  </p:iterate>
                                  <p:childTnLst>
                                    <p:animEffect transition="out" filter="fade">
                                      <p:cBhvr>
                                        <p:cTn id="18" dur="500" fill="hold"/>
                                        <p:tgtEl>
                                          <p:spTgt spid="228"/>
                                        </p:tgtEl>
                                      </p:cBhvr>
                                    </p:animEffect>
                                    <p:set>
                                      <p:cBhvr>
                                        <p:cTn id="19" fill="hold">
                                          <p:stCondLst>
                                            <p:cond delay="499"/>
                                          </p:stCondLst>
                                        </p:cTn>
                                        <p:tgtEl>
                                          <p:spTgt spid="22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iterate>
                                    <p:tmAbs val="0"/>
                                  </p:iterate>
                                  <p:childTnLst>
                                    <p:set>
                                      <p:cBhvr>
                                        <p:cTn id="22" fill="hold"/>
                                        <p:tgtEl>
                                          <p:spTgt spid="229"/>
                                        </p:tgtEl>
                                        <p:attrNameLst>
                                          <p:attrName>style.visibility</p:attrName>
                                        </p:attrNameLst>
                                      </p:cBhvr>
                                      <p:to>
                                        <p:strVal val="visible"/>
                                      </p:to>
                                    </p:set>
                                    <p:animEffect transition="in" filter="fade">
                                      <p:cBhvr>
                                        <p:cTn id="23"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advAuto="0"/>
      <p:bldP spid="209" grpId="0" animBg="1" advAuto="0"/>
      <p:bldP spid="216" grpId="0" animBg="1" advAuto="0"/>
      <p:bldP spid="223" grpId="0" animBg="1" advAuto="0"/>
      <p:bldP spid="228" grpId="0" animBg="1" advAuto="0"/>
      <p:bldP spid="229"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altLang="en-US" sz="3200" b="1" smtClean="0"/>
              <a:t>Design Issues</a:t>
            </a:r>
            <a:endParaRPr lang="en-US" altLang="en-US" sz="3200" smtClean="0"/>
          </a:p>
        </p:txBody>
      </p:sp>
      <p:sp>
        <p:nvSpPr>
          <p:cNvPr id="8195" name="Rectangle 3"/>
          <p:cNvSpPr>
            <a:spLocks noGrp="1" noChangeArrowheads="1"/>
          </p:cNvSpPr>
          <p:nvPr>
            <p:ph type="body" sz="half" idx="4294967295"/>
          </p:nvPr>
        </p:nvSpPr>
        <p:spPr>
          <a:xfrm>
            <a:off x="228600" y="1371600"/>
            <a:ext cx="6059488" cy="3886200"/>
          </a:xfrm>
        </p:spPr>
        <p:txBody>
          <a:bodyPr/>
          <a:lstStyle/>
          <a:p>
            <a:pPr eaLnBrk="1" hangingPunct="1"/>
            <a:r>
              <a:rPr lang="en-US" altLang="en-US" sz="2800" smtClean="0"/>
              <a:t>Input devices &amp; strategies</a:t>
            </a:r>
          </a:p>
          <a:p>
            <a:pPr lvl="1" eaLnBrk="1" hangingPunct="1"/>
            <a:r>
              <a:rPr lang="en-US" altLang="en-US" sz="2400" smtClean="0"/>
              <a:t>Keyboards, pointing</a:t>
            </a:r>
            <a:r>
              <a:rPr lang="en-US" altLang="en-US" sz="1400" smtClean="0"/>
              <a:t> </a:t>
            </a:r>
            <a:r>
              <a:rPr lang="en-US" altLang="en-US" sz="2400" smtClean="0"/>
              <a:t>devices,</a:t>
            </a:r>
            <a:r>
              <a:rPr lang="en-US" altLang="en-US" sz="1400" smtClean="0"/>
              <a:t> </a:t>
            </a:r>
            <a:r>
              <a:rPr lang="en-US" altLang="en-US" sz="2400" smtClean="0"/>
              <a:t>voice</a:t>
            </a:r>
          </a:p>
          <a:p>
            <a:pPr lvl="1" eaLnBrk="1" hangingPunct="1"/>
            <a:r>
              <a:rPr lang="en-US" altLang="en-US" sz="2400" smtClean="0"/>
              <a:t>Direct manipulation</a:t>
            </a:r>
          </a:p>
          <a:p>
            <a:pPr lvl="1" eaLnBrk="1" hangingPunct="1"/>
            <a:r>
              <a:rPr lang="en-US" altLang="en-US" sz="2400" smtClean="0"/>
              <a:t>Menus, forms, commands</a:t>
            </a:r>
            <a:r>
              <a:rPr lang="en-US" altLang="en-US" sz="2400" i="1" smtClean="0"/>
              <a:t> </a:t>
            </a:r>
          </a:p>
          <a:p>
            <a:pPr eaLnBrk="1" hangingPunct="1"/>
            <a:r>
              <a:rPr lang="en-US" altLang="en-US" sz="2800" smtClean="0"/>
              <a:t>Output devices &amp; formats</a:t>
            </a:r>
          </a:p>
          <a:p>
            <a:pPr lvl="1" eaLnBrk="1" hangingPunct="1"/>
            <a:r>
              <a:rPr lang="en-US" altLang="en-US" sz="2400" smtClean="0"/>
              <a:t>Screens, windows, color, sound</a:t>
            </a:r>
          </a:p>
          <a:p>
            <a:pPr lvl="1" eaLnBrk="1" hangingPunct="1"/>
            <a:r>
              <a:rPr lang="en-US" altLang="en-US" sz="2400" smtClean="0"/>
              <a:t>Text, tables, graphics</a:t>
            </a:r>
          </a:p>
          <a:p>
            <a:pPr lvl="1" eaLnBrk="1" hangingPunct="1"/>
            <a:r>
              <a:rPr lang="en-US" altLang="en-US" sz="2400" smtClean="0"/>
              <a:t>Instructions, messages, help</a:t>
            </a:r>
          </a:p>
          <a:p>
            <a:pPr eaLnBrk="1" hangingPunct="1"/>
            <a:r>
              <a:rPr lang="en-US" altLang="en-US" sz="2800" smtClean="0"/>
              <a:t>Collaboration </a:t>
            </a:r>
            <a:r>
              <a:rPr lang="en-US" altLang="en-US" sz="2800" smtClean="0">
                <a:solidFill>
                  <a:srgbClr val="C00000"/>
                </a:solidFill>
              </a:rPr>
              <a:t>&amp;</a:t>
            </a:r>
            <a:r>
              <a:rPr lang="en-US" altLang="en-US" sz="2800" smtClean="0"/>
              <a:t> </a:t>
            </a:r>
            <a:r>
              <a:rPr lang="en-US" altLang="en-US" sz="2800" smtClean="0">
                <a:solidFill>
                  <a:srgbClr val="C00000"/>
                </a:solidFill>
              </a:rPr>
              <a:t>Social Media</a:t>
            </a:r>
          </a:p>
          <a:p>
            <a:pPr eaLnBrk="1" hangingPunct="1"/>
            <a:r>
              <a:rPr lang="en-US" altLang="en-US" sz="2800" smtClean="0"/>
              <a:t>Help, tutorials, training</a:t>
            </a:r>
          </a:p>
          <a:p>
            <a:pPr eaLnBrk="1" hangingPunct="1"/>
            <a:r>
              <a:rPr lang="en-US" altLang="en-US" sz="2800" smtClean="0">
                <a:solidFill>
                  <a:srgbClr val="C00000"/>
                </a:solidFill>
              </a:rPr>
              <a:t>Search</a:t>
            </a:r>
          </a:p>
        </p:txBody>
      </p:sp>
      <p:sp>
        <p:nvSpPr>
          <p:cNvPr id="8196" name="Text Box 4"/>
          <p:cNvSpPr txBox="1">
            <a:spLocks noChangeArrowheads="1"/>
          </p:cNvSpPr>
          <p:nvPr/>
        </p:nvSpPr>
        <p:spPr bwMode="auto">
          <a:xfrm>
            <a:off x="6172200" y="5043488"/>
            <a:ext cx="236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F5032B"/>
              </a:buClr>
              <a:buSzPct val="140000"/>
              <a:buChar char="•"/>
              <a:defRPr sz="3200">
                <a:solidFill>
                  <a:schemeClr val="tx1"/>
                </a:solidFill>
                <a:latin typeface="Arial" charset="0"/>
                <a:cs typeface="Arial" charset="0"/>
              </a:defRPr>
            </a:lvl1pPr>
            <a:lvl2pPr marL="742950" indent="-285750">
              <a:spcBef>
                <a:spcPct val="20000"/>
              </a:spcBef>
              <a:buClr>
                <a:srgbClr val="DC0000"/>
              </a:buClr>
              <a:buSzPct val="120000"/>
              <a:buChar char="•"/>
              <a:defRPr sz="2800">
                <a:solidFill>
                  <a:schemeClr val="tx1"/>
                </a:solidFill>
                <a:latin typeface="Arial" charset="0"/>
                <a:cs typeface="Arial" charset="0"/>
              </a:defRPr>
            </a:lvl2pPr>
            <a:lvl3pPr marL="1143000" indent="-228600">
              <a:spcBef>
                <a:spcPct val="20000"/>
              </a:spcBef>
              <a:buClr>
                <a:srgbClr val="F5032B"/>
              </a:buClr>
              <a:buChar char="•"/>
              <a:defRPr sz="2400">
                <a:solidFill>
                  <a:schemeClr val="tx1"/>
                </a:solidFill>
                <a:latin typeface="Arial" charset="0"/>
                <a:cs typeface="Arial" charset="0"/>
              </a:defRPr>
            </a:lvl3pPr>
            <a:lvl4pPr marL="1600200" indent="-228600">
              <a:spcBef>
                <a:spcPct val="20000"/>
              </a:spcBef>
              <a:buClr>
                <a:srgbClr val="F5032B"/>
              </a:buClr>
              <a:buChar char="•"/>
              <a:defRPr sz="2000">
                <a:solidFill>
                  <a:schemeClr val="tx1"/>
                </a:solidFill>
                <a:latin typeface="Arial" charset="0"/>
                <a:cs typeface="Arial" charset="0"/>
              </a:defRPr>
            </a:lvl4pPr>
            <a:lvl5pPr marL="2057400" indent="-228600">
              <a:spcBef>
                <a:spcPct val="20000"/>
              </a:spcBef>
              <a:buClr>
                <a:srgbClr val="F5032B"/>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9pPr>
          </a:lstStyle>
          <a:p>
            <a:pPr algn="ctr">
              <a:spcBef>
                <a:spcPct val="0"/>
              </a:spcBef>
              <a:buClrTx/>
              <a:buSzTx/>
              <a:buFontTx/>
              <a:buNone/>
            </a:pPr>
            <a:r>
              <a:rPr lang="en-US" altLang="en-US" sz="1800" b="1">
                <a:latin typeface="Courier New" pitchFamily="49" charset="0"/>
              </a:rPr>
              <a:t>www.awl.com/DTUI</a:t>
            </a:r>
          </a:p>
        </p:txBody>
      </p:sp>
      <p:sp>
        <p:nvSpPr>
          <p:cNvPr id="8197" name="Text Box 6"/>
          <p:cNvSpPr txBox="1">
            <a:spLocks noChangeArrowheads="1"/>
          </p:cNvSpPr>
          <p:nvPr/>
        </p:nvSpPr>
        <p:spPr bwMode="auto">
          <a:xfrm>
            <a:off x="6113463" y="5459413"/>
            <a:ext cx="240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txBody>
          <a:bodyPr wrap="none">
            <a:spAutoFit/>
          </a:bodyPr>
          <a:lstStyle>
            <a:lvl1pPr>
              <a:spcBef>
                <a:spcPct val="20000"/>
              </a:spcBef>
              <a:buClr>
                <a:srgbClr val="F5032B"/>
              </a:buClr>
              <a:buSzPct val="140000"/>
              <a:buChar char="•"/>
              <a:defRPr sz="3200">
                <a:solidFill>
                  <a:schemeClr val="tx1"/>
                </a:solidFill>
                <a:latin typeface="Arial" charset="0"/>
                <a:cs typeface="Arial" charset="0"/>
              </a:defRPr>
            </a:lvl1pPr>
            <a:lvl2pPr marL="742950" indent="-285750">
              <a:spcBef>
                <a:spcPct val="20000"/>
              </a:spcBef>
              <a:buClr>
                <a:srgbClr val="DC0000"/>
              </a:buClr>
              <a:buSzPct val="120000"/>
              <a:buChar char="•"/>
              <a:defRPr sz="2800">
                <a:solidFill>
                  <a:schemeClr val="tx1"/>
                </a:solidFill>
                <a:latin typeface="Arial" charset="0"/>
                <a:cs typeface="Arial" charset="0"/>
              </a:defRPr>
            </a:lvl2pPr>
            <a:lvl3pPr marL="1143000" indent="-228600">
              <a:spcBef>
                <a:spcPct val="20000"/>
              </a:spcBef>
              <a:buClr>
                <a:srgbClr val="F5032B"/>
              </a:buClr>
              <a:buChar char="•"/>
              <a:defRPr sz="2400">
                <a:solidFill>
                  <a:schemeClr val="tx1"/>
                </a:solidFill>
                <a:latin typeface="Arial" charset="0"/>
                <a:cs typeface="Arial" charset="0"/>
              </a:defRPr>
            </a:lvl3pPr>
            <a:lvl4pPr marL="1600200" indent="-228600">
              <a:spcBef>
                <a:spcPct val="20000"/>
              </a:spcBef>
              <a:buClr>
                <a:srgbClr val="F5032B"/>
              </a:buClr>
              <a:buChar char="•"/>
              <a:defRPr sz="2000">
                <a:solidFill>
                  <a:schemeClr val="tx1"/>
                </a:solidFill>
                <a:latin typeface="Arial" charset="0"/>
                <a:cs typeface="Arial" charset="0"/>
              </a:defRPr>
            </a:lvl4pPr>
            <a:lvl5pPr marL="2057400" indent="-228600">
              <a:spcBef>
                <a:spcPct val="20000"/>
              </a:spcBef>
              <a:buClr>
                <a:srgbClr val="F5032B"/>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9pPr>
          </a:lstStyle>
          <a:p>
            <a:pPr algn="ctr">
              <a:spcBef>
                <a:spcPct val="0"/>
              </a:spcBef>
              <a:buClrTx/>
              <a:buSzTx/>
              <a:buFontTx/>
              <a:buNone/>
            </a:pPr>
            <a:r>
              <a:rPr lang="en-US" altLang="en-US" sz="2000" b="1">
                <a:solidFill>
                  <a:srgbClr val="DC0000"/>
                </a:solidFill>
                <a:latin typeface="Antique Olv (W1)" pitchFamily="34" charset="0"/>
              </a:rPr>
              <a:t>Fifth Edition: 2010</a:t>
            </a:r>
          </a:p>
        </p:txBody>
      </p:sp>
      <p:pic>
        <p:nvPicPr>
          <p:cNvPr id="8198" name="Picture 7"/>
          <p:cNvPicPr>
            <a:picLocks noChangeAspect="1" noChangeArrowheads="1"/>
          </p:cNvPicPr>
          <p:nvPr/>
        </p:nvPicPr>
        <p:blipFill>
          <a:blip r:embed="rId2">
            <a:extLst>
              <a:ext uri="{28A0092B-C50C-407E-A947-70E740481C1C}">
                <a14:useLocalDpi xmlns:a14="http://schemas.microsoft.com/office/drawing/2010/main" val="0"/>
              </a:ext>
            </a:extLst>
          </a:blip>
          <a:srcRect l="3137" t="6818" r="4314" b="5682"/>
          <a:stretch>
            <a:fillRect/>
          </a:stretch>
        </p:blipFill>
        <p:spPr bwMode="auto">
          <a:xfrm>
            <a:off x="5715000" y="709613"/>
            <a:ext cx="330993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sp>
        <p:nvSpPr>
          <p:cNvPr id="8199" name="Rectangle 6"/>
          <p:cNvSpPr>
            <a:spLocks noChangeArrowheads="1"/>
          </p:cNvSpPr>
          <p:nvPr/>
        </p:nvSpPr>
        <p:spPr bwMode="auto">
          <a:xfrm>
            <a:off x="2298700" y="6051550"/>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5032B"/>
              </a:buClr>
              <a:buSzPct val="140000"/>
              <a:buChar char="•"/>
              <a:defRPr sz="3200">
                <a:solidFill>
                  <a:schemeClr val="tx1"/>
                </a:solidFill>
                <a:latin typeface="Arial" charset="0"/>
                <a:cs typeface="Arial" charset="0"/>
              </a:defRPr>
            </a:lvl1pPr>
            <a:lvl2pPr marL="742950" indent="-285750">
              <a:spcBef>
                <a:spcPct val="20000"/>
              </a:spcBef>
              <a:buClr>
                <a:srgbClr val="DC0000"/>
              </a:buClr>
              <a:buSzPct val="120000"/>
              <a:buChar char="•"/>
              <a:defRPr sz="2800">
                <a:solidFill>
                  <a:schemeClr val="tx1"/>
                </a:solidFill>
                <a:latin typeface="Arial" charset="0"/>
                <a:cs typeface="Arial" charset="0"/>
              </a:defRPr>
            </a:lvl2pPr>
            <a:lvl3pPr marL="1143000" indent="-228600">
              <a:spcBef>
                <a:spcPct val="20000"/>
              </a:spcBef>
              <a:buClr>
                <a:srgbClr val="F5032B"/>
              </a:buClr>
              <a:buChar char="•"/>
              <a:defRPr sz="2400">
                <a:solidFill>
                  <a:schemeClr val="tx1"/>
                </a:solidFill>
                <a:latin typeface="Arial" charset="0"/>
                <a:cs typeface="Arial" charset="0"/>
              </a:defRPr>
            </a:lvl3pPr>
            <a:lvl4pPr marL="1600200" indent="-228600">
              <a:spcBef>
                <a:spcPct val="20000"/>
              </a:spcBef>
              <a:buClr>
                <a:srgbClr val="F5032B"/>
              </a:buClr>
              <a:buChar char="•"/>
              <a:defRPr sz="2000">
                <a:solidFill>
                  <a:schemeClr val="tx1"/>
                </a:solidFill>
                <a:latin typeface="Arial" charset="0"/>
                <a:cs typeface="Arial" charset="0"/>
              </a:defRPr>
            </a:lvl4pPr>
            <a:lvl5pPr marL="2057400" indent="-228600">
              <a:spcBef>
                <a:spcPct val="20000"/>
              </a:spcBef>
              <a:buClr>
                <a:srgbClr val="F5032B"/>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9pPr>
          </a:lstStyle>
          <a:p>
            <a:pPr algn="ctr">
              <a:spcBef>
                <a:spcPct val="0"/>
              </a:spcBef>
              <a:buClr>
                <a:srgbClr val="FF0000"/>
              </a:buClr>
              <a:buSzPct val="150000"/>
            </a:pPr>
            <a:r>
              <a:rPr lang="en-US" altLang="en-US" sz="2800">
                <a:solidFill>
                  <a:srgbClr val="C00000"/>
                </a:solidFill>
                <a:latin typeface="Antique Olv (W1)" pitchFamily="34" charset="0"/>
              </a:rPr>
              <a:t> Visualization</a:t>
            </a:r>
            <a:endParaRPr lang="en-US" altLang="en-US" sz="2800">
              <a:solidFill>
                <a:srgbClr val="000000"/>
              </a:solidFill>
              <a:latin typeface="Antique Olv (W1)" pitchFamily="34" charset="0"/>
            </a:endParaRPr>
          </a:p>
        </p:txBody>
      </p:sp>
    </p:spTree>
    <p:extLst>
      <p:ext uri="{BB962C8B-B14F-4D97-AF65-F5344CB8AC3E}">
        <p14:creationId xmlns:p14="http://schemas.microsoft.com/office/powerpoint/2010/main" val="3582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 name="Shape 232"/>
          <p:cNvSpPr/>
          <p:nvPr/>
        </p:nvSpPr>
        <p:spPr>
          <a:xfrm>
            <a:off x="549576" y="3114720"/>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33" name="Shape 233"/>
          <p:cNvSpPr/>
          <p:nvPr/>
        </p:nvSpPr>
        <p:spPr>
          <a:xfrm>
            <a:off x="4958150" y="3114720"/>
            <a:ext cx="2637143"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34" name="Shape 234"/>
          <p:cNvSpPr/>
          <p:nvPr/>
        </p:nvSpPr>
        <p:spPr>
          <a:xfrm>
            <a:off x="4805750"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35" name="Shape 235"/>
          <p:cNvSpPr/>
          <p:nvPr/>
        </p:nvSpPr>
        <p:spPr>
          <a:xfrm>
            <a:off x="7556806"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36" name="Shape 236"/>
          <p:cNvSpPr/>
          <p:nvPr/>
        </p:nvSpPr>
        <p:spPr>
          <a:xfrm>
            <a:off x="4149488" y="311472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37" name="Shape 237"/>
          <p:cNvSpPr/>
          <p:nvPr/>
        </p:nvSpPr>
        <p:spPr>
          <a:xfrm>
            <a:off x="2678258" y="3114720"/>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38" name="Shape 238"/>
          <p:cNvSpPr/>
          <p:nvPr/>
        </p:nvSpPr>
        <p:spPr>
          <a:xfrm>
            <a:off x="961744" y="3114720"/>
            <a:ext cx="152401" cy="564375"/>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39" name="Shape 239"/>
          <p:cNvSpPr/>
          <p:nvPr/>
        </p:nvSpPr>
        <p:spPr>
          <a:xfrm>
            <a:off x="549577" y="1086595"/>
            <a:ext cx="8594423"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40" name="Shape 240"/>
          <p:cNvSpPr/>
          <p:nvPr/>
        </p:nvSpPr>
        <p:spPr>
          <a:xfrm>
            <a:off x="5805809" y="1086595"/>
            <a:ext cx="2131765"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41" name="Shape 241"/>
          <p:cNvSpPr/>
          <p:nvPr/>
        </p:nvSpPr>
        <p:spPr>
          <a:xfrm>
            <a:off x="5653411"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42" name="Shape 242"/>
          <p:cNvSpPr/>
          <p:nvPr/>
        </p:nvSpPr>
        <p:spPr>
          <a:xfrm>
            <a:off x="7899086"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43" name="Shape 243"/>
          <p:cNvSpPr/>
          <p:nvPr/>
        </p:nvSpPr>
        <p:spPr>
          <a:xfrm>
            <a:off x="3424794" y="1086595"/>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44" name="Shape 244"/>
          <p:cNvSpPr/>
          <p:nvPr/>
        </p:nvSpPr>
        <p:spPr>
          <a:xfrm>
            <a:off x="2712642" y="1086595"/>
            <a:ext cx="152401" cy="564374"/>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45" name="Shape 245"/>
          <p:cNvSpPr/>
          <p:nvPr/>
        </p:nvSpPr>
        <p:spPr>
          <a:xfrm>
            <a:off x="1304024" y="1086595"/>
            <a:ext cx="152401" cy="564374"/>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46" name="Shape 246"/>
          <p:cNvSpPr/>
          <p:nvPr/>
        </p:nvSpPr>
        <p:spPr>
          <a:xfrm>
            <a:off x="549577" y="2099904"/>
            <a:ext cx="8594423"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47" name="Shape 247"/>
          <p:cNvSpPr/>
          <p:nvPr/>
        </p:nvSpPr>
        <p:spPr>
          <a:xfrm>
            <a:off x="4651200" y="2099904"/>
            <a:ext cx="839692"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48" name="Shape 248"/>
          <p:cNvSpPr/>
          <p:nvPr/>
        </p:nvSpPr>
        <p:spPr>
          <a:xfrm>
            <a:off x="4498800" y="2099904"/>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49" name="Shape 249"/>
          <p:cNvSpPr/>
          <p:nvPr/>
        </p:nvSpPr>
        <p:spPr>
          <a:xfrm>
            <a:off x="5448748" y="2099904"/>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50" name="Shape 250"/>
          <p:cNvSpPr/>
          <p:nvPr/>
        </p:nvSpPr>
        <p:spPr>
          <a:xfrm>
            <a:off x="2552421" y="2099904"/>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51" name="Shape 251"/>
          <p:cNvSpPr/>
          <p:nvPr/>
        </p:nvSpPr>
        <p:spPr>
          <a:xfrm>
            <a:off x="2212312" y="2099904"/>
            <a:ext cx="152401" cy="564375"/>
          </a:xfrm>
          <a:prstGeom prst="rect">
            <a:avLst/>
          </a:prstGeom>
          <a:solidFill>
            <a:srgbClr val="00D8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52" name="Shape 252"/>
          <p:cNvSpPr/>
          <p:nvPr/>
        </p:nvSpPr>
        <p:spPr>
          <a:xfrm>
            <a:off x="549576" y="4165017"/>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53" name="Shape 253"/>
          <p:cNvSpPr/>
          <p:nvPr/>
        </p:nvSpPr>
        <p:spPr>
          <a:xfrm>
            <a:off x="2726851" y="4165017"/>
            <a:ext cx="3081711"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54" name="Shape 254"/>
          <p:cNvSpPr/>
          <p:nvPr/>
        </p:nvSpPr>
        <p:spPr>
          <a:xfrm>
            <a:off x="265065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55" name="Shape 255"/>
          <p:cNvSpPr/>
          <p:nvPr/>
        </p:nvSpPr>
        <p:spPr>
          <a:xfrm>
            <a:off x="580856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56" name="Shape 256"/>
          <p:cNvSpPr/>
          <p:nvPr/>
        </p:nvSpPr>
        <p:spPr>
          <a:xfrm>
            <a:off x="1953560" y="4165017"/>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57" name="Shape 257"/>
          <p:cNvSpPr/>
          <p:nvPr/>
        </p:nvSpPr>
        <p:spPr>
          <a:xfrm>
            <a:off x="1241409" y="4165017"/>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58" name="Shape 258"/>
          <p:cNvSpPr/>
          <p:nvPr/>
        </p:nvSpPr>
        <p:spPr>
          <a:xfrm>
            <a:off x="549576" y="5202480"/>
            <a:ext cx="8609808"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59" name="Shape 259"/>
          <p:cNvSpPr/>
          <p:nvPr/>
        </p:nvSpPr>
        <p:spPr>
          <a:xfrm>
            <a:off x="3427348" y="520248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60" name="Shape 260"/>
          <p:cNvSpPr/>
          <p:nvPr/>
        </p:nvSpPr>
        <p:spPr>
          <a:xfrm>
            <a:off x="2715197" y="5202480"/>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61" name="Shape 261"/>
          <p:cNvSpPr/>
          <p:nvPr/>
        </p:nvSpPr>
        <p:spPr>
          <a:xfrm>
            <a:off x="1306578" y="5202480"/>
            <a:ext cx="152401" cy="564375"/>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62" name="Shape 262"/>
          <p:cNvSpPr/>
          <p:nvPr/>
        </p:nvSpPr>
        <p:spPr>
          <a:xfrm>
            <a:off x="549577" y="1086594"/>
            <a:ext cx="152401" cy="4680261"/>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grpSp>
        <p:nvGrpSpPr>
          <p:cNvPr id="273" name="Group 273"/>
          <p:cNvGrpSpPr/>
          <p:nvPr/>
        </p:nvGrpSpPr>
        <p:grpSpPr>
          <a:xfrm>
            <a:off x="1132490" y="898577"/>
            <a:ext cx="8433474" cy="5047461"/>
            <a:chOff x="0" y="0"/>
            <a:chExt cx="8433472" cy="5047459"/>
          </a:xfrm>
        </p:grpSpPr>
        <p:sp>
          <p:nvSpPr>
            <p:cNvPr id="263" name="Shape 263"/>
            <p:cNvSpPr/>
            <p:nvPr/>
          </p:nvSpPr>
          <p:spPr>
            <a:xfrm>
              <a:off x="344833" y="-1"/>
              <a:ext cx="7936239" cy="822962"/>
            </a:xfrm>
            <a:prstGeom prst="rect">
              <a:avLst/>
            </a:prstGeom>
            <a:solidFill>
              <a:srgbClr val="FFFFFF">
                <a:alpha val="90000"/>
              </a:srgbClr>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64" name="Shape 264"/>
            <p:cNvSpPr/>
            <p:nvPr/>
          </p:nvSpPr>
          <p:spPr>
            <a:xfrm>
              <a:off x="1250566" y="975360"/>
              <a:ext cx="7182906" cy="822961"/>
            </a:xfrm>
            <a:prstGeom prst="rect">
              <a:avLst/>
            </a:prstGeom>
            <a:solidFill>
              <a:srgbClr val="FFFFFF">
                <a:alpha val="90000"/>
              </a:srgbClr>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65" name="Shape 265"/>
            <p:cNvSpPr/>
            <p:nvPr/>
          </p:nvSpPr>
          <p:spPr>
            <a:xfrm>
              <a:off x="-1" y="2149567"/>
              <a:ext cx="8433474" cy="822961"/>
            </a:xfrm>
            <a:prstGeom prst="rect">
              <a:avLst/>
            </a:prstGeom>
            <a:solidFill>
              <a:srgbClr val="FFFFFF">
                <a:alpha val="90000"/>
              </a:srgbClr>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66" name="Shape 266"/>
            <p:cNvSpPr/>
            <p:nvPr/>
          </p:nvSpPr>
          <p:spPr>
            <a:xfrm>
              <a:off x="279665" y="3018239"/>
              <a:ext cx="7998854" cy="822962"/>
            </a:xfrm>
            <a:prstGeom prst="rect">
              <a:avLst/>
            </a:prstGeom>
            <a:solidFill>
              <a:srgbClr val="FFFFFF">
                <a:alpha val="90000"/>
              </a:srgbClr>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67" name="Shape 267"/>
            <p:cNvSpPr/>
            <p:nvPr/>
          </p:nvSpPr>
          <p:spPr>
            <a:xfrm>
              <a:off x="344833" y="4224499"/>
              <a:ext cx="8088639" cy="822961"/>
            </a:xfrm>
            <a:prstGeom prst="rect">
              <a:avLst/>
            </a:prstGeom>
            <a:solidFill>
              <a:srgbClr val="FFFFFF">
                <a:alpha val="90000"/>
              </a:srgbClr>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68" name="Shape 268"/>
            <p:cNvSpPr/>
            <p:nvPr/>
          </p:nvSpPr>
          <p:spPr>
            <a:xfrm>
              <a:off x="591189" y="321276"/>
              <a:ext cx="659378" cy="347348"/>
            </a:xfrm>
            <a:prstGeom prst="leftArrow">
              <a:avLst>
                <a:gd name="adj1" fmla="val 50000"/>
                <a:gd name="adj2" fmla="val 50000"/>
              </a:avLst>
            </a:prstGeom>
            <a:solidFill>
              <a:srgbClr val="00000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69" name="Shape 269"/>
            <p:cNvSpPr/>
            <p:nvPr/>
          </p:nvSpPr>
          <p:spPr>
            <a:xfrm>
              <a:off x="1485354" y="1287643"/>
              <a:ext cx="659378" cy="347348"/>
            </a:xfrm>
            <a:prstGeom prst="leftArrow">
              <a:avLst>
                <a:gd name="adj1" fmla="val 50000"/>
                <a:gd name="adj2" fmla="val 50000"/>
              </a:avLst>
            </a:prstGeom>
            <a:solidFill>
              <a:srgbClr val="00000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70" name="Shape 270"/>
            <p:cNvSpPr/>
            <p:nvPr/>
          </p:nvSpPr>
          <p:spPr>
            <a:xfrm>
              <a:off x="248671" y="2302459"/>
              <a:ext cx="659378" cy="347348"/>
            </a:xfrm>
            <a:prstGeom prst="leftArrow">
              <a:avLst>
                <a:gd name="adj1" fmla="val 50000"/>
                <a:gd name="adj2" fmla="val 50000"/>
              </a:avLst>
            </a:prstGeom>
            <a:solidFill>
              <a:srgbClr val="00000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71" name="Shape 271"/>
            <p:cNvSpPr/>
            <p:nvPr/>
          </p:nvSpPr>
          <p:spPr>
            <a:xfrm>
              <a:off x="509726" y="3365582"/>
              <a:ext cx="659378" cy="347348"/>
            </a:xfrm>
            <a:prstGeom prst="leftArrow">
              <a:avLst>
                <a:gd name="adj1" fmla="val 50000"/>
                <a:gd name="adj2" fmla="val 50000"/>
              </a:avLst>
            </a:prstGeom>
            <a:solidFill>
              <a:srgbClr val="00000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272" name="Shape 272"/>
            <p:cNvSpPr/>
            <p:nvPr/>
          </p:nvSpPr>
          <p:spPr>
            <a:xfrm>
              <a:off x="591189" y="4428700"/>
              <a:ext cx="659378" cy="347348"/>
            </a:xfrm>
            <a:prstGeom prst="leftArrow">
              <a:avLst>
                <a:gd name="adj1" fmla="val 50000"/>
                <a:gd name="adj2" fmla="val 50000"/>
              </a:avLst>
            </a:prstGeom>
            <a:solidFill>
              <a:srgbClr val="00000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pic>
        <p:nvPicPr>
          <p:cNvPr id="274"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168586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 name="Shape 276"/>
          <p:cNvSpPr/>
          <p:nvPr/>
        </p:nvSpPr>
        <p:spPr>
          <a:xfrm>
            <a:off x="549576" y="3114720"/>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77" name="Shape 277"/>
          <p:cNvSpPr/>
          <p:nvPr/>
        </p:nvSpPr>
        <p:spPr>
          <a:xfrm>
            <a:off x="4958150" y="3114720"/>
            <a:ext cx="2637143"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78" name="Shape 278"/>
          <p:cNvSpPr/>
          <p:nvPr/>
        </p:nvSpPr>
        <p:spPr>
          <a:xfrm>
            <a:off x="4805750"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79" name="Shape 279"/>
          <p:cNvSpPr/>
          <p:nvPr/>
        </p:nvSpPr>
        <p:spPr>
          <a:xfrm>
            <a:off x="7556806"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0" name="Shape 280"/>
          <p:cNvSpPr/>
          <p:nvPr/>
        </p:nvSpPr>
        <p:spPr>
          <a:xfrm>
            <a:off x="4149488" y="311472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1" name="Shape 281"/>
          <p:cNvSpPr/>
          <p:nvPr/>
        </p:nvSpPr>
        <p:spPr>
          <a:xfrm>
            <a:off x="2678258" y="3114720"/>
            <a:ext cx="152401" cy="564375"/>
          </a:xfrm>
          <a:prstGeom prst="rect">
            <a:avLst/>
          </a:prstGeom>
          <a:solidFill>
            <a:srgbClr val="E46C0A"/>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2" name="Shape 282"/>
          <p:cNvSpPr/>
          <p:nvPr/>
        </p:nvSpPr>
        <p:spPr>
          <a:xfrm>
            <a:off x="961744" y="3114720"/>
            <a:ext cx="152401" cy="564375"/>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3" name="Shape 283"/>
          <p:cNvSpPr/>
          <p:nvPr/>
        </p:nvSpPr>
        <p:spPr>
          <a:xfrm>
            <a:off x="549577" y="1086595"/>
            <a:ext cx="8594423"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84" name="Shape 284"/>
          <p:cNvSpPr/>
          <p:nvPr/>
        </p:nvSpPr>
        <p:spPr>
          <a:xfrm>
            <a:off x="5805809" y="1086595"/>
            <a:ext cx="2131765"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85" name="Shape 285"/>
          <p:cNvSpPr/>
          <p:nvPr/>
        </p:nvSpPr>
        <p:spPr>
          <a:xfrm>
            <a:off x="5653411"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6" name="Shape 286"/>
          <p:cNvSpPr/>
          <p:nvPr/>
        </p:nvSpPr>
        <p:spPr>
          <a:xfrm>
            <a:off x="7899086"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7" name="Shape 287"/>
          <p:cNvSpPr/>
          <p:nvPr/>
        </p:nvSpPr>
        <p:spPr>
          <a:xfrm>
            <a:off x="3424794" y="1086595"/>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8" name="Shape 288"/>
          <p:cNvSpPr/>
          <p:nvPr/>
        </p:nvSpPr>
        <p:spPr>
          <a:xfrm>
            <a:off x="2712642" y="1086595"/>
            <a:ext cx="152401" cy="564374"/>
          </a:xfrm>
          <a:prstGeom prst="rect">
            <a:avLst/>
          </a:prstGeom>
          <a:solidFill>
            <a:srgbClr val="E46C0A"/>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89" name="Shape 289"/>
          <p:cNvSpPr/>
          <p:nvPr/>
        </p:nvSpPr>
        <p:spPr>
          <a:xfrm>
            <a:off x="1304024" y="1086595"/>
            <a:ext cx="152401" cy="564374"/>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90" name="Shape 290"/>
          <p:cNvSpPr/>
          <p:nvPr/>
        </p:nvSpPr>
        <p:spPr>
          <a:xfrm>
            <a:off x="549576" y="4165017"/>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91" name="Shape 291"/>
          <p:cNvSpPr/>
          <p:nvPr/>
        </p:nvSpPr>
        <p:spPr>
          <a:xfrm>
            <a:off x="2726851" y="4165017"/>
            <a:ext cx="3081711"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92" name="Shape 292"/>
          <p:cNvSpPr/>
          <p:nvPr/>
        </p:nvSpPr>
        <p:spPr>
          <a:xfrm>
            <a:off x="265065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93" name="Shape 293"/>
          <p:cNvSpPr/>
          <p:nvPr/>
        </p:nvSpPr>
        <p:spPr>
          <a:xfrm>
            <a:off x="580856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94" name="Shape 294"/>
          <p:cNvSpPr/>
          <p:nvPr/>
        </p:nvSpPr>
        <p:spPr>
          <a:xfrm>
            <a:off x="1953560" y="4165017"/>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95" name="Shape 295"/>
          <p:cNvSpPr/>
          <p:nvPr/>
        </p:nvSpPr>
        <p:spPr>
          <a:xfrm>
            <a:off x="1241409" y="4165017"/>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296" name="Shape 296"/>
          <p:cNvSpPr/>
          <p:nvPr/>
        </p:nvSpPr>
        <p:spPr>
          <a:xfrm>
            <a:off x="1479998" y="926672"/>
            <a:ext cx="7936239" cy="822962"/>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97" name="Shape 297"/>
          <p:cNvSpPr/>
          <p:nvPr/>
        </p:nvSpPr>
        <p:spPr>
          <a:xfrm>
            <a:off x="1135164" y="3076239"/>
            <a:ext cx="8433474"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298" name="Shape 298"/>
          <p:cNvSpPr/>
          <p:nvPr/>
        </p:nvSpPr>
        <p:spPr>
          <a:xfrm>
            <a:off x="1414831" y="3944913"/>
            <a:ext cx="7998853"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grpSp>
        <p:nvGrpSpPr>
          <p:cNvPr id="306" name="Group 306"/>
          <p:cNvGrpSpPr/>
          <p:nvPr/>
        </p:nvGrpSpPr>
        <p:grpSpPr>
          <a:xfrm>
            <a:off x="570595" y="1902032"/>
            <a:ext cx="8998043" cy="822963"/>
            <a:chOff x="-1" y="-1"/>
            <a:chExt cx="8998041" cy="822962"/>
          </a:xfrm>
        </p:grpSpPr>
        <p:sp>
          <p:nvSpPr>
            <p:cNvPr id="299" name="Shape 299"/>
            <p:cNvSpPr/>
            <p:nvPr/>
          </p:nvSpPr>
          <p:spPr>
            <a:xfrm>
              <a:off x="-1" y="197871"/>
              <a:ext cx="8594425" cy="564376"/>
            </a:xfrm>
            <a:prstGeom prst="rect">
              <a:avLst/>
            </a:prstGeom>
            <a:solidFill>
              <a:srgbClr val="D9D9D9"/>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0" name="Shape 300"/>
            <p:cNvSpPr/>
            <p:nvPr/>
          </p:nvSpPr>
          <p:spPr>
            <a:xfrm>
              <a:off x="4101624" y="197871"/>
              <a:ext cx="839691" cy="564376"/>
            </a:xfrm>
            <a:prstGeom prst="rect">
              <a:avLst/>
            </a:prstGeom>
            <a:solidFill>
              <a:srgbClr val="808080"/>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1" name="Shape 301"/>
            <p:cNvSpPr/>
            <p:nvPr/>
          </p:nvSpPr>
          <p:spPr>
            <a:xfrm>
              <a:off x="3949224" y="197871"/>
              <a:ext cx="152401" cy="564376"/>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2" name="Shape 302"/>
            <p:cNvSpPr/>
            <p:nvPr/>
          </p:nvSpPr>
          <p:spPr>
            <a:xfrm>
              <a:off x="4899171" y="197871"/>
              <a:ext cx="152401" cy="564376"/>
            </a:xfrm>
            <a:prstGeom prst="rect">
              <a:avLst/>
            </a:prstGeom>
            <a:solidFill>
              <a:srgbClr val="595959"/>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3" name="Shape 303"/>
            <p:cNvSpPr/>
            <p:nvPr/>
          </p:nvSpPr>
          <p:spPr>
            <a:xfrm>
              <a:off x="2002844" y="197871"/>
              <a:ext cx="152401" cy="564376"/>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4" name="Shape 304"/>
            <p:cNvSpPr/>
            <p:nvPr/>
          </p:nvSpPr>
          <p:spPr>
            <a:xfrm>
              <a:off x="1641714" y="197871"/>
              <a:ext cx="152401" cy="564376"/>
            </a:xfrm>
            <a:prstGeom prst="rect">
              <a:avLst/>
            </a:prstGeom>
            <a:solidFill>
              <a:srgbClr val="00D5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5" name="Shape 305"/>
            <p:cNvSpPr/>
            <p:nvPr/>
          </p:nvSpPr>
          <p:spPr>
            <a:xfrm>
              <a:off x="1815134" y="-1"/>
              <a:ext cx="7182906" cy="822962"/>
            </a:xfrm>
            <a:prstGeom prst="rect">
              <a:avLst/>
            </a:prstGeom>
            <a:solidFill>
              <a:srgbClr val="FFFFFF">
                <a:alpha val="90000"/>
              </a:srgbClr>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grpSp>
        <p:nvGrpSpPr>
          <p:cNvPr id="312" name="Group 312"/>
          <p:cNvGrpSpPr/>
          <p:nvPr/>
        </p:nvGrpSpPr>
        <p:grpSpPr>
          <a:xfrm>
            <a:off x="570595" y="5151172"/>
            <a:ext cx="8998043" cy="822963"/>
            <a:chOff x="-1" y="-1"/>
            <a:chExt cx="8998041" cy="822962"/>
          </a:xfrm>
        </p:grpSpPr>
        <p:sp>
          <p:nvSpPr>
            <p:cNvPr id="307" name="Shape 307"/>
            <p:cNvSpPr/>
            <p:nvPr/>
          </p:nvSpPr>
          <p:spPr>
            <a:xfrm>
              <a:off x="-1" y="51307"/>
              <a:ext cx="8609808" cy="564376"/>
            </a:xfrm>
            <a:prstGeom prst="rect">
              <a:avLst/>
            </a:prstGeom>
            <a:solidFill>
              <a:srgbClr val="D9D9D9"/>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8" name="Shape 308"/>
            <p:cNvSpPr/>
            <p:nvPr/>
          </p:nvSpPr>
          <p:spPr>
            <a:xfrm>
              <a:off x="2877771" y="51307"/>
              <a:ext cx="152401" cy="564376"/>
            </a:xfrm>
            <a:prstGeom prst="rect">
              <a:avLst/>
            </a:prstGeom>
            <a:solidFill>
              <a:srgbClr val="31859C"/>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09" name="Shape 309"/>
            <p:cNvSpPr/>
            <p:nvPr/>
          </p:nvSpPr>
          <p:spPr>
            <a:xfrm>
              <a:off x="2165619" y="51307"/>
              <a:ext cx="152401" cy="564376"/>
            </a:xfrm>
            <a:prstGeom prst="rect">
              <a:avLst/>
            </a:prstGeom>
            <a:solidFill>
              <a:srgbClr val="E46C0A"/>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10" name="Shape 310"/>
            <p:cNvSpPr/>
            <p:nvPr/>
          </p:nvSpPr>
          <p:spPr>
            <a:xfrm>
              <a:off x="735982" y="51307"/>
              <a:ext cx="152401" cy="564376"/>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11" name="Shape 311"/>
            <p:cNvSpPr/>
            <p:nvPr/>
          </p:nvSpPr>
          <p:spPr>
            <a:xfrm>
              <a:off x="909401" y="-1"/>
              <a:ext cx="8088639" cy="822962"/>
            </a:xfrm>
            <a:prstGeom prst="rect">
              <a:avLst/>
            </a:prstGeom>
            <a:solidFill>
              <a:srgbClr val="FFFFFF">
                <a:alpha val="90000"/>
              </a:srgbClr>
            </a:solidFill>
            <a:ln w="12700" cap="flat">
              <a:noFill/>
              <a:miter lim="400000"/>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313" name="Shape 313"/>
          <p:cNvSpPr/>
          <p:nvPr/>
        </p:nvSpPr>
        <p:spPr>
          <a:xfrm>
            <a:off x="549577" y="1086594"/>
            <a:ext cx="152401" cy="4680261"/>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pic>
        <p:nvPicPr>
          <p:cNvPr id="314"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223702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4.46681E-6 L -2.77778E-7 0.45131 " pathEditMode="relative" rAng="0" ptsTypes="AA">
                                      <p:cBhvr>
                                        <p:cTn id="6" dur="2000" fill="hold"/>
                                        <p:tgtEl>
                                          <p:spTgt spid="306"/>
                                        </p:tgtEl>
                                        <p:attrNameLst>
                                          <p:attrName>ppt_x</p:attrName>
                                          <p:attrName>ppt_y</p:attrName>
                                        </p:attrNameLst>
                                      </p:cBhvr>
                                      <p:rCtr x="0" y="226"/>
                                    </p:animMotion>
                                  </p:childTnLst>
                                </p:cTn>
                              </p:par>
                              <p:par>
                                <p:cTn id="7" presetID="64" presetClass="path" presetSubtype="0" accel="50000" decel="50000" fill="hold" nodeType="withEffect">
                                  <p:stCondLst>
                                    <p:cond delay="0"/>
                                  </p:stCondLst>
                                  <p:childTnLst>
                                    <p:animMotion origin="layout" path="M -2.77778E-7 -1.42956E-6 L -2.77778E-7 -0.45524 " pathEditMode="relative" rAng="0" ptsTypes="AA">
                                      <p:cBhvr>
                                        <p:cTn id="8" dur="2000" fill="hold"/>
                                        <p:tgtEl>
                                          <p:spTgt spid="312"/>
                                        </p:tgtEl>
                                        <p:attrNameLst>
                                          <p:attrName>ppt_x</p:attrName>
                                          <p:attrName>ppt_y</p:attrName>
                                        </p:attrNameLst>
                                      </p:cBhvr>
                                      <p:rCtr x="0" y="-2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 name="Shape 316"/>
          <p:cNvSpPr/>
          <p:nvPr/>
        </p:nvSpPr>
        <p:spPr>
          <a:xfrm>
            <a:off x="671506" y="4165017"/>
            <a:ext cx="913191"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17" name="Shape 317"/>
          <p:cNvSpPr/>
          <p:nvPr/>
        </p:nvSpPr>
        <p:spPr>
          <a:xfrm>
            <a:off x="660939" y="1086594"/>
            <a:ext cx="580472"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18" name="Shape 318"/>
          <p:cNvSpPr/>
          <p:nvPr/>
        </p:nvSpPr>
        <p:spPr>
          <a:xfrm>
            <a:off x="549576" y="3114720"/>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19" name="Shape 319"/>
          <p:cNvSpPr/>
          <p:nvPr/>
        </p:nvSpPr>
        <p:spPr>
          <a:xfrm>
            <a:off x="4958150" y="3114720"/>
            <a:ext cx="2637143"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20" name="Shape 320"/>
          <p:cNvSpPr/>
          <p:nvPr/>
        </p:nvSpPr>
        <p:spPr>
          <a:xfrm>
            <a:off x="4805750"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21" name="Shape 321"/>
          <p:cNvSpPr/>
          <p:nvPr/>
        </p:nvSpPr>
        <p:spPr>
          <a:xfrm>
            <a:off x="7556806"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22" name="Shape 322"/>
          <p:cNvSpPr/>
          <p:nvPr/>
        </p:nvSpPr>
        <p:spPr>
          <a:xfrm>
            <a:off x="4149488" y="311472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23" name="Shape 323"/>
          <p:cNvSpPr/>
          <p:nvPr/>
        </p:nvSpPr>
        <p:spPr>
          <a:xfrm>
            <a:off x="2678258" y="3114720"/>
            <a:ext cx="152401" cy="564375"/>
          </a:xfrm>
          <a:prstGeom prst="rect">
            <a:avLst/>
          </a:prstGeom>
          <a:solidFill>
            <a:srgbClr val="E46C0A"/>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24" name="Shape 324"/>
          <p:cNvSpPr/>
          <p:nvPr/>
        </p:nvSpPr>
        <p:spPr>
          <a:xfrm>
            <a:off x="549577" y="1086595"/>
            <a:ext cx="8594423" cy="564374"/>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25" name="Shape 325"/>
          <p:cNvSpPr/>
          <p:nvPr/>
        </p:nvSpPr>
        <p:spPr>
          <a:xfrm>
            <a:off x="5805809" y="1086595"/>
            <a:ext cx="2131765"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26" name="Shape 326"/>
          <p:cNvSpPr/>
          <p:nvPr/>
        </p:nvSpPr>
        <p:spPr>
          <a:xfrm>
            <a:off x="5653411"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27" name="Shape 327"/>
          <p:cNvSpPr/>
          <p:nvPr/>
        </p:nvSpPr>
        <p:spPr>
          <a:xfrm>
            <a:off x="7899086"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28" name="Shape 328"/>
          <p:cNvSpPr/>
          <p:nvPr/>
        </p:nvSpPr>
        <p:spPr>
          <a:xfrm>
            <a:off x="3424794" y="1086595"/>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29" name="Shape 329"/>
          <p:cNvSpPr/>
          <p:nvPr/>
        </p:nvSpPr>
        <p:spPr>
          <a:xfrm>
            <a:off x="2712642" y="1086595"/>
            <a:ext cx="152401" cy="564374"/>
          </a:xfrm>
          <a:prstGeom prst="rect">
            <a:avLst/>
          </a:prstGeom>
          <a:solidFill>
            <a:srgbClr val="E46C0A"/>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30" name="Shape 330"/>
          <p:cNvSpPr/>
          <p:nvPr/>
        </p:nvSpPr>
        <p:spPr>
          <a:xfrm>
            <a:off x="549576" y="4165017"/>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31" name="Shape 331"/>
          <p:cNvSpPr/>
          <p:nvPr/>
        </p:nvSpPr>
        <p:spPr>
          <a:xfrm>
            <a:off x="2726851" y="4165017"/>
            <a:ext cx="3081711"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32" name="Shape 332"/>
          <p:cNvSpPr/>
          <p:nvPr/>
        </p:nvSpPr>
        <p:spPr>
          <a:xfrm>
            <a:off x="265065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33" name="Shape 333"/>
          <p:cNvSpPr/>
          <p:nvPr/>
        </p:nvSpPr>
        <p:spPr>
          <a:xfrm>
            <a:off x="580856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34" name="Shape 334"/>
          <p:cNvSpPr/>
          <p:nvPr/>
        </p:nvSpPr>
        <p:spPr>
          <a:xfrm>
            <a:off x="1953560" y="4165017"/>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35" name="Shape 335"/>
          <p:cNvSpPr/>
          <p:nvPr/>
        </p:nvSpPr>
        <p:spPr>
          <a:xfrm>
            <a:off x="1458978" y="926672"/>
            <a:ext cx="7936239" cy="822962"/>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36" name="Shape 336"/>
          <p:cNvSpPr/>
          <p:nvPr/>
        </p:nvSpPr>
        <p:spPr>
          <a:xfrm>
            <a:off x="1114144" y="3076239"/>
            <a:ext cx="8433474"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37" name="Shape 337"/>
          <p:cNvSpPr/>
          <p:nvPr/>
        </p:nvSpPr>
        <p:spPr>
          <a:xfrm>
            <a:off x="1393811" y="3944913"/>
            <a:ext cx="7998853"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38" name="Shape 338"/>
          <p:cNvSpPr/>
          <p:nvPr/>
        </p:nvSpPr>
        <p:spPr>
          <a:xfrm>
            <a:off x="549577" y="5205902"/>
            <a:ext cx="8594423"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39" name="Shape 339"/>
          <p:cNvSpPr/>
          <p:nvPr/>
        </p:nvSpPr>
        <p:spPr>
          <a:xfrm>
            <a:off x="4651200" y="5205902"/>
            <a:ext cx="839692"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40" name="Shape 340"/>
          <p:cNvSpPr/>
          <p:nvPr/>
        </p:nvSpPr>
        <p:spPr>
          <a:xfrm>
            <a:off x="4498800" y="5205902"/>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41" name="Shape 341"/>
          <p:cNvSpPr/>
          <p:nvPr/>
        </p:nvSpPr>
        <p:spPr>
          <a:xfrm>
            <a:off x="5448748" y="5205902"/>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42" name="Shape 342"/>
          <p:cNvSpPr/>
          <p:nvPr/>
        </p:nvSpPr>
        <p:spPr>
          <a:xfrm>
            <a:off x="2552421" y="5205902"/>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43" name="Shape 343"/>
          <p:cNvSpPr/>
          <p:nvPr/>
        </p:nvSpPr>
        <p:spPr>
          <a:xfrm>
            <a:off x="2364711" y="5008029"/>
            <a:ext cx="7182906" cy="822962"/>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44" name="Shape 344"/>
          <p:cNvSpPr/>
          <p:nvPr/>
        </p:nvSpPr>
        <p:spPr>
          <a:xfrm>
            <a:off x="549577" y="2085595"/>
            <a:ext cx="8609808"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45" name="Shape 345"/>
          <p:cNvSpPr/>
          <p:nvPr/>
        </p:nvSpPr>
        <p:spPr>
          <a:xfrm>
            <a:off x="3427348" y="2085595"/>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46" name="Shape 346"/>
          <p:cNvSpPr/>
          <p:nvPr/>
        </p:nvSpPr>
        <p:spPr>
          <a:xfrm>
            <a:off x="2715198" y="2085595"/>
            <a:ext cx="152401" cy="564375"/>
          </a:xfrm>
          <a:prstGeom prst="rect">
            <a:avLst/>
          </a:prstGeom>
          <a:solidFill>
            <a:srgbClr val="E46C0A"/>
          </a:solidFill>
          <a:ln w="3175">
            <a:solidFill/>
          </a:ln>
        </p:spPr>
        <p:txBody>
          <a:bodyPr lIns="0" tIns="0" rIns="0" bIns="0"/>
          <a:lstStyle/>
          <a:p>
            <a:pPr lvl="0" defTabSz="457200">
              <a:defRPr sz="2400">
                <a:latin typeface="Calibri"/>
                <a:ea typeface="Calibri"/>
                <a:cs typeface="Calibri"/>
                <a:sym typeface="Calibri"/>
              </a:defRPr>
            </a:pPr>
            <a:endParaRPr/>
          </a:p>
        </p:txBody>
      </p:sp>
      <p:grpSp>
        <p:nvGrpSpPr>
          <p:cNvPr id="350" name="Group 350"/>
          <p:cNvGrpSpPr/>
          <p:nvPr/>
        </p:nvGrpSpPr>
        <p:grpSpPr>
          <a:xfrm>
            <a:off x="961744" y="1086595"/>
            <a:ext cx="497235" cy="2592501"/>
            <a:chOff x="0" y="0"/>
            <a:chExt cx="497234" cy="2592500"/>
          </a:xfrm>
        </p:grpSpPr>
        <p:sp>
          <p:nvSpPr>
            <p:cNvPr id="347" name="Shape 347"/>
            <p:cNvSpPr/>
            <p:nvPr/>
          </p:nvSpPr>
          <p:spPr>
            <a:xfrm>
              <a:off x="0" y="2028126"/>
              <a:ext cx="152400" cy="564375"/>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48" name="Shape 348"/>
            <p:cNvSpPr/>
            <p:nvPr/>
          </p:nvSpPr>
          <p:spPr>
            <a:xfrm>
              <a:off x="342280" y="0"/>
              <a:ext cx="152400" cy="564375"/>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sp>
          <p:nvSpPr>
            <p:cNvPr id="349" name="Shape 349"/>
            <p:cNvSpPr/>
            <p:nvPr/>
          </p:nvSpPr>
          <p:spPr>
            <a:xfrm>
              <a:off x="344835" y="999001"/>
              <a:ext cx="152400" cy="564375"/>
            </a:xfrm>
            <a:prstGeom prst="rect">
              <a:avLst/>
            </a:prstGeom>
            <a:solidFill>
              <a:srgbClr val="FF9300"/>
            </a:solidFill>
            <a:ln w="3175" cap="flat">
              <a:solidFill>
                <a:srgbClr val="000000"/>
              </a:solidFill>
              <a:prstDash val="solid"/>
              <a:bevel/>
            </a:ln>
            <a:effectLst/>
          </p:spPr>
          <p:txBody>
            <a:bodyPr wrap="square" lIns="0" tIns="0" rIns="0" bIns="0" numCol="1" anchor="t">
              <a:noAutofit/>
            </a:bodyPr>
            <a:lstStyle/>
            <a:p>
              <a:pPr lvl="0" defTabSz="457200">
                <a:defRPr sz="2400">
                  <a:latin typeface="Calibri"/>
                  <a:ea typeface="Calibri"/>
                  <a:cs typeface="Calibri"/>
                  <a:sym typeface="Calibri"/>
                </a:defRPr>
              </a:pPr>
              <a:endParaRPr/>
            </a:p>
          </p:txBody>
        </p:sp>
      </p:grpSp>
      <p:sp>
        <p:nvSpPr>
          <p:cNvPr id="351" name="Shape 351"/>
          <p:cNvSpPr/>
          <p:nvPr/>
        </p:nvSpPr>
        <p:spPr>
          <a:xfrm>
            <a:off x="1198629" y="2001456"/>
            <a:ext cx="8088639"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52" name="Shape 352"/>
          <p:cNvSpPr/>
          <p:nvPr/>
        </p:nvSpPr>
        <p:spPr>
          <a:xfrm>
            <a:off x="549577" y="1086594"/>
            <a:ext cx="152401" cy="4680261"/>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53" name="Shape 353"/>
          <p:cNvSpPr/>
          <p:nvPr/>
        </p:nvSpPr>
        <p:spPr>
          <a:xfrm>
            <a:off x="1114144" y="1086594"/>
            <a:ext cx="152401" cy="2592502"/>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54" name="Shape 354"/>
          <p:cNvSpPr/>
          <p:nvPr/>
        </p:nvSpPr>
        <p:spPr>
          <a:xfrm>
            <a:off x="1241409" y="4165017"/>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55" name="Shape 355"/>
          <p:cNvSpPr/>
          <p:nvPr/>
        </p:nvSpPr>
        <p:spPr>
          <a:xfrm>
            <a:off x="2212312" y="5205902"/>
            <a:ext cx="152401" cy="564374"/>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56" name="Shape 356"/>
          <p:cNvSpPr/>
          <p:nvPr/>
        </p:nvSpPr>
        <p:spPr>
          <a:xfrm>
            <a:off x="1601722" y="4097313"/>
            <a:ext cx="7998853"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57" name="Shape 357"/>
          <p:cNvSpPr/>
          <p:nvPr/>
        </p:nvSpPr>
        <p:spPr>
          <a:xfrm>
            <a:off x="1584696" y="4165017"/>
            <a:ext cx="152401" cy="1601838"/>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58" name="Shape 358"/>
          <p:cNvSpPr/>
          <p:nvPr/>
        </p:nvSpPr>
        <p:spPr>
          <a:xfrm>
            <a:off x="1272958" y="2060781"/>
            <a:ext cx="8115846"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59" name="Shape 359"/>
          <p:cNvSpPr/>
          <p:nvPr/>
        </p:nvSpPr>
        <p:spPr>
          <a:xfrm>
            <a:off x="1273862" y="1045322"/>
            <a:ext cx="8088638"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60" name="Shape 360"/>
          <p:cNvSpPr/>
          <p:nvPr/>
        </p:nvSpPr>
        <p:spPr>
          <a:xfrm>
            <a:off x="1744384" y="5008029"/>
            <a:ext cx="8088638" cy="822962"/>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pic>
        <p:nvPicPr>
          <p:cNvPr id="361"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78589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iterate>
                                    <p:tmAbs val="0"/>
                                  </p:iterate>
                                  <p:childTnLst>
                                    <p:animEffect transition="out" filter="fade">
                                      <p:cBhvr>
                                        <p:cTn id="6" dur="500" fill="hold"/>
                                        <p:tgtEl>
                                          <p:spTgt spid="350"/>
                                        </p:tgtEl>
                                      </p:cBhvr>
                                    </p:animEffect>
                                    <p:set>
                                      <p:cBhvr>
                                        <p:cTn id="7" fill="hold">
                                          <p:stCondLst>
                                            <p:cond delay="499"/>
                                          </p:stCondLst>
                                        </p:cTn>
                                        <p:tgtEl>
                                          <p:spTgt spid="350"/>
                                        </p:tgtEl>
                                        <p:attrNameLst>
                                          <p:attrName>style.visibility</p:attrName>
                                        </p:attrNameLst>
                                      </p:cBhvr>
                                      <p:to>
                                        <p:strVal val="hidden"/>
                                      </p:to>
                                    </p:set>
                                  </p:childTnLst>
                                </p:cTn>
                              </p:par>
                              <p:par>
                                <p:cTn id="8" presetID="10" presetClass="exit" presetSubtype="0" fill="hold" grpId="0" nodeType="withEffect">
                                  <p:stCondLst>
                                    <p:cond delay="0"/>
                                  </p:stCondLst>
                                  <p:iterate>
                                    <p:tmAbs val="0"/>
                                  </p:iterate>
                                  <p:childTnLst>
                                    <p:animEffect transition="out" filter="fade">
                                      <p:cBhvr>
                                        <p:cTn id="9" dur="500" fill="hold"/>
                                        <p:tgtEl>
                                          <p:spTgt spid="355"/>
                                        </p:tgtEl>
                                      </p:cBhvr>
                                    </p:animEffect>
                                    <p:set>
                                      <p:cBhvr>
                                        <p:cTn id="10" fill="hold">
                                          <p:stCondLst>
                                            <p:cond delay="499"/>
                                          </p:stCondLst>
                                        </p:cTn>
                                        <p:tgtEl>
                                          <p:spTgt spid="355"/>
                                        </p:tgtEl>
                                        <p:attrNameLst>
                                          <p:attrName>style.visibility</p:attrName>
                                        </p:attrNameLst>
                                      </p:cBhvr>
                                      <p:to>
                                        <p:strVal val="hidden"/>
                                      </p:to>
                                    </p:set>
                                  </p:childTnLst>
                                </p:cTn>
                              </p:par>
                              <p:par>
                                <p:cTn id="11" presetID="10" presetClass="exit" presetSubtype="0" fill="hold" grpId="0" nodeType="withEffect">
                                  <p:stCondLst>
                                    <p:cond delay="0"/>
                                  </p:stCondLst>
                                  <p:iterate>
                                    <p:tmAbs val="0"/>
                                  </p:iterate>
                                  <p:childTnLst>
                                    <p:animEffect transition="out" filter="fade">
                                      <p:cBhvr>
                                        <p:cTn id="12" dur="500" fill="hold"/>
                                        <p:tgtEl>
                                          <p:spTgt spid="354"/>
                                        </p:tgtEl>
                                      </p:cBhvr>
                                    </p:animEffect>
                                    <p:set>
                                      <p:cBhvr>
                                        <p:cTn id="13" fill="hold">
                                          <p:stCondLst>
                                            <p:cond delay="499"/>
                                          </p:stCondLst>
                                        </p:cTn>
                                        <p:tgtEl>
                                          <p:spTgt spid="354"/>
                                        </p:tgtEl>
                                        <p:attrNameLst>
                                          <p:attrName>style.visibility</p:attrName>
                                        </p:attrNameLst>
                                      </p:cBhvr>
                                      <p:to>
                                        <p:strVal val="hidden"/>
                                      </p:to>
                                    </p:set>
                                  </p:childTnLst>
                                </p:cTn>
                              </p:par>
                              <p:par>
                                <p:cTn id="14" presetID="10" presetClass="exit" presetSubtype="0" fill="hold" grpId="0" nodeType="withEffect">
                                  <p:stCondLst>
                                    <p:cond delay="0"/>
                                  </p:stCondLst>
                                  <p:iterate>
                                    <p:tmAbs val="0"/>
                                  </p:iterate>
                                  <p:childTnLst>
                                    <p:animEffect transition="out" filter="fade">
                                      <p:cBhvr>
                                        <p:cTn id="15" dur="500" fill="hold"/>
                                        <p:tgtEl>
                                          <p:spTgt spid="337"/>
                                        </p:tgtEl>
                                      </p:cBhvr>
                                    </p:animEffect>
                                    <p:set>
                                      <p:cBhvr>
                                        <p:cTn id="16" fill="hold">
                                          <p:stCondLst>
                                            <p:cond delay="499"/>
                                          </p:stCondLst>
                                        </p:cTn>
                                        <p:tgtEl>
                                          <p:spTgt spid="337"/>
                                        </p:tgtEl>
                                        <p:attrNameLst>
                                          <p:attrName>style.visibility</p:attrName>
                                        </p:attrNameLst>
                                      </p:cBhvr>
                                      <p:to>
                                        <p:strVal val="hidden"/>
                                      </p:to>
                                    </p:set>
                                  </p:childTnLst>
                                </p:cTn>
                              </p:par>
                              <p:par>
                                <p:cTn id="17" presetID="10" presetClass="entr" presetSubtype="0" fill="hold" grpId="0" nodeType="withEffect">
                                  <p:stCondLst>
                                    <p:cond delay="0"/>
                                  </p:stCondLst>
                                  <p:iterate>
                                    <p:tmAbs val="0"/>
                                  </p:iterate>
                                  <p:childTnLst>
                                    <p:set>
                                      <p:cBhvr>
                                        <p:cTn id="18" fill="hold"/>
                                        <p:tgtEl>
                                          <p:spTgt spid="353"/>
                                        </p:tgtEl>
                                        <p:attrNameLst>
                                          <p:attrName>style.visibility</p:attrName>
                                        </p:attrNameLst>
                                      </p:cBhvr>
                                      <p:to>
                                        <p:strVal val="visible"/>
                                      </p:to>
                                    </p:set>
                                    <p:animEffect transition="in" filter="fade">
                                      <p:cBhvr>
                                        <p:cTn id="19" dur="500"/>
                                        <p:tgtEl>
                                          <p:spTgt spid="353"/>
                                        </p:tgtEl>
                                      </p:cBhvr>
                                    </p:animEffect>
                                  </p:childTnLst>
                                </p:cTn>
                              </p:par>
                              <p:par>
                                <p:cTn id="20" presetID="1" presetClass="entr" presetSubtype="0" fill="hold" grpId="0" nodeType="withEffect">
                                  <p:stCondLst>
                                    <p:cond delay="0"/>
                                  </p:stCondLst>
                                  <p:iterate>
                                    <p:tmAbs val="0"/>
                                  </p:iterate>
                                  <p:childTnLst>
                                    <p:set>
                                      <p:cBhvr>
                                        <p:cTn id="21" fill="hold"/>
                                        <p:tgtEl>
                                          <p:spTgt spid="356"/>
                                        </p:tgtEl>
                                        <p:attrNameLst>
                                          <p:attrName>style.visibility</p:attrName>
                                        </p:attrNameLst>
                                      </p:cBhvr>
                                      <p:to>
                                        <p:strVal val="visible"/>
                                      </p:to>
                                    </p:set>
                                  </p:childTnLst>
                                </p:cTn>
                              </p:par>
                              <p:par>
                                <p:cTn id="22" presetID="10" presetClass="entr" presetSubtype="0" fill="hold" grpId="0" nodeType="withEffect">
                                  <p:stCondLst>
                                    <p:cond delay="0"/>
                                  </p:stCondLst>
                                  <p:iterate>
                                    <p:tmAbs val="0"/>
                                  </p:iterate>
                                  <p:childTnLst>
                                    <p:set>
                                      <p:cBhvr>
                                        <p:cTn id="23" fill="hold"/>
                                        <p:tgtEl>
                                          <p:spTgt spid="357"/>
                                        </p:tgtEl>
                                        <p:attrNameLst>
                                          <p:attrName>style.visibility</p:attrName>
                                        </p:attrNameLst>
                                      </p:cBhvr>
                                      <p:to>
                                        <p:strVal val="visible"/>
                                      </p:to>
                                    </p:set>
                                    <p:animEffect transition="in" filter="fade">
                                      <p:cBhvr>
                                        <p:cTn id="24" dur="500"/>
                                        <p:tgtEl>
                                          <p:spTgt spid="357"/>
                                        </p:tgtEl>
                                      </p:cBhvr>
                                    </p:animEffect>
                                  </p:childTnLst>
                                </p:cTn>
                              </p:par>
                              <p:par>
                                <p:cTn id="25" presetID="1" presetClass="entr" presetSubtype="0" fill="hold" grpId="0" nodeType="withEffect">
                                  <p:stCondLst>
                                    <p:cond delay="0"/>
                                  </p:stCondLst>
                                  <p:iterate>
                                    <p:tmAbs val="0"/>
                                  </p:iterate>
                                  <p:childTnLst>
                                    <p:set>
                                      <p:cBhvr>
                                        <p:cTn id="26" fill="hold"/>
                                        <p:tgtEl>
                                          <p:spTgt spid="317"/>
                                        </p:tgtEl>
                                        <p:attrNameLst>
                                          <p:attrName>style.visibility</p:attrName>
                                        </p:attrNameLst>
                                      </p:cBhvr>
                                      <p:to>
                                        <p:strVal val="visible"/>
                                      </p:to>
                                    </p:set>
                                  </p:childTnLst>
                                </p:cTn>
                              </p:par>
                              <p:par>
                                <p:cTn id="27" presetID="1" presetClass="entr" presetSubtype="0" fill="hold" grpId="0" nodeType="withEffect">
                                  <p:stCondLst>
                                    <p:cond delay="0"/>
                                  </p:stCondLst>
                                  <p:iterate>
                                    <p:tmAbs val="0"/>
                                  </p:iterate>
                                  <p:childTnLst>
                                    <p:set>
                                      <p:cBhvr>
                                        <p:cTn id="28" fill="hold"/>
                                        <p:tgtEl>
                                          <p:spTgt spid="316"/>
                                        </p:tgtEl>
                                        <p:attrNameLst>
                                          <p:attrName>style.visibility</p:attrName>
                                        </p:attrNameLst>
                                      </p:cBhvr>
                                      <p:to>
                                        <p:strVal val="visible"/>
                                      </p:to>
                                    </p:set>
                                  </p:childTnLst>
                                </p:cTn>
                              </p:par>
                              <p:par>
                                <p:cTn id="29" presetID="1" presetClass="entr" presetSubtype="0" fill="hold" grpId="0" nodeType="withEffect">
                                  <p:stCondLst>
                                    <p:cond delay="0"/>
                                  </p:stCondLst>
                                  <p:iterate>
                                    <p:tmAbs val="0"/>
                                  </p:iterate>
                                  <p:childTnLst>
                                    <p:set>
                                      <p:cBhvr>
                                        <p:cTn id="30" fill="hold"/>
                                        <p:tgtEl>
                                          <p:spTgt spid="360"/>
                                        </p:tgtEl>
                                        <p:attrNameLst>
                                          <p:attrName>style.visibility</p:attrName>
                                        </p:attrNameLst>
                                      </p:cBhvr>
                                      <p:to>
                                        <p:strVal val="visible"/>
                                      </p:to>
                                    </p:set>
                                  </p:childTnLst>
                                </p:cTn>
                              </p:par>
                              <p:par>
                                <p:cTn id="31" presetID="1" presetClass="entr" presetSubtype="0" fill="hold" grpId="0" nodeType="withEffect">
                                  <p:stCondLst>
                                    <p:cond delay="0"/>
                                  </p:stCondLst>
                                  <p:iterate>
                                    <p:tmAbs val="0"/>
                                  </p:iterate>
                                  <p:childTnLst>
                                    <p:set>
                                      <p:cBhvr>
                                        <p:cTn id="32" fill="hold"/>
                                        <p:tgtEl>
                                          <p:spTgt spid="358"/>
                                        </p:tgtEl>
                                        <p:attrNameLst>
                                          <p:attrName>style.visibility</p:attrName>
                                        </p:attrNameLst>
                                      </p:cBhvr>
                                      <p:to>
                                        <p:strVal val="visible"/>
                                      </p:to>
                                    </p:set>
                                  </p:childTnLst>
                                </p:cTn>
                              </p:par>
                              <p:par>
                                <p:cTn id="33" presetID="1" presetClass="entr" presetSubtype="0" fill="hold" grpId="0" nodeType="withEffect">
                                  <p:stCondLst>
                                    <p:cond delay="0"/>
                                  </p:stCondLst>
                                  <p:iterate>
                                    <p:tmAbs val="0"/>
                                  </p:iterate>
                                  <p:childTnLst>
                                    <p:set>
                                      <p:cBhvr>
                                        <p:cTn id="34" fill="hold"/>
                                        <p:tgtEl>
                                          <p:spTgt spid="359"/>
                                        </p:tgtEl>
                                        <p:attrNameLst>
                                          <p:attrName>style.visibility</p:attrName>
                                        </p:attrNameLst>
                                      </p:cBhvr>
                                      <p:to>
                                        <p:strVal val="visible"/>
                                      </p:to>
                                    </p:set>
                                  </p:childTnLst>
                                </p:cTn>
                              </p:par>
                              <p:par>
                                <p:cTn id="35" presetID="10" presetClass="exit" presetSubtype="0" fill="hold" grpId="0" nodeType="withEffect">
                                  <p:stCondLst>
                                    <p:cond delay="0"/>
                                  </p:stCondLst>
                                  <p:iterate>
                                    <p:tmAbs val="0"/>
                                  </p:iterate>
                                  <p:childTnLst>
                                    <p:animEffect transition="out" filter="fade">
                                      <p:cBhvr>
                                        <p:cTn id="36" dur="500" fill="hold"/>
                                        <p:tgtEl>
                                          <p:spTgt spid="351"/>
                                        </p:tgtEl>
                                      </p:cBhvr>
                                    </p:animEffect>
                                    <p:set>
                                      <p:cBhvr>
                                        <p:cTn id="37" fill="hold">
                                          <p:stCondLst>
                                            <p:cond delay="499"/>
                                          </p:stCondLst>
                                        </p:cTn>
                                        <p:tgtEl>
                                          <p:spTgt spid="351"/>
                                        </p:tgtEl>
                                        <p:attrNameLst>
                                          <p:attrName>style.visibility</p:attrName>
                                        </p:attrNameLst>
                                      </p:cBhvr>
                                      <p:to>
                                        <p:strVal val="hidden"/>
                                      </p:to>
                                    </p:set>
                                  </p:childTnLst>
                                </p:cTn>
                              </p:par>
                              <p:par>
                                <p:cTn id="38" presetID="10" presetClass="exit" presetSubtype="0" fill="hold" grpId="0" nodeType="withEffect">
                                  <p:stCondLst>
                                    <p:cond delay="0"/>
                                  </p:stCondLst>
                                  <p:iterate>
                                    <p:tmAbs val="0"/>
                                  </p:iterate>
                                  <p:childTnLst>
                                    <p:animEffect transition="out" filter="fade">
                                      <p:cBhvr>
                                        <p:cTn id="39" dur="500" fill="hold"/>
                                        <p:tgtEl>
                                          <p:spTgt spid="335"/>
                                        </p:tgtEl>
                                      </p:cBhvr>
                                    </p:animEffect>
                                    <p:set>
                                      <p:cBhvr>
                                        <p:cTn id="40" fill="hold">
                                          <p:stCondLst>
                                            <p:cond delay="499"/>
                                          </p:stCondLst>
                                        </p:cTn>
                                        <p:tgtEl>
                                          <p:spTgt spid="335"/>
                                        </p:tgtEl>
                                        <p:attrNameLst>
                                          <p:attrName>style.visibility</p:attrName>
                                        </p:attrNameLst>
                                      </p:cBhvr>
                                      <p:to>
                                        <p:strVal val="hidden"/>
                                      </p:to>
                                    </p:set>
                                  </p:childTnLst>
                                </p:cTn>
                              </p:par>
                              <p:par>
                                <p:cTn id="41" presetID="10" presetClass="exit" presetSubtype="0" fill="hold" grpId="0" nodeType="withEffect">
                                  <p:stCondLst>
                                    <p:cond delay="0"/>
                                  </p:stCondLst>
                                  <p:iterate>
                                    <p:tmAbs val="0"/>
                                  </p:iterate>
                                  <p:childTnLst>
                                    <p:animEffect transition="out" filter="fade">
                                      <p:cBhvr>
                                        <p:cTn id="42" dur="500" fill="hold"/>
                                        <p:tgtEl>
                                          <p:spTgt spid="343"/>
                                        </p:tgtEl>
                                      </p:cBhvr>
                                    </p:animEffect>
                                    <p:set>
                                      <p:cBhvr>
                                        <p:cTn id="43" fill="hold">
                                          <p:stCondLst>
                                            <p:cond delay="499"/>
                                          </p:stCondLst>
                                        </p:cTn>
                                        <p:tgtEl>
                                          <p:spTgt spid="3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advAuto="0"/>
      <p:bldP spid="317" grpId="0" animBg="1" advAuto="0"/>
      <p:bldP spid="335" grpId="0" animBg="1" advAuto="0"/>
      <p:bldP spid="337" grpId="0" animBg="1" advAuto="0"/>
      <p:bldP spid="343" grpId="0" animBg="1" advAuto="0"/>
      <p:bldP spid="350" grpId="0" animBg="1" advAuto="0"/>
      <p:bldP spid="351" grpId="0" animBg="1" advAuto="0"/>
      <p:bldP spid="353" grpId="0" animBg="1" advAuto="0"/>
      <p:bldP spid="354" grpId="0" animBg="1" advAuto="0"/>
      <p:bldP spid="355" grpId="0" animBg="1" advAuto="0"/>
      <p:bldP spid="356" grpId="0" animBg="1" advAuto="0"/>
      <p:bldP spid="357" grpId="0" animBg="1" advAuto="0"/>
      <p:bldP spid="358" grpId="0" animBg="1" advAuto="0"/>
      <p:bldP spid="359" grpId="0" animBg="1" advAuto="0"/>
      <p:bldP spid="360"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 name="Shape 363"/>
          <p:cNvSpPr/>
          <p:nvPr/>
        </p:nvSpPr>
        <p:spPr>
          <a:xfrm>
            <a:off x="2444611" y="4168440"/>
            <a:ext cx="7252314"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64" name="Shape 364"/>
          <p:cNvSpPr/>
          <p:nvPr/>
        </p:nvSpPr>
        <p:spPr>
          <a:xfrm>
            <a:off x="1752240" y="4168440"/>
            <a:ext cx="645693"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65" name="Shape 365"/>
          <p:cNvSpPr/>
          <p:nvPr/>
        </p:nvSpPr>
        <p:spPr>
          <a:xfrm>
            <a:off x="1270455" y="1086594"/>
            <a:ext cx="1506938"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66" name="Shape 366"/>
          <p:cNvSpPr/>
          <p:nvPr/>
        </p:nvSpPr>
        <p:spPr>
          <a:xfrm>
            <a:off x="671506" y="4165017"/>
            <a:ext cx="913191"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67" name="Shape 367"/>
          <p:cNvSpPr/>
          <p:nvPr/>
        </p:nvSpPr>
        <p:spPr>
          <a:xfrm>
            <a:off x="660939" y="1086594"/>
            <a:ext cx="580472"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68" name="Shape 368"/>
          <p:cNvSpPr/>
          <p:nvPr/>
        </p:nvSpPr>
        <p:spPr>
          <a:xfrm>
            <a:off x="549576" y="3114720"/>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69" name="Shape 369"/>
          <p:cNvSpPr/>
          <p:nvPr/>
        </p:nvSpPr>
        <p:spPr>
          <a:xfrm>
            <a:off x="4958150" y="3114720"/>
            <a:ext cx="2637143"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70" name="Shape 370"/>
          <p:cNvSpPr/>
          <p:nvPr/>
        </p:nvSpPr>
        <p:spPr>
          <a:xfrm>
            <a:off x="4805750"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71" name="Shape 371"/>
          <p:cNvSpPr/>
          <p:nvPr/>
        </p:nvSpPr>
        <p:spPr>
          <a:xfrm>
            <a:off x="7556806"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72" name="Shape 372"/>
          <p:cNvSpPr/>
          <p:nvPr/>
        </p:nvSpPr>
        <p:spPr>
          <a:xfrm>
            <a:off x="4149488" y="311472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73" name="Shape 373"/>
          <p:cNvSpPr/>
          <p:nvPr/>
        </p:nvSpPr>
        <p:spPr>
          <a:xfrm>
            <a:off x="2678258" y="3114720"/>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74" name="Shape 374"/>
          <p:cNvSpPr/>
          <p:nvPr/>
        </p:nvSpPr>
        <p:spPr>
          <a:xfrm>
            <a:off x="549577" y="1086595"/>
            <a:ext cx="8594423" cy="564374"/>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375" name="Shape 375"/>
          <p:cNvSpPr/>
          <p:nvPr/>
        </p:nvSpPr>
        <p:spPr>
          <a:xfrm>
            <a:off x="5805809" y="1086595"/>
            <a:ext cx="2131765"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76" name="Shape 376"/>
          <p:cNvSpPr/>
          <p:nvPr/>
        </p:nvSpPr>
        <p:spPr>
          <a:xfrm>
            <a:off x="5653411"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77" name="Shape 377"/>
          <p:cNvSpPr/>
          <p:nvPr/>
        </p:nvSpPr>
        <p:spPr>
          <a:xfrm>
            <a:off x="7899086"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78" name="Shape 378"/>
          <p:cNvSpPr/>
          <p:nvPr/>
        </p:nvSpPr>
        <p:spPr>
          <a:xfrm>
            <a:off x="3424794" y="1086595"/>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79" name="Shape 379"/>
          <p:cNvSpPr/>
          <p:nvPr/>
        </p:nvSpPr>
        <p:spPr>
          <a:xfrm>
            <a:off x="2712642" y="1086595"/>
            <a:ext cx="152401" cy="564374"/>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80" name="Shape 380"/>
          <p:cNvSpPr/>
          <p:nvPr/>
        </p:nvSpPr>
        <p:spPr>
          <a:xfrm>
            <a:off x="549576" y="4165017"/>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81" name="Shape 381"/>
          <p:cNvSpPr/>
          <p:nvPr/>
        </p:nvSpPr>
        <p:spPr>
          <a:xfrm>
            <a:off x="2726851" y="4165017"/>
            <a:ext cx="3081711"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82" name="Shape 382"/>
          <p:cNvSpPr/>
          <p:nvPr/>
        </p:nvSpPr>
        <p:spPr>
          <a:xfrm>
            <a:off x="265065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83" name="Shape 383"/>
          <p:cNvSpPr/>
          <p:nvPr/>
        </p:nvSpPr>
        <p:spPr>
          <a:xfrm>
            <a:off x="580856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84" name="Shape 384"/>
          <p:cNvSpPr/>
          <p:nvPr/>
        </p:nvSpPr>
        <p:spPr>
          <a:xfrm>
            <a:off x="1953560" y="4165017"/>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85" name="Shape 385"/>
          <p:cNvSpPr/>
          <p:nvPr/>
        </p:nvSpPr>
        <p:spPr>
          <a:xfrm>
            <a:off x="549577" y="5205902"/>
            <a:ext cx="8594423"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86" name="Shape 386"/>
          <p:cNvSpPr/>
          <p:nvPr/>
        </p:nvSpPr>
        <p:spPr>
          <a:xfrm>
            <a:off x="4651200" y="5205902"/>
            <a:ext cx="839692"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87" name="Shape 387"/>
          <p:cNvSpPr/>
          <p:nvPr/>
        </p:nvSpPr>
        <p:spPr>
          <a:xfrm>
            <a:off x="4498800" y="5205902"/>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88" name="Shape 388"/>
          <p:cNvSpPr/>
          <p:nvPr/>
        </p:nvSpPr>
        <p:spPr>
          <a:xfrm>
            <a:off x="5448748" y="5205902"/>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89" name="Shape 389"/>
          <p:cNvSpPr/>
          <p:nvPr/>
        </p:nvSpPr>
        <p:spPr>
          <a:xfrm>
            <a:off x="2552421" y="5205902"/>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90" name="Shape 390"/>
          <p:cNvSpPr/>
          <p:nvPr/>
        </p:nvSpPr>
        <p:spPr>
          <a:xfrm>
            <a:off x="549577" y="2085595"/>
            <a:ext cx="8609808"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91" name="Shape 391"/>
          <p:cNvSpPr/>
          <p:nvPr/>
        </p:nvSpPr>
        <p:spPr>
          <a:xfrm>
            <a:off x="3427348" y="2085595"/>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92" name="Shape 392"/>
          <p:cNvSpPr/>
          <p:nvPr/>
        </p:nvSpPr>
        <p:spPr>
          <a:xfrm>
            <a:off x="2715198" y="2085595"/>
            <a:ext cx="152401" cy="564375"/>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93" name="Shape 393"/>
          <p:cNvSpPr/>
          <p:nvPr/>
        </p:nvSpPr>
        <p:spPr>
          <a:xfrm>
            <a:off x="549577" y="1086594"/>
            <a:ext cx="152401" cy="4680261"/>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94" name="Shape 394"/>
          <p:cNvSpPr/>
          <p:nvPr/>
        </p:nvSpPr>
        <p:spPr>
          <a:xfrm>
            <a:off x="1114144" y="1086594"/>
            <a:ext cx="152401" cy="2592502"/>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95" name="Shape 395"/>
          <p:cNvSpPr/>
          <p:nvPr/>
        </p:nvSpPr>
        <p:spPr>
          <a:xfrm>
            <a:off x="1584696" y="4165017"/>
            <a:ext cx="152401" cy="1601838"/>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396" name="Shape 396"/>
          <p:cNvSpPr/>
          <p:nvPr/>
        </p:nvSpPr>
        <p:spPr>
          <a:xfrm>
            <a:off x="2878108" y="926672"/>
            <a:ext cx="6527618" cy="822962"/>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97" name="Shape 397"/>
          <p:cNvSpPr/>
          <p:nvPr/>
        </p:nvSpPr>
        <p:spPr>
          <a:xfrm>
            <a:off x="2878108" y="1902033"/>
            <a:ext cx="6527618"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98" name="Shape 398"/>
          <p:cNvSpPr/>
          <p:nvPr/>
        </p:nvSpPr>
        <p:spPr>
          <a:xfrm>
            <a:off x="2841168" y="3089067"/>
            <a:ext cx="6527618"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399" name="Shape 399"/>
          <p:cNvSpPr/>
          <p:nvPr/>
        </p:nvSpPr>
        <p:spPr>
          <a:xfrm>
            <a:off x="2105960" y="4100882"/>
            <a:ext cx="7252314"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00" name="Shape 400"/>
          <p:cNvSpPr/>
          <p:nvPr/>
        </p:nvSpPr>
        <p:spPr>
          <a:xfrm>
            <a:off x="2715331" y="5076242"/>
            <a:ext cx="7252315"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01" name="Shape 401"/>
          <p:cNvSpPr/>
          <p:nvPr/>
        </p:nvSpPr>
        <p:spPr>
          <a:xfrm>
            <a:off x="2707047" y="1096007"/>
            <a:ext cx="138192" cy="2592501"/>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02" name="Shape 402"/>
          <p:cNvSpPr/>
          <p:nvPr/>
        </p:nvSpPr>
        <p:spPr>
          <a:xfrm>
            <a:off x="2258360" y="4165017"/>
            <a:ext cx="152401" cy="1601837"/>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03" name="Shape 403"/>
          <p:cNvSpPr/>
          <p:nvPr/>
        </p:nvSpPr>
        <p:spPr>
          <a:xfrm>
            <a:off x="2423591" y="5076242"/>
            <a:ext cx="7252314"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04" name="Shape 404"/>
          <p:cNvSpPr/>
          <p:nvPr/>
        </p:nvSpPr>
        <p:spPr>
          <a:xfrm>
            <a:off x="2423591" y="4100882"/>
            <a:ext cx="7252314"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pic>
        <p:nvPicPr>
          <p:cNvPr id="405"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185701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iterate>
                                    <p:tmAbs val="0"/>
                                  </p:iterate>
                                  <p:childTnLst>
                                    <p:animEffect transition="out" filter="fade">
                                      <p:cBhvr>
                                        <p:cTn id="6" dur="500" fill="hold"/>
                                        <p:tgtEl>
                                          <p:spTgt spid="379"/>
                                        </p:tgtEl>
                                      </p:cBhvr>
                                    </p:animEffect>
                                    <p:set>
                                      <p:cBhvr>
                                        <p:cTn id="7" fill="hold">
                                          <p:stCondLst>
                                            <p:cond delay="499"/>
                                          </p:stCondLst>
                                        </p:cTn>
                                        <p:tgtEl>
                                          <p:spTgt spid="379"/>
                                        </p:tgtEl>
                                        <p:attrNameLst>
                                          <p:attrName>style.visibility</p:attrName>
                                        </p:attrNameLst>
                                      </p:cBhvr>
                                      <p:to>
                                        <p:strVal val="hidden"/>
                                      </p:to>
                                    </p:set>
                                  </p:childTnLst>
                                </p:cTn>
                              </p:par>
                              <p:par>
                                <p:cTn id="8" presetID="10" presetClass="exit" presetSubtype="0" fill="hold" grpId="0" nodeType="withEffect">
                                  <p:stCondLst>
                                    <p:cond delay="0"/>
                                  </p:stCondLst>
                                  <p:iterate>
                                    <p:tmAbs val="0"/>
                                  </p:iterate>
                                  <p:childTnLst>
                                    <p:animEffect transition="out" filter="fade">
                                      <p:cBhvr>
                                        <p:cTn id="9" dur="500" fill="hold"/>
                                        <p:tgtEl>
                                          <p:spTgt spid="373"/>
                                        </p:tgtEl>
                                      </p:cBhvr>
                                    </p:animEffect>
                                    <p:set>
                                      <p:cBhvr>
                                        <p:cTn id="10" fill="hold">
                                          <p:stCondLst>
                                            <p:cond delay="499"/>
                                          </p:stCondLst>
                                        </p:cTn>
                                        <p:tgtEl>
                                          <p:spTgt spid="373"/>
                                        </p:tgtEl>
                                        <p:attrNameLst>
                                          <p:attrName>style.visibility</p:attrName>
                                        </p:attrNameLst>
                                      </p:cBhvr>
                                      <p:to>
                                        <p:strVal val="hidden"/>
                                      </p:to>
                                    </p:set>
                                  </p:childTnLst>
                                </p:cTn>
                              </p:par>
                              <p:par>
                                <p:cTn id="11" presetID="10" presetClass="exit" presetSubtype="0" fill="hold" grpId="0" nodeType="withEffect">
                                  <p:stCondLst>
                                    <p:cond delay="0"/>
                                  </p:stCondLst>
                                  <p:iterate>
                                    <p:tmAbs val="0"/>
                                  </p:iterate>
                                  <p:childTnLst>
                                    <p:animEffect transition="out" filter="fade">
                                      <p:cBhvr>
                                        <p:cTn id="12" dur="500" fill="hold"/>
                                        <p:tgtEl>
                                          <p:spTgt spid="392"/>
                                        </p:tgtEl>
                                      </p:cBhvr>
                                    </p:animEffect>
                                    <p:set>
                                      <p:cBhvr>
                                        <p:cTn id="13" fill="hold">
                                          <p:stCondLst>
                                            <p:cond delay="499"/>
                                          </p:stCondLst>
                                        </p:cTn>
                                        <p:tgtEl>
                                          <p:spTgt spid="392"/>
                                        </p:tgtEl>
                                        <p:attrNameLst>
                                          <p:attrName>style.visibility</p:attrName>
                                        </p:attrNameLst>
                                      </p:cBhvr>
                                      <p:to>
                                        <p:strVal val="hidden"/>
                                      </p:to>
                                    </p:set>
                                  </p:childTnLst>
                                </p:cTn>
                              </p:par>
                              <p:par>
                                <p:cTn id="14" presetID="10" presetClass="entr" presetSubtype="0" fill="hold" grpId="0" nodeType="withEffect">
                                  <p:stCondLst>
                                    <p:cond delay="0"/>
                                  </p:stCondLst>
                                  <p:iterate>
                                    <p:tmAbs val="0"/>
                                  </p:iterate>
                                  <p:childTnLst>
                                    <p:set>
                                      <p:cBhvr>
                                        <p:cTn id="15" fill="hold"/>
                                        <p:tgtEl>
                                          <p:spTgt spid="401"/>
                                        </p:tgtEl>
                                        <p:attrNameLst>
                                          <p:attrName>style.visibility</p:attrName>
                                        </p:attrNameLst>
                                      </p:cBhvr>
                                      <p:to>
                                        <p:strVal val="visible"/>
                                      </p:to>
                                    </p:set>
                                    <p:animEffect transition="in" filter="fade">
                                      <p:cBhvr>
                                        <p:cTn id="16" dur="500"/>
                                        <p:tgtEl>
                                          <p:spTgt spid="401"/>
                                        </p:tgtEl>
                                      </p:cBhvr>
                                    </p:animEffect>
                                  </p:childTnLst>
                                </p:cTn>
                              </p:par>
                              <p:par>
                                <p:cTn id="17" presetID="10" presetClass="exit" presetSubtype="0" fill="hold" grpId="0" nodeType="withEffect">
                                  <p:stCondLst>
                                    <p:cond delay="0"/>
                                  </p:stCondLst>
                                  <p:iterate>
                                    <p:tmAbs val="0"/>
                                  </p:iterate>
                                  <p:childTnLst>
                                    <p:animEffect transition="out" filter="fade">
                                      <p:cBhvr>
                                        <p:cTn id="18" dur="500" fill="hold"/>
                                        <p:tgtEl>
                                          <p:spTgt spid="399"/>
                                        </p:tgtEl>
                                      </p:cBhvr>
                                    </p:animEffect>
                                    <p:set>
                                      <p:cBhvr>
                                        <p:cTn id="19" fill="hold">
                                          <p:stCondLst>
                                            <p:cond delay="499"/>
                                          </p:stCondLst>
                                        </p:cTn>
                                        <p:tgtEl>
                                          <p:spTgt spid="399"/>
                                        </p:tgtEl>
                                        <p:attrNameLst>
                                          <p:attrName>style.visibility</p:attrName>
                                        </p:attrNameLst>
                                      </p:cBhvr>
                                      <p:to>
                                        <p:strVal val="hidden"/>
                                      </p:to>
                                    </p:set>
                                  </p:childTnLst>
                                </p:cTn>
                              </p:par>
                              <p:par>
                                <p:cTn id="20" presetID="10" presetClass="exit" presetSubtype="0" fill="hold" grpId="0" nodeType="withEffect">
                                  <p:stCondLst>
                                    <p:cond delay="0"/>
                                  </p:stCondLst>
                                  <p:iterate>
                                    <p:tmAbs val="0"/>
                                  </p:iterate>
                                  <p:childTnLst>
                                    <p:animEffect transition="out" filter="fade">
                                      <p:cBhvr>
                                        <p:cTn id="21" dur="500" fill="hold"/>
                                        <p:tgtEl>
                                          <p:spTgt spid="400"/>
                                        </p:tgtEl>
                                      </p:cBhvr>
                                    </p:animEffect>
                                    <p:set>
                                      <p:cBhvr>
                                        <p:cTn id="22" fill="hold">
                                          <p:stCondLst>
                                            <p:cond delay="499"/>
                                          </p:stCondLst>
                                        </p:cTn>
                                        <p:tgtEl>
                                          <p:spTgt spid="400"/>
                                        </p:tgtEl>
                                        <p:attrNameLst>
                                          <p:attrName>style.visibility</p:attrName>
                                        </p:attrNameLst>
                                      </p:cBhvr>
                                      <p:to>
                                        <p:strVal val="hidden"/>
                                      </p:to>
                                    </p:set>
                                  </p:childTnLst>
                                </p:cTn>
                              </p:par>
                              <p:par>
                                <p:cTn id="23" presetID="10" presetClass="exit" presetSubtype="0" fill="hold" grpId="0" nodeType="withEffect">
                                  <p:stCondLst>
                                    <p:cond delay="0"/>
                                  </p:stCondLst>
                                  <p:iterate>
                                    <p:tmAbs val="0"/>
                                  </p:iterate>
                                  <p:childTnLst>
                                    <p:animEffect transition="out" filter="fade">
                                      <p:cBhvr>
                                        <p:cTn id="24" dur="500" fill="hold"/>
                                        <p:tgtEl>
                                          <p:spTgt spid="389"/>
                                        </p:tgtEl>
                                      </p:cBhvr>
                                    </p:animEffect>
                                    <p:set>
                                      <p:cBhvr>
                                        <p:cTn id="25" fill="hold">
                                          <p:stCondLst>
                                            <p:cond delay="499"/>
                                          </p:stCondLst>
                                        </p:cTn>
                                        <p:tgtEl>
                                          <p:spTgt spid="389"/>
                                        </p:tgtEl>
                                        <p:attrNameLst>
                                          <p:attrName>style.visibility</p:attrName>
                                        </p:attrNameLst>
                                      </p:cBhvr>
                                      <p:to>
                                        <p:strVal val="hidden"/>
                                      </p:to>
                                    </p:set>
                                  </p:childTnLst>
                                </p:cTn>
                              </p:par>
                              <p:par>
                                <p:cTn id="26" presetID="10" presetClass="exit" presetSubtype="0" fill="hold" grpId="0" nodeType="withEffect">
                                  <p:stCondLst>
                                    <p:cond delay="0"/>
                                  </p:stCondLst>
                                  <p:iterate>
                                    <p:tmAbs val="0"/>
                                  </p:iterate>
                                  <p:childTnLst>
                                    <p:animEffect transition="out" filter="fade">
                                      <p:cBhvr>
                                        <p:cTn id="27" dur="500" fill="hold"/>
                                        <p:tgtEl>
                                          <p:spTgt spid="384"/>
                                        </p:tgtEl>
                                      </p:cBhvr>
                                    </p:animEffect>
                                    <p:set>
                                      <p:cBhvr>
                                        <p:cTn id="28" fill="hold">
                                          <p:stCondLst>
                                            <p:cond delay="499"/>
                                          </p:stCondLst>
                                        </p:cTn>
                                        <p:tgtEl>
                                          <p:spTgt spid="384"/>
                                        </p:tgtEl>
                                        <p:attrNameLst>
                                          <p:attrName>style.visibility</p:attrName>
                                        </p:attrNameLst>
                                      </p:cBhvr>
                                      <p:to>
                                        <p:strVal val="hidden"/>
                                      </p:to>
                                    </p:set>
                                  </p:childTnLst>
                                </p:cTn>
                              </p:par>
                              <p:par>
                                <p:cTn id="29" presetID="10" presetClass="entr" presetSubtype="0" fill="hold" grpId="0" nodeType="withEffect">
                                  <p:stCondLst>
                                    <p:cond delay="0"/>
                                  </p:stCondLst>
                                  <p:iterate>
                                    <p:tmAbs val="0"/>
                                  </p:iterate>
                                  <p:childTnLst>
                                    <p:set>
                                      <p:cBhvr>
                                        <p:cTn id="30" fill="hold"/>
                                        <p:tgtEl>
                                          <p:spTgt spid="402"/>
                                        </p:tgtEl>
                                        <p:attrNameLst>
                                          <p:attrName>style.visibility</p:attrName>
                                        </p:attrNameLst>
                                      </p:cBhvr>
                                      <p:to>
                                        <p:strVal val="visible"/>
                                      </p:to>
                                    </p:set>
                                    <p:animEffect transition="in" filter="fade">
                                      <p:cBhvr>
                                        <p:cTn id="31" dur="500"/>
                                        <p:tgtEl>
                                          <p:spTgt spid="402"/>
                                        </p:tgtEl>
                                      </p:cBhvr>
                                    </p:animEffect>
                                  </p:childTnLst>
                                </p:cTn>
                              </p:par>
                              <p:par>
                                <p:cTn id="32" presetID="10" presetClass="entr" presetSubtype="0" fill="hold" grpId="0" nodeType="withEffect">
                                  <p:stCondLst>
                                    <p:cond delay="0"/>
                                  </p:stCondLst>
                                  <p:iterate>
                                    <p:tmAbs val="0"/>
                                  </p:iterate>
                                  <p:childTnLst>
                                    <p:set>
                                      <p:cBhvr>
                                        <p:cTn id="33" fill="hold"/>
                                        <p:tgtEl>
                                          <p:spTgt spid="365"/>
                                        </p:tgtEl>
                                        <p:attrNameLst>
                                          <p:attrName>style.visibility</p:attrName>
                                        </p:attrNameLst>
                                      </p:cBhvr>
                                      <p:to>
                                        <p:strVal val="visible"/>
                                      </p:to>
                                    </p:set>
                                    <p:animEffect transition="in" filter="fade">
                                      <p:cBhvr>
                                        <p:cTn id="34" dur="500"/>
                                        <p:tgtEl>
                                          <p:spTgt spid="365"/>
                                        </p:tgtEl>
                                      </p:cBhvr>
                                    </p:animEffect>
                                  </p:childTnLst>
                                </p:cTn>
                              </p:par>
                              <p:par>
                                <p:cTn id="35" presetID="10" presetClass="entr" presetSubtype="0" fill="hold" grpId="0" nodeType="withEffect">
                                  <p:stCondLst>
                                    <p:cond delay="0"/>
                                  </p:stCondLst>
                                  <p:iterate>
                                    <p:tmAbs val="0"/>
                                  </p:iterate>
                                  <p:childTnLst>
                                    <p:set>
                                      <p:cBhvr>
                                        <p:cTn id="36" fill="hold"/>
                                        <p:tgtEl>
                                          <p:spTgt spid="364"/>
                                        </p:tgtEl>
                                        <p:attrNameLst>
                                          <p:attrName>style.visibility</p:attrName>
                                        </p:attrNameLst>
                                      </p:cBhvr>
                                      <p:to>
                                        <p:strVal val="visible"/>
                                      </p:to>
                                    </p:set>
                                    <p:animEffect transition="in" filter="fade">
                                      <p:cBhvr>
                                        <p:cTn id="37" dur="500"/>
                                        <p:tgtEl>
                                          <p:spTgt spid="364"/>
                                        </p:tgtEl>
                                      </p:cBhvr>
                                    </p:animEffect>
                                  </p:childTnLst>
                                </p:cTn>
                              </p:par>
                              <p:par>
                                <p:cTn id="38" presetID="1" presetClass="entr" presetSubtype="0" fill="hold" grpId="0" nodeType="withEffect">
                                  <p:stCondLst>
                                    <p:cond delay="0"/>
                                  </p:stCondLst>
                                  <p:iterate>
                                    <p:tmAbs val="0"/>
                                  </p:iterate>
                                  <p:childTnLst>
                                    <p:set>
                                      <p:cBhvr>
                                        <p:cTn id="39" fill="hold"/>
                                        <p:tgtEl>
                                          <p:spTgt spid="403"/>
                                        </p:tgtEl>
                                        <p:attrNameLst>
                                          <p:attrName>style.visibility</p:attrName>
                                        </p:attrNameLst>
                                      </p:cBhvr>
                                      <p:to>
                                        <p:strVal val="visible"/>
                                      </p:to>
                                    </p:set>
                                  </p:childTnLst>
                                </p:cTn>
                              </p:par>
                              <p:par>
                                <p:cTn id="40" presetID="1" presetClass="entr" presetSubtype="0" fill="hold" grpId="0" nodeType="withEffect">
                                  <p:stCondLst>
                                    <p:cond delay="0"/>
                                  </p:stCondLst>
                                  <p:iterate>
                                    <p:tmAbs val="0"/>
                                  </p:iterate>
                                  <p:childTnLst>
                                    <p:set>
                                      <p:cBhvr>
                                        <p:cTn id="41" fill="hold"/>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advAuto="0"/>
      <p:bldP spid="365" grpId="0" animBg="1" advAuto="0"/>
      <p:bldP spid="373" grpId="0" animBg="1" advAuto="0"/>
      <p:bldP spid="379" grpId="0" animBg="1" advAuto="0"/>
      <p:bldP spid="384" grpId="0" animBg="1" advAuto="0"/>
      <p:bldP spid="389" grpId="0" animBg="1" advAuto="0"/>
      <p:bldP spid="392" grpId="0" animBg="1" advAuto="0"/>
      <p:bldP spid="399" grpId="0" animBg="1" advAuto="0"/>
      <p:bldP spid="400" grpId="0" animBg="1" advAuto="0"/>
      <p:bldP spid="401" grpId="0" animBg="1" advAuto="0"/>
      <p:bldP spid="402" grpId="0" animBg="1" advAuto="0"/>
      <p:bldP spid="403" grpId="0" animBg="1" advAuto="0"/>
      <p:bldP spid="404"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 name="Shape 407"/>
          <p:cNvSpPr/>
          <p:nvPr/>
        </p:nvSpPr>
        <p:spPr>
          <a:xfrm>
            <a:off x="2423591" y="4168440"/>
            <a:ext cx="7252314" cy="822961"/>
          </a:xfrm>
          <a:prstGeom prst="rect">
            <a:avLst/>
          </a:prstGeom>
          <a:solidFill>
            <a:srgbClr val="FFFFFF">
              <a:alpha val="90000"/>
            </a:srgbClr>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08" name="Shape 408"/>
          <p:cNvSpPr/>
          <p:nvPr/>
        </p:nvSpPr>
        <p:spPr>
          <a:xfrm>
            <a:off x="1752240" y="4168440"/>
            <a:ext cx="645693"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09" name="Shape 409"/>
          <p:cNvSpPr/>
          <p:nvPr/>
        </p:nvSpPr>
        <p:spPr>
          <a:xfrm>
            <a:off x="1270455" y="1086594"/>
            <a:ext cx="1506938"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10" name="Shape 410"/>
          <p:cNvSpPr/>
          <p:nvPr/>
        </p:nvSpPr>
        <p:spPr>
          <a:xfrm>
            <a:off x="671506" y="4165017"/>
            <a:ext cx="913191"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11" name="Shape 411"/>
          <p:cNvSpPr/>
          <p:nvPr/>
        </p:nvSpPr>
        <p:spPr>
          <a:xfrm>
            <a:off x="660939" y="1086594"/>
            <a:ext cx="580472"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12" name="Shape 412"/>
          <p:cNvSpPr/>
          <p:nvPr/>
        </p:nvSpPr>
        <p:spPr>
          <a:xfrm>
            <a:off x="549576" y="3114720"/>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13" name="Shape 413"/>
          <p:cNvSpPr/>
          <p:nvPr/>
        </p:nvSpPr>
        <p:spPr>
          <a:xfrm>
            <a:off x="4958150" y="3114720"/>
            <a:ext cx="2637143"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14" name="Shape 414"/>
          <p:cNvSpPr/>
          <p:nvPr/>
        </p:nvSpPr>
        <p:spPr>
          <a:xfrm>
            <a:off x="4805750"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15" name="Shape 415"/>
          <p:cNvSpPr/>
          <p:nvPr/>
        </p:nvSpPr>
        <p:spPr>
          <a:xfrm>
            <a:off x="7556806" y="3114720"/>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16" name="Shape 416"/>
          <p:cNvSpPr/>
          <p:nvPr/>
        </p:nvSpPr>
        <p:spPr>
          <a:xfrm>
            <a:off x="4149488" y="3114720"/>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17" name="Shape 417"/>
          <p:cNvSpPr/>
          <p:nvPr/>
        </p:nvSpPr>
        <p:spPr>
          <a:xfrm>
            <a:off x="549577" y="1086595"/>
            <a:ext cx="8594423" cy="564374"/>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18" name="Shape 418"/>
          <p:cNvSpPr/>
          <p:nvPr/>
        </p:nvSpPr>
        <p:spPr>
          <a:xfrm>
            <a:off x="5805809" y="1086595"/>
            <a:ext cx="2131765"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19" name="Shape 419"/>
          <p:cNvSpPr/>
          <p:nvPr/>
        </p:nvSpPr>
        <p:spPr>
          <a:xfrm>
            <a:off x="5653411"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20" name="Shape 420"/>
          <p:cNvSpPr/>
          <p:nvPr/>
        </p:nvSpPr>
        <p:spPr>
          <a:xfrm>
            <a:off x="7899086" y="1086595"/>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21" name="Shape 421"/>
          <p:cNvSpPr/>
          <p:nvPr/>
        </p:nvSpPr>
        <p:spPr>
          <a:xfrm>
            <a:off x="3424794" y="1086595"/>
            <a:ext cx="152401" cy="564374"/>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22" name="Shape 422"/>
          <p:cNvSpPr/>
          <p:nvPr/>
        </p:nvSpPr>
        <p:spPr>
          <a:xfrm>
            <a:off x="549576" y="4165017"/>
            <a:ext cx="8611356"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23" name="Shape 423"/>
          <p:cNvSpPr/>
          <p:nvPr/>
        </p:nvSpPr>
        <p:spPr>
          <a:xfrm>
            <a:off x="2726851" y="4165017"/>
            <a:ext cx="3081711" cy="564375"/>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24" name="Shape 424"/>
          <p:cNvSpPr/>
          <p:nvPr/>
        </p:nvSpPr>
        <p:spPr>
          <a:xfrm>
            <a:off x="265065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25" name="Shape 425"/>
          <p:cNvSpPr/>
          <p:nvPr/>
        </p:nvSpPr>
        <p:spPr>
          <a:xfrm>
            <a:off x="5808560" y="4165017"/>
            <a:ext cx="152401" cy="564375"/>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26" name="Shape 426"/>
          <p:cNvSpPr/>
          <p:nvPr/>
        </p:nvSpPr>
        <p:spPr>
          <a:xfrm>
            <a:off x="549577" y="5205902"/>
            <a:ext cx="8594423"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27" name="Shape 427"/>
          <p:cNvSpPr/>
          <p:nvPr/>
        </p:nvSpPr>
        <p:spPr>
          <a:xfrm>
            <a:off x="4651200" y="5205902"/>
            <a:ext cx="839692" cy="564374"/>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28" name="Shape 428"/>
          <p:cNvSpPr/>
          <p:nvPr/>
        </p:nvSpPr>
        <p:spPr>
          <a:xfrm>
            <a:off x="4498800" y="5205902"/>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29" name="Shape 429"/>
          <p:cNvSpPr/>
          <p:nvPr/>
        </p:nvSpPr>
        <p:spPr>
          <a:xfrm>
            <a:off x="5448748" y="5205902"/>
            <a:ext cx="152401" cy="564374"/>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30" name="Shape 430"/>
          <p:cNvSpPr/>
          <p:nvPr/>
        </p:nvSpPr>
        <p:spPr>
          <a:xfrm>
            <a:off x="549577" y="2085595"/>
            <a:ext cx="8609808"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31" name="Shape 431"/>
          <p:cNvSpPr/>
          <p:nvPr/>
        </p:nvSpPr>
        <p:spPr>
          <a:xfrm>
            <a:off x="3427348" y="2085595"/>
            <a:ext cx="152401" cy="564375"/>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32" name="Shape 432"/>
          <p:cNvSpPr/>
          <p:nvPr/>
        </p:nvSpPr>
        <p:spPr>
          <a:xfrm>
            <a:off x="549577" y="1086594"/>
            <a:ext cx="152401" cy="4680261"/>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33" name="Shape 433"/>
          <p:cNvSpPr/>
          <p:nvPr/>
        </p:nvSpPr>
        <p:spPr>
          <a:xfrm>
            <a:off x="1114144" y="1086594"/>
            <a:ext cx="152401" cy="2592502"/>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34" name="Shape 434"/>
          <p:cNvSpPr/>
          <p:nvPr/>
        </p:nvSpPr>
        <p:spPr>
          <a:xfrm>
            <a:off x="1584696" y="4165017"/>
            <a:ext cx="152401" cy="1601838"/>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35" name="Shape 435"/>
          <p:cNvSpPr/>
          <p:nvPr/>
        </p:nvSpPr>
        <p:spPr>
          <a:xfrm>
            <a:off x="2258360" y="4165017"/>
            <a:ext cx="152401" cy="1601837"/>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36" name="Shape 436"/>
          <p:cNvSpPr/>
          <p:nvPr/>
        </p:nvSpPr>
        <p:spPr>
          <a:xfrm>
            <a:off x="2726851" y="1086594"/>
            <a:ext cx="138192" cy="2592502"/>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pic>
        <p:nvPicPr>
          <p:cNvPr id="437"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303745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9" name="Shape 439"/>
          <p:cNvSpPr/>
          <p:nvPr/>
        </p:nvSpPr>
        <p:spPr>
          <a:xfrm>
            <a:off x="3881994" y="1086595"/>
            <a:ext cx="1353863" cy="13483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40" name="Shape 440"/>
          <p:cNvSpPr/>
          <p:nvPr/>
        </p:nvSpPr>
        <p:spPr>
          <a:xfrm>
            <a:off x="2726852" y="1086593"/>
            <a:ext cx="1155143"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41" name="Shape 441"/>
          <p:cNvSpPr/>
          <p:nvPr/>
        </p:nvSpPr>
        <p:spPr>
          <a:xfrm>
            <a:off x="2416060" y="4165017"/>
            <a:ext cx="1313535"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42" name="Shape 442"/>
          <p:cNvSpPr/>
          <p:nvPr/>
        </p:nvSpPr>
        <p:spPr>
          <a:xfrm>
            <a:off x="549578" y="5205902"/>
            <a:ext cx="4838680"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43" name="Shape 443"/>
          <p:cNvSpPr/>
          <p:nvPr/>
        </p:nvSpPr>
        <p:spPr>
          <a:xfrm>
            <a:off x="549577" y="2085595"/>
            <a:ext cx="7234050"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44" name="Shape 444"/>
          <p:cNvSpPr/>
          <p:nvPr/>
        </p:nvSpPr>
        <p:spPr>
          <a:xfrm>
            <a:off x="1752240" y="4168440"/>
            <a:ext cx="645693"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45" name="Shape 445"/>
          <p:cNvSpPr/>
          <p:nvPr/>
        </p:nvSpPr>
        <p:spPr>
          <a:xfrm>
            <a:off x="1270455" y="1086594"/>
            <a:ext cx="1506938"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46" name="Shape 446"/>
          <p:cNvSpPr/>
          <p:nvPr/>
        </p:nvSpPr>
        <p:spPr>
          <a:xfrm>
            <a:off x="671506" y="4165017"/>
            <a:ext cx="913191"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47" name="Shape 447"/>
          <p:cNvSpPr/>
          <p:nvPr/>
        </p:nvSpPr>
        <p:spPr>
          <a:xfrm>
            <a:off x="660939" y="1086594"/>
            <a:ext cx="580472"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48" name="Shape 448"/>
          <p:cNvSpPr/>
          <p:nvPr/>
        </p:nvSpPr>
        <p:spPr>
          <a:xfrm>
            <a:off x="549577" y="3114720"/>
            <a:ext cx="3332417"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49" name="Shape 449"/>
          <p:cNvSpPr/>
          <p:nvPr/>
        </p:nvSpPr>
        <p:spPr>
          <a:xfrm>
            <a:off x="549577" y="1086595"/>
            <a:ext cx="7347964" cy="564374"/>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50" name="Shape 450"/>
          <p:cNvSpPr/>
          <p:nvPr/>
        </p:nvSpPr>
        <p:spPr>
          <a:xfrm>
            <a:off x="5388257" y="1086593"/>
            <a:ext cx="2395370" cy="1563376"/>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51" name="Shape 451"/>
          <p:cNvSpPr/>
          <p:nvPr/>
        </p:nvSpPr>
        <p:spPr>
          <a:xfrm>
            <a:off x="7745138" y="1086593"/>
            <a:ext cx="152401" cy="1563376"/>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52" name="Shape 452"/>
          <p:cNvSpPr/>
          <p:nvPr/>
        </p:nvSpPr>
        <p:spPr>
          <a:xfrm>
            <a:off x="549577" y="4165017"/>
            <a:ext cx="4838680"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53" name="Shape 453"/>
          <p:cNvSpPr/>
          <p:nvPr/>
        </p:nvSpPr>
        <p:spPr>
          <a:xfrm>
            <a:off x="3577194" y="4165017"/>
            <a:ext cx="2231369" cy="1601837"/>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54" name="Shape 454"/>
          <p:cNvSpPr/>
          <p:nvPr/>
        </p:nvSpPr>
        <p:spPr>
          <a:xfrm>
            <a:off x="549577" y="1086594"/>
            <a:ext cx="152401" cy="4680261"/>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55" name="Shape 455"/>
          <p:cNvSpPr/>
          <p:nvPr/>
        </p:nvSpPr>
        <p:spPr>
          <a:xfrm>
            <a:off x="1114144" y="1086594"/>
            <a:ext cx="152401" cy="2592502"/>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56" name="Shape 456"/>
          <p:cNvSpPr/>
          <p:nvPr/>
        </p:nvSpPr>
        <p:spPr>
          <a:xfrm>
            <a:off x="1584696" y="4165017"/>
            <a:ext cx="152401" cy="1601838"/>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57" name="Shape 457"/>
          <p:cNvSpPr/>
          <p:nvPr/>
        </p:nvSpPr>
        <p:spPr>
          <a:xfrm>
            <a:off x="2258360" y="4165017"/>
            <a:ext cx="152401" cy="1601837"/>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58" name="Shape 458"/>
          <p:cNvSpPr/>
          <p:nvPr/>
        </p:nvSpPr>
        <p:spPr>
          <a:xfrm>
            <a:off x="2726851" y="1086594"/>
            <a:ext cx="138192" cy="2592502"/>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59" name="Shape 459"/>
          <p:cNvSpPr/>
          <p:nvPr/>
        </p:nvSpPr>
        <p:spPr>
          <a:xfrm>
            <a:off x="3729594" y="1086594"/>
            <a:ext cx="152401" cy="2592502"/>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60" name="Shape 460"/>
          <p:cNvSpPr/>
          <p:nvPr/>
        </p:nvSpPr>
        <p:spPr>
          <a:xfrm>
            <a:off x="3577194" y="4165017"/>
            <a:ext cx="152401" cy="1601837"/>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61" name="Shape 461"/>
          <p:cNvSpPr/>
          <p:nvPr/>
        </p:nvSpPr>
        <p:spPr>
          <a:xfrm>
            <a:off x="5680271" y="4165017"/>
            <a:ext cx="152401" cy="1601837"/>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62" name="Shape 462"/>
          <p:cNvSpPr/>
          <p:nvPr/>
        </p:nvSpPr>
        <p:spPr>
          <a:xfrm>
            <a:off x="5235857" y="1086593"/>
            <a:ext cx="152401" cy="1563376"/>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pic>
        <p:nvPicPr>
          <p:cNvPr id="463"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3068163151"/>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 name="Shape 465"/>
          <p:cNvSpPr/>
          <p:nvPr/>
        </p:nvSpPr>
        <p:spPr>
          <a:xfrm>
            <a:off x="3881994" y="1086595"/>
            <a:ext cx="1353863" cy="13483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66" name="Shape 466"/>
          <p:cNvSpPr/>
          <p:nvPr/>
        </p:nvSpPr>
        <p:spPr>
          <a:xfrm>
            <a:off x="2726852" y="1086593"/>
            <a:ext cx="1155143"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67" name="Shape 467"/>
          <p:cNvSpPr/>
          <p:nvPr/>
        </p:nvSpPr>
        <p:spPr>
          <a:xfrm>
            <a:off x="2416060" y="4165017"/>
            <a:ext cx="1313535"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68" name="Shape 468"/>
          <p:cNvSpPr/>
          <p:nvPr/>
        </p:nvSpPr>
        <p:spPr>
          <a:xfrm>
            <a:off x="549578" y="5205902"/>
            <a:ext cx="4838680" cy="564374"/>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69" name="Shape 469"/>
          <p:cNvSpPr/>
          <p:nvPr/>
        </p:nvSpPr>
        <p:spPr>
          <a:xfrm>
            <a:off x="549577" y="2085595"/>
            <a:ext cx="7234050"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70" name="Shape 470"/>
          <p:cNvSpPr/>
          <p:nvPr/>
        </p:nvSpPr>
        <p:spPr>
          <a:xfrm>
            <a:off x="1752240" y="4168440"/>
            <a:ext cx="645693"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71" name="Shape 471"/>
          <p:cNvSpPr/>
          <p:nvPr/>
        </p:nvSpPr>
        <p:spPr>
          <a:xfrm>
            <a:off x="1270455" y="1086594"/>
            <a:ext cx="1506938"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72" name="Shape 472"/>
          <p:cNvSpPr/>
          <p:nvPr/>
        </p:nvSpPr>
        <p:spPr>
          <a:xfrm>
            <a:off x="671506" y="4165017"/>
            <a:ext cx="913191" cy="1601837"/>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73" name="Shape 473"/>
          <p:cNvSpPr/>
          <p:nvPr/>
        </p:nvSpPr>
        <p:spPr>
          <a:xfrm>
            <a:off x="660939" y="1086594"/>
            <a:ext cx="580472" cy="2592502"/>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74" name="Shape 474"/>
          <p:cNvSpPr/>
          <p:nvPr/>
        </p:nvSpPr>
        <p:spPr>
          <a:xfrm>
            <a:off x="549577" y="3114720"/>
            <a:ext cx="3332417"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75" name="Shape 475"/>
          <p:cNvSpPr/>
          <p:nvPr/>
        </p:nvSpPr>
        <p:spPr>
          <a:xfrm>
            <a:off x="549577" y="1086595"/>
            <a:ext cx="7347964" cy="564374"/>
          </a:xfrm>
          <a:prstGeom prst="rect">
            <a:avLst/>
          </a:prstGeom>
          <a:solidFill>
            <a:srgbClr val="D9D9D9"/>
          </a:solidFill>
          <a:ln w="12700">
            <a:miter lim="400000"/>
          </a:ln>
        </p:spPr>
        <p:txBody>
          <a:bodyPr lIns="0" tIns="0" rIns="0" bIns="0"/>
          <a:lstStyle/>
          <a:p>
            <a:pPr lvl="0" defTabSz="457200">
              <a:defRPr sz="2400">
                <a:solidFill>
                  <a:srgbClr val="FFFFFF"/>
                </a:solidFill>
                <a:latin typeface="Calibri"/>
                <a:ea typeface="Calibri"/>
                <a:cs typeface="Calibri"/>
                <a:sym typeface="Calibri"/>
              </a:defRPr>
            </a:pPr>
            <a:endParaRPr/>
          </a:p>
        </p:txBody>
      </p:sp>
      <p:sp>
        <p:nvSpPr>
          <p:cNvPr id="476" name="Shape 476"/>
          <p:cNvSpPr/>
          <p:nvPr/>
        </p:nvSpPr>
        <p:spPr>
          <a:xfrm>
            <a:off x="5388257" y="1086593"/>
            <a:ext cx="2395370" cy="1563376"/>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77" name="Shape 477"/>
          <p:cNvSpPr/>
          <p:nvPr/>
        </p:nvSpPr>
        <p:spPr>
          <a:xfrm>
            <a:off x="7745138" y="1086593"/>
            <a:ext cx="152401" cy="1563376"/>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78" name="Shape 478"/>
          <p:cNvSpPr/>
          <p:nvPr/>
        </p:nvSpPr>
        <p:spPr>
          <a:xfrm>
            <a:off x="549577" y="4165017"/>
            <a:ext cx="4838680" cy="564375"/>
          </a:xfrm>
          <a:prstGeom prst="rect">
            <a:avLst/>
          </a:prstGeom>
          <a:solidFill>
            <a:srgbClr val="D9D9D9"/>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79" name="Shape 479"/>
          <p:cNvSpPr/>
          <p:nvPr/>
        </p:nvSpPr>
        <p:spPr>
          <a:xfrm>
            <a:off x="3577194" y="4165017"/>
            <a:ext cx="2231369" cy="1601837"/>
          </a:xfrm>
          <a:prstGeom prst="rect">
            <a:avLst/>
          </a:prstGeom>
          <a:solidFill>
            <a:srgbClr val="808080"/>
          </a:solidFill>
          <a:ln w="12700">
            <a:miter lim="400000"/>
          </a:ln>
        </p:spPr>
        <p:txBody>
          <a:bodyPr lIns="0" tIns="0" rIns="0" bIns="0"/>
          <a:lstStyle/>
          <a:p>
            <a:pPr lvl="0" defTabSz="457200">
              <a:defRPr sz="2400">
                <a:latin typeface="Calibri"/>
                <a:ea typeface="Calibri"/>
                <a:cs typeface="Calibri"/>
                <a:sym typeface="Calibri"/>
              </a:defRPr>
            </a:pPr>
            <a:endParaRPr/>
          </a:p>
        </p:txBody>
      </p:sp>
      <p:sp>
        <p:nvSpPr>
          <p:cNvPr id="480" name="Shape 480"/>
          <p:cNvSpPr/>
          <p:nvPr/>
        </p:nvSpPr>
        <p:spPr>
          <a:xfrm>
            <a:off x="549577" y="1086594"/>
            <a:ext cx="152401" cy="4680261"/>
          </a:xfrm>
          <a:prstGeom prst="rect">
            <a:avLst/>
          </a:prstGeom>
          <a:solidFill>
            <a:srgbClr val="FF26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1" name="Shape 481"/>
          <p:cNvSpPr/>
          <p:nvPr/>
        </p:nvSpPr>
        <p:spPr>
          <a:xfrm>
            <a:off x="1114144" y="1086594"/>
            <a:ext cx="152401" cy="2592502"/>
          </a:xfrm>
          <a:prstGeom prst="rect">
            <a:avLst/>
          </a:prstGeom>
          <a:solidFill>
            <a:srgbClr val="FF93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2" name="Shape 482"/>
          <p:cNvSpPr/>
          <p:nvPr/>
        </p:nvSpPr>
        <p:spPr>
          <a:xfrm>
            <a:off x="1584696" y="4165017"/>
            <a:ext cx="152401" cy="1601838"/>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3" name="Shape 483"/>
          <p:cNvSpPr/>
          <p:nvPr/>
        </p:nvSpPr>
        <p:spPr>
          <a:xfrm>
            <a:off x="2258360" y="4165017"/>
            <a:ext cx="152401" cy="1601837"/>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4" name="Shape 484"/>
          <p:cNvSpPr/>
          <p:nvPr/>
        </p:nvSpPr>
        <p:spPr>
          <a:xfrm>
            <a:off x="2726851" y="1086594"/>
            <a:ext cx="138192" cy="2592502"/>
          </a:xfrm>
          <a:prstGeom prst="rect">
            <a:avLst/>
          </a:prstGeom>
          <a:solidFill>
            <a:srgbClr val="00D500"/>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5" name="Shape 485"/>
          <p:cNvSpPr/>
          <p:nvPr/>
        </p:nvSpPr>
        <p:spPr>
          <a:xfrm>
            <a:off x="3729594" y="1086594"/>
            <a:ext cx="152401" cy="2592502"/>
          </a:xfrm>
          <a:prstGeom prst="rect">
            <a:avLst/>
          </a:prstGeom>
          <a:solidFill>
            <a:srgbClr val="31859C"/>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6" name="Shape 486"/>
          <p:cNvSpPr/>
          <p:nvPr/>
        </p:nvSpPr>
        <p:spPr>
          <a:xfrm>
            <a:off x="3577194" y="4165017"/>
            <a:ext cx="152401" cy="1601837"/>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7" name="Shape 487"/>
          <p:cNvSpPr/>
          <p:nvPr/>
        </p:nvSpPr>
        <p:spPr>
          <a:xfrm>
            <a:off x="5680271" y="4165017"/>
            <a:ext cx="152401" cy="1601837"/>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8" name="Shape 488"/>
          <p:cNvSpPr/>
          <p:nvPr/>
        </p:nvSpPr>
        <p:spPr>
          <a:xfrm>
            <a:off x="5235857" y="1086593"/>
            <a:ext cx="152401" cy="1563376"/>
          </a:xfrm>
          <a:prstGeom prst="rect">
            <a:avLst/>
          </a:prstGeom>
          <a:solidFill>
            <a:srgbClr val="595959"/>
          </a:solidFill>
          <a:ln w="3175">
            <a:solidFill/>
          </a:ln>
        </p:spPr>
        <p:txBody>
          <a:bodyPr lIns="0" tIns="0" rIns="0" bIns="0"/>
          <a:lstStyle/>
          <a:p>
            <a:pPr lvl="0" defTabSz="457200">
              <a:defRPr sz="2400">
                <a:latin typeface="Calibri"/>
                <a:ea typeface="Calibri"/>
                <a:cs typeface="Calibri"/>
                <a:sym typeface="Calibri"/>
              </a:defRPr>
            </a:pPr>
            <a:endParaRPr/>
          </a:p>
        </p:txBody>
      </p:sp>
      <p:sp>
        <p:nvSpPr>
          <p:cNvPr id="489" name="Shape 489"/>
          <p:cNvSpPr/>
          <p:nvPr/>
        </p:nvSpPr>
        <p:spPr>
          <a:xfrm rot="16200000">
            <a:off x="-955031" y="3219633"/>
            <a:ext cx="2306302" cy="39624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defTabSz="457200">
              <a:defRPr sz="2000">
                <a:latin typeface="+mn-lt"/>
                <a:ea typeface="+mn-ea"/>
                <a:cs typeface="+mn-cs"/>
                <a:sym typeface="Helvetica"/>
              </a:defRPr>
            </a:lvl1pPr>
          </a:lstStyle>
          <a:p>
            <a:pPr lvl="0">
              <a:defRPr sz="1800"/>
            </a:pPr>
            <a:r>
              <a:rPr sz="2000"/>
              <a:t>Number of Records</a:t>
            </a:r>
          </a:p>
        </p:txBody>
      </p:sp>
      <p:sp>
        <p:nvSpPr>
          <p:cNvPr id="490" name="Shape 490"/>
          <p:cNvSpPr/>
          <p:nvPr/>
        </p:nvSpPr>
        <p:spPr>
          <a:xfrm flipH="1">
            <a:off x="339838" y="1087767"/>
            <a:ext cx="1589" cy="4679880"/>
          </a:xfrm>
          <a:prstGeom prst="line">
            <a:avLst/>
          </a:prstGeom>
          <a:ln w="25400">
            <a:solidFill/>
            <a:headEnd type="triangle"/>
            <a:tailEnd type="triangle"/>
          </a:ln>
        </p:spPr>
        <p:txBody>
          <a:bodyPr lIns="0" tIns="0" rIns="0" bIns="0"/>
          <a:lstStyle/>
          <a:p>
            <a:pPr lvl="0" defTabSz="457200">
              <a:defRPr sz="1600">
                <a:latin typeface="+mn-lt"/>
                <a:ea typeface="+mn-ea"/>
                <a:cs typeface="+mn-cs"/>
                <a:sym typeface="Helvetica"/>
              </a:defRPr>
            </a:pPr>
            <a:endParaRPr/>
          </a:p>
        </p:txBody>
      </p:sp>
      <p:sp>
        <p:nvSpPr>
          <p:cNvPr id="491" name="Shape 491"/>
          <p:cNvSpPr/>
          <p:nvPr/>
        </p:nvSpPr>
        <p:spPr>
          <a:xfrm>
            <a:off x="537638" y="943566"/>
            <a:ext cx="8290411" cy="1590"/>
          </a:xfrm>
          <a:prstGeom prst="line">
            <a:avLst/>
          </a:prstGeom>
          <a:ln w="25400">
            <a:solidFill/>
            <a:headEnd type="triangle"/>
            <a:tailEnd type="triangle"/>
          </a:ln>
        </p:spPr>
        <p:txBody>
          <a:bodyPr lIns="0" tIns="0" rIns="0" bIns="0"/>
          <a:lstStyle/>
          <a:p>
            <a:pPr lvl="0" defTabSz="457200">
              <a:defRPr sz="1600">
                <a:latin typeface="+mn-lt"/>
                <a:ea typeface="+mn-ea"/>
                <a:cs typeface="+mn-cs"/>
                <a:sym typeface="Helvetica"/>
              </a:defRPr>
            </a:pPr>
            <a:endParaRPr/>
          </a:p>
        </p:txBody>
      </p:sp>
      <p:sp>
        <p:nvSpPr>
          <p:cNvPr id="492" name="Shape 492"/>
          <p:cNvSpPr/>
          <p:nvPr/>
        </p:nvSpPr>
        <p:spPr>
          <a:xfrm>
            <a:off x="8001000" y="533400"/>
            <a:ext cx="659270" cy="39624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defTabSz="457200">
              <a:defRPr sz="2000">
                <a:latin typeface="+mn-lt"/>
                <a:ea typeface="+mn-ea"/>
                <a:cs typeface="+mn-cs"/>
                <a:sym typeface="Helvetica"/>
              </a:defRPr>
            </a:lvl1pPr>
          </a:lstStyle>
          <a:p>
            <a:pPr lvl="0">
              <a:defRPr sz="1800"/>
            </a:pPr>
            <a:r>
              <a:rPr sz="2000"/>
              <a:t>Time</a:t>
            </a:r>
          </a:p>
        </p:txBody>
      </p:sp>
      <p:pic>
        <p:nvPicPr>
          <p:cNvPr id="493" name="image.png"/>
          <p:cNvPicPr/>
          <p:nvPr/>
        </p:nvPicPr>
        <p:blipFill>
          <a:blip r:embed="rId2">
            <a:extLst/>
          </a:blip>
          <a:stretch>
            <a:fillRect/>
          </a:stretch>
        </p:blipFill>
        <p:spPr>
          <a:xfrm>
            <a:off x="8382000" y="6094412"/>
            <a:ext cx="685800" cy="682626"/>
          </a:xfrm>
          <a:prstGeom prst="rect">
            <a:avLst/>
          </a:prstGeom>
          <a:ln w="12700">
            <a:miter lim="400000"/>
          </a:ln>
        </p:spPr>
      </p:pic>
    </p:spTree>
    <p:extLst>
      <p:ext uri="{BB962C8B-B14F-4D97-AF65-F5344CB8AC3E}">
        <p14:creationId xmlns:p14="http://schemas.microsoft.com/office/powerpoint/2010/main" val="134981592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152400"/>
            <a:ext cx="8763000" cy="762000"/>
          </a:xfrm>
        </p:spPr>
        <p:txBody>
          <a:bodyPr/>
          <a:lstStyle/>
          <a:p>
            <a:r>
              <a:rPr lang="en-US" altLang="en-US" sz="3200" b="1" smtClean="0"/>
              <a:t>Children’s Hospital Trauma Care: </a:t>
            </a:r>
            <a:r>
              <a:rPr lang="en-US" altLang="en-US" sz="2800" b="1" smtClean="0"/>
              <a:t>EventFlow</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758113" cy="569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195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endParaRPr lang="en-US" altLang="en-US" smtClean="0"/>
          </a:p>
        </p:txBody>
      </p:sp>
      <p:sp>
        <p:nvSpPr>
          <p:cNvPr id="31747" name="Title 1"/>
          <p:cNvSpPr>
            <a:spLocks noGrp="1"/>
          </p:cNvSpPr>
          <p:nvPr>
            <p:ph type="title"/>
          </p:nvPr>
        </p:nvSpPr>
        <p:spPr>
          <a:xfrm>
            <a:off x="381000" y="152400"/>
            <a:ext cx="8763000" cy="762000"/>
          </a:xfrm>
        </p:spPr>
        <p:txBody>
          <a:bodyPr/>
          <a:lstStyle/>
          <a:p>
            <a:r>
              <a:rPr lang="en-US" altLang="en-US" sz="3200" b="1" smtClean="0"/>
              <a:t>Children’s Hospital Trauma Care: </a:t>
            </a:r>
            <a:r>
              <a:rPr lang="en-US" altLang="en-US" sz="2800" b="1" smtClean="0"/>
              <a:t>EventFlow</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677150" cy="563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298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endParaRPr lang="en-US" altLang="en-US" smtClean="0"/>
          </a:p>
        </p:txBody>
      </p:sp>
      <p:sp>
        <p:nvSpPr>
          <p:cNvPr id="32771" name="Title 1"/>
          <p:cNvSpPr>
            <a:spLocks noGrp="1"/>
          </p:cNvSpPr>
          <p:nvPr>
            <p:ph type="title"/>
          </p:nvPr>
        </p:nvSpPr>
        <p:spPr>
          <a:xfrm>
            <a:off x="381000" y="152400"/>
            <a:ext cx="8763000" cy="762000"/>
          </a:xfrm>
        </p:spPr>
        <p:txBody>
          <a:bodyPr/>
          <a:lstStyle/>
          <a:p>
            <a:r>
              <a:rPr lang="en-US" altLang="en-US" sz="3200" b="1" smtClean="0"/>
              <a:t>Children’s Hospital Trauma Care: </a:t>
            </a:r>
            <a:r>
              <a:rPr lang="en-US" altLang="en-US" sz="2800" b="1" smtClean="0"/>
              <a:t>EventFlow</a:t>
            </a:r>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57288"/>
            <a:ext cx="7667625" cy="562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721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28600"/>
            <a:ext cx="8839200" cy="685800"/>
          </a:xfrm>
        </p:spPr>
        <p:txBody>
          <a:bodyPr/>
          <a:lstStyle/>
          <a:p>
            <a:pPr eaLnBrk="1" hangingPunct="1"/>
            <a:r>
              <a:rPr lang="en-US" altLang="en-US" sz="3200" b="1" smtClean="0"/>
              <a:t>Information Visualization &amp; Visual Analytics</a:t>
            </a:r>
          </a:p>
        </p:txBody>
      </p:sp>
      <p:sp>
        <p:nvSpPr>
          <p:cNvPr id="10243" name="Rectangle 3"/>
          <p:cNvSpPr>
            <a:spLocks noGrp="1" noChangeArrowheads="1"/>
          </p:cNvSpPr>
          <p:nvPr>
            <p:ph type="body" idx="1"/>
          </p:nvPr>
        </p:nvSpPr>
        <p:spPr>
          <a:xfrm>
            <a:off x="609600" y="1295400"/>
            <a:ext cx="8229600" cy="5029200"/>
          </a:xfrm>
        </p:spPr>
        <p:txBody>
          <a:bodyPr/>
          <a:lstStyle/>
          <a:p>
            <a:pPr eaLnBrk="1" hangingPunct="1">
              <a:defRPr/>
            </a:pPr>
            <a:r>
              <a:rPr lang="en-US" sz="2400" b="1" dirty="0" smtClean="0"/>
              <a:t>Visual bands</a:t>
            </a:r>
            <a:endParaRPr lang="en-US" sz="2400" dirty="0" smtClean="0"/>
          </a:p>
          <a:p>
            <a:pPr marL="692150" lvl="1" indent="-347663" eaLnBrk="1" hangingPunct="1">
              <a:defRPr/>
            </a:pPr>
            <a:r>
              <a:rPr lang="en-US" sz="2000" dirty="0" smtClean="0"/>
              <a:t>Human </a:t>
            </a:r>
            <a:r>
              <a:rPr lang="en-US" sz="2000" dirty="0" err="1" smtClean="0"/>
              <a:t>percle</a:t>
            </a:r>
            <a:endParaRPr lang="en-US" sz="2000" dirty="0" smtClean="0"/>
          </a:p>
          <a:p>
            <a:pPr marL="987425" lvl="2" indent="-293688" eaLnBrk="1" hangingPunct="1">
              <a:defRPr/>
            </a:pPr>
            <a:r>
              <a:rPr lang="en-US" sz="1800" dirty="0" smtClean="0"/>
              <a:t>Trend, </a:t>
            </a:r>
            <a:r>
              <a:rPr lang="en-US" sz="1800" dirty="0" err="1" smtClean="0"/>
              <a:t>clus</a:t>
            </a:r>
            <a:r>
              <a:rPr lang="en-US" sz="1800" dirty="0" smtClean="0"/>
              <a:t>..</a:t>
            </a:r>
          </a:p>
          <a:p>
            <a:pPr marL="987425" lvl="2" indent="-293688" eaLnBrk="1" hangingPunct="1">
              <a:defRPr/>
            </a:pPr>
            <a:r>
              <a:rPr lang="en-US" sz="1800" dirty="0" smtClean="0"/>
              <a:t>Color, size,..</a:t>
            </a:r>
            <a:r>
              <a:rPr lang="en-US" sz="2000" dirty="0" smtClean="0"/>
              <a:t/>
            </a:r>
            <a:br>
              <a:rPr lang="en-US" sz="2000" dirty="0" smtClean="0"/>
            </a:br>
            <a:endParaRPr lang="en-US" sz="2000" dirty="0" smtClean="0"/>
          </a:p>
          <a:p>
            <a:pPr eaLnBrk="1" hangingPunct="1">
              <a:defRPr/>
            </a:pPr>
            <a:r>
              <a:rPr lang="en-US" sz="2400" b="1" dirty="0" smtClean="0"/>
              <a:t>Three </a:t>
            </a:r>
            <a:r>
              <a:rPr lang="en-US" sz="2400" b="1" dirty="0" err="1" smtClean="0"/>
              <a:t>challe</a:t>
            </a:r>
            <a:endParaRPr lang="en-US" sz="2400" dirty="0" smtClean="0"/>
          </a:p>
          <a:p>
            <a:pPr marL="692150" lvl="1" indent="-347663" eaLnBrk="1" hangingPunct="1">
              <a:defRPr/>
            </a:pPr>
            <a:r>
              <a:rPr lang="en-US" sz="2000" dirty="0" smtClean="0"/>
              <a:t>Meaningful vi </a:t>
            </a:r>
          </a:p>
          <a:p>
            <a:pPr marL="692150" lvl="1" indent="-347663" eaLnBrk="1" hangingPunct="1">
              <a:defRPr/>
            </a:pPr>
            <a:r>
              <a:rPr lang="en-US" sz="2000" dirty="0" smtClean="0"/>
              <a:t>Interaction: w</a:t>
            </a:r>
          </a:p>
          <a:p>
            <a:pPr marL="692150" lvl="1" indent="-347663" eaLnBrk="1" hangingPunct="1">
              <a:defRPr/>
            </a:pPr>
            <a:r>
              <a:rPr lang="en-US" sz="2000" dirty="0" smtClean="0"/>
              <a:t>Process </a:t>
            </a:r>
            <a:r>
              <a:rPr lang="en-US" sz="2000" dirty="0" err="1" smtClean="0"/>
              <a:t>mo</a:t>
            </a:r>
            <a:r>
              <a:rPr lang="en-US" sz="2000" dirty="0" smtClean="0"/>
              <a:t/>
            </a:r>
            <a:br>
              <a:rPr lang="en-US" sz="2000" dirty="0" smtClean="0"/>
            </a:br>
            <a:r>
              <a:rPr lang="en-US" sz="2000" dirty="0" smtClean="0"/>
              <a:t>    </a:t>
            </a:r>
          </a:p>
          <a:p>
            <a:pPr marL="692150" lvl="1" indent="-347663" eaLnBrk="1" hangingPunct="1">
              <a:defRPr/>
            </a:pPr>
            <a:endParaRPr lang="en-US" sz="2000" dirty="0" smtClean="0"/>
          </a:p>
          <a:p>
            <a:pPr marL="692150" lvl="1" indent="-347663" eaLnBrk="1" hangingPunct="1">
              <a:defRPr/>
            </a:pPr>
            <a:endParaRPr lang="en-US" sz="2000" dirty="0"/>
          </a:p>
          <a:p>
            <a:pPr marL="692150" lvl="1" indent="-347663" eaLnBrk="1" hangingPunct="1">
              <a:defRPr/>
            </a:pPr>
            <a:endParaRPr lang="en-US" sz="2000" dirty="0" smtClean="0"/>
          </a:p>
          <a:p>
            <a:pPr marL="344487" lvl="1" indent="0" eaLnBrk="1" hangingPunct="1">
              <a:buFontTx/>
              <a:buNone/>
              <a:defRPr/>
            </a:pPr>
            <a:r>
              <a:rPr lang="en-US" sz="2000" dirty="0" smtClean="0"/>
              <a:t>  1999	</a:t>
            </a: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2990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40652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lstStyle/>
          <a:p>
            <a:r>
              <a:rPr lang="en-US" sz="3200" b="1" dirty="0" smtClean="0"/>
              <a:t>UM-Baltimore: CHIB Projects</a:t>
            </a:r>
            <a:endParaRPr lang="en-US" sz="3200" b="1" dirty="0"/>
          </a:p>
        </p:txBody>
      </p:sp>
      <p:sp>
        <p:nvSpPr>
          <p:cNvPr id="3" name="Content Placeholder 2"/>
          <p:cNvSpPr>
            <a:spLocks noGrp="1"/>
          </p:cNvSpPr>
          <p:nvPr>
            <p:ph idx="1"/>
          </p:nvPr>
        </p:nvSpPr>
        <p:spPr>
          <a:xfrm>
            <a:off x="228600" y="1219200"/>
            <a:ext cx="3886200" cy="990600"/>
          </a:xfrm>
        </p:spPr>
        <p:txBody>
          <a:bodyPr/>
          <a:lstStyle/>
          <a:p>
            <a:pPr marL="0" indent="0">
              <a:buNone/>
            </a:pPr>
            <a:r>
              <a:rPr lang="en-SG" sz="2000" b="1" dirty="0" smtClean="0"/>
              <a:t> Radiation Therapy:</a:t>
            </a:r>
            <a:br>
              <a:rPr lang="en-SG" sz="2000" b="1" dirty="0" smtClean="0"/>
            </a:br>
            <a:r>
              <a:rPr lang="en-SG" sz="2000" b="1" dirty="0" smtClean="0"/>
              <a:t> </a:t>
            </a:r>
            <a:r>
              <a:rPr lang="en-SG" sz="2000" b="1" dirty="0"/>
              <a:t>Metastatic Prostate Cancer</a:t>
            </a:r>
            <a:endParaRPr lang="en-US" sz="2000" dirty="0"/>
          </a:p>
          <a:p>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97" y="1981650"/>
            <a:ext cx="2941203" cy="4849591"/>
          </a:xfrm>
          <a:prstGeom prst="rect">
            <a:avLst/>
          </a:prstGeom>
          <a:ln w="19050">
            <a:solidFill>
              <a:schemeClr val="tx1"/>
            </a:solidFill>
          </a:ln>
        </p:spPr>
      </p:pic>
      <p:pic>
        <p:nvPicPr>
          <p:cNvPr id="7" name="Picture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05739" y="1981649"/>
            <a:ext cx="3371461" cy="48383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4648200" y="1219200"/>
            <a:ext cx="3886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5032B"/>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DC0000"/>
              </a:buClr>
              <a:buSzPct val="120000"/>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F5032B"/>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F5032B"/>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F5032B"/>
              </a:buClr>
              <a:buChar char="•"/>
              <a:defRPr sz="2000">
                <a:solidFill>
                  <a:schemeClr val="tx1"/>
                </a:solidFill>
                <a:latin typeface="+mn-lt"/>
                <a:cs typeface="+mn-cs"/>
              </a:defRPr>
            </a:lvl5pPr>
            <a:lvl6pPr marL="2514600" indent="-228600" algn="l" rtl="0" fontAlgn="base">
              <a:spcBef>
                <a:spcPct val="20000"/>
              </a:spcBef>
              <a:spcAft>
                <a:spcPct val="0"/>
              </a:spcAft>
              <a:buClr>
                <a:srgbClr val="F5032B"/>
              </a:buClr>
              <a:buChar char="•"/>
              <a:defRPr sz="2000">
                <a:solidFill>
                  <a:schemeClr val="tx1"/>
                </a:solidFill>
                <a:latin typeface="+mn-lt"/>
                <a:cs typeface="+mn-cs"/>
              </a:defRPr>
            </a:lvl6pPr>
            <a:lvl7pPr marL="2971800" indent="-228600" algn="l" rtl="0" fontAlgn="base">
              <a:spcBef>
                <a:spcPct val="20000"/>
              </a:spcBef>
              <a:spcAft>
                <a:spcPct val="0"/>
              </a:spcAft>
              <a:buClr>
                <a:srgbClr val="F5032B"/>
              </a:buClr>
              <a:buChar char="•"/>
              <a:defRPr sz="2000">
                <a:solidFill>
                  <a:schemeClr val="tx1"/>
                </a:solidFill>
                <a:latin typeface="+mn-lt"/>
                <a:cs typeface="+mn-cs"/>
              </a:defRPr>
            </a:lvl7pPr>
            <a:lvl8pPr marL="3429000" indent="-228600" algn="l" rtl="0" fontAlgn="base">
              <a:spcBef>
                <a:spcPct val="20000"/>
              </a:spcBef>
              <a:spcAft>
                <a:spcPct val="0"/>
              </a:spcAft>
              <a:buClr>
                <a:srgbClr val="F5032B"/>
              </a:buClr>
              <a:buChar char="•"/>
              <a:defRPr sz="2000">
                <a:solidFill>
                  <a:schemeClr val="tx1"/>
                </a:solidFill>
                <a:latin typeface="+mn-lt"/>
                <a:cs typeface="+mn-cs"/>
              </a:defRPr>
            </a:lvl8pPr>
            <a:lvl9pPr marL="3886200" indent="-228600" algn="l" rtl="0" fontAlgn="base">
              <a:spcBef>
                <a:spcPct val="20000"/>
              </a:spcBef>
              <a:spcAft>
                <a:spcPct val="0"/>
              </a:spcAft>
              <a:buClr>
                <a:srgbClr val="F5032B"/>
              </a:buClr>
              <a:buChar char="•"/>
              <a:defRPr sz="2000">
                <a:solidFill>
                  <a:schemeClr val="tx1"/>
                </a:solidFill>
                <a:latin typeface="+mn-lt"/>
                <a:cs typeface="+mn-cs"/>
              </a:defRPr>
            </a:lvl9pPr>
          </a:lstStyle>
          <a:p>
            <a:pPr marL="0" indent="0">
              <a:buNone/>
            </a:pPr>
            <a:r>
              <a:rPr lang="en-US" altLang="en-US" sz="2000" b="1" dirty="0">
                <a:cs typeface="Arial" panose="020B0604020202020204" pitchFamily="34" charset="0"/>
              </a:rPr>
              <a:t>Warfarin Usage </a:t>
            </a:r>
            <a:r>
              <a:rPr lang="en-US" altLang="en-US" sz="2000" b="1" dirty="0" smtClean="0">
                <a:cs typeface="Arial" panose="020B0604020202020204" pitchFamily="34" charset="0"/>
              </a:rPr>
              <a:t>in Patients with Traumatic </a:t>
            </a:r>
            <a:r>
              <a:rPr lang="en-US" altLang="en-US" sz="2000" b="1" dirty="0">
                <a:cs typeface="Arial" panose="020B0604020202020204" pitchFamily="34" charset="0"/>
              </a:rPr>
              <a:t>Brain Injury</a:t>
            </a:r>
          </a:p>
        </p:txBody>
      </p:sp>
    </p:spTree>
    <p:extLst>
      <p:ext uri="{BB962C8B-B14F-4D97-AF65-F5344CB8AC3E}">
        <p14:creationId xmlns:p14="http://schemas.microsoft.com/office/powerpoint/2010/main" val="2099927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762000"/>
          </a:xfrm>
        </p:spPr>
        <p:txBody>
          <a:bodyPr/>
          <a:lstStyle/>
          <a:p>
            <a:r>
              <a:rPr lang="en-US" sz="3200" b="1" dirty="0" smtClean="0"/>
              <a:t>Yale Medical:</a:t>
            </a:r>
            <a:r>
              <a:rPr lang="en-US" sz="3200" dirty="0" smtClean="0"/>
              <a:t> Seth </a:t>
            </a:r>
            <a:r>
              <a:rPr lang="en-US" sz="3200" dirty="0" err="1" smtClean="0"/>
              <a:t>Powsner</a:t>
            </a:r>
            <a:r>
              <a:rPr lang="en-US" sz="3200" dirty="0" smtClean="0"/>
              <a:t> &amp; Tami Sullivan</a:t>
            </a:r>
            <a:endParaRPr lang="en-US" sz="3200" dirty="0"/>
          </a:p>
        </p:txBody>
      </p:sp>
      <p:sp>
        <p:nvSpPr>
          <p:cNvPr id="3" name="Content Placeholder 2"/>
          <p:cNvSpPr>
            <a:spLocks noGrp="1"/>
          </p:cNvSpPr>
          <p:nvPr>
            <p:ph idx="1"/>
          </p:nvPr>
        </p:nvSpPr>
        <p:spPr/>
        <p:txBody>
          <a:bodyPr/>
          <a:lstStyle/>
          <a:p>
            <a:endParaRPr lang="en-US"/>
          </a:p>
        </p:txBody>
      </p:sp>
      <p:pic>
        <p:nvPicPr>
          <p:cNvPr id="1026" name="c0a80b3a-c96e-490e-a55e-f60eca16487e" descr="74D7F564-D0BA-4D04-8CB7-87A345747AC7"/>
          <p:cNvPicPr>
            <a:picLocks noChangeAspect="1" noChangeArrowheads="1"/>
          </p:cNvPicPr>
          <p:nvPr/>
        </p:nvPicPr>
        <p:blipFill rotWithShape="1">
          <a:blip r:embed="rId2">
            <a:extLst>
              <a:ext uri="{28A0092B-C50C-407E-A947-70E740481C1C}">
                <a14:useLocalDpi xmlns:a14="http://schemas.microsoft.com/office/drawing/2010/main" val="0"/>
              </a:ext>
            </a:extLst>
          </a:blip>
          <a:srcRect t="5653" b="2390"/>
          <a:stretch/>
        </p:blipFill>
        <p:spPr bwMode="auto">
          <a:xfrm>
            <a:off x="457200" y="1204511"/>
            <a:ext cx="8180411" cy="557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970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Future Directions: </a:t>
            </a:r>
            <a:r>
              <a:rPr lang="en-US" sz="3200" b="1" dirty="0" err="1" smtClean="0"/>
              <a:t>EventFlow</a:t>
            </a:r>
            <a:endParaRPr lang="en-US" sz="3200" b="1" dirty="0"/>
          </a:p>
        </p:txBody>
      </p:sp>
      <p:sp>
        <p:nvSpPr>
          <p:cNvPr id="3" name="Content Placeholder 2"/>
          <p:cNvSpPr>
            <a:spLocks noGrp="1"/>
          </p:cNvSpPr>
          <p:nvPr>
            <p:ph idx="1"/>
          </p:nvPr>
        </p:nvSpPr>
        <p:spPr>
          <a:xfrm>
            <a:off x="457200" y="1600200"/>
            <a:ext cx="8229600" cy="3886200"/>
          </a:xfrm>
        </p:spPr>
        <p:txBody>
          <a:bodyPr/>
          <a:lstStyle/>
          <a:p>
            <a:r>
              <a:rPr lang="en-US" dirty="0" smtClean="0"/>
              <a:t>Refine software to add business features</a:t>
            </a:r>
          </a:p>
          <a:p>
            <a:r>
              <a:rPr lang="en-US" dirty="0" smtClean="0"/>
              <a:t>Make backend database</a:t>
            </a:r>
          </a:p>
          <a:p>
            <a:r>
              <a:rPr lang="en-US" dirty="0" smtClean="0"/>
              <a:t>Scalability of many kinds</a:t>
            </a:r>
          </a:p>
          <a:p>
            <a:r>
              <a:rPr lang="en-US" dirty="0" smtClean="0"/>
              <a:t>Validation across usage domains</a:t>
            </a:r>
          </a:p>
          <a:p>
            <a:r>
              <a:rPr lang="en-US" dirty="0" smtClean="0"/>
              <a:t>Build community</a:t>
            </a:r>
          </a:p>
          <a:p>
            <a:r>
              <a:rPr lang="en-US" dirty="0" smtClean="0"/>
              <a:t>Launch startup company?</a:t>
            </a:r>
            <a:endParaRPr lang="en-US" dirty="0"/>
          </a:p>
        </p:txBody>
      </p:sp>
    </p:spTree>
    <p:extLst>
      <p:ext uri="{BB962C8B-B14F-4D97-AF65-F5344CB8AC3E}">
        <p14:creationId xmlns:p14="http://schemas.microsoft.com/office/powerpoint/2010/main" val="715212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Cohort Comparison: Dual </a:t>
            </a:r>
            <a:r>
              <a:rPr lang="en-US" b="1" dirty="0" err="1" smtClean="0"/>
              <a:t>EventFlow</a:t>
            </a:r>
            <a:endParaRPr lang="en-US" b="1"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9103"/>
            <a:ext cx="9144000" cy="554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573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Cohort Comparison: </a:t>
            </a:r>
            <a:r>
              <a:rPr lang="en-US" b="1" dirty="0" err="1" smtClean="0"/>
              <a:t>CoCo</a:t>
            </a:r>
            <a:endParaRPr lang="en-US"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 y="1676400"/>
            <a:ext cx="9067800" cy="431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5496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Thanks for getting us to this stage</a:t>
            </a:r>
            <a:endParaRPr lang="en-US" sz="3200" b="1" dirty="0"/>
          </a:p>
        </p:txBody>
      </p:sp>
      <p:sp>
        <p:nvSpPr>
          <p:cNvPr id="3" name="Content Placeholder 2"/>
          <p:cNvSpPr>
            <a:spLocks noGrp="1"/>
          </p:cNvSpPr>
          <p:nvPr>
            <p:ph idx="1"/>
          </p:nvPr>
        </p:nvSpPr>
        <p:spPr>
          <a:xfrm>
            <a:off x="457200" y="1600200"/>
            <a:ext cx="8229600" cy="3886200"/>
          </a:xfrm>
        </p:spPr>
        <p:txBody>
          <a:bodyPr/>
          <a:lstStyle/>
          <a:p>
            <a:pPr marL="0" indent="0">
              <a:buNone/>
            </a:pPr>
            <a:r>
              <a:rPr lang="en-US" b="1" dirty="0" smtClean="0"/>
              <a:t>Catherine Plaisant</a:t>
            </a:r>
          </a:p>
          <a:p>
            <a:r>
              <a:rPr lang="en-US" dirty="0" err="1" smtClean="0"/>
              <a:t>LifeLines</a:t>
            </a:r>
            <a:endParaRPr lang="en-US" dirty="0" smtClean="0"/>
          </a:p>
          <a:p>
            <a:r>
              <a:rPr lang="en-US" dirty="0" smtClean="0"/>
              <a:t>LifeLines2 </a:t>
            </a:r>
            <a:r>
              <a:rPr lang="en-US" sz="2000" dirty="0" smtClean="0"/>
              <a:t>(David Wang)</a:t>
            </a:r>
          </a:p>
          <a:p>
            <a:r>
              <a:rPr lang="en-US" dirty="0" err="1" smtClean="0"/>
              <a:t>LifeFlow</a:t>
            </a:r>
            <a:r>
              <a:rPr lang="en-US" dirty="0" smtClean="0"/>
              <a:t> </a:t>
            </a:r>
            <a:r>
              <a:rPr lang="en-US" sz="2000" dirty="0" smtClean="0"/>
              <a:t>(Krist Wongsuphasawat)</a:t>
            </a:r>
            <a:endParaRPr lang="en-US" dirty="0"/>
          </a:p>
          <a:p>
            <a:r>
              <a:rPr lang="en-US" dirty="0" err="1" smtClean="0"/>
              <a:t>EventFlow</a:t>
            </a:r>
            <a:r>
              <a:rPr lang="en-US" dirty="0" smtClean="0"/>
              <a:t> team</a:t>
            </a:r>
          </a:p>
          <a:p>
            <a:pPr marL="457200" lvl="1" indent="0">
              <a:buNone/>
            </a:pPr>
            <a:r>
              <a:rPr lang="en-US" sz="2000" dirty="0" smtClean="0">
                <a:sym typeface="Wingdings" panose="05000000000000000000" pitchFamily="2" charset="2"/>
              </a:rPr>
              <a:t> </a:t>
            </a:r>
            <a:r>
              <a:rPr lang="en-US" sz="2000" dirty="0" smtClean="0"/>
              <a:t>Megan Monroe, </a:t>
            </a:r>
            <a:r>
              <a:rPr lang="en-US" sz="2000" dirty="0"/>
              <a:t>Chris </a:t>
            </a:r>
            <a:r>
              <a:rPr lang="en-US" sz="2000" dirty="0" err="1" smtClean="0"/>
              <a:t>Imbriano</a:t>
            </a:r>
            <a:r>
              <a:rPr lang="en-US" sz="2000" dirty="0" smtClean="0"/>
              <a:t> </a:t>
            </a:r>
            <a:r>
              <a:rPr lang="en-US" sz="2000" dirty="0" smtClean="0">
                <a:sym typeface="Wingdings" panose="05000000000000000000" pitchFamily="2" charset="2"/>
              </a:rPr>
              <a:t></a:t>
            </a:r>
            <a:endParaRPr lang="en-US" sz="2000" dirty="0" smtClean="0"/>
          </a:p>
          <a:p>
            <a:pPr marL="457200" lvl="1" indent="0">
              <a:buNone/>
            </a:pPr>
            <a:r>
              <a:rPr lang="en-US" sz="2000" dirty="0" smtClean="0"/>
              <a:t>Sana Malik, Fan Du, Chris </a:t>
            </a:r>
            <a:r>
              <a:rPr lang="en-US" sz="2000" dirty="0" err="1" smtClean="0"/>
              <a:t>Musialek</a:t>
            </a:r>
            <a:r>
              <a:rPr lang="en-US" sz="2000" dirty="0" smtClean="0"/>
              <a:t>, Christi </a:t>
            </a:r>
            <a:r>
              <a:rPr lang="en-US" sz="2000" dirty="0" err="1" smtClean="0"/>
              <a:t>Capati</a:t>
            </a:r>
            <a:r>
              <a:rPr lang="en-US" sz="2000" dirty="0" smtClean="0"/>
              <a:t>, Duke Chan</a:t>
            </a:r>
            <a:r>
              <a:rPr lang="en-US" dirty="0" smtClean="0"/>
              <a:t/>
            </a:r>
            <a:br>
              <a:rPr lang="en-US" dirty="0" smtClean="0"/>
            </a:br>
            <a:endParaRPr lang="en-US" dirty="0" smtClean="0"/>
          </a:p>
          <a:p>
            <a:pPr marL="0" indent="0">
              <a:buNone/>
            </a:pPr>
            <a:r>
              <a:rPr lang="en-US" b="1" dirty="0" smtClean="0"/>
              <a:t>THANKS! Sponsors: NIH, Oracle, CHIB</a:t>
            </a:r>
            <a:endParaRPr lang="en-US" b="1" dirty="0"/>
          </a:p>
        </p:txBody>
      </p:sp>
    </p:spTree>
    <p:extLst>
      <p:ext uri="{BB962C8B-B14F-4D97-AF65-F5344CB8AC3E}">
        <p14:creationId xmlns:p14="http://schemas.microsoft.com/office/powerpoint/2010/main" val="1825076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lstStyle/>
          <a:p>
            <a:pPr eaLnBrk="1" hangingPunct="1"/>
            <a:endParaRPr lang="en-US" altLang="en-US" i="1" dirty="0" smtClean="0">
              <a:latin typeface="Times" charset="0"/>
            </a:endParaRPr>
          </a:p>
          <a:p>
            <a:pPr eaLnBrk="1" hangingPunct="1"/>
            <a:endParaRPr lang="en-US" altLang="en-US" dirty="0" smtClean="0">
              <a:latin typeface="Times" charset="0"/>
            </a:endParaRPr>
          </a:p>
        </p:txBody>
      </p:sp>
      <p:sp>
        <p:nvSpPr>
          <p:cNvPr id="41987" name="Text Box 3"/>
          <p:cNvSpPr txBox="1">
            <a:spLocks noChangeArrowheads="1"/>
          </p:cNvSpPr>
          <p:nvPr/>
        </p:nvSpPr>
        <p:spPr bwMode="auto">
          <a:xfrm>
            <a:off x="1143000" y="4648200"/>
            <a:ext cx="6801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rgbClr val="F5032B"/>
              </a:buClr>
              <a:buSzPct val="140000"/>
              <a:buChar char="•"/>
              <a:defRPr sz="3200">
                <a:solidFill>
                  <a:schemeClr val="tx1"/>
                </a:solidFill>
                <a:latin typeface="Arial" pitchFamily="34" charset="0"/>
                <a:cs typeface="Arial" pitchFamily="34" charset="0"/>
              </a:defRPr>
            </a:lvl1pPr>
            <a:lvl2pPr marL="742950" indent="-285750" eaLnBrk="0" hangingPunct="0">
              <a:spcBef>
                <a:spcPct val="20000"/>
              </a:spcBef>
              <a:buClr>
                <a:srgbClr val="DC0000"/>
              </a:buClr>
              <a:buSzPct val="120000"/>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F5032B"/>
              </a:buClr>
              <a:buChar char="•"/>
              <a:defRPr sz="2400">
                <a:solidFill>
                  <a:schemeClr val="tx1"/>
                </a:solidFill>
                <a:latin typeface="Arial" pitchFamily="34" charset="0"/>
                <a:cs typeface="Arial" pitchFamily="34" charset="0"/>
              </a:defRPr>
            </a:lvl3pPr>
            <a:lvl4pPr marL="1600200" indent="-228600" eaLnBrk="0" hangingPunct="0">
              <a:spcBef>
                <a:spcPct val="20000"/>
              </a:spcBef>
              <a:buClr>
                <a:srgbClr val="F5032B"/>
              </a:buClr>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F5032B"/>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pitchFamily="34" charset="0"/>
                <a:cs typeface="Arial" pitchFamily="34" charset="0"/>
              </a:defRPr>
            </a:lvl9pPr>
          </a:lstStyle>
          <a:p>
            <a:pPr>
              <a:spcBef>
                <a:spcPct val="0"/>
              </a:spcBef>
              <a:buClrTx/>
              <a:buSzTx/>
              <a:buFontTx/>
              <a:buNone/>
            </a:pPr>
            <a:r>
              <a:rPr lang="en-US" altLang="en-US" sz="2800" b="1" dirty="0" smtClean="0"/>
              <a:t>@</a:t>
            </a:r>
            <a:r>
              <a:rPr lang="en-US" altLang="en-US" sz="2800" b="1" dirty="0" err="1" smtClean="0"/>
              <a:t>benbendc</a:t>
            </a:r>
            <a:r>
              <a:rPr lang="en-US" altLang="en-US" sz="2800" b="1" dirty="0" smtClean="0"/>
              <a:t/>
            </a:r>
            <a:br>
              <a:rPr lang="en-US" altLang="en-US" sz="2800" b="1" dirty="0" smtClean="0"/>
            </a:br>
            <a:endParaRPr lang="en-US" altLang="en-US" sz="2800" b="1" dirty="0" smtClean="0"/>
          </a:p>
          <a:p>
            <a:pPr>
              <a:spcBef>
                <a:spcPct val="0"/>
              </a:spcBef>
              <a:buClrTx/>
              <a:buSzTx/>
              <a:buFontTx/>
              <a:buNone/>
            </a:pPr>
            <a:r>
              <a:rPr lang="en-US" altLang="en-US" sz="2800" b="1" dirty="0" smtClean="0"/>
              <a:t>    Workshop Website</a:t>
            </a:r>
            <a:r>
              <a:rPr lang="en-US" altLang="en-US" sz="2000" b="1" dirty="0" smtClean="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
            </a:r>
            <a:br>
              <a:rPr lang="en-US" altLang="en-US" sz="2000" b="1" dirty="0">
                <a:latin typeface="Courier New" panose="02070309020205020404" pitchFamily="49" charset="0"/>
                <a:cs typeface="Courier New" panose="02070309020205020404" pitchFamily="49" charset="0"/>
              </a:rPr>
            </a:br>
            <a:r>
              <a:rPr lang="en-US" altLang="en-US" sz="2000" b="1" dirty="0" smtClean="0">
                <a:latin typeface="Courier New" panose="02070309020205020404" pitchFamily="49" charset="0"/>
                <a:cs typeface="Courier New" panose="02070309020205020404" pitchFamily="49" charset="0"/>
              </a:rPr>
              <a:t>www.cs.umd.edu/hcil/eventflow/workshop2014</a:t>
            </a:r>
            <a:r>
              <a:rPr lang="en-US" altLang="en-US" sz="2000" b="1" dirty="0">
                <a:latin typeface="Courier New" panose="02070309020205020404" pitchFamily="49" charset="0"/>
                <a:cs typeface="Courier New" panose="02070309020205020404" pitchFamily="49" charset="0"/>
              </a:rPr>
              <a:t>/</a:t>
            </a:r>
            <a:endParaRPr lang="en-US" altLang="en-US" sz="3600" b="1" i="1" dirty="0">
              <a:latin typeface="Courier New" pitchFamily="49" charset="0"/>
              <a:cs typeface="Courier New" panose="02070309020205020404" pitchFamily="49" charset="0"/>
            </a:endParaRP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l="2007" t="9586" r="7336" b="55199"/>
          <a:stretch>
            <a:fillRect/>
          </a:stretch>
        </p:blipFill>
        <p:spPr bwMode="auto">
          <a:xfrm>
            <a:off x="123825" y="1219200"/>
            <a:ext cx="8867775" cy="330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02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
            <a:ext cx="8839200" cy="685800"/>
          </a:xfrm>
        </p:spPr>
        <p:txBody>
          <a:bodyPr/>
          <a:lstStyle/>
          <a:p>
            <a:pPr eaLnBrk="1" hangingPunct="1"/>
            <a:r>
              <a:rPr lang="en-US" altLang="en-US" sz="3200" b="1" smtClean="0"/>
              <a:t>Information Visualization &amp; Visual Analytics</a:t>
            </a:r>
          </a:p>
        </p:txBody>
      </p:sp>
      <p:sp>
        <p:nvSpPr>
          <p:cNvPr id="10243" name="Rectangle 3"/>
          <p:cNvSpPr>
            <a:spLocks noGrp="1" noChangeArrowheads="1"/>
          </p:cNvSpPr>
          <p:nvPr>
            <p:ph type="body" idx="1"/>
          </p:nvPr>
        </p:nvSpPr>
        <p:spPr>
          <a:xfrm>
            <a:off x="609600" y="1295400"/>
            <a:ext cx="8229600" cy="5029200"/>
          </a:xfrm>
        </p:spPr>
        <p:txBody>
          <a:bodyPr/>
          <a:lstStyle/>
          <a:p>
            <a:pPr eaLnBrk="1" hangingPunct="1">
              <a:defRPr/>
            </a:pPr>
            <a:r>
              <a:rPr lang="en-US" sz="2400" b="1" dirty="0" smtClean="0"/>
              <a:t>Visual bandwidth is enormous</a:t>
            </a:r>
            <a:endParaRPr lang="en-US" sz="2400" dirty="0" smtClean="0"/>
          </a:p>
          <a:p>
            <a:pPr marL="692150" lvl="1" indent="-347663" eaLnBrk="1" hangingPunct="1">
              <a:defRPr/>
            </a:pPr>
            <a:r>
              <a:rPr lang="en-US" sz="2000" dirty="0" smtClean="0"/>
              <a:t>Human perceptual skills are remarkable</a:t>
            </a:r>
          </a:p>
          <a:p>
            <a:pPr marL="987425" lvl="2" indent="-293688" eaLnBrk="1" hangingPunct="1">
              <a:defRPr/>
            </a:pPr>
            <a:r>
              <a:rPr lang="en-US" sz="1800" dirty="0" smtClean="0"/>
              <a:t>Trend, cluster, gap, outlier...</a:t>
            </a:r>
          </a:p>
          <a:p>
            <a:pPr marL="987425" lvl="2" indent="-293688" eaLnBrk="1" hangingPunct="1">
              <a:defRPr/>
            </a:pPr>
            <a:r>
              <a:rPr lang="en-US" sz="1800" dirty="0" smtClean="0"/>
              <a:t>Color, size, shape, proximity...</a:t>
            </a:r>
            <a:r>
              <a:rPr lang="en-US" sz="2000" dirty="0" smtClean="0"/>
              <a:t/>
            </a:r>
            <a:br>
              <a:rPr lang="en-US" sz="2000" dirty="0" smtClean="0"/>
            </a:br>
            <a:endParaRPr lang="en-US" sz="2000" dirty="0" smtClean="0"/>
          </a:p>
          <a:p>
            <a:pPr eaLnBrk="1" hangingPunct="1">
              <a:defRPr/>
            </a:pPr>
            <a:r>
              <a:rPr lang="en-US" sz="2400" b="1" dirty="0" smtClean="0"/>
              <a:t>Three challenges</a:t>
            </a:r>
            <a:endParaRPr lang="en-US" sz="2400" dirty="0" smtClean="0"/>
          </a:p>
          <a:p>
            <a:pPr marL="692150" lvl="1" indent="-347663" eaLnBrk="1" hangingPunct="1">
              <a:defRPr/>
            </a:pPr>
            <a:r>
              <a:rPr lang="en-US" sz="2000" dirty="0" smtClean="0"/>
              <a:t>Meaningful visual displays of massive da </a:t>
            </a:r>
          </a:p>
          <a:p>
            <a:pPr marL="692150" lvl="1" indent="-347663" eaLnBrk="1" hangingPunct="1">
              <a:defRPr/>
            </a:pPr>
            <a:r>
              <a:rPr lang="en-US" sz="2000" dirty="0" smtClean="0"/>
              <a:t>Interaction: widgets &amp; window </a:t>
            </a:r>
            <a:r>
              <a:rPr lang="en-US" sz="2000" dirty="0" err="1" smtClean="0"/>
              <a:t>coordinati</a:t>
            </a:r>
            <a:endParaRPr lang="en-US" sz="2000" dirty="0" smtClean="0"/>
          </a:p>
          <a:p>
            <a:pPr marL="692150" lvl="1" indent="-347663" eaLnBrk="1" hangingPunct="1">
              <a:defRPr/>
            </a:pPr>
            <a:r>
              <a:rPr lang="en-US" sz="2000" dirty="0" smtClean="0"/>
              <a:t>Process models for discovery</a:t>
            </a:r>
            <a:br>
              <a:rPr lang="en-US" sz="2000" dirty="0" smtClean="0"/>
            </a:br>
            <a:r>
              <a:rPr lang="en-US" sz="2000" dirty="0" smtClean="0"/>
              <a:t>    </a:t>
            </a:r>
            <a:endParaRPr lang="en-US" sz="2000" dirty="0"/>
          </a:p>
          <a:p>
            <a:pPr marL="692150" lvl="1" indent="-347663" eaLnBrk="1" hangingPunct="1">
              <a:defRPr/>
            </a:pPr>
            <a:endParaRPr lang="en-US" sz="2000" dirty="0" smtClean="0"/>
          </a:p>
          <a:p>
            <a:pPr marL="692150" lvl="1" indent="-347663" eaLnBrk="1" hangingPunct="1">
              <a:defRPr/>
            </a:pPr>
            <a:endParaRPr lang="en-US" sz="2000" dirty="0"/>
          </a:p>
          <a:p>
            <a:pPr marL="692150" lvl="1" indent="-347663" eaLnBrk="1" hangingPunct="1">
              <a:defRPr/>
            </a:pPr>
            <a:endParaRPr lang="en-US" sz="2000" dirty="0" smtClean="0"/>
          </a:p>
          <a:p>
            <a:pPr marL="344487" lvl="1" indent="0" eaLnBrk="1" hangingPunct="1">
              <a:buFontTx/>
              <a:buNone/>
              <a:defRPr/>
            </a:pPr>
            <a:r>
              <a:rPr lang="en-US" sz="2000" dirty="0" smtClean="0"/>
              <a:t>  1999	                       2004                                  </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2990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41" name="Picture 4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3113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93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28600"/>
            <a:ext cx="8839200" cy="685800"/>
          </a:xfrm>
        </p:spPr>
        <p:txBody>
          <a:bodyPr/>
          <a:lstStyle/>
          <a:p>
            <a:pPr eaLnBrk="1" hangingPunct="1"/>
            <a:r>
              <a:rPr lang="en-US" altLang="en-US" sz="3200" b="1" smtClean="0"/>
              <a:t>Information Visualization &amp; Visual Analytics</a:t>
            </a:r>
          </a:p>
        </p:txBody>
      </p:sp>
      <p:sp>
        <p:nvSpPr>
          <p:cNvPr id="10243" name="Rectangle 3"/>
          <p:cNvSpPr>
            <a:spLocks noGrp="1" noChangeArrowheads="1"/>
          </p:cNvSpPr>
          <p:nvPr>
            <p:ph type="body" idx="1"/>
          </p:nvPr>
        </p:nvSpPr>
        <p:spPr>
          <a:xfrm>
            <a:off x="609600" y="1295400"/>
            <a:ext cx="8229600" cy="5029200"/>
          </a:xfrm>
        </p:spPr>
        <p:txBody>
          <a:bodyPr/>
          <a:lstStyle/>
          <a:p>
            <a:pPr eaLnBrk="1" hangingPunct="1">
              <a:defRPr/>
            </a:pPr>
            <a:r>
              <a:rPr lang="en-US" sz="2400" b="1" dirty="0" smtClean="0"/>
              <a:t>Visual bandwidth is enormous</a:t>
            </a:r>
            <a:endParaRPr lang="en-US" sz="2400" dirty="0" smtClean="0"/>
          </a:p>
          <a:p>
            <a:pPr marL="692150" lvl="1" indent="-347663" eaLnBrk="1" hangingPunct="1">
              <a:defRPr/>
            </a:pPr>
            <a:r>
              <a:rPr lang="en-US" sz="2000" dirty="0" smtClean="0"/>
              <a:t>Human perceptual skills are remarkable</a:t>
            </a:r>
          </a:p>
          <a:p>
            <a:pPr marL="987425" lvl="2" indent="-293688" eaLnBrk="1" hangingPunct="1">
              <a:defRPr/>
            </a:pPr>
            <a:r>
              <a:rPr lang="en-US" sz="1800" dirty="0" smtClean="0"/>
              <a:t>Trend, cluster, gap, outlier...</a:t>
            </a:r>
          </a:p>
          <a:p>
            <a:pPr marL="987425" lvl="2" indent="-293688" eaLnBrk="1" hangingPunct="1">
              <a:defRPr/>
            </a:pPr>
            <a:r>
              <a:rPr lang="en-US" sz="1800" dirty="0" smtClean="0"/>
              <a:t>Color, size, shape, proximity...</a:t>
            </a:r>
            <a:r>
              <a:rPr lang="en-US" sz="2000" dirty="0" smtClean="0"/>
              <a:t/>
            </a:r>
            <a:br>
              <a:rPr lang="en-US" sz="2000" dirty="0" smtClean="0"/>
            </a:br>
            <a:endParaRPr lang="en-US" sz="2000" dirty="0" smtClean="0"/>
          </a:p>
          <a:p>
            <a:pPr eaLnBrk="1" hangingPunct="1">
              <a:defRPr/>
            </a:pPr>
            <a:r>
              <a:rPr lang="en-US" sz="2400" b="1" dirty="0" smtClean="0"/>
              <a:t>Three challenges</a:t>
            </a:r>
            <a:endParaRPr lang="en-US" sz="2400" dirty="0" smtClean="0"/>
          </a:p>
          <a:p>
            <a:pPr marL="692150" lvl="1" indent="-347663" eaLnBrk="1" hangingPunct="1">
              <a:defRPr/>
            </a:pPr>
            <a:r>
              <a:rPr lang="en-US" sz="2000" dirty="0" smtClean="0"/>
              <a:t>Meaningful visual displays of massive data </a:t>
            </a:r>
          </a:p>
          <a:p>
            <a:pPr marL="692150" lvl="1" indent="-347663" eaLnBrk="1" hangingPunct="1">
              <a:defRPr/>
            </a:pPr>
            <a:r>
              <a:rPr lang="en-US" sz="2000" dirty="0" smtClean="0"/>
              <a:t>Interaction: widgets &amp; window coordination</a:t>
            </a:r>
          </a:p>
          <a:p>
            <a:pPr marL="692150" lvl="1" indent="-347663" eaLnBrk="1" hangingPunct="1">
              <a:defRPr/>
            </a:pPr>
            <a:r>
              <a:rPr lang="en-US" sz="2000" dirty="0" smtClean="0"/>
              <a:t>Process models for discovery</a:t>
            </a:r>
            <a:br>
              <a:rPr lang="en-US" sz="2000" dirty="0" smtClean="0"/>
            </a:br>
            <a:r>
              <a:rPr lang="en-US" sz="2000" dirty="0" smtClean="0"/>
              <a:t>    </a:t>
            </a:r>
            <a:endParaRPr lang="en-US" sz="2000" dirty="0"/>
          </a:p>
          <a:p>
            <a:pPr marL="692150" lvl="1" indent="-347663" eaLnBrk="1" hangingPunct="1">
              <a:defRPr/>
            </a:pPr>
            <a:endParaRPr lang="en-US" sz="2000" dirty="0" smtClean="0"/>
          </a:p>
          <a:p>
            <a:pPr marL="692150" lvl="1" indent="-347663" eaLnBrk="1" hangingPunct="1">
              <a:defRPr/>
            </a:pPr>
            <a:endParaRPr lang="en-US" sz="2000" dirty="0"/>
          </a:p>
          <a:p>
            <a:pPr marL="692150" lvl="1" indent="-347663" eaLnBrk="1" hangingPunct="1">
              <a:defRPr/>
            </a:pPr>
            <a:endParaRPr lang="en-US" sz="2000" dirty="0" smtClean="0"/>
          </a:p>
          <a:p>
            <a:pPr marL="344487" lvl="1" indent="0" eaLnBrk="1" hangingPunct="1">
              <a:buFontTx/>
              <a:buNone/>
              <a:defRPr/>
            </a:pPr>
            <a:r>
              <a:rPr lang="en-US" sz="2000" dirty="0" smtClean="0"/>
              <a:t>  1999	                       2004                                  2010</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2990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5" name="Picture 4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3113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313" y="1219200"/>
            <a:ext cx="3163887"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158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915400" cy="762000"/>
          </a:xfrm>
        </p:spPr>
        <p:txBody>
          <a:bodyPr/>
          <a:lstStyle/>
          <a:p>
            <a:pPr eaLnBrk="1" hangingPunct="1"/>
            <a:r>
              <a:rPr lang="en-US" altLang="en-US" sz="3200" b="1" smtClean="0"/>
              <a:t>Spotfire: Retinol’s role in embryos &amp; vision</a:t>
            </a:r>
          </a:p>
        </p:txBody>
      </p:sp>
      <p:pic>
        <p:nvPicPr>
          <p:cNvPr id="16387" name="Picture 3" descr="Thomas-Spotfi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086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68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3200" b="1" smtClean="0"/>
              <a:t>Spotfire: DC natality data</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19188"/>
            <a:ext cx="7924800"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a:tailEnd/>
              </a14:hiddenLine>
            </a:ext>
          </a:extLst>
        </p:spPr>
      </p:pic>
    </p:spTree>
    <p:extLst>
      <p:ext uri="{BB962C8B-B14F-4D97-AF65-F5344CB8AC3E}">
        <p14:creationId xmlns:p14="http://schemas.microsoft.com/office/powerpoint/2010/main" val="185661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6330950" y="2286000"/>
            <a:ext cx="1254125" cy="850900"/>
          </a:xfrm>
          <a:prstGeom prst="cube">
            <a:avLst>
              <a:gd name="adj" fmla="val 24995"/>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5032B"/>
              </a:buClr>
              <a:buSzPct val="140000"/>
              <a:buChar char="•"/>
              <a:defRPr sz="3200">
                <a:solidFill>
                  <a:schemeClr val="tx1"/>
                </a:solidFill>
                <a:latin typeface="Arial" charset="0"/>
                <a:cs typeface="Arial" charset="0"/>
              </a:defRPr>
            </a:lvl1pPr>
            <a:lvl2pPr marL="742950" indent="-285750">
              <a:spcBef>
                <a:spcPct val="20000"/>
              </a:spcBef>
              <a:buClr>
                <a:srgbClr val="DC0000"/>
              </a:buClr>
              <a:buSzPct val="120000"/>
              <a:buChar char="•"/>
              <a:defRPr sz="2800">
                <a:solidFill>
                  <a:schemeClr val="tx1"/>
                </a:solidFill>
                <a:latin typeface="Arial" charset="0"/>
                <a:cs typeface="Arial" charset="0"/>
              </a:defRPr>
            </a:lvl2pPr>
            <a:lvl3pPr marL="1143000" indent="-228600">
              <a:spcBef>
                <a:spcPct val="20000"/>
              </a:spcBef>
              <a:buClr>
                <a:srgbClr val="F5032B"/>
              </a:buClr>
              <a:buChar char="•"/>
              <a:defRPr sz="2400">
                <a:solidFill>
                  <a:schemeClr val="tx1"/>
                </a:solidFill>
                <a:latin typeface="Arial" charset="0"/>
                <a:cs typeface="Arial" charset="0"/>
              </a:defRPr>
            </a:lvl3pPr>
            <a:lvl4pPr marL="1600200" indent="-228600">
              <a:spcBef>
                <a:spcPct val="20000"/>
              </a:spcBef>
              <a:buClr>
                <a:srgbClr val="F5032B"/>
              </a:buClr>
              <a:buChar char="•"/>
              <a:defRPr sz="2000">
                <a:solidFill>
                  <a:schemeClr val="tx1"/>
                </a:solidFill>
                <a:latin typeface="Arial" charset="0"/>
                <a:cs typeface="Arial" charset="0"/>
              </a:defRPr>
            </a:lvl4pPr>
            <a:lvl5pPr marL="2057400" indent="-228600">
              <a:spcBef>
                <a:spcPct val="20000"/>
              </a:spcBef>
              <a:buClr>
                <a:srgbClr val="F5032B"/>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9pPr>
          </a:lstStyle>
          <a:p>
            <a:pPr algn="ctr">
              <a:spcBef>
                <a:spcPct val="0"/>
              </a:spcBef>
              <a:buClrTx/>
              <a:buSzTx/>
              <a:buFontTx/>
              <a:buNone/>
            </a:pPr>
            <a:endParaRPr lang="en-US" altLang="en-US" sz="2400">
              <a:solidFill>
                <a:srgbClr val="000000"/>
              </a:solidFill>
              <a:latin typeface="Antique Olv (W1)" pitchFamily="34" charset="0"/>
            </a:endParaRPr>
          </a:p>
        </p:txBody>
      </p:sp>
      <p:pic>
        <p:nvPicPr>
          <p:cNvPr id="18435" name="Picture 3" descr="sf_logo"/>
          <p:cNvPicPr>
            <a:picLocks noChangeAspect="1" noChangeArrowheads="1"/>
          </p:cNvPicPr>
          <p:nvPr/>
        </p:nvPicPr>
        <p:blipFill>
          <a:blip r:embed="rId2">
            <a:extLst>
              <a:ext uri="{28A0092B-C50C-407E-A947-70E740481C1C}">
                <a14:useLocalDpi xmlns:a14="http://schemas.microsoft.com/office/drawing/2010/main" val="0"/>
              </a:ext>
            </a:extLst>
          </a:blip>
          <a:srcRect l="10001" t="23810" b="23810"/>
          <a:stretch>
            <a:fillRect/>
          </a:stretch>
        </p:blipFill>
        <p:spPr bwMode="auto">
          <a:xfrm>
            <a:off x="5486400" y="0"/>
            <a:ext cx="342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Spotfire-Wall-1"/>
          <p:cNvPicPr>
            <a:picLocks noChangeAspect="1" noChangeArrowheads="1"/>
          </p:cNvPicPr>
          <p:nvPr/>
        </p:nvPicPr>
        <p:blipFill>
          <a:blip r:embed="rId3">
            <a:extLst>
              <a:ext uri="{28A0092B-C50C-407E-A947-70E740481C1C}">
                <a14:useLocalDpi xmlns:a14="http://schemas.microsoft.com/office/drawing/2010/main" val="0"/>
              </a:ext>
            </a:extLst>
          </a:blip>
          <a:srcRect t="14207" b="20685"/>
          <a:stretch>
            <a:fillRect/>
          </a:stretch>
        </p:blipFill>
        <p:spPr bwMode="auto">
          <a:xfrm>
            <a:off x="0" y="1231900"/>
            <a:ext cx="9144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ChangeArrowheads="1"/>
          </p:cNvSpPr>
          <p:nvPr/>
        </p:nvSpPr>
        <p:spPr bwMode="auto">
          <a:xfrm>
            <a:off x="685800" y="6243638"/>
            <a:ext cx="731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5032B"/>
              </a:buClr>
              <a:buSzPct val="140000"/>
              <a:buChar char="•"/>
              <a:defRPr sz="3200">
                <a:solidFill>
                  <a:schemeClr val="tx1"/>
                </a:solidFill>
                <a:latin typeface="Arial" charset="0"/>
                <a:cs typeface="Arial" charset="0"/>
              </a:defRPr>
            </a:lvl1pPr>
            <a:lvl2pPr marL="742950" indent="-285750">
              <a:spcBef>
                <a:spcPct val="20000"/>
              </a:spcBef>
              <a:buClr>
                <a:srgbClr val="DC0000"/>
              </a:buClr>
              <a:buSzPct val="120000"/>
              <a:buChar char="•"/>
              <a:defRPr sz="2800">
                <a:solidFill>
                  <a:schemeClr val="tx1"/>
                </a:solidFill>
                <a:latin typeface="Arial" charset="0"/>
                <a:cs typeface="Arial" charset="0"/>
              </a:defRPr>
            </a:lvl2pPr>
            <a:lvl3pPr marL="1143000" indent="-228600">
              <a:spcBef>
                <a:spcPct val="20000"/>
              </a:spcBef>
              <a:buClr>
                <a:srgbClr val="F5032B"/>
              </a:buClr>
              <a:buChar char="•"/>
              <a:defRPr sz="2400">
                <a:solidFill>
                  <a:schemeClr val="tx1"/>
                </a:solidFill>
                <a:latin typeface="Arial" charset="0"/>
                <a:cs typeface="Arial" charset="0"/>
              </a:defRPr>
            </a:lvl3pPr>
            <a:lvl4pPr marL="1600200" indent="-228600">
              <a:spcBef>
                <a:spcPct val="20000"/>
              </a:spcBef>
              <a:buClr>
                <a:srgbClr val="F5032B"/>
              </a:buClr>
              <a:buChar char="•"/>
              <a:defRPr sz="2000">
                <a:solidFill>
                  <a:schemeClr val="tx1"/>
                </a:solidFill>
                <a:latin typeface="Arial" charset="0"/>
                <a:cs typeface="Arial" charset="0"/>
              </a:defRPr>
            </a:lvl4pPr>
            <a:lvl5pPr marL="2057400" indent="-228600">
              <a:spcBef>
                <a:spcPct val="20000"/>
              </a:spcBef>
              <a:buClr>
                <a:srgbClr val="F5032B"/>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F5032B"/>
              </a:buClr>
              <a:buChar char="•"/>
              <a:defRPr sz="2000">
                <a:solidFill>
                  <a:schemeClr val="tx1"/>
                </a:solidFill>
                <a:latin typeface="Arial" charset="0"/>
                <a:cs typeface="Arial" charset="0"/>
              </a:defRPr>
            </a:lvl9pPr>
          </a:lstStyle>
          <a:p>
            <a:pPr eaLnBrk="1" hangingPunct="1">
              <a:spcBef>
                <a:spcPct val="0"/>
              </a:spcBef>
              <a:buClrTx/>
              <a:buSzTx/>
              <a:buFontTx/>
              <a:buNone/>
            </a:pPr>
            <a:r>
              <a:rPr lang="en-US" altLang="en-US" sz="2400">
                <a:solidFill>
                  <a:srgbClr val="000000"/>
                </a:solidFill>
                <a:latin typeface="Antique Olv (W1)" pitchFamily="34" charset="0"/>
              </a:rPr>
              <a:t>http://registration.spotfire.com/eval/default_edu.asp</a:t>
            </a:r>
          </a:p>
        </p:txBody>
      </p:sp>
    </p:spTree>
    <p:extLst>
      <p:ext uri="{BB962C8B-B14F-4D97-AF65-F5344CB8AC3E}">
        <p14:creationId xmlns:p14="http://schemas.microsoft.com/office/powerpoint/2010/main" val="24910759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ntique Olv (W1)" pitchFamily="34" charset="0"/>
            <a:cs typeface="Arial"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ntique Olv (W1)" pitchFamily="34"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60640</TotalTime>
  <Words>1025</Words>
  <Application>Microsoft Office PowerPoint</Application>
  <PresentationFormat>On-screen Show (4:3)</PresentationFormat>
  <Paragraphs>223</Paragraphs>
  <Slides>46</Slides>
  <Notes>6</Notes>
  <HiddenSlides>2</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Pixel</vt:lpstr>
      <vt:lpstr> Interactive Visual Discovery  in Temporal Event Sequences:     Electronic Health Records &amp;  Other Applications   Ben Shneiderman  ben@cs.umd.edu  Founding Director (1983-2000), Human-Computer Interaction Lab Professor, Department of Computer Science Member, Institute for Advanced Computer Studies   </vt:lpstr>
      <vt:lpstr>PowerPoint Presentation</vt:lpstr>
      <vt:lpstr>Design Issues</vt:lpstr>
      <vt:lpstr>Information Visualization &amp; Visual Analytics</vt:lpstr>
      <vt:lpstr>Information Visualization &amp; Visual Analytics</vt:lpstr>
      <vt:lpstr>Information Visualization &amp; Visual Analytics</vt:lpstr>
      <vt:lpstr>Spotfire: Retinol’s role in embryos &amp; vision</vt:lpstr>
      <vt:lpstr>Spotfire: DC natality data</vt:lpstr>
      <vt:lpstr>PowerPoint Presentation</vt:lpstr>
      <vt:lpstr>10M - 100M pixels: Large displays </vt:lpstr>
      <vt:lpstr>PowerPoint Presentation</vt:lpstr>
      <vt:lpstr>100M-pixels &amp; more</vt:lpstr>
      <vt:lpstr>1M-pixels &amp; less</vt:lpstr>
      <vt:lpstr>Information Visualization: Mantra</vt:lpstr>
      <vt:lpstr>Information Visualization: Data Types</vt:lpstr>
      <vt:lpstr>PowerPoint Presentation</vt:lpstr>
      <vt:lpstr>EHRs: Temporal data</vt:lpstr>
      <vt:lpstr>PowerPoint Presentation</vt:lpstr>
      <vt:lpstr>PowerPoint Presentation</vt:lpstr>
      <vt:lpstr>LifeLines2: Align-Rank-Filter &amp; Summarize</vt:lpstr>
      <vt:lpstr>LifeFlow: Interface with User Controls</vt:lpstr>
      <vt:lpstr>PowerPoint Presentation</vt:lpstr>
      <vt:lpstr>PowerPoint Presentation</vt:lpstr>
      <vt:lpstr>Children’s Hospital in DC: Trauma Bay</vt:lpstr>
      <vt:lpstr>EventFlow</vt:lpstr>
      <vt:lpstr>EventFlow: Temporal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Children’s Hospital Trauma Care: EventFlow</vt:lpstr>
      <vt:lpstr>Children’s Hospital Trauma Care: EventFlow</vt:lpstr>
      <vt:lpstr>Children’s Hospital Trauma Care: EventFlow</vt:lpstr>
      <vt:lpstr>UM-Baltimore: CHIB Projects</vt:lpstr>
      <vt:lpstr>Yale Medical: Seth Powsner &amp; Tami Sullivan</vt:lpstr>
      <vt:lpstr>Future Directions: EventFlow</vt:lpstr>
      <vt:lpstr>Cohort Comparison: Dual EventFlow</vt:lpstr>
      <vt:lpstr>Cohort Comparison: CoCo</vt:lpstr>
      <vt:lpstr>Thanks for getting us to this stage</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System Technologies</dc:title>
  <dc:creator>Ben Shneiderman</dc:creator>
  <cp:lastModifiedBy>Ben Shneiderman</cp:lastModifiedBy>
  <cp:revision>354</cp:revision>
  <dcterms:created xsi:type="dcterms:W3CDTF">2004-05-06T20:17:30Z</dcterms:created>
  <dcterms:modified xsi:type="dcterms:W3CDTF">2014-09-22T21:40:53Z</dcterms:modified>
</cp:coreProperties>
</file>