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57" r:id="rId3"/>
    <p:sldId id="265" r:id="rId4"/>
    <p:sldId id="263" r:id="rId5"/>
    <p:sldId id="259" r:id="rId6"/>
    <p:sldId id="261" r:id="rId7"/>
    <p:sldId id="262" r:id="rId8"/>
    <p:sldId id="267" r:id="rId9"/>
    <p:sldId id="274" r:id="rId10"/>
    <p:sldId id="271" r:id="rId11"/>
    <p:sldId id="272" r:id="rId12"/>
    <p:sldId id="270" r:id="rId13"/>
    <p:sldId id="266" r:id="rId14"/>
    <p:sldId id="273" r:id="rId15"/>
    <p:sldId id="268" r:id="rId16"/>
    <p:sldId id="260"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84" autoAdjust="0"/>
  </p:normalViewPr>
  <p:slideViewPr>
    <p:cSldViewPr snapToGrid="0" snapToObjects="1">
      <p:cViewPr varScale="1">
        <p:scale>
          <a:sx n="58" d="100"/>
          <a:sy n="58" d="100"/>
        </p:scale>
        <p:origin x="-159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7383B2-A177-2945-AC95-F06A5F050B01}" type="datetime1">
              <a:rPr lang="en-US" smtClean="0"/>
              <a:t>2/17/14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A2D051-ABD7-C446-8086-CE11128273B1}" type="slidenum">
              <a:rPr lang="en-US" smtClean="0"/>
              <a:t>‹#›</a:t>
            </a:fld>
            <a:endParaRPr lang="en-US"/>
          </a:p>
        </p:txBody>
      </p:sp>
    </p:spTree>
    <p:extLst>
      <p:ext uri="{BB962C8B-B14F-4D97-AF65-F5344CB8AC3E}">
        <p14:creationId xmlns:p14="http://schemas.microsoft.com/office/powerpoint/2010/main" val="3124602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408C7-51D4-6F47-9345-DBECFC6D3BB1}" type="datetime1">
              <a:rPr lang="en-US" smtClean="0"/>
              <a:t>2/17/14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109AE-D797-744B-BB0E-5302CC349FEE}" type="slidenum">
              <a:rPr lang="en-US" smtClean="0"/>
              <a:t>‹#›</a:t>
            </a:fld>
            <a:endParaRPr lang="en-US"/>
          </a:p>
        </p:txBody>
      </p:sp>
    </p:spTree>
    <p:extLst>
      <p:ext uri="{BB962C8B-B14F-4D97-AF65-F5344CB8AC3E}">
        <p14:creationId xmlns:p14="http://schemas.microsoft.com/office/powerpoint/2010/main" val="35654799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1</a:t>
            </a:fld>
            <a:endParaRPr lang="en-US"/>
          </a:p>
        </p:txBody>
      </p:sp>
    </p:spTree>
    <p:extLst>
      <p:ext uri="{BB962C8B-B14F-4D97-AF65-F5344CB8AC3E}">
        <p14:creationId xmlns:p14="http://schemas.microsoft.com/office/powerpoint/2010/main" val="4245262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11</a:t>
            </a:fld>
            <a:endParaRPr lang="en-US"/>
          </a:p>
        </p:txBody>
      </p:sp>
    </p:spTree>
    <p:extLst>
      <p:ext uri="{BB962C8B-B14F-4D97-AF65-F5344CB8AC3E}">
        <p14:creationId xmlns:p14="http://schemas.microsoft.com/office/powerpoint/2010/main" val="327571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Have class walk backwards through centipede game, see that all will go down at last node, then see how many would go down at second to last node. Have them understand that it was irrational to not go down at second to last node since they see all will go down at last node. Somewhere the backwards induction and idea of rationality breaks down.</a:t>
            </a:r>
            <a:endParaRPr lang="en-US" dirty="0" smtClean="0"/>
          </a:p>
        </p:txBody>
      </p:sp>
      <p:sp>
        <p:nvSpPr>
          <p:cNvPr id="4" name="Slide Number Placeholder 3"/>
          <p:cNvSpPr>
            <a:spLocks noGrp="1"/>
          </p:cNvSpPr>
          <p:nvPr>
            <p:ph type="sldNum" sz="quarter" idx="10"/>
          </p:nvPr>
        </p:nvSpPr>
        <p:spPr/>
        <p:txBody>
          <a:bodyPr/>
          <a:lstStyle/>
          <a:p>
            <a:fld id="{A83109AE-D797-744B-BB0E-5302CC349FEE}" type="slidenum">
              <a:rPr lang="en-US" smtClean="0"/>
              <a:t>12</a:t>
            </a:fld>
            <a:endParaRPr lang="en-US"/>
          </a:p>
        </p:txBody>
      </p:sp>
    </p:spTree>
    <p:extLst>
      <p:ext uri="{BB962C8B-B14F-4D97-AF65-F5344CB8AC3E}">
        <p14:creationId xmlns:p14="http://schemas.microsoft.com/office/powerpoint/2010/main" val="315413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if player 1 doesn’t go down? What should you do as player 2?</a:t>
            </a:r>
          </a:p>
          <a:p>
            <a:endParaRPr lang="en-US" dirty="0" smtClean="0"/>
          </a:p>
          <a:p>
            <a:r>
              <a:rPr lang="en-US" dirty="0" smtClean="0"/>
              <a:t>Your knowledge was that players would act rationally</a:t>
            </a:r>
          </a:p>
          <a:p>
            <a:r>
              <a:rPr lang="en-US" dirty="0" smtClean="0"/>
              <a:t>You have no idea what</a:t>
            </a:r>
            <a:r>
              <a:rPr lang="en-US" baseline="0" dirty="0" smtClean="0"/>
              <a:t> the next move of p1 will be. Maybe he will act irrationally again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A83109AE-D797-744B-BB0E-5302CC349FEE}" type="slidenum">
              <a:rPr lang="en-US" smtClean="0"/>
              <a:t>13</a:t>
            </a:fld>
            <a:endParaRPr lang="en-US"/>
          </a:p>
        </p:txBody>
      </p:sp>
    </p:spTree>
    <p:extLst>
      <p:ext uri="{BB962C8B-B14F-4D97-AF65-F5344CB8AC3E}">
        <p14:creationId xmlns:p14="http://schemas.microsoft.com/office/powerpoint/2010/main" val="327571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Called</a:t>
            </a:r>
            <a:r>
              <a:rPr lang="en-US" baseline="0" dirty="0" smtClean="0"/>
              <a:t> cooperation theory by </a:t>
            </a:r>
            <a:r>
              <a:rPr lang="en-US" baseline="0" dirty="0" err="1" smtClean="0"/>
              <a:t>Reinhard</a:t>
            </a:r>
            <a:r>
              <a:rPr lang="en-US" baseline="0" dirty="0" smtClean="0"/>
              <a:t> </a:t>
            </a:r>
            <a:r>
              <a:rPr lang="en-US" baseline="0" dirty="0" err="1" smtClean="0"/>
              <a:t>Selten</a:t>
            </a:r>
            <a:r>
              <a:rPr lang="en-US" baseline="0" dirty="0" smtClean="0"/>
              <a:t> (Economist, 1994 Nobel Prize winner)</a:t>
            </a:r>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14</a:t>
            </a:fld>
            <a:endParaRPr lang="en-US"/>
          </a:p>
        </p:txBody>
      </p:sp>
    </p:spTree>
    <p:extLst>
      <p:ext uri="{BB962C8B-B14F-4D97-AF65-F5344CB8AC3E}">
        <p14:creationId xmlns:p14="http://schemas.microsoft.com/office/powerpoint/2010/main" val="3275716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15</a:t>
            </a:fld>
            <a:endParaRPr lang="en-US"/>
          </a:p>
        </p:txBody>
      </p:sp>
    </p:spTree>
    <p:extLst>
      <p:ext uri="{BB962C8B-B14F-4D97-AF65-F5344CB8AC3E}">
        <p14:creationId xmlns:p14="http://schemas.microsoft.com/office/powerpoint/2010/main" val="327571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16</a:t>
            </a:fld>
            <a:endParaRPr lang="en-US"/>
          </a:p>
        </p:txBody>
      </p:sp>
    </p:spTree>
    <p:extLst>
      <p:ext uri="{BB962C8B-B14F-4D97-AF65-F5344CB8AC3E}">
        <p14:creationId xmlns:p14="http://schemas.microsoft.com/office/powerpoint/2010/main" val="107040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smtClean="0"/>
              <a:t>those</a:t>
            </a:r>
            <a:r>
              <a:rPr lang="en-US" baseline="0" dirty="0" smtClean="0"/>
              <a:t> of you who were player 1, did any of you choose the action D?</a:t>
            </a:r>
          </a:p>
          <a:p>
            <a:endParaRPr lang="en-US" baseline="0" dirty="0" smtClean="0"/>
          </a:p>
          <a:p>
            <a:r>
              <a:rPr lang="en-US" baseline="0" dirty="0" smtClean="0"/>
              <a:t>Why not? “much higher payoffs to the right if chose action A”</a:t>
            </a:r>
          </a:p>
          <a:p>
            <a:endParaRPr lang="en-US" baseline="0" dirty="0" smtClean="0"/>
          </a:p>
          <a:p>
            <a:r>
              <a:rPr lang="en-US" baseline="0" dirty="0" smtClean="0"/>
              <a:t>This is what we’ll be discussing today. </a:t>
            </a:r>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2</a:t>
            </a:fld>
            <a:endParaRPr lang="en-US"/>
          </a:p>
        </p:txBody>
      </p:sp>
    </p:spTree>
    <p:extLst>
      <p:ext uri="{BB962C8B-B14F-4D97-AF65-F5344CB8AC3E}">
        <p14:creationId xmlns:p14="http://schemas.microsoft.com/office/powerpoint/2010/main" val="315413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a:t>
            </a:r>
            <a:r>
              <a:rPr lang="en-US" dirty="0" err="1" smtClean="0"/>
              <a:t>www.cuhk.edu.hk</a:t>
            </a:r>
            <a:r>
              <a:rPr lang="en-US" dirty="0" smtClean="0"/>
              <a:t>/</a:t>
            </a:r>
            <a:r>
              <a:rPr lang="en-US" dirty="0" err="1" smtClean="0"/>
              <a:t>cpr</a:t>
            </a:r>
            <a:r>
              <a:rPr lang="en-US" dirty="0" smtClean="0"/>
              <a:t>/images/</a:t>
            </a:r>
            <a:r>
              <a:rPr lang="en-US" dirty="0" smtClean="0"/>
              <a:t>060503aumann.jpg</a:t>
            </a:r>
          </a:p>
        </p:txBody>
      </p:sp>
      <p:sp>
        <p:nvSpPr>
          <p:cNvPr id="4" name="Slide Number Placeholder 3"/>
          <p:cNvSpPr>
            <a:spLocks noGrp="1"/>
          </p:cNvSpPr>
          <p:nvPr>
            <p:ph type="sldNum" sz="quarter" idx="10"/>
          </p:nvPr>
        </p:nvSpPr>
        <p:spPr/>
        <p:txBody>
          <a:bodyPr/>
          <a:lstStyle/>
          <a:p>
            <a:fld id="{A83109AE-D797-744B-BB0E-5302CC349FEE}" type="slidenum">
              <a:rPr lang="en-US" smtClean="0"/>
              <a:t>3</a:t>
            </a:fld>
            <a:endParaRPr lang="en-US"/>
          </a:p>
        </p:txBody>
      </p:sp>
    </p:spTree>
    <p:extLst>
      <p:ext uri="{BB962C8B-B14F-4D97-AF65-F5344CB8AC3E}">
        <p14:creationId xmlns:p14="http://schemas.microsoft.com/office/powerpoint/2010/main" val="233394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Backward Induction</a:t>
            </a:r>
            <a:r>
              <a:rPr lang="en-US" baseline="0" dirty="0" smtClean="0"/>
              <a:t> is a common way to compute </a:t>
            </a:r>
            <a:r>
              <a:rPr lang="en-US" baseline="0" dirty="0" err="1" smtClean="0"/>
              <a:t>Subgame</a:t>
            </a:r>
            <a:r>
              <a:rPr lang="en-US" baseline="0" dirty="0" smtClean="0"/>
              <a:t> perfect </a:t>
            </a:r>
            <a:r>
              <a:rPr lang="en-US" baseline="0" dirty="0" err="1" smtClean="0"/>
              <a:t>equilibria</a:t>
            </a:r>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5</a:t>
            </a:fld>
            <a:endParaRPr lang="en-US"/>
          </a:p>
        </p:txBody>
      </p:sp>
    </p:spTree>
    <p:extLst>
      <p:ext uri="{BB962C8B-B14F-4D97-AF65-F5344CB8AC3E}">
        <p14:creationId xmlns:p14="http://schemas.microsoft.com/office/powerpoint/2010/main" val="136315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through </a:t>
            </a:r>
            <a:r>
              <a:rPr lang="en-US" dirty="0" smtClean="0"/>
              <a:t>toy example</a:t>
            </a:r>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6</a:t>
            </a:fld>
            <a:endParaRPr lang="en-US"/>
          </a:p>
        </p:txBody>
      </p:sp>
    </p:spTree>
    <p:extLst>
      <p:ext uri="{BB962C8B-B14F-4D97-AF65-F5344CB8AC3E}">
        <p14:creationId xmlns:p14="http://schemas.microsoft.com/office/powerpoint/2010/main" val="23153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t>
            </a:r>
            <a:r>
              <a:rPr lang="en-US" dirty="0" err="1" smtClean="0"/>
              <a:t>minmax</a:t>
            </a:r>
            <a:r>
              <a:rPr lang="en-US" dirty="0" smtClean="0"/>
              <a:t> in zero-sum</a:t>
            </a:r>
            <a:r>
              <a:rPr lang="en-US" baseline="0" dirty="0" smtClean="0"/>
              <a:t> </a:t>
            </a:r>
            <a:r>
              <a:rPr lang="en-US" baseline="0" dirty="0" smtClean="0"/>
              <a:t>games</a:t>
            </a:r>
            <a:endParaRPr lang="en-US" baseline="0" dirty="0" smtClean="0"/>
          </a:p>
        </p:txBody>
      </p:sp>
      <p:sp>
        <p:nvSpPr>
          <p:cNvPr id="4" name="Slide Number Placeholder 3"/>
          <p:cNvSpPr>
            <a:spLocks noGrp="1"/>
          </p:cNvSpPr>
          <p:nvPr>
            <p:ph type="sldNum" sz="quarter" idx="10"/>
          </p:nvPr>
        </p:nvSpPr>
        <p:spPr/>
        <p:txBody>
          <a:bodyPr/>
          <a:lstStyle/>
          <a:p>
            <a:fld id="{A83109AE-D797-744B-BB0E-5302CC349FEE}" type="slidenum">
              <a:rPr lang="en-US" smtClean="0"/>
              <a:t>7</a:t>
            </a:fld>
            <a:endParaRPr lang="en-US"/>
          </a:p>
        </p:txBody>
      </p:sp>
    </p:spTree>
    <p:extLst>
      <p:ext uri="{BB962C8B-B14F-4D97-AF65-F5344CB8AC3E}">
        <p14:creationId xmlns:p14="http://schemas.microsoft.com/office/powerpoint/2010/main" val="327571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8</a:t>
            </a:fld>
            <a:endParaRPr lang="en-US"/>
          </a:p>
        </p:txBody>
      </p:sp>
    </p:spTree>
    <p:extLst>
      <p:ext uri="{BB962C8B-B14F-4D97-AF65-F5344CB8AC3E}">
        <p14:creationId xmlns:p14="http://schemas.microsoft.com/office/powerpoint/2010/main" val="327571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9</a:t>
            </a:fld>
            <a:endParaRPr lang="en-US"/>
          </a:p>
        </p:txBody>
      </p:sp>
    </p:spTree>
    <p:extLst>
      <p:ext uri="{BB962C8B-B14F-4D97-AF65-F5344CB8AC3E}">
        <p14:creationId xmlns:p14="http://schemas.microsoft.com/office/powerpoint/2010/main" val="327571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a:t>
            </a:r>
            <a:r>
              <a:rPr lang="en-US" dirty="0" smtClean="0"/>
              <a:t>appropriate </a:t>
            </a:r>
            <a:r>
              <a:rPr lang="en-US" dirty="0" smtClean="0"/>
              <a:t>to go into the depth of this</a:t>
            </a:r>
            <a:r>
              <a:rPr lang="en-US" baseline="0" dirty="0" smtClean="0"/>
              <a:t> proof in this lecture. It relies on quite a few lemmas of knowledge </a:t>
            </a:r>
            <a:r>
              <a:rPr lang="en-US" baseline="0" dirty="0" smtClean="0"/>
              <a:t>theory.</a:t>
            </a:r>
            <a:endParaRPr lang="en-US" dirty="0"/>
          </a:p>
        </p:txBody>
      </p:sp>
      <p:sp>
        <p:nvSpPr>
          <p:cNvPr id="4" name="Slide Number Placeholder 3"/>
          <p:cNvSpPr>
            <a:spLocks noGrp="1"/>
          </p:cNvSpPr>
          <p:nvPr>
            <p:ph type="sldNum" sz="quarter" idx="10"/>
          </p:nvPr>
        </p:nvSpPr>
        <p:spPr/>
        <p:txBody>
          <a:bodyPr/>
          <a:lstStyle/>
          <a:p>
            <a:fld id="{A83109AE-D797-744B-BB0E-5302CC349FEE}" type="slidenum">
              <a:rPr lang="en-US" smtClean="0"/>
              <a:t>10</a:t>
            </a:fld>
            <a:endParaRPr lang="en-US"/>
          </a:p>
        </p:txBody>
      </p:sp>
    </p:spTree>
    <p:extLst>
      <p:ext uri="{BB962C8B-B14F-4D97-AF65-F5344CB8AC3E}">
        <p14:creationId xmlns:p14="http://schemas.microsoft.com/office/powerpoint/2010/main" val="327571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E39E1333-C12F-0844-8E85-B8F11DFD8399}" type="datetime1">
              <a:rPr lang="en-US" smtClean="0"/>
              <a:t>2/17/14</a:t>
            </a:fld>
            <a:endParaRPr lang="en-US"/>
          </a:p>
        </p:txBody>
      </p:sp>
      <p:sp>
        <p:nvSpPr>
          <p:cNvPr id="17" name="Footer Placeholder 16"/>
          <p:cNvSpPr>
            <a:spLocks noGrp="1"/>
          </p:cNvSpPr>
          <p:nvPr>
            <p:ph type="ftr" sz="quarter" idx="11"/>
          </p:nvPr>
        </p:nvSpPr>
        <p:spPr/>
        <p:txBody>
          <a:bodyPr/>
          <a:lstStyle/>
          <a:p>
            <a:r>
              <a:rPr kumimoji="0" lang="en-US" smtClean="0"/>
              <a:t>Common Knowledge of Rationality and Backward Induction - Lauren Fratamico</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832B7516-F1E6-D641-B667-4DA9AA355031}" type="datetime1">
              <a:rPr lang="en-US" smtClean="0"/>
              <a:t>2/17/14</a:t>
            </a:fld>
            <a:endParaRPr lang="en-US"/>
          </a:p>
        </p:txBody>
      </p:sp>
      <p:sp>
        <p:nvSpPr>
          <p:cNvPr id="5" name="Footer Placeholder 4"/>
          <p:cNvSpPr>
            <a:spLocks noGrp="1"/>
          </p:cNvSpPr>
          <p:nvPr>
            <p:ph type="ftr" sz="quarter" idx="11"/>
          </p:nvPr>
        </p:nvSpPr>
        <p:spPr/>
        <p:txBody>
          <a:bodyPr/>
          <a:lstStyle/>
          <a:p>
            <a:r>
              <a:rPr kumimoji="0" lang="en-US" smtClean="0"/>
              <a:t>Common Knowledge of Rationality and Backward Induction - Lauren Fratamico</a:t>
            </a:r>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0D3861A-7678-AF46-A0F2-CECDE6E2BEE9}" type="datetime1">
              <a:rPr lang="en-US" smtClean="0"/>
              <a:t>2/17/14</a:t>
            </a:fld>
            <a:endParaRPr lang="en-US"/>
          </a:p>
        </p:txBody>
      </p:sp>
      <p:sp>
        <p:nvSpPr>
          <p:cNvPr id="5" name="Footer Placeholder 4"/>
          <p:cNvSpPr>
            <a:spLocks noGrp="1"/>
          </p:cNvSpPr>
          <p:nvPr>
            <p:ph type="ftr" sz="quarter" idx="11"/>
          </p:nvPr>
        </p:nvSpPr>
        <p:spPr/>
        <p:txBody>
          <a:bodyPr/>
          <a:lstStyle/>
          <a:p>
            <a:r>
              <a:rPr kumimoji="0" lang="en-US" smtClean="0"/>
              <a:t>Common Knowledge of Rationality and Backward Induction - Lauren Fratamico</a:t>
            </a:r>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49210FD2-3ADD-864A-9B8C-96B851965928}" type="datetime1">
              <a:rPr lang="en-US" smtClean="0"/>
              <a:t>2/17/14</a:t>
            </a:fld>
            <a:endParaRPr lang="en-US"/>
          </a:p>
        </p:txBody>
      </p:sp>
      <p:sp>
        <p:nvSpPr>
          <p:cNvPr id="5" name="Footer Placeholder 4"/>
          <p:cNvSpPr>
            <a:spLocks noGrp="1"/>
          </p:cNvSpPr>
          <p:nvPr>
            <p:ph type="ftr" sz="quarter" idx="11"/>
          </p:nvPr>
        </p:nvSpPr>
        <p:spPr/>
        <p:txBody>
          <a:bodyPr/>
          <a:lstStyle/>
          <a:p>
            <a:r>
              <a:rPr kumimoji="0" lang="en-US" smtClean="0"/>
              <a:t>Common Knowledge of Rationality and Backward Induction - Lauren Fratamico</a:t>
            </a:r>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kumimoji="0" lang="en-US" smtClean="0"/>
              <a:t>Common Knowledge of Rationality and Backward Induction - Lauren Fratamico</a:t>
            </a:r>
            <a:endParaRPr kumimoji="0" lang="en-US"/>
          </a:p>
        </p:txBody>
      </p:sp>
      <p:sp>
        <p:nvSpPr>
          <p:cNvPr id="4" name="Date Placeholder 3"/>
          <p:cNvSpPr>
            <a:spLocks noGrp="1"/>
          </p:cNvSpPr>
          <p:nvPr>
            <p:ph type="dt" sz="half" idx="10"/>
          </p:nvPr>
        </p:nvSpPr>
        <p:spPr/>
        <p:txBody>
          <a:bodyPr/>
          <a:lstStyle/>
          <a:p>
            <a:pPr eaLnBrk="1" latinLnBrk="0" hangingPunct="1"/>
            <a:fld id="{E624DC44-6C41-D847-A7F6-6AF0386CE7E0}" type="datetime1">
              <a:rPr lang="en-US" smtClean="0"/>
              <a:t>2/17/14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D9B11198-8216-EE45-A60E-CC395933F5E8}" type="datetime1">
              <a:rPr lang="en-US" smtClean="0"/>
              <a:t>2/17/14</a:t>
            </a:fld>
            <a:endParaRPr lang="en-US"/>
          </a:p>
        </p:txBody>
      </p:sp>
      <p:sp>
        <p:nvSpPr>
          <p:cNvPr id="6" name="Footer Placeholder 5"/>
          <p:cNvSpPr>
            <a:spLocks noGrp="1"/>
          </p:cNvSpPr>
          <p:nvPr>
            <p:ph type="ftr" sz="quarter" idx="11"/>
          </p:nvPr>
        </p:nvSpPr>
        <p:spPr/>
        <p:txBody>
          <a:bodyPr/>
          <a:lstStyle/>
          <a:p>
            <a:r>
              <a:rPr kumimoji="0" lang="en-US" smtClean="0"/>
              <a:t>Common Knowledge of Rationality and Backward Induction - Lauren Fratamico</a:t>
            </a:r>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1B240EF3-5FBB-7B4F-AAD7-739392F3A3F8}" type="datetime1">
              <a:rPr lang="en-US" smtClean="0"/>
              <a:t>2/17/14</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kumimoji="0" lang="en-US" smtClean="0"/>
              <a:t>Common Knowledge of Rationality and Backward Induction - Lauren Fratamico</a:t>
            </a:r>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0383B3A0-6A52-9949-B470-71D3D36934FC}" type="datetime1">
              <a:rPr lang="en-US" smtClean="0"/>
              <a:t>2/17/14</a:t>
            </a:fld>
            <a:endParaRPr lang="en-US"/>
          </a:p>
        </p:txBody>
      </p:sp>
      <p:sp>
        <p:nvSpPr>
          <p:cNvPr id="4" name="Footer Placeholder 3"/>
          <p:cNvSpPr>
            <a:spLocks noGrp="1"/>
          </p:cNvSpPr>
          <p:nvPr>
            <p:ph type="ftr" sz="quarter" idx="11"/>
          </p:nvPr>
        </p:nvSpPr>
        <p:spPr/>
        <p:txBody>
          <a:bodyPr/>
          <a:lstStyle/>
          <a:p>
            <a:r>
              <a:rPr kumimoji="0" lang="en-US" smtClean="0"/>
              <a:t>Common Knowledge of Rationality and Backward Induction - Lauren Fratamico</a:t>
            </a:r>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D57FD23E-38F7-7347-A624-C7EA208F21C8}" type="datetime1">
              <a:rPr lang="en-US" smtClean="0"/>
              <a:t>2/17/14</a:t>
            </a:fld>
            <a:endParaRPr lang="en-US"/>
          </a:p>
        </p:txBody>
      </p:sp>
      <p:sp>
        <p:nvSpPr>
          <p:cNvPr id="3" name="Footer Placeholder 2"/>
          <p:cNvSpPr>
            <a:spLocks noGrp="1"/>
          </p:cNvSpPr>
          <p:nvPr>
            <p:ph type="ftr" sz="quarter" idx="11"/>
          </p:nvPr>
        </p:nvSpPr>
        <p:spPr/>
        <p:txBody>
          <a:bodyPr/>
          <a:lstStyle/>
          <a:p>
            <a:r>
              <a:rPr kumimoji="0" lang="en-US" smtClean="0"/>
              <a:t>Common Knowledge of Rationality and Backward Induction - Lauren Fratamico</a:t>
            </a:r>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CA971836-F10B-364A-9770-F5B0A6239785}" type="datetime1">
              <a:rPr lang="en-US" smtClean="0"/>
              <a:t>2/17/14</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kumimoji="0" lang="en-US" smtClean="0"/>
              <a:t>Common Knowledge of Rationality and Backward Induction - Lauren Fratamico</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616E17C0-3F47-6144-9676-F08E16BFD54A}" type="datetime1">
              <a:rPr lang="en-US" smtClean="0"/>
              <a:t>2/17/14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kumimoji="0" lang="en-US" smtClean="0"/>
              <a:t>Common Knowledge of Rationality and Backward Induction - Lauren Fratamico</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0011E43E-F743-6A45-A81C-0B78493DBF0A}" type="datetime1">
              <a:rPr lang="en-US" smtClean="0"/>
              <a:t>2/17/14</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r>
              <a:rPr kumimoji="0" lang="en-US" smtClean="0">
                <a:solidFill>
                  <a:srgbClr val="FFFFFF"/>
                </a:solidFill>
              </a:rPr>
              <a:t>Common Knowledge of Rationality and Backward Induction - Lauren Fratamico</a:t>
            </a:r>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ugAZqdYHQz8" TargetMode="External"/><Relationship Id="rId4" Type="http://schemas.openxmlformats.org/officeDocument/2006/relationships/hyperlink" Target="http://ocw.mit.edu/courses/economics/14-12-economic-applications-of-game-theory-fall-2012/lecture-notes/MIT14_12F12_chapter5.pdf" TargetMode="External"/><Relationship Id="rId5" Type="http://schemas.openxmlformats.org/officeDocument/2006/relationships/hyperlink" Target="http://www.cs.ubc.ca/~kevinlb/teaching/cs532l%20-%202008-9/lectures/lect8.pd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Lauren Fratamico</a:t>
            </a:r>
            <a:endParaRPr lang="en-US" dirty="0"/>
          </a:p>
        </p:txBody>
      </p:sp>
      <p:sp>
        <p:nvSpPr>
          <p:cNvPr id="3" name="Title 2"/>
          <p:cNvSpPr>
            <a:spLocks noGrp="1"/>
          </p:cNvSpPr>
          <p:nvPr>
            <p:ph type="ctrTitle"/>
          </p:nvPr>
        </p:nvSpPr>
        <p:spPr/>
        <p:txBody>
          <a:bodyPr>
            <a:normAutofit fontScale="90000"/>
          </a:bodyPr>
          <a:lstStyle/>
          <a:p>
            <a:r>
              <a:rPr lang="en-US" dirty="0"/>
              <a:t>Common knowledge of rationality and backward </a:t>
            </a:r>
            <a:r>
              <a:rPr lang="en-US" dirty="0" smtClean="0"/>
              <a:t>induction</a:t>
            </a:r>
            <a:endParaRPr lang="en-US" dirty="0"/>
          </a:p>
        </p:txBody>
      </p:sp>
    </p:spTree>
    <p:extLst>
      <p:ext uri="{BB962C8B-B14F-4D97-AF65-F5344CB8AC3E}">
        <p14:creationId xmlns:p14="http://schemas.microsoft.com/office/powerpoint/2010/main" val="29193505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8065"/>
            <a:ext cx="8534400" cy="758952"/>
          </a:xfrm>
        </p:spPr>
        <p:txBody>
          <a:bodyPr>
            <a:normAutofit fontScale="90000"/>
          </a:bodyPr>
          <a:lstStyle/>
          <a:p>
            <a:r>
              <a:rPr lang="en-US" dirty="0" smtClean="0"/>
              <a:t>Proof that </a:t>
            </a:r>
            <a:r>
              <a:rPr lang="en-US" dirty="0"/>
              <a:t>common knowledge of rationality implies backward </a:t>
            </a:r>
            <a:r>
              <a:rPr lang="en-US" dirty="0" smtClean="0"/>
              <a:t>induction </a:t>
            </a:r>
            <a:endParaRPr lang="en-US" dirty="0"/>
          </a:p>
        </p:txBody>
      </p:sp>
      <p:sp>
        <p:nvSpPr>
          <p:cNvPr id="3" name="Content Placeholder 2"/>
          <p:cNvSpPr>
            <a:spLocks noGrp="1"/>
          </p:cNvSpPr>
          <p:nvPr>
            <p:ph sz="quarter" idx="1"/>
          </p:nvPr>
        </p:nvSpPr>
        <p:spPr/>
        <p:txBody>
          <a:bodyPr/>
          <a:lstStyle/>
          <a:p>
            <a:r>
              <a:rPr lang="en-US" dirty="0" smtClean="0"/>
              <a:t>Full proof in </a:t>
            </a:r>
            <a:r>
              <a:rPr lang="en-US" dirty="0" err="1" smtClean="0"/>
              <a:t>Aumann’s</a:t>
            </a:r>
            <a:r>
              <a:rPr lang="en-US" dirty="0" smtClean="0"/>
              <a:t> 1995 </a:t>
            </a:r>
            <a:r>
              <a:rPr lang="en-US" dirty="0"/>
              <a:t>p</a:t>
            </a:r>
            <a:r>
              <a:rPr lang="en-US" dirty="0" smtClean="0"/>
              <a:t>aper: </a:t>
            </a:r>
            <a:r>
              <a:rPr lang="en-US" dirty="0"/>
              <a:t>Backward induction and common knowledge of rationality</a:t>
            </a:r>
            <a:r>
              <a:rPr lang="en-US" dirty="0" smtClean="0"/>
              <a:t>.</a:t>
            </a:r>
            <a:endParaRPr lang="en-US" dirty="0"/>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23225704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results and interpretations</a:t>
            </a:r>
            <a:endParaRPr lang="en-US" dirty="0"/>
          </a:p>
        </p:txBody>
      </p:sp>
      <p:sp>
        <p:nvSpPr>
          <p:cNvPr id="3" name="Content Placeholder 2"/>
          <p:cNvSpPr>
            <a:spLocks noGrp="1"/>
          </p:cNvSpPr>
          <p:nvPr>
            <p:ph sz="quarter" idx="1"/>
          </p:nvPr>
        </p:nvSpPr>
        <p:spPr/>
        <p:txBody>
          <a:bodyPr/>
          <a:lstStyle/>
          <a:p>
            <a:r>
              <a:rPr lang="en-US" dirty="0" smtClean="0"/>
              <a:t>Rationality: </a:t>
            </a:r>
          </a:p>
          <a:p>
            <a:pPr lvl="1"/>
            <a:r>
              <a:rPr lang="en-US" dirty="0" smtClean="0"/>
              <a:t>Critical to define rationality at all nodes</a:t>
            </a:r>
          </a:p>
          <a:p>
            <a:pPr lvl="1"/>
            <a:r>
              <a:rPr lang="en-US" dirty="0" smtClean="0"/>
              <a:t>Players pick an action at each node</a:t>
            </a:r>
          </a:p>
          <a:p>
            <a:pPr lvl="1"/>
            <a:r>
              <a:rPr lang="en-US" dirty="0" smtClean="0"/>
              <a:t>They do not pick actions with the assumption that that node will be reached</a:t>
            </a:r>
          </a:p>
          <a:p>
            <a:pPr lvl="1"/>
            <a:endParaRPr lang="en-US" dirty="0"/>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573233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Breakdown of rationality and backwards induction</a:t>
            </a:r>
            <a:endParaRPr lang="en-US" sz="2800" dirty="0"/>
          </a:p>
        </p:txBody>
      </p:sp>
      <p:pic>
        <p:nvPicPr>
          <p:cNvPr id="5" name="Content Placeholder 4" descr="Screen Shot 2014-02-13 at 3.43.06 AM.png"/>
          <p:cNvPicPr>
            <a:picLocks noGrp="1" noChangeAspect="1"/>
          </p:cNvPicPr>
          <p:nvPr>
            <p:ph sz="quarter" idx="1"/>
          </p:nvPr>
        </p:nvPicPr>
        <p:blipFill>
          <a:blip r:embed="rId3">
            <a:extLst>
              <a:ext uri="{28A0092B-C50C-407E-A947-70E740481C1C}">
                <a14:useLocalDpi xmlns:a14="http://schemas.microsoft.com/office/drawing/2010/main" val="0"/>
              </a:ext>
            </a:extLst>
          </a:blip>
          <a:srcRect t="-14141" b="-14141"/>
          <a:stretch>
            <a:fillRect/>
          </a:stretch>
        </p:blipFill>
        <p:spPr/>
      </p:pic>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5946402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Induction Paradox</a:t>
            </a:r>
            <a:endParaRPr lang="en-US" dirty="0"/>
          </a:p>
        </p:txBody>
      </p:sp>
      <p:sp>
        <p:nvSpPr>
          <p:cNvPr id="3" name="Content Placeholder 2"/>
          <p:cNvSpPr>
            <a:spLocks noGrp="1"/>
          </p:cNvSpPr>
          <p:nvPr>
            <p:ph sz="quarter" idx="1"/>
          </p:nvPr>
        </p:nvSpPr>
        <p:spPr>
          <a:xfrm>
            <a:off x="301751" y="1527048"/>
            <a:ext cx="4356315" cy="4572000"/>
          </a:xfrm>
        </p:spPr>
        <p:txBody>
          <a:bodyPr/>
          <a:lstStyle/>
          <a:p>
            <a:pPr>
              <a:spcBef>
                <a:spcPts val="600"/>
              </a:spcBef>
              <a:spcAft>
                <a:spcPts val="600"/>
              </a:spcAft>
            </a:pPr>
            <a:r>
              <a:rPr lang="en-US" dirty="0" smtClean="0"/>
              <a:t>What if player 1 doesn’t go down? What should you do as player 2?</a:t>
            </a:r>
          </a:p>
          <a:p>
            <a:pPr>
              <a:spcBef>
                <a:spcPts val="600"/>
              </a:spcBef>
              <a:spcAft>
                <a:spcPts val="600"/>
              </a:spcAft>
            </a:pPr>
            <a:r>
              <a:rPr lang="en-US" dirty="0" smtClean="0"/>
              <a:t>If they played irrationally once, are they likely to do it again?</a:t>
            </a:r>
          </a:p>
          <a:p>
            <a:pPr>
              <a:spcBef>
                <a:spcPts val="600"/>
              </a:spcBef>
              <a:spcAft>
                <a:spcPts val="600"/>
              </a:spcAft>
            </a:pPr>
            <a:r>
              <a:rPr lang="en-US" dirty="0" smtClean="0"/>
              <a:t>It seems that “rational” players should hold out for a better payoff</a:t>
            </a:r>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pic>
        <p:nvPicPr>
          <p:cNvPr id="5" name="Content Placeholder 4" descr="Screen Shot 2014-02-13 at 3.43.06 AM.png"/>
          <p:cNvPicPr>
            <a:picLocks noChangeAspect="1"/>
          </p:cNvPicPr>
          <p:nvPr/>
        </p:nvPicPr>
        <p:blipFill>
          <a:blip r:embed="rId3">
            <a:extLst>
              <a:ext uri="{28A0092B-C50C-407E-A947-70E740481C1C}">
                <a14:useLocalDpi xmlns:a14="http://schemas.microsoft.com/office/drawing/2010/main" val="0"/>
              </a:ext>
            </a:extLst>
          </a:blip>
          <a:srcRect t="-14141" b="-14141"/>
          <a:stretch>
            <a:fillRect/>
          </a:stretch>
        </p:blipFill>
        <p:spPr>
          <a:xfrm>
            <a:off x="4658067" y="2391467"/>
            <a:ext cx="4178085" cy="2246282"/>
          </a:xfrm>
          <a:prstGeom prst="rect">
            <a:avLst/>
          </a:prstGeom>
        </p:spPr>
      </p:pic>
    </p:spTree>
    <p:extLst>
      <p:ext uri="{BB962C8B-B14F-4D97-AF65-F5344CB8AC3E}">
        <p14:creationId xmlns:p14="http://schemas.microsoft.com/office/powerpoint/2010/main" val="4228091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Counter-arguments to </a:t>
            </a:r>
            <a:r>
              <a:rPr lang="en-US" dirty="0" err="1" smtClean="0"/>
              <a:t>Aumann</a:t>
            </a:r>
            <a:endParaRPr lang="en-US" dirty="0"/>
          </a:p>
        </p:txBody>
      </p:sp>
      <p:sp>
        <p:nvSpPr>
          <p:cNvPr id="3" name="Content Placeholder 2"/>
          <p:cNvSpPr>
            <a:spLocks noGrp="1"/>
          </p:cNvSpPr>
          <p:nvPr>
            <p:ph sz="quarter" idx="1"/>
          </p:nvPr>
        </p:nvSpPr>
        <p:spPr/>
        <p:txBody>
          <a:bodyPr/>
          <a:lstStyle/>
          <a:p>
            <a:pPr>
              <a:spcBef>
                <a:spcPts val="600"/>
              </a:spcBef>
              <a:spcAft>
                <a:spcPts val="600"/>
              </a:spcAft>
            </a:pPr>
            <a:r>
              <a:rPr lang="en-US" dirty="0" smtClean="0"/>
              <a:t>The Backwards Induction Paradox</a:t>
            </a:r>
          </a:p>
          <a:p>
            <a:pPr>
              <a:spcBef>
                <a:spcPts val="600"/>
              </a:spcBef>
              <a:spcAft>
                <a:spcPts val="600"/>
              </a:spcAft>
            </a:pPr>
            <a:r>
              <a:rPr lang="en-US" dirty="0" smtClean="0"/>
              <a:t>Taking into account past play</a:t>
            </a:r>
          </a:p>
          <a:p>
            <a:pPr lvl="1">
              <a:spcBef>
                <a:spcPts val="600"/>
              </a:spcBef>
              <a:spcAft>
                <a:spcPts val="600"/>
              </a:spcAft>
            </a:pPr>
            <a:r>
              <a:rPr lang="en-US" dirty="0" smtClean="0"/>
              <a:t>Does this change what it means to be rational?</a:t>
            </a:r>
          </a:p>
          <a:p>
            <a:pPr>
              <a:spcBef>
                <a:spcPts val="600"/>
              </a:spcBef>
              <a:spcAft>
                <a:spcPts val="600"/>
              </a:spcAft>
            </a:pPr>
            <a:r>
              <a:rPr lang="en-US" dirty="0"/>
              <a:t>“Co-operation theory”</a:t>
            </a:r>
          </a:p>
          <a:p>
            <a:pPr lvl="1">
              <a:spcBef>
                <a:spcPts val="600"/>
              </a:spcBef>
              <a:spcAft>
                <a:spcPts val="600"/>
              </a:spcAft>
            </a:pPr>
            <a:r>
              <a:rPr lang="en-US" dirty="0" err="1"/>
              <a:t>Eg</a:t>
            </a:r>
            <a:r>
              <a:rPr lang="en-US" dirty="0"/>
              <a:t>, tit for </a:t>
            </a:r>
            <a:r>
              <a:rPr lang="en-US" dirty="0" smtClean="0"/>
              <a:t>tat</a:t>
            </a:r>
          </a:p>
          <a:p>
            <a:pPr marL="0" indent="0">
              <a:spcBef>
                <a:spcPts val="600"/>
              </a:spcBef>
              <a:spcAft>
                <a:spcPts val="600"/>
              </a:spcAft>
              <a:buNone/>
            </a:pPr>
            <a:endParaRPr lang="en-US" dirty="0"/>
          </a:p>
          <a:p>
            <a:pPr marL="0" indent="0">
              <a:spcBef>
                <a:spcPts val="600"/>
              </a:spcBef>
              <a:spcAft>
                <a:spcPts val="600"/>
              </a:spcAft>
              <a:buNone/>
            </a:pPr>
            <a:r>
              <a:rPr lang="en-US" dirty="0" smtClean="0"/>
              <a:t>=&gt; Other (irrational) strategies often result in higher payoffs.</a:t>
            </a:r>
          </a:p>
          <a:p>
            <a:pPr marL="0" indent="0">
              <a:spcBef>
                <a:spcPts val="600"/>
              </a:spcBef>
              <a:spcAft>
                <a:spcPts val="600"/>
              </a:spcAft>
              <a:buNone/>
            </a:pPr>
            <a:endParaRPr lang="en-US" dirty="0"/>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2604713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Backward Induction</a:t>
            </a:r>
          </a:p>
          <a:p>
            <a:pPr lvl="1"/>
            <a:r>
              <a:rPr lang="en-US" dirty="0" smtClean="0"/>
              <a:t>Results in </a:t>
            </a:r>
            <a:r>
              <a:rPr lang="en-US" dirty="0" err="1" smtClean="0"/>
              <a:t>Subgame</a:t>
            </a:r>
            <a:r>
              <a:rPr lang="en-US" dirty="0" smtClean="0"/>
              <a:t> perfect </a:t>
            </a:r>
            <a:r>
              <a:rPr lang="en-US" dirty="0" err="1" smtClean="0"/>
              <a:t>equilibria</a:t>
            </a:r>
            <a:endParaRPr lang="en-US" dirty="0" smtClean="0"/>
          </a:p>
          <a:p>
            <a:pPr lvl="1"/>
            <a:r>
              <a:rPr lang="en-US" dirty="0" smtClean="0"/>
              <a:t>Is the “rational” solution to end up in</a:t>
            </a:r>
          </a:p>
          <a:p>
            <a:r>
              <a:rPr lang="en-US" dirty="0" smtClean="0"/>
              <a:t>Common knowledge of rationality</a:t>
            </a:r>
          </a:p>
          <a:p>
            <a:pPr lvl="1"/>
            <a:r>
              <a:rPr lang="en-US" dirty="0" smtClean="0"/>
              <a:t>Logically implies backward induction</a:t>
            </a:r>
            <a:endParaRPr lang="en-US" dirty="0"/>
          </a:p>
          <a:p>
            <a:r>
              <a:rPr lang="en-US" dirty="0" smtClean="0"/>
              <a:t>Common knowledge of rationality implies backward induction</a:t>
            </a:r>
          </a:p>
          <a:p>
            <a:pPr lvl="1"/>
            <a:r>
              <a:rPr lang="en-US" dirty="0" smtClean="0"/>
              <a:t>Unsatisfactory results in gameplay</a:t>
            </a:r>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12555429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62500" lnSpcReduction="20000"/>
          </a:bodyPr>
          <a:lstStyle/>
          <a:p>
            <a:pPr>
              <a:lnSpc>
                <a:spcPct val="120000"/>
              </a:lnSpc>
              <a:spcBef>
                <a:spcPts val="600"/>
              </a:spcBef>
              <a:spcAft>
                <a:spcPts val="600"/>
              </a:spcAft>
            </a:pPr>
            <a:r>
              <a:rPr lang="en-US" dirty="0" err="1"/>
              <a:t>Aumann</a:t>
            </a:r>
            <a:r>
              <a:rPr lang="en-US" dirty="0"/>
              <a:t>, R. (1995). Backward induction and common knowledge of rationality. </a:t>
            </a:r>
            <a:r>
              <a:rPr lang="en-US" i="1" dirty="0"/>
              <a:t>GEB: Games and Economic Behavior</a:t>
            </a:r>
            <a:r>
              <a:rPr lang="en-US" dirty="0"/>
              <a:t>, </a:t>
            </a:r>
            <a:r>
              <a:rPr lang="en-US" i="1" dirty="0"/>
              <a:t>8</a:t>
            </a:r>
            <a:r>
              <a:rPr lang="en-US" dirty="0"/>
              <a:t>(1), 6–19. </a:t>
            </a:r>
            <a:endParaRPr lang="en-US" dirty="0" smtClean="0"/>
          </a:p>
          <a:p>
            <a:pPr>
              <a:lnSpc>
                <a:spcPct val="120000"/>
              </a:lnSpc>
              <a:spcBef>
                <a:spcPts val="600"/>
              </a:spcBef>
              <a:spcAft>
                <a:spcPts val="600"/>
              </a:spcAft>
            </a:pPr>
            <a:r>
              <a:rPr lang="en-US" dirty="0" smtClean="0"/>
              <a:t>Jackson</a:t>
            </a:r>
            <a:r>
              <a:rPr lang="en-US" dirty="0"/>
              <a:t>, Matthew O. “Backwards Induction.” YouTube. </a:t>
            </a:r>
            <a:r>
              <a:rPr lang="en-US" dirty="0" err="1"/>
              <a:t>OpenCourseOnline</a:t>
            </a:r>
            <a:r>
              <a:rPr lang="en-US" dirty="0"/>
              <a:t>. </a:t>
            </a:r>
            <a:r>
              <a:rPr lang="en-US" dirty="0">
                <a:hlinkClick r:id="rId3"/>
              </a:rPr>
              <a:t>http://www.youtube.com/watch?v=</a:t>
            </a:r>
            <a:r>
              <a:rPr lang="en-US" dirty="0" smtClean="0">
                <a:hlinkClick r:id="rId3"/>
              </a:rPr>
              <a:t>ugAZqdYHQz8</a:t>
            </a:r>
            <a:endParaRPr lang="en-US" dirty="0" smtClean="0"/>
          </a:p>
          <a:p>
            <a:pPr>
              <a:lnSpc>
                <a:spcPct val="120000"/>
              </a:lnSpc>
              <a:spcBef>
                <a:spcPts val="600"/>
              </a:spcBef>
              <a:spcAft>
                <a:spcPts val="600"/>
              </a:spcAft>
            </a:pPr>
            <a:r>
              <a:rPr lang="en-US" dirty="0" smtClean="0"/>
              <a:t>Lecture Notes (2012). </a:t>
            </a:r>
            <a:r>
              <a:rPr lang="en-US" dirty="0" err="1" smtClean="0"/>
              <a:t>Rationalizability</a:t>
            </a:r>
            <a:r>
              <a:rPr lang="en-US" dirty="0"/>
              <a:t>. </a:t>
            </a:r>
            <a:r>
              <a:rPr lang="en-US" dirty="0">
                <a:hlinkClick r:id="rId4"/>
              </a:rPr>
              <a:t>http://ocw.mit.edu/courses/economics/14-12-economic-applications-of-game-theory-fall-2012/lecture-notes/MIT14_12F12_chapter5.</a:t>
            </a:r>
            <a:r>
              <a:rPr lang="en-US" dirty="0" smtClean="0">
                <a:hlinkClick r:id="rId4"/>
              </a:rPr>
              <a:t>pdf</a:t>
            </a:r>
            <a:endParaRPr lang="en-US" dirty="0" smtClean="0"/>
          </a:p>
          <a:p>
            <a:pPr>
              <a:lnSpc>
                <a:spcPct val="120000"/>
              </a:lnSpc>
              <a:spcBef>
                <a:spcPts val="600"/>
              </a:spcBef>
              <a:spcAft>
                <a:spcPts val="600"/>
              </a:spcAft>
            </a:pPr>
            <a:r>
              <a:rPr lang="en-US" dirty="0" smtClean="0"/>
              <a:t>Lecture Slides (2008). </a:t>
            </a:r>
            <a:r>
              <a:rPr lang="en-US" dirty="0"/>
              <a:t>Backward </a:t>
            </a:r>
            <a:r>
              <a:rPr lang="en-US" dirty="0" smtClean="0"/>
              <a:t>Induction. </a:t>
            </a:r>
            <a:r>
              <a:rPr lang="en-US" dirty="0" smtClean="0">
                <a:hlinkClick r:id="rId5"/>
              </a:rPr>
              <a:t>http</a:t>
            </a:r>
            <a:r>
              <a:rPr lang="en-US" dirty="0">
                <a:hlinkClick r:id="rId5"/>
              </a:rPr>
              <a:t>://www.cs.ubc.ca/~kevinlb/teaching/cs532l%20-%202008-9/lectures/lect8.</a:t>
            </a:r>
            <a:r>
              <a:rPr lang="en-US" dirty="0" smtClean="0">
                <a:hlinkClick r:id="rId5"/>
              </a:rPr>
              <a:t>pdf</a:t>
            </a:r>
            <a:endParaRPr lang="en-US" dirty="0" smtClean="0"/>
          </a:p>
          <a:p>
            <a:pPr>
              <a:lnSpc>
                <a:spcPct val="120000"/>
              </a:lnSpc>
              <a:spcBef>
                <a:spcPts val="600"/>
              </a:spcBef>
              <a:spcAft>
                <a:spcPts val="600"/>
              </a:spcAft>
            </a:pPr>
            <a:r>
              <a:rPr lang="en-US" dirty="0" smtClean="0"/>
              <a:t>Pettit, P. and R. </a:t>
            </a:r>
            <a:r>
              <a:rPr lang="en-US" dirty="0" err="1" smtClean="0"/>
              <a:t>Sugden</a:t>
            </a:r>
            <a:r>
              <a:rPr lang="en-US" dirty="0" smtClean="0"/>
              <a:t>. (1989). </a:t>
            </a:r>
            <a:r>
              <a:rPr lang="en-US" i="1" dirty="0"/>
              <a:t>The Backwards Induction </a:t>
            </a:r>
            <a:r>
              <a:rPr lang="en-US" i="1" dirty="0" smtClean="0"/>
              <a:t>Paradox</a:t>
            </a:r>
            <a:r>
              <a:rPr lang="en-US" dirty="0" smtClean="0"/>
              <a:t>. </a:t>
            </a:r>
            <a:r>
              <a:rPr lang="en-US" dirty="0"/>
              <a:t>J. Philos., 4 (1989), pp. 1–14</a:t>
            </a:r>
            <a:endParaRPr lang="en-US" dirty="0" smtClean="0"/>
          </a:p>
          <a:p>
            <a:pPr>
              <a:lnSpc>
                <a:spcPct val="120000"/>
              </a:lnSpc>
              <a:spcBef>
                <a:spcPts val="600"/>
              </a:spcBef>
              <a:spcAft>
                <a:spcPts val="600"/>
              </a:spcAft>
            </a:pPr>
            <a:r>
              <a:rPr lang="en-US" dirty="0"/>
              <a:t>Y. </a:t>
            </a:r>
            <a:r>
              <a:rPr lang="en-US" dirty="0" err="1"/>
              <a:t>Shoham</a:t>
            </a:r>
            <a:r>
              <a:rPr lang="en-US" dirty="0"/>
              <a:t> and K. </a:t>
            </a:r>
            <a:r>
              <a:rPr lang="en-US" dirty="0" err="1"/>
              <a:t>Leyton</a:t>
            </a:r>
            <a:r>
              <a:rPr lang="en-US" dirty="0"/>
              <a:t>-Brown, </a:t>
            </a:r>
            <a:r>
              <a:rPr lang="en-US" i="1" dirty="0" err="1"/>
              <a:t>Multiagent</a:t>
            </a:r>
            <a:r>
              <a:rPr lang="en-US" i="1" dirty="0"/>
              <a:t> Systems: Algorithmic, Game-Theoretic, and Logical Foundations</a:t>
            </a:r>
            <a:r>
              <a:rPr lang="en-US" dirty="0"/>
              <a:t>, Cambridge University Press, 2009.</a:t>
            </a:r>
            <a:endParaRPr lang="en-US" dirty="0" smtClean="0"/>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14036917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ctr">
              <a:buNone/>
            </a:pPr>
            <a:r>
              <a:rPr lang="en-US" sz="7200" dirty="0" smtClean="0">
                <a:solidFill>
                  <a:srgbClr val="D16349"/>
                </a:solidFill>
              </a:rPr>
              <a:t>Thank You!</a:t>
            </a:r>
            <a:endParaRPr lang="en-US" sz="7200" dirty="0">
              <a:solidFill>
                <a:srgbClr val="D16349"/>
              </a:solidFill>
            </a:endParaRPr>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42943794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Game!</a:t>
            </a:r>
            <a:endParaRPr lang="en-US" dirty="0"/>
          </a:p>
        </p:txBody>
      </p:sp>
      <p:pic>
        <p:nvPicPr>
          <p:cNvPr id="5" name="Content Placeholder 4" descr="Screen Shot 2014-02-13 at 3.43.06 AM.png"/>
          <p:cNvPicPr>
            <a:picLocks noGrp="1" noChangeAspect="1"/>
          </p:cNvPicPr>
          <p:nvPr>
            <p:ph sz="quarter" idx="1"/>
          </p:nvPr>
        </p:nvPicPr>
        <p:blipFill>
          <a:blip r:embed="rId3">
            <a:extLst>
              <a:ext uri="{28A0092B-C50C-407E-A947-70E740481C1C}">
                <a14:useLocalDpi xmlns:a14="http://schemas.microsoft.com/office/drawing/2010/main" val="0"/>
              </a:ext>
            </a:extLst>
          </a:blip>
          <a:srcRect t="-14141" b="-14141"/>
          <a:stretch>
            <a:fillRect/>
          </a:stretch>
        </p:blipFill>
        <p:spPr/>
      </p:pic>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5444445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4" name="Footer Placeholder 3"/>
          <p:cNvSpPr>
            <a:spLocks noGrp="1"/>
          </p:cNvSpPr>
          <p:nvPr>
            <p:ph type="ftr" sz="quarter" idx="11"/>
          </p:nvPr>
        </p:nvSpPr>
        <p:spPr>
          <a:xfrm>
            <a:off x="304800" y="6410848"/>
            <a:ext cx="8534400" cy="228254"/>
          </a:xfrm>
        </p:spPr>
        <p:txBody>
          <a:bodyPr/>
          <a:lstStyle/>
          <a:p>
            <a:pPr algn="r"/>
            <a:r>
              <a:rPr kumimoji="0" lang="en-US" dirty="0" smtClean="0"/>
              <a:t>Common Knowledge of Rationality and Backward Induction - Lauren Fratamico</a:t>
            </a:r>
            <a:endParaRPr kumimoji="0" lang="en-US" dirty="0"/>
          </a:p>
        </p:txBody>
      </p:sp>
      <p:sp>
        <p:nvSpPr>
          <p:cNvPr id="5" name="Content Placeholder 4"/>
          <p:cNvSpPr>
            <a:spLocks noGrp="1"/>
          </p:cNvSpPr>
          <p:nvPr>
            <p:ph sz="half" idx="1"/>
          </p:nvPr>
        </p:nvSpPr>
        <p:spPr/>
        <p:txBody>
          <a:bodyPr>
            <a:normAutofit/>
          </a:bodyPr>
          <a:lstStyle/>
          <a:p>
            <a:pPr marL="0" indent="0" algn="ctr">
              <a:buNone/>
            </a:pPr>
            <a:endParaRPr lang="en-US" dirty="0" smtClean="0"/>
          </a:p>
          <a:p>
            <a:pPr marL="0" indent="0" algn="ctr">
              <a:buNone/>
            </a:pPr>
            <a:r>
              <a:rPr lang="en-US" dirty="0" smtClean="0"/>
              <a:t>“In perfect </a:t>
            </a:r>
            <a:r>
              <a:rPr lang="en-US" dirty="0"/>
              <a:t>i</a:t>
            </a:r>
            <a:r>
              <a:rPr lang="en-US" dirty="0" smtClean="0"/>
              <a:t>nformation </a:t>
            </a:r>
            <a:r>
              <a:rPr lang="en-US" dirty="0"/>
              <a:t>games, common knowledge of rationality implies backward induction</a:t>
            </a:r>
            <a:r>
              <a:rPr lang="en-US" dirty="0" smtClean="0"/>
              <a:t>.”</a:t>
            </a:r>
            <a:endParaRPr lang="en-US" dirty="0"/>
          </a:p>
          <a:p>
            <a:pPr marL="0" indent="0" algn="ctr">
              <a:buNone/>
            </a:pPr>
            <a:endParaRPr lang="en-US" dirty="0"/>
          </a:p>
          <a:p>
            <a:pPr marL="0" indent="0" algn="ctr">
              <a:buNone/>
            </a:pPr>
            <a:r>
              <a:rPr lang="en-US" dirty="0" smtClean="0"/>
              <a:t>- Robert </a:t>
            </a:r>
            <a:r>
              <a:rPr lang="en-US" dirty="0" err="1" smtClean="0"/>
              <a:t>Aumann</a:t>
            </a:r>
            <a:r>
              <a:rPr lang="en-US" dirty="0" smtClean="0"/>
              <a:t>, 1995</a:t>
            </a:r>
            <a:endParaRPr lang="en-US" dirty="0"/>
          </a:p>
        </p:txBody>
      </p:sp>
      <p:pic>
        <p:nvPicPr>
          <p:cNvPr id="8" name="Content Placeholder 7"/>
          <p:cNvPicPr>
            <a:picLocks noGrp="1" noChangeAspect="1"/>
          </p:cNvPicPr>
          <p:nvPr>
            <p:ph sz="half" idx="2"/>
          </p:nvPr>
        </p:nvPicPr>
        <p:blipFill>
          <a:blip r:embed="rId3"/>
          <a:srcRect t="4709" b="4709"/>
          <a:stretch>
            <a:fillRect/>
          </a:stretch>
        </p:blipFill>
        <p:spPr/>
      </p:pic>
    </p:spTree>
    <p:extLst>
      <p:ext uri="{BB962C8B-B14F-4D97-AF65-F5344CB8AC3E}">
        <p14:creationId xmlns:p14="http://schemas.microsoft.com/office/powerpoint/2010/main" val="9525523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a:t>Backward </a:t>
            </a:r>
            <a:r>
              <a:rPr lang="en-US" dirty="0" smtClean="0"/>
              <a:t>induction</a:t>
            </a:r>
          </a:p>
          <a:p>
            <a:pPr lvl="1"/>
            <a:r>
              <a:rPr lang="en-US" dirty="0" smtClean="0"/>
              <a:t>Review</a:t>
            </a:r>
          </a:p>
          <a:p>
            <a:pPr lvl="1"/>
            <a:r>
              <a:rPr lang="en-US" dirty="0" smtClean="0"/>
              <a:t>Implications</a:t>
            </a:r>
          </a:p>
          <a:p>
            <a:r>
              <a:rPr lang="en-US" dirty="0" smtClean="0"/>
              <a:t>Common knowledge of rationality</a:t>
            </a:r>
          </a:p>
          <a:p>
            <a:r>
              <a:rPr lang="en-US" dirty="0" smtClean="0"/>
              <a:t>Criticism of the implications</a:t>
            </a:r>
          </a:p>
          <a:p>
            <a:r>
              <a:rPr lang="en-US" dirty="0" smtClean="0"/>
              <a:t>Summary</a:t>
            </a:r>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441061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Induction</a:t>
            </a:r>
            <a:endParaRPr lang="en-US" dirty="0"/>
          </a:p>
        </p:txBody>
      </p:sp>
      <p:sp>
        <p:nvSpPr>
          <p:cNvPr id="3" name="Content Placeholder 2"/>
          <p:cNvSpPr>
            <a:spLocks noGrp="1"/>
          </p:cNvSpPr>
          <p:nvPr>
            <p:ph sz="quarter" idx="1"/>
          </p:nvPr>
        </p:nvSpPr>
        <p:spPr/>
        <p:txBody>
          <a:bodyPr/>
          <a:lstStyle/>
          <a:p>
            <a:r>
              <a:rPr lang="en-US" dirty="0" smtClean="0"/>
              <a:t>It is beneficial to you to guess how others will play</a:t>
            </a:r>
          </a:p>
          <a:p>
            <a:endParaRPr lang="en-US" dirty="0"/>
          </a:p>
          <a:p>
            <a:r>
              <a:rPr lang="en-US" dirty="0" smtClean="0"/>
              <a:t>Goal: Prune game tree so that at each node, the player is choosing the action to maximize utility</a:t>
            </a:r>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40324553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Induction Steps</a:t>
            </a:r>
            <a:endParaRPr lang="en-US" dirty="0"/>
          </a:p>
        </p:txBody>
      </p:sp>
      <p:sp>
        <p:nvSpPr>
          <p:cNvPr id="3" name="Content Placeholder 2"/>
          <p:cNvSpPr>
            <a:spLocks noGrp="1"/>
          </p:cNvSpPr>
          <p:nvPr>
            <p:ph sz="quarter" idx="1"/>
          </p:nvPr>
        </p:nvSpPr>
        <p:spPr/>
        <p:txBody>
          <a:bodyPr/>
          <a:lstStyle/>
          <a:p>
            <a:r>
              <a:rPr lang="en-US" dirty="0" smtClean="0"/>
              <a:t>Step 1: Locate node where all children are terminal nodes</a:t>
            </a:r>
          </a:p>
          <a:p>
            <a:r>
              <a:rPr lang="en-US" dirty="0" smtClean="0"/>
              <a:t>Step 2: Choose action for player at that node assuming player wants to maximize his payoff</a:t>
            </a:r>
          </a:p>
          <a:p>
            <a:r>
              <a:rPr lang="en-US" dirty="0" smtClean="0"/>
              <a:t>Step 3: Prune off path not taken</a:t>
            </a:r>
          </a:p>
          <a:p>
            <a:r>
              <a:rPr lang="en-US" dirty="0" smtClean="0"/>
              <a:t>Repeat above until one node remains</a:t>
            </a:r>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18025864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Induction Steps</a:t>
            </a:r>
            <a:endParaRPr lang="en-US" dirty="0"/>
          </a:p>
        </p:txBody>
      </p:sp>
      <p:sp>
        <p:nvSpPr>
          <p:cNvPr id="3" name="Content Placeholder 2"/>
          <p:cNvSpPr>
            <a:spLocks noGrp="1"/>
          </p:cNvSpPr>
          <p:nvPr>
            <p:ph sz="quarter" idx="1"/>
          </p:nvPr>
        </p:nvSpPr>
        <p:spPr/>
        <p:txBody>
          <a:bodyPr/>
          <a:lstStyle/>
          <a:p>
            <a:r>
              <a:rPr lang="en-US" dirty="0" smtClean="0"/>
              <a:t>Solution is </a:t>
            </a:r>
            <a:r>
              <a:rPr lang="en-US" b="1" dirty="0" smtClean="0"/>
              <a:t>unique</a:t>
            </a:r>
            <a:r>
              <a:rPr lang="en-US" dirty="0" smtClean="0"/>
              <a:t> if at every choice node, player is not indifferent</a:t>
            </a:r>
          </a:p>
          <a:p>
            <a:r>
              <a:rPr lang="en-US" dirty="0" smtClean="0"/>
              <a:t>Will result in a </a:t>
            </a:r>
            <a:r>
              <a:rPr lang="en-US" b="1" dirty="0" smtClean="0"/>
              <a:t>Nash Equilibrium</a:t>
            </a:r>
            <a:r>
              <a:rPr lang="en-US" dirty="0" smtClean="0"/>
              <a:t>, but there could be more</a:t>
            </a:r>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25711341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common knowledge of rationality? </a:t>
            </a:r>
            <a:endParaRPr lang="en-US" dirty="0"/>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
        <p:nvSpPr>
          <p:cNvPr id="6" name="Content Placeholder 2"/>
          <p:cNvSpPr>
            <a:spLocks noGrp="1"/>
          </p:cNvSpPr>
          <p:nvPr>
            <p:ph sz="quarter" idx="1"/>
          </p:nvPr>
        </p:nvSpPr>
        <p:spPr>
          <a:xfrm>
            <a:off x="301752" y="1527048"/>
            <a:ext cx="8503920" cy="4668687"/>
          </a:xfrm>
        </p:spPr>
        <p:txBody>
          <a:bodyPr>
            <a:normAutofit/>
          </a:bodyPr>
          <a:lstStyle/>
          <a:p>
            <a:r>
              <a:rPr lang="en-US" sz="2300" dirty="0" smtClean="0"/>
              <a:t>All players know each others payoffs</a:t>
            </a:r>
          </a:p>
          <a:p>
            <a:r>
              <a:rPr lang="en-US" sz="2300" dirty="0" smtClean="0"/>
              <a:t>Know that all other they know other players’</a:t>
            </a:r>
          </a:p>
          <a:p>
            <a:r>
              <a:rPr lang="en-US" sz="2300" dirty="0" smtClean="0"/>
              <a:t>Know that other players know that they know</a:t>
            </a:r>
          </a:p>
          <a:p>
            <a:r>
              <a:rPr lang="en-US" sz="2300" dirty="0" smtClean="0"/>
              <a:t>…</a:t>
            </a:r>
          </a:p>
          <a:p>
            <a:endParaRPr lang="en-US" sz="2300" dirty="0" smtClean="0"/>
          </a:p>
          <a:p>
            <a:r>
              <a:rPr lang="en-US" sz="2300" dirty="0" smtClean="0"/>
              <a:t>All players know that they are thought of as being rational</a:t>
            </a:r>
          </a:p>
        </p:txBody>
      </p:sp>
    </p:spTree>
    <p:extLst>
      <p:ext uri="{BB962C8B-B14F-4D97-AF65-F5344CB8AC3E}">
        <p14:creationId xmlns:p14="http://schemas.microsoft.com/office/powerpoint/2010/main" val="26003021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common knowledge of rationality? </a:t>
            </a:r>
            <a:endParaRPr lang="en-US" dirty="0"/>
          </a:p>
        </p:txBody>
      </p:sp>
      <p:sp>
        <p:nvSpPr>
          <p:cNvPr id="3" name="Content Placeholder 2"/>
          <p:cNvSpPr>
            <a:spLocks noGrp="1"/>
          </p:cNvSpPr>
          <p:nvPr>
            <p:ph sz="quarter" idx="1"/>
          </p:nvPr>
        </p:nvSpPr>
        <p:spPr>
          <a:xfrm>
            <a:off x="301752" y="1527048"/>
            <a:ext cx="8503920" cy="4668687"/>
          </a:xfrm>
        </p:spPr>
        <p:txBody>
          <a:bodyPr>
            <a:normAutofit/>
          </a:bodyPr>
          <a:lstStyle/>
          <a:p>
            <a:r>
              <a:rPr lang="en-US" sz="2300" dirty="0" smtClean="0"/>
              <a:t>All players know each others payoffs</a:t>
            </a:r>
          </a:p>
          <a:p>
            <a:r>
              <a:rPr lang="en-US" sz="2300" dirty="0" smtClean="0"/>
              <a:t>Know that all other they know other players’</a:t>
            </a:r>
          </a:p>
          <a:p>
            <a:r>
              <a:rPr lang="en-US" sz="2300" dirty="0" smtClean="0"/>
              <a:t>Know that other players know that they know</a:t>
            </a:r>
          </a:p>
          <a:p>
            <a:r>
              <a:rPr lang="en-US" sz="2300" dirty="0" smtClean="0"/>
              <a:t>…</a:t>
            </a:r>
          </a:p>
          <a:p>
            <a:endParaRPr lang="en-US" sz="2300" dirty="0" smtClean="0"/>
          </a:p>
          <a:p>
            <a:r>
              <a:rPr lang="en-US" sz="2300" dirty="0" smtClean="0"/>
              <a:t>All players know that they are thought of as being rational</a:t>
            </a:r>
            <a:endParaRPr lang="en-US" sz="2300" dirty="0"/>
          </a:p>
          <a:p>
            <a:endParaRPr lang="en-US" sz="2300" dirty="0" smtClean="0"/>
          </a:p>
          <a:p>
            <a:r>
              <a:rPr lang="en-US" sz="2300" dirty="0"/>
              <a:t>Knowledge refers to start of play – for a player to know something means that he knew it </a:t>
            </a:r>
            <a:r>
              <a:rPr lang="en-US" sz="2300" b="1" dirty="0"/>
              <a:t>before</a:t>
            </a:r>
            <a:r>
              <a:rPr lang="en-US" sz="2300" dirty="0"/>
              <a:t> the start of the </a:t>
            </a:r>
            <a:r>
              <a:rPr lang="en-US" sz="2300" dirty="0" smtClean="0"/>
              <a:t>game</a:t>
            </a:r>
          </a:p>
          <a:p>
            <a:endParaRPr lang="en-US" sz="2300" dirty="0"/>
          </a:p>
          <a:p>
            <a:r>
              <a:rPr lang="en-US" sz="2300" dirty="0" smtClean="0"/>
              <a:t>Rational – player is a habitual payoff </a:t>
            </a:r>
            <a:r>
              <a:rPr lang="en-US" sz="2300" dirty="0" err="1" smtClean="0"/>
              <a:t>maximizer</a:t>
            </a:r>
            <a:endParaRPr lang="en-US" sz="2300" dirty="0" smtClean="0"/>
          </a:p>
        </p:txBody>
      </p:sp>
      <p:sp>
        <p:nvSpPr>
          <p:cNvPr id="4" name="Footer Placeholder 3"/>
          <p:cNvSpPr>
            <a:spLocks noGrp="1"/>
          </p:cNvSpPr>
          <p:nvPr>
            <p:ph type="ftr" sz="quarter" idx="11"/>
          </p:nvPr>
        </p:nvSpPr>
        <p:spPr>
          <a:xfrm>
            <a:off x="304800" y="6410848"/>
            <a:ext cx="8531352" cy="365760"/>
          </a:xfrm>
        </p:spPr>
        <p:txBody>
          <a:bodyPr/>
          <a:lstStyle/>
          <a:p>
            <a:pPr algn="r"/>
            <a:r>
              <a:rPr kumimoji="0" lang="en-US" dirty="0" smtClean="0"/>
              <a:t>Common Knowledge of Rationality and Backward Induction - Lauren Fratamico</a:t>
            </a:r>
            <a:endParaRPr kumimoji="0" lang="en-US" dirty="0"/>
          </a:p>
        </p:txBody>
      </p:sp>
    </p:spTree>
    <p:extLst>
      <p:ext uri="{BB962C8B-B14F-4D97-AF65-F5344CB8AC3E}">
        <p14:creationId xmlns:p14="http://schemas.microsoft.com/office/powerpoint/2010/main" val="41563531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757</TotalTime>
  <Words>1068</Words>
  <Application>Microsoft Macintosh PowerPoint</Application>
  <PresentationFormat>On-screen Show (4:3)</PresentationFormat>
  <Paragraphs>127</Paragraphs>
  <Slides>17</Slides>
  <Notes>15</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Common knowledge of rationality and backward induction</vt:lpstr>
      <vt:lpstr>Fun Game!</vt:lpstr>
      <vt:lpstr>PowerPoint Presentation</vt:lpstr>
      <vt:lpstr>Outline</vt:lpstr>
      <vt:lpstr>Backward Induction</vt:lpstr>
      <vt:lpstr>Backward Induction Steps</vt:lpstr>
      <vt:lpstr>Backward Induction Steps</vt:lpstr>
      <vt:lpstr>What is common knowledge of rationality? </vt:lpstr>
      <vt:lpstr>What is common knowledge of rationality? </vt:lpstr>
      <vt:lpstr>Proof that common knowledge of rationality implies backward induction </vt:lpstr>
      <vt:lpstr>Important results and interpretations</vt:lpstr>
      <vt:lpstr>Breakdown of rationality and backwards induction</vt:lpstr>
      <vt:lpstr>Backward Induction Paradox</vt:lpstr>
      <vt:lpstr>Counter-arguments to Aumann</vt:lpstr>
      <vt:lpstr>Summary</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knowledge of rationality and backward induction</dc:title>
  <dc:creator>lauren</dc:creator>
  <cp:lastModifiedBy>lauren</cp:lastModifiedBy>
  <cp:revision>48</cp:revision>
  <dcterms:created xsi:type="dcterms:W3CDTF">2014-02-13T10:22:54Z</dcterms:created>
  <dcterms:modified xsi:type="dcterms:W3CDTF">2014-02-17T23:36:45Z</dcterms:modified>
</cp:coreProperties>
</file>