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8" r:id="rId3"/>
    <p:sldId id="259" r:id="rId4"/>
    <p:sldId id="261" r:id="rId5"/>
    <p:sldId id="263" r:id="rId6"/>
    <p:sldId id="284" r:id="rId7"/>
    <p:sldId id="266" r:id="rId8"/>
    <p:sldId id="268" r:id="rId9"/>
    <p:sldId id="269" r:id="rId10"/>
    <p:sldId id="267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83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5" d="100"/>
          <a:sy n="95" d="100"/>
        </p:scale>
        <p:origin x="-110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5B8D8-2B32-4D00-B88E-9C04CCD33BFC}" type="datetimeFigureOut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55512-6406-401F-809A-80CC9D3427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072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8F89D5B-8AB8-4E42-87D8-C01FEEAE9C8B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5F2-9A96-4EBE-95F8-46710B465CF8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A07B-BF94-452D-9861-61A013BAEC1A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E4FC-F9AA-4C1F-98E3-D5287ED888B5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7724-C239-49EA-8586-4A72E8054F1E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14D47-C2D6-4244-95C6-711F508BBCEB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04342-469B-451B-BC84-DD67F101629C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ED5E4A-C93B-4539-A7E5-4BDACE3B72E3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3BA2-BF51-4075-A10F-766002B44385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4B7C9-7067-46CB-A4AB-D316085BF2F9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1EFAB-6FB3-4D63-8985-DDDF44D311F8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9513E88-8194-46F3-9EF9-21E304755C93}" type="datetime1">
              <a:rPr lang="zh-CN" altLang="en-US" smtClean="0"/>
              <a:pPr/>
              <a:t>2014/2/6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DDF20FF-6254-4631-A956-1F1AE9DE58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5720" y="2143116"/>
            <a:ext cx="8458200" cy="1470025"/>
          </a:xfrm>
        </p:spPr>
        <p:txBody>
          <a:bodyPr/>
          <a:lstStyle/>
          <a:p>
            <a:r>
              <a:rPr lang="en-US" altLang="zh-CN" dirty="0" smtClean="0"/>
              <a:t>Sequence Form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Weiran</a:t>
            </a:r>
            <a:r>
              <a:rPr lang="en-US" altLang="zh-CN" dirty="0" smtClean="0"/>
              <a:t> Shi</a:t>
            </a:r>
          </a:p>
          <a:p>
            <a:r>
              <a:rPr lang="en-US" altLang="zh-CN" dirty="0" smtClean="0"/>
              <a:t>Feb. 6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, 2014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Payoff function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2" name="表格 151"/>
          <p:cNvGraphicFramePr>
            <a:graphicFrameLocks noGrp="1"/>
          </p:cNvGraphicFramePr>
          <p:nvPr/>
        </p:nvGraphicFramePr>
        <p:xfrm>
          <a:off x="571472" y="1857364"/>
          <a:ext cx="2976566" cy="384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825500"/>
                <a:gridCol w="825500"/>
                <a:gridCol w="825500"/>
              </a:tblGrid>
              <a:tr h="428628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20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Ф</a:t>
                      </a:r>
                      <a:endParaRPr lang="zh-CN" altLang="en-US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CN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CN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3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CN" sz="20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Ф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3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3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1,1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3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Ll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0,1</a:t>
                      </a:r>
                      <a:endParaRPr lang="zh-CN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2,4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3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Lr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zh-CN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2,4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1,0</a:t>
                      </a:r>
                      <a:endParaRPr lang="zh-CN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3" name="TextBox 152"/>
          <p:cNvSpPr txBox="1"/>
          <p:nvPr/>
        </p:nvSpPr>
        <p:spPr>
          <a:xfrm>
            <a:off x="1142976" y="592933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Sparse encoding</a:t>
            </a:r>
            <a:endParaRPr lang="zh-CN" altLang="en-US" sz="2400" dirty="0"/>
          </a:p>
        </p:txBody>
      </p:sp>
      <p:grpSp>
        <p:nvGrpSpPr>
          <p:cNvPr id="154" name="组合 153"/>
          <p:cNvGrpSpPr/>
          <p:nvPr/>
        </p:nvGrpSpPr>
        <p:grpSpPr>
          <a:xfrm>
            <a:off x="4143368" y="1785922"/>
            <a:ext cx="4705975" cy="4302902"/>
            <a:chOff x="3929054" y="1785922"/>
            <a:chExt cx="4705975" cy="4302902"/>
          </a:xfrm>
        </p:grpSpPr>
        <p:grpSp>
          <p:nvGrpSpPr>
            <p:cNvPr id="155" name="组合 4"/>
            <p:cNvGrpSpPr/>
            <p:nvPr/>
          </p:nvGrpSpPr>
          <p:grpSpPr>
            <a:xfrm>
              <a:off x="3929054" y="1785922"/>
              <a:ext cx="4705975" cy="4302902"/>
              <a:chOff x="214282" y="642918"/>
              <a:chExt cx="4429156" cy="4489419"/>
            </a:xfrm>
          </p:grpSpPr>
          <p:sp>
            <p:nvSpPr>
              <p:cNvPr id="165" name="椭圆 164"/>
              <p:cNvSpPr/>
              <p:nvPr/>
            </p:nvSpPr>
            <p:spPr>
              <a:xfrm>
                <a:off x="2836477" y="1090126"/>
                <a:ext cx="403415" cy="462691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>
                <a:off x="2029648" y="2133610"/>
                <a:ext cx="403415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>
                <a:off x="3576070" y="2133610"/>
                <a:ext cx="403415" cy="431509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>
                <a:off x="1222818" y="3177094"/>
                <a:ext cx="407617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>
                <a:off x="483225" y="4220579"/>
                <a:ext cx="428630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>
                <a:off x="1626233" y="4220579"/>
                <a:ext cx="403415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>
                <a:off x="2903713" y="3177094"/>
                <a:ext cx="373999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>
                <a:off x="2500298" y="4220579"/>
                <a:ext cx="399212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73" name="椭圆 172"/>
              <p:cNvSpPr/>
              <p:nvPr/>
            </p:nvSpPr>
            <p:spPr>
              <a:xfrm>
                <a:off x="3576070" y="4220579"/>
                <a:ext cx="403415" cy="43791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cxnSp>
            <p:nvCxnSpPr>
              <p:cNvPr id="174" name="直接连接符 173"/>
              <p:cNvCxnSpPr>
                <a:stCxn id="165" idx="3"/>
                <a:endCxn id="166" idx="7"/>
              </p:cNvCxnSpPr>
              <p:nvPr/>
            </p:nvCxnSpPr>
            <p:spPr>
              <a:xfrm rot="5400000">
                <a:off x="2277748" y="1581293"/>
                <a:ext cx="714045" cy="5215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5" name="直接连接符 174"/>
              <p:cNvCxnSpPr>
                <a:stCxn id="165" idx="5"/>
                <a:endCxn id="167" idx="1"/>
              </p:cNvCxnSpPr>
              <p:nvPr/>
            </p:nvCxnSpPr>
            <p:spPr>
              <a:xfrm rot="16200000" flipH="1">
                <a:off x="3052108" y="1613762"/>
                <a:ext cx="711746" cy="454336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6" name="直接连接符 175"/>
              <p:cNvCxnSpPr>
                <a:stCxn id="166" idx="3"/>
                <a:endCxn id="168" idx="7"/>
              </p:cNvCxnSpPr>
              <p:nvPr/>
            </p:nvCxnSpPr>
            <p:spPr>
              <a:xfrm rot="5400000">
                <a:off x="1466104" y="2619964"/>
                <a:ext cx="727261" cy="517985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7" name="直接连接符 176"/>
              <p:cNvCxnSpPr>
                <a:stCxn id="171" idx="1"/>
                <a:endCxn id="166" idx="5"/>
              </p:cNvCxnSpPr>
              <p:nvPr/>
            </p:nvCxnSpPr>
            <p:spPr>
              <a:xfrm rot="16200000" flipV="1">
                <a:off x="2302604" y="2586706"/>
                <a:ext cx="727261" cy="5845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8" name="直接连接符 177"/>
              <p:cNvCxnSpPr>
                <a:stCxn id="169" idx="7"/>
                <a:endCxn id="168" idx="3"/>
              </p:cNvCxnSpPr>
              <p:nvPr/>
            </p:nvCxnSpPr>
            <p:spPr>
              <a:xfrm rot="5400000" flipH="1" flipV="1">
                <a:off x="702167" y="3705726"/>
                <a:ext cx="727261" cy="43343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/>
              <p:cNvCxnSpPr>
                <a:stCxn id="170" idx="0"/>
                <a:endCxn id="168" idx="5"/>
              </p:cNvCxnSpPr>
              <p:nvPr/>
            </p:nvCxnSpPr>
            <p:spPr>
              <a:xfrm rot="16200000" flipV="1">
                <a:off x="1368457" y="3761096"/>
                <a:ext cx="661769" cy="25719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0" name="直接连接符 179"/>
              <p:cNvCxnSpPr>
                <a:stCxn id="172" idx="0"/>
                <a:endCxn id="171" idx="3"/>
              </p:cNvCxnSpPr>
              <p:nvPr/>
            </p:nvCxnSpPr>
            <p:spPr>
              <a:xfrm rot="5400000" flipH="1" flipV="1">
                <a:off x="2498310" y="3760406"/>
                <a:ext cx="661769" cy="25857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>
                <a:stCxn id="173" idx="1"/>
                <a:endCxn id="171" idx="5"/>
              </p:cNvCxnSpPr>
              <p:nvPr/>
            </p:nvCxnSpPr>
            <p:spPr>
              <a:xfrm rot="16200000" flipV="1">
                <a:off x="3066095" y="3715656"/>
                <a:ext cx="725900" cy="412208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2" name="直接连接符 181"/>
              <p:cNvCxnSpPr>
                <a:stCxn id="168" idx="6"/>
                <a:endCxn id="171" idx="2"/>
              </p:cNvCxnSpPr>
              <p:nvPr/>
            </p:nvCxnSpPr>
            <p:spPr>
              <a:xfrm>
                <a:off x="1630435" y="3400698"/>
                <a:ext cx="1273277" cy="16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83" name="TextBox 182"/>
              <p:cNvSpPr txBox="1"/>
              <p:nvPr/>
            </p:nvSpPr>
            <p:spPr>
              <a:xfrm>
                <a:off x="2298591" y="1462799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3374363" y="1537333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1558997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A</a:t>
                </a:r>
                <a:endParaRPr lang="zh-CN" altLang="en-US" sz="2000" dirty="0"/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2567534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B</a:t>
                </a:r>
                <a:endParaRPr lang="zh-CN" altLang="en-US" sz="2000" dirty="0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819404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2571736" y="371475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169346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44159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2903713" y="642918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1071538" y="2857496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3143240" y="2857496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1827940" y="183547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2</a:t>
                </a:r>
                <a:endParaRPr lang="zh-CN" altLang="en-US" sz="2000" dirty="0"/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214282" y="4714884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(0,1)</a:t>
                </a:r>
                <a:endParaRPr lang="zh-CN" altLang="en-US" sz="2000" dirty="0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3499849" y="4702553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(1,0)</a:t>
                </a:r>
                <a:endParaRPr lang="zh-CN" altLang="en-US" sz="2000" dirty="0"/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1316943" y="4712491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2428860" y="4714884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3643306" y="2506283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(1,1)</a:t>
                </a:r>
                <a:endParaRPr lang="zh-CN" altLang="en-US" sz="2000" dirty="0"/>
              </a:p>
            </p:txBody>
          </p:sp>
        </p:grpSp>
        <p:sp>
          <p:nvSpPr>
            <p:cNvPr id="156" name="TextBox 155"/>
            <p:cNvSpPr txBox="1"/>
            <p:nvPr/>
          </p:nvSpPr>
          <p:spPr>
            <a:xfrm>
              <a:off x="6786578" y="2214554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a</a:t>
              </a:r>
              <a:endParaRPr lang="zh-CN" altLang="en-US" sz="20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929322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b</a:t>
              </a:r>
              <a:endParaRPr lang="zh-CN" altLang="en-US" sz="20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7572396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c</a:t>
              </a:r>
              <a:endParaRPr lang="zh-CN" altLang="en-US" sz="20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2066" y="4214818"/>
              <a:ext cx="285752" cy="40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d</a:t>
              </a:r>
              <a:endParaRPr lang="zh-CN" altLang="en-US" sz="20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6858016" y="4214818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e</a:t>
              </a:r>
              <a:endParaRPr lang="zh-CN" altLang="en-US" sz="2000" dirty="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428624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f</a:t>
              </a:r>
              <a:endParaRPr lang="zh-CN" altLang="en-US" sz="2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5500694" y="5143512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g</a:t>
              </a:r>
              <a:endParaRPr lang="zh-CN" altLang="en-US" sz="2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642938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h</a:t>
              </a:r>
              <a:endParaRPr lang="zh-CN" altLang="en-US" sz="2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572396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i</a:t>
              </a:r>
              <a:endParaRPr lang="zh-CN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Linear constraints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" name="TextBox 152"/>
          <p:cNvSpPr txBox="1"/>
          <p:nvPr/>
        </p:nvSpPr>
        <p:spPr>
          <a:xfrm>
            <a:off x="571472" y="2143116"/>
            <a:ext cx="785818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FF0000"/>
                </a:solidFill>
              </a:rPr>
              <a:t>Why do we still need linear constraints?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28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2800" dirty="0" smtClean="0">
                <a:solidFill>
                  <a:srgbClr val="FF0000"/>
                </a:solidFill>
              </a:rPr>
              <a:t>What is the difference between sequences and actions?</a:t>
            </a: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Realization plan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62457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643314"/>
            <a:ext cx="8358214" cy="239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TextBox 59"/>
          <p:cNvSpPr txBox="1"/>
          <p:nvPr/>
        </p:nvSpPr>
        <p:spPr>
          <a:xfrm>
            <a:off x="428596" y="3071810"/>
            <a:ext cx="642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Another definition (</a:t>
            </a:r>
            <a:r>
              <a:rPr lang="en-US" altLang="zh-CN" sz="2000" dirty="0" smtClean="0">
                <a:solidFill>
                  <a:srgbClr val="FF0000"/>
                </a:solidFill>
              </a:rPr>
              <a:t>Linear equation definition</a:t>
            </a:r>
            <a:r>
              <a:rPr lang="en-US" altLang="zh-CN" sz="2000" dirty="0" smtClean="0"/>
              <a:t>):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Realization plan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组合 4"/>
          <p:cNvGrpSpPr/>
          <p:nvPr/>
        </p:nvGrpSpPr>
        <p:grpSpPr>
          <a:xfrm>
            <a:off x="1142976" y="1428736"/>
            <a:ext cx="5634663" cy="5114210"/>
            <a:chOff x="3929052" y="1785920"/>
            <a:chExt cx="4705975" cy="4261867"/>
          </a:xfrm>
        </p:grpSpPr>
        <p:grpSp>
          <p:nvGrpSpPr>
            <p:cNvPr id="5" name="组合 4"/>
            <p:cNvGrpSpPr/>
            <p:nvPr/>
          </p:nvGrpSpPr>
          <p:grpSpPr>
            <a:xfrm>
              <a:off x="3929052" y="1785920"/>
              <a:ext cx="4705975" cy="4261867"/>
              <a:chOff x="214282" y="642918"/>
              <a:chExt cx="4429156" cy="4446605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2836477" y="1090126"/>
                <a:ext cx="403415" cy="462691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2029648" y="2133610"/>
                <a:ext cx="403415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3576070" y="2133610"/>
                <a:ext cx="403415" cy="431509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222818" y="3177094"/>
                <a:ext cx="407617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483225" y="4220579"/>
                <a:ext cx="428630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626233" y="4220579"/>
                <a:ext cx="403415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903713" y="3177094"/>
                <a:ext cx="373999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500298" y="4220579"/>
                <a:ext cx="399212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576070" y="4220579"/>
                <a:ext cx="403415" cy="43791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200"/>
              </a:p>
            </p:txBody>
          </p:sp>
          <p:cxnSp>
            <p:nvCxnSpPr>
              <p:cNvPr id="25" name="直接连接符 24"/>
              <p:cNvCxnSpPr>
                <a:stCxn id="16" idx="3"/>
                <a:endCxn id="17" idx="7"/>
              </p:cNvCxnSpPr>
              <p:nvPr/>
            </p:nvCxnSpPr>
            <p:spPr>
              <a:xfrm rot="5400000">
                <a:off x="2277748" y="1581293"/>
                <a:ext cx="714045" cy="5215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>
                <a:stCxn id="16" idx="5"/>
                <a:endCxn id="18" idx="1"/>
              </p:cNvCxnSpPr>
              <p:nvPr/>
            </p:nvCxnSpPr>
            <p:spPr>
              <a:xfrm rot="16200000" flipH="1">
                <a:off x="3052108" y="1613762"/>
                <a:ext cx="711746" cy="454336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>
                <a:stCxn id="17" idx="3"/>
                <a:endCxn id="19" idx="7"/>
              </p:cNvCxnSpPr>
              <p:nvPr/>
            </p:nvCxnSpPr>
            <p:spPr>
              <a:xfrm rot="5400000">
                <a:off x="1466104" y="2619964"/>
                <a:ext cx="727261" cy="517985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>
                <a:stCxn id="22" idx="1"/>
                <a:endCxn id="17" idx="5"/>
              </p:cNvCxnSpPr>
              <p:nvPr/>
            </p:nvCxnSpPr>
            <p:spPr>
              <a:xfrm rot="16200000" flipV="1">
                <a:off x="2302604" y="2586706"/>
                <a:ext cx="727261" cy="5845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>
                <a:stCxn id="20" idx="7"/>
                <a:endCxn id="19" idx="3"/>
              </p:cNvCxnSpPr>
              <p:nvPr/>
            </p:nvCxnSpPr>
            <p:spPr>
              <a:xfrm rot="5400000" flipH="1" flipV="1">
                <a:off x="702167" y="3705726"/>
                <a:ext cx="727261" cy="43343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>
                <a:stCxn id="21" idx="0"/>
                <a:endCxn id="19" idx="5"/>
              </p:cNvCxnSpPr>
              <p:nvPr/>
            </p:nvCxnSpPr>
            <p:spPr>
              <a:xfrm rot="16200000" flipV="1">
                <a:off x="1368457" y="3761096"/>
                <a:ext cx="661769" cy="25719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>
                <a:stCxn id="23" idx="0"/>
                <a:endCxn id="22" idx="3"/>
              </p:cNvCxnSpPr>
              <p:nvPr/>
            </p:nvCxnSpPr>
            <p:spPr>
              <a:xfrm rot="5400000" flipH="1" flipV="1">
                <a:off x="2498310" y="3760406"/>
                <a:ext cx="661769" cy="25857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24" idx="1"/>
                <a:endCxn id="22" idx="5"/>
              </p:cNvCxnSpPr>
              <p:nvPr/>
            </p:nvCxnSpPr>
            <p:spPr>
              <a:xfrm rot="16200000" flipV="1">
                <a:off x="3066095" y="3715656"/>
                <a:ext cx="725900" cy="412208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19" idx="6"/>
                <a:endCxn id="22" idx="2"/>
              </p:cNvCxnSpPr>
              <p:nvPr/>
            </p:nvCxnSpPr>
            <p:spPr>
              <a:xfrm>
                <a:off x="1630435" y="3400698"/>
                <a:ext cx="1273277" cy="16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939734" y="1456034"/>
                <a:ext cx="1033984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L=0.5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357065" y="1456034"/>
                <a:ext cx="968671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R=0.5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138634" y="2540179"/>
                <a:ext cx="1095483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A=0.3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567534" y="2580818"/>
                <a:ext cx="1097646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B=0.7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37533" y="3624324"/>
                <a:ext cx="1095367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l=0.4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71735" y="3714752"/>
                <a:ext cx="785329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l=0.4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93241" y="3624324"/>
                <a:ext cx="924119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r=0.6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441598" y="3698837"/>
                <a:ext cx="901435" cy="379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FF0000"/>
                    </a:solidFill>
                  </a:rPr>
                  <a:t>r=0.6</a:t>
                </a:r>
                <a:endParaRPr lang="zh-CN" alt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903713" y="642918"/>
                <a:ext cx="428628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1</a:t>
                </a:r>
                <a:endParaRPr lang="zh-CN" altLang="en-US" sz="22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71538" y="2857496"/>
                <a:ext cx="428628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1</a:t>
                </a:r>
                <a:endParaRPr lang="zh-CN" altLang="en-US" sz="22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43240" y="2857496"/>
                <a:ext cx="428628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1</a:t>
                </a:r>
                <a:endParaRPr lang="zh-CN" altLang="en-US" sz="22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27940" y="1835472"/>
                <a:ext cx="428628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2</a:t>
                </a:r>
                <a:endParaRPr lang="zh-CN" altLang="en-US" sz="22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14282" y="4714884"/>
                <a:ext cx="1000132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(0,0)</a:t>
                </a:r>
                <a:endParaRPr lang="zh-CN" altLang="en-US" sz="22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99849" y="4702553"/>
                <a:ext cx="1000132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(0,0)</a:t>
                </a:r>
                <a:endParaRPr lang="zh-CN" altLang="en-US" sz="22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316943" y="4712491"/>
                <a:ext cx="1000132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(2,4)</a:t>
                </a:r>
                <a:endParaRPr lang="zh-CN" altLang="en-US" sz="22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428860" y="4714884"/>
                <a:ext cx="1000132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(2,4)</a:t>
                </a:r>
                <a:endParaRPr lang="zh-CN" altLang="en-US" sz="22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643306" y="2506283"/>
                <a:ext cx="1000132" cy="374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200" dirty="0" smtClean="0"/>
                  <a:t>(1,1)</a:t>
                </a:r>
                <a:endParaRPr lang="zh-CN" altLang="en-US" sz="2200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786578" y="2214554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a</a:t>
              </a:r>
              <a:endParaRPr lang="zh-CN" altLang="en-US" sz="2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29322" y="3214686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b</a:t>
              </a:r>
              <a:endParaRPr lang="zh-CN" altLang="en-US" sz="2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72396" y="3214686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c</a:t>
              </a:r>
              <a:endParaRPr lang="zh-CN" altLang="en-US" sz="2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2066" y="4214818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d</a:t>
              </a:r>
              <a:endParaRPr lang="zh-CN" altLang="en-US" sz="2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16" y="4214818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e</a:t>
              </a:r>
              <a:endParaRPr lang="zh-CN" altLang="en-US" sz="2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86248" y="5214950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f</a:t>
              </a:r>
              <a:endParaRPr lang="zh-CN" altLang="en-US" sz="2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00694" y="5143512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g</a:t>
              </a:r>
              <a:endParaRPr lang="zh-CN" altLang="en-US" sz="2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29388" y="5214950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h</a:t>
              </a:r>
              <a:endParaRPr lang="zh-CN" altLang="en-US" sz="2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72396" y="5214950"/>
              <a:ext cx="285752" cy="35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 smtClean="0"/>
                <a:t>i</a:t>
              </a:r>
              <a:endParaRPr lang="zh-CN" altLang="en-US" sz="2200" dirty="0"/>
            </a:p>
          </p:txBody>
        </p:sp>
      </p:grp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Advantage of realization plan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571472" y="2214554"/>
            <a:ext cx="8143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zh-CN" altLang="en-US" sz="2400" dirty="0" smtClean="0"/>
          </a:p>
          <a:p>
            <a:pPr marL="342900" indent="-342900"/>
            <a:r>
              <a:rPr lang="en-US" sz="2400" dirty="0" smtClean="0">
                <a:solidFill>
                  <a:srgbClr val="FF0000"/>
                </a:solidFill>
              </a:rPr>
              <a:t>Key advantage: it can be characterized by linear equations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Overview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Sequence form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Computing equilibria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Best response in two-player games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 r="10918"/>
          <a:stretch>
            <a:fillRect/>
          </a:stretch>
        </p:blipFill>
        <p:spPr bwMode="auto">
          <a:xfrm>
            <a:off x="0" y="2214554"/>
            <a:ext cx="8838188" cy="317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Best response in two-player games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1439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>
                <a:solidFill>
                  <a:srgbClr val="FF0000"/>
                </a:solidFill>
              </a:rPr>
              <a:t>Dual LP problem: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" y="3086096"/>
            <a:ext cx="8828430" cy="166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57158" y="5286388"/>
            <a:ext cx="81439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>
                <a:solidFill>
                  <a:srgbClr val="FF0000"/>
                </a:solidFill>
              </a:rPr>
              <a:t>Why do we want to convert it to dual LP problem?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Dual problem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285992"/>
            <a:ext cx="265828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214818"/>
            <a:ext cx="282006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929718" cy="106680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Equilibria</a:t>
            </a:r>
            <a:r>
              <a:rPr lang="en-US" altLang="zh-CN" dirty="0" smtClean="0"/>
              <a:t> in two-player zero-sum games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57158" y="5857892"/>
            <a:ext cx="81439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We can solve it in polynomial time!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9144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228" indent="-571500">
              <a:buFont typeface="+mj-lt"/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Overview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Sequence form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Computing equilibria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929718" cy="1066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Other applications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00034" y="2071678"/>
            <a:ext cx="7715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Compute </a:t>
            </a:r>
            <a:r>
              <a:rPr lang="en-US" sz="2800" dirty="0" err="1" smtClean="0"/>
              <a:t>equilibria</a:t>
            </a:r>
            <a:r>
              <a:rPr lang="en-US" sz="2800" dirty="0" smtClean="0"/>
              <a:t> in two-player general sum game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800" dirty="0" smtClean="0"/>
              <a:t>Compute </a:t>
            </a:r>
            <a:r>
              <a:rPr lang="en-US" altLang="zh-CN" sz="2800" dirty="0" err="1" smtClean="0"/>
              <a:t>equilibria</a:t>
            </a:r>
            <a:r>
              <a:rPr lang="en-US" altLang="zh-CN" sz="2800" dirty="0" smtClean="0"/>
              <a:t> in general two-player game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929718" cy="1066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28596" y="1928802"/>
            <a:ext cx="8143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Sequence form is a </a:t>
            </a:r>
            <a:r>
              <a:rPr lang="en-US" sz="2800" dirty="0" smtClean="0">
                <a:solidFill>
                  <a:srgbClr val="FF0000"/>
                </a:solidFill>
              </a:rPr>
              <a:t>new strategic description</a:t>
            </a:r>
            <a:r>
              <a:rPr lang="en-US" sz="2800" dirty="0" smtClean="0"/>
              <a:t> for an extensive game with perfect recall.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/>
              <a:t>It has </a:t>
            </a:r>
            <a:r>
              <a:rPr lang="en-US" altLang="zh-CN" sz="2800" dirty="0" smtClean="0">
                <a:solidFill>
                  <a:srgbClr val="FF0000"/>
                </a:solidFill>
              </a:rPr>
              <a:t>linear complexity</a:t>
            </a:r>
            <a:r>
              <a:rPr lang="en-US" altLang="zh-CN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/>
              <a:t>It allows </a:t>
            </a:r>
            <a:r>
              <a:rPr lang="en-US" altLang="zh-CN" sz="2800" dirty="0" smtClean="0">
                <a:solidFill>
                  <a:srgbClr val="FF0000"/>
                </a:solidFill>
              </a:rPr>
              <a:t>efficient computation</a:t>
            </a:r>
            <a:r>
              <a:rPr lang="en-US" altLang="zh-CN" sz="2800" dirty="0" smtClean="0"/>
              <a:t> of Nash </a:t>
            </a:r>
            <a:r>
              <a:rPr lang="en-US" altLang="zh-CN" sz="2800" dirty="0" err="1" smtClean="0"/>
              <a:t>equilibria</a:t>
            </a:r>
            <a:r>
              <a:rPr lang="en-US" altLang="zh-CN" sz="2800" dirty="0" smtClean="0"/>
              <a:t> in extensive-form game.</a:t>
            </a:r>
          </a:p>
          <a:p>
            <a:pPr marL="342900" indent="-342900"/>
            <a:endParaRPr lang="en-US" altLang="zh-CN" sz="2800" dirty="0" smtClean="0">
              <a:solidFill>
                <a:srgbClr val="FF0000"/>
              </a:solidFill>
            </a:endParaRPr>
          </a:p>
          <a:p>
            <a:pPr marL="342900" indent="-342900"/>
            <a:endParaRPr lang="zh-CN" altLang="en-US" sz="2800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929718" cy="1066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00034" y="1571612"/>
            <a:ext cx="8072494" cy="466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err="1" smtClean="0"/>
              <a:t>Shoham</a:t>
            </a:r>
            <a:r>
              <a:rPr lang="en-US" altLang="zh-CN" dirty="0" smtClean="0"/>
              <a:t>, Y., and </a:t>
            </a:r>
            <a:r>
              <a:rPr lang="en-US" altLang="zh-CN" dirty="0" err="1" smtClean="0"/>
              <a:t>Leyton</a:t>
            </a:r>
            <a:r>
              <a:rPr lang="en-US" altLang="zh-CN" dirty="0" smtClean="0"/>
              <a:t>-Brown, K. (2010). </a:t>
            </a:r>
            <a:r>
              <a:rPr lang="en-US" altLang="zh-CN" dirty="0" err="1" smtClean="0"/>
              <a:t>Multiagent</a:t>
            </a:r>
            <a:r>
              <a:rPr lang="en-US" altLang="zh-CN" dirty="0" smtClean="0"/>
              <a:t> Systems, Algorithmic, Game-Theoretic, and Logical Foundations.</a:t>
            </a:r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smtClean="0"/>
              <a:t> von Stengel, B. (1996). Efficient computation of behavior strategies. GEB: Games and Economic Behavior, 14, 220–246.</a:t>
            </a:r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smtClean="0"/>
              <a:t>von Stengel, B. (2002). Computing </a:t>
            </a:r>
            <a:r>
              <a:rPr lang="en-US" altLang="zh-CN" dirty="0" err="1" smtClean="0"/>
              <a:t>equilibria</a:t>
            </a:r>
            <a:r>
              <a:rPr lang="en-US" altLang="zh-CN" dirty="0" smtClean="0"/>
              <a:t> for two-person games. In R. </a:t>
            </a:r>
            <a:r>
              <a:rPr lang="en-US" altLang="zh-CN" dirty="0" err="1" smtClean="0"/>
              <a:t>Aumann</a:t>
            </a:r>
            <a:r>
              <a:rPr lang="en-US" altLang="zh-CN" dirty="0" smtClean="0"/>
              <a:t>, S. Hart (Eds.), Handbook of game theory, vol. III, chapter 45, 1723–1759. Amsterdam: Elsevier.</a:t>
            </a:r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smtClean="0"/>
              <a:t>Nisan, N., </a:t>
            </a:r>
            <a:r>
              <a:rPr lang="en-US" altLang="zh-CN" dirty="0" err="1" smtClean="0"/>
              <a:t>Roughgarden</a:t>
            </a:r>
            <a:r>
              <a:rPr lang="en-US" altLang="zh-CN" dirty="0" smtClean="0"/>
              <a:t>, T., </a:t>
            </a:r>
            <a:r>
              <a:rPr lang="en-US" altLang="zh-CN" dirty="0" err="1" smtClean="0"/>
              <a:t>Tardos</a:t>
            </a:r>
            <a:r>
              <a:rPr lang="en-US" altLang="zh-CN" dirty="0" smtClean="0"/>
              <a:t>, E., and </a:t>
            </a:r>
            <a:r>
              <a:rPr lang="en-US" altLang="zh-CN" dirty="0" err="1" smtClean="0"/>
              <a:t>Vazirani</a:t>
            </a:r>
            <a:r>
              <a:rPr lang="en-US" altLang="zh-CN" dirty="0" smtClean="0"/>
              <a:t>, V. (2007).  Algorithmic Game Theory.</a:t>
            </a:r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err="1" smtClean="0"/>
              <a:t>Koller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D.,Megiddo</a:t>
            </a:r>
            <a:r>
              <a:rPr lang="en-US" altLang="zh-CN" dirty="0" smtClean="0"/>
              <a:t>, N., and von Stengel, B. (1996). Efficient computation of </a:t>
            </a:r>
            <a:r>
              <a:rPr lang="en-US" altLang="zh-CN" dirty="0" err="1" smtClean="0"/>
              <a:t>equilibria</a:t>
            </a:r>
            <a:r>
              <a:rPr lang="en-US" altLang="zh-CN" dirty="0" smtClean="0"/>
              <a:t> for extensive two-person games. GEB: Games and Economic Behavior, 14, 247–259.</a:t>
            </a:r>
          </a:p>
          <a:p>
            <a:pPr marL="342900" indent="-342900">
              <a:buFont typeface="+mj-ea"/>
              <a:buAutoNum type="circleNumDbPlain"/>
            </a:pPr>
            <a:r>
              <a:rPr lang="en-US" altLang="zh-CN" dirty="0" err="1" smtClean="0"/>
              <a:t>Koller</a:t>
            </a:r>
            <a:r>
              <a:rPr lang="en-US" altLang="zh-CN" dirty="0" smtClean="0"/>
              <a:t>, D., and Megiddo, N. (1992). The complexity of two-person zero-sum games in extensive form. GEB: Games and Economic Behavior, 4, 528–552.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3857652" cy="2143140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+mn-lt"/>
              </a:rPr>
              <a:t>Thank you!</a:t>
            </a:r>
            <a:br>
              <a:rPr lang="en-US" altLang="zh-CN" b="1" dirty="0" smtClean="0">
                <a:latin typeface="+mn-lt"/>
              </a:rPr>
            </a:br>
            <a:r>
              <a:rPr lang="en-US" altLang="zh-CN" b="1" dirty="0" smtClean="0">
                <a:latin typeface="+mn-lt"/>
              </a:rPr>
              <a:t/>
            </a:r>
            <a:br>
              <a:rPr lang="en-US" altLang="zh-CN" b="1" dirty="0" smtClean="0">
                <a:latin typeface="+mn-lt"/>
              </a:rPr>
            </a:br>
            <a:r>
              <a:rPr lang="en-US" altLang="zh-CN" b="1" dirty="0" smtClean="0">
                <a:latin typeface="+mn-lt"/>
              </a:rPr>
              <a:t>Q&amp;A</a:t>
            </a:r>
            <a:endParaRPr lang="zh-CN" altLang="en-US" b="1" dirty="0">
              <a:latin typeface="+mn-lt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History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流程图: 可选过程 4"/>
          <p:cNvSpPr/>
          <p:nvPr/>
        </p:nvSpPr>
        <p:spPr>
          <a:xfrm>
            <a:off x="714348" y="1857364"/>
            <a:ext cx="6858048" cy="2071702"/>
          </a:xfrm>
          <a:prstGeom prst="flowChartAlternateProcess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可选过程 5"/>
          <p:cNvSpPr/>
          <p:nvPr/>
        </p:nvSpPr>
        <p:spPr>
          <a:xfrm>
            <a:off x="1643042" y="4357694"/>
            <a:ext cx="7143800" cy="2071702"/>
          </a:xfrm>
          <a:prstGeom prst="flowChartAlternateProcess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bv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071678"/>
            <a:ext cx="1382516" cy="1682266"/>
          </a:xfrm>
          <a:prstGeom prst="rect">
            <a:avLst/>
          </a:prstGeom>
        </p:spPr>
      </p:pic>
      <p:pic>
        <p:nvPicPr>
          <p:cNvPr id="8" name="图片 7" descr="daphne2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4572008"/>
            <a:ext cx="1449165" cy="17020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43174" y="2000240"/>
            <a:ext cx="4714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Cooper Black" pitchFamily="18" charset="0"/>
              </a:rPr>
              <a:t>Prof. Bernhard von Stengel</a:t>
            </a:r>
          </a:p>
          <a:p>
            <a:r>
              <a:rPr lang="en-US" altLang="zh-CN" sz="2200" dirty="0" smtClean="0"/>
              <a:t>Introduce sequence form and its application to computing </a:t>
            </a:r>
            <a:r>
              <a:rPr lang="en-US" altLang="zh-CN" sz="2200" dirty="0" err="1" smtClean="0"/>
              <a:t>equilibria</a:t>
            </a:r>
            <a:r>
              <a:rPr lang="en-US" altLang="zh-CN" sz="2200" dirty="0" smtClean="0"/>
              <a:t> (1996)</a:t>
            </a:r>
            <a:endParaRPr lang="zh-CN" alt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928794" y="4643446"/>
            <a:ext cx="4714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Cooper Black" pitchFamily="18" charset="0"/>
              </a:rPr>
              <a:t>Prof. Daphne </a:t>
            </a:r>
            <a:r>
              <a:rPr lang="en-US" altLang="zh-CN" sz="2400" dirty="0" err="1" smtClean="0">
                <a:latin typeface="Cooper Black" pitchFamily="18" charset="0"/>
              </a:rPr>
              <a:t>Koller</a:t>
            </a:r>
            <a:endParaRPr lang="en-US" altLang="zh-CN" sz="2400" dirty="0" smtClean="0">
              <a:latin typeface="Cooper Black" pitchFamily="18" charset="0"/>
            </a:endParaRPr>
          </a:p>
          <a:p>
            <a:r>
              <a:rPr lang="en-US" altLang="zh-CN" sz="2200" dirty="0" smtClean="0"/>
              <a:t>Similar idea (1992)</a:t>
            </a:r>
          </a:p>
          <a:p>
            <a:r>
              <a:rPr lang="en-US" altLang="zh-CN" sz="2200" dirty="0" smtClean="0"/>
              <a:t>Computing </a:t>
            </a:r>
            <a:r>
              <a:rPr lang="en-US" altLang="zh-CN" sz="2200" dirty="0" err="1" smtClean="0"/>
              <a:t>equilibria</a:t>
            </a:r>
            <a:r>
              <a:rPr lang="en-US" altLang="zh-CN" sz="2200" dirty="0" smtClean="0"/>
              <a:t> for two-player general sum games (1996)</a:t>
            </a:r>
            <a:endParaRPr lang="zh-CN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Significance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785786" y="1928802"/>
          <a:ext cx="7572428" cy="340461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785950"/>
                <a:gridCol w="3107553"/>
                <a:gridCol w="2678925"/>
              </a:tblGrid>
              <a:tr h="545302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Standard</a:t>
                      </a:r>
                      <a:r>
                        <a:rPr lang="en-US" altLang="zh-CN" baseline="0" dirty="0" smtClean="0"/>
                        <a:t> way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Sequence form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9531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aseline="0" dirty="0" smtClean="0"/>
                        <a:t>Representing size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Exponential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Linear</a:t>
                      </a:r>
                      <a:endParaRPr lang="zh-CN" altLang="en-US" sz="2000" dirty="0"/>
                    </a:p>
                  </a:txBody>
                  <a:tcPr anchor="ctr"/>
                </a:tc>
              </a:tr>
              <a:tr h="9531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Computing complexity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Exponential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Polynomial</a:t>
                      </a:r>
                      <a:endParaRPr lang="zh-CN" altLang="en-US" sz="2000" dirty="0"/>
                    </a:p>
                  </a:txBody>
                  <a:tcPr anchor="ctr"/>
                </a:tc>
              </a:tr>
              <a:tr h="9531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Conclusion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Inefficient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</a:rPr>
                        <a:t>Efficient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Overview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Sequence form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Computing equilibria</a:t>
            </a:r>
          </a:p>
          <a:p>
            <a:pPr marL="681228" indent="-571500">
              <a:buFont typeface="+mj-lt"/>
              <a:buAutoNum type="arabicPeriod"/>
            </a:pPr>
            <a:endParaRPr lang="en-US" altLang="zh-CN" dirty="0" smtClean="0"/>
          </a:p>
          <a:p>
            <a:pPr marL="681228" indent="-571500">
              <a:buFont typeface="+mj-lt"/>
              <a:buAutoNum type="arabicPeriod"/>
            </a:pPr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组合 150"/>
          <p:cNvGrpSpPr/>
          <p:nvPr/>
        </p:nvGrpSpPr>
        <p:grpSpPr>
          <a:xfrm>
            <a:off x="1357287" y="857229"/>
            <a:ext cx="6429416" cy="5660225"/>
            <a:chOff x="3929056" y="1785924"/>
            <a:chExt cx="4705975" cy="4302903"/>
          </a:xfrm>
        </p:grpSpPr>
        <p:grpSp>
          <p:nvGrpSpPr>
            <p:cNvPr id="6" name="组合 4"/>
            <p:cNvGrpSpPr/>
            <p:nvPr/>
          </p:nvGrpSpPr>
          <p:grpSpPr>
            <a:xfrm>
              <a:off x="3929056" y="1785924"/>
              <a:ext cx="4705975" cy="4302903"/>
              <a:chOff x="214282" y="642918"/>
              <a:chExt cx="4429156" cy="4489419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2836477" y="1090126"/>
                <a:ext cx="403415" cy="462691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2029648" y="2133610"/>
                <a:ext cx="403415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3576070" y="2133610"/>
                <a:ext cx="403415" cy="431509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222818" y="3177094"/>
                <a:ext cx="407617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483225" y="4220579"/>
                <a:ext cx="428630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626233" y="4220579"/>
                <a:ext cx="403415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903713" y="3177094"/>
                <a:ext cx="373999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500298" y="4220579"/>
                <a:ext cx="399212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560760" y="4212576"/>
                <a:ext cx="403415" cy="43791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cxnSp>
            <p:nvCxnSpPr>
              <p:cNvPr id="25" name="直接连接符 24"/>
              <p:cNvCxnSpPr>
                <a:stCxn id="16" idx="3"/>
                <a:endCxn id="17" idx="7"/>
              </p:cNvCxnSpPr>
              <p:nvPr/>
            </p:nvCxnSpPr>
            <p:spPr>
              <a:xfrm rot="5400000">
                <a:off x="2277748" y="1581293"/>
                <a:ext cx="714045" cy="5215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>
                <a:stCxn id="16" idx="5"/>
                <a:endCxn id="18" idx="1"/>
              </p:cNvCxnSpPr>
              <p:nvPr/>
            </p:nvCxnSpPr>
            <p:spPr>
              <a:xfrm rot="16200000" flipH="1">
                <a:off x="3052108" y="1613762"/>
                <a:ext cx="711746" cy="454336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>
                <a:stCxn id="17" idx="3"/>
                <a:endCxn id="19" idx="7"/>
              </p:cNvCxnSpPr>
              <p:nvPr/>
            </p:nvCxnSpPr>
            <p:spPr>
              <a:xfrm rot="5400000">
                <a:off x="1466104" y="2619964"/>
                <a:ext cx="727261" cy="517985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>
                <a:stCxn id="22" idx="1"/>
                <a:endCxn id="17" idx="5"/>
              </p:cNvCxnSpPr>
              <p:nvPr/>
            </p:nvCxnSpPr>
            <p:spPr>
              <a:xfrm rot="16200000" flipV="1">
                <a:off x="2302604" y="2586706"/>
                <a:ext cx="727261" cy="5845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>
                <a:stCxn id="20" idx="7"/>
                <a:endCxn id="19" idx="3"/>
              </p:cNvCxnSpPr>
              <p:nvPr/>
            </p:nvCxnSpPr>
            <p:spPr>
              <a:xfrm rot="5400000" flipH="1" flipV="1">
                <a:off x="702167" y="3705726"/>
                <a:ext cx="727261" cy="43343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>
                <a:stCxn id="21" idx="0"/>
                <a:endCxn id="19" idx="5"/>
              </p:cNvCxnSpPr>
              <p:nvPr/>
            </p:nvCxnSpPr>
            <p:spPr>
              <a:xfrm rot="16200000" flipV="1">
                <a:off x="1368457" y="3761096"/>
                <a:ext cx="661769" cy="25719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>
                <a:stCxn id="23" idx="0"/>
                <a:endCxn id="22" idx="3"/>
              </p:cNvCxnSpPr>
              <p:nvPr/>
            </p:nvCxnSpPr>
            <p:spPr>
              <a:xfrm rot="5400000" flipH="1" flipV="1">
                <a:off x="2498310" y="3760406"/>
                <a:ext cx="661769" cy="25857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>
                <a:stCxn id="24" idx="1"/>
                <a:endCxn id="22" idx="5"/>
              </p:cNvCxnSpPr>
              <p:nvPr/>
            </p:nvCxnSpPr>
            <p:spPr>
              <a:xfrm rot="16200000" flipV="1">
                <a:off x="3062441" y="3719310"/>
                <a:ext cx="717898" cy="396897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19" idx="6"/>
                <a:endCxn id="22" idx="2"/>
              </p:cNvCxnSpPr>
              <p:nvPr/>
            </p:nvCxnSpPr>
            <p:spPr>
              <a:xfrm>
                <a:off x="1630435" y="3400698"/>
                <a:ext cx="1273277" cy="16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2298591" y="1462799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374363" y="1537333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558997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A</a:t>
                </a:r>
                <a:endParaRPr lang="zh-CN" altLang="en-US" sz="2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567534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B</a:t>
                </a:r>
                <a:endParaRPr lang="zh-CN" alt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19404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71736" y="371475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9346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44159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903713" y="642918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71538" y="2857496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43240" y="2857496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27940" y="183547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2</a:t>
                </a:r>
                <a:endParaRPr lang="zh-CN" alt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14282" y="4714884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(0,1)</a:t>
                </a:r>
                <a:endParaRPr lang="zh-CN" alt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99849" y="4702553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(1,0)</a:t>
                </a:r>
                <a:endParaRPr lang="zh-CN" altLang="en-US" sz="20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316943" y="4712491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428860" y="4714884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643306" y="2506283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(1,1)</a:t>
                </a:r>
                <a:endParaRPr lang="zh-CN" altLang="en-US" sz="2000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804934" y="2220384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a</a:t>
              </a:r>
              <a:endParaRPr lang="zh-CN" alt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16027" y="3306527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b</a:t>
              </a:r>
              <a:endParaRPr lang="zh-CN" alt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41552" y="325222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c</a:t>
              </a:r>
              <a:endParaRPr lang="zh-CN" alt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9408" y="4229749"/>
              <a:ext cx="285752" cy="40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d</a:t>
              </a:r>
              <a:endParaRPr lang="zh-CN" alt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7222" y="4229749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e</a:t>
              </a:r>
              <a:endParaRPr lang="zh-CN" alt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95079" y="5261585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f</a:t>
              </a:r>
              <a:endParaRPr lang="zh-CN" alt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7718" y="5261585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g</a:t>
              </a:r>
              <a:endParaRPr lang="zh-CN" alt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38913" y="5261585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h</a:t>
              </a:r>
              <a:endParaRPr lang="zh-CN" altLang="en-US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72396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i</a:t>
              </a:r>
              <a:endParaRPr lang="zh-CN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Definition of sequence form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68" y="2000240"/>
            <a:ext cx="8839232" cy="33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Sequence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00034" y="2000240"/>
            <a:ext cx="40719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/>
              <a:t>Defined by a node of the game tree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/>
              <a:t>The ordered set of player </a:t>
            </a:r>
            <a:r>
              <a:rPr lang="en-US" altLang="zh-CN" sz="2400" dirty="0" err="1" smtClean="0"/>
              <a:t>i’s</a:t>
            </a:r>
            <a:r>
              <a:rPr lang="en-US" altLang="zh-CN" sz="2400" dirty="0" smtClean="0"/>
              <a:t> actions lying on the path</a:t>
            </a:r>
          </a:p>
          <a:p>
            <a:pPr marL="342900" indent="-342900">
              <a:buFont typeface="Arial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Build player’s strategy around paths in the tree (there is only a small number of nodes)</a:t>
            </a:r>
          </a:p>
        </p:txBody>
      </p:sp>
      <p:grpSp>
        <p:nvGrpSpPr>
          <p:cNvPr id="3" name="组合 150"/>
          <p:cNvGrpSpPr/>
          <p:nvPr/>
        </p:nvGrpSpPr>
        <p:grpSpPr>
          <a:xfrm>
            <a:off x="4143372" y="1785926"/>
            <a:ext cx="4705978" cy="4302902"/>
            <a:chOff x="3929058" y="1785926"/>
            <a:chExt cx="4705978" cy="4302902"/>
          </a:xfrm>
        </p:grpSpPr>
        <p:grpSp>
          <p:nvGrpSpPr>
            <p:cNvPr id="5" name="组合 4"/>
            <p:cNvGrpSpPr/>
            <p:nvPr/>
          </p:nvGrpSpPr>
          <p:grpSpPr>
            <a:xfrm>
              <a:off x="3929058" y="1785926"/>
              <a:ext cx="4705978" cy="4302902"/>
              <a:chOff x="214282" y="642918"/>
              <a:chExt cx="4429156" cy="4489419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836477" y="1090126"/>
                <a:ext cx="403415" cy="462691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2029648" y="2133610"/>
                <a:ext cx="403415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3576070" y="2133610"/>
                <a:ext cx="403415" cy="431509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222818" y="3177094"/>
                <a:ext cx="407617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483225" y="4220579"/>
                <a:ext cx="428630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1626233" y="4220579"/>
                <a:ext cx="403415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2903713" y="3177094"/>
                <a:ext cx="373999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2500298" y="4220579"/>
                <a:ext cx="399212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3576070" y="4220579"/>
                <a:ext cx="403415" cy="43791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cxnSp>
            <p:nvCxnSpPr>
              <p:cNvPr id="15" name="直接连接符 14"/>
              <p:cNvCxnSpPr>
                <a:stCxn id="6" idx="3"/>
                <a:endCxn id="7" idx="7"/>
              </p:cNvCxnSpPr>
              <p:nvPr/>
            </p:nvCxnSpPr>
            <p:spPr>
              <a:xfrm rot="5400000">
                <a:off x="2277748" y="1581293"/>
                <a:ext cx="714045" cy="5215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>
                <a:stCxn id="6" idx="5"/>
                <a:endCxn id="8" idx="1"/>
              </p:cNvCxnSpPr>
              <p:nvPr/>
            </p:nvCxnSpPr>
            <p:spPr>
              <a:xfrm rot="16200000" flipH="1">
                <a:off x="3052108" y="1613762"/>
                <a:ext cx="711746" cy="454336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>
                <a:stCxn id="7" idx="3"/>
                <a:endCxn id="9" idx="7"/>
              </p:cNvCxnSpPr>
              <p:nvPr/>
            </p:nvCxnSpPr>
            <p:spPr>
              <a:xfrm rot="5400000">
                <a:off x="1466104" y="2619964"/>
                <a:ext cx="727261" cy="517985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>
                <a:stCxn id="12" idx="1"/>
                <a:endCxn id="7" idx="5"/>
              </p:cNvCxnSpPr>
              <p:nvPr/>
            </p:nvCxnSpPr>
            <p:spPr>
              <a:xfrm rot="16200000" flipV="1">
                <a:off x="2302604" y="2586706"/>
                <a:ext cx="727261" cy="5845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>
                <a:stCxn id="10" idx="7"/>
                <a:endCxn id="9" idx="3"/>
              </p:cNvCxnSpPr>
              <p:nvPr/>
            </p:nvCxnSpPr>
            <p:spPr>
              <a:xfrm rot="5400000" flipH="1" flipV="1">
                <a:off x="702167" y="3705726"/>
                <a:ext cx="727261" cy="43343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>
                <a:stCxn id="11" idx="0"/>
                <a:endCxn id="9" idx="5"/>
              </p:cNvCxnSpPr>
              <p:nvPr/>
            </p:nvCxnSpPr>
            <p:spPr>
              <a:xfrm rot="16200000" flipV="1">
                <a:off x="1368457" y="3761096"/>
                <a:ext cx="661769" cy="25719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>
                <a:stCxn id="13" idx="0"/>
                <a:endCxn id="12" idx="3"/>
              </p:cNvCxnSpPr>
              <p:nvPr/>
            </p:nvCxnSpPr>
            <p:spPr>
              <a:xfrm rot="5400000" flipH="1" flipV="1">
                <a:off x="2498310" y="3760406"/>
                <a:ext cx="661769" cy="25857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>
                <a:stCxn id="14" idx="1"/>
                <a:endCxn id="12" idx="5"/>
              </p:cNvCxnSpPr>
              <p:nvPr/>
            </p:nvCxnSpPr>
            <p:spPr>
              <a:xfrm rot="16200000" flipV="1">
                <a:off x="3066095" y="3715656"/>
                <a:ext cx="725900" cy="412208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>
                <a:stCxn id="9" idx="6"/>
                <a:endCxn id="12" idx="2"/>
              </p:cNvCxnSpPr>
              <p:nvPr/>
            </p:nvCxnSpPr>
            <p:spPr>
              <a:xfrm>
                <a:off x="1630435" y="3400698"/>
                <a:ext cx="1273277" cy="16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2298591" y="1462799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374363" y="1537333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558997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A</a:t>
                </a:r>
                <a:endParaRPr lang="zh-CN" altLang="en-US" sz="2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67534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B</a:t>
                </a:r>
                <a:endParaRPr lang="zh-CN" altLang="en-US" sz="20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19404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571736" y="371475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9346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4159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03713" y="642918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71538" y="2857496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143240" y="2857496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827940" y="183547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2</a:t>
                </a:r>
                <a:endParaRPr lang="zh-CN" altLang="en-US" sz="2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14282" y="4714884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(0,1)</a:t>
                </a:r>
                <a:endParaRPr lang="zh-CN" altLang="en-US" sz="2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99849" y="4702553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(1,0)</a:t>
                </a:r>
                <a:endParaRPr lang="zh-CN" alt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316943" y="4712491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428860" y="4714884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643306" y="2506283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(1,1)</a:t>
                </a:r>
                <a:endParaRPr lang="zh-CN" altLang="en-US" sz="2000" dirty="0"/>
              </a:p>
            </p:txBody>
          </p:sp>
        </p:grpSp>
        <p:sp>
          <p:nvSpPr>
            <p:cNvPr id="142" name="TextBox 141"/>
            <p:cNvSpPr txBox="1"/>
            <p:nvPr/>
          </p:nvSpPr>
          <p:spPr>
            <a:xfrm>
              <a:off x="6786578" y="2214554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a</a:t>
              </a:r>
              <a:endParaRPr lang="zh-CN" altLang="en-US" sz="20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929322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b</a:t>
              </a:r>
              <a:endParaRPr lang="zh-CN" altLang="en-US" sz="2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572396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c</a:t>
              </a:r>
              <a:endParaRPr lang="zh-CN" altLang="en-US" sz="2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072066" y="4214818"/>
              <a:ext cx="285752" cy="40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d</a:t>
              </a:r>
              <a:endParaRPr lang="zh-CN" altLang="en-US" sz="20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858016" y="4214818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e</a:t>
              </a:r>
              <a:endParaRPr lang="zh-CN" altLang="en-US" sz="20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28624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f</a:t>
              </a:r>
              <a:endParaRPr lang="zh-CN" altLang="en-US" sz="2000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500694" y="5143512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g</a:t>
              </a:r>
              <a:endParaRPr lang="zh-CN" altLang="en-US" sz="2000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42938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h</a:t>
              </a:r>
              <a:endParaRPr lang="zh-CN" altLang="en-US" sz="2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572396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i</a:t>
              </a:r>
              <a:endParaRPr lang="zh-CN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en-US" altLang="zh-CN" dirty="0" smtClean="0"/>
              <a:t>Payoff function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2571768"/>
                <a:gridCol w="2786082"/>
                <a:gridCol w="18573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Overview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Sequence form</a:t>
                      </a:r>
                      <a:endParaRPr lang="zh-CN" altLang="en-US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Computing equilibria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Summary</a:t>
                      </a:r>
                      <a:endParaRPr lang="zh-CN" altLang="en-US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00034" y="2000240"/>
            <a:ext cx="40719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/>
              <a:t>Payoff g(</a:t>
            </a:r>
            <a:r>
              <a:rPr lang="en-US" sz="2400" dirty="0" smtClean="0"/>
              <a:t>σ</a:t>
            </a:r>
            <a:r>
              <a:rPr lang="en-US" altLang="zh-CN" sz="2400" dirty="0" smtClean="0"/>
              <a:t>)=u(z) if </a:t>
            </a:r>
            <a:r>
              <a:rPr lang="en-US" altLang="zh-CN" sz="2400" i="1" dirty="0" smtClean="0"/>
              <a:t>leaf node</a:t>
            </a:r>
            <a:r>
              <a:rPr lang="en-US" altLang="zh-CN" sz="2400" dirty="0" smtClean="0"/>
              <a:t> z would be reached when each player played his sequence on </a:t>
            </a:r>
            <a:r>
              <a:rPr lang="en-US" sz="2400" dirty="0" smtClean="0"/>
              <a:t>σ.</a:t>
            </a:r>
            <a:endParaRPr lang="en-US" altLang="zh-CN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Each payoff that is defined at a leaf in the game tree occurs exactly once.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4143370" y="1785924"/>
            <a:ext cx="4705975" cy="4302902"/>
            <a:chOff x="3929056" y="1785924"/>
            <a:chExt cx="4705975" cy="4302902"/>
          </a:xfrm>
        </p:grpSpPr>
        <p:grpSp>
          <p:nvGrpSpPr>
            <p:cNvPr id="52" name="组合 4"/>
            <p:cNvGrpSpPr/>
            <p:nvPr/>
          </p:nvGrpSpPr>
          <p:grpSpPr>
            <a:xfrm>
              <a:off x="3929056" y="1785924"/>
              <a:ext cx="4705975" cy="4302902"/>
              <a:chOff x="214282" y="642918"/>
              <a:chExt cx="4429156" cy="4489419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2836477" y="1090126"/>
                <a:ext cx="403415" cy="462691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29648" y="2133610"/>
                <a:ext cx="403415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3576070" y="2133610"/>
                <a:ext cx="403415" cy="431509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1222818" y="3177094"/>
                <a:ext cx="407617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483225" y="4220579"/>
                <a:ext cx="428630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1626233" y="4220579"/>
                <a:ext cx="403415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8" name="椭圆 67"/>
              <p:cNvSpPr/>
              <p:nvPr/>
            </p:nvSpPr>
            <p:spPr>
              <a:xfrm>
                <a:off x="2903713" y="3177094"/>
                <a:ext cx="373999" cy="44720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69" name="椭圆 68"/>
              <p:cNvSpPr/>
              <p:nvPr/>
            </p:nvSpPr>
            <p:spPr>
              <a:xfrm>
                <a:off x="2500298" y="4220579"/>
                <a:ext cx="399212" cy="422867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3576070" y="4220579"/>
                <a:ext cx="403415" cy="43791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/>
              </a:p>
            </p:txBody>
          </p:sp>
          <p:cxnSp>
            <p:nvCxnSpPr>
              <p:cNvPr id="71" name="直接连接符 70"/>
              <p:cNvCxnSpPr>
                <a:stCxn id="62" idx="3"/>
                <a:endCxn id="63" idx="7"/>
              </p:cNvCxnSpPr>
              <p:nvPr/>
            </p:nvCxnSpPr>
            <p:spPr>
              <a:xfrm rot="5400000">
                <a:off x="2277748" y="1581293"/>
                <a:ext cx="714045" cy="5215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>
                <a:stCxn id="62" idx="5"/>
                <a:endCxn id="64" idx="1"/>
              </p:cNvCxnSpPr>
              <p:nvPr/>
            </p:nvCxnSpPr>
            <p:spPr>
              <a:xfrm rot="16200000" flipH="1">
                <a:off x="3052108" y="1613762"/>
                <a:ext cx="711746" cy="454336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>
                <a:stCxn id="63" idx="3"/>
                <a:endCxn id="65" idx="7"/>
              </p:cNvCxnSpPr>
              <p:nvPr/>
            </p:nvCxnSpPr>
            <p:spPr>
              <a:xfrm rot="5400000">
                <a:off x="1466104" y="2619964"/>
                <a:ext cx="727261" cy="517985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>
                <a:stCxn id="68" idx="1"/>
                <a:endCxn id="63" idx="5"/>
              </p:cNvCxnSpPr>
              <p:nvPr/>
            </p:nvCxnSpPr>
            <p:spPr>
              <a:xfrm rot="16200000" flipV="1">
                <a:off x="2302604" y="2586706"/>
                <a:ext cx="727261" cy="5845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>
                <a:stCxn id="66" idx="7"/>
                <a:endCxn id="65" idx="3"/>
              </p:cNvCxnSpPr>
              <p:nvPr/>
            </p:nvCxnSpPr>
            <p:spPr>
              <a:xfrm rot="5400000" flipH="1" flipV="1">
                <a:off x="702167" y="3705726"/>
                <a:ext cx="727261" cy="43343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>
                <a:stCxn id="67" idx="0"/>
                <a:endCxn id="65" idx="5"/>
              </p:cNvCxnSpPr>
              <p:nvPr/>
            </p:nvCxnSpPr>
            <p:spPr>
              <a:xfrm rot="16200000" flipV="1">
                <a:off x="1368457" y="3761096"/>
                <a:ext cx="661769" cy="25719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>
                <a:stCxn id="69" idx="0"/>
                <a:endCxn id="68" idx="3"/>
              </p:cNvCxnSpPr>
              <p:nvPr/>
            </p:nvCxnSpPr>
            <p:spPr>
              <a:xfrm rot="5400000" flipH="1" flipV="1">
                <a:off x="2498310" y="3760406"/>
                <a:ext cx="661769" cy="258579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>
                <a:stCxn id="70" idx="1"/>
                <a:endCxn id="68" idx="5"/>
              </p:cNvCxnSpPr>
              <p:nvPr/>
            </p:nvCxnSpPr>
            <p:spPr>
              <a:xfrm rot="16200000" flipV="1">
                <a:off x="3066095" y="3715656"/>
                <a:ext cx="725900" cy="412208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>
                <a:stCxn id="65" idx="6"/>
                <a:endCxn id="68" idx="2"/>
              </p:cNvCxnSpPr>
              <p:nvPr/>
            </p:nvCxnSpPr>
            <p:spPr>
              <a:xfrm>
                <a:off x="1630435" y="3400698"/>
                <a:ext cx="1273277" cy="165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2298591" y="1462799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3374363" y="1537333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58997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A</a:t>
                </a:r>
                <a:endParaRPr lang="zh-CN" altLang="en-US" sz="20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567534" y="2580818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B</a:t>
                </a:r>
                <a:endParaRPr lang="zh-CN" altLang="en-US" sz="20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19404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571736" y="371475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l</a:t>
                </a:r>
                <a:endParaRPr lang="zh-CN" altLang="en-US" sz="2000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69346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441599" y="3698837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r</a:t>
                </a:r>
                <a:endParaRPr lang="zh-CN" altLang="en-US" sz="200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903713" y="642918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071538" y="2857496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3143240" y="2857496"/>
                <a:ext cx="428628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1</a:t>
                </a:r>
                <a:endParaRPr lang="zh-CN" altLang="en-US" sz="2000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827940" y="1835472"/>
                <a:ext cx="42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2</a:t>
                </a:r>
                <a:endParaRPr lang="zh-CN" altLang="en-US" sz="20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14282" y="4714884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(0,1)</a:t>
                </a:r>
                <a:endParaRPr lang="zh-CN" altLang="en-US" sz="20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499849" y="4702553"/>
                <a:ext cx="1000132" cy="417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(1,0)</a:t>
                </a:r>
                <a:endParaRPr lang="zh-CN" altLang="en-US" sz="2000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316943" y="4712491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428860" y="4714884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(2,4)</a:t>
                </a:r>
                <a:endParaRPr lang="zh-CN" altLang="en-US" sz="2000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3643306" y="2506283"/>
                <a:ext cx="10001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(1,1)</a:t>
                </a:r>
                <a:endParaRPr lang="zh-CN" altLang="en-US" sz="2000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786578" y="2214554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a</a:t>
              </a:r>
              <a:endParaRPr lang="zh-CN" altLang="en-US" sz="2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929322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b</a:t>
              </a:r>
              <a:endParaRPr lang="zh-CN" altLang="en-US" sz="2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572396" y="3214686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c</a:t>
              </a:r>
              <a:endParaRPr lang="zh-CN" altLang="en-US" sz="2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72066" y="4214818"/>
              <a:ext cx="285752" cy="40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d</a:t>
              </a:r>
              <a:endParaRPr lang="zh-CN" altLang="en-US" sz="2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58016" y="4214818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e</a:t>
              </a:r>
              <a:endParaRPr lang="zh-CN" altLang="en-US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28624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f</a:t>
              </a:r>
              <a:endParaRPr lang="zh-CN" altLang="en-US" sz="2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00694" y="5143512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g</a:t>
              </a:r>
              <a:endParaRPr lang="zh-CN" altLang="en-US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29388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h</a:t>
              </a:r>
              <a:endParaRPr lang="zh-CN" altLang="en-US" sz="2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72396" y="5214950"/>
              <a:ext cx="2857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i</a:t>
              </a:r>
              <a:endParaRPr lang="zh-CN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模块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853</TotalTime>
  <Words>795</Words>
  <Application>Microsoft Office PowerPoint</Application>
  <PresentationFormat>On-screen Show (4:3)</PresentationFormat>
  <Paragraphs>316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都市</vt:lpstr>
      <vt:lpstr>Sequence Form</vt:lpstr>
      <vt:lpstr>Outline</vt:lpstr>
      <vt:lpstr>History</vt:lpstr>
      <vt:lpstr>Significance</vt:lpstr>
      <vt:lpstr>Outline</vt:lpstr>
      <vt:lpstr>PowerPoint Presentation</vt:lpstr>
      <vt:lpstr>Definition of sequence form</vt:lpstr>
      <vt:lpstr>Sequence</vt:lpstr>
      <vt:lpstr>Payoff function</vt:lpstr>
      <vt:lpstr>Payoff function</vt:lpstr>
      <vt:lpstr>Linear constraints</vt:lpstr>
      <vt:lpstr>Realization plan</vt:lpstr>
      <vt:lpstr>Realization plan</vt:lpstr>
      <vt:lpstr>Advantage of realization plan</vt:lpstr>
      <vt:lpstr>Outline</vt:lpstr>
      <vt:lpstr>Best response in two-player games</vt:lpstr>
      <vt:lpstr>Best response in two-player games</vt:lpstr>
      <vt:lpstr>Dual problem</vt:lpstr>
      <vt:lpstr>Equilibria in two-player zero-sum games</vt:lpstr>
      <vt:lpstr>Other applications</vt:lpstr>
      <vt:lpstr>Summary</vt:lpstr>
      <vt:lpstr>Reference</vt:lpstr>
      <vt:lpstr>Thank you!  Q&amp;A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Form</dc:title>
  <dc:creator>Shi Weiran</dc:creator>
  <cp:lastModifiedBy>kevinlb</cp:lastModifiedBy>
  <cp:revision>94</cp:revision>
  <dcterms:created xsi:type="dcterms:W3CDTF">2014-02-02T06:30:55Z</dcterms:created>
  <dcterms:modified xsi:type="dcterms:W3CDTF">2014-02-07T02:52:39Z</dcterms:modified>
</cp:coreProperties>
</file>