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8" r:id="rId6"/>
    <p:sldId id="262" r:id="rId7"/>
    <p:sldId id="267" r:id="rId8"/>
    <p:sldId id="269" r:id="rId9"/>
    <p:sldId id="263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65" d="100"/>
          <a:sy n="165" d="100"/>
        </p:scale>
        <p:origin x="14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F3E3C-3785-4D17-B49A-63FEF293738E}" type="datetimeFigureOut">
              <a:rPr lang="en-CA" smtClean="0"/>
              <a:t>01/23/2014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2735B-4567-488D-8215-7ABB403CB56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61759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F3E3C-3785-4D17-B49A-63FEF293738E}" type="datetimeFigureOut">
              <a:rPr lang="en-CA" smtClean="0"/>
              <a:t>01/23/2014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2735B-4567-488D-8215-7ABB403CB56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95619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F3E3C-3785-4D17-B49A-63FEF293738E}" type="datetimeFigureOut">
              <a:rPr lang="en-CA" smtClean="0"/>
              <a:t>01/23/2014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2735B-4567-488D-8215-7ABB403CB56C}" type="slidenum">
              <a:rPr lang="en-CA" smtClean="0"/>
              <a:t>‹#›</a:t>
            </a:fld>
            <a:endParaRPr lang="en-C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056809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F3E3C-3785-4D17-B49A-63FEF293738E}" type="datetimeFigureOut">
              <a:rPr lang="en-CA" smtClean="0"/>
              <a:t>01/23/2014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2735B-4567-488D-8215-7ABB403CB56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052576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F3E3C-3785-4D17-B49A-63FEF293738E}" type="datetimeFigureOut">
              <a:rPr lang="en-CA" smtClean="0"/>
              <a:t>01/23/2014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2735B-4567-488D-8215-7ABB403CB56C}" type="slidenum">
              <a:rPr lang="en-CA" smtClean="0"/>
              <a:t>‹#›</a:t>
            </a:fld>
            <a:endParaRPr lang="en-C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829245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F3E3C-3785-4D17-B49A-63FEF293738E}" type="datetimeFigureOut">
              <a:rPr lang="en-CA" smtClean="0"/>
              <a:t>01/23/2014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2735B-4567-488D-8215-7ABB403CB56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929193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F3E3C-3785-4D17-B49A-63FEF293738E}" type="datetimeFigureOut">
              <a:rPr lang="en-CA" smtClean="0"/>
              <a:t>01/23/2014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2735B-4567-488D-8215-7ABB403CB56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62195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F3E3C-3785-4D17-B49A-63FEF293738E}" type="datetimeFigureOut">
              <a:rPr lang="en-CA" smtClean="0"/>
              <a:t>01/23/2014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2735B-4567-488D-8215-7ABB403CB56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73930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F3E3C-3785-4D17-B49A-63FEF293738E}" type="datetimeFigureOut">
              <a:rPr lang="en-CA" smtClean="0"/>
              <a:t>01/23/2014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2735B-4567-488D-8215-7ABB403CB56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57837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F3E3C-3785-4D17-B49A-63FEF293738E}" type="datetimeFigureOut">
              <a:rPr lang="en-CA" smtClean="0"/>
              <a:t>01/23/2014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2735B-4567-488D-8215-7ABB403CB56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95227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F3E3C-3785-4D17-B49A-63FEF293738E}" type="datetimeFigureOut">
              <a:rPr lang="en-CA" smtClean="0"/>
              <a:t>01/23/2014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2735B-4567-488D-8215-7ABB403CB56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58702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F3E3C-3785-4D17-B49A-63FEF293738E}" type="datetimeFigureOut">
              <a:rPr lang="en-CA" smtClean="0"/>
              <a:t>01/23/2014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2735B-4567-488D-8215-7ABB403CB56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24054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F3E3C-3785-4D17-B49A-63FEF293738E}" type="datetimeFigureOut">
              <a:rPr lang="en-CA" smtClean="0"/>
              <a:t>01/23/2014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2735B-4567-488D-8215-7ABB403CB56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29218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F3E3C-3785-4D17-B49A-63FEF293738E}" type="datetimeFigureOut">
              <a:rPr lang="en-CA" smtClean="0"/>
              <a:t>01/23/2014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2735B-4567-488D-8215-7ABB403CB56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88076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F3E3C-3785-4D17-B49A-63FEF293738E}" type="datetimeFigureOut">
              <a:rPr lang="en-CA" smtClean="0"/>
              <a:t>01/23/2014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2735B-4567-488D-8215-7ABB403CB56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63277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F3E3C-3785-4D17-B49A-63FEF293738E}" type="datetimeFigureOut">
              <a:rPr lang="en-CA" smtClean="0"/>
              <a:t>01/23/2014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2735B-4567-488D-8215-7ABB403CB56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93680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F3E3C-3785-4D17-B49A-63FEF293738E}" type="datetimeFigureOut">
              <a:rPr lang="en-CA" smtClean="0"/>
              <a:t>01/23/2014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422735B-4567-488D-8215-7ABB403CB56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52428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Nash_equilibrium" TargetMode="External"/><Relationship Id="rId2" Type="http://schemas.openxmlformats.org/officeDocument/2006/relationships/hyperlink" Target="http://dx.doi.org/10.2139/ssrn.77208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ept.econ.yorku.ca/~sam/6100/slides/8c.pdf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g"/><Relationship Id="rId5" Type="http://schemas.openxmlformats.org/officeDocument/2006/relationships/image" Target="../media/image10.jp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Equilibrium Refinements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CA" sz="2400" dirty="0" err="1" smtClean="0">
                <a:solidFill>
                  <a:schemeClr val="tx1"/>
                </a:solidFill>
              </a:rPr>
              <a:t>Lifei</a:t>
            </a:r>
            <a:r>
              <a:rPr lang="en-CA" sz="2400" dirty="0" smtClean="0">
                <a:solidFill>
                  <a:schemeClr val="tx1"/>
                </a:solidFill>
              </a:rPr>
              <a:t> Sheng</a:t>
            </a:r>
          </a:p>
          <a:p>
            <a:r>
              <a:rPr lang="en-CA" sz="2400" dirty="0" smtClean="0">
                <a:solidFill>
                  <a:schemeClr val="tx1"/>
                </a:solidFill>
              </a:rPr>
              <a:t>2014/01/23</a:t>
            </a:r>
            <a:endParaRPr lang="en-CA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9300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Conclusion</a:t>
            </a:r>
            <a:endParaRPr lang="en-CA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84101"/>
            <a:ext cx="8596668" cy="4457261"/>
          </a:xfrm>
        </p:spPr>
        <p:txBody>
          <a:bodyPr/>
          <a:lstStyle/>
          <a:p>
            <a:r>
              <a:rPr lang="en-US" sz="2400" dirty="0" smtClean="0"/>
              <a:t>This talk introduced several equilibrium refinements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sz="2000" dirty="0" smtClean="0"/>
              <a:t>▪ </a:t>
            </a:r>
            <a:r>
              <a:rPr lang="en-US" sz="2000" dirty="0"/>
              <a:t>symmetric NE, Pareto optimal NE, strict NE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</a:t>
            </a:r>
            <a:r>
              <a:rPr lang="en-CA" sz="2000" dirty="0" smtClean="0"/>
              <a:t>▪</a:t>
            </a:r>
            <a:r>
              <a:rPr lang="en-US" sz="2000" dirty="0" smtClean="0"/>
              <a:t> </a:t>
            </a:r>
            <a:r>
              <a:rPr lang="en-US" sz="2000" dirty="0"/>
              <a:t>admissibility and iterated admissibility</a:t>
            </a:r>
          </a:p>
          <a:p>
            <a:pPr marL="0" indent="0">
              <a:buNone/>
            </a:pPr>
            <a:r>
              <a:rPr lang="en-US" sz="2000" dirty="0" smtClean="0"/>
              <a:t>   </a:t>
            </a:r>
            <a:r>
              <a:rPr lang="en-CA" sz="2000" dirty="0"/>
              <a:t>▪ </a:t>
            </a:r>
            <a:r>
              <a:rPr lang="en-US" sz="2000" dirty="0" smtClean="0"/>
              <a:t>perfect </a:t>
            </a:r>
            <a:r>
              <a:rPr lang="en-US" sz="2000" dirty="0"/>
              <a:t>equilibrium and proper equilibrium </a:t>
            </a:r>
            <a:endParaRPr lang="en-US" sz="2000" dirty="0" smtClean="0"/>
          </a:p>
          <a:p>
            <a:r>
              <a:rPr lang="en-US" sz="2400" dirty="0" smtClean="0"/>
              <a:t>Additional Comments</a:t>
            </a:r>
          </a:p>
          <a:p>
            <a:pPr marL="0" indent="0">
              <a:buNone/>
            </a:pPr>
            <a:r>
              <a:rPr lang="en-US" sz="2000" dirty="0" smtClean="0"/>
              <a:t>    </a:t>
            </a:r>
            <a:r>
              <a:rPr lang="en-CA" sz="2000" dirty="0"/>
              <a:t>▪</a:t>
            </a:r>
            <a:r>
              <a:rPr lang="en-US" sz="2000" dirty="0" smtClean="0"/>
              <a:t> no ideal refinements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</a:t>
            </a:r>
            <a:r>
              <a:rPr lang="en-CA" sz="2000" dirty="0" smtClean="0"/>
              <a:t>▪</a:t>
            </a:r>
            <a:r>
              <a:rPr lang="en-US" sz="2000" dirty="0" smtClean="0"/>
              <a:t> relationship between these refinements is complicated</a:t>
            </a:r>
          </a:p>
          <a:p>
            <a:pPr marL="0" indent="0">
              <a:buNone/>
            </a:pPr>
            <a:r>
              <a:rPr lang="en-US" sz="2000" dirty="0" smtClean="0"/>
              <a:t>    </a:t>
            </a:r>
            <a:r>
              <a:rPr lang="en-CA" sz="2000" dirty="0"/>
              <a:t>▪</a:t>
            </a:r>
            <a:r>
              <a:rPr lang="en-US" sz="2000" dirty="0" smtClean="0"/>
              <a:t> other equilibrium refinements in extensive-form game</a:t>
            </a:r>
          </a:p>
          <a:p>
            <a:pPr marL="0" indent="0">
              <a:buNone/>
            </a:pPr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3175809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9107" y="300730"/>
            <a:ext cx="10515600" cy="61366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Reference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7012" y="1043190"/>
            <a:ext cx="11199790" cy="5120895"/>
          </a:xfrm>
        </p:spPr>
        <p:txBody>
          <a:bodyPr>
            <a:normAutofit fontScale="92500"/>
          </a:bodyPr>
          <a:lstStyle/>
          <a:p>
            <a:r>
              <a:rPr lang="en-CA" sz="1900" dirty="0" err="1"/>
              <a:t>Govindan</a:t>
            </a:r>
            <a:r>
              <a:rPr lang="en-CA" sz="1900" dirty="0"/>
              <a:t>, </a:t>
            </a:r>
            <a:r>
              <a:rPr lang="en-CA" sz="1900" dirty="0" err="1"/>
              <a:t>Srihari</a:t>
            </a:r>
            <a:r>
              <a:rPr lang="en-CA" sz="1900" dirty="0"/>
              <a:t> and Wilson, Robert, Refinements of Nash Equilibrium </a:t>
            </a:r>
            <a:r>
              <a:rPr lang="en-CA" sz="1900" dirty="0" smtClean="0"/>
              <a:t>(2005</a:t>
            </a:r>
            <a:r>
              <a:rPr lang="en-CA" sz="1900" dirty="0"/>
              <a:t>). Available at SSRN: http://ssrn.com/abstract=772081 or </a:t>
            </a:r>
            <a:r>
              <a:rPr lang="en-CA" sz="1900" dirty="0">
                <a:hlinkClick r:id="rId2"/>
              </a:rPr>
              <a:t>http://</a:t>
            </a:r>
            <a:r>
              <a:rPr lang="en-CA" sz="1900" dirty="0" smtClean="0">
                <a:hlinkClick r:id="rId2"/>
              </a:rPr>
              <a:t>dx.doi.org/10.2139/ssrn.772081</a:t>
            </a:r>
            <a:endParaRPr lang="en-CA" sz="1900" dirty="0" smtClean="0"/>
          </a:p>
          <a:p>
            <a:r>
              <a:rPr lang="en-US" sz="1900" dirty="0" smtClean="0"/>
              <a:t>Refinements of Nash Equilibrium, John </a:t>
            </a:r>
            <a:r>
              <a:rPr lang="en-US" sz="1900" dirty="0" err="1" smtClean="0"/>
              <a:t>Nachbar</a:t>
            </a:r>
            <a:r>
              <a:rPr lang="en-US" sz="1900" dirty="0"/>
              <a:t> </a:t>
            </a:r>
            <a:r>
              <a:rPr lang="en-US" sz="1900" dirty="0" smtClean="0"/>
              <a:t>(2011), lecture note</a:t>
            </a:r>
          </a:p>
          <a:p>
            <a:r>
              <a:rPr lang="en-CA" sz="1900" dirty="0" smtClean="0"/>
              <a:t>Refinements of the Nash Equilibrium Concept, R. Myerson, in Y. </a:t>
            </a:r>
            <a:r>
              <a:rPr lang="en-CA" sz="1900" dirty="0" err="1" smtClean="0"/>
              <a:t>Varoufakis</a:t>
            </a:r>
            <a:r>
              <a:rPr lang="en-CA" sz="1900" dirty="0" smtClean="0"/>
              <a:t>: Game Theory: Critical Concepts in the Social Sciences. London and New York: Routledge, 2001, pp. 159-66</a:t>
            </a:r>
            <a:endParaRPr lang="en-CA" sz="1900" dirty="0"/>
          </a:p>
          <a:p>
            <a:r>
              <a:rPr lang="en-CA" sz="1900" dirty="0"/>
              <a:t>"Nash Equilibrium", "Trembling Hand Perfect Equilibrium", "Proper Equilibrium", </a:t>
            </a:r>
            <a:r>
              <a:rPr lang="en-CA" sz="1900" dirty="0" smtClean="0"/>
              <a:t>Wikipedia, </a:t>
            </a:r>
            <a:r>
              <a:rPr lang="en-CA" sz="1900" dirty="0" smtClean="0">
                <a:hlinkClick r:id="rId3"/>
              </a:rPr>
              <a:t>http</a:t>
            </a:r>
            <a:r>
              <a:rPr lang="en-CA" sz="1900" dirty="0">
                <a:hlinkClick r:id="rId3"/>
              </a:rPr>
              <a:t>://</a:t>
            </a:r>
            <a:r>
              <a:rPr lang="en-CA" sz="1900" dirty="0" smtClean="0">
                <a:hlinkClick r:id="rId3"/>
              </a:rPr>
              <a:t>en.wikipedia.org/wiki/Nash_equilibrium</a:t>
            </a:r>
            <a:r>
              <a:rPr lang="en-CA" sz="1900" dirty="0"/>
              <a:t> </a:t>
            </a:r>
            <a:r>
              <a:rPr lang="en-CA" sz="1900" dirty="0" smtClean="0"/>
              <a:t>(/</a:t>
            </a:r>
            <a:r>
              <a:rPr lang="en-CA" sz="1900" dirty="0" err="1" smtClean="0"/>
              <a:t>Trembling_hand_perfect_equilibrium</a:t>
            </a:r>
            <a:r>
              <a:rPr lang="en-CA" sz="1900" dirty="0" smtClean="0"/>
              <a:t>/ </a:t>
            </a:r>
            <a:r>
              <a:rPr lang="en-CA" sz="1900" dirty="0" err="1" smtClean="0"/>
              <a:t>Proper_equilibrium</a:t>
            </a:r>
            <a:r>
              <a:rPr lang="en-CA" sz="1900" dirty="0" smtClean="0"/>
              <a:t>)</a:t>
            </a:r>
          </a:p>
          <a:p>
            <a:r>
              <a:rPr lang="en-US" sz="1900" dirty="0" smtClean="0"/>
              <a:t>Admissibility in Games, Adam </a:t>
            </a:r>
            <a:r>
              <a:rPr lang="en-US" sz="1900" dirty="0" err="1" smtClean="0"/>
              <a:t>Brandenburger</a:t>
            </a:r>
            <a:r>
              <a:rPr lang="en-US" sz="1900" dirty="0" smtClean="0"/>
              <a:t>, Amanda </a:t>
            </a:r>
            <a:r>
              <a:rPr lang="en-US" sz="1900" dirty="0" err="1" smtClean="0"/>
              <a:t>Friedenberg</a:t>
            </a:r>
            <a:r>
              <a:rPr lang="en-US" sz="1900" dirty="0" smtClean="0"/>
              <a:t>, </a:t>
            </a:r>
            <a:r>
              <a:rPr lang="en-US" sz="1900" dirty="0" err="1" smtClean="0"/>
              <a:t>H.Jerome</a:t>
            </a:r>
            <a:r>
              <a:rPr lang="en-US" sz="1900" dirty="0" smtClean="0"/>
              <a:t> </a:t>
            </a:r>
            <a:r>
              <a:rPr lang="en-US" sz="1900" dirty="0" err="1" smtClean="0"/>
              <a:t>Keisler</a:t>
            </a:r>
            <a:r>
              <a:rPr lang="en-US" sz="1900" dirty="0" smtClean="0"/>
              <a:t>, (2007)</a:t>
            </a:r>
          </a:p>
          <a:p>
            <a:r>
              <a:rPr lang="en-CA" sz="1900" dirty="0"/>
              <a:t>Iterated Admissibility as Solution Concept in Game Theory, Mario </a:t>
            </a:r>
            <a:r>
              <a:rPr lang="en-CA" sz="1900" dirty="0" err="1"/>
              <a:t>Gilli</a:t>
            </a:r>
            <a:r>
              <a:rPr lang="en-CA" sz="1900" dirty="0"/>
              <a:t>, Journal of Economic </a:t>
            </a:r>
            <a:r>
              <a:rPr lang="en-CA" sz="1900" dirty="0" smtClean="0"/>
              <a:t>Literature</a:t>
            </a:r>
            <a:endParaRPr lang="en-US" sz="1900" dirty="0" smtClean="0"/>
          </a:p>
          <a:p>
            <a:r>
              <a:rPr lang="en-CA" sz="1900" dirty="0"/>
              <a:t>A Relation </a:t>
            </a:r>
            <a:r>
              <a:rPr lang="en-CA" sz="1900" dirty="0" err="1"/>
              <a:t>bewteen</a:t>
            </a:r>
            <a:r>
              <a:rPr lang="en-CA" sz="1900" dirty="0"/>
              <a:t> Perfect Equilibria in Extensive Form Games and Proper Equilibria in Normal Form Games, </a:t>
            </a:r>
            <a:r>
              <a:rPr lang="en-CA" sz="1900" dirty="0" err="1"/>
              <a:t>E.van</a:t>
            </a:r>
            <a:r>
              <a:rPr lang="en-CA" sz="1900" dirty="0"/>
              <a:t> </a:t>
            </a:r>
            <a:r>
              <a:rPr lang="en-CA" sz="1900" dirty="0" err="1"/>
              <a:t>Demme</a:t>
            </a:r>
            <a:r>
              <a:rPr lang="en-CA" sz="1900" dirty="0"/>
              <a:t>, </a:t>
            </a:r>
            <a:r>
              <a:rPr lang="en-CA" sz="1900" dirty="0" smtClean="0"/>
              <a:t>Delft, International </a:t>
            </a:r>
            <a:r>
              <a:rPr lang="en-CA" sz="1900" dirty="0"/>
              <a:t>Journal of Game Theory, </a:t>
            </a:r>
            <a:r>
              <a:rPr lang="en-CA" sz="1900" dirty="0" err="1"/>
              <a:t>Vol</a:t>
            </a:r>
            <a:r>
              <a:rPr lang="en-CA" sz="1900" dirty="0"/>
              <a:t> 13, Issue 1, Page </a:t>
            </a:r>
            <a:r>
              <a:rPr lang="en-CA" sz="1900" dirty="0" smtClean="0"/>
              <a:t>1-13</a:t>
            </a:r>
          </a:p>
          <a:p>
            <a:r>
              <a:rPr lang="en-CA" sz="1900" dirty="0" smtClean="0"/>
              <a:t>Trembling Hand Prefect Equilibrium, lecture note </a:t>
            </a:r>
            <a:r>
              <a:rPr lang="en-CA" sz="1900" dirty="0" smtClean="0">
                <a:hlinkClick r:id="rId4"/>
              </a:rPr>
              <a:t>http</a:t>
            </a:r>
            <a:r>
              <a:rPr lang="en-CA" sz="1900" dirty="0">
                <a:hlinkClick r:id="rId4"/>
              </a:rPr>
              <a:t>://dept.econ.yorku.ca/~</a:t>
            </a:r>
            <a:r>
              <a:rPr lang="en-CA" sz="1900" dirty="0" smtClean="0">
                <a:hlinkClick r:id="rId4"/>
              </a:rPr>
              <a:t>sam/6100/slides/8c.pdf</a:t>
            </a:r>
            <a:endParaRPr lang="en-CA" sz="1900" dirty="0" smtClean="0"/>
          </a:p>
          <a:p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71803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0623" y="273483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8000" dirty="0" smtClean="0"/>
              <a:t>Thank You</a:t>
            </a:r>
            <a:endParaRPr lang="en-CA" sz="8000" dirty="0"/>
          </a:p>
        </p:txBody>
      </p:sp>
    </p:spTree>
    <p:extLst>
      <p:ext uri="{BB962C8B-B14F-4D97-AF65-F5344CB8AC3E}">
        <p14:creationId xmlns:p14="http://schemas.microsoft.com/office/powerpoint/2010/main" val="236832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4400" dirty="0" smtClean="0"/>
              <a:t>Outline</a:t>
            </a:r>
            <a:endParaRPr lang="en-CA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400" dirty="0" smtClean="0"/>
              <a:t>Motivation of equilibrium refinements</a:t>
            </a:r>
          </a:p>
          <a:p>
            <a:pPr marL="0" indent="0">
              <a:buNone/>
            </a:pPr>
            <a:endParaRPr lang="en-CA" sz="2400" dirty="0" smtClean="0"/>
          </a:p>
          <a:p>
            <a:r>
              <a:rPr lang="en-CA" sz="2400" dirty="0" smtClean="0"/>
              <a:t>Introduce different ways to refine Nash equilibrium</a:t>
            </a:r>
          </a:p>
          <a:p>
            <a:pPr marL="0" indent="0">
              <a:buNone/>
            </a:pPr>
            <a:r>
              <a:rPr lang="en-CA" sz="2000" dirty="0"/>
              <a:t> </a:t>
            </a:r>
            <a:r>
              <a:rPr lang="en-CA" sz="2000" dirty="0" smtClean="0"/>
              <a:t>   ▪ definition</a:t>
            </a:r>
          </a:p>
          <a:p>
            <a:pPr marL="0" indent="0">
              <a:buNone/>
            </a:pPr>
            <a:r>
              <a:rPr lang="en-CA" sz="2000" dirty="0" smtClean="0"/>
              <a:t>    ▪ why useful/reasonable</a:t>
            </a:r>
          </a:p>
          <a:p>
            <a:pPr marL="0" indent="0">
              <a:buNone/>
            </a:pPr>
            <a:r>
              <a:rPr lang="en-CA" sz="2000" dirty="0"/>
              <a:t> </a:t>
            </a:r>
            <a:r>
              <a:rPr lang="en-CA" sz="2000" dirty="0" smtClean="0"/>
              <a:t>   ▪ toy example</a:t>
            </a:r>
          </a:p>
        </p:txBody>
      </p:sp>
    </p:spTree>
    <p:extLst>
      <p:ext uri="{BB962C8B-B14F-4D97-AF65-F5344CB8AC3E}">
        <p14:creationId xmlns:p14="http://schemas.microsoft.com/office/powerpoint/2010/main" val="2799672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22479"/>
            <a:ext cx="8596668" cy="884349"/>
          </a:xfrm>
        </p:spPr>
        <p:txBody>
          <a:bodyPr/>
          <a:lstStyle/>
          <a:p>
            <a:r>
              <a:rPr lang="en-CA" dirty="0" smtClean="0"/>
              <a:t>Why Equilibrium Refinements?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424" y="1619676"/>
            <a:ext cx="8827276" cy="4394758"/>
          </a:xfrm>
        </p:spPr>
        <p:txBody>
          <a:bodyPr>
            <a:noAutofit/>
          </a:bodyPr>
          <a:lstStyle/>
          <a:p>
            <a:r>
              <a:rPr lang="en-CA" sz="2400" dirty="0" smtClean="0"/>
              <a:t>Nash Equilibrium: </a:t>
            </a:r>
            <a:r>
              <a:rPr lang="en-CA" sz="2000" dirty="0" smtClean="0"/>
              <a:t>intersection of best responses</a:t>
            </a:r>
          </a:p>
          <a:p>
            <a:pPr marL="0" indent="0">
              <a:buNone/>
            </a:pPr>
            <a:endParaRPr lang="en-CA" sz="2400" dirty="0" smtClean="0"/>
          </a:p>
          <a:p>
            <a:r>
              <a:rPr lang="en-CA" sz="2400" dirty="0" smtClean="0"/>
              <a:t>A little exercise:</a:t>
            </a:r>
          </a:p>
          <a:p>
            <a:endParaRPr lang="en-CA" sz="2400" dirty="0" smtClean="0"/>
          </a:p>
          <a:p>
            <a:endParaRPr lang="en-CA" sz="2400" dirty="0" smtClean="0"/>
          </a:p>
          <a:p>
            <a:r>
              <a:rPr lang="en-CA" sz="2400" dirty="0" smtClean="0"/>
              <a:t>Equilibrium refinements:</a:t>
            </a:r>
          </a:p>
          <a:p>
            <a:pPr marL="0" indent="0">
              <a:buNone/>
            </a:pPr>
            <a:r>
              <a:rPr lang="en-CA" sz="2000" dirty="0" smtClean="0"/>
              <a:t>    </a:t>
            </a:r>
            <a:r>
              <a:rPr lang="en-CA" sz="2000" dirty="0"/>
              <a:t>▪ </a:t>
            </a:r>
            <a:r>
              <a:rPr lang="en-CA" sz="2000" dirty="0" smtClean="0"/>
              <a:t>games with multiple equilibria </a:t>
            </a:r>
          </a:p>
          <a:p>
            <a:pPr marL="0" indent="0">
              <a:buNone/>
            </a:pPr>
            <a:r>
              <a:rPr lang="en-CA" sz="2000" dirty="0"/>
              <a:t> </a:t>
            </a:r>
            <a:r>
              <a:rPr lang="en-CA" sz="2000" dirty="0" smtClean="0"/>
              <a:t>   ▪ consider additional criteria and select a subset of NEs in order to </a:t>
            </a:r>
            <a:endParaRPr lang="en-CA" sz="2000" dirty="0"/>
          </a:p>
          <a:p>
            <a:pPr marL="0" indent="0">
              <a:buNone/>
            </a:pPr>
            <a:r>
              <a:rPr lang="en-CA" sz="2000" dirty="0" smtClean="0"/>
              <a:t>      make better prediction</a:t>
            </a:r>
            <a:endParaRPr lang="en-CA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7837198" y="2963779"/>
            <a:ext cx="28736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dirty="0" smtClean="0">
                <a:solidFill>
                  <a:srgbClr val="FF0000"/>
                </a:solidFill>
              </a:rPr>
              <a:t>Pure-strategy NE? </a:t>
            </a:r>
            <a:endParaRPr lang="en-CA" sz="2800" dirty="0">
              <a:solidFill>
                <a:srgbClr val="FF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9543" y="2240924"/>
            <a:ext cx="4226570" cy="174845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6695" y="2322807"/>
            <a:ext cx="4121591" cy="162485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6695" y="2267106"/>
            <a:ext cx="4043702" cy="1649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7189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650" y="109057"/>
            <a:ext cx="10515600" cy="1143043"/>
          </a:xfrm>
        </p:spPr>
        <p:txBody>
          <a:bodyPr>
            <a:normAutofit/>
          </a:bodyPr>
          <a:lstStyle/>
          <a:p>
            <a:r>
              <a:rPr lang="en-CA" dirty="0" smtClean="0"/>
              <a:t>Refinements with Simple Features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33196"/>
            <a:ext cx="10515600" cy="5167603"/>
          </a:xfrm>
        </p:spPr>
        <p:txBody>
          <a:bodyPr>
            <a:normAutofit/>
          </a:bodyPr>
          <a:lstStyle/>
          <a:p>
            <a:pPr indent="-216000">
              <a:lnSpc>
                <a:spcPct val="100000"/>
              </a:lnSpc>
            </a:pPr>
            <a:r>
              <a:rPr lang="en-US" sz="2400" dirty="0" smtClean="0"/>
              <a:t> Symmetric Nash Equilibrium</a:t>
            </a:r>
          </a:p>
          <a:p>
            <a:pPr marL="12600" indent="0">
              <a:lnSpc>
                <a:spcPct val="100000"/>
              </a:lnSpc>
              <a:buNone/>
            </a:pPr>
            <a:r>
              <a:rPr lang="en-US" sz="2400" dirty="0"/>
              <a:t> </a:t>
            </a:r>
            <a:r>
              <a:rPr lang="en-US" sz="2400" dirty="0" smtClean="0"/>
              <a:t>   </a:t>
            </a:r>
            <a:r>
              <a:rPr lang="en-CA" sz="2400" dirty="0" smtClean="0"/>
              <a:t>▪</a:t>
            </a:r>
            <a:r>
              <a:rPr lang="en-US" sz="2400" dirty="0" smtClean="0"/>
              <a:t> </a:t>
            </a:r>
            <a:r>
              <a:rPr lang="en-US" sz="2000" dirty="0" smtClean="0"/>
              <a:t>symmetric game</a:t>
            </a:r>
          </a:p>
          <a:p>
            <a:pPr indent="-216000">
              <a:lnSpc>
                <a:spcPct val="100000"/>
              </a:lnSpc>
            </a:pPr>
            <a:r>
              <a:rPr lang="en-US" sz="2400" dirty="0" smtClean="0"/>
              <a:t> Pareto optimal Nash Equilibrium</a:t>
            </a:r>
          </a:p>
          <a:p>
            <a:pPr marL="12600" indent="0">
              <a:lnSpc>
                <a:spcPct val="100000"/>
              </a:lnSpc>
              <a:buNone/>
            </a:pPr>
            <a:r>
              <a:rPr lang="en-US" sz="2000" dirty="0" smtClean="0"/>
              <a:t>    </a:t>
            </a:r>
            <a:r>
              <a:rPr lang="en-CA" sz="2000" dirty="0" smtClean="0"/>
              <a:t>▪ </a:t>
            </a:r>
            <a:r>
              <a:rPr lang="en-US" sz="2000" dirty="0" smtClean="0"/>
              <a:t>pre-game communication</a:t>
            </a:r>
          </a:p>
          <a:p>
            <a:pPr indent="-216000">
              <a:lnSpc>
                <a:spcPct val="100000"/>
              </a:lnSpc>
            </a:pPr>
            <a:r>
              <a:rPr lang="en-US" sz="2400" dirty="0" smtClean="0"/>
              <a:t> Strict </a:t>
            </a:r>
            <a:r>
              <a:rPr lang="en-US" sz="2400" dirty="0"/>
              <a:t>Nash Equilibrium </a:t>
            </a:r>
          </a:p>
          <a:p>
            <a:pPr marL="0" indent="0">
              <a:buNone/>
            </a:pPr>
            <a:r>
              <a:rPr lang="en-US" sz="2000" dirty="0" smtClean="0"/>
              <a:t>    </a:t>
            </a:r>
            <a:r>
              <a:rPr lang="en-CA" sz="2000" dirty="0"/>
              <a:t>▪</a:t>
            </a:r>
            <a:r>
              <a:rPr lang="en-US" sz="2000" dirty="0" smtClean="0"/>
              <a:t> </a:t>
            </a:r>
            <a:r>
              <a:rPr lang="en-US" sz="2000" i="1" dirty="0" smtClean="0"/>
              <a:t>Definition:  </a:t>
            </a:r>
            <a:r>
              <a:rPr lang="en-US" sz="2000" dirty="0" smtClean="0"/>
              <a:t>A </a:t>
            </a:r>
            <a:r>
              <a:rPr lang="en-US" sz="2000" dirty="0"/>
              <a:t>strategy profile is a strict NE if every player’s strategy is a unique best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response </a:t>
            </a:r>
            <a:r>
              <a:rPr lang="en-US" sz="2000" dirty="0"/>
              <a:t>to </a:t>
            </a:r>
            <a:r>
              <a:rPr lang="en-US" sz="2000" dirty="0" smtClean="0"/>
              <a:t>the other players’ strategies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    </a:t>
            </a:r>
            <a:r>
              <a:rPr lang="en-CA" sz="2000" dirty="0" smtClean="0"/>
              <a:t>▪ </a:t>
            </a:r>
            <a:r>
              <a:rPr lang="en-US" sz="2000" dirty="0" smtClean="0"/>
              <a:t>mixed-strategy </a:t>
            </a:r>
            <a:r>
              <a:rPr lang="en-US" sz="2000" dirty="0"/>
              <a:t>NE is not </a:t>
            </a:r>
            <a:r>
              <a:rPr lang="en-US" sz="2000" dirty="0" smtClean="0"/>
              <a:t>strict; pure-strategy </a:t>
            </a:r>
            <a:r>
              <a:rPr lang="en-US" sz="2000" dirty="0"/>
              <a:t>NE may or may not be strict</a:t>
            </a:r>
            <a:endParaRPr lang="en-CA" sz="2000" dirty="0"/>
          </a:p>
          <a:p>
            <a:pPr marL="12600" indent="0">
              <a:lnSpc>
                <a:spcPct val="150000"/>
              </a:lnSpc>
              <a:buNone/>
            </a:pPr>
            <a:endParaRPr lang="en-US" dirty="0" smtClean="0"/>
          </a:p>
          <a:p>
            <a:pPr marL="12600" indent="0">
              <a:lnSpc>
                <a:spcPct val="150000"/>
              </a:lnSpc>
              <a:buNone/>
            </a:pPr>
            <a:endParaRPr lang="en-US" dirty="0" smtClean="0"/>
          </a:p>
        </p:txBody>
      </p:sp>
      <p:sp>
        <p:nvSpPr>
          <p:cNvPr id="10" name="Cloud Callout 9"/>
          <p:cNvSpPr/>
          <p:nvPr/>
        </p:nvSpPr>
        <p:spPr>
          <a:xfrm>
            <a:off x="7552637" y="109057"/>
            <a:ext cx="4153227" cy="1382823"/>
          </a:xfrm>
          <a:prstGeom prst="cloud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800" dirty="0" smtClean="0">
              <a:solidFill>
                <a:srgbClr val="FF0000"/>
              </a:solidFill>
            </a:endParaRPr>
          </a:p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Disadvantage:</a:t>
            </a:r>
          </a:p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>
                <a:solidFill>
                  <a:srgbClr val="FF0000"/>
                </a:solidFill>
              </a:rPr>
              <a:t>May Not Exist!</a:t>
            </a:r>
            <a:endParaRPr lang="en-CA" sz="2800" dirty="0">
              <a:solidFill>
                <a:srgbClr val="FF0000"/>
              </a:solidFill>
            </a:endParaRPr>
          </a:p>
          <a:p>
            <a:pPr algn="ctr"/>
            <a:endParaRPr lang="en-CA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1749" y="1887370"/>
            <a:ext cx="3872248" cy="145729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167" y="4951060"/>
            <a:ext cx="4314839" cy="155277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2310" y="4951060"/>
            <a:ext cx="4171687" cy="1560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055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546" y="173149"/>
            <a:ext cx="8596668" cy="1076102"/>
          </a:xfrm>
        </p:spPr>
        <p:txBody>
          <a:bodyPr>
            <a:normAutofit fontScale="90000"/>
          </a:bodyPr>
          <a:lstStyle/>
          <a:p>
            <a:r>
              <a:rPr lang="en-CA" sz="4400" dirty="0" smtClean="0"/>
              <a:t>Equilibrium Refinements</a:t>
            </a:r>
            <a:r>
              <a:rPr lang="en-US" dirty="0"/>
              <a:t/>
            </a:r>
            <a:br>
              <a:rPr lang="en-US" dirty="0"/>
            </a:br>
            <a:endParaRPr lang="en-C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58650" y="1146220"/>
                <a:ext cx="10515600" cy="5095138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sz="3400" dirty="0"/>
                  <a:t>Admissibility and Iterated Admissibility: </a:t>
                </a:r>
              </a:p>
              <a:p>
                <a:pPr marL="0" indent="0">
                  <a:buNone/>
                </a:pPr>
                <a:r>
                  <a:rPr lang="en-US" dirty="0"/>
                  <a:t>   </a:t>
                </a:r>
                <a:r>
                  <a:rPr lang="en-CA" dirty="0"/>
                  <a:t>▪</a:t>
                </a:r>
                <a:r>
                  <a:rPr lang="en-US" dirty="0"/>
                  <a:t> </a:t>
                </a:r>
                <a:r>
                  <a:rPr lang="en-US" i="1" dirty="0"/>
                  <a:t>Definition (Admissibility): </a:t>
                </a:r>
                <a:r>
                  <a:rPr lang="en-US" dirty="0"/>
                  <a:t>A NE is admissible if no player plays a weakly dominated strategy. </a:t>
                </a:r>
              </a:p>
              <a:p>
                <a:pPr marL="0" indent="0">
                  <a:buNone/>
                </a:pPr>
                <a:r>
                  <a:rPr lang="en-US" dirty="0"/>
                  <a:t>   </a:t>
                </a:r>
                <a:r>
                  <a:rPr lang="en-CA" dirty="0"/>
                  <a:t>▪ </a:t>
                </a:r>
                <a:r>
                  <a:rPr lang="en-US" i="1" dirty="0"/>
                  <a:t>Definition (weakly dominated): </a:t>
                </a:r>
                <a:r>
                  <a:rPr lang="en-US" dirty="0"/>
                  <a:t>Strategy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weakly dominates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US" dirty="0"/>
                  <a:t> 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′,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for all </a:t>
                </a: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  <a:r>
                  <a:rPr lang="en-US" dirty="0" smtClean="0"/>
                  <a:t>with </a:t>
                </a:r>
                <a:r>
                  <a:rPr lang="en-US" dirty="0"/>
                  <a:t>strict inequality for some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.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   </a:t>
                </a:r>
                <a:r>
                  <a:rPr lang="en-CA" dirty="0"/>
                  <a:t>▪</a:t>
                </a:r>
                <a:r>
                  <a:rPr lang="en-US" dirty="0"/>
                  <a:t> </a:t>
                </a:r>
                <a:r>
                  <a:rPr lang="en-US" i="1" dirty="0" err="1"/>
                  <a:t>Defintion</a:t>
                </a:r>
                <a:r>
                  <a:rPr lang="en-US" i="1" dirty="0"/>
                  <a:t> (Iterated Admissibility): </a:t>
                </a:r>
                <a:r>
                  <a:rPr lang="en-US" dirty="0"/>
                  <a:t>A NE is iterated admissible if it survives the iterated elimination </a:t>
                </a: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      of </a:t>
                </a:r>
                <a:r>
                  <a:rPr lang="en-US" dirty="0"/>
                  <a:t>weakly dominated strategies.</a:t>
                </a:r>
              </a:p>
              <a:p>
                <a:pPr marL="0" indent="0">
                  <a:buNone/>
                </a:pPr>
                <a:r>
                  <a:rPr lang="en-US" dirty="0"/>
                  <a:t>   </a:t>
                </a:r>
                <a:r>
                  <a:rPr lang="en-CA" dirty="0"/>
                  <a:t>▪ </a:t>
                </a:r>
                <a:r>
                  <a:rPr lang="en-US" i="1" dirty="0"/>
                  <a:t>Iterated Elimination of Weakly Dominated Strategy</a:t>
                </a:r>
                <a:r>
                  <a:rPr lang="en-US" dirty="0"/>
                  <a:t>: the iterated removal of weakly dominated </a:t>
                </a: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   strategies</a:t>
                </a:r>
                <a:endParaRPr lang="en-US" dirty="0"/>
              </a:p>
              <a:p>
                <a:endParaRPr lang="en-CA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8650" y="1146220"/>
                <a:ext cx="10515600" cy="5095138"/>
              </a:xfrm>
              <a:blipFill rotWithShape="0">
                <a:blip r:embed="rId2"/>
                <a:stretch>
                  <a:fillRect l="-870" t="-2392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9116" y="2562222"/>
            <a:ext cx="3822456" cy="160249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9116" y="2472069"/>
            <a:ext cx="4148649" cy="205119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6880" y="2472069"/>
            <a:ext cx="3779547" cy="199853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7138" y="2615573"/>
            <a:ext cx="3629289" cy="1881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5339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8088" y="455054"/>
            <a:ext cx="9690159" cy="1320800"/>
          </a:xfrm>
        </p:spPr>
        <p:txBody>
          <a:bodyPr>
            <a:normAutofit/>
          </a:bodyPr>
          <a:lstStyle/>
          <a:p>
            <a:r>
              <a:rPr lang="en-CA" sz="4000" dirty="0" smtClean="0"/>
              <a:t>Equilibrium Refinements: </a:t>
            </a:r>
            <a:r>
              <a:rPr lang="en-CA" sz="2800" dirty="0" smtClean="0"/>
              <a:t>Perfect Equilibrium</a:t>
            </a:r>
            <a:endParaRPr lang="en-CA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97784" y="1545465"/>
                <a:ext cx="10733349" cy="4457261"/>
              </a:xfrm>
            </p:spPr>
            <p:txBody>
              <a:bodyPr/>
              <a:lstStyle/>
              <a:p>
                <a:r>
                  <a:rPr lang="en-US" sz="2400" dirty="0" smtClean="0"/>
                  <a:t>Trembling Hand Perfect Equilibrium (aka, Perfect Equilibrium)</a:t>
                </a:r>
              </a:p>
              <a:p>
                <a:pPr marL="0" indent="0">
                  <a:buNone/>
                </a:pPr>
                <a:r>
                  <a:rPr lang="en-US" sz="2000" dirty="0"/>
                  <a:t> </a:t>
                </a:r>
                <a:r>
                  <a:rPr lang="en-US" sz="2000" dirty="0" smtClean="0"/>
                  <a:t>   </a:t>
                </a:r>
                <a:r>
                  <a:rPr lang="en-CA" sz="2000" dirty="0" smtClean="0"/>
                  <a:t>▪ </a:t>
                </a:r>
                <a:r>
                  <a:rPr lang="en-US" sz="2000" dirty="0" smtClean="0"/>
                  <a:t>each player’s strategy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000" dirty="0" smtClean="0"/>
                  <a:t> is not only a best response to other players’ strategy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000" dirty="0" smtClean="0"/>
                  <a:t>, </a:t>
                </a:r>
              </a:p>
              <a:p>
                <a:pPr marL="0" indent="0">
                  <a:buNone/>
                </a:pPr>
                <a:r>
                  <a:rPr lang="en-US" sz="2000" dirty="0"/>
                  <a:t> </a:t>
                </a:r>
                <a:r>
                  <a:rPr lang="en-US" sz="2000" dirty="0" smtClean="0"/>
                  <a:t>     but also a best response even when other players deviate from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000" dirty="0" smtClean="0"/>
                  <a:t> with infinitely small </a:t>
                </a:r>
              </a:p>
              <a:p>
                <a:pPr marL="0" indent="0">
                  <a:buNone/>
                </a:pPr>
                <a:r>
                  <a:rPr lang="en-US" sz="2000" dirty="0"/>
                  <a:t> </a:t>
                </a:r>
                <a:r>
                  <a:rPr lang="en-US" sz="2000" dirty="0" smtClean="0"/>
                  <a:t>     probability. </a:t>
                </a:r>
              </a:p>
              <a:p>
                <a:pPr marL="0" indent="0">
                  <a:buNone/>
                </a:pPr>
                <a:r>
                  <a:rPr lang="en-US" sz="2000" dirty="0" smtClean="0"/>
                  <a:t>    </a:t>
                </a:r>
                <a:r>
                  <a:rPr lang="en-CA" sz="2000" dirty="0"/>
                  <a:t>▪</a:t>
                </a:r>
                <a:r>
                  <a:rPr lang="en-US" sz="2000" dirty="0" smtClean="0"/>
                  <a:t> more stable and robust</a:t>
                </a:r>
              </a:p>
              <a:p>
                <a:pPr marL="0" indent="0">
                  <a:buNone/>
                </a:pPr>
                <a:endParaRPr lang="en-US" sz="2000" dirty="0"/>
              </a:p>
              <a:p>
                <a:pPr marL="0" indent="0">
                  <a:buNone/>
                </a:pPr>
                <a:endParaRPr lang="en-CA" sz="2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7784" y="1545465"/>
                <a:ext cx="10733349" cy="4457261"/>
              </a:xfrm>
              <a:blipFill rotWithShape="0">
                <a:blip r:embed="rId2"/>
                <a:stretch>
                  <a:fillRect l="-454" t="-1094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6488" y="3995132"/>
            <a:ext cx="7028418" cy="1287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2242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Perfect Equilibrium Example</a:t>
            </a:r>
            <a:endParaRPr lang="en-CA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9370" y="1432894"/>
            <a:ext cx="3797120" cy="1542126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973" y="3656646"/>
            <a:ext cx="2100337" cy="75012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7830" y="3632131"/>
            <a:ext cx="2030081" cy="77463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4921" y="4447884"/>
            <a:ext cx="5543751" cy="88397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0016" y="5448451"/>
            <a:ext cx="5647096" cy="72567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0015" y="3183269"/>
            <a:ext cx="3302739" cy="40774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107112" y="4705203"/>
            <a:ext cx="2589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when n is large enough</a:t>
            </a:r>
            <a:endParaRPr lang="en-CA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4838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Perfect Equilibrium Example</a:t>
            </a: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7108" y="1561682"/>
            <a:ext cx="3797120" cy="154212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2562" y="3438741"/>
            <a:ext cx="3796320" cy="34764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7092" y="4055890"/>
            <a:ext cx="6615141" cy="104310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0248" y="5229299"/>
            <a:ext cx="6209048" cy="350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0245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573" y="564113"/>
            <a:ext cx="9316672" cy="1320800"/>
          </a:xfrm>
        </p:spPr>
        <p:txBody>
          <a:bodyPr>
            <a:normAutofit/>
          </a:bodyPr>
          <a:lstStyle/>
          <a:p>
            <a:r>
              <a:rPr lang="en-CA" sz="4000" dirty="0"/>
              <a:t>Equilibrium Refinements: </a:t>
            </a:r>
            <a:r>
              <a:rPr lang="en-CA" sz="2800" dirty="0" smtClean="0"/>
              <a:t>Proper </a:t>
            </a:r>
            <a:r>
              <a:rPr lang="en-CA" sz="2800" dirty="0"/>
              <a:t>Equilibrium</a:t>
            </a:r>
            <a:endParaRPr lang="en-CA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32587"/>
            <a:ext cx="8596668" cy="4508776"/>
          </a:xfrm>
        </p:spPr>
        <p:txBody>
          <a:bodyPr>
            <a:normAutofit/>
          </a:bodyPr>
          <a:lstStyle/>
          <a:p>
            <a:r>
              <a:rPr lang="en-US" sz="2600" dirty="0" smtClean="0"/>
              <a:t>Proper Equilibrium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</a:t>
            </a:r>
            <a:r>
              <a:rPr lang="en-CA" sz="2000" dirty="0" smtClean="0"/>
              <a:t>▪ </a:t>
            </a:r>
            <a:r>
              <a:rPr lang="en-US" sz="2000" dirty="0" smtClean="0"/>
              <a:t>motivated by perfect equilibrium</a:t>
            </a:r>
          </a:p>
          <a:p>
            <a:pPr marL="0" indent="0">
              <a:buNone/>
            </a:pPr>
            <a:r>
              <a:rPr lang="en-US" sz="2000" dirty="0" smtClean="0"/>
              <a:t>      </a:t>
            </a:r>
            <a:r>
              <a:rPr lang="en-CA" sz="2000" dirty="0"/>
              <a:t>▪</a:t>
            </a:r>
            <a:r>
              <a:rPr lang="en-US" sz="2000" dirty="0" smtClean="0"/>
              <a:t> a player is more likely to tremble in directions that are least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harmful to him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       </a:t>
            </a:r>
            <a:r>
              <a:rPr lang="en-CA" sz="2000" dirty="0"/>
              <a:t>▪</a:t>
            </a:r>
            <a:r>
              <a:rPr lang="en-US" sz="2000" dirty="0" smtClean="0"/>
              <a:t> difficult to verify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3850" y="3426793"/>
            <a:ext cx="7528407" cy="100793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3850" y="4576206"/>
            <a:ext cx="7528407" cy="661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1888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1278</TotalTime>
  <Words>486</Words>
  <Application>Microsoft Office PowerPoint</Application>
  <PresentationFormat>Widescreen</PresentationFormat>
  <Paragraphs>86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Cambria Math</vt:lpstr>
      <vt:lpstr>华文新魏</vt:lpstr>
      <vt:lpstr>Trebuchet MS</vt:lpstr>
      <vt:lpstr>Wingdings 3</vt:lpstr>
      <vt:lpstr>Facet</vt:lpstr>
      <vt:lpstr>Equilibrium Refinements</vt:lpstr>
      <vt:lpstr>Outline</vt:lpstr>
      <vt:lpstr>Why Equilibrium Refinements?</vt:lpstr>
      <vt:lpstr>Refinements with Simple Features</vt:lpstr>
      <vt:lpstr>Equilibrium Refinements </vt:lpstr>
      <vt:lpstr>Equilibrium Refinements: Perfect Equilibrium</vt:lpstr>
      <vt:lpstr>Perfect Equilibrium Example</vt:lpstr>
      <vt:lpstr>Perfect Equilibrium Example</vt:lpstr>
      <vt:lpstr>Equilibrium Refinements: Proper Equilibrium</vt:lpstr>
      <vt:lpstr>Conclusion</vt:lpstr>
      <vt:lpstr>Reference</vt:lpstr>
      <vt:lpstr>Thank 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Equilibrium Refinements</dc:title>
  <dc:creator>Fay Sheng</dc:creator>
  <cp:lastModifiedBy>Kevin Leyton-Brown</cp:lastModifiedBy>
  <cp:revision>59</cp:revision>
  <dcterms:created xsi:type="dcterms:W3CDTF">2014-01-17T00:17:27Z</dcterms:created>
  <dcterms:modified xsi:type="dcterms:W3CDTF">2014-01-24T02:00:20Z</dcterms:modified>
</cp:coreProperties>
</file>