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78" r:id="rId5"/>
    <p:sldId id="258" r:id="rId6"/>
    <p:sldId id="261" r:id="rId7"/>
    <p:sldId id="263" r:id="rId8"/>
    <p:sldId id="264" r:id="rId9"/>
    <p:sldId id="262" r:id="rId10"/>
    <p:sldId id="265" r:id="rId11"/>
    <p:sldId id="268" r:id="rId12"/>
    <p:sldId id="269" r:id="rId13"/>
    <p:sldId id="259" r:id="rId14"/>
    <p:sldId id="274" r:id="rId15"/>
    <p:sldId id="281" r:id="rId16"/>
    <p:sldId id="260" r:id="rId17"/>
    <p:sldId id="280" r:id="rId18"/>
    <p:sldId id="279" r:id="rId19"/>
    <p:sldId id="266" r:id="rId20"/>
    <p:sldId id="270" r:id="rId21"/>
    <p:sldId id="271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-6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60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image" Target="../media/image61.wmf"/><Relationship Id="rId3" Type="http://schemas.openxmlformats.org/officeDocument/2006/relationships/image" Target="../media/image15.wmf"/><Relationship Id="rId7" Type="http://schemas.openxmlformats.org/officeDocument/2006/relationships/image" Target="../media/image47.wmf"/><Relationship Id="rId12" Type="http://schemas.openxmlformats.org/officeDocument/2006/relationships/image" Target="../media/image50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46.wmf"/><Relationship Id="rId11" Type="http://schemas.openxmlformats.org/officeDocument/2006/relationships/image" Target="../media/image52.wmf"/><Relationship Id="rId5" Type="http://schemas.openxmlformats.org/officeDocument/2006/relationships/image" Target="../media/image17.wmf"/><Relationship Id="rId10" Type="http://schemas.openxmlformats.org/officeDocument/2006/relationships/image" Target="../media/image51.wmf"/><Relationship Id="rId4" Type="http://schemas.openxmlformats.org/officeDocument/2006/relationships/image" Target="../media/image16.wmf"/><Relationship Id="rId9" Type="http://schemas.openxmlformats.org/officeDocument/2006/relationships/image" Target="../media/image49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image" Target="../media/image69.wmf"/><Relationship Id="rId18" Type="http://schemas.openxmlformats.org/officeDocument/2006/relationships/image" Target="../media/image71.wmf"/><Relationship Id="rId3" Type="http://schemas.openxmlformats.org/officeDocument/2006/relationships/image" Target="../media/image15.wmf"/><Relationship Id="rId7" Type="http://schemas.openxmlformats.org/officeDocument/2006/relationships/image" Target="../media/image63.wmf"/><Relationship Id="rId12" Type="http://schemas.openxmlformats.org/officeDocument/2006/relationships/image" Target="../media/image68.wmf"/><Relationship Id="rId17" Type="http://schemas.openxmlformats.org/officeDocument/2006/relationships/image" Target="../media/image50.wmf"/><Relationship Id="rId2" Type="http://schemas.openxmlformats.org/officeDocument/2006/relationships/image" Target="../media/image14.wmf"/><Relationship Id="rId16" Type="http://schemas.openxmlformats.org/officeDocument/2006/relationships/image" Target="../media/image52.wmf"/><Relationship Id="rId1" Type="http://schemas.openxmlformats.org/officeDocument/2006/relationships/image" Target="../media/image13.wmf"/><Relationship Id="rId6" Type="http://schemas.openxmlformats.org/officeDocument/2006/relationships/image" Target="../media/image62.wmf"/><Relationship Id="rId11" Type="http://schemas.openxmlformats.org/officeDocument/2006/relationships/image" Target="../media/image67.wmf"/><Relationship Id="rId5" Type="http://schemas.openxmlformats.org/officeDocument/2006/relationships/image" Target="../media/image17.wmf"/><Relationship Id="rId15" Type="http://schemas.openxmlformats.org/officeDocument/2006/relationships/image" Target="../media/image51.wmf"/><Relationship Id="rId10" Type="http://schemas.openxmlformats.org/officeDocument/2006/relationships/image" Target="../media/image66.wmf"/><Relationship Id="rId4" Type="http://schemas.openxmlformats.org/officeDocument/2006/relationships/image" Target="../media/image16.wmf"/><Relationship Id="rId9" Type="http://schemas.openxmlformats.org/officeDocument/2006/relationships/image" Target="../media/image65.wmf"/><Relationship Id="rId14" Type="http://schemas.openxmlformats.org/officeDocument/2006/relationships/image" Target="../media/image7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7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2" Type="http://schemas.openxmlformats.org/officeDocument/2006/relationships/image" Target="../media/image6.wmf"/><Relationship Id="rId16" Type="http://schemas.openxmlformats.org/officeDocument/2006/relationships/image" Target="../media/image20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5" Type="http://schemas.openxmlformats.org/officeDocument/2006/relationships/image" Target="../media/image1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Relationship Id="rId1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30.wmf"/><Relationship Id="rId7" Type="http://schemas.openxmlformats.org/officeDocument/2006/relationships/image" Target="../media/image16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10" Type="http://schemas.openxmlformats.org/officeDocument/2006/relationships/image" Target="../media/image32.wmf"/><Relationship Id="rId4" Type="http://schemas.openxmlformats.org/officeDocument/2006/relationships/image" Target="../media/image13.wmf"/><Relationship Id="rId9" Type="http://schemas.openxmlformats.org/officeDocument/2006/relationships/image" Target="../media/image3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image" Target="../media/image39.wmf"/><Relationship Id="rId3" Type="http://schemas.openxmlformats.org/officeDocument/2006/relationships/image" Target="../media/image14.wmf"/><Relationship Id="rId7" Type="http://schemas.openxmlformats.org/officeDocument/2006/relationships/image" Target="../media/image33.wmf"/><Relationship Id="rId12" Type="http://schemas.openxmlformats.org/officeDocument/2006/relationships/image" Target="../media/image38.wmf"/><Relationship Id="rId2" Type="http://schemas.openxmlformats.org/officeDocument/2006/relationships/image" Target="../media/image13.wmf"/><Relationship Id="rId1" Type="http://schemas.openxmlformats.org/officeDocument/2006/relationships/image" Target="../media/image28.wmf"/><Relationship Id="rId6" Type="http://schemas.openxmlformats.org/officeDocument/2006/relationships/image" Target="../media/image17.wmf"/><Relationship Id="rId11" Type="http://schemas.openxmlformats.org/officeDocument/2006/relationships/image" Target="../media/image37.wmf"/><Relationship Id="rId5" Type="http://schemas.openxmlformats.org/officeDocument/2006/relationships/image" Target="../media/image16.wmf"/><Relationship Id="rId15" Type="http://schemas.openxmlformats.org/officeDocument/2006/relationships/image" Target="../media/image41.wmf"/><Relationship Id="rId10" Type="http://schemas.openxmlformats.org/officeDocument/2006/relationships/image" Target="../media/image36.wmf"/><Relationship Id="rId4" Type="http://schemas.openxmlformats.org/officeDocument/2006/relationships/image" Target="../media/image15.wmf"/><Relationship Id="rId9" Type="http://schemas.openxmlformats.org/officeDocument/2006/relationships/image" Target="../media/image35.wmf"/><Relationship Id="rId14" Type="http://schemas.openxmlformats.org/officeDocument/2006/relationships/image" Target="../media/image4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15.wmf"/><Relationship Id="rId7" Type="http://schemas.openxmlformats.org/officeDocument/2006/relationships/image" Target="../media/image43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42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9" Type="http://schemas.openxmlformats.org/officeDocument/2006/relationships/image" Target="../media/image4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15.wmf"/><Relationship Id="rId7" Type="http://schemas.openxmlformats.org/officeDocument/2006/relationships/image" Target="../media/image47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46.wmf"/><Relationship Id="rId5" Type="http://schemas.openxmlformats.org/officeDocument/2006/relationships/image" Target="../media/image17.wmf"/><Relationship Id="rId10" Type="http://schemas.openxmlformats.org/officeDocument/2006/relationships/image" Target="../media/image50.wmf"/><Relationship Id="rId4" Type="http://schemas.openxmlformats.org/officeDocument/2006/relationships/image" Target="../media/image16.wmf"/><Relationship Id="rId9" Type="http://schemas.openxmlformats.org/officeDocument/2006/relationships/image" Target="../media/image4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15.wmf"/><Relationship Id="rId7" Type="http://schemas.openxmlformats.org/officeDocument/2006/relationships/image" Target="../media/image47.wmf"/><Relationship Id="rId12" Type="http://schemas.openxmlformats.org/officeDocument/2006/relationships/image" Target="../media/image50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46.wmf"/><Relationship Id="rId11" Type="http://schemas.openxmlformats.org/officeDocument/2006/relationships/image" Target="../media/image52.wmf"/><Relationship Id="rId5" Type="http://schemas.openxmlformats.org/officeDocument/2006/relationships/image" Target="../media/image17.wmf"/><Relationship Id="rId10" Type="http://schemas.openxmlformats.org/officeDocument/2006/relationships/image" Target="../media/image51.wmf"/><Relationship Id="rId4" Type="http://schemas.openxmlformats.org/officeDocument/2006/relationships/image" Target="../media/image16.wmf"/><Relationship Id="rId9" Type="http://schemas.openxmlformats.org/officeDocument/2006/relationships/image" Target="../media/image4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13" Type="http://schemas.openxmlformats.org/officeDocument/2006/relationships/oleObject" Target="../embeddings/oleObject85.bin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9.bin"/><Relationship Id="rId12" Type="http://schemas.openxmlformats.org/officeDocument/2006/relationships/oleObject" Target="../embeddings/oleObject84.bin"/><Relationship Id="rId17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8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8.bin"/><Relationship Id="rId11" Type="http://schemas.openxmlformats.org/officeDocument/2006/relationships/oleObject" Target="../embeddings/oleObject83.bin"/><Relationship Id="rId5" Type="http://schemas.openxmlformats.org/officeDocument/2006/relationships/oleObject" Target="../embeddings/oleObject77.bin"/><Relationship Id="rId15" Type="http://schemas.openxmlformats.org/officeDocument/2006/relationships/oleObject" Target="../embeddings/oleObject87.bin"/><Relationship Id="rId10" Type="http://schemas.openxmlformats.org/officeDocument/2006/relationships/oleObject" Target="../embeddings/oleObject82.bin"/><Relationship Id="rId4" Type="http://schemas.openxmlformats.org/officeDocument/2006/relationships/oleObject" Target="../embeddings/oleObject76.bin"/><Relationship Id="rId9" Type="http://schemas.openxmlformats.org/officeDocument/2006/relationships/oleObject" Target="../embeddings/oleObject81.bin"/><Relationship Id="rId14" Type="http://schemas.openxmlformats.org/officeDocument/2006/relationships/oleObject" Target="../embeddings/oleObject8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13" Type="http://schemas.openxmlformats.org/officeDocument/2006/relationships/oleObject" Target="../embeddings/oleObject100.bin"/><Relationship Id="rId18" Type="http://schemas.openxmlformats.org/officeDocument/2006/relationships/oleObject" Target="../embeddings/oleObject105.bin"/><Relationship Id="rId3" Type="http://schemas.openxmlformats.org/officeDocument/2006/relationships/oleObject" Target="../embeddings/oleObject90.bin"/><Relationship Id="rId21" Type="http://schemas.openxmlformats.org/officeDocument/2006/relationships/oleObject" Target="../embeddings/oleObject108.bin"/><Relationship Id="rId7" Type="http://schemas.openxmlformats.org/officeDocument/2006/relationships/oleObject" Target="../embeddings/oleObject94.bin"/><Relationship Id="rId12" Type="http://schemas.openxmlformats.org/officeDocument/2006/relationships/oleObject" Target="../embeddings/oleObject99.bin"/><Relationship Id="rId17" Type="http://schemas.openxmlformats.org/officeDocument/2006/relationships/oleObject" Target="../embeddings/oleObject10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3.bin"/><Relationship Id="rId20" Type="http://schemas.openxmlformats.org/officeDocument/2006/relationships/oleObject" Target="../embeddings/oleObject107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93.bin"/><Relationship Id="rId11" Type="http://schemas.openxmlformats.org/officeDocument/2006/relationships/oleObject" Target="../embeddings/oleObject98.bin"/><Relationship Id="rId5" Type="http://schemas.openxmlformats.org/officeDocument/2006/relationships/oleObject" Target="../embeddings/oleObject92.bin"/><Relationship Id="rId15" Type="http://schemas.openxmlformats.org/officeDocument/2006/relationships/oleObject" Target="../embeddings/oleObject102.bin"/><Relationship Id="rId23" Type="http://schemas.openxmlformats.org/officeDocument/2006/relationships/oleObject" Target="../embeddings/oleObject110.bin"/><Relationship Id="rId10" Type="http://schemas.openxmlformats.org/officeDocument/2006/relationships/oleObject" Target="../embeddings/oleObject97.bin"/><Relationship Id="rId19" Type="http://schemas.openxmlformats.org/officeDocument/2006/relationships/oleObject" Target="../embeddings/oleObject106.bin"/><Relationship Id="rId4" Type="http://schemas.openxmlformats.org/officeDocument/2006/relationships/oleObject" Target="../embeddings/oleObject91.bin"/><Relationship Id="rId9" Type="http://schemas.openxmlformats.org/officeDocument/2006/relationships/oleObject" Target="../embeddings/oleObject96.bin"/><Relationship Id="rId14" Type="http://schemas.openxmlformats.org/officeDocument/2006/relationships/oleObject" Target="../embeddings/oleObject101.bin"/><Relationship Id="rId22" Type="http://schemas.openxmlformats.org/officeDocument/2006/relationships/oleObject" Target="../embeddings/oleObject10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6.bin"/><Relationship Id="rId3" Type="http://schemas.openxmlformats.org/officeDocument/2006/relationships/oleObject" Target="../embeddings/oleObject111.bin"/><Relationship Id="rId7" Type="http://schemas.openxmlformats.org/officeDocument/2006/relationships/oleObject" Target="../embeddings/oleObject1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14.bin"/><Relationship Id="rId5" Type="http://schemas.openxmlformats.org/officeDocument/2006/relationships/oleObject" Target="../embeddings/oleObject113.bin"/><Relationship Id="rId4" Type="http://schemas.openxmlformats.org/officeDocument/2006/relationships/oleObject" Target="../embeddings/oleObject112.bin"/><Relationship Id="rId9" Type="http://schemas.openxmlformats.org/officeDocument/2006/relationships/oleObject" Target="../embeddings/oleObject11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3.bin"/><Relationship Id="rId3" Type="http://schemas.openxmlformats.org/officeDocument/2006/relationships/oleObject" Target="../embeddings/oleObject118.bin"/><Relationship Id="rId7" Type="http://schemas.openxmlformats.org/officeDocument/2006/relationships/oleObject" Target="../embeddings/oleObject1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21.bin"/><Relationship Id="rId5" Type="http://schemas.openxmlformats.org/officeDocument/2006/relationships/oleObject" Target="../embeddings/oleObject120.bin"/><Relationship Id="rId4" Type="http://schemas.openxmlformats.org/officeDocument/2006/relationships/oleObject" Target="../embeddings/oleObject119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9.bin"/><Relationship Id="rId13" Type="http://schemas.openxmlformats.org/officeDocument/2006/relationships/oleObject" Target="../embeddings/oleObject134.bin"/><Relationship Id="rId18" Type="http://schemas.openxmlformats.org/officeDocument/2006/relationships/oleObject" Target="../embeddings/oleObject139.bin"/><Relationship Id="rId3" Type="http://schemas.openxmlformats.org/officeDocument/2006/relationships/oleObject" Target="../embeddings/oleObject124.bin"/><Relationship Id="rId7" Type="http://schemas.openxmlformats.org/officeDocument/2006/relationships/oleObject" Target="../embeddings/oleObject128.bin"/><Relationship Id="rId12" Type="http://schemas.openxmlformats.org/officeDocument/2006/relationships/oleObject" Target="../embeddings/oleObject133.bin"/><Relationship Id="rId17" Type="http://schemas.openxmlformats.org/officeDocument/2006/relationships/oleObject" Target="../embeddings/oleObject13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7.bin"/><Relationship Id="rId20" Type="http://schemas.openxmlformats.org/officeDocument/2006/relationships/oleObject" Target="../embeddings/oleObject141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27.bin"/><Relationship Id="rId11" Type="http://schemas.openxmlformats.org/officeDocument/2006/relationships/oleObject" Target="../embeddings/oleObject132.bin"/><Relationship Id="rId5" Type="http://schemas.openxmlformats.org/officeDocument/2006/relationships/oleObject" Target="../embeddings/oleObject126.bin"/><Relationship Id="rId15" Type="http://schemas.openxmlformats.org/officeDocument/2006/relationships/oleObject" Target="../embeddings/oleObject136.bin"/><Relationship Id="rId10" Type="http://schemas.openxmlformats.org/officeDocument/2006/relationships/oleObject" Target="../embeddings/oleObject131.bin"/><Relationship Id="rId19" Type="http://schemas.openxmlformats.org/officeDocument/2006/relationships/oleObject" Target="../embeddings/oleObject140.bin"/><Relationship Id="rId4" Type="http://schemas.openxmlformats.org/officeDocument/2006/relationships/oleObject" Target="../embeddings/oleObject125.bin"/><Relationship Id="rId9" Type="http://schemas.openxmlformats.org/officeDocument/2006/relationships/oleObject" Target="../embeddings/oleObject130.bin"/><Relationship Id="rId14" Type="http://schemas.openxmlformats.org/officeDocument/2006/relationships/oleObject" Target="../embeddings/oleObject135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7.bin"/><Relationship Id="rId13" Type="http://schemas.openxmlformats.org/officeDocument/2006/relationships/oleObject" Target="../embeddings/oleObject152.bin"/><Relationship Id="rId18" Type="http://schemas.openxmlformats.org/officeDocument/2006/relationships/oleObject" Target="../embeddings/oleObject157.bin"/><Relationship Id="rId3" Type="http://schemas.openxmlformats.org/officeDocument/2006/relationships/oleObject" Target="../embeddings/oleObject142.bin"/><Relationship Id="rId7" Type="http://schemas.openxmlformats.org/officeDocument/2006/relationships/oleObject" Target="../embeddings/oleObject146.bin"/><Relationship Id="rId12" Type="http://schemas.openxmlformats.org/officeDocument/2006/relationships/oleObject" Target="../embeddings/oleObject151.bin"/><Relationship Id="rId17" Type="http://schemas.openxmlformats.org/officeDocument/2006/relationships/oleObject" Target="../embeddings/oleObject15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5.bin"/><Relationship Id="rId20" Type="http://schemas.openxmlformats.org/officeDocument/2006/relationships/oleObject" Target="../embeddings/oleObject159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45.bin"/><Relationship Id="rId11" Type="http://schemas.openxmlformats.org/officeDocument/2006/relationships/oleObject" Target="../embeddings/oleObject150.bin"/><Relationship Id="rId5" Type="http://schemas.openxmlformats.org/officeDocument/2006/relationships/oleObject" Target="../embeddings/oleObject144.bin"/><Relationship Id="rId15" Type="http://schemas.openxmlformats.org/officeDocument/2006/relationships/oleObject" Target="../embeddings/oleObject154.bin"/><Relationship Id="rId10" Type="http://schemas.openxmlformats.org/officeDocument/2006/relationships/oleObject" Target="../embeddings/oleObject149.bin"/><Relationship Id="rId19" Type="http://schemas.openxmlformats.org/officeDocument/2006/relationships/oleObject" Target="../embeddings/oleObject158.bin"/><Relationship Id="rId4" Type="http://schemas.openxmlformats.org/officeDocument/2006/relationships/oleObject" Target="../embeddings/oleObject143.bin"/><Relationship Id="rId9" Type="http://schemas.openxmlformats.org/officeDocument/2006/relationships/oleObject" Target="../embeddings/oleObject148.bin"/><Relationship Id="rId14" Type="http://schemas.openxmlformats.org/officeDocument/2006/relationships/oleObject" Target="../embeddings/oleObject15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6.bin"/><Relationship Id="rId3" Type="http://schemas.openxmlformats.org/officeDocument/2006/relationships/image" Target="../media/image3.gif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19" Type="http://schemas.openxmlformats.org/officeDocument/2006/relationships/oleObject" Target="../embeddings/oleObject17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12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8.bin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27.bin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3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oleObject" Target="../embeddings/oleObject45.bin"/><Relationship Id="rId18" Type="http://schemas.openxmlformats.org/officeDocument/2006/relationships/oleObject" Target="../embeddings/oleObject50.bin"/><Relationship Id="rId3" Type="http://schemas.openxmlformats.org/officeDocument/2006/relationships/oleObject" Target="../embeddings/oleObject35.bin"/><Relationship Id="rId21" Type="http://schemas.openxmlformats.org/officeDocument/2006/relationships/oleObject" Target="../embeddings/oleObject53.bin"/><Relationship Id="rId7" Type="http://schemas.openxmlformats.org/officeDocument/2006/relationships/oleObject" Target="../embeddings/oleObject39.bin"/><Relationship Id="rId12" Type="http://schemas.openxmlformats.org/officeDocument/2006/relationships/oleObject" Target="../embeddings/oleObject44.bin"/><Relationship Id="rId1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8.bin"/><Relationship Id="rId20" Type="http://schemas.openxmlformats.org/officeDocument/2006/relationships/oleObject" Target="../embeddings/oleObject52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7.bin"/><Relationship Id="rId10" Type="http://schemas.openxmlformats.org/officeDocument/2006/relationships/oleObject" Target="../embeddings/oleObject42.bin"/><Relationship Id="rId19" Type="http://schemas.openxmlformats.org/officeDocument/2006/relationships/oleObject" Target="../embeddings/oleObject51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Relationship Id="rId14" Type="http://schemas.openxmlformats.org/officeDocument/2006/relationships/oleObject" Target="../embeddings/oleObject46.bin"/><Relationship Id="rId22" Type="http://schemas.openxmlformats.org/officeDocument/2006/relationships/oleObject" Target="../embeddings/oleObject5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oleObject" Target="../embeddings/oleObject65.bin"/><Relationship Id="rId18" Type="http://schemas.openxmlformats.org/officeDocument/2006/relationships/oleObject" Target="../embeddings/oleObject70.bin"/><Relationship Id="rId3" Type="http://schemas.openxmlformats.org/officeDocument/2006/relationships/oleObject" Target="../embeddings/oleObject55.bin"/><Relationship Id="rId21" Type="http://schemas.openxmlformats.org/officeDocument/2006/relationships/oleObject" Target="../embeddings/oleObject73.bin"/><Relationship Id="rId7" Type="http://schemas.openxmlformats.org/officeDocument/2006/relationships/oleObject" Target="../embeddings/oleObject59.bin"/><Relationship Id="rId12" Type="http://schemas.openxmlformats.org/officeDocument/2006/relationships/oleObject" Target="../embeddings/oleObject64.bin"/><Relationship Id="rId17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8.bin"/><Relationship Id="rId20" Type="http://schemas.openxmlformats.org/officeDocument/2006/relationships/oleObject" Target="../embeddings/oleObject72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8.bin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57.bin"/><Relationship Id="rId15" Type="http://schemas.openxmlformats.org/officeDocument/2006/relationships/oleObject" Target="../embeddings/oleObject67.bin"/><Relationship Id="rId10" Type="http://schemas.openxmlformats.org/officeDocument/2006/relationships/oleObject" Target="../embeddings/oleObject62.bin"/><Relationship Id="rId19" Type="http://schemas.openxmlformats.org/officeDocument/2006/relationships/oleObject" Target="../embeddings/oleObject71.bin"/><Relationship Id="rId4" Type="http://schemas.openxmlformats.org/officeDocument/2006/relationships/oleObject" Target="../embeddings/oleObject56.bin"/><Relationship Id="rId9" Type="http://schemas.openxmlformats.org/officeDocument/2006/relationships/oleObject" Target="../embeddings/oleObject61.bin"/><Relationship Id="rId14" Type="http://schemas.openxmlformats.org/officeDocument/2006/relationships/oleObject" Target="../embeddings/oleObject66.bin"/><Relationship Id="rId22" Type="http://schemas.openxmlformats.org/officeDocument/2006/relationships/oleObject" Target="../embeddings/oleObject7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1579" cy="6872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969155" y="1148153"/>
            <a:ext cx="734072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altLang="zh-CN" sz="4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Compact Representations </a:t>
            </a:r>
          </a:p>
          <a:p>
            <a:pPr algn="ctr"/>
            <a:r>
              <a:rPr lang="en-US" altLang="zh-CN" sz="4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of Coalitional Games</a:t>
            </a:r>
            <a:endParaRPr lang="zh-CN" altLang="en-US" sz="48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3280618" y="3643226"/>
            <a:ext cx="248074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altLang="zh-CN" sz="40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Jianing</a:t>
            </a:r>
            <a:r>
              <a:rPr lang="en-US" altLang="zh-CN" sz="4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Yu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单角的矩形 4"/>
          <p:cNvSpPr/>
          <p:nvPr/>
        </p:nvSpPr>
        <p:spPr>
          <a:xfrm>
            <a:off x="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剪去单角的矩形 19"/>
          <p:cNvSpPr/>
          <p:nvPr/>
        </p:nvSpPr>
        <p:spPr>
          <a:xfrm>
            <a:off x="2285984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剪去单角的矩形 20"/>
          <p:cNvSpPr/>
          <p:nvPr/>
        </p:nvSpPr>
        <p:spPr>
          <a:xfrm>
            <a:off x="457200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剪去单角的矩形 21"/>
          <p:cNvSpPr/>
          <p:nvPr/>
        </p:nvSpPr>
        <p:spPr>
          <a:xfrm>
            <a:off x="6843026" y="0"/>
            <a:ext cx="230097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矩形 28"/>
          <p:cNvSpPr/>
          <p:nvPr/>
        </p:nvSpPr>
        <p:spPr>
          <a:xfrm>
            <a:off x="0" y="500042"/>
            <a:ext cx="9144000" cy="63579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990" y="21525"/>
            <a:ext cx="207311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Introduction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5984" y="24729"/>
            <a:ext cx="2094948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900" cmpd="sng">
                  <a:solidFill>
                    <a:schemeClr val="bg1">
                      <a:lumMod val="65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tx1">
                      <a:lumMod val="50000"/>
                      <a:lumOff val="50000"/>
                      <a:alpha val="74000"/>
                    </a:schemeClr>
                  </a:innerShdw>
                </a:effectLst>
                <a:cs typeface="Arial" pitchFamily="34" charset="0"/>
              </a:rPr>
              <a:t>WG Game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6977" y="38377"/>
            <a:ext cx="2089484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MC-nets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27969" y="21525"/>
            <a:ext cx="209766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Conclusion</a:t>
            </a:r>
          </a:p>
        </p:txBody>
      </p:sp>
      <p:sp>
        <p:nvSpPr>
          <p:cNvPr id="16" name="圆角矩形 15"/>
          <p:cNvSpPr/>
          <p:nvPr/>
        </p:nvSpPr>
        <p:spPr>
          <a:xfrm>
            <a:off x="14990" y="547949"/>
            <a:ext cx="9129010" cy="6255460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chemeClr val="bg1"/>
              </a:gs>
              <a:gs pos="92000">
                <a:schemeClr val="bg1"/>
              </a:gs>
              <a:gs pos="97000">
                <a:schemeClr val="bg1"/>
              </a:gs>
              <a:gs pos="100000">
                <a:schemeClr val="bg1">
                  <a:alpha val="3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TextBox 16"/>
          <p:cNvSpPr txBox="1"/>
          <p:nvPr/>
        </p:nvSpPr>
        <p:spPr>
          <a:xfrm>
            <a:off x="667079" y="684765"/>
            <a:ext cx="6190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Is a given payoff vector in the core?</a:t>
            </a:r>
            <a:endParaRPr lang="en-US" sz="2800" b="1" dirty="0"/>
          </a:p>
        </p:txBody>
      </p:sp>
      <p:cxnSp>
        <p:nvCxnSpPr>
          <p:cNvPr id="23" name="直接连接符 22"/>
          <p:cNvCxnSpPr/>
          <p:nvPr/>
        </p:nvCxnSpPr>
        <p:spPr>
          <a:xfrm>
            <a:off x="667079" y="1222975"/>
            <a:ext cx="7772383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7079" y="1459789"/>
            <a:ext cx="77723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Proposition: </a:t>
            </a:r>
            <a:r>
              <a:rPr lang="en-US" sz="2400" dirty="0" smtClean="0"/>
              <a:t>If all the weights are nonnegative then membership of a payoff vector in the core can be tested in </a:t>
            </a:r>
            <a:r>
              <a:rPr lang="en-US" sz="2400" b="1" dirty="0" smtClean="0"/>
              <a:t>polynomial </a:t>
            </a:r>
            <a:r>
              <a:rPr lang="en-US" sz="2400" dirty="0" smtClean="0"/>
              <a:t>time.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697580" y="2861658"/>
            <a:ext cx="77723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How to test?</a:t>
            </a:r>
          </a:p>
          <a:p>
            <a:pPr algn="just"/>
            <a:r>
              <a:rPr lang="en-US" sz="2400" dirty="0" smtClean="0"/>
              <a:t>Construct a flow network and calculate the maximum flow.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  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单角的矩形 4"/>
          <p:cNvSpPr/>
          <p:nvPr/>
        </p:nvSpPr>
        <p:spPr>
          <a:xfrm>
            <a:off x="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剪去单角的矩形 19"/>
          <p:cNvSpPr/>
          <p:nvPr/>
        </p:nvSpPr>
        <p:spPr>
          <a:xfrm>
            <a:off x="2285984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剪去单角的矩形 20"/>
          <p:cNvSpPr/>
          <p:nvPr/>
        </p:nvSpPr>
        <p:spPr>
          <a:xfrm>
            <a:off x="457200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剪去单角的矩形 21"/>
          <p:cNvSpPr/>
          <p:nvPr/>
        </p:nvSpPr>
        <p:spPr>
          <a:xfrm>
            <a:off x="6843026" y="0"/>
            <a:ext cx="230097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矩形 28"/>
          <p:cNvSpPr/>
          <p:nvPr/>
        </p:nvSpPr>
        <p:spPr>
          <a:xfrm>
            <a:off x="0" y="500042"/>
            <a:ext cx="9144000" cy="63579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990" y="21525"/>
            <a:ext cx="207311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Introduction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5984" y="24729"/>
            <a:ext cx="2094948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900" cmpd="sng">
                  <a:solidFill>
                    <a:schemeClr val="bg1">
                      <a:lumMod val="65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tx1">
                      <a:lumMod val="50000"/>
                      <a:lumOff val="50000"/>
                      <a:alpha val="74000"/>
                    </a:schemeClr>
                  </a:innerShdw>
                </a:effectLst>
                <a:cs typeface="Arial" pitchFamily="34" charset="0"/>
              </a:rPr>
              <a:t>WG Game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6977" y="38377"/>
            <a:ext cx="2089484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MC-nets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27969" y="21525"/>
            <a:ext cx="209766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Conclusion</a:t>
            </a:r>
          </a:p>
        </p:txBody>
      </p:sp>
      <p:sp>
        <p:nvSpPr>
          <p:cNvPr id="16" name="圆角矩形 15"/>
          <p:cNvSpPr/>
          <p:nvPr/>
        </p:nvSpPr>
        <p:spPr>
          <a:xfrm>
            <a:off x="14990" y="547949"/>
            <a:ext cx="9129010" cy="6255460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chemeClr val="bg1"/>
              </a:gs>
              <a:gs pos="92000">
                <a:schemeClr val="bg1"/>
              </a:gs>
              <a:gs pos="97000">
                <a:schemeClr val="bg1"/>
              </a:gs>
              <a:gs pos="100000">
                <a:schemeClr val="bg1">
                  <a:alpha val="3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23" name="直接连接符 22"/>
          <p:cNvCxnSpPr/>
          <p:nvPr/>
        </p:nvCxnSpPr>
        <p:spPr>
          <a:xfrm>
            <a:off x="667079" y="1222975"/>
            <a:ext cx="7772383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7079" y="1459789"/>
            <a:ext cx="77723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How to test?</a:t>
            </a:r>
          </a:p>
          <a:p>
            <a:pPr algn="just"/>
            <a:r>
              <a:rPr lang="en-US" sz="2400" dirty="0" smtClean="0"/>
              <a:t>Construct a flow network and calculate the maximum flow.  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19" name="组合 74"/>
          <p:cNvGrpSpPr/>
          <p:nvPr/>
        </p:nvGrpSpPr>
        <p:grpSpPr>
          <a:xfrm>
            <a:off x="7331749" y="5073699"/>
            <a:ext cx="1778629" cy="1572654"/>
            <a:chOff x="839095" y="4254949"/>
            <a:chExt cx="2239068" cy="2009874"/>
          </a:xfrm>
        </p:grpSpPr>
        <p:cxnSp>
          <p:nvCxnSpPr>
            <p:cNvPr id="24" name="直接连接符 23"/>
            <p:cNvCxnSpPr>
              <a:stCxn id="46" idx="6"/>
              <a:endCxn id="40" idx="2"/>
            </p:cNvCxnSpPr>
            <p:nvPr/>
          </p:nvCxnSpPr>
          <p:spPr>
            <a:xfrm>
              <a:off x="1606640" y="4517276"/>
              <a:ext cx="833507" cy="276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组合 73"/>
            <p:cNvGrpSpPr/>
            <p:nvPr/>
          </p:nvGrpSpPr>
          <p:grpSpPr>
            <a:xfrm>
              <a:off x="839095" y="4254949"/>
              <a:ext cx="2239068" cy="2009874"/>
              <a:chOff x="839095" y="4254949"/>
              <a:chExt cx="2239068" cy="2009874"/>
            </a:xfrm>
          </p:grpSpPr>
          <p:grpSp>
            <p:nvGrpSpPr>
              <p:cNvPr id="26" name="组合 39"/>
              <p:cNvGrpSpPr/>
              <p:nvPr/>
            </p:nvGrpSpPr>
            <p:grpSpPr>
              <a:xfrm>
                <a:off x="1111966" y="4254949"/>
                <a:ext cx="494674" cy="523220"/>
                <a:chOff x="1131760" y="4181779"/>
                <a:chExt cx="494674" cy="523220"/>
              </a:xfrm>
            </p:grpSpPr>
            <p:sp>
              <p:nvSpPr>
                <p:cNvPr id="46" name="椭圆 45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1</a:t>
                  </a:r>
                  <a:endParaRPr lang="en-US" sz="2800" dirty="0"/>
                </a:p>
              </p:txBody>
            </p:sp>
          </p:grpSp>
          <p:grpSp>
            <p:nvGrpSpPr>
              <p:cNvPr id="27" name="组合 40"/>
              <p:cNvGrpSpPr/>
              <p:nvPr/>
            </p:nvGrpSpPr>
            <p:grpSpPr>
              <a:xfrm>
                <a:off x="957803" y="5479276"/>
                <a:ext cx="494674" cy="523220"/>
                <a:chOff x="1131760" y="4181779"/>
                <a:chExt cx="494674" cy="523220"/>
              </a:xfrm>
            </p:grpSpPr>
            <p:sp>
              <p:nvSpPr>
                <p:cNvPr id="44" name="椭圆 43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3</a:t>
                  </a:r>
                  <a:endParaRPr lang="en-US" sz="2800" dirty="0"/>
                </a:p>
              </p:txBody>
            </p:sp>
          </p:grpSp>
          <p:grpSp>
            <p:nvGrpSpPr>
              <p:cNvPr id="28" name="组合 43"/>
              <p:cNvGrpSpPr/>
              <p:nvPr/>
            </p:nvGrpSpPr>
            <p:grpSpPr>
              <a:xfrm>
                <a:off x="2379259" y="5741603"/>
                <a:ext cx="494674" cy="523220"/>
                <a:chOff x="1131760" y="4181779"/>
                <a:chExt cx="494674" cy="523220"/>
              </a:xfrm>
            </p:grpSpPr>
            <p:sp>
              <p:nvSpPr>
                <p:cNvPr id="42" name="椭圆 41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4</a:t>
                  </a:r>
                  <a:endParaRPr lang="en-US" sz="2800" dirty="0"/>
                </a:p>
              </p:txBody>
            </p:sp>
          </p:grpSp>
          <p:grpSp>
            <p:nvGrpSpPr>
              <p:cNvPr id="30" name="组合 46"/>
              <p:cNvGrpSpPr/>
              <p:nvPr/>
            </p:nvGrpSpPr>
            <p:grpSpPr>
              <a:xfrm>
                <a:off x="2440147" y="4531549"/>
                <a:ext cx="494674" cy="523220"/>
                <a:chOff x="1131760" y="4181779"/>
                <a:chExt cx="494674" cy="523220"/>
              </a:xfrm>
            </p:grpSpPr>
            <p:sp>
              <p:nvSpPr>
                <p:cNvPr id="40" name="椭圆 39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2</a:t>
                  </a:r>
                  <a:endParaRPr lang="en-US" sz="2800" dirty="0"/>
                </a:p>
              </p:txBody>
            </p:sp>
          </p:grpSp>
          <p:cxnSp>
            <p:nvCxnSpPr>
              <p:cNvPr id="31" name="直接连接符 30"/>
              <p:cNvCxnSpPr>
                <a:stCxn id="46" idx="5"/>
                <a:endCxn id="42" idx="1"/>
              </p:cNvCxnSpPr>
              <p:nvPr/>
            </p:nvCxnSpPr>
            <p:spPr>
              <a:xfrm rot="16200000" flipH="1">
                <a:off x="1424516" y="4801850"/>
                <a:ext cx="1136866" cy="91750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>
                <a:stCxn id="41" idx="2"/>
                <a:endCxn id="43" idx="0"/>
              </p:cNvCxnSpPr>
              <p:nvPr/>
            </p:nvCxnSpPr>
            <p:spPr>
              <a:xfrm rot="5400000">
                <a:off x="2303726" y="5367742"/>
                <a:ext cx="686834" cy="608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>
                <a:stCxn id="44" idx="6"/>
                <a:endCxn id="40" idx="3"/>
              </p:cNvCxnSpPr>
              <p:nvPr/>
            </p:nvCxnSpPr>
            <p:spPr>
              <a:xfrm flipV="1">
                <a:off x="1452477" y="4968770"/>
                <a:ext cx="1060113" cy="77283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>
                <a:stCxn id="47" idx="2"/>
                <a:endCxn id="45" idx="0"/>
              </p:cNvCxnSpPr>
              <p:nvPr/>
            </p:nvCxnSpPr>
            <p:spPr>
              <a:xfrm rot="5400000">
                <a:off x="921772" y="5051641"/>
                <a:ext cx="701107" cy="15416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35" name="Object 4"/>
              <p:cNvGraphicFramePr>
                <a:graphicFrameLocks noChangeAspect="1"/>
              </p:cNvGraphicFramePr>
              <p:nvPr/>
            </p:nvGraphicFramePr>
            <p:xfrm>
              <a:off x="1901809" y="4304509"/>
              <a:ext cx="384175" cy="361950"/>
            </p:xfrm>
            <a:graphic>
              <a:graphicData uri="http://schemas.openxmlformats.org/presentationml/2006/ole">
                <p:oleObj spid="_x0000_s25602" name="Equation" r:id="rId3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36" name="Object 12"/>
              <p:cNvGraphicFramePr>
                <a:graphicFrameLocks noChangeAspect="1"/>
              </p:cNvGraphicFramePr>
              <p:nvPr/>
            </p:nvGraphicFramePr>
            <p:xfrm>
              <a:off x="2670175" y="5276850"/>
              <a:ext cx="407988" cy="407988"/>
            </p:xfrm>
            <a:graphic>
              <a:graphicData uri="http://schemas.openxmlformats.org/presentationml/2006/ole">
                <p:oleObj spid="_x0000_s25603" name="Equation" r:id="rId4" imgW="228600" imgH="228600" progId="Equation.DSMT4">
                  <p:embed/>
                </p:oleObj>
              </a:graphicData>
            </a:graphic>
          </p:graphicFrame>
          <p:graphicFrame>
            <p:nvGraphicFramePr>
              <p:cNvPr id="37" name="Object 13"/>
              <p:cNvGraphicFramePr>
                <a:graphicFrameLocks noChangeAspect="1"/>
              </p:cNvGraphicFramePr>
              <p:nvPr/>
            </p:nvGraphicFramePr>
            <p:xfrm>
              <a:off x="1521988" y="4944880"/>
              <a:ext cx="384175" cy="361950"/>
            </p:xfrm>
            <a:graphic>
              <a:graphicData uri="http://schemas.openxmlformats.org/presentationml/2006/ole">
                <p:oleObj spid="_x0000_s25604" name="Equation" r:id="rId5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38" name="Object 14"/>
              <p:cNvGraphicFramePr>
                <a:graphicFrameLocks noChangeAspect="1"/>
              </p:cNvGraphicFramePr>
              <p:nvPr/>
            </p:nvGraphicFramePr>
            <p:xfrm>
              <a:off x="1965104" y="4772805"/>
              <a:ext cx="384175" cy="361950"/>
            </p:xfrm>
            <a:graphic>
              <a:graphicData uri="http://schemas.openxmlformats.org/presentationml/2006/ole">
                <p:oleObj spid="_x0000_s25605" name="Equation" r:id="rId6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39" name="Object 15"/>
              <p:cNvGraphicFramePr>
                <a:graphicFrameLocks noChangeAspect="1"/>
              </p:cNvGraphicFramePr>
              <p:nvPr/>
            </p:nvGraphicFramePr>
            <p:xfrm>
              <a:off x="839095" y="4846638"/>
              <a:ext cx="384175" cy="361950"/>
            </p:xfrm>
            <a:graphic>
              <a:graphicData uri="http://schemas.openxmlformats.org/presentationml/2006/ole">
                <p:oleObj spid="_x0000_s25606" name="Equation" r:id="rId7" imgW="215640" imgH="203040" progId="Equation.DSMT4">
                  <p:embed/>
                </p:oleObj>
              </a:graphicData>
            </a:graphic>
          </p:graphicFrame>
        </p:grpSp>
      </p:grpSp>
      <p:grpSp>
        <p:nvGrpSpPr>
          <p:cNvPr id="163" name="组合 162"/>
          <p:cNvGrpSpPr/>
          <p:nvPr/>
        </p:nvGrpSpPr>
        <p:grpSpPr>
          <a:xfrm>
            <a:off x="1651084" y="3004203"/>
            <a:ext cx="817337" cy="2214068"/>
            <a:chOff x="1651084" y="3004203"/>
            <a:chExt cx="817337" cy="2214068"/>
          </a:xfrm>
        </p:grpSpPr>
        <p:graphicFrame>
          <p:nvGraphicFramePr>
            <p:cNvPr id="59" name="Object 4"/>
            <p:cNvGraphicFramePr>
              <a:graphicFrameLocks noChangeAspect="1"/>
            </p:cNvGraphicFramePr>
            <p:nvPr/>
          </p:nvGraphicFramePr>
          <p:xfrm>
            <a:off x="1651084" y="3004203"/>
            <a:ext cx="384175" cy="361950"/>
          </p:xfrm>
          <a:graphic>
            <a:graphicData uri="http://schemas.openxmlformats.org/presentationml/2006/ole">
              <p:oleObj spid="_x0000_s25607" name="Equation" r:id="rId8" imgW="215640" imgH="203040" progId="Equation.DSMT4">
                <p:embed/>
              </p:oleObj>
            </a:graphicData>
          </a:graphic>
        </p:graphicFrame>
        <p:graphicFrame>
          <p:nvGraphicFramePr>
            <p:cNvPr id="60" name="Object 12"/>
            <p:cNvGraphicFramePr>
              <a:graphicFrameLocks noChangeAspect="1"/>
            </p:cNvGraphicFramePr>
            <p:nvPr/>
          </p:nvGraphicFramePr>
          <p:xfrm>
            <a:off x="1775599" y="4810283"/>
            <a:ext cx="407988" cy="407988"/>
          </p:xfrm>
          <a:graphic>
            <a:graphicData uri="http://schemas.openxmlformats.org/presentationml/2006/ole">
              <p:oleObj spid="_x0000_s25608" name="Equation" r:id="rId9" imgW="228600" imgH="228600" progId="Equation.DSMT4">
                <p:embed/>
              </p:oleObj>
            </a:graphicData>
          </a:graphic>
        </p:graphicFrame>
        <p:graphicFrame>
          <p:nvGraphicFramePr>
            <p:cNvPr id="61" name="Object 13"/>
            <p:cNvGraphicFramePr>
              <a:graphicFrameLocks noChangeAspect="1"/>
            </p:cNvGraphicFramePr>
            <p:nvPr/>
          </p:nvGraphicFramePr>
          <p:xfrm>
            <a:off x="1979593" y="3793045"/>
            <a:ext cx="384175" cy="361950"/>
          </p:xfrm>
          <a:graphic>
            <a:graphicData uri="http://schemas.openxmlformats.org/presentationml/2006/ole">
              <p:oleObj spid="_x0000_s25609" name="Equation" r:id="rId10" imgW="215640" imgH="203040" progId="Equation.DSMT4">
                <p:embed/>
              </p:oleObj>
            </a:graphicData>
          </a:graphic>
        </p:graphicFrame>
        <p:graphicFrame>
          <p:nvGraphicFramePr>
            <p:cNvPr id="62" name="Object 14"/>
            <p:cNvGraphicFramePr>
              <a:graphicFrameLocks noChangeAspect="1"/>
            </p:cNvGraphicFramePr>
            <p:nvPr/>
          </p:nvGraphicFramePr>
          <p:xfrm>
            <a:off x="2084246" y="4258805"/>
            <a:ext cx="384175" cy="361950"/>
          </p:xfrm>
          <a:graphic>
            <a:graphicData uri="http://schemas.openxmlformats.org/presentationml/2006/ole">
              <p:oleObj spid="_x0000_s25610" name="Equation" r:id="rId11" imgW="215640" imgH="203040" progId="Equation.DSMT4">
                <p:embed/>
              </p:oleObj>
            </a:graphicData>
          </a:graphic>
        </p:graphicFrame>
        <p:graphicFrame>
          <p:nvGraphicFramePr>
            <p:cNvPr id="63" name="Object 15"/>
            <p:cNvGraphicFramePr>
              <a:graphicFrameLocks noChangeAspect="1"/>
            </p:cNvGraphicFramePr>
            <p:nvPr/>
          </p:nvGraphicFramePr>
          <p:xfrm>
            <a:off x="1957475" y="3398440"/>
            <a:ext cx="384175" cy="361950"/>
          </p:xfrm>
          <a:graphic>
            <a:graphicData uri="http://schemas.openxmlformats.org/presentationml/2006/ole">
              <p:oleObj spid="_x0000_s25611" name="Equation" r:id="rId12" imgW="215640" imgH="203040" progId="Equation.DSMT4">
                <p:embed/>
              </p:oleObj>
            </a:graphicData>
          </a:graphic>
        </p:graphicFrame>
      </p:grpSp>
      <p:grpSp>
        <p:nvGrpSpPr>
          <p:cNvPr id="90" name="组合 89"/>
          <p:cNvGrpSpPr/>
          <p:nvPr/>
        </p:nvGrpSpPr>
        <p:grpSpPr>
          <a:xfrm>
            <a:off x="667079" y="2446615"/>
            <a:ext cx="6939718" cy="3674834"/>
            <a:chOff x="667079" y="2446615"/>
            <a:chExt cx="6939718" cy="3674834"/>
          </a:xfrm>
        </p:grpSpPr>
        <p:grpSp>
          <p:nvGrpSpPr>
            <p:cNvPr id="51" name="组合 39"/>
            <p:cNvGrpSpPr/>
            <p:nvPr/>
          </p:nvGrpSpPr>
          <p:grpSpPr>
            <a:xfrm>
              <a:off x="5040712" y="2562257"/>
              <a:ext cx="494674" cy="523220"/>
              <a:chOff x="1131760" y="4181779"/>
              <a:chExt cx="494674" cy="523220"/>
            </a:xfrm>
          </p:grpSpPr>
          <p:sp>
            <p:nvSpPr>
              <p:cNvPr id="70" name="椭圆 69"/>
              <p:cNvSpPr/>
              <p:nvPr/>
            </p:nvSpPr>
            <p:spPr>
              <a:xfrm>
                <a:off x="1131760" y="4196769"/>
                <a:ext cx="494674" cy="49467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1205140" y="4181779"/>
                <a:ext cx="328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1</a:t>
                </a:r>
                <a:endParaRPr lang="en-US" sz="2800" dirty="0"/>
              </a:p>
            </p:txBody>
          </p:sp>
        </p:grpSp>
        <p:grpSp>
          <p:nvGrpSpPr>
            <p:cNvPr id="52" name="组合 40"/>
            <p:cNvGrpSpPr/>
            <p:nvPr/>
          </p:nvGrpSpPr>
          <p:grpSpPr>
            <a:xfrm>
              <a:off x="5066243" y="4555422"/>
              <a:ext cx="494674" cy="523220"/>
              <a:chOff x="1131760" y="4181779"/>
              <a:chExt cx="494674" cy="523220"/>
            </a:xfrm>
          </p:grpSpPr>
          <p:sp>
            <p:nvSpPr>
              <p:cNvPr id="68" name="椭圆 67"/>
              <p:cNvSpPr/>
              <p:nvPr/>
            </p:nvSpPr>
            <p:spPr>
              <a:xfrm>
                <a:off x="1131760" y="4196769"/>
                <a:ext cx="494674" cy="49467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1205140" y="4181779"/>
                <a:ext cx="328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3</a:t>
                </a:r>
                <a:endParaRPr lang="en-US" sz="2800" dirty="0"/>
              </a:p>
            </p:txBody>
          </p:sp>
        </p:grpSp>
        <p:grpSp>
          <p:nvGrpSpPr>
            <p:cNvPr id="53" name="组合 43"/>
            <p:cNvGrpSpPr/>
            <p:nvPr/>
          </p:nvGrpSpPr>
          <p:grpSpPr>
            <a:xfrm>
              <a:off x="5114092" y="5431725"/>
              <a:ext cx="494674" cy="523220"/>
              <a:chOff x="1131760" y="4181779"/>
              <a:chExt cx="494674" cy="523220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1131760" y="4196769"/>
                <a:ext cx="494674" cy="49467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205140" y="4181779"/>
                <a:ext cx="328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4</a:t>
                </a:r>
                <a:endParaRPr lang="en-US" sz="2800" dirty="0"/>
              </a:p>
            </p:txBody>
          </p:sp>
        </p:grpSp>
        <p:grpSp>
          <p:nvGrpSpPr>
            <p:cNvPr id="54" name="组合 46"/>
            <p:cNvGrpSpPr/>
            <p:nvPr/>
          </p:nvGrpSpPr>
          <p:grpSpPr>
            <a:xfrm>
              <a:off x="5042420" y="3593641"/>
              <a:ext cx="494674" cy="523220"/>
              <a:chOff x="1131760" y="4181779"/>
              <a:chExt cx="494674" cy="523220"/>
            </a:xfrm>
          </p:grpSpPr>
          <p:sp>
            <p:nvSpPr>
              <p:cNvPr id="64" name="椭圆 63"/>
              <p:cNvSpPr/>
              <p:nvPr/>
            </p:nvSpPr>
            <p:spPr>
              <a:xfrm>
                <a:off x="1131760" y="4196769"/>
                <a:ext cx="494674" cy="49467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1205140" y="4181779"/>
                <a:ext cx="328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2</a:t>
                </a:r>
                <a:endParaRPr lang="en-US" sz="2800" dirty="0"/>
              </a:p>
            </p:txBody>
          </p:sp>
        </p:grpSp>
        <p:grpSp>
          <p:nvGrpSpPr>
            <p:cNvPr id="74" name="组合 73"/>
            <p:cNvGrpSpPr/>
            <p:nvPr/>
          </p:nvGrpSpPr>
          <p:grpSpPr>
            <a:xfrm>
              <a:off x="2743183" y="2446615"/>
              <a:ext cx="759255" cy="584775"/>
              <a:chOff x="2241057" y="2412716"/>
              <a:chExt cx="759255" cy="584775"/>
            </a:xfrm>
          </p:grpSpPr>
          <p:sp>
            <p:nvSpPr>
              <p:cNvPr id="72" name="矩形 71"/>
              <p:cNvSpPr/>
              <p:nvPr/>
            </p:nvSpPr>
            <p:spPr>
              <a:xfrm>
                <a:off x="2285984" y="2446615"/>
                <a:ext cx="626686" cy="50823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2241057" y="2412716"/>
                <a:ext cx="75925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2400" dirty="0" smtClean="0"/>
                  <a:t>12</a:t>
                </a:r>
                <a:endParaRPr lang="en-US" sz="3200" dirty="0"/>
              </a:p>
            </p:txBody>
          </p:sp>
        </p:grpSp>
        <p:grpSp>
          <p:nvGrpSpPr>
            <p:cNvPr id="75" name="组合 74"/>
            <p:cNvGrpSpPr/>
            <p:nvPr/>
          </p:nvGrpSpPr>
          <p:grpSpPr>
            <a:xfrm>
              <a:off x="2740426" y="3222789"/>
              <a:ext cx="759255" cy="584775"/>
              <a:chOff x="2241057" y="2412716"/>
              <a:chExt cx="759255" cy="584775"/>
            </a:xfrm>
          </p:grpSpPr>
          <p:sp>
            <p:nvSpPr>
              <p:cNvPr id="76" name="矩形 75"/>
              <p:cNvSpPr/>
              <p:nvPr/>
            </p:nvSpPr>
            <p:spPr>
              <a:xfrm>
                <a:off x="2285984" y="2446615"/>
                <a:ext cx="626686" cy="50823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241057" y="2412716"/>
                <a:ext cx="75925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2400" dirty="0" smtClean="0"/>
                  <a:t>13</a:t>
                </a:r>
                <a:endParaRPr lang="en-US" sz="3200" dirty="0"/>
              </a:p>
            </p:txBody>
          </p:sp>
        </p:grpSp>
        <p:grpSp>
          <p:nvGrpSpPr>
            <p:cNvPr id="78" name="组合 77"/>
            <p:cNvGrpSpPr/>
            <p:nvPr/>
          </p:nvGrpSpPr>
          <p:grpSpPr>
            <a:xfrm>
              <a:off x="2743183" y="4051545"/>
              <a:ext cx="759255" cy="584775"/>
              <a:chOff x="2241057" y="2412716"/>
              <a:chExt cx="759255" cy="584775"/>
            </a:xfrm>
          </p:grpSpPr>
          <p:sp>
            <p:nvSpPr>
              <p:cNvPr id="79" name="矩形 78"/>
              <p:cNvSpPr/>
              <p:nvPr/>
            </p:nvSpPr>
            <p:spPr>
              <a:xfrm>
                <a:off x="2285984" y="2446615"/>
                <a:ext cx="626686" cy="50823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2241057" y="2412716"/>
                <a:ext cx="75925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2400" dirty="0" smtClean="0"/>
                  <a:t>14</a:t>
                </a:r>
                <a:endParaRPr lang="en-US" sz="3200" dirty="0"/>
              </a:p>
            </p:txBody>
          </p:sp>
        </p:grpSp>
        <p:grpSp>
          <p:nvGrpSpPr>
            <p:cNvPr id="81" name="组合 80"/>
            <p:cNvGrpSpPr/>
            <p:nvPr/>
          </p:nvGrpSpPr>
          <p:grpSpPr>
            <a:xfrm>
              <a:off x="2743183" y="4798728"/>
              <a:ext cx="759255" cy="584775"/>
              <a:chOff x="2241057" y="2412716"/>
              <a:chExt cx="759255" cy="584775"/>
            </a:xfrm>
          </p:grpSpPr>
          <p:sp>
            <p:nvSpPr>
              <p:cNvPr id="82" name="矩形 81"/>
              <p:cNvSpPr/>
              <p:nvPr/>
            </p:nvSpPr>
            <p:spPr>
              <a:xfrm>
                <a:off x="2285984" y="2446615"/>
                <a:ext cx="626686" cy="50823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2241057" y="2412716"/>
                <a:ext cx="75925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2400" dirty="0" smtClean="0"/>
                  <a:t>23</a:t>
                </a:r>
                <a:endParaRPr lang="en-US" sz="3200" dirty="0"/>
              </a:p>
            </p:txBody>
          </p:sp>
        </p:grpSp>
        <p:grpSp>
          <p:nvGrpSpPr>
            <p:cNvPr id="84" name="组合 83"/>
            <p:cNvGrpSpPr/>
            <p:nvPr/>
          </p:nvGrpSpPr>
          <p:grpSpPr>
            <a:xfrm>
              <a:off x="2743183" y="5536674"/>
              <a:ext cx="759255" cy="584775"/>
              <a:chOff x="2241057" y="2412716"/>
              <a:chExt cx="759255" cy="584775"/>
            </a:xfrm>
          </p:grpSpPr>
          <p:sp>
            <p:nvSpPr>
              <p:cNvPr id="85" name="矩形 84"/>
              <p:cNvSpPr/>
              <p:nvPr/>
            </p:nvSpPr>
            <p:spPr>
              <a:xfrm>
                <a:off x="2285984" y="2446615"/>
                <a:ext cx="626686" cy="50823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2241057" y="2412716"/>
                <a:ext cx="75925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2400" dirty="0" smtClean="0"/>
                  <a:t>24</a:t>
                </a:r>
                <a:endParaRPr lang="en-US" sz="3200" dirty="0"/>
              </a:p>
            </p:txBody>
          </p:sp>
        </p:grpSp>
        <p:sp>
          <p:nvSpPr>
            <p:cNvPr id="87" name="圆角矩形 86"/>
            <p:cNvSpPr/>
            <p:nvPr/>
          </p:nvSpPr>
          <p:spPr>
            <a:xfrm>
              <a:off x="667079" y="3706605"/>
              <a:ext cx="884135" cy="50823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S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88" name="圆角矩形 87"/>
            <p:cNvSpPr/>
            <p:nvPr/>
          </p:nvSpPr>
          <p:spPr>
            <a:xfrm>
              <a:off x="6722662" y="3764918"/>
              <a:ext cx="884135" cy="50823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T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6" name="组合 125"/>
          <p:cNvGrpSpPr/>
          <p:nvPr/>
        </p:nvGrpSpPr>
        <p:grpSpPr>
          <a:xfrm>
            <a:off x="1551212" y="2739003"/>
            <a:ext cx="1236899" cy="3134299"/>
            <a:chOff x="1551212" y="2739003"/>
            <a:chExt cx="1236899" cy="3134299"/>
          </a:xfrm>
        </p:grpSpPr>
        <p:cxnSp>
          <p:nvCxnSpPr>
            <p:cNvPr id="92" name="直接箭头连接符 91"/>
            <p:cNvCxnSpPr>
              <a:stCxn id="87" idx="3"/>
            </p:cNvCxnSpPr>
            <p:nvPr/>
          </p:nvCxnSpPr>
          <p:spPr>
            <a:xfrm flipV="1">
              <a:off x="1551214" y="2739003"/>
              <a:ext cx="1236896" cy="122171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接箭头连接符 94"/>
            <p:cNvCxnSpPr>
              <a:stCxn id="87" idx="3"/>
            </p:cNvCxnSpPr>
            <p:nvPr/>
          </p:nvCxnSpPr>
          <p:spPr>
            <a:xfrm flipV="1">
              <a:off x="1551214" y="3515177"/>
              <a:ext cx="1236896" cy="4455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接箭头连接符 95"/>
            <p:cNvCxnSpPr/>
            <p:nvPr/>
          </p:nvCxnSpPr>
          <p:spPr>
            <a:xfrm>
              <a:off x="1551214" y="3960720"/>
              <a:ext cx="1236896" cy="38321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接箭头连接符 96"/>
            <p:cNvCxnSpPr>
              <a:stCxn id="87" idx="3"/>
            </p:cNvCxnSpPr>
            <p:nvPr/>
          </p:nvCxnSpPr>
          <p:spPr>
            <a:xfrm>
              <a:off x="1551214" y="3960720"/>
              <a:ext cx="1236896" cy="115175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接箭头连接符 97"/>
            <p:cNvCxnSpPr/>
            <p:nvPr/>
          </p:nvCxnSpPr>
          <p:spPr>
            <a:xfrm rot="16200000" flipH="1">
              <a:off x="1213371" y="4298561"/>
              <a:ext cx="1912582" cy="123689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6" name="组合 165"/>
          <p:cNvGrpSpPr/>
          <p:nvPr/>
        </p:nvGrpSpPr>
        <p:grpSpPr>
          <a:xfrm>
            <a:off x="3397710" y="2824584"/>
            <a:ext cx="1716382" cy="2995304"/>
            <a:chOff x="3397710" y="2824584"/>
            <a:chExt cx="1716382" cy="2995304"/>
          </a:xfrm>
        </p:grpSpPr>
        <p:cxnSp>
          <p:nvCxnSpPr>
            <p:cNvPr id="137" name="直接箭头连接符 136"/>
            <p:cNvCxnSpPr>
              <a:endCxn id="64" idx="2"/>
            </p:cNvCxnSpPr>
            <p:nvPr/>
          </p:nvCxnSpPr>
          <p:spPr>
            <a:xfrm flipV="1">
              <a:off x="3397710" y="3855968"/>
              <a:ext cx="1644710" cy="125651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接箭头连接符 137"/>
            <p:cNvCxnSpPr>
              <a:endCxn id="70" idx="2"/>
            </p:cNvCxnSpPr>
            <p:nvPr/>
          </p:nvCxnSpPr>
          <p:spPr>
            <a:xfrm flipV="1">
              <a:off x="3397710" y="2824584"/>
              <a:ext cx="1643002" cy="156485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接箭头连接符 138"/>
            <p:cNvCxnSpPr>
              <a:endCxn id="66" idx="2"/>
            </p:cNvCxnSpPr>
            <p:nvPr/>
          </p:nvCxnSpPr>
          <p:spPr>
            <a:xfrm>
              <a:off x="3397710" y="4343934"/>
              <a:ext cx="1716382" cy="135011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箭头连接符 139"/>
            <p:cNvCxnSpPr>
              <a:endCxn id="68" idx="2"/>
            </p:cNvCxnSpPr>
            <p:nvPr/>
          </p:nvCxnSpPr>
          <p:spPr>
            <a:xfrm>
              <a:off x="3397710" y="3515177"/>
              <a:ext cx="1668533" cy="130257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箭头连接符 140"/>
            <p:cNvCxnSpPr>
              <a:endCxn id="70" idx="2"/>
            </p:cNvCxnSpPr>
            <p:nvPr/>
          </p:nvCxnSpPr>
          <p:spPr>
            <a:xfrm flipV="1">
              <a:off x="3397710" y="2824584"/>
              <a:ext cx="1643002" cy="69059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接箭头连接符 153"/>
            <p:cNvCxnSpPr>
              <a:endCxn id="68" idx="2"/>
            </p:cNvCxnSpPr>
            <p:nvPr/>
          </p:nvCxnSpPr>
          <p:spPr>
            <a:xfrm flipV="1">
              <a:off x="3397710" y="4817749"/>
              <a:ext cx="1668533" cy="29472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接箭头连接符 154"/>
            <p:cNvCxnSpPr>
              <a:endCxn id="64" idx="2"/>
            </p:cNvCxnSpPr>
            <p:nvPr/>
          </p:nvCxnSpPr>
          <p:spPr>
            <a:xfrm rot="5400000" flipH="1" flipV="1">
              <a:off x="3238105" y="4015573"/>
              <a:ext cx="1963920" cy="164471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箭头连接符 159"/>
            <p:cNvCxnSpPr>
              <a:endCxn id="66" idx="2"/>
            </p:cNvCxnSpPr>
            <p:nvPr/>
          </p:nvCxnSpPr>
          <p:spPr>
            <a:xfrm flipV="1">
              <a:off x="3397710" y="5694052"/>
              <a:ext cx="1716382" cy="12583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组合 167"/>
          <p:cNvGrpSpPr/>
          <p:nvPr/>
        </p:nvGrpSpPr>
        <p:grpSpPr>
          <a:xfrm>
            <a:off x="5535386" y="2760206"/>
            <a:ext cx="1187276" cy="2939324"/>
            <a:chOff x="5535386" y="2760206"/>
            <a:chExt cx="1187276" cy="2939324"/>
          </a:xfrm>
        </p:grpSpPr>
        <p:grpSp>
          <p:nvGrpSpPr>
            <p:cNvPr id="127" name="组合 126"/>
            <p:cNvGrpSpPr/>
            <p:nvPr/>
          </p:nvGrpSpPr>
          <p:grpSpPr>
            <a:xfrm>
              <a:off x="5535386" y="2824584"/>
              <a:ext cx="1187276" cy="2869468"/>
              <a:chOff x="5535386" y="2824584"/>
              <a:chExt cx="1187276" cy="2869468"/>
            </a:xfrm>
          </p:grpSpPr>
          <p:cxnSp>
            <p:nvCxnSpPr>
              <p:cNvPr id="99" name="直接箭头连接符 98"/>
              <p:cNvCxnSpPr>
                <a:stCxn id="70" idx="6"/>
                <a:endCxn id="88" idx="1"/>
              </p:cNvCxnSpPr>
              <p:nvPr/>
            </p:nvCxnSpPr>
            <p:spPr>
              <a:xfrm>
                <a:off x="5535386" y="2824584"/>
                <a:ext cx="1187276" cy="1194449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接箭头连接符 107"/>
              <p:cNvCxnSpPr>
                <a:stCxn id="66" idx="6"/>
                <a:endCxn id="88" idx="1"/>
              </p:cNvCxnSpPr>
              <p:nvPr/>
            </p:nvCxnSpPr>
            <p:spPr>
              <a:xfrm flipV="1">
                <a:off x="5608766" y="4019033"/>
                <a:ext cx="1113896" cy="1675019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接箭头连接符 108"/>
              <p:cNvCxnSpPr>
                <a:stCxn id="68" idx="6"/>
                <a:endCxn id="88" idx="1"/>
              </p:cNvCxnSpPr>
              <p:nvPr/>
            </p:nvCxnSpPr>
            <p:spPr>
              <a:xfrm flipV="1">
                <a:off x="5560917" y="4019033"/>
                <a:ext cx="1161745" cy="79871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接箭头连接符 109"/>
              <p:cNvCxnSpPr>
                <a:stCxn id="64" idx="6"/>
                <a:endCxn id="88" idx="1"/>
              </p:cNvCxnSpPr>
              <p:nvPr/>
            </p:nvCxnSpPr>
            <p:spPr>
              <a:xfrm>
                <a:off x="5537094" y="3855968"/>
                <a:ext cx="1185568" cy="16306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25613" name="Object 13"/>
            <p:cNvGraphicFramePr>
              <a:graphicFrameLocks noChangeAspect="1"/>
            </p:cNvGraphicFramePr>
            <p:nvPr/>
          </p:nvGraphicFramePr>
          <p:xfrm>
            <a:off x="5785295" y="2760206"/>
            <a:ext cx="249238" cy="361950"/>
          </p:xfrm>
          <a:graphic>
            <a:graphicData uri="http://schemas.openxmlformats.org/presentationml/2006/ole">
              <p:oleObj spid="_x0000_s25613" name="Equation" r:id="rId13" imgW="139680" imgH="203040" progId="Equation.DSMT4">
                <p:embed/>
              </p:oleObj>
            </a:graphicData>
          </a:graphic>
        </p:graphicFrame>
        <p:graphicFrame>
          <p:nvGraphicFramePr>
            <p:cNvPr id="25614" name="Object 14"/>
            <p:cNvGraphicFramePr>
              <a:graphicFrameLocks noChangeAspect="1"/>
            </p:cNvGraphicFramePr>
            <p:nvPr/>
          </p:nvGraphicFramePr>
          <p:xfrm>
            <a:off x="5597525" y="3444875"/>
            <a:ext cx="271463" cy="361950"/>
          </p:xfrm>
          <a:graphic>
            <a:graphicData uri="http://schemas.openxmlformats.org/presentationml/2006/ole">
              <p:oleObj spid="_x0000_s25614" name="Equation" r:id="rId14" imgW="152280" imgH="203040" progId="Equation.DSMT4">
                <p:embed/>
              </p:oleObj>
            </a:graphicData>
          </a:graphic>
        </p:graphicFrame>
        <p:graphicFrame>
          <p:nvGraphicFramePr>
            <p:cNvPr id="25615" name="Object 15"/>
            <p:cNvGraphicFramePr>
              <a:graphicFrameLocks noChangeAspect="1"/>
            </p:cNvGraphicFramePr>
            <p:nvPr/>
          </p:nvGraphicFramePr>
          <p:xfrm>
            <a:off x="5551488" y="4232275"/>
            <a:ext cx="271462" cy="361950"/>
          </p:xfrm>
          <a:graphic>
            <a:graphicData uri="http://schemas.openxmlformats.org/presentationml/2006/ole">
              <p:oleObj spid="_x0000_s25615" name="Equation" r:id="rId15" imgW="152280" imgH="203040" progId="Equation.DSMT4">
                <p:embed/>
              </p:oleObj>
            </a:graphicData>
          </a:graphic>
        </p:graphicFrame>
        <p:graphicFrame>
          <p:nvGraphicFramePr>
            <p:cNvPr id="25616" name="Object 16"/>
            <p:cNvGraphicFramePr>
              <a:graphicFrameLocks noChangeAspect="1"/>
            </p:cNvGraphicFramePr>
            <p:nvPr/>
          </p:nvGraphicFramePr>
          <p:xfrm>
            <a:off x="5866606" y="5337580"/>
            <a:ext cx="271463" cy="361950"/>
          </p:xfrm>
          <a:graphic>
            <a:graphicData uri="http://schemas.openxmlformats.org/presentationml/2006/ole">
              <p:oleObj spid="_x0000_s25616" name="Equation" r:id="rId16" imgW="152280" imgH="203040" progId="Equation.DSMT4">
                <p:embed/>
              </p:oleObj>
            </a:graphicData>
          </a:graphic>
        </p:graphicFrame>
      </p:grpSp>
      <p:sp>
        <p:nvSpPr>
          <p:cNvPr id="164" name="TextBox 163"/>
          <p:cNvSpPr txBox="1"/>
          <p:nvPr/>
        </p:nvSpPr>
        <p:spPr>
          <a:xfrm>
            <a:off x="667079" y="6186670"/>
            <a:ext cx="77723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smtClean="0"/>
              <a:t>W is the weight. X={X1, x2, x3, x4} is the payoff vector.</a:t>
            </a:r>
            <a:endParaRPr lang="en-US" sz="22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169" name="组合 168"/>
          <p:cNvGrpSpPr/>
          <p:nvPr/>
        </p:nvGrpSpPr>
        <p:grpSpPr>
          <a:xfrm>
            <a:off x="3412039" y="2545830"/>
            <a:ext cx="1630381" cy="1310138"/>
            <a:chOff x="3412039" y="2545830"/>
            <a:chExt cx="1630381" cy="1310138"/>
          </a:xfrm>
        </p:grpSpPr>
        <p:grpSp>
          <p:nvGrpSpPr>
            <p:cNvPr id="136" name="组合 135"/>
            <p:cNvGrpSpPr/>
            <p:nvPr/>
          </p:nvGrpSpPr>
          <p:grpSpPr>
            <a:xfrm>
              <a:off x="3412039" y="2739003"/>
              <a:ext cx="1630381" cy="1116965"/>
              <a:chOff x="3412039" y="2739003"/>
              <a:chExt cx="1630381" cy="1116965"/>
            </a:xfrm>
          </p:grpSpPr>
          <p:cxnSp>
            <p:nvCxnSpPr>
              <p:cNvPr id="128" name="直接箭头连接符 127"/>
              <p:cNvCxnSpPr>
                <a:endCxn id="70" idx="2"/>
              </p:cNvCxnSpPr>
              <p:nvPr/>
            </p:nvCxnSpPr>
            <p:spPr>
              <a:xfrm>
                <a:off x="3412039" y="2759269"/>
                <a:ext cx="1628673" cy="6531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直接箭头连接符 130"/>
              <p:cNvCxnSpPr>
                <a:endCxn id="64" idx="2"/>
              </p:cNvCxnSpPr>
              <p:nvPr/>
            </p:nvCxnSpPr>
            <p:spPr>
              <a:xfrm>
                <a:off x="3412039" y="2739003"/>
                <a:ext cx="1630381" cy="111696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25617" name="Object 17"/>
            <p:cNvGraphicFramePr>
              <a:graphicFrameLocks noChangeAspect="1"/>
            </p:cNvGraphicFramePr>
            <p:nvPr/>
          </p:nvGraphicFramePr>
          <p:xfrm>
            <a:off x="3917157" y="2545830"/>
            <a:ext cx="271462" cy="225425"/>
          </p:xfrm>
          <a:graphic>
            <a:graphicData uri="http://schemas.openxmlformats.org/presentationml/2006/ole">
              <p:oleObj spid="_x0000_s25617" name="Equation" r:id="rId17" imgW="152280" imgH="126720" progId="Equation.DSMT4">
                <p:embed/>
              </p:oleObj>
            </a:graphicData>
          </a:graphic>
        </p:graphicFrame>
      </p:grpSp>
      <p:sp>
        <p:nvSpPr>
          <p:cNvPr id="106" name="TextBox 105"/>
          <p:cNvSpPr txBox="1"/>
          <p:nvPr/>
        </p:nvSpPr>
        <p:spPr>
          <a:xfrm>
            <a:off x="667079" y="684765"/>
            <a:ext cx="6190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Is a given payoff vector in the core?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单角的矩形 4"/>
          <p:cNvSpPr/>
          <p:nvPr/>
        </p:nvSpPr>
        <p:spPr>
          <a:xfrm>
            <a:off x="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剪去单角的矩形 19"/>
          <p:cNvSpPr/>
          <p:nvPr/>
        </p:nvSpPr>
        <p:spPr>
          <a:xfrm>
            <a:off x="2285984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剪去单角的矩形 20"/>
          <p:cNvSpPr/>
          <p:nvPr/>
        </p:nvSpPr>
        <p:spPr>
          <a:xfrm>
            <a:off x="457200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剪去单角的矩形 21"/>
          <p:cNvSpPr/>
          <p:nvPr/>
        </p:nvSpPr>
        <p:spPr>
          <a:xfrm>
            <a:off x="6843026" y="0"/>
            <a:ext cx="230097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矩形 28"/>
          <p:cNvSpPr/>
          <p:nvPr/>
        </p:nvSpPr>
        <p:spPr>
          <a:xfrm>
            <a:off x="0" y="500042"/>
            <a:ext cx="9144000" cy="63579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990" y="21525"/>
            <a:ext cx="207311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Introduction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5984" y="24729"/>
            <a:ext cx="2094948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900" cmpd="sng">
                  <a:solidFill>
                    <a:schemeClr val="bg1">
                      <a:lumMod val="65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tx1">
                      <a:lumMod val="50000"/>
                      <a:lumOff val="50000"/>
                      <a:alpha val="74000"/>
                    </a:schemeClr>
                  </a:innerShdw>
                </a:effectLst>
                <a:cs typeface="Arial" pitchFamily="34" charset="0"/>
              </a:rPr>
              <a:t>WG Game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6977" y="38377"/>
            <a:ext cx="2089484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MC-nets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27969" y="21525"/>
            <a:ext cx="209766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Conclusion</a:t>
            </a:r>
          </a:p>
        </p:txBody>
      </p:sp>
      <p:sp>
        <p:nvSpPr>
          <p:cNvPr id="16" name="圆角矩形 15"/>
          <p:cNvSpPr/>
          <p:nvPr/>
        </p:nvSpPr>
        <p:spPr>
          <a:xfrm>
            <a:off x="14990" y="547949"/>
            <a:ext cx="9129010" cy="6255460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chemeClr val="bg1"/>
              </a:gs>
              <a:gs pos="92000">
                <a:schemeClr val="bg1"/>
              </a:gs>
              <a:gs pos="97000">
                <a:schemeClr val="bg1"/>
              </a:gs>
              <a:gs pos="100000">
                <a:schemeClr val="bg1">
                  <a:alpha val="3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23" name="直接连接符 22"/>
          <p:cNvCxnSpPr/>
          <p:nvPr/>
        </p:nvCxnSpPr>
        <p:spPr>
          <a:xfrm>
            <a:off x="667079" y="1222975"/>
            <a:ext cx="7772383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7079" y="1263841"/>
            <a:ext cx="79940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smtClean="0"/>
              <a:t>The value of the maximum flow is          if and only if      is in the core</a:t>
            </a:r>
          </a:p>
          <a:p>
            <a:pPr algn="just"/>
            <a:r>
              <a:rPr lang="en-US" sz="2200" b="1" dirty="0" smtClean="0"/>
              <a:t>If part: </a:t>
            </a:r>
            <a:r>
              <a:rPr lang="en-US" sz="2200" dirty="0" smtClean="0"/>
              <a:t>If max-flow =           ,       is in the core.</a:t>
            </a:r>
          </a:p>
          <a:p>
            <a:pPr algn="just"/>
            <a:r>
              <a:rPr lang="en-US" sz="2200" b="1" dirty="0" smtClean="0"/>
              <a:t>Only if part: </a:t>
            </a:r>
            <a:r>
              <a:rPr lang="en-US" sz="2200" dirty="0" smtClean="0"/>
              <a:t>If max-flow &lt;            ,       is not in the core.</a:t>
            </a:r>
            <a:endParaRPr lang="en-US" sz="2200" b="1" dirty="0" smtClean="0"/>
          </a:p>
        </p:txBody>
      </p:sp>
      <p:grpSp>
        <p:nvGrpSpPr>
          <p:cNvPr id="2" name="组合 74"/>
          <p:cNvGrpSpPr/>
          <p:nvPr/>
        </p:nvGrpSpPr>
        <p:grpSpPr>
          <a:xfrm>
            <a:off x="7331749" y="5073699"/>
            <a:ext cx="1778629" cy="1572654"/>
            <a:chOff x="839095" y="4254949"/>
            <a:chExt cx="2239068" cy="2009874"/>
          </a:xfrm>
        </p:grpSpPr>
        <p:cxnSp>
          <p:nvCxnSpPr>
            <p:cNvPr id="24" name="直接连接符 23"/>
            <p:cNvCxnSpPr>
              <a:stCxn id="46" idx="6"/>
              <a:endCxn id="40" idx="2"/>
            </p:cNvCxnSpPr>
            <p:nvPr/>
          </p:nvCxnSpPr>
          <p:spPr>
            <a:xfrm>
              <a:off x="1606640" y="4517276"/>
              <a:ext cx="833507" cy="276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组合 73"/>
            <p:cNvGrpSpPr/>
            <p:nvPr/>
          </p:nvGrpSpPr>
          <p:grpSpPr>
            <a:xfrm>
              <a:off x="839095" y="4254949"/>
              <a:ext cx="2239068" cy="2009874"/>
              <a:chOff x="839095" y="4254949"/>
              <a:chExt cx="2239068" cy="2009874"/>
            </a:xfrm>
          </p:grpSpPr>
          <p:grpSp>
            <p:nvGrpSpPr>
              <p:cNvPr id="4" name="组合 39"/>
              <p:cNvGrpSpPr/>
              <p:nvPr/>
            </p:nvGrpSpPr>
            <p:grpSpPr>
              <a:xfrm>
                <a:off x="1111966" y="4254949"/>
                <a:ext cx="494674" cy="523220"/>
                <a:chOff x="1131760" y="4181779"/>
                <a:chExt cx="494674" cy="523220"/>
              </a:xfrm>
            </p:grpSpPr>
            <p:sp>
              <p:nvSpPr>
                <p:cNvPr id="46" name="椭圆 45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1</a:t>
                  </a:r>
                  <a:endParaRPr lang="en-US" sz="2800" dirty="0"/>
                </a:p>
              </p:txBody>
            </p:sp>
          </p:grpSp>
          <p:grpSp>
            <p:nvGrpSpPr>
              <p:cNvPr id="6" name="组合 40"/>
              <p:cNvGrpSpPr/>
              <p:nvPr/>
            </p:nvGrpSpPr>
            <p:grpSpPr>
              <a:xfrm>
                <a:off x="957803" y="5479276"/>
                <a:ext cx="494674" cy="523220"/>
                <a:chOff x="1131760" y="4181779"/>
                <a:chExt cx="494674" cy="523220"/>
              </a:xfrm>
            </p:grpSpPr>
            <p:sp>
              <p:nvSpPr>
                <p:cNvPr id="44" name="椭圆 43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3</a:t>
                  </a:r>
                  <a:endParaRPr lang="en-US" sz="2800" dirty="0"/>
                </a:p>
              </p:txBody>
            </p:sp>
          </p:grpSp>
          <p:grpSp>
            <p:nvGrpSpPr>
              <p:cNvPr id="7" name="组合 43"/>
              <p:cNvGrpSpPr/>
              <p:nvPr/>
            </p:nvGrpSpPr>
            <p:grpSpPr>
              <a:xfrm>
                <a:off x="2379259" y="5741603"/>
                <a:ext cx="494674" cy="523220"/>
                <a:chOff x="1131760" y="4181779"/>
                <a:chExt cx="494674" cy="523220"/>
              </a:xfrm>
            </p:grpSpPr>
            <p:sp>
              <p:nvSpPr>
                <p:cNvPr id="42" name="椭圆 41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4</a:t>
                  </a:r>
                  <a:endParaRPr lang="en-US" sz="2800" dirty="0"/>
                </a:p>
              </p:txBody>
            </p:sp>
          </p:grpSp>
          <p:grpSp>
            <p:nvGrpSpPr>
              <p:cNvPr id="8" name="组合 46"/>
              <p:cNvGrpSpPr/>
              <p:nvPr/>
            </p:nvGrpSpPr>
            <p:grpSpPr>
              <a:xfrm>
                <a:off x="2440147" y="4531549"/>
                <a:ext cx="494674" cy="523220"/>
                <a:chOff x="1131760" y="4181779"/>
                <a:chExt cx="494674" cy="523220"/>
              </a:xfrm>
            </p:grpSpPr>
            <p:sp>
              <p:nvSpPr>
                <p:cNvPr id="40" name="椭圆 39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2</a:t>
                  </a:r>
                  <a:endParaRPr lang="en-US" sz="2800" dirty="0"/>
                </a:p>
              </p:txBody>
            </p:sp>
          </p:grpSp>
          <p:cxnSp>
            <p:nvCxnSpPr>
              <p:cNvPr id="31" name="直接连接符 30"/>
              <p:cNvCxnSpPr>
                <a:stCxn id="46" idx="5"/>
                <a:endCxn id="42" idx="1"/>
              </p:cNvCxnSpPr>
              <p:nvPr/>
            </p:nvCxnSpPr>
            <p:spPr>
              <a:xfrm rot="16200000" flipH="1">
                <a:off x="1424516" y="4801850"/>
                <a:ext cx="1136866" cy="91750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>
                <a:stCxn id="41" idx="2"/>
                <a:endCxn id="43" idx="0"/>
              </p:cNvCxnSpPr>
              <p:nvPr/>
            </p:nvCxnSpPr>
            <p:spPr>
              <a:xfrm rot="5400000">
                <a:off x="2303726" y="5367742"/>
                <a:ext cx="686834" cy="608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>
                <a:stCxn id="44" idx="6"/>
                <a:endCxn id="40" idx="3"/>
              </p:cNvCxnSpPr>
              <p:nvPr/>
            </p:nvCxnSpPr>
            <p:spPr>
              <a:xfrm flipV="1">
                <a:off x="1452477" y="4968770"/>
                <a:ext cx="1060113" cy="77283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>
                <a:stCxn id="47" idx="2"/>
                <a:endCxn id="45" idx="0"/>
              </p:cNvCxnSpPr>
              <p:nvPr/>
            </p:nvCxnSpPr>
            <p:spPr>
              <a:xfrm rot="5400000">
                <a:off x="921772" y="5051641"/>
                <a:ext cx="701107" cy="15416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35" name="Object 4"/>
              <p:cNvGraphicFramePr>
                <a:graphicFrameLocks noChangeAspect="1"/>
              </p:cNvGraphicFramePr>
              <p:nvPr/>
            </p:nvGraphicFramePr>
            <p:xfrm>
              <a:off x="1901809" y="4304509"/>
              <a:ext cx="384175" cy="361950"/>
            </p:xfrm>
            <a:graphic>
              <a:graphicData uri="http://schemas.openxmlformats.org/presentationml/2006/ole">
                <p:oleObj spid="_x0000_s26626" name="Equation" r:id="rId3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36" name="Object 12"/>
              <p:cNvGraphicFramePr>
                <a:graphicFrameLocks noChangeAspect="1"/>
              </p:cNvGraphicFramePr>
              <p:nvPr/>
            </p:nvGraphicFramePr>
            <p:xfrm>
              <a:off x="2670175" y="5276850"/>
              <a:ext cx="407988" cy="407988"/>
            </p:xfrm>
            <a:graphic>
              <a:graphicData uri="http://schemas.openxmlformats.org/presentationml/2006/ole">
                <p:oleObj spid="_x0000_s26627" name="Equation" r:id="rId4" imgW="228600" imgH="228600" progId="Equation.DSMT4">
                  <p:embed/>
                </p:oleObj>
              </a:graphicData>
            </a:graphic>
          </p:graphicFrame>
          <p:graphicFrame>
            <p:nvGraphicFramePr>
              <p:cNvPr id="37" name="Object 13"/>
              <p:cNvGraphicFramePr>
                <a:graphicFrameLocks noChangeAspect="1"/>
              </p:cNvGraphicFramePr>
              <p:nvPr/>
            </p:nvGraphicFramePr>
            <p:xfrm>
              <a:off x="1521988" y="4944880"/>
              <a:ext cx="384175" cy="361950"/>
            </p:xfrm>
            <a:graphic>
              <a:graphicData uri="http://schemas.openxmlformats.org/presentationml/2006/ole">
                <p:oleObj spid="_x0000_s26628" name="Equation" r:id="rId5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38" name="Object 14"/>
              <p:cNvGraphicFramePr>
                <a:graphicFrameLocks noChangeAspect="1"/>
              </p:cNvGraphicFramePr>
              <p:nvPr/>
            </p:nvGraphicFramePr>
            <p:xfrm>
              <a:off x="1965104" y="4772805"/>
              <a:ext cx="384175" cy="361950"/>
            </p:xfrm>
            <a:graphic>
              <a:graphicData uri="http://schemas.openxmlformats.org/presentationml/2006/ole">
                <p:oleObj spid="_x0000_s26629" name="Equation" r:id="rId6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39" name="Object 15"/>
              <p:cNvGraphicFramePr>
                <a:graphicFrameLocks noChangeAspect="1"/>
              </p:cNvGraphicFramePr>
              <p:nvPr/>
            </p:nvGraphicFramePr>
            <p:xfrm>
              <a:off x="839095" y="4846638"/>
              <a:ext cx="384175" cy="361950"/>
            </p:xfrm>
            <a:graphic>
              <a:graphicData uri="http://schemas.openxmlformats.org/presentationml/2006/ole">
                <p:oleObj spid="_x0000_s26630" name="Equation" r:id="rId7" imgW="215640" imgH="203040" progId="Equation.DSMT4">
                  <p:embed/>
                </p:oleObj>
              </a:graphicData>
            </a:graphic>
          </p:graphicFrame>
        </p:grpSp>
      </p:grpSp>
      <p:grpSp>
        <p:nvGrpSpPr>
          <p:cNvPr id="9" name="组合 162"/>
          <p:cNvGrpSpPr/>
          <p:nvPr/>
        </p:nvGrpSpPr>
        <p:grpSpPr>
          <a:xfrm>
            <a:off x="1651084" y="3004203"/>
            <a:ext cx="817337" cy="2214068"/>
            <a:chOff x="1651084" y="3004203"/>
            <a:chExt cx="817337" cy="2214068"/>
          </a:xfrm>
        </p:grpSpPr>
        <p:graphicFrame>
          <p:nvGraphicFramePr>
            <p:cNvPr id="59" name="Object 4"/>
            <p:cNvGraphicFramePr>
              <a:graphicFrameLocks noChangeAspect="1"/>
            </p:cNvGraphicFramePr>
            <p:nvPr/>
          </p:nvGraphicFramePr>
          <p:xfrm>
            <a:off x="1651084" y="3004203"/>
            <a:ext cx="384175" cy="361950"/>
          </p:xfrm>
          <a:graphic>
            <a:graphicData uri="http://schemas.openxmlformats.org/presentationml/2006/ole">
              <p:oleObj spid="_x0000_s26631" name="Equation" r:id="rId8" imgW="215640" imgH="203040" progId="Equation.DSMT4">
                <p:embed/>
              </p:oleObj>
            </a:graphicData>
          </a:graphic>
        </p:graphicFrame>
        <p:graphicFrame>
          <p:nvGraphicFramePr>
            <p:cNvPr id="60" name="Object 12"/>
            <p:cNvGraphicFramePr>
              <a:graphicFrameLocks noChangeAspect="1"/>
            </p:cNvGraphicFramePr>
            <p:nvPr/>
          </p:nvGraphicFramePr>
          <p:xfrm>
            <a:off x="1775599" y="4810283"/>
            <a:ext cx="407988" cy="407988"/>
          </p:xfrm>
          <a:graphic>
            <a:graphicData uri="http://schemas.openxmlformats.org/presentationml/2006/ole">
              <p:oleObj spid="_x0000_s26632" name="Equation" r:id="rId9" imgW="228600" imgH="228600" progId="Equation.DSMT4">
                <p:embed/>
              </p:oleObj>
            </a:graphicData>
          </a:graphic>
        </p:graphicFrame>
        <p:graphicFrame>
          <p:nvGraphicFramePr>
            <p:cNvPr id="61" name="Object 13"/>
            <p:cNvGraphicFramePr>
              <a:graphicFrameLocks noChangeAspect="1"/>
            </p:cNvGraphicFramePr>
            <p:nvPr/>
          </p:nvGraphicFramePr>
          <p:xfrm>
            <a:off x="1979593" y="3793045"/>
            <a:ext cx="384175" cy="361950"/>
          </p:xfrm>
          <a:graphic>
            <a:graphicData uri="http://schemas.openxmlformats.org/presentationml/2006/ole">
              <p:oleObj spid="_x0000_s26633" name="Equation" r:id="rId10" imgW="215640" imgH="203040" progId="Equation.DSMT4">
                <p:embed/>
              </p:oleObj>
            </a:graphicData>
          </a:graphic>
        </p:graphicFrame>
        <p:graphicFrame>
          <p:nvGraphicFramePr>
            <p:cNvPr id="62" name="Object 14"/>
            <p:cNvGraphicFramePr>
              <a:graphicFrameLocks noChangeAspect="1"/>
            </p:cNvGraphicFramePr>
            <p:nvPr/>
          </p:nvGraphicFramePr>
          <p:xfrm>
            <a:off x="2084246" y="4258805"/>
            <a:ext cx="384175" cy="361950"/>
          </p:xfrm>
          <a:graphic>
            <a:graphicData uri="http://schemas.openxmlformats.org/presentationml/2006/ole">
              <p:oleObj spid="_x0000_s26634" name="Equation" r:id="rId11" imgW="215640" imgH="203040" progId="Equation.DSMT4">
                <p:embed/>
              </p:oleObj>
            </a:graphicData>
          </a:graphic>
        </p:graphicFrame>
        <p:graphicFrame>
          <p:nvGraphicFramePr>
            <p:cNvPr id="63" name="Object 15"/>
            <p:cNvGraphicFramePr>
              <a:graphicFrameLocks noChangeAspect="1"/>
            </p:cNvGraphicFramePr>
            <p:nvPr/>
          </p:nvGraphicFramePr>
          <p:xfrm>
            <a:off x="1957475" y="3398440"/>
            <a:ext cx="384175" cy="361950"/>
          </p:xfrm>
          <a:graphic>
            <a:graphicData uri="http://schemas.openxmlformats.org/presentationml/2006/ole">
              <p:oleObj spid="_x0000_s26635" name="Equation" r:id="rId12" imgW="215640" imgH="203040" progId="Equation.DSMT4">
                <p:embed/>
              </p:oleObj>
            </a:graphicData>
          </a:graphic>
        </p:graphicFrame>
      </p:grpSp>
      <p:grpSp>
        <p:nvGrpSpPr>
          <p:cNvPr id="10" name="组合 89"/>
          <p:cNvGrpSpPr/>
          <p:nvPr/>
        </p:nvGrpSpPr>
        <p:grpSpPr>
          <a:xfrm>
            <a:off x="667079" y="2446615"/>
            <a:ext cx="6939718" cy="3674834"/>
            <a:chOff x="667079" y="2446615"/>
            <a:chExt cx="6939718" cy="3674834"/>
          </a:xfrm>
        </p:grpSpPr>
        <p:grpSp>
          <p:nvGrpSpPr>
            <p:cNvPr id="11" name="组合 39"/>
            <p:cNvGrpSpPr/>
            <p:nvPr/>
          </p:nvGrpSpPr>
          <p:grpSpPr>
            <a:xfrm>
              <a:off x="5040712" y="2562257"/>
              <a:ext cx="494674" cy="523220"/>
              <a:chOff x="1131760" y="4181779"/>
              <a:chExt cx="494674" cy="523220"/>
            </a:xfrm>
          </p:grpSpPr>
          <p:sp>
            <p:nvSpPr>
              <p:cNvPr id="70" name="椭圆 69"/>
              <p:cNvSpPr/>
              <p:nvPr/>
            </p:nvSpPr>
            <p:spPr>
              <a:xfrm>
                <a:off x="1131760" y="4196769"/>
                <a:ext cx="494674" cy="49467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1205140" y="4181779"/>
                <a:ext cx="328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1</a:t>
                </a:r>
                <a:endParaRPr lang="en-US" sz="2800" dirty="0"/>
              </a:p>
            </p:txBody>
          </p:sp>
        </p:grpSp>
        <p:grpSp>
          <p:nvGrpSpPr>
            <p:cNvPr id="19" name="组合 40"/>
            <p:cNvGrpSpPr/>
            <p:nvPr/>
          </p:nvGrpSpPr>
          <p:grpSpPr>
            <a:xfrm>
              <a:off x="5066243" y="4555422"/>
              <a:ext cx="494674" cy="523220"/>
              <a:chOff x="1131760" y="4181779"/>
              <a:chExt cx="494674" cy="523220"/>
            </a:xfrm>
          </p:grpSpPr>
          <p:sp>
            <p:nvSpPr>
              <p:cNvPr id="68" name="椭圆 67"/>
              <p:cNvSpPr/>
              <p:nvPr/>
            </p:nvSpPr>
            <p:spPr>
              <a:xfrm>
                <a:off x="1131760" y="4196769"/>
                <a:ext cx="494674" cy="49467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1205140" y="4181779"/>
                <a:ext cx="328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3</a:t>
                </a:r>
                <a:endParaRPr lang="en-US" sz="2800" dirty="0"/>
              </a:p>
            </p:txBody>
          </p:sp>
        </p:grpSp>
        <p:grpSp>
          <p:nvGrpSpPr>
            <p:cNvPr id="25" name="组合 43"/>
            <p:cNvGrpSpPr/>
            <p:nvPr/>
          </p:nvGrpSpPr>
          <p:grpSpPr>
            <a:xfrm>
              <a:off x="5114092" y="5431725"/>
              <a:ext cx="494674" cy="523220"/>
              <a:chOff x="1131760" y="4181779"/>
              <a:chExt cx="494674" cy="523220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1131760" y="4196769"/>
                <a:ext cx="494674" cy="49467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205140" y="4181779"/>
                <a:ext cx="328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4</a:t>
                </a:r>
                <a:endParaRPr lang="en-US" sz="2800" dirty="0"/>
              </a:p>
            </p:txBody>
          </p:sp>
        </p:grpSp>
        <p:grpSp>
          <p:nvGrpSpPr>
            <p:cNvPr id="26" name="组合 46"/>
            <p:cNvGrpSpPr/>
            <p:nvPr/>
          </p:nvGrpSpPr>
          <p:grpSpPr>
            <a:xfrm>
              <a:off x="5042420" y="3593641"/>
              <a:ext cx="494674" cy="523220"/>
              <a:chOff x="1131760" y="4181779"/>
              <a:chExt cx="494674" cy="523220"/>
            </a:xfrm>
          </p:grpSpPr>
          <p:sp>
            <p:nvSpPr>
              <p:cNvPr id="64" name="椭圆 63"/>
              <p:cNvSpPr/>
              <p:nvPr/>
            </p:nvSpPr>
            <p:spPr>
              <a:xfrm>
                <a:off x="1131760" y="4196769"/>
                <a:ext cx="494674" cy="49467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1205140" y="4181779"/>
                <a:ext cx="328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2</a:t>
                </a:r>
                <a:endParaRPr lang="en-US" sz="2800" dirty="0"/>
              </a:p>
            </p:txBody>
          </p:sp>
        </p:grpSp>
        <p:grpSp>
          <p:nvGrpSpPr>
            <p:cNvPr id="27" name="组合 73"/>
            <p:cNvGrpSpPr/>
            <p:nvPr/>
          </p:nvGrpSpPr>
          <p:grpSpPr>
            <a:xfrm>
              <a:off x="2743183" y="2446615"/>
              <a:ext cx="759255" cy="584775"/>
              <a:chOff x="2241057" y="2412716"/>
              <a:chExt cx="759255" cy="584775"/>
            </a:xfrm>
          </p:grpSpPr>
          <p:sp>
            <p:nvSpPr>
              <p:cNvPr id="72" name="矩形 71"/>
              <p:cNvSpPr/>
              <p:nvPr/>
            </p:nvSpPr>
            <p:spPr>
              <a:xfrm>
                <a:off x="2285984" y="2446615"/>
                <a:ext cx="626686" cy="50823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2241057" y="2412716"/>
                <a:ext cx="75925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2400" dirty="0" smtClean="0"/>
                  <a:t>12</a:t>
                </a:r>
                <a:endParaRPr lang="en-US" sz="3200" dirty="0"/>
              </a:p>
            </p:txBody>
          </p:sp>
        </p:grpSp>
        <p:grpSp>
          <p:nvGrpSpPr>
            <p:cNvPr id="28" name="组合 74"/>
            <p:cNvGrpSpPr/>
            <p:nvPr/>
          </p:nvGrpSpPr>
          <p:grpSpPr>
            <a:xfrm>
              <a:off x="2740426" y="3222789"/>
              <a:ext cx="759255" cy="584775"/>
              <a:chOff x="2241057" y="2412716"/>
              <a:chExt cx="759255" cy="584775"/>
            </a:xfrm>
          </p:grpSpPr>
          <p:sp>
            <p:nvSpPr>
              <p:cNvPr id="76" name="矩形 75"/>
              <p:cNvSpPr/>
              <p:nvPr/>
            </p:nvSpPr>
            <p:spPr>
              <a:xfrm>
                <a:off x="2285984" y="2446615"/>
                <a:ext cx="626686" cy="50823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241057" y="2412716"/>
                <a:ext cx="75925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2400" dirty="0" smtClean="0"/>
                  <a:t>13</a:t>
                </a:r>
                <a:endParaRPr lang="en-US" sz="3200" dirty="0"/>
              </a:p>
            </p:txBody>
          </p:sp>
        </p:grpSp>
        <p:grpSp>
          <p:nvGrpSpPr>
            <p:cNvPr id="30" name="组合 77"/>
            <p:cNvGrpSpPr/>
            <p:nvPr/>
          </p:nvGrpSpPr>
          <p:grpSpPr>
            <a:xfrm>
              <a:off x="2743183" y="4051545"/>
              <a:ext cx="759255" cy="584775"/>
              <a:chOff x="2241057" y="2412716"/>
              <a:chExt cx="759255" cy="584775"/>
            </a:xfrm>
          </p:grpSpPr>
          <p:sp>
            <p:nvSpPr>
              <p:cNvPr id="79" name="矩形 78"/>
              <p:cNvSpPr/>
              <p:nvPr/>
            </p:nvSpPr>
            <p:spPr>
              <a:xfrm>
                <a:off x="2285984" y="2446615"/>
                <a:ext cx="626686" cy="50823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2241057" y="2412716"/>
                <a:ext cx="75925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2400" dirty="0" smtClean="0"/>
                  <a:t>14</a:t>
                </a:r>
                <a:endParaRPr lang="en-US" sz="3200" dirty="0"/>
              </a:p>
            </p:txBody>
          </p:sp>
        </p:grpSp>
        <p:grpSp>
          <p:nvGrpSpPr>
            <p:cNvPr id="48" name="组合 80"/>
            <p:cNvGrpSpPr/>
            <p:nvPr/>
          </p:nvGrpSpPr>
          <p:grpSpPr>
            <a:xfrm>
              <a:off x="2743183" y="4798728"/>
              <a:ext cx="759255" cy="584775"/>
              <a:chOff x="2241057" y="2412716"/>
              <a:chExt cx="759255" cy="584775"/>
            </a:xfrm>
          </p:grpSpPr>
          <p:sp>
            <p:nvSpPr>
              <p:cNvPr id="82" name="矩形 81"/>
              <p:cNvSpPr/>
              <p:nvPr/>
            </p:nvSpPr>
            <p:spPr>
              <a:xfrm>
                <a:off x="2285984" y="2446615"/>
                <a:ext cx="626686" cy="50823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2241057" y="2412716"/>
                <a:ext cx="75925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2400" dirty="0" smtClean="0"/>
                  <a:t>23</a:t>
                </a:r>
                <a:endParaRPr lang="en-US" sz="3200" dirty="0"/>
              </a:p>
            </p:txBody>
          </p:sp>
        </p:grpSp>
        <p:grpSp>
          <p:nvGrpSpPr>
            <p:cNvPr id="49" name="组合 83"/>
            <p:cNvGrpSpPr/>
            <p:nvPr/>
          </p:nvGrpSpPr>
          <p:grpSpPr>
            <a:xfrm>
              <a:off x="2743183" y="5536674"/>
              <a:ext cx="759255" cy="584775"/>
              <a:chOff x="2241057" y="2412716"/>
              <a:chExt cx="759255" cy="584775"/>
            </a:xfrm>
          </p:grpSpPr>
          <p:sp>
            <p:nvSpPr>
              <p:cNvPr id="85" name="矩形 84"/>
              <p:cNvSpPr/>
              <p:nvPr/>
            </p:nvSpPr>
            <p:spPr>
              <a:xfrm>
                <a:off x="2285984" y="2446615"/>
                <a:ext cx="626686" cy="50823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2241057" y="2412716"/>
                <a:ext cx="75925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2400" dirty="0" smtClean="0"/>
                  <a:t>24</a:t>
                </a:r>
                <a:endParaRPr lang="en-US" sz="3200" dirty="0"/>
              </a:p>
            </p:txBody>
          </p:sp>
        </p:grpSp>
        <p:sp>
          <p:nvSpPr>
            <p:cNvPr id="87" name="圆角矩形 86"/>
            <p:cNvSpPr/>
            <p:nvPr/>
          </p:nvSpPr>
          <p:spPr>
            <a:xfrm>
              <a:off x="667079" y="3706605"/>
              <a:ext cx="884135" cy="50823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S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88" name="圆角矩形 87"/>
            <p:cNvSpPr/>
            <p:nvPr/>
          </p:nvSpPr>
          <p:spPr>
            <a:xfrm>
              <a:off x="6722662" y="3764918"/>
              <a:ext cx="884135" cy="50823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T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0" name="组合 125"/>
          <p:cNvGrpSpPr/>
          <p:nvPr/>
        </p:nvGrpSpPr>
        <p:grpSpPr>
          <a:xfrm>
            <a:off x="1551212" y="2739003"/>
            <a:ext cx="1236899" cy="3134299"/>
            <a:chOff x="1551212" y="2739003"/>
            <a:chExt cx="1236899" cy="3134299"/>
          </a:xfrm>
        </p:grpSpPr>
        <p:cxnSp>
          <p:nvCxnSpPr>
            <p:cNvPr id="92" name="直接箭头连接符 91"/>
            <p:cNvCxnSpPr>
              <a:stCxn id="87" idx="3"/>
            </p:cNvCxnSpPr>
            <p:nvPr/>
          </p:nvCxnSpPr>
          <p:spPr>
            <a:xfrm flipV="1">
              <a:off x="1551214" y="2739003"/>
              <a:ext cx="1236896" cy="122171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接箭头连接符 94"/>
            <p:cNvCxnSpPr>
              <a:stCxn id="87" idx="3"/>
            </p:cNvCxnSpPr>
            <p:nvPr/>
          </p:nvCxnSpPr>
          <p:spPr>
            <a:xfrm flipV="1">
              <a:off x="1551214" y="3515177"/>
              <a:ext cx="1236896" cy="4455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接箭头连接符 95"/>
            <p:cNvCxnSpPr/>
            <p:nvPr/>
          </p:nvCxnSpPr>
          <p:spPr>
            <a:xfrm>
              <a:off x="1551214" y="3960720"/>
              <a:ext cx="1236896" cy="38321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接箭头连接符 96"/>
            <p:cNvCxnSpPr>
              <a:stCxn id="87" idx="3"/>
            </p:cNvCxnSpPr>
            <p:nvPr/>
          </p:nvCxnSpPr>
          <p:spPr>
            <a:xfrm>
              <a:off x="1551214" y="3960720"/>
              <a:ext cx="1236896" cy="115175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接箭头连接符 97"/>
            <p:cNvCxnSpPr/>
            <p:nvPr/>
          </p:nvCxnSpPr>
          <p:spPr>
            <a:xfrm rot="16200000" flipH="1">
              <a:off x="1213371" y="4298561"/>
              <a:ext cx="1912582" cy="123689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组合 135"/>
          <p:cNvGrpSpPr/>
          <p:nvPr/>
        </p:nvGrpSpPr>
        <p:grpSpPr>
          <a:xfrm>
            <a:off x="3412039" y="2739003"/>
            <a:ext cx="1630381" cy="1116965"/>
            <a:chOff x="3412039" y="2739003"/>
            <a:chExt cx="1630381" cy="1116965"/>
          </a:xfrm>
        </p:grpSpPr>
        <p:cxnSp>
          <p:nvCxnSpPr>
            <p:cNvPr id="128" name="直接箭头连接符 127"/>
            <p:cNvCxnSpPr>
              <a:endCxn id="70" idx="2"/>
            </p:cNvCxnSpPr>
            <p:nvPr/>
          </p:nvCxnSpPr>
          <p:spPr>
            <a:xfrm>
              <a:off x="3412039" y="2759269"/>
              <a:ext cx="1628673" cy="6531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接箭头连接符 130"/>
            <p:cNvCxnSpPr>
              <a:endCxn id="64" idx="2"/>
            </p:cNvCxnSpPr>
            <p:nvPr/>
          </p:nvCxnSpPr>
          <p:spPr>
            <a:xfrm>
              <a:off x="3412039" y="2739003"/>
              <a:ext cx="1630381" cy="111696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组合 165"/>
          <p:cNvGrpSpPr/>
          <p:nvPr/>
        </p:nvGrpSpPr>
        <p:grpSpPr>
          <a:xfrm>
            <a:off x="3397710" y="2824584"/>
            <a:ext cx="1716382" cy="2995304"/>
            <a:chOff x="3397710" y="2824584"/>
            <a:chExt cx="1716382" cy="2995304"/>
          </a:xfrm>
        </p:grpSpPr>
        <p:cxnSp>
          <p:nvCxnSpPr>
            <p:cNvPr id="137" name="直接箭头连接符 136"/>
            <p:cNvCxnSpPr>
              <a:endCxn id="64" idx="2"/>
            </p:cNvCxnSpPr>
            <p:nvPr/>
          </p:nvCxnSpPr>
          <p:spPr>
            <a:xfrm flipV="1">
              <a:off x="3397710" y="3855968"/>
              <a:ext cx="1644710" cy="125651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接箭头连接符 137"/>
            <p:cNvCxnSpPr>
              <a:endCxn id="70" idx="2"/>
            </p:cNvCxnSpPr>
            <p:nvPr/>
          </p:nvCxnSpPr>
          <p:spPr>
            <a:xfrm flipV="1">
              <a:off x="3397710" y="2824584"/>
              <a:ext cx="1643002" cy="156485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接箭头连接符 138"/>
            <p:cNvCxnSpPr>
              <a:endCxn id="66" idx="2"/>
            </p:cNvCxnSpPr>
            <p:nvPr/>
          </p:nvCxnSpPr>
          <p:spPr>
            <a:xfrm>
              <a:off x="3397710" y="4343934"/>
              <a:ext cx="1716382" cy="135011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箭头连接符 139"/>
            <p:cNvCxnSpPr>
              <a:endCxn id="68" idx="2"/>
            </p:cNvCxnSpPr>
            <p:nvPr/>
          </p:nvCxnSpPr>
          <p:spPr>
            <a:xfrm>
              <a:off x="3397710" y="3515177"/>
              <a:ext cx="1668533" cy="130257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箭头连接符 140"/>
            <p:cNvCxnSpPr>
              <a:endCxn id="70" idx="2"/>
            </p:cNvCxnSpPr>
            <p:nvPr/>
          </p:nvCxnSpPr>
          <p:spPr>
            <a:xfrm flipV="1">
              <a:off x="3397710" y="2824584"/>
              <a:ext cx="1643002" cy="69059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接箭头连接符 153"/>
            <p:cNvCxnSpPr>
              <a:endCxn id="68" idx="2"/>
            </p:cNvCxnSpPr>
            <p:nvPr/>
          </p:nvCxnSpPr>
          <p:spPr>
            <a:xfrm flipV="1">
              <a:off x="3397710" y="4817749"/>
              <a:ext cx="1668533" cy="29472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接箭头连接符 154"/>
            <p:cNvCxnSpPr>
              <a:endCxn id="64" idx="2"/>
            </p:cNvCxnSpPr>
            <p:nvPr/>
          </p:nvCxnSpPr>
          <p:spPr>
            <a:xfrm rot="5400000" flipH="1" flipV="1">
              <a:off x="3238105" y="4015573"/>
              <a:ext cx="1963920" cy="164471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箭头连接符 159"/>
            <p:cNvCxnSpPr>
              <a:endCxn id="66" idx="2"/>
            </p:cNvCxnSpPr>
            <p:nvPr/>
          </p:nvCxnSpPr>
          <p:spPr>
            <a:xfrm flipV="1">
              <a:off x="3397710" y="5694052"/>
              <a:ext cx="1716382" cy="12583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组合 167"/>
          <p:cNvGrpSpPr/>
          <p:nvPr/>
        </p:nvGrpSpPr>
        <p:grpSpPr>
          <a:xfrm>
            <a:off x="5535386" y="2760206"/>
            <a:ext cx="1187276" cy="2939324"/>
            <a:chOff x="5535386" y="2760206"/>
            <a:chExt cx="1187276" cy="2939324"/>
          </a:xfrm>
        </p:grpSpPr>
        <p:grpSp>
          <p:nvGrpSpPr>
            <p:cNvPr id="54" name="组合 126"/>
            <p:cNvGrpSpPr/>
            <p:nvPr/>
          </p:nvGrpSpPr>
          <p:grpSpPr>
            <a:xfrm>
              <a:off x="5535386" y="2824584"/>
              <a:ext cx="1187276" cy="2869468"/>
              <a:chOff x="5535386" y="2824584"/>
              <a:chExt cx="1187276" cy="2869468"/>
            </a:xfrm>
          </p:grpSpPr>
          <p:cxnSp>
            <p:nvCxnSpPr>
              <p:cNvPr id="99" name="直接箭头连接符 98"/>
              <p:cNvCxnSpPr>
                <a:stCxn id="70" idx="6"/>
                <a:endCxn id="88" idx="1"/>
              </p:cNvCxnSpPr>
              <p:nvPr/>
            </p:nvCxnSpPr>
            <p:spPr>
              <a:xfrm>
                <a:off x="5535386" y="2824584"/>
                <a:ext cx="1187276" cy="1194449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接箭头连接符 107"/>
              <p:cNvCxnSpPr>
                <a:stCxn id="66" idx="6"/>
                <a:endCxn id="88" idx="1"/>
              </p:cNvCxnSpPr>
              <p:nvPr/>
            </p:nvCxnSpPr>
            <p:spPr>
              <a:xfrm flipV="1">
                <a:off x="5608766" y="4019033"/>
                <a:ext cx="1113896" cy="1675019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接箭头连接符 108"/>
              <p:cNvCxnSpPr>
                <a:stCxn id="68" idx="6"/>
                <a:endCxn id="88" idx="1"/>
              </p:cNvCxnSpPr>
              <p:nvPr/>
            </p:nvCxnSpPr>
            <p:spPr>
              <a:xfrm flipV="1">
                <a:off x="5560917" y="4019033"/>
                <a:ext cx="1161745" cy="79871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接箭头连接符 109"/>
              <p:cNvCxnSpPr>
                <a:stCxn id="64" idx="6"/>
                <a:endCxn id="88" idx="1"/>
              </p:cNvCxnSpPr>
              <p:nvPr/>
            </p:nvCxnSpPr>
            <p:spPr>
              <a:xfrm>
                <a:off x="5537094" y="3855968"/>
                <a:ext cx="1185568" cy="16306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25613" name="Object 13"/>
            <p:cNvGraphicFramePr>
              <a:graphicFrameLocks noChangeAspect="1"/>
            </p:cNvGraphicFramePr>
            <p:nvPr/>
          </p:nvGraphicFramePr>
          <p:xfrm>
            <a:off x="5785295" y="2760206"/>
            <a:ext cx="249238" cy="361950"/>
          </p:xfrm>
          <a:graphic>
            <a:graphicData uri="http://schemas.openxmlformats.org/presentationml/2006/ole">
              <p:oleObj spid="_x0000_s26636" name="Equation" r:id="rId13" imgW="139680" imgH="203040" progId="Equation.DSMT4">
                <p:embed/>
              </p:oleObj>
            </a:graphicData>
          </a:graphic>
        </p:graphicFrame>
        <p:graphicFrame>
          <p:nvGraphicFramePr>
            <p:cNvPr id="25614" name="Object 14"/>
            <p:cNvGraphicFramePr>
              <a:graphicFrameLocks noChangeAspect="1"/>
            </p:cNvGraphicFramePr>
            <p:nvPr/>
          </p:nvGraphicFramePr>
          <p:xfrm>
            <a:off x="5597525" y="3444875"/>
            <a:ext cx="271463" cy="361950"/>
          </p:xfrm>
          <a:graphic>
            <a:graphicData uri="http://schemas.openxmlformats.org/presentationml/2006/ole">
              <p:oleObj spid="_x0000_s26637" name="Equation" r:id="rId14" imgW="152280" imgH="203040" progId="Equation.DSMT4">
                <p:embed/>
              </p:oleObj>
            </a:graphicData>
          </a:graphic>
        </p:graphicFrame>
        <p:graphicFrame>
          <p:nvGraphicFramePr>
            <p:cNvPr id="25615" name="Object 15"/>
            <p:cNvGraphicFramePr>
              <a:graphicFrameLocks noChangeAspect="1"/>
            </p:cNvGraphicFramePr>
            <p:nvPr/>
          </p:nvGraphicFramePr>
          <p:xfrm>
            <a:off x="5551488" y="4232275"/>
            <a:ext cx="271462" cy="361950"/>
          </p:xfrm>
          <a:graphic>
            <a:graphicData uri="http://schemas.openxmlformats.org/presentationml/2006/ole">
              <p:oleObj spid="_x0000_s26638" name="Equation" r:id="rId15" imgW="152280" imgH="203040" progId="Equation.DSMT4">
                <p:embed/>
              </p:oleObj>
            </a:graphicData>
          </a:graphic>
        </p:graphicFrame>
        <p:graphicFrame>
          <p:nvGraphicFramePr>
            <p:cNvPr id="25616" name="Object 16"/>
            <p:cNvGraphicFramePr>
              <a:graphicFrameLocks noChangeAspect="1"/>
            </p:cNvGraphicFramePr>
            <p:nvPr/>
          </p:nvGraphicFramePr>
          <p:xfrm>
            <a:off x="5866606" y="5337580"/>
            <a:ext cx="271463" cy="361950"/>
          </p:xfrm>
          <a:graphic>
            <a:graphicData uri="http://schemas.openxmlformats.org/presentationml/2006/ole">
              <p:oleObj spid="_x0000_s26639" name="Equation" r:id="rId16" imgW="152280" imgH="203040" progId="Equation.DSMT4">
                <p:embed/>
              </p:oleObj>
            </a:graphicData>
          </a:graphic>
        </p:graphicFrame>
      </p:grpSp>
      <p:sp>
        <p:nvSpPr>
          <p:cNvPr id="164" name="TextBox 163"/>
          <p:cNvSpPr txBox="1"/>
          <p:nvPr/>
        </p:nvSpPr>
        <p:spPr>
          <a:xfrm>
            <a:off x="667079" y="6186670"/>
            <a:ext cx="77723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smtClean="0"/>
              <a:t>A max-flow problem can be solved in polynomial time.</a:t>
            </a:r>
            <a:endParaRPr lang="en-US" sz="22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26640" name="Object 16"/>
          <p:cNvGraphicFramePr>
            <a:graphicFrameLocks noChangeAspect="1"/>
          </p:cNvGraphicFramePr>
          <p:nvPr/>
        </p:nvGraphicFramePr>
        <p:xfrm>
          <a:off x="4588329" y="1331462"/>
          <a:ext cx="588962" cy="339725"/>
        </p:xfrm>
        <a:graphic>
          <a:graphicData uri="http://schemas.openxmlformats.org/presentationml/2006/ole">
            <p:oleObj spid="_x0000_s26640" name="Equation" r:id="rId17" imgW="330120" imgH="190440" progId="Equation.DSMT4">
              <p:embed/>
            </p:oleObj>
          </a:graphicData>
        </a:graphic>
      </p:graphicFrame>
      <p:graphicFrame>
        <p:nvGraphicFramePr>
          <p:cNvPr id="106" name="Object 13"/>
          <p:cNvGraphicFramePr>
            <a:graphicFrameLocks noChangeAspect="1"/>
          </p:cNvGraphicFramePr>
          <p:nvPr/>
        </p:nvGraphicFramePr>
        <p:xfrm>
          <a:off x="6701520" y="1396775"/>
          <a:ext cx="204788" cy="225425"/>
        </p:xfrm>
        <a:graphic>
          <a:graphicData uri="http://schemas.openxmlformats.org/presentationml/2006/ole">
            <p:oleObj spid="_x0000_s26642" name="Equation" r:id="rId18" imgW="114120" imgH="126720" progId="Equation.DSMT4">
              <p:embed/>
            </p:oleObj>
          </a:graphicData>
        </a:graphic>
      </p:graphicFrame>
      <p:graphicFrame>
        <p:nvGraphicFramePr>
          <p:cNvPr id="26643" name="Object 19"/>
          <p:cNvGraphicFramePr>
            <a:graphicFrameLocks noChangeAspect="1"/>
          </p:cNvGraphicFramePr>
          <p:nvPr/>
        </p:nvGraphicFramePr>
        <p:xfrm>
          <a:off x="3205200" y="1671187"/>
          <a:ext cx="588962" cy="339725"/>
        </p:xfrm>
        <a:graphic>
          <a:graphicData uri="http://schemas.openxmlformats.org/presentationml/2006/ole">
            <p:oleObj spid="_x0000_s26643" name="Equation" r:id="rId19" imgW="330120" imgH="190440" progId="Equation.DSMT4">
              <p:embed/>
            </p:oleObj>
          </a:graphicData>
        </a:graphic>
      </p:graphicFrame>
      <p:graphicFrame>
        <p:nvGraphicFramePr>
          <p:cNvPr id="26644" name="Object 20"/>
          <p:cNvGraphicFramePr>
            <a:graphicFrameLocks noChangeAspect="1"/>
          </p:cNvGraphicFramePr>
          <p:nvPr/>
        </p:nvGraphicFramePr>
        <p:xfrm>
          <a:off x="3947538" y="1754416"/>
          <a:ext cx="204788" cy="225425"/>
        </p:xfrm>
        <a:graphic>
          <a:graphicData uri="http://schemas.openxmlformats.org/presentationml/2006/ole">
            <p:oleObj spid="_x0000_s26644" name="Equation" r:id="rId20" imgW="114120" imgH="126720" progId="Equation.DSMT4">
              <p:embed/>
            </p:oleObj>
          </a:graphicData>
        </a:graphic>
      </p:graphicFrame>
      <p:graphicFrame>
        <p:nvGraphicFramePr>
          <p:cNvPr id="26645" name="Object 21"/>
          <p:cNvGraphicFramePr>
            <a:graphicFrameLocks noChangeAspect="1"/>
          </p:cNvGraphicFramePr>
          <p:nvPr/>
        </p:nvGraphicFramePr>
        <p:xfrm>
          <a:off x="3728018" y="1999454"/>
          <a:ext cx="588963" cy="339725"/>
        </p:xfrm>
        <a:graphic>
          <a:graphicData uri="http://schemas.openxmlformats.org/presentationml/2006/ole">
            <p:oleObj spid="_x0000_s26645" name="Equation" r:id="rId21" imgW="330120" imgH="190440" progId="Equation.DSMT4">
              <p:embed/>
            </p:oleObj>
          </a:graphicData>
        </a:graphic>
      </p:graphicFrame>
      <p:graphicFrame>
        <p:nvGraphicFramePr>
          <p:cNvPr id="26646" name="Object 22"/>
          <p:cNvGraphicFramePr>
            <a:graphicFrameLocks noChangeAspect="1"/>
          </p:cNvGraphicFramePr>
          <p:nvPr/>
        </p:nvGraphicFramePr>
        <p:xfrm>
          <a:off x="4604658" y="2046287"/>
          <a:ext cx="204788" cy="225425"/>
        </p:xfrm>
        <a:graphic>
          <a:graphicData uri="http://schemas.openxmlformats.org/presentationml/2006/ole">
            <p:oleObj spid="_x0000_s26646" name="Equation" r:id="rId22" imgW="114120" imgH="126720" progId="Equation.DSMT4">
              <p:embed/>
            </p:oleObj>
          </a:graphicData>
        </a:graphic>
      </p:graphicFrame>
      <p:graphicFrame>
        <p:nvGraphicFramePr>
          <p:cNvPr id="111" name="Object 17"/>
          <p:cNvGraphicFramePr>
            <a:graphicFrameLocks noChangeAspect="1"/>
          </p:cNvGraphicFramePr>
          <p:nvPr/>
        </p:nvGraphicFramePr>
        <p:xfrm>
          <a:off x="3917157" y="2545830"/>
          <a:ext cx="271462" cy="225425"/>
        </p:xfrm>
        <a:graphic>
          <a:graphicData uri="http://schemas.openxmlformats.org/presentationml/2006/ole">
            <p:oleObj spid="_x0000_s26647" name="Equation" r:id="rId23" imgW="152280" imgH="126720" progId="Equation.DSMT4">
              <p:embed/>
            </p:oleObj>
          </a:graphicData>
        </a:graphic>
      </p:graphicFrame>
      <p:sp>
        <p:nvSpPr>
          <p:cNvPr id="112" name="TextBox 111"/>
          <p:cNvSpPr txBox="1"/>
          <p:nvPr/>
        </p:nvSpPr>
        <p:spPr>
          <a:xfrm>
            <a:off x="667079" y="684765"/>
            <a:ext cx="6190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Is a given payoff vector in the core?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单角的矩形 4"/>
          <p:cNvSpPr/>
          <p:nvPr/>
        </p:nvSpPr>
        <p:spPr>
          <a:xfrm>
            <a:off x="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剪去单角的矩形 19"/>
          <p:cNvSpPr/>
          <p:nvPr/>
        </p:nvSpPr>
        <p:spPr>
          <a:xfrm>
            <a:off x="2285984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剪去单角的矩形 20"/>
          <p:cNvSpPr/>
          <p:nvPr/>
        </p:nvSpPr>
        <p:spPr>
          <a:xfrm>
            <a:off x="457200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剪去单角的矩形 21"/>
          <p:cNvSpPr/>
          <p:nvPr/>
        </p:nvSpPr>
        <p:spPr>
          <a:xfrm>
            <a:off x="6843026" y="0"/>
            <a:ext cx="230097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矩形 28"/>
          <p:cNvSpPr/>
          <p:nvPr/>
        </p:nvSpPr>
        <p:spPr>
          <a:xfrm>
            <a:off x="0" y="500042"/>
            <a:ext cx="9144000" cy="63579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990" y="21525"/>
            <a:ext cx="207311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Introduction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5984" y="38377"/>
            <a:ext cx="2094948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WG</a:t>
            </a:r>
            <a:r>
              <a:rPr lang="en-US" sz="2400" b="1" dirty="0" smtClean="0">
                <a:ln w="900" cmpd="sng">
                  <a:solidFill>
                    <a:schemeClr val="tx1">
                      <a:lumMod val="75000"/>
                      <a:lumOff val="2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cs typeface="Arial" pitchFamily="34" charset="0"/>
              </a:rPr>
              <a:t> </a:t>
            </a:r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Game</a:t>
            </a:r>
            <a:endParaRPr lang="en-US" sz="2400" b="1" dirty="0">
              <a:ln w="900" cmpd="sng">
                <a:solidFill>
                  <a:schemeClr val="tx1">
                    <a:lumMod val="65000"/>
                    <a:lumOff val="35000"/>
                    <a:alpha val="55000"/>
                  </a:schemeClr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101600" dist="76200" dir="5400000">
                  <a:schemeClr val="tx1">
                    <a:lumMod val="95000"/>
                    <a:lumOff val="5000"/>
                    <a:alpha val="74000"/>
                  </a:schemeClr>
                </a:inn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56977" y="24729"/>
            <a:ext cx="2089484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900" cmpd="sng">
                  <a:solidFill>
                    <a:schemeClr val="bg1">
                      <a:lumMod val="65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tx1">
                      <a:lumMod val="50000"/>
                      <a:lumOff val="50000"/>
                      <a:alpha val="74000"/>
                    </a:schemeClr>
                  </a:innerShdw>
                </a:effectLst>
                <a:cs typeface="Arial" pitchFamily="34" charset="0"/>
              </a:rPr>
              <a:t>MC-nets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27969" y="21525"/>
            <a:ext cx="209766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Conclusion</a:t>
            </a:r>
          </a:p>
        </p:txBody>
      </p:sp>
      <p:sp>
        <p:nvSpPr>
          <p:cNvPr id="17" name="圆角矩形 16"/>
          <p:cNvSpPr/>
          <p:nvPr/>
        </p:nvSpPr>
        <p:spPr>
          <a:xfrm>
            <a:off x="14990" y="547949"/>
            <a:ext cx="9129010" cy="6255460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chemeClr val="bg1"/>
              </a:gs>
              <a:gs pos="92000">
                <a:schemeClr val="bg1"/>
              </a:gs>
              <a:gs pos="97000">
                <a:schemeClr val="bg1"/>
              </a:gs>
              <a:gs pos="100000">
                <a:schemeClr val="bg1">
                  <a:alpha val="3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圆角矩形 15"/>
          <p:cNvSpPr/>
          <p:nvPr/>
        </p:nvSpPr>
        <p:spPr>
          <a:xfrm>
            <a:off x="14990" y="547949"/>
            <a:ext cx="9129010" cy="6255460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chemeClr val="bg1"/>
              </a:gs>
              <a:gs pos="92000">
                <a:schemeClr val="bg1"/>
              </a:gs>
              <a:gs pos="97000">
                <a:schemeClr val="bg1"/>
              </a:gs>
              <a:gs pos="100000">
                <a:schemeClr val="bg1">
                  <a:alpha val="3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TextBox 17"/>
          <p:cNvSpPr txBox="1"/>
          <p:nvPr/>
        </p:nvSpPr>
        <p:spPr>
          <a:xfrm>
            <a:off x="667079" y="684765"/>
            <a:ext cx="7584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Marginal contribution nets – a logical approach</a:t>
            </a:r>
            <a:endParaRPr lang="en-US" sz="2800" dirty="0"/>
          </a:p>
        </p:txBody>
      </p:sp>
      <p:cxnSp>
        <p:nvCxnSpPr>
          <p:cNvPr id="19" name="直接连接符 18"/>
          <p:cNvCxnSpPr/>
          <p:nvPr/>
        </p:nvCxnSpPr>
        <p:spPr>
          <a:xfrm>
            <a:off x="667079" y="1222975"/>
            <a:ext cx="7772383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4" name="组合 153"/>
          <p:cNvGrpSpPr/>
          <p:nvPr/>
        </p:nvGrpSpPr>
        <p:grpSpPr>
          <a:xfrm>
            <a:off x="713971" y="1436914"/>
            <a:ext cx="7725491" cy="2062103"/>
            <a:chOff x="713971" y="1436914"/>
            <a:chExt cx="7725491" cy="2062103"/>
          </a:xfrm>
        </p:grpSpPr>
        <p:sp>
          <p:nvSpPr>
            <p:cNvPr id="153" name="TextBox 152"/>
            <p:cNvSpPr txBox="1"/>
            <p:nvPr/>
          </p:nvSpPr>
          <p:spPr>
            <a:xfrm>
              <a:off x="713971" y="1436914"/>
              <a:ext cx="7725491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b="1" dirty="0" smtClean="0"/>
                <a:t>Definition: </a:t>
              </a:r>
              <a:r>
                <a:rPr lang="en-US" sz="2200" dirty="0" smtClean="0"/>
                <a:t>An MC-net consists of a set of rules </a:t>
              </a:r>
            </a:p>
            <a:p>
              <a:r>
                <a:rPr lang="en-US" sz="2200" dirty="0" smtClean="0"/>
                <a:t>where the valuation function is given by</a:t>
              </a:r>
            </a:p>
            <a:p>
              <a:endParaRPr lang="en-US" sz="2000" dirty="0" smtClean="0"/>
            </a:p>
            <a:p>
              <a:endParaRPr lang="en-US" sz="2000" dirty="0" smtClean="0"/>
            </a:p>
            <a:p>
              <a:r>
                <a:rPr lang="en-US" sz="2200" dirty="0" smtClean="0"/>
                <a:t>where              evaluates to 1 if the Boolean formula      evaluates to true for the truth assignment       and 0 otherwise</a:t>
              </a:r>
              <a:r>
                <a:rPr lang="en-US" sz="2000" dirty="0" smtClean="0"/>
                <a:t>.</a:t>
              </a:r>
            </a:p>
          </p:txBody>
        </p:sp>
        <p:graphicFrame>
          <p:nvGraphicFramePr>
            <p:cNvPr id="17435" name="Object 27"/>
            <p:cNvGraphicFramePr>
              <a:graphicFrameLocks noChangeAspect="1"/>
            </p:cNvGraphicFramePr>
            <p:nvPr/>
          </p:nvGraphicFramePr>
          <p:xfrm>
            <a:off x="6117764" y="1469572"/>
            <a:ext cx="2133600" cy="361950"/>
          </p:xfrm>
          <a:graphic>
            <a:graphicData uri="http://schemas.openxmlformats.org/presentationml/2006/ole">
              <p:oleObj spid="_x0000_s17435" name="Equation" r:id="rId3" imgW="1193760" imgH="203040" progId="Equation.DSMT4">
                <p:embed/>
              </p:oleObj>
            </a:graphicData>
          </a:graphic>
        </p:graphicFrame>
        <p:graphicFrame>
          <p:nvGraphicFramePr>
            <p:cNvPr id="17436" name="Object 28"/>
            <p:cNvGraphicFramePr>
              <a:graphicFrameLocks noChangeAspect="1"/>
            </p:cNvGraphicFramePr>
            <p:nvPr/>
          </p:nvGraphicFramePr>
          <p:xfrm>
            <a:off x="2746375" y="2188029"/>
            <a:ext cx="2157413" cy="474662"/>
          </p:xfrm>
          <a:graphic>
            <a:graphicData uri="http://schemas.openxmlformats.org/presentationml/2006/ole">
              <p:oleObj spid="_x0000_s17436" name="Equation" r:id="rId4" imgW="1206360" imgH="266400" progId="Equation.DSMT4">
                <p:embed/>
              </p:oleObj>
            </a:graphicData>
          </a:graphic>
        </p:graphicFrame>
        <p:graphicFrame>
          <p:nvGraphicFramePr>
            <p:cNvPr id="17437" name="Object 29"/>
            <p:cNvGraphicFramePr>
              <a:graphicFrameLocks noChangeAspect="1"/>
            </p:cNvGraphicFramePr>
            <p:nvPr/>
          </p:nvGraphicFramePr>
          <p:xfrm>
            <a:off x="1558909" y="2711678"/>
            <a:ext cx="727075" cy="384175"/>
          </p:xfrm>
          <a:graphic>
            <a:graphicData uri="http://schemas.openxmlformats.org/presentationml/2006/ole">
              <p:oleObj spid="_x0000_s17437" name="Equation" r:id="rId5" imgW="406080" imgH="215640" progId="Equation.DSMT4">
                <p:embed/>
              </p:oleObj>
            </a:graphicData>
          </a:graphic>
        </p:graphicFrame>
        <p:graphicFrame>
          <p:nvGraphicFramePr>
            <p:cNvPr id="17438" name="Object 30"/>
            <p:cNvGraphicFramePr>
              <a:graphicFrameLocks noChangeAspect="1"/>
            </p:cNvGraphicFramePr>
            <p:nvPr/>
          </p:nvGraphicFramePr>
          <p:xfrm>
            <a:off x="6628701" y="2717574"/>
            <a:ext cx="295275" cy="361950"/>
          </p:xfrm>
          <a:graphic>
            <a:graphicData uri="http://schemas.openxmlformats.org/presentationml/2006/ole">
              <p:oleObj spid="_x0000_s17438" name="Equation" r:id="rId6" imgW="164880" imgH="203040" progId="Equation.DSMT4">
                <p:embed/>
              </p:oleObj>
            </a:graphicData>
          </a:graphic>
        </p:graphicFrame>
        <p:graphicFrame>
          <p:nvGraphicFramePr>
            <p:cNvPr id="17439" name="Object 31"/>
            <p:cNvGraphicFramePr>
              <a:graphicFrameLocks noChangeAspect="1"/>
            </p:cNvGraphicFramePr>
            <p:nvPr/>
          </p:nvGraphicFramePr>
          <p:xfrm>
            <a:off x="4473349" y="3095853"/>
            <a:ext cx="295275" cy="338137"/>
          </p:xfrm>
          <a:graphic>
            <a:graphicData uri="http://schemas.openxmlformats.org/presentationml/2006/ole">
              <p:oleObj spid="_x0000_s17439" name="Equation" r:id="rId7" imgW="164880" imgH="190440" progId="Equation.DSMT4">
                <p:embed/>
              </p:oleObj>
            </a:graphicData>
          </a:graphic>
        </p:graphicFrame>
      </p:grpSp>
      <p:sp>
        <p:nvSpPr>
          <p:cNvPr id="155" name="TextBox 154"/>
          <p:cNvSpPr txBox="1"/>
          <p:nvPr/>
        </p:nvSpPr>
        <p:spPr>
          <a:xfrm>
            <a:off x="713971" y="3533192"/>
            <a:ext cx="46619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Example:</a:t>
            </a:r>
            <a:r>
              <a:rPr lang="en-US" sz="2200" dirty="0" smtClean="0"/>
              <a:t>   </a:t>
            </a:r>
            <a:endParaRPr lang="en-US" sz="2200" dirty="0"/>
          </a:p>
        </p:txBody>
      </p:sp>
      <p:graphicFrame>
        <p:nvGraphicFramePr>
          <p:cNvPr id="156" name="Object 27"/>
          <p:cNvGraphicFramePr>
            <a:graphicFrameLocks noChangeAspect="1"/>
          </p:cNvGraphicFramePr>
          <p:nvPr/>
        </p:nvGraphicFramePr>
        <p:xfrm>
          <a:off x="817109" y="3975100"/>
          <a:ext cx="3738562" cy="354162"/>
        </p:xfrm>
        <a:graphic>
          <a:graphicData uri="http://schemas.openxmlformats.org/presentationml/2006/ole">
            <p:oleObj spid="_x0000_s17440" name="Equation" r:id="rId8" imgW="2006280" imgH="190440" progId="Equation.DSMT4">
              <p:embed/>
            </p:oleObj>
          </a:graphicData>
        </a:graphic>
      </p:graphicFrame>
      <p:graphicFrame>
        <p:nvGraphicFramePr>
          <p:cNvPr id="17441" name="Object 33"/>
          <p:cNvGraphicFramePr>
            <a:graphicFrameLocks noChangeAspect="1"/>
          </p:cNvGraphicFramePr>
          <p:nvPr/>
        </p:nvGraphicFramePr>
        <p:xfrm>
          <a:off x="879683" y="4495800"/>
          <a:ext cx="4281487" cy="1133475"/>
        </p:xfrm>
        <a:graphic>
          <a:graphicData uri="http://schemas.openxmlformats.org/presentationml/2006/ole">
            <p:oleObj spid="_x0000_s17441" name="Equation" r:id="rId9" imgW="2298600" imgH="609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单角的矩形 4"/>
          <p:cNvSpPr/>
          <p:nvPr/>
        </p:nvSpPr>
        <p:spPr>
          <a:xfrm>
            <a:off x="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剪去单角的矩形 19"/>
          <p:cNvSpPr/>
          <p:nvPr/>
        </p:nvSpPr>
        <p:spPr>
          <a:xfrm>
            <a:off x="2285984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剪去单角的矩形 20"/>
          <p:cNvSpPr/>
          <p:nvPr/>
        </p:nvSpPr>
        <p:spPr>
          <a:xfrm>
            <a:off x="457200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剪去单角的矩形 21"/>
          <p:cNvSpPr/>
          <p:nvPr/>
        </p:nvSpPr>
        <p:spPr>
          <a:xfrm>
            <a:off x="6843026" y="0"/>
            <a:ext cx="230097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矩形 28"/>
          <p:cNvSpPr/>
          <p:nvPr/>
        </p:nvSpPr>
        <p:spPr>
          <a:xfrm>
            <a:off x="0" y="500042"/>
            <a:ext cx="9144000" cy="63579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990" y="21525"/>
            <a:ext cx="207311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Introduction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5984" y="38377"/>
            <a:ext cx="2094948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WG</a:t>
            </a:r>
            <a:r>
              <a:rPr lang="en-US" sz="2400" b="1" dirty="0" smtClean="0">
                <a:ln w="900" cmpd="sng">
                  <a:solidFill>
                    <a:schemeClr val="tx1">
                      <a:lumMod val="75000"/>
                      <a:lumOff val="2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cs typeface="Arial" pitchFamily="34" charset="0"/>
              </a:rPr>
              <a:t> </a:t>
            </a:r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Game</a:t>
            </a:r>
            <a:endParaRPr lang="en-US" sz="2400" b="1" dirty="0">
              <a:ln w="900" cmpd="sng">
                <a:solidFill>
                  <a:schemeClr val="tx1">
                    <a:lumMod val="65000"/>
                    <a:lumOff val="35000"/>
                    <a:alpha val="55000"/>
                  </a:schemeClr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101600" dist="76200" dir="5400000">
                  <a:schemeClr val="tx1">
                    <a:lumMod val="95000"/>
                    <a:lumOff val="5000"/>
                    <a:alpha val="74000"/>
                  </a:schemeClr>
                </a:inn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56977" y="24729"/>
            <a:ext cx="2089484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900" cmpd="sng">
                  <a:solidFill>
                    <a:schemeClr val="bg1">
                      <a:lumMod val="65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tx1">
                      <a:lumMod val="50000"/>
                      <a:lumOff val="50000"/>
                      <a:alpha val="74000"/>
                    </a:schemeClr>
                  </a:innerShdw>
                </a:effectLst>
                <a:cs typeface="Arial" pitchFamily="34" charset="0"/>
              </a:rPr>
              <a:t>MC-nets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27969" y="21525"/>
            <a:ext cx="209766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Conclusion</a:t>
            </a:r>
          </a:p>
        </p:txBody>
      </p:sp>
      <p:sp>
        <p:nvSpPr>
          <p:cNvPr id="17" name="圆角矩形 16"/>
          <p:cNvSpPr/>
          <p:nvPr/>
        </p:nvSpPr>
        <p:spPr>
          <a:xfrm>
            <a:off x="14990" y="547949"/>
            <a:ext cx="9129010" cy="6255460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chemeClr val="bg1"/>
              </a:gs>
              <a:gs pos="92000">
                <a:schemeClr val="bg1"/>
              </a:gs>
              <a:gs pos="97000">
                <a:schemeClr val="bg1"/>
              </a:gs>
              <a:gs pos="100000">
                <a:schemeClr val="bg1">
                  <a:alpha val="3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圆角矩形 15"/>
          <p:cNvSpPr/>
          <p:nvPr/>
        </p:nvSpPr>
        <p:spPr>
          <a:xfrm>
            <a:off x="14990" y="547949"/>
            <a:ext cx="9129010" cy="6255460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chemeClr val="bg1"/>
              </a:gs>
              <a:gs pos="92000">
                <a:schemeClr val="bg1"/>
              </a:gs>
              <a:gs pos="97000">
                <a:schemeClr val="bg1"/>
              </a:gs>
              <a:gs pos="100000">
                <a:schemeClr val="bg1">
                  <a:alpha val="3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TextBox 17"/>
          <p:cNvSpPr txBox="1"/>
          <p:nvPr/>
        </p:nvSpPr>
        <p:spPr>
          <a:xfrm>
            <a:off x="667079" y="684765"/>
            <a:ext cx="4661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Marginal contribution nets</a:t>
            </a:r>
            <a:endParaRPr lang="en-US" sz="2800" dirty="0"/>
          </a:p>
        </p:txBody>
      </p:sp>
      <p:cxnSp>
        <p:nvCxnSpPr>
          <p:cNvPr id="19" name="直接连接符 18"/>
          <p:cNvCxnSpPr/>
          <p:nvPr/>
        </p:nvCxnSpPr>
        <p:spPr>
          <a:xfrm>
            <a:off x="667079" y="1222975"/>
            <a:ext cx="7772383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713971" y="1436914"/>
            <a:ext cx="77254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Theorem: </a:t>
            </a:r>
            <a:r>
              <a:rPr lang="en-US" sz="2400" dirty="0" smtClean="0"/>
              <a:t>MC-nets can represent </a:t>
            </a:r>
            <a:r>
              <a:rPr lang="en-US" sz="2400" b="1" dirty="0" smtClean="0"/>
              <a:t>any game </a:t>
            </a:r>
            <a:r>
              <a:rPr lang="en-US" sz="2400" dirty="0" smtClean="0"/>
              <a:t>when negative literals are allowed in the patterns, or when the weights can be negative.</a:t>
            </a:r>
          </a:p>
        </p:txBody>
      </p:sp>
      <p:graphicFrame>
        <p:nvGraphicFramePr>
          <p:cNvPr id="156" name="Object 27"/>
          <p:cNvGraphicFramePr>
            <a:graphicFrameLocks noChangeAspect="1"/>
          </p:cNvGraphicFramePr>
          <p:nvPr/>
        </p:nvGraphicFramePr>
        <p:xfrm>
          <a:off x="1049350" y="3845607"/>
          <a:ext cx="4800545" cy="893505"/>
        </p:xfrm>
        <a:graphic>
          <a:graphicData uri="http://schemas.openxmlformats.org/presentationml/2006/ole">
            <p:oleObj spid="_x0000_s31751" name="Equation" r:id="rId3" imgW="2247840" imgH="419040" progId="Equation.DSMT4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703081" y="2716015"/>
            <a:ext cx="7725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Proposition: </a:t>
            </a:r>
            <a:r>
              <a:rPr lang="en-US" sz="2400" dirty="0" smtClean="0"/>
              <a:t>MC-nets generalize Weighted Graph game representation.</a:t>
            </a:r>
          </a:p>
        </p:txBody>
      </p:sp>
      <p:grpSp>
        <p:nvGrpSpPr>
          <p:cNvPr id="52" name="组合 51"/>
          <p:cNvGrpSpPr/>
          <p:nvPr/>
        </p:nvGrpSpPr>
        <p:grpSpPr>
          <a:xfrm>
            <a:off x="6200394" y="3687232"/>
            <a:ext cx="2239068" cy="2009874"/>
            <a:chOff x="839095" y="4254949"/>
            <a:chExt cx="2239068" cy="2009874"/>
          </a:xfrm>
        </p:grpSpPr>
        <p:cxnSp>
          <p:nvCxnSpPr>
            <p:cNvPr id="53" name="直接连接符 52"/>
            <p:cNvCxnSpPr>
              <a:stCxn id="74" idx="6"/>
              <a:endCxn id="68" idx="2"/>
            </p:cNvCxnSpPr>
            <p:nvPr/>
          </p:nvCxnSpPr>
          <p:spPr>
            <a:xfrm>
              <a:off x="1606640" y="4517276"/>
              <a:ext cx="833507" cy="276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4" name="组合 73"/>
            <p:cNvGrpSpPr/>
            <p:nvPr/>
          </p:nvGrpSpPr>
          <p:grpSpPr>
            <a:xfrm>
              <a:off x="839095" y="4254949"/>
              <a:ext cx="2239068" cy="2009874"/>
              <a:chOff x="839095" y="4254949"/>
              <a:chExt cx="2239068" cy="2009874"/>
            </a:xfrm>
          </p:grpSpPr>
          <p:grpSp>
            <p:nvGrpSpPr>
              <p:cNvPr id="55" name="组合 39"/>
              <p:cNvGrpSpPr/>
              <p:nvPr/>
            </p:nvGrpSpPr>
            <p:grpSpPr>
              <a:xfrm>
                <a:off x="1111966" y="4254949"/>
                <a:ext cx="494674" cy="523220"/>
                <a:chOff x="1131760" y="4181779"/>
                <a:chExt cx="494674" cy="523220"/>
              </a:xfrm>
            </p:grpSpPr>
            <p:sp>
              <p:nvSpPr>
                <p:cNvPr id="74" name="椭圆 73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TextBox 74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1</a:t>
                  </a:r>
                  <a:endParaRPr lang="en-US" sz="2800" dirty="0"/>
                </a:p>
              </p:txBody>
            </p:sp>
          </p:grpSp>
          <p:grpSp>
            <p:nvGrpSpPr>
              <p:cNvPr id="56" name="组合 40"/>
              <p:cNvGrpSpPr/>
              <p:nvPr/>
            </p:nvGrpSpPr>
            <p:grpSpPr>
              <a:xfrm>
                <a:off x="957803" y="5479276"/>
                <a:ext cx="494674" cy="523220"/>
                <a:chOff x="1131760" y="4181779"/>
                <a:chExt cx="494674" cy="523220"/>
              </a:xfrm>
            </p:grpSpPr>
            <p:sp>
              <p:nvSpPr>
                <p:cNvPr id="72" name="椭圆 71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3</a:t>
                  </a:r>
                  <a:endParaRPr lang="en-US" sz="2800" dirty="0"/>
                </a:p>
              </p:txBody>
            </p:sp>
          </p:grpSp>
          <p:grpSp>
            <p:nvGrpSpPr>
              <p:cNvPr id="57" name="组合 43"/>
              <p:cNvGrpSpPr/>
              <p:nvPr/>
            </p:nvGrpSpPr>
            <p:grpSpPr>
              <a:xfrm>
                <a:off x="2379259" y="5741603"/>
                <a:ext cx="494674" cy="523220"/>
                <a:chOff x="1131760" y="4181779"/>
                <a:chExt cx="494674" cy="523220"/>
              </a:xfrm>
            </p:grpSpPr>
            <p:sp>
              <p:nvSpPr>
                <p:cNvPr id="70" name="椭圆 69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4</a:t>
                  </a:r>
                  <a:endParaRPr lang="en-US" sz="2800" dirty="0"/>
                </a:p>
              </p:txBody>
            </p:sp>
          </p:grpSp>
          <p:grpSp>
            <p:nvGrpSpPr>
              <p:cNvPr id="58" name="组合 46"/>
              <p:cNvGrpSpPr/>
              <p:nvPr/>
            </p:nvGrpSpPr>
            <p:grpSpPr>
              <a:xfrm>
                <a:off x="2440147" y="4531549"/>
                <a:ext cx="494674" cy="523220"/>
                <a:chOff x="1131760" y="4181779"/>
                <a:chExt cx="494674" cy="523220"/>
              </a:xfrm>
            </p:grpSpPr>
            <p:sp>
              <p:nvSpPr>
                <p:cNvPr id="68" name="椭圆 67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TextBox 68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2</a:t>
                  </a:r>
                  <a:endParaRPr lang="en-US" sz="2800" dirty="0"/>
                </a:p>
              </p:txBody>
            </p:sp>
          </p:grpSp>
          <p:cxnSp>
            <p:nvCxnSpPr>
              <p:cNvPr id="59" name="直接连接符 58"/>
              <p:cNvCxnSpPr>
                <a:stCxn id="74" idx="5"/>
                <a:endCxn id="70" idx="1"/>
              </p:cNvCxnSpPr>
              <p:nvPr/>
            </p:nvCxnSpPr>
            <p:spPr>
              <a:xfrm rot="16200000" flipH="1">
                <a:off x="1424516" y="4801850"/>
                <a:ext cx="1136866" cy="91750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 59"/>
              <p:cNvCxnSpPr>
                <a:stCxn id="69" idx="2"/>
                <a:endCxn id="71" idx="0"/>
              </p:cNvCxnSpPr>
              <p:nvPr/>
            </p:nvCxnSpPr>
            <p:spPr>
              <a:xfrm rot="5400000">
                <a:off x="2303726" y="5367742"/>
                <a:ext cx="686834" cy="608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接连接符 60"/>
              <p:cNvCxnSpPr>
                <a:stCxn id="72" idx="6"/>
                <a:endCxn id="68" idx="3"/>
              </p:cNvCxnSpPr>
              <p:nvPr/>
            </p:nvCxnSpPr>
            <p:spPr>
              <a:xfrm flipV="1">
                <a:off x="1452477" y="4968770"/>
                <a:ext cx="1060113" cy="77283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>
                <a:stCxn id="75" idx="2"/>
                <a:endCxn id="73" idx="0"/>
              </p:cNvCxnSpPr>
              <p:nvPr/>
            </p:nvCxnSpPr>
            <p:spPr>
              <a:xfrm rot="5400000">
                <a:off x="921772" y="5051641"/>
                <a:ext cx="701107" cy="15416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63" name="Object 4"/>
              <p:cNvGraphicFramePr>
                <a:graphicFrameLocks noChangeAspect="1"/>
              </p:cNvGraphicFramePr>
              <p:nvPr/>
            </p:nvGraphicFramePr>
            <p:xfrm>
              <a:off x="1901809" y="4304509"/>
              <a:ext cx="384175" cy="361950"/>
            </p:xfrm>
            <a:graphic>
              <a:graphicData uri="http://schemas.openxmlformats.org/presentationml/2006/ole">
                <p:oleObj spid="_x0000_s31759" name="Equation" r:id="rId4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64" name="Object 12"/>
              <p:cNvGraphicFramePr>
                <a:graphicFrameLocks noChangeAspect="1"/>
              </p:cNvGraphicFramePr>
              <p:nvPr/>
            </p:nvGraphicFramePr>
            <p:xfrm>
              <a:off x="2670175" y="5276850"/>
              <a:ext cx="407988" cy="407988"/>
            </p:xfrm>
            <a:graphic>
              <a:graphicData uri="http://schemas.openxmlformats.org/presentationml/2006/ole">
                <p:oleObj spid="_x0000_s31760" name="Equation" r:id="rId5" imgW="228600" imgH="228600" progId="Equation.DSMT4">
                  <p:embed/>
                </p:oleObj>
              </a:graphicData>
            </a:graphic>
          </p:graphicFrame>
          <p:graphicFrame>
            <p:nvGraphicFramePr>
              <p:cNvPr id="65" name="Object 13"/>
              <p:cNvGraphicFramePr>
                <a:graphicFrameLocks noChangeAspect="1"/>
              </p:cNvGraphicFramePr>
              <p:nvPr/>
            </p:nvGraphicFramePr>
            <p:xfrm>
              <a:off x="1521988" y="4944880"/>
              <a:ext cx="384175" cy="361950"/>
            </p:xfrm>
            <a:graphic>
              <a:graphicData uri="http://schemas.openxmlformats.org/presentationml/2006/ole">
                <p:oleObj spid="_x0000_s31761" name="Equation" r:id="rId6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66" name="Object 14"/>
              <p:cNvGraphicFramePr>
                <a:graphicFrameLocks noChangeAspect="1"/>
              </p:cNvGraphicFramePr>
              <p:nvPr/>
            </p:nvGraphicFramePr>
            <p:xfrm>
              <a:off x="1965104" y="4772805"/>
              <a:ext cx="384175" cy="361950"/>
            </p:xfrm>
            <a:graphic>
              <a:graphicData uri="http://schemas.openxmlformats.org/presentationml/2006/ole">
                <p:oleObj spid="_x0000_s31762" name="Equation" r:id="rId7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67" name="Object 15"/>
              <p:cNvGraphicFramePr>
                <a:graphicFrameLocks noChangeAspect="1"/>
              </p:cNvGraphicFramePr>
              <p:nvPr/>
            </p:nvGraphicFramePr>
            <p:xfrm>
              <a:off x="839095" y="4846638"/>
              <a:ext cx="384175" cy="361950"/>
            </p:xfrm>
            <a:graphic>
              <a:graphicData uri="http://schemas.openxmlformats.org/presentationml/2006/ole">
                <p:oleObj spid="_x0000_s31763" name="Equation" r:id="rId8" imgW="215640" imgH="203040" progId="Equation.DSMT4">
                  <p:embed/>
                </p:oleObj>
              </a:graphicData>
            </a:graphic>
          </p:graphicFrame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单角的矩形 4"/>
          <p:cNvSpPr/>
          <p:nvPr/>
        </p:nvSpPr>
        <p:spPr>
          <a:xfrm>
            <a:off x="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剪去单角的矩形 19"/>
          <p:cNvSpPr/>
          <p:nvPr/>
        </p:nvSpPr>
        <p:spPr>
          <a:xfrm>
            <a:off x="2285984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剪去单角的矩形 20"/>
          <p:cNvSpPr/>
          <p:nvPr/>
        </p:nvSpPr>
        <p:spPr>
          <a:xfrm>
            <a:off x="457200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剪去单角的矩形 21"/>
          <p:cNvSpPr/>
          <p:nvPr/>
        </p:nvSpPr>
        <p:spPr>
          <a:xfrm>
            <a:off x="6843026" y="0"/>
            <a:ext cx="230097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矩形 28"/>
          <p:cNvSpPr/>
          <p:nvPr/>
        </p:nvSpPr>
        <p:spPr>
          <a:xfrm>
            <a:off x="0" y="500042"/>
            <a:ext cx="9144000" cy="63579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990" y="21525"/>
            <a:ext cx="207311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Introduction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5984" y="38377"/>
            <a:ext cx="2094948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WG</a:t>
            </a:r>
            <a:r>
              <a:rPr lang="en-US" sz="2400" b="1" dirty="0" smtClean="0">
                <a:ln w="900" cmpd="sng">
                  <a:solidFill>
                    <a:schemeClr val="tx1">
                      <a:lumMod val="75000"/>
                      <a:lumOff val="2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cs typeface="Arial" pitchFamily="34" charset="0"/>
              </a:rPr>
              <a:t> </a:t>
            </a:r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Game</a:t>
            </a:r>
            <a:endParaRPr lang="en-US" sz="2400" b="1" dirty="0">
              <a:ln w="900" cmpd="sng">
                <a:solidFill>
                  <a:schemeClr val="tx1">
                    <a:lumMod val="65000"/>
                    <a:lumOff val="35000"/>
                    <a:alpha val="55000"/>
                  </a:schemeClr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101600" dist="76200" dir="5400000">
                  <a:schemeClr val="tx1">
                    <a:lumMod val="95000"/>
                    <a:lumOff val="5000"/>
                    <a:alpha val="74000"/>
                  </a:schemeClr>
                </a:inn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56977" y="24729"/>
            <a:ext cx="2089484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900" cmpd="sng">
                  <a:solidFill>
                    <a:schemeClr val="bg1">
                      <a:lumMod val="65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tx1">
                      <a:lumMod val="50000"/>
                      <a:lumOff val="50000"/>
                      <a:alpha val="74000"/>
                    </a:schemeClr>
                  </a:innerShdw>
                </a:effectLst>
                <a:cs typeface="Arial" pitchFamily="34" charset="0"/>
              </a:rPr>
              <a:t>MC-nets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27969" y="21525"/>
            <a:ext cx="209766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Conclusion</a:t>
            </a:r>
          </a:p>
        </p:txBody>
      </p:sp>
      <p:sp>
        <p:nvSpPr>
          <p:cNvPr id="17" name="圆角矩形 16"/>
          <p:cNvSpPr/>
          <p:nvPr/>
        </p:nvSpPr>
        <p:spPr>
          <a:xfrm>
            <a:off x="14990" y="547949"/>
            <a:ext cx="9129010" cy="6255460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chemeClr val="bg1"/>
              </a:gs>
              <a:gs pos="92000">
                <a:schemeClr val="bg1"/>
              </a:gs>
              <a:gs pos="97000">
                <a:schemeClr val="bg1"/>
              </a:gs>
              <a:gs pos="100000">
                <a:schemeClr val="bg1">
                  <a:alpha val="3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圆角矩形 15"/>
          <p:cNvSpPr/>
          <p:nvPr/>
        </p:nvSpPr>
        <p:spPr>
          <a:xfrm>
            <a:off x="14990" y="547949"/>
            <a:ext cx="9129010" cy="6255460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chemeClr val="bg1"/>
              </a:gs>
              <a:gs pos="92000">
                <a:schemeClr val="bg1"/>
              </a:gs>
              <a:gs pos="97000">
                <a:schemeClr val="bg1"/>
              </a:gs>
              <a:gs pos="100000">
                <a:schemeClr val="bg1">
                  <a:alpha val="3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TextBox 17"/>
          <p:cNvSpPr txBox="1"/>
          <p:nvPr/>
        </p:nvSpPr>
        <p:spPr>
          <a:xfrm>
            <a:off x="667079" y="684765"/>
            <a:ext cx="4661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Marginal contribution nets</a:t>
            </a:r>
            <a:endParaRPr lang="en-US" sz="2800" dirty="0"/>
          </a:p>
        </p:txBody>
      </p:sp>
      <p:cxnSp>
        <p:nvCxnSpPr>
          <p:cNvPr id="19" name="直接连接符 18"/>
          <p:cNvCxnSpPr/>
          <p:nvPr/>
        </p:nvCxnSpPr>
        <p:spPr>
          <a:xfrm>
            <a:off x="667079" y="1222975"/>
            <a:ext cx="7772383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713971" y="1436914"/>
            <a:ext cx="77254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Theorem: </a:t>
            </a:r>
            <a:r>
              <a:rPr lang="en-US" sz="2400" dirty="0" smtClean="0"/>
              <a:t>Given a TU game represented by an MC-net limited to conjunctive patterns, the </a:t>
            </a:r>
            <a:r>
              <a:rPr lang="en-US" sz="2400" b="1" dirty="0" smtClean="0"/>
              <a:t>Shapley value </a:t>
            </a:r>
            <a:r>
              <a:rPr lang="en-US" sz="2400" dirty="0" smtClean="0"/>
              <a:t>can be computed</a:t>
            </a:r>
            <a:r>
              <a:rPr lang="en-US" sz="2400" b="1" dirty="0" smtClean="0"/>
              <a:t> </a:t>
            </a:r>
            <a:r>
              <a:rPr lang="en-US" sz="2400" dirty="0" smtClean="0"/>
              <a:t>in time </a:t>
            </a:r>
            <a:r>
              <a:rPr lang="en-US" sz="2400" b="1" dirty="0" smtClean="0"/>
              <a:t>linear </a:t>
            </a:r>
            <a:r>
              <a:rPr lang="en-US" sz="2400" dirty="0" smtClean="0"/>
              <a:t>in the size of the input</a:t>
            </a:r>
            <a:r>
              <a:rPr lang="en-US" sz="2400" b="1" dirty="0" smtClean="0"/>
              <a:t>.</a:t>
            </a:r>
            <a:endParaRPr lang="en-US" sz="2400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703081" y="2716015"/>
            <a:ext cx="77254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Proposition: </a:t>
            </a:r>
            <a:r>
              <a:rPr lang="en-US" sz="2400" dirty="0" smtClean="0"/>
              <a:t>Determining whether the core is empty or checking whether a payoff vector lies in the core are </a:t>
            </a:r>
            <a:r>
              <a:rPr lang="en-US" sz="2400" dirty="0" err="1" smtClean="0"/>
              <a:t>coNP</a:t>
            </a:r>
            <a:r>
              <a:rPr lang="en-US" sz="2400" dirty="0" smtClean="0"/>
              <a:t>-hard.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单角的矩形 4"/>
          <p:cNvSpPr/>
          <p:nvPr/>
        </p:nvSpPr>
        <p:spPr>
          <a:xfrm>
            <a:off x="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剪去单角的矩形 19"/>
          <p:cNvSpPr/>
          <p:nvPr/>
        </p:nvSpPr>
        <p:spPr>
          <a:xfrm>
            <a:off x="2285984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剪去单角的矩形 20"/>
          <p:cNvSpPr/>
          <p:nvPr/>
        </p:nvSpPr>
        <p:spPr>
          <a:xfrm>
            <a:off x="457200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剪去单角的矩形 21"/>
          <p:cNvSpPr/>
          <p:nvPr/>
        </p:nvSpPr>
        <p:spPr>
          <a:xfrm>
            <a:off x="6843026" y="0"/>
            <a:ext cx="2300974" cy="500042"/>
          </a:xfrm>
          <a:prstGeom prst="snip1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矩形 28"/>
          <p:cNvSpPr/>
          <p:nvPr/>
        </p:nvSpPr>
        <p:spPr>
          <a:xfrm>
            <a:off x="0" y="500042"/>
            <a:ext cx="9144000" cy="63579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990" y="21525"/>
            <a:ext cx="207311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Introduction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5984" y="38377"/>
            <a:ext cx="2094948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WG</a:t>
            </a:r>
            <a:r>
              <a:rPr lang="en-US" sz="2400" b="1" dirty="0" smtClean="0">
                <a:ln w="900" cmpd="sng">
                  <a:solidFill>
                    <a:schemeClr val="tx1">
                      <a:lumMod val="75000"/>
                      <a:lumOff val="2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cs typeface="Arial" pitchFamily="34" charset="0"/>
              </a:rPr>
              <a:t> </a:t>
            </a:r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Game</a:t>
            </a:r>
            <a:endParaRPr lang="en-US" sz="2400" b="1" dirty="0">
              <a:ln w="900" cmpd="sng">
                <a:solidFill>
                  <a:schemeClr val="tx1">
                    <a:lumMod val="65000"/>
                    <a:lumOff val="35000"/>
                    <a:alpha val="55000"/>
                  </a:schemeClr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101600" dist="76200" dir="5400000">
                  <a:schemeClr val="tx1">
                    <a:lumMod val="95000"/>
                    <a:lumOff val="5000"/>
                    <a:alpha val="74000"/>
                  </a:schemeClr>
                </a:inn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56977" y="38377"/>
            <a:ext cx="2089484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MC-nets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27969" y="21525"/>
            <a:ext cx="2097667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900" cmpd="sng">
                  <a:solidFill>
                    <a:schemeClr val="bg1">
                      <a:lumMod val="65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tx1">
                      <a:lumMod val="50000"/>
                      <a:lumOff val="50000"/>
                      <a:alpha val="74000"/>
                    </a:schemeClr>
                  </a:innerShdw>
                </a:effectLst>
                <a:cs typeface="Arial" pitchFamily="34" charset="0"/>
              </a:rPr>
              <a:t>Conclusion</a:t>
            </a:r>
          </a:p>
        </p:txBody>
      </p:sp>
      <p:sp>
        <p:nvSpPr>
          <p:cNvPr id="17" name="圆角矩形 16"/>
          <p:cNvSpPr/>
          <p:nvPr/>
        </p:nvSpPr>
        <p:spPr>
          <a:xfrm>
            <a:off x="14990" y="547949"/>
            <a:ext cx="9129010" cy="6255460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chemeClr val="bg1"/>
              </a:gs>
              <a:gs pos="92000">
                <a:schemeClr val="bg1"/>
              </a:gs>
              <a:gs pos="97000">
                <a:schemeClr val="bg1"/>
              </a:gs>
              <a:gs pos="100000">
                <a:schemeClr val="bg1">
                  <a:alpha val="3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内容占位符 2"/>
          <p:cNvSpPr>
            <a:spLocks noGrp="1"/>
          </p:cNvSpPr>
          <p:nvPr>
            <p:ph idx="1"/>
          </p:nvPr>
        </p:nvSpPr>
        <p:spPr>
          <a:xfrm>
            <a:off x="696036" y="1364107"/>
            <a:ext cx="7743426" cy="4525963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2400" dirty="0" smtClean="0"/>
              <a:t>Compact representation of coalitional games is necessary when the number of agents is large.</a:t>
            </a:r>
          </a:p>
          <a:p>
            <a:pPr>
              <a:buBlip>
                <a:blip r:embed="rId2"/>
              </a:buBlip>
            </a:pPr>
            <a:r>
              <a:rPr lang="en-US" sz="2400" dirty="0" smtClean="0"/>
              <a:t>representation for specific games (not complete):</a:t>
            </a:r>
          </a:p>
          <a:p>
            <a:pPr>
              <a:buNone/>
            </a:pPr>
            <a:r>
              <a:rPr lang="en-US" sz="2400" dirty="0" smtClean="0"/>
              <a:t>     weighted graph game.</a:t>
            </a:r>
          </a:p>
          <a:p>
            <a:pPr>
              <a:buBlip>
                <a:blip r:embed="rId2"/>
              </a:buBlip>
            </a:pPr>
            <a:r>
              <a:rPr lang="en-US" sz="2400" dirty="0" smtClean="0"/>
              <a:t>general representations, that may require less space in</a:t>
            </a:r>
          </a:p>
          <a:p>
            <a:pPr>
              <a:buNone/>
            </a:pPr>
            <a:r>
              <a:rPr lang="en-US" sz="2400" dirty="0" smtClean="0"/>
              <a:t>     some cases:</a:t>
            </a:r>
          </a:p>
          <a:p>
            <a:pPr>
              <a:buNone/>
            </a:pPr>
            <a:r>
              <a:rPr lang="en-US" sz="2400" dirty="0" smtClean="0"/>
              <a:t>     Marginal contribution nets.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7079" y="684765"/>
            <a:ext cx="4661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Conclusion</a:t>
            </a:r>
            <a:endParaRPr lang="en-US" sz="2800" dirty="0"/>
          </a:p>
        </p:txBody>
      </p:sp>
      <p:cxnSp>
        <p:nvCxnSpPr>
          <p:cNvPr id="19" name="直接连接符 18"/>
          <p:cNvCxnSpPr/>
          <p:nvPr/>
        </p:nvCxnSpPr>
        <p:spPr>
          <a:xfrm>
            <a:off x="667079" y="1222975"/>
            <a:ext cx="7772383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1579" cy="6872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矩形 6"/>
          <p:cNvSpPr/>
          <p:nvPr/>
        </p:nvSpPr>
        <p:spPr>
          <a:xfrm>
            <a:off x="417728" y="221562"/>
            <a:ext cx="3716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altLang="zh-CN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References</a:t>
            </a:r>
            <a:endParaRPr lang="zh-CN" altLang="en-US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457200" y="1144892"/>
            <a:ext cx="8229600" cy="57131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  <a:buBlip>
                <a:blip r:embed="rId3"/>
              </a:buBlip>
            </a:pP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Deng, </a:t>
            </a:r>
            <a:r>
              <a:rPr lang="en-US" sz="2400" dirty="0" err="1" smtClean="0">
                <a:solidFill>
                  <a:schemeClr val="bg1"/>
                </a:solidFill>
              </a:rPr>
              <a:t>Xiaotie</a:t>
            </a:r>
            <a:r>
              <a:rPr lang="en-US" sz="2400" dirty="0" smtClean="0">
                <a:solidFill>
                  <a:schemeClr val="bg1"/>
                </a:solidFill>
              </a:rPr>
              <a:t>, and Christos H. Papadimitriou. "On the   complexity of cooperative solution concepts." Mathematics of Operations Research 19.2 (1994): 257-266. </a:t>
            </a:r>
          </a:p>
          <a:p>
            <a:pPr lvl="0">
              <a:spcBef>
                <a:spcPct val="20000"/>
              </a:spcBef>
              <a:buBlip>
                <a:blip r:embed="rId3"/>
              </a:buBlip>
            </a:pP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Ieong</a:t>
            </a:r>
            <a:r>
              <a:rPr lang="en-US" sz="2400" dirty="0" smtClean="0">
                <a:solidFill>
                  <a:schemeClr val="bg1"/>
                </a:solidFill>
              </a:rPr>
              <a:t>, Samuel, and </a:t>
            </a:r>
            <a:r>
              <a:rPr lang="en-US" sz="2400" dirty="0" err="1" smtClean="0">
                <a:solidFill>
                  <a:schemeClr val="bg1"/>
                </a:solidFill>
              </a:rPr>
              <a:t>Yoav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Shoham</a:t>
            </a:r>
            <a:r>
              <a:rPr lang="en-US" sz="2400" dirty="0" smtClean="0">
                <a:solidFill>
                  <a:schemeClr val="bg1"/>
                </a:solidFill>
              </a:rPr>
              <a:t>. "Marginal contribution nets: a compact representation scheme for coalitional games." Proceedings of the 6th ACM conference on Electronic commerce. ACM, 2005.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buBlip>
                <a:blip r:embed="rId3"/>
              </a:buBlip>
            </a:pP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Stéphane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Airiau</a:t>
            </a:r>
            <a:r>
              <a:rPr lang="en-US" sz="2400" dirty="0" smtClean="0">
                <a:solidFill>
                  <a:schemeClr val="bg1"/>
                </a:solidFill>
              </a:rPr>
              <a:t>. “Cooperative Games Lecture 9: Representation and </a:t>
            </a:r>
            <a:r>
              <a:rPr lang="en-US" sz="2400" dirty="0" err="1" smtClean="0">
                <a:solidFill>
                  <a:schemeClr val="bg1"/>
                </a:solidFill>
              </a:rPr>
              <a:t>Complexitity</a:t>
            </a:r>
            <a:r>
              <a:rPr lang="en-US" sz="2400" dirty="0" smtClean="0">
                <a:solidFill>
                  <a:schemeClr val="bg1"/>
                </a:solidFill>
              </a:rPr>
              <a:t> issues”</a:t>
            </a:r>
          </a:p>
          <a:p>
            <a:pPr>
              <a:spcBef>
                <a:spcPct val="20000"/>
              </a:spcBef>
              <a:buBlip>
                <a:blip r:embed="rId3"/>
              </a:buBlip>
            </a:pP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Multiagent</a:t>
            </a:r>
            <a:r>
              <a:rPr lang="en-US" sz="2400" dirty="0" smtClean="0">
                <a:solidFill>
                  <a:schemeClr val="bg1"/>
                </a:solidFill>
              </a:rPr>
              <a:t> systems: Algorithmic, game-theoretic, and logical foundations, Y </a:t>
            </a:r>
            <a:r>
              <a:rPr lang="en-US" sz="2400" dirty="0" err="1" smtClean="0">
                <a:solidFill>
                  <a:schemeClr val="bg1"/>
                </a:solidFill>
              </a:rPr>
              <a:t>Shoham</a:t>
            </a:r>
            <a:r>
              <a:rPr lang="en-US" sz="2400" dirty="0" smtClean="0">
                <a:solidFill>
                  <a:schemeClr val="bg1"/>
                </a:solidFill>
              </a:rPr>
              <a:t>, K </a:t>
            </a:r>
            <a:r>
              <a:rPr lang="en-US" sz="2400" dirty="0" err="1" smtClean="0">
                <a:solidFill>
                  <a:schemeClr val="bg1"/>
                </a:solidFill>
              </a:rPr>
              <a:t>Leyton</a:t>
            </a:r>
            <a:r>
              <a:rPr lang="en-US" sz="2400" dirty="0" smtClean="0">
                <a:solidFill>
                  <a:schemeClr val="bg1"/>
                </a:solidFill>
              </a:rPr>
              <a:t>-Brown, Cambridge University Press, 2009</a:t>
            </a:r>
          </a:p>
          <a:p>
            <a:pPr>
              <a:spcBef>
                <a:spcPct val="20000"/>
              </a:spcBef>
              <a:buBlip>
                <a:blip r:embed="rId3"/>
              </a:buBlip>
            </a:pPr>
            <a:r>
              <a:rPr lang="en-US" sz="2400" dirty="0" smtClean="0">
                <a:solidFill>
                  <a:schemeClr val="bg1"/>
                </a:solidFill>
              </a:rPr>
              <a:t>“Maximum flow problem”, Wikipedia,</a:t>
            </a:r>
          </a:p>
          <a:p>
            <a:pPr>
              <a:spcBef>
                <a:spcPct val="20000"/>
              </a:spcBef>
            </a:pPr>
            <a:r>
              <a:rPr lang="en-US" sz="2400" dirty="0" smtClean="0">
                <a:solidFill>
                  <a:schemeClr val="bg1"/>
                </a:solidFill>
              </a:rPr>
              <a:t>http://en.wikipedia.org/wiki/Maximum_flow_problem</a:t>
            </a:r>
          </a:p>
          <a:p>
            <a:pPr>
              <a:spcBef>
                <a:spcPct val="20000"/>
              </a:spcBef>
              <a:buBlip>
                <a:blip r:embed="rId3"/>
              </a:buBlip>
            </a:pP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1579" cy="6872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3026035" y="2316540"/>
            <a:ext cx="322697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altLang="zh-CN" sz="4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Thank you!</a:t>
            </a:r>
            <a:endParaRPr lang="zh-CN" altLang="en-US" sz="48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单角的矩形 4"/>
          <p:cNvSpPr/>
          <p:nvPr/>
        </p:nvSpPr>
        <p:spPr>
          <a:xfrm>
            <a:off x="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剪去单角的矩形 19"/>
          <p:cNvSpPr/>
          <p:nvPr/>
        </p:nvSpPr>
        <p:spPr>
          <a:xfrm>
            <a:off x="2285984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剪去单角的矩形 20"/>
          <p:cNvSpPr/>
          <p:nvPr/>
        </p:nvSpPr>
        <p:spPr>
          <a:xfrm>
            <a:off x="457200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剪去单角的矩形 21"/>
          <p:cNvSpPr/>
          <p:nvPr/>
        </p:nvSpPr>
        <p:spPr>
          <a:xfrm>
            <a:off x="6843026" y="0"/>
            <a:ext cx="230097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矩形 28"/>
          <p:cNvSpPr/>
          <p:nvPr/>
        </p:nvSpPr>
        <p:spPr>
          <a:xfrm>
            <a:off x="0" y="500042"/>
            <a:ext cx="9144000" cy="63579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990" y="21525"/>
            <a:ext cx="207311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Introduction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5984" y="24729"/>
            <a:ext cx="2094948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900" cmpd="sng">
                  <a:solidFill>
                    <a:schemeClr val="bg1">
                      <a:lumMod val="65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tx1">
                      <a:lumMod val="50000"/>
                      <a:lumOff val="50000"/>
                      <a:alpha val="74000"/>
                    </a:schemeClr>
                  </a:innerShdw>
                </a:effectLst>
                <a:cs typeface="Arial" pitchFamily="34" charset="0"/>
              </a:rPr>
              <a:t>WG Game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6977" y="38377"/>
            <a:ext cx="2089484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MC-nets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27969" y="21525"/>
            <a:ext cx="209766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Conclusion</a:t>
            </a:r>
          </a:p>
        </p:txBody>
      </p:sp>
      <p:sp>
        <p:nvSpPr>
          <p:cNvPr id="16" name="圆角矩形 15"/>
          <p:cNvSpPr/>
          <p:nvPr/>
        </p:nvSpPr>
        <p:spPr>
          <a:xfrm>
            <a:off x="14990" y="547949"/>
            <a:ext cx="9129010" cy="6255460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chemeClr val="bg1"/>
              </a:gs>
              <a:gs pos="92000">
                <a:schemeClr val="bg1"/>
              </a:gs>
              <a:gs pos="97000">
                <a:schemeClr val="bg1"/>
              </a:gs>
              <a:gs pos="100000">
                <a:schemeClr val="bg1">
                  <a:alpha val="3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TextBox 16"/>
          <p:cNvSpPr txBox="1"/>
          <p:nvPr/>
        </p:nvSpPr>
        <p:spPr>
          <a:xfrm>
            <a:off x="667079" y="684765"/>
            <a:ext cx="5145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Background -- Flow network </a:t>
            </a:r>
            <a:endParaRPr lang="en-US" sz="2800" b="1" dirty="0"/>
          </a:p>
        </p:txBody>
      </p:sp>
      <p:cxnSp>
        <p:nvCxnSpPr>
          <p:cNvPr id="23" name="直接连接符 22"/>
          <p:cNvCxnSpPr/>
          <p:nvPr/>
        </p:nvCxnSpPr>
        <p:spPr>
          <a:xfrm>
            <a:off x="667079" y="1222975"/>
            <a:ext cx="7772383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4" name="组合 163"/>
          <p:cNvGrpSpPr/>
          <p:nvPr/>
        </p:nvGrpSpPr>
        <p:grpSpPr>
          <a:xfrm>
            <a:off x="900019" y="1265735"/>
            <a:ext cx="5014650" cy="2796370"/>
            <a:chOff x="1304506" y="3805017"/>
            <a:chExt cx="5014650" cy="2796370"/>
          </a:xfrm>
        </p:grpSpPr>
        <p:grpSp>
          <p:nvGrpSpPr>
            <p:cNvPr id="116" name="组合 115"/>
            <p:cNvGrpSpPr/>
            <p:nvPr/>
          </p:nvGrpSpPr>
          <p:grpSpPr>
            <a:xfrm>
              <a:off x="1304506" y="3805017"/>
              <a:ext cx="5014650" cy="2796370"/>
              <a:chOff x="1252483" y="1222975"/>
              <a:chExt cx="5014650" cy="2796370"/>
            </a:xfrm>
          </p:grpSpPr>
          <p:grpSp>
            <p:nvGrpSpPr>
              <p:cNvPr id="117" name="组合 102"/>
              <p:cNvGrpSpPr/>
              <p:nvPr/>
            </p:nvGrpSpPr>
            <p:grpSpPr>
              <a:xfrm>
                <a:off x="1252483" y="1364697"/>
                <a:ext cx="4807180" cy="2468866"/>
                <a:chOff x="1252483" y="1364697"/>
                <a:chExt cx="4807180" cy="2468866"/>
              </a:xfrm>
            </p:grpSpPr>
            <p:grpSp>
              <p:nvGrpSpPr>
                <p:cNvPr id="129" name="组合 39"/>
                <p:cNvGrpSpPr/>
                <p:nvPr/>
              </p:nvGrpSpPr>
              <p:grpSpPr>
                <a:xfrm>
                  <a:off x="2525464" y="1364697"/>
                  <a:ext cx="494674" cy="523220"/>
                  <a:chOff x="1131760" y="4181779"/>
                  <a:chExt cx="494674" cy="523220"/>
                </a:xfrm>
              </p:grpSpPr>
              <p:sp>
                <p:nvSpPr>
                  <p:cNvPr id="160" name="椭圆 159"/>
                  <p:cNvSpPr/>
                  <p:nvPr/>
                </p:nvSpPr>
                <p:spPr>
                  <a:xfrm>
                    <a:off x="1131760" y="4196769"/>
                    <a:ext cx="494674" cy="494674"/>
                  </a:xfrm>
                  <a:prstGeom prst="ellips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1" name="TextBox 160"/>
                  <p:cNvSpPr txBox="1"/>
                  <p:nvPr/>
                </p:nvSpPr>
                <p:spPr>
                  <a:xfrm>
                    <a:off x="1205140" y="4181779"/>
                    <a:ext cx="328120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 smtClean="0"/>
                      <a:t>A</a:t>
                    </a:r>
                    <a:endParaRPr lang="en-US" sz="2800" dirty="0"/>
                  </a:p>
                </p:txBody>
              </p:sp>
            </p:grpSp>
            <p:grpSp>
              <p:nvGrpSpPr>
                <p:cNvPr id="130" name="组合 40"/>
                <p:cNvGrpSpPr/>
                <p:nvPr/>
              </p:nvGrpSpPr>
              <p:grpSpPr>
                <a:xfrm>
                  <a:off x="1252483" y="2268257"/>
                  <a:ext cx="494674" cy="523220"/>
                  <a:chOff x="1131760" y="4181779"/>
                  <a:chExt cx="494674" cy="523220"/>
                </a:xfrm>
              </p:grpSpPr>
              <p:sp>
                <p:nvSpPr>
                  <p:cNvPr id="158" name="椭圆 157"/>
                  <p:cNvSpPr/>
                  <p:nvPr/>
                </p:nvSpPr>
                <p:spPr>
                  <a:xfrm>
                    <a:off x="1131760" y="4196769"/>
                    <a:ext cx="494674" cy="494674"/>
                  </a:xfrm>
                  <a:prstGeom prst="ellips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9" name="TextBox 158"/>
                  <p:cNvSpPr txBox="1"/>
                  <p:nvPr/>
                </p:nvSpPr>
                <p:spPr>
                  <a:xfrm>
                    <a:off x="1205140" y="4181779"/>
                    <a:ext cx="328120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 smtClean="0"/>
                      <a:t>S</a:t>
                    </a:r>
                    <a:endParaRPr lang="en-US" sz="2800" dirty="0"/>
                  </a:p>
                </p:txBody>
              </p:sp>
            </p:grpSp>
            <p:grpSp>
              <p:nvGrpSpPr>
                <p:cNvPr id="131" name="组合 43"/>
                <p:cNvGrpSpPr/>
                <p:nvPr/>
              </p:nvGrpSpPr>
              <p:grpSpPr>
                <a:xfrm>
                  <a:off x="4422863" y="3295353"/>
                  <a:ext cx="494674" cy="523220"/>
                  <a:chOff x="1131760" y="4181779"/>
                  <a:chExt cx="494674" cy="523220"/>
                </a:xfrm>
              </p:grpSpPr>
              <p:sp>
                <p:nvSpPr>
                  <p:cNvPr id="156" name="椭圆 155"/>
                  <p:cNvSpPr/>
                  <p:nvPr/>
                </p:nvSpPr>
                <p:spPr>
                  <a:xfrm>
                    <a:off x="1131760" y="4196769"/>
                    <a:ext cx="494674" cy="494674"/>
                  </a:xfrm>
                  <a:prstGeom prst="ellips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7" name="TextBox 156"/>
                  <p:cNvSpPr txBox="1"/>
                  <p:nvPr/>
                </p:nvSpPr>
                <p:spPr>
                  <a:xfrm>
                    <a:off x="1205140" y="4181779"/>
                    <a:ext cx="328120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 smtClean="0"/>
                      <a:t>E</a:t>
                    </a:r>
                    <a:endParaRPr lang="en-US" sz="2800" dirty="0"/>
                  </a:p>
                </p:txBody>
              </p:sp>
            </p:grpSp>
            <p:grpSp>
              <p:nvGrpSpPr>
                <p:cNvPr id="132" name="组合 46"/>
                <p:cNvGrpSpPr/>
                <p:nvPr/>
              </p:nvGrpSpPr>
              <p:grpSpPr>
                <a:xfrm>
                  <a:off x="4362246" y="1379687"/>
                  <a:ext cx="494674" cy="523220"/>
                  <a:chOff x="1131760" y="4181779"/>
                  <a:chExt cx="494674" cy="523220"/>
                </a:xfrm>
              </p:grpSpPr>
              <p:sp>
                <p:nvSpPr>
                  <p:cNvPr id="154" name="椭圆 153"/>
                  <p:cNvSpPr/>
                  <p:nvPr/>
                </p:nvSpPr>
                <p:spPr>
                  <a:xfrm>
                    <a:off x="1131760" y="4196769"/>
                    <a:ext cx="494674" cy="494674"/>
                  </a:xfrm>
                  <a:prstGeom prst="ellips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5" name="TextBox 154"/>
                  <p:cNvSpPr txBox="1"/>
                  <p:nvPr/>
                </p:nvSpPr>
                <p:spPr>
                  <a:xfrm>
                    <a:off x="1205140" y="4181779"/>
                    <a:ext cx="328120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 smtClean="0"/>
                      <a:t>D</a:t>
                    </a:r>
                    <a:endParaRPr lang="en-US" sz="2800" dirty="0"/>
                  </a:p>
                </p:txBody>
              </p:sp>
            </p:grpSp>
            <p:grpSp>
              <p:nvGrpSpPr>
                <p:cNvPr id="133" name="组合 40"/>
                <p:cNvGrpSpPr/>
                <p:nvPr/>
              </p:nvGrpSpPr>
              <p:grpSpPr>
                <a:xfrm>
                  <a:off x="2513935" y="3310343"/>
                  <a:ext cx="494674" cy="523220"/>
                  <a:chOff x="1131760" y="4181779"/>
                  <a:chExt cx="494674" cy="523220"/>
                </a:xfrm>
              </p:grpSpPr>
              <p:sp>
                <p:nvSpPr>
                  <p:cNvPr id="152" name="椭圆 151"/>
                  <p:cNvSpPr/>
                  <p:nvPr/>
                </p:nvSpPr>
                <p:spPr>
                  <a:xfrm>
                    <a:off x="1131760" y="4196769"/>
                    <a:ext cx="494674" cy="494674"/>
                  </a:xfrm>
                  <a:prstGeom prst="ellips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3" name="TextBox 152"/>
                  <p:cNvSpPr txBox="1"/>
                  <p:nvPr/>
                </p:nvSpPr>
                <p:spPr>
                  <a:xfrm>
                    <a:off x="1205140" y="4181779"/>
                    <a:ext cx="328120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 smtClean="0"/>
                      <a:t>B</a:t>
                    </a:r>
                    <a:endParaRPr lang="en-US" sz="2800" dirty="0"/>
                  </a:p>
                </p:txBody>
              </p:sp>
            </p:grpSp>
            <p:grpSp>
              <p:nvGrpSpPr>
                <p:cNvPr id="134" name="组合 40"/>
                <p:cNvGrpSpPr/>
                <p:nvPr/>
              </p:nvGrpSpPr>
              <p:grpSpPr>
                <a:xfrm>
                  <a:off x="3445044" y="2333573"/>
                  <a:ext cx="494674" cy="523220"/>
                  <a:chOff x="1131760" y="4181779"/>
                  <a:chExt cx="494674" cy="523220"/>
                </a:xfrm>
              </p:grpSpPr>
              <p:sp>
                <p:nvSpPr>
                  <p:cNvPr id="150" name="椭圆 149"/>
                  <p:cNvSpPr/>
                  <p:nvPr/>
                </p:nvSpPr>
                <p:spPr>
                  <a:xfrm>
                    <a:off x="1131760" y="4196769"/>
                    <a:ext cx="494674" cy="494674"/>
                  </a:xfrm>
                  <a:prstGeom prst="ellips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1" name="TextBox 150"/>
                  <p:cNvSpPr txBox="1"/>
                  <p:nvPr/>
                </p:nvSpPr>
                <p:spPr>
                  <a:xfrm>
                    <a:off x="1205140" y="4181779"/>
                    <a:ext cx="328120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 smtClean="0"/>
                      <a:t>C</a:t>
                    </a:r>
                    <a:endParaRPr lang="en-US" sz="2800" dirty="0"/>
                  </a:p>
                </p:txBody>
              </p:sp>
            </p:grpSp>
            <p:grpSp>
              <p:nvGrpSpPr>
                <p:cNvPr id="135" name="组合 40"/>
                <p:cNvGrpSpPr/>
                <p:nvPr/>
              </p:nvGrpSpPr>
              <p:grpSpPr>
                <a:xfrm>
                  <a:off x="5564989" y="2299922"/>
                  <a:ext cx="494674" cy="523220"/>
                  <a:chOff x="1131760" y="4181779"/>
                  <a:chExt cx="494674" cy="523220"/>
                </a:xfrm>
              </p:grpSpPr>
              <p:sp>
                <p:nvSpPr>
                  <p:cNvPr id="148" name="椭圆 147"/>
                  <p:cNvSpPr/>
                  <p:nvPr/>
                </p:nvSpPr>
                <p:spPr>
                  <a:xfrm>
                    <a:off x="1131760" y="4196769"/>
                    <a:ext cx="494674" cy="494674"/>
                  </a:xfrm>
                  <a:prstGeom prst="ellips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9" name="TextBox 148"/>
                  <p:cNvSpPr txBox="1"/>
                  <p:nvPr/>
                </p:nvSpPr>
                <p:spPr>
                  <a:xfrm>
                    <a:off x="1205140" y="4181779"/>
                    <a:ext cx="328120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 smtClean="0"/>
                      <a:t>T</a:t>
                    </a:r>
                    <a:endParaRPr lang="en-US" sz="2800" dirty="0"/>
                  </a:p>
                </p:txBody>
              </p:sp>
            </p:grpSp>
            <p:cxnSp>
              <p:nvCxnSpPr>
                <p:cNvPr id="136" name="直接箭头连接符 135"/>
                <p:cNvCxnSpPr>
                  <a:stCxn id="158" idx="6"/>
                  <a:endCxn id="150" idx="2"/>
                </p:cNvCxnSpPr>
                <p:nvPr/>
              </p:nvCxnSpPr>
              <p:spPr>
                <a:xfrm>
                  <a:off x="1747157" y="2530584"/>
                  <a:ext cx="1697887" cy="65316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直接箭头连接符 136"/>
                <p:cNvCxnSpPr>
                  <a:stCxn id="159" idx="0"/>
                  <a:endCxn id="160" idx="2"/>
                </p:cNvCxnSpPr>
                <p:nvPr/>
              </p:nvCxnSpPr>
              <p:spPr>
                <a:xfrm rot="5400000" flipH="1" flipV="1">
                  <a:off x="1687077" y="1429871"/>
                  <a:ext cx="641233" cy="1035541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直接箭头连接符 137"/>
                <p:cNvCxnSpPr>
                  <a:stCxn id="159" idx="2"/>
                  <a:endCxn id="152" idx="2"/>
                </p:cNvCxnSpPr>
                <p:nvPr/>
              </p:nvCxnSpPr>
              <p:spPr>
                <a:xfrm rot="16200000" flipH="1">
                  <a:off x="1611333" y="2670067"/>
                  <a:ext cx="781193" cy="1024012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直接箭头连接符 138"/>
                <p:cNvCxnSpPr>
                  <a:stCxn id="152" idx="6"/>
                  <a:endCxn id="156" idx="2"/>
                </p:cNvCxnSpPr>
                <p:nvPr/>
              </p:nvCxnSpPr>
              <p:spPr>
                <a:xfrm flipV="1">
                  <a:off x="3008609" y="3557680"/>
                  <a:ext cx="1414254" cy="1499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直接箭头连接符 139"/>
                <p:cNvCxnSpPr>
                  <a:stCxn id="160" idx="6"/>
                  <a:endCxn id="154" idx="2"/>
                </p:cNvCxnSpPr>
                <p:nvPr/>
              </p:nvCxnSpPr>
              <p:spPr>
                <a:xfrm>
                  <a:off x="3020138" y="1627024"/>
                  <a:ext cx="1342108" cy="1499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直接箭头连接符 140"/>
                <p:cNvCxnSpPr>
                  <a:stCxn id="152" idx="7"/>
                  <a:endCxn id="150" idx="3"/>
                </p:cNvCxnSpPr>
                <p:nvPr/>
              </p:nvCxnSpPr>
              <p:spPr>
                <a:xfrm rot="5400000" flipH="1" flipV="1">
                  <a:off x="2913335" y="2793625"/>
                  <a:ext cx="626982" cy="581321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直接箭头连接符 141"/>
                <p:cNvCxnSpPr>
                  <a:stCxn id="150" idx="5"/>
                  <a:endCxn id="156" idx="1"/>
                </p:cNvCxnSpPr>
                <p:nvPr/>
              </p:nvCxnSpPr>
              <p:spPr>
                <a:xfrm rot="16200000" flipH="1">
                  <a:off x="3875294" y="2762774"/>
                  <a:ext cx="611992" cy="628031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直接箭头连接符 142"/>
                <p:cNvCxnSpPr>
                  <a:stCxn id="160" idx="5"/>
                  <a:endCxn id="150" idx="1"/>
                </p:cNvCxnSpPr>
                <p:nvPr/>
              </p:nvCxnSpPr>
              <p:spPr>
                <a:xfrm rot="16200000" flipH="1">
                  <a:off x="2923047" y="1826566"/>
                  <a:ext cx="619088" cy="569792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直接箭头连接符 143"/>
                <p:cNvCxnSpPr>
                  <a:stCxn id="157" idx="0"/>
                  <a:endCxn id="155" idx="2"/>
                </p:cNvCxnSpPr>
                <p:nvPr/>
              </p:nvCxnSpPr>
              <p:spPr>
                <a:xfrm rot="16200000" flipV="1">
                  <a:off x="3933772" y="2568821"/>
                  <a:ext cx="1392446" cy="60617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直接箭头连接符 144"/>
                <p:cNvCxnSpPr>
                  <a:stCxn id="150" idx="7"/>
                  <a:endCxn id="154" idx="3"/>
                </p:cNvCxnSpPr>
                <p:nvPr/>
              </p:nvCxnSpPr>
              <p:spPr>
                <a:xfrm rot="5400000" flipH="1" flipV="1">
                  <a:off x="3848933" y="1835250"/>
                  <a:ext cx="604098" cy="567414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直接箭头连接符 145"/>
                <p:cNvCxnSpPr>
                  <a:stCxn id="154" idx="5"/>
                  <a:endCxn id="148" idx="1"/>
                </p:cNvCxnSpPr>
                <p:nvPr/>
              </p:nvCxnSpPr>
              <p:spPr>
                <a:xfrm rot="16200000" flipH="1">
                  <a:off x="4925731" y="1675653"/>
                  <a:ext cx="570447" cy="852955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直接箭头连接符 146"/>
                <p:cNvCxnSpPr>
                  <a:stCxn id="156" idx="7"/>
                  <a:endCxn id="148" idx="3"/>
                </p:cNvCxnSpPr>
                <p:nvPr/>
              </p:nvCxnSpPr>
              <p:spPr>
                <a:xfrm rot="5400000" flipH="1" flipV="1">
                  <a:off x="4918442" y="2663796"/>
                  <a:ext cx="645643" cy="79233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8" name="TextBox 117"/>
              <p:cNvSpPr txBox="1"/>
              <p:nvPr/>
            </p:nvSpPr>
            <p:spPr>
              <a:xfrm>
                <a:off x="1604996" y="1495053"/>
                <a:ext cx="7589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5</a:t>
                </a:r>
                <a:r>
                  <a:rPr lang="en-US" sz="2400" dirty="0" smtClean="0"/>
                  <a:t>/5</a:t>
                </a:r>
                <a:endParaRPr lang="en-US" sz="2400" dirty="0"/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3182274" y="1222975"/>
                <a:ext cx="78297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5</a:t>
                </a:r>
                <a:r>
                  <a:rPr lang="en-US" sz="2400" dirty="0" smtClean="0"/>
                  <a:t>/5</a:t>
                </a:r>
                <a:endParaRPr lang="en-US" sz="2400" dirty="0"/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3604888" y="1727400"/>
                <a:ext cx="8179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4</a:t>
                </a:r>
                <a:r>
                  <a:rPr lang="en-US" sz="2400" dirty="0" smtClean="0"/>
                  <a:t>/4</a:t>
                </a:r>
                <a:endParaRPr lang="en-US" sz="2400" dirty="0"/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4066817" y="2691276"/>
                <a:ext cx="6595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sz="2400" dirty="0" smtClean="0"/>
                  <a:t>/6</a:t>
                </a:r>
                <a:endParaRPr lang="en-US" sz="2400" dirty="0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2598844" y="2741497"/>
                <a:ext cx="8179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  <a:r>
                  <a:rPr lang="en-US" sz="2400" dirty="0" smtClean="0"/>
                  <a:t>/3</a:t>
                </a:r>
                <a:endParaRPr lang="en-US" sz="2400" dirty="0"/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1489923" y="3166944"/>
                <a:ext cx="6471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4</a:t>
                </a:r>
                <a:r>
                  <a:rPr lang="en-US" sz="2400" dirty="0" smtClean="0"/>
                  <a:t>/4</a:t>
                </a:r>
                <a:endParaRPr lang="en-US" sz="2400" dirty="0"/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2137094" y="2151727"/>
                <a:ext cx="6659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6</a:t>
                </a:r>
                <a:r>
                  <a:rPr lang="en-US" sz="2400" dirty="0" smtClean="0"/>
                  <a:t>/8</a:t>
                </a:r>
                <a:endParaRPr lang="en-US" sz="2400" dirty="0"/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5080828" y="3094500"/>
                <a:ext cx="7818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5</a:t>
                </a:r>
                <a:r>
                  <a:rPr lang="en-US" sz="2400" dirty="0" smtClean="0"/>
                  <a:t>/5</a:t>
                </a:r>
                <a:endParaRPr lang="en-US" sz="2400" dirty="0"/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5180550" y="1643528"/>
                <a:ext cx="108658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10</a:t>
                </a:r>
                <a:r>
                  <a:rPr lang="en-US" sz="2400" dirty="0" smtClean="0"/>
                  <a:t>/10</a:t>
                </a:r>
                <a:endParaRPr lang="en-US" sz="2400" dirty="0"/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4651487" y="2361477"/>
                <a:ext cx="7145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sz="2400" dirty="0" smtClean="0"/>
                  <a:t>/2</a:t>
                </a:r>
                <a:endParaRPr lang="en-US" sz="2400" dirty="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3020138" y="3557680"/>
                <a:ext cx="8590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4</a:t>
                </a:r>
                <a:r>
                  <a:rPr lang="en-US" sz="2400" dirty="0" smtClean="0"/>
                  <a:t>/5</a:t>
                </a:r>
                <a:endParaRPr lang="en-US" sz="2400" dirty="0"/>
              </a:p>
            </p:txBody>
          </p:sp>
        </p:grpSp>
        <p:sp>
          <p:nvSpPr>
            <p:cNvPr id="163" name="TextBox 162"/>
            <p:cNvSpPr txBox="1"/>
            <p:nvPr/>
          </p:nvSpPr>
          <p:spPr>
            <a:xfrm>
              <a:off x="3104819" y="4288433"/>
              <a:ext cx="6300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0</a:t>
              </a:r>
              <a:r>
                <a:rPr lang="en-US" sz="2400" dirty="0" smtClean="0"/>
                <a:t>/1</a:t>
              </a:r>
              <a:endParaRPr lang="en-US" sz="2400" dirty="0"/>
            </a:p>
          </p:txBody>
        </p:sp>
      </p:grpSp>
      <p:sp>
        <p:nvSpPr>
          <p:cNvPr id="165" name="TextBox 164"/>
          <p:cNvSpPr txBox="1"/>
          <p:nvPr/>
        </p:nvSpPr>
        <p:spPr>
          <a:xfrm>
            <a:off x="6632021" y="1545336"/>
            <a:ext cx="1875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10</a:t>
            </a:r>
            <a:r>
              <a:rPr lang="en-US" sz="2400" dirty="0" smtClean="0"/>
              <a:t>: flow</a:t>
            </a:r>
          </a:p>
          <a:p>
            <a:r>
              <a:rPr lang="en-US" sz="2400" dirty="0" smtClean="0"/>
              <a:t>10: capacity </a:t>
            </a:r>
            <a:endParaRPr lang="en-US" sz="2400" dirty="0"/>
          </a:p>
        </p:txBody>
      </p:sp>
      <p:sp>
        <p:nvSpPr>
          <p:cNvPr id="166" name="TextBox 165"/>
          <p:cNvSpPr txBox="1"/>
          <p:nvPr/>
        </p:nvSpPr>
        <p:spPr>
          <a:xfrm>
            <a:off x="674218" y="4062105"/>
            <a:ext cx="753944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2000" dirty="0" smtClean="0"/>
              <a:t> </a:t>
            </a:r>
            <a:r>
              <a:rPr lang="en-US" sz="2200" dirty="0" smtClean="0"/>
              <a:t>Each edge has a </a:t>
            </a:r>
            <a:r>
              <a:rPr lang="en-US" sz="2200" b="1" dirty="0" smtClean="0"/>
              <a:t>capacity</a:t>
            </a:r>
            <a:r>
              <a:rPr lang="en-US" sz="2200" dirty="0" smtClean="0"/>
              <a:t> and each edge receives a </a:t>
            </a:r>
            <a:r>
              <a:rPr lang="en-US" sz="2200" b="1" dirty="0" smtClean="0">
                <a:solidFill>
                  <a:srgbClr val="FF0000"/>
                </a:solidFill>
              </a:rPr>
              <a:t>flow</a:t>
            </a:r>
          </a:p>
          <a:p>
            <a:pPr>
              <a:buBlip>
                <a:blip r:embed="rId2"/>
              </a:buBlip>
            </a:pPr>
            <a:r>
              <a:rPr lang="en-US" sz="2200" dirty="0" smtClean="0"/>
              <a:t> A maximum feasible flow through the flow network</a:t>
            </a:r>
          </a:p>
          <a:p>
            <a:pPr>
              <a:buBlip>
                <a:blip r:embed="rId2"/>
              </a:buBlip>
            </a:pPr>
            <a:r>
              <a:rPr lang="en-US" sz="2200" dirty="0" smtClean="0"/>
              <a:t> A </a:t>
            </a:r>
            <a:r>
              <a:rPr lang="en-US" sz="2200" b="1" dirty="0" smtClean="0"/>
              <a:t>cut</a:t>
            </a:r>
            <a:r>
              <a:rPr lang="en-US" sz="2200" dirty="0" smtClean="0"/>
              <a:t> divides the vertices of a graph into two disjoint subsets</a:t>
            </a:r>
          </a:p>
          <a:p>
            <a:r>
              <a:rPr lang="en-US" sz="2200" dirty="0" smtClean="0"/>
              <a:t>    The </a:t>
            </a:r>
            <a:r>
              <a:rPr lang="en-US" sz="2200" b="1" dirty="0" smtClean="0"/>
              <a:t>capacity</a:t>
            </a:r>
            <a:r>
              <a:rPr lang="en-US" sz="2200" dirty="0" smtClean="0"/>
              <a:t> of the cut is 5+6+10 = 21</a:t>
            </a:r>
          </a:p>
          <a:p>
            <a:r>
              <a:rPr lang="en-US" sz="2200" dirty="0" smtClean="0"/>
              <a:t>    A min-cut is a cut with the minimum capacity</a:t>
            </a:r>
          </a:p>
          <a:p>
            <a:pPr>
              <a:buBlip>
                <a:blip r:embed="rId2"/>
              </a:buBlip>
            </a:pPr>
            <a:r>
              <a:rPr lang="en-US" sz="2200" dirty="0" smtClean="0"/>
              <a:t> Max-flow =  Min-cut</a:t>
            </a:r>
          </a:p>
          <a:p>
            <a:pPr>
              <a:buBlip>
                <a:blip r:embed="rId2"/>
              </a:buBlip>
            </a:pPr>
            <a:r>
              <a:rPr lang="en-US" sz="2200" dirty="0" smtClean="0"/>
              <a:t> A max-flow problem can be solved in polynomial time.</a:t>
            </a:r>
            <a:endParaRPr lang="en-US" sz="2200" dirty="0"/>
          </a:p>
        </p:txBody>
      </p:sp>
      <p:sp>
        <p:nvSpPr>
          <p:cNvPr id="169" name="任意多边形 168"/>
          <p:cNvSpPr/>
          <p:nvPr/>
        </p:nvSpPr>
        <p:spPr>
          <a:xfrm>
            <a:off x="3003529" y="1454474"/>
            <a:ext cx="2487386" cy="2890157"/>
          </a:xfrm>
          <a:custGeom>
            <a:avLst/>
            <a:gdLst>
              <a:gd name="connsiteX0" fmla="*/ 2487386 w 2487386"/>
              <a:gd name="connsiteY0" fmla="*/ 0 h 2890157"/>
              <a:gd name="connsiteX1" fmla="*/ 381000 w 2487386"/>
              <a:gd name="connsiteY1" fmla="*/ 2449286 h 2890157"/>
              <a:gd name="connsiteX2" fmla="*/ 201386 w 2487386"/>
              <a:gd name="connsiteY2" fmla="*/ 2645228 h 2890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87386" h="2890157">
                <a:moveTo>
                  <a:pt x="2487386" y="0"/>
                </a:moveTo>
                <a:lnTo>
                  <a:pt x="381000" y="2449286"/>
                </a:lnTo>
                <a:cubicBezTo>
                  <a:pt x="0" y="2890157"/>
                  <a:pt x="209550" y="2598964"/>
                  <a:pt x="201386" y="2645228"/>
                </a:cubicBezTo>
              </a:path>
            </a:pathLst>
          </a:custGeom>
          <a:ln w="3810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1" name="直接箭头连接符 170"/>
          <p:cNvCxnSpPr>
            <a:stCxn id="150" idx="5"/>
            <a:endCxn id="156" idx="1"/>
          </p:cNvCxnSpPr>
          <p:nvPr/>
        </p:nvCxnSpPr>
        <p:spPr>
          <a:xfrm rot="16200000" flipH="1">
            <a:off x="3522830" y="2805534"/>
            <a:ext cx="611992" cy="628031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直接箭头连接符 171"/>
          <p:cNvCxnSpPr>
            <a:stCxn id="154" idx="5"/>
            <a:endCxn id="148" idx="1"/>
          </p:cNvCxnSpPr>
          <p:nvPr/>
        </p:nvCxnSpPr>
        <p:spPr>
          <a:xfrm rot="16200000" flipH="1">
            <a:off x="4573267" y="1718413"/>
            <a:ext cx="570447" cy="852955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接箭头连接符 172"/>
          <p:cNvCxnSpPr>
            <a:stCxn id="152" idx="6"/>
            <a:endCxn id="156" idx="2"/>
          </p:cNvCxnSpPr>
          <p:nvPr/>
        </p:nvCxnSpPr>
        <p:spPr>
          <a:xfrm flipV="1">
            <a:off x="2656145" y="3600440"/>
            <a:ext cx="1414254" cy="14990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1579" cy="6872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747266" y="1379757"/>
            <a:ext cx="7796233" cy="467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buClr>
                <a:schemeClr val="bg1">
                  <a:lumMod val="75000"/>
                </a:schemeClr>
              </a:buClr>
              <a:buSzPct val="100000"/>
              <a:buBlip>
                <a:blip r:embed="rId3"/>
              </a:buBlip>
            </a:pP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Computational problems associated with a </a:t>
            </a:r>
          </a:p>
          <a:p>
            <a:pPr>
              <a:lnSpc>
                <a:spcPct val="120000"/>
              </a:lnSpc>
              <a:buClr>
                <a:schemeClr val="bg1">
                  <a:lumMod val="75000"/>
                </a:schemeClr>
              </a:buClr>
              <a:buSzPct val="100000"/>
            </a:pPr>
            <a:r>
              <a:rPr lang="en-US" sz="3200" b="1" dirty="0" smtClean="0">
                <a:solidFill>
                  <a:schemeClr val="bg1"/>
                </a:solidFill>
              </a:rPr>
              <a:t>     solution concept</a:t>
            </a:r>
          </a:p>
          <a:p>
            <a:pPr>
              <a:lnSpc>
                <a:spcPct val="120000"/>
              </a:lnSpc>
              <a:buClr>
                <a:schemeClr val="bg1">
                  <a:lumMod val="75000"/>
                </a:schemeClr>
              </a:buClr>
              <a:buSzPct val="100000"/>
              <a:buBlip>
                <a:blip r:embed="rId3"/>
              </a:buBlip>
            </a:pPr>
            <a:r>
              <a:rPr lang="en-US" sz="3200" b="1" dirty="0" smtClean="0">
                <a:solidFill>
                  <a:schemeClr val="bg1"/>
                </a:solidFill>
              </a:rPr>
              <a:t>Why we need the compact representation </a:t>
            </a:r>
          </a:p>
          <a:p>
            <a:pPr>
              <a:lnSpc>
                <a:spcPct val="120000"/>
              </a:lnSpc>
              <a:buClr>
                <a:schemeClr val="bg1">
                  <a:lumMod val="75000"/>
                </a:schemeClr>
              </a:buClr>
              <a:buSzPct val="100000"/>
            </a:pPr>
            <a:r>
              <a:rPr lang="en-US" sz="3200" b="1" dirty="0" smtClean="0">
                <a:solidFill>
                  <a:schemeClr val="bg1"/>
                </a:solidFill>
              </a:rPr>
              <a:t>    of coalitional games</a:t>
            </a:r>
          </a:p>
          <a:p>
            <a:pPr>
              <a:lnSpc>
                <a:spcPct val="120000"/>
              </a:lnSpc>
              <a:buClr>
                <a:schemeClr val="bg1">
                  <a:lumMod val="75000"/>
                </a:schemeClr>
              </a:buClr>
              <a:buSzPct val="100000"/>
              <a:buBlip>
                <a:blip r:embed="rId3"/>
              </a:buBlip>
            </a:pPr>
            <a:r>
              <a:rPr lang="en-US" sz="3200" b="1" dirty="0" smtClean="0">
                <a:solidFill>
                  <a:schemeClr val="bg1"/>
                </a:solidFill>
              </a:rPr>
              <a:t>Compactly-represented coalitional games</a:t>
            </a:r>
          </a:p>
          <a:p>
            <a:pPr lvl="2">
              <a:lnSpc>
                <a:spcPct val="120000"/>
              </a:lnSpc>
              <a:buClr>
                <a:schemeClr val="bg1">
                  <a:lumMod val="75000"/>
                </a:schemeClr>
              </a:buClr>
              <a:buSzPct val="100000"/>
              <a:buBlip>
                <a:blip r:embed="rId3"/>
              </a:buBlip>
            </a:pPr>
            <a:r>
              <a:rPr lang="en-US" sz="2800" b="1" dirty="0" smtClean="0">
                <a:solidFill>
                  <a:schemeClr val="bg1"/>
                </a:solidFill>
              </a:rPr>
              <a:t> Weighted graph game  </a:t>
            </a:r>
          </a:p>
          <a:p>
            <a:pPr lvl="2">
              <a:lnSpc>
                <a:spcPct val="120000"/>
              </a:lnSpc>
              <a:buClr>
                <a:schemeClr val="bg1">
                  <a:lumMod val="75000"/>
                </a:schemeClr>
              </a:buClr>
              <a:buSzPct val="100000"/>
              <a:buBlip>
                <a:blip r:embed="rId3"/>
              </a:buBlip>
            </a:pPr>
            <a:r>
              <a:rPr lang="en-US" sz="2800" b="1" dirty="0" smtClean="0">
                <a:solidFill>
                  <a:schemeClr val="bg1"/>
                </a:solidFill>
              </a:rPr>
              <a:t> Marginal contribution nets  </a:t>
            </a:r>
          </a:p>
          <a:p>
            <a:pPr>
              <a:lnSpc>
                <a:spcPct val="120000"/>
              </a:lnSpc>
              <a:buClr>
                <a:schemeClr val="bg1">
                  <a:lumMod val="75000"/>
                </a:schemeClr>
              </a:buClr>
              <a:buSzPct val="100000"/>
              <a:buBlip>
                <a:blip r:embed="rId3"/>
              </a:buBlip>
            </a:pPr>
            <a:r>
              <a:rPr lang="en-US" sz="3200" b="1" dirty="0" smtClean="0">
                <a:solidFill>
                  <a:schemeClr val="bg1"/>
                </a:solidFill>
              </a:rPr>
              <a:t> Conclusion</a:t>
            </a:r>
          </a:p>
        </p:txBody>
      </p:sp>
      <p:sp>
        <p:nvSpPr>
          <p:cNvPr id="7" name="矩形 6"/>
          <p:cNvSpPr/>
          <p:nvPr/>
        </p:nvSpPr>
        <p:spPr>
          <a:xfrm>
            <a:off x="665378" y="221562"/>
            <a:ext cx="24593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altLang="zh-CN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Outline</a:t>
            </a:r>
            <a:endParaRPr lang="zh-CN" altLang="en-US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单角的矩形 4"/>
          <p:cNvSpPr/>
          <p:nvPr/>
        </p:nvSpPr>
        <p:spPr>
          <a:xfrm>
            <a:off x="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剪去单角的矩形 19"/>
          <p:cNvSpPr/>
          <p:nvPr/>
        </p:nvSpPr>
        <p:spPr>
          <a:xfrm>
            <a:off x="2285984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剪去单角的矩形 20"/>
          <p:cNvSpPr/>
          <p:nvPr/>
        </p:nvSpPr>
        <p:spPr>
          <a:xfrm>
            <a:off x="457200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剪去单角的矩形 21"/>
          <p:cNvSpPr/>
          <p:nvPr/>
        </p:nvSpPr>
        <p:spPr>
          <a:xfrm>
            <a:off x="6843026" y="0"/>
            <a:ext cx="230097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矩形 28"/>
          <p:cNvSpPr/>
          <p:nvPr/>
        </p:nvSpPr>
        <p:spPr>
          <a:xfrm>
            <a:off x="0" y="500042"/>
            <a:ext cx="9144000" cy="63579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990" y="21525"/>
            <a:ext cx="207311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Introduction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5984" y="24729"/>
            <a:ext cx="2094948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900" cmpd="sng">
                  <a:solidFill>
                    <a:schemeClr val="bg1">
                      <a:lumMod val="65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tx1">
                      <a:lumMod val="50000"/>
                      <a:lumOff val="50000"/>
                      <a:alpha val="74000"/>
                    </a:schemeClr>
                  </a:innerShdw>
                </a:effectLst>
                <a:cs typeface="Arial" pitchFamily="34" charset="0"/>
              </a:rPr>
              <a:t>WG Game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6977" y="38377"/>
            <a:ext cx="2089484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MC-nets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27969" y="21525"/>
            <a:ext cx="209766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Conclusion</a:t>
            </a:r>
          </a:p>
        </p:txBody>
      </p:sp>
      <p:sp>
        <p:nvSpPr>
          <p:cNvPr id="16" name="圆角矩形 15"/>
          <p:cNvSpPr/>
          <p:nvPr/>
        </p:nvSpPr>
        <p:spPr>
          <a:xfrm>
            <a:off x="14990" y="547949"/>
            <a:ext cx="9129010" cy="6255460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chemeClr val="bg1"/>
              </a:gs>
              <a:gs pos="92000">
                <a:schemeClr val="bg1"/>
              </a:gs>
              <a:gs pos="97000">
                <a:schemeClr val="bg1"/>
              </a:gs>
              <a:gs pos="100000">
                <a:schemeClr val="bg1">
                  <a:alpha val="3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23" name="直接连接符 22"/>
          <p:cNvCxnSpPr/>
          <p:nvPr/>
        </p:nvCxnSpPr>
        <p:spPr>
          <a:xfrm>
            <a:off x="667079" y="1222975"/>
            <a:ext cx="7772383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74"/>
          <p:cNvGrpSpPr/>
          <p:nvPr/>
        </p:nvGrpSpPr>
        <p:grpSpPr>
          <a:xfrm>
            <a:off x="7331749" y="5073699"/>
            <a:ext cx="1778629" cy="1572654"/>
            <a:chOff x="839095" y="4254949"/>
            <a:chExt cx="2239068" cy="2009874"/>
          </a:xfrm>
        </p:grpSpPr>
        <p:cxnSp>
          <p:nvCxnSpPr>
            <p:cNvPr id="24" name="直接连接符 23"/>
            <p:cNvCxnSpPr>
              <a:stCxn id="46" idx="6"/>
              <a:endCxn id="40" idx="2"/>
            </p:cNvCxnSpPr>
            <p:nvPr/>
          </p:nvCxnSpPr>
          <p:spPr>
            <a:xfrm>
              <a:off x="1606640" y="4517276"/>
              <a:ext cx="833507" cy="276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组合 73"/>
            <p:cNvGrpSpPr/>
            <p:nvPr/>
          </p:nvGrpSpPr>
          <p:grpSpPr>
            <a:xfrm>
              <a:off x="839095" y="4254949"/>
              <a:ext cx="2239068" cy="2009874"/>
              <a:chOff x="839095" y="4254949"/>
              <a:chExt cx="2239068" cy="2009874"/>
            </a:xfrm>
          </p:grpSpPr>
          <p:grpSp>
            <p:nvGrpSpPr>
              <p:cNvPr id="4" name="组合 39"/>
              <p:cNvGrpSpPr/>
              <p:nvPr/>
            </p:nvGrpSpPr>
            <p:grpSpPr>
              <a:xfrm>
                <a:off x="1111966" y="4254949"/>
                <a:ext cx="494674" cy="523220"/>
                <a:chOff x="1131760" y="4181779"/>
                <a:chExt cx="494674" cy="523220"/>
              </a:xfrm>
            </p:grpSpPr>
            <p:sp>
              <p:nvSpPr>
                <p:cNvPr id="46" name="椭圆 45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1</a:t>
                  </a:r>
                  <a:endParaRPr lang="en-US" sz="2800" dirty="0"/>
                </a:p>
              </p:txBody>
            </p:sp>
          </p:grpSp>
          <p:grpSp>
            <p:nvGrpSpPr>
              <p:cNvPr id="6" name="组合 40"/>
              <p:cNvGrpSpPr/>
              <p:nvPr/>
            </p:nvGrpSpPr>
            <p:grpSpPr>
              <a:xfrm>
                <a:off x="957803" y="5479276"/>
                <a:ext cx="494674" cy="523220"/>
                <a:chOff x="1131760" y="4181779"/>
                <a:chExt cx="494674" cy="523220"/>
              </a:xfrm>
            </p:grpSpPr>
            <p:sp>
              <p:nvSpPr>
                <p:cNvPr id="44" name="椭圆 43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3</a:t>
                  </a:r>
                  <a:endParaRPr lang="en-US" sz="2800" dirty="0"/>
                </a:p>
              </p:txBody>
            </p:sp>
          </p:grpSp>
          <p:grpSp>
            <p:nvGrpSpPr>
              <p:cNvPr id="7" name="组合 43"/>
              <p:cNvGrpSpPr/>
              <p:nvPr/>
            </p:nvGrpSpPr>
            <p:grpSpPr>
              <a:xfrm>
                <a:off x="2379259" y="5741603"/>
                <a:ext cx="494674" cy="523220"/>
                <a:chOff x="1131760" y="4181779"/>
                <a:chExt cx="494674" cy="523220"/>
              </a:xfrm>
            </p:grpSpPr>
            <p:sp>
              <p:nvSpPr>
                <p:cNvPr id="42" name="椭圆 41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4</a:t>
                  </a:r>
                  <a:endParaRPr lang="en-US" sz="2800" dirty="0"/>
                </a:p>
              </p:txBody>
            </p:sp>
          </p:grpSp>
          <p:grpSp>
            <p:nvGrpSpPr>
              <p:cNvPr id="8" name="组合 46"/>
              <p:cNvGrpSpPr/>
              <p:nvPr/>
            </p:nvGrpSpPr>
            <p:grpSpPr>
              <a:xfrm>
                <a:off x="2440147" y="4531549"/>
                <a:ext cx="494674" cy="523220"/>
                <a:chOff x="1131760" y="4181779"/>
                <a:chExt cx="494674" cy="523220"/>
              </a:xfrm>
            </p:grpSpPr>
            <p:sp>
              <p:nvSpPr>
                <p:cNvPr id="40" name="椭圆 39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2</a:t>
                  </a:r>
                  <a:endParaRPr lang="en-US" sz="2800" dirty="0"/>
                </a:p>
              </p:txBody>
            </p:sp>
          </p:grpSp>
          <p:cxnSp>
            <p:nvCxnSpPr>
              <p:cNvPr id="31" name="直接连接符 30"/>
              <p:cNvCxnSpPr>
                <a:stCxn id="46" idx="5"/>
                <a:endCxn id="42" idx="1"/>
              </p:cNvCxnSpPr>
              <p:nvPr/>
            </p:nvCxnSpPr>
            <p:spPr>
              <a:xfrm rot="16200000" flipH="1">
                <a:off x="1424516" y="4801850"/>
                <a:ext cx="1136866" cy="91750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>
                <a:stCxn id="41" idx="2"/>
                <a:endCxn id="43" idx="0"/>
              </p:cNvCxnSpPr>
              <p:nvPr/>
            </p:nvCxnSpPr>
            <p:spPr>
              <a:xfrm rot="5400000">
                <a:off x="2303726" y="5367742"/>
                <a:ext cx="686834" cy="608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>
                <a:stCxn id="44" idx="6"/>
                <a:endCxn id="40" idx="3"/>
              </p:cNvCxnSpPr>
              <p:nvPr/>
            </p:nvCxnSpPr>
            <p:spPr>
              <a:xfrm flipV="1">
                <a:off x="1452477" y="4968770"/>
                <a:ext cx="1060113" cy="77283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>
                <a:stCxn id="47" idx="2"/>
                <a:endCxn id="45" idx="0"/>
              </p:cNvCxnSpPr>
              <p:nvPr/>
            </p:nvCxnSpPr>
            <p:spPr>
              <a:xfrm rot="5400000">
                <a:off x="921772" y="5051641"/>
                <a:ext cx="701107" cy="15416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35" name="Object 4"/>
              <p:cNvGraphicFramePr>
                <a:graphicFrameLocks noChangeAspect="1"/>
              </p:cNvGraphicFramePr>
              <p:nvPr/>
            </p:nvGraphicFramePr>
            <p:xfrm>
              <a:off x="1901809" y="4304509"/>
              <a:ext cx="384175" cy="361950"/>
            </p:xfrm>
            <a:graphic>
              <a:graphicData uri="http://schemas.openxmlformats.org/presentationml/2006/ole">
                <p:oleObj spid="_x0000_s27650" name="Equation" r:id="rId3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36" name="Object 12"/>
              <p:cNvGraphicFramePr>
                <a:graphicFrameLocks noChangeAspect="1"/>
              </p:cNvGraphicFramePr>
              <p:nvPr/>
            </p:nvGraphicFramePr>
            <p:xfrm>
              <a:off x="2670175" y="5276850"/>
              <a:ext cx="407988" cy="407988"/>
            </p:xfrm>
            <a:graphic>
              <a:graphicData uri="http://schemas.openxmlformats.org/presentationml/2006/ole">
                <p:oleObj spid="_x0000_s27651" name="Equation" r:id="rId4" imgW="228600" imgH="228600" progId="Equation.DSMT4">
                  <p:embed/>
                </p:oleObj>
              </a:graphicData>
            </a:graphic>
          </p:graphicFrame>
          <p:graphicFrame>
            <p:nvGraphicFramePr>
              <p:cNvPr id="37" name="Object 13"/>
              <p:cNvGraphicFramePr>
                <a:graphicFrameLocks noChangeAspect="1"/>
              </p:cNvGraphicFramePr>
              <p:nvPr/>
            </p:nvGraphicFramePr>
            <p:xfrm>
              <a:off x="1521988" y="4944880"/>
              <a:ext cx="384175" cy="361950"/>
            </p:xfrm>
            <a:graphic>
              <a:graphicData uri="http://schemas.openxmlformats.org/presentationml/2006/ole">
                <p:oleObj spid="_x0000_s27652" name="Equation" r:id="rId5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38" name="Object 14"/>
              <p:cNvGraphicFramePr>
                <a:graphicFrameLocks noChangeAspect="1"/>
              </p:cNvGraphicFramePr>
              <p:nvPr/>
            </p:nvGraphicFramePr>
            <p:xfrm>
              <a:off x="1965104" y="4772805"/>
              <a:ext cx="384175" cy="361950"/>
            </p:xfrm>
            <a:graphic>
              <a:graphicData uri="http://schemas.openxmlformats.org/presentationml/2006/ole">
                <p:oleObj spid="_x0000_s27653" name="Equation" r:id="rId6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39" name="Object 15"/>
              <p:cNvGraphicFramePr>
                <a:graphicFrameLocks noChangeAspect="1"/>
              </p:cNvGraphicFramePr>
              <p:nvPr/>
            </p:nvGraphicFramePr>
            <p:xfrm>
              <a:off x="839095" y="4846638"/>
              <a:ext cx="384175" cy="361950"/>
            </p:xfrm>
            <a:graphic>
              <a:graphicData uri="http://schemas.openxmlformats.org/presentationml/2006/ole">
                <p:oleObj spid="_x0000_s27654" name="Equation" r:id="rId7" imgW="215640" imgH="203040" progId="Equation.DSMT4">
                  <p:embed/>
                </p:oleObj>
              </a:graphicData>
            </a:graphic>
          </p:graphicFrame>
        </p:grpSp>
      </p:grpSp>
      <p:sp>
        <p:nvSpPr>
          <p:cNvPr id="164" name="TextBox 163"/>
          <p:cNvSpPr txBox="1"/>
          <p:nvPr/>
        </p:nvSpPr>
        <p:spPr>
          <a:xfrm>
            <a:off x="667079" y="5442413"/>
            <a:ext cx="77723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smtClean="0"/>
              <a:t>For </a:t>
            </a:r>
            <a:r>
              <a:rPr lang="en-US" sz="2200" dirty="0" err="1" smtClean="0"/>
              <a:t>subgame</a:t>
            </a:r>
            <a:r>
              <a:rPr lang="en-US" sz="2200" dirty="0" smtClean="0"/>
              <a:t> S={1,2}</a:t>
            </a:r>
          </a:p>
          <a:p>
            <a:pPr algn="just"/>
            <a:endParaRPr lang="en-US" sz="22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112" name="组合 111"/>
          <p:cNvGrpSpPr/>
          <p:nvPr/>
        </p:nvGrpSpPr>
        <p:grpSpPr>
          <a:xfrm>
            <a:off x="667079" y="937261"/>
            <a:ext cx="7994030" cy="1138773"/>
            <a:chOff x="667079" y="1263841"/>
            <a:chExt cx="7994030" cy="1138773"/>
          </a:xfrm>
        </p:grpSpPr>
        <p:sp>
          <p:nvSpPr>
            <p:cNvPr id="18" name="TextBox 17"/>
            <p:cNvSpPr txBox="1"/>
            <p:nvPr/>
          </p:nvSpPr>
          <p:spPr>
            <a:xfrm>
              <a:off x="667079" y="1263841"/>
              <a:ext cx="7994030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n-US" sz="2200" dirty="0" smtClean="0"/>
            </a:p>
            <a:p>
              <a:pPr algn="just"/>
              <a:r>
                <a:rPr lang="en-US" sz="2400" b="1" dirty="0" smtClean="0"/>
                <a:t>If part: </a:t>
              </a:r>
              <a:r>
                <a:rPr lang="en-US" sz="2400" dirty="0" smtClean="0"/>
                <a:t>If max-flow</a:t>
              </a:r>
              <a:r>
                <a:rPr lang="en-US" sz="2200" dirty="0" smtClean="0"/>
                <a:t> =           ,       </a:t>
              </a:r>
              <a:r>
                <a:rPr lang="en-US" sz="2400" dirty="0" smtClean="0"/>
                <a:t>is in the core.</a:t>
              </a:r>
            </a:p>
            <a:p>
              <a:pPr algn="just"/>
              <a:endParaRPr lang="en-US" sz="2200" b="1" dirty="0" smtClean="0"/>
            </a:p>
          </p:txBody>
        </p:sp>
        <p:graphicFrame>
          <p:nvGraphicFramePr>
            <p:cNvPr id="26643" name="Object 19"/>
            <p:cNvGraphicFramePr>
              <a:graphicFrameLocks noChangeAspect="1"/>
            </p:cNvGraphicFramePr>
            <p:nvPr/>
          </p:nvGraphicFramePr>
          <p:xfrm>
            <a:off x="3335832" y="1687516"/>
            <a:ext cx="588962" cy="339725"/>
          </p:xfrm>
          <a:graphic>
            <a:graphicData uri="http://schemas.openxmlformats.org/presentationml/2006/ole">
              <p:oleObj spid="_x0000_s27666" name="Equation" r:id="rId8" imgW="330120" imgH="190440" progId="Equation.DSMT4">
                <p:embed/>
              </p:oleObj>
            </a:graphicData>
          </a:graphic>
        </p:graphicFrame>
        <p:graphicFrame>
          <p:nvGraphicFramePr>
            <p:cNvPr id="26644" name="Object 20"/>
            <p:cNvGraphicFramePr>
              <a:graphicFrameLocks noChangeAspect="1"/>
            </p:cNvGraphicFramePr>
            <p:nvPr/>
          </p:nvGraphicFramePr>
          <p:xfrm>
            <a:off x="4143486" y="1754416"/>
            <a:ext cx="204788" cy="225425"/>
          </p:xfrm>
          <a:graphic>
            <a:graphicData uri="http://schemas.openxmlformats.org/presentationml/2006/ole">
              <p:oleObj spid="_x0000_s27667" name="Equation" r:id="rId9" imgW="114120" imgH="126720" progId="Equation.DSMT4">
                <p:embed/>
              </p:oleObj>
            </a:graphicData>
          </a:graphic>
        </p:graphicFrame>
      </p:grpSp>
      <p:grpSp>
        <p:nvGrpSpPr>
          <p:cNvPr id="9" name="组合 162"/>
          <p:cNvGrpSpPr/>
          <p:nvPr/>
        </p:nvGrpSpPr>
        <p:grpSpPr>
          <a:xfrm>
            <a:off x="1651084" y="2204082"/>
            <a:ext cx="817337" cy="2214068"/>
            <a:chOff x="1651084" y="3004203"/>
            <a:chExt cx="817337" cy="2214068"/>
          </a:xfrm>
        </p:grpSpPr>
        <p:graphicFrame>
          <p:nvGraphicFramePr>
            <p:cNvPr id="59" name="Object 4"/>
            <p:cNvGraphicFramePr>
              <a:graphicFrameLocks noChangeAspect="1"/>
            </p:cNvGraphicFramePr>
            <p:nvPr/>
          </p:nvGraphicFramePr>
          <p:xfrm>
            <a:off x="1651084" y="3004203"/>
            <a:ext cx="384175" cy="361950"/>
          </p:xfrm>
          <a:graphic>
            <a:graphicData uri="http://schemas.openxmlformats.org/presentationml/2006/ole">
              <p:oleObj spid="_x0000_s27655" name="Equation" r:id="rId10" imgW="215640" imgH="203040" progId="Equation.DSMT4">
                <p:embed/>
              </p:oleObj>
            </a:graphicData>
          </a:graphic>
        </p:graphicFrame>
        <p:graphicFrame>
          <p:nvGraphicFramePr>
            <p:cNvPr id="60" name="Object 12"/>
            <p:cNvGraphicFramePr>
              <a:graphicFrameLocks noChangeAspect="1"/>
            </p:cNvGraphicFramePr>
            <p:nvPr/>
          </p:nvGraphicFramePr>
          <p:xfrm>
            <a:off x="1775599" y="4810283"/>
            <a:ext cx="407988" cy="407988"/>
          </p:xfrm>
          <a:graphic>
            <a:graphicData uri="http://schemas.openxmlformats.org/presentationml/2006/ole">
              <p:oleObj spid="_x0000_s27656" name="Equation" r:id="rId11" imgW="228600" imgH="228600" progId="Equation.DSMT4">
                <p:embed/>
              </p:oleObj>
            </a:graphicData>
          </a:graphic>
        </p:graphicFrame>
        <p:graphicFrame>
          <p:nvGraphicFramePr>
            <p:cNvPr id="61" name="Object 13"/>
            <p:cNvGraphicFramePr>
              <a:graphicFrameLocks noChangeAspect="1"/>
            </p:cNvGraphicFramePr>
            <p:nvPr/>
          </p:nvGraphicFramePr>
          <p:xfrm>
            <a:off x="1979593" y="3793045"/>
            <a:ext cx="384175" cy="361950"/>
          </p:xfrm>
          <a:graphic>
            <a:graphicData uri="http://schemas.openxmlformats.org/presentationml/2006/ole">
              <p:oleObj spid="_x0000_s27657" name="Equation" r:id="rId12" imgW="215640" imgH="203040" progId="Equation.DSMT4">
                <p:embed/>
              </p:oleObj>
            </a:graphicData>
          </a:graphic>
        </p:graphicFrame>
        <p:graphicFrame>
          <p:nvGraphicFramePr>
            <p:cNvPr id="62" name="Object 14"/>
            <p:cNvGraphicFramePr>
              <a:graphicFrameLocks noChangeAspect="1"/>
            </p:cNvGraphicFramePr>
            <p:nvPr/>
          </p:nvGraphicFramePr>
          <p:xfrm>
            <a:off x="2084246" y="4258805"/>
            <a:ext cx="384175" cy="361950"/>
          </p:xfrm>
          <a:graphic>
            <a:graphicData uri="http://schemas.openxmlformats.org/presentationml/2006/ole">
              <p:oleObj spid="_x0000_s27658" name="Equation" r:id="rId13" imgW="215640" imgH="203040" progId="Equation.DSMT4">
                <p:embed/>
              </p:oleObj>
            </a:graphicData>
          </a:graphic>
        </p:graphicFrame>
        <p:graphicFrame>
          <p:nvGraphicFramePr>
            <p:cNvPr id="63" name="Object 15"/>
            <p:cNvGraphicFramePr>
              <a:graphicFrameLocks noChangeAspect="1"/>
            </p:cNvGraphicFramePr>
            <p:nvPr/>
          </p:nvGraphicFramePr>
          <p:xfrm>
            <a:off x="1957475" y="3398440"/>
            <a:ext cx="384175" cy="361950"/>
          </p:xfrm>
          <a:graphic>
            <a:graphicData uri="http://schemas.openxmlformats.org/presentationml/2006/ole">
              <p:oleObj spid="_x0000_s27659" name="Equation" r:id="rId14" imgW="215640" imgH="203040" progId="Equation.DSMT4">
                <p:embed/>
              </p:oleObj>
            </a:graphicData>
          </a:graphic>
        </p:graphicFrame>
      </p:grpSp>
      <p:grpSp>
        <p:nvGrpSpPr>
          <p:cNvPr id="113" name="组合 112"/>
          <p:cNvGrpSpPr/>
          <p:nvPr/>
        </p:nvGrpSpPr>
        <p:grpSpPr>
          <a:xfrm>
            <a:off x="667079" y="1679152"/>
            <a:ext cx="6939718" cy="3674095"/>
            <a:chOff x="667079" y="2446615"/>
            <a:chExt cx="6939718" cy="3674095"/>
          </a:xfrm>
        </p:grpSpPr>
        <p:grpSp>
          <p:nvGrpSpPr>
            <p:cNvPr id="10" name="组合 89"/>
            <p:cNvGrpSpPr/>
            <p:nvPr/>
          </p:nvGrpSpPr>
          <p:grpSpPr>
            <a:xfrm>
              <a:off x="667079" y="2446615"/>
              <a:ext cx="6939718" cy="3674095"/>
              <a:chOff x="667079" y="2446615"/>
              <a:chExt cx="6939718" cy="3674095"/>
            </a:xfrm>
          </p:grpSpPr>
          <p:grpSp>
            <p:nvGrpSpPr>
              <p:cNvPr id="11" name="组合 39"/>
              <p:cNvGrpSpPr/>
              <p:nvPr/>
            </p:nvGrpSpPr>
            <p:grpSpPr>
              <a:xfrm>
                <a:off x="5040712" y="2562257"/>
                <a:ext cx="494674" cy="523220"/>
                <a:chOff x="1131760" y="4181779"/>
                <a:chExt cx="494674" cy="523220"/>
              </a:xfrm>
            </p:grpSpPr>
            <p:sp>
              <p:nvSpPr>
                <p:cNvPr id="70" name="椭圆 69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1</a:t>
                  </a:r>
                  <a:endParaRPr lang="en-US" sz="2800" dirty="0"/>
                </a:p>
              </p:txBody>
            </p:sp>
          </p:grpSp>
          <p:grpSp>
            <p:nvGrpSpPr>
              <p:cNvPr id="19" name="组合 40"/>
              <p:cNvGrpSpPr/>
              <p:nvPr/>
            </p:nvGrpSpPr>
            <p:grpSpPr>
              <a:xfrm>
                <a:off x="5066243" y="4555422"/>
                <a:ext cx="494674" cy="523220"/>
                <a:chOff x="1131760" y="4181779"/>
                <a:chExt cx="494674" cy="523220"/>
              </a:xfrm>
            </p:grpSpPr>
            <p:sp>
              <p:nvSpPr>
                <p:cNvPr id="68" name="椭圆 67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TextBox 68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>
                      <a:solidFill>
                        <a:schemeClr val="bg1">
                          <a:lumMod val="65000"/>
                        </a:schemeClr>
                      </a:solidFill>
                    </a:rPr>
                    <a:t>3</a:t>
                  </a:r>
                  <a:endParaRPr lang="en-US" sz="2800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p:grpSp>
          <p:grpSp>
            <p:nvGrpSpPr>
              <p:cNvPr id="25" name="组合 43"/>
              <p:cNvGrpSpPr/>
              <p:nvPr/>
            </p:nvGrpSpPr>
            <p:grpSpPr>
              <a:xfrm>
                <a:off x="5114092" y="5431725"/>
                <a:ext cx="494674" cy="523220"/>
                <a:chOff x="1131760" y="4181779"/>
                <a:chExt cx="494674" cy="523220"/>
              </a:xfrm>
            </p:grpSpPr>
            <p:sp>
              <p:nvSpPr>
                <p:cNvPr id="66" name="椭圆 65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>
                      <a:solidFill>
                        <a:schemeClr val="bg1">
                          <a:lumMod val="65000"/>
                        </a:schemeClr>
                      </a:solidFill>
                    </a:rPr>
                    <a:t>4</a:t>
                  </a:r>
                  <a:endParaRPr lang="en-US" sz="2800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p:grpSp>
          <p:grpSp>
            <p:nvGrpSpPr>
              <p:cNvPr id="26" name="组合 46"/>
              <p:cNvGrpSpPr/>
              <p:nvPr/>
            </p:nvGrpSpPr>
            <p:grpSpPr>
              <a:xfrm>
                <a:off x="5042420" y="3593641"/>
                <a:ext cx="494674" cy="523220"/>
                <a:chOff x="1131760" y="4181779"/>
                <a:chExt cx="494674" cy="523220"/>
              </a:xfrm>
            </p:grpSpPr>
            <p:sp>
              <p:nvSpPr>
                <p:cNvPr id="64" name="椭圆 63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TextBox 64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2</a:t>
                  </a:r>
                  <a:endParaRPr lang="en-US" sz="2800" dirty="0"/>
                </a:p>
              </p:txBody>
            </p:sp>
          </p:grpSp>
          <p:grpSp>
            <p:nvGrpSpPr>
              <p:cNvPr id="27" name="组合 73"/>
              <p:cNvGrpSpPr/>
              <p:nvPr/>
            </p:nvGrpSpPr>
            <p:grpSpPr>
              <a:xfrm>
                <a:off x="2743183" y="2446615"/>
                <a:ext cx="759255" cy="584775"/>
                <a:chOff x="2241057" y="2412716"/>
                <a:chExt cx="759255" cy="584775"/>
              </a:xfrm>
            </p:grpSpPr>
            <p:sp>
              <p:nvSpPr>
                <p:cNvPr id="72" name="矩形 71"/>
                <p:cNvSpPr/>
                <p:nvPr/>
              </p:nvSpPr>
              <p:spPr>
                <a:xfrm>
                  <a:off x="2285984" y="2446615"/>
                  <a:ext cx="626686" cy="50823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2241057" y="2412716"/>
                  <a:ext cx="759255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E</a:t>
                  </a:r>
                  <a:r>
                    <a:rPr lang="en-US" sz="2400" dirty="0" smtClean="0"/>
                    <a:t>12</a:t>
                  </a:r>
                  <a:endParaRPr lang="en-US" sz="3200" dirty="0"/>
                </a:p>
              </p:txBody>
            </p:sp>
          </p:grpSp>
          <p:grpSp>
            <p:nvGrpSpPr>
              <p:cNvPr id="28" name="组合 74"/>
              <p:cNvGrpSpPr/>
              <p:nvPr/>
            </p:nvGrpSpPr>
            <p:grpSpPr>
              <a:xfrm>
                <a:off x="2743183" y="3222050"/>
                <a:ext cx="759255" cy="584775"/>
                <a:chOff x="2243814" y="2411977"/>
                <a:chExt cx="759255" cy="584775"/>
              </a:xfrm>
            </p:grpSpPr>
            <p:sp>
              <p:nvSpPr>
                <p:cNvPr id="76" name="矩形 75"/>
                <p:cNvSpPr/>
                <p:nvPr/>
              </p:nvSpPr>
              <p:spPr>
                <a:xfrm>
                  <a:off x="2285984" y="2446615"/>
                  <a:ext cx="626686" cy="50823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7" name="TextBox 76"/>
                <p:cNvSpPr txBox="1"/>
                <p:nvPr/>
              </p:nvSpPr>
              <p:spPr>
                <a:xfrm>
                  <a:off x="2243814" y="2411977"/>
                  <a:ext cx="759255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>
                      <a:solidFill>
                        <a:schemeClr val="bg1">
                          <a:lumMod val="65000"/>
                        </a:schemeClr>
                      </a:solidFill>
                    </a:rPr>
                    <a:t>E</a:t>
                  </a:r>
                  <a:r>
                    <a:rPr lang="en-US" sz="2400" dirty="0" smtClean="0">
                      <a:solidFill>
                        <a:schemeClr val="bg1">
                          <a:lumMod val="65000"/>
                        </a:schemeClr>
                      </a:solidFill>
                    </a:rPr>
                    <a:t>13</a:t>
                  </a:r>
                  <a:endParaRPr lang="en-US" sz="3200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p:grpSp>
          <p:grpSp>
            <p:nvGrpSpPr>
              <p:cNvPr id="30" name="组合 77"/>
              <p:cNvGrpSpPr/>
              <p:nvPr/>
            </p:nvGrpSpPr>
            <p:grpSpPr>
              <a:xfrm>
                <a:off x="2745940" y="4050806"/>
                <a:ext cx="759255" cy="584775"/>
                <a:chOff x="2243814" y="2411977"/>
                <a:chExt cx="759255" cy="584775"/>
              </a:xfrm>
            </p:grpSpPr>
            <p:sp>
              <p:nvSpPr>
                <p:cNvPr id="79" name="矩形 78"/>
                <p:cNvSpPr/>
                <p:nvPr/>
              </p:nvSpPr>
              <p:spPr>
                <a:xfrm>
                  <a:off x="2285984" y="2446615"/>
                  <a:ext cx="626686" cy="50823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2243814" y="2411977"/>
                  <a:ext cx="759255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>
                      <a:solidFill>
                        <a:schemeClr val="bg1">
                          <a:lumMod val="65000"/>
                        </a:schemeClr>
                      </a:solidFill>
                    </a:rPr>
                    <a:t>E</a:t>
                  </a:r>
                  <a:r>
                    <a:rPr lang="en-US" sz="2400" dirty="0" smtClean="0">
                      <a:solidFill>
                        <a:schemeClr val="bg1">
                          <a:lumMod val="65000"/>
                        </a:schemeClr>
                      </a:solidFill>
                    </a:rPr>
                    <a:t>14</a:t>
                  </a:r>
                  <a:endParaRPr lang="en-US" sz="3200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p:grpSp>
          <p:grpSp>
            <p:nvGrpSpPr>
              <p:cNvPr id="48" name="组合 80"/>
              <p:cNvGrpSpPr/>
              <p:nvPr/>
            </p:nvGrpSpPr>
            <p:grpSpPr>
              <a:xfrm>
                <a:off x="2745940" y="4797989"/>
                <a:ext cx="759255" cy="584775"/>
                <a:chOff x="2243814" y="2411977"/>
                <a:chExt cx="759255" cy="584775"/>
              </a:xfrm>
            </p:grpSpPr>
            <p:sp>
              <p:nvSpPr>
                <p:cNvPr id="82" name="矩形 81"/>
                <p:cNvSpPr/>
                <p:nvPr/>
              </p:nvSpPr>
              <p:spPr>
                <a:xfrm>
                  <a:off x="2285984" y="2446615"/>
                  <a:ext cx="626686" cy="50823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TextBox 82"/>
                <p:cNvSpPr txBox="1"/>
                <p:nvPr/>
              </p:nvSpPr>
              <p:spPr>
                <a:xfrm>
                  <a:off x="2243814" y="2411977"/>
                  <a:ext cx="759255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>
                      <a:solidFill>
                        <a:schemeClr val="bg1">
                          <a:lumMod val="65000"/>
                        </a:schemeClr>
                      </a:solidFill>
                    </a:rPr>
                    <a:t>E</a:t>
                  </a:r>
                  <a:r>
                    <a:rPr lang="en-US" sz="2400" dirty="0" smtClean="0">
                      <a:solidFill>
                        <a:schemeClr val="bg1">
                          <a:lumMod val="65000"/>
                        </a:schemeClr>
                      </a:solidFill>
                    </a:rPr>
                    <a:t>23</a:t>
                  </a:r>
                  <a:endParaRPr lang="en-US" sz="3200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p:grpSp>
          <p:grpSp>
            <p:nvGrpSpPr>
              <p:cNvPr id="49" name="组合 83"/>
              <p:cNvGrpSpPr/>
              <p:nvPr/>
            </p:nvGrpSpPr>
            <p:grpSpPr>
              <a:xfrm>
                <a:off x="2745940" y="5535935"/>
                <a:ext cx="759255" cy="584775"/>
                <a:chOff x="2243814" y="2411977"/>
                <a:chExt cx="759255" cy="584775"/>
              </a:xfrm>
            </p:grpSpPr>
            <p:sp>
              <p:nvSpPr>
                <p:cNvPr id="85" name="矩形 84"/>
                <p:cNvSpPr/>
                <p:nvPr/>
              </p:nvSpPr>
              <p:spPr>
                <a:xfrm>
                  <a:off x="2285984" y="2446615"/>
                  <a:ext cx="626686" cy="50823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TextBox 85"/>
                <p:cNvSpPr txBox="1"/>
                <p:nvPr/>
              </p:nvSpPr>
              <p:spPr>
                <a:xfrm>
                  <a:off x="2243814" y="2411977"/>
                  <a:ext cx="759255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>
                      <a:solidFill>
                        <a:schemeClr val="bg1">
                          <a:lumMod val="65000"/>
                        </a:schemeClr>
                      </a:solidFill>
                    </a:rPr>
                    <a:t>E</a:t>
                  </a:r>
                  <a:r>
                    <a:rPr lang="en-US" sz="2400" dirty="0" smtClean="0">
                      <a:solidFill>
                        <a:schemeClr val="bg1">
                          <a:lumMod val="65000"/>
                        </a:schemeClr>
                      </a:solidFill>
                    </a:rPr>
                    <a:t>24</a:t>
                  </a:r>
                  <a:endParaRPr lang="en-US" sz="3200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p:grpSp>
          <p:sp>
            <p:nvSpPr>
              <p:cNvPr id="87" name="圆角矩形 86"/>
              <p:cNvSpPr/>
              <p:nvPr/>
            </p:nvSpPr>
            <p:spPr>
              <a:xfrm>
                <a:off x="667079" y="3706605"/>
                <a:ext cx="884135" cy="50823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smtClean="0">
                    <a:solidFill>
                      <a:schemeClr val="tx1"/>
                    </a:solidFill>
                  </a:rPr>
                  <a:t>S</a:t>
                </a:r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圆角矩形 87"/>
              <p:cNvSpPr/>
              <p:nvPr/>
            </p:nvSpPr>
            <p:spPr>
              <a:xfrm>
                <a:off x="6722662" y="3764918"/>
                <a:ext cx="884135" cy="50823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smtClean="0">
                    <a:solidFill>
                      <a:schemeClr val="tx1"/>
                    </a:solidFill>
                  </a:rPr>
                  <a:t>T</a:t>
                </a:r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0" name="组合 125"/>
            <p:cNvGrpSpPr/>
            <p:nvPr/>
          </p:nvGrpSpPr>
          <p:grpSpPr>
            <a:xfrm>
              <a:off x="1551212" y="2739003"/>
              <a:ext cx="1236899" cy="3134299"/>
              <a:chOff x="1551212" y="2739003"/>
              <a:chExt cx="1236899" cy="3134299"/>
            </a:xfrm>
          </p:grpSpPr>
          <p:cxnSp>
            <p:nvCxnSpPr>
              <p:cNvPr id="92" name="直接箭头连接符 91"/>
              <p:cNvCxnSpPr>
                <a:stCxn id="87" idx="3"/>
              </p:cNvCxnSpPr>
              <p:nvPr/>
            </p:nvCxnSpPr>
            <p:spPr>
              <a:xfrm flipV="1">
                <a:off x="1551214" y="2739003"/>
                <a:ext cx="1236896" cy="122171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接箭头连接符 94"/>
              <p:cNvCxnSpPr>
                <a:stCxn id="87" idx="3"/>
              </p:cNvCxnSpPr>
              <p:nvPr/>
            </p:nvCxnSpPr>
            <p:spPr>
              <a:xfrm flipV="1">
                <a:off x="1551214" y="3515177"/>
                <a:ext cx="1236896" cy="445543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直接箭头连接符 95"/>
              <p:cNvCxnSpPr/>
              <p:nvPr/>
            </p:nvCxnSpPr>
            <p:spPr>
              <a:xfrm>
                <a:off x="1551214" y="3960720"/>
                <a:ext cx="1236896" cy="383213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直接箭头连接符 96"/>
              <p:cNvCxnSpPr>
                <a:stCxn id="87" idx="3"/>
              </p:cNvCxnSpPr>
              <p:nvPr/>
            </p:nvCxnSpPr>
            <p:spPr>
              <a:xfrm>
                <a:off x="1551214" y="3960720"/>
                <a:ext cx="1236896" cy="1151758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直接箭头连接符 97"/>
              <p:cNvCxnSpPr/>
              <p:nvPr/>
            </p:nvCxnSpPr>
            <p:spPr>
              <a:xfrm rot="16200000" flipH="1">
                <a:off x="1213371" y="4298561"/>
                <a:ext cx="1912582" cy="1236899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组合 135"/>
            <p:cNvGrpSpPr/>
            <p:nvPr/>
          </p:nvGrpSpPr>
          <p:grpSpPr>
            <a:xfrm>
              <a:off x="3412039" y="2739003"/>
              <a:ext cx="1630381" cy="1116965"/>
              <a:chOff x="3412039" y="2739003"/>
              <a:chExt cx="1630381" cy="1116965"/>
            </a:xfrm>
          </p:grpSpPr>
          <p:cxnSp>
            <p:nvCxnSpPr>
              <p:cNvPr id="128" name="直接箭头连接符 127"/>
              <p:cNvCxnSpPr>
                <a:endCxn id="70" idx="2"/>
              </p:cNvCxnSpPr>
              <p:nvPr/>
            </p:nvCxnSpPr>
            <p:spPr>
              <a:xfrm>
                <a:off x="3412039" y="2759269"/>
                <a:ext cx="1628673" cy="6531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直接箭头连接符 130"/>
              <p:cNvCxnSpPr>
                <a:endCxn id="64" idx="2"/>
              </p:cNvCxnSpPr>
              <p:nvPr/>
            </p:nvCxnSpPr>
            <p:spPr>
              <a:xfrm>
                <a:off x="3412039" y="2739003"/>
                <a:ext cx="1630381" cy="111696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2" name="组合 165"/>
            <p:cNvGrpSpPr/>
            <p:nvPr/>
          </p:nvGrpSpPr>
          <p:grpSpPr>
            <a:xfrm>
              <a:off x="3397710" y="2824584"/>
              <a:ext cx="1716382" cy="2995304"/>
              <a:chOff x="3397710" y="2824584"/>
              <a:chExt cx="1716382" cy="2995304"/>
            </a:xfrm>
          </p:grpSpPr>
          <p:cxnSp>
            <p:nvCxnSpPr>
              <p:cNvPr id="137" name="直接箭头连接符 136"/>
              <p:cNvCxnSpPr>
                <a:endCxn id="64" idx="2"/>
              </p:cNvCxnSpPr>
              <p:nvPr/>
            </p:nvCxnSpPr>
            <p:spPr>
              <a:xfrm flipV="1">
                <a:off x="3397710" y="3855968"/>
                <a:ext cx="1644710" cy="1256510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接箭头连接符 137"/>
              <p:cNvCxnSpPr>
                <a:endCxn id="70" idx="2"/>
              </p:cNvCxnSpPr>
              <p:nvPr/>
            </p:nvCxnSpPr>
            <p:spPr>
              <a:xfrm flipV="1">
                <a:off x="3397710" y="2824584"/>
                <a:ext cx="1643002" cy="1564853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接箭头连接符 138"/>
              <p:cNvCxnSpPr>
                <a:endCxn id="66" idx="2"/>
              </p:cNvCxnSpPr>
              <p:nvPr/>
            </p:nvCxnSpPr>
            <p:spPr>
              <a:xfrm>
                <a:off x="3397710" y="4343934"/>
                <a:ext cx="1716382" cy="1350118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接箭头连接符 139"/>
              <p:cNvCxnSpPr>
                <a:endCxn id="68" idx="2"/>
              </p:cNvCxnSpPr>
              <p:nvPr/>
            </p:nvCxnSpPr>
            <p:spPr>
              <a:xfrm>
                <a:off x="3397710" y="3515177"/>
                <a:ext cx="1668533" cy="1302572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接箭头连接符 140"/>
              <p:cNvCxnSpPr>
                <a:endCxn id="70" idx="2"/>
              </p:cNvCxnSpPr>
              <p:nvPr/>
            </p:nvCxnSpPr>
            <p:spPr>
              <a:xfrm flipV="1">
                <a:off x="3397710" y="2824584"/>
                <a:ext cx="1643002" cy="690593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直接箭头连接符 153"/>
              <p:cNvCxnSpPr>
                <a:endCxn id="68" idx="2"/>
              </p:cNvCxnSpPr>
              <p:nvPr/>
            </p:nvCxnSpPr>
            <p:spPr>
              <a:xfrm flipV="1">
                <a:off x="3397710" y="4817749"/>
                <a:ext cx="1668533" cy="294729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直接箭头连接符 154"/>
              <p:cNvCxnSpPr>
                <a:endCxn id="64" idx="2"/>
              </p:cNvCxnSpPr>
              <p:nvPr/>
            </p:nvCxnSpPr>
            <p:spPr>
              <a:xfrm rot="5400000" flipH="1" flipV="1">
                <a:off x="3238105" y="4015573"/>
                <a:ext cx="1963920" cy="1644710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直接箭头连接符 159"/>
              <p:cNvCxnSpPr>
                <a:endCxn id="66" idx="2"/>
              </p:cNvCxnSpPr>
              <p:nvPr/>
            </p:nvCxnSpPr>
            <p:spPr>
              <a:xfrm flipV="1">
                <a:off x="3397710" y="5694052"/>
                <a:ext cx="1716382" cy="125836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组合 167"/>
            <p:cNvGrpSpPr/>
            <p:nvPr/>
          </p:nvGrpSpPr>
          <p:grpSpPr>
            <a:xfrm>
              <a:off x="5535386" y="2760206"/>
              <a:ext cx="1187276" cy="2939324"/>
              <a:chOff x="5535386" y="2760206"/>
              <a:chExt cx="1187276" cy="2939324"/>
            </a:xfrm>
          </p:grpSpPr>
          <p:grpSp>
            <p:nvGrpSpPr>
              <p:cNvPr id="54" name="组合 126"/>
              <p:cNvGrpSpPr/>
              <p:nvPr/>
            </p:nvGrpSpPr>
            <p:grpSpPr>
              <a:xfrm>
                <a:off x="5535386" y="2824584"/>
                <a:ext cx="1187276" cy="2869468"/>
                <a:chOff x="5535386" y="2824584"/>
                <a:chExt cx="1187276" cy="2869468"/>
              </a:xfrm>
            </p:grpSpPr>
            <p:cxnSp>
              <p:nvCxnSpPr>
                <p:cNvPr id="99" name="直接箭头连接符 98"/>
                <p:cNvCxnSpPr>
                  <a:stCxn id="70" idx="6"/>
                  <a:endCxn id="88" idx="1"/>
                </p:cNvCxnSpPr>
                <p:nvPr/>
              </p:nvCxnSpPr>
              <p:spPr>
                <a:xfrm>
                  <a:off x="5535386" y="2824584"/>
                  <a:ext cx="1187276" cy="1194449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直接箭头连接符 107"/>
                <p:cNvCxnSpPr>
                  <a:stCxn id="66" idx="6"/>
                  <a:endCxn id="88" idx="1"/>
                </p:cNvCxnSpPr>
                <p:nvPr/>
              </p:nvCxnSpPr>
              <p:spPr>
                <a:xfrm flipV="1">
                  <a:off x="5608766" y="4019033"/>
                  <a:ext cx="1113896" cy="1675019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6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直接箭头连接符 108"/>
                <p:cNvCxnSpPr>
                  <a:stCxn id="68" idx="6"/>
                  <a:endCxn id="88" idx="1"/>
                </p:cNvCxnSpPr>
                <p:nvPr/>
              </p:nvCxnSpPr>
              <p:spPr>
                <a:xfrm flipV="1">
                  <a:off x="5560917" y="4019033"/>
                  <a:ext cx="1161745" cy="798716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6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直接箭头连接符 109"/>
                <p:cNvCxnSpPr>
                  <a:stCxn id="64" idx="6"/>
                  <a:endCxn id="88" idx="1"/>
                </p:cNvCxnSpPr>
                <p:nvPr/>
              </p:nvCxnSpPr>
              <p:spPr>
                <a:xfrm>
                  <a:off x="5537094" y="3855968"/>
                  <a:ext cx="1185568" cy="163065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aphicFrame>
            <p:nvGraphicFramePr>
              <p:cNvPr id="25613" name="Object 13"/>
              <p:cNvGraphicFramePr>
                <a:graphicFrameLocks noChangeAspect="1"/>
              </p:cNvGraphicFramePr>
              <p:nvPr/>
            </p:nvGraphicFramePr>
            <p:xfrm>
              <a:off x="5785295" y="2760206"/>
              <a:ext cx="249238" cy="361950"/>
            </p:xfrm>
            <a:graphic>
              <a:graphicData uri="http://schemas.openxmlformats.org/presentationml/2006/ole">
                <p:oleObj spid="_x0000_s27660" name="Equation" r:id="rId15" imgW="139680" imgH="203040" progId="Equation.DSMT4">
                  <p:embed/>
                </p:oleObj>
              </a:graphicData>
            </a:graphic>
          </p:graphicFrame>
          <p:graphicFrame>
            <p:nvGraphicFramePr>
              <p:cNvPr id="25614" name="Object 14"/>
              <p:cNvGraphicFramePr>
                <a:graphicFrameLocks noChangeAspect="1"/>
              </p:cNvGraphicFramePr>
              <p:nvPr/>
            </p:nvGraphicFramePr>
            <p:xfrm>
              <a:off x="5597525" y="3444875"/>
              <a:ext cx="271463" cy="361950"/>
            </p:xfrm>
            <a:graphic>
              <a:graphicData uri="http://schemas.openxmlformats.org/presentationml/2006/ole">
                <p:oleObj spid="_x0000_s27661" name="Equation" r:id="rId16" imgW="152280" imgH="203040" progId="Equation.DSMT4">
                  <p:embed/>
                </p:oleObj>
              </a:graphicData>
            </a:graphic>
          </p:graphicFrame>
          <p:graphicFrame>
            <p:nvGraphicFramePr>
              <p:cNvPr id="25615" name="Object 15"/>
              <p:cNvGraphicFramePr>
                <a:graphicFrameLocks noChangeAspect="1"/>
              </p:cNvGraphicFramePr>
              <p:nvPr/>
            </p:nvGraphicFramePr>
            <p:xfrm>
              <a:off x="5551488" y="4232275"/>
              <a:ext cx="271462" cy="361950"/>
            </p:xfrm>
            <a:graphic>
              <a:graphicData uri="http://schemas.openxmlformats.org/presentationml/2006/ole">
                <p:oleObj spid="_x0000_s27662" name="Equation" r:id="rId17" imgW="152280" imgH="203040" progId="Equation.DSMT4">
                  <p:embed/>
                </p:oleObj>
              </a:graphicData>
            </a:graphic>
          </p:graphicFrame>
          <p:graphicFrame>
            <p:nvGraphicFramePr>
              <p:cNvPr id="25616" name="Object 16"/>
              <p:cNvGraphicFramePr>
                <a:graphicFrameLocks noChangeAspect="1"/>
              </p:cNvGraphicFramePr>
              <p:nvPr/>
            </p:nvGraphicFramePr>
            <p:xfrm>
              <a:off x="5866606" y="5337580"/>
              <a:ext cx="271463" cy="361950"/>
            </p:xfrm>
            <a:graphic>
              <a:graphicData uri="http://schemas.openxmlformats.org/presentationml/2006/ole">
                <p:oleObj spid="_x0000_s27663" name="Equation" r:id="rId18" imgW="152280" imgH="203040" progId="Equation.DSMT4">
                  <p:embed/>
                </p:oleObj>
              </a:graphicData>
            </a:graphic>
          </p:graphicFrame>
        </p:grpSp>
        <p:graphicFrame>
          <p:nvGraphicFramePr>
            <p:cNvPr id="111" name="Object 17"/>
            <p:cNvGraphicFramePr>
              <a:graphicFrameLocks noChangeAspect="1"/>
            </p:cNvGraphicFramePr>
            <p:nvPr/>
          </p:nvGraphicFramePr>
          <p:xfrm>
            <a:off x="3917157" y="2545830"/>
            <a:ext cx="271462" cy="225425"/>
          </p:xfrm>
          <a:graphic>
            <a:graphicData uri="http://schemas.openxmlformats.org/presentationml/2006/ole">
              <p:oleObj spid="_x0000_s27670" name="Equation" r:id="rId19" imgW="152280" imgH="126720" progId="Equation.DSMT4">
                <p:embed/>
              </p:oleObj>
            </a:graphicData>
          </a:graphic>
        </p:graphicFrame>
      </p:grpSp>
      <p:graphicFrame>
        <p:nvGraphicFramePr>
          <p:cNvPr id="115" name="Object 13"/>
          <p:cNvGraphicFramePr>
            <a:graphicFrameLocks noChangeAspect="1"/>
          </p:cNvGraphicFramePr>
          <p:nvPr/>
        </p:nvGraphicFramePr>
        <p:xfrm>
          <a:off x="766847" y="5896758"/>
          <a:ext cx="1268412" cy="361950"/>
        </p:xfrm>
        <a:graphic>
          <a:graphicData uri="http://schemas.openxmlformats.org/presentationml/2006/ole">
            <p:oleObj spid="_x0000_s27671" name="Equation" r:id="rId20" imgW="711000" imgH="203040" progId="Equation.DSMT4">
              <p:embed/>
            </p:oleObj>
          </a:graphicData>
        </a:graphic>
      </p:graphicFrame>
      <p:sp>
        <p:nvSpPr>
          <p:cNvPr id="114" name="TextBox 113"/>
          <p:cNvSpPr txBox="1"/>
          <p:nvPr/>
        </p:nvSpPr>
        <p:spPr>
          <a:xfrm>
            <a:off x="667079" y="684765"/>
            <a:ext cx="6190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Is a given payoff vector in the core?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单角的矩形 4"/>
          <p:cNvSpPr/>
          <p:nvPr/>
        </p:nvSpPr>
        <p:spPr>
          <a:xfrm>
            <a:off x="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剪去单角的矩形 19"/>
          <p:cNvSpPr/>
          <p:nvPr/>
        </p:nvSpPr>
        <p:spPr>
          <a:xfrm>
            <a:off x="2285984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剪去单角的矩形 20"/>
          <p:cNvSpPr/>
          <p:nvPr/>
        </p:nvSpPr>
        <p:spPr>
          <a:xfrm>
            <a:off x="457200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剪去单角的矩形 21"/>
          <p:cNvSpPr/>
          <p:nvPr/>
        </p:nvSpPr>
        <p:spPr>
          <a:xfrm>
            <a:off x="6843026" y="0"/>
            <a:ext cx="230097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矩形 28"/>
          <p:cNvSpPr/>
          <p:nvPr/>
        </p:nvSpPr>
        <p:spPr>
          <a:xfrm>
            <a:off x="0" y="500042"/>
            <a:ext cx="9144000" cy="63579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990" y="21525"/>
            <a:ext cx="207311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Introduction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5984" y="24729"/>
            <a:ext cx="2094948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900" cmpd="sng">
                  <a:solidFill>
                    <a:schemeClr val="bg1">
                      <a:lumMod val="65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tx1">
                      <a:lumMod val="50000"/>
                      <a:lumOff val="50000"/>
                      <a:alpha val="74000"/>
                    </a:schemeClr>
                  </a:innerShdw>
                </a:effectLst>
                <a:cs typeface="Arial" pitchFamily="34" charset="0"/>
              </a:rPr>
              <a:t>WG Game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6977" y="38377"/>
            <a:ext cx="2089484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MC-nets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27969" y="21525"/>
            <a:ext cx="209766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Conclusion</a:t>
            </a:r>
          </a:p>
        </p:txBody>
      </p:sp>
      <p:sp>
        <p:nvSpPr>
          <p:cNvPr id="16" name="圆角矩形 15"/>
          <p:cNvSpPr/>
          <p:nvPr/>
        </p:nvSpPr>
        <p:spPr>
          <a:xfrm>
            <a:off x="14990" y="547949"/>
            <a:ext cx="9129010" cy="6255460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chemeClr val="bg1"/>
              </a:gs>
              <a:gs pos="92000">
                <a:schemeClr val="bg1"/>
              </a:gs>
              <a:gs pos="97000">
                <a:schemeClr val="bg1"/>
              </a:gs>
              <a:gs pos="100000">
                <a:schemeClr val="bg1">
                  <a:alpha val="3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23" name="直接连接符 22"/>
          <p:cNvCxnSpPr/>
          <p:nvPr/>
        </p:nvCxnSpPr>
        <p:spPr>
          <a:xfrm>
            <a:off x="667079" y="1222975"/>
            <a:ext cx="7772383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74"/>
          <p:cNvGrpSpPr/>
          <p:nvPr/>
        </p:nvGrpSpPr>
        <p:grpSpPr>
          <a:xfrm>
            <a:off x="7331749" y="5073699"/>
            <a:ext cx="1778629" cy="1572654"/>
            <a:chOff x="839095" y="4254949"/>
            <a:chExt cx="2239068" cy="2009874"/>
          </a:xfrm>
        </p:grpSpPr>
        <p:cxnSp>
          <p:nvCxnSpPr>
            <p:cNvPr id="24" name="直接连接符 23"/>
            <p:cNvCxnSpPr>
              <a:stCxn id="46" idx="6"/>
              <a:endCxn id="40" idx="2"/>
            </p:cNvCxnSpPr>
            <p:nvPr/>
          </p:nvCxnSpPr>
          <p:spPr>
            <a:xfrm>
              <a:off x="1606640" y="4517276"/>
              <a:ext cx="833507" cy="276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组合 73"/>
            <p:cNvGrpSpPr/>
            <p:nvPr/>
          </p:nvGrpSpPr>
          <p:grpSpPr>
            <a:xfrm>
              <a:off x="839095" y="4254949"/>
              <a:ext cx="2239068" cy="2009874"/>
              <a:chOff x="839095" y="4254949"/>
              <a:chExt cx="2239068" cy="2009874"/>
            </a:xfrm>
          </p:grpSpPr>
          <p:grpSp>
            <p:nvGrpSpPr>
              <p:cNvPr id="4" name="组合 39"/>
              <p:cNvGrpSpPr/>
              <p:nvPr/>
            </p:nvGrpSpPr>
            <p:grpSpPr>
              <a:xfrm>
                <a:off x="1111966" y="4254949"/>
                <a:ext cx="494674" cy="523220"/>
                <a:chOff x="1131760" y="4181779"/>
                <a:chExt cx="494674" cy="523220"/>
              </a:xfrm>
            </p:grpSpPr>
            <p:sp>
              <p:nvSpPr>
                <p:cNvPr id="46" name="椭圆 45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1</a:t>
                  </a:r>
                  <a:endParaRPr lang="en-US" sz="2800" dirty="0"/>
                </a:p>
              </p:txBody>
            </p:sp>
          </p:grpSp>
          <p:grpSp>
            <p:nvGrpSpPr>
              <p:cNvPr id="6" name="组合 40"/>
              <p:cNvGrpSpPr/>
              <p:nvPr/>
            </p:nvGrpSpPr>
            <p:grpSpPr>
              <a:xfrm>
                <a:off x="957803" y="5479276"/>
                <a:ext cx="494674" cy="523220"/>
                <a:chOff x="1131760" y="4181779"/>
                <a:chExt cx="494674" cy="523220"/>
              </a:xfrm>
            </p:grpSpPr>
            <p:sp>
              <p:nvSpPr>
                <p:cNvPr id="44" name="椭圆 43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3</a:t>
                  </a:r>
                  <a:endParaRPr lang="en-US" sz="2800" dirty="0"/>
                </a:p>
              </p:txBody>
            </p:sp>
          </p:grpSp>
          <p:grpSp>
            <p:nvGrpSpPr>
              <p:cNvPr id="7" name="组合 43"/>
              <p:cNvGrpSpPr/>
              <p:nvPr/>
            </p:nvGrpSpPr>
            <p:grpSpPr>
              <a:xfrm>
                <a:off x="2379259" y="5741603"/>
                <a:ext cx="494674" cy="523220"/>
                <a:chOff x="1131760" y="4181779"/>
                <a:chExt cx="494674" cy="523220"/>
              </a:xfrm>
            </p:grpSpPr>
            <p:sp>
              <p:nvSpPr>
                <p:cNvPr id="42" name="椭圆 41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4</a:t>
                  </a:r>
                  <a:endParaRPr lang="en-US" sz="2800" dirty="0"/>
                </a:p>
              </p:txBody>
            </p:sp>
          </p:grpSp>
          <p:grpSp>
            <p:nvGrpSpPr>
              <p:cNvPr id="8" name="组合 46"/>
              <p:cNvGrpSpPr/>
              <p:nvPr/>
            </p:nvGrpSpPr>
            <p:grpSpPr>
              <a:xfrm>
                <a:off x="2440147" y="4531549"/>
                <a:ext cx="494674" cy="523220"/>
                <a:chOff x="1131760" y="4181779"/>
                <a:chExt cx="494674" cy="523220"/>
              </a:xfrm>
            </p:grpSpPr>
            <p:sp>
              <p:nvSpPr>
                <p:cNvPr id="40" name="椭圆 39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2</a:t>
                  </a:r>
                  <a:endParaRPr lang="en-US" sz="2800" dirty="0"/>
                </a:p>
              </p:txBody>
            </p:sp>
          </p:grpSp>
          <p:cxnSp>
            <p:nvCxnSpPr>
              <p:cNvPr id="31" name="直接连接符 30"/>
              <p:cNvCxnSpPr>
                <a:stCxn id="46" idx="5"/>
                <a:endCxn id="42" idx="1"/>
              </p:cNvCxnSpPr>
              <p:nvPr/>
            </p:nvCxnSpPr>
            <p:spPr>
              <a:xfrm rot="16200000" flipH="1">
                <a:off x="1424516" y="4801850"/>
                <a:ext cx="1136866" cy="91750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>
                <a:stCxn id="41" idx="2"/>
                <a:endCxn id="43" idx="0"/>
              </p:cNvCxnSpPr>
              <p:nvPr/>
            </p:nvCxnSpPr>
            <p:spPr>
              <a:xfrm rot="5400000">
                <a:off x="2303726" y="5367742"/>
                <a:ext cx="686834" cy="608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>
                <a:stCxn id="44" idx="6"/>
                <a:endCxn id="40" idx="3"/>
              </p:cNvCxnSpPr>
              <p:nvPr/>
            </p:nvCxnSpPr>
            <p:spPr>
              <a:xfrm flipV="1">
                <a:off x="1452477" y="4968770"/>
                <a:ext cx="1060113" cy="77283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>
                <a:stCxn id="47" idx="2"/>
                <a:endCxn id="45" idx="0"/>
              </p:cNvCxnSpPr>
              <p:nvPr/>
            </p:nvCxnSpPr>
            <p:spPr>
              <a:xfrm rot="5400000">
                <a:off x="921772" y="5051641"/>
                <a:ext cx="701107" cy="15416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35" name="Object 4"/>
              <p:cNvGraphicFramePr>
                <a:graphicFrameLocks noChangeAspect="1"/>
              </p:cNvGraphicFramePr>
              <p:nvPr/>
            </p:nvGraphicFramePr>
            <p:xfrm>
              <a:off x="1901809" y="4304509"/>
              <a:ext cx="384175" cy="361950"/>
            </p:xfrm>
            <a:graphic>
              <a:graphicData uri="http://schemas.openxmlformats.org/presentationml/2006/ole">
                <p:oleObj spid="_x0000_s28674" name="Equation" r:id="rId3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36" name="Object 12"/>
              <p:cNvGraphicFramePr>
                <a:graphicFrameLocks noChangeAspect="1"/>
              </p:cNvGraphicFramePr>
              <p:nvPr/>
            </p:nvGraphicFramePr>
            <p:xfrm>
              <a:off x="2670175" y="5276850"/>
              <a:ext cx="407988" cy="407988"/>
            </p:xfrm>
            <a:graphic>
              <a:graphicData uri="http://schemas.openxmlformats.org/presentationml/2006/ole">
                <p:oleObj spid="_x0000_s28675" name="Equation" r:id="rId4" imgW="228600" imgH="228600" progId="Equation.DSMT4">
                  <p:embed/>
                </p:oleObj>
              </a:graphicData>
            </a:graphic>
          </p:graphicFrame>
          <p:graphicFrame>
            <p:nvGraphicFramePr>
              <p:cNvPr id="37" name="Object 13"/>
              <p:cNvGraphicFramePr>
                <a:graphicFrameLocks noChangeAspect="1"/>
              </p:cNvGraphicFramePr>
              <p:nvPr/>
            </p:nvGraphicFramePr>
            <p:xfrm>
              <a:off x="1521988" y="4944880"/>
              <a:ext cx="384175" cy="361950"/>
            </p:xfrm>
            <a:graphic>
              <a:graphicData uri="http://schemas.openxmlformats.org/presentationml/2006/ole">
                <p:oleObj spid="_x0000_s28676" name="Equation" r:id="rId5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38" name="Object 14"/>
              <p:cNvGraphicFramePr>
                <a:graphicFrameLocks noChangeAspect="1"/>
              </p:cNvGraphicFramePr>
              <p:nvPr/>
            </p:nvGraphicFramePr>
            <p:xfrm>
              <a:off x="1965104" y="4772805"/>
              <a:ext cx="384175" cy="361950"/>
            </p:xfrm>
            <a:graphic>
              <a:graphicData uri="http://schemas.openxmlformats.org/presentationml/2006/ole">
                <p:oleObj spid="_x0000_s28677" name="Equation" r:id="rId6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39" name="Object 15"/>
              <p:cNvGraphicFramePr>
                <a:graphicFrameLocks noChangeAspect="1"/>
              </p:cNvGraphicFramePr>
              <p:nvPr/>
            </p:nvGraphicFramePr>
            <p:xfrm>
              <a:off x="839095" y="4846638"/>
              <a:ext cx="384175" cy="361950"/>
            </p:xfrm>
            <a:graphic>
              <a:graphicData uri="http://schemas.openxmlformats.org/presentationml/2006/ole">
                <p:oleObj spid="_x0000_s28678" name="Equation" r:id="rId7" imgW="215640" imgH="203040" progId="Equation.DSMT4">
                  <p:embed/>
                </p:oleObj>
              </a:graphicData>
            </a:graphic>
          </p:graphicFrame>
        </p:grpSp>
      </p:grpSp>
      <p:grpSp>
        <p:nvGrpSpPr>
          <p:cNvPr id="51" name="组合 135"/>
          <p:cNvGrpSpPr/>
          <p:nvPr/>
        </p:nvGrpSpPr>
        <p:grpSpPr>
          <a:xfrm>
            <a:off x="3412039" y="1971540"/>
            <a:ext cx="1630381" cy="1116965"/>
            <a:chOff x="3412039" y="1971540"/>
            <a:chExt cx="1630381" cy="1116965"/>
          </a:xfrm>
        </p:grpSpPr>
        <p:cxnSp>
          <p:nvCxnSpPr>
            <p:cNvPr id="128" name="直接箭头连接符 127"/>
            <p:cNvCxnSpPr>
              <a:endCxn id="70" idx="2"/>
            </p:cNvCxnSpPr>
            <p:nvPr/>
          </p:nvCxnSpPr>
          <p:spPr>
            <a:xfrm>
              <a:off x="3412039" y="1991806"/>
              <a:ext cx="1628673" cy="6531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接箭头连接符 130"/>
            <p:cNvCxnSpPr>
              <a:endCxn id="64" idx="2"/>
            </p:cNvCxnSpPr>
            <p:nvPr/>
          </p:nvCxnSpPr>
          <p:spPr>
            <a:xfrm>
              <a:off x="3412039" y="1971540"/>
              <a:ext cx="1630381" cy="111696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4" name="TextBox 163"/>
          <p:cNvSpPr txBox="1"/>
          <p:nvPr/>
        </p:nvSpPr>
        <p:spPr>
          <a:xfrm>
            <a:off x="685776" y="5301785"/>
            <a:ext cx="77723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smtClean="0"/>
              <a:t>The capacity of this cut is </a:t>
            </a:r>
            <a:endParaRPr lang="en-US" sz="22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112" name="组合 111"/>
          <p:cNvGrpSpPr/>
          <p:nvPr/>
        </p:nvGrpSpPr>
        <p:grpSpPr>
          <a:xfrm>
            <a:off x="667079" y="594352"/>
            <a:ext cx="7994030" cy="1107996"/>
            <a:chOff x="667079" y="1263841"/>
            <a:chExt cx="7994030" cy="1107996"/>
          </a:xfrm>
        </p:grpSpPr>
        <p:sp>
          <p:nvSpPr>
            <p:cNvPr id="18" name="TextBox 17"/>
            <p:cNvSpPr txBox="1"/>
            <p:nvPr/>
          </p:nvSpPr>
          <p:spPr>
            <a:xfrm>
              <a:off x="667079" y="1263841"/>
              <a:ext cx="799403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200" dirty="0" smtClean="0"/>
                <a:t> </a:t>
              </a:r>
            </a:p>
            <a:p>
              <a:pPr algn="just"/>
              <a:r>
                <a:rPr lang="en-US" sz="2200" b="1" dirty="0" smtClean="0"/>
                <a:t> </a:t>
              </a:r>
              <a:endParaRPr lang="en-US" sz="2200" dirty="0" smtClean="0"/>
            </a:p>
            <a:p>
              <a:pPr algn="just"/>
              <a:r>
                <a:rPr lang="en-US" sz="2200" b="1" dirty="0" smtClean="0"/>
                <a:t>Only if part: </a:t>
              </a:r>
              <a:r>
                <a:rPr lang="en-US" sz="2200" dirty="0" smtClean="0"/>
                <a:t>If max-flow &lt;            ,       is not in the core.</a:t>
              </a:r>
              <a:endParaRPr lang="en-US" sz="2200" b="1" dirty="0" smtClean="0"/>
            </a:p>
          </p:txBody>
        </p:sp>
        <p:graphicFrame>
          <p:nvGraphicFramePr>
            <p:cNvPr id="26645" name="Object 21"/>
            <p:cNvGraphicFramePr>
              <a:graphicFrameLocks noChangeAspect="1"/>
            </p:cNvGraphicFramePr>
            <p:nvPr/>
          </p:nvGraphicFramePr>
          <p:xfrm>
            <a:off x="3728018" y="1999454"/>
            <a:ext cx="588963" cy="339725"/>
          </p:xfrm>
          <a:graphic>
            <a:graphicData uri="http://schemas.openxmlformats.org/presentationml/2006/ole">
              <p:oleObj spid="_x0000_s28692" name="Equation" r:id="rId8" imgW="330120" imgH="190440" progId="Equation.DSMT4">
                <p:embed/>
              </p:oleObj>
            </a:graphicData>
          </a:graphic>
        </p:graphicFrame>
        <p:graphicFrame>
          <p:nvGraphicFramePr>
            <p:cNvPr id="26646" name="Object 22"/>
            <p:cNvGraphicFramePr>
              <a:graphicFrameLocks noChangeAspect="1"/>
            </p:cNvGraphicFramePr>
            <p:nvPr/>
          </p:nvGraphicFramePr>
          <p:xfrm>
            <a:off x="4604658" y="2046287"/>
            <a:ext cx="204788" cy="225425"/>
          </p:xfrm>
          <a:graphic>
            <a:graphicData uri="http://schemas.openxmlformats.org/presentationml/2006/ole">
              <p:oleObj spid="_x0000_s28693" name="Equation" r:id="rId9" imgW="114120" imgH="126720" progId="Equation.DSMT4">
                <p:embed/>
              </p:oleObj>
            </a:graphicData>
          </a:graphic>
        </p:graphicFrame>
      </p:grpSp>
      <p:grpSp>
        <p:nvGrpSpPr>
          <p:cNvPr id="114" name="组合 113"/>
          <p:cNvGrpSpPr/>
          <p:nvPr/>
        </p:nvGrpSpPr>
        <p:grpSpPr>
          <a:xfrm>
            <a:off x="667079" y="1679152"/>
            <a:ext cx="6939718" cy="3674834"/>
            <a:chOff x="667079" y="2446615"/>
            <a:chExt cx="6939718" cy="3674834"/>
          </a:xfrm>
        </p:grpSpPr>
        <p:grpSp>
          <p:nvGrpSpPr>
            <p:cNvPr id="50" name="组合 125"/>
            <p:cNvGrpSpPr/>
            <p:nvPr/>
          </p:nvGrpSpPr>
          <p:grpSpPr>
            <a:xfrm>
              <a:off x="1551212" y="2739003"/>
              <a:ext cx="1236899" cy="3134299"/>
              <a:chOff x="1551212" y="2739003"/>
              <a:chExt cx="1236899" cy="3134299"/>
            </a:xfrm>
          </p:grpSpPr>
          <p:cxnSp>
            <p:nvCxnSpPr>
              <p:cNvPr id="92" name="直接箭头连接符 91"/>
              <p:cNvCxnSpPr>
                <a:stCxn id="87" idx="3"/>
              </p:cNvCxnSpPr>
              <p:nvPr/>
            </p:nvCxnSpPr>
            <p:spPr>
              <a:xfrm flipV="1">
                <a:off x="1551214" y="2739003"/>
                <a:ext cx="1236896" cy="122171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接箭头连接符 94"/>
              <p:cNvCxnSpPr>
                <a:stCxn id="87" idx="3"/>
              </p:cNvCxnSpPr>
              <p:nvPr/>
            </p:nvCxnSpPr>
            <p:spPr>
              <a:xfrm flipV="1">
                <a:off x="1551214" y="3515177"/>
                <a:ext cx="1236896" cy="445543"/>
              </a:xfrm>
              <a:prstGeom prst="straightConnector1">
                <a:avLst/>
              </a:prstGeom>
              <a:ln w="25400">
                <a:solidFill>
                  <a:schemeClr val="accent1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直接箭头连接符 95"/>
              <p:cNvCxnSpPr/>
              <p:nvPr/>
            </p:nvCxnSpPr>
            <p:spPr>
              <a:xfrm>
                <a:off x="1551214" y="3960720"/>
                <a:ext cx="1236896" cy="383213"/>
              </a:xfrm>
              <a:prstGeom prst="straightConnector1">
                <a:avLst/>
              </a:prstGeom>
              <a:ln w="25400">
                <a:solidFill>
                  <a:schemeClr val="accent1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直接箭头连接符 96"/>
              <p:cNvCxnSpPr>
                <a:stCxn id="87" idx="3"/>
              </p:cNvCxnSpPr>
              <p:nvPr/>
            </p:nvCxnSpPr>
            <p:spPr>
              <a:xfrm>
                <a:off x="1551214" y="3960720"/>
                <a:ext cx="1236896" cy="1151758"/>
              </a:xfrm>
              <a:prstGeom prst="straightConnector1">
                <a:avLst/>
              </a:prstGeom>
              <a:ln w="25400">
                <a:solidFill>
                  <a:schemeClr val="accent1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直接箭头连接符 97"/>
              <p:cNvCxnSpPr/>
              <p:nvPr/>
            </p:nvCxnSpPr>
            <p:spPr>
              <a:xfrm rot="16200000" flipH="1">
                <a:off x="1213371" y="4298561"/>
                <a:ext cx="1912582" cy="1236899"/>
              </a:xfrm>
              <a:prstGeom prst="straightConnector1">
                <a:avLst/>
              </a:prstGeom>
              <a:ln w="25400">
                <a:solidFill>
                  <a:schemeClr val="accent1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3" name="组合 112"/>
            <p:cNvGrpSpPr/>
            <p:nvPr/>
          </p:nvGrpSpPr>
          <p:grpSpPr>
            <a:xfrm>
              <a:off x="667079" y="2446615"/>
              <a:ext cx="6939718" cy="3674834"/>
              <a:chOff x="667079" y="2446615"/>
              <a:chExt cx="6939718" cy="3674834"/>
            </a:xfrm>
          </p:grpSpPr>
          <p:grpSp>
            <p:nvGrpSpPr>
              <p:cNvPr id="9" name="组合 162"/>
              <p:cNvGrpSpPr/>
              <p:nvPr/>
            </p:nvGrpSpPr>
            <p:grpSpPr>
              <a:xfrm>
                <a:off x="1370461" y="3003550"/>
                <a:ext cx="1491888" cy="2312537"/>
                <a:chOff x="1370461" y="3003550"/>
                <a:chExt cx="1491888" cy="2312537"/>
              </a:xfrm>
            </p:grpSpPr>
            <p:graphicFrame>
              <p:nvGraphicFramePr>
                <p:cNvPr id="59" name="Object 4"/>
                <p:cNvGraphicFramePr>
                  <a:graphicFrameLocks noChangeAspect="1"/>
                </p:cNvGraphicFramePr>
                <p:nvPr/>
              </p:nvGraphicFramePr>
              <p:xfrm>
                <a:off x="1470025" y="3003550"/>
                <a:ext cx="746125" cy="361950"/>
              </p:xfrm>
              <a:graphic>
                <a:graphicData uri="http://schemas.openxmlformats.org/presentationml/2006/ole">
                  <p:oleObj spid="_x0000_s28679" name="Equation" r:id="rId10" imgW="419040" imgH="203040" progId="Equation.DSMT4">
                    <p:embed/>
                  </p:oleObj>
                </a:graphicData>
              </a:graphic>
            </p:graphicFrame>
            <p:graphicFrame>
              <p:nvGraphicFramePr>
                <p:cNvPr id="60" name="Object 12"/>
                <p:cNvGraphicFramePr>
                  <a:graphicFrameLocks noChangeAspect="1"/>
                </p:cNvGraphicFramePr>
                <p:nvPr/>
              </p:nvGraphicFramePr>
              <p:xfrm>
                <a:off x="1370461" y="4908099"/>
                <a:ext cx="793750" cy="407988"/>
              </p:xfrm>
              <a:graphic>
                <a:graphicData uri="http://schemas.openxmlformats.org/presentationml/2006/ole">
                  <p:oleObj spid="_x0000_s28680" name="Equation" r:id="rId11" imgW="444240" imgH="228600" progId="Equation.DSMT4">
                    <p:embed/>
                  </p:oleObj>
                </a:graphicData>
              </a:graphic>
            </p:graphicFrame>
            <p:graphicFrame>
              <p:nvGraphicFramePr>
                <p:cNvPr id="61" name="Object 13"/>
                <p:cNvGraphicFramePr>
                  <a:graphicFrameLocks noChangeAspect="1"/>
                </p:cNvGraphicFramePr>
                <p:nvPr/>
              </p:nvGraphicFramePr>
              <p:xfrm>
                <a:off x="1787525" y="3792538"/>
                <a:ext cx="768350" cy="361950"/>
              </p:xfrm>
              <a:graphic>
                <a:graphicData uri="http://schemas.openxmlformats.org/presentationml/2006/ole">
                  <p:oleObj spid="_x0000_s28681" name="Equation" r:id="rId12" imgW="431640" imgH="203040" progId="Equation.DSMT4">
                    <p:embed/>
                  </p:oleObj>
                </a:graphicData>
              </a:graphic>
            </p:graphicFrame>
            <p:graphicFrame>
              <p:nvGraphicFramePr>
                <p:cNvPr id="62" name="Object 14"/>
                <p:cNvGraphicFramePr>
                  <a:graphicFrameLocks noChangeAspect="1"/>
                </p:cNvGraphicFramePr>
                <p:nvPr/>
              </p:nvGraphicFramePr>
              <p:xfrm>
                <a:off x="2071774" y="4272911"/>
                <a:ext cx="790575" cy="361950"/>
              </p:xfrm>
              <a:graphic>
                <a:graphicData uri="http://schemas.openxmlformats.org/presentationml/2006/ole">
                  <p:oleObj spid="_x0000_s28682" name="Equation" r:id="rId13" imgW="444240" imgH="203040" progId="Equation.DSMT4">
                    <p:embed/>
                  </p:oleObj>
                </a:graphicData>
              </a:graphic>
            </p:graphicFrame>
            <p:graphicFrame>
              <p:nvGraphicFramePr>
                <p:cNvPr id="63" name="Object 15"/>
                <p:cNvGraphicFramePr>
                  <a:graphicFrameLocks noChangeAspect="1"/>
                </p:cNvGraphicFramePr>
                <p:nvPr/>
              </p:nvGraphicFramePr>
              <p:xfrm>
                <a:off x="1765300" y="3398838"/>
                <a:ext cx="768350" cy="361950"/>
              </p:xfrm>
              <a:graphic>
                <a:graphicData uri="http://schemas.openxmlformats.org/presentationml/2006/ole">
                  <p:oleObj spid="_x0000_s28683" name="Equation" r:id="rId14" imgW="431640" imgH="203040" progId="Equation.DSMT4">
                    <p:embed/>
                  </p:oleObj>
                </a:graphicData>
              </a:graphic>
            </p:graphicFrame>
          </p:grpSp>
          <p:grpSp>
            <p:nvGrpSpPr>
              <p:cNvPr id="10" name="组合 89"/>
              <p:cNvGrpSpPr/>
              <p:nvPr/>
            </p:nvGrpSpPr>
            <p:grpSpPr>
              <a:xfrm>
                <a:off x="667079" y="2446615"/>
                <a:ext cx="6939718" cy="3674834"/>
                <a:chOff x="667079" y="2446615"/>
                <a:chExt cx="6939718" cy="3674834"/>
              </a:xfrm>
            </p:grpSpPr>
            <p:grpSp>
              <p:nvGrpSpPr>
                <p:cNvPr id="11" name="组合 39"/>
                <p:cNvGrpSpPr/>
                <p:nvPr/>
              </p:nvGrpSpPr>
              <p:grpSpPr>
                <a:xfrm>
                  <a:off x="5040712" y="2562257"/>
                  <a:ext cx="494674" cy="523220"/>
                  <a:chOff x="1131760" y="4181779"/>
                  <a:chExt cx="494674" cy="523220"/>
                </a:xfrm>
              </p:grpSpPr>
              <p:sp>
                <p:nvSpPr>
                  <p:cNvPr id="70" name="椭圆 69"/>
                  <p:cNvSpPr/>
                  <p:nvPr/>
                </p:nvSpPr>
                <p:spPr>
                  <a:xfrm>
                    <a:off x="1131760" y="4196769"/>
                    <a:ext cx="494674" cy="494674"/>
                  </a:xfrm>
                  <a:prstGeom prst="ellips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" name="TextBox 70"/>
                  <p:cNvSpPr txBox="1"/>
                  <p:nvPr/>
                </p:nvSpPr>
                <p:spPr>
                  <a:xfrm>
                    <a:off x="1205140" y="4181779"/>
                    <a:ext cx="328120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 smtClean="0"/>
                      <a:t>1</a:t>
                    </a:r>
                    <a:endParaRPr lang="en-US" sz="2800" dirty="0"/>
                  </a:p>
                </p:txBody>
              </p:sp>
            </p:grpSp>
            <p:grpSp>
              <p:nvGrpSpPr>
                <p:cNvPr id="19" name="组合 40"/>
                <p:cNvGrpSpPr/>
                <p:nvPr/>
              </p:nvGrpSpPr>
              <p:grpSpPr>
                <a:xfrm>
                  <a:off x="5066243" y="4555422"/>
                  <a:ext cx="494674" cy="523220"/>
                  <a:chOff x="1131760" y="4181779"/>
                  <a:chExt cx="494674" cy="523220"/>
                </a:xfrm>
              </p:grpSpPr>
              <p:sp>
                <p:nvSpPr>
                  <p:cNvPr id="68" name="椭圆 67"/>
                  <p:cNvSpPr/>
                  <p:nvPr/>
                </p:nvSpPr>
                <p:spPr>
                  <a:xfrm>
                    <a:off x="1131760" y="4196769"/>
                    <a:ext cx="494674" cy="494674"/>
                  </a:xfrm>
                  <a:prstGeom prst="ellips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TextBox 68"/>
                  <p:cNvSpPr txBox="1"/>
                  <p:nvPr/>
                </p:nvSpPr>
                <p:spPr>
                  <a:xfrm>
                    <a:off x="1205140" y="4181779"/>
                    <a:ext cx="328120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 smtClean="0"/>
                      <a:t>3</a:t>
                    </a:r>
                    <a:endParaRPr lang="en-US" sz="2800" dirty="0"/>
                  </a:p>
                </p:txBody>
              </p:sp>
            </p:grpSp>
            <p:grpSp>
              <p:nvGrpSpPr>
                <p:cNvPr id="25" name="组合 43"/>
                <p:cNvGrpSpPr/>
                <p:nvPr/>
              </p:nvGrpSpPr>
              <p:grpSpPr>
                <a:xfrm>
                  <a:off x="5114092" y="5431725"/>
                  <a:ext cx="494674" cy="523220"/>
                  <a:chOff x="1131760" y="4181779"/>
                  <a:chExt cx="494674" cy="523220"/>
                </a:xfrm>
              </p:grpSpPr>
              <p:sp>
                <p:nvSpPr>
                  <p:cNvPr id="66" name="椭圆 65"/>
                  <p:cNvSpPr/>
                  <p:nvPr/>
                </p:nvSpPr>
                <p:spPr>
                  <a:xfrm>
                    <a:off x="1131760" y="4196769"/>
                    <a:ext cx="494674" cy="494674"/>
                  </a:xfrm>
                  <a:prstGeom prst="ellips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7" name="TextBox 66"/>
                  <p:cNvSpPr txBox="1"/>
                  <p:nvPr/>
                </p:nvSpPr>
                <p:spPr>
                  <a:xfrm>
                    <a:off x="1205140" y="4181779"/>
                    <a:ext cx="328120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 smtClean="0"/>
                      <a:t>4</a:t>
                    </a:r>
                    <a:endParaRPr lang="en-US" sz="2800" dirty="0"/>
                  </a:p>
                </p:txBody>
              </p:sp>
            </p:grpSp>
            <p:grpSp>
              <p:nvGrpSpPr>
                <p:cNvPr id="26" name="组合 46"/>
                <p:cNvGrpSpPr/>
                <p:nvPr/>
              </p:nvGrpSpPr>
              <p:grpSpPr>
                <a:xfrm>
                  <a:off x="5042420" y="3593641"/>
                  <a:ext cx="494674" cy="523220"/>
                  <a:chOff x="1131760" y="4181779"/>
                  <a:chExt cx="494674" cy="523220"/>
                </a:xfrm>
              </p:grpSpPr>
              <p:sp>
                <p:nvSpPr>
                  <p:cNvPr id="64" name="椭圆 63"/>
                  <p:cNvSpPr/>
                  <p:nvPr/>
                </p:nvSpPr>
                <p:spPr>
                  <a:xfrm>
                    <a:off x="1131760" y="4196769"/>
                    <a:ext cx="494674" cy="494674"/>
                  </a:xfrm>
                  <a:prstGeom prst="ellips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" name="TextBox 64"/>
                  <p:cNvSpPr txBox="1"/>
                  <p:nvPr/>
                </p:nvSpPr>
                <p:spPr>
                  <a:xfrm>
                    <a:off x="1205140" y="4181779"/>
                    <a:ext cx="328120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 smtClean="0"/>
                      <a:t>2</a:t>
                    </a:r>
                    <a:endParaRPr lang="en-US" sz="2800" dirty="0"/>
                  </a:p>
                </p:txBody>
              </p:sp>
            </p:grpSp>
            <p:grpSp>
              <p:nvGrpSpPr>
                <p:cNvPr id="27" name="组合 73"/>
                <p:cNvGrpSpPr/>
                <p:nvPr/>
              </p:nvGrpSpPr>
              <p:grpSpPr>
                <a:xfrm>
                  <a:off x="2743183" y="2446615"/>
                  <a:ext cx="759255" cy="584775"/>
                  <a:chOff x="2241057" y="2412716"/>
                  <a:chExt cx="759255" cy="584775"/>
                </a:xfrm>
              </p:grpSpPr>
              <p:sp>
                <p:nvSpPr>
                  <p:cNvPr id="72" name="矩形 71"/>
                  <p:cNvSpPr/>
                  <p:nvPr/>
                </p:nvSpPr>
                <p:spPr>
                  <a:xfrm>
                    <a:off x="2285984" y="2446615"/>
                    <a:ext cx="626686" cy="508230"/>
                  </a:xfrm>
                  <a:prstGeom prst="rect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" name="TextBox 72"/>
                  <p:cNvSpPr txBox="1"/>
                  <p:nvPr/>
                </p:nvSpPr>
                <p:spPr>
                  <a:xfrm>
                    <a:off x="2241057" y="2412716"/>
                    <a:ext cx="759255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200" dirty="0" smtClean="0"/>
                      <a:t>E</a:t>
                    </a:r>
                    <a:r>
                      <a:rPr lang="en-US" sz="2400" dirty="0" smtClean="0"/>
                      <a:t>12</a:t>
                    </a:r>
                    <a:endParaRPr lang="en-US" sz="3200" dirty="0"/>
                  </a:p>
                </p:txBody>
              </p:sp>
            </p:grpSp>
            <p:grpSp>
              <p:nvGrpSpPr>
                <p:cNvPr id="28" name="组合 74"/>
                <p:cNvGrpSpPr/>
                <p:nvPr/>
              </p:nvGrpSpPr>
              <p:grpSpPr>
                <a:xfrm>
                  <a:off x="2740426" y="3222789"/>
                  <a:ext cx="759255" cy="584775"/>
                  <a:chOff x="2241057" y="2412716"/>
                  <a:chExt cx="759255" cy="584775"/>
                </a:xfrm>
              </p:grpSpPr>
              <p:sp>
                <p:nvSpPr>
                  <p:cNvPr id="76" name="矩形 75"/>
                  <p:cNvSpPr/>
                  <p:nvPr/>
                </p:nvSpPr>
                <p:spPr>
                  <a:xfrm>
                    <a:off x="2285984" y="2446615"/>
                    <a:ext cx="626686" cy="508230"/>
                  </a:xfrm>
                  <a:prstGeom prst="rect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" name="TextBox 76"/>
                  <p:cNvSpPr txBox="1"/>
                  <p:nvPr/>
                </p:nvSpPr>
                <p:spPr>
                  <a:xfrm>
                    <a:off x="2241057" y="2412716"/>
                    <a:ext cx="759255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200" dirty="0" smtClean="0"/>
                      <a:t>E</a:t>
                    </a:r>
                    <a:r>
                      <a:rPr lang="en-US" sz="2400" dirty="0" smtClean="0"/>
                      <a:t>13</a:t>
                    </a:r>
                    <a:endParaRPr lang="en-US" sz="3200" dirty="0"/>
                  </a:p>
                </p:txBody>
              </p:sp>
            </p:grpSp>
            <p:grpSp>
              <p:nvGrpSpPr>
                <p:cNvPr id="30" name="组合 77"/>
                <p:cNvGrpSpPr/>
                <p:nvPr/>
              </p:nvGrpSpPr>
              <p:grpSpPr>
                <a:xfrm>
                  <a:off x="2743183" y="4051545"/>
                  <a:ext cx="759255" cy="584775"/>
                  <a:chOff x="2241057" y="2412716"/>
                  <a:chExt cx="759255" cy="584775"/>
                </a:xfrm>
              </p:grpSpPr>
              <p:sp>
                <p:nvSpPr>
                  <p:cNvPr id="79" name="矩形 78"/>
                  <p:cNvSpPr/>
                  <p:nvPr/>
                </p:nvSpPr>
                <p:spPr>
                  <a:xfrm>
                    <a:off x="2285984" y="2446615"/>
                    <a:ext cx="626686" cy="508230"/>
                  </a:xfrm>
                  <a:prstGeom prst="rect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" name="TextBox 79"/>
                  <p:cNvSpPr txBox="1"/>
                  <p:nvPr/>
                </p:nvSpPr>
                <p:spPr>
                  <a:xfrm>
                    <a:off x="2241057" y="2412716"/>
                    <a:ext cx="759255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200" dirty="0" smtClean="0"/>
                      <a:t>E</a:t>
                    </a:r>
                    <a:r>
                      <a:rPr lang="en-US" sz="2400" dirty="0" smtClean="0"/>
                      <a:t>14</a:t>
                    </a:r>
                    <a:endParaRPr lang="en-US" sz="3200" dirty="0"/>
                  </a:p>
                </p:txBody>
              </p:sp>
            </p:grpSp>
            <p:grpSp>
              <p:nvGrpSpPr>
                <p:cNvPr id="48" name="组合 80"/>
                <p:cNvGrpSpPr/>
                <p:nvPr/>
              </p:nvGrpSpPr>
              <p:grpSpPr>
                <a:xfrm>
                  <a:off x="2743183" y="4798728"/>
                  <a:ext cx="759255" cy="584775"/>
                  <a:chOff x="2241057" y="2412716"/>
                  <a:chExt cx="759255" cy="584775"/>
                </a:xfrm>
              </p:grpSpPr>
              <p:sp>
                <p:nvSpPr>
                  <p:cNvPr id="82" name="矩形 81"/>
                  <p:cNvSpPr/>
                  <p:nvPr/>
                </p:nvSpPr>
                <p:spPr>
                  <a:xfrm>
                    <a:off x="2285984" y="2446615"/>
                    <a:ext cx="626686" cy="508230"/>
                  </a:xfrm>
                  <a:prstGeom prst="rect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" name="TextBox 82"/>
                  <p:cNvSpPr txBox="1"/>
                  <p:nvPr/>
                </p:nvSpPr>
                <p:spPr>
                  <a:xfrm>
                    <a:off x="2241057" y="2412716"/>
                    <a:ext cx="759255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200" dirty="0" smtClean="0"/>
                      <a:t>E</a:t>
                    </a:r>
                    <a:r>
                      <a:rPr lang="en-US" sz="2400" dirty="0" smtClean="0"/>
                      <a:t>23</a:t>
                    </a:r>
                    <a:endParaRPr lang="en-US" sz="3200" dirty="0"/>
                  </a:p>
                </p:txBody>
              </p:sp>
            </p:grpSp>
            <p:grpSp>
              <p:nvGrpSpPr>
                <p:cNvPr id="49" name="组合 83"/>
                <p:cNvGrpSpPr/>
                <p:nvPr/>
              </p:nvGrpSpPr>
              <p:grpSpPr>
                <a:xfrm>
                  <a:off x="2743183" y="5536674"/>
                  <a:ext cx="759255" cy="584775"/>
                  <a:chOff x="2241057" y="2412716"/>
                  <a:chExt cx="759255" cy="584775"/>
                </a:xfrm>
              </p:grpSpPr>
              <p:sp>
                <p:nvSpPr>
                  <p:cNvPr id="85" name="矩形 84"/>
                  <p:cNvSpPr/>
                  <p:nvPr/>
                </p:nvSpPr>
                <p:spPr>
                  <a:xfrm>
                    <a:off x="2285984" y="2446615"/>
                    <a:ext cx="626686" cy="508230"/>
                  </a:xfrm>
                  <a:prstGeom prst="rect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2241057" y="2412716"/>
                    <a:ext cx="759255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200" dirty="0" smtClean="0"/>
                      <a:t>E</a:t>
                    </a:r>
                    <a:r>
                      <a:rPr lang="en-US" sz="2400" dirty="0" smtClean="0"/>
                      <a:t>24</a:t>
                    </a:r>
                    <a:endParaRPr lang="en-US" sz="3200" dirty="0"/>
                  </a:p>
                </p:txBody>
              </p:sp>
            </p:grpSp>
            <p:sp>
              <p:nvSpPr>
                <p:cNvPr id="87" name="圆角矩形 86"/>
                <p:cNvSpPr/>
                <p:nvPr/>
              </p:nvSpPr>
              <p:spPr>
                <a:xfrm>
                  <a:off x="667079" y="3706605"/>
                  <a:ext cx="884135" cy="508230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 smtClean="0">
                      <a:solidFill>
                        <a:schemeClr val="tx1"/>
                      </a:solidFill>
                    </a:rPr>
                    <a:t>S</a:t>
                  </a:r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8" name="圆角矩形 87"/>
                <p:cNvSpPr/>
                <p:nvPr/>
              </p:nvSpPr>
              <p:spPr>
                <a:xfrm>
                  <a:off x="6722662" y="3764918"/>
                  <a:ext cx="884135" cy="508230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 smtClean="0">
                      <a:solidFill>
                        <a:schemeClr val="tx1"/>
                      </a:solidFill>
                    </a:rPr>
                    <a:t>T</a:t>
                  </a:r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52" name="组合 165"/>
              <p:cNvGrpSpPr/>
              <p:nvPr/>
            </p:nvGrpSpPr>
            <p:grpSpPr>
              <a:xfrm>
                <a:off x="3397710" y="2824584"/>
                <a:ext cx="1716382" cy="2995304"/>
                <a:chOff x="3397710" y="2824584"/>
                <a:chExt cx="1716382" cy="2995304"/>
              </a:xfrm>
            </p:grpSpPr>
            <p:cxnSp>
              <p:nvCxnSpPr>
                <p:cNvPr id="137" name="直接箭头连接符 136"/>
                <p:cNvCxnSpPr>
                  <a:endCxn id="64" idx="2"/>
                </p:cNvCxnSpPr>
                <p:nvPr/>
              </p:nvCxnSpPr>
              <p:spPr>
                <a:xfrm flipV="1">
                  <a:off x="3397710" y="3855968"/>
                  <a:ext cx="1644710" cy="125651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直接箭头连接符 137"/>
                <p:cNvCxnSpPr>
                  <a:endCxn id="70" idx="2"/>
                </p:cNvCxnSpPr>
                <p:nvPr/>
              </p:nvCxnSpPr>
              <p:spPr>
                <a:xfrm flipV="1">
                  <a:off x="3397710" y="2824584"/>
                  <a:ext cx="1643002" cy="1564853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直接箭头连接符 138"/>
                <p:cNvCxnSpPr>
                  <a:endCxn id="66" idx="2"/>
                </p:cNvCxnSpPr>
                <p:nvPr/>
              </p:nvCxnSpPr>
              <p:spPr>
                <a:xfrm>
                  <a:off x="3397710" y="4343934"/>
                  <a:ext cx="1716382" cy="135011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直接箭头连接符 139"/>
                <p:cNvCxnSpPr>
                  <a:endCxn id="68" idx="2"/>
                </p:cNvCxnSpPr>
                <p:nvPr/>
              </p:nvCxnSpPr>
              <p:spPr>
                <a:xfrm>
                  <a:off x="3397710" y="3515177"/>
                  <a:ext cx="1668533" cy="1302572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直接箭头连接符 140"/>
                <p:cNvCxnSpPr>
                  <a:endCxn id="70" idx="2"/>
                </p:cNvCxnSpPr>
                <p:nvPr/>
              </p:nvCxnSpPr>
              <p:spPr>
                <a:xfrm flipV="1">
                  <a:off x="3397710" y="2824584"/>
                  <a:ext cx="1643002" cy="690593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直接箭头连接符 153"/>
                <p:cNvCxnSpPr>
                  <a:endCxn id="68" idx="2"/>
                </p:cNvCxnSpPr>
                <p:nvPr/>
              </p:nvCxnSpPr>
              <p:spPr>
                <a:xfrm flipV="1">
                  <a:off x="3397710" y="4817749"/>
                  <a:ext cx="1668533" cy="294729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直接箭头连接符 154"/>
                <p:cNvCxnSpPr>
                  <a:endCxn id="64" idx="2"/>
                </p:cNvCxnSpPr>
                <p:nvPr/>
              </p:nvCxnSpPr>
              <p:spPr>
                <a:xfrm rot="5400000" flipH="1" flipV="1">
                  <a:off x="3238105" y="4015573"/>
                  <a:ext cx="1963920" cy="164471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直接箭头连接符 159"/>
                <p:cNvCxnSpPr>
                  <a:endCxn id="66" idx="2"/>
                </p:cNvCxnSpPr>
                <p:nvPr/>
              </p:nvCxnSpPr>
              <p:spPr>
                <a:xfrm flipV="1">
                  <a:off x="3397710" y="5694052"/>
                  <a:ext cx="1716382" cy="125836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3" name="组合 167"/>
              <p:cNvGrpSpPr/>
              <p:nvPr/>
            </p:nvGrpSpPr>
            <p:grpSpPr>
              <a:xfrm>
                <a:off x="5462591" y="2760663"/>
                <a:ext cx="1260071" cy="2938462"/>
                <a:chOff x="5462591" y="2760663"/>
                <a:chExt cx="1260071" cy="2938462"/>
              </a:xfrm>
            </p:grpSpPr>
            <p:grpSp>
              <p:nvGrpSpPr>
                <p:cNvPr id="54" name="组合 126"/>
                <p:cNvGrpSpPr/>
                <p:nvPr/>
              </p:nvGrpSpPr>
              <p:grpSpPr>
                <a:xfrm>
                  <a:off x="5535386" y="2824584"/>
                  <a:ext cx="1187276" cy="2869468"/>
                  <a:chOff x="5535386" y="2824584"/>
                  <a:chExt cx="1187276" cy="2869468"/>
                </a:xfrm>
              </p:grpSpPr>
              <p:cxnSp>
                <p:nvCxnSpPr>
                  <p:cNvPr id="99" name="直接箭头连接符 98"/>
                  <p:cNvCxnSpPr>
                    <a:stCxn id="70" idx="6"/>
                    <a:endCxn id="88" idx="1"/>
                  </p:cNvCxnSpPr>
                  <p:nvPr/>
                </p:nvCxnSpPr>
                <p:spPr>
                  <a:xfrm>
                    <a:off x="5535386" y="2824584"/>
                    <a:ext cx="1187276" cy="1194449"/>
                  </a:xfrm>
                  <a:prstGeom prst="straightConnector1">
                    <a:avLst/>
                  </a:prstGeom>
                  <a:ln w="25400">
                    <a:solidFill>
                      <a:schemeClr val="accent1">
                        <a:lumMod val="7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接箭头连接符 107"/>
                  <p:cNvCxnSpPr>
                    <a:stCxn id="66" idx="6"/>
                    <a:endCxn id="88" idx="1"/>
                  </p:cNvCxnSpPr>
                  <p:nvPr/>
                </p:nvCxnSpPr>
                <p:spPr>
                  <a:xfrm flipV="1">
                    <a:off x="5608766" y="4019033"/>
                    <a:ext cx="1113896" cy="1675019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直接箭头连接符 108"/>
                  <p:cNvCxnSpPr>
                    <a:stCxn id="68" idx="6"/>
                    <a:endCxn id="88" idx="1"/>
                  </p:cNvCxnSpPr>
                  <p:nvPr/>
                </p:nvCxnSpPr>
                <p:spPr>
                  <a:xfrm flipV="1">
                    <a:off x="5560917" y="4019033"/>
                    <a:ext cx="1161745" cy="798716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接箭头连接符 109"/>
                  <p:cNvCxnSpPr>
                    <a:stCxn id="64" idx="6"/>
                    <a:endCxn id="88" idx="1"/>
                  </p:cNvCxnSpPr>
                  <p:nvPr/>
                </p:nvCxnSpPr>
                <p:spPr>
                  <a:xfrm>
                    <a:off x="5537094" y="3855968"/>
                    <a:ext cx="1185568" cy="163065"/>
                  </a:xfrm>
                  <a:prstGeom prst="straightConnector1">
                    <a:avLst/>
                  </a:prstGeom>
                  <a:ln w="25400">
                    <a:solidFill>
                      <a:schemeClr val="accent1">
                        <a:lumMod val="7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aphicFrame>
              <p:nvGraphicFramePr>
                <p:cNvPr id="25613" name="Object 13"/>
                <p:cNvGraphicFramePr>
                  <a:graphicFrameLocks noChangeAspect="1"/>
                </p:cNvGraphicFramePr>
                <p:nvPr/>
              </p:nvGraphicFramePr>
              <p:xfrm>
                <a:off x="5767165" y="2760663"/>
                <a:ext cx="612775" cy="361950"/>
              </p:xfrm>
              <a:graphic>
                <a:graphicData uri="http://schemas.openxmlformats.org/presentationml/2006/ole">
                  <p:oleObj spid="_x0000_s28684" name="Equation" r:id="rId15" imgW="342720" imgH="203040" progId="Equation.DSMT4">
                    <p:embed/>
                  </p:oleObj>
                </a:graphicData>
              </a:graphic>
            </p:graphicFrame>
            <p:graphicFrame>
              <p:nvGraphicFramePr>
                <p:cNvPr id="25614" name="Object 14"/>
                <p:cNvGraphicFramePr>
                  <a:graphicFrameLocks noChangeAspect="1"/>
                </p:cNvGraphicFramePr>
                <p:nvPr/>
              </p:nvGraphicFramePr>
              <p:xfrm>
                <a:off x="5579840" y="3444875"/>
                <a:ext cx="633413" cy="361950"/>
              </p:xfrm>
              <a:graphic>
                <a:graphicData uri="http://schemas.openxmlformats.org/presentationml/2006/ole">
                  <p:oleObj spid="_x0000_s28685" name="Equation" r:id="rId16" imgW="355320" imgH="203040" progId="Equation.DSMT4">
                    <p:embed/>
                  </p:oleObj>
                </a:graphicData>
              </a:graphic>
            </p:graphicFrame>
            <p:graphicFrame>
              <p:nvGraphicFramePr>
                <p:cNvPr id="25615" name="Object 15"/>
                <p:cNvGraphicFramePr>
                  <a:graphicFrameLocks noChangeAspect="1"/>
                </p:cNvGraphicFramePr>
                <p:nvPr/>
              </p:nvGraphicFramePr>
              <p:xfrm>
                <a:off x="5462591" y="4232275"/>
                <a:ext cx="677862" cy="361950"/>
              </p:xfrm>
              <a:graphic>
                <a:graphicData uri="http://schemas.openxmlformats.org/presentationml/2006/ole">
                  <p:oleObj spid="_x0000_s28686" name="Equation" r:id="rId17" imgW="380880" imgH="203040" progId="Equation.DSMT4">
                    <p:embed/>
                  </p:oleObj>
                </a:graphicData>
              </a:graphic>
            </p:graphicFrame>
            <p:graphicFrame>
              <p:nvGraphicFramePr>
                <p:cNvPr id="25616" name="Object 16"/>
                <p:cNvGraphicFramePr>
                  <a:graphicFrameLocks noChangeAspect="1"/>
                </p:cNvGraphicFramePr>
                <p:nvPr/>
              </p:nvGraphicFramePr>
              <p:xfrm>
                <a:off x="5788028" y="5337175"/>
                <a:ext cx="658813" cy="361950"/>
              </p:xfrm>
              <a:graphic>
                <a:graphicData uri="http://schemas.openxmlformats.org/presentationml/2006/ole">
                  <p:oleObj spid="_x0000_s28687" name="Equation" r:id="rId18" imgW="368280" imgH="203040" progId="Equation.DSMT4">
                    <p:embed/>
                  </p:oleObj>
                </a:graphicData>
              </a:graphic>
            </p:graphicFrame>
          </p:grpSp>
          <p:graphicFrame>
            <p:nvGraphicFramePr>
              <p:cNvPr id="111" name="Object 17"/>
              <p:cNvGraphicFramePr>
                <a:graphicFrameLocks noChangeAspect="1"/>
              </p:cNvGraphicFramePr>
              <p:nvPr/>
            </p:nvGraphicFramePr>
            <p:xfrm>
              <a:off x="3917157" y="2545830"/>
              <a:ext cx="271462" cy="225425"/>
            </p:xfrm>
            <a:graphic>
              <a:graphicData uri="http://schemas.openxmlformats.org/presentationml/2006/ole">
                <p:oleObj spid="_x0000_s28694" name="Equation" r:id="rId19" imgW="152280" imgH="126720" progId="Equation.DSMT4">
                  <p:embed/>
                </p:oleObj>
              </a:graphicData>
            </a:graphic>
          </p:graphicFrame>
        </p:grpSp>
      </p:grpSp>
      <p:sp>
        <p:nvSpPr>
          <p:cNvPr id="117" name="任意多边形 116"/>
          <p:cNvSpPr/>
          <p:nvPr/>
        </p:nvSpPr>
        <p:spPr>
          <a:xfrm>
            <a:off x="800100" y="1726300"/>
            <a:ext cx="6237514" cy="2094586"/>
          </a:xfrm>
          <a:custGeom>
            <a:avLst/>
            <a:gdLst>
              <a:gd name="connsiteX0" fmla="*/ 0 w 6237514"/>
              <a:gd name="connsiteY0" fmla="*/ 2094586 h 2094586"/>
              <a:gd name="connsiteX1" fmla="*/ 391886 w 6237514"/>
              <a:gd name="connsiteY1" fmla="*/ 2045600 h 2094586"/>
              <a:gd name="connsiteX2" fmla="*/ 538843 w 6237514"/>
              <a:gd name="connsiteY2" fmla="*/ 2012943 h 2094586"/>
              <a:gd name="connsiteX3" fmla="*/ 636814 w 6237514"/>
              <a:gd name="connsiteY3" fmla="*/ 1996614 h 2094586"/>
              <a:gd name="connsiteX4" fmla="*/ 685800 w 6237514"/>
              <a:gd name="connsiteY4" fmla="*/ 1980286 h 2094586"/>
              <a:gd name="connsiteX5" fmla="*/ 816429 w 6237514"/>
              <a:gd name="connsiteY5" fmla="*/ 1914971 h 2094586"/>
              <a:gd name="connsiteX6" fmla="*/ 1028700 w 6237514"/>
              <a:gd name="connsiteY6" fmla="*/ 1898643 h 2094586"/>
              <a:gd name="connsiteX7" fmla="*/ 1110343 w 6237514"/>
              <a:gd name="connsiteY7" fmla="*/ 1882314 h 2094586"/>
              <a:gd name="connsiteX8" fmla="*/ 1322614 w 6237514"/>
              <a:gd name="connsiteY8" fmla="*/ 1849657 h 2094586"/>
              <a:gd name="connsiteX9" fmla="*/ 1371600 w 6237514"/>
              <a:gd name="connsiteY9" fmla="*/ 1817000 h 2094586"/>
              <a:gd name="connsiteX10" fmla="*/ 1420586 w 6237514"/>
              <a:gd name="connsiteY10" fmla="*/ 1800671 h 2094586"/>
              <a:gd name="connsiteX11" fmla="*/ 1518557 w 6237514"/>
              <a:gd name="connsiteY11" fmla="*/ 1735357 h 2094586"/>
              <a:gd name="connsiteX12" fmla="*/ 1698171 w 6237514"/>
              <a:gd name="connsiteY12" fmla="*/ 1686371 h 2094586"/>
              <a:gd name="connsiteX13" fmla="*/ 1747157 w 6237514"/>
              <a:gd name="connsiteY13" fmla="*/ 1653714 h 2094586"/>
              <a:gd name="connsiteX14" fmla="*/ 1812471 w 6237514"/>
              <a:gd name="connsiteY14" fmla="*/ 1621057 h 2094586"/>
              <a:gd name="connsiteX15" fmla="*/ 1828800 w 6237514"/>
              <a:gd name="connsiteY15" fmla="*/ 1572071 h 2094586"/>
              <a:gd name="connsiteX16" fmla="*/ 1861457 w 6237514"/>
              <a:gd name="connsiteY16" fmla="*/ 1523086 h 2094586"/>
              <a:gd name="connsiteX17" fmla="*/ 1845129 w 6237514"/>
              <a:gd name="connsiteY17" fmla="*/ 1408786 h 2094586"/>
              <a:gd name="connsiteX18" fmla="*/ 1828800 w 6237514"/>
              <a:gd name="connsiteY18" fmla="*/ 1359800 h 2094586"/>
              <a:gd name="connsiteX19" fmla="*/ 1845129 w 6237514"/>
              <a:gd name="connsiteY19" fmla="*/ 1065886 h 2094586"/>
              <a:gd name="connsiteX20" fmla="*/ 1861457 w 6237514"/>
              <a:gd name="connsiteY20" fmla="*/ 886271 h 2094586"/>
              <a:gd name="connsiteX21" fmla="*/ 1894114 w 6237514"/>
              <a:gd name="connsiteY21" fmla="*/ 788300 h 2094586"/>
              <a:gd name="connsiteX22" fmla="*/ 1943100 w 6237514"/>
              <a:gd name="connsiteY22" fmla="*/ 771971 h 2094586"/>
              <a:gd name="connsiteX23" fmla="*/ 2041071 w 6237514"/>
              <a:gd name="connsiteY23" fmla="*/ 706657 h 2094586"/>
              <a:gd name="connsiteX24" fmla="*/ 2073729 w 6237514"/>
              <a:gd name="connsiteY24" fmla="*/ 674000 h 2094586"/>
              <a:gd name="connsiteX25" fmla="*/ 2122714 w 6237514"/>
              <a:gd name="connsiteY25" fmla="*/ 641343 h 2094586"/>
              <a:gd name="connsiteX26" fmla="*/ 2171700 w 6237514"/>
              <a:gd name="connsiteY26" fmla="*/ 592357 h 2094586"/>
              <a:gd name="connsiteX27" fmla="*/ 2237014 w 6237514"/>
              <a:gd name="connsiteY27" fmla="*/ 576029 h 2094586"/>
              <a:gd name="connsiteX28" fmla="*/ 2383971 w 6237514"/>
              <a:gd name="connsiteY28" fmla="*/ 592357 h 2094586"/>
              <a:gd name="connsiteX29" fmla="*/ 2449286 w 6237514"/>
              <a:gd name="connsiteY29" fmla="*/ 608686 h 2094586"/>
              <a:gd name="connsiteX30" fmla="*/ 2530929 w 6237514"/>
              <a:gd name="connsiteY30" fmla="*/ 625014 h 2094586"/>
              <a:gd name="connsiteX31" fmla="*/ 2628900 w 6237514"/>
              <a:gd name="connsiteY31" fmla="*/ 641343 h 2094586"/>
              <a:gd name="connsiteX32" fmla="*/ 2677886 w 6237514"/>
              <a:gd name="connsiteY32" fmla="*/ 657671 h 2094586"/>
              <a:gd name="connsiteX33" fmla="*/ 2775857 w 6237514"/>
              <a:gd name="connsiteY33" fmla="*/ 674000 h 2094586"/>
              <a:gd name="connsiteX34" fmla="*/ 2824843 w 6237514"/>
              <a:gd name="connsiteY34" fmla="*/ 722986 h 2094586"/>
              <a:gd name="connsiteX35" fmla="*/ 3004457 w 6237514"/>
              <a:gd name="connsiteY35" fmla="*/ 771971 h 2094586"/>
              <a:gd name="connsiteX36" fmla="*/ 3167743 w 6237514"/>
              <a:gd name="connsiteY36" fmla="*/ 837286 h 2094586"/>
              <a:gd name="connsiteX37" fmla="*/ 3184071 w 6237514"/>
              <a:gd name="connsiteY37" fmla="*/ 886271 h 2094586"/>
              <a:gd name="connsiteX38" fmla="*/ 3265714 w 6237514"/>
              <a:gd name="connsiteY38" fmla="*/ 935257 h 2094586"/>
              <a:gd name="connsiteX39" fmla="*/ 3380014 w 6237514"/>
              <a:gd name="connsiteY39" fmla="*/ 1098543 h 2094586"/>
              <a:gd name="connsiteX40" fmla="*/ 3445329 w 6237514"/>
              <a:gd name="connsiteY40" fmla="*/ 1229171 h 2094586"/>
              <a:gd name="connsiteX41" fmla="*/ 3543300 w 6237514"/>
              <a:gd name="connsiteY41" fmla="*/ 1294486 h 2094586"/>
              <a:gd name="connsiteX42" fmla="*/ 3641271 w 6237514"/>
              <a:gd name="connsiteY42" fmla="*/ 1392457 h 2094586"/>
              <a:gd name="connsiteX43" fmla="*/ 3771900 w 6237514"/>
              <a:gd name="connsiteY43" fmla="*/ 1523086 h 2094586"/>
              <a:gd name="connsiteX44" fmla="*/ 3820886 w 6237514"/>
              <a:gd name="connsiteY44" fmla="*/ 1572071 h 2094586"/>
              <a:gd name="connsiteX45" fmla="*/ 3935186 w 6237514"/>
              <a:gd name="connsiteY45" fmla="*/ 1604729 h 2094586"/>
              <a:gd name="connsiteX46" fmla="*/ 4033157 w 6237514"/>
              <a:gd name="connsiteY46" fmla="*/ 1637386 h 2094586"/>
              <a:gd name="connsiteX47" fmla="*/ 4180114 w 6237514"/>
              <a:gd name="connsiteY47" fmla="*/ 1686371 h 2094586"/>
              <a:gd name="connsiteX48" fmla="*/ 4588329 w 6237514"/>
              <a:gd name="connsiteY48" fmla="*/ 1686371 h 2094586"/>
              <a:gd name="connsiteX49" fmla="*/ 4751614 w 6237514"/>
              <a:gd name="connsiteY49" fmla="*/ 1653714 h 2094586"/>
              <a:gd name="connsiteX50" fmla="*/ 4800600 w 6237514"/>
              <a:gd name="connsiteY50" fmla="*/ 1621057 h 2094586"/>
              <a:gd name="connsiteX51" fmla="*/ 4914900 w 6237514"/>
              <a:gd name="connsiteY51" fmla="*/ 1588400 h 2094586"/>
              <a:gd name="connsiteX52" fmla="*/ 5012871 w 6237514"/>
              <a:gd name="connsiteY52" fmla="*/ 1523086 h 2094586"/>
              <a:gd name="connsiteX53" fmla="*/ 5045529 w 6237514"/>
              <a:gd name="connsiteY53" fmla="*/ 1490429 h 2094586"/>
              <a:gd name="connsiteX54" fmla="*/ 5094514 w 6237514"/>
              <a:gd name="connsiteY54" fmla="*/ 1474100 h 2094586"/>
              <a:gd name="connsiteX55" fmla="*/ 5257800 w 6237514"/>
              <a:gd name="connsiteY55" fmla="*/ 1441443 h 2094586"/>
              <a:gd name="connsiteX56" fmla="*/ 5323114 w 6237514"/>
              <a:gd name="connsiteY56" fmla="*/ 1408786 h 2094586"/>
              <a:gd name="connsiteX57" fmla="*/ 5372100 w 6237514"/>
              <a:gd name="connsiteY57" fmla="*/ 1392457 h 2094586"/>
              <a:gd name="connsiteX58" fmla="*/ 5470071 w 6237514"/>
              <a:gd name="connsiteY58" fmla="*/ 1343471 h 2094586"/>
              <a:gd name="connsiteX59" fmla="*/ 5502729 w 6237514"/>
              <a:gd name="connsiteY59" fmla="*/ 1294486 h 2094586"/>
              <a:gd name="connsiteX60" fmla="*/ 5600700 w 6237514"/>
              <a:gd name="connsiteY60" fmla="*/ 1229171 h 2094586"/>
              <a:gd name="connsiteX61" fmla="*/ 5649686 w 6237514"/>
              <a:gd name="connsiteY61" fmla="*/ 1180186 h 2094586"/>
              <a:gd name="connsiteX62" fmla="*/ 5763986 w 6237514"/>
              <a:gd name="connsiteY62" fmla="*/ 1033229 h 2094586"/>
              <a:gd name="connsiteX63" fmla="*/ 5796643 w 6237514"/>
              <a:gd name="connsiteY63" fmla="*/ 935257 h 2094586"/>
              <a:gd name="connsiteX64" fmla="*/ 5812971 w 6237514"/>
              <a:gd name="connsiteY64" fmla="*/ 886271 h 2094586"/>
              <a:gd name="connsiteX65" fmla="*/ 5861957 w 6237514"/>
              <a:gd name="connsiteY65" fmla="*/ 853614 h 2094586"/>
              <a:gd name="connsiteX66" fmla="*/ 5894614 w 6237514"/>
              <a:gd name="connsiteY66" fmla="*/ 755643 h 2094586"/>
              <a:gd name="connsiteX67" fmla="*/ 5927271 w 6237514"/>
              <a:gd name="connsiteY67" fmla="*/ 592357 h 2094586"/>
              <a:gd name="connsiteX68" fmla="*/ 5959929 w 6237514"/>
              <a:gd name="connsiteY68" fmla="*/ 494386 h 2094586"/>
              <a:gd name="connsiteX69" fmla="*/ 6008914 w 6237514"/>
              <a:gd name="connsiteY69" fmla="*/ 461729 h 2094586"/>
              <a:gd name="connsiteX70" fmla="*/ 6057900 w 6237514"/>
              <a:gd name="connsiteY70" fmla="*/ 363757 h 2094586"/>
              <a:gd name="connsiteX71" fmla="*/ 6123214 w 6237514"/>
              <a:gd name="connsiteY71" fmla="*/ 249457 h 2094586"/>
              <a:gd name="connsiteX72" fmla="*/ 6155871 w 6237514"/>
              <a:gd name="connsiteY72" fmla="*/ 151486 h 2094586"/>
              <a:gd name="connsiteX73" fmla="*/ 6172200 w 6237514"/>
              <a:gd name="connsiteY73" fmla="*/ 102500 h 2094586"/>
              <a:gd name="connsiteX74" fmla="*/ 6204857 w 6237514"/>
              <a:gd name="connsiteY74" fmla="*/ 53514 h 2094586"/>
              <a:gd name="connsiteX75" fmla="*/ 6221186 w 6237514"/>
              <a:gd name="connsiteY75" fmla="*/ 4529 h 2094586"/>
              <a:gd name="connsiteX76" fmla="*/ 6237514 w 6237514"/>
              <a:gd name="connsiteY76" fmla="*/ 4529 h 2094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6237514" h="2094586">
                <a:moveTo>
                  <a:pt x="0" y="2094586"/>
                </a:moveTo>
                <a:cubicBezTo>
                  <a:pt x="191058" y="2030900"/>
                  <a:pt x="63601" y="2063839"/>
                  <a:pt x="391886" y="2045600"/>
                </a:cubicBezTo>
                <a:cubicBezTo>
                  <a:pt x="461786" y="2028124"/>
                  <a:pt x="462820" y="2026765"/>
                  <a:pt x="538843" y="2012943"/>
                </a:cubicBezTo>
                <a:cubicBezTo>
                  <a:pt x="571416" y="2007021"/>
                  <a:pt x="604495" y="2003796"/>
                  <a:pt x="636814" y="1996614"/>
                </a:cubicBezTo>
                <a:cubicBezTo>
                  <a:pt x="653616" y="1992880"/>
                  <a:pt x="670131" y="1987408"/>
                  <a:pt x="685800" y="1980286"/>
                </a:cubicBezTo>
                <a:cubicBezTo>
                  <a:pt x="730119" y="1960141"/>
                  <a:pt x="767890" y="1918705"/>
                  <a:pt x="816429" y="1914971"/>
                </a:cubicBezTo>
                <a:lnTo>
                  <a:pt x="1028700" y="1898643"/>
                </a:lnTo>
                <a:cubicBezTo>
                  <a:pt x="1055914" y="1893200"/>
                  <a:pt x="1082869" y="1886239"/>
                  <a:pt x="1110343" y="1882314"/>
                </a:cubicBezTo>
                <a:cubicBezTo>
                  <a:pt x="1329757" y="1850969"/>
                  <a:pt x="1186649" y="1883649"/>
                  <a:pt x="1322614" y="1849657"/>
                </a:cubicBezTo>
                <a:cubicBezTo>
                  <a:pt x="1338943" y="1838771"/>
                  <a:pt x="1354047" y="1825776"/>
                  <a:pt x="1371600" y="1817000"/>
                </a:cubicBezTo>
                <a:cubicBezTo>
                  <a:pt x="1386995" y="1809303"/>
                  <a:pt x="1405540" y="1809030"/>
                  <a:pt x="1420586" y="1800671"/>
                </a:cubicBezTo>
                <a:cubicBezTo>
                  <a:pt x="1454896" y="1781610"/>
                  <a:pt x="1481322" y="1747768"/>
                  <a:pt x="1518557" y="1735357"/>
                </a:cubicBezTo>
                <a:cubicBezTo>
                  <a:pt x="1642858" y="1693924"/>
                  <a:pt x="1582774" y="1709451"/>
                  <a:pt x="1698171" y="1686371"/>
                </a:cubicBezTo>
                <a:cubicBezTo>
                  <a:pt x="1714500" y="1675485"/>
                  <a:pt x="1730118" y="1663450"/>
                  <a:pt x="1747157" y="1653714"/>
                </a:cubicBezTo>
                <a:cubicBezTo>
                  <a:pt x="1768291" y="1641637"/>
                  <a:pt x="1795259" y="1638269"/>
                  <a:pt x="1812471" y="1621057"/>
                </a:cubicBezTo>
                <a:cubicBezTo>
                  <a:pt x="1824642" y="1608886"/>
                  <a:pt x="1821103" y="1587466"/>
                  <a:pt x="1828800" y="1572071"/>
                </a:cubicBezTo>
                <a:cubicBezTo>
                  <a:pt x="1837576" y="1554519"/>
                  <a:pt x="1850571" y="1539414"/>
                  <a:pt x="1861457" y="1523086"/>
                </a:cubicBezTo>
                <a:cubicBezTo>
                  <a:pt x="1856014" y="1484986"/>
                  <a:pt x="1852677" y="1446525"/>
                  <a:pt x="1845129" y="1408786"/>
                </a:cubicBezTo>
                <a:cubicBezTo>
                  <a:pt x="1841753" y="1391908"/>
                  <a:pt x="1828800" y="1377012"/>
                  <a:pt x="1828800" y="1359800"/>
                </a:cubicBezTo>
                <a:cubicBezTo>
                  <a:pt x="1828800" y="1261678"/>
                  <a:pt x="1838378" y="1163776"/>
                  <a:pt x="1845129" y="1065886"/>
                </a:cubicBezTo>
                <a:cubicBezTo>
                  <a:pt x="1849265" y="1005910"/>
                  <a:pt x="1851009" y="945475"/>
                  <a:pt x="1861457" y="886271"/>
                </a:cubicBezTo>
                <a:cubicBezTo>
                  <a:pt x="1867439" y="852371"/>
                  <a:pt x="1861457" y="799186"/>
                  <a:pt x="1894114" y="788300"/>
                </a:cubicBezTo>
                <a:lnTo>
                  <a:pt x="1943100" y="771971"/>
                </a:lnTo>
                <a:cubicBezTo>
                  <a:pt x="2006646" y="676653"/>
                  <a:pt x="1935631" y="759377"/>
                  <a:pt x="2041071" y="706657"/>
                </a:cubicBezTo>
                <a:cubicBezTo>
                  <a:pt x="2054841" y="699772"/>
                  <a:pt x="2061708" y="683617"/>
                  <a:pt x="2073729" y="674000"/>
                </a:cubicBezTo>
                <a:cubicBezTo>
                  <a:pt x="2089053" y="661741"/>
                  <a:pt x="2107638" y="653906"/>
                  <a:pt x="2122714" y="641343"/>
                </a:cubicBezTo>
                <a:cubicBezTo>
                  <a:pt x="2140454" y="626560"/>
                  <a:pt x="2151650" y="603814"/>
                  <a:pt x="2171700" y="592357"/>
                </a:cubicBezTo>
                <a:cubicBezTo>
                  <a:pt x="2191185" y="581223"/>
                  <a:pt x="2215243" y="581472"/>
                  <a:pt x="2237014" y="576029"/>
                </a:cubicBezTo>
                <a:cubicBezTo>
                  <a:pt x="2286000" y="581472"/>
                  <a:pt x="2335257" y="584863"/>
                  <a:pt x="2383971" y="592357"/>
                </a:cubicBezTo>
                <a:cubicBezTo>
                  <a:pt x="2406152" y="595769"/>
                  <a:pt x="2427379" y="603818"/>
                  <a:pt x="2449286" y="608686"/>
                </a:cubicBezTo>
                <a:cubicBezTo>
                  <a:pt x="2476378" y="614706"/>
                  <a:pt x="2503623" y="620049"/>
                  <a:pt x="2530929" y="625014"/>
                </a:cubicBezTo>
                <a:cubicBezTo>
                  <a:pt x="2563502" y="630936"/>
                  <a:pt x="2596581" y="634161"/>
                  <a:pt x="2628900" y="641343"/>
                </a:cubicBezTo>
                <a:cubicBezTo>
                  <a:pt x="2645702" y="645077"/>
                  <a:pt x="2661084" y="653937"/>
                  <a:pt x="2677886" y="657671"/>
                </a:cubicBezTo>
                <a:cubicBezTo>
                  <a:pt x="2710205" y="664853"/>
                  <a:pt x="2743200" y="668557"/>
                  <a:pt x="2775857" y="674000"/>
                </a:cubicBezTo>
                <a:cubicBezTo>
                  <a:pt x="2792186" y="690329"/>
                  <a:pt x="2804657" y="711771"/>
                  <a:pt x="2824843" y="722986"/>
                </a:cubicBezTo>
                <a:cubicBezTo>
                  <a:pt x="2888288" y="758233"/>
                  <a:pt x="2938122" y="753880"/>
                  <a:pt x="3004457" y="771971"/>
                </a:cubicBezTo>
                <a:cubicBezTo>
                  <a:pt x="3093234" y="796183"/>
                  <a:pt x="3094469" y="800649"/>
                  <a:pt x="3167743" y="837286"/>
                </a:cubicBezTo>
                <a:cubicBezTo>
                  <a:pt x="3173186" y="853614"/>
                  <a:pt x="3175216" y="871512"/>
                  <a:pt x="3184071" y="886271"/>
                </a:cubicBezTo>
                <a:cubicBezTo>
                  <a:pt x="3206485" y="923628"/>
                  <a:pt x="3227182" y="922413"/>
                  <a:pt x="3265714" y="935257"/>
                </a:cubicBezTo>
                <a:cubicBezTo>
                  <a:pt x="3346125" y="1055872"/>
                  <a:pt x="3307480" y="1001829"/>
                  <a:pt x="3380014" y="1098543"/>
                </a:cubicBezTo>
                <a:cubicBezTo>
                  <a:pt x="3403380" y="1168640"/>
                  <a:pt x="3394662" y="1191171"/>
                  <a:pt x="3445329" y="1229171"/>
                </a:cubicBezTo>
                <a:cubicBezTo>
                  <a:pt x="3476728" y="1252720"/>
                  <a:pt x="3543300" y="1294486"/>
                  <a:pt x="3543300" y="1294486"/>
                </a:cubicBezTo>
                <a:cubicBezTo>
                  <a:pt x="3606635" y="1421156"/>
                  <a:pt x="3534393" y="1309330"/>
                  <a:pt x="3641271" y="1392457"/>
                </a:cubicBezTo>
                <a:lnTo>
                  <a:pt x="3771900" y="1523086"/>
                </a:lnTo>
                <a:cubicBezTo>
                  <a:pt x="3788229" y="1539414"/>
                  <a:pt x="3798979" y="1564768"/>
                  <a:pt x="3820886" y="1572071"/>
                </a:cubicBezTo>
                <a:cubicBezTo>
                  <a:pt x="3985470" y="1626935"/>
                  <a:pt x="3730206" y="1543235"/>
                  <a:pt x="3935186" y="1604729"/>
                </a:cubicBezTo>
                <a:cubicBezTo>
                  <a:pt x="3968158" y="1614621"/>
                  <a:pt x="4004515" y="1618291"/>
                  <a:pt x="4033157" y="1637386"/>
                </a:cubicBezTo>
                <a:cubicBezTo>
                  <a:pt x="4109690" y="1688408"/>
                  <a:pt x="4062785" y="1666817"/>
                  <a:pt x="4180114" y="1686371"/>
                </a:cubicBezTo>
                <a:cubicBezTo>
                  <a:pt x="4339347" y="1739450"/>
                  <a:pt x="4236060" y="1711533"/>
                  <a:pt x="4588329" y="1686371"/>
                </a:cubicBezTo>
                <a:cubicBezTo>
                  <a:pt x="4644385" y="1682367"/>
                  <a:pt x="4697597" y="1667219"/>
                  <a:pt x="4751614" y="1653714"/>
                </a:cubicBezTo>
                <a:cubicBezTo>
                  <a:pt x="4767943" y="1642828"/>
                  <a:pt x="4783047" y="1629833"/>
                  <a:pt x="4800600" y="1621057"/>
                </a:cubicBezTo>
                <a:cubicBezTo>
                  <a:pt x="4824021" y="1609347"/>
                  <a:pt x="4893979" y="1593630"/>
                  <a:pt x="4914900" y="1588400"/>
                </a:cubicBezTo>
                <a:cubicBezTo>
                  <a:pt x="4947557" y="1566629"/>
                  <a:pt x="4985117" y="1550839"/>
                  <a:pt x="5012871" y="1523086"/>
                </a:cubicBezTo>
                <a:cubicBezTo>
                  <a:pt x="5023757" y="1512200"/>
                  <a:pt x="5032328" y="1498350"/>
                  <a:pt x="5045529" y="1490429"/>
                </a:cubicBezTo>
                <a:cubicBezTo>
                  <a:pt x="5060288" y="1481574"/>
                  <a:pt x="5077743" y="1477970"/>
                  <a:pt x="5094514" y="1474100"/>
                </a:cubicBezTo>
                <a:cubicBezTo>
                  <a:pt x="5148599" y="1461619"/>
                  <a:pt x="5257800" y="1441443"/>
                  <a:pt x="5257800" y="1441443"/>
                </a:cubicBezTo>
                <a:cubicBezTo>
                  <a:pt x="5279571" y="1430557"/>
                  <a:pt x="5300741" y="1418374"/>
                  <a:pt x="5323114" y="1408786"/>
                </a:cubicBezTo>
                <a:cubicBezTo>
                  <a:pt x="5338934" y="1402006"/>
                  <a:pt x="5356705" y="1400154"/>
                  <a:pt x="5372100" y="1392457"/>
                </a:cubicBezTo>
                <a:cubicBezTo>
                  <a:pt x="5498717" y="1329149"/>
                  <a:pt x="5346943" y="1384515"/>
                  <a:pt x="5470071" y="1343471"/>
                </a:cubicBezTo>
                <a:cubicBezTo>
                  <a:pt x="5480957" y="1327143"/>
                  <a:pt x="5487960" y="1307409"/>
                  <a:pt x="5502729" y="1294486"/>
                </a:cubicBezTo>
                <a:cubicBezTo>
                  <a:pt x="5532267" y="1268640"/>
                  <a:pt x="5572946" y="1256924"/>
                  <a:pt x="5600700" y="1229171"/>
                </a:cubicBezTo>
                <a:lnTo>
                  <a:pt x="5649686" y="1180186"/>
                </a:lnTo>
                <a:cubicBezTo>
                  <a:pt x="5722697" y="1034162"/>
                  <a:pt x="5668816" y="1064951"/>
                  <a:pt x="5763986" y="1033229"/>
                </a:cubicBezTo>
                <a:lnTo>
                  <a:pt x="5796643" y="935257"/>
                </a:lnTo>
                <a:cubicBezTo>
                  <a:pt x="5802086" y="918928"/>
                  <a:pt x="5798650" y="895818"/>
                  <a:pt x="5812971" y="886271"/>
                </a:cubicBezTo>
                <a:lnTo>
                  <a:pt x="5861957" y="853614"/>
                </a:lnTo>
                <a:cubicBezTo>
                  <a:pt x="5872843" y="820957"/>
                  <a:pt x="5888955" y="789598"/>
                  <a:pt x="5894614" y="755643"/>
                </a:cubicBezTo>
                <a:cubicBezTo>
                  <a:pt x="5905646" y="689451"/>
                  <a:pt x="5909004" y="653245"/>
                  <a:pt x="5927271" y="592357"/>
                </a:cubicBezTo>
                <a:cubicBezTo>
                  <a:pt x="5937163" y="559385"/>
                  <a:pt x="5931287" y="513481"/>
                  <a:pt x="5959929" y="494386"/>
                </a:cubicBezTo>
                <a:lnTo>
                  <a:pt x="6008914" y="461729"/>
                </a:lnTo>
                <a:cubicBezTo>
                  <a:pt x="6102504" y="321342"/>
                  <a:pt x="5990297" y="498964"/>
                  <a:pt x="6057900" y="363757"/>
                </a:cubicBezTo>
                <a:cubicBezTo>
                  <a:pt x="6116812" y="245934"/>
                  <a:pt x="6065963" y="392584"/>
                  <a:pt x="6123214" y="249457"/>
                </a:cubicBezTo>
                <a:cubicBezTo>
                  <a:pt x="6135999" y="217496"/>
                  <a:pt x="6144985" y="184143"/>
                  <a:pt x="6155871" y="151486"/>
                </a:cubicBezTo>
                <a:cubicBezTo>
                  <a:pt x="6161314" y="135157"/>
                  <a:pt x="6162653" y="116821"/>
                  <a:pt x="6172200" y="102500"/>
                </a:cubicBezTo>
                <a:cubicBezTo>
                  <a:pt x="6183086" y="86171"/>
                  <a:pt x="6196081" y="71067"/>
                  <a:pt x="6204857" y="53514"/>
                </a:cubicBezTo>
                <a:cubicBezTo>
                  <a:pt x="6212554" y="38119"/>
                  <a:pt x="6211639" y="18850"/>
                  <a:pt x="6221186" y="4529"/>
                </a:cubicBezTo>
                <a:cubicBezTo>
                  <a:pt x="6224205" y="0"/>
                  <a:pt x="6232071" y="4529"/>
                  <a:pt x="6237514" y="4529"/>
                </a:cubicBezTo>
              </a:path>
            </a:pathLst>
          </a:custGeom>
          <a:ln w="444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8" name="Object 13"/>
          <p:cNvGraphicFramePr>
            <a:graphicFrameLocks noChangeAspect="1"/>
          </p:cNvGraphicFramePr>
          <p:nvPr/>
        </p:nvGraphicFramePr>
        <p:xfrm>
          <a:off x="802382" y="5819775"/>
          <a:ext cx="4584700" cy="746125"/>
        </p:xfrm>
        <a:graphic>
          <a:graphicData uri="http://schemas.openxmlformats.org/presentationml/2006/ole">
            <p:oleObj spid="_x0000_s28695" name="Equation" r:id="rId20" imgW="2565360" imgH="419040" progId="Equation.DSMT4">
              <p:embed/>
            </p:oleObj>
          </a:graphicData>
        </a:graphic>
      </p:graphicFrame>
      <p:sp>
        <p:nvSpPr>
          <p:cNvPr id="115" name="TextBox 114"/>
          <p:cNvSpPr txBox="1"/>
          <p:nvPr/>
        </p:nvSpPr>
        <p:spPr>
          <a:xfrm>
            <a:off x="667079" y="684765"/>
            <a:ext cx="6190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Is a given payoff vector in the core?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单角的矩形 4"/>
          <p:cNvSpPr/>
          <p:nvPr/>
        </p:nvSpPr>
        <p:spPr>
          <a:xfrm>
            <a:off x="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剪去单角的矩形 19"/>
          <p:cNvSpPr/>
          <p:nvPr/>
        </p:nvSpPr>
        <p:spPr>
          <a:xfrm>
            <a:off x="2285984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剪去单角的矩形 20"/>
          <p:cNvSpPr/>
          <p:nvPr/>
        </p:nvSpPr>
        <p:spPr>
          <a:xfrm>
            <a:off x="457200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剪去单角的矩形 21"/>
          <p:cNvSpPr/>
          <p:nvPr/>
        </p:nvSpPr>
        <p:spPr>
          <a:xfrm>
            <a:off x="6843026" y="0"/>
            <a:ext cx="230097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矩形 28"/>
          <p:cNvSpPr/>
          <p:nvPr/>
        </p:nvSpPr>
        <p:spPr>
          <a:xfrm>
            <a:off x="0" y="500042"/>
            <a:ext cx="9144000" cy="63579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990" y="21525"/>
            <a:ext cx="2073117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900" cmpd="sng">
                  <a:solidFill>
                    <a:schemeClr val="bg1">
                      <a:lumMod val="65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tx1">
                      <a:lumMod val="50000"/>
                      <a:lumOff val="50000"/>
                      <a:alpha val="74000"/>
                    </a:schemeClr>
                  </a:innerShdw>
                </a:effectLst>
                <a:cs typeface="Arial" pitchFamily="34" charset="0"/>
              </a:rPr>
              <a:t>Introduction</a:t>
            </a:r>
            <a:endParaRPr lang="en-US" sz="2800" b="1" dirty="0">
              <a:ln w="900" cmpd="sng">
                <a:solidFill>
                  <a:schemeClr val="bg1">
                    <a:lumMod val="65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tx1">
                    <a:lumMod val="50000"/>
                    <a:lumOff val="50000"/>
                    <a:alpha val="74000"/>
                  </a:schemeClr>
                </a:inn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5984" y="38377"/>
            <a:ext cx="2094948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WG</a:t>
            </a:r>
            <a:r>
              <a:rPr lang="en-US" sz="2400" b="1" dirty="0" smtClean="0">
                <a:ln w="900" cmpd="sng">
                  <a:solidFill>
                    <a:schemeClr val="tx1">
                      <a:lumMod val="75000"/>
                      <a:lumOff val="2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cs typeface="Arial" pitchFamily="34" charset="0"/>
              </a:rPr>
              <a:t> </a:t>
            </a:r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Game</a:t>
            </a:r>
            <a:endParaRPr lang="en-US" sz="2400" b="1" dirty="0">
              <a:ln w="900" cmpd="sng">
                <a:solidFill>
                  <a:schemeClr val="tx1">
                    <a:lumMod val="65000"/>
                    <a:lumOff val="35000"/>
                    <a:alpha val="55000"/>
                  </a:schemeClr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101600" dist="76200" dir="5400000">
                  <a:schemeClr val="tx1">
                    <a:lumMod val="95000"/>
                    <a:lumOff val="5000"/>
                    <a:alpha val="74000"/>
                  </a:schemeClr>
                </a:inn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56977" y="38377"/>
            <a:ext cx="2089484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MC-nets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27969" y="21525"/>
            <a:ext cx="209766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Conclusion</a:t>
            </a:r>
          </a:p>
        </p:txBody>
      </p:sp>
      <p:sp>
        <p:nvSpPr>
          <p:cNvPr id="14" name="圆角矩形 13"/>
          <p:cNvSpPr/>
          <p:nvPr/>
        </p:nvSpPr>
        <p:spPr>
          <a:xfrm>
            <a:off x="14990" y="547949"/>
            <a:ext cx="9129010" cy="6255460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chemeClr val="bg1"/>
              </a:gs>
              <a:gs pos="92000">
                <a:schemeClr val="bg1"/>
              </a:gs>
              <a:gs pos="97000">
                <a:schemeClr val="bg1"/>
              </a:gs>
              <a:gs pos="100000">
                <a:schemeClr val="bg1">
                  <a:alpha val="3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/>
        </p:nvSpPr>
        <p:spPr>
          <a:xfrm>
            <a:off x="667078" y="684765"/>
            <a:ext cx="8730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Computational problems</a:t>
            </a:r>
          </a:p>
        </p:txBody>
      </p:sp>
      <p:cxnSp>
        <p:nvCxnSpPr>
          <p:cNvPr id="15" name="直接连接符 14"/>
          <p:cNvCxnSpPr/>
          <p:nvPr/>
        </p:nvCxnSpPr>
        <p:spPr>
          <a:xfrm>
            <a:off x="667079" y="1222975"/>
            <a:ext cx="7772383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内容占位符 2"/>
          <p:cNvSpPr>
            <a:spLocks noGrp="1"/>
          </p:cNvSpPr>
          <p:nvPr>
            <p:ph idx="1"/>
          </p:nvPr>
        </p:nvSpPr>
        <p:spPr>
          <a:xfrm>
            <a:off x="696036" y="1364107"/>
            <a:ext cx="8229600" cy="5439302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2400" dirty="0" smtClean="0"/>
              <a:t>There are several problems associated with a solution concept.</a:t>
            </a:r>
          </a:p>
          <a:p>
            <a:pPr lvl="1">
              <a:buBlip>
                <a:blip r:embed="rId2"/>
              </a:buBlip>
            </a:pPr>
            <a:r>
              <a:rPr lang="en-US" sz="2200" dirty="0" smtClean="0"/>
              <a:t>Is the solution concept nonempty?</a:t>
            </a:r>
          </a:p>
          <a:p>
            <a:pPr lvl="1">
              <a:buBlip>
                <a:blip r:embed="rId2"/>
              </a:buBlip>
            </a:pPr>
            <a:r>
              <a:rPr lang="en-US" sz="2200" dirty="0" smtClean="0"/>
              <a:t>Given a payoff vector, does it belong to the solution concept?</a:t>
            </a:r>
          </a:p>
          <a:p>
            <a:pPr lvl="1">
              <a:buBlip>
                <a:blip r:embed="rId2"/>
              </a:buBlip>
            </a:pPr>
            <a:r>
              <a:rPr lang="en-US" sz="2200" dirty="0" smtClean="0"/>
              <a:t>……</a:t>
            </a:r>
          </a:p>
          <a:p>
            <a:pPr>
              <a:buBlip>
                <a:blip r:embed="rId2"/>
              </a:buBlip>
            </a:pPr>
            <a:r>
              <a:rPr lang="en-US" sz="2400" dirty="0" smtClean="0"/>
              <a:t>Study the computational </a:t>
            </a:r>
            <a:r>
              <a:rPr lang="en-US" sz="2400" b="1" i="1" dirty="0" smtClean="0"/>
              <a:t>complexity</a:t>
            </a:r>
            <a:r>
              <a:rPr lang="en-US" sz="2400" dirty="0" smtClean="0"/>
              <a:t> of the problems associated with each solution concept.</a:t>
            </a:r>
          </a:p>
          <a:p>
            <a:pPr>
              <a:buBlip>
                <a:blip r:embed="rId2"/>
              </a:buBlip>
            </a:pPr>
            <a:r>
              <a:rPr lang="en-US" sz="2400" dirty="0" smtClean="0"/>
              <a:t>Criteria for judging whether a solution concept is appropriate</a:t>
            </a:r>
          </a:p>
          <a:p>
            <a:pPr lvl="1">
              <a:buBlip>
                <a:blip r:embed="rId2"/>
              </a:buBlip>
            </a:pPr>
            <a:r>
              <a:rPr lang="en-US" sz="2200" dirty="0" smtClean="0"/>
              <a:t>Fairness</a:t>
            </a:r>
          </a:p>
          <a:p>
            <a:pPr lvl="1">
              <a:buBlip>
                <a:blip r:embed="rId2"/>
              </a:buBlip>
            </a:pPr>
            <a:r>
              <a:rPr lang="en-US" sz="2200" dirty="0" smtClean="0"/>
              <a:t>Stability</a:t>
            </a:r>
          </a:p>
          <a:p>
            <a:pPr lvl="1">
              <a:buBlip>
                <a:blip r:embed="rId2"/>
              </a:buBlip>
            </a:pPr>
            <a:r>
              <a:rPr lang="en-US" sz="2200" dirty="0" smtClean="0"/>
              <a:t>…….</a:t>
            </a:r>
          </a:p>
          <a:p>
            <a:pPr lvl="1">
              <a:buBlip>
                <a:blip r:embed="rId2"/>
              </a:buBlip>
            </a:pPr>
            <a:r>
              <a:rPr lang="en-US" sz="2200" dirty="0" smtClean="0"/>
              <a:t>The computational complexity of the problems associated with it should not be too great</a:t>
            </a:r>
          </a:p>
          <a:p>
            <a:pPr lvl="1">
              <a:buBlip>
                <a:blip r:embed="rId2"/>
              </a:buBlip>
            </a:pPr>
            <a:endParaRPr lang="en-US" sz="2000" dirty="0" smtClean="0"/>
          </a:p>
          <a:p>
            <a:pPr lvl="1">
              <a:buBlip>
                <a:blip r:embed="rId2"/>
              </a:buBlip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单角的矩形 4"/>
          <p:cNvSpPr/>
          <p:nvPr/>
        </p:nvSpPr>
        <p:spPr>
          <a:xfrm>
            <a:off x="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剪去单角的矩形 19"/>
          <p:cNvSpPr/>
          <p:nvPr/>
        </p:nvSpPr>
        <p:spPr>
          <a:xfrm>
            <a:off x="2285984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剪去单角的矩形 20"/>
          <p:cNvSpPr/>
          <p:nvPr/>
        </p:nvSpPr>
        <p:spPr>
          <a:xfrm>
            <a:off x="457200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剪去单角的矩形 21"/>
          <p:cNvSpPr/>
          <p:nvPr/>
        </p:nvSpPr>
        <p:spPr>
          <a:xfrm>
            <a:off x="6843026" y="0"/>
            <a:ext cx="230097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矩形 28"/>
          <p:cNvSpPr/>
          <p:nvPr/>
        </p:nvSpPr>
        <p:spPr>
          <a:xfrm>
            <a:off x="0" y="500042"/>
            <a:ext cx="9144000" cy="63579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990" y="21525"/>
            <a:ext cx="2073117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900" cmpd="sng">
                  <a:solidFill>
                    <a:schemeClr val="bg1">
                      <a:lumMod val="65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tx1">
                      <a:lumMod val="50000"/>
                      <a:lumOff val="50000"/>
                      <a:alpha val="74000"/>
                    </a:schemeClr>
                  </a:innerShdw>
                </a:effectLst>
                <a:cs typeface="Arial" pitchFamily="34" charset="0"/>
              </a:rPr>
              <a:t>Introduction</a:t>
            </a:r>
            <a:endParaRPr lang="en-US" sz="2800" b="1" dirty="0">
              <a:ln w="900" cmpd="sng">
                <a:solidFill>
                  <a:schemeClr val="bg1">
                    <a:lumMod val="65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tx1">
                    <a:lumMod val="50000"/>
                    <a:lumOff val="50000"/>
                    <a:alpha val="74000"/>
                  </a:schemeClr>
                </a:inn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5984" y="38377"/>
            <a:ext cx="2094948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WG</a:t>
            </a:r>
            <a:r>
              <a:rPr lang="en-US" sz="2400" b="1" dirty="0" smtClean="0">
                <a:ln w="900" cmpd="sng">
                  <a:solidFill>
                    <a:schemeClr val="tx1">
                      <a:lumMod val="75000"/>
                      <a:lumOff val="2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cs typeface="Arial" pitchFamily="34" charset="0"/>
              </a:rPr>
              <a:t> </a:t>
            </a:r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Game</a:t>
            </a:r>
            <a:endParaRPr lang="en-US" sz="2400" b="1" dirty="0">
              <a:ln w="900" cmpd="sng">
                <a:solidFill>
                  <a:schemeClr val="tx1">
                    <a:lumMod val="65000"/>
                    <a:lumOff val="35000"/>
                    <a:alpha val="55000"/>
                  </a:schemeClr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101600" dist="76200" dir="5400000">
                  <a:schemeClr val="tx1">
                    <a:lumMod val="95000"/>
                    <a:lumOff val="5000"/>
                    <a:alpha val="74000"/>
                  </a:schemeClr>
                </a:inn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56977" y="38377"/>
            <a:ext cx="2089484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MC-nets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27969" y="21525"/>
            <a:ext cx="209766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Conclusion</a:t>
            </a:r>
          </a:p>
        </p:txBody>
      </p:sp>
      <p:sp>
        <p:nvSpPr>
          <p:cNvPr id="14" name="圆角矩形 13"/>
          <p:cNvSpPr/>
          <p:nvPr/>
        </p:nvSpPr>
        <p:spPr>
          <a:xfrm>
            <a:off x="14990" y="547949"/>
            <a:ext cx="9129010" cy="6255460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chemeClr val="bg1"/>
              </a:gs>
              <a:gs pos="92000">
                <a:schemeClr val="bg1"/>
              </a:gs>
              <a:gs pos="97000">
                <a:schemeClr val="bg1"/>
              </a:gs>
              <a:gs pos="100000">
                <a:schemeClr val="bg1">
                  <a:alpha val="3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/>
        </p:nvSpPr>
        <p:spPr>
          <a:xfrm>
            <a:off x="667079" y="684765"/>
            <a:ext cx="744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Why we need the compact representation?</a:t>
            </a:r>
            <a:endParaRPr lang="en-US" sz="2800" b="1" dirty="0"/>
          </a:p>
        </p:txBody>
      </p:sp>
      <p:cxnSp>
        <p:nvCxnSpPr>
          <p:cNvPr id="15" name="直接连接符 14"/>
          <p:cNvCxnSpPr/>
          <p:nvPr/>
        </p:nvCxnSpPr>
        <p:spPr>
          <a:xfrm>
            <a:off x="667079" y="1222975"/>
            <a:ext cx="7772383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组合 18"/>
          <p:cNvGrpSpPr/>
          <p:nvPr/>
        </p:nvGrpSpPr>
        <p:grpSpPr>
          <a:xfrm>
            <a:off x="1040064" y="3004145"/>
            <a:ext cx="7335230" cy="2657123"/>
            <a:chOff x="1040064" y="3004145"/>
            <a:chExt cx="7335230" cy="2657123"/>
          </a:xfrm>
        </p:grpSpPr>
        <p:graphicFrame>
          <p:nvGraphicFramePr>
            <p:cNvPr id="35842" name="Object 2"/>
            <p:cNvGraphicFramePr>
              <a:graphicFrameLocks noChangeAspect="1"/>
            </p:cNvGraphicFramePr>
            <p:nvPr/>
          </p:nvGraphicFramePr>
          <p:xfrm>
            <a:off x="1104232" y="3867226"/>
            <a:ext cx="4884536" cy="1794042"/>
          </p:xfrm>
          <a:graphic>
            <a:graphicData uri="http://schemas.openxmlformats.org/presentationml/2006/ole">
              <p:oleObj spid="_x0000_s35842" name="Equation" r:id="rId3" imgW="2234880" imgH="825480" progId="Equation.DSMT4">
                <p:embed/>
              </p:oleObj>
            </a:graphicData>
          </a:graphic>
        </p:graphicFrame>
        <p:sp>
          <p:nvSpPr>
            <p:cNvPr id="18" name="TextBox 17"/>
            <p:cNvSpPr txBox="1"/>
            <p:nvPr/>
          </p:nvSpPr>
          <p:spPr>
            <a:xfrm>
              <a:off x="1040064" y="3004145"/>
              <a:ext cx="73352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Example: Given a coalitional game (</a:t>
              </a:r>
              <a:r>
                <a:rPr lang="en-US" sz="2400" i="1" dirty="0" smtClean="0"/>
                <a:t>N</a:t>
              </a:r>
              <a:r>
                <a:rPr lang="en-US" sz="2400" dirty="0" smtClean="0"/>
                <a:t>=4, </a:t>
              </a:r>
              <a:r>
                <a:rPr lang="en-US" sz="2400" i="1" dirty="0" smtClean="0"/>
                <a:t>v</a:t>
              </a:r>
              <a:r>
                <a:rPr lang="en-US" sz="2400" dirty="0" smtClean="0"/>
                <a:t>), if we want to compute the Shapley value, we need</a:t>
              </a:r>
              <a:endParaRPr lang="en-US" sz="2400" dirty="0"/>
            </a:p>
          </p:txBody>
        </p:sp>
      </p:grpSp>
      <p:sp>
        <p:nvSpPr>
          <p:cNvPr id="17" name="内容占位符 2"/>
          <p:cNvSpPr>
            <a:spLocks noGrp="1"/>
          </p:cNvSpPr>
          <p:nvPr>
            <p:ph idx="1"/>
          </p:nvPr>
        </p:nvSpPr>
        <p:spPr>
          <a:xfrm>
            <a:off x="696036" y="1364107"/>
            <a:ext cx="7743426" cy="4525963"/>
          </a:xfrm>
        </p:spPr>
        <p:txBody>
          <a:bodyPr>
            <a:normAutofit/>
          </a:bodyPr>
          <a:lstStyle/>
          <a:p>
            <a:pPr>
              <a:buBlip>
                <a:blip r:embed="rId4"/>
              </a:buBlip>
            </a:pPr>
            <a:r>
              <a:rPr lang="en-US" sz="2400" dirty="0" smtClean="0"/>
              <a:t>How do we represent the input when computing a solution concept?</a:t>
            </a:r>
          </a:p>
          <a:p>
            <a:pPr>
              <a:buBlip>
                <a:blip r:embed="rId4"/>
              </a:buBlip>
            </a:pPr>
            <a:r>
              <a:rPr lang="en-US" sz="2400" dirty="0" smtClean="0"/>
              <a:t>Straightforward representation by enumeration requires exponential space</a:t>
            </a:r>
          </a:p>
          <a:p>
            <a:pPr>
              <a:buBlip>
                <a:blip r:embed="rId4"/>
              </a:buBlip>
            </a:pPr>
            <a:r>
              <a:rPr lang="en-US" sz="2400" dirty="0" smtClean="0"/>
              <a:t>Complexity is measured in term of the input size</a:t>
            </a:r>
          </a:p>
          <a:p>
            <a:pPr>
              <a:buBlip>
                <a:blip r:embed="rId4"/>
              </a:buBlip>
            </a:pPr>
            <a:r>
              <a:rPr lang="en-US" sz="2400" dirty="0" smtClean="0"/>
              <a:t>We need compact representation so that the input size is a polynomial in the number of agents</a:t>
            </a:r>
          </a:p>
          <a:p>
            <a:pPr>
              <a:buBlip>
                <a:blip r:embed="rId4"/>
              </a:buBlip>
            </a:pPr>
            <a:r>
              <a:rPr lang="en-US" sz="2400" dirty="0" smtClean="0"/>
              <a:t>In general, the more succinct a representation is, the harder it is to compute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单角的矩形 4"/>
          <p:cNvSpPr/>
          <p:nvPr/>
        </p:nvSpPr>
        <p:spPr>
          <a:xfrm>
            <a:off x="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剪去单角的矩形 19"/>
          <p:cNvSpPr/>
          <p:nvPr/>
        </p:nvSpPr>
        <p:spPr>
          <a:xfrm>
            <a:off x="2285984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剪去单角的矩形 20"/>
          <p:cNvSpPr/>
          <p:nvPr/>
        </p:nvSpPr>
        <p:spPr>
          <a:xfrm>
            <a:off x="457200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剪去单角的矩形 21"/>
          <p:cNvSpPr/>
          <p:nvPr/>
        </p:nvSpPr>
        <p:spPr>
          <a:xfrm>
            <a:off x="6843026" y="0"/>
            <a:ext cx="230097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矩形 28"/>
          <p:cNvSpPr/>
          <p:nvPr/>
        </p:nvSpPr>
        <p:spPr>
          <a:xfrm>
            <a:off x="0" y="500042"/>
            <a:ext cx="9144000" cy="63579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990" y="21525"/>
            <a:ext cx="207311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Introduction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5984" y="24729"/>
            <a:ext cx="2094948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900" cmpd="sng">
                  <a:solidFill>
                    <a:schemeClr val="bg1">
                      <a:lumMod val="65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tx1">
                      <a:lumMod val="50000"/>
                      <a:lumOff val="50000"/>
                      <a:alpha val="74000"/>
                    </a:schemeClr>
                  </a:innerShdw>
                </a:effectLst>
                <a:cs typeface="Arial" pitchFamily="34" charset="0"/>
              </a:rPr>
              <a:t>WG Game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6977" y="38377"/>
            <a:ext cx="2089484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MC-nets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27969" y="21525"/>
            <a:ext cx="209766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Conclusion</a:t>
            </a:r>
          </a:p>
        </p:txBody>
      </p:sp>
      <p:sp>
        <p:nvSpPr>
          <p:cNvPr id="16" name="圆角矩形 15"/>
          <p:cNvSpPr/>
          <p:nvPr/>
        </p:nvSpPr>
        <p:spPr>
          <a:xfrm>
            <a:off x="14990" y="547949"/>
            <a:ext cx="9129010" cy="6255460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chemeClr val="bg1"/>
              </a:gs>
              <a:gs pos="92000">
                <a:schemeClr val="bg1"/>
              </a:gs>
              <a:gs pos="97000">
                <a:schemeClr val="bg1"/>
              </a:gs>
              <a:gs pos="100000">
                <a:schemeClr val="bg1">
                  <a:alpha val="3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TextBox 16"/>
          <p:cNvSpPr txBox="1"/>
          <p:nvPr/>
        </p:nvSpPr>
        <p:spPr>
          <a:xfrm>
            <a:off x="667079" y="684765"/>
            <a:ext cx="4661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Weighted Graph Game </a:t>
            </a:r>
            <a:endParaRPr lang="en-US" sz="2800" b="1" dirty="0"/>
          </a:p>
        </p:txBody>
      </p:sp>
      <p:cxnSp>
        <p:nvCxnSpPr>
          <p:cNvPr id="23" name="直接连接符 22"/>
          <p:cNvCxnSpPr/>
          <p:nvPr/>
        </p:nvCxnSpPr>
        <p:spPr>
          <a:xfrm>
            <a:off x="667079" y="1222975"/>
            <a:ext cx="7772383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组合 24"/>
          <p:cNvGrpSpPr/>
          <p:nvPr/>
        </p:nvGrpSpPr>
        <p:grpSpPr>
          <a:xfrm>
            <a:off x="667079" y="1459789"/>
            <a:ext cx="7772383" cy="3231654"/>
            <a:chOff x="667079" y="1654659"/>
            <a:chExt cx="7772383" cy="3231654"/>
          </a:xfrm>
        </p:grpSpPr>
        <p:sp>
          <p:nvSpPr>
            <p:cNvPr id="18" name="TextBox 17"/>
            <p:cNvSpPr txBox="1"/>
            <p:nvPr/>
          </p:nvSpPr>
          <p:spPr>
            <a:xfrm>
              <a:off x="667079" y="1654659"/>
              <a:ext cx="7772383" cy="3231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000" b="1" dirty="0" smtClean="0"/>
                <a:t>Definition: </a:t>
              </a:r>
              <a:r>
                <a:rPr lang="en-US" sz="2000" dirty="0" smtClean="0"/>
                <a:t>Let          denote an undirected weighted graph,  where     is the set of vertices and             is the set of edge weights; denote the weight of the edge between the vertices    and    as      . This graph defines a weighted graph game (WGG), where the coalitional weighted graph game is constructed game as follows:</a:t>
              </a:r>
            </a:p>
            <a:p>
              <a:pPr lvl="1" algn="just">
                <a:buBlip>
                  <a:blip r:embed="rId3"/>
                </a:buBlip>
              </a:pPr>
              <a:r>
                <a:rPr lang="en-US" sz="2000" dirty="0" smtClean="0"/>
                <a:t>  </a:t>
              </a:r>
              <a:r>
                <a:rPr lang="en-US" sz="2000" dirty="0" smtClean="0">
                  <a:solidFill>
                    <a:schemeClr val="bg1">
                      <a:lumMod val="95000"/>
                    </a:schemeClr>
                  </a:solidFill>
                </a:rPr>
                <a:t>d</a:t>
              </a:r>
            </a:p>
            <a:p>
              <a:pPr lvl="1" algn="just">
                <a:buBlip>
                  <a:blip r:embed="rId3"/>
                </a:buBlip>
              </a:pPr>
              <a:r>
                <a:rPr lang="en-US" sz="2000" dirty="0" smtClean="0"/>
                <a:t>    </a:t>
              </a:r>
            </a:p>
            <a:p>
              <a:pPr algn="just"/>
              <a:endParaRPr lang="en-US" sz="2000" dirty="0" smtClean="0"/>
            </a:p>
            <a:p>
              <a:pPr algn="just"/>
              <a:endParaRPr lang="en-US" sz="2000" dirty="0" smtClean="0"/>
            </a:p>
            <a:p>
              <a:endParaRPr lang="en-US" sz="2400" dirty="0" smtClean="0"/>
            </a:p>
          </p:txBody>
        </p:sp>
        <p:graphicFrame>
          <p:nvGraphicFramePr>
            <p:cNvPr id="32" name="对象 31"/>
            <p:cNvGraphicFramePr>
              <a:graphicFrameLocks noChangeAspect="1"/>
            </p:cNvGraphicFramePr>
            <p:nvPr/>
          </p:nvGraphicFramePr>
          <p:xfrm>
            <a:off x="2300974" y="1714619"/>
            <a:ext cx="722859" cy="338840"/>
          </p:xfrm>
          <a:graphic>
            <a:graphicData uri="http://schemas.openxmlformats.org/presentationml/2006/ole">
              <p:oleObj spid="_x0000_s1026" name="Equation" r:id="rId4" imgW="406080" imgH="190440" progId="Equation.DSMT4">
                <p:embed/>
              </p:oleObj>
            </a:graphicData>
          </a:graphic>
        </p:graphicFrame>
        <p:graphicFrame>
          <p:nvGraphicFramePr>
            <p:cNvPr id="1027" name="Object 3"/>
            <p:cNvGraphicFramePr>
              <a:graphicFrameLocks noChangeAspect="1"/>
            </p:cNvGraphicFramePr>
            <p:nvPr/>
          </p:nvGraphicFramePr>
          <p:xfrm>
            <a:off x="7914807" y="1729609"/>
            <a:ext cx="249237" cy="293688"/>
          </p:xfrm>
          <a:graphic>
            <a:graphicData uri="http://schemas.openxmlformats.org/presentationml/2006/ole">
              <p:oleObj spid="_x0000_s1027" name="Equation" r:id="rId5" imgW="139680" imgH="164880" progId="Equation.DSMT4">
                <p:embed/>
              </p:oleObj>
            </a:graphicData>
          </a:graphic>
        </p:graphicFrame>
        <p:graphicFrame>
          <p:nvGraphicFramePr>
            <p:cNvPr id="1028" name="Object 4"/>
            <p:cNvGraphicFramePr>
              <a:graphicFrameLocks noChangeAspect="1"/>
            </p:cNvGraphicFramePr>
            <p:nvPr/>
          </p:nvGraphicFramePr>
          <p:xfrm>
            <a:off x="3248518" y="1979093"/>
            <a:ext cx="995362" cy="339725"/>
          </p:xfrm>
          <a:graphic>
            <a:graphicData uri="http://schemas.openxmlformats.org/presentationml/2006/ole">
              <p:oleObj spid="_x0000_s1028" name="Equation" r:id="rId6" imgW="558720" imgH="190440" progId="Equation.DSMT4">
                <p:embed/>
              </p:oleObj>
            </a:graphicData>
          </a:graphic>
        </p:graphicFrame>
        <p:graphicFrame>
          <p:nvGraphicFramePr>
            <p:cNvPr id="1029" name="Object 5"/>
            <p:cNvGraphicFramePr>
              <a:graphicFrameLocks noChangeAspect="1"/>
            </p:cNvGraphicFramePr>
            <p:nvPr/>
          </p:nvGraphicFramePr>
          <p:xfrm>
            <a:off x="4994815" y="2333808"/>
            <a:ext cx="158750" cy="271462"/>
          </p:xfrm>
          <a:graphic>
            <a:graphicData uri="http://schemas.openxmlformats.org/presentationml/2006/ole">
              <p:oleObj spid="_x0000_s1029" name="Equation" r:id="rId7" imgW="88560" imgH="152280" progId="Equation.DSMT4">
                <p:embed/>
              </p:oleObj>
            </a:graphicData>
          </a:graphic>
        </p:graphicFrame>
        <p:graphicFrame>
          <p:nvGraphicFramePr>
            <p:cNvPr id="1030" name="Object 6"/>
            <p:cNvGraphicFramePr>
              <a:graphicFrameLocks noChangeAspect="1"/>
            </p:cNvGraphicFramePr>
            <p:nvPr/>
          </p:nvGraphicFramePr>
          <p:xfrm>
            <a:off x="5553860" y="2333808"/>
            <a:ext cx="203200" cy="315913"/>
          </p:xfrm>
          <a:graphic>
            <a:graphicData uri="http://schemas.openxmlformats.org/presentationml/2006/ole">
              <p:oleObj spid="_x0000_s1030" name="Equation" r:id="rId8" imgW="114120" imgH="177480" progId="Equation.DSMT4">
                <p:embed/>
              </p:oleObj>
            </a:graphicData>
          </a:graphic>
        </p:graphicFrame>
        <p:graphicFrame>
          <p:nvGraphicFramePr>
            <p:cNvPr id="1031" name="Object 7"/>
            <p:cNvGraphicFramePr>
              <a:graphicFrameLocks noChangeAspect="1"/>
            </p:cNvGraphicFramePr>
            <p:nvPr/>
          </p:nvGraphicFramePr>
          <p:xfrm>
            <a:off x="6066895" y="2273848"/>
            <a:ext cx="339725" cy="407987"/>
          </p:xfrm>
          <a:graphic>
            <a:graphicData uri="http://schemas.openxmlformats.org/presentationml/2006/ole">
              <p:oleObj spid="_x0000_s1031" name="Equation" r:id="rId9" imgW="190440" imgH="228600" progId="Equation.DSMT4">
                <p:embed/>
              </p:oleObj>
            </a:graphicData>
          </a:graphic>
        </p:graphicFrame>
        <p:graphicFrame>
          <p:nvGraphicFramePr>
            <p:cNvPr id="1033" name="Object 9"/>
            <p:cNvGraphicFramePr>
              <a:graphicFrameLocks noChangeAspect="1"/>
            </p:cNvGraphicFramePr>
            <p:nvPr/>
          </p:nvGraphicFramePr>
          <p:xfrm>
            <a:off x="1597712" y="3252863"/>
            <a:ext cx="703262" cy="293687"/>
          </p:xfrm>
          <a:graphic>
            <a:graphicData uri="http://schemas.openxmlformats.org/presentationml/2006/ole">
              <p:oleObj spid="_x0000_s1033" name="Equation" r:id="rId10" imgW="393480" imgH="164880" progId="Equation.DSMT4">
                <p:embed/>
              </p:oleObj>
            </a:graphicData>
          </a:graphic>
        </p:graphicFrame>
        <p:graphicFrame>
          <p:nvGraphicFramePr>
            <p:cNvPr id="1034" name="Object 10"/>
            <p:cNvGraphicFramePr>
              <a:graphicFrameLocks noChangeAspect="1"/>
            </p:cNvGraphicFramePr>
            <p:nvPr/>
          </p:nvGraphicFramePr>
          <p:xfrm>
            <a:off x="1593220" y="3497080"/>
            <a:ext cx="1701800" cy="452438"/>
          </p:xfrm>
          <a:graphic>
            <a:graphicData uri="http://schemas.openxmlformats.org/presentationml/2006/ole">
              <p:oleObj spid="_x0000_s1034" name="Equation" r:id="rId11" imgW="952200" imgH="253800" progId="Equation.DSMT4">
                <p:embed/>
              </p:oleObj>
            </a:graphicData>
          </a:graphic>
        </p:graphicFrame>
      </p:grpSp>
      <p:sp>
        <p:nvSpPr>
          <p:cNvPr id="26" name="TextBox 25"/>
          <p:cNvSpPr txBox="1"/>
          <p:nvPr/>
        </p:nvSpPr>
        <p:spPr>
          <a:xfrm>
            <a:off x="688185" y="3754648"/>
            <a:ext cx="2185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Example</a:t>
            </a:r>
            <a:r>
              <a:rPr lang="en-US" dirty="0" smtClean="0"/>
              <a:t>: </a:t>
            </a:r>
            <a:endParaRPr lang="en-US" dirty="0"/>
          </a:p>
        </p:txBody>
      </p:sp>
      <p:grpSp>
        <p:nvGrpSpPr>
          <p:cNvPr id="75" name="组合 74"/>
          <p:cNvGrpSpPr/>
          <p:nvPr/>
        </p:nvGrpSpPr>
        <p:grpSpPr>
          <a:xfrm>
            <a:off x="839095" y="4254949"/>
            <a:ext cx="2239068" cy="2009874"/>
            <a:chOff x="839095" y="4254949"/>
            <a:chExt cx="2239068" cy="2009874"/>
          </a:xfrm>
        </p:grpSpPr>
        <p:cxnSp>
          <p:nvCxnSpPr>
            <p:cNvPr id="51" name="直接连接符 50"/>
            <p:cNvCxnSpPr>
              <a:stCxn id="27" idx="6"/>
              <a:endCxn id="48" idx="2"/>
            </p:cNvCxnSpPr>
            <p:nvPr/>
          </p:nvCxnSpPr>
          <p:spPr>
            <a:xfrm>
              <a:off x="1606640" y="4517276"/>
              <a:ext cx="833507" cy="276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4" name="组合 73"/>
            <p:cNvGrpSpPr/>
            <p:nvPr/>
          </p:nvGrpSpPr>
          <p:grpSpPr>
            <a:xfrm>
              <a:off x="839095" y="4254949"/>
              <a:ext cx="2239068" cy="2009874"/>
              <a:chOff x="839095" y="4254949"/>
              <a:chExt cx="2239068" cy="2009874"/>
            </a:xfrm>
          </p:grpSpPr>
          <p:grpSp>
            <p:nvGrpSpPr>
              <p:cNvPr id="40" name="组合 39"/>
              <p:cNvGrpSpPr/>
              <p:nvPr/>
            </p:nvGrpSpPr>
            <p:grpSpPr>
              <a:xfrm>
                <a:off x="1111966" y="4254949"/>
                <a:ext cx="494674" cy="523220"/>
                <a:chOff x="1131760" y="4181779"/>
                <a:chExt cx="494674" cy="523220"/>
              </a:xfrm>
            </p:grpSpPr>
            <p:sp>
              <p:nvSpPr>
                <p:cNvPr id="27" name="椭圆 26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1</a:t>
                  </a:r>
                  <a:endParaRPr lang="en-US" sz="2800" dirty="0"/>
                </a:p>
              </p:txBody>
            </p:sp>
          </p:grpSp>
          <p:grpSp>
            <p:nvGrpSpPr>
              <p:cNvPr id="41" name="组合 40"/>
              <p:cNvGrpSpPr/>
              <p:nvPr/>
            </p:nvGrpSpPr>
            <p:grpSpPr>
              <a:xfrm>
                <a:off x="957803" y="5479276"/>
                <a:ext cx="494674" cy="523220"/>
                <a:chOff x="1131760" y="4181779"/>
                <a:chExt cx="494674" cy="523220"/>
              </a:xfrm>
            </p:grpSpPr>
            <p:sp>
              <p:nvSpPr>
                <p:cNvPr id="42" name="椭圆 41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3</a:t>
                  </a:r>
                  <a:endParaRPr lang="en-US" sz="2800" dirty="0"/>
                </a:p>
              </p:txBody>
            </p:sp>
          </p:grpSp>
          <p:grpSp>
            <p:nvGrpSpPr>
              <p:cNvPr id="44" name="组合 43"/>
              <p:cNvGrpSpPr/>
              <p:nvPr/>
            </p:nvGrpSpPr>
            <p:grpSpPr>
              <a:xfrm>
                <a:off x="2379259" y="5741603"/>
                <a:ext cx="494674" cy="523220"/>
                <a:chOff x="1131760" y="4181779"/>
                <a:chExt cx="494674" cy="523220"/>
              </a:xfrm>
            </p:grpSpPr>
            <p:sp>
              <p:nvSpPr>
                <p:cNvPr id="45" name="椭圆 44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4</a:t>
                  </a:r>
                  <a:endParaRPr lang="en-US" sz="2800" dirty="0"/>
                </a:p>
              </p:txBody>
            </p:sp>
          </p:grpSp>
          <p:grpSp>
            <p:nvGrpSpPr>
              <p:cNvPr id="47" name="组合 46"/>
              <p:cNvGrpSpPr/>
              <p:nvPr/>
            </p:nvGrpSpPr>
            <p:grpSpPr>
              <a:xfrm>
                <a:off x="2440147" y="4531549"/>
                <a:ext cx="494674" cy="523220"/>
                <a:chOff x="1131760" y="4181779"/>
                <a:chExt cx="494674" cy="523220"/>
              </a:xfrm>
            </p:grpSpPr>
            <p:sp>
              <p:nvSpPr>
                <p:cNvPr id="48" name="椭圆 47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2</a:t>
                  </a:r>
                  <a:endParaRPr lang="en-US" sz="2800" dirty="0"/>
                </a:p>
              </p:txBody>
            </p:sp>
          </p:grpSp>
          <p:cxnSp>
            <p:nvCxnSpPr>
              <p:cNvPr id="52" name="直接连接符 51"/>
              <p:cNvCxnSpPr>
                <a:stCxn id="27" idx="5"/>
                <a:endCxn id="45" idx="1"/>
              </p:cNvCxnSpPr>
              <p:nvPr/>
            </p:nvCxnSpPr>
            <p:spPr>
              <a:xfrm rot="16200000" flipH="1">
                <a:off x="1424516" y="4801850"/>
                <a:ext cx="1136866" cy="91750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>
                <a:stCxn id="49" idx="2"/>
                <a:endCxn id="46" idx="0"/>
              </p:cNvCxnSpPr>
              <p:nvPr/>
            </p:nvCxnSpPr>
            <p:spPr>
              <a:xfrm rot="5400000">
                <a:off x="2303726" y="5367742"/>
                <a:ext cx="686834" cy="608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/>
              <p:cNvCxnSpPr>
                <a:stCxn id="42" idx="6"/>
                <a:endCxn id="48" idx="3"/>
              </p:cNvCxnSpPr>
              <p:nvPr/>
            </p:nvCxnSpPr>
            <p:spPr>
              <a:xfrm flipV="1">
                <a:off x="1452477" y="4968770"/>
                <a:ext cx="1060113" cy="77283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 63"/>
              <p:cNvCxnSpPr>
                <a:stCxn id="39" idx="2"/>
                <a:endCxn id="43" idx="0"/>
              </p:cNvCxnSpPr>
              <p:nvPr/>
            </p:nvCxnSpPr>
            <p:spPr>
              <a:xfrm rot="5400000">
                <a:off x="921772" y="5051641"/>
                <a:ext cx="701107" cy="15416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70" name="Object 4"/>
              <p:cNvGraphicFramePr>
                <a:graphicFrameLocks noChangeAspect="1"/>
              </p:cNvGraphicFramePr>
              <p:nvPr/>
            </p:nvGraphicFramePr>
            <p:xfrm>
              <a:off x="1901809" y="4304509"/>
              <a:ext cx="384175" cy="361950"/>
            </p:xfrm>
            <a:graphic>
              <a:graphicData uri="http://schemas.openxmlformats.org/presentationml/2006/ole">
                <p:oleObj spid="_x0000_s1035" name="Equation" r:id="rId12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1036" name="Object 12"/>
              <p:cNvGraphicFramePr>
                <a:graphicFrameLocks noChangeAspect="1"/>
              </p:cNvGraphicFramePr>
              <p:nvPr/>
            </p:nvGraphicFramePr>
            <p:xfrm>
              <a:off x="2670175" y="5276850"/>
              <a:ext cx="407988" cy="407988"/>
            </p:xfrm>
            <a:graphic>
              <a:graphicData uri="http://schemas.openxmlformats.org/presentationml/2006/ole">
                <p:oleObj spid="_x0000_s1036" name="Equation" r:id="rId13" imgW="228600" imgH="228600" progId="Equation.DSMT4">
                  <p:embed/>
                </p:oleObj>
              </a:graphicData>
            </a:graphic>
          </p:graphicFrame>
          <p:graphicFrame>
            <p:nvGraphicFramePr>
              <p:cNvPr id="1037" name="Object 13"/>
              <p:cNvGraphicFramePr>
                <a:graphicFrameLocks noChangeAspect="1"/>
              </p:cNvGraphicFramePr>
              <p:nvPr/>
            </p:nvGraphicFramePr>
            <p:xfrm>
              <a:off x="1521988" y="4944880"/>
              <a:ext cx="384175" cy="361950"/>
            </p:xfrm>
            <a:graphic>
              <a:graphicData uri="http://schemas.openxmlformats.org/presentationml/2006/ole">
                <p:oleObj spid="_x0000_s1037" name="Equation" r:id="rId14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1038" name="Object 14"/>
              <p:cNvGraphicFramePr>
                <a:graphicFrameLocks noChangeAspect="1"/>
              </p:cNvGraphicFramePr>
              <p:nvPr/>
            </p:nvGraphicFramePr>
            <p:xfrm>
              <a:off x="1965104" y="4772805"/>
              <a:ext cx="384175" cy="361950"/>
            </p:xfrm>
            <a:graphic>
              <a:graphicData uri="http://schemas.openxmlformats.org/presentationml/2006/ole">
                <p:oleObj spid="_x0000_s1038" name="Equation" r:id="rId15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1039" name="Object 15"/>
              <p:cNvGraphicFramePr>
                <a:graphicFrameLocks noChangeAspect="1"/>
              </p:cNvGraphicFramePr>
              <p:nvPr/>
            </p:nvGraphicFramePr>
            <p:xfrm>
              <a:off x="839095" y="4846638"/>
              <a:ext cx="384175" cy="361950"/>
            </p:xfrm>
            <a:graphic>
              <a:graphicData uri="http://schemas.openxmlformats.org/presentationml/2006/ole">
                <p:oleObj spid="_x0000_s1039" name="Equation" r:id="rId16" imgW="215640" imgH="203040" progId="Equation.DSMT4">
                  <p:embed/>
                </p:oleObj>
              </a:graphicData>
            </a:graphic>
          </p:graphicFrame>
        </p:grpSp>
      </p:grpSp>
      <p:graphicFrame>
        <p:nvGraphicFramePr>
          <p:cNvPr id="76" name="Object 10"/>
          <p:cNvGraphicFramePr>
            <a:graphicFrameLocks noChangeAspect="1"/>
          </p:cNvGraphicFramePr>
          <p:nvPr/>
        </p:nvGraphicFramePr>
        <p:xfrm>
          <a:off x="3983092" y="5208588"/>
          <a:ext cx="3381375" cy="406400"/>
        </p:xfrm>
        <a:graphic>
          <a:graphicData uri="http://schemas.openxmlformats.org/presentationml/2006/ole">
            <p:oleObj spid="_x0000_s1040" name="Equation" r:id="rId17" imgW="1892160" imgH="228600" progId="Equation.DSMT4">
              <p:embed/>
            </p:oleObj>
          </a:graphicData>
        </a:graphic>
      </p:graphicFrame>
      <p:graphicFrame>
        <p:nvGraphicFramePr>
          <p:cNvPr id="1041" name="Object 17"/>
          <p:cNvGraphicFramePr>
            <a:graphicFrameLocks noChangeAspect="1"/>
          </p:cNvGraphicFramePr>
          <p:nvPr/>
        </p:nvGraphicFramePr>
        <p:xfrm>
          <a:off x="3972944" y="4269939"/>
          <a:ext cx="815975" cy="338137"/>
        </p:xfrm>
        <a:graphic>
          <a:graphicData uri="http://schemas.openxmlformats.org/presentationml/2006/ole">
            <p:oleObj spid="_x0000_s1041" name="Equation" r:id="rId18" imgW="457200" imgH="190440" progId="Equation.DSMT4">
              <p:embed/>
            </p:oleObj>
          </a:graphicData>
        </a:graphic>
      </p:graphicFrame>
      <p:graphicFrame>
        <p:nvGraphicFramePr>
          <p:cNvPr id="1042" name="Object 18"/>
          <p:cNvGraphicFramePr>
            <a:graphicFrameLocks noChangeAspect="1"/>
          </p:cNvGraphicFramePr>
          <p:nvPr/>
        </p:nvGraphicFramePr>
        <p:xfrm>
          <a:off x="3985712" y="4712585"/>
          <a:ext cx="2155825" cy="406400"/>
        </p:xfrm>
        <a:graphic>
          <a:graphicData uri="http://schemas.openxmlformats.org/presentationml/2006/ole">
            <p:oleObj spid="_x0000_s1042" name="Equation" r:id="rId19" imgW="120636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单角的矩形 4"/>
          <p:cNvSpPr/>
          <p:nvPr/>
        </p:nvSpPr>
        <p:spPr>
          <a:xfrm>
            <a:off x="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剪去单角的矩形 19"/>
          <p:cNvSpPr/>
          <p:nvPr/>
        </p:nvSpPr>
        <p:spPr>
          <a:xfrm>
            <a:off x="2285984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剪去单角的矩形 20"/>
          <p:cNvSpPr/>
          <p:nvPr/>
        </p:nvSpPr>
        <p:spPr>
          <a:xfrm>
            <a:off x="457200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剪去单角的矩形 21"/>
          <p:cNvSpPr/>
          <p:nvPr/>
        </p:nvSpPr>
        <p:spPr>
          <a:xfrm>
            <a:off x="6843026" y="0"/>
            <a:ext cx="230097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矩形 28"/>
          <p:cNvSpPr/>
          <p:nvPr/>
        </p:nvSpPr>
        <p:spPr>
          <a:xfrm>
            <a:off x="0" y="500042"/>
            <a:ext cx="9144000" cy="63579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990" y="21525"/>
            <a:ext cx="207311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Introduction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5984" y="24729"/>
            <a:ext cx="2094948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900" cmpd="sng">
                  <a:solidFill>
                    <a:schemeClr val="bg1">
                      <a:lumMod val="65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tx1">
                      <a:lumMod val="50000"/>
                      <a:lumOff val="50000"/>
                      <a:alpha val="74000"/>
                    </a:schemeClr>
                  </a:innerShdw>
                </a:effectLst>
                <a:cs typeface="Arial" pitchFamily="34" charset="0"/>
              </a:rPr>
              <a:t>WG Game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6977" y="38377"/>
            <a:ext cx="2089484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MC-nets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27969" y="21525"/>
            <a:ext cx="209766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Conclusion</a:t>
            </a:r>
          </a:p>
        </p:txBody>
      </p:sp>
      <p:sp>
        <p:nvSpPr>
          <p:cNvPr id="16" name="圆角矩形 15"/>
          <p:cNvSpPr/>
          <p:nvPr/>
        </p:nvSpPr>
        <p:spPr>
          <a:xfrm>
            <a:off x="14990" y="547949"/>
            <a:ext cx="9129010" cy="6255460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chemeClr val="bg1"/>
              </a:gs>
              <a:gs pos="92000">
                <a:schemeClr val="bg1"/>
              </a:gs>
              <a:gs pos="97000">
                <a:schemeClr val="bg1"/>
              </a:gs>
              <a:gs pos="100000">
                <a:schemeClr val="bg1">
                  <a:alpha val="3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TextBox 16"/>
          <p:cNvSpPr txBox="1"/>
          <p:nvPr/>
        </p:nvSpPr>
        <p:spPr>
          <a:xfrm>
            <a:off x="667079" y="684765"/>
            <a:ext cx="6190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Example - Revenue Sharing game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801989" y="4059744"/>
            <a:ext cx="77723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Question: </a:t>
            </a:r>
            <a:r>
              <a:rPr lang="en-US" sz="2400" dirty="0" smtClean="0"/>
              <a:t>How to divide the total revenues among the cities?</a:t>
            </a:r>
          </a:p>
        </p:txBody>
      </p:sp>
      <p:cxnSp>
        <p:nvCxnSpPr>
          <p:cNvPr id="23" name="直接连接符 22"/>
          <p:cNvCxnSpPr/>
          <p:nvPr/>
        </p:nvCxnSpPr>
        <p:spPr>
          <a:xfrm>
            <a:off x="667079" y="1222975"/>
            <a:ext cx="7772383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组合 49"/>
          <p:cNvGrpSpPr/>
          <p:nvPr/>
        </p:nvGrpSpPr>
        <p:grpSpPr>
          <a:xfrm>
            <a:off x="828675" y="1448836"/>
            <a:ext cx="2046288" cy="2009874"/>
            <a:chOff x="929187" y="4254949"/>
            <a:chExt cx="2046288" cy="2009874"/>
          </a:xfrm>
        </p:grpSpPr>
        <p:cxnSp>
          <p:nvCxnSpPr>
            <p:cNvPr id="51" name="直接连接符 50"/>
            <p:cNvCxnSpPr>
              <a:stCxn id="72" idx="6"/>
              <a:endCxn id="66" idx="2"/>
            </p:cNvCxnSpPr>
            <p:nvPr/>
          </p:nvCxnSpPr>
          <p:spPr>
            <a:xfrm>
              <a:off x="1606640" y="4517276"/>
              <a:ext cx="833507" cy="276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2" name="组合 73"/>
            <p:cNvGrpSpPr/>
            <p:nvPr/>
          </p:nvGrpSpPr>
          <p:grpSpPr>
            <a:xfrm>
              <a:off x="929187" y="4254949"/>
              <a:ext cx="2046288" cy="2009874"/>
              <a:chOff x="929187" y="4254949"/>
              <a:chExt cx="2046288" cy="2009874"/>
            </a:xfrm>
          </p:grpSpPr>
          <p:grpSp>
            <p:nvGrpSpPr>
              <p:cNvPr id="53" name="组合 39"/>
              <p:cNvGrpSpPr/>
              <p:nvPr/>
            </p:nvGrpSpPr>
            <p:grpSpPr>
              <a:xfrm>
                <a:off x="1111966" y="4254949"/>
                <a:ext cx="494674" cy="523220"/>
                <a:chOff x="1131760" y="4181779"/>
                <a:chExt cx="494674" cy="523220"/>
              </a:xfrm>
            </p:grpSpPr>
            <p:sp>
              <p:nvSpPr>
                <p:cNvPr id="72" name="椭圆 71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1</a:t>
                  </a:r>
                  <a:endParaRPr lang="en-US" sz="2800" dirty="0"/>
                </a:p>
              </p:txBody>
            </p:sp>
          </p:grpSp>
          <p:grpSp>
            <p:nvGrpSpPr>
              <p:cNvPr id="54" name="组合 40"/>
              <p:cNvGrpSpPr/>
              <p:nvPr/>
            </p:nvGrpSpPr>
            <p:grpSpPr>
              <a:xfrm>
                <a:off x="957803" y="5479276"/>
                <a:ext cx="494674" cy="523220"/>
                <a:chOff x="1131760" y="4181779"/>
                <a:chExt cx="494674" cy="523220"/>
              </a:xfrm>
            </p:grpSpPr>
            <p:sp>
              <p:nvSpPr>
                <p:cNvPr id="70" name="椭圆 69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3</a:t>
                  </a:r>
                  <a:endParaRPr lang="en-US" sz="2800" dirty="0"/>
                </a:p>
              </p:txBody>
            </p:sp>
          </p:grpSp>
          <p:grpSp>
            <p:nvGrpSpPr>
              <p:cNvPr id="55" name="组合 43"/>
              <p:cNvGrpSpPr/>
              <p:nvPr/>
            </p:nvGrpSpPr>
            <p:grpSpPr>
              <a:xfrm>
                <a:off x="2379259" y="5741603"/>
                <a:ext cx="494674" cy="523220"/>
                <a:chOff x="1131760" y="4181779"/>
                <a:chExt cx="494674" cy="523220"/>
              </a:xfrm>
            </p:grpSpPr>
            <p:sp>
              <p:nvSpPr>
                <p:cNvPr id="68" name="椭圆 67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TextBox 68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4</a:t>
                  </a:r>
                  <a:endParaRPr lang="en-US" sz="2800" dirty="0"/>
                </a:p>
              </p:txBody>
            </p:sp>
          </p:grpSp>
          <p:grpSp>
            <p:nvGrpSpPr>
              <p:cNvPr id="56" name="组合 46"/>
              <p:cNvGrpSpPr/>
              <p:nvPr/>
            </p:nvGrpSpPr>
            <p:grpSpPr>
              <a:xfrm>
                <a:off x="2440147" y="4531549"/>
                <a:ext cx="494674" cy="523220"/>
                <a:chOff x="1131760" y="4181779"/>
                <a:chExt cx="494674" cy="523220"/>
              </a:xfrm>
            </p:grpSpPr>
            <p:sp>
              <p:nvSpPr>
                <p:cNvPr id="66" name="椭圆 65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2</a:t>
                  </a:r>
                  <a:endParaRPr lang="en-US" sz="2800" dirty="0"/>
                </a:p>
              </p:txBody>
            </p:sp>
          </p:grpSp>
          <p:cxnSp>
            <p:nvCxnSpPr>
              <p:cNvPr id="57" name="直接连接符 56"/>
              <p:cNvCxnSpPr>
                <a:stCxn id="72" idx="5"/>
                <a:endCxn id="68" idx="1"/>
              </p:cNvCxnSpPr>
              <p:nvPr/>
            </p:nvCxnSpPr>
            <p:spPr>
              <a:xfrm rot="16200000" flipH="1">
                <a:off x="1424516" y="4801850"/>
                <a:ext cx="1136866" cy="91750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 57"/>
              <p:cNvCxnSpPr>
                <a:stCxn id="67" idx="2"/>
                <a:endCxn id="69" idx="0"/>
              </p:cNvCxnSpPr>
              <p:nvPr/>
            </p:nvCxnSpPr>
            <p:spPr>
              <a:xfrm rot="5400000">
                <a:off x="2303726" y="5367742"/>
                <a:ext cx="686834" cy="608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>
                <a:stCxn id="70" idx="6"/>
                <a:endCxn id="66" idx="3"/>
              </p:cNvCxnSpPr>
              <p:nvPr/>
            </p:nvCxnSpPr>
            <p:spPr>
              <a:xfrm flipV="1">
                <a:off x="1452477" y="4968770"/>
                <a:ext cx="1060113" cy="77283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 59"/>
              <p:cNvCxnSpPr>
                <a:stCxn id="73" idx="2"/>
                <a:endCxn id="71" idx="0"/>
              </p:cNvCxnSpPr>
              <p:nvPr/>
            </p:nvCxnSpPr>
            <p:spPr>
              <a:xfrm rot="5400000">
                <a:off x="921772" y="5051641"/>
                <a:ext cx="701107" cy="15416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61" name="Object 4"/>
              <p:cNvGraphicFramePr>
                <a:graphicFrameLocks noChangeAspect="1"/>
              </p:cNvGraphicFramePr>
              <p:nvPr/>
            </p:nvGraphicFramePr>
            <p:xfrm>
              <a:off x="1992812" y="4338051"/>
              <a:ext cx="203200" cy="293687"/>
            </p:xfrm>
            <a:graphic>
              <a:graphicData uri="http://schemas.openxmlformats.org/presentationml/2006/ole">
                <p:oleObj spid="_x0000_s16399" name="Equation" r:id="rId3" imgW="114120" imgH="164880" progId="Equation.DSMT4">
                  <p:embed/>
                </p:oleObj>
              </a:graphicData>
            </a:graphic>
          </p:graphicFrame>
          <p:graphicFrame>
            <p:nvGraphicFramePr>
              <p:cNvPr id="62" name="Object 12"/>
              <p:cNvGraphicFramePr>
                <a:graphicFrameLocks noChangeAspect="1"/>
              </p:cNvGraphicFramePr>
              <p:nvPr/>
            </p:nvGraphicFramePr>
            <p:xfrm>
              <a:off x="2772275" y="5333413"/>
              <a:ext cx="203200" cy="293688"/>
            </p:xfrm>
            <a:graphic>
              <a:graphicData uri="http://schemas.openxmlformats.org/presentationml/2006/ole">
                <p:oleObj spid="_x0000_s16400" name="Equation" r:id="rId4" imgW="114120" imgH="164880" progId="Equation.DSMT4">
                  <p:embed/>
                </p:oleObj>
              </a:graphicData>
            </a:graphic>
          </p:graphicFrame>
          <p:graphicFrame>
            <p:nvGraphicFramePr>
              <p:cNvPr id="63" name="Object 13"/>
              <p:cNvGraphicFramePr>
                <a:graphicFrameLocks noChangeAspect="1"/>
              </p:cNvGraphicFramePr>
              <p:nvPr/>
            </p:nvGraphicFramePr>
            <p:xfrm>
              <a:off x="1491892" y="4797933"/>
              <a:ext cx="203200" cy="295275"/>
            </p:xfrm>
            <a:graphic>
              <a:graphicData uri="http://schemas.openxmlformats.org/presentationml/2006/ole">
                <p:oleObj spid="_x0000_s16401" name="Equation" r:id="rId5" imgW="114120" imgH="164880" progId="Equation.DSMT4">
                  <p:embed/>
                </p:oleObj>
              </a:graphicData>
            </a:graphic>
          </p:graphicFrame>
          <p:graphicFrame>
            <p:nvGraphicFramePr>
              <p:cNvPr id="64" name="Object 14"/>
              <p:cNvGraphicFramePr>
                <a:graphicFrameLocks noChangeAspect="1"/>
              </p:cNvGraphicFramePr>
              <p:nvPr/>
            </p:nvGraphicFramePr>
            <p:xfrm>
              <a:off x="2191222" y="4832466"/>
              <a:ext cx="203200" cy="271462"/>
            </p:xfrm>
            <a:graphic>
              <a:graphicData uri="http://schemas.openxmlformats.org/presentationml/2006/ole">
                <p:oleObj spid="_x0000_s16402" name="Equation" r:id="rId6" imgW="114120" imgH="152280" progId="Equation.DSMT4">
                  <p:embed/>
                </p:oleObj>
              </a:graphicData>
            </a:graphic>
          </p:graphicFrame>
          <p:graphicFrame>
            <p:nvGraphicFramePr>
              <p:cNvPr id="65" name="Object 15"/>
              <p:cNvGraphicFramePr>
                <a:graphicFrameLocks noChangeAspect="1"/>
              </p:cNvGraphicFramePr>
              <p:nvPr/>
            </p:nvGraphicFramePr>
            <p:xfrm>
              <a:off x="929187" y="4879388"/>
              <a:ext cx="203200" cy="293688"/>
            </p:xfrm>
            <a:graphic>
              <a:graphicData uri="http://schemas.openxmlformats.org/presentationml/2006/ole">
                <p:oleObj spid="_x0000_s16403" name="Equation" r:id="rId7" imgW="114120" imgH="164880" progId="Equation.DSMT4">
                  <p:embed/>
                </p:oleObj>
              </a:graphicData>
            </a:graphic>
          </p:graphicFrame>
        </p:grpSp>
      </p:grpSp>
      <p:sp>
        <p:nvSpPr>
          <p:cNvPr id="74" name="TextBox 73"/>
          <p:cNvSpPr txBox="1"/>
          <p:nvPr/>
        </p:nvSpPr>
        <p:spPr>
          <a:xfrm>
            <a:off x="3196015" y="1545595"/>
            <a:ext cx="59479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Nodes</a:t>
            </a:r>
            <a:r>
              <a:rPr lang="en-US" sz="2400" dirty="0" smtClean="0"/>
              <a:t>:      cities</a:t>
            </a:r>
          </a:p>
          <a:p>
            <a:pPr algn="just"/>
            <a:r>
              <a:rPr lang="en-US" sz="2400" b="1" dirty="0" smtClean="0"/>
              <a:t>Edges</a:t>
            </a:r>
            <a:r>
              <a:rPr lang="en-US" sz="2400" dirty="0" smtClean="0"/>
              <a:t>:       toll highways</a:t>
            </a:r>
          </a:p>
          <a:p>
            <a:pPr algn="just"/>
            <a:r>
              <a:rPr lang="en-US" sz="2400" b="1" dirty="0" smtClean="0"/>
              <a:t>Weights</a:t>
            </a:r>
            <a:r>
              <a:rPr lang="en-US" sz="2400" dirty="0" smtClean="0"/>
              <a:t>:   highway’s toll revenues</a:t>
            </a:r>
          </a:p>
          <a:p>
            <a:endParaRPr lang="en-US" dirty="0"/>
          </a:p>
        </p:txBody>
      </p:sp>
      <p:graphicFrame>
        <p:nvGraphicFramePr>
          <p:cNvPr id="16404" name="Object 20"/>
          <p:cNvGraphicFramePr>
            <a:graphicFrameLocks noChangeAspect="1"/>
          </p:cNvGraphicFramePr>
          <p:nvPr/>
        </p:nvGraphicFramePr>
        <p:xfrm>
          <a:off x="930671" y="3767557"/>
          <a:ext cx="3076575" cy="363537"/>
        </p:xfrm>
        <a:graphic>
          <a:graphicData uri="http://schemas.openxmlformats.org/presentationml/2006/ole">
            <p:oleObj spid="_x0000_s16404" name="Equation" r:id="rId8" imgW="1726920" imgH="203040" progId="Equation.DSMT4">
              <p:embed/>
            </p:oleObj>
          </a:graphicData>
        </a:graphic>
      </p:graphicFrame>
      <p:graphicFrame>
        <p:nvGraphicFramePr>
          <p:cNvPr id="16405" name="Object 21"/>
          <p:cNvGraphicFramePr>
            <a:graphicFrameLocks noChangeAspect="1"/>
          </p:cNvGraphicFramePr>
          <p:nvPr/>
        </p:nvGraphicFramePr>
        <p:xfrm>
          <a:off x="4310063" y="3760788"/>
          <a:ext cx="2827337" cy="363537"/>
        </p:xfrm>
        <a:graphic>
          <a:graphicData uri="http://schemas.openxmlformats.org/presentationml/2006/ole">
            <p:oleObj spid="_x0000_s16405" name="Equation" r:id="rId9" imgW="1587240" imgH="203040" progId="Equation.DSMT4">
              <p:embed/>
            </p:oleObj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801989" y="4131094"/>
            <a:ext cx="8068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Fun </a:t>
            </a:r>
            <a:r>
              <a:rPr lang="en-US" sz="2400" b="1" smtClean="0"/>
              <a:t>game</a:t>
            </a:r>
            <a:r>
              <a:rPr lang="en-US" sz="2400" b="1" smtClean="0"/>
              <a:t>:</a:t>
            </a:r>
            <a:endParaRPr lang="en-US" sz="2400" b="1" dirty="0" smtClean="0"/>
          </a:p>
          <a:p>
            <a:pPr algn="just"/>
            <a:r>
              <a:rPr lang="en-US" sz="2400" dirty="0" smtClean="0"/>
              <a:t>Who can answer the following question the most quickly?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34647" y="4896775"/>
            <a:ext cx="8068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Question:</a:t>
            </a:r>
          </a:p>
          <a:p>
            <a:pPr algn="just"/>
            <a:r>
              <a:rPr lang="en-US" sz="2400" dirty="0" smtClean="0"/>
              <a:t>What is the Shapley value of city one in this game?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单角的矩形 4"/>
          <p:cNvSpPr/>
          <p:nvPr/>
        </p:nvSpPr>
        <p:spPr>
          <a:xfrm>
            <a:off x="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剪去单角的矩形 19"/>
          <p:cNvSpPr/>
          <p:nvPr/>
        </p:nvSpPr>
        <p:spPr>
          <a:xfrm>
            <a:off x="2285984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剪去单角的矩形 20"/>
          <p:cNvSpPr/>
          <p:nvPr/>
        </p:nvSpPr>
        <p:spPr>
          <a:xfrm>
            <a:off x="457200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剪去单角的矩形 21"/>
          <p:cNvSpPr/>
          <p:nvPr/>
        </p:nvSpPr>
        <p:spPr>
          <a:xfrm>
            <a:off x="6843026" y="0"/>
            <a:ext cx="230097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矩形 28"/>
          <p:cNvSpPr/>
          <p:nvPr/>
        </p:nvSpPr>
        <p:spPr>
          <a:xfrm>
            <a:off x="0" y="500042"/>
            <a:ext cx="9144000" cy="63579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990" y="21525"/>
            <a:ext cx="207311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Introduction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5984" y="24729"/>
            <a:ext cx="2094948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900" cmpd="sng">
                  <a:solidFill>
                    <a:schemeClr val="bg1">
                      <a:lumMod val="65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tx1">
                      <a:lumMod val="50000"/>
                      <a:lumOff val="50000"/>
                      <a:alpha val="74000"/>
                    </a:schemeClr>
                  </a:innerShdw>
                </a:effectLst>
                <a:cs typeface="Arial" pitchFamily="34" charset="0"/>
              </a:rPr>
              <a:t>WG Game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6977" y="38377"/>
            <a:ext cx="2089484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MC-nets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27969" y="21525"/>
            <a:ext cx="209766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Conclusion</a:t>
            </a:r>
          </a:p>
        </p:txBody>
      </p:sp>
      <p:sp>
        <p:nvSpPr>
          <p:cNvPr id="16" name="圆角矩形 15"/>
          <p:cNvSpPr/>
          <p:nvPr/>
        </p:nvSpPr>
        <p:spPr>
          <a:xfrm>
            <a:off x="14990" y="547949"/>
            <a:ext cx="9129010" cy="6255460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chemeClr val="bg1"/>
              </a:gs>
              <a:gs pos="92000">
                <a:schemeClr val="bg1"/>
              </a:gs>
              <a:gs pos="97000">
                <a:schemeClr val="bg1"/>
              </a:gs>
              <a:gs pos="100000">
                <a:schemeClr val="bg1">
                  <a:alpha val="3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TextBox 16"/>
          <p:cNvSpPr txBox="1"/>
          <p:nvPr/>
        </p:nvSpPr>
        <p:spPr>
          <a:xfrm>
            <a:off x="667079" y="684765"/>
            <a:ext cx="4661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Shapley value</a:t>
            </a:r>
            <a:endParaRPr lang="en-US" sz="2800" b="1" dirty="0"/>
          </a:p>
        </p:txBody>
      </p:sp>
      <p:cxnSp>
        <p:nvCxnSpPr>
          <p:cNvPr id="23" name="直接连接符 22"/>
          <p:cNvCxnSpPr/>
          <p:nvPr/>
        </p:nvCxnSpPr>
        <p:spPr>
          <a:xfrm>
            <a:off x="667079" y="1222975"/>
            <a:ext cx="7772383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8" name="组合 167"/>
          <p:cNvGrpSpPr/>
          <p:nvPr/>
        </p:nvGrpSpPr>
        <p:grpSpPr>
          <a:xfrm>
            <a:off x="667079" y="1459789"/>
            <a:ext cx="7772383" cy="1426593"/>
            <a:chOff x="667079" y="1459789"/>
            <a:chExt cx="7772383" cy="1426593"/>
          </a:xfrm>
        </p:grpSpPr>
        <p:sp>
          <p:nvSpPr>
            <p:cNvPr id="18" name="TextBox 17"/>
            <p:cNvSpPr txBox="1"/>
            <p:nvPr/>
          </p:nvSpPr>
          <p:spPr>
            <a:xfrm>
              <a:off x="667079" y="1459789"/>
              <a:ext cx="777238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Theorem: </a:t>
              </a:r>
              <a:r>
                <a:rPr lang="en-US" sz="2400" dirty="0" smtClean="0"/>
                <a:t>The Shapley value of the coalitional game   induced by a weighted graph game           is</a:t>
              </a:r>
            </a:p>
            <a:p>
              <a:endParaRPr lang="en-US" sz="2400" dirty="0" smtClean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graphicFrame>
          <p:nvGraphicFramePr>
            <p:cNvPr id="56" name="Object 4"/>
            <p:cNvGraphicFramePr>
              <a:graphicFrameLocks noChangeAspect="1"/>
            </p:cNvGraphicFramePr>
            <p:nvPr/>
          </p:nvGraphicFramePr>
          <p:xfrm>
            <a:off x="2280536" y="2160894"/>
            <a:ext cx="1855787" cy="725488"/>
          </p:xfrm>
          <a:graphic>
            <a:graphicData uri="http://schemas.openxmlformats.org/presentationml/2006/ole">
              <p:oleObj spid="_x0000_s19463" name="Equation" r:id="rId3" imgW="1041120" imgH="406080" progId="Equation.DSMT4">
                <p:embed/>
              </p:oleObj>
            </a:graphicData>
          </a:graphic>
        </p:graphicFrame>
        <p:graphicFrame>
          <p:nvGraphicFramePr>
            <p:cNvPr id="19477" name="Object 21"/>
            <p:cNvGraphicFramePr>
              <a:graphicFrameLocks noChangeAspect="1"/>
            </p:cNvGraphicFramePr>
            <p:nvPr/>
          </p:nvGraphicFramePr>
          <p:xfrm>
            <a:off x="5088426" y="1910117"/>
            <a:ext cx="723900" cy="339725"/>
          </p:xfrm>
          <a:graphic>
            <a:graphicData uri="http://schemas.openxmlformats.org/presentationml/2006/ole">
              <p:oleObj spid="_x0000_s19477" name="Equation" r:id="rId4" imgW="406080" imgH="190440" progId="Equation.DSMT4">
                <p:embed/>
              </p:oleObj>
            </a:graphicData>
          </a:graphic>
        </p:graphicFrame>
        <p:graphicFrame>
          <p:nvGraphicFramePr>
            <p:cNvPr id="19478" name="Object 22"/>
            <p:cNvGraphicFramePr>
              <a:graphicFrameLocks noChangeAspect="1"/>
            </p:cNvGraphicFramePr>
            <p:nvPr/>
          </p:nvGraphicFramePr>
          <p:xfrm>
            <a:off x="7265330" y="1531415"/>
            <a:ext cx="655638" cy="339725"/>
          </p:xfrm>
          <a:graphic>
            <a:graphicData uri="http://schemas.openxmlformats.org/presentationml/2006/ole">
              <p:oleObj spid="_x0000_s19478" name="Equation" r:id="rId5" imgW="368280" imgH="190440" progId="Equation.DSMT4">
                <p:embed/>
              </p:oleObj>
            </a:graphicData>
          </a:graphic>
        </p:graphicFrame>
      </p:grpSp>
      <p:grpSp>
        <p:nvGrpSpPr>
          <p:cNvPr id="132" name="组合 131"/>
          <p:cNvGrpSpPr/>
          <p:nvPr/>
        </p:nvGrpSpPr>
        <p:grpSpPr>
          <a:xfrm>
            <a:off x="804626" y="3504292"/>
            <a:ext cx="2239068" cy="2009874"/>
            <a:chOff x="839095" y="4254949"/>
            <a:chExt cx="2239068" cy="2009874"/>
          </a:xfrm>
        </p:grpSpPr>
        <p:cxnSp>
          <p:nvCxnSpPr>
            <p:cNvPr id="133" name="直接连接符 132"/>
            <p:cNvCxnSpPr>
              <a:stCxn id="164" idx="6"/>
              <a:endCxn id="154" idx="2"/>
            </p:cNvCxnSpPr>
            <p:nvPr/>
          </p:nvCxnSpPr>
          <p:spPr>
            <a:xfrm>
              <a:off x="1606640" y="4517276"/>
              <a:ext cx="833507" cy="276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4" name="组合 73"/>
            <p:cNvGrpSpPr/>
            <p:nvPr/>
          </p:nvGrpSpPr>
          <p:grpSpPr>
            <a:xfrm>
              <a:off x="839095" y="4254949"/>
              <a:ext cx="2239068" cy="2009874"/>
              <a:chOff x="839095" y="4254949"/>
              <a:chExt cx="2239068" cy="2009874"/>
            </a:xfrm>
          </p:grpSpPr>
          <p:grpSp>
            <p:nvGrpSpPr>
              <p:cNvPr id="141" name="组合 39"/>
              <p:cNvGrpSpPr/>
              <p:nvPr/>
            </p:nvGrpSpPr>
            <p:grpSpPr>
              <a:xfrm>
                <a:off x="1111966" y="4254949"/>
                <a:ext cx="494674" cy="523220"/>
                <a:chOff x="1131760" y="4181779"/>
                <a:chExt cx="494674" cy="523220"/>
              </a:xfrm>
            </p:grpSpPr>
            <p:sp>
              <p:nvSpPr>
                <p:cNvPr id="164" name="椭圆 163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5" name="TextBox 164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1</a:t>
                  </a:r>
                  <a:endParaRPr lang="en-US" sz="2800" dirty="0"/>
                </a:p>
              </p:txBody>
            </p:sp>
          </p:grpSp>
          <p:grpSp>
            <p:nvGrpSpPr>
              <p:cNvPr id="142" name="组合 40"/>
              <p:cNvGrpSpPr/>
              <p:nvPr/>
            </p:nvGrpSpPr>
            <p:grpSpPr>
              <a:xfrm>
                <a:off x="957803" y="5479276"/>
                <a:ext cx="494674" cy="523220"/>
                <a:chOff x="1131760" y="4181779"/>
                <a:chExt cx="494674" cy="523220"/>
              </a:xfrm>
            </p:grpSpPr>
            <p:sp>
              <p:nvSpPr>
                <p:cNvPr id="160" name="椭圆 159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TextBox 161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3</a:t>
                  </a:r>
                  <a:endParaRPr lang="en-US" sz="2800" dirty="0"/>
                </a:p>
              </p:txBody>
            </p:sp>
          </p:grpSp>
          <p:grpSp>
            <p:nvGrpSpPr>
              <p:cNvPr id="143" name="组合 43"/>
              <p:cNvGrpSpPr/>
              <p:nvPr/>
            </p:nvGrpSpPr>
            <p:grpSpPr>
              <a:xfrm>
                <a:off x="2379259" y="5741603"/>
                <a:ext cx="494674" cy="523220"/>
                <a:chOff x="1131760" y="4181779"/>
                <a:chExt cx="494674" cy="523220"/>
              </a:xfrm>
            </p:grpSpPr>
            <p:sp>
              <p:nvSpPr>
                <p:cNvPr id="156" name="椭圆 155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TextBox 156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4</a:t>
                  </a:r>
                  <a:endParaRPr lang="en-US" sz="2800" dirty="0"/>
                </a:p>
              </p:txBody>
            </p:sp>
          </p:grpSp>
          <p:grpSp>
            <p:nvGrpSpPr>
              <p:cNvPr id="144" name="组合 46"/>
              <p:cNvGrpSpPr/>
              <p:nvPr/>
            </p:nvGrpSpPr>
            <p:grpSpPr>
              <a:xfrm>
                <a:off x="2440147" y="4531549"/>
                <a:ext cx="494674" cy="523220"/>
                <a:chOff x="1131760" y="4181779"/>
                <a:chExt cx="494674" cy="523220"/>
              </a:xfrm>
            </p:grpSpPr>
            <p:sp>
              <p:nvSpPr>
                <p:cNvPr id="154" name="椭圆 153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TextBox 154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2</a:t>
                  </a:r>
                  <a:endParaRPr lang="en-US" sz="2800" dirty="0"/>
                </a:p>
              </p:txBody>
            </p:sp>
          </p:grpSp>
          <p:cxnSp>
            <p:nvCxnSpPr>
              <p:cNvPr id="145" name="直接连接符 144"/>
              <p:cNvCxnSpPr>
                <a:stCxn id="164" idx="5"/>
                <a:endCxn id="156" idx="1"/>
              </p:cNvCxnSpPr>
              <p:nvPr/>
            </p:nvCxnSpPr>
            <p:spPr>
              <a:xfrm rot="16200000" flipH="1">
                <a:off x="1424516" y="4801850"/>
                <a:ext cx="1136866" cy="9175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直接连接符 145"/>
              <p:cNvCxnSpPr>
                <a:stCxn id="155" idx="2"/>
                <a:endCxn id="157" idx="0"/>
              </p:cNvCxnSpPr>
              <p:nvPr/>
            </p:nvCxnSpPr>
            <p:spPr>
              <a:xfrm rot="5400000">
                <a:off x="2303726" y="5367742"/>
                <a:ext cx="686834" cy="608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接连接符 146"/>
              <p:cNvCxnSpPr>
                <a:stCxn id="160" idx="6"/>
                <a:endCxn id="154" idx="3"/>
              </p:cNvCxnSpPr>
              <p:nvPr/>
            </p:nvCxnSpPr>
            <p:spPr>
              <a:xfrm flipV="1">
                <a:off x="1452477" y="4968770"/>
                <a:ext cx="1060113" cy="77283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直接连接符 147"/>
              <p:cNvCxnSpPr>
                <a:stCxn id="165" idx="2"/>
                <a:endCxn id="162" idx="0"/>
              </p:cNvCxnSpPr>
              <p:nvPr/>
            </p:nvCxnSpPr>
            <p:spPr>
              <a:xfrm rot="5400000">
                <a:off x="921772" y="5051641"/>
                <a:ext cx="701107" cy="154163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149" name="Object 4"/>
              <p:cNvGraphicFramePr>
                <a:graphicFrameLocks noChangeAspect="1"/>
              </p:cNvGraphicFramePr>
              <p:nvPr/>
            </p:nvGraphicFramePr>
            <p:xfrm>
              <a:off x="1901809" y="4304509"/>
              <a:ext cx="384175" cy="361950"/>
            </p:xfrm>
            <a:graphic>
              <a:graphicData uri="http://schemas.openxmlformats.org/presentationml/2006/ole">
                <p:oleObj spid="_x0000_s19479" name="Equation" r:id="rId6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150" name="Object 12"/>
              <p:cNvGraphicFramePr>
                <a:graphicFrameLocks noChangeAspect="1"/>
              </p:cNvGraphicFramePr>
              <p:nvPr/>
            </p:nvGraphicFramePr>
            <p:xfrm>
              <a:off x="2670175" y="5276850"/>
              <a:ext cx="407988" cy="407988"/>
            </p:xfrm>
            <a:graphic>
              <a:graphicData uri="http://schemas.openxmlformats.org/presentationml/2006/ole">
                <p:oleObj spid="_x0000_s19480" name="Equation" r:id="rId7" imgW="228600" imgH="228600" progId="Equation.DSMT4">
                  <p:embed/>
                </p:oleObj>
              </a:graphicData>
            </a:graphic>
          </p:graphicFrame>
          <p:graphicFrame>
            <p:nvGraphicFramePr>
              <p:cNvPr id="151" name="Object 13"/>
              <p:cNvGraphicFramePr>
                <a:graphicFrameLocks noChangeAspect="1"/>
              </p:cNvGraphicFramePr>
              <p:nvPr/>
            </p:nvGraphicFramePr>
            <p:xfrm>
              <a:off x="1521988" y="4944880"/>
              <a:ext cx="384175" cy="361950"/>
            </p:xfrm>
            <a:graphic>
              <a:graphicData uri="http://schemas.openxmlformats.org/presentationml/2006/ole">
                <p:oleObj spid="_x0000_s19481" name="Equation" r:id="rId8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152" name="Object 14"/>
              <p:cNvGraphicFramePr>
                <a:graphicFrameLocks noChangeAspect="1"/>
              </p:cNvGraphicFramePr>
              <p:nvPr/>
            </p:nvGraphicFramePr>
            <p:xfrm>
              <a:off x="1965104" y="4772805"/>
              <a:ext cx="384175" cy="361950"/>
            </p:xfrm>
            <a:graphic>
              <a:graphicData uri="http://schemas.openxmlformats.org/presentationml/2006/ole">
                <p:oleObj spid="_x0000_s19482" name="Equation" r:id="rId9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153" name="Object 15"/>
              <p:cNvGraphicFramePr>
                <a:graphicFrameLocks noChangeAspect="1"/>
              </p:cNvGraphicFramePr>
              <p:nvPr/>
            </p:nvGraphicFramePr>
            <p:xfrm>
              <a:off x="839095" y="4846638"/>
              <a:ext cx="384175" cy="361950"/>
            </p:xfrm>
            <a:graphic>
              <a:graphicData uri="http://schemas.openxmlformats.org/presentationml/2006/ole">
                <p:oleObj spid="_x0000_s19483" name="Equation" r:id="rId10" imgW="215640" imgH="203040" progId="Equation.DSMT4">
                  <p:embed/>
                </p:oleObj>
              </a:graphicData>
            </a:graphic>
          </p:graphicFrame>
        </p:grpSp>
      </p:grpSp>
      <p:graphicFrame>
        <p:nvGraphicFramePr>
          <p:cNvPr id="19484" name="Object 28"/>
          <p:cNvGraphicFramePr>
            <a:graphicFrameLocks noChangeAspect="1"/>
          </p:cNvGraphicFramePr>
          <p:nvPr/>
        </p:nvGraphicFramePr>
        <p:xfrm>
          <a:off x="3625053" y="3611563"/>
          <a:ext cx="2878138" cy="657225"/>
        </p:xfrm>
        <a:graphic>
          <a:graphicData uri="http://schemas.openxmlformats.org/presentationml/2006/ole">
            <p:oleObj spid="_x0000_s19484" name="Equation" r:id="rId11" imgW="1612800" imgH="368280" progId="Equation.DSMT4">
              <p:embed/>
            </p:oleObj>
          </a:graphicData>
        </a:graphic>
      </p:graphicFrame>
      <p:sp>
        <p:nvSpPr>
          <p:cNvPr id="167" name="TextBox 166"/>
          <p:cNvSpPr txBox="1"/>
          <p:nvPr/>
        </p:nvSpPr>
        <p:spPr>
          <a:xfrm>
            <a:off x="697580" y="2861658"/>
            <a:ext cx="7772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Example: </a:t>
            </a:r>
            <a:r>
              <a:rPr lang="en-US" sz="2400" dirty="0" smtClean="0"/>
              <a:t> 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03559" y="5609702"/>
            <a:ext cx="8122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Complexity</a:t>
            </a:r>
            <a:r>
              <a:rPr lang="en-US" sz="2400" dirty="0" smtClean="0"/>
              <a:t>: The Shapley value can be computed in           time</a:t>
            </a:r>
          </a:p>
          <a:p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47" name="Object 21"/>
          <p:cNvGraphicFramePr>
            <a:graphicFrameLocks noChangeAspect="1"/>
          </p:cNvGraphicFramePr>
          <p:nvPr/>
        </p:nvGraphicFramePr>
        <p:xfrm>
          <a:off x="7219950" y="5656240"/>
          <a:ext cx="677863" cy="385763"/>
        </p:xfrm>
        <a:graphic>
          <a:graphicData uri="http://schemas.openxmlformats.org/presentationml/2006/ole">
            <p:oleObj spid="_x0000_s19485" name="Equation" r:id="rId12" imgW="380880" imgH="215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单角的矩形 4"/>
          <p:cNvSpPr/>
          <p:nvPr/>
        </p:nvSpPr>
        <p:spPr>
          <a:xfrm>
            <a:off x="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剪去单角的矩形 19"/>
          <p:cNvSpPr/>
          <p:nvPr/>
        </p:nvSpPr>
        <p:spPr>
          <a:xfrm>
            <a:off x="2285984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剪去单角的矩形 20"/>
          <p:cNvSpPr/>
          <p:nvPr/>
        </p:nvSpPr>
        <p:spPr>
          <a:xfrm>
            <a:off x="457200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剪去单角的矩形 21"/>
          <p:cNvSpPr/>
          <p:nvPr/>
        </p:nvSpPr>
        <p:spPr>
          <a:xfrm>
            <a:off x="6843026" y="0"/>
            <a:ext cx="230097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矩形 28"/>
          <p:cNvSpPr/>
          <p:nvPr/>
        </p:nvSpPr>
        <p:spPr>
          <a:xfrm>
            <a:off x="0" y="500042"/>
            <a:ext cx="9144000" cy="63579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990" y="21525"/>
            <a:ext cx="207311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Introduction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5984" y="24729"/>
            <a:ext cx="2094948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900" cmpd="sng">
                  <a:solidFill>
                    <a:schemeClr val="bg1">
                      <a:lumMod val="65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tx1">
                      <a:lumMod val="50000"/>
                      <a:lumOff val="50000"/>
                      <a:alpha val="74000"/>
                    </a:schemeClr>
                  </a:innerShdw>
                </a:effectLst>
                <a:cs typeface="Arial" pitchFamily="34" charset="0"/>
              </a:rPr>
              <a:t>WG Game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6977" y="38377"/>
            <a:ext cx="2089484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MC-nets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27969" y="21525"/>
            <a:ext cx="209766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Conclusion</a:t>
            </a:r>
          </a:p>
        </p:txBody>
      </p:sp>
      <p:sp>
        <p:nvSpPr>
          <p:cNvPr id="16" name="圆角矩形 15"/>
          <p:cNvSpPr/>
          <p:nvPr/>
        </p:nvSpPr>
        <p:spPr>
          <a:xfrm>
            <a:off x="14990" y="547949"/>
            <a:ext cx="9129010" cy="6255460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chemeClr val="bg1"/>
              </a:gs>
              <a:gs pos="92000">
                <a:schemeClr val="bg1"/>
              </a:gs>
              <a:gs pos="97000">
                <a:schemeClr val="bg1"/>
              </a:gs>
              <a:gs pos="100000">
                <a:schemeClr val="bg1">
                  <a:alpha val="3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TextBox 16"/>
          <p:cNvSpPr txBox="1"/>
          <p:nvPr/>
        </p:nvSpPr>
        <p:spPr>
          <a:xfrm>
            <a:off x="667079" y="684765"/>
            <a:ext cx="4661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Shapley value</a:t>
            </a:r>
            <a:endParaRPr lang="en-US" sz="2800" b="1" dirty="0"/>
          </a:p>
        </p:txBody>
      </p:sp>
      <p:cxnSp>
        <p:nvCxnSpPr>
          <p:cNvPr id="23" name="直接连接符 22"/>
          <p:cNvCxnSpPr/>
          <p:nvPr/>
        </p:nvCxnSpPr>
        <p:spPr>
          <a:xfrm>
            <a:off x="667079" y="1222975"/>
            <a:ext cx="7772383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167"/>
          <p:cNvGrpSpPr/>
          <p:nvPr/>
        </p:nvGrpSpPr>
        <p:grpSpPr>
          <a:xfrm>
            <a:off x="667079" y="1353518"/>
            <a:ext cx="7772383" cy="725488"/>
            <a:chOff x="667079" y="1353518"/>
            <a:chExt cx="7772383" cy="725488"/>
          </a:xfrm>
        </p:grpSpPr>
        <p:sp>
          <p:nvSpPr>
            <p:cNvPr id="18" name="TextBox 17"/>
            <p:cNvSpPr txBox="1"/>
            <p:nvPr/>
          </p:nvSpPr>
          <p:spPr>
            <a:xfrm>
              <a:off x="667079" y="1459789"/>
              <a:ext cx="77723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Theorem:</a:t>
              </a:r>
              <a:endParaRPr lang="en-US" sz="2400" dirty="0" smtClean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graphicFrame>
          <p:nvGraphicFramePr>
            <p:cNvPr id="56" name="Object 4"/>
            <p:cNvGraphicFramePr>
              <a:graphicFrameLocks noChangeAspect="1"/>
            </p:cNvGraphicFramePr>
            <p:nvPr/>
          </p:nvGraphicFramePr>
          <p:xfrm>
            <a:off x="2129012" y="1353518"/>
            <a:ext cx="1855787" cy="725488"/>
          </p:xfrm>
          <a:graphic>
            <a:graphicData uri="http://schemas.openxmlformats.org/presentationml/2006/ole">
              <p:oleObj spid="_x0000_s20482" name="Equation" r:id="rId3" imgW="1041120" imgH="406080" progId="Equation.DSMT4">
                <p:embed/>
              </p:oleObj>
            </a:graphicData>
          </a:graphic>
        </p:graphicFrame>
      </p:grpSp>
      <p:sp>
        <p:nvSpPr>
          <p:cNvPr id="167" name="TextBox 166"/>
          <p:cNvSpPr txBox="1"/>
          <p:nvPr/>
        </p:nvSpPr>
        <p:spPr>
          <a:xfrm>
            <a:off x="697580" y="1933594"/>
            <a:ext cx="7772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Proof: </a:t>
            </a:r>
            <a:r>
              <a:rPr lang="en-US" sz="2400" dirty="0" smtClean="0"/>
              <a:t> 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45" name="组合 74"/>
          <p:cNvGrpSpPr/>
          <p:nvPr/>
        </p:nvGrpSpPr>
        <p:grpSpPr>
          <a:xfrm>
            <a:off x="7331749" y="5073699"/>
            <a:ext cx="1778629" cy="1572654"/>
            <a:chOff x="839095" y="4254949"/>
            <a:chExt cx="2239068" cy="2009874"/>
          </a:xfrm>
        </p:grpSpPr>
        <p:cxnSp>
          <p:nvCxnSpPr>
            <p:cNvPr id="46" name="直接连接符 45"/>
            <p:cNvCxnSpPr>
              <a:stCxn id="68" idx="6"/>
              <a:endCxn id="62" idx="2"/>
            </p:cNvCxnSpPr>
            <p:nvPr/>
          </p:nvCxnSpPr>
          <p:spPr>
            <a:xfrm>
              <a:off x="1606640" y="4517276"/>
              <a:ext cx="833507" cy="276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7" name="组合 73"/>
            <p:cNvGrpSpPr/>
            <p:nvPr/>
          </p:nvGrpSpPr>
          <p:grpSpPr>
            <a:xfrm>
              <a:off x="839095" y="4254949"/>
              <a:ext cx="2239068" cy="2009874"/>
              <a:chOff x="839095" y="4254949"/>
              <a:chExt cx="2239068" cy="2009874"/>
            </a:xfrm>
          </p:grpSpPr>
          <p:grpSp>
            <p:nvGrpSpPr>
              <p:cNvPr id="48" name="组合 39"/>
              <p:cNvGrpSpPr/>
              <p:nvPr/>
            </p:nvGrpSpPr>
            <p:grpSpPr>
              <a:xfrm>
                <a:off x="1111966" y="4254949"/>
                <a:ext cx="494674" cy="523220"/>
                <a:chOff x="1131760" y="4181779"/>
                <a:chExt cx="494674" cy="523220"/>
              </a:xfrm>
            </p:grpSpPr>
            <p:sp>
              <p:nvSpPr>
                <p:cNvPr id="68" name="椭圆 67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TextBox 68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1</a:t>
                  </a:r>
                  <a:endParaRPr lang="en-US" sz="2800" dirty="0"/>
                </a:p>
              </p:txBody>
            </p:sp>
          </p:grpSp>
          <p:grpSp>
            <p:nvGrpSpPr>
              <p:cNvPr id="49" name="组合 40"/>
              <p:cNvGrpSpPr/>
              <p:nvPr/>
            </p:nvGrpSpPr>
            <p:grpSpPr>
              <a:xfrm>
                <a:off x="957803" y="5479276"/>
                <a:ext cx="494674" cy="523220"/>
                <a:chOff x="1131760" y="4181779"/>
                <a:chExt cx="494674" cy="523220"/>
              </a:xfrm>
            </p:grpSpPr>
            <p:sp>
              <p:nvSpPr>
                <p:cNvPr id="66" name="椭圆 65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3</a:t>
                  </a:r>
                  <a:endParaRPr lang="en-US" sz="2800" dirty="0"/>
                </a:p>
              </p:txBody>
            </p:sp>
          </p:grpSp>
          <p:grpSp>
            <p:nvGrpSpPr>
              <p:cNvPr id="50" name="组合 43"/>
              <p:cNvGrpSpPr/>
              <p:nvPr/>
            </p:nvGrpSpPr>
            <p:grpSpPr>
              <a:xfrm>
                <a:off x="2379259" y="5741603"/>
                <a:ext cx="494674" cy="523220"/>
                <a:chOff x="1131760" y="4181779"/>
                <a:chExt cx="494674" cy="523220"/>
              </a:xfrm>
            </p:grpSpPr>
            <p:sp>
              <p:nvSpPr>
                <p:cNvPr id="64" name="椭圆 63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TextBox 64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4</a:t>
                  </a:r>
                  <a:endParaRPr lang="en-US" sz="2800" dirty="0"/>
                </a:p>
              </p:txBody>
            </p:sp>
          </p:grpSp>
          <p:grpSp>
            <p:nvGrpSpPr>
              <p:cNvPr id="51" name="组合 46"/>
              <p:cNvGrpSpPr/>
              <p:nvPr/>
            </p:nvGrpSpPr>
            <p:grpSpPr>
              <a:xfrm>
                <a:off x="2440147" y="4531549"/>
                <a:ext cx="494674" cy="523220"/>
                <a:chOff x="1131760" y="4181779"/>
                <a:chExt cx="494674" cy="523220"/>
              </a:xfrm>
            </p:grpSpPr>
            <p:sp>
              <p:nvSpPr>
                <p:cNvPr id="62" name="椭圆 61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2</a:t>
                  </a:r>
                  <a:endParaRPr lang="en-US" sz="2800" dirty="0"/>
                </a:p>
              </p:txBody>
            </p:sp>
          </p:grpSp>
          <p:cxnSp>
            <p:nvCxnSpPr>
              <p:cNvPr id="52" name="直接连接符 51"/>
              <p:cNvCxnSpPr>
                <a:stCxn id="68" idx="5"/>
                <a:endCxn id="64" idx="1"/>
              </p:cNvCxnSpPr>
              <p:nvPr/>
            </p:nvCxnSpPr>
            <p:spPr>
              <a:xfrm rot="16200000" flipH="1">
                <a:off x="1424516" y="4801850"/>
                <a:ext cx="1136866" cy="91750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>
                <a:stCxn id="63" idx="2"/>
                <a:endCxn id="65" idx="0"/>
              </p:cNvCxnSpPr>
              <p:nvPr/>
            </p:nvCxnSpPr>
            <p:spPr>
              <a:xfrm rot="5400000">
                <a:off x="2303726" y="5367742"/>
                <a:ext cx="686834" cy="608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/>
              <p:cNvCxnSpPr>
                <a:stCxn id="66" idx="6"/>
                <a:endCxn id="62" idx="3"/>
              </p:cNvCxnSpPr>
              <p:nvPr/>
            </p:nvCxnSpPr>
            <p:spPr>
              <a:xfrm flipV="1">
                <a:off x="1452477" y="4968770"/>
                <a:ext cx="1060113" cy="77283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 54"/>
              <p:cNvCxnSpPr>
                <a:stCxn id="69" idx="2"/>
                <a:endCxn id="67" idx="0"/>
              </p:cNvCxnSpPr>
              <p:nvPr/>
            </p:nvCxnSpPr>
            <p:spPr>
              <a:xfrm rot="5400000">
                <a:off x="921772" y="5051641"/>
                <a:ext cx="701107" cy="15416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57" name="Object 4"/>
              <p:cNvGraphicFramePr>
                <a:graphicFrameLocks noChangeAspect="1"/>
              </p:cNvGraphicFramePr>
              <p:nvPr/>
            </p:nvGraphicFramePr>
            <p:xfrm>
              <a:off x="1901809" y="4304509"/>
              <a:ext cx="384175" cy="361950"/>
            </p:xfrm>
            <a:graphic>
              <a:graphicData uri="http://schemas.openxmlformats.org/presentationml/2006/ole">
                <p:oleObj spid="_x0000_s20491" name="Equation" r:id="rId4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58" name="Object 12"/>
              <p:cNvGraphicFramePr>
                <a:graphicFrameLocks noChangeAspect="1"/>
              </p:cNvGraphicFramePr>
              <p:nvPr/>
            </p:nvGraphicFramePr>
            <p:xfrm>
              <a:off x="2670175" y="5276850"/>
              <a:ext cx="407988" cy="407988"/>
            </p:xfrm>
            <a:graphic>
              <a:graphicData uri="http://schemas.openxmlformats.org/presentationml/2006/ole">
                <p:oleObj spid="_x0000_s20492" name="Equation" r:id="rId5" imgW="228600" imgH="228600" progId="Equation.DSMT4">
                  <p:embed/>
                </p:oleObj>
              </a:graphicData>
            </a:graphic>
          </p:graphicFrame>
          <p:graphicFrame>
            <p:nvGraphicFramePr>
              <p:cNvPr id="59" name="Object 13"/>
              <p:cNvGraphicFramePr>
                <a:graphicFrameLocks noChangeAspect="1"/>
              </p:cNvGraphicFramePr>
              <p:nvPr/>
            </p:nvGraphicFramePr>
            <p:xfrm>
              <a:off x="1521988" y="4944880"/>
              <a:ext cx="384175" cy="361950"/>
            </p:xfrm>
            <a:graphic>
              <a:graphicData uri="http://schemas.openxmlformats.org/presentationml/2006/ole">
                <p:oleObj spid="_x0000_s20493" name="Equation" r:id="rId6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60" name="Object 14"/>
              <p:cNvGraphicFramePr>
                <a:graphicFrameLocks noChangeAspect="1"/>
              </p:cNvGraphicFramePr>
              <p:nvPr/>
            </p:nvGraphicFramePr>
            <p:xfrm>
              <a:off x="1965104" y="4772805"/>
              <a:ext cx="384175" cy="361950"/>
            </p:xfrm>
            <a:graphic>
              <a:graphicData uri="http://schemas.openxmlformats.org/presentationml/2006/ole">
                <p:oleObj spid="_x0000_s20494" name="Equation" r:id="rId7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61" name="Object 15"/>
              <p:cNvGraphicFramePr>
                <a:graphicFrameLocks noChangeAspect="1"/>
              </p:cNvGraphicFramePr>
              <p:nvPr/>
            </p:nvGraphicFramePr>
            <p:xfrm>
              <a:off x="839095" y="4846638"/>
              <a:ext cx="384175" cy="361950"/>
            </p:xfrm>
            <a:graphic>
              <a:graphicData uri="http://schemas.openxmlformats.org/presentationml/2006/ole">
                <p:oleObj spid="_x0000_s20495" name="Equation" r:id="rId8" imgW="215640" imgH="203040" progId="Equation.DSMT4">
                  <p:embed/>
                </p:oleObj>
              </a:graphicData>
            </a:graphic>
          </p:graphicFrame>
        </p:grpSp>
      </p:grpSp>
      <p:grpSp>
        <p:nvGrpSpPr>
          <p:cNvPr id="120" name="组合 119"/>
          <p:cNvGrpSpPr/>
          <p:nvPr/>
        </p:nvGrpSpPr>
        <p:grpSpPr>
          <a:xfrm>
            <a:off x="839497" y="2117228"/>
            <a:ext cx="6737916" cy="2417862"/>
            <a:chOff x="839497" y="2799628"/>
            <a:chExt cx="6737916" cy="2417862"/>
          </a:xfrm>
        </p:grpSpPr>
        <p:grpSp>
          <p:nvGrpSpPr>
            <p:cNvPr id="70" name="组合 69"/>
            <p:cNvGrpSpPr/>
            <p:nvPr/>
          </p:nvGrpSpPr>
          <p:grpSpPr>
            <a:xfrm>
              <a:off x="839497" y="2955491"/>
              <a:ext cx="767545" cy="1747547"/>
              <a:chOff x="839095" y="4254949"/>
              <a:chExt cx="767545" cy="1747547"/>
            </a:xfrm>
          </p:grpSpPr>
          <p:grpSp>
            <p:nvGrpSpPr>
              <p:cNvPr id="71" name="组合 39"/>
              <p:cNvGrpSpPr/>
              <p:nvPr/>
            </p:nvGrpSpPr>
            <p:grpSpPr>
              <a:xfrm>
                <a:off x="1111966" y="4254949"/>
                <a:ext cx="494674" cy="523220"/>
                <a:chOff x="1131760" y="4181779"/>
                <a:chExt cx="494674" cy="523220"/>
              </a:xfrm>
            </p:grpSpPr>
            <p:sp>
              <p:nvSpPr>
                <p:cNvPr id="77" name="椭圆 76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TextBox 77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1</a:t>
                  </a:r>
                  <a:endParaRPr lang="en-US" sz="2800" dirty="0"/>
                </a:p>
              </p:txBody>
            </p:sp>
          </p:grpSp>
          <p:grpSp>
            <p:nvGrpSpPr>
              <p:cNvPr id="72" name="组合 40"/>
              <p:cNvGrpSpPr/>
              <p:nvPr/>
            </p:nvGrpSpPr>
            <p:grpSpPr>
              <a:xfrm>
                <a:off x="957803" y="5479276"/>
                <a:ext cx="494674" cy="523220"/>
                <a:chOff x="1131760" y="4181779"/>
                <a:chExt cx="494674" cy="523220"/>
              </a:xfrm>
            </p:grpSpPr>
            <p:sp>
              <p:nvSpPr>
                <p:cNvPr id="75" name="椭圆 74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3</a:t>
                  </a:r>
                  <a:endParaRPr lang="en-US" sz="2800" dirty="0"/>
                </a:p>
              </p:txBody>
            </p:sp>
          </p:grpSp>
          <p:cxnSp>
            <p:nvCxnSpPr>
              <p:cNvPr id="73" name="直接连接符 72"/>
              <p:cNvCxnSpPr>
                <a:stCxn id="78" idx="2"/>
                <a:endCxn id="76" idx="0"/>
              </p:cNvCxnSpPr>
              <p:nvPr/>
            </p:nvCxnSpPr>
            <p:spPr>
              <a:xfrm rot="5400000">
                <a:off x="921772" y="5051641"/>
                <a:ext cx="701107" cy="15416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74" name="Object 15"/>
              <p:cNvGraphicFramePr>
                <a:graphicFrameLocks noChangeAspect="1"/>
              </p:cNvGraphicFramePr>
              <p:nvPr/>
            </p:nvGraphicFramePr>
            <p:xfrm>
              <a:off x="839095" y="4846638"/>
              <a:ext cx="384175" cy="361950"/>
            </p:xfrm>
            <a:graphic>
              <a:graphicData uri="http://schemas.openxmlformats.org/presentationml/2006/ole">
                <p:oleObj spid="_x0000_s20496" name="Equation" r:id="rId9" imgW="215640" imgH="203040" progId="Equation.DSMT4">
                  <p:embed/>
                </p:oleObj>
              </a:graphicData>
            </a:graphic>
          </p:graphicFrame>
        </p:grpSp>
        <p:grpSp>
          <p:nvGrpSpPr>
            <p:cNvPr id="79" name="组合 78"/>
            <p:cNvGrpSpPr/>
            <p:nvPr/>
          </p:nvGrpSpPr>
          <p:grpSpPr>
            <a:xfrm>
              <a:off x="1634338" y="2799628"/>
              <a:ext cx="1761967" cy="2009874"/>
              <a:chOff x="1111966" y="4254949"/>
              <a:chExt cx="1761967" cy="2009874"/>
            </a:xfrm>
          </p:grpSpPr>
          <p:grpSp>
            <p:nvGrpSpPr>
              <p:cNvPr id="80" name="组合 43"/>
              <p:cNvGrpSpPr/>
              <p:nvPr/>
            </p:nvGrpSpPr>
            <p:grpSpPr>
              <a:xfrm>
                <a:off x="2379259" y="5741603"/>
                <a:ext cx="494674" cy="523220"/>
                <a:chOff x="1131760" y="4181779"/>
                <a:chExt cx="494674" cy="523220"/>
              </a:xfrm>
            </p:grpSpPr>
            <p:sp>
              <p:nvSpPr>
                <p:cNvPr id="86" name="椭圆 85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4</a:t>
                  </a:r>
                  <a:endParaRPr lang="en-US" sz="2800" dirty="0"/>
                </a:p>
              </p:txBody>
            </p:sp>
          </p:grpSp>
          <p:cxnSp>
            <p:nvCxnSpPr>
              <p:cNvPr id="81" name="直接连接符 80"/>
              <p:cNvCxnSpPr>
                <a:stCxn id="84" idx="5"/>
                <a:endCxn id="86" idx="1"/>
              </p:cNvCxnSpPr>
              <p:nvPr/>
            </p:nvCxnSpPr>
            <p:spPr>
              <a:xfrm rot="16200000" flipH="1">
                <a:off x="1424516" y="4801850"/>
                <a:ext cx="1136866" cy="91750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82" name="Object 13"/>
              <p:cNvGraphicFramePr>
                <a:graphicFrameLocks noChangeAspect="1"/>
              </p:cNvGraphicFramePr>
              <p:nvPr/>
            </p:nvGraphicFramePr>
            <p:xfrm>
              <a:off x="1521988" y="4944880"/>
              <a:ext cx="384175" cy="361950"/>
            </p:xfrm>
            <a:graphic>
              <a:graphicData uri="http://schemas.openxmlformats.org/presentationml/2006/ole">
                <p:oleObj spid="_x0000_s20497" name="Equation" r:id="rId10" imgW="215640" imgH="203040" progId="Equation.DSMT4">
                  <p:embed/>
                </p:oleObj>
              </a:graphicData>
            </a:graphic>
          </p:graphicFrame>
          <p:grpSp>
            <p:nvGrpSpPr>
              <p:cNvPr id="83" name="组合 39"/>
              <p:cNvGrpSpPr/>
              <p:nvPr/>
            </p:nvGrpSpPr>
            <p:grpSpPr>
              <a:xfrm>
                <a:off x="1111966" y="4254949"/>
                <a:ext cx="494674" cy="523220"/>
                <a:chOff x="1131760" y="4181779"/>
                <a:chExt cx="494674" cy="523220"/>
              </a:xfrm>
            </p:grpSpPr>
            <p:sp>
              <p:nvSpPr>
                <p:cNvPr id="84" name="椭圆 83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TextBox 84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1</a:t>
                  </a:r>
                  <a:endParaRPr lang="en-US" sz="2800" dirty="0"/>
                </a:p>
              </p:txBody>
            </p:sp>
          </p:grpSp>
        </p:grpSp>
        <p:grpSp>
          <p:nvGrpSpPr>
            <p:cNvPr id="88" name="组合 87"/>
            <p:cNvGrpSpPr/>
            <p:nvPr/>
          </p:nvGrpSpPr>
          <p:grpSpPr>
            <a:xfrm>
              <a:off x="2873573" y="3251354"/>
              <a:ext cx="1822855" cy="799820"/>
              <a:chOff x="3655834" y="3059539"/>
              <a:chExt cx="1822855" cy="799820"/>
            </a:xfrm>
          </p:grpSpPr>
          <p:cxnSp>
            <p:nvCxnSpPr>
              <p:cNvPr id="89" name="直接连接符 88"/>
              <p:cNvCxnSpPr>
                <a:stCxn id="93" idx="6"/>
                <a:endCxn id="95" idx="2"/>
              </p:cNvCxnSpPr>
              <p:nvPr/>
            </p:nvCxnSpPr>
            <p:spPr>
              <a:xfrm>
                <a:off x="4150508" y="3321866"/>
                <a:ext cx="833507" cy="2766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0" name="组合 46"/>
              <p:cNvGrpSpPr/>
              <p:nvPr/>
            </p:nvGrpSpPr>
            <p:grpSpPr>
              <a:xfrm>
                <a:off x="4984015" y="3336139"/>
                <a:ext cx="494674" cy="523220"/>
                <a:chOff x="1131760" y="4181779"/>
                <a:chExt cx="494674" cy="523220"/>
              </a:xfrm>
            </p:grpSpPr>
            <p:sp>
              <p:nvSpPr>
                <p:cNvPr id="95" name="椭圆 94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TextBox 95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2</a:t>
                  </a:r>
                  <a:endParaRPr lang="en-US" sz="2800" dirty="0"/>
                </a:p>
              </p:txBody>
            </p:sp>
          </p:grpSp>
          <p:graphicFrame>
            <p:nvGraphicFramePr>
              <p:cNvPr id="91" name="Object 4"/>
              <p:cNvGraphicFramePr>
                <a:graphicFrameLocks noChangeAspect="1"/>
              </p:cNvGraphicFramePr>
              <p:nvPr/>
            </p:nvGraphicFramePr>
            <p:xfrm>
              <a:off x="4445677" y="3109099"/>
              <a:ext cx="384175" cy="361950"/>
            </p:xfrm>
            <a:graphic>
              <a:graphicData uri="http://schemas.openxmlformats.org/presentationml/2006/ole">
                <p:oleObj spid="_x0000_s20498" name="Equation" r:id="rId11" imgW="215640" imgH="203040" progId="Equation.DSMT4">
                  <p:embed/>
                </p:oleObj>
              </a:graphicData>
            </a:graphic>
          </p:graphicFrame>
          <p:grpSp>
            <p:nvGrpSpPr>
              <p:cNvPr id="92" name="组合 39"/>
              <p:cNvGrpSpPr/>
              <p:nvPr/>
            </p:nvGrpSpPr>
            <p:grpSpPr>
              <a:xfrm>
                <a:off x="3655834" y="3059539"/>
                <a:ext cx="494674" cy="523220"/>
                <a:chOff x="1131760" y="4181779"/>
                <a:chExt cx="494674" cy="523220"/>
              </a:xfrm>
            </p:grpSpPr>
            <p:sp>
              <p:nvSpPr>
                <p:cNvPr id="93" name="椭圆 92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TextBox 93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1</a:t>
                  </a:r>
                  <a:endParaRPr lang="en-US" sz="2800" dirty="0"/>
                </a:p>
              </p:txBody>
            </p:sp>
          </p:grpSp>
        </p:grpSp>
        <p:grpSp>
          <p:nvGrpSpPr>
            <p:cNvPr id="97" name="组合 96"/>
            <p:cNvGrpSpPr/>
            <p:nvPr/>
          </p:nvGrpSpPr>
          <p:grpSpPr>
            <a:xfrm>
              <a:off x="4950423" y="2926699"/>
              <a:ext cx="698904" cy="1733274"/>
              <a:chOff x="4923127" y="3336139"/>
              <a:chExt cx="698904" cy="1733274"/>
            </a:xfrm>
          </p:grpSpPr>
          <p:cxnSp>
            <p:nvCxnSpPr>
              <p:cNvPr id="98" name="直接连接符 97"/>
              <p:cNvCxnSpPr>
                <a:stCxn id="105" idx="2"/>
                <a:endCxn id="103" idx="0"/>
              </p:cNvCxnSpPr>
              <p:nvPr/>
            </p:nvCxnSpPr>
            <p:spPr>
              <a:xfrm rot="5400000">
                <a:off x="4847594" y="4172332"/>
                <a:ext cx="686834" cy="608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99" name="Object 12"/>
              <p:cNvGraphicFramePr>
                <a:graphicFrameLocks noChangeAspect="1"/>
              </p:cNvGraphicFramePr>
              <p:nvPr/>
            </p:nvGraphicFramePr>
            <p:xfrm>
              <a:off x="5214043" y="4081440"/>
              <a:ext cx="407988" cy="407988"/>
            </p:xfrm>
            <a:graphic>
              <a:graphicData uri="http://schemas.openxmlformats.org/presentationml/2006/ole">
                <p:oleObj spid="_x0000_s20499" name="Equation" r:id="rId12" imgW="228600" imgH="228600" progId="Equation.DSMT4">
                  <p:embed/>
                </p:oleObj>
              </a:graphicData>
            </a:graphic>
          </p:graphicFrame>
          <p:grpSp>
            <p:nvGrpSpPr>
              <p:cNvPr id="100" name="组合 46"/>
              <p:cNvGrpSpPr/>
              <p:nvPr/>
            </p:nvGrpSpPr>
            <p:grpSpPr>
              <a:xfrm>
                <a:off x="4984015" y="3336139"/>
                <a:ext cx="494674" cy="523220"/>
                <a:chOff x="1131760" y="4181779"/>
                <a:chExt cx="494674" cy="523220"/>
              </a:xfrm>
            </p:grpSpPr>
            <p:sp>
              <p:nvSpPr>
                <p:cNvPr id="104" name="椭圆 103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TextBox 104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2</a:t>
                  </a:r>
                  <a:endParaRPr lang="en-US" sz="2800" dirty="0"/>
                </a:p>
              </p:txBody>
            </p:sp>
          </p:grpSp>
          <p:grpSp>
            <p:nvGrpSpPr>
              <p:cNvPr id="101" name="组合 43"/>
              <p:cNvGrpSpPr/>
              <p:nvPr/>
            </p:nvGrpSpPr>
            <p:grpSpPr>
              <a:xfrm>
                <a:off x="4923127" y="4546193"/>
                <a:ext cx="494674" cy="523220"/>
                <a:chOff x="1131760" y="4181779"/>
                <a:chExt cx="494674" cy="523220"/>
              </a:xfrm>
            </p:grpSpPr>
            <p:sp>
              <p:nvSpPr>
                <p:cNvPr id="102" name="椭圆 101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TextBox 102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4</a:t>
                  </a:r>
                  <a:endParaRPr lang="en-US" sz="2800" dirty="0"/>
                </a:p>
              </p:txBody>
            </p:sp>
          </p:grpSp>
        </p:grpSp>
        <p:grpSp>
          <p:nvGrpSpPr>
            <p:cNvPr id="106" name="组合 105"/>
            <p:cNvGrpSpPr/>
            <p:nvPr/>
          </p:nvGrpSpPr>
          <p:grpSpPr>
            <a:xfrm>
              <a:off x="5600395" y="3076945"/>
              <a:ext cx="1977018" cy="1470947"/>
              <a:chOff x="6142460" y="4095762"/>
              <a:chExt cx="1977018" cy="1470947"/>
            </a:xfrm>
          </p:grpSpPr>
          <p:grpSp>
            <p:nvGrpSpPr>
              <p:cNvPr id="107" name="组合 40"/>
              <p:cNvGrpSpPr/>
              <p:nvPr/>
            </p:nvGrpSpPr>
            <p:grpSpPr>
              <a:xfrm>
                <a:off x="6142460" y="5043489"/>
                <a:ext cx="494674" cy="523220"/>
                <a:chOff x="1131760" y="4181779"/>
                <a:chExt cx="494674" cy="523220"/>
              </a:xfrm>
            </p:grpSpPr>
            <p:sp>
              <p:nvSpPr>
                <p:cNvPr id="113" name="椭圆 112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TextBox 113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3</a:t>
                  </a:r>
                  <a:endParaRPr lang="en-US" sz="2800" dirty="0"/>
                </a:p>
              </p:txBody>
            </p:sp>
          </p:grpSp>
          <p:grpSp>
            <p:nvGrpSpPr>
              <p:cNvPr id="108" name="组合 46"/>
              <p:cNvGrpSpPr/>
              <p:nvPr/>
            </p:nvGrpSpPr>
            <p:grpSpPr>
              <a:xfrm>
                <a:off x="7624804" y="4095762"/>
                <a:ext cx="494674" cy="523220"/>
                <a:chOff x="1131760" y="4181779"/>
                <a:chExt cx="494674" cy="523220"/>
              </a:xfrm>
            </p:grpSpPr>
            <p:sp>
              <p:nvSpPr>
                <p:cNvPr id="111" name="椭圆 110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TextBox 111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2</a:t>
                  </a:r>
                  <a:endParaRPr lang="en-US" sz="2800" dirty="0"/>
                </a:p>
              </p:txBody>
            </p:sp>
          </p:grpSp>
          <p:cxnSp>
            <p:nvCxnSpPr>
              <p:cNvPr id="109" name="直接连接符 108"/>
              <p:cNvCxnSpPr>
                <a:stCxn id="113" idx="6"/>
                <a:endCxn id="111" idx="3"/>
              </p:cNvCxnSpPr>
              <p:nvPr/>
            </p:nvCxnSpPr>
            <p:spPr>
              <a:xfrm flipV="1">
                <a:off x="6637134" y="4532983"/>
                <a:ext cx="1060113" cy="77283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110" name="Object 14"/>
              <p:cNvGraphicFramePr>
                <a:graphicFrameLocks noChangeAspect="1"/>
              </p:cNvGraphicFramePr>
              <p:nvPr/>
            </p:nvGraphicFramePr>
            <p:xfrm>
              <a:off x="7149761" y="4337018"/>
              <a:ext cx="384175" cy="361950"/>
            </p:xfrm>
            <a:graphic>
              <a:graphicData uri="http://schemas.openxmlformats.org/presentationml/2006/ole">
                <p:oleObj spid="_x0000_s20500" name="Equation" r:id="rId13" imgW="215640" imgH="203040" progId="Equation.DSMT4">
                  <p:embed/>
                </p:oleObj>
              </a:graphicData>
            </a:graphic>
          </p:graphicFrame>
        </p:grpSp>
        <p:graphicFrame>
          <p:nvGraphicFramePr>
            <p:cNvPr id="115" name="Object 4"/>
            <p:cNvGraphicFramePr>
              <a:graphicFrameLocks noChangeAspect="1"/>
            </p:cNvGraphicFramePr>
            <p:nvPr/>
          </p:nvGraphicFramePr>
          <p:xfrm>
            <a:off x="965634" y="4704491"/>
            <a:ext cx="384175" cy="407987"/>
          </p:xfrm>
          <a:graphic>
            <a:graphicData uri="http://schemas.openxmlformats.org/presentationml/2006/ole">
              <p:oleObj spid="_x0000_s20501" name="Equation" r:id="rId14" imgW="215640" imgH="228600" progId="Equation.DSMT4">
                <p:embed/>
              </p:oleObj>
            </a:graphicData>
          </a:graphic>
        </p:graphicFrame>
        <p:graphicFrame>
          <p:nvGraphicFramePr>
            <p:cNvPr id="20502" name="Object 22"/>
            <p:cNvGraphicFramePr>
              <a:graphicFrameLocks noChangeAspect="1"/>
            </p:cNvGraphicFramePr>
            <p:nvPr/>
          </p:nvGraphicFramePr>
          <p:xfrm>
            <a:off x="2266888" y="4754910"/>
            <a:ext cx="384175" cy="407988"/>
          </p:xfrm>
          <a:graphic>
            <a:graphicData uri="http://schemas.openxmlformats.org/presentationml/2006/ole">
              <p:oleObj spid="_x0000_s20502" name="Equation" r:id="rId15" imgW="215640" imgH="228600" progId="Equation.DSMT4">
                <p:embed/>
              </p:oleObj>
            </a:graphicData>
          </a:graphic>
        </p:graphicFrame>
        <p:graphicFrame>
          <p:nvGraphicFramePr>
            <p:cNvPr id="20503" name="Object 23"/>
            <p:cNvGraphicFramePr>
              <a:graphicFrameLocks noChangeAspect="1"/>
            </p:cNvGraphicFramePr>
            <p:nvPr/>
          </p:nvGraphicFramePr>
          <p:xfrm>
            <a:off x="3663416" y="4782298"/>
            <a:ext cx="384175" cy="407988"/>
          </p:xfrm>
          <a:graphic>
            <a:graphicData uri="http://schemas.openxmlformats.org/presentationml/2006/ole">
              <p:oleObj spid="_x0000_s20503" name="Equation" r:id="rId16" imgW="215640" imgH="228600" progId="Equation.DSMT4">
                <p:embed/>
              </p:oleObj>
            </a:graphicData>
          </a:graphic>
        </p:graphicFrame>
        <p:graphicFrame>
          <p:nvGraphicFramePr>
            <p:cNvPr id="20504" name="Object 24"/>
            <p:cNvGraphicFramePr>
              <a:graphicFrameLocks noChangeAspect="1"/>
            </p:cNvGraphicFramePr>
            <p:nvPr/>
          </p:nvGraphicFramePr>
          <p:xfrm>
            <a:off x="4956175" y="4795838"/>
            <a:ext cx="406400" cy="407987"/>
          </p:xfrm>
          <a:graphic>
            <a:graphicData uri="http://schemas.openxmlformats.org/presentationml/2006/ole">
              <p:oleObj spid="_x0000_s20504" name="Equation" r:id="rId17" imgW="228600" imgH="228600" progId="Equation.DSMT4">
                <p:embed/>
              </p:oleObj>
            </a:graphicData>
          </a:graphic>
        </p:graphicFrame>
        <p:graphicFrame>
          <p:nvGraphicFramePr>
            <p:cNvPr id="20505" name="Object 25"/>
            <p:cNvGraphicFramePr>
              <a:graphicFrameLocks noChangeAspect="1"/>
            </p:cNvGraphicFramePr>
            <p:nvPr/>
          </p:nvGraphicFramePr>
          <p:xfrm>
            <a:off x="6404496" y="4809502"/>
            <a:ext cx="406400" cy="407988"/>
          </p:xfrm>
          <a:graphic>
            <a:graphicData uri="http://schemas.openxmlformats.org/presentationml/2006/ole">
              <p:oleObj spid="_x0000_s20505" name="Equation" r:id="rId18" imgW="228600" imgH="228600" progId="Equation.DSMT4">
                <p:embed/>
              </p:oleObj>
            </a:graphicData>
          </a:graphic>
        </p:graphicFrame>
      </p:grpSp>
      <p:sp>
        <p:nvSpPr>
          <p:cNvPr id="119" name="TextBox 118"/>
          <p:cNvSpPr txBox="1"/>
          <p:nvPr/>
        </p:nvSpPr>
        <p:spPr>
          <a:xfrm>
            <a:off x="782813" y="4346648"/>
            <a:ext cx="77723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Step1: </a:t>
            </a:r>
            <a:r>
              <a:rPr lang="en-US" sz="2400" dirty="0" smtClean="0"/>
              <a:t>Symmetry axiom &amp; Dummy axiom</a:t>
            </a:r>
          </a:p>
          <a:p>
            <a:pPr algn="just"/>
            <a:r>
              <a:rPr lang="en-US" sz="2400" dirty="0" smtClean="0"/>
              <a:t>   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121" name="Object 4"/>
          <p:cNvGraphicFramePr>
            <a:graphicFrameLocks noChangeAspect="1"/>
          </p:cNvGraphicFramePr>
          <p:nvPr/>
        </p:nvGraphicFramePr>
        <p:xfrm>
          <a:off x="576437" y="4698052"/>
          <a:ext cx="2105340" cy="571173"/>
        </p:xfrm>
        <a:graphic>
          <a:graphicData uri="http://schemas.openxmlformats.org/presentationml/2006/ole">
            <p:oleObj spid="_x0000_s20506" name="Equation" r:id="rId19" imgW="1358640" imgH="368280" progId="Equation.DSMT4">
              <p:embed/>
            </p:oleObj>
          </a:graphicData>
        </a:graphic>
      </p:graphicFrame>
      <p:graphicFrame>
        <p:nvGraphicFramePr>
          <p:cNvPr id="20507" name="Object 27"/>
          <p:cNvGraphicFramePr>
            <a:graphicFrameLocks noChangeAspect="1"/>
          </p:cNvGraphicFramePr>
          <p:nvPr/>
        </p:nvGraphicFramePr>
        <p:xfrm>
          <a:off x="2826300" y="4687889"/>
          <a:ext cx="2260603" cy="601858"/>
        </p:xfrm>
        <a:graphic>
          <a:graphicData uri="http://schemas.openxmlformats.org/presentationml/2006/ole">
            <p:oleObj spid="_x0000_s20507" name="Equation" r:id="rId20" imgW="1384200" imgH="368280" progId="Equation.DSMT4">
              <p:embed/>
            </p:oleObj>
          </a:graphicData>
        </a:graphic>
      </p:graphicFrame>
      <p:graphicFrame>
        <p:nvGraphicFramePr>
          <p:cNvPr id="20508" name="Object 28"/>
          <p:cNvGraphicFramePr>
            <a:graphicFrameLocks noChangeAspect="1"/>
          </p:cNvGraphicFramePr>
          <p:nvPr/>
        </p:nvGraphicFramePr>
        <p:xfrm>
          <a:off x="5247419" y="4697522"/>
          <a:ext cx="2193514" cy="583997"/>
        </p:xfrm>
        <a:graphic>
          <a:graphicData uri="http://schemas.openxmlformats.org/presentationml/2006/ole">
            <p:oleObj spid="_x0000_s20508" name="Equation" r:id="rId21" imgW="1384200" imgH="368280" progId="Equation.DSMT4">
              <p:embed/>
            </p:oleObj>
          </a:graphicData>
        </a:graphic>
      </p:graphicFrame>
      <p:sp>
        <p:nvSpPr>
          <p:cNvPr id="124" name="TextBox 123"/>
          <p:cNvSpPr txBox="1"/>
          <p:nvPr/>
        </p:nvSpPr>
        <p:spPr>
          <a:xfrm>
            <a:off x="799942" y="5230359"/>
            <a:ext cx="77723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Step2: </a:t>
            </a:r>
            <a:r>
              <a:rPr lang="en-US" sz="2400" dirty="0" err="1" smtClean="0"/>
              <a:t>Additivity</a:t>
            </a:r>
            <a:r>
              <a:rPr lang="en-US" sz="2400" dirty="0" smtClean="0"/>
              <a:t> axiom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   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125" name="Object 4"/>
          <p:cNvGraphicFramePr>
            <a:graphicFrameLocks noChangeAspect="1"/>
          </p:cNvGraphicFramePr>
          <p:nvPr/>
        </p:nvGraphicFramePr>
        <p:xfrm>
          <a:off x="982663" y="5637213"/>
          <a:ext cx="5295900" cy="1065212"/>
        </p:xfrm>
        <a:graphic>
          <a:graphicData uri="http://schemas.openxmlformats.org/presentationml/2006/ole">
            <p:oleObj spid="_x0000_s20509" name="Equation" r:id="rId22" imgW="2971800" imgH="596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1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单角的矩形 4"/>
          <p:cNvSpPr/>
          <p:nvPr/>
        </p:nvSpPr>
        <p:spPr>
          <a:xfrm>
            <a:off x="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剪去单角的矩形 19"/>
          <p:cNvSpPr/>
          <p:nvPr/>
        </p:nvSpPr>
        <p:spPr>
          <a:xfrm>
            <a:off x="2285984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剪去单角的矩形 20"/>
          <p:cNvSpPr/>
          <p:nvPr/>
        </p:nvSpPr>
        <p:spPr>
          <a:xfrm>
            <a:off x="4572000" y="0"/>
            <a:ext cx="228598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剪去单角的矩形 21"/>
          <p:cNvSpPr/>
          <p:nvPr/>
        </p:nvSpPr>
        <p:spPr>
          <a:xfrm>
            <a:off x="6843026" y="0"/>
            <a:ext cx="2300974" cy="500042"/>
          </a:xfrm>
          <a:prstGeom prst="snip1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矩形 28"/>
          <p:cNvSpPr/>
          <p:nvPr/>
        </p:nvSpPr>
        <p:spPr>
          <a:xfrm>
            <a:off x="0" y="500042"/>
            <a:ext cx="9144000" cy="63579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990" y="21525"/>
            <a:ext cx="207311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Introduction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5984" y="24729"/>
            <a:ext cx="2094948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900" cmpd="sng">
                  <a:solidFill>
                    <a:schemeClr val="bg1">
                      <a:lumMod val="65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tx1">
                      <a:lumMod val="50000"/>
                      <a:lumOff val="50000"/>
                      <a:alpha val="74000"/>
                    </a:schemeClr>
                  </a:innerShdw>
                </a:effectLst>
                <a:cs typeface="Arial" pitchFamily="34" charset="0"/>
              </a:rPr>
              <a:t>WG Game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6977" y="38377"/>
            <a:ext cx="2089484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MC-nets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27969" y="21525"/>
            <a:ext cx="209766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900" cmpd="sng">
                  <a:solidFill>
                    <a:schemeClr val="tx1">
                      <a:lumMod val="65000"/>
                      <a:lumOff val="35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101600" dist="76200" dir="5400000">
                    <a:schemeClr val="tx1">
                      <a:lumMod val="95000"/>
                      <a:lumOff val="5000"/>
                      <a:alpha val="74000"/>
                    </a:schemeClr>
                  </a:innerShdw>
                </a:effectLst>
                <a:cs typeface="Arial" pitchFamily="34" charset="0"/>
              </a:rPr>
              <a:t>Conclusion</a:t>
            </a:r>
          </a:p>
        </p:txBody>
      </p:sp>
      <p:sp>
        <p:nvSpPr>
          <p:cNvPr id="16" name="圆角矩形 15"/>
          <p:cNvSpPr/>
          <p:nvPr/>
        </p:nvSpPr>
        <p:spPr>
          <a:xfrm>
            <a:off x="14990" y="547949"/>
            <a:ext cx="9129010" cy="6255460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chemeClr val="bg1"/>
              </a:gs>
              <a:gs pos="92000">
                <a:schemeClr val="bg1"/>
              </a:gs>
              <a:gs pos="97000">
                <a:schemeClr val="bg1"/>
              </a:gs>
              <a:gs pos="100000">
                <a:schemeClr val="bg1">
                  <a:alpha val="3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TextBox 16"/>
          <p:cNvSpPr txBox="1"/>
          <p:nvPr/>
        </p:nvSpPr>
        <p:spPr>
          <a:xfrm>
            <a:off x="667079" y="684765"/>
            <a:ext cx="6664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WGG with nonnegative weights is convex </a:t>
            </a:r>
            <a:endParaRPr lang="en-US" sz="2800" b="1" dirty="0"/>
          </a:p>
        </p:txBody>
      </p:sp>
      <p:cxnSp>
        <p:nvCxnSpPr>
          <p:cNvPr id="23" name="直接连接符 22"/>
          <p:cNvCxnSpPr/>
          <p:nvPr/>
        </p:nvCxnSpPr>
        <p:spPr>
          <a:xfrm>
            <a:off x="667079" y="1222975"/>
            <a:ext cx="7772383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7079" y="1459789"/>
            <a:ext cx="77723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Proposition: </a:t>
            </a:r>
            <a:r>
              <a:rPr lang="en-US" sz="2400" dirty="0" smtClean="0"/>
              <a:t>If all the weights are nonnegative then the game is convex.  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3" name="组合 74"/>
          <p:cNvGrpSpPr/>
          <p:nvPr/>
        </p:nvGrpSpPr>
        <p:grpSpPr>
          <a:xfrm>
            <a:off x="7331749" y="5073699"/>
            <a:ext cx="1778629" cy="1572654"/>
            <a:chOff x="839095" y="4254949"/>
            <a:chExt cx="2239068" cy="2009874"/>
          </a:xfrm>
        </p:grpSpPr>
        <p:cxnSp>
          <p:nvCxnSpPr>
            <p:cNvPr id="51" name="直接连接符 50"/>
            <p:cNvCxnSpPr>
              <a:stCxn id="27" idx="6"/>
              <a:endCxn id="48" idx="2"/>
            </p:cNvCxnSpPr>
            <p:nvPr/>
          </p:nvCxnSpPr>
          <p:spPr>
            <a:xfrm>
              <a:off x="1606640" y="4517276"/>
              <a:ext cx="833507" cy="276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组合 73"/>
            <p:cNvGrpSpPr/>
            <p:nvPr/>
          </p:nvGrpSpPr>
          <p:grpSpPr>
            <a:xfrm>
              <a:off x="839095" y="4254949"/>
              <a:ext cx="2239068" cy="2009874"/>
              <a:chOff x="839095" y="4254949"/>
              <a:chExt cx="2239068" cy="2009874"/>
            </a:xfrm>
          </p:grpSpPr>
          <p:grpSp>
            <p:nvGrpSpPr>
              <p:cNvPr id="6" name="组合 39"/>
              <p:cNvGrpSpPr/>
              <p:nvPr/>
            </p:nvGrpSpPr>
            <p:grpSpPr>
              <a:xfrm>
                <a:off x="1111966" y="4254949"/>
                <a:ext cx="494674" cy="523220"/>
                <a:chOff x="1131760" y="4181779"/>
                <a:chExt cx="494674" cy="523220"/>
              </a:xfrm>
            </p:grpSpPr>
            <p:sp>
              <p:nvSpPr>
                <p:cNvPr id="27" name="椭圆 26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1</a:t>
                  </a:r>
                  <a:endParaRPr lang="en-US" sz="2800" dirty="0"/>
                </a:p>
              </p:txBody>
            </p:sp>
          </p:grpSp>
          <p:grpSp>
            <p:nvGrpSpPr>
              <p:cNvPr id="7" name="组合 40"/>
              <p:cNvGrpSpPr/>
              <p:nvPr/>
            </p:nvGrpSpPr>
            <p:grpSpPr>
              <a:xfrm>
                <a:off x="957803" y="5479276"/>
                <a:ext cx="494674" cy="523220"/>
                <a:chOff x="1131760" y="4181779"/>
                <a:chExt cx="494674" cy="523220"/>
              </a:xfrm>
            </p:grpSpPr>
            <p:sp>
              <p:nvSpPr>
                <p:cNvPr id="42" name="椭圆 41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3</a:t>
                  </a:r>
                  <a:endParaRPr lang="en-US" sz="2800" dirty="0"/>
                </a:p>
              </p:txBody>
            </p:sp>
          </p:grpSp>
          <p:grpSp>
            <p:nvGrpSpPr>
              <p:cNvPr id="8" name="组合 43"/>
              <p:cNvGrpSpPr/>
              <p:nvPr/>
            </p:nvGrpSpPr>
            <p:grpSpPr>
              <a:xfrm>
                <a:off x="2379259" y="5741603"/>
                <a:ext cx="494674" cy="523220"/>
                <a:chOff x="1131760" y="4181779"/>
                <a:chExt cx="494674" cy="523220"/>
              </a:xfrm>
            </p:grpSpPr>
            <p:sp>
              <p:nvSpPr>
                <p:cNvPr id="45" name="椭圆 44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4</a:t>
                  </a:r>
                  <a:endParaRPr lang="en-US" sz="2800" dirty="0"/>
                </a:p>
              </p:txBody>
            </p:sp>
          </p:grpSp>
          <p:grpSp>
            <p:nvGrpSpPr>
              <p:cNvPr id="9" name="组合 46"/>
              <p:cNvGrpSpPr/>
              <p:nvPr/>
            </p:nvGrpSpPr>
            <p:grpSpPr>
              <a:xfrm>
                <a:off x="2440147" y="4531549"/>
                <a:ext cx="494674" cy="523220"/>
                <a:chOff x="1131760" y="4181779"/>
                <a:chExt cx="494674" cy="523220"/>
              </a:xfrm>
            </p:grpSpPr>
            <p:sp>
              <p:nvSpPr>
                <p:cNvPr id="48" name="椭圆 47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2</a:t>
                  </a:r>
                  <a:endParaRPr lang="en-US" sz="2800" dirty="0"/>
                </a:p>
              </p:txBody>
            </p:sp>
          </p:grpSp>
          <p:cxnSp>
            <p:nvCxnSpPr>
              <p:cNvPr id="52" name="直接连接符 51"/>
              <p:cNvCxnSpPr>
                <a:stCxn id="27" idx="5"/>
                <a:endCxn id="45" idx="1"/>
              </p:cNvCxnSpPr>
              <p:nvPr/>
            </p:nvCxnSpPr>
            <p:spPr>
              <a:xfrm rot="16200000" flipH="1">
                <a:off x="1424516" y="4801850"/>
                <a:ext cx="1136866" cy="91750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>
                <a:stCxn id="49" idx="2"/>
                <a:endCxn id="46" idx="0"/>
              </p:cNvCxnSpPr>
              <p:nvPr/>
            </p:nvCxnSpPr>
            <p:spPr>
              <a:xfrm rot="5400000">
                <a:off x="2303726" y="5367742"/>
                <a:ext cx="686834" cy="608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/>
              <p:cNvCxnSpPr>
                <a:stCxn id="42" idx="6"/>
                <a:endCxn id="48" idx="3"/>
              </p:cNvCxnSpPr>
              <p:nvPr/>
            </p:nvCxnSpPr>
            <p:spPr>
              <a:xfrm flipV="1">
                <a:off x="1452477" y="4968770"/>
                <a:ext cx="1060113" cy="77283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 63"/>
              <p:cNvCxnSpPr>
                <a:stCxn id="39" idx="2"/>
                <a:endCxn id="43" idx="0"/>
              </p:cNvCxnSpPr>
              <p:nvPr/>
            </p:nvCxnSpPr>
            <p:spPr>
              <a:xfrm rot="5400000">
                <a:off x="921772" y="5051641"/>
                <a:ext cx="701107" cy="15416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70" name="Object 4"/>
              <p:cNvGraphicFramePr>
                <a:graphicFrameLocks noChangeAspect="1"/>
              </p:cNvGraphicFramePr>
              <p:nvPr/>
            </p:nvGraphicFramePr>
            <p:xfrm>
              <a:off x="1901809" y="4304509"/>
              <a:ext cx="384175" cy="361950"/>
            </p:xfrm>
            <a:graphic>
              <a:graphicData uri="http://schemas.openxmlformats.org/presentationml/2006/ole">
                <p:oleObj spid="_x0000_s18442" name="Equation" r:id="rId3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1036" name="Object 12"/>
              <p:cNvGraphicFramePr>
                <a:graphicFrameLocks noChangeAspect="1"/>
              </p:cNvGraphicFramePr>
              <p:nvPr/>
            </p:nvGraphicFramePr>
            <p:xfrm>
              <a:off x="2670175" y="5276850"/>
              <a:ext cx="407988" cy="407988"/>
            </p:xfrm>
            <a:graphic>
              <a:graphicData uri="http://schemas.openxmlformats.org/presentationml/2006/ole">
                <p:oleObj spid="_x0000_s18443" name="Equation" r:id="rId4" imgW="228600" imgH="228600" progId="Equation.DSMT4">
                  <p:embed/>
                </p:oleObj>
              </a:graphicData>
            </a:graphic>
          </p:graphicFrame>
          <p:graphicFrame>
            <p:nvGraphicFramePr>
              <p:cNvPr id="1037" name="Object 13"/>
              <p:cNvGraphicFramePr>
                <a:graphicFrameLocks noChangeAspect="1"/>
              </p:cNvGraphicFramePr>
              <p:nvPr/>
            </p:nvGraphicFramePr>
            <p:xfrm>
              <a:off x="1521988" y="4944880"/>
              <a:ext cx="384175" cy="361950"/>
            </p:xfrm>
            <a:graphic>
              <a:graphicData uri="http://schemas.openxmlformats.org/presentationml/2006/ole">
                <p:oleObj spid="_x0000_s18444" name="Equation" r:id="rId5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1038" name="Object 14"/>
              <p:cNvGraphicFramePr>
                <a:graphicFrameLocks noChangeAspect="1"/>
              </p:cNvGraphicFramePr>
              <p:nvPr/>
            </p:nvGraphicFramePr>
            <p:xfrm>
              <a:off x="1965104" y="4772805"/>
              <a:ext cx="384175" cy="361950"/>
            </p:xfrm>
            <a:graphic>
              <a:graphicData uri="http://schemas.openxmlformats.org/presentationml/2006/ole">
                <p:oleObj spid="_x0000_s18445" name="Equation" r:id="rId6" imgW="215640" imgH="203040" progId="Equation.DSMT4">
                  <p:embed/>
                </p:oleObj>
              </a:graphicData>
            </a:graphic>
          </p:graphicFrame>
          <p:graphicFrame>
            <p:nvGraphicFramePr>
              <p:cNvPr id="1039" name="Object 15"/>
              <p:cNvGraphicFramePr>
                <a:graphicFrameLocks noChangeAspect="1"/>
              </p:cNvGraphicFramePr>
              <p:nvPr/>
            </p:nvGraphicFramePr>
            <p:xfrm>
              <a:off x="839095" y="4846638"/>
              <a:ext cx="384175" cy="361950"/>
            </p:xfrm>
            <a:graphic>
              <a:graphicData uri="http://schemas.openxmlformats.org/presentationml/2006/ole">
                <p:oleObj spid="_x0000_s18446" name="Equation" r:id="rId7" imgW="215640" imgH="203040" progId="Equation.DSMT4">
                  <p:embed/>
                </p:oleObj>
              </a:graphicData>
            </a:graphic>
          </p:graphicFrame>
        </p:grpSp>
      </p:grpSp>
      <p:sp>
        <p:nvSpPr>
          <p:cNvPr id="55" name="TextBox 54"/>
          <p:cNvSpPr txBox="1"/>
          <p:nvPr/>
        </p:nvSpPr>
        <p:spPr>
          <a:xfrm>
            <a:off x="669579" y="2181809"/>
            <a:ext cx="7772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Convex: </a:t>
            </a:r>
            <a:r>
              <a:rPr lang="en-US" sz="2400" dirty="0" smtClean="0"/>
              <a:t>For all 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56" name="Object 4"/>
          <p:cNvGraphicFramePr>
            <a:graphicFrameLocks noChangeAspect="1"/>
          </p:cNvGraphicFramePr>
          <p:nvPr/>
        </p:nvGraphicFramePr>
        <p:xfrm>
          <a:off x="2615470" y="2271530"/>
          <a:ext cx="973138" cy="317500"/>
        </p:xfrm>
        <a:graphic>
          <a:graphicData uri="http://schemas.openxmlformats.org/presentationml/2006/ole">
            <p:oleObj spid="_x0000_s18451" name="Equation" r:id="rId8" imgW="545760" imgH="177480" progId="Equation.DSMT4">
              <p:embed/>
            </p:oleObj>
          </a:graphicData>
        </a:graphic>
      </p:graphicFrame>
      <p:graphicFrame>
        <p:nvGraphicFramePr>
          <p:cNvPr id="18452" name="Object 20"/>
          <p:cNvGraphicFramePr>
            <a:graphicFrameLocks noChangeAspect="1"/>
          </p:cNvGraphicFramePr>
          <p:nvPr/>
        </p:nvGraphicFramePr>
        <p:xfrm>
          <a:off x="3688438" y="2245610"/>
          <a:ext cx="3643312" cy="363538"/>
        </p:xfrm>
        <a:graphic>
          <a:graphicData uri="http://schemas.openxmlformats.org/presentationml/2006/ole">
            <p:oleObj spid="_x0000_s18452" name="Equation" r:id="rId9" imgW="2044440" imgH="203040" progId="Equation.DSMT4">
              <p:embed/>
            </p:oleObj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697580" y="2615994"/>
            <a:ext cx="7772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Proof: </a:t>
            </a:r>
            <a:r>
              <a:rPr lang="en-US" sz="2400" dirty="0" smtClean="0"/>
              <a:t> 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18453" name="Object 21"/>
          <p:cNvGraphicFramePr>
            <a:graphicFrameLocks noChangeAspect="1"/>
          </p:cNvGraphicFramePr>
          <p:nvPr/>
        </p:nvGraphicFramePr>
        <p:xfrm>
          <a:off x="815428" y="3030309"/>
          <a:ext cx="5994400" cy="363538"/>
        </p:xfrm>
        <a:graphic>
          <a:graphicData uri="http://schemas.openxmlformats.org/presentationml/2006/ole">
            <p:oleObj spid="_x0000_s18453" name="Equation" r:id="rId10" imgW="3365280" imgH="203040" progId="Equation.DSMT4">
              <p:embed/>
            </p:oleObj>
          </a:graphicData>
        </a:graphic>
      </p:graphicFrame>
      <p:grpSp>
        <p:nvGrpSpPr>
          <p:cNvPr id="58" name="组合 57"/>
          <p:cNvGrpSpPr/>
          <p:nvPr/>
        </p:nvGrpSpPr>
        <p:grpSpPr>
          <a:xfrm>
            <a:off x="554285" y="3820239"/>
            <a:ext cx="2034838" cy="2009874"/>
            <a:chOff x="839095" y="4254949"/>
            <a:chExt cx="2034838" cy="2009874"/>
          </a:xfrm>
        </p:grpSpPr>
        <p:grpSp>
          <p:nvGrpSpPr>
            <p:cNvPr id="59" name="组合 39"/>
            <p:cNvGrpSpPr/>
            <p:nvPr/>
          </p:nvGrpSpPr>
          <p:grpSpPr>
            <a:xfrm>
              <a:off x="1111966" y="4254949"/>
              <a:ext cx="494674" cy="523220"/>
              <a:chOff x="1131760" y="4181779"/>
              <a:chExt cx="494674" cy="523220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1131760" y="4196769"/>
                <a:ext cx="494674" cy="49467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1205140" y="4181779"/>
                <a:ext cx="328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1</a:t>
                </a:r>
                <a:endParaRPr lang="en-US" sz="2800" dirty="0"/>
              </a:p>
            </p:txBody>
          </p:sp>
        </p:grpSp>
        <p:grpSp>
          <p:nvGrpSpPr>
            <p:cNvPr id="60" name="组合 40"/>
            <p:cNvGrpSpPr/>
            <p:nvPr/>
          </p:nvGrpSpPr>
          <p:grpSpPr>
            <a:xfrm>
              <a:off x="957803" y="5479276"/>
              <a:ext cx="494674" cy="523220"/>
              <a:chOff x="1131760" y="4181779"/>
              <a:chExt cx="494674" cy="523220"/>
            </a:xfrm>
          </p:grpSpPr>
          <p:sp>
            <p:nvSpPr>
              <p:cNvPr id="69" name="椭圆 68"/>
              <p:cNvSpPr/>
              <p:nvPr/>
            </p:nvSpPr>
            <p:spPr>
              <a:xfrm>
                <a:off x="1131760" y="4196769"/>
                <a:ext cx="494674" cy="49467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1205140" y="4181779"/>
                <a:ext cx="328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3</a:t>
                </a:r>
                <a:endParaRPr lang="en-US" sz="2800" dirty="0"/>
              </a:p>
            </p:txBody>
          </p:sp>
        </p:grpSp>
        <p:grpSp>
          <p:nvGrpSpPr>
            <p:cNvPr id="61" name="组合 43"/>
            <p:cNvGrpSpPr/>
            <p:nvPr/>
          </p:nvGrpSpPr>
          <p:grpSpPr>
            <a:xfrm>
              <a:off x="2379259" y="5741603"/>
              <a:ext cx="494674" cy="523220"/>
              <a:chOff x="1131760" y="4181779"/>
              <a:chExt cx="494674" cy="523220"/>
            </a:xfrm>
          </p:grpSpPr>
          <p:sp>
            <p:nvSpPr>
              <p:cNvPr id="67" name="椭圆 66"/>
              <p:cNvSpPr/>
              <p:nvPr/>
            </p:nvSpPr>
            <p:spPr>
              <a:xfrm>
                <a:off x="1131760" y="4196769"/>
                <a:ext cx="494674" cy="49467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205140" y="4181779"/>
                <a:ext cx="328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4</a:t>
                </a:r>
                <a:endParaRPr lang="en-US" sz="2800" dirty="0"/>
              </a:p>
            </p:txBody>
          </p:sp>
        </p:grpSp>
        <p:cxnSp>
          <p:nvCxnSpPr>
            <p:cNvPr id="62" name="直接连接符 61"/>
            <p:cNvCxnSpPr>
              <a:stCxn id="72" idx="5"/>
              <a:endCxn id="67" idx="1"/>
            </p:cNvCxnSpPr>
            <p:nvPr/>
          </p:nvCxnSpPr>
          <p:spPr>
            <a:xfrm rot="16200000" flipH="1">
              <a:off x="1424516" y="4801850"/>
              <a:ext cx="1136866" cy="91750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连接符 62"/>
            <p:cNvCxnSpPr>
              <a:stCxn id="73" idx="2"/>
              <a:endCxn id="71" idx="0"/>
            </p:cNvCxnSpPr>
            <p:nvPr/>
          </p:nvCxnSpPr>
          <p:spPr>
            <a:xfrm rot="5400000">
              <a:off x="921772" y="5051641"/>
              <a:ext cx="701107" cy="15416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65" name="Object 13"/>
            <p:cNvGraphicFramePr>
              <a:graphicFrameLocks noChangeAspect="1"/>
            </p:cNvGraphicFramePr>
            <p:nvPr/>
          </p:nvGraphicFramePr>
          <p:xfrm>
            <a:off x="1521988" y="4944880"/>
            <a:ext cx="384175" cy="361950"/>
          </p:xfrm>
          <a:graphic>
            <a:graphicData uri="http://schemas.openxmlformats.org/presentationml/2006/ole">
              <p:oleObj spid="_x0000_s18454" name="Equation" r:id="rId11" imgW="215640" imgH="203040" progId="Equation.DSMT4">
                <p:embed/>
              </p:oleObj>
            </a:graphicData>
          </a:graphic>
        </p:graphicFrame>
        <p:graphicFrame>
          <p:nvGraphicFramePr>
            <p:cNvPr id="66" name="Object 15"/>
            <p:cNvGraphicFramePr>
              <a:graphicFrameLocks noChangeAspect="1"/>
            </p:cNvGraphicFramePr>
            <p:nvPr/>
          </p:nvGraphicFramePr>
          <p:xfrm>
            <a:off x="839095" y="4846638"/>
            <a:ext cx="384175" cy="361950"/>
          </p:xfrm>
          <a:graphic>
            <a:graphicData uri="http://schemas.openxmlformats.org/presentationml/2006/ole">
              <p:oleObj spid="_x0000_s18455" name="Equation" r:id="rId12" imgW="215640" imgH="203040" progId="Equation.DSMT4">
                <p:embed/>
              </p:oleObj>
            </a:graphicData>
          </a:graphic>
        </p:graphicFrame>
      </p:grpSp>
      <p:grpSp>
        <p:nvGrpSpPr>
          <p:cNvPr id="107" name="组合 106"/>
          <p:cNvGrpSpPr/>
          <p:nvPr/>
        </p:nvGrpSpPr>
        <p:grpSpPr>
          <a:xfrm>
            <a:off x="1704365" y="3747289"/>
            <a:ext cx="1966197" cy="2009874"/>
            <a:chOff x="1852957" y="3749470"/>
            <a:chExt cx="1966197" cy="2009874"/>
          </a:xfrm>
        </p:grpSpPr>
        <p:cxnSp>
          <p:nvCxnSpPr>
            <p:cNvPr id="92" name="直接连接符 91"/>
            <p:cNvCxnSpPr>
              <a:stCxn id="105" idx="6"/>
              <a:endCxn id="101" idx="2"/>
            </p:cNvCxnSpPr>
            <p:nvPr/>
          </p:nvCxnSpPr>
          <p:spPr>
            <a:xfrm>
              <a:off x="2347631" y="4011797"/>
              <a:ext cx="833507" cy="276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3" name="组合 39"/>
            <p:cNvGrpSpPr/>
            <p:nvPr/>
          </p:nvGrpSpPr>
          <p:grpSpPr>
            <a:xfrm>
              <a:off x="1852957" y="3749470"/>
              <a:ext cx="494674" cy="523220"/>
              <a:chOff x="1131760" y="4181779"/>
              <a:chExt cx="494674" cy="523220"/>
            </a:xfrm>
          </p:grpSpPr>
          <p:sp>
            <p:nvSpPr>
              <p:cNvPr id="105" name="椭圆 104"/>
              <p:cNvSpPr/>
              <p:nvPr/>
            </p:nvSpPr>
            <p:spPr>
              <a:xfrm>
                <a:off x="1131760" y="4196769"/>
                <a:ext cx="494674" cy="49467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205140" y="4181779"/>
                <a:ext cx="328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1</a:t>
                </a:r>
                <a:endParaRPr lang="en-US" sz="2800" dirty="0"/>
              </a:p>
            </p:txBody>
          </p:sp>
        </p:grpSp>
        <p:grpSp>
          <p:nvGrpSpPr>
            <p:cNvPr id="94" name="组合 43"/>
            <p:cNvGrpSpPr/>
            <p:nvPr/>
          </p:nvGrpSpPr>
          <p:grpSpPr>
            <a:xfrm>
              <a:off x="3120250" y="5236124"/>
              <a:ext cx="494674" cy="523220"/>
              <a:chOff x="1131760" y="4181779"/>
              <a:chExt cx="494674" cy="523220"/>
            </a:xfrm>
          </p:grpSpPr>
          <p:sp>
            <p:nvSpPr>
              <p:cNvPr id="103" name="椭圆 102"/>
              <p:cNvSpPr/>
              <p:nvPr/>
            </p:nvSpPr>
            <p:spPr>
              <a:xfrm>
                <a:off x="1131760" y="4196769"/>
                <a:ext cx="494674" cy="49467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205140" y="4181779"/>
                <a:ext cx="328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4</a:t>
                </a:r>
                <a:endParaRPr lang="en-US" sz="2800" dirty="0"/>
              </a:p>
            </p:txBody>
          </p:sp>
        </p:grpSp>
        <p:grpSp>
          <p:nvGrpSpPr>
            <p:cNvPr id="95" name="组合 46"/>
            <p:cNvGrpSpPr/>
            <p:nvPr/>
          </p:nvGrpSpPr>
          <p:grpSpPr>
            <a:xfrm>
              <a:off x="3181138" y="4026070"/>
              <a:ext cx="494674" cy="523220"/>
              <a:chOff x="1131760" y="4181779"/>
              <a:chExt cx="494674" cy="523220"/>
            </a:xfrm>
          </p:grpSpPr>
          <p:sp>
            <p:nvSpPr>
              <p:cNvPr id="101" name="椭圆 100"/>
              <p:cNvSpPr/>
              <p:nvPr/>
            </p:nvSpPr>
            <p:spPr>
              <a:xfrm>
                <a:off x="1131760" y="4196769"/>
                <a:ext cx="494674" cy="49467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205140" y="4181779"/>
                <a:ext cx="328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2</a:t>
                </a:r>
                <a:endParaRPr lang="en-US" sz="2800" dirty="0"/>
              </a:p>
            </p:txBody>
          </p:sp>
        </p:grpSp>
        <p:cxnSp>
          <p:nvCxnSpPr>
            <p:cNvPr id="97" name="直接连接符 96"/>
            <p:cNvCxnSpPr>
              <a:stCxn id="102" idx="2"/>
              <a:endCxn id="104" idx="0"/>
            </p:cNvCxnSpPr>
            <p:nvPr/>
          </p:nvCxnSpPr>
          <p:spPr>
            <a:xfrm rot="5400000">
              <a:off x="3044717" y="4862263"/>
              <a:ext cx="686834" cy="608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98" name="Object 4"/>
            <p:cNvGraphicFramePr>
              <a:graphicFrameLocks noChangeAspect="1"/>
            </p:cNvGraphicFramePr>
            <p:nvPr/>
          </p:nvGraphicFramePr>
          <p:xfrm>
            <a:off x="2642800" y="3799030"/>
            <a:ext cx="384175" cy="361950"/>
          </p:xfrm>
          <a:graphic>
            <a:graphicData uri="http://schemas.openxmlformats.org/presentationml/2006/ole">
              <p:oleObj spid="_x0000_s18459" name="Equation" r:id="rId13" imgW="215640" imgH="203040" progId="Equation.DSMT4">
                <p:embed/>
              </p:oleObj>
            </a:graphicData>
          </a:graphic>
        </p:graphicFrame>
        <p:graphicFrame>
          <p:nvGraphicFramePr>
            <p:cNvPr id="99" name="Object 12"/>
            <p:cNvGraphicFramePr>
              <a:graphicFrameLocks noChangeAspect="1"/>
            </p:cNvGraphicFramePr>
            <p:nvPr/>
          </p:nvGraphicFramePr>
          <p:xfrm>
            <a:off x="3411166" y="4771371"/>
            <a:ext cx="407988" cy="407988"/>
          </p:xfrm>
          <a:graphic>
            <a:graphicData uri="http://schemas.openxmlformats.org/presentationml/2006/ole">
              <p:oleObj spid="_x0000_s18460" name="Equation" r:id="rId14" imgW="228600" imgH="228600" progId="Equation.DSMT4">
                <p:embed/>
              </p:oleObj>
            </a:graphicData>
          </a:graphic>
        </p:graphicFrame>
      </p:grpSp>
      <p:grpSp>
        <p:nvGrpSpPr>
          <p:cNvPr id="108" name="组合 107"/>
          <p:cNvGrpSpPr/>
          <p:nvPr/>
        </p:nvGrpSpPr>
        <p:grpSpPr>
          <a:xfrm>
            <a:off x="1698557" y="3743827"/>
            <a:ext cx="1761967" cy="2009874"/>
            <a:chOff x="3655834" y="3059539"/>
            <a:chExt cx="1761967" cy="2009874"/>
          </a:xfrm>
        </p:grpSpPr>
        <p:grpSp>
          <p:nvGrpSpPr>
            <p:cNvPr id="109" name="组合 117"/>
            <p:cNvGrpSpPr/>
            <p:nvPr/>
          </p:nvGrpSpPr>
          <p:grpSpPr>
            <a:xfrm>
              <a:off x="3655834" y="3059539"/>
              <a:ext cx="1761967" cy="2009874"/>
              <a:chOff x="3655834" y="3059539"/>
              <a:chExt cx="1761967" cy="2009874"/>
            </a:xfrm>
          </p:grpSpPr>
          <p:grpSp>
            <p:nvGrpSpPr>
              <p:cNvPr id="111" name="组合 39"/>
              <p:cNvGrpSpPr/>
              <p:nvPr/>
            </p:nvGrpSpPr>
            <p:grpSpPr>
              <a:xfrm>
                <a:off x="3655834" y="3059539"/>
                <a:ext cx="494674" cy="523220"/>
                <a:chOff x="1131760" y="4181779"/>
                <a:chExt cx="494674" cy="523220"/>
              </a:xfrm>
            </p:grpSpPr>
            <p:sp>
              <p:nvSpPr>
                <p:cNvPr id="116" name="椭圆 115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TextBox 116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1</a:t>
                  </a:r>
                  <a:endParaRPr lang="en-US" sz="2800" dirty="0"/>
                </a:p>
              </p:txBody>
            </p:sp>
          </p:grpSp>
          <p:grpSp>
            <p:nvGrpSpPr>
              <p:cNvPr id="112" name="组合 43"/>
              <p:cNvGrpSpPr/>
              <p:nvPr/>
            </p:nvGrpSpPr>
            <p:grpSpPr>
              <a:xfrm>
                <a:off x="4923127" y="4546193"/>
                <a:ext cx="494674" cy="523220"/>
                <a:chOff x="1131760" y="4181779"/>
                <a:chExt cx="494674" cy="523220"/>
              </a:xfrm>
            </p:grpSpPr>
            <p:sp>
              <p:nvSpPr>
                <p:cNvPr id="114" name="椭圆 113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TextBox 114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4</a:t>
                  </a:r>
                  <a:endParaRPr lang="en-US" sz="2800" dirty="0"/>
                </a:p>
              </p:txBody>
            </p:sp>
          </p:grpSp>
          <p:cxnSp>
            <p:nvCxnSpPr>
              <p:cNvPr id="113" name="直接连接符 112"/>
              <p:cNvCxnSpPr>
                <a:stCxn id="116" idx="5"/>
                <a:endCxn id="114" idx="1"/>
              </p:cNvCxnSpPr>
              <p:nvPr/>
            </p:nvCxnSpPr>
            <p:spPr>
              <a:xfrm rot="16200000" flipH="1">
                <a:off x="3968384" y="3606440"/>
                <a:ext cx="1136866" cy="91750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10" name="Object 13"/>
            <p:cNvGraphicFramePr>
              <a:graphicFrameLocks noChangeAspect="1"/>
            </p:cNvGraphicFramePr>
            <p:nvPr/>
          </p:nvGraphicFramePr>
          <p:xfrm>
            <a:off x="4065856" y="3749470"/>
            <a:ext cx="384175" cy="361950"/>
          </p:xfrm>
          <a:graphic>
            <a:graphicData uri="http://schemas.openxmlformats.org/presentationml/2006/ole">
              <p:oleObj spid="_x0000_s18462" name="Equation" r:id="rId15" imgW="215640" imgH="203040" progId="Equation.DSMT4">
                <p:embed/>
              </p:oleObj>
            </a:graphicData>
          </a:graphic>
        </p:graphicFrame>
      </p:grpSp>
      <p:grpSp>
        <p:nvGrpSpPr>
          <p:cNvPr id="118" name="组合 117"/>
          <p:cNvGrpSpPr/>
          <p:nvPr/>
        </p:nvGrpSpPr>
        <p:grpSpPr>
          <a:xfrm>
            <a:off x="561460" y="3814304"/>
            <a:ext cx="2034838" cy="2009874"/>
            <a:chOff x="839095" y="4254949"/>
            <a:chExt cx="2034838" cy="2009874"/>
          </a:xfrm>
        </p:grpSpPr>
        <p:grpSp>
          <p:nvGrpSpPr>
            <p:cNvPr id="119" name="组合 39"/>
            <p:cNvGrpSpPr/>
            <p:nvPr/>
          </p:nvGrpSpPr>
          <p:grpSpPr>
            <a:xfrm>
              <a:off x="1111966" y="4254949"/>
              <a:ext cx="494674" cy="523220"/>
              <a:chOff x="1131760" y="4181779"/>
              <a:chExt cx="494674" cy="523220"/>
            </a:xfrm>
          </p:grpSpPr>
          <p:sp>
            <p:nvSpPr>
              <p:cNvPr id="130" name="椭圆 129"/>
              <p:cNvSpPr/>
              <p:nvPr/>
            </p:nvSpPr>
            <p:spPr>
              <a:xfrm>
                <a:off x="1131760" y="4196769"/>
                <a:ext cx="494674" cy="49467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1205140" y="4181779"/>
                <a:ext cx="328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1</a:t>
                </a:r>
                <a:endParaRPr lang="en-US" sz="2800" dirty="0"/>
              </a:p>
            </p:txBody>
          </p:sp>
        </p:grpSp>
        <p:grpSp>
          <p:nvGrpSpPr>
            <p:cNvPr id="120" name="组合 40"/>
            <p:cNvGrpSpPr/>
            <p:nvPr/>
          </p:nvGrpSpPr>
          <p:grpSpPr>
            <a:xfrm>
              <a:off x="957803" y="5479276"/>
              <a:ext cx="494674" cy="523220"/>
              <a:chOff x="1131760" y="4181779"/>
              <a:chExt cx="494674" cy="523220"/>
            </a:xfrm>
          </p:grpSpPr>
          <p:sp>
            <p:nvSpPr>
              <p:cNvPr id="128" name="椭圆 127"/>
              <p:cNvSpPr/>
              <p:nvPr/>
            </p:nvSpPr>
            <p:spPr>
              <a:xfrm>
                <a:off x="1131760" y="4196769"/>
                <a:ext cx="494674" cy="49467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1205140" y="4181779"/>
                <a:ext cx="328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3</a:t>
                </a:r>
                <a:endParaRPr lang="en-US" sz="2800" dirty="0"/>
              </a:p>
            </p:txBody>
          </p:sp>
        </p:grpSp>
        <p:grpSp>
          <p:nvGrpSpPr>
            <p:cNvPr id="121" name="组合 43"/>
            <p:cNvGrpSpPr/>
            <p:nvPr/>
          </p:nvGrpSpPr>
          <p:grpSpPr>
            <a:xfrm>
              <a:off x="2379259" y="5741603"/>
              <a:ext cx="494674" cy="523220"/>
              <a:chOff x="1131760" y="4181779"/>
              <a:chExt cx="494674" cy="523220"/>
            </a:xfrm>
          </p:grpSpPr>
          <p:sp>
            <p:nvSpPr>
              <p:cNvPr id="126" name="椭圆 125"/>
              <p:cNvSpPr/>
              <p:nvPr/>
            </p:nvSpPr>
            <p:spPr>
              <a:xfrm>
                <a:off x="1131760" y="4196769"/>
                <a:ext cx="494674" cy="49467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1205140" y="4181779"/>
                <a:ext cx="328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4</a:t>
                </a:r>
                <a:endParaRPr lang="en-US" sz="2800" dirty="0"/>
              </a:p>
            </p:txBody>
          </p:sp>
        </p:grpSp>
        <p:cxnSp>
          <p:nvCxnSpPr>
            <p:cNvPr id="122" name="直接连接符 121"/>
            <p:cNvCxnSpPr>
              <a:stCxn id="130" idx="5"/>
              <a:endCxn id="126" idx="1"/>
            </p:cNvCxnSpPr>
            <p:nvPr/>
          </p:nvCxnSpPr>
          <p:spPr>
            <a:xfrm rot="16200000" flipH="1">
              <a:off x="1424516" y="4801850"/>
              <a:ext cx="1136866" cy="91750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接连接符 122"/>
            <p:cNvCxnSpPr>
              <a:stCxn id="131" idx="2"/>
              <a:endCxn id="129" idx="0"/>
            </p:cNvCxnSpPr>
            <p:nvPr/>
          </p:nvCxnSpPr>
          <p:spPr>
            <a:xfrm rot="5400000">
              <a:off x="921772" y="5051641"/>
              <a:ext cx="701107" cy="15416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24" name="Object 13"/>
            <p:cNvGraphicFramePr>
              <a:graphicFrameLocks noChangeAspect="1"/>
            </p:cNvGraphicFramePr>
            <p:nvPr/>
          </p:nvGraphicFramePr>
          <p:xfrm>
            <a:off x="1521988" y="4944880"/>
            <a:ext cx="384175" cy="361950"/>
          </p:xfrm>
          <a:graphic>
            <a:graphicData uri="http://schemas.openxmlformats.org/presentationml/2006/ole">
              <p:oleObj spid="_x0000_s18463" name="Equation" r:id="rId16" imgW="215640" imgH="203040" progId="Equation.DSMT4">
                <p:embed/>
              </p:oleObj>
            </a:graphicData>
          </a:graphic>
        </p:graphicFrame>
        <p:graphicFrame>
          <p:nvGraphicFramePr>
            <p:cNvPr id="125" name="Object 15"/>
            <p:cNvGraphicFramePr>
              <a:graphicFrameLocks noChangeAspect="1"/>
            </p:cNvGraphicFramePr>
            <p:nvPr/>
          </p:nvGraphicFramePr>
          <p:xfrm>
            <a:off x="839095" y="4846638"/>
            <a:ext cx="384175" cy="361950"/>
          </p:xfrm>
          <a:graphic>
            <a:graphicData uri="http://schemas.openxmlformats.org/presentationml/2006/ole">
              <p:oleObj spid="_x0000_s18464" name="Equation" r:id="rId17" imgW="215640" imgH="203040" progId="Equation.DSMT4">
                <p:embed/>
              </p:oleObj>
            </a:graphicData>
          </a:graphic>
        </p:graphicFrame>
      </p:grpSp>
      <p:grpSp>
        <p:nvGrpSpPr>
          <p:cNvPr id="132" name="组合 131"/>
          <p:cNvGrpSpPr/>
          <p:nvPr/>
        </p:nvGrpSpPr>
        <p:grpSpPr>
          <a:xfrm>
            <a:off x="3835308" y="4011354"/>
            <a:ext cx="1977018" cy="1470947"/>
            <a:chOff x="6142460" y="4095762"/>
            <a:chExt cx="1977018" cy="1470947"/>
          </a:xfrm>
        </p:grpSpPr>
        <p:grpSp>
          <p:nvGrpSpPr>
            <p:cNvPr id="133" name="组合 40"/>
            <p:cNvGrpSpPr/>
            <p:nvPr/>
          </p:nvGrpSpPr>
          <p:grpSpPr>
            <a:xfrm>
              <a:off x="6142460" y="5043489"/>
              <a:ext cx="494674" cy="523220"/>
              <a:chOff x="1131760" y="4181779"/>
              <a:chExt cx="494674" cy="523220"/>
            </a:xfrm>
          </p:grpSpPr>
          <p:sp>
            <p:nvSpPr>
              <p:cNvPr id="139" name="椭圆 138"/>
              <p:cNvSpPr/>
              <p:nvPr/>
            </p:nvSpPr>
            <p:spPr>
              <a:xfrm>
                <a:off x="1131760" y="4196769"/>
                <a:ext cx="494674" cy="49467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1205140" y="4181779"/>
                <a:ext cx="328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3</a:t>
                </a:r>
                <a:endParaRPr lang="en-US" sz="2800" dirty="0"/>
              </a:p>
            </p:txBody>
          </p:sp>
        </p:grpSp>
        <p:grpSp>
          <p:nvGrpSpPr>
            <p:cNvPr id="134" name="组合 46"/>
            <p:cNvGrpSpPr/>
            <p:nvPr/>
          </p:nvGrpSpPr>
          <p:grpSpPr>
            <a:xfrm>
              <a:off x="7624804" y="4095762"/>
              <a:ext cx="494674" cy="523220"/>
              <a:chOff x="1131760" y="4181779"/>
              <a:chExt cx="494674" cy="523220"/>
            </a:xfrm>
          </p:grpSpPr>
          <p:sp>
            <p:nvSpPr>
              <p:cNvPr id="137" name="椭圆 136"/>
              <p:cNvSpPr/>
              <p:nvPr/>
            </p:nvSpPr>
            <p:spPr>
              <a:xfrm>
                <a:off x="1131760" y="4196769"/>
                <a:ext cx="494674" cy="49467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1205140" y="4181779"/>
                <a:ext cx="328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2</a:t>
                </a:r>
                <a:endParaRPr lang="en-US" sz="2800" dirty="0"/>
              </a:p>
            </p:txBody>
          </p:sp>
        </p:grpSp>
        <p:cxnSp>
          <p:nvCxnSpPr>
            <p:cNvPr id="135" name="直接连接符 134"/>
            <p:cNvCxnSpPr>
              <a:stCxn id="139" idx="6"/>
              <a:endCxn id="137" idx="3"/>
            </p:cNvCxnSpPr>
            <p:nvPr/>
          </p:nvCxnSpPr>
          <p:spPr>
            <a:xfrm flipV="1">
              <a:off x="6637134" y="4532983"/>
              <a:ext cx="1060113" cy="77283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36" name="Object 14"/>
            <p:cNvGraphicFramePr>
              <a:graphicFrameLocks noChangeAspect="1"/>
            </p:cNvGraphicFramePr>
            <p:nvPr/>
          </p:nvGraphicFramePr>
          <p:xfrm>
            <a:off x="7149761" y="4337018"/>
            <a:ext cx="384175" cy="361950"/>
          </p:xfrm>
          <a:graphic>
            <a:graphicData uri="http://schemas.openxmlformats.org/presentationml/2006/ole">
              <p:oleObj spid="_x0000_s18465" name="Equation" r:id="rId18" imgW="215640" imgH="203040" progId="Equation.DSMT4">
                <p:embed/>
              </p:oleObj>
            </a:graphicData>
          </a:graphic>
        </p:graphicFrame>
      </p:grpSp>
      <p:grpSp>
        <p:nvGrpSpPr>
          <p:cNvPr id="157" name="组合 156"/>
          <p:cNvGrpSpPr/>
          <p:nvPr/>
        </p:nvGrpSpPr>
        <p:grpSpPr>
          <a:xfrm>
            <a:off x="1703697" y="3743919"/>
            <a:ext cx="1966197" cy="2009874"/>
            <a:chOff x="3655834" y="3059539"/>
            <a:chExt cx="1966197" cy="2009874"/>
          </a:xfrm>
        </p:grpSpPr>
        <p:cxnSp>
          <p:nvCxnSpPr>
            <p:cNvPr id="158" name="直接连接符 157"/>
            <p:cNvCxnSpPr>
              <a:stCxn id="175" idx="2"/>
              <a:endCxn id="171" idx="0"/>
            </p:cNvCxnSpPr>
            <p:nvPr/>
          </p:nvCxnSpPr>
          <p:spPr>
            <a:xfrm rot="5400000">
              <a:off x="4847594" y="4172332"/>
              <a:ext cx="686834" cy="608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59" name="Object 12"/>
            <p:cNvGraphicFramePr>
              <a:graphicFrameLocks noChangeAspect="1"/>
            </p:cNvGraphicFramePr>
            <p:nvPr/>
          </p:nvGraphicFramePr>
          <p:xfrm>
            <a:off x="5214043" y="4081440"/>
            <a:ext cx="407988" cy="407988"/>
          </p:xfrm>
          <a:graphic>
            <a:graphicData uri="http://schemas.openxmlformats.org/presentationml/2006/ole">
              <p:oleObj spid="_x0000_s18468" name="Equation" r:id="rId19" imgW="228600" imgH="228600" progId="Equation.DSMT4">
                <p:embed/>
              </p:oleObj>
            </a:graphicData>
          </a:graphic>
        </p:graphicFrame>
        <p:grpSp>
          <p:nvGrpSpPr>
            <p:cNvPr id="160" name="组合 144"/>
            <p:cNvGrpSpPr/>
            <p:nvPr/>
          </p:nvGrpSpPr>
          <p:grpSpPr>
            <a:xfrm>
              <a:off x="3655834" y="3059539"/>
              <a:ext cx="1822855" cy="2009874"/>
              <a:chOff x="3655834" y="3059539"/>
              <a:chExt cx="1822855" cy="2009874"/>
            </a:xfrm>
          </p:grpSpPr>
          <p:cxnSp>
            <p:nvCxnSpPr>
              <p:cNvPr id="161" name="直接连接符 160"/>
              <p:cNvCxnSpPr>
                <a:stCxn id="172" idx="6"/>
                <a:endCxn id="174" idx="2"/>
              </p:cNvCxnSpPr>
              <p:nvPr/>
            </p:nvCxnSpPr>
            <p:spPr>
              <a:xfrm>
                <a:off x="4150508" y="3321866"/>
                <a:ext cx="833507" cy="2766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2" name="组合 46"/>
              <p:cNvGrpSpPr/>
              <p:nvPr/>
            </p:nvGrpSpPr>
            <p:grpSpPr>
              <a:xfrm>
                <a:off x="4984015" y="3336139"/>
                <a:ext cx="494674" cy="523220"/>
                <a:chOff x="1131760" y="4181779"/>
                <a:chExt cx="494674" cy="523220"/>
              </a:xfrm>
            </p:grpSpPr>
            <p:sp>
              <p:nvSpPr>
                <p:cNvPr id="174" name="椭圆 173"/>
                <p:cNvSpPr/>
                <p:nvPr/>
              </p:nvSpPr>
              <p:spPr>
                <a:xfrm>
                  <a:off x="1131760" y="4196769"/>
                  <a:ext cx="494674" cy="4946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5" name="TextBox 174"/>
                <p:cNvSpPr txBox="1"/>
                <p:nvPr/>
              </p:nvSpPr>
              <p:spPr>
                <a:xfrm>
                  <a:off x="1205140" y="4181779"/>
                  <a:ext cx="32812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2</a:t>
                  </a:r>
                  <a:endParaRPr lang="en-US" sz="2800" dirty="0"/>
                </a:p>
              </p:txBody>
            </p:sp>
          </p:grpSp>
          <p:graphicFrame>
            <p:nvGraphicFramePr>
              <p:cNvPr id="163" name="Object 4"/>
              <p:cNvGraphicFramePr>
                <a:graphicFrameLocks noChangeAspect="1"/>
              </p:cNvGraphicFramePr>
              <p:nvPr/>
            </p:nvGraphicFramePr>
            <p:xfrm>
              <a:off x="4445677" y="3109099"/>
              <a:ext cx="384175" cy="361950"/>
            </p:xfrm>
            <a:graphic>
              <a:graphicData uri="http://schemas.openxmlformats.org/presentationml/2006/ole">
                <p:oleObj spid="_x0000_s18469" name="Equation" r:id="rId20" imgW="215640" imgH="203040" progId="Equation.DSMT4">
                  <p:embed/>
                </p:oleObj>
              </a:graphicData>
            </a:graphic>
          </p:graphicFrame>
          <p:grpSp>
            <p:nvGrpSpPr>
              <p:cNvPr id="164" name="组合 118"/>
              <p:cNvGrpSpPr/>
              <p:nvPr/>
            </p:nvGrpSpPr>
            <p:grpSpPr>
              <a:xfrm>
                <a:off x="3655834" y="3059539"/>
                <a:ext cx="1761967" cy="2009874"/>
                <a:chOff x="3655834" y="3059539"/>
                <a:chExt cx="1761967" cy="2009874"/>
              </a:xfrm>
            </p:grpSpPr>
            <p:grpSp>
              <p:nvGrpSpPr>
                <p:cNvPr id="165" name="组合 117"/>
                <p:cNvGrpSpPr/>
                <p:nvPr/>
              </p:nvGrpSpPr>
              <p:grpSpPr>
                <a:xfrm>
                  <a:off x="3655834" y="3059539"/>
                  <a:ext cx="1761967" cy="2009874"/>
                  <a:chOff x="3655834" y="3059539"/>
                  <a:chExt cx="1761967" cy="2009874"/>
                </a:xfrm>
              </p:grpSpPr>
              <p:grpSp>
                <p:nvGrpSpPr>
                  <p:cNvPr id="167" name="组合 39"/>
                  <p:cNvGrpSpPr/>
                  <p:nvPr/>
                </p:nvGrpSpPr>
                <p:grpSpPr>
                  <a:xfrm>
                    <a:off x="3655834" y="3059539"/>
                    <a:ext cx="494674" cy="523220"/>
                    <a:chOff x="1131760" y="4181779"/>
                    <a:chExt cx="494674" cy="523220"/>
                  </a:xfrm>
                </p:grpSpPr>
                <p:sp>
                  <p:nvSpPr>
                    <p:cNvPr id="172" name="椭圆 171"/>
                    <p:cNvSpPr/>
                    <p:nvPr/>
                  </p:nvSpPr>
                  <p:spPr>
                    <a:xfrm>
                      <a:off x="1131760" y="4196769"/>
                      <a:ext cx="494674" cy="494674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TextBox 172"/>
                    <p:cNvSpPr txBox="1"/>
                    <p:nvPr/>
                  </p:nvSpPr>
                  <p:spPr>
                    <a:xfrm>
                      <a:off x="1205140" y="4181779"/>
                      <a:ext cx="328120" cy="52322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p:txBody>
                </p:sp>
              </p:grpSp>
              <p:grpSp>
                <p:nvGrpSpPr>
                  <p:cNvPr id="168" name="组合 43"/>
                  <p:cNvGrpSpPr/>
                  <p:nvPr/>
                </p:nvGrpSpPr>
                <p:grpSpPr>
                  <a:xfrm>
                    <a:off x="4923127" y="4546193"/>
                    <a:ext cx="494674" cy="523220"/>
                    <a:chOff x="1131760" y="4181779"/>
                    <a:chExt cx="494674" cy="523220"/>
                  </a:xfrm>
                </p:grpSpPr>
                <p:sp>
                  <p:nvSpPr>
                    <p:cNvPr id="170" name="椭圆 169"/>
                    <p:cNvSpPr/>
                    <p:nvPr/>
                  </p:nvSpPr>
                  <p:spPr>
                    <a:xfrm>
                      <a:off x="1131760" y="4196769"/>
                      <a:ext cx="494674" cy="494674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1" name="TextBox 170"/>
                    <p:cNvSpPr txBox="1"/>
                    <p:nvPr/>
                  </p:nvSpPr>
                  <p:spPr>
                    <a:xfrm>
                      <a:off x="1205140" y="4181779"/>
                      <a:ext cx="328120" cy="52322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p:txBody>
                </p:sp>
              </p:grpSp>
              <p:cxnSp>
                <p:nvCxnSpPr>
                  <p:cNvPr id="169" name="直接连接符 168"/>
                  <p:cNvCxnSpPr>
                    <a:stCxn id="172" idx="5"/>
                    <a:endCxn id="170" idx="1"/>
                  </p:cNvCxnSpPr>
                  <p:nvPr/>
                </p:nvCxnSpPr>
                <p:spPr>
                  <a:xfrm rot="16200000" flipH="1">
                    <a:off x="3968384" y="3606440"/>
                    <a:ext cx="1136866" cy="917505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aphicFrame>
              <p:nvGraphicFramePr>
                <p:cNvPr id="166" name="Object 13"/>
                <p:cNvGraphicFramePr>
                  <a:graphicFrameLocks noChangeAspect="1"/>
                </p:cNvGraphicFramePr>
                <p:nvPr/>
              </p:nvGraphicFramePr>
              <p:xfrm>
                <a:off x="4065856" y="3749470"/>
                <a:ext cx="384175" cy="361950"/>
              </p:xfrm>
              <a:graphic>
                <a:graphicData uri="http://schemas.openxmlformats.org/presentationml/2006/ole">
                  <p:oleObj spid="_x0000_s18470" name="Equation" r:id="rId21" imgW="215640" imgH="203040" progId="Equation.DSMT4">
                    <p:embed/>
                  </p:oleObj>
                </a:graphicData>
              </a:graphic>
            </p:graphicFrame>
          </p:grpSp>
        </p:grpSp>
      </p:grpSp>
      <p:graphicFrame>
        <p:nvGraphicFramePr>
          <p:cNvPr id="18471" name="Object 39"/>
          <p:cNvGraphicFramePr>
            <a:graphicFrameLocks noChangeAspect="1"/>
          </p:cNvGraphicFramePr>
          <p:nvPr/>
        </p:nvGraphicFramePr>
        <p:xfrm>
          <a:off x="781961" y="3414713"/>
          <a:ext cx="6356350" cy="363537"/>
        </p:xfrm>
        <a:graphic>
          <a:graphicData uri="http://schemas.openxmlformats.org/presentationml/2006/ole">
            <p:oleObj spid="_x0000_s18471" name="Equation" r:id="rId22" imgW="3568680" imgH="203040" progId="Equation.DSMT4">
              <p:embed/>
            </p:oleObj>
          </a:graphicData>
        </a:graphic>
      </p:graphicFrame>
      <p:sp>
        <p:nvSpPr>
          <p:cNvPr id="141" name="TextBox 140"/>
          <p:cNvSpPr txBox="1"/>
          <p:nvPr/>
        </p:nvSpPr>
        <p:spPr>
          <a:xfrm>
            <a:off x="587834" y="5833182"/>
            <a:ext cx="7772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The core is nonempty if all the weights are nonnegative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6.29047E-7 L 0.45764 -6.29047E-7 " pathEditMode="relative" rAng="0" ptsTypes="AA">
                                      <p:cBhvr>
                                        <p:cTn id="3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16374E-6 L 0.25 -3.16374E-6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8 -0.01041 L 0.3481 -0.01041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7" grpId="0"/>
      <p:bldP spid="141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1433</TotalTime>
  <Words>1210</Words>
  <Application>Microsoft Office PowerPoint</Application>
  <PresentationFormat>全屏显示(4:3)</PresentationFormat>
  <Paragraphs>321</Paragraphs>
  <Slides>21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3" baseType="lpstr">
      <vt:lpstr>Office 主题</vt:lpstr>
      <vt:lpstr>Equation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Jianing</dc:creator>
  <cp:lastModifiedBy>Jianing</cp:lastModifiedBy>
  <cp:revision>66</cp:revision>
  <dcterms:created xsi:type="dcterms:W3CDTF">2014-03-02T07:36:32Z</dcterms:created>
  <dcterms:modified xsi:type="dcterms:W3CDTF">2014-03-04T21:56:45Z</dcterms:modified>
</cp:coreProperties>
</file>