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notesMasterIdLst>
    <p:notesMasterId r:id="rId31"/>
  </p:notesMasterIdLst>
  <p:sldIdLst>
    <p:sldId id="256" r:id="rId2"/>
    <p:sldId id="257" r:id="rId3"/>
    <p:sldId id="260" r:id="rId4"/>
    <p:sldId id="259" r:id="rId5"/>
    <p:sldId id="289" r:id="rId6"/>
    <p:sldId id="284" r:id="rId7"/>
    <p:sldId id="285" r:id="rId8"/>
    <p:sldId id="262" r:id="rId9"/>
    <p:sldId id="286" r:id="rId10"/>
    <p:sldId id="281" r:id="rId11"/>
    <p:sldId id="268" r:id="rId12"/>
    <p:sldId id="290" r:id="rId13"/>
    <p:sldId id="291" r:id="rId14"/>
    <p:sldId id="266" r:id="rId15"/>
    <p:sldId id="292" r:id="rId16"/>
    <p:sldId id="269" r:id="rId17"/>
    <p:sldId id="293" r:id="rId18"/>
    <p:sldId id="294" r:id="rId19"/>
    <p:sldId id="282" r:id="rId20"/>
    <p:sldId id="273" r:id="rId21"/>
    <p:sldId id="274" r:id="rId22"/>
    <p:sldId id="275" r:id="rId23"/>
    <p:sldId id="276" r:id="rId24"/>
    <p:sldId id="280" r:id="rId25"/>
    <p:sldId id="277" r:id="rId26"/>
    <p:sldId id="278" r:id="rId27"/>
    <p:sldId id="264" r:id="rId28"/>
    <p:sldId id="267" r:id="rId29"/>
    <p:sldId id="279"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CE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50" autoAdjust="0"/>
    <p:restoredTop sz="84015" autoAdjust="0"/>
  </p:normalViewPr>
  <p:slideViewPr>
    <p:cSldViewPr>
      <p:cViewPr>
        <p:scale>
          <a:sx n="66" d="100"/>
          <a:sy n="66" d="100"/>
        </p:scale>
        <p:origin x="-600" y="2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2F299-0D2C-41F8-928D-7AA3D9CBEA7B}" type="datetimeFigureOut">
              <a:rPr lang="fr-CA" smtClean="0"/>
              <a:t>2017-08-02</a:t>
            </a:fld>
            <a:endParaRPr lang="fr-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C0B19-2FF8-4974-8054-A4E48EB7D7EB}" type="slidenum">
              <a:rPr lang="fr-CA" smtClean="0"/>
              <a:t>‹#›</a:t>
            </a:fld>
            <a:endParaRPr lang="fr-CA"/>
          </a:p>
        </p:txBody>
      </p:sp>
    </p:spTree>
    <p:extLst>
      <p:ext uri="{BB962C8B-B14F-4D97-AF65-F5344CB8AC3E}">
        <p14:creationId xmlns:p14="http://schemas.microsoft.com/office/powerpoint/2010/main" val="286670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8C0B19-2FF8-4974-8054-A4E48EB7D7EB}" type="slidenum">
              <a:rPr lang="fr-CA" smtClean="0"/>
              <a:t>1</a:t>
            </a:fld>
            <a:endParaRPr lang="fr-CA"/>
          </a:p>
        </p:txBody>
      </p:sp>
    </p:spTree>
    <p:extLst>
      <p:ext uri="{BB962C8B-B14F-4D97-AF65-F5344CB8AC3E}">
        <p14:creationId xmlns:p14="http://schemas.microsoft.com/office/powerpoint/2010/main" val="2971600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Walk</a:t>
            </a:r>
            <a:r>
              <a:rPr lang="fr-CA" dirty="0"/>
              <a:t> </a:t>
            </a:r>
            <a:r>
              <a:rPr lang="fr-CA" dirty="0" err="1"/>
              <a:t>through</a:t>
            </a:r>
            <a:r>
              <a:rPr lang="fr-CA" dirty="0"/>
              <a:t> </a:t>
            </a:r>
            <a:r>
              <a:rPr lang="fr-CA" dirty="0" err="1"/>
              <a:t>example</a:t>
            </a:r>
            <a:r>
              <a:rPr lang="fr-CA" dirty="0"/>
              <a:t> of user </a:t>
            </a:r>
            <a:r>
              <a:rPr lang="fr-CA" dirty="0" err="1"/>
              <a:t>posting</a:t>
            </a:r>
            <a:r>
              <a:rPr lang="fr-CA" dirty="0"/>
              <a:t> a comment in </a:t>
            </a:r>
            <a:r>
              <a:rPr lang="fr-CA" dirty="0" err="1"/>
              <a:t>this</a:t>
            </a:r>
            <a:r>
              <a:rPr lang="fr-CA" dirty="0"/>
              <a:t> model.</a:t>
            </a:r>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10</a:t>
            </a:fld>
            <a:endParaRPr lang="fr-CA"/>
          </a:p>
        </p:txBody>
      </p:sp>
    </p:spTree>
    <p:extLst>
      <p:ext uri="{BB962C8B-B14F-4D97-AF65-F5344CB8AC3E}">
        <p14:creationId xmlns:p14="http://schemas.microsoft.com/office/powerpoint/2010/main" val="1459684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Only cover important</a:t>
            </a:r>
            <a:r>
              <a:rPr lang="en-CA" baseline="0" dirty="0"/>
              <a:t> points. Too long. Refer to paper for rest.</a:t>
            </a:r>
            <a:endParaRPr lang="en-CA" dirty="0"/>
          </a:p>
          <a:p>
            <a:endParaRPr lang="en-CA" dirty="0"/>
          </a:p>
          <a:p>
            <a:r>
              <a:rPr lang="en-CA" dirty="0"/>
              <a:t>May be cut.</a:t>
            </a:r>
            <a:r>
              <a:rPr lang="en-CA" baseline="0" dirty="0"/>
              <a:t> Explanation included in example walkthrough.</a:t>
            </a:r>
          </a:p>
          <a:p>
            <a:r>
              <a:rPr lang="en-CA" baseline="0" dirty="0"/>
              <a:t>Move this closer to example flow slide.</a:t>
            </a:r>
            <a:endParaRPr lang="fr-CA" dirty="0"/>
          </a:p>
        </p:txBody>
      </p:sp>
      <p:sp>
        <p:nvSpPr>
          <p:cNvPr id="4" name="Slide Number Placeholder 3"/>
          <p:cNvSpPr>
            <a:spLocks noGrp="1"/>
          </p:cNvSpPr>
          <p:nvPr>
            <p:ph type="sldNum" sz="quarter" idx="10"/>
          </p:nvPr>
        </p:nvSpPr>
        <p:spPr/>
        <p:txBody>
          <a:bodyPr/>
          <a:lstStyle/>
          <a:p>
            <a:fld id="{3D8C0B19-2FF8-4974-8054-A4E48EB7D7EB}" type="slidenum">
              <a:rPr lang="fr-CA" smtClean="0"/>
              <a:t>11</a:t>
            </a:fld>
            <a:endParaRPr lang="fr-CA"/>
          </a:p>
        </p:txBody>
      </p:sp>
    </p:spTree>
    <p:extLst>
      <p:ext uri="{BB962C8B-B14F-4D97-AF65-F5344CB8AC3E}">
        <p14:creationId xmlns:p14="http://schemas.microsoft.com/office/powerpoint/2010/main" val="2899336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Sharing/AC and</a:t>
            </a:r>
            <a:r>
              <a:rPr lang="fr-CA" baseline="0" dirty="0"/>
              <a:t> user data </a:t>
            </a:r>
            <a:r>
              <a:rPr lang="fr-CA" baseline="0" dirty="0" err="1"/>
              <a:t>already</a:t>
            </a:r>
            <a:r>
              <a:rPr lang="fr-CA" baseline="0" dirty="0"/>
              <a:t> </a:t>
            </a:r>
            <a:r>
              <a:rPr lang="fr-CA" baseline="0" dirty="0" err="1"/>
              <a:t>moved</a:t>
            </a:r>
            <a:r>
              <a:rPr lang="fr-CA" baseline="0" dirty="0"/>
              <a:t>.</a:t>
            </a:r>
          </a:p>
          <a:p>
            <a:endParaRPr lang="fr-CA" baseline="0" dirty="0"/>
          </a:p>
          <a:p>
            <a:r>
              <a:rPr lang="fr-CA" baseline="0" dirty="0" err="1"/>
              <a:t>Now</a:t>
            </a:r>
            <a:r>
              <a:rPr lang="fr-CA" baseline="0" dirty="0"/>
              <a:t> </a:t>
            </a:r>
            <a:r>
              <a:rPr lang="fr-CA" baseline="0" dirty="0" err="1"/>
              <a:t>because</a:t>
            </a:r>
            <a:r>
              <a:rPr lang="fr-CA" baseline="0" dirty="0"/>
              <a:t> browsers are </a:t>
            </a:r>
            <a:r>
              <a:rPr lang="fr-CA" baseline="0" dirty="0" err="1"/>
              <a:t>great</a:t>
            </a:r>
            <a:r>
              <a:rPr lang="fr-CA" baseline="0" dirty="0"/>
              <a:t>, </a:t>
            </a:r>
            <a:r>
              <a:rPr lang="fr-CA" baseline="0" dirty="0" err="1"/>
              <a:t>we</a:t>
            </a:r>
            <a:r>
              <a:rPr lang="fr-CA" baseline="0" dirty="0"/>
              <a:t> can cache </a:t>
            </a:r>
            <a:r>
              <a:rPr lang="fr-CA" baseline="0" dirty="0" err="1"/>
              <a:t>some</a:t>
            </a:r>
            <a:r>
              <a:rPr lang="fr-CA" baseline="0" dirty="0"/>
              <a:t> of the application </a:t>
            </a:r>
            <a:r>
              <a:rPr lang="fr-CA" baseline="0" dirty="0" err="1"/>
              <a:t>logic</a:t>
            </a:r>
            <a:r>
              <a:rPr lang="fr-CA" baseline="0" dirty="0"/>
              <a:t> to the client.</a:t>
            </a:r>
          </a:p>
          <a:p>
            <a:endParaRPr lang="fr-CA" dirty="0"/>
          </a:p>
        </p:txBody>
      </p:sp>
      <p:sp>
        <p:nvSpPr>
          <p:cNvPr id="4" name="Slide Number Placeholder 3"/>
          <p:cNvSpPr>
            <a:spLocks noGrp="1"/>
          </p:cNvSpPr>
          <p:nvPr>
            <p:ph type="sldNum" sz="quarter" idx="10"/>
          </p:nvPr>
        </p:nvSpPr>
        <p:spPr/>
        <p:txBody>
          <a:bodyPr/>
          <a:lstStyle/>
          <a:p>
            <a:fld id="{3D8C0B19-2FF8-4974-8054-A4E48EB7D7EB}" type="slidenum">
              <a:rPr lang="fr-CA" smtClean="0"/>
              <a:t>12</a:t>
            </a:fld>
            <a:endParaRPr lang="fr-CA"/>
          </a:p>
        </p:txBody>
      </p:sp>
    </p:spTree>
    <p:extLst>
      <p:ext uri="{BB962C8B-B14F-4D97-AF65-F5344CB8AC3E}">
        <p14:creationId xmlns:p14="http://schemas.microsoft.com/office/powerpoint/2010/main" val="4072013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8C0B19-2FF8-4974-8054-A4E48EB7D7EB}" type="slidenum">
              <a:rPr lang="fr-CA" smtClean="0"/>
              <a:t>13</a:t>
            </a:fld>
            <a:endParaRPr lang="fr-CA"/>
          </a:p>
        </p:txBody>
      </p:sp>
    </p:spTree>
    <p:extLst>
      <p:ext uri="{BB962C8B-B14F-4D97-AF65-F5344CB8AC3E}">
        <p14:creationId xmlns:p14="http://schemas.microsoft.com/office/powerpoint/2010/main" val="2635025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Putting together user data,</a:t>
            </a:r>
            <a:r>
              <a:rPr lang="en-CA" baseline="0" dirty="0"/>
              <a:t> client side code caching and access control looks like this.</a:t>
            </a:r>
            <a:endParaRPr lang="en-CA" dirty="0"/>
          </a:p>
          <a:p>
            <a:endParaRPr lang="en-CA" dirty="0"/>
          </a:p>
        </p:txBody>
      </p:sp>
      <p:sp>
        <p:nvSpPr>
          <p:cNvPr id="4" name="Slide Number Placeholder 3"/>
          <p:cNvSpPr>
            <a:spLocks noGrp="1"/>
          </p:cNvSpPr>
          <p:nvPr>
            <p:ph type="sldNum" sz="quarter" idx="10"/>
          </p:nvPr>
        </p:nvSpPr>
        <p:spPr/>
        <p:txBody>
          <a:bodyPr/>
          <a:lstStyle/>
          <a:p>
            <a:fld id="{3D8C0B19-2FF8-4974-8054-A4E48EB7D7EB}" type="slidenum">
              <a:rPr lang="fr-CA" smtClean="0"/>
              <a:t>14</a:t>
            </a:fld>
            <a:endParaRPr lang="fr-CA"/>
          </a:p>
        </p:txBody>
      </p:sp>
    </p:spTree>
    <p:extLst>
      <p:ext uri="{BB962C8B-B14F-4D97-AF65-F5344CB8AC3E}">
        <p14:creationId xmlns:p14="http://schemas.microsoft.com/office/powerpoint/2010/main" val="1561215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Sharing/</a:t>
            </a:r>
            <a:r>
              <a:rPr lang="fr-CA" dirty="0" err="1"/>
              <a:t>userdata</a:t>
            </a:r>
            <a:r>
              <a:rPr lang="fr-CA" dirty="0"/>
              <a:t>/</a:t>
            </a:r>
            <a:r>
              <a:rPr lang="fr-CA" dirty="0" err="1"/>
              <a:t>gear</a:t>
            </a:r>
            <a:r>
              <a:rPr lang="fr-CA" dirty="0"/>
              <a:t> </a:t>
            </a:r>
            <a:r>
              <a:rPr lang="fr-CA" dirty="0" err="1"/>
              <a:t>moved</a:t>
            </a:r>
            <a:r>
              <a:rPr lang="fr-CA" baseline="0" dirty="0"/>
              <a:t> to client </a:t>
            </a:r>
            <a:r>
              <a:rPr lang="fr-CA" baseline="0" dirty="0" err="1"/>
              <a:t>side</a:t>
            </a:r>
            <a:endParaRPr lang="fr-CA" baseline="0" dirty="0"/>
          </a:p>
          <a:p>
            <a:endParaRPr lang="fr-CA" baseline="0" dirty="0"/>
          </a:p>
          <a:p>
            <a:r>
              <a:rPr lang="fr-CA" baseline="0" dirty="0" err="1"/>
              <a:t>We</a:t>
            </a:r>
            <a:r>
              <a:rPr lang="fr-CA" baseline="0" dirty="0"/>
              <a:t> </a:t>
            </a:r>
            <a:r>
              <a:rPr lang="fr-CA" baseline="0" dirty="0" err="1"/>
              <a:t>can</a:t>
            </a:r>
            <a:r>
              <a:rPr lang="fr-CA" baseline="0" dirty="0"/>
              <a:t> </a:t>
            </a:r>
            <a:r>
              <a:rPr lang="fr-CA" baseline="0" dirty="0" err="1"/>
              <a:t>now</a:t>
            </a:r>
            <a:r>
              <a:rPr lang="fr-CA" baseline="0" dirty="0"/>
              <a:t> use </a:t>
            </a:r>
            <a:r>
              <a:rPr lang="fr-CA" baseline="0" dirty="0" err="1"/>
              <a:t>this</a:t>
            </a:r>
            <a:r>
              <a:rPr lang="fr-CA" baseline="0" dirty="0"/>
              <a:t> client </a:t>
            </a:r>
            <a:r>
              <a:rPr lang="fr-CA" baseline="0" dirty="0" err="1"/>
              <a:t>side</a:t>
            </a:r>
            <a:r>
              <a:rPr lang="fr-CA" baseline="0" dirty="0"/>
              <a:t> code to </a:t>
            </a:r>
            <a:r>
              <a:rPr lang="fr-CA" baseline="0" dirty="0" err="1"/>
              <a:t>implement</a:t>
            </a:r>
            <a:r>
              <a:rPr lang="fr-CA" baseline="0" dirty="0"/>
              <a:t> </a:t>
            </a:r>
            <a:r>
              <a:rPr lang="fr-CA" baseline="0" dirty="0" err="1"/>
              <a:t>needed</a:t>
            </a:r>
            <a:r>
              <a:rPr lang="fr-CA" baseline="0" dirty="0"/>
              <a:t> </a:t>
            </a:r>
            <a:r>
              <a:rPr lang="fr-CA" baseline="0" dirty="0" err="1"/>
              <a:t>features</a:t>
            </a:r>
            <a:r>
              <a:rPr lang="fr-CA" baseline="0" dirty="0"/>
              <a:t> </a:t>
            </a:r>
            <a:r>
              <a:rPr lang="fr-CA" baseline="0" dirty="0" err="1"/>
              <a:t>that</a:t>
            </a:r>
            <a:r>
              <a:rPr lang="fr-CA" baseline="0" dirty="0"/>
              <a:t> </a:t>
            </a:r>
            <a:r>
              <a:rPr lang="fr-CA" baseline="0" dirty="0" err="1"/>
              <a:t>don’t</a:t>
            </a:r>
            <a:r>
              <a:rPr lang="fr-CA" baseline="0" dirty="0"/>
              <a:t> </a:t>
            </a:r>
            <a:r>
              <a:rPr lang="fr-CA" baseline="0" dirty="0" err="1"/>
              <a:t>depend</a:t>
            </a:r>
            <a:r>
              <a:rPr lang="fr-CA" baseline="0" dirty="0"/>
              <a:t> on the provider.</a:t>
            </a:r>
          </a:p>
          <a:p>
            <a:endParaRPr lang="fr-CA" baseline="0" dirty="0"/>
          </a:p>
          <a:p>
            <a:r>
              <a:rPr lang="fr-CA" baseline="0" dirty="0"/>
              <a:t>Animation: Validation and </a:t>
            </a:r>
            <a:r>
              <a:rPr lang="fr-CA" baseline="0" dirty="0" err="1"/>
              <a:t>search</a:t>
            </a:r>
            <a:r>
              <a:rPr lang="fr-CA" baseline="0" dirty="0"/>
              <a:t> moves to the right</a:t>
            </a:r>
          </a:p>
          <a:p>
            <a:endParaRPr lang="fr-CA" dirty="0"/>
          </a:p>
        </p:txBody>
      </p:sp>
      <p:sp>
        <p:nvSpPr>
          <p:cNvPr id="4" name="Slide Number Placeholder 3"/>
          <p:cNvSpPr>
            <a:spLocks noGrp="1"/>
          </p:cNvSpPr>
          <p:nvPr>
            <p:ph type="sldNum" sz="quarter" idx="10"/>
          </p:nvPr>
        </p:nvSpPr>
        <p:spPr/>
        <p:txBody>
          <a:bodyPr/>
          <a:lstStyle/>
          <a:p>
            <a:fld id="{3D8C0B19-2FF8-4974-8054-A4E48EB7D7EB}" type="slidenum">
              <a:rPr lang="fr-CA" smtClean="0"/>
              <a:t>15</a:t>
            </a:fld>
            <a:endParaRPr lang="fr-CA"/>
          </a:p>
        </p:txBody>
      </p:sp>
    </p:spTree>
    <p:extLst>
      <p:ext uri="{BB962C8B-B14F-4D97-AF65-F5344CB8AC3E}">
        <p14:creationId xmlns:p14="http://schemas.microsoft.com/office/powerpoint/2010/main" val="4072013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For centralized apps:</a:t>
            </a:r>
            <a:br>
              <a:rPr lang="en-US" dirty="0"/>
            </a:br>
            <a:r>
              <a:rPr lang="en-US" sz="1200" b="0" i="0" kern="1200" dirty="0">
                <a:solidFill>
                  <a:schemeClr val="tx1"/>
                </a:solidFill>
                <a:effectLst/>
                <a:latin typeface="+mn-lt"/>
                <a:ea typeface="+mn-ea"/>
                <a:cs typeface="+mn-cs"/>
              </a:rPr>
              <a:t>*  message authentication/integrity:  If a message has a username of </a:t>
            </a:r>
            <a:r>
              <a:rPr lang="en-US" sz="1200" b="0" i="0" kern="1200" dirty="0" err="1">
                <a:solidFill>
                  <a:schemeClr val="tx1"/>
                </a:solidFill>
                <a:effectLst/>
                <a:latin typeface="+mn-lt"/>
                <a:ea typeface="+mn-ea"/>
                <a:cs typeface="+mn-cs"/>
              </a:rPr>
              <a:t>TomH</a:t>
            </a:r>
            <a:r>
              <a:rPr lang="en-US" sz="1200" b="0" i="0" kern="1200" dirty="0">
                <a:solidFill>
                  <a:schemeClr val="tx1"/>
                </a:solidFill>
                <a:effectLst/>
                <a:latin typeface="+mn-lt"/>
                <a:ea typeface="+mn-ea"/>
                <a:cs typeface="+mn-cs"/>
              </a:rPr>
              <a:t>, other users can be pretty sure that it was </a:t>
            </a:r>
            <a:r>
              <a:rPr lang="en-US" sz="1200" b="0" i="0" kern="1200" dirty="0" err="1">
                <a:solidFill>
                  <a:schemeClr val="tx1"/>
                </a:solidFill>
                <a:effectLst/>
                <a:latin typeface="+mn-lt"/>
                <a:ea typeface="+mn-ea"/>
                <a:cs typeface="+mn-cs"/>
              </a:rPr>
              <a:t>TomH</a:t>
            </a:r>
            <a:r>
              <a:rPr lang="en-US" sz="1200" b="0" i="0" kern="1200" dirty="0">
                <a:solidFill>
                  <a:schemeClr val="tx1"/>
                </a:solidFill>
                <a:effectLst/>
                <a:latin typeface="+mn-lt"/>
                <a:ea typeface="+mn-ea"/>
                <a:cs typeface="+mn-cs"/>
              </a:rPr>
              <a:t> who uploaded exactly that message over an authenticated channel.</a:t>
            </a:r>
            <a:br>
              <a:rPr lang="en-US" dirty="0"/>
            </a:br>
            <a:r>
              <a:rPr lang="en-US" sz="1200" b="0" i="0" kern="1200" dirty="0">
                <a:solidFill>
                  <a:schemeClr val="tx1"/>
                </a:solidFill>
                <a:effectLst/>
                <a:latin typeface="+mn-lt"/>
                <a:ea typeface="+mn-ea"/>
                <a:cs typeface="+mn-cs"/>
              </a:rPr>
              <a:t>*  specification conformance/sanity checking:  The central app can sanity check data when users upload it.  When a friend downloads that data, the browser can just render it.</a:t>
            </a:r>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16</a:t>
            </a:fld>
            <a:endParaRPr lang="fr-CA"/>
          </a:p>
        </p:txBody>
      </p:sp>
    </p:spTree>
    <p:extLst>
      <p:ext uri="{BB962C8B-B14F-4D97-AF65-F5344CB8AC3E}">
        <p14:creationId xmlns:p14="http://schemas.microsoft.com/office/powerpoint/2010/main" val="3434516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we'll now cover the second point: how to convince users that your app actually does have good functionality at EOL.</a:t>
            </a:r>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17</a:t>
            </a:fld>
            <a:endParaRPr lang="fr-CA"/>
          </a:p>
        </p:txBody>
      </p:sp>
    </p:spTree>
    <p:extLst>
      <p:ext uri="{BB962C8B-B14F-4D97-AF65-F5344CB8AC3E}">
        <p14:creationId xmlns:p14="http://schemas.microsoft.com/office/powerpoint/2010/main" val="58892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t>Extraordinary claims require extraordinary proofs</a:t>
            </a:r>
          </a:p>
          <a:p>
            <a:r>
              <a:rPr lang="en-CA" sz="1200" dirty="0"/>
              <a:t>Providers can be explicit about which portions keep going</a:t>
            </a:r>
          </a:p>
          <a:p>
            <a:r>
              <a:rPr lang="en-CA" sz="1200" dirty="0"/>
              <a:t>Monitor allows users to “test drive” unplugged </a:t>
            </a:r>
            <a:r>
              <a:rPr lang="en-CA" sz="1200" dirty="0" err="1"/>
              <a:t>func</a:t>
            </a:r>
            <a:r>
              <a:rPr lang="en-CA" sz="1200" dirty="0"/>
              <a:t>.</a:t>
            </a:r>
          </a:p>
          <a:p>
            <a:endParaRPr lang="en-CA" sz="1200" dirty="0"/>
          </a:p>
          <a:p>
            <a:endParaRPr lang="en-CA" sz="1200" dirty="0"/>
          </a:p>
          <a:p>
            <a:pPr marL="228600" lvl="0" indent="-228600">
              <a:lnSpc>
                <a:spcPct val="120000"/>
              </a:lnSpc>
              <a:spcBef>
                <a:spcPts val="1000"/>
              </a:spcBef>
              <a:buFont typeface="Arial" panose="020B0604020202020204" pitchFamily="34" charset="0"/>
              <a:buChar char="•"/>
            </a:pPr>
            <a:r>
              <a:rPr lang="en-CA" sz="2400" dirty="0"/>
              <a:t>When  launched in “unplugged mode”</a:t>
            </a:r>
          </a:p>
          <a:p>
            <a:pPr marL="685800" lvl="1" indent="-228600">
              <a:lnSpc>
                <a:spcPct val="120000"/>
              </a:lnSpc>
              <a:spcBef>
                <a:spcPts val="500"/>
              </a:spcBef>
              <a:buFont typeface="Arial" panose="020B0604020202020204" pitchFamily="34" charset="0"/>
              <a:buChar char="•"/>
            </a:pPr>
            <a:r>
              <a:rPr lang="en-CA" sz="2000" dirty="0"/>
              <a:t>Extension intercepts network requests</a:t>
            </a:r>
          </a:p>
          <a:p>
            <a:pPr marL="685800" lvl="1" indent="-228600">
              <a:lnSpc>
                <a:spcPct val="120000"/>
              </a:lnSpc>
              <a:spcBef>
                <a:spcPts val="500"/>
              </a:spcBef>
              <a:buFont typeface="Arial" panose="020B0604020202020204" pitchFamily="34" charset="0"/>
              <a:buChar char="•"/>
            </a:pPr>
            <a:r>
              <a:rPr lang="en-CA" sz="2000" dirty="0"/>
              <a:t>Requests are written to an audit log</a:t>
            </a:r>
          </a:p>
          <a:p>
            <a:pPr marL="228600" lvl="0" indent="-228600">
              <a:lnSpc>
                <a:spcPct val="120000"/>
              </a:lnSpc>
              <a:spcBef>
                <a:spcPts val="1000"/>
              </a:spcBef>
              <a:buFont typeface="Arial" panose="020B0604020202020204" pitchFamily="34" charset="0"/>
              <a:buChar char="•"/>
            </a:pPr>
            <a:r>
              <a:rPr lang="en-CA" sz="2400" dirty="0"/>
              <a:t>Warranty claims can be validated</a:t>
            </a:r>
          </a:p>
          <a:p>
            <a:pPr marL="685800" lvl="1" indent="-228600">
              <a:lnSpc>
                <a:spcPct val="120000"/>
              </a:lnSpc>
              <a:spcBef>
                <a:spcPts val="500"/>
              </a:spcBef>
              <a:buFont typeface="Arial" panose="020B0604020202020204" pitchFamily="34" charset="0"/>
              <a:buChar char="•"/>
            </a:pPr>
            <a:r>
              <a:rPr lang="en-CA" sz="2000" dirty="0"/>
              <a:t>E.g. trigger local search feature and expect no external requests</a:t>
            </a:r>
          </a:p>
          <a:p>
            <a:endParaRPr lang="en-CA" sz="1200" dirty="0"/>
          </a:p>
          <a:p>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18</a:t>
            </a:fld>
            <a:endParaRPr lang="fr-CA"/>
          </a:p>
        </p:txBody>
      </p:sp>
    </p:spTree>
    <p:extLst>
      <p:ext uri="{BB962C8B-B14F-4D97-AF65-F5344CB8AC3E}">
        <p14:creationId xmlns:p14="http://schemas.microsoft.com/office/powerpoint/2010/main" val="815245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piece</a:t>
            </a:r>
            <a:r>
              <a:rPr lang="en-US" baseline="0" dirty="0"/>
              <a:t> of outline.</a:t>
            </a:r>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19</a:t>
            </a:fld>
            <a:endParaRPr lang="fr-CA"/>
          </a:p>
        </p:txBody>
      </p:sp>
    </p:spTree>
    <p:extLst>
      <p:ext uri="{BB962C8B-B14F-4D97-AF65-F5344CB8AC3E}">
        <p14:creationId xmlns:p14="http://schemas.microsoft.com/office/powerpoint/2010/main" val="392668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trust that it will be there in the future</a:t>
            </a:r>
          </a:p>
          <a:p>
            <a:r>
              <a:rPr lang="en-CA" dirty="0"/>
              <a:t>Extremely Durable</a:t>
            </a:r>
          </a:p>
          <a:p>
            <a:r>
              <a:rPr lang="en-CA" dirty="0"/>
              <a:t>No need for formats. You’ll always be able to see it the way it is built.</a:t>
            </a:r>
            <a:endParaRPr lang="fr-CA" dirty="0"/>
          </a:p>
          <a:p>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2</a:t>
            </a:fld>
            <a:endParaRPr lang="fr-CA"/>
          </a:p>
        </p:txBody>
      </p:sp>
    </p:spTree>
    <p:extLst>
      <p:ext uri="{BB962C8B-B14F-4D97-AF65-F5344CB8AC3E}">
        <p14:creationId xmlns:p14="http://schemas.microsoft.com/office/powerpoint/2010/main" val="3910270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20</a:t>
            </a:fld>
            <a:endParaRPr lang="fr-CA"/>
          </a:p>
        </p:txBody>
      </p:sp>
    </p:spTree>
    <p:extLst>
      <p:ext uri="{BB962C8B-B14F-4D97-AF65-F5344CB8AC3E}">
        <p14:creationId xmlns:p14="http://schemas.microsoft.com/office/powerpoint/2010/main" val="851922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Chat owner can keep history of all messages</a:t>
            </a:r>
          </a:p>
          <a:p>
            <a:r>
              <a:rPr lang="en-CA" sz="1200" b="1" dirty="0"/>
              <a:t>Message authors can revoke their messages</a:t>
            </a:r>
          </a:p>
          <a:p>
            <a:r>
              <a:rPr lang="fr-CA" dirty="0" err="1"/>
              <a:t>Emphasis</a:t>
            </a:r>
            <a:r>
              <a:rPr lang="fr-CA" dirty="0"/>
              <a:t>: chat </a:t>
            </a:r>
            <a:r>
              <a:rPr lang="fr-CA" dirty="0" err="1"/>
              <a:t>owner</a:t>
            </a:r>
            <a:r>
              <a:rPr lang="fr-CA" baseline="0" dirty="0"/>
              <a:t> </a:t>
            </a:r>
            <a:r>
              <a:rPr lang="fr-CA" baseline="0" dirty="0" err="1"/>
              <a:t>keeps</a:t>
            </a:r>
            <a:r>
              <a:rPr lang="fr-CA" baseline="0" dirty="0"/>
              <a:t> </a:t>
            </a:r>
            <a:r>
              <a:rPr lang="fr-CA" baseline="0" dirty="0" err="1"/>
              <a:t>list</a:t>
            </a:r>
            <a:r>
              <a:rPr lang="fr-CA" baseline="0" dirty="0"/>
              <a:t> of message caps. </a:t>
            </a:r>
            <a:r>
              <a:rPr lang="fr-CA" baseline="0" dirty="0" err="1"/>
              <a:t>Users</a:t>
            </a:r>
            <a:r>
              <a:rPr lang="fr-CA" baseline="0" dirty="0"/>
              <a:t> place messages in </a:t>
            </a:r>
            <a:r>
              <a:rPr lang="fr-CA" baseline="0" dirty="0" err="1"/>
              <a:t>their</a:t>
            </a:r>
            <a:r>
              <a:rPr lang="fr-CA" baseline="0" dirty="0"/>
              <a:t> </a:t>
            </a:r>
            <a:r>
              <a:rPr lang="fr-CA" baseline="0" dirty="0" err="1"/>
              <a:t>own</a:t>
            </a:r>
            <a:r>
              <a:rPr lang="fr-CA" baseline="0" dirty="0"/>
              <a:t> store.</a:t>
            </a:r>
          </a:p>
          <a:p>
            <a:endParaRPr lang="fr-CA" dirty="0"/>
          </a:p>
        </p:txBody>
      </p:sp>
      <p:sp>
        <p:nvSpPr>
          <p:cNvPr id="4" name="Slide Number Placeholder 3"/>
          <p:cNvSpPr>
            <a:spLocks noGrp="1"/>
          </p:cNvSpPr>
          <p:nvPr>
            <p:ph type="sldNum" sz="quarter" idx="10"/>
          </p:nvPr>
        </p:nvSpPr>
        <p:spPr/>
        <p:txBody>
          <a:bodyPr/>
          <a:lstStyle/>
          <a:p>
            <a:fld id="{3D8C0B19-2FF8-4974-8054-A4E48EB7D7EB}" type="slidenum">
              <a:rPr lang="fr-CA" smtClean="0"/>
              <a:t>21</a:t>
            </a:fld>
            <a:endParaRPr lang="fr-CA"/>
          </a:p>
        </p:txBody>
      </p:sp>
    </p:spTree>
    <p:extLst>
      <p:ext uri="{BB962C8B-B14F-4D97-AF65-F5344CB8AC3E}">
        <p14:creationId xmlns:p14="http://schemas.microsoft.com/office/powerpoint/2010/main" val="3952726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a:t>
            </a:r>
            <a:r>
              <a:rPr lang="en-US" dirty="0" err="1"/>
              <a:t>hotcrp</a:t>
            </a:r>
            <a:r>
              <a:rPr lang="en-US" dirty="0"/>
              <a:t> is a</a:t>
            </a:r>
            <a:r>
              <a:rPr lang="en-US" baseline="0" dirty="0"/>
              <a:t> </a:t>
            </a:r>
            <a:r>
              <a:rPr lang="en-US" baseline="0" dirty="0" err="1"/>
              <a:t>php</a:t>
            </a:r>
            <a:r>
              <a:rPr lang="en-US" baseline="0" dirty="0"/>
              <a:t> application, generally installed for a conference for the chairs.</a:t>
            </a:r>
          </a:p>
          <a:p>
            <a:r>
              <a:rPr lang="en-US" baseline="0" dirty="0"/>
              <a:t>It’s generally undefined how long the chair will keep hosting a conference website.</a:t>
            </a:r>
          </a:p>
          <a:p>
            <a:r>
              <a:rPr lang="en-US" baseline="0" dirty="0"/>
              <a:t>The PHP application stores all papers and reviews in a server database, and this gets lost when the site is taken down.</a:t>
            </a:r>
          </a:p>
          <a:p>
            <a:r>
              <a:rPr lang="en-US" baseline="0" dirty="0"/>
              <a:t>We refitted </a:t>
            </a:r>
            <a:r>
              <a:rPr lang="en-US" baseline="0" dirty="0" err="1"/>
              <a:t>HotCRP</a:t>
            </a:r>
            <a:r>
              <a:rPr lang="en-US" baseline="0" dirty="0"/>
              <a:t> to work in </a:t>
            </a:r>
            <a:r>
              <a:rPr lang="en-US" baseline="0" dirty="0" err="1"/>
              <a:t>micasa</a:t>
            </a:r>
            <a:r>
              <a:rPr lang="en-US" baseline="0" dirty="0"/>
              <a:t>, allow those reviews and papers to persist, and remain searchable locally… Not just your own comments, but everything you’ve crawled in the past goes in that index.</a:t>
            </a:r>
          </a:p>
          <a:p>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22</a:t>
            </a:fld>
            <a:endParaRPr lang="fr-CA"/>
          </a:p>
        </p:txBody>
      </p:sp>
    </p:spTree>
    <p:extLst>
      <p:ext uri="{BB962C8B-B14F-4D97-AF65-F5344CB8AC3E}">
        <p14:creationId xmlns:p14="http://schemas.microsoft.com/office/powerpoint/2010/main" val="1440216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this shorter with earlier usage example. Say that comment and images come from various user stores in the </a:t>
            </a:r>
            <a:r>
              <a:rPr lang="en-US" baseline="0" dirty="0" err="1"/>
              <a:t>micasa</a:t>
            </a:r>
            <a:r>
              <a:rPr lang="en-US" baseline="0" dirty="0"/>
              <a:t> case.</a:t>
            </a:r>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23</a:t>
            </a:fld>
            <a:endParaRPr lang="fr-CA"/>
          </a:p>
        </p:txBody>
      </p:sp>
    </p:spTree>
    <p:extLst>
      <p:ext uri="{BB962C8B-B14F-4D97-AF65-F5344CB8AC3E}">
        <p14:creationId xmlns:p14="http://schemas.microsoft.com/office/powerpoint/2010/main" val="4146485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r>
              <a:rPr lang="en-US" baseline="0" dirty="0"/>
              <a:t> in paper</a:t>
            </a:r>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24</a:t>
            </a:fld>
            <a:endParaRPr lang="fr-CA"/>
          </a:p>
        </p:txBody>
      </p:sp>
    </p:spTree>
    <p:extLst>
      <p:ext uri="{BB962C8B-B14F-4D97-AF65-F5344CB8AC3E}">
        <p14:creationId xmlns:p14="http://schemas.microsoft.com/office/powerpoint/2010/main" val="255830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wanted to characterize what portion of </a:t>
            </a:r>
            <a:r>
              <a:rPr lang="en-US" dirty="0"/>
              <a:t>the</a:t>
            </a:r>
            <a:r>
              <a:rPr lang="en-US" baseline="0" dirty="0"/>
              <a:t> overheads was caused by the additional data dependencies introduced, so included a third version with flattened…</a:t>
            </a:r>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25</a:t>
            </a:fld>
            <a:endParaRPr lang="fr-CA"/>
          </a:p>
        </p:txBody>
      </p:sp>
    </p:spTree>
    <p:extLst>
      <p:ext uri="{BB962C8B-B14F-4D97-AF65-F5344CB8AC3E}">
        <p14:creationId xmlns:p14="http://schemas.microsoft.com/office/powerpoint/2010/main" val="3877122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talk about the first bullet.</a:t>
            </a:r>
            <a:r>
              <a:rPr lang="en-US" baseline="0" dirty="0"/>
              <a:t> Refer to paper for more.</a:t>
            </a:r>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26</a:t>
            </a:fld>
            <a:endParaRPr lang="fr-CA"/>
          </a:p>
        </p:txBody>
      </p:sp>
    </p:spTree>
    <p:extLst>
      <p:ext uri="{BB962C8B-B14F-4D97-AF65-F5344CB8AC3E}">
        <p14:creationId xmlns:p14="http://schemas.microsoft.com/office/powerpoint/2010/main" val="4025313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Late</a:t>
            </a:r>
            <a:r>
              <a:rPr lang="en-CA" baseline="0" dirty="0"/>
              <a:t>r in presentation</a:t>
            </a:r>
            <a:endParaRPr lang="fr-CA" dirty="0"/>
          </a:p>
        </p:txBody>
      </p:sp>
      <p:sp>
        <p:nvSpPr>
          <p:cNvPr id="4" name="Slide Number Placeholder 3"/>
          <p:cNvSpPr>
            <a:spLocks noGrp="1"/>
          </p:cNvSpPr>
          <p:nvPr>
            <p:ph type="sldNum" sz="quarter" idx="10"/>
          </p:nvPr>
        </p:nvSpPr>
        <p:spPr/>
        <p:txBody>
          <a:bodyPr/>
          <a:lstStyle/>
          <a:p>
            <a:fld id="{3D8C0B19-2FF8-4974-8054-A4E48EB7D7EB}" type="slidenum">
              <a:rPr lang="fr-CA" smtClean="0"/>
              <a:t>27</a:t>
            </a:fld>
            <a:endParaRPr lang="fr-CA"/>
          </a:p>
        </p:txBody>
      </p:sp>
    </p:spTree>
    <p:extLst>
      <p:ext uri="{BB962C8B-B14F-4D97-AF65-F5344CB8AC3E}">
        <p14:creationId xmlns:p14="http://schemas.microsoft.com/office/powerpoint/2010/main" val="1073184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Backup. Refer</a:t>
            </a:r>
            <a:r>
              <a:rPr lang="en-CA" baseline="0" dirty="0"/>
              <a:t> to paper for list of apps we support(or not)</a:t>
            </a:r>
            <a:endParaRPr lang="fr-CA" dirty="0"/>
          </a:p>
        </p:txBody>
      </p:sp>
      <p:sp>
        <p:nvSpPr>
          <p:cNvPr id="4" name="Slide Number Placeholder 3"/>
          <p:cNvSpPr>
            <a:spLocks noGrp="1"/>
          </p:cNvSpPr>
          <p:nvPr>
            <p:ph type="sldNum" sz="quarter" idx="10"/>
          </p:nvPr>
        </p:nvSpPr>
        <p:spPr/>
        <p:txBody>
          <a:bodyPr/>
          <a:lstStyle/>
          <a:p>
            <a:fld id="{3D8C0B19-2FF8-4974-8054-A4E48EB7D7EB}" type="slidenum">
              <a:rPr lang="fr-CA" smtClean="0"/>
              <a:t>28</a:t>
            </a:fld>
            <a:endParaRPr lang="fr-CA"/>
          </a:p>
        </p:txBody>
      </p:sp>
    </p:spTree>
    <p:extLst>
      <p:ext uri="{BB962C8B-B14F-4D97-AF65-F5344CB8AC3E}">
        <p14:creationId xmlns:p14="http://schemas.microsoft.com/office/powerpoint/2010/main" val="296706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Backup.</a:t>
            </a:r>
          </a:p>
        </p:txBody>
      </p:sp>
      <p:sp>
        <p:nvSpPr>
          <p:cNvPr id="4" name="Slide Number Placeholder 3"/>
          <p:cNvSpPr>
            <a:spLocks noGrp="1"/>
          </p:cNvSpPr>
          <p:nvPr>
            <p:ph type="sldNum" sz="quarter" idx="10"/>
          </p:nvPr>
        </p:nvSpPr>
        <p:spPr/>
        <p:txBody>
          <a:bodyPr/>
          <a:lstStyle/>
          <a:p>
            <a:fld id="{3D8C0B19-2FF8-4974-8054-A4E48EB7D7EB}" type="slidenum">
              <a:rPr lang="fr-CA" smtClean="0"/>
              <a:t>30</a:t>
            </a:fld>
            <a:endParaRPr lang="fr-CA"/>
          </a:p>
        </p:txBody>
      </p:sp>
    </p:spTree>
    <p:extLst>
      <p:ext uri="{BB962C8B-B14F-4D97-AF65-F5344CB8AC3E}">
        <p14:creationId xmlns:p14="http://schemas.microsoft.com/office/powerpoint/2010/main" val="4105365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Imagine</a:t>
            </a:r>
            <a:r>
              <a:rPr lang="en-CA" baseline="0" dirty="0"/>
              <a:t> for a moment that you would like to start a new online photo service called </a:t>
            </a:r>
            <a:r>
              <a:rPr lang="en-CA" baseline="0" dirty="0" err="1"/>
              <a:t>Lacqr</a:t>
            </a:r>
            <a:r>
              <a:rPr lang="en-CA" baseline="0" dirty="0"/>
              <a:t>.</a:t>
            </a:r>
          </a:p>
          <a:p>
            <a:r>
              <a:rPr lang="en-CA" baseline="0" dirty="0"/>
              <a:t>You believe you have good ideas, and the right motivation for having this new service, and you want to gather a big customer base, but there are existing big services doing the same thing as you.</a:t>
            </a:r>
            <a:endParaRPr lang="en-CA" dirty="0"/>
          </a:p>
          <a:p>
            <a:endParaRPr lang="en-CA" dirty="0"/>
          </a:p>
          <a:p>
            <a:r>
              <a:rPr lang="en-CA" sz="1200" b="0" i="0" kern="1200" baseline="0" dirty="0">
                <a:solidFill>
                  <a:schemeClr val="tx1"/>
                </a:solidFill>
                <a:effectLst/>
                <a:latin typeface="+mn-lt"/>
                <a:ea typeface="+mn-ea"/>
                <a:cs typeface="+mn-cs"/>
              </a:rPr>
              <a:t>As a user, </a:t>
            </a:r>
            <a:r>
              <a:rPr lang="en-US" sz="1200" b="0" i="0" kern="1200" dirty="0">
                <a:solidFill>
                  <a:schemeClr val="tx1"/>
                </a:solidFill>
                <a:effectLst/>
                <a:latin typeface="+mn-lt"/>
                <a:ea typeface="+mn-ea"/>
                <a:cs typeface="+mn-cs"/>
              </a:rPr>
              <a:t>You like the features and UI much better than Flickr's.  But you're really worried that if you start using it and spend a bunch of time uploading photos, annotating your photos, making comments on other people's photos, customizing the layouts of some of your albums, that all the time and effort will be wasted if the company goes out of business in a year or two.  And you might lose all of my content as well.</a:t>
            </a:r>
            <a:endParaRPr lang="en-CA" dirty="0"/>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For</a:t>
            </a:r>
            <a:r>
              <a:rPr lang="en-CA" baseline="0" dirty="0"/>
              <a:t> </a:t>
            </a:r>
            <a:r>
              <a:rPr lang="en-CA" baseline="0" dirty="0" err="1"/>
              <a:t>devs</a:t>
            </a:r>
            <a:r>
              <a:rPr lang="en-CA" baseline="0" dirty="0"/>
              <a:t>. </a:t>
            </a:r>
            <a:r>
              <a:rPr lang="en-CA" dirty="0"/>
              <a:t>It’s difficult to attract</a:t>
            </a:r>
            <a:r>
              <a:rPr lang="en-CA" baseline="0" dirty="0"/>
              <a:t> a user base.</a:t>
            </a:r>
          </a:p>
          <a:p>
            <a:endParaRPr lang="en-CA" dirty="0"/>
          </a:p>
        </p:txBody>
      </p:sp>
      <p:sp>
        <p:nvSpPr>
          <p:cNvPr id="4" name="Slide Number Placeholder 3"/>
          <p:cNvSpPr>
            <a:spLocks noGrp="1"/>
          </p:cNvSpPr>
          <p:nvPr>
            <p:ph type="sldNum" sz="quarter" idx="10"/>
          </p:nvPr>
        </p:nvSpPr>
        <p:spPr/>
        <p:txBody>
          <a:bodyPr/>
          <a:lstStyle/>
          <a:p>
            <a:fld id="{3D8C0B19-2FF8-4974-8054-A4E48EB7D7EB}" type="slidenum">
              <a:rPr lang="fr-CA" smtClean="0"/>
              <a:t>3</a:t>
            </a:fld>
            <a:endParaRPr lang="fr-CA"/>
          </a:p>
        </p:txBody>
      </p:sp>
    </p:spTree>
    <p:extLst>
      <p:ext uri="{BB962C8B-B14F-4D97-AF65-F5344CB8AC3E}">
        <p14:creationId xmlns:p14="http://schemas.microsoft.com/office/powerpoint/2010/main" val="367380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and you know you're not just being paranoid.  Apps do go out of business. </a:t>
            </a:r>
            <a:br>
              <a:rPr lang="en-US" dirty="0"/>
            </a:br>
            <a:endParaRPr lang="en-CA" dirty="0"/>
          </a:p>
          <a:p>
            <a:endParaRPr lang="en-CA" dirty="0"/>
          </a:p>
          <a:p>
            <a:r>
              <a:rPr lang="en-CA" dirty="0"/>
              <a:t>Markets are competitive</a:t>
            </a:r>
          </a:p>
          <a:p>
            <a:r>
              <a:rPr lang="en-CA" dirty="0"/>
              <a:t>Application services are expensive to operate</a:t>
            </a:r>
          </a:p>
          <a:p>
            <a:r>
              <a:rPr lang="en-CA" dirty="0"/>
              <a:t>Business models not always sustainable.</a:t>
            </a:r>
          </a:p>
          <a:p>
            <a:r>
              <a:rPr lang="en-CA" dirty="0"/>
              <a:t>It’s not under your control.</a:t>
            </a:r>
          </a:p>
          <a:p>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4</a:t>
            </a:fld>
            <a:endParaRPr lang="fr-CA"/>
          </a:p>
        </p:txBody>
      </p:sp>
    </p:spTree>
    <p:extLst>
      <p:ext uri="{BB962C8B-B14F-4D97-AF65-F5344CB8AC3E}">
        <p14:creationId xmlns:p14="http://schemas.microsoft.com/office/powerpoint/2010/main" val="644849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Laqr</a:t>
            </a:r>
            <a:r>
              <a:rPr lang="en-US" sz="1200" b="0" i="0" kern="1200" dirty="0">
                <a:solidFill>
                  <a:schemeClr val="tx1"/>
                </a:solidFill>
                <a:effectLst/>
                <a:latin typeface="+mn-lt"/>
                <a:ea typeface="+mn-ea"/>
                <a:cs typeface="+mn-cs"/>
              </a:rPr>
              <a:t> does have a way to export my data.  But you're still super wary.  Data is not enough.  You don't know where the code will come from to easily navigate your content. And, even if you can do that in some halfway decent manner,</a:t>
            </a:r>
            <a:br>
              <a:rPr lang="en-US" dirty="0"/>
            </a:br>
            <a:r>
              <a:rPr lang="en-US" sz="1200" b="0" i="0" kern="1200" dirty="0">
                <a:solidFill>
                  <a:schemeClr val="tx1"/>
                </a:solidFill>
                <a:effectLst/>
                <a:latin typeface="+mn-lt"/>
                <a:ea typeface="+mn-ea"/>
                <a:cs typeface="+mn-cs"/>
              </a:rPr>
              <a:t>all that investment of time in customizing your albums will be lost.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You think you pretty much have to choose </a:t>
            </a:r>
            <a:r>
              <a:rPr lang="en-US" sz="1200" b="0" i="0" kern="1200" dirty="0" err="1">
                <a:solidFill>
                  <a:schemeClr val="tx1"/>
                </a:solidFill>
                <a:effectLst/>
                <a:latin typeface="+mn-lt"/>
                <a:ea typeface="+mn-ea"/>
                <a:cs typeface="+mn-cs"/>
              </a:rPr>
              <a:t>flickr</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Unless…. </a:t>
            </a:r>
            <a:r>
              <a:rPr lang="en-US" sz="1200" b="0" i="0" kern="1200" dirty="0" err="1">
                <a:solidFill>
                  <a:schemeClr val="tx1"/>
                </a:solidFill>
                <a:effectLst/>
                <a:latin typeface="+mn-lt"/>
                <a:ea typeface="+mn-ea"/>
                <a:cs typeface="+mn-cs"/>
              </a:rPr>
              <a:t>Laqr</a:t>
            </a:r>
            <a:r>
              <a:rPr lang="en-US" sz="1200" b="0" i="0" kern="1200" dirty="0">
                <a:solidFill>
                  <a:schemeClr val="tx1"/>
                </a:solidFill>
                <a:effectLst/>
                <a:latin typeface="+mn-lt"/>
                <a:ea typeface="+mn-ea"/>
                <a:cs typeface="+mn-cs"/>
              </a:rPr>
              <a:t> could give you really strong assurances that you wouldn't waist your investment of time and data, that your ability to navigate your content and your friends' content, to customize, to post messages and annotation, would remain even if </a:t>
            </a:r>
            <a:r>
              <a:rPr lang="en-US" sz="1200" b="0" i="0" kern="1200" dirty="0" err="1">
                <a:solidFill>
                  <a:schemeClr val="tx1"/>
                </a:solidFill>
                <a:effectLst/>
                <a:latin typeface="+mn-lt"/>
                <a:ea typeface="+mn-ea"/>
                <a:cs typeface="+mn-cs"/>
              </a:rPr>
              <a:t>Laqr</a:t>
            </a:r>
            <a:r>
              <a:rPr lang="en-US" sz="1200" b="0" i="0" kern="1200" dirty="0">
                <a:solidFill>
                  <a:schemeClr val="tx1"/>
                </a:solidFill>
                <a:effectLst/>
                <a:latin typeface="+mn-lt"/>
                <a:ea typeface="+mn-ea"/>
                <a:cs typeface="+mn-cs"/>
              </a:rPr>
              <a:t> went out of business.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5</a:t>
            </a:fld>
            <a:endParaRPr lang="fr-CA"/>
          </a:p>
        </p:txBody>
      </p:sp>
    </p:spTree>
    <p:extLst>
      <p:ext uri="{BB962C8B-B14F-4D97-AF65-F5344CB8AC3E}">
        <p14:creationId xmlns:p14="http://schemas.microsoft.com/office/powerpoint/2010/main" val="33668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Now</a:t>
            </a:r>
            <a:r>
              <a:rPr lang="en-US" baseline="0" dirty="0"/>
              <a:t> we believe that users would be more inclined to use a service if they had the reassurance that their data and the functionality they have learned to enjoy will stay there, just like a real photo album.</a:t>
            </a:r>
          </a:p>
          <a:p>
            <a:endParaRPr lang="fr-CA" baseline="0" dirty="0"/>
          </a:p>
          <a:p>
            <a:r>
              <a:rPr lang="en-US" sz="1200" b="0" i="0" kern="1200" dirty="0">
                <a:solidFill>
                  <a:schemeClr val="tx1"/>
                </a:solidFill>
                <a:effectLst/>
                <a:latin typeface="+mn-lt"/>
                <a:ea typeface="+mn-ea"/>
                <a:cs typeface="+mn-cs"/>
              </a:rPr>
              <a:t>We've built a development platform called </a:t>
            </a:r>
            <a:r>
              <a:rPr lang="en-US" sz="1200" b="0" i="0" kern="1200" dirty="0" err="1">
                <a:solidFill>
                  <a:schemeClr val="tx1"/>
                </a:solidFill>
                <a:effectLst/>
                <a:latin typeface="+mn-lt"/>
                <a:ea typeface="+mn-ea"/>
                <a:cs typeface="+mn-cs"/>
              </a:rPr>
              <a:t>Micasa</a:t>
            </a:r>
            <a:r>
              <a:rPr lang="en-US" sz="1200" b="0" i="0" kern="1200" dirty="0">
                <a:solidFill>
                  <a:schemeClr val="tx1"/>
                </a:solidFill>
                <a:effectLst/>
                <a:latin typeface="+mn-lt"/>
                <a:ea typeface="+mn-ea"/>
                <a:cs typeface="+mn-cs"/>
              </a:rPr>
              <a:t> that can do exactly that. (walk</a:t>
            </a:r>
            <a:r>
              <a:rPr lang="en-US" sz="1200" b="0" i="0" kern="1200" baseline="0" dirty="0">
                <a:solidFill>
                  <a:schemeClr val="tx1"/>
                </a:solidFill>
                <a:effectLst/>
                <a:latin typeface="+mn-lt"/>
                <a:ea typeface="+mn-ea"/>
                <a:cs typeface="+mn-cs"/>
              </a:rPr>
              <a:t> through next slide)</a:t>
            </a:r>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6</a:t>
            </a:fld>
            <a:endParaRPr lang="fr-CA"/>
          </a:p>
        </p:txBody>
      </p:sp>
    </p:spTree>
    <p:extLst>
      <p:ext uri="{BB962C8B-B14F-4D97-AF65-F5344CB8AC3E}">
        <p14:creationId xmlns:p14="http://schemas.microsoft.com/office/powerpoint/2010/main" val="2829521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Micasa</a:t>
            </a:r>
            <a:r>
              <a:rPr lang="en-US" sz="1200" b="0" i="0" kern="1200" dirty="0">
                <a:solidFill>
                  <a:schemeClr val="tx1"/>
                </a:solidFill>
                <a:effectLst/>
                <a:latin typeface="+mn-lt"/>
                <a:ea typeface="+mn-ea"/>
                <a:cs typeface="+mn-cs"/>
              </a:rPr>
              <a:t> is a development platform that allows developers </a:t>
            </a:r>
          </a:p>
          <a:p>
            <a:r>
              <a:rPr lang="en-US" sz="1200" b="0" i="0" kern="1200" dirty="0">
                <a:solidFill>
                  <a:schemeClr val="tx1"/>
                </a:solidFill>
                <a:effectLst/>
                <a:latin typeface="+mn-lt"/>
                <a:ea typeface="+mn-ea"/>
                <a:cs typeface="+mn-cs"/>
              </a:rPr>
              <a:t>* to build apps that tolerate EOL</a:t>
            </a:r>
          </a:p>
          <a:p>
            <a:r>
              <a:rPr lang="en-US" sz="1200" b="0" i="0" kern="1200" dirty="0">
                <a:solidFill>
                  <a:schemeClr val="tx1"/>
                </a:solidFill>
                <a:effectLst/>
                <a:latin typeface="+mn-lt"/>
                <a:ea typeface="+mn-ea"/>
                <a:cs typeface="+mn-cs"/>
              </a:rPr>
              <a:t>* to assert audit able warranties about EOL behavior</a:t>
            </a:r>
          </a:p>
          <a:p>
            <a:endParaRPr lang="fr-CA" dirty="0"/>
          </a:p>
          <a:p>
            <a:endParaRPr lang="fr-CA" dirty="0"/>
          </a:p>
          <a:p>
            <a:r>
              <a:rPr lang="en-US" sz="1200" b="0" i="0" kern="1200" dirty="0">
                <a:solidFill>
                  <a:schemeClr val="tx1"/>
                </a:solidFill>
                <a:effectLst/>
                <a:latin typeface="+mn-lt"/>
                <a:ea typeface="+mn-ea"/>
                <a:cs typeface="+mn-cs"/>
              </a:rPr>
              <a:t>we'll discuss the first bullet point first: how to build apps that tolerate EOL.  Then we'll cover the second point: how to convince users that your app actually does have good functionality at EOL.</a:t>
            </a:r>
            <a:endParaRPr lang="en-US" dirty="0"/>
          </a:p>
        </p:txBody>
      </p:sp>
      <p:sp>
        <p:nvSpPr>
          <p:cNvPr id="4" name="Slide Number Placeholder 3"/>
          <p:cNvSpPr>
            <a:spLocks noGrp="1"/>
          </p:cNvSpPr>
          <p:nvPr>
            <p:ph type="sldNum" sz="quarter" idx="10"/>
          </p:nvPr>
        </p:nvSpPr>
        <p:spPr/>
        <p:txBody>
          <a:bodyPr/>
          <a:lstStyle/>
          <a:p>
            <a:fld id="{3D8C0B19-2FF8-4974-8054-A4E48EB7D7EB}" type="slidenum">
              <a:rPr lang="fr-CA" smtClean="0"/>
              <a:t>7</a:t>
            </a:fld>
            <a:endParaRPr lang="fr-CA"/>
          </a:p>
        </p:txBody>
      </p:sp>
    </p:spTree>
    <p:extLst>
      <p:ext uri="{BB962C8B-B14F-4D97-AF65-F5344CB8AC3E}">
        <p14:creationId xmlns:p14="http://schemas.microsoft.com/office/powerpoint/2010/main" val="588920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Hosted application make it easy to do a lot of things:</a:t>
            </a:r>
            <a:br>
              <a:rPr lang="en-CA" baseline="0" dirty="0"/>
            </a:br>
            <a:endParaRPr lang="en-CA" baseline="0" dirty="0"/>
          </a:p>
          <a:p>
            <a:endParaRPr lang="en-CA" baseline="0" dirty="0"/>
          </a:p>
          <a:p>
            <a:r>
              <a:rPr lang="en-US" sz="1200" dirty="0"/>
              <a:t>Try application by browsing</a:t>
            </a:r>
          </a:p>
          <a:p>
            <a:r>
              <a:rPr lang="en-US" sz="1200" dirty="0"/>
              <a:t>Refresh / Rolling upgrade</a:t>
            </a:r>
          </a:p>
          <a:p>
            <a:r>
              <a:rPr lang="en-US" sz="1200" dirty="0"/>
              <a:t>Scalability (e.g. caching)</a:t>
            </a:r>
          </a:p>
          <a:p>
            <a:r>
              <a:rPr lang="en-US" sz="1200" dirty="0"/>
              <a:t>Global Search / Recommendations</a:t>
            </a:r>
          </a:p>
          <a:p>
            <a:r>
              <a:rPr lang="en-US" sz="1200" dirty="0"/>
              <a:t>Authentication</a:t>
            </a:r>
          </a:p>
          <a:p>
            <a:r>
              <a:rPr lang="en-US" sz="1200" dirty="0"/>
              <a:t>Access control / sharing</a:t>
            </a:r>
          </a:p>
          <a:p>
            <a:endParaRPr lang="fr-CA" dirty="0"/>
          </a:p>
          <a:p>
            <a:r>
              <a:rPr lang="fr-CA" dirty="0"/>
              <a:t>Animation: X </a:t>
            </a:r>
            <a:r>
              <a:rPr lang="fr-CA" dirty="0" err="1"/>
              <a:t>appears</a:t>
            </a:r>
            <a:r>
              <a:rPr lang="fr-CA" dirty="0"/>
              <a:t>, and </a:t>
            </a:r>
            <a:r>
              <a:rPr lang="fr-CA" dirty="0" err="1"/>
              <a:t>title</a:t>
            </a:r>
            <a:r>
              <a:rPr lang="fr-CA" dirty="0"/>
              <a:t> changes.</a:t>
            </a:r>
          </a:p>
          <a:p>
            <a:endParaRPr lang="fr-CA" dirty="0"/>
          </a:p>
          <a:p>
            <a:r>
              <a:rPr lang="en-CA" dirty="0"/>
              <a:t>Risk</a:t>
            </a:r>
            <a:r>
              <a:rPr lang="en-CA" baseline="0" dirty="0"/>
              <a:t> of failure</a:t>
            </a:r>
            <a:r>
              <a:rPr lang="en-CA" dirty="0"/>
              <a:t>:</a:t>
            </a:r>
          </a:p>
          <a:p>
            <a:r>
              <a:rPr lang="en-CA" sz="1200" dirty="0"/>
              <a:t> - Lose your data</a:t>
            </a:r>
          </a:p>
          <a:p>
            <a:r>
              <a:rPr lang="en-CA" sz="1200" dirty="0"/>
              <a:t> - Lose other user’s data you had access to</a:t>
            </a:r>
          </a:p>
          <a:p>
            <a:r>
              <a:rPr lang="en-CA" sz="1200" dirty="0"/>
              <a:t> - Lose logic to understand it. (export not enough)</a:t>
            </a:r>
          </a:p>
          <a:p>
            <a:endParaRPr lang="fr-CA" dirty="0"/>
          </a:p>
        </p:txBody>
      </p:sp>
      <p:sp>
        <p:nvSpPr>
          <p:cNvPr id="4" name="Slide Number Placeholder 3"/>
          <p:cNvSpPr>
            <a:spLocks noGrp="1"/>
          </p:cNvSpPr>
          <p:nvPr>
            <p:ph type="sldNum" sz="quarter" idx="10"/>
          </p:nvPr>
        </p:nvSpPr>
        <p:spPr/>
        <p:txBody>
          <a:bodyPr/>
          <a:lstStyle/>
          <a:p>
            <a:fld id="{3D8C0B19-2FF8-4974-8054-A4E48EB7D7EB}" type="slidenum">
              <a:rPr lang="fr-CA" smtClean="0"/>
              <a:t>8</a:t>
            </a:fld>
            <a:endParaRPr lang="fr-CA"/>
          </a:p>
        </p:txBody>
      </p:sp>
    </p:spTree>
    <p:extLst>
      <p:ext uri="{BB962C8B-B14F-4D97-AF65-F5344CB8AC3E}">
        <p14:creationId xmlns:p14="http://schemas.microsoft.com/office/powerpoint/2010/main" val="4072013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This </a:t>
            </a:r>
            <a:r>
              <a:rPr lang="fr-CA" dirty="0" err="1"/>
              <a:t>slide</a:t>
            </a:r>
            <a:r>
              <a:rPr lang="fr-CA" dirty="0"/>
              <a:t> </a:t>
            </a:r>
            <a:r>
              <a:rPr lang="fr-CA" dirty="0" err="1"/>
              <a:t>comes</a:t>
            </a:r>
            <a:r>
              <a:rPr lang="fr-CA" dirty="0"/>
              <a:t> back 3</a:t>
            </a:r>
            <a:r>
              <a:rPr lang="fr-CA" baseline="0" dirty="0"/>
              <a:t> times, </a:t>
            </a:r>
            <a:r>
              <a:rPr lang="fr-CA" baseline="0" dirty="0" err="1"/>
              <a:t>each</a:t>
            </a:r>
            <a:r>
              <a:rPr lang="fr-CA" baseline="0" dirty="0"/>
              <a:t> time </a:t>
            </a:r>
            <a:r>
              <a:rPr lang="fr-CA" baseline="0" dirty="0" err="1"/>
              <a:t>having</a:t>
            </a:r>
            <a:r>
              <a:rPr lang="fr-CA" baseline="0" dirty="0"/>
              <a:t> </a:t>
            </a:r>
            <a:r>
              <a:rPr lang="fr-CA" baseline="0" dirty="0" err="1"/>
              <a:t>moved</a:t>
            </a:r>
            <a:r>
              <a:rPr lang="fr-CA" baseline="0" dirty="0"/>
              <a:t> </a:t>
            </a:r>
            <a:r>
              <a:rPr lang="fr-CA" baseline="0" dirty="0" err="1"/>
              <a:t>another</a:t>
            </a:r>
            <a:r>
              <a:rPr lang="fr-CA" baseline="0" dirty="0"/>
              <a:t> component to the RHS.</a:t>
            </a:r>
          </a:p>
          <a:p>
            <a:endParaRPr lang="fr-CA" dirty="0"/>
          </a:p>
          <a:p>
            <a:r>
              <a:rPr lang="fr-CA" dirty="0"/>
              <a:t>The </a:t>
            </a:r>
            <a:r>
              <a:rPr lang="fr-CA" dirty="0" err="1"/>
              <a:t>fact</a:t>
            </a:r>
            <a:r>
              <a:rPr lang="fr-CA" baseline="0" dirty="0"/>
              <a:t> </a:t>
            </a:r>
            <a:r>
              <a:rPr lang="fr-CA" baseline="0" dirty="0" err="1"/>
              <a:t>that</a:t>
            </a:r>
            <a:r>
              <a:rPr lang="fr-CA" baseline="0" dirty="0"/>
              <a:t> </a:t>
            </a:r>
            <a:r>
              <a:rPr lang="fr-CA" baseline="0" dirty="0" err="1"/>
              <a:t>hosted</a:t>
            </a:r>
            <a:r>
              <a:rPr lang="fr-CA" baseline="0" dirty="0"/>
              <a:t> application services are server-</a:t>
            </a:r>
            <a:r>
              <a:rPr lang="fr-CA" baseline="0" dirty="0" err="1"/>
              <a:t>heavy</a:t>
            </a:r>
            <a:r>
              <a:rPr lang="fr-CA" baseline="0" dirty="0"/>
              <a:t> </a:t>
            </a:r>
            <a:r>
              <a:rPr lang="fr-CA" baseline="0" dirty="0" err="1"/>
              <a:t>is</a:t>
            </a:r>
            <a:r>
              <a:rPr lang="fr-CA" baseline="0" dirty="0"/>
              <a:t> not a </a:t>
            </a:r>
            <a:r>
              <a:rPr lang="fr-CA" baseline="0" dirty="0" err="1"/>
              <a:t>technical</a:t>
            </a:r>
            <a:r>
              <a:rPr lang="fr-CA" baseline="0" dirty="0"/>
              <a:t> </a:t>
            </a:r>
            <a:r>
              <a:rPr lang="fr-CA" baseline="0" dirty="0" err="1"/>
              <a:t>necessity</a:t>
            </a:r>
            <a:r>
              <a:rPr lang="fr-CA" baseline="0" dirty="0"/>
              <a:t>. It </a:t>
            </a:r>
            <a:r>
              <a:rPr lang="fr-CA" baseline="0" dirty="0" err="1"/>
              <a:t>is</a:t>
            </a:r>
            <a:r>
              <a:rPr lang="fr-CA" baseline="0" dirty="0"/>
              <a:t> </a:t>
            </a:r>
            <a:r>
              <a:rPr lang="fr-CA" baseline="0" dirty="0" err="1"/>
              <a:t>this</a:t>
            </a:r>
            <a:r>
              <a:rPr lang="fr-CA" baseline="0" dirty="0"/>
              <a:t> </a:t>
            </a:r>
            <a:r>
              <a:rPr lang="fr-CA" baseline="0" dirty="0" err="1"/>
              <a:t>way</a:t>
            </a:r>
            <a:r>
              <a:rPr lang="fr-CA" baseline="0" dirty="0"/>
              <a:t> </a:t>
            </a:r>
            <a:r>
              <a:rPr lang="fr-CA" baseline="0" dirty="0" err="1"/>
              <a:t>because</a:t>
            </a:r>
            <a:r>
              <a:rPr lang="fr-CA" baseline="0" dirty="0"/>
              <a:t> </a:t>
            </a:r>
            <a:r>
              <a:rPr lang="fr-CA" baseline="0" dirty="0" err="1"/>
              <a:t>it</a:t>
            </a:r>
            <a:r>
              <a:rPr lang="fr-CA" baseline="0" dirty="0"/>
              <a:t> </a:t>
            </a:r>
            <a:r>
              <a:rPr lang="fr-CA" baseline="0" dirty="0" err="1"/>
              <a:t>is</a:t>
            </a:r>
            <a:r>
              <a:rPr lang="fr-CA" baseline="0" dirty="0"/>
              <a:t> a </a:t>
            </a:r>
            <a:r>
              <a:rPr lang="fr-CA" baseline="0" dirty="0" err="1"/>
              <a:t>very</a:t>
            </a:r>
            <a:r>
              <a:rPr lang="fr-CA" baseline="0" dirty="0"/>
              <a:t> </a:t>
            </a:r>
            <a:r>
              <a:rPr lang="fr-CA" baseline="0" dirty="0" err="1"/>
              <a:t>convenient</a:t>
            </a:r>
            <a:r>
              <a:rPr lang="fr-CA" baseline="0" dirty="0"/>
              <a:t> </a:t>
            </a:r>
            <a:r>
              <a:rPr lang="fr-CA" baseline="0" dirty="0" err="1"/>
              <a:t>way</a:t>
            </a:r>
            <a:r>
              <a:rPr lang="fr-CA" baseline="0" dirty="0"/>
              <a:t> of building applications. </a:t>
            </a:r>
            <a:r>
              <a:rPr lang="fr-CA" baseline="0" dirty="0" err="1"/>
              <a:t>Namely</a:t>
            </a:r>
            <a:r>
              <a:rPr lang="fr-CA" baseline="0" dirty="0"/>
              <a:t>, </a:t>
            </a:r>
            <a:r>
              <a:rPr lang="fr-CA" baseline="0" dirty="0" err="1"/>
              <a:t>most</a:t>
            </a:r>
            <a:r>
              <a:rPr lang="fr-CA" baseline="0" dirty="0"/>
              <a:t> web application </a:t>
            </a:r>
            <a:r>
              <a:rPr lang="fr-CA" baseline="0" dirty="0" err="1"/>
              <a:t>frameworks</a:t>
            </a:r>
            <a:r>
              <a:rPr lang="fr-CA" baseline="0" dirty="0"/>
              <a:t> encourage </a:t>
            </a:r>
            <a:r>
              <a:rPr lang="fr-CA" baseline="0" dirty="0" err="1"/>
              <a:t>that</a:t>
            </a:r>
            <a:r>
              <a:rPr lang="fr-CA" baseline="0" dirty="0"/>
              <a:t> </a:t>
            </a:r>
            <a:r>
              <a:rPr lang="fr-CA" baseline="0" dirty="0" err="1"/>
              <a:t>form</a:t>
            </a:r>
            <a:r>
              <a:rPr lang="fr-CA" baseline="0" dirty="0"/>
              <a:t> of construction.</a:t>
            </a:r>
          </a:p>
          <a:p>
            <a:endParaRPr lang="fr-CA" baseline="0" dirty="0"/>
          </a:p>
          <a:p>
            <a:r>
              <a:rPr lang="fr-CA" baseline="0" dirty="0" err="1"/>
              <a:t>Nowadays</a:t>
            </a:r>
            <a:r>
              <a:rPr lang="fr-CA" baseline="0" dirty="0"/>
              <a:t> </a:t>
            </a:r>
            <a:r>
              <a:rPr lang="fr-CA" baseline="0" dirty="0" err="1"/>
              <a:t>cloud</a:t>
            </a:r>
            <a:r>
              <a:rPr lang="fr-CA" baseline="0" dirty="0"/>
              <a:t> </a:t>
            </a:r>
            <a:r>
              <a:rPr lang="fr-CA" baseline="0" dirty="0" err="1"/>
              <a:t>storage</a:t>
            </a:r>
            <a:r>
              <a:rPr lang="fr-CA" baseline="0" dirty="0"/>
              <a:t> </a:t>
            </a:r>
            <a:r>
              <a:rPr lang="fr-CA" baseline="0" dirty="0" err="1"/>
              <a:t>is</a:t>
            </a:r>
            <a:r>
              <a:rPr lang="fr-CA" baseline="0" dirty="0"/>
              <a:t> no longer </a:t>
            </a:r>
            <a:r>
              <a:rPr lang="fr-CA" baseline="0" dirty="0" err="1"/>
              <a:t>something</a:t>
            </a:r>
            <a:r>
              <a:rPr lang="fr-CA" baseline="0" dirty="0"/>
              <a:t> </a:t>
            </a:r>
            <a:r>
              <a:rPr lang="fr-CA" baseline="0" dirty="0" err="1"/>
              <a:t>reserved</a:t>
            </a:r>
            <a:r>
              <a:rPr lang="fr-CA" baseline="0" dirty="0"/>
              <a:t> for </a:t>
            </a:r>
            <a:r>
              <a:rPr lang="fr-CA" baseline="0" dirty="0" err="1"/>
              <a:t>enterprises</a:t>
            </a:r>
            <a:r>
              <a:rPr lang="fr-CA" baseline="0" dirty="0"/>
              <a:t>. It </a:t>
            </a:r>
            <a:r>
              <a:rPr lang="fr-CA" baseline="0" dirty="0" err="1"/>
              <a:t>is</a:t>
            </a:r>
            <a:r>
              <a:rPr lang="fr-CA" baseline="0" dirty="0"/>
              <a:t> </a:t>
            </a:r>
            <a:r>
              <a:rPr lang="fr-CA" baseline="0" dirty="0" err="1"/>
              <a:t>at</a:t>
            </a:r>
            <a:r>
              <a:rPr lang="fr-CA" baseline="0" dirty="0"/>
              <a:t> the </a:t>
            </a:r>
            <a:r>
              <a:rPr lang="fr-CA" baseline="0" dirty="0" err="1"/>
              <a:t>users</a:t>
            </a:r>
            <a:r>
              <a:rPr lang="fr-CA" baseline="0" dirty="0"/>
              <a:t>’ </a:t>
            </a:r>
            <a:r>
              <a:rPr lang="fr-CA" baseline="0" dirty="0" err="1"/>
              <a:t>reach</a:t>
            </a:r>
            <a:r>
              <a:rPr lang="fr-CA" baseline="0" dirty="0"/>
              <a:t>. So </a:t>
            </a:r>
            <a:r>
              <a:rPr lang="fr-CA" baseline="0" dirty="0" err="1"/>
              <a:t>this</a:t>
            </a:r>
            <a:r>
              <a:rPr lang="fr-CA" baseline="0" dirty="0"/>
              <a:t> </a:t>
            </a:r>
            <a:r>
              <a:rPr lang="fr-CA" baseline="0" dirty="0" err="1"/>
              <a:t>lets</a:t>
            </a:r>
            <a:r>
              <a:rPr lang="fr-CA" baseline="0" dirty="0"/>
              <a:t> us </a:t>
            </a:r>
            <a:r>
              <a:rPr lang="fr-CA" baseline="0" dirty="0" err="1"/>
              <a:t>consider</a:t>
            </a:r>
            <a:r>
              <a:rPr lang="fr-CA" baseline="0" dirty="0"/>
              <a:t> </a:t>
            </a:r>
            <a:r>
              <a:rPr lang="fr-CA" baseline="0" dirty="0" err="1"/>
              <a:t>moving</a:t>
            </a:r>
            <a:r>
              <a:rPr lang="fr-CA" baseline="0" dirty="0"/>
              <a:t> the user data out of the application provider. </a:t>
            </a:r>
            <a:r>
              <a:rPr lang="fr-CA" baseline="0" dirty="0" err="1"/>
              <a:t>We’ll</a:t>
            </a:r>
            <a:r>
              <a:rPr lang="fr-CA" baseline="0" dirty="0"/>
              <a:t> </a:t>
            </a:r>
            <a:r>
              <a:rPr lang="fr-CA" baseline="0" dirty="0" err="1"/>
              <a:t>need</a:t>
            </a:r>
            <a:r>
              <a:rPr lang="fr-CA" baseline="0" dirty="0"/>
              <a:t> to </a:t>
            </a:r>
            <a:r>
              <a:rPr lang="fr-CA" baseline="0" dirty="0" err="1"/>
              <a:t>find</a:t>
            </a:r>
            <a:r>
              <a:rPr lang="fr-CA" baseline="0" dirty="0"/>
              <a:t> a </a:t>
            </a:r>
            <a:r>
              <a:rPr lang="fr-CA" baseline="0" dirty="0" err="1"/>
              <a:t>way</a:t>
            </a:r>
            <a:r>
              <a:rPr lang="fr-CA" baseline="0" dirty="0"/>
              <a:t> to </a:t>
            </a:r>
            <a:r>
              <a:rPr lang="fr-CA" baseline="0" dirty="0" err="1"/>
              <a:t>keep</a:t>
            </a:r>
            <a:r>
              <a:rPr lang="fr-CA" baseline="0" dirty="0"/>
              <a:t> </a:t>
            </a:r>
            <a:r>
              <a:rPr lang="fr-CA" baseline="0" dirty="0" err="1"/>
              <a:t>access</a:t>
            </a:r>
            <a:r>
              <a:rPr lang="fr-CA" baseline="0" dirty="0"/>
              <a:t> control </a:t>
            </a:r>
            <a:r>
              <a:rPr lang="fr-CA" baseline="0" dirty="0" err="1"/>
              <a:t>working</a:t>
            </a:r>
            <a:r>
              <a:rPr lang="fr-CA" baseline="0" dirty="0"/>
              <a:t>.</a:t>
            </a:r>
          </a:p>
          <a:p>
            <a:endParaRPr lang="fr-CA" dirty="0"/>
          </a:p>
          <a:p>
            <a:r>
              <a:rPr lang="fr-CA" dirty="0"/>
              <a:t>Animation</a:t>
            </a:r>
            <a:r>
              <a:rPr lang="fr-CA" baseline="0" dirty="0"/>
              <a:t>: user data and sharing/</a:t>
            </a:r>
            <a:r>
              <a:rPr lang="fr-CA" baseline="0" dirty="0" err="1"/>
              <a:t>ac</a:t>
            </a:r>
            <a:r>
              <a:rPr lang="fr-CA" baseline="0" dirty="0"/>
              <a:t> moves to RHS</a:t>
            </a:r>
          </a:p>
          <a:p>
            <a:endParaRPr lang="fr-CA" baseline="0" dirty="0"/>
          </a:p>
          <a:p>
            <a:r>
              <a:rPr lang="en-US" sz="1200" b="0" i="0" kern="1200" dirty="0">
                <a:solidFill>
                  <a:schemeClr val="tx1"/>
                </a:solidFill>
                <a:effectLst/>
                <a:latin typeface="+mn-lt"/>
                <a:ea typeface="+mn-ea"/>
                <a:cs typeface="+mn-cs"/>
              </a:rPr>
              <a:t>The sound track can give additional characteristics of that type of data: global, private, proprietary.</a:t>
            </a:r>
            <a:endParaRPr lang="fr-CA" dirty="0"/>
          </a:p>
        </p:txBody>
      </p:sp>
      <p:sp>
        <p:nvSpPr>
          <p:cNvPr id="4" name="Slide Number Placeholder 3"/>
          <p:cNvSpPr>
            <a:spLocks noGrp="1"/>
          </p:cNvSpPr>
          <p:nvPr>
            <p:ph type="sldNum" sz="quarter" idx="10"/>
          </p:nvPr>
        </p:nvSpPr>
        <p:spPr/>
        <p:txBody>
          <a:bodyPr/>
          <a:lstStyle/>
          <a:p>
            <a:fld id="{3D8C0B19-2FF8-4974-8054-A4E48EB7D7EB}" type="slidenum">
              <a:rPr lang="fr-CA" smtClean="0"/>
              <a:t>9</a:t>
            </a:fld>
            <a:endParaRPr lang="fr-CA"/>
          </a:p>
        </p:txBody>
      </p:sp>
    </p:spTree>
    <p:extLst>
      <p:ext uri="{BB962C8B-B14F-4D97-AF65-F5344CB8AC3E}">
        <p14:creationId xmlns:p14="http://schemas.microsoft.com/office/powerpoint/2010/main" val="407201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A164DC-9332-406D-83E3-3DF6B8630D3D}" type="datetime1">
              <a:rPr lang="fr-CA" smtClean="0"/>
              <a:t>2017-08-02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114712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67B7BB-9A9E-4C8D-ADC4-45E70052996C}" type="datetime1">
              <a:rPr lang="fr-CA" smtClean="0"/>
              <a:t>2017-08-02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110661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0181688-DC87-418E-9683-418D6157F412}" type="datetime1">
              <a:rPr lang="fr-CA" smtClean="0"/>
              <a:t>2017-08-02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3359687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837EBC-17EC-4C98-88EC-569B65442EC5}" type="datetime1">
              <a:rPr lang="fr-CA" smtClean="0"/>
              <a:t>2017-08-02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3FA57BF-E7F9-47B6-B64C-15C296151AEE}" type="slidenum">
              <a:rPr lang="fr-CA" smtClean="0"/>
              <a:t>‹#›</a:t>
            </a:fld>
            <a:endParaRPr lang="fr-CA"/>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78632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27A2C0-AC2C-47F2-9E43-E36137622A76}" type="datetime1">
              <a:rPr lang="fr-CA" smtClean="0"/>
              <a:t>2017-08-02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3040041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AC686DC-A403-4CDC-BF7C-8F6215AE0A2A}" type="datetime1">
              <a:rPr lang="fr-CA" smtClean="0"/>
              <a:t>2017-08-02</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370155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69B4FEB-1ADB-40B6-91C7-48EBCDFD81B0}" type="datetime1">
              <a:rPr lang="fr-CA" smtClean="0"/>
              <a:t>2017-08-02</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2693358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779C0E-17DF-485F-BF97-DC7B6840746E}" type="datetime1">
              <a:rPr lang="fr-CA" smtClean="0"/>
              <a:t>2017-08-02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2741221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88A91C-88A5-4CF4-97C6-10A903B77D59}" type="datetime1">
              <a:rPr lang="fr-CA" smtClean="0"/>
              <a:t>2017-08-02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324069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7CD68E-17CE-4674-B619-5945654A45AE}" type="datetime1">
              <a:rPr lang="fr-CA" smtClean="0"/>
              <a:t>2017-08-02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267070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D68442-DF0C-4B5B-9C14-17FF4156F450}" type="datetime1">
              <a:rPr lang="fr-CA" smtClean="0"/>
              <a:t>2017-08-02</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179740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5F57FF-6828-4CDC-9951-54187819B443}" type="datetime1">
              <a:rPr lang="fr-CA" smtClean="0"/>
              <a:t>2017-08-02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4237351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C25AB6-3022-4A90-B4C4-C93EA7D0CE7F}" type="datetime1">
              <a:rPr lang="fr-CA" smtClean="0"/>
              <a:t>2017-08-02</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247081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99D6A-314B-43C2-97A1-6B70B5CC42B3}" type="datetime1">
              <a:rPr lang="fr-CA" smtClean="0"/>
              <a:t>2017-08-02</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211623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877F4-A2D0-409E-8D1F-825D2B096BEC}" type="datetime1">
              <a:rPr lang="fr-CA" smtClean="0"/>
              <a:t>2017-08-02</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3877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1E35BC-0E1D-44D5-93CA-857C9DF23D2B}" type="datetime1">
              <a:rPr lang="fr-CA" smtClean="0"/>
              <a:t>2017-08-02</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176360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F37670-7F56-420A-896A-EEE28E89F8FA}" type="datetime1">
              <a:rPr lang="fr-CA" smtClean="0"/>
              <a:t>2017-08-02</a:t>
            </a:fld>
            <a:endParaRPr lang="fr-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FA57BF-E7F9-47B6-B64C-15C296151AEE}" type="slidenum">
              <a:rPr lang="fr-CA" smtClean="0"/>
              <a:t>‹#›</a:t>
            </a:fld>
            <a:endParaRPr lang="fr-CA"/>
          </a:p>
        </p:txBody>
      </p:sp>
    </p:spTree>
    <p:extLst>
      <p:ext uri="{BB962C8B-B14F-4D97-AF65-F5344CB8AC3E}">
        <p14:creationId xmlns:p14="http://schemas.microsoft.com/office/powerpoint/2010/main" val="1362984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324BE04-DBF7-45CA-AA20-04A80559AD93}" type="datetime1">
              <a:rPr lang="fr-CA" smtClean="0"/>
              <a:t>2017-08-02</a:t>
            </a:fld>
            <a:endParaRPr lang="fr-CA"/>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3FA57BF-E7F9-47B6-B64C-15C296151AEE}" type="slidenum">
              <a:rPr lang="fr-CA" smtClean="0"/>
              <a:t>‹#›</a:t>
            </a:fld>
            <a:endParaRPr lang="fr-CA"/>
          </a:p>
        </p:txBody>
      </p:sp>
    </p:spTree>
    <p:extLst>
      <p:ext uri="{BB962C8B-B14F-4D97-AF65-F5344CB8AC3E}">
        <p14:creationId xmlns:p14="http://schemas.microsoft.com/office/powerpoint/2010/main" val="1826120773"/>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4036" r:id="rId13"/>
    <p:sldLayoutId id="2147484037" r:id="rId14"/>
    <p:sldLayoutId id="2147484038" r:id="rId15"/>
    <p:sldLayoutId id="2147484039" r:id="rId16"/>
    <p:sldLayoutId id="2147484040"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a:t>Tolerating Business Failures in Hosted Applications</a:t>
            </a:r>
            <a:endParaRPr lang="fr-CA" dirty="0"/>
          </a:p>
        </p:txBody>
      </p:sp>
      <p:sp>
        <p:nvSpPr>
          <p:cNvPr id="3" name="Subtitle 2"/>
          <p:cNvSpPr>
            <a:spLocks noGrp="1"/>
          </p:cNvSpPr>
          <p:nvPr>
            <p:ph type="subTitle" idx="1"/>
          </p:nvPr>
        </p:nvSpPr>
        <p:spPr>
          <a:xfrm>
            <a:off x="685347" y="3602038"/>
            <a:ext cx="7773308" cy="619050"/>
          </a:xfrm>
        </p:spPr>
        <p:txBody>
          <a:bodyPr>
            <a:normAutofit/>
          </a:bodyPr>
          <a:lstStyle/>
          <a:p>
            <a:r>
              <a:rPr lang="en-CA" dirty="0"/>
              <a:t>Jean-</a:t>
            </a:r>
            <a:r>
              <a:rPr lang="en-CA" dirty="0" err="1"/>
              <a:t>Sébastien</a:t>
            </a:r>
            <a:r>
              <a:rPr lang="en-CA" dirty="0"/>
              <a:t> </a:t>
            </a:r>
            <a:r>
              <a:rPr lang="en-CA" dirty="0" err="1"/>
              <a:t>Légar</a:t>
            </a:r>
            <a:r>
              <a:rPr lang="fr-CA" dirty="0"/>
              <a:t>é</a:t>
            </a:r>
            <a:endParaRPr lang="en-CA" dirty="0"/>
          </a:p>
        </p:txBody>
      </p:sp>
      <p:sp>
        <p:nvSpPr>
          <p:cNvPr id="6" name="Slide Number Placeholder 5"/>
          <p:cNvSpPr>
            <a:spLocks noGrp="1"/>
          </p:cNvSpPr>
          <p:nvPr>
            <p:ph type="sldNum" sz="quarter" idx="12"/>
          </p:nvPr>
        </p:nvSpPr>
        <p:spPr/>
        <p:txBody>
          <a:bodyPr/>
          <a:lstStyle/>
          <a:p>
            <a:fld id="{13FA57BF-E7F9-47B6-B64C-15C296151AEE}" type="slidenum">
              <a:rPr lang="fr-CA" smtClean="0"/>
              <a:t>1</a:t>
            </a:fld>
            <a:endParaRPr lang="fr-CA"/>
          </a:p>
        </p:txBody>
      </p:sp>
      <p:sp>
        <p:nvSpPr>
          <p:cNvPr id="4" name="TextBox 3"/>
          <p:cNvSpPr txBox="1"/>
          <p:nvPr/>
        </p:nvSpPr>
        <p:spPr>
          <a:xfrm>
            <a:off x="1115616" y="4094762"/>
            <a:ext cx="7416824" cy="923330"/>
          </a:xfrm>
          <a:prstGeom prst="rect">
            <a:avLst/>
          </a:prstGeom>
          <a:noFill/>
        </p:spPr>
        <p:txBody>
          <a:bodyPr wrap="square" rtlCol="0">
            <a:spAutoFit/>
          </a:bodyPr>
          <a:lstStyle/>
          <a:p>
            <a:pPr algn="ctr"/>
            <a:r>
              <a:rPr lang="en-CA" dirty="0"/>
              <a:t>Dutch T. Meyer, Mark Spear, </a:t>
            </a:r>
            <a:r>
              <a:rPr lang="en-CA" dirty="0" err="1"/>
              <a:t>Alexandru</a:t>
            </a:r>
            <a:r>
              <a:rPr lang="en-CA" dirty="0"/>
              <a:t> </a:t>
            </a:r>
            <a:r>
              <a:rPr lang="en-CA" dirty="0" err="1"/>
              <a:t>Totolici</a:t>
            </a:r>
            <a:r>
              <a:rPr lang="en-CA" dirty="0"/>
              <a:t>, Sara Bainbridge, </a:t>
            </a:r>
            <a:r>
              <a:rPr lang="en-CA" dirty="0" err="1"/>
              <a:t>Kalan</a:t>
            </a:r>
            <a:r>
              <a:rPr lang="en-CA" dirty="0"/>
              <a:t> </a:t>
            </a:r>
            <a:r>
              <a:rPr lang="en-CA" dirty="0" err="1"/>
              <a:t>MacRow</a:t>
            </a:r>
            <a:r>
              <a:rPr lang="en-CA" dirty="0"/>
              <a:t>, Robert </a:t>
            </a:r>
            <a:r>
              <a:rPr lang="en-CA" dirty="0" err="1"/>
              <a:t>Sumi</a:t>
            </a:r>
            <a:r>
              <a:rPr lang="en-CA" dirty="0"/>
              <a:t>, Quinlan Jung, Dennis </a:t>
            </a:r>
            <a:r>
              <a:rPr lang="en-CA" dirty="0" err="1"/>
              <a:t>Tjandra</a:t>
            </a:r>
            <a:r>
              <a:rPr lang="en-CA" dirty="0"/>
              <a:t>, David Williams-King, William Aiello, Andrew Warfield</a:t>
            </a:r>
            <a:endParaRPr lang="fr-CA" dirty="0"/>
          </a:p>
        </p:txBody>
      </p:sp>
      <p:grpSp>
        <p:nvGrpSpPr>
          <p:cNvPr id="10" name="Group 9"/>
          <p:cNvGrpSpPr/>
          <p:nvPr/>
        </p:nvGrpSpPr>
        <p:grpSpPr>
          <a:xfrm>
            <a:off x="3316941" y="5373216"/>
            <a:ext cx="2510119" cy="830997"/>
            <a:chOff x="3635896" y="5206698"/>
            <a:chExt cx="2510119" cy="830997"/>
          </a:xfrm>
        </p:grpSpPr>
        <p:sp>
          <p:nvSpPr>
            <p:cNvPr id="5" name="Rectangle 4"/>
            <p:cNvSpPr/>
            <p:nvPr/>
          </p:nvSpPr>
          <p:spPr>
            <a:xfrm>
              <a:off x="3635896" y="5206698"/>
              <a:ext cx="1925960" cy="830997"/>
            </a:xfrm>
            <a:prstGeom prst="rect">
              <a:avLst/>
            </a:prstGeom>
          </p:spPr>
          <p:txBody>
            <a:bodyPr wrap="square" anchor="ctr">
              <a:spAutoFit/>
            </a:bodyPr>
            <a:lstStyle/>
            <a:p>
              <a:pPr algn="ctr"/>
              <a:r>
                <a:rPr lang="en-CA" sz="2400" dirty="0"/>
                <a:t>NSS Lab. UBC</a:t>
              </a:r>
            </a:p>
            <a:p>
              <a:pPr algn="ctr"/>
              <a:r>
                <a:rPr lang="en-CA" sz="2400" dirty="0" err="1"/>
                <a:t>SoCC</a:t>
              </a:r>
              <a:r>
                <a:rPr lang="en-CA" sz="2400" dirty="0"/>
                <a:t> 2013</a:t>
              </a:r>
              <a:endParaRPr lang="fr-CA"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1856" y="5223906"/>
              <a:ext cx="584159" cy="796580"/>
            </a:xfrm>
            <a:prstGeom prst="rect">
              <a:avLst/>
            </a:prstGeom>
          </p:spPr>
        </p:pic>
      </p:grpSp>
    </p:spTree>
    <p:extLst>
      <p:ext uri="{BB962C8B-B14F-4D97-AF65-F5344CB8AC3E}">
        <p14:creationId xmlns:p14="http://schemas.microsoft.com/office/powerpoint/2010/main" val="330800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Vertical Scroll 55"/>
          <p:cNvSpPr/>
          <p:nvPr/>
        </p:nvSpPr>
        <p:spPr>
          <a:xfrm>
            <a:off x="3424785" y="1712508"/>
            <a:ext cx="1741187" cy="1224136"/>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347" y="476672"/>
            <a:ext cx="7765321" cy="1326321"/>
          </a:xfrm>
        </p:spPr>
        <p:txBody>
          <a:bodyPr/>
          <a:lstStyle/>
          <a:p>
            <a:r>
              <a:rPr lang="en-US" dirty="0"/>
              <a:t>Sharing And Access CTL</a:t>
            </a:r>
          </a:p>
        </p:txBody>
      </p:sp>
      <p:sp>
        <p:nvSpPr>
          <p:cNvPr id="4" name="Slide Number Placeholder 3"/>
          <p:cNvSpPr>
            <a:spLocks noGrp="1"/>
          </p:cNvSpPr>
          <p:nvPr>
            <p:ph type="sldNum" sz="quarter" idx="12"/>
          </p:nvPr>
        </p:nvSpPr>
        <p:spPr>
          <a:xfrm>
            <a:off x="7956376" y="6021288"/>
            <a:ext cx="565159" cy="365125"/>
          </a:xfrm>
        </p:spPr>
        <p:txBody>
          <a:bodyPr/>
          <a:lstStyle/>
          <a:p>
            <a:fld id="{13FA57BF-E7F9-47B6-B64C-15C296151AEE}" type="slidenum">
              <a:rPr lang="fr-CA" smtClean="0"/>
              <a:t>10</a:t>
            </a:fld>
            <a:endParaRPr lang="fr-CA"/>
          </a:p>
        </p:txBody>
      </p:sp>
      <p:grpSp>
        <p:nvGrpSpPr>
          <p:cNvPr id="6" name="Group 5"/>
          <p:cNvGrpSpPr/>
          <p:nvPr/>
        </p:nvGrpSpPr>
        <p:grpSpPr>
          <a:xfrm>
            <a:off x="1413412" y="4610413"/>
            <a:ext cx="2325507" cy="1327778"/>
            <a:chOff x="2987824" y="1294102"/>
            <a:chExt cx="3909237" cy="2232029"/>
          </a:xfrm>
        </p:grpSpPr>
        <p:sp>
          <p:nvSpPr>
            <p:cNvPr id="7" name="Oval 10"/>
            <p:cNvSpPr/>
            <p:nvPr/>
          </p:nvSpPr>
          <p:spPr>
            <a:xfrm>
              <a:off x="3126695" y="1294102"/>
              <a:ext cx="3216703" cy="2232029"/>
            </a:xfrm>
            <a:custGeom>
              <a:avLst/>
              <a:gdLst/>
              <a:ahLst/>
              <a:cxnLst/>
              <a:rect l="l" t="t" r="r" b="b"/>
              <a:pathLst>
                <a:path w="3216702" h="2232028">
                  <a:moveTo>
                    <a:pt x="1247660" y="0"/>
                  </a:moveTo>
                  <a:cubicBezTo>
                    <a:pt x="1555839" y="0"/>
                    <a:pt x="1805667" y="249828"/>
                    <a:pt x="1805667" y="558007"/>
                  </a:cubicBezTo>
                  <a:lnTo>
                    <a:pt x="1798325" y="630845"/>
                  </a:lnTo>
                  <a:cubicBezTo>
                    <a:pt x="1867086" y="654497"/>
                    <a:pt x="1926378" y="692210"/>
                    <a:pt x="1968892" y="740935"/>
                  </a:cubicBezTo>
                  <a:cubicBezTo>
                    <a:pt x="2048998" y="666067"/>
                    <a:pt x="2156779" y="621160"/>
                    <a:pt x="2275049" y="621160"/>
                  </a:cubicBezTo>
                  <a:cubicBezTo>
                    <a:pt x="2527554" y="621160"/>
                    <a:pt x="2732249" y="825855"/>
                    <a:pt x="2732249" y="1078360"/>
                  </a:cubicBezTo>
                  <a:cubicBezTo>
                    <a:pt x="2732249" y="1154919"/>
                    <a:pt x="2713432" y="1227083"/>
                    <a:pt x="2679839" y="1290219"/>
                  </a:cubicBezTo>
                  <a:cubicBezTo>
                    <a:pt x="2746705" y="1308183"/>
                    <a:pt x="2803379" y="1350682"/>
                    <a:pt x="2837501" y="1409014"/>
                  </a:cubicBezTo>
                  <a:cubicBezTo>
                    <a:pt x="2852517" y="1405442"/>
                    <a:pt x="2868064" y="1404340"/>
                    <a:pt x="2883868" y="1404340"/>
                  </a:cubicBezTo>
                  <a:cubicBezTo>
                    <a:pt x="3067687" y="1404340"/>
                    <a:pt x="3216702" y="1553355"/>
                    <a:pt x="3216702" y="1737174"/>
                  </a:cubicBezTo>
                  <a:cubicBezTo>
                    <a:pt x="3216702" y="1920993"/>
                    <a:pt x="3067687" y="2070008"/>
                    <a:pt x="2883868" y="2070008"/>
                  </a:cubicBezTo>
                  <a:cubicBezTo>
                    <a:pt x="2790914" y="2070008"/>
                    <a:pt x="2706859" y="2031902"/>
                    <a:pt x="2649787" y="1967471"/>
                  </a:cubicBezTo>
                  <a:cubicBezTo>
                    <a:pt x="2589075" y="2030830"/>
                    <a:pt x="2503544" y="2070009"/>
                    <a:pt x="2408863" y="2070009"/>
                  </a:cubicBezTo>
                  <a:cubicBezTo>
                    <a:pt x="2293760" y="2070009"/>
                    <a:pt x="2192181" y="2012106"/>
                    <a:pt x="2131841" y="1923719"/>
                  </a:cubicBezTo>
                  <a:cubicBezTo>
                    <a:pt x="2050036" y="1973398"/>
                    <a:pt x="1953695" y="2001217"/>
                    <a:pt x="1850856" y="2001217"/>
                  </a:cubicBezTo>
                  <a:cubicBezTo>
                    <a:pt x="1806333" y="2001217"/>
                    <a:pt x="1763029" y="1996003"/>
                    <a:pt x="1721853" y="1984744"/>
                  </a:cubicBezTo>
                  <a:cubicBezTo>
                    <a:pt x="1621533" y="2113206"/>
                    <a:pt x="1464830" y="2194374"/>
                    <a:pt x="1289169" y="2194374"/>
                  </a:cubicBezTo>
                  <a:cubicBezTo>
                    <a:pt x="1159277" y="2194374"/>
                    <a:pt x="1039751" y="2149993"/>
                    <a:pt x="946407" y="2073683"/>
                  </a:cubicBezTo>
                  <a:cubicBezTo>
                    <a:pt x="846400" y="2171875"/>
                    <a:pt x="709229" y="2232028"/>
                    <a:pt x="558007" y="2232028"/>
                  </a:cubicBezTo>
                  <a:cubicBezTo>
                    <a:pt x="249828" y="2232028"/>
                    <a:pt x="0" y="1982200"/>
                    <a:pt x="0" y="1674021"/>
                  </a:cubicBezTo>
                  <a:cubicBezTo>
                    <a:pt x="0" y="1529875"/>
                    <a:pt x="54656" y="1398495"/>
                    <a:pt x="145828" y="1300792"/>
                  </a:cubicBezTo>
                  <a:cubicBezTo>
                    <a:pt x="136251" y="1261771"/>
                    <a:pt x="131646" y="1221007"/>
                    <a:pt x="131646" y="1179167"/>
                  </a:cubicBezTo>
                  <a:cubicBezTo>
                    <a:pt x="131646" y="870988"/>
                    <a:pt x="381474" y="621160"/>
                    <a:pt x="689653" y="621160"/>
                  </a:cubicBezTo>
                  <a:lnTo>
                    <a:pt x="696085" y="621808"/>
                  </a:lnTo>
                  <a:cubicBezTo>
                    <a:pt x="690890" y="601087"/>
                    <a:pt x="689653" y="579692"/>
                    <a:pt x="689653" y="558007"/>
                  </a:cubicBezTo>
                  <a:cubicBezTo>
                    <a:pt x="689653" y="249828"/>
                    <a:pt x="939481" y="0"/>
                    <a:pt x="1247660" y="0"/>
                  </a:cubicBezTo>
                  <a:close/>
                </a:path>
              </a:pathLst>
            </a:cu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Flowchart: Magnetic Disk 7"/>
            <p:cNvSpPr/>
            <p:nvPr/>
          </p:nvSpPr>
          <p:spPr>
            <a:xfrm>
              <a:off x="2987824" y="1874044"/>
              <a:ext cx="1512168" cy="918610"/>
            </a:xfrm>
            <a:prstGeom prst="flowChartMagneticDisk">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TextBox 8"/>
            <p:cNvSpPr txBox="1"/>
            <p:nvPr/>
          </p:nvSpPr>
          <p:spPr>
            <a:xfrm>
              <a:off x="3075121" y="2608694"/>
              <a:ext cx="3821940" cy="879547"/>
            </a:xfrm>
            <a:prstGeom prst="rect">
              <a:avLst/>
            </a:prstGeom>
            <a:noFill/>
          </p:spPr>
          <p:txBody>
            <a:bodyPr wrap="square" rtlCol="0">
              <a:spAutoFit/>
            </a:bodyPr>
            <a:lstStyle/>
            <a:p>
              <a:r>
                <a:rPr lang="en-CA" sz="2800" dirty="0"/>
                <a:t>User A’s Store</a:t>
              </a:r>
              <a:endParaRPr lang="fr-CA" sz="2800" dirty="0"/>
            </a:p>
          </p:txBody>
        </p: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224" y="2409799"/>
            <a:ext cx="1920214" cy="1080120"/>
          </a:xfrm>
          <a:prstGeom prst="rect">
            <a:avLst/>
          </a:prstGeom>
        </p:spPr>
      </p:pic>
      <p:sp>
        <p:nvSpPr>
          <p:cNvPr id="13" name="Rectangle 12"/>
          <p:cNvSpPr/>
          <p:nvPr/>
        </p:nvSpPr>
        <p:spPr>
          <a:xfrm>
            <a:off x="1305988" y="3633935"/>
            <a:ext cx="1296143"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05987" y="4073477"/>
            <a:ext cx="1296144" cy="4065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Curved Connector 18"/>
          <p:cNvCxnSpPr>
            <a:stCxn id="12" idx="1"/>
            <a:endCxn id="8" idx="2"/>
          </p:cNvCxnSpPr>
          <p:nvPr/>
        </p:nvCxnSpPr>
        <p:spPr>
          <a:xfrm rot="10800000" flipH="1" flipV="1">
            <a:off x="1287224" y="2949859"/>
            <a:ext cx="126188" cy="2278776"/>
          </a:xfrm>
          <a:prstGeom prst="curvedConnector3">
            <a:avLst>
              <a:gd name="adj1" fmla="val -511370"/>
            </a:avLst>
          </a:prstGeom>
          <a:ln w="57150">
            <a:solidFill>
              <a:srgbClr val="C0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3" idx="1"/>
            <a:endCxn id="8" idx="2"/>
          </p:cNvCxnSpPr>
          <p:nvPr/>
        </p:nvCxnSpPr>
        <p:spPr>
          <a:xfrm rot="10800000" flipH="1" flipV="1">
            <a:off x="1305988" y="3849959"/>
            <a:ext cx="107424" cy="1378676"/>
          </a:xfrm>
          <a:prstGeom prst="curvedConnector3">
            <a:avLst>
              <a:gd name="adj1" fmla="val -212802"/>
            </a:avLst>
          </a:prstGeom>
          <a:ln w="57150">
            <a:solidFill>
              <a:srgbClr val="C0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39952" y="2949859"/>
            <a:ext cx="1656184" cy="461665"/>
          </a:xfrm>
          <a:prstGeom prst="rect">
            <a:avLst/>
          </a:prstGeom>
          <a:noFill/>
          <a:ln w="28575">
            <a:solidFill>
              <a:schemeClr val="tx1">
                <a:lumMod val="65000"/>
                <a:lumOff val="35000"/>
              </a:schemeClr>
            </a:solidFill>
          </a:ln>
        </p:spPr>
        <p:txBody>
          <a:bodyPr wrap="square" rtlCol="0">
            <a:spAutoFit/>
          </a:bodyPr>
          <a:lstStyle/>
          <a:p>
            <a:r>
              <a:rPr lang="en-US" sz="2400" dirty="0"/>
              <a:t>Nice Photo!</a:t>
            </a:r>
          </a:p>
        </p:txBody>
      </p:sp>
      <p:grpSp>
        <p:nvGrpSpPr>
          <p:cNvPr id="26" name="Group 25"/>
          <p:cNvGrpSpPr/>
          <p:nvPr/>
        </p:nvGrpSpPr>
        <p:grpSpPr>
          <a:xfrm>
            <a:off x="5928665" y="4610413"/>
            <a:ext cx="2325507" cy="1327778"/>
            <a:chOff x="2987824" y="1294102"/>
            <a:chExt cx="3909237" cy="2232029"/>
          </a:xfrm>
        </p:grpSpPr>
        <p:sp>
          <p:nvSpPr>
            <p:cNvPr id="27" name="Oval 10"/>
            <p:cNvSpPr/>
            <p:nvPr/>
          </p:nvSpPr>
          <p:spPr>
            <a:xfrm>
              <a:off x="3126695" y="1294102"/>
              <a:ext cx="3216703" cy="2232029"/>
            </a:xfrm>
            <a:custGeom>
              <a:avLst/>
              <a:gdLst/>
              <a:ahLst/>
              <a:cxnLst/>
              <a:rect l="l" t="t" r="r" b="b"/>
              <a:pathLst>
                <a:path w="3216702" h="2232028">
                  <a:moveTo>
                    <a:pt x="1247660" y="0"/>
                  </a:moveTo>
                  <a:cubicBezTo>
                    <a:pt x="1555839" y="0"/>
                    <a:pt x="1805667" y="249828"/>
                    <a:pt x="1805667" y="558007"/>
                  </a:cubicBezTo>
                  <a:lnTo>
                    <a:pt x="1798325" y="630845"/>
                  </a:lnTo>
                  <a:cubicBezTo>
                    <a:pt x="1867086" y="654497"/>
                    <a:pt x="1926378" y="692210"/>
                    <a:pt x="1968892" y="740935"/>
                  </a:cubicBezTo>
                  <a:cubicBezTo>
                    <a:pt x="2048998" y="666067"/>
                    <a:pt x="2156779" y="621160"/>
                    <a:pt x="2275049" y="621160"/>
                  </a:cubicBezTo>
                  <a:cubicBezTo>
                    <a:pt x="2527554" y="621160"/>
                    <a:pt x="2732249" y="825855"/>
                    <a:pt x="2732249" y="1078360"/>
                  </a:cubicBezTo>
                  <a:cubicBezTo>
                    <a:pt x="2732249" y="1154919"/>
                    <a:pt x="2713432" y="1227083"/>
                    <a:pt x="2679839" y="1290219"/>
                  </a:cubicBezTo>
                  <a:cubicBezTo>
                    <a:pt x="2746705" y="1308183"/>
                    <a:pt x="2803379" y="1350682"/>
                    <a:pt x="2837501" y="1409014"/>
                  </a:cubicBezTo>
                  <a:cubicBezTo>
                    <a:pt x="2852517" y="1405442"/>
                    <a:pt x="2868064" y="1404340"/>
                    <a:pt x="2883868" y="1404340"/>
                  </a:cubicBezTo>
                  <a:cubicBezTo>
                    <a:pt x="3067687" y="1404340"/>
                    <a:pt x="3216702" y="1553355"/>
                    <a:pt x="3216702" y="1737174"/>
                  </a:cubicBezTo>
                  <a:cubicBezTo>
                    <a:pt x="3216702" y="1920993"/>
                    <a:pt x="3067687" y="2070008"/>
                    <a:pt x="2883868" y="2070008"/>
                  </a:cubicBezTo>
                  <a:cubicBezTo>
                    <a:pt x="2790914" y="2070008"/>
                    <a:pt x="2706859" y="2031902"/>
                    <a:pt x="2649787" y="1967471"/>
                  </a:cubicBezTo>
                  <a:cubicBezTo>
                    <a:pt x="2589075" y="2030830"/>
                    <a:pt x="2503544" y="2070009"/>
                    <a:pt x="2408863" y="2070009"/>
                  </a:cubicBezTo>
                  <a:cubicBezTo>
                    <a:pt x="2293760" y="2070009"/>
                    <a:pt x="2192181" y="2012106"/>
                    <a:pt x="2131841" y="1923719"/>
                  </a:cubicBezTo>
                  <a:cubicBezTo>
                    <a:pt x="2050036" y="1973398"/>
                    <a:pt x="1953695" y="2001217"/>
                    <a:pt x="1850856" y="2001217"/>
                  </a:cubicBezTo>
                  <a:cubicBezTo>
                    <a:pt x="1806333" y="2001217"/>
                    <a:pt x="1763029" y="1996003"/>
                    <a:pt x="1721853" y="1984744"/>
                  </a:cubicBezTo>
                  <a:cubicBezTo>
                    <a:pt x="1621533" y="2113206"/>
                    <a:pt x="1464830" y="2194374"/>
                    <a:pt x="1289169" y="2194374"/>
                  </a:cubicBezTo>
                  <a:cubicBezTo>
                    <a:pt x="1159277" y="2194374"/>
                    <a:pt x="1039751" y="2149993"/>
                    <a:pt x="946407" y="2073683"/>
                  </a:cubicBezTo>
                  <a:cubicBezTo>
                    <a:pt x="846400" y="2171875"/>
                    <a:pt x="709229" y="2232028"/>
                    <a:pt x="558007" y="2232028"/>
                  </a:cubicBezTo>
                  <a:cubicBezTo>
                    <a:pt x="249828" y="2232028"/>
                    <a:pt x="0" y="1982200"/>
                    <a:pt x="0" y="1674021"/>
                  </a:cubicBezTo>
                  <a:cubicBezTo>
                    <a:pt x="0" y="1529875"/>
                    <a:pt x="54656" y="1398495"/>
                    <a:pt x="145828" y="1300792"/>
                  </a:cubicBezTo>
                  <a:cubicBezTo>
                    <a:pt x="136251" y="1261771"/>
                    <a:pt x="131646" y="1221007"/>
                    <a:pt x="131646" y="1179167"/>
                  </a:cubicBezTo>
                  <a:cubicBezTo>
                    <a:pt x="131646" y="870988"/>
                    <a:pt x="381474" y="621160"/>
                    <a:pt x="689653" y="621160"/>
                  </a:cubicBezTo>
                  <a:lnTo>
                    <a:pt x="696085" y="621808"/>
                  </a:lnTo>
                  <a:cubicBezTo>
                    <a:pt x="690890" y="601087"/>
                    <a:pt x="689653" y="579692"/>
                    <a:pt x="689653" y="558007"/>
                  </a:cubicBezTo>
                  <a:cubicBezTo>
                    <a:pt x="689653" y="249828"/>
                    <a:pt x="939481" y="0"/>
                    <a:pt x="1247660" y="0"/>
                  </a:cubicBezTo>
                  <a:close/>
                </a:path>
              </a:pathLst>
            </a:cu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8" name="Flowchart: Magnetic Disk 27"/>
            <p:cNvSpPr/>
            <p:nvPr/>
          </p:nvSpPr>
          <p:spPr>
            <a:xfrm>
              <a:off x="2987824" y="1874044"/>
              <a:ext cx="1512168" cy="918610"/>
            </a:xfrm>
            <a:prstGeom prst="flowChartMagneticDisk">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TextBox 28"/>
            <p:cNvSpPr txBox="1"/>
            <p:nvPr/>
          </p:nvSpPr>
          <p:spPr>
            <a:xfrm>
              <a:off x="3075121" y="2608694"/>
              <a:ext cx="3821940" cy="879547"/>
            </a:xfrm>
            <a:prstGeom prst="rect">
              <a:avLst/>
            </a:prstGeom>
            <a:noFill/>
          </p:spPr>
          <p:txBody>
            <a:bodyPr wrap="square" rtlCol="0">
              <a:spAutoFit/>
            </a:bodyPr>
            <a:lstStyle/>
            <a:p>
              <a:r>
                <a:rPr lang="en-CA" sz="2800" dirty="0"/>
                <a:t>User B’s Store</a:t>
              </a:r>
              <a:endParaRPr lang="fr-CA" sz="2800" dirty="0"/>
            </a:p>
          </p:txBody>
        </p:sp>
      </p:grpSp>
      <p:sp>
        <p:nvSpPr>
          <p:cNvPr id="32" name="TextBox 31"/>
          <p:cNvSpPr txBox="1"/>
          <p:nvPr/>
        </p:nvSpPr>
        <p:spPr>
          <a:xfrm>
            <a:off x="3635896" y="2178966"/>
            <a:ext cx="1414170" cy="523220"/>
          </a:xfrm>
          <a:prstGeom prst="rect">
            <a:avLst/>
          </a:prstGeom>
          <a:noFill/>
          <a:ln>
            <a:noFill/>
          </a:ln>
        </p:spPr>
        <p:txBody>
          <a:bodyPr wrap="none" rtlCol="0">
            <a:spAutoFit/>
          </a:bodyPr>
          <a:lstStyle/>
          <a:p>
            <a:r>
              <a:rPr lang="en-US" sz="2800" dirty="0">
                <a:solidFill>
                  <a:srgbClr val="FF0000"/>
                </a:solidFill>
              </a:rPr>
              <a:t>A [URLs]</a:t>
            </a:r>
          </a:p>
        </p:txBody>
      </p:sp>
      <p:cxnSp>
        <p:nvCxnSpPr>
          <p:cNvPr id="33" name="Curved Connector 32"/>
          <p:cNvCxnSpPr>
            <a:stCxn id="25" idx="1"/>
            <a:endCxn id="28" idx="2"/>
          </p:cNvCxnSpPr>
          <p:nvPr/>
        </p:nvCxnSpPr>
        <p:spPr>
          <a:xfrm rot="10800000" flipV="1">
            <a:off x="5928666" y="3180691"/>
            <a:ext cx="211287" cy="2047943"/>
          </a:xfrm>
          <a:prstGeom prst="curvedConnector3">
            <a:avLst>
              <a:gd name="adj1" fmla="val 208194"/>
            </a:avLst>
          </a:prstGeom>
          <a:ln w="57150">
            <a:solidFill>
              <a:srgbClr val="C0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621867" y="3847111"/>
            <a:ext cx="1260281" cy="523220"/>
          </a:xfrm>
          <a:prstGeom prst="rect">
            <a:avLst/>
          </a:prstGeom>
          <a:noFill/>
          <a:ln>
            <a:noFill/>
          </a:ln>
        </p:spPr>
        <p:txBody>
          <a:bodyPr wrap="none" rtlCol="0">
            <a:spAutoFit/>
          </a:bodyPr>
          <a:lstStyle/>
          <a:p>
            <a:r>
              <a:rPr lang="en-US" sz="2800" dirty="0">
                <a:solidFill>
                  <a:srgbClr val="FF0000"/>
                </a:solidFill>
              </a:rPr>
              <a:t>B [URL]</a:t>
            </a:r>
          </a:p>
        </p:txBody>
      </p:sp>
      <p:cxnSp>
        <p:nvCxnSpPr>
          <p:cNvPr id="38" name="Curved Connector 37"/>
          <p:cNvCxnSpPr>
            <a:stCxn id="8" idx="4"/>
            <a:endCxn id="32" idx="2"/>
          </p:cNvCxnSpPr>
          <p:nvPr/>
        </p:nvCxnSpPr>
        <p:spPr>
          <a:xfrm flipV="1">
            <a:off x="2312963" y="2702186"/>
            <a:ext cx="2030018" cy="2526449"/>
          </a:xfrm>
          <a:prstGeom prst="curvedConnector2">
            <a:avLst/>
          </a:prstGeom>
          <a:ln w="57150">
            <a:solidFill>
              <a:srgbClr val="C0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28" idx="4"/>
            <a:endCxn id="36" idx="2"/>
          </p:cNvCxnSpPr>
          <p:nvPr/>
        </p:nvCxnSpPr>
        <p:spPr>
          <a:xfrm flipV="1">
            <a:off x="6828216" y="4370331"/>
            <a:ext cx="423792" cy="858304"/>
          </a:xfrm>
          <a:prstGeom prst="curvedConnector2">
            <a:avLst/>
          </a:prstGeom>
          <a:ln w="57150">
            <a:solidFill>
              <a:srgbClr val="C0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6" idx="1"/>
          </p:cNvCxnSpPr>
          <p:nvPr/>
        </p:nvCxnSpPr>
        <p:spPr>
          <a:xfrm flipH="1">
            <a:off x="2452791" y="4108721"/>
            <a:ext cx="4169076" cy="846685"/>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rot="21034666">
            <a:off x="4066771" y="4572166"/>
            <a:ext cx="1164101" cy="461665"/>
          </a:xfrm>
          <a:prstGeom prst="rect">
            <a:avLst/>
          </a:prstGeom>
          <a:noFill/>
        </p:spPr>
        <p:txBody>
          <a:bodyPr wrap="none" rtlCol="0">
            <a:spAutoFit/>
          </a:bodyPr>
          <a:lstStyle/>
          <a:p>
            <a:r>
              <a:rPr lang="en-US" sz="2400" dirty="0"/>
              <a:t>Append</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2509" y="1590855"/>
            <a:ext cx="1098716" cy="618028"/>
          </a:xfrm>
          <a:prstGeom prst="rect">
            <a:avLst/>
          </a:prstGeom>
        </p:spPr>
      </p:pic>
      <p:sp>
        <p:nvSpPr>
          <p:cNvPr id="31" name="TextBox 30"/>
          <p:cNvSpPr txBox="1"/>
          <p:nvPr/>
        </p:nvSpPr>
        <p:spPr>
          <a:xfrm>
            <a:off x="1350317" y="3588349"/>
            <a:ext cx="1260281" cy="523220"/>
          </a:xfrm>
          <a:prstGeom prst="rect">
            <a:avLst/>
          </a:prstGeom>
          <a:noFill/>
          <a:ln>
            <a:noFill/>
          </a:ln>
        </p:spPr>
        <p:txBody>
          <a:bodyPr wrap="none" rtlCol="0">
            <a:spAutoFit/>
          </a:bodyPr>
          <a:lstStyle/>
          <a:p>
            <a:r>
              <a:rPr lang="en-US" sz="2800" dirty="0">
                <a:solidFill>
                  <a:srgbClr val="FF0000"/>
                </a:solidFill>
              </a:rPr>
              <a:t>B [URL]</a:t>
            </a:r>
          </a:p>
        </p:txBody>
      </p:sp>
      <p:sp>
        <p:nvSpPr>
          <p:cNvPr id="34" name="Oval 8"/>
          <p:cNvSpPr/>
          <p:nvPr/>
        </p:nvSpPr>
        <p:spPr>
          <a:xfrm>
            <a:off x="1430215" y="836712"/>
            <a:ext cx="621505" cy="610127"/>
          </a:xfrm>
          <a:custGeom>
            <a:avLst/>
            <a:gdLst/>
            <a:ahLst/>
            <a:cxnLst/>
            <a:rect l="l" t="t" r="r" b="b"/>
            <a:pathLst>
              <a:path w="1728192" h="1847105">
                <a:moveTo>
                  <a:pt x="1440160" y="0"/>
                </a:moveTo>
                <a:cubicBezTo>
                  <a:pt x="1599236" y="0"/>
                  <a:pt x="1728192" y="128956"/>
                  <a:pt x="1728192" y="288032"/>
                </a:cubicBezTo>
                <a:cubicBezTo>
                  <a:pt x="1728192" y="447108"/>
                  <a:pt x="1599236" y="576064"/>
                  <a:pt x="1440160" y="576064"/>
                </a:cubicBezTo>
                <a:cubicBezTo>
                  <a:pt x="1368212" y="576064"/>
                  <a:pt x="1302426" y="549684"/>
                  <a:pt x="1252761" y="505125"/>
                </a:cubicBezTo>
                <a:lnTo>
                  <a:pt x="709497" y="942641"/>
                </a:lnTo>
                <a:cubicBezTo>
                  <a:pt x="716728" y="969166"/>
                  <a:pt x="720080" y="997057"/>
                  <a:pt x="720080" y="1025731"/>
                </a:cubicBezTo>
                <a:cubicBezTo>
                  <a:pt x="720080" y="1062915"/>
                  <a:pt x="714444" y="1098781"/>
                  <a:pt x="702301" y="1132004"/>
                </a:cubicBezTo>
                <a:lnTo>
                  <a:pt x="1083540" y="1366232"/>
                </a:lnTo>
                <a:cubicBezTo>
                  <a:pt x="1135493" y="1307500"/>
                  <a:pt x="1211561" y="1271041"/>
                  <a:pt x="1296144" y="1271041"/>
                </a:cubicBezTo>
                <a:cubicBezTo>
                  <a:pt x="1455220" y="1271041"/>
                  <a:pt x="1584176" y="1399997"/>
                  <a:pt x="1584176" y="1559073"/>
                </a:cubicBezTo>
                <a:cubicBezTo>
                  <a:pt x="1584176" y="1718149"/>
                  <a:pt x="1455220" y="1847105"/>
                  <a:pt x="1296144" y="1847105"/>
                </a:cubicBezTo>
                <a:cubicBezTo>
                  <a:pt x="1137068" y="1847105"/>
                  <a:pt x="1008112" y="1718149"/>
                  <a:pt x="1008112" y="1559073"/>
                </a:cubicBezTo>
                <a:lnTo>
                  <a:pt x="1011195" y="1528495"/>
                </a:lnTo>
                <a:lnTo>
                  <a:pt x="611480" y="1282915"/>
                </a:lnTo>
                <a:cubicBezTo>
                  <a:pt x="546823" y="1346649"/>
                  <a:pt x="458000" y="1385771"/>
                  <a:pt x="360040" y="1385771"/>
                </a:cubicBezTo>
                <a:cubicBezTo>
                  <a:pt x="161195" y="1385771"/>
                  <a:pt x="0" y="1224576"/>
                  <a:pt x="0" y="1025731"/>
                </a:cubicBezTo>
                <a:cubicBezTo>
                  <a:pt x="0" y="826886"/>
                  <a:pt x="161195" y="665691"/>
                  <a:pt x="360040" y="665691"/>
                </a:cubicBezTo>
                <a:cubicBezTo>
                  <a:pt x="465553" y="665691"/>
                  <a:pt x="560465" y="711078"/>
                  <a:pt x="625413" y="784217"/>
                </a:cubicBezTo>
                <a:lnTo>
                  <a:pt x="1160274" y="353470"/>
                </a:lnTo>
                <a:cubicBezTo>
                  <a:pt x="1154722" y="332551"/>
                  <a:pt x="1152128" y="310594"/>
                  <a:pt x="1152128" y="288032"/>
                </a:cubicBezTo>
                <a:cubicBezTo>
                  <a:pt x="1152128" y="128956"/>
                  <a:pt x="1281084" y="0"/>
                  <a:pt x="14401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084951" y="2257155"/>
            <a:ext cx="633869" cy="413758"/>
            <a:chOff x="6828215" y="3182183"/>
            <a:chExt cx="1296144" cy="846058"/>
          </a:xfrm>
        </p:grpSpPr>
        <p:sp>
          <p:nvSpPr>
            <p:cNvPr id="39" name="Rectangle 38"/>
            <p:cNvSpPr/>
            <p:nvPr/>
          </p:nvSpPr>
          <p:spPr>
            <a:xfrm>
              <a:off x="6828216" y="3182183"/>
              <a:ext cx="1296143" cy="4320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828215" y="3621725"/>
              <a:ext cx="1296144" cy="4065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7205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2" grpId="0"/>
      <p:bldP spid="36" grpId="0"/>
      <p:bldP spid="57"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DaTA</a:t>
            </a:r>
            <a:r>
              <a:rPr lang="en-CA" dirty="0"/>
              <a:t> STORE </a:t>
            </a:r>
            <a:r>
              <a:rPr lang="en-CA" dirty="0" err="1"/>
              <a:t>DEsIGN</a:t>
            </a:r>
            <a:r>
              <a:rPr lang="en-CA" dirty="0"/>
              <a:t> GOALS</a:t>
            </a:r>
            <a:endParaRPr lang="fr-CA" dirty="0"/>
          </a:p>
        </p:txBody>
      </p:sp>
      <p:sp>
        <p:nvSpPr>
          <p:cNvPr id="3" name="Content Placeholder 2"/>
          <p:cNvSpPr>
            <a:spLocks noGrp="1"/>
          </p:cNvSpPr>
          <p:nvPr>
            <p:ph idx="1"/>
          </p:nvPr>
        </p:nvSpPr>
        <p:spPr>
          <a:xfrm>
            <a:off x="685346" y="2096064"/>
            <a:ext cx="7765322" cy="4069240"/>
          </a:xfrm>
        </p:spPr>
        <p:txBody>
          <a:bodyPr>
            <a:noAutofit/>
          </a:bodyPr>
          <a:lstStyle/>
          <a:p>
            <a:r>
              <a:rPr lang="en-CA" sz="2400" dirty="0"/>
              <a:t>Allow multiple-SP ecosystem.  All support API.</a:t>
            </a:r>
          </a:p>
          <a:p>
            <a:r>
              <a:rPr lang="en-CA" sz="2400" dirty="0"/>
              <a:t>Sharing: capability URLs to objects</a:t>
            </a:r>
          </a:p>
          <a:p>
            <a:pPr lvl="1"/>
            <a:r>
              <a:rPr lang="en-CA" sz="2000" dirty="0"/>
              <a:t>No </a:t>
            </a:r>
            <a:r>
              <a:rPr lang="en-CA" sz="2000" dirty="0" err="1"/>
              <a:t>registr</a:t>
            </a:r>
            <a:r>
              <a:rPr lang="en-CA" sz="2000" dirty="0"/>
              <a:t>. to friend store.</a:t>
            </a:r>
          </a:p>
          <a:p>
            <a:pPr lvl="1"/>
            <a:r>
              <a:rPr lang="en-CA" sz="2000" dirty="0"/>
              <a:t>Files and folders</a:t>
            </a:r>
          </a:p>
          <a:p>
            <a:r>
              <a:rPr lang="en-CA" sz="2400" dirty="0"/>
              <a:t>Revocation: undo share </a:t>
            </a:r>
          </a:p>
          <a:p>
            <a:r>
              <a:rPr lang="en-CA" sz="2400" dirty="0"/>
              <a:t>Limit writes:  No RW to other stores.  Append only.</a:t>
            </a:r>
          </a:p>
          <a:p>
            <a:pPr lvl="1"/>
            <a:r>
              <a:rPr lang="en-CA" sz="2000" dirty="0"/>
              <a:t>Inbox-style communication</a:t>
            </a:r>
          </a:p>
          <a:p>
            <a:r>
              <a:rPr lang="en-CA" sz="2400" dirty="0"/>
              <a:t>Migrate between storage providers</a:t>
            </a:r>
          </a:p>
        </p:txBody>
      </p:sp>
      <p:sp>
        <p:nvSpPr>
          <p:cNvPr id="4" name="Slide Number Placeholder 3"/>
          <p:cNvSpPr>
            <a:spLocks noGrp="1"/>
          </p:cNvSpPr>
          <p:nvPr>
            <p:ph type="sldNum" sz="quarter" idx="12"/>
          </p:nvPr>
        </p:nvSpPr>
        <p:spPr/>
        <p:txBody>
          <a:bodyPr/>
          <a:lstStyle/>
          <a:p>
            <a:fld id="{13FA57BF-E7F9-47B6-B64C-15C296151AEE}" type="slidenum">
              <a:rPr lang="fr-CA" smtClean="0"/>
              <a:t>11</a:t>
            </a:fld>
            <a:endParaRPr lang="fr-CA"/>
          </a:p>
        </p:txBody>
      </p:sp>
    </p:spTree>
    <p:extLst>
      <p:ext uri="{BB962C8B-B14F-4D97-AF65-F5344CB8AC3E}">
        <p14:creationId xmlns:p14="http://schemas.microsoft.com/office/powerpoint/2010/main" val="1022283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230471"/>
            <a:ext cx="7765321" cy="1326321"/>
          </a:xfrm>
        </p:spPr>
        <p:txBody>
          <a:bodyPr/>
          <a:lstStyle/>
          <a:p>
            <a:r>
              <a:rPr lang="fr-CA" dirty="0" err="1"/>
              <a:t>We</a:t>
            </a:r>
            <a:r>
              <a:rPr lang="fr-CA" dirty="0"/>
              <a:t> </a:t>
            </a:r>
            <a:r>
              <a:rPr lang="fr-CA" dirty="0" err="1"/>
              <a:t>can</a:t>
            </a:r>
            <a:r>
              <a:rPr lang="fr-CA" dirty="0"/>
              <a:t> </a:t>
            </a:r>
            <a:r>
              <a:rPr lang="fr-CA" dirty="0" err="1"/>
              <a:t>build</a:t>
            </a:r>
            <a:r>
              <a:rPr lang="fr-CA" dirty="0"/>
              <a:t> </a:t>
            </a:r>
            <a:r>
              <a:rPr lang="fr-CA" dirty="0" err="1"/>
              <a:t>differently</a:t>
            </a:r>
            <a:endParaRPr lang="en-US" dirty="0"/>
          </a:p>
        </p:txBody>
      </p:sp>
      <p:sp>
        <p:nvSpPr>
          <p:cNvPr id="4" name="Slide Number Placeholder 3"/>
          <p:cNvSpPr>
            <a:spLocks noGrp="1"/>
          </p:cNvSpPr>
          <p:nvPr>
            <p:ph type="sldNum" sz="quarter" idx="12"/>
          </p:nvPr>
        </p:nvSpPr>
        <p:spPr>
          <a:xfrm>
            <a:off x="7956376" y="6278801"/>
            <a:ext cx="565159" cy="365125"/>
          </a:xfrm>
        </p:spPr>
        <p:txBody>
          <a:bodyPr/>
          <a:lstStyle/>
          <a:p>
            <a:fld id="{13FA57BF-E7F9-47B6-B64C-15C296151AEE}" type="slidenum">
              <a:rPr lang="fr-CA" smtClean="0"/>
              <a:t>12</a:t>
            </a:fld>
            <a:endParaRPr lang="fr-CA"/>
          </a:p>
        </p:txBody>
      </p:sp>
      <p:sp>
        <p:nvSpPr>
          <p:cNvPr id="17" name="Freeform 16"/>
          <p:cNvSpPr/>
          <p:nvPr/>
        </p:nvSpPr>
        <p:spPr>
          <a:xfrm rot="16200000">
            <a:off x="4243093" y="4619098"/>
            <a:ext cx="1129116" cy="1504833"/>
          </a:xfrm>
          <a:custGeom>
            <a:avLst/>
            <a:gdLst>
              <a:gd name="connsiteX0" fmla="*/ 704678 w 1422998"/>
              <a:gd name="connsiteY0" fmla="*/ 1060609 h 2454740"/>
              <a:gd name="connsiteX1" fmla="*/ 697184 w 1422998"/>
              <a:gd name="connsiteY1" fmla="*/ 1097388 h 2454740"/>
              <a:gd name="connsiteX2" fmla="*/ 724831 w 1422998"/>
              <a:gd name="connsiteY2" fmla="*/ 1104759 h 2454740"/>
              <a:gd name="connsiteX3" fmla="*/ 732955 w 1422998"/>
              <a:gd name="connsiteY3" fmla="*/ 1070046 h 2454740"/>
              <a:gd name="connsiteX4" fmla="*/ 733530 w 1422998"/>
              <a:gd name="connsiteY4" fmla="*/ 1068639 h 2454740"/>
              <a:gd name="connsiteX5" fmla="*/ 577878 w 1422998"/>
              <a:gd name="connsiteY5" fmla="*/ 0 h 2454740"/>
              <a:gd name="connsiteX6" fmla="*/ 939732 w 1422998"/>
              <a:gd name="connsiteY6" fmla="*/ 361854 h 2454740"/>
              <a:gd name="connsiteX7" fmla="*/ 938660 w 1422998"/>
              <a:gd name="connsiteY7" fmla="*/ 376023 h 2454740"/>
              <a:gd name="connsiteX8" fmla="*/ 989299 w 1422998"/>
              <a:gd name="connsiteY8" fmla="*/ 390118 h 2454740"/>
              <a:gd name="connsiteX9" fmla="*/ 1234284 w 1422998"/>
              <a:gd name="connsiteY9" fmla="*/ 721516 h 2454740"/>
              <a:gd name="connsiteX10" fmla="*/ 1226135 w 1422998"/>
              <a:gd name="connsiteY10" fmla="*/ 794000 h 2454740"/>
              <a:gd name="connsiteX11" fmla="*/ 1215406 w 1422998"/>
              <a:gd name="connsiteY11" fmla="*/ 824992 h 2454740"/>
              <a:gd name="connsiteX12" fmla="*/ 1264660 w 1422998"/>
              <a:gd name="connsiteY12" fmla="*/ 860455 h 2454740"/>
              <a:gd name="connsiteX13" fmla="*/ 1422998 w 1422998"/>
              <a:gd name="connsiteY13" fmla="*/ 1255474 h 2454740"/>
              <a:gd name="connsiteX14" fmla="*/ 1063865 w 1422998"/>
              <a:gd name="connsiteY14" fmla="*/ 1731851 h 2454740"/>
              <a:gd name="connsiteX15" fmla="*/ 1036384 w 1422998"/>
              <a:gd name="connsiteY15" fmla="*/ 1728176 h 2454740"/>
              <a:gd name="connsiteX16" fmla="*/ 1031598 w 1422998"/>
              <a:gd name="connsiteY16" fmla="*/ 1804026 h 2454740"/>
              <a:gd name="connsiteX17" fmla="*/ 851508 w 1422998"/>
              <a:gd name="connsiteY17" fmla="*/ 2076844 h 2454740"/>
              <a:gd name="connsiteX18" fmla="*/ 818099 w 1422998"/>
              <a:gd name="connsiteY18" fmla="*/ 2078941 h 2454740"/>
              <a:gd name="connsiteX19" fmla="*/ 817522 w 1422998"/>
              <a:gd name="connsiteY19" fmla="*/ 2089989 h 2454740"/>
              <a:gd name="connsiteX20" fmla="*/ 585765 w 1422998"/>
              <a:gd name="connsiteY20" fmla="*/ 2454740 h 2454740"/>
              <a:gd name="connsiteX21" fmla="*/ 354008 w 1422998"/>
              <a:gd name="connsiteY21" fmla="*/ 2089989 h 2454740"/>
              <a:gd name="connsiteX22" fmla="*/ 349935 w 1422998"/>
              <a:gd name="connsiteY22" fmla="*/ 2011955 h 2454740"/>
              <a:gd name="connsiteX23" fmla="*/ 312866 w 1422998"/>
              <a:gd name="connsiteY23" fmla="*/ 2007456 h 2454740"/>
              <a:gd name="connsiteX24" fmla="*/ 42257 w 1422998"/>
              <a:gd name="connsiteY24" fmla="*/ 1607709 h 2454740"/>
              <a:gd name="connsiteX25" fmla="*/ 100138 w 1422998"/>
              <a:gd name="connsiteY25" fmla="*/ 1379571 h 2454740"/>
              <a:gd name="connsiteX26" fmla="*/ 132543 w 1422998"/>
              <a:gd name="connsiteY26" fmla="*/ 1332285 h 2454740"/>
              <a:gd name="connsiteX27" fmla="*/ 105453 w 1422998"/>
              <a:gd name="connsiteY27" fmla="*/ 1298233 h 2454740"/>
              <a:gd name="connsiteX28" fmla="*/ 0 w 1422998"/>
              <a:gd name="connsiteY28" fmla="*/ 910372 h 2454740"/>
              <a:gd name="connsiteX29" fmla="*/ 219896 w 1422998"/>
              <a:gd name="connsiteY29" fmla="*/ 404959 h 2454740"/>
              <a:gd name="connsiteX30" fmla="*/ 220348 w 1422998"/>
              <a:gd name="connsiteY30" fmla="*/ 404746 h 2454740"/>
              <a:gd name="connsiteX31" fmla="*/ 216024 w 1422998"/>
              <a:gd name="connsiteY31" fmla="*/ 361854 h 2454740"/>
              <a:gd name="connsiteX32" fmla="*/ 577878 w 1422998"/>
              <a:gd name="connsiteY32" fmla="*/ 0 h 245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2998" h="2454740">
                <a:moveTo>
                  <a:pt x="704678" y="1060609"/>
                </a:moveTo>
                <a:lnTo>
                  <a:pt x="697184" y="1097388"/>
                </a:lnTo>
                <a:lnTo>
                  <a:pt x="724831" y="1104759"/>
                </a:lnTo>
                <a:lnTo>
                  <a:pt x="732955" y="1070046"/>
                </a:lnTo>
                <a:lnTo>
                  <a:pt x="733530" y="1068639"/>
                </a:lnTo>
                <a:close/>
                <a:moveTo>
                  <a:pt x="577878" y="0"/>
                </a:moveTo>
                <a:cubicBezTo>
                  <a:pt x="777724" y="0"/>
                  <a:pt x="939732" y="162008"/>
                  <a:pt x="939732" y="361854"/>
                </a:cubicBezTo>
                <a:lnTo>
                  <a:pt x="938660" y="376023"/>
                </a:lnTo>
                <a:lnTo>
                  <a:pt x="989299" y="390118"/>
                </a:lnTo>
                <a:cubicBezTo>
                  <a:pt x="1133267" y="444718"/>
                  <a:pt x="1234284" y="572539"/>
                  <a:pt x="1234284" y="721516"/>
                </a:cubicBezTo>
                <a:cubicBezTo>
                  <a:pt x="1234284" y="746345"/>
                  <a:pt x="1231478" y="770587"/>
                  <a:pt x="1226135" y="794000"/>
                </a:cubicBezTo>
                <a:lnTo>
                  <a:pt x="1215406" y="824992"/>
                </a:lnTo>
                <a:lnTo>
                  <a:pt x="1264660" y="860455"/>
                </a:lnTo>
                <a:cubicBezTo>
                  <a:pt x="1360190" y="946063"/>
                  <a:pt x="1422998" y="1091039"/>
                  <a:pt x="1422998" y="1255474"/>
                </a:cubicBezTo>
                <a:cubicBezTo>
                  <a:pt x="1422998" y="1518570"/>
                  <a:pt x="1262209" y="1731851"/>
                  <a:pt x="1063865" y="1731851"/>
                </a:cubicBezTo>
                <a:lnTo>
                  <a:pt x="1036384" y="1728176"/>
                </a:lnTo>
                <a:lnTo>
                  <a:pt x="1031598" y="1804026"/>
                </a:lnTo>
                <a:cubicBezTo>
                  <a:pt x="1012833" y="1946868"/>
                  <a:pt x="948292" y="2053418"/>
                  <a:pt x="851508" y="2076844"/>
                </a:cubicBezTo>
                <a:lnTo>
                  <a:pt x="818099" y="2078941"/>
                </a:lnTo>
                <a:lnTo>
                  <a:pt x="817522" y="2089989"/>
                </a:lnTo>
                <a:cubicBezTo>
                  <a:pt x="795463" y="2298152"/>
                  <a:pt x="700084" y="2454740"/>
                  <a:pt x="585765" y="2454740"/>
                </a:cubicBezTo>
                <a:cubicBezTo>
                  <a:pt x="471446" y="2454740"/>
                  <a:pt x="376067" y="2298152"/>
                  <a:pt x="354008" y="2089989"/>
                </a:cubicBezTo>
                <a:lnTo>
                  <a:pt x="349935" y="2011955"/>
                </a:lnTo>
                <a:lnTo>
                  <a:pt x="312866" y="2007456"/>
                </a:lnTo>
                <a:cubicBezTo>
                  <a:pt x="158430" y="1969409"/>
                  <a:pt x="42257" y="1804893"/>
                  <a:pt x="42257" y="1607709"/>
                </a:cubicBezTo>
                <a:cubicBezTo>
                  <a:pt x="42257" y="1523201"/>
                  <a:pt x="63595" y="1444694"/>
                  <a:pt x="100138" y="1379571"/>
                </a:cubicBezTo>
                <a:lnTo>
                  <a:pt x="132543" y="1332285"/>
                </a:lnTo>
                <a:lnTo>
                  <a:pt x="105453" y="1298233"/>
                </a:lnTo>
                <a:cubicBezTo>
                  <a:pt x="40299" y="1198970"/>
                  <a:pt x="0" y="1061841"/>
                  <a:pt x="0" y="910372"/>
                </a:cubicBezTo>
                <a:cubicBezTo>
                  <a:pt x="0" y="683168"/>
                  <a:pt x="90672" y="488229"/>
                  <a:pt x="219896" y="404959"/>
                </a:cubicBezTo>
                <a:lnTo>
                  <a:pt x="220348" y="404746"/>
                </a:lnTo>
                <a:lnTo>
                  <a:pt x="216024" y="361854"/>
                </a:lnTo>
                <a:cubicBezTo>
                  <a:pt x="216024" y="162008"/>
                  <a:pt x="378032" y="0"/>
                  <a:pt x="577878"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013233" y="4587542"/>
            <a:ext cx="909892" cy="909891"/>
            <a:chOff x="5885599" y="1790268"/>
            <a:chExt cx="2370621" cy="2370620"/>
          </a:xfrm>
          <a:solidFill>
            <a:schemeClr val="accent2"/>
          </a:solidFill>
        </p:grpSpPr>
        <p:sp>
          <p:nvSpPr>
            <p:cNvPr id="13" name="Rectangle 27"/>
            <p:cNvSpPr/>
            <p:nvPr/>
          </p:nvSpPr>
          <p:spPr>
            <a:xfrm rot="9372191">
              <a:off x="5885599" y="1790268"/>
              <a:ext cx="2370621" cy="2370620"/>
            </a:xfrm>
            <a:custGeom>
              <a:avLst/>
              <a:gdLst/>
              <a:ahLst/>
              <a:cxnLst/>
              <a:rect l="l" t="t" r="r" b="b"/>
              <a:pathLst>
                <a:path w="3096344" h="3096344">
                  <a:moveTo>
                    <a:pt x="1008112" y="2483583"/>
                  </a:moveTo>
                  <a:cubicBezTo>
                    <a:pt x="1533336" y="2786821"/>
                    <a:pt x="2200907" y="2613847"/>
                    <a:pt x="2499174" y="2097233"/>
                  </a:cubicBezTo>
                  <a:cubicBezTo>
                    <a:pt x="2797441" y="1580619"/>
                    <a:pt x="2613456" y="915999"/>
                    <a:pt x="2088232" y="612761"/>
                  </a:cubicBezTo>
                  <a:cubicBezTo>
                    <a:pt x="1563008" y="309523"/>
                    <a:pt x="895437" y="482497"/>
                    <a:pt x="597170" y="999111"/>
                  </a:cubicBezTo>
                  <a:cubicBezTo>
                    <a:pt x="298903" y="1515725"/>
                    <a:pt x="482888" y="2180345"/>
                    <a:pt x="1008112" y="2483583"/>
                  </a:cubicBezTo>
                  <a:close/>
                  <a:moveTo>
                    <a:pt x="1023529" y="3032944"/>
                  </a:moveTo>
                  <a:lnTo>
                    <a:pt x="524643" y="2744912"/>
                  </a:lnTo>
                  <a:lnTo>
                    <a:pt x="674015" y="2486192"/>
                  </a:lnTo>
                  <a:lnTo>
                    <a:pt x="608545" y="2423256"/>
                  </a:lnTo>
                  <a:lnTo>
                    <a:pt x="351432" y="2571701"/>
                  </a:lnTo>
                  <a:lnTo>
                    <a:pt x="63400" y="2072815"/>
                  </a:lnTo>
                  <a:lnTo>
                    <a:pt x="304130" y="1933829"/>
                  </a:lnTo>
                  <a:cubicBezTo>
                    <a:pt x="291365" y="1902038"/>
                    <a:pt x="281205" y="1869395"/>
                    <a:pt x="273272" y="1836204"/>
                  </a:cubicBezTo>
                  <a:lnTo>
                    <a:pt x="0" y="1836204"/>
                  </a:lnTo>
                  <a:lnTo>
                    <a:pt x="0" y="1260140"/>
                  </a:lnTo>
                  <a:lnTo>
                    <a:pt x="252117" y="1260140"/>
                  </a:lnTo>
                  <a:cubicBezTo>
                    <a:pt x="258705" y="1222494"/>
                    <a:pt x="267871" y="1185210"/>
                    <a:pt x="280001" y="1148583"/>
                  </a:cubicBezTo>
                  <a:lnTo>
                    <a:pt x="63400" y="1023529"/>
                  </a:lnTo>
                  <a:lnTo>
                    <a:pt x="351432" y="524643"/>
                  </a:lnTo>
                  <a:lnTo>
                    <a:pt x="568032" y="649698"/>
                  </a:lnTo>
                  <a:cubicBezTo>
                    <a:pt x="593688" y="620880"/>
                    <a:pt x="621393" y="594300"/>
                    <a:pt x="650702" y="569772"/>
                  </a:cubicBezTo>
                  <a:lnTo>
                    <a:pt x="524643" y="351432"/>
                  </a:lnTo>
                  <a:lnTo>
                    <a:pt x="1023529" y="63400"/>
                  </a:lnTo>
                  <a:lnTo>
                    <a:pt x="1160165" y="300061"/>
                  </a:lnTo>
                  <a:cubicBezTo>
                    <a:pt x="1192876" y="290335"/>
                    <a:pt x="1226225" y="282813"/>
                    <a:pt x="1260140" y="277972"/>
                  </a:cubicBezTo>
                  <a:lnTo>
                    <a:pt x="1260140" y="0"/>
                  </a:lnTo>
                  <a:lnTo>
                    <a:pt x="1836204" y="0"/>
                  </a:lnTo>
                  <a:lnTo>
                    <a:pt x="1836204" y="296890"/>
                  </a:lnTo>
                  <a:lnTo>
                    <a:pt x="1923443" y="322120"/>
                  </a:lnTo>
                  <a:lnTo>
                    <a:pt x="2072815" y="63400"/>
                  </a:lnTo>
                  <a:lnTo>
                    <a:pt x="2571701" y="351432"/>
                  </a:lnTo>
                  <a:lnTo>
                    <a:pt x="2422329" y="610152"/>
                  </a:lnTo>
                  <a:lnTo>
                    <a:pt x="2487798" y="673088"/>
                  </a:lnTo>
                  <a:lnTo>
                    <a:pt x="2744913" y="524643"/>
                  </a:lnTo>
                  <a:lnTo>
                    <a:pt x="3032944" y="1023529"/>
                  </a:lnTo>
                  <a:lnTo>
                    <a:pt x="2792214" y="1162515"/>
                  </a:lnTo>
                  <a:cubicBezTo>
                    <a:pt x="2804979" y="1194306"/>
                    <a:pt x="2815139" y="1226949"/>
                    <a:pt x="2823071" y="1260140"/>
                  </a:cubicBezTo>
                  <a:lnTo>
                    <a:pt x="3096344" y="1260140"/>
                  </a:lnTo>
                  <a:lnTo>
                    <a:pt x="3096344" y="1836204"/>
                  </a:lnTo>
                  <a:lnTo>
                    <a:pt x="2844227" y="1836204"/>
                  </a:lnTo>
                  <a:cubicBezTo>
                    <a:pt x="2837639" y="1873850"/>
                    <a:pt x="2828473" y="1911134"/>
                    <a:pt x="2816344" y="1947761"/>
                  </a:cubicBezTo>
                  <a:lnTo>
                    <a:pt x="3032944" y="2072815"/>
                  </a:lnTo>
                  <a:lnTo>
                    <a:pt x="2744912" y="2571701"/>
                  </a:lnTo>
                  <a:lnTo>
                    <a:pt x="2528312" y="2446646"/>
                  </a:lnTo>
                  <a:cubicBezTo>
                    <a:pt x="2502657" y="2475464"/>
                    <a:pt x="2474951" y="2502045"/>
                    <a:pt x="2445643" y="2526572"/>
                  </a:cubicBezTo>
                  <a:lnTo>
                    <a:pt x="2571701" y="2744912"/>
                  </a:lnTo>
                  <a:lnTo>
                    <a:pt x="2072815" y="3032944"/>
                  </a:lnTo>
                  <a:lnTo>
                    <a:pt x="1936179" y="2796283"/>
                  </a:lnTo>
                  <a:cubicBezTo>
                    <a:pt x="1903468" y="2806009"/>
                    <a:pt x="1870119" y="2813532"/>
                    <a:pt x="1836204" y="2818372"/>
                  </a:cubicBezTo>
                  <a:lnTo>
                    <a:pt x="1836204" y="3096344"/>
                  </a:lnTo>
                  <a:lnTo>
                    <a:pt x="1260140" y="3096344"/>
                  </a:lnTo>
                  <a:lnTo>
                    <a:pt x="1260140" y="2799454"/>
                  </a:lnTo>
                  <a:lnTo>
                    <a:pt x="1172901" y="2774224"/>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Oval 13"/>
            <p:cNvSpPr/>
            <p:nvPr/>
          </p:nvSpPr>
          <p:spPr>
            <a:xfrm>
              <a:off x="6926895" y="2831564"/>
              <a:ext cx="288032" cy="28803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42" name="Flowchart: Magnetic Disk 41"/>
          <p:cNvSpPr/>
          <p:nvPr/>
        </p:nvSpPr>
        <p:spPr>
          <a:xfrm>
            <a:off x="971600" y="5862894"/>
            <a:ext cx="1876497" cy="590442"/>
          </a:xfrm>
          <a:prstGeom prst="flowChartMagneticDisk">
            <a:avLst/>
          </a:prstGeom>
          <a:solidFill>
            <a:schemeClr val="accent1">
              <a:lumMod val="40000"/>
              <a:lumOff val="6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n w="0"/>
                <a:solidFill>
                  <a:schemeClr val="tx1"/>
                </a:solidFill>
                <a:effectLst>
                  <a:outerShdw blurRad="38100" dist="19050" dir="2700000" algn="tl" rotWithShape="0">
                    <a:schemeClr val="dk1">
                      <a:alpha val="40000"/>
                    </a:schemeClr>
                  </a:outerShdw>
                </a:effectLst>
              </a:rPr>
              <a:t>Server Data</a:t>
            </a:r>
          </a:p>
        </p:txBody>
      </p:sp>
      <p:sp>
        <p:nvSpPr>
          <p:cNvPr id="16" name="Flowchart: Magnetic Disk 15"/>
          <p:cNvSpPr/>
          <p:nvPr/>
        </p:nvSpPr>
        <p:spPr>
          <a:xfrm>
            <a:off x="3779775" y="5844928"/>
            <a:ext cx="2000541" cy="63622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n w="0"/>
                <a:solidFill>
                  <a:schemeClr val="tx1"/>
                </a:solidFill>
                <a:effectLst>
                  <a:outerShdw blurRad="38100" dist="19050" dir="2700000" algn="tl" rotWithShape="0">
                    <a:schemeClr val="dk1">
                      <a:alpha val="40000"/>
                    </a:schemeClr>
                  </a:outerShdw>
                </a:effectLst>
              </a:rPr>
              <a:t>User Data</a:t>
            </a:r>
          </a:p>
        </p:txBody>
      </p:sp>
      <p:grpSp>
        <p:nvGrpSpPr>
          <p:cNvPr id="7" name="Group 6"/>
          <p:cNvGrpSpPr/>
          <p:nvPr/>
        </p:nvGrpSpPr>
        <p:grpSpPr>
          <a:xfrm>
            <a:off x="1143754" y="5079405"/>
            <a:ext cx="738588" cy="765717"/>
            <a:chOff x="5885600" y="1790269"/>
            <a:chExt cx="2370622" cy="2370622"/>
          </a:xfrm>
          <a:solidFill>
            <a:schemeClr val="accent6">
              <a:lumMod val="75000"/>
            </a:schemeClr>
          </a:solidFill>
        </p:grpSpPr>
        <p:sp>
          <p:nvSpPr>
            <p:cNvPr id="11" name="Rectangle 27"/>
            <p:cNvSpPr/>
            <p:nvPr/>
          </p:nvSpPr>
          <p:spPr>
            <a:xfrm rot="9372191">
              <a:off x="5885600" y="1790269"/>
              <a:ext cx="2370622" cy="2370622"/>
            </a:xfrm>
            <a:custGeom>
              <a:avLst/>
              <a:gdLst/>
              <a:ahLst/>
              <a:cxnLst/>
              <a:rect l="l" t="t" r="r" b="b"/>
              <a:pathLst>
                <a:path w="3096344" h="3096344">
                  <a:moveTo>
                    <a:pt x="1008112" y="2483583"/>
                  </a:moveTo>
                  <a:cubicBezTo>
                    <a:pt x="1533336" y="2786821"/>
                    <a:pt x="2200907" y="2613847"/>
                    <a:pt x="2499174" y="2097233"/>
                  </a:cubicBezTo>
                  <a:cubicBezTo>
                    <a:pt x="2797441" y="1580619"/>
                    <a:pt x="2613456" y="915999"/>
                    <a:pt x="2088232" y="612761"/>
                  </a:cubicBezTo>
                  <a:cubicBezTo>
                    <a:pt x="1563008" y="309523"/>
                    <a:pt x="895437" y="482497"/>
                    <a:pt x="597170" y="999111"/>
                  </a:cubicBezTo>
                  <a:cubicBezTo>
                    <a:pt x="298903" y="1515725"/>
                    <a:pt x="482888" y="2180345"/>
                    <a:pt x="1008112" y="2483583"/>
                  </a:cubicBezTo>
                  <a:close/>
                  <a:moveTo>
                    <a:pt x="1023529" y="3032944"/>
                  </a:moveTo>
                  <a:lnTo>
                    <a:pt x="524643" y="2744912"/>
                  </a:lnTo>
                  <a:lnTo>
                    <a:pt x="674015" y="2486192"/>
                  </a:lnTo>
                  <a:lnTo>
                    <a:pt x="608545" y="2423256"/>
                  </a:lnTo>
                  <a:lnTo>
                    <a:pt x="351432" y="2571701"/>
                  </a:lnTo>
                  <a:lnTo>
                    <a:pt x="63400" y="2072815"/>
                  </a:lnTo>
                  <a:lnTo>
                    <a:pt x="304130" y="1933829"/>
                  </a:lnTo>
                  <a:cubicBezTo>
                    <a:pt x="291365" y="1902038"/>
                    <a:pt x="281205" y="1869395"/>
                    <a:pt x="273272" y="1836204"/>
                  </a:cubicBezTo>
                  <a:lnTo>
                    <a:pt x="0" y="1836204"/>
                  </a:lnTo>
                  <a:lnTo>
                    <a:pt x="0" y="1260140"/>
                  </a:lnTo>
                  <a:lnTo>
                    <a:pt x="252117" y="1260140"/>
                  </a:lnTo>
                  <a:cubicBezTo>
                    <a:pt x="258705" y="1222494"/>
                    <a:pt x="267871" y="1185210"/>
                    <a:pt x="280001" y="1148583"/>
                  </a:cubicBezTo>
                  <a:lnTo>
                    <a:pt x="63400" y="1023529"/>
                  </a:lnTo>
                  <a:lnTo>
                    <a:pt x="351432" y="524643"/>
                  </a:lnTo>
                  <a:lnTo>
                    <a:pt x="568032" y="649698"/>
                  </a:lnTo>
                  <a:cubicBezTo>
                    <a:pt x="593688" y="620880"/>
                    <a:pt x="621393" y="594300"/>
                    <a:pt x="650702" y="569772"/>
                  </a:cubicBezTo>
                  <a:lnTo>
                    <a:pt x="524643" y="351432"/>
                  </a:lnTo>
                  <a:lnTo>
                    <a:pt x="1023529" y="63400"/>
                  </a:lnTo>
                  <a:lnTo>
                    <a:pt x="1160165" y="300061"/>
                  </a:lnTo>
                  <a:cubicBezTo>
                    <a:pt x="1192876" y="290335"/>
                    <a:pt x="1226225" y="282813"/>
                    <a:pt x="1260140" y="277972"/>
                  </a:cubicBezTo>
                  <a:lnTo>
                    <a:pt x="1260140" y="0"/>
                  </a:lnTo>
                  <a:lnTo>
                    <a:pt x="1836204" y="0"/>
                  </a:lnTo>
                  <a:lnTo>
                    <a:pt x="1836204" y="296890"/>
                  </a:lnTo>
                  <a:lnTo>
                    <a:pt x="1923443" y="322120"/>
                  </a:lnTo>
                  <a:lnTo>
                    <a:pt x="2072815" y="63400"/>
                  </a:lnTo>
                  <a:lnTo>
                    <a:pt x="2571701" y="351432"/>
                  </a:lnTo>
                  <a:lnTo>
                    <a:pt x="2422329" y="610152"/>
                  </a:lnTo>
                  <a:lnTo>
                    <a:pt x="2487798" y="673088"/>
                  </a:lnTo>
                  <a:lnTo>
                    <a:pt x="2744913" y="524643"/>
                  </a:lnTo>
                  <a:lnTo>
                    <a:pt x="3032944" y="1023529"/>
                  </a:lnTo>
                  <a:lnTo>
                    <a:pt x="2792214" y="1162515"/>
                  </a:lnTo>
                  <a:cubicBezTo>
                    <a:pt x="2804979" y="1194306"/>
                    <a:pt x="2815139" y="1226949"/>
                    <a:pt x="2823071" y="1260140"/>
                  </a:cubicBezTo>
                  <a:lnTo>
                    <a:pt x="3096344" y="1260140"/>
                  </a:lnTo>
                  <a:lnTo>
                    <a:pt x="3096344" y="1836204"/>
                  </a:lnTo>
                  <a:lnTo>
                    <a:pt x="2844227" y="1836204"/>
                  </a:lnTo>
                  <a:cubicBezTo>
                    <a:pt x="2837639" y="1873850"/>
                    <a:pt x="2828473" y="1911134"/>
                    <a:pt x="2816344" y="1947761"/>
                  </a:cubicBezTo>
                  <a:lnTo>
                    <a:pt x="3032944" y="2072815"/>
                  </a:lnTo>
                  <a:lnTo>
                    <a:pt x="2744912" y="2571701"/>
                  </a:lnTo>
                  <a:lnTo>
                    <a:pt x="2528312" y="2446646"/>
                  </a:lnTo>
                  <a:cubicBezTo>
                    <a:pt x="2502657" y="2475464"/>
                    <a:pt x="2474951" y="2502045"/>
                    <a:pt x="2445643" y="2526572"/>
                  </a:cubicBezTo>
                  <a:lnTo>
                    <a:pt x="2571701" y="2744912"/>
                  </a:lnTo>
                  <a:lnTo>
                    <a:pt x="2072815" y="3032944"/>
                  </a:lnTo>
                  <a:lnTo>
                    <a:pt x="1936179" y="2796283"/>
                  </a:lnTo>
                  <a:cubicBezTo>
                    <a:pt x="1903468" y="2806009"/>
                    <a:pt x="1870119" y="2813532"/>
                    <a:pt x="1836204" y="2818372"/>
                  </a:cubicBezTo>
                  <a:lnTo>
                    <a:pt x="1836204" y="3096344"/>
                  </a:lnTo>
                  <a:lnTo>
                    <a:pt x="1260140" y="3096344"/>
                  </a:lnTo>
                  <a:lnTo>
                    <a:pt x="1260140" y="2799454"/>
                  </a:lnTo>
                  <a:lnTo>
                    <a:pt x="1172901" y="2774224"/>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Oval 11"/>
            <p:cNvSpPr/>
            <p:nvPr/>
          </p:nvSpPr>
          <p:spPr>
            <a:xfrm>
              <a:off x="6926895" y="2831564"/>
              <a:ext cx="288032" cy="28803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8" name="Group 7"/>
          <p:cNvGrpSpPr/>
          <p:nvPr/>
        </p:nvGrpSpPr>
        <p:grpSpPr>
          <a:xfrm>
            <a:off x="1727801" y="4622381"/>
            <a:ext cx="1116007" cy="1136867"/>
            <a:chOff x="5885600" y="1790269"/>
            <a:chExt cx="2370622" cy="2370622"/>
          </a:xfrm>
        </p:grpSpPr>
        <p:sp>
          <p:nvSpPr>
            <p:cNvPr id="9" name="Rectangle 27"/>
            <p:cNvSpPr/>
            <p:nvPr/>
          </p:nvSpPr>
          <p:spPr>
            <a:xfrm rot="9372191">
              <a:off x="5885600" y="1790269"/>
              <a:ext cx="2370622" cy="2370622"/>
            </a:xfrm>
            <a:custGeom>
              <a:avLst/>
              <a:gdLst/>
              <a:ahLst/>
              <a:cxnLst/>
              <a:rect l="l" t="t" r="r" b="b"/>
              <a:pathLst>
                <a:path w="3096344" h="3096344">
                  <a:moveTo>
                    <a:pt x="1008112" y="2483583"/>
                  </a:moveTo>
                  <a:cubicBezTo>
                    <a:pt x="1533336" y="2786821"/>
                    <a:pt x="2200907" y="2613847"/>
                    <a:pt x="2499174" y="2097233"/>
                  </a:cubicBezTo>
                  <a:cubicBezTo>
                    <a:pt x="2797441" y="1580619"/>
                    <a:pt x="2613456" y="915999"/>
                    <a:pt x="2088232" y="612761"/>
                  </a:cubicBezTo>
                  <a:cubicBezTo>
                    <a:pt x="1563008" y="309523"/>
                    <a:pt x="895437" y="482497"/>
                    <a:pt x="597170" y="999111"/>
                  </a:cubicBezTo>
                  <a:cubicBezTo>
                    <a:pt x="298903" y="1515725"/>
                    <a:pt x="482888" y="2180345"/>
                    <a:pt x="1008112" y="2483583"/>
                  </a:cubicBezTo>
                  <a:close/>
                  <a:moveTo>
                    <a:pt x="1023529" y="3032944"/>
                  </a:moveTo>
                  <a:lnTo>
                    <a:pt x="524643" y="2744912"/>
                  </a:lnTo>
                  <a:lnTo>
                    <a:pt x="674015" y="2486192"/>
                  </a:lnTo>
                  <a:lnTo>
                    <a:pt x="608545" y="2423256"/>
                  </a:lnTo>
                  <a:lnTo>
                    <a:pt x="351432" y="2571701"/>
                  </a:lnTo>
                  <a:lnTo>
                    <a:pt x="63400" y="2072815"/>
                  </a:lnTo>
                  <a:lnTo>
                    <a:pt x="304130" y="1933829"/>
                  </a:lnTo>
                  <a:cubicBezTo>
                    <a:pt x="291365" y="1902038"/>
                    <a:pt x="281205" y="1869395"/>
                    <a:pt x="273272" y="1836204"/>
                  </a:cubicBezTo>
                  <a:lnTo>
                    <a:pt x="0" y="1836204"/>
                  </a:lnTo>
                  <a:lnTo>
                    <a:pt x="0" y="1260140"/>
                  </a:lnTo>
                  <a:lnTo>
                    <a:pt x="252117" y="1260140"/>
                  </a:lnTo>
                  <a:cubicBezTo>
                    <a:pt x="258705" y="1222494"/>
                    <a:pt x="267871" y="1185210"/>
                    <a:pt x="280001" y="1148583"/>
                  </a:cubicBezTo>
                  <a:lnTo>
                    <a:pt x="63400" y="1023529"/>
                  </a:lnTo>
                  <a:lnTo>
                    <a:pt x="351432" y="524643"/>
                  </a:lnTo>
                  <a:lnTo>
                    <a:pt x="568032" y="649698"/>
                  </a:lnTo>
                  <a:cubicBezTo>
                    <a:pt x="593688" y="620880"/>
                    <a:pt x="621393" y="594300"/>
                    <a:pt x="650702" y="569772"/>
                  </a:cubicBezTo>
                  <a:lnTo>
                    <a:pt x="524643" y="351432"/>
                  </a:lnTo>
                  <a:lnTo>
                    <a:pt x="1023529" y="63400"/>
                  </a:lnTo>
                  <a:lnTo>
                    <a:pt x="1160165" y="300061"/>
                  </a:lnTo>
                  <a:cubicBezTo>
                    <a:pt x="1192876" y="290335"/>
                    <a:pt x="1226225" y="282813"/>
                    <a:pt x="1260140" y="277972"/>
                  </a:cubicBezTo>
                  <a:lnTo>
                    <a:pt x="1260140" y="0"/>
                  </a:lnTo>
                  <a:lnTo>
                    <a:pt x="1836204" y="0"/>
                  </a:lnTo>
                  <a:lnTo>
                    <a:pt x="1836204" y="296890"/>
                  </a:lnTo>
                  <a:lnTo>
                    <a:pt x="1923443" y="322120"/>
                  </a:lnTo>
                  <a:lnTo>
                    <a:pt x="2072815" y="63400"/>
                  </a:lnTo>
                  <a:lnTo>
                    <a:pt x="2571701" y="351432"/>
                  </a:lnTo>
                  <a:lnTo>
                    <a:pt x="2422329" y="610152"/>
                  </a:lnTo>
                  <a:lnTo>
                    <a:pt x="2487798" y="673088"/>
                  </a:lnTo>
                  <a:lnTo>
                    <a:pt x="2744913" y="524643"/>
                  </a:lnTo>
                  <a:lnTo>
                    <a:pt x="3032944" y="1023529"/>
                  </a:lnTo>
                  <a:lnTo>
                    <a:pt x="2792214" y="1162515"/>
                  </a:lnTo>
                  <a:cubicBezTo>
                    <a:pt x="2804979" y="1194306"/>
                    <a:pt x="2815139" y="1226949"/>
                    <a:pt x="2823071" y="1260140"/>
                  </a:cubicBezTo>
                  <a:lnTo>
                    <a:pt x="3096344" y="1260140"/>
                  </a:lnTo>
                  <a:lnTo>
                    <a:pt x="3096344" y="1836204"/>
                  </a:lnTo>
                  <a:lnTo>
                    <a:pt x="2844227" y="1836204"/>
                  </a:lnTo>
                  <a:cubicBezTo>
                    <a:pt x="2837639" y="1873850"/>
                    <a:pt x="2828473" y="1911134"/>
                    <a:pt x="2816344" y="1947761"/>
                  </a:cubicBezTo>
                  <a:lnTo>
                    <a:pt x="3032944" y="2072815"/>
                  </a:lnTo>
                  <a:lnTo>
                    <a:pt x="2744912" y="2571701"/>
                  </a:lnTo>
                  <a:lnTo>
                    <a:pt x="2528312" y="2446646"/>
                  </a:lnTo>
                  <a:cubicBezTo>
                    <a:pt x="2502657" y="2475464"/>
                    <a:pt x="2474951" y="2502045"/>
                    <a:pt x="2445643" y="2526572"/>
                  </a:cubicBezTo>
                  <a:lnTo>
                    <a:pt x="2571701" y="2744912"/>
                  </a:lnTo>
                  <a:lnTo>
                    <a:pt x="2072815" y="3032944"/>
                  </a:lnTo>
                  <a:lnTo>
                    <a:pt x="1936179" y="2796283"/>
                  </a:lnTo>
                  <a:cubicBezTo>
                    <a:pt x="1903468" y="2806009"/>
                    <a:pt x="1870119" y="2813532"/>
                    <a:pt x="1836204" y="2818372"/>
                  </a:cubicBezTo>
                  <a:lnTo>
                    <a:pt x="1836204" y="3096344"/>
                  </a:lnTo>
                  <a:lnTo>
                    <a:pt x="1260140" y="3096344"/>
                  </a:lnTo>
                  <a:lnTo>
                    <a:pt x="1260140" y="2799454"/>
                  </a:lnTo>
                  <a:lnTo>
                    <a:pt x="1172901" y="27742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Oval 9"/>
            <p:cNvSpPr/>
            <p:nvPr/>
          </p:nvSpPr>
          <p:spPr>
            <a:xfrm>
              <a:off x="6926895" y="283156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 17"/>
          <p:cNvGrpSpPr/>
          <p:nvPr/>
        </p:nvGrpSpPr>
        <p:grpSpPr>
          <a:xfrm rot="16200000">
            <a:off x="5830203" y="5092365"/>
            <a:ext cx="493303" cy="625926"/>
            <a:chOff x="4570778" y="3194334"/>
            <a:chExt cx="704927" cy="894445"/>
          </a:xfrm>
          <a:solidFill>
            <a:srgbClr val="C00000"/>
          </a:solidFill>
        </p:grpSpPr>
        <p:sp>
          <p:nvSpPr>
            <p:cNvPr id="19" name="Right Arrow 18"/>
            <p:cNvSpPr/>
            <p:nvPr/>
          </p:nvSpPr>
          <p:spPr>
            <a:xfrm rot="16200000">
              <a:off x="4769669" y="3408377"/>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4356735" y="3582742"/>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16200000">
            <a:off x="3198152" y="5095453"/>
            <a:ext cx="493303" cy="625926"/>
            <a:chOff x="4570778" y="3194334"/>
            <a:chExt cx="704927" cy="894445"/>
          </a:xfrm>
          <a:solidFill>
            <a:srgbClr val="C00000"/>
          </a:solidFill>
        </p:grpSpPr>
        <p:sp>
          <p:nvSpPr>
            <p:cNvPr id="35" name="Right Arrow 34"/>
            <p:cNvSpPr/>
            <p:nvPr/>
          </p:nvSpPr>
          <p:spPr>
            <a:xfrm rot="16200000">
              <a:off x="4769669" y="3408377"/>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5400000">
              <a:off x="4356735" y="3582742"/>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6660030" y="4730483"/>
            <a:ext cx="1542516" cy="1310038"/>
            <a:chOff x="715579" y="3861048"/>
            <a:chExt cx="1872208" cy="1585296"/>
          </a:xfrm>
        </p:grpSpPr>
        <p:grpSp>
          <p:nvGrpSpPr>
            <p:cNvPr id="51" name="Group 50"/>
            <p:cNvGrpSpPr/>
            <p:nvPr/>
          </p:nvGrpSpPr>
          <p:grpSpPr>
            <a:xfrm>
              <a:off x="715579" y="3861048"/>
              <a:ext cx="1872208" cy="1585296"/>
              <a:chOff x="435834" y="2764196"/>
              <a:chExt cx="1872208" cy="1585296"/>
            </a:xfrm>
            <a:solidFill>
              <a:schemeClr val="bg1">
                <a:lumMod val="95000"/>
              </a:schemeClr>
            </a:solidFill>
          </p:grpSpPr>
          <p:sp>
            <p:nvSpPr>
              <p:cNvPr id="57" name="Rounded Rectangle 56"/>
              <p:cNvSpPr/>
              <p:nvPr/>
            </p:nvSpPr>
            <p:spPr>
              <a:xfrm>
                <a:off x="435834" y="2764196"/>
                <a:ext cx="1872208" cy="23873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58" name="Rectangle 57"/>
              <p:cNvSpPr/>
              <p:nvPr/>
            </p:nvSpPr>
            <p:spPr>
              <a:xfrm>
                <a:off x="435834" y="2924944"/>
                <a:ext cx="1872208" cy="14245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59" name="Group 58"/>
              <p:cNvGrpSpPr/>
              <p:nvPr/>
            </p:nvGrpSpPr>
            <p:grpSpPr>
              <a:xfrm>
                <a:off x="1835696" y="2811557"/>
                <a:ext cx="376808" cy="72008"/>
                <a:chOff x="2155642" y="1700808"/>
                <a:chExt cx="376808" cy="72008"/>
              </a:xfrm>
              <a:grpFill/>
            </p:grpSpPr>
            <p:sp>
              <p:nvSpPr>
                <p:cNvPr id="60" name="Oval 59"/>
                <p:cNvSpPr/>
                <p:nvPr/>
              </p:nvSpPr>
              <p:spPr>
                <a:xfrm>
                  <a:off x="23080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61" name="Oval 60"/>
                <p:cNvSpPr/>
                <p:nvPr/>
              </p:nvSpPr>
              <p:spPr>
                <a:xfrm>
                  <a:off x="24604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62" name="Oval 61"/>
                <p:cNvSpPr/>
                <p:nvPr/>
              </p:nvSpPr>
              <p:spPr>
                <a:xfrm>
                  <a:off x="21556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F0000"/>
                    </a:solidFill>
                  </a:endParaRPr>
                </a:p>
              </p:txBody>
            </p:sp>
          </p:grpSp>
        </p:grpSp>
        <p:sp>
          <p:nvSpPr>
            <p:cNvPr id="52" name="Flowchart: Process 51"/>
            <p:cNvSpPr/>
            <p:nvPr/>
          </p:nvSpPr>
          <p:spPr>
            <a:xfrm>
              <a:off x="992624" y="4389247"/>
              <a:ext cx="360040" cy="473430"/>
            </a:xfrm>
            <a:prstGeom prst="flowChartProcess">
              <a:avLst/>
            </a:pr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1544505" y="4510515"/>
              <a:ext cx="319742" cy="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544505" y="4666511"/>
              <a:ext cx="444460" cy="48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544505" y="4830297"/>
              <a:ext cx="637158" cy="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065267" y="4666991"/>
              <a:ext cx="231879" cy="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grpSp>
      <p:sp>
        <p:nvSpPr>
          <p:cNvPr id="63" name="Content Placeholder 2"/>
          <p:cNvSpPr>
            <a:spLocks noGrp="1"/>
          </p:cNvSpPr>
          <p:nvPr>
            <p:ph idx="1"/>
          </p:nvPr>
        </p:nvSpPr>
        <p:spPr>
          <a:xfrm>
            <a:off x="640911" y="1412776"/>
            <a:ext cx="7765322" cy="1080120"/>
          </a:xfrm>
        </p:spPr>
        <p:txBody>
          <a:bodyPr>
            <a:noAutofit/>
          </a:bodyPr>
          <a:lstStyle/>
          <a:p>
            <a:r>
              <a:rPr lang="fr-CA" sz="2400" dirty="0"/>
              <a:t>Cloud </a:t>
            </a:r>
            <a:r>
              <a:rPr lang="fr-CA" sz="2400" dirty="0" err="1"/>
              <a:t>storage</a:t>
            </a:r>
            <a:r>
              <a:rPr lang="fr-CA" sz="2400" dirty="0"/>
              <a:t> </a:t>
            </a:r>
            <a:r>
              <a:rPr lang="fr-CA" sz="2400" dirty="0" err="1"/>
              <a:t>is</a:t>
            </a:r>
            <a:r>
              <a:rPr lang="fr-CA" sz="2400" dirty="0"/>
              <a:t> </a:t>
            </a:r>
            <a:r>
              <a:rPr lang="fr-CA" sz="2400" dirty="0" err="1"/>
              <a:t>available</a:t>
            </a:r>
            <a:r>
              <a:rPr lang="fr-CA" sz="2400" dirty="0"/>
              <a:t> to </a:t>
            </a:r>
            <a:r>
              <a:rPr lang="fr-CA" sz="2400" i="1" dirty="0" err="1"/>
              <a:t>users</a:t>
            </a:r>
            <a:r>
              <a:rPr lang="fr-CA" sz="2400" i="1" dirty="0"/>
              <a:t> (</a:t>
            </a:r>
            <a:r>
              <a:rPr lang="fr-CA" sz="2400" dirty="0"/>
              <a:t>Move data)</a:t>
            </a:r>
          </a:p>
          <a:p>
            <a:r>
              <a:rPr lang="fr-CA" sz="2400" dirty="0"/>
              <a:t>Browsers are more </a:t>
            </a:r>
            <a:r>
              <a:rPr lang="fr-CA" sz="2400" dirty="0" err="1"/>
              <a:t>powerful</a:t>
            </a:r>
            <a:r>
              <a:rPr lang="fr-CA" sz="2400" dirty="0"/>
              <a:t> (Cache </a:t>
            </a:r>
            <a:r>
              <a:rPr lang="fr-CA" sz="2400" dirty="0" err="1"/>
              <a:t>logic</a:t>
            </a:r>
            <a:r>
              <a:rPr lang="fr-CA" sz="2400" dirty="0"/>
              <a:t>)</a:t>
            </a:r>
          </a:p>
          <a:p>
            <a:pPr marL="0" indent="0">
              <a:buNone/>
            </a:pPr>
            <a:endParaRPr lang="en-US" sz="2400" dirty="0"/>
          </a:p>
        </p:txBody>
      </p:sp>
      <p:grpSp>
        <p:nvGrpSpPr>
          <p:cNvPr id="65" name="Group 64"/>
          <p:cNvGrpSpPr/>
          <p:nvPr/>
        </p:nvGrpSpPr>
        <p:grpSpPr>
          <a:xfrm>
            <a:off x="734819" y="2927484"/>
            <a:ext cx="1897587" cy="707886"/>
            <a:chOff x="2708586" y="2063392"/>
            <a:chExt cx="2209187" cy="824128"/>
          </a:xfrm>
        </p:grpSpPr>
        <p:sp>
          <p:nvSpPr>
            <p:cNvPr id="66" name="TextBox 65"/>
            <p:cNvSpPr txBox="1"/>
            <p:nvPr/>
          </p:nvSpPr>
          <p:spPr>
            <a:xfrm>
              <a:off x="3204065" y="2063392"/>
              <a:ext cx="1713708" cy="824128"/>
            </a:xfrm>
            <a:prstGeom prst="rect">
              <a:avLst/>
            </a:prstGeom>
            <a:noFill/>
          </p:spPr>
          <p:txBody>
            <a:bodyPr wrap="square" rtlCol="0">
              <a:spAutoFit/>
            </a:bodyPr>
            <a:lstStyle/>
            <a:p>
              <a:r>
                <a:rPr lang="en-US" sz="2000" b="1" dirty="0"/>
                <a:t>ROLLING UPGRADES</a:t>
              </a:r>
            </a:p>
          </p:txBody>
        </p:sp>
        <p:sp>
          <p:nvSpPr>
            <p:cNvPr id="67" name="Isosceles Triangle 25"/>
            <p:cNvSpPr/>
            <p:nvPr/>
          </p:nvSpPr>
          <p:spPr>
            <a:xfrm rot="8610524">
              <a:off x="2708586" y="2247519"/>
              <a:ext cx="468567" cy="426210"/>
            </a:xfrm>
            <a:custGeom>
              <a:avLst/>
              <a:gdLst/>
              <a:ahLst/>
              <a:cxnLst/>
              <a:rect l="l" t="t" r="r" b="b"/>
              <a:pathLst>
                <a:path w="1424035" h="1295308">
                  <a:moveTo>
                    <a:pt x="390514" y="1168211"/>
                  </a:moveTo>
                  <a:cubicBezTo>
                    <a:pt x="273404" y="1081582"/>
                    <a:pt x="193899" y="962990"/>
                    <a:pt x="157140" y="832986"/>
                  </a:cubicBezTo>
                  <a:lnTo>
                    <a:pt x="0" y="832986"/>
                  </a:lnTo>
                  <a:lnTo>
                    <a:pt x="214805" y="472946"/>
                  </a:lnTo>
                  <a:lnTo>
                    <a:pt x="429610" y="832986"/>
                  </a:lnTo>
                  <a:lnTo>
                    <a:pt x="308676" y="832986"/>
                  </a:lnTo>
                  <a:cubicBezTo>
                    <a:pt x="340944" y="917908"/>
                    <a:pt x="397701" y="994391"/>
                    <a:pt x="476160" y="1052430"/>
                  </a:cubicBezTo>
                  <a:cubicBezTo>
                    <a:pt x="699965" y="1217984"/>
                    <a:pt x="1015603" y="1170762"/>
                    <a:pt x="1181157" y="946957"/>
                  </a:cubicBezTo>
                  <a:cubicBezTo>
                    <a:pt x="1346711" y="723153"/>
                    <a:pt x="1299489" y="407514"/>
                    <a:pt x="1075685" y="241961"/>
                  </a:cubicBezTo>
                  <a:cubicBezTo>
                    <a:pt x="956946" y="154126"/>
                    <a:pt x="812357" y="126184"/>
                    <a:pt x="678379" y="154405"/>
                  </a:cubicBezTo>
                  <a:lnTo>
                    <a:pt x="606484" y="24571"/>
                  </a:lnTo>
                  <a:cubicBezTo>
                    <a:pt x="790465" y="-28299"/>
                    <a:pt x="995504" y="3513"/>
                    <a:pt x="1161331" y="126179"/>
                  </a:cubicBezTo>
                  <a:cubicBezTo>
                    <a:pt x="1449080" y="339034"/>
                    <a:pt x="1509793" y="744855"/>
                    <a:pt x="1296938" y="1032604"/>
                  </a:cubicBezTo>
                  <a:cubicBezTo>
                    <a:pt x="1084083" y="1320353"/>
                    <a:pt x="678263" y="1381066"/>
                    <a:pt x="390514" y="11682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3689083" y="4830541"/>
            <a:ext cx="2035045" cy="470667"/>
            <a:chOff x="2717266" y="2916245"/>
            <a:chExt cx="2369217" cy="547955"/>
          </a:xfrm>
        </p:grpSpPr>
        <p:sp>
          <p:nvSpPr>
            <p:cNvPr id="69" name="TextBox 68"/>
            <p:cNvSpPr txBox="1"/>
            <p:nvPr/>
          </p:nvSpPr>
          <p:spPr>
            <a:xfrm>
              <a:off x="3204065" y="2998388"/>
              <a:ext cx="1882418" cy="465812"/>
            </a:xfrm>
            <a:prstGeom prst="rect">
              <a:avLst/>
            </a:prstGeom>
            <a:noFill/>
          </p:spPr>
          <p:txBody>
            <a:bodyPr wrap="square" rtlCol="0">
              <a:spAutoFit/>
            </a:bodyPr>
            <a:lstStyle/>
            <a:p>
              <a:r>
                <a:rPr lang="en-US" sz="2000" b="1" dirty="0"/>
                <a:t>SHARING/AC</a:t>
              </a:r>
            </a:p>
          </p:txBody>
        </p:sp>
        <p:sp>
          <p:nvSpPr>
            <p:cNvPr id="70" name="Oval 8"/>
            <p:cNvSpPr/>
            <p:nvPr/>
          </p:nvSpPr>
          <p:spPr>
            <a:xfrm>
              <a:off x="2717266" y="2916245"/>
              <a:ext cx="451206" cy="482253"/>
            </a:xfrm>
            <a:custGeom>
              <a:avLst/>
              <a:gdLst/>
              <a:ahLst/>
              <a:cxnLst/>
              <a:rect l="l" t="t" r="r" b="b"/>
              <a:pathLst>
                <a:path w="1728192" h="1847105">
                  <a:moveTo>
                    <a:pt x="1440160" y="0"/>
                  </a:moveTo>
                  <a:cubicBezTo>
                    <a:pt x="1599236" y="0"/>
                    <a:pt x="1728192" y="128956"/>
                    <a:pt x="1728192" y="288032"/>
                  </a:cubicBezTo>
                  <a:cubicBezTo>
                    <a:pt x="1728192" y="447108"/>
                    <a:pt x="1599236" y="576064"/>
                    <a:pt x="1440160" y="576064"/>
                  </a:cubicBezTo>
                  <a:cubicBezTo>
                    <a:pt x="1368212" y="576064"/>
                    <a:pt x="1302426" y="549684"/>
                    <a:pt x="1252761" y="505125"/>
                  </a:cubicBezTo>
                  <a:lnTo>
                    <a:pt x="709497" y="942641"/>
                  </a:lnTo>
                  <a:cubicBezTo>
                    <a:pt x="716728" y="969166"/>
                    <a:pt x="720080" y="997057"/>
                    <a:pt x="720080" y="1025731"/>
                  </a:cubicBezTo>
                  <a:cubicBezTo>
                    <a:pt x="720080" y="1062915"/>
                    <a:pt x="714444" y="1098781"/>
                    <a:pt x="702301" y="1132004"/>
                  </a:cubicBezTo>
                  <a:lnTo>
                    <a:pt x="1083540" y="1366232"/>
                  </a:lnTo>
                  <a:cubicBezTo>
                    <a:pt x="1135493" y="1307500"/>
                    <a:pt x="1211561" y="1271041"/>
                    <a:pt x="1296144" y="1271041"/>
                  </a:cubicBezTo>
                  <a:cubicBezTo>
                    <a:pt x="1455220" y="1271041"/>
                    <a:pt x="1584176" y="1399997"/>
                    <a:pt x="1584176" y="1559073"/>
                  </a:cubicBezTo>
                  <a:cubicBezTo>
                    <a:pt x="1584176" y="1718149"/>
                    <a:pt x="1455220" y="1847105"/>
                    <a:pt x="1296144" y="1847105"/>
                  </a:cubicBezTo>
                  <a:cubicBezTo>
                    <a:pt x="1137068" y="1847105"/>
                    <a:pt x="1008112" y="1718149"/>
                    <a:pt x="1008112" y="1559073"/>
                  </a:cubicBezTo>
                  <a:lnTo>
                    <a:pt x="1011195" y="1528495"/>
                  </a:lnTo>
                  <a:lnTo>
                    <a:pt x="611480" y="1282915"/>
                  </a:lnTo>
                  <a:cubicBezTo>
                    <a:pt x="546823" y="1346649"/>
                    <a:pt x="458000" y="1385771"/>
                    <a:pt x="360040" y="1385771"/>
                  </a:cubicBezTo>
                  <a:cubicBezTo>
                    <a:pt x="161195" y="1385771"/>
                    <a:pt x="0" y="1224576"/>
                    <a:pt x="0" y="1025731"/>
                  </a:cubicBezTo>
                  <a:cubicBezTo>
                    <a:pt x="0" y="826886"/>
                    <a:pt x="161195" y="665691"/>
                    <a:pt x="360040" y="665691"/>
                  </a:cubicBezTo>
                  <a:cubicBezTo>
                    <a:pt x="465553" y="665691"/>
                    <a:pt x="560465" y="711078"/>
                    <a:pt x="625413" y="784217"/>
                  </a:cubicBezTo>
                  <a:lnTo>
                    <a:pt x="1160274" y="353470"/>
                  </a:lnTo>
                  <a:cubicBezTo>
                    <a:pt x="1154722" y="332551"/>
                    <a:pt x="1152128" y="310594"/>
                    <a:pt x="1152128" y="288032"/>
                  </a:cubicBezTo>
                  <a:cubicBezTo>
                    <a:pt x="1152128" y="128956"/>
                    <a:pt x="1281084" y="0"/>
                    <a:pt x="14401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2503334" y="3886489"/>
            <a:ext cx="2068666" cy="400110"/>
            <a:chOff x="2640335" y="3625608"/>
            <a:chExt cx="2408358" cy="465812"/>
          </a:xfrm>
        </p:grpSpPr>
        <p:sp>
          <p:nvSpPr>
            <p:cNvPr id="72" name="TextBox 71"/>
            <p:cNvSpPr txBox="1"/>
            <p:nvPr/>
          </p:nvSpPr>
          <p:spPr>
            <a:xfrm>
              <a:off x="3204064" y="3625608"/>
              <a:ext cx="1844629" cy="465812"/>
            </a:xfrm>
            <a:prstGeom prst="rect">
              <a:avLst/>
            </a:prstGeom>
            <a:noFill/>
          </p:spPr>
          <p:txBody>
            <a:bodyPr wrap="square" rtlCol="0">
              <a:spAutoFit/>
            </a:bodyPr>
            <a:lstStyle/>
            <a:p>
              <a:r>
                <a:rPr lang="en-US" sz="2000" b="1" dirty="0"/>
                <a:t>VALIDATION</a:t>
              </a:r>
            </a:p>
          </p:txBody>
        </p:sp>
        <p:sp>
          <p:nvSpPr>
            <p:cNvPr id="73" name="Oval 14"/>
            <p:cNvSpPr/>
            <p:nvPr/>
          </p:nvSpPr>
          <p:spPr>
            <a:xfrm>
              <a:off x="2640335" y="3682035"/>
              <a:ext cx="563730" cy="343683"/>
            </a:xfrm>
            <a:custGeom>
              <a:avLst/>
              <a:gdLst/>
              <a:ahLst/>
              <a:cxnLst/>
              <a:rect l="l" t="t" r="r" b="b"/>
              <a:pathLst>
                <a:path w="1018623" h="621012">
                  <a:moveTo>
                    <a:pt x="509311" y="210811"/>
                  </a:moveTo>
                  <a:cubicBezTo>
                    <a:pt x="422127" y="210811"/>
                    <a:pt x="351451" y="281487"/>
                    <a:pt x="351451" y="368671"/>
                  </a:cubicBezTo>
                  <a:cubicBezTo>
                    <a:pt x="351451" y="455855"/>
                    <a:pt x="422127" y="526531"/>
                    <a:pt x="509311" y="526531"/>
                  </a:cubicBezTo>
                  <a:cubicBezTo>
                    <a:pt x="596495" y="526531"/>
                    <a:pt x="667171" y="455855"/>
                    <a:pt x="667171" y="368671"/>
                  </a:cubicBezTo>
                  <a:cubicBezTo>
                    <a:pt x="667171" y="281487"/>
                    <a:pt x="596495" y="210811"/>
                    <a:pt x="509311" y="210811"/>
                  </a:cubicBezTo>
                  <a:close/>
                  <a:moveTo>
                    <a:pt x="509311" y="0"/>
                  </a:moveTo>
                  <a:cubicBezTo>
                    <a:pt x="746946" y="0"/>
                    <a:pt x="948734" y="103076"/>
                    <a:pt x="1018623" y="246816"/>
                  </a:cubicBezTo>
                  <a:cubicBezTo>
                    <a:pt x="913152" y="194898"/>
                    <a:pt x="789350" y="159115"/>
                    <a:pt x="655016" y="144288"/>
                  </a:cubicBezTo>
                  <a:cubicBezTo>
                    <a:pt x="714337" y="187808"/>
                    <a:pt x="752338" y="258045"/>
                    <a:pt x="752338" y="337132"/>
                  </a:cubicBezTo>
                  <a:lnTo>
                    <a:pt x="751494" y="343570"/>
                  </a:lnTo>
                  <a:cubicBezTo>
                    <a:pt x="752291" y="346161"/>
                    <a:pt x="752338" y="348788"/>
                    <a:pt x="752338" y="351426"/>
                  </a:cubicBezTo>
                  <a:cubicBezTo>
                    <a:pt x="752338" y="430246"/>
                    <a:pt x="709713" y="499725"/>
                    <a:pt x="644894" y="540653"/>
                  </a:cubicBezTo>
                  <a:cubicBezTo>
                    <a:pt x="787637" y="519720"/>
                    <a:pt x="916259" y="462376"/>
                    <a:pt x="1018623" y="379431"/>
                  </a:cubicBezTo>
                  <a:cubicBezTo>
                    <a:pt x="910216" y="525124"/>
                    <a:pt x="722551" y="621012"/>
                    <a:pt x="509311" y="621012"/>
                  </a:cubicBezTo>
                  <a:cubicBezTo>
                    <a:pt x="296072" y="621012"/>
                    <a:pt x="108408" y="525125"/>
                    <a:pt x="0" y="379433"/>
                  </a:cubicBezTo>
                  <a:cubicBezTo>
                    <a:pt x="102364" y="462378"/>
                    <a:pt x="230985" y="519721"/>
                    <a:pt x="373727" y="540653"/>
                  </a:cubicBezTo>
                  <a:cubicBezTo>
                    <a:pt x="308907" y="499726"/>
                    <a:pt x="266282" y="430246"/>
                    <a:pt x="266282" y="351426"/>
                  </a:cubicBezTo>
                  <a:lnTo>
                    <a:pt x="267126" y="343570"/>
                  </a:lnTo>
                  <a:cubicBezTo>
                    <a:pt x="266311" y="341444"/>
                    <a:pt x="266282" y="339291"/>
                    <a:pt x="266282" y="337132"/>
                  </a:cubicBezTo>
                  <a:cubicBezTo>
                    <a:pt x="266282" y="258045"/>
                    <a:pt x="304283" y="187808"/>
                    <a:pt x="363604" y="144288"/>
                  </a:cubicBezTo>
                  <a:cubicBezTo>
                    <a:pt x="229270" y="159115"/>
                    <a:pt x="105470" y="194898"/>
                    <a:pt x="0" y="246816"/>
                  </a:cubicBezTo>
                  <a:cubicBezTo>
                    <a:pt x="69889" y="103076"/>
                    <a:pt x="271676" y="0"/>
                    <a:pt x="50931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2536953" y="2716675"/>
            <a:ext cx="1518281" cy="479214"/>
            <a:chOff x="2752371" y="4225984"/>
            <a:chExt cx="1767595" cy="557905"/>
          </a:xfrm>
        </p:grpSpPr>
        <p:sp>
          <p:nvSpPr>
            <p:cNvPr id="75" name="TextBox 74"/>
            <p:cNvSpPr txBox="1"/>
            <p:nvPr/>
          </p:nvSpPr>
          <p:spPr>
            <a:xfrm>
              <a:off x="3204066" y="4318078"/>
              <a:ext cx="1315900" cy="465811"/>
            </a:xfrm>
            <a:prstGeom prst="rect">
              <a:avLst/>
            </a:prstGeom>
            <a:noFill/>
          </p:spPr>
          <p:txBody>
            <a:bodyPr wrap="square" rtlCol="0">
              <a:spAutoFit/>
            </a:bodyPr>
            <a:lstStyle/>
            <a:p>
              <a:r>
                <a:rPr lang="en-US" sz="2000" b="1" dirty="0"/>
                <a:t>SEARCH</a:t>
              </a:r>
            </a:p>
          </p:txBody>
        </p:sp>
        <p:sp>
          <p:nvSpPr>
            <p:cNvPr id="76" name="Oval 5"/>
            <p:cNvSpPr/>
            <p:nvPr/>
          </p:nvSpPr>
          <p:spPr>
            <a:xfrm>
              <a:off x="2752371" y="4225984"/>
              <a:ext cx="416102" cy="492204"/>
            </a:xfrm>
            <a:custGeom>
              <a:avLst/>
              <a:gdLst/>
              <a:ahLst/>
              <a:cxnLst/>
              <a:rect l="l" t="t" r="r" b="b"/>
              <a:pathLst>
                <a:path w="1604181" h="1897575">
                  <a:moveTo>
                    <a:pt x="648072" y="216024"/>
                  </a:moveTo>
                  <a:cubicBezTo>
                    <a:pt x="409458" y="216024"/>
                    <a:pt x="216024" y="409458"/>
                    <a:pt x="216024" y="648072"/>
                  </a:cubicBezTo>
                  <a:cubicBezTo>
                    <a:pt x="216024" y="886686"/>
                    <a:pt x="409458" y="1080120"/>
                    <a:pt x="648072" y="1080120"/>
                  </a:cubicBezTo>
                  <a:cubicBezTo>
                    <a:pt x="886686" y="1080120"/>
                    <a:pt x="1080120" y="886686"/>
                    <a:pt x="1080120" y="648072"/>
                  </a:cubicBezTo>
                  <a:cubicBezTo>
                    <a:pt x="1080120" y="409458"/>
                    <a:pt x="886686" y="216024"/>
                    <a:pt x="648072" y="216024"/>
                  </a:cubicBezTo>
                  <a:close/>
                  <a:moveTo>
                    <a:pt x="648072" y="0"/>
                  </a:moveTo>
                  <a:cubicBezTo>
                    <a:pt x="1005992" y="0"/>
                    <a:pt x="1296144" y="290152"/>
                    <a:pt x="1296144" y="648072"/>
                  </a:cubicBezTo>
                  <a:cubicBezTo>
                    <a:pt x="1296144" y="818960"/>
                    <a:pt x="1230003" y="974399"/>
                    <a:pt x="1120637" y="1088986"/>
                  </a:cubicBezTo>
                  <a:lnTo>
                    <a:pt x="1604181" y="1722884"/>
                  </a:lnTo>
                  <a:lnTo>
                    <a:pt x="1375171" y="1897575"/>
                  </a:lnTo>
                  <a:lnTo>
                    <a:pt x="881907" y="1250935"/>
                  </a:lnTo>
                  <a:cubicBezTo>
                    <a:pt x="809795" y="1280665"/>
                    <a:pt x="730741" y="1296144"/>
                    <a:pt x="648072" y="1296144"/>
                  </a:cubicBezTo>
                  <a:cubicBezTo>
                    <a:pt x="290152" y="1296144"/>
                    <a:pt x="0" y="1005992"/>
                    <a:pt x="0" y="648072"/>
                  </a:cubicBezTo>
                  <a:cubicBezTo>
                    <a:pt x="0" y="290152"/>
                    <a:pt x="290152" y="0"/>
                    <a:pt x="6480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659928" y="3798944"/>
            <a:ext cx="1408087" cy="494634"/>
            <a:chOff x="2674128" y="4935070"/>
            <a:chExt cx="1639307" cy="575857"/>
          </a:xfrm>
        </p:grpSpPr>
        <p:sp>
          <p:nvSpPr>
            <p:cNvPr id="78" name="TextBox 77"/>
            <p:cNvSpPr txBox="1"/>
            <p:nvPr/>
          </p:nvSpPr>
          <p:spPr>
            <a:xfrm>
              <a:off x="3257954" y="5045115"/>
              <a:ext cx="1055481" cy="465812"/>
            </a:xfrm>
            <a:prstGeom prst="rect">
              <a:avLst/>
            </a:prstGeom>
            <a:noFill/>
          </p:spPr>
          <p:txBody>
            <a:bodyPr wrap="square" rtlCol="0">
              <a:spAutoFit/>
            </a:bodyPr>
            <a:lstStyle/>
            <a:p>
              <a:r>
                <a:rPr lang="en-US" sz="2000" b="1" dirty="0"/>
                <a:t>SPEED</a:t>
              </a:r>
            </a:p>
          </p:txBody>
        </p:sp>
        <p:grpSp>
          <p:nvGrpSpPr>
            <p:cNvPr id="79" name="Group 78"/>
            <p:cNvGrpSpPr/>
            <p:nvPr/>
          </p:nvGrpSpPr>
          <p:grpSpPr>
            <a:xfrm>
              <a:off x="2674128" y="4935070"/>
              <a:ext cx="529937" cy="510154"/>
              <a:chOff x="7020272" y="2630845"/>
              <a:chExt cx="1512168" cy="1512168"/>
            </a:xfrm>
            <a:solidFill>
              <a:schemeClr val="tx1"/>
            </a:solidFill>
          </p:grpSpPr>
          <p:sp>
            <p:nvSpPr>
              <p:cNvPr id="80" name="Oval 26"/>
              <p:cNvSpPr/>
              <p:nvPr/>
            </p:nvSpPr>
            <p:spPr>
              <a:xfrm>
                <a:off x="7020272" y="2630845"/>
                <a:ext cx="1512168" cy="1512168"/>
              </a:xfrm>
              <a:custGeom>
                <a:avLst/>
                <a:gdLst/>
                <a:ahLst/>
                <a:cxnLst/>
                <a:rect l="l" t="t" r="r" b="b"/>
                <a:pathLst>
                  <a:path w="1512168" h="1512168">
                    <a:moveTo>
                      <a:pt x="756084" y="108012"/>
                    </a:moveTo>
                    <a:cubicBezTo>
                      <a:pt x="398164" y="108012"/>
                      <a:pt x="108012" y="398164"/>
                      <a:pt x="108012" y="756084"/>
                    </a:cubicBezTo>
                    <a:cubicBezTo>
                      <a:pt x="108012" y="1114004"/>
                      <a:pt x="398164" y="1404156"/>
                      <a:pt x="756084" y="1404156"/>
                    </a:cubicBezTo>
                    <a:cubicBezTo>
                      <a:pt x="1114004" y="1404156"/>
                      <a:pt x="1404156" y="1114004"/>
                      <a:pt x="1404156" y="756084"/>
                    </a:cubicBezTo>
                    <a:cubicBezTo>
                      <a:pt x="1404156" y="398164"/>
                      <a:pt x="1114004" y="108012"/>
                      <a:pt x="756084" y="108012"/>
                    </a:cubicBezTo>
                    <a:close/>
                    <a:moveTo>
                      <a:pt x="756084" y="0"/>
                    </a:moveTo>
                    <a:cubicBezTo>
                      <a:pt x="1173658" y="0"/>
                      <a:pt x="1512168" y="338510"/>
                      <a:pt x="1512168" y="756084"/>
                    </a:cubicBezTo>
                    <a:cubicBezTo>
                      <a:pt x="1512168" y="1173658"/>
                      <a:pt x="1173658" y="1512168"/>
                      <a:pt x="756084" y="1512168"/>
                    </a:cubicBezTo>
                    <a:cubicBezTo>
                      <a:pt x="338510" y="1512168"/>
                      <a:pt x="0" y="1173658"/>
                      <a:pt x="0" y="756084"/>
                    </a:cubicBezTo>
                    <a:cubicBezTo>
                      <a:pt x="0" y="338510"/>
                      <a:pt x="338510" y="0"/>
                      <a:pt x="75608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30"/>
              <p:cNvSpPr/>
              <p:nvPr/>
            </p:nvSpPr>
            <p:spPr>
              <a:xfrm rot="8030324">
                <a:off x="7304814" y="2983394"/>
                <a:ext cx="904367" cy="516924"/>
              </a:xfrm>
              <a:custGeom>
                <a:avLst/>
                <a:gdLst/>
                <a:ahLst/>
                <a:cxnLst/>
                <a:rect l="l" t="t" r="r" b="b"/>
                <a:pathLst>
                  <a:path w="904367" h="516924">
                    <a:moveTo>
                      <a:pt x="0" y="198718"/>
                    </a:moveTo>
                    <a:lnTo>
                      <a:pt x="0" y="83250"/>
                    </a:lnTo>
                    <a:lnTo>
                      <a:pt x="413759" y="83250"/>
                    </a:lnTo>
                    <a:cubicBezTo>
                      <a:pt x="420274" y="67299"/>
                      <a:pt x="430509" y="52771"/>
                      <a:pt x="443664" y="40139"/>
                    </a:cubicBezTo>
                    <a:cubicBezTo>
                      <a:pt x="501034" y="-14952"/>
                      <a:pt x="592201" y="-13104"/>
                      <a:pt x="647292" y="44266"/>
                    </a:cubicBezTo>
                    <a:cubicBezTo>
                      <a:pt x="689863" y="88600"/>
                      <a:pt x="698434" y="153116"/>
                      <a:pt x="672802" y="205167"/>
                    </a:cubicBezTo>
                    <a:lnTo>
                      <a:pt x="904367" y="446314"/>
                    </a:lnTo>
                    <a:lnTo>
                      <a:pt x="830835" y="516924"/>
                    </a:lnTo>
                    <a:lnTo>
                      <a:pt x="599270" y="275776"/>
                    </a:lnTo>
                    <a:cubicBezTo>
                      <a:pt x="546223" y="299277"/>
                      <a:pt x="482108" y="288100"/>
                      <a:pt x="439536" y="243766"/>
                    </a:cubicBezTo>
                    <a:lnTo>
                      <a:pt x="410921" y="1987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84" name="Straight Connector 83"/>
          <p:cNvCxnSpPr/>
          <p:nvPr/>
        </p:nvCxnSpPr>
        <p:spPr>
          <a:xfrm flipH="1">
            <a:off x="3368983" y="4442652"/>
            <a:ext cx="14810" cy="17203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25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33333E-6 -4.99422E-6 L 0.56007 -0.00416 " pathEditMode="relative" rAng="0" ptsTypes="AA">
                                      <p:cBhvr>
                                        <p:cTn id="6" dur="1000" fill="hold"/>
                                        <p:tgtEl>
                                          <p:spTgt spid="6"/>
                                        </p:tgtEl>
                                        <p:attrNameLst>
                                          <p:attrName>ppt_x</p:attrName>
                                          <p:attrName>ppt_y</p:attrName>
                                        </p:attrNameLst>
                                      </p:cBhvr>
                                      <p:rCtr x="28003"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Side Design Goals</a:t>
            </a:r>
          </a:p>
        </p:txBody>
      </p:sp>
      <p:sp>
        <p:nvSpPr>
          <p:cNvPr id="3" name="Content Placeholder 2"/>
          <p:cNvSpPr>
            <a:spLocks noGrp="1"/>
          </p:cNvSpPr>
          <p:nvPr>
            <p:ph idx="1"/>
          </p:nvPr>
        </p:nvSpPr>
        <p:spPr/>
        <p:txBody>
          <a:bodyPr>
            <a:normAutofit/>
          </a:bodyPr>
          <a:lstStyle/>
          <a:p>
            <a:r>
              <a:rPr lang="en-US" sz="2400" dirty="0">
                <a:effectLst/>
              </a:rPr>
              <a:t>Code cached using HTML5 Application Cache</a:t>
            </a:r>
            <a:endParaRPr lang="en-US" sz="2400" dirty="0"/>
          </a:p>
          <a:p>
            <a:r>
              <a:rPr lang="en-US" sz="2400" dirty="0">
                <a:effectLst/>
              </a:rPr>
              <a:t>Durable storage of client side code--can use storage provider</a:t>
            </a:r>
            <a:endParaRPr lang="en-US" sz="2400" dirty="0"/>
          </a:p>
          <a:p>
            <a:pPr lvl="1"/>
            <a:r>
              <a:rPr lang="en-US" sz="2000" dirty="0">
                <a:effectLst/>
              </a:rPr>
              <a:t>After (manual or automatic) trigger that server is gone, need to switch to "unplugged" code paths</a:t>
            </a:r>
            <a:endParaRPr lang="en-US" sz="2000" dirty="0"/>
          </a:p>
          <a:p>
            <a:r>
              <a:rPr lang="en-US" sz="2400" dirty="0">
                <a:effectLst/>
              </a:rPr>
              <a:t>Library support/extension for redirecting app.com requests when unplugged</a:t>
            </a:r>
            <a:endParaRPr lang="en-US" sz="2400" dirty="0"/>
          </a:p>
        </p:txBody>
      </p:sp>
      <p:sp>
        <p:nvSpPr>
          <p:cNvPr id="4" name="Slide Number Placeholder 3"/>
          <p:cNvSpPr>
            <a:spLocks noGrp="1"/>
          </p:cNvSpPr>
          <p:nvPr>
            <p:ph type="sldNum" sz="quarter" idx="12"/>
          </p:nvPr>
        </p:nvSpPr>
        <p:spPr/>
        <p:txBody>
          <a:bodyPr/>
          <a:lstStyle/>
          <a:p>
            <a:fld id="{13FA57BF-E7F9-47B6-B64C-15C296151AEE}" type="slidenum">
              <a:rPr lang="fr-CA" smtClean="0"/>
              <a:t>13</a:t>
            </a:fld>
            <a:endParaRPr lang="fr-CA"/>
          </a:p>
        </p:txBody>
      </p:sp>
      <p:grpSp>
        <p:nvGrpSpPr>
          <p:cNvPr id="5" name="Group 4"/>
          <p:cNvGrpSpPr/>
          <p:nvPr/>
        </p:nvGrpSpPr>
        <p:grpSpPr>
          <a:xfrm>
            <a:off x="1079110" y="764704"/>
            <a:ext cx="909892" cy="909891"/>
            <a:chOff x="5885599" y="1790268"/>
            <a:chExt cx="2370621" cy="2370620"/>
          </a:xfrm>
          <a:solidFill>
            <a:schemeClr val="accent2"/>
          </a:solidFill>
        </p:grpSpPr>
        <p:sp>
          <p:nvSpPr>
            <p:cNvPr id="6" name="Rectangle 27"/>
            <p:cNvSpPr/>
            <p:nvPr/>
          </p:nvSpPr>
          <p:spPr>
            <a:xfrm rot="9372191">
              <a:off x="5885599" y="1790268"/>
              <a:ext cx="2370621" cy="2370620"/>
            </a:xfrm>
            <a:custGeom>
              <a:avLst/>
              <a:gdLst/>
              <a:ahLst/>
              <a:cxnLst/>
              <a:rect l="l" t="t" r="r" b="b"/>
              <a:pathLst>
                <a:path w="3096344" h="3096344">
                  <a:moveTo>
                    <a:pt x="1008112" y="2483583"/>
                  </a:moveTo>
                  <a:cubicBezTo>
                    <a:pt x="1533336" y="2786821"/>
                    <a:pt x="2200907" y="2613847"/>
                    <a:pt x="2499174" y="2097233"/>
                  </a:cubicBezTo>
                  <a:cubicBezTo>
                    <a:pt x="2797441" y="1580619"/>
                    <a:pt x="2613456" y="915999"/>
                    <a:pt x="2088232" y="612761"/>
                  </a:cubicBezTo>
                  <a:cubicBezTo>
                    <a:pt x="1563008" y="309523"/>
                    <a:pt x="895437" y="482497"/>
                    <a:pt x="597170" y="999111"/>
                  </a:cubicBezTo>
                  <a:cubicBezTo>
                    <a:pt x="298903" y="1515725"/>
                    <a:pt x="482888" y="2180345"/>
                    <a:pt x="1008112" y="2483583"/>
                  </a:cubicBezTo>
                  <a:close/>
                  <a:moveTo>
                    <a:pt x="1023529" y="3032944"/>
                  </a:moveTo>
                  <a:lnTo>
                    <a:pt x="524643" y="2744912"/>
                  </a:lnTo>
                  <a:lnTo>
                    <a:pt x="674015" y="2486192"/>
                  </a:lnTo>
                  <a:lnTo>
                    <a:pt x="608545" y="2423256"/>
                  </a:lnTo>
                  <a:lnTo>
                    <a:pt x="351432" y="2571701"/>
                  </a:lnTo>
                  <a:lnTo>
                    <a:pt x="63400" y="2072815"/>
                  </a:lnTo>
                  <a:lnTo>
                    <a:pt x="304130" y="1933829"/>
                  </a:lnTo>
                  <a:cubicBezTo>
                    <a:pt x="291365" y="1902038"/>
                    <a:pt x="281205" y="1869395"/>
                    <a:pt x="273272" y="1836204"/>
                  </a:cubicBezTo>
                  <a:lnTo>
                    <a:pt x="0" y="1836204"/>
                  </a:lnTo>
                  <a:lnTo>
                    <a:pt x="0" y="1260140"/>
                  </a:lnTo>
                  <a:lnTo>
                    <a:pt x="252117" y="1260140"/>
                  </a:lnTo>
                  <a:cubicBezTo>
                    <a:pt x="258705" y="1222494"/>
                    <a:pt x="267871" y="1185210"/>
                    <a:pt x="280001" y="1148583"/>
                  </a:cubicBezTo>
                  <a:lnTo>
                    <a:pt x="63400" y="1023529"/>
                  </a:lnTo>
                  <a:lnTo>
                    <a:pt x="351432" y="524643"/>
                  </a:lnTo>
                  <a:lnTo>
                    <a:pt x="568032" y="649698"/>
                  </a:lnTo>
                  <a:cubicBezTo>
                    <a:pt x="593688" y="620880"/>
                    <a:pt x="621393" y="594300"/>
                    <a:pt x="650702" y="569772"/>
                  </a:cubicBezTo>
                  <a:lnTo>
                    <a:pt x="524643" y="351432"/>
                  </a:lnTo>
                  <a:lnTo>
                    <a:pt x="1023529" y="63400"/>
                  </a:lnTo>
                  <a:lnTo>
                    <a:pt x="1160165" y="300061"/>
                  </a:lnTo>
                  <a:cubicBezTo>
                    <a:pt x="1192876" y="290335"/>
                    <a:pt x="1226225" y="282813"/>
                    <a:pt x="1260140" y="277972"/>
                  </a:cubicBezTo>
                  <a:lnTo>
                    <a:pt x="1260140" y="0"/>
                  </a:lnTo>
                  <a:lnTo>
                    <a:pt x="1836204" y="0"/>
                  </a:lnTo>
                  <a:lnTo>
                    <a:pt x="1836204" y="296890"/>
                  </a:lnTo>
                  <a:lnTo>
                    <a:pt x="1923443" y="322120"/>
                  </a:lnTo>
                  <a:lnTo>
                    <a:pt x="2072815" y="63400"/>
                  </a:lnTo>
                  <a:lnTo>
                    <a:pt x="2571701" y="351432"/>
                  </a:lnTo>
                  <a:lnTo>
                    <a:pt x="2422329" y="610152"/>
                  </a:lnTo>
                  <a:lnTo>
                    <a:pt x="2487798" y="673088"/>
                  </a:lnTo>
                  <a:lnTo>
                    <a:pt x="2744913" y="524643"/>
                  </a:lnTo>
                  <a:lnTo>
                    <a:pt x="3032944" y="1023529"/>
                  </a:lnTo>
                  <a:lnTo>
                    <a:pt x="2792214" y="1162515"/>
                  </a:lnTo>
                  <a:cubicBezTo>
                    <a:pt x="2804979" y="1194306"/>
                    <a:pt x="2815139" y="1226949"/>
                    <a:pt x="2823071" y="1260140"/>
                  </a:cubicBezTo>
                  <a:lnTo>
                    <a:pt x="3096344" y="1260140"/>
                  </a:lnTo>
                  <a:lnTo>
                    <a:pt x="3096344" y="1836204"/>
                  </a:lnTo>
                  <a:lnTo>
                    <a:pt x="2844227" y="1836204"/>
                  </a:lnTo>
                  <a:cubicBezTo>
                    <a:pt x="2837639" y="1873850"/>
                    <a:pt x="2828473" y="1911134"/>
                    <a:pt x="2816344" y="1947761"/>
                  </a:cubicBezTo>
                  <a:lnTo>
                    <a:pt x="3032944" y="2072815"/>
                  </a:lnTo>
                  <a:lnTo>
                    <a:pt x="2744912" y="2571701"/>
                  </a:lnTo>
                  <a:lnTo>
                    <a:pt x="2528312" y="2446646"/>
                  </a:lnTo>
                  <a:cubicBezTo>
                    <a:pt x="2502657" y="2475464"/>
                    <a:pt x="2474951" y="2502045"/>
                    <a:pt x="2445643" y="2526572"/>
                  </a:cubicBezTo>
                  <a:lnTo>
                    <a:pt x="2571701" y="2744912"/>
                  </a:lnTo>
                  <a:lnTo>
                    <a:pt x="2072815" y="3032944"/>
                  </a:lnTo>
                  <a:lnTo>
                    <a:pt x="1936179" y="2796283"/>
                  </a:lnTo>
                  <a:cubicBezTo>
                    <a:pt x="1903468" y="2806009"/>
                    <a:pt x="1870119" y="2813532"/>
                    <a:pt x="1836204" y="2818372"/>
                  </a:cubicBezTo>
                  <a:lnTo>
                    <a:pt x="1836204" y="3096344"/>
                  </a:lnTo>
                  <a:lnTo>
                    <a:pt x="1260140" y="3096344"/>
                  </a:lnTo>
                  <a:lnTo>
                    <a:pt x="1260140" y="2799454"/>
                  </a:lnTo>
                  <a:lnTo>
                    <a:pt x="1172901" y="2774224"/>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Oval 6"/>
            <p:cNvSpPr/>
            <p:nvPr/>
          </p:nvSpPr>
          <p:spPr>
            <a:xfrm>
              <a:off x="6926895" y="2831564"/>
              <a:ext cx="288032" cy="28803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3837653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611188" y="1052736"/>
            <a:ext cx="1596271" cy="830997"/>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2400" dirty="0">
                <a:latin typeface="+mn-lt"/>
              </a:rPr>
              <a:t>Application</a:t>
            </a:r>
          </a:p>
          <a:p>
            <a:pPr eaLnBrk="1" hangingPunct="1">
              <a:defRPr/>
            </a:pPr>
            <a:r>
              <a:rPr lang="en-CA" sz="2400" dirty="0">
                <a:latin typeface="+mn-lt"/>
              </a:rPr>
              <a:t>Provider</a:t>
            </a:r>
          </a:p>
        </p:txBody>
      </p:sp>
      <p:grpSp>
        <p:nvGrpSpPr>
          <p:cNvPr id="5" name="Groupe 1"/>
          <p:cNvGrpSpPr>
            <a:grpSpLocks/>
          </p:cNvGrpSpPr>
          <p:nvPr/>
        </p:nvGrpSpPr>
        <p:grpSpPr bwMode="auto">
          <a:xfrm>
            <a:off x="539750" y="1916113"/>
            <a:ext cx="2016125" cy="3744912"/>
            <a:chOff x="539750" y="1916113"/>
            <a:chExt cx="2016125" cy="3744912"/>
          </a:xfrm>
        </p:grpSpPr>
        <p:sp>
          <p:nvSpPr>
            <p:cNvPr id="6" name="AutoShape 6"/>
            <p:cNvSpPr>
              <a:spLocks noChangeArrowheads="1"/>
            </p:cNvSpPr>
            <p:nvPr/>
          </p:nvSpPr>
          <p:spPr bwMode="auto">
            <a:xfrm>
              <a:off x="539750" y="1916113"/>
              <a:ext cx="2016125" cy="3744912"/>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rgbClr val="F8F8F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7" name="AutoShape 8"/>
            <p:cNvSpPr>
              <a:spLocks noChangeArrowheads="1"/>
            </p:cNvSpPr>
            <p:nvPr/>
          </p:nvSpPr>
          <p:spPr bwMode="auto">
            <a:xfrm rot="10800000">
              <a:off x="827088" y="2205038"/>
              <a:ext cx="720725" cy="1008062"/>
            </a:xfrm>
            <a:prstGeom prst="foldedCorner">
              <a:avLst>
                <a:gd name="adj" fmla="val 22046"/>
              </a:avLst>
            </a:prstGeom>
            <a:noFill/>
            <a:ln w="9525">
              <a:solidFill>
                <a:schemeClr val="tx1"/>
              </a:solidFill>
              <a:round/>
              <a:headEnd/>
              <a:tailEnd/>
            </a:ln>
            <a:effectLst/>
            <a:extLst>
              <a:ext uri="{909E8E84-426E-40DD-AFC4-6F175D3DCCD1}">
                <a14:hiddenFill xmlns:a14="http://schemas.microsoft.com/office/drawing/2010/main">
                  <a:solidFill>
                    <a:srgbClr val="F8F8F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r">
                <a:defRPr/>
              </a:pPr>
              <a:r>
                <a:rPr lang="en-CA"/>
                <a:t>.htm</a:t>
              </a:r>
            </a:p>
            <a:p>
              <a:pPr algn="r">
                <a:defRPr/>
              </a:pPr>
              <a:r>
                <a:rPr lang="en-CA"/>
                <a:t>.js</a:t>
              </a:r>
            </a:p>
            <a:p>
              <a:pPr algn="r">
                <a:defRPr/>
              </a:pPr>
              <a:r>
                <a:rPr lang="en-CA"/>
                <a:t>.css</a:t>
              </a:r>
            </a:p>
          </p:txBody>
        </p:sp>
        <p:sp>
          <p:nvSpPr>
            <p:cNvPr id="8" name="Text Box 9"/>
            <p:cNvSpPr txBox="1">
              <a:spLocks noChangeArrowheads="1"/>
            </p:cNvSpPr>
            <p:nvPr/>
          </p:nvSpPr>
          <p:spPr bwMode="auto">
            <a:xfrm>
              <a:off x="684213" y="3213100"/>
              <a:ext cx="1261371" cy="36933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dirty="0">
                  <a:latin typeface="+mn-lt"/>
                </a:rPr>
                <a:t>Client Code</a:t>
              </a:r>
            </a:p>
          </p:txBody>
        </p:sp>
        <p:sp>
          <p:nvSpPr>
            <p:cNvPr id="9" name="Text Box 10"/>
            <p:cNvSpPr txBox="1">
              <a:spLocks noChangeArrowheads="1"/>
            </p:cNvSpPr>
            <p:nvPr/>
          </p:nvSpPr>
          <p:spPr bwMode="auto">
            <a:xfrm>
              <a:off x="684213" y="3789363"/>
              <a:ext cx="1192827" cy="646331"/>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dirty="0">
                  <a:latin typeface="+mn-lt"/>
                </a:rPr>
                <a:t>Server</a:t>
              </a:r>
            </a:p>
            <a:p>
              <a:pPr eaLnBrk="1" hangingPunct="1">
                <a:defRPr/>
              </a:pPr>
              <a:r>
                <a:rPr lang="en-CA" dirty="0">
                  <a:latin typeface="+mn-lt"/>
                </a:rPr>
                <a:t>Code/Data</a:t>
              </a:r>
            </a:p>
          </p:txBody>
        </p:sp>
        <p:sp>
          <p:nvSpPr>
            <p:cNvPr id="10" name="Rectangle 11"/>
            <p:cNvSpPr>
              <a:spLocks noChangeArrowheads="1"/>
            </p:cNvSpPr>
            <p:nvPr/>
          </p:nvSpPr>
          <p:spPr bwMode="auto">
            <a:xfrm>
              <a:off x="827088" y="4437063"/>
              <a:ext cx="1512887" cy="93503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8F8F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CA"/>
                <a:t>-User List</a:t>
              </a:r>
            </a:p>
            <a:p>
              <a:pPr>
                <a:defRPr/>
              </a:pPr>
              <a:r>
                <a:rPr lang="en-CA"/>
                <a:t>-Cache</a:t>
              </a:r>
            </a:p>
            <a:p>
              <a:pPr>
                <a:defRPr/>
              </a:pPr>
              <a:r>
                <a:rPr lang="en-CA"/>
                <a:t>-Indexes</a:t>
              </a:r>
            </a:p>
          </p:txBody>
        </p:sp>
      </p:grpSp>
      <p:sp>
        <p:nvSpPr>
          <p:cNvPr id="34" name="Line 47"/>
          <p:cNvSpPr>
            <a:spLocks noChangeShapeType="1"/>
          </p:cNvSpPr>
          <p:nvPr/>
        </p:nvSpPr>
        <p:spPr bwMode="auto">
          <a:xfrm>
            <a:off x="1619250" y="2154856"/>
            <a:ext cx="1800226" cy="25091"/>
          </a:xfrm>
          <a:prstGeom prst="line">
            <a:avLst/>
          </a:prstGeom>
          <a:noFill/>
          <a:ln w="57150" cap="rnd">
            <a:solidFill>
              <a:schemeClr val="accent6">
                <a:lumMod val="75000"/>
              </a:schemeClr>
            </a:solidFill>
            <a:prstDash val="sysDot"/>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300000"/>
              </a:lnSpc>
            </a:pPr>
            <a:endParaRPr lang="fr-CA" dirty="0"/>
          </a:p>
        </p:txBody>
      </p:sp>
      <p:sp>
        <p:nvSpPr>
          <p:cNvPr id="41" name="Line 48"/>
          <p:cNvSpPr>
            <a:spLocks noChangeShapeType="1"/>
          </p:cNvSpPr>
          <p:nvPr/>
        </p:nvSpPr>
        <p:spPr bwMode="auto">
          <a:xfrm>
            <a:off x="1619251" y="2276475"/>
            <a:ext cx="1800225" cy="1512094"/>
          </a:xfrm>
          <a:prstGeom prst="line">
            <a:avLst/>
          </a:prstGeom>
          <a:noFill/>
          <a:ln w="57150" cap="rnd">
            <a:solidFill>
              <a:schemeClr val="accent6">
                <a:lumMod val="75000"/>
              </a:schemeClr>
            </a:solidFill>
            <a:prstDash val="sysDot"/>
            <a:round/>
            <a:headEnd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50" name="Rectangle 59"/>
          <p:cNvSpPr>
            <a:spLocks noChangeArrowheads="1"/>
          </p:cNvSpPr>
          <p:nvPr/>
        </p:nvSpPr>
        <p:spPr bwMode="auto">
          <a:xfrm>
            <a:off x="6654909" y="704826"/>
            <a:ext cx="250825" cy="215900"/>
          </a:xfrm>
          <a:prstGeom prst="rect">
            <a:avLst/>
          </a:prstGeom>
          <a:solidFill>
            <a:schemeClr val="accent1"/>
          </a:solidFill>
          <a:ln w="38100" algn="ctr">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mn-lt"/>
            </a:endParaRPr>
          </a:p>
        </p:txBody>
      </p:sp>
      <p:sp>
        <p:nvSpPr>
          <p:cNvPr id="51" name="Text Box 13"/>
          <p:cNvSpPr txBox="1">
            <a:spLocks noChangeArrowheads="1"/>
          </p:cNvSpPr>
          <p:nvPr/>
        </p:nvSpPr>
        <p:spPr bwMode="auto">
          <a:xfrm>
            <a:off x="6857388" y="615317"/>
            <a:ext cx="1710276" cy="369332"/>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dirty="0" err="1">
                <a:latin typeface="+mn-lt"/>
              </a:rPr>
              <a:t>Libeol</a:t>
            </a:r>
            <a:r>
              <a:rPr lang="en-CA" dirty="0">
                <a:latin typeface="+mn-lt"/>
              </a:rPr>
              <a:t> extension</a:t>
            </a:r>
          </a:p>
        </p:txBody>
      </p:sp>
      <p:grpSp>
        <p:nvGrpSpPr>
          <p:cNvPr id="55" name="Group 54"/>
          <p:cNvGrpSpPr/>
          <p:nvPr/>
        </p:nvGrpSpPr>
        <p:grpSpPr>
          <a:xfrm>
            <a:off x="6139659" y="1270965"/>
            <a:ext cx="2680813" cy="1623677"/>
            <a:chOff x="2390545" y="796688"/>
            <a:chExt cx="4506516" cy="2729443"/>
          </a:xfrm>
        </p:grpSpPr>
        <p:sp>
          <p:nvSpPr>
            <p:cNvPr id="56" name="Oval 10"/>
            <p:cNvSpPr/>
            <p:nvPr/>
          </p:nvSpPr>
          <p:spPr>
            <a:xfrm>
              <a:off x="3126695" y="1294102"/>
              <a:ext cx="3216703" cy="2232029"/>
            </a:xfrm>
            <a:custGeom>
              <a:avLst/>
              <a:gdLst/>
              <a:ahLst/>
              <a:cxnLst/>
              <a:rect l="l" t="t" r="r" b="b"/>
              <a:pathLst>
                <a:path w="3216702" h="2232028">
                  <a:moveTo>
                    <a:pt x="1247660" y="0"/>
                  </a:moveTo>
                  <a:cubicBezTo>
                    <a:pt x="1555839" y="0"/>
                    <a:pt x="1805667" y="249828"/>
                    <a:pt x="1805667" y="558007"/>
                  </a:cubicBezTo>
                  <a:lnTo>
                    <a:pt x="1798325" y="630845"/>
                  </a:lnTo>
                  <a:cubicBezTo>
                    <a:pt x="1867086" y="654497"/>
                    <a:pt x="1926378" y="692210"/>
                    <a:pt x="1968892" y="740935"/>
                  </a:cubicBezTo>
                  <a:cubicBezTo>
                    <a:pt x="2048998" y="666067"/>
                    <a:pt x="2156779" y="621160"/>
                    <a:pt x="2275049" y="621160"/>
                  </a:cubicBezTo>
                  <a:cubicBezTo>
                    <a:pt x="2527554" y="621160"/>
                    <a:pt x="2732249" y="825855"/>
                    <a:pt x="2732249" y="1078360"/>
                  </a:cubicBezTo>
                  <a:cubicBezTo>
                    <a:pt x="2732249" y="1154919"/>
                    <a:pt x="2713432" y="1227083"/>
                    <a:pt x="2679839" y="1290219"/>
                  </a:cubicBezTo>
                  <a:cubicBezTo>
                    <a:pt x="2746705" y="1308183"/>
                    <a:pt x="2803379" y="1350682"/>
                    <a:pt x="2837501" y="1409014"/>
                  </a:cubicBezTo>
                  <a:cubicBezTo>
                    <a:pt x="2852517" y="1405442"/>
                    <a:pt x="2868064" y="1404340"/>
                    <a:pt x="2883868" y="1404340"/>
                  </a:cubicBezTo>
                  <a:cubicBezTo>
                    <a:pt x="3067687" y="1404340"/>
                    <a:pt x="3216702" y="1553355"/>
                    <a:pt x="3216702" y="1737174"/>
                  </a:cubicBezTo>
                  <a:cubicBezTo>
                    <a:pt x="3216702" y="1920993"/>
                    <a:pt x="3067687" y="2070008"/>
                    <a:pt x="2883868" y="2070008"/>
                  </a:cubicBezTo>
                  <a:cubicBezTo>
                    <a:pt x="2790914" y="2070008"/>
                    <a:pt x="2706859" y="2031902"/>
                    <a:pt x="2649787" y="1967471"/>
                  </a:cubicBezTo>
                  <a:cubicBezTo>
                    <a:pt x="2589075" y="2030830"/>
                    <a:pt x="2503544" y="2070009"/>
                    <a:pt x="2408863" y="2070009"/>
                  </a:cubicBezTo>
                  <a:cubicBezTo>
                    <a:pt x="2293760" y="2070009"/>
                    <a:pt x="2192181" y="2012106"/>
                    <a:pt x="2131841" y="1923719"/>
                  </a:cubicBezTo>
                  <a:cubicBezTo>
                    <a:pt x="2050036" y="1973398"/>
                    <a:pt x="1953695" y="2001217"/>
                    <a:pt x="1850856" y="2001217"/>
                  </a:cubicBezTo>
                  <a:cubicBezTo>
                    <a:pt x="1806333" y="2001217"/>
                    <a:pt x="1763029" y="1996003"/>
                    <a:pt x="1721853" y="1984744"/>
                  </a:cubicBezTo>
                  <a:cubicBezTo>
                    <a:pt x="1621533" y="2113206"/>
                    <a:pt x="1464830" y="2194374"/>
                    <a:pt x="1289169" y="2194374"/>
                  </a:cubicBezTo>
                  <a:cubicBezTo>
                    <a:pt x="1159277" y="2194374"/>
                    <a:pt x="1039751" y="2149993"/>
                    <a:pt x="946407" y="2073683"/>
                  </a:cubicBezTo>
                  <a:cubicBezTo>
                    <a:pt x="846400" y="2171875"/>
                    <a:pt x="709229" y="2232028"/>
                    <a:pt x="558007" y="2232028"/>
                  </a:cubicBezTo>
                  <a:cubicBezTo>
                    <a:pt x="249828" y="2232028"/>
                    <a:pt x="0" y="1982200"/>
                    <a:pt x="0" y="1674021"/>
                  </a:cubicBezTo>
                  <a:cubicBezTo>
                    <a:pt x="0" y="1529875"/>
                    <a:pt x="54656" y="1398495"/>
                    <a:pt x="145828" y="1300792"/>
                  </a:cubicBezTo>
                  <a:cubicBezTo>
                    <a:pt x="136251" y="1261771"/>
                    <a:pt x="131646" y="1221007"/>
                    <a:pt x="131646" y="1179167"/>
                  </a:cubicBezTo>
                  <a:cubicBezTo>
                    <a:pt x="131646" y="870988"/>
                    <a:pt x="381474" y="621160"/>
                    <a:pt x="689653" y="621160"/>
                  </a:cubicBezTo>
                  <a:lnTo>
                    <a:pt x="696085" y="621808"/>
                  </a:lnTo>
                  <a:cubicBezTo>
                    <a:pt x="690890" y="601087"/>
                    <a:pt x="689653" y="579692"/>
                    <a:pt x="689653" y="558007"/>
                  </a:cubicBezTo>
                  <a:cubicBezTo>
                    <a:pt x="689653" y="249828"/>
                    <a:pt x="939481" y="0"/>
                    <a:pt x="1247660" y="0"/>
                  </a:cubicBezTo>
                  <a:close/>
                </a:path>
              </a:pathLst>
            </a:cu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Flowchart: Magnetic Disk 56"/>
            <p:cNvSpPr/>
            <p:nvPr/>
          </p:nvSpPr>
          <p:spPr>
            <a:xfrm>
              <a:off x="2987824" y="1874044"/>
              <a:ext cx="1512168" cy="918610"/>
            </a:xfrm>
            <a:prstGeom prst="flowChartMagneticDisk">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8" name="TextBox 57"/>
            <p:cNvSpPr txBox="1"/>
            <p:nvPr/>
          </p:nvSpPr>
          <p:spPr>
            <a:xfrm>
              <a:off x="3075121" y="2608694"/>
              <a:ext cx="3821940" cy="879547"/>
            </a:xfrm>
            <a:prstGeom prst="rect">
              <a:avLst/>
            </a:prstGeom>
            <a:noFill/>
          </p:spPr>
          <p:txBody>
            <a:bodyPr wrap="square" rtlCol="0">
              <a:spAutoFit/>
            </a:bodyPr>
            <a:lstStyle/>
            <a:p>
              <a:r>
                <a:rPr lang="en-CA" sz="2800" dirty="0"/>
                <a:t>User A’s Store</a:t>
              </a:r>
              <a:endParaRPr lang="fr-CA" sz="2800" dirty="0"/>
            </a:p>
          </p:txBody>
        </p:sp>
        <p:sp>
          <p:nvSpPr>
            <p:cNvPr id="59" name="Oval 22"/>
            <p:cNvSpPr/>
            <p:nvPr/>
          </p:nvSpPr>
          <p:spPr>
            <a:xfrm>
              <a:off x="2390545" y="1431195"/>
              <a:ext cx="1472302" cy="1666268"/>
            </a:xfrm>
            <a:custGeom>
              <a:avLst/>
              <a:gdLst/>
              <a:ahLst/>
              <a:cxnLst/>
              <a:rect l="l" t="t" r="r" b="b"/>
              <a:pathLst>
                <a:path w="1472302" h="1666268">
                  <a:moveTo>
                    <a:pt x="990110" y="0"/>
                  </a:moveTo>
                  <a:cubicBezTo>
                    <a:pt x="1165263" y="0"/>
                    <a:pt x="1329792" y="43654"/>
                    <a:pt x="1472302" y="120678"/>
                  </a:cubicBezTo>
                  <a:cubicBezTo>
                    <a:pt x="818899" y="234746"/>
                    <a:pt x="324036" y="782234"/>
                    <a:pt x="324036" y="1440262"/>
                  </a:cubicBezTo>
                  <a:cubicBezTo>
                    <a:pt x="324036" y="1517380"/>
                    <a:pt x="330833" y="1592980"/>
                    <a:pt x="345440" y="1666268"/>
                  </a:cubicBezTo>
                  <a:cubicBezTo>
                    <a:pt x="132836" y="1495214"/>
                    <a:pt x="0" y="1237675"/>
                    <a:pt x="0" y="950356"/>
                  </a:cubicBezTo>
                  <a:cubicBezTo>
                    <a:pt x="0" y="425489"/>
                    <a:pt x="443287" y="0"/>
                    <a:pt x="990110" y="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0" name="TextBox 59"/>
            <p:cNvSpPr txBox="1"/>
            <p:nvPr/>
          </p:nvSpPr>
          <p:spPr>
            <a:xfrm rot="18240581">
              <a:off x="2013232" y="1279344"/>
              <a:ext cx="1844857" cy="879546"/>
            </a:xfrm>
            <a:prstGeom prst="rect">
              <a:avLst/>
            </a:prstGeom>
            <a:noFill/>
          </p:spPr>
          <p:txBody>
            <a:bodyPr wrap="square" rtlCol="0">
              <a:spAutoFit/>
            </a:bodyPr>
            <a:lstStyle/>
            <a:p>
              <a:r>
                <a:rPr lang="en-CA" sz="2800" dirty="0"/>
                <a:t>CAPSI</a:t>
              </a:r>
              <a:endParaRPr lang="fr-CA" sz="2800" dirty="0"/>
            </a:p>
          </p:txBody>
        </p:sp>
      </p:grpSp>
      <p:sp>
        <p:nvSpPr>
          <p:cNvPr id="61" name="AutoShape 8"/>
          <p:cNvSpPr>
            <a:spLocks noChangeArrowheads="1"/>
          </p:cNvSpPr>
          <p:nvPr/>
        </p:nvSpPr>
        <p:spPr bwMode="auto">
          <a:xfrm rot="10800000">
            <a:off x="1589194" y="1757588"/>
            <a:ext cx="395103" cy="496087"/>
          </a:xfrm>
          <a:prstGeom prst="foldedCorner">
            <a:avLst>
              <a:gd name="adj" fmla="val 22046"/>
            </a:avLst>
          </a:prstGeom>
          <a:solidFill>
            <a:srgbClr val="FFC000"/>
          </a:solidFill>
          <a:ln w="9525">
            <a:solidFill>
              <a:schemeClr val="bg1">
                <a:lumMod val="75000"/>
                <a:lumOff val="25000"/>
              </a:schemeClr>
            </a:solidFill>
            <a:round/>
            <a:headEnd/>
            <a:tailEnd/>
          </a:ln>
          <a:effectLst/>
          <a:extLst/>
        </p:spPr>
        <p:txBody>
          <a:bodyPr rot="10800000" wrap="none" anchor="ctr"/>
          <a:lstStyle/>
          <a:p>
            <a:pPr algn="r">
              <a:defRPr/>
            </a:pPr>
            <a:endParaRPr lang="en-CA" dirty="0"/>
          </a:p>
        </p:txBody>
      </p:sp>
      <p:sp>
        <p:nvSpPr>
          <p:cNvPr id="75" name="TextBox 74"/>
          <p:cNvSpPr txBox="1"/>
          <p:nvPr/>
        </p:nvSpPr>
        <p:spPr>
          <a:xfrm>
            <a:off x="3419872" y="1023119"/>
            <a:ext cx="1010213" cy="461665"/>
          </a:xfrm>
          <a:prstGeom prst="rect">
            <a:avLst/>
          </a:prstGeom>
          <a:noFill/>
        </p:spPr>
        <p:txBody>
          <a:bodyPr wrap="none" rtlCol="0">
            <a:spAutoFit/>
          </a:bodyPr>
          <a:lstStyle/>
          <a:p>
            <a:r>
              <a:rPr lang="en-CA" sz="2400" dirty="0"/>
              <a:t>User A</a:t>
            </a:r>
            <a:endParaRPr lang="fr-CA" sz="2400" dirty="0"/>
          </a:p>
        </p:txBody>
      </p:sp>
      <p:grpSp>
        <p:nvGrpSpPr>
          <p:cNvPr id="81" name="Group 80"/>
          <p:cNvGrpSpPr/>
          <p:nvPr/>
        </p:nvGrpSpPr>
        <p:grpSpPr>
          <a:xfrm>
            <a:off x="3419476" y="1463806"/>
            <a:ext cx="1765300" cy="1633753"/>
            <a:chOff x="3419476" y="1463806"/>
            <a:chExt cx="1765300" cy="1633753"/>
          </a:xfrm>
        </p:grpSpPr>
        <p:sp>
          <p:nvSpPr>
            <p:cNvPr id="77" name="Rectangle 76"/>
            <p:cNvSpPr/>
            <p:nvPr/>
          </p:nvSpPr>
          <p:spPr>
            <a:xfrm>
              <a:off x="3419476" y="1463806"/>
              <a:ext cx="1765300" cy="1633753"/>
            </a:xfrm>
            <a:prstGeom prst="rect">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62" name="Group 61"/>
            <p:cNvGrpSpPr/>
            <p:nvPr/>
          </p:nvGrpSpPr>
          <p:grpSpPr>
            <a:xfrm>
              <a:off x="3514933" y="1603196"/>
              <a:ext cx="1590262" cy="1346558"/>
              <a:chOff x="395536" y="2779808"/>
              <a:chExt cx="1872208" cy="1585296"/>
            </a:xfrm>
            <a:solidFill>
              <a:schemeClr val="tx1">
                <a:lumMod val="95000"/>
              </a:schemeClr>
            </a:solidFill>
          </p:grpSpPr>
          <p:grpSp>
            <p:nvGrpSpPr>
              <p:cNvPr id="63" name="Group 62"/>
              <p:cNvGrpSpPr/>
              <p:nvPr/>
            </p:nvGrpSpPr>
            <p:grpSpPr>
              <a:xfrm>
                <a:off x="395536" y="2779808"/>
                <a:ext cx="1872208" cy="1585296"/>
                <a:chOff x="435834" y="2764196"/>
                <a:chExt cx="1872208" cy="1585296"/>
              </a:xfrm>
              <a:grpFill/>
            </p:grpSpPr>
            <p:sp>
              <p:nvSpPr>
                <p:cNvPr id="69" name="Rounded Rectangle 68"/>
                <p:cNvSpPr/>
                <p:nvPr/>
              </p:nvSpPr>
              <p:spPr>
                <a:xfrm>
                  <a:off x="435834" y="2764196"/>
                  <a:ext cx="1872208" cy="23873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35834" y="2924944"/>
                  <a:ext cx="1872208" cy="14245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p:cNvGrpSpPr/>
                <p:nvPr/>
              </p:nvGrpSpPr>
              <p:grpSpPr>
                <a:xfrm>
                  <a:off x="1835696" y="2811557"/>
                  <a:ext cx="376808" cy="72008"/>
                  <a:chOff x="2155642" y="1700808"/>
                  <a:chExt cx="376808" cy="72008"/>
                </a:xfrm>
                <a:grpFill/>
              </p:grpSpPr>
              <p:sp>
                <p:nvSpPr>
                  <p:cNvPr id="72" name="Oval 71"/>
                  <p:cNvSpPr/>
                  <p:nvPr/>
                </p:nvSpPr>
                <p:spPr>
                  <a:xfrm>
                    <a:off x="23080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4604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1556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sp>
            <p:nvSpPr>
              <p:cNvPr id="64" name="Flowchart: Process 63"/>
              <p:cNvSpPr/>
              <p:nvPr/>
            </p:nvSpPr>
            <p:spPr>
              <a:xfrm>
                <a:off x="623304" y="3390848"/>
                <a:ext cx="360040" cy="473430"/>
              </a:xfrm>
              <a:prstGeom prst="flowChartProcess">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a:off x="1224462" y="3429275"/>
                <a:ext cx="31974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224462" y="3585271"/>
                <a:ext cx="444460" cy="48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224462" y="3749057"/>
                <a:ext cx="637158"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745224" y="3585751"/>
                <a:ext cx="231879" cy="0"/>
              </a:xfrm>
              <a:prstGeom prst="line">
                <a:avLst/>
              </a:prstGeom>
              <a:grpFill/>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3832337" y="1975413"/>
              <a:ext cx="955454" cy="646331"/>
            </a:xfrm>
            <a:prstGeom prst="rect">
              <a:avLst/>
            </a:prstGeom>
            <a:solidFill>
              <a:schemeClr val="bg1">
                <a:lumMod val="85000"/>
                <a:lumOff val="15000"/>
              </a:schemeClr>
            </a:solidFill>
          </p:spPr>
          <p:txBody>
            <a:bodyPr wrap="none" rtlCol="0">
              <a:spAutoFit/>
            </a:bodyPr>
            <a:lstStyle/>
            <a:p>
              <a:r>
                <a:rPr lang="en-CA" dirty="0"/>
                <a:t>Browser</a:t>
              </a:r>
            </a:p>
            <a:p>
              <a:r>
                <a:rPr lang="en-CA" dirty="0"/>
                <a:t>+ </a:t>
              </a:r>
              <a:r>
                <a:rPr lang="en-CA" dirty="0" err="1"/>
                <a:t>libeol</a:t>
              </a:r>
              <a:endParaRPr lang="fr-CA" dirty="0"/>
            </a:p>
          </p:txBody>
        </p:sp>
      </p:grpSp>
      <p:sp>
        <p:nvSpPr>
          <p:cNvPr id="98" name="TextBox 97"/>
          <p:cNvSpPr txBox="1"/>
          <p:nvPr/>
        </p:nvSpPr>
        <p:spPr>
          <a:xfrm>
            <a:off x="3419872" y="3356992"/>
            <a:ext cx="998991" cy="461665"/>
          </a:xfrm>
          <a:prstGeom prst="rect">
            <a:avLst/>
          </a:prstGeom>
          <a:noFill/>
        </p:spPr>
        <p:txBody>
          <a:bodyPr wrap="none" rtlCol="0">
            <a:spAutoFit/>
          </a:bodyPr>
          <a:lstStyle/>
          <a:p>
            <a:r>
              <a:rPr lang="en-CA" sz="2400" dirty="0"/>
              <a:t>User B</a:t>
            </a:r>
            <a:endParaRPr lang="fr-CA" sz="2400" dirty="0"/>
          </a:p>
        </p:txBody>
      </p:sp>
      <p:grpSp>
        <p:nvGrpSpPr>
          <p:cNvPr id="99" name="Group 98"/>
          <p:cNvGrpSpPr/>
          <p:nvPr/>
        </p:nvGrpSpPr>
        <p:grpSpPr>
          <a:xfrm>
            <a:off x="3427810" y="3788569"/>
            <a:ext cx="1765300" cy="1633753"/>
            <a:chOff x="3419476" y="1463806"/>
            <a:chExt cx="1765300" cy="1633753"/>
          </a:xfrm>
        </p:grpSpPr>
        <p:sp>
          <p:nvSpPr>
            <p:cNvPr id="100" name="Rectangle 99"/>
            <p:cNvSpPr/>
            <p:nvPr/>
          </p:nvSpPr>
          <p:spPr>
            <a:xfrm>
              <a:off x="3419476" y="1463806"/>
              <a:ext cx="1765300" cy="1633753"/>
            </a:xfrm>
            <a:prstGeom prst="rect">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01" name="Group 100"/>
            <p:cNvGrpSpPr/>
            <p:nvPr/>
          </p:nvGrpSpPr>
          <p:grpSpPr>
            <a:xfrm>
              <a:off x="3514933" y="1603196"/>
              <a:ext cx="1590262" cy="1346558"/>
              <a:chOff x="395536" y="2779808"/>
              <a:chExt cx="1872208" cy="1585296"/>
            </a:xfrm>
            <a:solidFill>
              <a:schemeClr val="tx1">
                <a:lumMod val="95000"/>
              </a:schemeClr>
            </a:solidFill>
          </p:grpSpPr>
          <p:grpSp>
            <p:nvGrpSpPr>
              <p:cNvPr id="103" name="Group 102"/>
              <p:cNvGrpSpPr/>
              <p:nvPr/>
            </p:nvGrpSpPr>
            <p:grpSpPr>
              <a:xfrm>
                <a:off x="395536" y="2779808"/>
                <a:ext cx="1872208" cy="1585296"/>
                <a:chOff x="435834" y="2764196"/>
                <a:chExt cx="1872208" cy="1585296"/>
              </a:xfrm>
              <a:grpFill/>
            </p:grpSpPr>
            <p:sp>
              <p:nvSpPr>
                <p:cNvPr id="109" name="Rounded Rectangle 108"/>
                <p:cNvSpPr/>
                <p:nvPr/>
              </p:nvSpPr>
              <p:spPr>
                <a:xfrm>
                  <a:off x="435834" y="2764196"/>
                  <a:ext cx="1872208" cy="23873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435834" y="2924944"/>
                  <a:ext cx="1872208" cy="14245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1" name="Group 110"/>
                <p:cNvGrpSpPr/>
                <p:nvPr/>
              </p:nvGrpSpPr>
              <p:grpSpPr>
                <a:xfrm>
                  <a:off x="1835696" y="2811557"/>
                  <a:ext cx="376808" cy="72008"/>
                  <a:chOff x="2155642" y="1700808"/>
                  <a:chExt cx="376808" cy="72008"/>
                </a:xfrm>
                <a:grpFill/>
              </p:grpSpPr>
              <p:sp>
                <p:nvSpPr>
                  <p:cNvPr id="112" name="Oval 111"/>
                  <p:cNvSpPr/>
                  <p:nvPr/>
                </p:nvSpPr>
                <p:spPr>
                  <a:xfrm>
                    <a:off x="23080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24604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21556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sp>
            <p:nvSpPr>
              <p:cNvPr id="104" name="Flowchart: Process 103"/>
              <p:cNvSpPr/>
              <p:nvPr/>
            </p:nvSpPr>
            <p:spPr>
              <a:xfrm>
                <a:off x="623304" y="3390848"/>
                <a:ext cx="360040" cy="473430"/>
              </a:xfrm>
              <a:prstGeom prst="flowChartProcess">
                <a:avLst/>
              </a:prstGeom>
              <a:solidFill>
                <a:schemeClr val="accent4">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1224462" y="3429275"/>
                <a:ext cx="319742"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224462" y="3585271"/>
                <a:ext cx="444460" cy="48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1224462" y="3749057"/>
                <a:ext cx="637158" cy="0"/>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745224" y="3585751"/>
                <a:ext cx="231879" cy="0"/>
              </a:xfrm>
              <a:prstGeom prst="line">
                <a:avLst/>
              </a:prstGeom>
              <a:grpFill/>
            </p:spPr>
            <p:style>
              <a:lnRef idx="1">
                <a:schemeClr val="accent1"/>
              </a:lnRef>
              <a:fillRef idx="0">
                <a:schemeClr val="accent1"/>
              </a:fillRef>
              <a:effectRef idx="0">
                <a:schemeClr val="accent1"/>
              </a:effectRef>
              <a:fontRef idx="minor">
                <a:schemeClr val="tx1"/>
              </a:fontRef>
            </p:style>
          </p:cxnSp>
        </p:grpSp>
        <p:sp>
          <p:nvSpPr>
            <p:cNvPr id="102" name="TextBox 101"/>
            <p:cNvSpPr txBox="1"/>
            <p:nvPr/>
          </p:nvSpPr>
          <p:spPr>
            <a:xfrm>
              <a:off x="3832337" y="1975413"/>
              <a:ext cx="955454" cy="646331"/>
            </a:xfrm>
            <a:prstGeom prst="rect">
              <a:avLst/>
            </a:prstGeom>
            <a:solidFill>
              <a:schemeClr val="bg1">
                <a:lumMod val="85000"/>
                <a:lumOff val="15000"/>
              </a:schemeClr>
            </a:solidFill>
          </p:spPr>
          <p:txBody>
            <a:bodyPr wrap="none" rtlCol="0">
              <a:spAutoFit/>
            </a:bodyPr>
            <a:lstStyle/>
            <a:p>
              <a:r>
                <a:rPr lang="en-CA" dirty="0"/>
                <a:t>Browser</a:t>
              </a:r>
            </a:p>
            <a:p>
              <a:r>
                <a:rPr lang="en-CA" dirty="0"/>
                <a:t>+ </a:t>
              </a:r>
              <a:r>
                <a:rPr lang="en-CA" dirty="0" err="1"/>
                <a:t>libeol</a:t>
              </a:r>
              <a:endParaRPr lang="fr-CA" dirty="0"/>
            </a:p>
          </p:txBody>
        </p:sp>
      </p:grpSp>
      <p:grpSp>
        <p:nvGrpSpPr>
          <p:cNvPr id="11" name="Group 10"/>
          <p:cNvGrpSpPr/>
          <p:nvPr/>
        </p:nvGrpSpPr>
        <p:grpSpPr>
          <a:xfrm>
            <a:off x="2339974" y="4236111"/>
            <a:ext cx="1368425" cy="376420"/>
            <a:chOff x="2339974" y="4236111"/>
            <a:chExt cx="1368425" cy="376420"/>
          </a:xfrm>
        </p:grpSpPr>
        <p:sp>
          <p:nvSpPr>
            <p:cNvPr id="115" name="Line 48"/>
            <p:cNvSpPr>
              <a:spLocks noChangeShapeType="1"/>
            </p:cNvSpPr>
            <p:nvPr/>
          </p:nvSpPr>
          <p:spPr bwMode="auto">
            <a:xfrm flipH="1" flipV="1">
              <a:off x="2339974" y="4605443"/>
              <a:ext cx="1368425" cy="7088"/>
            </a:xfrm>
            <a:prstGeom prst="line">
              <a:avLst/>
            </a:prstGeom>
            <a:noFill/>
            <a:ln w="57150" cap="rnd">
              <a:solidFill>
                <a:schemeClr val="accent2">
                  <a:lumMod val="75000"/>
                </a:schemeClr>
              </a:solidFill>
              <a:prstDash val="sysDot"/>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solidFill>
                  <a:schemeClr val="accent5">
                    <a:lumMod val="75000"/>
                  </a:schemeClr>
                </a:solidFill>
              </a:endParaRPr>
            </a:p>
          </p:txBody>
        </p:sp>
        <p:sp>
          <p:nvSpPr>
            <p:cNvPr id="123" name="TextBox 122"/>
            <p:cNvSpPr txBox="1"/>
            <p:nvPr/>
          </p:nvSpPr>
          <p:spPr>
            <a:xfrm>
              <a:off x="2692398" y="4236111"/>
              <a:ext cx="663575" cy="369332"/>
            </a:xfrm>
            <a:prstGeom prst="rect">
              <a:avLst/>
            </a:prstGeom>
            <a:noFill/>
            <a:ln>
              <a:noFill/>
            </a:ln>
          </p:spPr>
          <p:txBody>
            <a:bodyPr wrap="square" rtlCol="0">
              <a:spAutoFit/>
            </a:bodyPr>
            <a:lstStyle/>
            <a:p>
              <a:r>
                <a:rPr lang="en-CA" b="1" dirty="0">
                  <a:solidFill>
                    <a:schemeClr val="accent2">
                      <a:lumMod val="75000"/>
                    </a:schemeClr>
                  </a:solidFill>
                </a:rPr>
                <a:t>{</a:t>
              </a:r>
              <a:r>
                <a:rPr lang="en-CA" b="1" dirty="0" err="1">
                  <a:solidFill>
                    <a:schemeClr val="accent2">
                      <a:lumMod val="75000"/>
                    </a:schemeClr>
                  </a:solidFill>
                </a:rPr>
                <a:t>rpc</a:t>
              </a:r>
              <a:r>
                <a:rPr lang="en-CA" b="1" dirty="0">
                  <a:solidFill>
                    <a:schemeClr val="accent2">
                      <a:lumMod val="75000"/>
                    </a:schemeClr>
                  </a:solidFill>
                </a:rPr>
                <a:t>}</a:t>
              </a:r>
              <a:endParaRPr lang="fr-CA" b="1" dirty="0">
                <a:solidFill>
                  <a:schemeClr val="accent2">
                    <a:lumMod val="75000"/>
                  </a:schemeClr>
                </a:solidFill>
              </a:endParaRPr>
            </a:p>
          </p:txBody>
        </p:sp>
      </p:grpSp>
      <p:grpSp>
        <p:nvGrpSpPr>
          <p:cNvPr id="3" name="Group 2"/>
          <p:cNvGrpSpPr/>
          <p:nvPr/>
        </p:nvGrpSpPr>
        <p:grpSpPr>
          <a:xfrm>
            <a:off x="2339976" y="2657592"/>
            <a:ext cx="1368424" cy="1779471"/>
            <a:chOff x="2339976" y="2657592"/>
            <a:chExt cx="1368424" cy="1779471"/>
          </a:xfrm>
        </p:grpSpPr>
        <p:sp>
          <p:nvSpPr>
            <p:cNvPr id="80" name="Line 48"/>
            <p:cNvSpPr>
              <a:spLocks noChangeShapeType="1"/>
            </p:cNvSpPr>
            <p:nvPr/>
          </p:nvSpPr>
          <p:spPr bwMode="auto">
            <a:xfrm flipH="1">
              <a:off x="2339976" y="2657592"/>
              <a:ext cx="1368424" cy="1779471"/>
            </a:xfrm>
            <a:prstGeom prst="line">
              <a:avLst/>
            </a:prstGeom>
            <a:noFill/>
            <a:ln w="57150" cap="rnd">
              <a:solidFill>
                <a:schemeClr val="accent2">
                  <a:lumMod val="75000"/>
                </a:schemeClr>
              </a:solidFill>
              <a:prstDash val="sysDot"/>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200000"/>
                </a:lnSpc>
              </a:pPr>
              <a:endParaRPr lang="fr-CA" dirty="0">
                <a:solidFill>
                  <a:schemeClr val="accent5">
                    <a:lumMod val="75000"/>
                  </a:schemeClr>
                </a:solidFill>
              </a:endParaRPr>
            </a:p>
          </p:txBody>
        </p:sp>
        <p:sp>
          <p:nvSpPr>
            <p:cNvPr id="124" name="TextBox 123"/>
            <p:cNvSpPr txBox="1"/>
            <p:nvPr/>
          </p:nvSpPr>
          <p:spPr>
            <a:xfrm rot="18402325">
              <a:off x="2354325" y="3516030"/>
              <a:ext cx="663575" cy="369332"/>
            </a:xfrm>
            <a:prstGeom prst="rect">
              <a:avLst/>
            </a:prstGeom>
            <a:noFill/>
            <a:ln>
              <a:noFill/>
            </a:ln>
          </p:spPr>
          <p:txBody>
            <a:bodyPr wrap="square" rtlCol="0">
              <a:spAutoFit/>
            </a:bodyPr>
            <a:lstStyle/>
            <a:p>
              <a:r>
                <a:rPr lang="en-CA" b="1" dirty="0">
                  <a:solidFill>
                    <a:schemeClr val="accent2">
                      <a:lumMod val="75000"/>
                    </a:schemeClr>
                  </a:solidFill>
                </a:rPr>
                <a:t>{</a:t>
              </a:r>
              <a:r>
                <a:rPr lang="en-CA" b="1" dirty="0" err="1">
                  <a:solidFill>
                    <a:schemeClr val="accent2">
                      <a:lumMod val="75000"/>
                    </a:schemeClr>
                  </a:solidFill>
                </a:rPr>
                <a:t>rpc</a:t>
              </a:r>
              <a:r>
                <a:rPr lang="en-CA" b="1" dirty="0">
                  <a:solidFill>
                    <a:schemeClr val="accent2">
                      <a:lumMod val="75000"/>
                    </a:schemeClr>
                  </a:solidFill>
                </a:rPr>
                <a:t>}</a:t>
              </a:r>
              <a:endParaRPr lang="fr-CA" b="1" dirty="0">
                <a:solidFill>
                  <a:schemeClr val="accent2">
                    <a:lumMod val="75000"/>
                  </a:schemeClr>
                </a:solidFill>
              </a:endParaRPr>
            </a:p>
          </p:txBody>
        </p:sp>
      </p:grpSp>
      <p:sp>
        <p:nvSpPr>
          <p:cNvPr id="125" name="Line 47"/>
          <p:cNvSpPr>
            <a:spLocks noChangeShapeType="1"/>
          </p:cNvSpPr>
          <p:nvPr/>
        </p:nvSpPr>
        <p:spPr bwMode="auto">
          <a:xfrm>
            <a:off x="5032378" y="2204864"/>
            <a:ext cx="1151968" cy="25091"/>
          </a:xfrm>
          <a:prstGeom prst="line">
            <a:avLst/>
          </a:prstGeom>
          <a:noFill/>
          <a:ln w="57150" cap="rnd">
            <a:solidFill>
              <a:schemeClr val="tx2">
                <a:lumMod val="75000"/>
              </a:schemeClr>
            </a:solidFill>
            <a:prstDash val="sysDot"/>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300000"/>
              </a:lnSpc>
            </a:pPr>
            <a:endParaRPr lang="fr-CA" dirty="0"/>
          </a:p>
        </p:txBody>
      </p:sp>
      <p:grpSp>
        <p:nvGrpSpPr>
          <p:cNvPr id="126" name="Group 125"/>
          <p:cNvGrpSpPr/>
          <p:nvPr/>
        </p:nvGrpSpPr>
        <p:grpSpPr>
          <a:xfrm>
            <a:off x="6193937" y="3513809"/>
            <a:ext cx="2680813" cy="1704454"/>
            <a:chOff x="2390545" y="660899"/>
            <a:chExt cx="4506516" cy="2865232"/>
          </a:xfrm>
        </p:grpSpPr>
        <p:sp>
          <p:nvSpPr>
            <p:cNvPr id="127" name="Oval 10"/>
            <p:cNvSpPr/>
            <p:nvPr/>
          </p:nvSpPr>
          <p:spPr>
            <a:xfrm>
              <a:off x="3126695" y="1294102"/>
              <a:ext cx="3216703" cy="2232029"/>
            </a:xfrm>
            <a:custGeom>
              <a:avLst/>
              <a:gdLst/>
              <a:ahLst/>
              <a:cxnLst/>
              <a:rect l="l" t="t" r="r" b="b"/>
              <a:pathLst>
                <a:path w="3216702" h="2232028">
                  <a:moveTo>
                    <a:pt x="1247660" y="0"/>
                  </a:moveTo>
                  <a:cubicBezTo>
                    <a:pt x="1555839" y="0"/>
                    <a:pt x="1805667" y="249828"/>
                    <a:pt x="1805667" y="558007"/>
                  </a:cubicBezTo>
                  <a:lnTo>
                    <a:pt x="1798325" y="630845"/>
                  </a:lnTo>
                  <a:cubicBezTo>
                    <a:pt x="1867086" y="654497"/>
                    <a:pt x="1926378" y="692210"/>
                    <a:pt x="1968892" y="740935"/>
                  </a:cubicBezTo>
                  <a:cubicBezTo>
                    <a:pt x="2048998" y="666067"/>
                    <a:pt x="2156779" y="621160"/>
                    <a:pt x="2275049" y="621160"/>
                  </a:cubicBezTo>
                  <a:cubicBezTo>
                    <a:pt x="2527554" y="621160"/>
                    <a:pt x="2732249" y="825855"/>
                    <a:pt x="2732249" y="1078360"/>
                  </a:cubicBezTo>
                  <a:cubicBezTo>
                    <a:pt x="2732249" y="1154919"/>
                    <a:pt x="2713432" y="1227083"/>
                    <a:pt x="2679839" y="1290219"/>
                  </a:cubicBezTo>
                  <a:cubicBezTo>
                    <a:pt x="2746705" y="1308183"/>
                    <a:pt x="2803379" y="1350682"/>
                    <a:pt x="2837501" y="1409014"/>
                  </a:cubicBezTo>
                  <a:cubicBezTo>
                    <a:pt x="2852517" y="1405442"/>
                    <a:pt x="2868064" y="1404340"/>
                    <a:pt x="2883868" y="1404340"/>
                  </a:cubicBezTo>
                  <a:cubicBezTo>
                    <a:pt x="3067687" y="1404340"/>
                    <a:pt x="3216702" y="1553355"/>
                    <a:pt x="3216702" y="1737174"/>
                  </a:cubicBezTo>
                  <a:cubicBezTo>
                    <a:pt x="3216702" y="1920993"/>
                    <a:pt x="3067687" y="2070008"/>
                    <a:pt x="2883868" y="2070008"/>
                  </a:cubicBezTo>
                  <a:cubicBezTo>
                    <a:pt x="2790914" y="2070008"/>
                    <a:pt x="2706859" y="2031902"/>
                    <a:pt x="2649787" y="1967471"/>
                  </a:cubicBezTo>
                  <a:cubicBezTo>
                    <a:pt x="2589075" y="2030830"/>
                    <a:pt x="2503544" y="2070009"/>
                    <a:pt x="2408863" y="2070009"/>
                  </a:cubicBezTo>
                  <a:cubicBezTo>
                    <a:pt x="2293760" y="2070009"/>
                    <a:pt x="2192181" y="2012106"/>
                    <a:pt x="2131841" y="1923719"/>
                  </a:cubicBezTo>
                  <a:cubicBezTo>
                    <a:pt x="2050036" y="1973398"/>
                    <a:pt x="1953695" y="2001217"/>
                    <a:pt x="1850856" y="2001217"/>
                  </a:cubicBezTo>
                  <a:cubicBezTo>
                    <a:pt x="1806333" y="2001217"/>
                    <a:pt x="1763029" y="1996003"/>
                    <a:pt x="1721853" y="1984744"/>
                  </a:cubicBezTo>
                  <a:cubicBezTo>
                    <a:pt x="1621533" y="2113206"/>
                    <a:pt x="1464830" y="2194374"/>
                    <a:pt x="1289169" y="2194374"/>
                  </a:cubicBezTo>
                  <a:cubicBezTo>
                    <a:pt x="1159277" y="2194374"/>
                    <a:pt x="1039751" y="2149993"/>
                    <a:pt x="946407" y="2073683"/>
                  </a:cubicBezTo>
                  <a:cubicBezTo>
                    <a:pt x="846400" y="2171875"/>
                    <a:pt x="709229" y="2232028"/>
                    <a:pt x="558007" y="2232028"/>
                  </a:cubicBezTo>
                  <a:cubicBezTo>
                    <a:pt x="249828" y="2232028"/>
                    <a:pt x="0" y="1982200"/>
                    <a:pt x="0" y="1674021"/>
                  </a:cubicBezTo>
                  <a:cubicBezTo>
                    <a:pt x="0" y="1529875"/>
                    <a:pt x="54656" y="1398495"/>
                    <a:pt x="145828" y="1300792"/>
                  </a:cubicBezTo>
                  <a:cubicBezTo>
                    <a:pt x="136251" y="1261771"/>
                    <a:pt x="131646" y="1221007"/>
                    <a:pt x="131646" y="1179167"/>
                  </a:cubicBezTo>
                  <a:cubicBezTo>
                    <a:pt x="131646" y="870988"/>
                    <a:pt x="381474" y="621160"/>
                    <a:pt x="689653" y="621160"/>
                  </a:cubicBezTo>
                  <a:lnTo>
                    <a:pt x="696085" y="621808"/>
                  </a:lnTo>
                  <a:cubicBezTo>
                    <a:pt x="690890" y="601087"/>
                    <a:pt x="689653" y="579692"/>
                    <a:pt x="689653" y="558007"/>
                  </a:cubicBezTo>
                  <a:cubicBezTo>
                    <a:pt x="689653" y="249828"/>
                    <a:pt x="939481" y="0"/>
                    <a:pt x="1247660" y="0"/>
                  </a:cubicBezTo>
                  <a:close/>
                </a:path>
              </a:pathLst>
            </a:cu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8" name="Flowchart: Magnetic Disk 127"/>
            <p:cNvSpPr/>
            <p:nvPr/>
          </p:nvSpPr>
          <p:spPr>
            <a:xfrm>
              <a:off x="2987824" y="1874044"/>
              <a:ext cx="1512168" cy="918610"/>
            </a:xfrm>
            <a:prstGeom prst="flowChartMagneticDisk">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9" name="TextBox 128"/>
            <p:cNvSpPr txBox="1"/>
            <p:nvPr/>
          </p:nvSpPr>
          <p:spPr>
            <a:xfrm>
              <a:off x="3075121" y="2608694"/>
              <a:ext cx="3821940" cy="879547"/>
            </a:xfrm>
            <a:prstGeom prst="rect">
              <a:avLst/>
            </a:prstGeom>
            <a:noFill/>
          </p:spPr>
          <p:txBody>
            <a:bodyPr wrap="square" rtlCol="0">
              <a:spAutoFit/>
            </a:bodyPr>
            <a:lstStyle/>
            <a:p>
              <a:r>
                <a:rPr lang="en-CA" sz="2800" dirty="0"/>
                <a:t>User B’s Store</a:t>
              </a:r>
              <a:endParaRPr lang="fr-CA" sz="2800" dirty="0"/>
            </a:p>
          </p:txBody>
        </p:sp>
        <p:sp>
          <p:nvSpPr>
            <p:cNvPr id="130" name="Oval 22"/>
            <p:cNvSpPr/>
            <p:nvPr/>
          </p:nvSpPr>
          <p:spPr>
            <a:xfrm>
              <a:off x="2390545" y="1431195"/>
              <a:ext cx="1472302" cy="1666268"/>
            </a:xfrm>
            <a:custGeom>
              <a:avLst/>
              <a:gdLst/>
              <a:ahLst/>
              <a:cxnLst/>
              <a:rect l="l" t="t" r="r" b="b"/>
              <a:pathLst>
                <a:path w="1472302" h="1666268">
                  <a:moveTo>
                    <a:pt x="990110" y="0"/>
                  </a:moveTo>
                  <a:cubicBezTo>
                    <a:pt x="1165263" y="0"/>
                    <a:pt x="1329792" y="43654"/>
                    <a:pt x="1472302" y="120678"/>
                  </a:cubicBezTo>
                  <a:cubicBezTo>
                    <a:pt x="818899" y="234746"/>
                    <a:pt x="324036" y="782234"/>
                    <a:pt x="324036" y="1440262"/>
                  </a:cubicBezTo>
                  <a:cubicBezTo>
                    <a:pt x="324036" y="1517380"/>
                    <a:pt x="330833" y="1592980"/>
                    <a:pt x="345440" y="1666268"/>
                  </a:cubicBezTo>
                  <a:cubicBezTo>
                    <a:pt x="132836" y="1495214"/>
                    <a:pt x="0" y="1237675"/>
                    <a:pt x="0" y="950356"/>
                  </a:cubicBezTo>
                  <a:cubicBezTo>
                    <a:pt x="0" y="425489"/>
                    <a:pt x="443287" y="0"/>
                    <a:pt x="990110" y="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31" name="TextBox 130"/>
            <p:cNvSpPr txBox="1"/>
            <p:nvPr/>
          </p:nvSpPr>
          <p:spPr>
            <a:xfrm rot="18240581">
              <a:off x="1906542" y="1266184"/>
              <a:ext cx="2090116" cy="879546"/>
            </a:xfrm>
            <a:prstGeom prst="rect">
              <a:avLst/>
            </a:prstGeom>
            <a:noFill/>
          </p:spPr>
          <p:txBody>
            <a:bodyPr wrap="square" rtlCol="0">
              <a:spAutoFit/>
            </a:bodyPr>
            <a:lstStyle/>
            <a:p>
              <a:r>
                <a:rPr lang="en-CA" sz="2800" dirty="0"/>
                <a:t>CAPSI</a:t>
              </a:r>
              <a:endParaRPr lang="fr-CA" sz="2800" dirty="0"/>
            </a:p>
          </p:txBody>
        </p:sp>
      </p:grpSp>
      <p:sp>
        <p:nvSpPr>
          <p:cNvPr id="132" name="Line 47"/>
          <p:cNvSpPr>
            <a:spLocks noChangeShapeType="1"/>
          </p:cNvSpPr>
          <p:nvPr/>
        </p:nvSpPr>
        <p:spPr bwMode="auto">
          <a:xfrm>
            <a:off x="5041969" y="4531219"/>
            <a:ext cx="1151968" cy="25091"/>
          </a:xfrm>
          <a:prstGeom prst="line">
            <a:avLst/>
          </a:prstGeom>
          <a:noFill/>
          <a:ln w="57150" cap="rnd">
            <a:solidFill>
              <a:schemeClr val="tx2">
                <a:lumMod val="75000"/>
              </a:schemeClr>
            </a:solidFill>
            <a:prstDash val="sysDot"/>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300000"/>
              </a:lnSpc>
            </a:pPr>
            <a:endParaRPr lang="fr-CA" dirty="0"/>
          </a:p>
        </p:txBody>
      </p:sp>
      <p:sp>
        <p:nvSpPr>
          <p:cNvPr id="133" name="Line 47"/>
          <p:cNvSpPr>
            <a:spLocks noChangeShapeType="1"/>
          </p:cNvSpPr>
          <p:nvPr/>
        </p:nvSpPr>
        <p:spPr bwMode="auto">
          <a:xfrm>
            <a:off x="5193110" y="2812947"/>
            <a:ext cx="1000827" cy="1077539"/>
          </a:xfrm>
          <a:prstGeom prst="line">
            <a:avLst/>
          </a:prstGeom>
          <a:noFill/>
          <a:ln w="57150" cap="rnd">
            <a:solidFill>
              <a:schemeClr val="tx2">
                <a:lumMod val="75000"/>
              </a:schemeClr>
            </a:solidFill>
            <a:prstDash val="sysDot"/>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300000"/>
              </a:lnSpc>
            </a:pPr>
            <a:endParaRPr lang="fr-CA" dirty="0"/>
          </a:p>
        </p:txBody>
      </p:sp>
      <p:sp>
        <p:nvSpPr>
          <p:cNvPr id="134" name="Line 47"/>
          <p:cNvSpPr>
            <a:spLocks noChangeShapeType="1"/>
          </p:cNvSpPr>
          <p:nvPr/>
        </p:nvSpPr>
        <p:spPr bwMode="auto">
          <a:xfrm flipV="1">
            <a:off x="5193109" y="2812947"/>
            <a:ext cx="1000827" cy="1077539"/>
          </a:xfrm>
          <a:prstGeom prst="line">
            <a:avLst/>
          </a:prstGeom>
          <a:noFill/>
          <a:ln w="57150" cap="rnd">
            <a:solidFill>
              <a:schemeClr val="tx2">
                <a:lumMod val="75000"/>
              </a:schemeClr>
            </a:solidFill>
            <a:prstDash val="sysDot"/>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300000"/>
              </a:lnSpc>
            </a:pPr>
            <a:endParaRPr lang="fr-CA" dirty="0"/>
          </a:p>
        </p:txBody>
      </p:sp>
      <p:sp>
        <p:nvSpPr>
          <p:cNvPr id="135" name="TextBox 134"/>
          <p:cNvSpPr txBox="1"/>
          <p:nvPr/>
        </p:nvSpPr>
        <p:spPr>
          <a:xfrm>
            <a:off x="1475656" y="6086035"/>
            <a:ext cx="2854179" cy="461665"/>
          </a:xfrm>
          <a:prstGeom prst="rect">
            <a:avLst/>
          </a:prstGeom>
          <a:noFill/>
        </p:spPr>
        <p:txBody>
          <a:bodyPr wrap="none" rtlCol="0">
            <a:spAutoFit/>
          </a:bodyPr>
          <a:lstStyle/>
          <a:p>
            <a:r>
              <a:rPr lang="en-CA" sz="2400" dirty="0">
                <a:solidFill>
                  <a:srgbClr val="FFC000"/>
                </a:solidFill>
              </a:rPr>
              <a:t>Static Requests </a:t>
            </a:r>
            <a:r>
              <a:rPr lang="en-CA" sz="2400" dirty="0"/>
              <a:t>+ </a:t>
            </a:r>
            <a:r>
              <a:rPr lang="en-CA" sz="2400" dirty="0">
                <a:solidFill>
                  <a:schemeClr val="accent2">
                    <a:lumMod val="75000"/>
                  </a:schemeClr>
                </a:solidFill>
              </a:rPr>
              <a:t>RPC</a:t>
            </a:r>
            <a:endParaRPr lang="fr-CA" sz="2400" dirty="0">
              <a:solidFill>
                <a:schemeClr val="accent2">
                  <a:lumMod val="75000"/>
                </a:schemeClr>
              </a:solidFill>
            </a:endParaRPr>
          </a:p>
        </p:txBody>
      </p:sp>
      <p:sp>
        <p:nvSpPr>
          <p:cNvPr id="136" name="Left Brace 135"/>
          <p:cNvSpPr/>
          <p:nvPr/>
        </p:nvSpPr>
        <p:spPr>
          <a:xfrm rot="16200000">
            <a:off x="2805368" y="5046743"/>
            <a:ext cx="360038" cy="173306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37" name="Left Brace 136"/>
          <p:cNvSpPr/>
          <p:nvPr/>
        </p:nvSpPr>
        <p:spPr>
          <a:xfrm rot="16200000">
            <a:off x="5613680" y="5039483"/>
            <a:ext cx="360038" cy="1733066"/>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38" name="TextBox 137"/>
          <p:cNvSpPr txBox="1"/>
          <p:nvPr/>
        </p:nvSpPr>
        <p:spPr>
          <a:xfrm>
            <a:off x="4742898" y="6063679"/>
            <a:ext cx="2114490" cy="461665"/>
          </a:xfrm>
          <a:prstGeom prst="rect">
            <a:avLst/>
          </a:prstGeom>
          <a:noFill/>
        </p:spPr>
        <p:txBody>
          <a:bodyPr wrap="none" rtlCol="0">
            <a:spAutoFit/>
          </a:bodyPr>
          <a:lstStyle/>
          <a:p>
            <a:r>
              <a:rPr lang="en-CA" sz="2400" dirty="0">
                <a:solidFill>
                  <a:srgbClr val="00B0F0"/>
                </a:solidFill>
              </a:rPr>
              <a:t>“Peer-to-Store”</a:t>
            </a:r>
            <a:endParaRPr lang="fr-CA" sz="2400" dirty="0">
              <a:solidFill>
                <a:srgbClr val="00B0F0"/>
              </a:solidFill>
            </a:endParaRPr>
          </a:p>
        </p:txBody>
      </p:sp>
      <p:sp>
        <p:nvSpPr>
          <p:cNvPr id="2" name="Slide Number Placeholder 1"/>
          <p:cNvSpPr>
            <a:spLocks noGrp="1"/>
          </p:cNvSpPr>
          <p:nvPr>
            <p:ph type="sldNum" sz="quarter" idx="12"/>
          </p:nvPr>
        </p:nvSpPr>
        <p:spPr/>
        <p:txBody>
          <a:bodyPr/>
          <a:lstStyle/>
          <a:p>
            <a:fld id="{13FA57BF-E7F9-47B6-B64C-15C296151AEE}" type="slidenum">
              <a:rPr lang="fr-CA" smtClean="0"/>
              <a:t>14</a:t>
            </a:fld>
            <a:endParaRPr lang="fr-CA"/>
          </a:p>
        </p:txBody>
      </p:sp>
      <p:sp>
        <p:nvSpPr>
          <p:cNvPr id="78" name="Rectangle 56"/>
          <p:cNvSpPr/>
          <p:nvPr/>
        </p:nvSpPr>
        <p:spPr>
          <a:xfrm rot="2700000">
            <a:off x="572489" y="2588494"/>
            <a:ext cx="1988988" cy="1988988"/>
          </a:xfrm>
          <a:custGeom>
            <a:avLst/>
            <a:gdLst/>
            <a:ahLst/>
            <a:cxnLst/>
            <a:rect l="l" t="t" r="r" b="b"/>
            <a:pathLst>
              <a:path w="3525386" h="3525386">
                <a:moveTo>
                  <a:pt x="0" y="2122891"/>
                </a:moveTo>
                <a:lnTo>
                  <a:pt x="0" y="1402495"/>
                </a:lnTo>
                <a:lnTo>
                  <a:pt x="1402495" y="1402495"/>
                </a:lnTo>
                <a:lnTo>
                  <a:pt x="1402495" y="0"/>
                </a:lnTo>
                <a:lnTo>
                  <a:pt x="2122891" y="0"/>
                </a:lnTo>
                <a:lnTo>
                  <a:pt x="2122891" y="1402495"/>
                </a:lnTo>
                <a:lnTo>
                  <a:pt x="3525386" y="1402495"/>
                </a:lnTo>
                <a:lnTo>
                  <a:pt x="3525386" y="2122891"/>
                </a:lnTo>
                <a:lnTo>
                  <a:pt x="2122891" y="2122891"/>
                </a:lnTo>
                <a:lnTo>
                  <a:pt x="2122891" y="3525386"/>
                </a:lnTo>
                <a:lnTo>
                  <a:pt x="1402495" y="3525386"/>
                </a:lnTo>
                <a:lnTo>
                  <a:pt x="1402495" y="2122891"/>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55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5E-6 -6.56799E-7 L 0.17865 -0.00231 " pathEditMode="relative" rAng="0" ptsTypes="AA">
                                      <p:cBhvr>
                                        <p:cTn id="6" dur="1000" fill="hold"/>
                                        <p:tgtEl>
                                          <p:spTgt spid="61"/>
                                        </p:tgtEl>
                                        <p:attrNameLst>
                                          <p:attrName>ppt_x</p:attrName>
                                          <p:attrName>ppt_y</p:attrName>
                                        </p:attrNameLst>
                                      </p:cBhvr>
                                      <p:rCtr x="8924" y="-11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1" grpId="0" animBg="1"/>
      <p:bldP spid="98" grpId="0"/>
      <p:bldP spid="125" grpId="0" animBg="1"/>
      <p:bldP spid="132" grpId="0" animBg="1"/>
      <p:bldP spid="133" grpId="0" animBg="1"/>
      <p:bldP spid="134" grpId="0" animBg="1"/>
      <p:bldP spid="137" grpId="0" animBg="1"/>
      <p:bldP spid="138" grpId="0"/>
      <p:bldP spid="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230471"/>
            <a:ext cx="7765321" cy="1326321"/>
          </a:xfrm>
        </p:spPr>
        <p:txBody>
          <a:bodyPr/>
          <a:lstStyle/>
          <a:p>
            <a:r>
              <a:rPr lang="fr-CA" dirty="0" err="1"/>
              <a:t>We</a:t>
            </a:r>
            <a:r>
              <a:rPr lang="fr-CA" dirty="0"/>
              <a:t> </a:t>
            </a:r>
            <a:r>
              <a:rPr lang="fr-CA" dirty="0" err="1"/>
              <a:t>can</a:t>
            </a:r>
            <a:r>
              <a:rPr lang="fr-CA" dirty="0"/>
              <a:t> </a:t>
            </a:r>
            <a:r>
              <a:rPr lang="fr-CA" dirty="0" err="1"/>
              <a:t>build</a:t>
            </a:r>
            <a:r>
              <a:rPr lang="fr-CA" dirty="0"/>
              <a:t> </a:t>
            </a:r>
            <a:r>
              <a:rPr lang="fr-CA" dirty="0" err="1"/>
              <a:t>differently</a:t>
            </a:r>
            <a:endParaRPr lang="en-US" dirty="0"/>
          </a:p>
        </p:txBody>
      </p:sp>
      <p:sp>
        <p:nvSpPr>
          <p:cNvPr id="4" name="Slide Number Placeholder 3"/>
          <p:cNvSpPr>
            <a:spLocks noGrp="1"/>
          </p:cNvSpPr>
          <p:nvPr>
            <p:ph type="sldNum" sz="quarter" idx="12"/>
          </p:nvPr>
        </p:nvSpPr>
        <p:spPr>
          <a:xfrm>
            <a:off x="7956376" y="6278801"/>
            <a:ext cx="565159" cy="365125"/>
          </a:xfrm>
        </p:spPr>
        <p:txBody>
          <a:bodyPr/>
          <a:lstStyle/>
          <a:p>
            <a:fld id="{13FA57BF-E7F9-47B6-B64C-15C296151AEE}" type="slidenum">
              <a:rPr lang="fr-CA" smtClean="0"/>
              <a:t>15</a:t>
            </a:fld>
            <a:endParaRPr lang="fr-CA"/>
          </a:p>
        </p:txBody>
      </p:sp>
      <p:sp>
        <p:nvSpPr>
          <p:cNvPr id="17" name="Freeform 16"/>
          <p:cNvSpPr/>
          <p:nvPr/>
        </p:nvSpPr>
        <p:spPr>
          <a:xfrm rot="16200000">
            <a:off x="4243093" y="4619098"/>
            <a:ext cx="1129116" cy="1504833"/>
          </a:xfrm>
          <a:custGeom>
            <a:avLst/>
            <a:gdLst>
              <a:gd name="connsiteX0" fmla="*/ 704678 w 1422998"/>
              <a:gd name="connsiteY0" fmla="*/ 1060609 h 2454740"/>
              <a:gd name="connsiteX1" fmla="*/ 697184 w 1422998"/>
              <a:gd name="connsiteY1" fmla="*/ 1097388 h 2454740"/>
              <a:gd name="connsiteX2" fmla="*/ 724831 w 1422998"/>
              <a:gd name="connsiteY2" fmla="*/ 1104759 h 2454740"/>
              <a:gd name="connsiteX3" fmla="*/ 732955 w 1422998"/>
              <a:gd name="connsiteY3" fmla="*/ 1070046 h 2454740"/>
              <a:gd name="connsiteX4" fmla="*/ 733530 w 1422998"/>
              <a:gd name="connsiteY4" fmla="*/ 1068639 h 2454740"/>
              <a:gd name="connsiteX5" fmla="*/ 577878 w 1422998"/>
              <a:gd name="connsiteY5" fmla="*/ 0 h 2454740"/>
              <a:gd name="connsiteX6" fmla="*/ 939732 w 1422998"/>
              <a:gd name="connsiteY6" fmla="*/ 361854 h 2454740"/>
              <a:gd name="connsiteX7" fmla="*/ 938660 w 1422998"/>
              <a:gd name="connsiteY7" fmla="*/ 376023 h 2454740"/>
              <a:gd name="connsiteX8" fmla="*/ 989299 w 1422998"/>
              <a:gd name="connsiteY8" fmla="*/ 390118 h 2454740"/>
              <a:gd name="connsiteX9" fmla="*/ 1234284 w 1422998"/>
              <a:gd name="connsiteY9" fmla="*/ 721516 h 2454740"/>
              <a:gd name="connsiteX10" fmla="*/ 1226135 w 1422998"/>
              <a:gd name="connsiteY10" fmla="*/ 794000 h 2454740"/>
              <a:gd name="connsiteX11" fmla="*/ 1215406 w 1422998"/>
              <a:gd name="connsiteY11" fmla="*/ 824992 h 2454740"/>
              <a:gd name="connsiteX12" fmla="*/ 1264660 w 1422998"/>
              <a:gd name="connsiteY12" fmla="*/ 860455 h 2454740"/>
              <a:gd name="connsiteX13" fmla="*/ 1422998 w 1422998"/>
              <a:gd name="connsiteY13" fmla="*/ 1255474 h 2454740"/>
              <a:gd name="connsiteX14" fmla="*/ 1063865 w 1422998"/>
              <a:gd name="connsiteY14" fmla="*/ 1731851 h 2454740"/>
              <a:gd name="connsiteX15" fmla="*/ 1036384 w 1422998"/>
              <a:gd name="connsiteY15" fmla="*/ 1728176 h 2454740"/>
              <a:gd name="connsiteX16" fmla="*/ 1031598 w 1422998"/>
              <a:gd name="connsiteY16" fmla="*/ 1804026 h 2454740"/>
              <a:gd name="connsiteX17" fmla="*/ 851508 w 1422998"/>
              <a:gd name="connsiteY17" fmla="*/ 2076844 h 2454740"/>
              <a:gd name="connsiteX18" fmla="*/ 818099 w 1422998"/>
              <a:gd name="connsiteY18" fmla="*/ 2078941 h 2454740"/>
              <a:gd name="connsiteX19" fmla="*/ 817522 w 1422998"/>
              <a:gd name="connsiteY19" fmla="*/ 2089989 h 2454740"/>
              <a:gd name="connsiteX20" fmla="*/ 585765 w 1422998"/>
              <a:gd name="connsiteY20" fmla="*/ 2454740 h 2454740"/>
              <a:gd name="connsiteX21" fmla="*/ 354008 w 1422998"/>
              <a:gd name="connsiteY21" fmla="*/ 2089989 h 2454740"/>
              <a:gd name="connsiteX22" fmla="*/ 349935 w 1422998"/>
              <a:gd name="connsiteY22" fmla="*/ 2011955 h 2454740"/>
              <a:gd name="connsiteX23" fmla="*/ 312866 w 1422998"/>
              <a:gd name="connsiteY23" fmla="*/ 2007456 h 2454740"/>
              <a:gd name="connsiteX24" fmla="*/ 42257 w 1422998"/>
              <a:gd name="connsiteY24" fmla="*/ 1607709 h 2454740"/>
              <a:gd name="connsiteX25" fmla="*/ 100138 w 1422998"/>
              <a:gd name="connsiteY25" fmla="*/ 1379571 h 2454740"/>
              <a:gd name="connsiteX26" fmla="*/ 132543 w 1422998"/>
              <a:gd name="connsiteY26" fmla="*/ 1332285 h 2454740"/>
              <a:gd name="connsiteX27" fmla="*/ 105453 w 1422998"/>
              <a:gd name="connsiteY27" fmla="*/ 1298233 h 2454740"/>
              <a:gd name="connsiteX28" fmla="*/ 0 w 1422998"/>
              <a:gd name="connsiteY28" fmla="*/ 910372 h 2454740"/>
              <a:gd name="connsiteX29" fmla="*/ 219896 w 1422998"/>
              <a:gd name="connsiteY29" fmla="*/ 404959 h 2454740"/>
              <a:gd name="connsiteX30" fmla="*/ 220348 w 1422998"/>
              <a:gd name="connsiteY30" fmla="*/ 404746 h 2454740"/>
              <a:gd name="connsiteX31" fmla="*/ 216024 w 1422998"/>
              <a:gd name="connsiteY31" fmla="*/ 361854 h 2454740"/>
              <a:gd name="connsiteX32" fmla="*/ 577878 w 1422998"/>
              <a:gd name="connsiteY32" fmla="*/ 0 h 245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2998" h="2454740">
                <a:moveTo>
                  <a:pt x="704678" y="1060609"/>
                </a:moveTo>
                <a:lnTo>
                  <a:pt x="697184" y="1097388"/>
                </a:lnTo>
                <a:lnTo>
                  <a:pt x="724831" y="1104759"/>
                </a:lnTo>
                <a:lnTo>
                  <a:pt x="732955" y="1070046"/>
                </a:lnTo>
                <a:lnTo>
                  <a:pt x="733530" y="1068639"/>
                </a:lnTo>
                <a:close/>
                <a:moveTo>
                  <a:pt x="577878" y="0"/>
                </a:moveTo>
                <a:cubicBezTo>
                  <a:pt x="777724" y="0"/>
                  <a:pt x="939732" y="162008"/>
                  <a:pt x="939732" y="361854"/>
                </a:cubicBezTo>
                <a:lnTo>
                  <a:pt x="938660" y="376023"/>
                </a:lnTo>
                <a:lnTo>
                  <a:pt x="989299" y="390118"/>
                </a:lnTo>
                <a:cubicBezTo>
                  <a:pt x="1133267" y="444718"/>
                  <a:pt x="1234284" y="572539"/>
                  <a:pt x="1234284" y="721516"/>
                </a:cubicBezTo>
                <a:cubicBezTo>
                  <a:pt x="1234284" y="746345"/>
                  <a:pt x="1231478" y="770587"/>
                  <a:pt x="1226135" y="794000"/>
                </a:cubicBezTo>
                <a:lnTo>
                  <a:pt x="1215406" y="824992"/>
                </a:lnTo>
                <a:lnTo>
                  <a:pt x="1264660" y="860455"/>
                </a:lnTo>
                <a:cubicBezTo>
                  <a:pt x="1360190" y="946063"/>
                  <a:pt x="1422998" y="1091039"/>
                  <a:pt x="1422998" y="1255474"/>
                </a:cubicBezTo>
                <a:cubicBezTo>
                  <a:pt x="1422998" y="1518570"/>
                  <a:pt x="1262209" y="1731851"/>
                  <a:pt x="1063865" y="1731851"/>
                </a:cubicBezTo>
                <a:lnTo>
                  <a:pt x="1036384" y="1728176"/>
                </a:lnTo>
                <a:lnTo>
                  <a:pt x="1031598" y="1804026"/>
                </a:lnTo>
                <a:cubicBezTo>
                  <a:pt x="1012833" y="1946868"/>
                  <a:pt x="948292" y="2053418"/>
                  <a:pt x="851508" y="2076844"/>
                </a:cubicBezTo>
                <a:lnTo>
                  <a:pt x="818099" y="2078941"/>
                </a:lnTo>
                <a:lnTo>
                  <a:pt x="817522" y="2089989"/>
                </a:lnTo>
                <a:cubicBezTo>
                  <a:pt x="795463" y="2298152"/>
                  <a:pt x="700084" y="2454740"/>
                  <a:pt x="585765" y="2454740"/>
                </a:cubicBezTo>
                <a:cubicBezTo>
                  <a:pt x="471446" y="2454740"/>
                  <a:pt x="376067" y="2298152"/>
                  <a:pt x="354008" y="2089989"/>
                </a:cubicBezTo>
                <a:lnTo>
                  <a:pt x="349935" y="2011955"/>
                </a:lnTo>
                <a:lnTo>
                  <a:pt x="312866" y="2007456"/>
                </a:lnTo>
                <a:cubicBezTo>
                  <a:pt x="158430" y="1969409"/>
                  <a:pt x="42257" y="1804893"/>
                  <a:pt x="42257" y="1607709"/>
                </a:cubicBezTo>
                <a:cubicBezTo>
                  <a:pt x="42257" y="1523201"/>
                  <a:pt x="63595" y="1444694"/>
                  <a:pt x="100138" y="1379571"/>
                </a:cubicBezTo>
                <a:lnTo>
                  <a:pt x="132543" y="1332285"/>
                </a:lnTo>
                <a:lnTo>
                  <a:pt x="105453" y="1298233"/>
                </a:lnTo>
                <a:cubicBezTo>
                  <a:pt x="40299" y="1198970"/>
                  <a:pt x="0" y="1061841"/>
                  <a:pt x="0" y="910372"/>
                </a:cubicBezTo>
                <a:cubicBezTo>
                  <a:pt x="0" y="683168"/>
                  <a:pt x="90672" y="488229"/>
                  <a:pt x="219896" y="404959"/>
                </a:cubicBezTo>
                <a:lnTo>
                  <a:pt x="220348" y="404746"/>
                </a:lnTo>
                <a:lnTo>
                  <a:pt x="216024" y="361854"/>
                </a:lnTo>
                <a:cubicBezTo>
                  <a:pt x="216024" y="162008"/>
                  <a:pt x="378032" y="0"/>
                  <a:pt x="577878"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137863" y="4532077"/>
            <a:ext cx="909892" cy="909891"/>
            <a:chOff x="5885599" y="1790268"/>
            <a:chExt cx="2370621" cy="2370620"/>
          </a:xfrm>
          <a:solidFill>
            <a:schemeClr val="accent2"/>
          </a:solidFill>
        </p:grpSpPr>
        <p:sp>
          <p:nvSpPr>
            <p:cNvPr id="13" name="Rectangle 27"/>
            <p:cNvSpPr/>
            <p:nvPr/>
          </p:nvSpPr>
          <p:spPr>
            <a:xfrm rot="9372191">
              <a:off x="5885599" y="1790268"/>
              <a:ext cx="2370621" cy="2370620"/>
            </a:xfrm>
            <a:custGeom>
              <a:avLst/>
              <a:gdLst/>
              <a:ahLst/>
              <a:cxnLst/>
              <a:rect l="l" t="t" r="r" b="b"/>
              <a:pathLst>
                <a:path w="3096344" h="3096344">
                  <a:moveTo>
                    <a:pt x="1008112" y="2483583"/>
                  </a:moveTo>
                  <a:cubicBezTo>
                    <a:pt x="1533336" y="2786821"/>
                    <a:pt x="2200907" y="2613847"/>
                    <a:pt x="2499174" y="2097233"/>
                  </a:cubicBezTo>
                  <a:cubicBezTo>
                    <a:pt x="2797441" y="1580619"/>
                    <a:pt x="2613456" y="915999"/>
                    <a:pt x="2088232" y="612761"/>
                  </a:cubicBezTo>
                  <a:cubicBezTo>
                    <a:pt x="1563008" y="309523"/>
                    <a:pt x="895437" y="482497"/>
                    <a:pt x="597170" y="999111"/>
                  </a:cubicBezTo>
                  <a:cubicBezTo>
                    <a:pt x="298903" y="1515725"/>
                    <a:pt x="482888" y="2180345"/>
                    <a:pt x="1008112" y="2483583"/>
                  </a:cubicBezTo>
                  <a:close/>
                  <a:moveTo>
                    <a:pt x="1023529" y="3032944"/>
                  </a:moveTo>
                  <a:lnTo>
                    <a:pt x="524643" y="2744912"/>
                  </a:lnTo>
                  <a:lnTo>
                    <a:pt x="674015" y="2486192"/>
                  </a:lnTo>
                  <a:lnTo>
                    <a:pt x="608545" y="2423256"/>
                  </a:lnTo>
                  <a:lnTo>
                    <a:pt x="351432" y="2571701"/>
                  </a:lnTo>
                  <a:lnTo>
                    <a:pt x="63400" y="2072815"/>
                  </a:lnTo>
                  <a:lnTo>
                    <a:pt x="304130" y="1933829"/>
                  </a:lnTo>
                  <a:cubicBezTo>
                    <a:pt x="291365" y="1902038"/>
                    <a:pt x="281205" y="1869395"/>
                    <a:pt x="273272" y="1836204"/>
                  </a:cubicBezTo>
                  <a:lnTo>
                    <a:pt x="0" y="1836204"/>
                  </a:lnTo>
                  <a:lnTo>
                    <a:pt x="0" y="1260140"/>
                  </a:lnTo>
                  <a:lnTo>
                    <a:pt x="252117" y="1260140"/>
                  </a:lnTo>
                  <a:cubicBezTo>
                    <a:pt x="258705" y="1222494"/>
                    <a:pt x="267871" y="1185210"/>
                    <a:pt x="280001" y="1148583"/>
                  </a:cubicBezTo>
                  <a:lnTo>
                    <a:pt x="63400" y="1023529"/>
                  </a:lnTo>
                  <a:lnTo>
                    <a:pt x="351432" y="524643"/>
                  </a:lnTo>
                  <a:lnTo>
                    <a:pt x="568032" y="649698"/>
                  </a:lnTo>
                  <a:cubicBezTo>
                    <a:pt x="593688" y="620880"/>
                    <a:pt x="621393" y="594300"/>
                    <a:pt x="650702" y="569772"/>
                  </a:cubicBezTo>
                  <a:lnTo>
                    <a:pt x="524643" y="351432"/>
                  </a:lnTo>
                  <a:lnTo>
                    <a:pt x="1023529" y="63400"/>
                  </a:lnTo>
                  <a:lnTo>
                    <a:pt x="1160165" y="300061"/>
                  </a:lnTo>
                  <a:cubicBezTo>
                    <a:pt x="1192876" y="290335"/>
                    <a:pt x="1226225" y="282813"/>
                    <a:pt x="1260140" y="277972"/>
                  </a:cubicBezTo>
                  <a:lnTo>
                    <a:pt x="1260140" y="0"/>
                  </a:lnTo>
                  <a:lnTo>
                    <a:pt x="1836204" y="0"/>
                  </a:lnTo>
                  <a:lnTo>
                    <a:pt x="1836204" y="296890"/>
                  </a:lnTo>
                  <a:lnTo>
                    <a:pt x="1923443" y="322120"/>
                  </a:lnTo>
                  <a:lnTo>
                    <a:pt x="2072815" y="63400"/>
                  </a:lnTo>
                  <a:lnTo>
                    <a:pt x="2571701" y="351432"/>
                  </a:lnTo>
                  <a:lnTo>
                    <a:pt x="2422329" y="610152"/>
                  </a:lnTo>
                  <a:lnTo>
                    <a:pt x="2487798" y="673088"/>
                  </a:lnTo>
                  <a:lnTo>
                    <a:pt x="2744913" y="524643"/>
                  </a:lnTo>
                  <a:lnTo>
                    <a:pt x="3032944" y="1023529"/>
                  </a:lnTo>
                  <a:lnTo>
                    <a:pt x="2792214" y="1162515"/>
                  </a:lnTo>
                  <a:cubicBezTo>
                    <a:pt x="2804979" y="1194306"/>
                    <a:pt x="2815139" y="1226949"/>
                    <a:pt x="2823071" y="1260140"/>
                  </a:cubicBezTo>
                  <a:lnTo>
                    <a:pt x="3096344" y="1260140"/>
                  </a:lnTo>
                  <a:lnTo>
                    <a:pt x="3096344" y="1836204"/>
                  </a:lnTo>
                  <a:lnTo>
                    <a:pt x="2844227" y="1836204"/>
                  </a:lnTo>
                  <a:cubicBezTo>
                    <a:pt x="2837639" y="1873850"/>
                    <a:pt x="2828473" y="1911134"/>
                    <a:pt x="2816344" y="1947761"/>
                  </a:cubicBezTo>
                  <a:lnTo>
                    <a:pt x="3032944" y="2072815"/>
                  </a:lnTo>
                  <a:lnTo>
                    <a:pt x="2744912" y="2571701"/>
                  </a:lnTo>
                  <a:lnTo>
                    <a:pt x="2528312" y="2446646"/>
                  </a:lnTo>
                  <a:cubicBezTo>
                    <a:pt x="2502657" y="2475464"/>
                    <a:pt x="2474951" y="2502045"/>
                    <a:pt x="2445643" y="2526572"/>
                  </a:cubicBezTo>
                  <a:lnTo>
                    <a:pt x="2571701" y="2744912"/>
                  </a:lnTo>
                  <a:lnTo>
                    <a:pt x="2072815" y="3032944"/>
                  </a:lnTo>
                  <a:lnTo>
                    <a:pt x="1936179" y="2796283"/>
                  </a:lnTo>
                  <a:cubicBezTo>
                    <a:pt x="1903468" y="2806009"/>
                    <a:pt x="1870119" y="2813532"/>
                    <a:pt x="1836204" y="2818372"/>
                  </a:cubicBezTo>
                  <a:lnTo>
                    <a:pt x="1836204" y="3096344"/>
                  </a:lnTo>
                  <a:lnTo>
                    <a:pt x="1260140" y="3096344"/>
                  </a:lnTo>
                  <a:lnTo>
                    <a:pt x="1260140" y="2799454"/>
                  </a:lnTo>
                  <a:lnTo>
                    <a:pt x="1172901" y="2774224"/>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Oval 13"/>
            <p:cNvSpPr/>
            <p:nvPr/>
          </p:nvSpPr>
          <p:spPr>
            <a:xfrm>
              <a:off x="6926895" y="2831564"/>
              <a:ext cx="288032" cy="28803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42" name="Flowchart: Magnetic Disk 41"/>
          <p:cNvSpPr/>
          <p:nvPr/>
        </p:nvSpPr>
        <p:spPr>
          <a:xfrm>
            <a:off x="971600" y="5862894"/>
            <a:ext cx="1876497" cy="590442"/>
          </a:xfrm>
          <a:prstGeom prst="flowChartMagneticDisk">
            <a:avLst/>
          </a:prstGeom>
          <a:solidFill>
            <a:schemeClr val="accent1">
              <a:lumMod val="40000"/>
              <a:lumOff val="6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n w="0"/>
                <a:solidFill>
                  <a:schemeClr val="tx1"/>
                </a:solidFill>
                <a:effectLst>
                  <a:outerShdw blurRad="38100" dist="19050" dir="2700000" algn="tl" rotWithShape="0">
                    <a:schemeClr val="dk1">
                      <a:alpha val="40000"/>
                    </a:schemeClr>
                  </a:outerShdw>
                </a:effectLst>
              </a:rPr>
              <a:t>Server Data</a:t>
            </a:r>
          </a:p>
        </p:txBody>
      </p:sp>
      <p:sp>
        <p:nvSpPr>
          <p:cNvPr id="16" name="Flowchart: Magnetic Disk 15"/>
          <p:cNvSpPr/>
          <p:nvPr/>
        </p:nvSpPr>
        <p:spPr>
          <a:xfrm>
            <a:off x="3779775" y="5799275"/>
            <a:ext cx="2000541" cy="63622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n w="0"/>
                <a:solidFill>
                  <a:schemeClr val="tx1"/>
                </a:solidFill>
                <a:effectLst>
                  <a:outerShdw blurRad="38100" dist="19050" dir="2700000" algn="tl" rotWithShape="0">
                    <a:schemeClr val="dk1">
                      <a:alpha val="40000"/>
                    </a:schemeClr>
                  </a:outerShdw>
                </a:effectLst>
              </a:rPr>
              <a:t>User Data</a:t>
            </a:r>
          </a:p>
        </p:txBody>
      </p:sp>
      <p:grpSp>
        <p:nvGrpSpPr>
          <p:cNvPr id="7" name="Group 6"/>
          <p:cNvGrpSpPr/>
          <p:nvPr/>
        </p:nvGrpSpPr>
        <p:grpSpPr>
          <a:xfrm>
            <a:off x="1143754" y="5079405"/>
            <a:ext cx="738588" cy="765717"/>
            <a:chOff x="5885600" y="1790269"/>
            <a:chExt cx="2370622" cy="2370622"/>
          </a:xfrm>
          <a:solidFill>
            <a:schemeClr val="accent6">
              <a:lumMod val="75000"/>
            </a:schemeClr>
          </a:solidFill>
        </p:grpSpPr>
        <p:sp>
          <p:nvSpPr>
            <p:cNvPr id="11" name="Rectangle 27"/>
            <p:cNvSpPr/>
            <p:nvPr/>
          </p:nvSpPr>
          <p:spPr>
            <a:xfrm rot="9372191">
              <a:off x="5885600" y="1790269"/>
              <a:ext cx="2370622" cy="2370622"/>
            </a:xfrm>
            <a:custGeom>
              <a:avLst/>
              <a:gdLst/>
              <a:ahLst/>
              <a:cxnLst/>
              <a:rect l="l" t="t" r="r" b="b"/>
              <a:pathLst>
                <a:path w="3096344" h="3096344">
                  <a:moveTo>
                    <a:pt x="1008112" y="2483583"/>
                  </a:moveTo>
                  <a:cubicBezTo>
                    <a:pt x="1533336" y="2786821"/>
                    <a:pt x="2200907" y="2613847"/>
                    <a:pt x="2499174" y="2097233"/>
                  </a:cubicBezTo>
                  <a:cubicBezTo>
                    <a:pt x="2797441" y="1580619"/>
                    <a:pt x="2613456" y="915999"/>
                    <a:pt x="2088232" y="612761"/>
                  </a:cubicBezTo>
                  <a:cubicBezTo>
                    <a:pt x="1563008" y="309523"/>
                    <a:pt x="895437" y="482497"/>
                    <a:pt x="597170" y="999111"/>
                  </a:cubicBezTo>
                  <a:cubicBezTo>
                    <a:pt x="298903" y="1515725"/>
                    <a:pt x="482888" y="2180345"/>
                    <a:pt x="1008112" y="2483583"/>
                  </a:cubicBezTo>
                  <a:close/>
                  <a:moveTo>
                    <a:pt x="1023529" y="3032944"/>
                  </a:moveTo>
                  <a:lnTo>
                    <a:pt x="524643" y="2744912"/>
                  </a:lnTo>
                  <a:lnTo>
                    <a:pt x="674015" y="2486192"/>
                  </a:lnTo>
                  <a:lnTo>
                    <a:pt x="608545" y="2423256"/>
                  </a:lnTo>
                  <a:lnTo>
                    <a:pt x="351432" y="2571701"/>
                  </a:lnTo>
                  <a:lnTo>
                    <a:pt x="63400" y="2072815"/>
                  </a:lnTo>
                  <a:lnTo>
                    <a:pt x="304130" y="1933829"/>
                  </a:lnTo>
                  <a:cubicBezTo>
                    <a:pt x="291365" y="1902038"/>
                    <a:pt x="281205" y="1869395"/>
                    <a:pt x="273272" y="1836204"/>
                  </a:cubicBezTo>
                  <a:lnTo>
                    <a:pt x="0" y="1836204"/>
                  </a:lnTo>
                  <a:lnTo>
                    <a:pt x="0" y="1260140"/>
                  </a:lnTo>
                  <a:lnTo>
                    <a:pt x="252117" y="1260140"/>
                  </a:lnTo>
                  <a:cubicBezTo>
                    <a:pt x="258705" y="1222494"/>
                    <a:pt x="267871" y="1185210"/>
                    <a:pt x="280001" y="1148583"/>
                  </a:cubicBezTo>
                  <a:lnTo>
                    <a:pt x="63400" y="1023529"/>
                  </a:lnTo>
                  <a:lnTo>
                    <a:pt x="351432" y="524643"/>
                  </a:lnTo>
                  <a:lnTo>
                    <a:pt x="568032" y="649698"/>
                  </a:lnTo>
                  <a:cubicBezTo>
                    <a:pt x="593688" y="620880"/>
                    <a:pt x="621393" y="594300"/>
                    <a:pt x="650702" y="569772"/>
                  </a:cubicBezTo>
                  <a:lnTo>
                    <a:pt x="524643" y="351432"/>
                  </a:lnTo>
                  <a:lnTo>
                    <a:pt x="1023529" y="63400"/>
                  </a:lnTo>
                  <a:lnTo>
                    <a:pt x="1160165" y="300061"/>
                  </a:lnTo>
                  <a:cubicBezTo>
                    <a:pt x="1192876" y="290335"/>
                    <a:pt x="1226225" y="282813"/>
                    <a:pt x="1260140" y="277972"/>
                  </a:cubicBezTo>
                  <a:lnTo>
                    <a:pt x="1260140" y="0"/>
                  </a:lnTo>
                  <a:lnTo>
                    <a:pt x="1836204" y="0"/>
                  </a:lnTo>
                  <a:lnTo>
                    <a:pt x="1836204" y="296890"/>
                  </a:lnTo>
                  <a:lnTo>
                    <a:pt x="1923443" y="322120"/>
                  </a:lnTo>
                  <a:lnTo>
                    <a:pt x="2072815" y="63400"/>
                  </a:lnTo>
                  <a:lnTo>
                    <a:pt x="2571701" y="351432"/>
                  </a:lnTo>
                  <a:lnTo>
                    <a:pt x="2422329" y="610152"/>
                  </a:lnTo>
                  <a:lnTo>
                    <a:pt x="2487798" y="673088"/>
                  </a:lnTo>
                  <a:lnTo>
                    <a:pt x="2744913" y="524643"/>
                  </a:lnTo>
                  <a:lnTo>
                    <a:pt x="3032944" y="1023529"/>
                  </a:lnTo>
                  <a:lnTo>
                    <a:pt x="2792214" y="1162515"/>
                  </a:lnTo>
                  <a:cubicBezTo>
                    <a:pt x="2804979" y="1194306"/>
                    <a:pt x="2815139" y="1226949"/>
                    <a:pt x="2823071" y="1260140"/>
                  </a:cubicBezTo>
                  <a:lnTo>
                    <a:pt x="3096344" y="1260140"/>
                  </a:lnTo>
                  <a:lnTo>
                    <a:pt x="3096344" y="1836204"/>
                  </a:lnTo>
                  <a:lnTo>
                    <a:pt x="2844227" y="1836204"/>
                  </a:lnTo>
                  <a:cubicBezTo>
                    <a:pt x="2837639" y="1873850"/>
                    <a:pt x="2828473" y="1911134"/>
                    <a:pt x="2816344" y="1947761"/>
                  </a:cubicBezTo>
                  <a:lnTo>
                    <a:pt x="3032944" y="2072815"/>
                  </a:lnTo>
                  <a:lnTo>
                    <a:pt x="2744912" y="2571701"/>
                  </a:lnTo>
                  <a:lnTo>
                    <a:pt x="2528312" y="2446646"/>
                  </a:lnTo>
                  <a:cubicBezTo>
                    <a:pt x="2502657" y="2475464"/>
                    <a:pt x="2474951" y="2502045"/>
                    <a:pt x="2445643" y="2526572"/>
                  </a:cubicBezTo>
                  <a:lnTo>
                    <a:pt x="2571701" y="2744912"/>
                  </a:lnTo>
                  <a:lnTo>
                    <a:pt x="2072815" y="3032944"/>
                  </a:lnTo>
                  <a:lnTo>
                    <a:pt x="1936179" y="2796283"/>
                  </a:lnTo>
                  <a:cubicBezTo>
                    <a:pt x="1903468" y="2806009"/>
                    <a:pt x="1870119" y="2813532"/>
                    <a:pt x="1836204" y="2818372"/>
                  </a:cubicBezTo>
                  <a:lnTo>
                    <a:pt x="1836204" y="3096344"/>
                  </a:lnTo>
                  <a:lnTo>
                    <a:pt x="1260140" y="3096344"/>
                  </a:lnTo>
                  <a:lnTo>
                    <a:pt x="1260140" y="2799454"/>
                  </a:lnTo>
                  <a:lnTo>
                    <a:pt x="1172901" y="2774224"/>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Oval 11"/>
            <p:cNvSpPr/>
            <p:nvPr/>
          </p:nvSpPr>
          <p:spPr>
            <a:xfrm>
              <a:off x="6926895" y="2831564"/>
              <a:ext cx="288032" cy="28803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8" name="Group 7"/>
          <p:cNvGrpSpPr/>
          <p:nvPr/>
        </p:nvGrpSpPr>
        <p:grpSpPr>
          <a:xfrm>
            <a:off x="1727801" y="4622381"/>
            <a:ext cx="1116007" cy="1136867"/>
            <a:chOff x="5885600" y="1790269"/>
            <a:chExt cx="2370622" cy="2370622"/>
          </a:xfrm>
        </p:grpSpPr>
        <p:sp>
          <p:nvSpPr>
            <p:cNvPr id="9" name="Rectangle 27"/>
            <p:cNvSpPr/>
            <p:nvPr/>
          </p:nvSpPr>
          <p:spPr>
            <a:xfrm rot="9372191">
              <a:off x="5885600" y="1790269"/>
              <a:ext cx="2370622" cy="2370622"/>
            </a:xfrm>
            <a:custGeom>
              <a:avLst/>
              <a:gdLst/>
              <a:ahLst/>
              <a:cxnLst/>
              <a:rect l="l" t="t" r="r" b="b"/>
              <a:pathLst>
                <a:path w="3096344" h="3096344">
                  <a:moveTo>
                    <a:pt x="1008112" y="2483583"/>
                  </a:moveTo>
                  <a:cubicBezTo>
                    <a:pt x="1533336" y="2786821"/>
                    <a:pt x="2200907" y="2613847"/>
                    <a:pt x="2499174" y="2097233"/>
                  </a:cubicBezTo>
                  <a:cubicBezTo>
                    <a:pt x="2797441" y="1580619"/>
                    <a:pt x="2613456" y="915999"/>
                    <a:pt x="2088232" y="612761"/>
                  </a:cubicBezTo>
                  <a:cubicBezTo>
                    <a:pt x="1563008" y="309523"/>
                    <a:pt x="895437" y="482497"/>
                    <a:pt x="597170" y="999111"/>
                  </a:cubicBezTo>
                  <a:cubicBezTo>
                    <a:pt x="298903" y="1515725"/>
                    <a:pt x="482888" y="2180345"/>
                    <a:pt x="1008112" y="2483583"/>
                  </a:cubicBezTo>
                  <a:close/>
                  <a:moveTo>
                    <a:pt x="1023529" y="3032944"/>
                  </a:moveTo>
                  <a:lnTo>
                    <a:pt x="524643" y="2744912"/>
                  </a:lnTo>
                  <a:lnTo>
                    <a:pt x="674015" y="2486192"/>
                  </a:lnTo>
                  <a:lnTo>
                    <a:pt x="608545" y="2423256"/>
                  </a:lnTo>
                  <a:lnTo>
                    <a:pt x="351432" y="2571701"/>
                  </a:lnTo>
                  <a:lnTo>
                    <a:pt x="63400" y="2072815"/>
                  </a:lnTo>
                  <a:lnTo>
                    <a:pt x="304130" y="1933829"/>
                  </a:lnTo>
                  <a:cubicBezTo>
                    <a:pt x="291365" y="1902038"/>
                    <a:pt x="281205" y="1869395"/>
                    <a:pt x="273272" y="1836204"/>
                  </a:cubicBezTo>
                  <a:lnTo>
                    <a:pt x="0" y="1836204"/>
                  </a:lnTo>
                  <a:lnTo>
                    <a:pt x="0" y="1260140"/>
                  </a:lnTo>
                  <a:lnTo>
                    <a:pt x="252117" y="1260140"/>
                  </a:lnTo>
                  <a:cubicBezTo>
                    <a:pt x="258705" y="1222494"/>
                    <a:pt x="267871" y="1185210"/>
                    <a:pt x="280001" y="1148583"/>
                  </a:cubicBezTo>
                  <a:lnTo>
                    <a:pt x="63400" y="1023529"/>
                  </a:lnTo>
                  <a:lnTo>
                    <a:pt x="351432" y="524643"/>
                  </a:lnTo>
                  <a:lnTo>
                    <a:pt x="568032" y="649698"/>
                  </a:lnTo>
                  <a:cubicBezTo>
                    <a:pt x="593688" y="620880"/>
                    <a:pt x="621393" y="594300"/>
                    <a:pt x="650702" y="569772"/>
                  </a:cubicBezTo>
                  <a:lnTo>
                    <a:pt x="524643" y="351432"/>
                  </a:lnTo>
                  <a:lnTo>
                    <a:pt x="1023529" y="63400"/>
                  </a:lnTo>
                  <a:lnTo>
                    <a:pt x="1160165" y="300061"/>
                  </a:lnTo>
                  <a:cubicBezTo>
                    <a:pt x="1192876" y="290335"/>
                    <a:pt x="1226225" y="282813"/>
                    <a:pt x="1260140" y="277972"/>
                  </a:cubicBezTo>
                  <a:lnTo>
                    <a:pt x="1260140" y="0"/>
                  </a:lnTo>
                  <a:lnTo>
                    <a:pt x="1836204" y="0"/>
                  </a:lnTo>
                  <a:lnTo>
                    <a:pt x="1836204" y="296890"/>
                  </a:lnTo>
                  <a:lnTo>
                    <a:pt x="1923443" y="322120"/>
                  </a:lnTo>
                  <a:lnTo>
                    <a:pt x="2072815" y="63400"/>
                  </a:lnTo>
                  <a:lnTo>
                    <a:pt x="2571701" y="351432"/>
                  </a:lnTo>
                  <a:lnTo>
                    <a:pt x="2422329" y="610152"/>
                  </a:lnTo>
                  <a:lnTo>
                    <a:pt x="2487798" y="673088"/>
                  </a:lnTo>
                  <a:lnTo>
                    <a:pt x="2744913" y="524643"/>
                  </a:lnTo>
                  <a:lnTo>
                    <a:pt x="3032944" y="1023529"/>
                  </a:lnTo>
                  <a:lnTo>
                    <a:pt x="2792214" y="1162515"/>
                  </a:lnTo>
                  <a:cubicBezTo>
                    <a:pt x="2804979" y="1194306"/>
                    <a:pt x="2815139" y="1226949"/>
                    <a:pt x="2823071" y="1260140"/>
                  </a:cubicBezTo>
                  <a:lnTo>
                    <a:pt x="3096344" y="1260140"/>
                  </a:lnTo>
                  <a:lnTo>
                    <a:pt x="3096344" y="1836204"/>
                  </a:lnTo>
                  <a:lnTo>
                    <a:pt x="2844227" y="1836204"/>
                  </a:lnTo>
                  <a:cubicBezTo>
                    <a:pt x="2837639" y="1873850"/>
                    <a:pt x="2828473" y="1911134"/>
                    <a:pt x="2816344" y="1947761"/>
                  </a:cubicBezTo>
                  <a:lnTo>
                    <a:pt x="3032944" y="2072815"/>
                  </a:lnTo>
                  <a:lnTo>
                    <a:pt x="2744912" y="2571701"/>
                  </a:lnTo>
                  <a:lnTo>
                    <a:pt x="2528312" y="2446646"/>
                  </a:lnTo>
                  <a:cubicBezTo>
                    <a:pt x="2502657" y="2475464"/>
                    <a:pt x="2474951" y="2502045"/>
                    <a:pt x="2445643" y="2526572"/>
                  </a:cubicBezTo>
                  <a:lnTo>
                    <a:pt x="2571701" y="2744912"/>
                  </a:lnTo>
                  <a:lnTo>
                    <a:pt x="2072815" y="3032944"/>
                  </a:lnTo>
                  <a:lnTo>
                    <a:pt x="1936179" y="2796283"/>
                  </a:lnTo>
                  <a:cubicBezTo>
                    <a:pt x="1903468" y="2806009"/>
                    <a:pt x="1870119" y="2813532"/>
                    <a:pt x="1836204" y="2818372"/>
                  </a:cubicBezTo>
                  <a:lnTo>
                    <a:pt x="1836204" y="3096344"/>
                  </a:lnTo>
                  <a:lnTo>
                    <a:pt x="1260140" y="3096344"/>
                  </a:lnTo>
                  <a:lnTo>
                    <a:pt x="1260140" y="2799454"/>
                  </a:lnTo>
                  <a:lnTo>
                    <a:pt x="1172901" y="27742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Oval 9"/>
            <p:cNvSpPr/>
            <p:nvPr/>
          </p:nvSpPr>
          <p:spPr>
            <a:xfrm>
              <a:off x="6926895" y="283156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 17"/>
          <p:cNvGrpSpPr/>
          <p:nvPr/>
        </p:nvGrpSpPr>
        <p:grpSpPr>
          <a:xfrm rot="16200000">
            <a:off x="5830203" y="5092365"/>
            <a:ext cx="493303" cy="625926"/>
            <a:chOff x="4570778" y="3194334"/>
            <a:chExt cx="704927" cy="894445"/>
          </a:xfrm>
          <a:solidFill>
            <a:srgbClr val="C00000"/>
          </a:solidFill>
        </p:grpSpPr>
        <p:sp>
          <p:nvSpPr>
            <p:cNvPr id="19" name="Right Arrow 18"/>
            <p:cNvSpPr/>
            <p:nvPr/>
          </p:nvSpPr>
          <p:spPr>
            <a:xfrm rot="16200000">
              <a:off x="4769669" y="3408377"/>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4356735" y="3582742"/>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16200000">
            <a:off x="3198152" y="5095453"/>
            <a:ext cx="493303" cy="625926"/>
            <a:chOff x="4570778" y="3194334"/>
            <a:chExt cx="704927" cy="894445"/>
          </a:xfrm>
          <a:solidFill>
            <a:srgbClr val="C00000"/>
          </a:solidFill>
        </p:grpSpPr>
        <p:sp>
          <p:nvSpPr>
            <p:cNvPr id="35" name="Right Arrow 34"/>
            <p:cNvSpPr/>
            <p:nvPr/>
          </p:nvSpPr>
          <p:spPr>
            <a:xfrm rot="16200000">
              <a:off x="4769669" y="3408377"/>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5400000">
              <a:off x="4356735" y="3582742"/>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6660030" y="4730483"/>
            <a:ext cx="1542516" cy="1310038"/>
            <a:chOff x="715579" y="3861048"/>
            <a:chExt cx="1872208" cy="1585296"/>
          </a:xfrm>
        </p:grpSpPr>
        <p:grpSp>
          <p:nvGrpSpPr>
            <p:cNvPr id="51" name="Group 50"/>
            <p:cNvGrpSpPr/>
            <p:nvPr/>
          </p:nvGrpSpPr>
          <p:grpSpPr>
            <a:xfrm>
              <a:off x="715579" y="3861048"/>
              <a:ext cx="1872208" cy="1585296"/>
              <a:chOff x="435834" y="2764196"/>
              <a:chExt cx="1872208" cy="1585296"/>
            </a:xfrm>
            <a:solidFill>
              <a:schemeClr val="bg1">
                <a:lumMod val="95000"/>
              </a:schemeClr>
            </a:solidFill>
          </p:grpSpPr>
          <p:sp>
            <p:nvSpPr>
              <p:cNvPr id="57" name="Rounded Rectangle 56"/>
              <p:cNvSpPr/>
              <p:nvPr/>
            </p:nvSpPr>
            <p:spPr>
              <a:xfrm>
                <a:off x="435834" y="2764196"/>
                <a:ext cx="1872208" cy="23873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58" name="Rectangle 57"/>
              <p:cNvSpPr/>
              <p:nvPr/>
            </p:nvSpPr>
            <p:spPr>
              <a:xfrm>
                <a:off x="435834" y="2924944"/>
                <a:ext cx="1872208" cy="14245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59" name="Group 58"/>
              <p:cNvGrpSpPr/>
              <p:nvPr/>
            </p:nvGrpSpPr>
            <p:grpSpPr>
              <a:xfrm>
                <a:off x="1835696" y="2811557"/>
                <a:ext cx="376808" cy="72008"/>
                <a:chOff x="2155642" y="1700808"/>
                <a:chExt cx="376808" cy="72008"/>
              </a:xfrm>
              <a:grpFill/>
            </p:grpSpPr>
            <p:sp>
              <p:nvSpPr>
                <p:cNvPr id="60" name="Oval 59"/>
                <p:cNvSpPr/>
                <p:nvPr/>
              </p:nvSpPr>
              <p:spPr>
                <a:xfrm>
                  <a:off x="23080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61" name="Oval 60"/>
                <p:cNvSpPr/>
                <p:nvPr/>
              </p:nvSpPr>
              <p:spPr>
                <a:xfrm>
                  <a:off x="24604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62" name="Oval 61"/>
                <p:cNvSpPr/>
                <p:nvPr/>
              </p:nvSpPr>
              <p:spPr>
                <a:xfrm>
                  <a:off x="21556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F0000"/>
                    </a:solidFill>
                  </a:endParaRPr>
                </a:p>
              </p:txBody>
            </p:sp>
          </p:grpSp>
        </p:grpSp>
        <p:sp>
          <p:nvSpPr>
            <p:cNvPr id="52" name="Flowchart: Process 51"/>
            <p:cNvSpPr/>
            <p:nvPr/>
          </p:nvSpPr>
          <p:spPr>
            <a:xfrm>
              <a:off x="992624" y="4389247"/>
              <a:ext cx="360040" cy="473430"/>
            </a:xfrm>
            <a:prstGeom prst="flowChartProcess">
              <a:avLst/>
            </a:pr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1544505" y="4510515"/>
              <a:ext cx="319742" cy="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544505" y="4666511"/>
              <a:ext cx="444460" cy="48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544505" y="4830297"/>
              <a:ext cx="637158" cy="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065267" y="4666991"/>
              <a:ext cx="231879" cy="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grpSp>
      <p:sp>
        <p:nvSpPr>
          <p:cNvPr id="63" name="Content Placeholder 2"/>
          <p:cNvSpPr>
            <a:spLocks noGrp="1"/>
          </p:cNvSpPr>
          <p:nvPr>
            <p:ph idx="1"/>
          </p:nvPr>
        </p:nvSpPr>
        <p:spPr>
          <a:xfrm>
            <a:off x="640911" y="1412776"/>
            <a:ext cx="7765322" cy="1080120"/>
          </a:xfrm>
        </p:spPr>
        <p:txBody>
          <a:bodyPr>
            <a:noAutofit/>
          </a:bodyPr>
          <a:lstStyle/>
          <a:p>
            <a:r>
              <a:rPr lang="fr-CA" sz="2400" dirty="0"/>
              <a:t>Cloud </a:t>
            </a:r>
            <a:r>
              <a:rPr lang="fr-CA" sz="2400" dirty="0" err="1"/>
              <a:t>storage</a:t>
            </a:r>
            <a:r>
              <a:rPr lang="fr-CA" sz="2400" dirty="0"/>
              <a:t> </a:t>
            </a:r>
            <a:r>
              <a:rPr lang="fr-CA" sz="2400" dirty="0" err="1"/>
              <a:t>is</a:t>
            </a:r>
            <a:r>
              <a:rPr lang="fr-CA" sz="2400" dirty="0"/>
              <a:t> </a:t>
            </a:r>
            <a:r>
              <a:rPr lang="fr-CA" sz="2400" dirty="0" err="1"/>
              <a:t>available</a:t>
            </a:r>
            <a:r>
              <a:rPr lang="fr-CA" sz="2400" dirty="0"/>
              <a:t> to </a:t>
            </a:r>
            <a:r>
              <a:rPr lang="fr-CA" sz="2400" i="1" dirty="0" err="1"/>
              <a:t>users</a:t>
            </a:r>
            <a:r>
              <a:rPr lang="fr-CA" sz="2400" i="1" dirty="0"/>
              <a:t> (</a:t>
            </a:r>
            <a:r>
              <a:rPr lang="fr-CA" sz="2400" dirty="0"/>
              <a:t>Move data)</a:t>
            </a:r>
          </a:p>
          <a:p>
            <a:r>
              <a:rPr lang="fr-CA" sz="2400" dirty="0"/>
              <a:t>Browsers are more </a:t>
            </a:r>
            <a:r>
              <a:rPr lang="fr-CA" sz="2400" dirty="0" err="1"/>
              <a:t>powerful</a:t>
            </a:r>
            <a:r>
              <a:rPr lang="fr-CA" sz="2400" dirty="0"/>
              <a:t> (Cache </a:t>
            </a:r>
            <a:r>
              <a:rPr lang="fr-CA" sz="2400" dirty="0" err="1"/>
              <a:t>logic</a:t>
            </a:r>
            <a:r>
              <a:rPr lang="fr-CA" sz="2400" dirty="0"/>
              <a:t>)</a:t>
            </a:r>
          </a:p>
          <a:p>
            <a:pPr marL="0" indent="0">
              <a:buNone/>
            </a:pPr>
            <a:endParaRPr lang="en-US" sz="2400" dirty="0"/>
          </a:p>
        </p:txBody>
      </p:sp>
      <p:grpSp>
        <p:nvGrpSpPr>
          <p:cNvPr id="65" name="Group 64"/>
          <p:cNvGrpSpPr/>
          <p:nvPr/>
        </p:nvGrpSpPr>
        <p:grpSpPr>
          <a:xfrm>
            <a:off x="609124" y="3151191"/>
            <a:ext cx="1897587" cy="707886"/>
            <a:chOff x="2708586" y="2063392"/>
            <a:chExt cx="2209187" cy="824128"/>
          </a:xfrm>
        </p:grpSpPr>
        <p:sp>
          <p:nvSpPr>
            <p:cNvPr id="66" name="TextBox 65"/>
            <p:cNvSpPr txBox="1"/>
            <p:nvPr/>
          </p:nvSpPr>
          <p:spPr>
            <a:xfrm>
              <a:off x="3204065" y="2063392"/>
              <a:ext cx="1713708" cy="824128"/>
            </a:xfrm>
            <a:prstGeom prst="rect">
              <a:avLst/>
            </a:prstGeom>
            <a:noFill/>
          </p:spPr>
          <p:txBody>
            <a:bodyPr wrap="square" rtlCol="0">
              <a:spAutoFit/>
            </a:bodyPr>
            <a:lstStyle/>
            <a:p>
              <a:r>
                <a:rPr lang="en-US" sz="2000" b="1" dirty="0"/>
                <a:t>ROLLING UPGRADES</a:t>
              </a:r>
            </a:p>
          </p:txBody>
        </p:sp>
        <p:sp>
          <p:nvSpPr>
            <p:cNvPr id="67" name="Isosceles Triangle 25"/>
            <p:cNvSpPr/>
            <p:nvPr/>
          </p:nvSpPr>
          <p:spPr>
            <a:xfrm rot="8610524">
              <a:off x="2708586" y="2247519"/>
              <a:ext cx="468567" cy="426210"/>
            </a:xfrm>
            <a:custGeom>
              <a:avLst/>
              <a:gdLst/>
              <a:ahLst/>
              <a:cxnLst/>
              <a:rect l="l" t="t" r="r" b="b"/>
              <a:pathLst>
                <a:path w="1424035" h="1295308">
                  <a:moveTo>
                    <a:pt x="390514" y="1168211"/>
                  </a:moveTo>
                  <a:cubicBezTo>
                    <a:pt x="273404" y="1081582"/>
                    <a:pt x="193899" y="962990"/>
                    <a:pt x="157140" y="832986"/>
                  </a:cubicBezTo>
                  <a:lnTo>
                    <a:pt x="0" y="832986"/>
                  </a:lnTo>
                  <a:lnTo>
                    <a:pt x="214805" y="472946"/>
                  </a:lnTo>
                  <a:lnTo>
                    <a:pt x="429610" y="832986"/>
                  </a:lnTo>
                  <a:lnTo>
                    <a:pt x="308676" y="832986"/>
                  </a:lnTo>
                  <a:cubicBezTo>
                    <a:pt x="340944" y="917908"/>
                    <a:pt x="397701" y="994391"/>
                    <a:pt x="476160" y="1052430"/>
                  </a:cubicBezTo>
                  <a:cubicBezTo>
                    <a:pt x="699965" y="1217984"/>
                    <a:pt x="1015603" y="1170762"/>
                    <a:pt x="1181157" y="946957"/>
                  </a:cubicBezTo>
                  <a:cubicBezTo>
                    <a:pt x="1346711" y="723153"/>
                    <a:pt x="1299489" y="407514"/>
                    <a:pt x="1075685" y="241961"/>
                  </a:cubicBezTo>
                  <a:cubicBezTo>
                    <a:pt x="956946" y="154126"/>
                    <a:pt x="812357" y="126184"/>
                    <a:pt x="678379" y="154405"/>
                  </a:cubicBezTo>
                  <a:lnTo>
                    <a:pt x="606484" y="24571"/>
                  </a:lnTo>
                  <a:cubicBezTo>
                    <a:pt x="790465" y="-28299"/>
                    <a:pt x="995504" y="3513"/>
                    <a:pt x="1161331" y="126179"/>
                  </a:cubicBezTo>
                  <a:cubicBezTo>
                    <a:pt x="1449080" y="339034"/>
                    <a:pt x="1509793" y="744855"/>
                    <a:pt x="1296938" y="1032604"/>
                  </a:cubicBezTo>
                  <a:cubicBezTo>
                    <a:pt x="1084083" y="1320353"/>
                    <a:pt x="678263" y="1381066"/>
                    <a:pt x="390514" y="11682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3716040" y="5003783"/>
            <a:ext cx="2035045" cy="470667"/>
            <a:chOff x="2717266" y="2916245"/>
            <a:chExt cx="2369217" cy="547955"/>
          </a:xfrm>
        </p:grpSpPr>
        <p:sp>
          <p:nvSpPr>
            <p:cNvPr id="69" name="TextBox 68"/>
            <p:cNvSpPr txBox="1"/>
            <p:nvPr/>
          </p:nvSpPr>
          <p:spPr>
            <a:xfrm>
              <a:off x="3204065" y="2998388"/>
              <a:ext cx="1882418" cy="465812"/>
            </a:xfrm>
            <a:prstGeom prst="rect">
              <a:avLst/>
            </a:prstGeom>
            <a:noFill/>
          </p:spPr>
          <p:txBody>
            <a:bodyPr wrap="square" rtlCol="0">
              <a:spAutoFit/>
            </a:bodyPr>
            <a:lstStyle/>
            <a:p>
              <a:r>
                <a:rPr lang="en-US" sz="2000" b="1" dirty="0"/>
                <a:t>SHARING/AC</a:t>
              </a:r>
            </a:p>
          </p:txBody>
        </p:sp>
        <p:sp>
          <p:nvSpPr>
            <p:cNvPr id="70" name="Oval 8"/>
            <p:cNvSpPr/>
            <p:nvPr/>
          </p:nvSpPr>
          <p:spPr>
            <a:xfrm>
              <a:off x="2717266" y="2916245"/>
              <a:ext cx="451206" cy="482253"/>
            </a:xfrm>
            <a:custGeom>
              <a:avLst/>
              <a:gdLst/>
              <a:ahLst/>
              <a:cxnLst/>
              <a:rect l="l" t="t" r="r" b="b"/>
              <a:pathLst>
                <a:path w="1728192" h="1847105">
                  <a:moveTo>
                    <a:pt x="1440160" y="0"/>
                  </a:moveTo>
                  <a:cubicBezTo>
                    <a:pt x="1599236" y="0"/>
                    <a:pt x="1728192" y="128956"/>
                    <a:pt x="1728192" y="288032"/>
                  </a:cubicBezTo>
                  <a:cubicBezTo>
                    <a:pt x="1728192" y="447108"/>
                    <a:pt x="1599236" y="576064"/>
                    <a:pt x="1440160" y="576064"/>
                  </a:cubicBezTo>
                  <a:cubicBezTo>
                    <a:pt x="1368212" y="576064"/>
                    <a:pt x="1302426" y="549684"/>
                    <a:pt x="1252761" y="505125"/>
                  </a:cubicBezTo>
                  <a:lnTo>
                    <a:pt x="709497" y="942641"/>
                  </a:lnTo>
                  <a:cubicBezTo>
                    <a:pt x="716728" y="969166"/>
                    <a:pt x="720080" y="997057"/>
                    <a:pt x="720080" y="1025731"/>
                  </a:cubicBezTo>
                  <a:cubicBezTo>
                    <a:pt x="720080" y="1062915"/>
                    <a:pt x="714444" y="1098781"/>
                    <a:pt x="702301" y="1132004"/>
                  </a:cubicBezTo>
                  <a:lnTo>
                    <a:pt x="1083540" y="1366232"/>
                  </a:lnTo>
                  <a:cubicBezTo>
                    <a:pt x="1135493" y="1307500"/>
                    <a:pt x="1211561" y="1271041"/>
                    <a:pt x="1296144" y="1271041"/>
                  </a:cubicBezTo>
                  <a:cubicBezTo>
                    <a:pt x="1455220" y="1271041"/>
                    <a:pt x="1584176" y="1399997"/>
                    <a:pt x="1584176" y="1559073"/>
                  </a:cubicBezTo>
                  <a:cubicBezTo>
                    <a:pt x="1584176" y="1718149"/>
                    <a:pt x="1455220" y="1847105"/>
                    <a:pt x="1296144" y="1847105"/>
                  </a:cubicBezTo>
                  <a:cubicBezTo>
                    <a:pt x="1137068" y="1847105"/>
                    <a:pt x="1008112" y="1718149"/>
                    <a:pt x="1008112" y="1559073"/>
                  </a:cubicBezTo>
                  <a:lnTo>
                    <a:pt x="1011195" y="1528495"/>
                  </a:lnTo>
                  <a:lnTo>
                    <a:pt x="611480" y="1282915"/>
                  </a:lnTo>
                  <a:cubicBezTo>
                    <a:pt x="546823" y="1346649"/>
                    <a:pt x="458000" y="1385771"/>
                    <a:pt x="360040" y="1385771"/>
                  </a:cubicBezTo>
                  <a:cubicBezTo>
                    <a:pt x="161195" y="1385771"/>
                    <a:pt x="0" y="1224576"/>
                    <a:pt x="0" y="1025731"/>
                  </a:cubicBezTo>
                  <a:cubicBezTo>
                    <a:pt x="0" y="826886"/>
                    <a:pt x="161195" y="665691"/>
                    <a:pt x="360040" y="665691"/>
                  </a:cubicBezTo>
                  <a:cubicBezTo>
                    <a:pt x="465553" y="665691"/>
                    <a:pt x="560465" y="711078"/>
                    <a:pt x="625413" y="784217"/>
                  </a:cubicBezTo>
                  <a:lnTo>
                    <a:pt x="1160274" y="353470"/>
                  </a:lnTo>
                  <a:cubicBezTo>
                    <a:pt x="1154722" y="332551"/>
                    <a:pt x="1152128" y="310594"/>
                    <a:pt x="1152128" y="288032"/>
                  </a:cubicBezTo>
                  <a:cubicBezTo>
                    <a:pt x="1152128" y="128956"/>
                    <a:pt x="1281084" y="0"/>
                    <a:pt x="14401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2503334" y="3886489"/>
            <a:ext cx="2068666" cy="400110"/>
            <a:chOff x="2640335" y="3625608"/>
            <a:chExt cx="2408358" cy="465812"/>
          </a:xfrm>
        </p:grpSpPr>
        <p:sp>
          <p:nvSpPr>
            <p:cNvPr id="72" name="TextBox 71"/>
            <p:cNvSpPr txBox="1"/>
            <p:nvPr/>
          </p:nvSpPr>
          <p:spPr>
            <a:xfrm>
              <a:off x="3204064" y="3625608"/>
              <a:ext cx="1844629" cy="465812"/>
            </a:xfrm>
            <a:prstGeom prst="rect">
              <a:avLst/>
            </a:prstGeom>
            <a:noFill/>
          </p:spPr>
          <p:txBody>
            <a:bodyPr wrap="square" rtlCol="0">
              <a:spAutoFit/>
            </a:bodyPr>
            <a:lstStyle/>
            <a:p>
              <a:r>
                <a:rPr lang="en-US" sz="2000" b="1" dirty="0"/>
                <a:t>VALIDATION</a:t>
              </a:r>
            </a:p>
          </p:txBody>
        </p:sp>
        <p:sp>
          <p:nvSpPr>
            <p:cNvPr id="73" name="Oval 14"/>
            <p:cNvSpPr/>
            <p:nvPr/>
          </p:nvSpPr>
          <p:spPr>
            <a:xfrm>
              <a:off x="2640335" y="3682035"/>
              <a:ext cx="563730" cy="343683"/>
            </a:xfrm>
            <a:custGeom>
              <a:avLst/>
              <a:gdLst/>
              <a:ahLst/>
              <a:cxnLst/>
              <a:rect l="l" t="t" r="r" b="b"/>
              <a:pathLst>
                <a:path w="1018623" h="621012">
                  <a:moveTo>
                    <a:pt x="509311" y="210811"/>
                  </a:moveTo>
                  <a:cubicBezTo>
                    <a:pt x="422127" y="210811"/>
                    <a:pt x="351451" y="281487"/>
                    <a:pt x="351451" y="368671"/>
                  </a:cubicBezTo>
                  <a:cubicBezTo>
                    <a:pt x="351451" y="455855"/>
                    <a:pt x="422127" y="526531"/>
                    <a:pt x="509311" y="526531"/>
                  </a:cubicBezTo>
                  <a:cubicBezTo>
                    <a:pt x="596495" y="526531"/>
                    <a:pt x="667171" y="455855"/>
                    <a:pt x="667171" y="368671"/>
                  </a:cubicBezTo>
                  <a:cubicBezTo>
                    <a:pt x="667171" y="281487"/>
                    <a:pt x="596495" y="210811"/>
                    <a:pt x="509311" y="210811"/>
                  </a:cubicBezTo>
                  <a:close/>
                  <a:moveTo>
                    <a:pt x="509311" y="0"/>
                  </a:moveTo>
                  <a:cubicBezTo>
                    <a:pt x="746946" y="0"/>
                    <a:pt x="948734" y="103076"/>
                    <a:pt x="1018623" y="246816"/>
                  </a:cubicBezTo>
                  <a:cubicBezTo>
                    <a:pt x="913152" y="194898"/>
                    <a:pt x="789350" y="159115"/>
                    <a:pt x="655016" y="144288"/>
                  </a:cubicBezTo>
                  <a:cubicBezTo>
                    <a:pt x="714337" y="187808"/>
                    <a:pt x="752338" y="258045"/>
                    <a:pt x="752338" y="337132"/>
                  </a:cubicBezTo>
                  <a:lnTo>
                    <a:pt x="751494" y="343570"/>
                  </a:lnTo>
                  <a:cubicBezTo>
                    <a:pt x="752291" y="346161"/>
                    <a:pt x="752338" y="348788"/>
                    <a:pt x="752338" y="351426"/>
                  </a:cubicBezTo>
                  <a:cubicBezTo>
                    <a:pt x="752338" y="430246"/>
                    <a:pt x="709713" y="499725"/>
                    <a:pt x="644894" y="540653"/>
                  </a:cubicBezTo>
                  <a:cubicBezTo>
                    <a:pt x="787637" y="519720"/>
                    <a:pt x="916259" y="462376"/>
                    <a:pt x="1018623" y="379431"/>
                  </a:cubicBezTo>
                  <a:cubicBezTo>
                    <a:pt x="910216" y="525124"/>
                    <a:pt x="722551" y="621012"/>
                    <a:pt x="509311" y="621012"/>
                  </a:cubicBezTo>
                  <a:cubicBezTo>
                    <a:pt x="296072" y="621012"/>
                    <a:pt x="108408" y="525125"/>
                    <a:pt x="0" y="379433"/>
                  </a:cubicBezTo>
                  <a:cubicBezTo>
                    <a:pt x="102364" y="462378"/>
                    <a:pt x="230985" y="519721"/>
                    <a:pt x="373727" y="540653"/>
                  </a:cubicBezTo>
                  <a:cubicBezTo>
                    <a:pt x="308907" y="499726"/>
                    <a:pt x="266282" y="430246"/>
                    <a:pt x="266282" y="351426"/>
                  </a:cubicBezTo>
                  <a:lnTo>
                    <a:pt x="267126" y="343570"/>
                  </a:lnTo>
                  <a:cubicBezTo>
                    <a:pt x="266311" y="341444"/>
                    <a:pt x="266282" y="339291"/>
                    <a:pt x="266282" y="337132"/>
                  </a:cubicBezTo>
                  <a:cubicBezTo>
                    <a:pt x="266282" y="258045"/>
                    <a:pt x="304283" y="187808"/>
                    <a:pt x="363604" y="144288"/>
                  </a:cubicBezTo>
                  <a:cubicBezTo>
                    <a:pt x="229270" y="159115"/>
                    <a:pt x="105470" y="194898"/>
                    <a:pt x="0" y="246816"/>
                  </a:cubicBezTo>
                  <a:cubicBezTo>
                    <a:pt x="69889" y="103076"/>
                    <a:pt x="271676" y="0"/>
                    <a:pt x="50931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2536953" y="2716675"/>
            <a:ext cx="1518281" cy="479214"/>
            <a:chOff x="2752371" y="4225984"/>
            <a:chExt cx="1767595" cy="557905"/>
          </a:xfrm>
        </p:grpSpPr>
        <p:sp>
          <p:nvSpPr>
            <p:cNvPr id="75" name="TextBox 74"/>
            <p:cNvSpPr txBox="1"/>
            <p:nvPr/>
          </p:nvSpPr>
          <p:spPr>
            <a:xfrm>
              <a:off x="3204066" y="4318078"/>
              <a:ext cx="1315900" cy="465811"/>
            </a:xfrm>
            <a:prstGeom prst="rect">
              <a:avLst/>
            </a:prstGeom>
            <a:noFill/>
          </p:spPr>
          <p:txBody>
            <a:bodyPr wrap="square" rtlCol="0">
              <a:spAutoFit/>
            </a:bodyPr>
            <a:lstStyle/>
            <a:p>
              <a:r>
                <a:rPr lang="en-US" sz="2000" b="1" dirty="0"/>
                <a:t>SEARCH</a:t>
              </a:r>
            </a:p>
          </p:txBody>
        </p:sp>
        <p:sp>
          <p:nvSpPr>
            <p:cNvPr id="76" name="Oval 5"/>
            <p:cNvSpPr/>
            <p:nvPr/>
          </p:nvSpPr>
          <p:spPr>
            <a:xfrm>
              <a:off x="2752371" y="4225984"/>
              <a:ext cx="416102" cy="492204"/>
            </a:xfrm>
            <a:custGeom>
              <a:avLst/>
              <a:gdLst/>
              <a:ahLst/>
              <a:cxnLst/>
              <a:rect l="l" t="t" r="r" b="b"/>
              <a:pathLst>
                <a:path w="1604181" h="1897575">
                  <a:moveTo>
                    <a:pt x="648072" y="216024"/>
                  </a:moveTo>
                  <a:cubicBezTo>
                    <a:pt x="409458" y="216024"/>
                    <a:pt x="216024" y="409458"/>
                    <a:pt x="216024" y="648072"/>
                  </a:cubicBezTo>
                  <a:cubicBezTo>
                    <a:pt x="216024" y="886686"/>
                    <a:pt x="409458" y="1080120"/>
                    <a:pt x="648072" y="1080120"/>
                  </a:cubicBezTo>
                  <a:cubicBezTo>
                    <a:pt x="886686" y="1080120"/>
                    <a:pt x="1080120" y="886686"/>
                    <a:pt x="1080120" y="648072"/>
                  </a:cubicBezTo>
                  <a:cubicBezTo>
                    <a:pt x="1080120" y="409458"/>
                    <a:pt x="886686" y="216024"/>
                    <a:pt x="648072" y="216024"/>
                  </a:cubicBezTo>
                  <a:close/>
                  <a:moveTo>
                    <a:pt x="648072" y="0"/>
                  </a:moveTo>
                  <a:cubicBezTo>
                    <a:pt x="1005992" y="0"/>
                    <a:pt x="1296144" y="290152"/>
                    <a:pt x="1296144" y="648072"/>
                  </a:cubicBezTo>
                  <a:cubicBezTo>
                    <a:pt x="1296144" y="818960"/>
                    <a:pt x="1230003" y="974399"/>
                    <a:pt x="1120637" y="1088986"/>
                  </a:cubicBezTo>
                  <a:lnTo>
                    <a:pt x="1604181" y="1722884"/>
                  </a:lnTo>
                  <a:lnTo>
                    <a:pt x="1375171" y="1897575"/>
                  </a:lnTo>
                  <a:lnTo>
                    <a:pt x="881907" y="1250935"/>
                  </a:lnTo>
                  <a:cubicBezTo>
                    <a:pt x="809795" y="1280665"/>
                    <a:pt x="730741" y="1296144"/>
                    <a:pt x="648072" y="1296144"/>
                  </a:cubicBezTo>
                  <a:cubicBezTo>
                    <a:pt x="290152" y="1296144"/>
                    <a:pt x="0" y="1005992"/>
                    <a:pt x="0" y="648072"/>
                  </a:cubicBezTo>
                  <a:cubicBezTo>
                    <a:pt x="0" y="290152"/>
                    <a:pt x="290152" y="0"/>
                    <a:pt x="6480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593803" y="3949744"/>
            <a:ext cx="1354395" cy="465977"/>
            <a:chOff x="2736637" y="4968433"/>
            <a:chExt cx="1576798" cy="542494"/>
          </a:xfrm>
        </p:grpSpPr>
        <p:sp>
          <p:nvSpPr>
            <p:cNvPr id="78" name="TextBox 77"/>
            <p:cNvSpPr txBox="1"/>
            <p:nvPr/>
          </p:nvSpPr>
          <p:spPr>
            <a:xfrm>
              <a:off x="3257954" y="5045115"/>
              <a:ext cx="1055481" cy="465812"/>
            </a:xfrm>
            <a:prstGeom prst="rect">
              <a:avLst/>
            </a:prstGeom>
            <a:noFill/>
          </p:spPr>
          <p:txBody>
            <a:bodyPr wrap="square" rtlCol="0">
              <a:spAutoFit/>
            </a:bodyPr>
            <a:lstStyle/>
            <a:p>
              <a:r>
                <a:rPr lang="en-US" sz="2000" b="1" dirty="0"/>
                <a:t>SPEED</a:t>
              </a:r>
            </a:p>
          </p:txBody>
        </p:sp>
        <p:grpSp>
          <p:nvGrpSpPr>
            <p:cNvPr id="79" name="Group 78"/>
            <p:cNvGrpSpPr/>
            <p:nvPr/>
          </p:nvGrpSpPr>
          <p:grpSpPr>
            <a:xfrm>
              <a:off x="2736637" y="4968433"/>
              <a:ext cx="529937" cy="510154"/>
              <a:chOff x="7198640" y="2729737"/>
              <a:chExt cx="1512168" cy="1512168"/>
            </a:xfrm>
            <a:solidFill>
              <a:schemeClr val="tx1"/>
            </a:solidFill>
          </p:grpSpPr>
          <p:sp>
            <p:nvSpPr>
              <p:cNvPr id="80" name="Oval 26"/>
              <p:cNvSpPr/>
              <p:nvPr/>
            </p:nvSpPr>
            <p:spPr>
              <a:xfrm>
                <a:off x="7198640" y="2729737"/>
                <a:ext cx="1512168" cy="1512168"/>
              </a:xfrm>
              <a:custGeom>
                <a:avLst/>
                <a:gdLst/>
                <a:ahLst/>
                <a:cxnLst/>
                <a:rect l="l" t="t" r="r" b="b"/>
                <a:pathLst>
                  <a:path w="1512168" h="1512168">
                    <a:moveTo>
                      <a:pt x="756084" y="108012"/>
                    </a:moveTo>
                    <a:cubicBezTo>
                      <a:pt x="398164" y="108012"/>
                      <a:pt x="108012" y="398164"/>
                      <a:pt x="108012" y="756084"/>
                    </a:cubicBezTo>
                    <a:cubicBezTo>
                      <a:pt x="108012" y="1114004"/>
                      <a:pt x="398164" y="1404156"/>
                      <a:pt x="756084" y="1404156"/>
                    </a:cubicBezTo>
                    <a:cubicBezTo>
                      <a:pt x="1114004" y="1404156"/>
                      <a:pt x="1404156" y="1114004"/>
                      <a:pt x="1404156" y="756084"/>
                    </a:cubicBezTo>
                    <a:cubicBezTo>
                      <a:pt x="1404156" y="398164"/>
                      <a:pt x="1114004" y="108012"/>
                      <a:pt x="756084" y="108012"/>
                    </a:cubicBezTo>
                    <a:close/>
                    <a:moveTo>
                      <a:pt x="756084" y="0"/>
                    </a:moveTo>
                    <a:cubicBezTo>
                      <a:pt x="1173658" y="0"/>
                      <a:pt x="1512168" y="338510"/>
                      <a:pt x="1512168" y="756084"/>
                    </a:cubicBezTo>
                    <a:cubicBezTo>
                      <a:pt x="1512168" y="1173658"/>
                      <a:pt x="1173658" y="1512168"/>
                      <a:pt x="756084" y="1512168"/>
                    </a:cubicBezTo>
                    <a:cubicBezTo>
                      <a:pt x="338510" y="1512168"/>
                      <a:pt x="0" y="1173658"/>
                      <a:pt x="0" y="756084"/>
                    </a:cubicBezTo>
                    <a:cubicBezTo>
                      <a:pt x="0" y="338510"/>
                      <a:pt x="338510" y="0"/>
                      <a:pt x="75608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30"/>
              <p:cNvSpPr/>
              <p:nvPr/>
            </p:nvSpPr>
            <p:spPr>
              <a:xfrm rot="8030324">
                <a:off x="7513582" y="3144020"/>
                <a:ext cx="904368" cy="516925"/>
              </a:xfrm>
              <a:custGeom>
                <a:avLst/>
                <a:gdLst/>
                <a:ahLst/>
                <a:cxnLst/>
                <a:rect l="l" t="t" r="r" b="b"/>
                <a:pathLst>
                  <a:path w="904367" h="516924">
                    <a:moveTo>
                      <a:pt x="0" y="198718"/>
                    </a:moveTo>
                    <a:lnTo>
                      <a:pt x="0" y="83250"/>
                    </a:lnTo>
                    <a:lnTo>
                      <a:pt x="413759" y="83250"/>
                    </a:lnTo>
                    <a:cubicBezTo>
                      <a:pt x="420274" y="67299"/>
                      <a:pt x="430509" y="52771"/>
                      <a:pt x="443664" y="40139"/>
                    </a:cubicBezTo>
                    <a:cubicBezTo>
                      <a:pt x="501034" y="-14952"/>
                      <a:pt x="592201" y="-13104"/>
                      <a:pt x="647292" y="44266"/>
                    </a:cubicBezTo>
                    <a:cubicBezTo>
                      <a:pt x="689863" y="88600"/>
                      <a:pt x="698434" y="153116"/>
                      <a:pt x="672802" y="205167"/>
                    </a:cubicBezTo>
                    <a:lnTo>
                      <a:pt x="904367" y="446314"/>
                    </a:lnTo>
                    <a:lnTo>
                      <a:pt x="830835" y="516924"/>
                    </a:lnTo>
                    <a:lnTo>
                      <a:pt x="599270" y="275776"/>
                    </a:lnTo>
                    <a:cubicBezTo>
                      <a:pt x="546223" y="299277"/>
                      <a:pt x="482108" y="288100"/>
                      <a:pt x="439536" y="243766"/>
                    </a:cubicBezTo>
                    <a:lnTo>
                      <a:pt x="410921" y="1987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84" name="Straight Connector 83"/>
          <p:cNvCxnSpPr/>
          <p:nvPr/>
        </p:nvCxnSpPr>
        <p:spPr>
          <a:xfrm flipH="1">
            <a:off x="3368983" y="4442652"/>
            <a:ext cx="14810" cy="1720389"/>
          </a:xfrm>
          <a:prstGeom prst="line">
            <a:avLst/>
          </a:prstGeom>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659928" y="2589746"/>
            <a:ext cx="1518281" cy="479214"/>
            <a:chOff x="2752371" y="4225984"/>
            <a:chExt cx="1767595" cy="557905"/>
          </a:xfrm>
        </p:grpSpPr>
        <p:sp>
          <p:nvSpPr>
            <p:cNvPr id="82" name="TextBox 81"/>
            <p:cNvSpPr txBox="1"/>
            <p:nvPr/>
          </p:nvSpPr>
          <p:spPr>
            <a:xfrm>
              <a:off x="3204066" y="4318078"/>
              <a:ext cx="1315900" cy="465811"/>
            </a:xfrm>
            <a:prstGeom prst="rect">
              <a:avLst/>
            </a:prstGeom>
            <a:noFill/>
          </p:spPr>
          <p:txBody>
            <a:bodyPr wrap="square" rtlCol="0">
              <a:spAutoFit/>
            </a:bodyPr>
            <a:lstStyle/>
            <a:p>
              <a:r>
                <a:rPr lang="en-US" sz="2000" b="1" dirty="0"/>
                <a:t>SEARCH</a:t>
              </a:r>
            </a:p>
          </p:txBody>
        </p:sp>
        <p:sp>
          <p:nvSpPr>
            <p:cNvPr id="83" name="Oval 5"/>
            <p:cNvSpPr/>
            <p:nvPr/>
          </p:nvSpPr>
          <p:spPr>
            <a:xfrm>
              <a:off x="2752371" y="4225984"/>
              <a:ext cx="416102" cy="492204"/>
            </a:xfrm>
            <a:custGeom>
              <a:avLst/>
              <a:gdLst/>
              <a:ahLst/>
              <a:cxnLst/>
              <a:rect l="l" t="t" r="r" b="b"/>
              <a:pathLst>
                <a:path w="1604181" h="1897575">
                  <a:moveTo>
                    <a:pt x="648072" y="216024"/>
                  </a:moveTo>
                  <a:cubicBezTo>
                    <a:pt x="409458" y="216024"/>
                    <a:pt x="216024" y="409458"/>
                    <a:pt x="216024" y="648072"/>
                  </a:cubicBezTo>
                  <a:cubicBezTo>
                    <a:pt x="216024" y="886686"/>
                    <a:pt x="409458" y="1080120"/>
                    <a:pt x="648072" y="1080120"/>
                  </a:cubicBezTo>
                  <a:cubicBezTo>
                    <a:pt x="886686" y="1080120"/>
                    <a:pt x="1080120" y="886686"/>
                    <a:pt x="1080120" y="648072"/>
                  </a:cubicBezTo>
                  <a:cubicBezTo>
                    <a:pt x="1080120" y="409458"/>
                    <a:pt x="886686" y="216024"/>
                    <a:pt x="648072" y="216024"/>
                  </a:cubicBezTo>
                  <a:close/>
                  <a:moveTo>
                    <a:pt x="648072" y="0"/>
                  </a:moveTo>
                  <a:cubicBezTo>
                    <a:pt x="1005992" y="0"/>
                    <a:pt x="1296144" y="290152"/>
                    <a:pt x="1296144" y="648072"/>
                  </a:cubicBezTo>
                  <a:cubicBezTo>
                    <a:pt x="1296144" y="818960"/>
                    <a:pt x="1230003" y="974399"/>
                    <a:pt x="1120637" y="1088986"/>
                  </a:cubicBezTo>
                  <a:lnTo>
                    <a:pt x="1604181" y="1722884"/>
                  </a:lnTo>
                  <a:lnTo>
                    <a:pt x="1375171" y="1897575"/>
                  </a:lnTo>
                  <a:lnTo>
                    <a:pt x="881907" y="1250935"/>
                  </a:lnTo>
                  <a:cubicBezTo>
                    <a:pt x="809795" y="1280665"/>
                    <a:pt x="730741" y="1296144"/>
                    <a:pt x="648072" y="1296144"/>
                  </a:cubicBezTo>
                  <a:cubicBezTo>
                    <a:pt x="290152" y="1296144"/>
                    <a:pt x="0" y="1005992"/>
                    <a:pt x="0" y="648072"/>
                  </a:cubicBezTo>
                  <a:cubicBezTo>
                    <a:pt x="0" y="290152"/>
                    <a:pt x="290152" y="0"/>
                    <a:pt x="6480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2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5.92181E-7 L 0.39166 0.05852 " pathEditMode="relative" rAng="0" ptsTypes="AA">
                                      <p:cBhvr>
                                        <p:cTn id="6" dur="1000" fill="hold"/>
                                        <p:tgtEl>
                                          <p:spTgt spid="74"/>
                                        </p:tgtEl>
                                        <p:attrNameLst>
                                          <p:attrName>ppt_x</p:attrName>
                                          <p:attrName>ppt_y</p:attrName>
                                        </p:attrNameLst>
                                      </p:cBhvr>
                                      <p:rCtr x="19583" y="2915"/>
                                    </p:animMotion>
                                  </p:childTnLst>
                                </p:cTn>
                              </p:par>
                              <p:par>
                                <p:cTn id="7" presetID="63" presetClass="path" presetSubtype="0" accel="50000" decel="50000" fill="hold" nodeType="withEffect">
                                  <p:stCondLst>
                                    <p:cond delay="0"/>
                                  </p:stCondLst>
                                  <p:childTnLst>
                                    <p:animMotion origin="layout" path="M 4.44444E-6 1.52672E-7 L 0.3967 -0.00139 " pathEditMode="relative" rAng="0" ptsTypes="AA">
                                      <p:cBhvr>
                                        <p:cTn id="8" dur="1000" fill="hold"/>
                                        <p:tgtEl>
                                          <p:spTgt spid="71"/>
                                        </p:tgtEl>
                                        <p:attrNameLst>
                                          <p:attrName>ppt_x</p:attrName>
                                          <p:attrName>ppt_y</p:attrName>
                                        </p:attrNameLst>
                                      </p:cBhvr>
                                      <p:rCtr x="19826" y="-69"/>
                                    </p:animMotion>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135" y="609601"/>
            <a:ext cx="7765321" cy="1326321"/>
          </a:xfrm>
        </p:spPr>
        <p:txBody>
          <a:bodyPr/>
          <a:lstStyle/>
          <a:p>
            <a:r>
              <a:rPr lang="en-CA" dirty="0"/>
              <a:t>Validation</a:t>
            </a:r>
            <a:endParaRPr lang="fr-CA" dirty="0"/>
          </a:p>
        </p:txBody>
      </p:sp>
      <p:sp>
        <p:nvSpPr>
          <p:cNvPr id="3" name="Content Placeholder 2"/>
          <p:cNvSpPr>
            <a:spLocks noGrp="1"/>
          </p:cNvSpPr>
          <p:nvPr>
            <p:ph idx="1"/>
          </p:nvPr>
        </p:nvSpPr>
        <p:spPr/>
        <p:txBody>
          <a:bodyPr>
            <a:normAutofit/>
          </a:bodyPr>
          <a:lstStyle/>
          <a:p>
            <a:r>
              <a:rPr lang="en-CA" sz="2400" dirty="0"/>
              <a:t>Users  have RW/Del over their store</a:t>
            </a:r>
          </a:p>
          <a:p>
            <a:pPr marL="0" indent="0">
              <a:buNone/>
            </a:pPr>
            <a:endParaRPr lang="en-CA" sz="2400" dirty="0"/>
          </a:p>
          <a:p>
            <a:r>
              <a:rPr lang="en-CA" sz="2400" dirty="0"/>
              <a:t>Extra precautions when displaying user data</a:t>
            </a:r>
          </a:p>
          <a:p>
            <a:pPr lvl="1"/>
            <a:r>
              <a:rPr lang="en-CA" sz="2000" dirty="0"/>
              <a:t>content integrity filters</a:t>
            </a:r>
            <a:r>
              <a:rPr lang="fr-CA" sz="2000" dirty="0"/>
              <a:t> (</a:t>
            </a:r>
            <a:r>
              <a:rPr lang="fr-CA" sz="2000" dirty="0" err="1"/>
              <a:t>object</a:t>
            </a:r>
            <a:r>
              <a:rPr lang="fr-CA" sz="2000" dirty="0"/>
              <a:t> </a:t>
            </a:r>
            <a:r>
              <a:rPr lang="fr-CA" sz="2000" dirty="0" err="1"/>
              <a:t>len</a:t>
            </a:r>
            <a:r>
              <a:rPr lang="fr-CA" sz="2000" dirty="0"/>
              <a:t>, checksums)</a:t>
            </a:r>
          </a:p>
          <a:p>
            <a:pPr lvl="1"/>
            <a:r>
              <a:rPr lang="en-CA" sz="2000" dirty="0"/>
              <a:t>routines to digitally sign and verify messages</a:t>
            </a:r>
          </a:p>
        </p:txBody>
      </p:sp>
      <p:sp>
        <p:nvSpPr>
          <p:cNvPr id="4" name="Slide Number Placeholder 3"/>
          <p:cNvSpPr>
            <a:spLocks noGrp="1"/>
          </p:cNvSpPr>
          <p:nvPr>
            <p:ph type="sldNum" sz="quarter" idx="12"/>
          </p:nvPr>
        </p:nvSpPr>
        <p:spPr/>
        <p:txBody>
          <a:bodyPr/>
          <a:lstStyle/>
          <a:p>
            <a:fld id="{13FA57BF-E7F9-47B6-B64C-15C296151AEE}" type="slidenum">
              <a:rPr lang="fr-CA" smtClean="0"/>
              <a:t>16</a:t>
            </a:fld>
            <a:endParaRPr lang="fr-CA"/>
          </a:p>
        </p:txBody>
      </p:sp>
      <p:sp>
        <p:nvSpPr>
          <p:cNvPr id="5" name="Oval 14"/>
          <p:cNvSpPr/>
          <p:nvPr/>
        </p:nvSpPr>
        <p:spPr>
          <a:xfrm>
            <a:off x="2665096" y="980728"/>
            <a:ext cx="826784" cy="504056"/>
          </a:xfrm>
          <a:custGeom>
            <a:avLst/>
            <a:gdLst/>
            <a:ahLst/>
            <a:cxnLst/>
            <a:rect l="l" t="t" r="r" b="b"/>
            <a:pathLst>
              <a:path w="1018623" h="621012">
                <a:moveTo>
                  <a:pt x="509311" y="210811"/>
                </a:moveTo>
                <a:cubicBezTo>
                  <a:pt x="422127" y="210811"/>
                  <a:pt x="351451" y="281487"/>
                  <a:pt x="351451" y="368671"/>
                </a:cubicBezTo>
                <a:cubicBezTo>
                  <a:pt x="351451" y="455855"/>
                  <a:pt x="422127" y="526531"/>
                  <a:pt x="509311" y="526531"/>
                </a:cubicBezTo>
                <a:cubicBezTo>
                  <a:pt x="596495" y="526531"/>
                  <a:pt x="667171" y="455855"/>
                  <a:pt x="667171" y="368671"/>
                </a:cubicBezTo>
                <a:cubicBezTo>
                  <a:pt x="667171" y="281487"/>
                  <a:pt x="596495" y="210811"/>
                  <a:pt x="509311" y="210811"/>
                </a:cubicBezTo>
                <a:close/>
                <a:moveTo>
                  <a:pt x="509311" y="0"/>
                </a:moveTo>
                <a:cubicBezTo>
                  <a:pt x="746946" y="0"/>
                  <a:pt x="948734" y="103076"/>
                  <a:pt x="1018623" y="246816"/>
                </a:cubicBezTo>
                <a:cubicBezTo>
                  <a:pt x="913152" y="194898"/>
                  <a:pt x="789350" y="159115"/>
                  <a:pt x="655016" y="144288"/>
                </a:cubicBezTo>
                <a:cubicBezTo>
                  <a:pt x="714337" y="187808"/>
                  <a:pt x="752338" y="258045"/>
                  <a:pt x="752338" y="337132"/>
                </a:cubicBezTo>
                <a:lnTo>
                  <a:pt x="751494" y="343570"/>
                </a:lnTo>
                <a:cubicBezTo>
                  <a:pt x="752291" y="346161"/>
                  <a:pt x="752338" y="348788"/>
                  <a:pt x="752338" y="351426"/>
                </a:cubicBezTo>
                <a:cubicBezTo>
                  <a:pt x="752338" y="430246"/>
                  <a:pt x="709713" y="499725"/>
                  <a:pt x="644894" y="540653"/>
                </a:cubicBezTo>
                <a:cubicBezTo>
                  <a:pt x="787637" y="519720"/>
                  <a:pt x="916259" y="462376"/>
                  <a:pt x="1018623" y="379431"/>
                </a:cubicBezTo>
                <a:cubicBezTo>
                  <a:pt x="910216" y="525124"/>
                  <a:pt x="722551" y="621012"/>
                  <a:pt x="509311" y="621012"/>
                </a:cubicBezTo>
                <a:cubicBezTo>
                  <a:pt x="296072" y="621012"/>
                  <a:pt x="108408" y="525125"/>
                  <a:pt x="0" y="379433"/>
                </a:cubicBezTo>
                <a:cubicBezTo>
                  <a:pt x="102364" y="462378"/>
                  <a:pt x="230985" y="519721"/>
                  <a:pt x="373727" y="540653"/>
                </a:cubicBezTo>
                <a:cubicBezTo>
                  <a:pt x="308907" y="499726"/>
                  <a:pt x="266282" y="430246"/>
                  <a:pt x="266282" y="351426"/>
                </a:cubicBezTo>
                <a:lnTo>
                  <a:pt x="267126" y="343570"/>
                </a:lnTo>
                <a:cubicBezTo>
                  <a:pt x="266311" y="341444"/>
                  <a:pt x="266282" y="339291"/>
                  <a:pt x="266282" y="337132"/>
                </a:cubicBezTo>
                <a:cubicBezTo>
                  <a:pt x="266282" y="258045"/>
                  <a:pt x="304283" y="187808"/>
                  <a:pt x="363604" y="144288"/>
                </a:cubicBezTo>
                <a:cubicBezTo>
                  <a:pt x="229270" y="159115"/>
                  <a:pt x="105470" y="194898"/>
                  <a:pt x="0" y="246816"/>
                </a:cubicBezTo>
                <a:cubicBezTo>
                  <a:pt x="69889" y="103076"/>
                  <a:pt x="271676" y="0"/>
                  <a:pt x="50931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0863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Contributions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fr-CA" sz="2800" dirty="0"/>
              <a:t>The </a:t>
            </a:r>
            <a:r>
              <a:rPr lang="fr-CA" sz="2800" dirty="0" err="1"/>
              <a:t>Micasa</a:t>
            </a:r>
            <a:r>
              <a:rPr lang="fr-CA" sz="2800" dirty="0"/>
              <a:t> </a:t>
            </a:r>
            <a:r>
              <a:rPr lang="fr-CA" sz="2800" dirty="0" err="1"/>
              <a:t>platform</a:t>
            </a:r>
            <a:r>
              <a:rPr lang="fr-CA" sz="2800" dirty="0"/>
              <a:t> </a:t>
            </a:r>
            <a:r>
              <a:rPr lang="fr-CA" sz="2800" dirty="0" err="1"/>
              <a:t>that</a:t>
            </a:r>
            <a:r>
              <a:rPr lang="fr-CA" sz="2800" dirty="0"/>
              <a:t> </a:t>
            </a:r>
            <a:r>
              <a:rPr lang="fr-CA" sz="2800" dirty="0" err="1"/>
              <a:t>allows</a:t>
            </a:r>
            <a:r>
              <a:rPr lang="fr-CA" sz="2800" dirty="0"/>
              <a:t> </a:t>
            </a:r>
            <a:r>
              <a:rPr lang="fr-CA" sz="2800" dirty="0" err="1"/>
              <a:t>developers</a:t>
            </a:r>
            <a:r>
              <a:rPr lang="fr-CA" sz="2800" dirty="0"/>
              <a:t>:</a:t>
            </a:r>
          </a:p>
          <a:p>
            <a:r>
              <a:rPr lang="fr-CA" sz="2800" dirty="0"/>
              <a:t>To </a:t>
            </a:r>
            <a:r>
              <a:rPr lang="fr-CA" sz="2800" dirty="0" err="1"/>
              <a:t>build</a:t>
            </a:r>
            <a:r>
              <a:rPr lang="fr-CA" sz="2800" dirty="0"/>
              <a:t> </a:t>
            </a:r>
            <a:r>
              <a:rPr lang="fr-CA" sz="2800" dirty="0" err="1"/>
              <a:t>apps</a:t>
            </a:r>
            <a:r>
              <a:rPr lang="fr-CA" sz="2800" dirty="0"/>
              <a:t> </a:t>
            </a:r>
            <a:r>
              <a:rPr lang="fr-CA" sz="2800" dirty="0" err="1"/>
              <a:t>that</a:t>
            </a:r>
            <a:r>
              <a:rPr lang="fr-CA" sz="2800" dirty="0"/>
              <a:t> </a:t>
            </a:r>
            <a:r>
              <a:rPr lang="fr-CA" sz="2800" dirty="0" err="1"/>
              <a:t>tolerate</a:t>
            </a:r>
            <a:r>
              <a:rPr lang="fr-CA" sz="2800" dirty="0"/>
              <a:t> EOL</a:t>
            </a:r>
          </a:p>
          <a:p>
            <a:endParaRPr lang="fr-CA" sz="2800" dirty="0"/>
          </a:p>
          <a:p>
            <a:endParaRPr lang="fr-CA" sz="2800" dirty="0"/>
          </a:p>
          <a:p>
            <a:endParaRPr lang="fr-CA" sz="2800" dirty="0"/>
          </a:p>
          <a:p>
            <a:endParaRPr lang="fr-CA" sz="2800" dirty="0"/>
          </a:p>
          <a:p>
            <a:r>
              <a:rPr lang="fr-CA" sz="2800" dirty="0"/>
              <a:t>To </a:t>
            </a:r>
            <a:r>
              <a:rPr lang="fr-CA" sz="2800" dirty="0" err="1"/>
              <a:t>assert</a:t>
            </a:r>
            <a:r>
              <a:rPr lang="fr-CA" sz="2800" dirty="0"/>
              <a:t> </a:t>
            </a:r>
            <a:r>
              <a:rPr lang="fr-CA" sz="2800" dirty="0" err="1"/>
              <a:t>auditable</a:t>
            </a:r>
            <a:r>
              <a:rPr lang="fr-CA" sz="2800" dirty="0"/>
              <a:t> </a:t>
            </a:r>
            <a:r>
              <a:rPr lang="fr-CA" sz="2800" dirty="0" err="1"/>
              <a:t>guarantees</a:t>
            </a:r>
            <a:r>
              <a:rPr lang="fr-CA" sz="2800" dirty="0"/>
              <a:t> about EOL </a:t>
            </a:r>
            <a:r>
              <a:rPr lang="fr-CA" sz="2800" dirty="0" err="1"/>
              <a:t>behavior</a:t>
            </a:r>
            <a:endParaRPr lang="fr-CA" sz="2800" dirty="0"/>
          </a:p>
        </p:txBody>
      </p:sp>
      <p:sp>
        <p:nvSpPr>
          <p:cNvPr id="4" name="Slide Number Placeholder 3"/>
          <p:cNvSpPr>
            <a:spLocks noGrp="1"/>
          </p:cNvSpPr>
          <p:nvPr>
            <p:ph type="sldNum" sz="quarter" idx="12"/>
          </p:nvPr>
        </p:nvSpPr>
        <p:spPr>
          <a:xfrm>
            <a:off x="7885509" y="4947172"/>
            <a:ext cx="565159" cy="365125"/>
          </a:xfrm>
        </p:spPr>
        <p:txBody>
          <a:bodyPr/>
          <a:lstStyle/>
          <a:p>
            <a:fld id="{13FA57BF-E7F9-47B6-B64C-15C296151AEE}" type="slidenum">
              <a:rPr lang="fr-CA" smtClean="0"/>
              <a:t>17</a:t>
            </a:fld>
            <a:endParaRPr lang="fr-C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3501008"/>
            <a:ext cx="9361040" cy="1387749"/>
          </a:xfrm>
          <a:prstGeom prst="rect">
            <a:avLst/>
          </a:prstGeom>
        </p:spPr>
      </p:pic>
      <p:sp>
        <p:nvSpPr>
          <p:cNvPr id="6" name="Rectangle 5"/>
          <p:cNvSpPr/>
          <p:nvPr/>
        </p:nvSpPr>
        <p:spPr>
          <a:xfrm>
            <a:off x="5543501" y="4353532"/>
            <a:ext cx="3096344" cy="792088"/>
          </a:xfrm>
          <a:prstGeom prst="rect">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8520" y="3501008"/>
            <a:ext cx="9361040" cy="852524"/>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297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550684" y="2926681"/>
            <a:ext cx="2680813" cy="1623677"/>
            <a:chOff x="2390545" y="796688"/>
            <a:chExt cx="4506516" cy="2729443"/>
          </a:xfrm>
        </p:grpSpPr>
        <p:sp>
          <p:nvSpPr>
            <p:cNvPr id="23" name="Oval 10"/>
            <p:cNvSpPr/>
            <p:nvPr/>
          </p:nvSpPr>
          <p:spPr>
            <a:xfrm>
              <a:off x="3126695" y="1294102"/>
              <a:ext cx="3216703" cy="2232029"/>
            </a:xfrm>
            <a:custGeom>
              <a:avLst/>
              <a:gdLst/>
              <a:ahLst/>
              <a:cxnLst/>
              <a:rect l="l" t="t" r="r" b="b"/>
              <a:pathLst>
                <a:path w="3216702" h="2232028">
                  <a:moveTo>
                    <a:pt x="1247660" y="0"/>
                  </a:moveTo>
                  <a:cubicBezTo>
                    <a:pt x="1555839" y="0"/>
                    <a:pt x="1805667" y="249828"/>
                    <a:pt x="1805667" y="558007"/>
                  </a:cubicBezTo>
                  <a:lnTo>
                    <a:pt x="1798325" y="630845"/>
                  </a:lnTo>
                  <a:cubicBezTo>
                    <a:pt x="1867086" y="654497"/>
                    <a:pt x="1926378" y="692210"/>
                    <a:pt x="1968892" y="740935"/>
                  </a:cubicBezTo>
                  <a:cubicBezTo>
                    <a:pt x="2048998" y="666067"/>
                    <a:pt x="2156779" y="621160"/>
                    <a:pt x="2275049" y="621160"/>
                  </a:cubicBezTo>
                  <a:cubicBezTo>
                    <a:pt x="2527554" y="621160"/>
                    <a:pt x="2732249" y="825855"/>
                    <a:pt x="2732249" y="1078360"/>
                  </a:cubicBezTo>
                  <a:cubicBezTo>
                    <a:pt x="2732249" y="1154919"/>
                    <a:pt x="2713432" y="1227083"/>
                    <a:pt x="2679839" y="1290219"/>
                  </a:cubicBezTo>
                  <a:cubicBezTo>
                    <a:pt x="2746705" y="1308183"/>
                    <a:pt x="2803379" y="1350682"/>
                    <a:pt x="2837501" y="1409014"/>
                  </a:cubicBezTo>
                  <a:cubicBezTo>
                    <a:pt x="2852517" y="1405442"/>
                    <a:pt x="2868064" y="1404340"/>
                    <a:pt x="2883868" y="1404340"/>
                  </a:cubicBezTo>
                  <a:cubicBezTo>
                    <a:pt x="3067687" y="1404340"/>
                    <a:pt x="3216702" y="1553355"/>
                    <a:pt x="3216702" y="1737174"/>
                  </a:cubicBezTo>
                  <a:cubicBezTo>
                    <a:pt x="3216702" y="1920993"/>
                    <a:pt x="3067687" y="2070008"/>
                    <a:pt x="2883868" y="2070008"/>
                  </a:cubicBezTo>
                  <a:cubicBezTo>
                    <a:pt x="2790914" y="2070008"/>
                    <a:pt x="2706859" y="2031902"/>
                    <a:pt x="2649787" y="1967471"/>
                  </a:cubicBezTo>
                  <a:cubicBezTo>
                    <a:pt x="2589075" y="2030830"/>
                    <a:pt x="2503544" y="2070009"/>
                    <a:pt x="2408863" y="2070009"/>
                  </a:cubicBezTo>
                  <a:cubicBezTo>
                    <a:pt x="2293760" y="2070009"/>
                    <a:pt x="2192181" y="2012106"/>
                    <a:pt x="2131841" y="1923719"/>
                  </a:cubicBezTo>
                  <a:cubicBezTo>
                    <a:pt x="2050036" y="1973398"/>
                    <a:pt x="1953695" y="2001217"/>
                    <a:pt x="1850856" y="2001217"/>
                  </a:cubicBezTo>
                  <a:cubicBezTo>
                    <a:pt x="1806333" y="2001217"/>
                    <a:pt x="1763029" y="1996003"/>
                    <a:pt x="1721853" y="1984744"/>
                  </a:cubicBezTo>
                  <a:cubicBezTo>
                    <a:pt x="1621533" y="2113206"/>
                    <a:pt x="1464830" y="2194374"/>
                    <a:pt x="1289169" y="2194374"/>
                  </a:cubicBezTo>
                  <a:cubicBezTo>
                    <a:pt x="1159277" y="2194374"/>
                    <a:pt x="1039751" y="2149993"/>
                    <a:pt x="946407" y="2073683"/>
                  </a:cubicBezTo>
                  <a:cubicBezTo>
                    <a:pt x="846400" y="2171875"/>
                    <a:pt x="709229" y="2232028"/>
                    <a:pt x="558007" y="2232028"/>
                  </a:cubicBezTo>
                  <a:cubicBezTo>
                    <a:pt x="249828" y="2232028"/>
                    <a:pt x="0" y="1982200"/>
                    <a:pt x="0" y="1674021"/>
                  </a:cubicBezTo>
                  <a:cubicBezTo>
                    <a:pt x="0" y="1529875"/>
                    <a:pt x="54656" y="1398495"/>
                    <a:pt x="145828" y="1300792"/>
                  </a:cubicBezTo>
                  <a:cubicBezTo>
                    <a:pt x="136251" y="1261771"/>
                    <a:pt x="131646" y="1221007"/>
                    <a:pt x="131646" y="1179167"/>
                  </a:cubicBezTo>
                  <a:cubicBezTo>
                    <a:pt x="131646" y="870988"/>
                    <a:pt x="381474" y="621160"/>
                    <a:pt x="689653" y="621160"/>
                  </a:cubicBezTo>
                  <a:lnTo>
                    <a:pt x="696085" y="621808"/>
                  </a:lnTo>
                  <a:cubicBezTo>
                    <a:pt x="690890" y="601087"/>
                    <a:pt x="689653" y="579692"/>
                    <a:pt x="689653" y="558007"/>
                  </a:cubicBezTo>
                  <a:cubicBezTo>
                    <a:pt x="689653" y="249828"/>
                    <a:pt x="939481" y="0"/>
                    <a:pt x="1247660" y="0"/>
                  </a:cubicBezTo>
                  <a:close/>
                </a:path>
              </a:pathLst>
            </a:cu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Flowchart: Magnetic Disk 23"/>
            <p:cNvSpPr/>
            <p:nvPr/>
          </p:nvSpPr>
          <p:spPr>
            <a:xfrm>
              <a:off x="2987824" y="1874044"/>
              <a:ext cx="1512168" cy="918610"/>
            </a:xfrm>
            <a:prstGeom prst="flowChartMagneticDisk">
              <a:avLst/>
            </a:prstGeom>
            <a:solidFill>
              <a:schemeClr val="bg1">
                <a:lumMod val="95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5" name="TextBox 24"/>
            <p:cNvSpPr txBox="1"/>
            <p:nvPr/>
          </p:nvSpPr>
          <p:spPr>
            <a:xfrm>
              <a:off x="3075121" y="2608694"/>
              <a:ext cx="3821940" cy="879546"/>
            </a:xfrm>
            <a:prstGeom prst="rect">
              <a:avLst/>
            </a:prstGeom>
            <a:noFill/>
          </p:spPr>
          <p:txBody>
            <a:bodyPr wrap="square" rtlCol="0">
              <a:spAutoFit/>
            </a:bodyPr>
            <a:lstStyle/>
            <a:p>
              <a:r>
                <a:rPr lang="en-CA" sz="2800" dirty="0"/>
                <a:t>User Store</a:t>
              </a:r>
              <a:endParaRPr lang="fr-CA" sz="2800" dirty="0"/>
            </a:p>
          </p:txBody>
        </p:sp>
        <p:sp>
          <p:nvSpPr>
            <p:cNvPr id="26" name="Oval 22"/>
            <p:cNvSpPr/>
            <p:nvPr/>
          </p:nvSpPr>
          <p:spPr>
            <a:xfrm>
              <a:off x="2390545" y="1431195"/>
              <a:ext cx="1472302" cy="1666268"/>
            </a:xfrm>
            <a:custGeom>
              <a:avLst/>
              <a:gdLst/>
              <a:ahLst/>
              <a:cxnLst/>
              <a:rect l="l" t="t" r="r" b="b"/>
              <a:pathLst>
                <a:path w="1472302" h="1666268">
                  <a:moveTo>
                    <a:pt x="990110" y="0"/>
                  </a:moveTo>
                  <a:cubicBezTo>
                    <a:pt x="1165263" y="0"/>
                    <a:pt x="1329792" y="43654"/>
                    <a:pt x="1472302" y="120678"/>
                  </a:cubicBezTo>
                  <a:cubicBezTo>
                    <a:pt x="818899" y="234746"/>
                    <a:pt x="324036" y="782234"/>
                    <a:pt x="324036" y="1440262"/>
                  </a:cubicBezTo>
                  <a:cubicBezTo>
                    <a:pt x="324036" y="1517380"/>
                    <a:pt x="330833" y="1592980"/>
                    <a:pt x="345440" y="1666268"/>
                  </a:cubicBezTo>
                  <a:cubicBezTo>
                    <a:pt x="132836" y="1495214"/>
                    <a:pt x="0" y="1237675"/>
                    <a:pt x="0" y="950356"/>
                  </a:cubicBezTo>
                  <a:cubicBezTo>
                    <a:pt x="0" y="425489"/>
                    <a:pt x="443287" y="0"/>
                    <a:pt x="990110" y="0"/>
                  </a:cubicBez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7" name="TextBox 26"/>
            <p:cNvSpPr txBox="1"/>
            <p:nvPr/>
          </p:nvSpPr>
          <p:spPr>
            <a:xfrm rot="18240581">
              <a:off x="2013232" y="1279344"/>
              <a:ext cx="1844857" cy="879546"/>
            </a:xfrm>
            <a:prstGeom prst="rect">
              <a:avLst/>
            </a:prstGeom>
            <a:noFill/>
          </p:spPr>
          <p:txBody>
            <a:bodyPr wrap="square" rtlCol="0">
              <a:spAutoFit/>
            </a:bodyPr>
            <a:lstStyle/>
            <a:p>
              <a:r>
                <a:rPr lang="en-CA" sz="2800" dirty="0"/>
                <a:t>CAPSI</a:t>
              </a:r>
              <a:endParaRPr lang="fr-CA" sz="2800" dirty="0"/>
            </a:p>
          </p:txBody>
        </p:sp>
      </p:grpSp>
      <p:sp>
        <p:nvSpPr>
          <p:cNvPr id="2" name="Title 1"/>
          <p:cNvSpPr>
            <a:spLocks noGrp="1"/>
          </p:cNvSpPr>
          <p:nvPr>
            <p:ph type="title"/>
          </p:nvPr>
        </p:nvSpPr>
        <p:spPr>
          <a:xfrm>
            <a:off x="636417" y="620688"/>
            <a:ext cx="7765321" cy="1326321"/>
          </a:xfrm>
        </p:spPr>
        <p:txBody>
          <a:bodyPr/>
          <a:lstStyle/>
          <a:p>
            <a:r>
              <a:rPr lang="en-US" dirty="0"/>
              <a:t>Auditable provider guarantees</a:t>
            </a:r>
          </a:p>
        </p:txBody>
      </p:sp>
      <p:sp>
        <p:nvSpPr>
          <p:cNvPr id="4" name="Slide Number Placeholder 3"/>
          <p:cNvSpPr>
            <a:spLocks noGrp="1"/>
          </p:cNvSpPr>
          <p:nvPr>
            <p:ph type="sldNum" sz="quarter" idx="12"/>
          </p:nvPr>
        </p:nvSpPr>
        <p:spPr/>
        <p:txBody>
          <a:bodyPr/>
          <a:lstStyle/>
          <a:p>
            <a:fld id="{13FA57BF-E7F9-47B6-B64C-15C296151AEE}" type="slidenum">
              <a:rPr lang="fr-CA" smtClean="0"/>
              <a:t>18</a:t>
            </a:fld>
            <a:endParaRPr lang="fr-CA"/>
          </a:p>
        </p:txBody>
      </p:sp>
      <p:sp>
        <p:nvSpPr>
          <p:cNvPr id="6" name="Rectangle 5"/>
          <p:cNvSpPr/>
          <p:nvPr/>
        </p:nvSpPr>
        <p:spPr>
          <a:xfrm>
            <a:off x="2339752" y="2380316"/>
            <a:ext cx="4593550" cy="3463781"/>
          </a:xfrm>
          <a:prstGeom prst="rect">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9" name="Group 8"/>
          <p:cNvGrpSpPr/>
          <p:nvPr/>
        </p:nvGrpSpPr>
        <p:grpSpPr>
          <a:xfrm>
            <a:off x="2684830" y="2476028"/>
            <a:ext cx="3733856" cy="3203068"/>
            <a:chOff x="717659" y="2813361"/>
            <a:chExt cx="1689323" cy="1645333"/>
          </a:xfrm>
          <a:solidFill>
            <a:schemeClr val="tx1">
              <a:lumMod val="95000"/>
            </a:schemeClr>
          </a:solidFill>
        </p:grpSpPr>
        <p:sp>
          <p:nvSpPr>
            <p:cNvPr id="15" name="Rounded Rectangle 14"/>
            <p:cNvSpPr/>
            <p:nvPr/>
          </p:nvSpPr>
          <p:spPr>
            <a:xfrm>
              <a:off x="717659" y="2813361"/>
              <a:ext cx="1689322" cy="23873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17660" y="3034146"/>
              <a:ext cx="1689322" cy="142454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1841039" y="2896003"/>
              <a:ext cx="414677" cy="73977"/>
              <a:chOff x="2160985" y="1785254"/>
              <a:chExt cx="414677" cy="73977"/>
            </a:xfrm>
            <a:grpFill/>
          </p:grpSpPr>
          <p:sp>
            <p:nvSpPr>
              <p:cNvPr id="18" name="Oval 17"/>
              <p:cNvSpPr/>
              <p:nvPr/>
            </p:nvSpPr>
            <p:spPr>
              <a:xfrm>
                <a:off x="2330730" y="1787223"/>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503654" y="1785254"/>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160985" y="1787223"/>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grpSp>
        <p:nvGrpSpPr>
          <p:cNvPr id="40" name="Group 39"/>
          <p:cNvGrpSpPr/>
          <p:nvPr/>
        </p:nvGrpSpPr>
        <p:grpSpPr>
          <a:xfrm>
            <a:off x="3053997" y="3589604"/>
            <a:ext cx="2525779" cy="921654"/>
            <a:chOff x="3428999" y="3589604"/>
            <a:chExt cx="2525779" cy="921654"/>
          </a:xfrm>
        </p:grpSpPr>
        <p:sp>
          <p:nvSpPr>
            <p:cNvPr id="10" name="Flowchart: Process 9"/>
            <p:cNvSpPr/>
            <p:nvPr/>
          </p:nvSpPr>
          <p:spPr>
            <a:xfrm>
              <a:off x="3428999" y="3589604"/>
              <a:ext cx="795785" cy="921654"/>
            </a:xfrm>
            <a:prstGeom prst="flowChartProcess">
              <a:avLst/>
            </a:prstGeom>
            <a:solidFill>
              <a:schemeClr val="accent4">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291240" y="3644672"/>
              <a:ext cx="706715" cy="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91240" y="3948358"/>
              <a:ext cx="982376" cy="934"/>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91240" y="4267210"/>
              <a:ext cx="1408290" cy="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42263" y="3949293"/>
              <a:ext cx="512515" cy="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3819576" y="2991748"/>
            <a:ext cx="2314438" cy="461664"/>
            <a:chOff x="3819576" y="2991748"/>
            <a:chExt cx="2314438" cy="461664"/>
          </a:xfrm>
        </p:grpSpPr>
        <p:sp>
          <p:nvSpPr>
            <p:cNvPr id="8" name="TextBox 7"/>
            <p:cNvSpPr txBox="1"/>
            <p:nvPr/>
          </p:nvSpPr>
          <p:spPr>
            <a:xfrm>
              <a:off x="3819576" y="2991748"/>
              <a:ext cx="2314438" cy="461664"/>
            </a:xfrm>
            <a:prstGeom prst="rect">
              <a:avLst/>
            </a:prstGeom>
            <a:solidFill>
              <a:schemeClr val="bg1">
                <a:lumMod val="85000"/>
                <a:lumOff val="15000"/>
              </a:schemeClr>
            </a:solidFill>
            <a:scene3d>
              <a:camera prst="orthographicFront"/>
              <a:lightRig rig="threePt" dir="t"/>
            </a:scene3d>
            <a:sp3d>
              <a:bevelT/>
            </a:sp3d>
          </p:spPr>
          <p:txBody>
            <a:bodyPr wrap="square" rtlCol="0">
              <a:spAutoFit/>
            </a:bodyPr>
            <a:lstStyle/>
            <a:p>
              <a:r>
                <a:rPr lang="en-CA" sz="2400" dirty="0"/>
                <a:t>PLUGGED</a:t>
              </a:r>
            </a:p>
          </p:txBody>
        </p:sp>
        <p:sp>
          <p:nvSpPr>
            <p:cNvPr id="21" name="Oval 20"/>
            <p:cNvSpPr/>
            <p:nvPr/>
          </p:nvSpPr>
          <p:spPr>
            <a:xfrm>
              <a:off x="5652120" y="3042735"/>
              <a:ext cx="360040" cy="35968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569476" y="2036927"/>
            <a:ext cx="1986300" cy="1594879"/>
            <a:chOff x="569476" y="2036927"/>
            <a:chExt cx="1986300" cy="1594879"/>
          </a:xfrm>
        </p:grpSpPr>
        <p:grpSp>
          <p:nvGrpSpPr>
            <p:cNvPr id="33" name="Group 32"/>
            <p:cNvGrpSpPr/>
            <p:nvPr/>
          </p:nvGrpSpPr>
          <p:grpSpPr>
            <a:xfrm>
              <a:off x="569476" y="2036927"/>
              <a:ext cx="1224136" cy="1594879"/>
              <a:chOff x="755576" y="2132856"/>
              <a:chExt cx="1224136" cy="1594879"/>
            </a:xfrm>
          </p:grpSpPr>
          <p:sp>
            <p:nvSpPr>
              <p:cNvPr id="30" name="Rectangle 29"/>
              <p:cNvSpPr/>
              <p:nvPr/>
            </p:nvSpPr>
            <p:spPr>
              <a:xfrm>
                <a:off x="755576" y="2132856"/>
                <a:ext cx="1224136" cy="1594879"/>
              </a:xfrm>
              <a:custGeom>
                <a:avLst/>
                <a:gdLst/>
                <a:ahLst/>
                <a:cxnLst/>
                <a:rect l="l" t="t" r="r" b="b"/>
                <a:pathLst>
                  <a:path w="1224136" h="1594879">
                    <a:moveTo>
                      <a:pt x="319023" y="0"/>
                    </a:moveTo>
                    <a:lnTo>
                      <a:pt x="1224136" y="0"/>
                    </a:lnTo>
                    <a:lnTo>
                      <a:pt x="1224136" y="1594879"/>
                    </a:lnTo>
                    <a:lnTo>
                      <a:pt x="0" y="1594879"/>
                    </a:lnTo>
                    <a:lnTo>
                      <a:pt x="0" y="196626"/>
                    </a:lnTo>
                    <a:close/>
                  </a:path>
                </a:pathLst>
              </a:cu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IDL</a:t>
                </a:r>
              </a:p>
              <a:p>
                <a:pPr algn="ctr"/>
                <a:r>
                  <a:rPr lang="en-US" sz="2400" dirty="0">
                    <a:solidFill>
                      <a:schemeClr val="tx1"/>
                    </a:solidFill>
                  </a:rPr>
                  <a:t>POLICY</a:t>
                </a:r>
              </a:p>
            </p:txBody>
          </p:sp>
          <p:sp>
            <p:nvSpPr>
              <p:cNvPr id="32" name="Isosceles Triangle 31"/>
              <p:cNvSpPr/>
              <p:nvPr/>
            </p:nvSpPr>
            <p:spPr>
              <a:xfrm rot="9112550">
                <a:off x="787758" y="2219640"/>
                <a:ext cx="429347" cy="244088"/>
              </a:xfrm>
              <a:prstGeom prst="triangle">
                <a:avLst>
                  <a:gd name="adj" fmla="val 3856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 name="Straight Arrow Connector 37"/>
            <p:cNvCxnSpPr/>
            <p:nvPr/>
          </p:nvCxnSpPr>
          <p:spPr>
            <a:xfrm>
              <a:off x="1793612" y="2542609"/>
              <a:ext cx="762164" cy="52635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467544" y="4474036"/>
            <a:ext cx="2880320" cy="755164"/>
            <a:chOff x="467544" y="4474036"/>
            <a:chExt cx="2880320" cy="755164"/>
          </a:xfrm>
        </p:grpSpPr>
        <p:cxnSp>
          <p:nvCxnSpPr>
            <p:cNvPr id="43" name="Straight Arrow Connector 42"/>
            <p:cNvCxnSpPr/>
            <p:nvPr/>
          </p:nvCxnSpPr>
          <p:spPr>
            <a:xfrm flipH="1">
              <a:off x="467544" y="4952486"/>
              <a:ext cx="2880320" cy="276714"/>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21247012">
              <a:off x="940351" y="4474036"/>
              <a:ext cx="1999009" cy="584775"/>
            </a:xfrm>
            <a:prstGeom prst="rect">
              <a:avLst/>
            </a:prstGeom>
            <a:noFill/>
          </p:spPr>
          <p:txBody>
            <a:bodyPr wrap="none" rtlCol="0">
              <a:spAutoFit/>
            </a:bodyPr>
            <a:lstStyle/>
            <a:p>
              <a:r>
                <a:rPr lang="en-US" sz="3200" dirty="0"/>
                <a:t>Server RPC</a:t>
              </a:r>
            </a:p>
          </p:txBody>
        </p:sp>
      </p:grpSp>
      <p:grpSp>
        <p:nvGrpSpPr>
          <p:cNvPr id="59" name="Group 58"/>
          <p:cNvGrpSpPr/>
          <p:nvPr/>
        </p:nvGrpSpPr>
        <p:grpSpPr>
          <a:xfrm>
            <a:off x="5442263" y="3886469"/>
            <a:ext cx="1984256" cy="1183741"/>
            <a:chOff x="5442263" y="3886469"/>
            <a:chExt cx="1984256" cy="1183741"/>
          </a:xfrm>
        </p:grpSpPr>
        <p:cxnSp>
          <p:nvCxnSpPr>
            <p:cNvPr id="45" name="Straight Arrow Connector 44"/>
            <p:cNvCxnSpPr/>
            <p:nvPr/>
          </p:nvCxnSpPr>
          <p:spPr>
            <a:xfrm flipV="1">
              <a:off x="5442263" y="3886469"/>
              <a:ext cx="1984256" cy="1066017"/>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rot="19907996">
              <a:off x="5613389" y="4485435"/>
              <a:ext cx="1708353" cy="584775"/>
            </a:xfrm>
            <a:prstGeom prst="rect">
              <a:avLst/>
            </a:prstGeom>
            <a:noFill/>
          </p:spPr>
          <p:txBody>
            <a:bodyPr wrap="none" rtlCol="0">
              <a:spAutoFit/>
            </a:bodyPr>
            <a:lstStyle/>
            <a:p>
              <a:r>
                <a:rPr lang="en-US" sz="3200" dirty="0"/>
                <a:t>Data RPC</a:t>
              </a:r>
            </a:p>
          </p:txBody>
        </p:sp>
      </p:grpSp>
      <p:grpSp>
        <p:nvGrpSpPr>
          <p:cNvPr id="58" name="Group 57"/>
          <p:cNvGrpSpPr/>
          <p:nvPr/>
        </p:nvGrpSpPr>
        <p:grpSpPr>
          <a:xfrm>
            <a:off x="5189802" y="5211512"/>
            <a:ext cx="2386819" cy="1506509"/>
            <a:chOff x="5189802" y="5211512"/>
            <a:chExt cx="2386819" cy="1506509"/>
          </a:xfrm>
        </p:grpSpPr>
        <p:cxnSp>
          <p:nvCxnSpPr>
            <p:cNvPr id="53" name="Straight Arrow Connector 52"/>
            <p:cNvCxnSpPr/>
            <p:nvPr/>
          </p:nvCxnSpPr>
          <p:spPr>
            <a:xfrm>
              <a:off x="5189802" y="5211512"/>
              <a:ext cx="797666" cy="1506509"/>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987468" y="5964766"/>
              <a:ext cx="1589153" cy="584775"/>
            </a:xfrm>
            <a:prstGeom prst="rect">
              <a:avLst/>
            </a:prstGeom>
            <a:noFill/>
          </p:spPr>
          <p:txBody>
            <a:bodyPr wrap="none" rtlCol="0">
              <a:spAutoFit/>
            </a:bodyPr>
            <a:lstStyle/>
            <a:p>
              <a:r>
                <a:rPr lang="en-US" sz="3200" dirty="0"/>
                <a:t>3</a:t>
              </a:r>
              <a:r>
                <a:rPr lang="en-US" sz="3200" baseline="30000" dirty="0"/>
                <a:t>rd</a:t>
              </a:r>
              <a:r>
                <a:rPr lang="en-US" sz="3200" dirty="0"/>
                <a:t> Party</a:t>
              </a:r>
            </a:p>
          </p:txBody>
        </p:sp>
      </p:grpSp>
      <p:grpSp>
        <p:nvGrpSpPr>
          <p:cNvPr id="64" name="Group 63"/>
          <p:cNvGrpSpPr/>
          <p:nvPr/>
        </p:nvGrpSpPr>
        <p:grpSpPr>
          <a:xfrm>
            <a:off x="3819576" y="2991748"/>
            <a:ext cx="2314438" cy="461664"/>
            <a:chOff x="3819576" y="2991748"/>
            <a:chExt cx="2314438" cy="461664"/>
          </a:xfrm>
        </p:grpSpPr>
        <p:sp>
          <p:nvSpPr>
            <p:cNvPr id="65" name="TextBox 64"/>
            <p:cNvSpPr txBox="1"/>
            <p:nvPr/>
          </p:nvSpPr>
          <p:spPr>
            <a:xfrm>
              <a:off x="3819576" y="2991748"/>
              <a:ext cx="2314438" cy="461664"/>
            </a:xfrm>
            <a:prstGeom prst="rect">
              <a:avLst/>
            </a:prstGeom>
            <a:solidFill>
              <a:schemeClr val="bg1">
                <a:lumMod val="85000"/>
                <a:lumOff val="15000"/>
              </a:schemeClr>
            </a:solidFill>
            <a:scene3d>
              <a:camera prst="orthographicFront"/>
              <a:lightRig rig="threePt" dir="t"/>
            </a:scene3d>
            <a:sp3d>
              <a:bevelT/>
            </a:sp3d>
          </p:spPr>
          <p:txBody>
            <a:bodyPr wrap="square" rtlCol="0">
              <a:spAutoFit/>
            </a:bodyPr>
            <a:lstStyle/>
            <a:p>
              <a:r>
                <a:rPr lang="en-CA" sz="2400" dirty="0"/>
                <a:t>UNPLUGGED</a:t>
              </a:r>
            </a:p>
          </p:txBody>
        </p:sp>
        <p:sp>
          <p:nvSpPr>
            <p:cNvPr id="66" name="Oval 65"/>
            <p:cNvSpPr/>
            <p:nvPr/>
          </p:nvSpPr>
          <p:spPr>
            <a:xfrm>
              <a:off x="5652120" y="3042735"/>
              <a:ext cx="360040" cy="35968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467544" y="4845455"/>
            <a:ext cx="2880320" cy="490775"/>
            <a:chOff x="467544" y="5330842"/>
            <a:chExt cx="2880320" cy="490775"/>
          </a:xfrm>
        </p:grpSpPr>
        <p:sp>
          <p:nvSpPr>
            <p:cNvPr id="70" name="Rectangle 56"/>
            <p:cNvSpPr/>
            <p:nvPr/>
          </p:nvSpPr>
          <p:spPr>
            <a:xfrm rot="2700000">
              <a:off x="2264776" y="5330842"/>
              <a:ext cx="490775" cy="490775"/>
            </a:xfrm>
            <a:custGeom>
              <a:avLst/>
              <a:gdLst/>
              <a:ahLst/>
              <a:cxnLst/>
              <a:rect l="l" t="t" r="r" b="b"/>
              <a:pathLst>
                <a:path w="3525386" h="3525386">
                  <a:moveTo>
                    <a:pt x="0" y="2122891"/>
                  </a:moveTo>
                  <a:lnTo>
                    <a:pt x="0" y="1402495"/>
                  </a:lnTo>
                  <a:lnTo>
                    <a:pt x="1402495" y="1402495"/>
                  </a:lnTo>
                  <a:lnTo>
                    <a:pt x="1402495" y="0"/>
                  </a:lnTo>
                  <a:lnTo>
                    <a:pt x="2122891" y="0"/>
                  </a:lnTo>
                  <a:lnTo>
                    <a:pt x="2122891" y="1402495"/>
                  </a:lnTo>
                  <a:lnTo>
                    <a:pt x="3525386" y="1402495"/>
                  </a:lnTo>
                  <a:lnTo>
                    <a:pt x="3525386" y="2122891"/>
                  </a:lnTo>
                  <a:lnTo>
                    <a:pt x="2122891" y="2122891"/>
                  </a:lnTo>
                  <a:lnTo>
                    <a:pt x="2122891" y="3525386"/>
                  </a:lnTo>
                  <a:lnTo>
                    <a:pt x="1402495" y="3525386"/>
                  </a:lnTo>
                  <a:lnTo>
                    <a:pt x="1402495" y="2122891"/>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p:cNvCxnSpPr/>
            <p:nvPr/>
          </p:nvCxnSpPr>
          <p:spPr>
            <a:xfrm flipH="1">
              <a:off x="467544" y="5456542"/>
              <a:ext cx="2880320" cy="276714"/>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5" name="Rectangle 59"/>
          <p:cNvSpPr>
            <a:spLocks noChangeArrowheads="1"/>
          </p:cNvSpPr>
          <p:nvPr/>
        </p:nvSpPr>
        <p:spPr bwMode="auto">
          <a:xfrm>
            <a:off x="6579565" y="1718309"/>
            <a:ext cx="250825" cy="215900"/>
          </a:xfrm>
          <a:prstGeom prst="rect">
            <a:avLst/>
          </a:prstGeom>
          <a:solidFill>
            <a:schemeClr val="accent1"/>
          </a:solidFill>
          <a:ln w="38100" algn="ctr">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mn-lt"/>
            </a:endParaRPr>
          </a:p>
        </p:txBody>
      </p:sp>
      <p:sp>
        <p:nvSpPr>
          <p:cNvPr id="76" name="Text Box 13"/>
          <p:cNvSpPr txBox="1">
            <a:spLocks noChangeArrowheads="1"/>
          </p:cNvSpPr>
          <p:nvPr/>
        </p:nvSpPr>
        <p:spPr bwMode="auto">
          <a:xfrm>
            <a:off x="6782044" y="1556792"/>
            <a:ext cx="1210781" cy="461665"/>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2400" dirty="0">
                <a:latin typeface="+mn-lt"/>
              </a:rPr>
              <a:t>Monitor</a:t>
            </a:r>
          </a:p>
        </p:txBody>
      </p:sp>
      <p:grpSp>
        <p:nvGrpSpPr>
          <p:cNvPr id="79" name="Group 78"/>
          <p:cNvGrpSpPr/>
          <p:nvPr/>
        </p:nvGrpSpPr>
        <p:grpSpPr>
          <a:xfrm>
            <a:off x="2833291" y="5890512"/>
            <a:ext cx="2523384" cy="733281"/>
            <a:chOff x="1583668" y="5944790"/>
            <a:chExt cx="2523384" cy="733281"/>
          </a:xfrm>
        </p:grpSpPr>
        <p:sp>
          <p:nvSpPr>
            <p:cNvPr id="77" name="Flowchart: Sequential Access Storage 76"/>
            <p:cNvSpPr/>
            <p:nvPr/>
          </p:nvSpPr>
          <p:spPr>
            <a:xfrm>
              <a:off x="1583668" y="5944790"/>
              <a:ext cx="648072" cy="624725"/>
            </a:xfrm>
            <a:prstGeom prst="flowChartMagneticTap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2343428" y="6093296"/>
              <a:ext cx="1763624" cy="584775"/>
            </a:xfrm>
            <a:prstGeom prst="rect">
              <a:avLst/>
            </a:prstGeom>
            <a:noFill/>
          </p:spPr>
          <p:txBody>
            <a:bodyPr wrap="none" rtlCol="0">
              <a:spAutoFit/>
            </a:bodyPr>
            <a:lstStyle/>
            <a:p>
              <a:r>
                <a:rPr lang="en-US" sz="3200" dirty="0"/>
                <a:t>Audit Log</a:t>
              </a:r>
            </a:p>
          </p:txBody>
        </p:sp>
      </p:grpSp>
    </p:spTree>
    <p:extLst>
      <p:ext uri="{BB962C8B-B14F-4D97-AF65-F5344CB8AC3E}">
        <p14:creationId xmlns:p14="http://schemas.microsoft.com/office/powerpoint/2010/main" val="154442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4" name="Slide Number Placeholder 3"/>
          <p:cNvSpPr>
            <a:spLocks noGrp="1"/>
          </p:cNvSpPr>
          <p:nvPr>
            <p:ph type="sldNum" sz="quarter" idx="12"/>
          </p:nvPr>
        </p:nvSpPr>
        <p:spPr/>
        <p:txBody>
          <a:bodyPr/>
          <a:lstStyle/>
          <a:p>
            <a:fld id="{13FA57BF-E7F9-47B6-B64C-15C296151AEE}" type="slidenum">
              <a:rPr lang="fr-CA" smtClean="0"/>
              <a:t>19</a:t>
            </a:fld>
            <a:endParaRPr lang="fr-CA"/>
          </a:p>
        </p:txBody>
      </p:sp>
      <p:sp>
        <p:nvSpPr>
          <p:cNvPr id="5" name="Content Placeholder 2"/>
          <p:cNvSpPr txBox="1">
            <a:spLocks/>
          </p:cNvSpPr>
          <p:nvPr/>
        </p:nvSpPr>
        <p:spPr>
          <a:xfrm>
            <a:off x="755576" y="2132856"/>
            <a:ext cx="7765322" cy="356518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CA" sz="2800" dirty="0">
                <a:effectLst>
                  <a:outerShdw blurRad="38100" dist="38100" dir="2700000" algn="tl">
                    <a:srgbClr val="000000">
                      <a:alpha val="43137"/>
                    </a:srgbClr>
                  </a:outerShdw>
                </a:effectLst>
              </a:rPr>
              <a:t>Ease of development</a:t>
            </a:r>
          </a:p>
          <a:p>
            <a:r>
              <a:rPr lang="en-CA" sz="2800" dirty="0">
                <a:effectLst>
                  <a:outerShdw blurRad="38100" dist="38100" dir="2700000" algn="tl">
                    <a:srgbClr val="000000">
                      <a:alpha val="43137"/>
                    </a:srgbClr>
                  </a:outerShdw>
                </a:effectLst>
              </a:rPr>
              <a:t>Satisfactory performance</a:t>
            </a:r>
          </a:p>
          <a:p>
            <a:r>
              <a:rPr lang="en-CA" sz="2800" dirty="0"/>
              <a:t>Good user experience</a:t>
            </a:r>
          </a:p>
        </p:txBody>
      </p:sp>
    </p:spTree>
    <p:extLst>
      <p:ext uri="{BB962C8B-B14F-4D97-AF65-F5344CB8AC3E}">
        <p14:creationId xmlns:p14="http://schemas.microsoft.com/office/powerpoint/2010/main" val="151841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photo album</a:t>
            </a:r>
            <a:endParaRPr lang="fr-CA" dirty="0"/>
          </a:p>
        </p:txBody>
      </p:sp>
      <p:sp>
        <p:nvSpPr>
          <p:cNvPr id="6" name="Slide Number Placeholder 5"/>
          <p:cNvSpPr>
            <a:spLocks noGrp="1"/>
          </p:cNvSpPr>
          <p:nvPr>
            <p:ph type="sldNum" sz="quarter" idx="12"/>
          </p:nvPr>
        </p:nvSpPr>
        <p:spPr/>
        <p:txBody>
          <a:bodyPr/>
          <a:lstStyle/>
          <a:p>
            <a:fld id="{13FA57BF-E7F9-47B6-B64C-15C296151AEE}" type="slidenum">
              <a:rPr lang="fr-CA" smtClean="0"/>
              <a:t>2</a:t>
            </a:fld>
            <a:endParaRPr lang="fr-CA"/>
          </a:p>
        </p:txBody>
      </p:sp>
      <p:pic>
        <p:nvPicPr>
          <p:cNvPr id="4" name="Picture 4" descr="photoalb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39552" y="1844824"/>
            <a:ext cx="4001729" cy="30012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photoalb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572000" y="1844824"/>
            <a:ext cx="4001728" cy="3001296"/>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1885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Applications Built</a:t>
            </a:r>
            <a:endParaRPr lang="fr-CA" dirty="0"/>
          </a:p>
        </p:txBody>
      </p:sp>
      <p:graphicFrame>
        <p:nvGraphicFramePr>
          <p:cNvPr id="4" name="Group 214"/>
          <p:cNvGraphicFramePr>
            <a:graphicFrameLocks noGrp="1"/>
          </p:cNvGraphicFramePr>
          <p:nvPr>
            <p:ph idx="1"/>
            <p:extLst>
              <p:ext uri="{D42A27DB-BD31-4B8C-83A1-F6EECF244321}">
                <p14:modId xmlns:p14="http://schemas.microsoft.com/office/powerpoint/2010/main" val="1551539921"/>
              </p:ext>
            </p:extLst>
          </p:nvPr>
        </p:nvGraphicFramePr>
        <p:xfrm>
          <a:off x="611188" y="1918320"/>
          <a:ext cx="7993062" cy="2590800"/>
        </p:xfrm>
        <a:graphic>
          <a:graphicData uri="http://schemas.openxmlformats.org/drawingml/2006/table">
            <a:tbl>
              <a:tblPr/>
              <a:tblGrid>
                <a:gridCol w="2232025">
                  <a:extLst>
                    <a:ext uri="{9D8B030D-6E8A-4147-A177-3AD203B41FA5}">
                      <a16:colId xmlns:a16="http://schemas.microsoft.com/office/drawing/2014/main" val="20000"/>
                    </a:ext>
                  </a:extLst>
                </a:gridCol>
                <a:gridCol w="1223962">
                  <a:extLst>
                    <a:ext uri="{9D8B030D-6E8A-4147-A177-3AD203B41FA5}">
                      <a16:colId xmlns:a16="http://schemas.microsoft.com/office/drawing/2014/main" val="20001"/>
                    </a:ext>
                  </a:extLst>
                </a:gridCol>
                <a:gridCol w="4537075">
                  <a:extLst>
                    <a:ext uri="{9D8B030D-6E8A-4147-A177-3AD203B41FA5}">
                      <a16:colId xmlns:a16="http://schemas.microsoft.com/office/drawing/2014/main" val="20002"/>
                    </a:ext>
                  </a:extLst>
                </a:gridCol>
              </a:tblGrid>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dirty="0">
                          <a:ln>
                            <a:noFill/>
                          </a:ln>
                          <a:solidFill>
                            <a:schemeClr val="tx1"/>
                          </a:solidFill>
                          <a:effectLst/>
                          <a:latin typeface="Calibri Light" pitchFamily="34" charset="0"/>
                          <a:cs typeface="Arial" charset="0"/>
                        </a:rPr>
                        <a:t>App Name</a:t>
                      </a:r>
                    </a:p>
                  </a:txBody>
                  <a:tcPr horzOverflow="overflow">
                    <a:lnL cap="flat">
                      <a:noFill/>
                    </a:lnL>
                    <a:lnR>
                      <a:noFill/>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a:ln>
                            <a:noFill/>
                          </a:ln>
                          <a:solidFill>
                            <a:schemeClr val="tx1"/>
                          </a:solidFill>
                          <a:effectLst/>
                          <a:latin typeface="Calibri Light" pitchFamily="34" charset="0"/>
                          <a:cs typeface="Arial" charset="0"/>
                        </a:rPr>
                        <a:t>SLOC</a:t>
                      </a:r>
                    </a:p>
                  </a:txBody>
                  <a:tcPr horzOverflow="overflow">
                    <a:lnL>
                      <a:noFill/>
                    </a:lnL>
                    <a:lnR>
                      <a:noFill/>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a:ln>
                            <a:noFill/>
                          </a:ln>
                          <a:solidFill>
                            <a:schemeClr val="tx1"/>
                          </a:solidFill>
                          <a:effectLst/>
                          <a:latin typeface="Calibri Light" pitchFamily="34" charset="0"/>
                          <a:cs typeface="Arial" charset="0"/>
                        </a:rPr>
                        <a:t>Description</a:t>
                      </a:r>
                    </a:p>
                  </a:txBody>
                  <a:tcPr horzOverflow="overflow">
                    <a:lnL>
                      <a:noFill/>
                    </a:lnL>
                    <a:lnR cap="flat">
                      <a:noFill/>
                    </a:lnR>
                    <a:lnT w="28575" cap="flat" cmpd="sng" algn="ctr">
                      <a:solidFill>
                        <a:schemeClr val="tx1"/>
                      </a:solidFill>
                      <a:prstDash val="solid"/>
                      <a:round/>
                      <a:headEnd type="none" w="med" len="med"/>
                      <a:tailEnd type="none" w="lg" len="lg"/>
                    </a:lnT>
                    <a:lnB w="12700"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0"/>
                  </a:ext>
                </a:extLst>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a:ln>
                            <a:noFill/>
                          </a:ln>
                          <a:solidFill>
                            <a:schemeClr val="tx1"/>
                          </a:solidFill>
                          <a:effectLst/>
                          <a:latin typeface="Calibri Light" pitchFamily="34" charset="0"/>
                          <a:cs typeface="Arial" charset="0"/>
                        </a:rPr>
                        <a:t>TwoCans</a:t>
                      </a:r>
                    </a:p>
                  </a:txBody>
                  <a:tcPr horzOverflow="overflow">
                    <a:lnL cap="flat">
                      <a:noFill/>
                    </a:lnL>
                    <a:lnR>
                      <a:noFill/>
                    </a:lnR>
                    <a:lnT w="12700" cap="flat" cmpd="sng" algn="ctr">
                      <a:solidFill>
                        <a:schemeClr val="tx1"/>
                      </a:solidFill>
                      <a:prstDash val="solid"/>
                      <a:round/>
                      <a:headEnd type="none" w="med" len="med"/>
                      <a:tailEnd type="none" w="lg" len="lg"/>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a:ln>
                            <a:noFill/>
                          </a:ln>
                          <a:solidFill>
                            <a:schemeClr val="tx1"/>
                          </a:solidFill>
                          <a:effectLst/>
                          <a:latin typeface="Calibri Light" pitchFamily="34" charset="0"/>
                          <a:cs typeface="Arial" charset="0"/>
                        </a:rPr>
                        <a:t>1500</a:t>
                      </a:r>
                    </a:p>
                  </a:txBody>
                  <a:tcPr horzOverflow="overflow">
                    <a:lnL>
                      <a:noFill/>
                    </a:lnL>
                    <a:lnR>
                      <a:noFill/>
                    </a:lnR>
                    <a:lnT w="12700" cap="flat" cmpd="sng" algn="ctr">
                      <a:solidFill>
                        <a:schemeClr val="tx1"/>
                      </a:solidFill>
                      <a:prstDash val="solid"/>
                      <a:round/>
                      <a:headEnd type="none" w="med" len="med"/>
                      <a:tailEnd type="none" w="lg" len="lg"/>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a:ln>
                            <a:noFill/>
                          </a:ln>
                          <a:solidFill>
                            <a:schemeClr val="tx1"/>
                          </a:solidFill>
                          <a:effectLst/>
                          <a:latin typeface="Calibri Light" pitchFamily="34" charset="0"/>
                          <a:cs typeface="Arial" charset="0"/>
                        </a:rPr>
                        <a:t>IM System</a:t>
                      </a:r>
                    </a:p>
                  </a:txBody>
                  <a:tcPr horzOverflow="overflow">
                    <a:lnL>
                      <a:noFill/>
                    </a:lnL>
                    <a:lnR cap="flat">
                      <a:noFill/>
                    </a:lnR>
                    <a:lnT w="12700" cap="flat" cmpd="sng" algn="ctr">
                      <a:solidFill>
                        <a:schemeClr val="tx1"/>
                      </a:solidFill>
                      <a:prstDash val="solid"/>
                      <a:round/>
                      <a:headEnd type="none" w="med" len="med"/>
                      <a:tailEnd type="none" w="lg" len="lg"/>
                    </a:lnT>
                    <a:lnB>
                      <a:noFill/>
                    </a:lnB>
                    <a:lnTlToBr>
                      <a:noFill/>
                    </a:lnTlToBr>
                    <a:lnBlToTr>
                      <a:noFill/>
                    </a:lnBlToTr>
                    <a:noFill/>
                  </a:tcPr>
                </a:tc>
                <a:extLst>
                  <a:ext uri="{0D108BD9-81ED-4DB2-BD59-A6C34878D82A}">
                    <a16:rowId xmlns:a16="http://schemas.microsoft.com/office/drawing/2014/main" val="10001"/>
                  </a:ext>
                </a:extLst>
              </a:tr>
              <a:tr h="436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a:ln>
                            <a:noFill/>
                          </a:ln>
                          <a:solidFill>
                            <a:schemeClr val="tx1"/>
                          </a:solidFill>
                          <a:effectLst/>
                          <a:latin typeface="Calibri Light" pitchFamily="34" charset="0"/>
                          <a:cs typeface="Arial" charset="0"/>
                        </a:rPr>
                        <a:t>HotCRP-P</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a:ln>
                            <a:noFill/>
                          </a:ln>
                          <a:solidFill>
                            <a:schemeClr val="tx1"/>
                          </a:solidFill>
                          <a:effectLst/>
                          <a:latin typeface="Calibri Light" pitchFamily="34" charset="0"/>
                          <a:cs typeface="Arial" charset="0"/>
                        </a:rPr>
                        <a:t>10K</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a:ln>
                            <a:noFill/>
                          </a:ln>
                          <a:solidFill>
                            <a:schemeClr val="tx1"/>
                          </a:solidFill>
                          <a:effectLst/>
                          <a:latin typeface="Calibri Light" pitchFamily="34" charset="0"/>
                          <a:cs typeface="Arial" charset="0"/>
                        </a:rPr>
                        <a:t>Permanent HotCRP</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a:ln>
                            <a:noFill/>
                          </a:ln>
                          <a:solidFill>
                            <a:schemeClr val="tx1"/>
                          </a:solidFill>
                          <a:effectLst/>
                          <a:latin typeface="Calibri Light" pitchFamily="34" charset="0"/>
                          <a:cs typeface="Arial" charset="0"/>
                        </a:rPr>
                        <a:t>Lenscapes</a:t>
                      </a:r>
                    </a:p>
                  </a:txBody>
                  <a:tcPr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a:ln>
                            <a:noFill/>
                          </a:ln>
                          <a:solidFill>
                            <a:schemeClr val="tx1"/>
                          </a:solidFill>
                          <a:effectLst/>
                          <a:latin typeface="Calibri Light" pitchFamily="34" charset="0"/>
                          <a:cs typeface="Arial" charset="0"/>
                        </a:rPr>
                        <a:t>2200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a:ln>
                            <a:noFill/>
                          </a:ln>
                          <a:solidFill>
                            <a:schemeClr val="tx1"/>
                          </a:solidFill>
                          <a:effectLst/>
                          <a:latin typeface="Calibri Light" pitchFamily="34" charset="0"/>
                          <a:cs typeface="Arial" charset="0"/>
                        </a:rPr>
                        <a:t>Photo album sharing</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38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a:ln>
                            <a:noFill/>
                          </a:ln>
                          <a:solidFill>
                            <a:schemeClr val="tx1"/>
                          </a:solidFill>
                          <a:effectLst/>
                          <a:latin typeface="Calibri Light" pitchFamily="34" charset="0"/>
                          <a:cs typeface="Arial" charset="0"/>
                        </a:rPr>
                        <a:t>Data Viewer</a:t>
                      </a:r>
                    </a:p>
                  </a:txBody>
                  <a:tcPr horzOverflow="overflow">
                    <a:lnL cap="flat">
                      <a:noFill/>
                    </a:lnL>
                    <a:lnR>
                      <a:noFill/>
                    </a:lnR>
                    <a:lnT>
                      <a:noFill/>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dirty="0">
                          <a:ln>
                            <a:noFill/>
                          </a:ln>
                          <a:solidFill>
                            <a:schemeClr val="tx1"/>
                          </a:solidFill>
                          <a:effectLst/>
                          <a:latin typeface="Calibri Light" pitchFamily="34" charset="0"/>
                          <a:cs typeface="Arial" charset="0"/>
                        </a:rPr>
                        <a:t>650</a:t>
                      </a:r>
                    </a:p>
                  </a:txBody>
                  <a:tcPr horzOverflow="overflow">
                    <a:lnL>
                      <a:noFill/>
                    </a:lnL>
                    <a:lnR>
                      <a:noFill/>
                    </a:lnR>
                    <a:lnT>
                      <a:noFill/>
                    </a:lnT>
                    <a:lnB w="28575" cap="flat" cmpd="sng" algn="ctr">
                      <a:solidFill>
                        <a:schemeClr val="tx1"/>
                      </a:solidFill>
                      <a:prstDash val="solid"/>
                      <a:round/>
                      <a:headEnd type="none" w="med" len="med"/>
                      <a:tailEnd type="none" w="lg" len="lg"/>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CA" sz="2800" b="0" i="0" u="none" strike="noStrike" cap="none" normalizeH="0" baseline="0" dirty="0">
                          <a:ln>
                            <a:noFill/>
                          </a:ln>
                          <a:solidFill>
                            <a:schemeClr val="tx1"/>
                          </a:solidFill>
                          <a:effectLst/>
                          <a:latin typeface="Calibri Light" pitchFamily="34" charset="0"/>
                          <a:cs typeface="Arial" charset="0"/>
                        </a:rPr>
                        <a:t>Namespace file explorer</a:t>
                      </a:r>
                    </a:p>
                  </a:txBody>
                  <a:tcPr horzOverflow="overflow">
                    <a:lnL>
                      <a:noFill/>
                    </a:lnL>
                    <a:lnR cap="flat">
                      <a:noFill/>
                    </a:lnR>
                    <a:lnT>
                      <a:noFill/>
                    </a:lnT>
                    <a:lnB w="28575" cap="flat" cmpd="sng" algn="ctr">
                      <a:solidFill>
                        <a:schemeClr val="tx1"/>
                      </a:solidFill>
                      <a:prstDash val="solid"/>
                      <a:round/>
                      <a:headEnd type="none" w="med" len="med"/>
                      <a:tailEnd type="none" w="lg" len="lg"/>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 name="Slide Number Placeholder 5"/>
          <p:cNvSpPr>
            <a:spLocks noGrp="1"/>
          </p:cNvSpPr>
          <p:nvPr>
            <p:ph type="sldNum" sz="quarter" idx="12"/>
          </p:nvPr>
        </p:nvSpPr>
        <p:spPr/>
        <p:txBody>
          <a:bodyPr/>
          <a:lstStyle/>
          <a:p>
            <a:fld id="{13FA57BF-E7F9-47B6-B64C-15C296151AEE}" type="slidenum">
              <a:rPr lang="fr-CA" smtClean="0"/>
              <a:t>20</a:t>
            </a:fld>
            <a:endParaRPr lang="fr-CA"/>
          </a:p>
        </p:txBody>
      </p:sp>
      <p:sp>
        <p:nvSpPr>
          <p:cNvPr id="5" name="TextBox 4"/>
          <p:cNvSpPr txBox="1"/>
          <p:nvPr/>
        </p:nvSpPr>
        <p:spPr>
          <a:xfrm>
            <a:off x="323528" y="5104882"/>
            <a:ext cx="8476359" cy="830997"/>
          </a:xfrm>
          <a:prstGeom prst="rect">
            <a:avLst/>
          </a:prstGeom>
          <a:noFill/>
        </p:spPr>
        <p:txBody>
          <a:bodyPr wrap="none" rtlCol="0">
            <a:spAutoFit/>
          </a:bodyPr>
          <a:lstStyle/>
          <a:p>
            <a:r>
              <a:rPr lang="en-CA" sz="2400" dirty="0"/>
              <a:t>Python Server prototype implementing CAPSI API (X lines of code).</a:t>
            </a:r>
            <a:br>
              <a:rPr lang="en-CA" sz="2400" dirty="0"/>
            </a:br>
            <a:r>
              <a:rPr lang="en-CA" sz="2400" dirty="0"/>
              <a:t>Supports three underlying storage </a:t>
            </a:r>
            <a:r>
              <a:rPr lang="en-CA" sz="2400" dirty="0" err="1"/>
              <a:t>backends</a:t>
            </a:r>
            <a:r>
              <a:rPr lang="en-CA" sz="2400" dirty="0"/>
              <a:t>, FS, Azure, S3.</a:t>
            </a:r>
            <a:endParaRPr lang="fr-CA" sz="2400" dirty="0"/>
          </a:p>
        </p:txBody>
      </p:sp>
    </p:spTree>
    <p:extLst>
      <p:ext uri="{BB962C8B-B14F-4D97-AF65-F5344CB8AC3E}">
        <p14:creationId xmlns:p14="http://schemas.microsoft.com/office/powerpoint/2010/main" val="3511297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TWOCANS</a:t>
            </a:r>
            <a:endParaRPr lang="fr-CA" dirty="0"/>
          </a:p>
        </p:txBody>
      </p:sp>
      <p:sp>
        <p:nvSpPr>
          <p:cNvPr id="3" name="Content Placeholder 2"/>
          <p:cNvSpPr>
            <a:spLocks noGrp="1"/>
          </p:cNvSpPr>
          <p:nvPr>
            <p:ph idx="1"/>
          </p:nvPr>
        </p:nvSpPr>
        <p:spPr>
          <a:xfrm>
            <a:off x="685346" y="2096064"/>
            <a:ext cx="7765322" cy="3565184"/>
          </a:xfrm>
        </p:spPr>
        <p:txBody>
          <a:bodyPr>
            <a:normAutofit/>
          </a:bodyPr>
          <a:lstStyle/>
          <a:p>
            <a:r>
              <a:rPr lang="en-CA" sz="2800" dirty="0">
                <a:effectLst/>
              </a:rPr>
              <a:t>Chat owner keeps list of message capabilities</a:t>
            </a:r>
          </a:p>
          <a:p>
            <a:r>
              <a:rPr lang="en-CA" sz="2800" dirty="0">
                <a:effectLst/>
              </a:rPr>
              <a:t>Message authors can revoke their messages</a:t>
            </a:r>
          </a:p>
          <a:p>
            <a:r>
              <a:rPr lang="en-CA" sz="2800" dirty="0"/>
              <a:t>Uses client-side crypto to sign and verify messages</a:t>
            </a:r>
          </a:p>
          <a:p>
            <a:r>
              <a:rPr lang="en-CA" sz="2800" dirty="0"/>
              <a:t>Very simple hosted service</a:t>
            </a:r>
          </a:p>
          <a:p>
            <a:pPr lvl="1"/>
            <a:r>
              <a:rPr lang="en-CA" sz="2400" dirty="0"/>
              <a:t>Messages don’t go through server: p2store</a:t>
            </a:r>
          </a:p>
          <a:p>
            <a:pPr lvl="1"/>
            <a:r>
              <a:rPr lang="en-CA" sz="2400" dirty="0"/>
              <a:t>Only user registry and public chat URLs</a:t>
            </a:r>
          </a:p>
          <a:p>
            <a:endParaRPr lang="fr-CA" sz="2800" dirty="0"/>
          </a:p>
        </p:txBody>
      </p:sp>
      <p:sp>
        <p:nvSpPr>
          <p:cNvPr id="4" name="Slide Number Placeholder 3"/>
          <p:cNvSpPr>
            <a:spLocks noGrp="1"/>
          </p:cNvSpPr>
          <p:nvPr>
            <p:ph type="sldNum" sz="quarter" idx="12"/>
          </p:nvPr>
        </p:nvSpPr>
        <p:spPr/>
        <p:txBody>
          <a:bodyPr/>
          <a:lstStyle/>
          <a:p>
            <a:fld id="{13FA57BF-E7F9-47B6-B64C-15C296151AEE}" type="slidenum">
              <a:rPr lang="fr-CA" smtClean="0"/>
              <a:t>21</a:t>
            </a:fld>
            <a:endParaRPr lang="fr-CA"/>
          </a:p>
        </p:txBody>
      </p:sp>
    </p:spTree>
    <p:extLst>
      <p:ext uri="{BB962C8B-B14F-4D97-AF65-F5344CB8AC3E}">
        <p14:creationId xmlns:p14="http://schemas.microsoft.com/office/powerpoint/2010/main" val="3774187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HOTCRP-P (Permanent)</a:t>
            </a:r>
            <a:endParaRPr lang="fr-CA" dirty="0"/>
          </a:p>
        </p:txBody>
      </p:sp>
      <p:sp>
        <p:nvSpPr>
          <p:cNvPr id="3" name="Content Placeholder 2"/>
          <p:cNvSpPr>
            <a:spLocks noGrp="1"/>
          </p:cNvSpPr>
          <p:nvPr>
            <p:ph idx="1"/>
          </p:nvPr>
        </p:nvSpPr>
        <p:spPr/>
        <p:txBody>
          <a:bodyPr>
            <a:normAutofit/>
          </a:bodyPr>
          <a:lstStyle/>
          <a:p>
            <a:r>
              <a:rPr lang="en-CA" sz="2400" dirty="0"/>
              <a:t>Refitted </a:t>
            </a:r>
            <a:r>
              <a:rPr lang="en-CA" sz="2400" dirty="0" err="1"/>
              <a:t>php</a:t>
            </a:r>
            <a:r>
              <a:rPr lang="en-CA" sz="2400" dirty="0"/>
              <a:t> app to DHTML view logic</a:t>
            </a:r>
          </a:p>
          <a:p>
            <a:r>
              <a:rPr lang="en-CA" sz="2400" dirty="0"/>
              <a:t>Client-side archiving of papers/reviews (copy)</a:t>
            </a:r>
          </a:p>
          <a:p>
            <a:r>
              <a:rPr lang="en-CA" sz="2400" dirty="0"/>
              <a:t>Local index is built using  applet port of Apache </a:t>
            </a:r>
            <a:r>
              <a:rPr lang="en-CA" sz="2400" dirty="0" err="1"/>
              <a:t>Lucene</a:t>
            </a:r>
            <a:endParaRPr lang="en-CA" sz="2400" dirty="0"/>
          </a:p>
          <a:p>
            <a:r>
              <a:rPr lang="en-CA" sz="2400" dirty="0"/>
              <a:t>Unplugged mode allows local archive search</a:t>
            </a:r>
            <a:br>
              <a:rPr lang="en-CA" sz="2400" dirty="0"/>
            </a:br>
            <a:r>
              <a:rPr lang="en-CA" sz="2400" dirty="0"/>
              <a:t>(regardless of conference website availability)</a:t>
            </a:r>
            <a:endParaRPr lang="fr-CA" sz="2400" dirty="0"/>
          </a:p>
        </p:txBody>
      </p:sp>
      <p:sp>
        <p:nvSpPr>
          <p:cNvPr id="4" name="Slide Number Placeholder 3"/>
          <p:cNvSpPr>
            <a:spLocks noGrp="1"/>
          </p:cNvSpPr>
          <p:nvPr>
            <p:ph type="sldNum" sz="quarter" idx="12"/>
          </p:nvPr>
        </p:nvSpPr>
        <p:spPr/>
        <p:txBody>
          <a:bodyPr/>
          <a:lstStyle/>
          <a:p>
            <a:fld id="{13FA57BF-E7F9-47B6-B64C-15C296151AEE}" type="slidenum">
              <a:rPr lang="fr-CA" smtClean="0"/>
              <a:t>22</a:t>
            </a:fld>
            <a:endParaRPr lang="fr-CA"/>
          </a:p>
        </p:txBody>
      </p:sp>
    </p:spTree>
    <p:extLst>
      <p:ext uri="{BB962C8B-B14F-4D97-AF65-F5344CB8AC3E}">
        <p14:creationId xmlns:p14="http://schemas.microsoft.com/office/powerpoint/2010/main" val="452058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performance</a:t>
            </a:r>
            <a:endParaRPr lang="fr-CA" dirty="0"/>
          </a:p>
        </p:txBody>
      </p:sp>
      <p:sp>
        <p:nvSpPr>
          <p:cNvPr id="3" name="Content Placeholder 2"/>
          <p:cNvSpPr>
            <a:spLocks noGrp="1"/>
          </p:cNvSpPr>
          <p:nvPr>
            <p:ph idx="1"/>
          </p:nvPr>
        </p:nvSpPr>
        <p:spPr>
          <a:xfrm>
            <a:off x="685346" y="2096064"/>
            <a:ext cx="3454606" cy="3695136"/>
          </a:xfrm>
        </p:spPr>
        <p:txBody>
          <a:bodyPr>
            <a:normAutofit fontScale="92500"/>
          </a:bodyPr>
          <a:lstStyle/>
          <a:p>
            <a:r>
              <a:rPr lang="en-CA" dirty="0"/>
              <a:t>Application benchmark for caching, sampling Flickr pages.</a:t>
            </a:r>
          </a:p>
          <a:p>
            <a:r>
              <a:rPr lang="en-CA" dirty="0"/>
              <a:t>Compare loading pages statically with content-identical </a:t>
            </a:r>
            <a:r>
              <a:rPr lang="en-CA" dirty="0" err="1"/>
              <a:t>Micasa</a:t>
            </a:r>
            <a:r>
              <a:rPr lang="en-CA" dirty="0"/>
              <a:t> </a:t>
            </a:r>
            <a:r>
              <a:rPr lang="en-CA" dirty="0" err="1"/>
              <a:t>impl</a:t>
            </a:r>
            <a:r>
              <a:rPr lang="en-CA" dirty="0"/>
              <a:t>.</a:t>
            </a:r>
          </a:p>
          <a:p>
            <a:r>
              <a:rPr lang="en-CA" dirty="0"/>
              <a:t>Evaluation server keeps flattened capability structure.</a:t>
            </a:r>
          </a:p>
          <a:p>
            <a:r>
              <a:rPr lang="en-CA" dirty="0"/>
              <a:t>Compare cached </a:t>
            </a:r>
            <a:r>
              <a:rPr lang="en-CA" dirty="0" err="1"/>
              <a:t>vs</a:t>
            </a:r>
            <a:r>
              <a:rPr lang="en-CA" dirty="0"/>
              <a:t> non-cached load times and BW.</a:t>
            </a:r>
            <a:endParaRPr lang="fr-CA" dirty="0"/>
          </a:p>
        </p:txBody>
      </p:sp>
      <p:sp>
        <p:nvSpPr>
          <p:cNvPr id="41" name="Slide Number Placeholder 40"/>
          <p:cNvSpPr>
            <a:spLocks noGrp="1"/>
          </p:cNvSpPr>
          <p:nvPr>
            <p:ph type="sldNum" sz="quarter" idx="12"/>
          </p:nvPr>
        </p:nvSpPr>
        <p:spPr>
          <a:xfrm>
            <a:off x="7895525" y="6160219"/>
            <a:ext cx="565159" cy="365125"/>
          </a:xfrm>
        </p:spPr>
        <p:txBody>
          <a:bodyPr/>
          <a:lstStyle/>
          <a:p>
            <a:fld id="{13FA57BF-E7F9-47B6-B64C-15C296151AEE}" type="slidenum">
              <a:rPr lang="fr-CA" smtClean="0"/>
              <a:t>23</a:t>
            </a:fld>
            <a:endParaRPr lang="fr-CA"/>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343" y="3861048"/>
            <a:ext cx="855539" cy="855539"/>
          </a:xfrm>
          <a:prstGeom prst="rect">
            <a:avLst/>
          </a:prstGeom>
        </p:spPr>
      </p:pic>
      <p:sp>
        <p:nvSpPr>
          <p:cNvPr id="6" name="TextBox 5"/>
          <p:cNvSpPr txBox="1"/>
          <p:nvPr/>
        </p:nvSpPr>
        <p:spPr>
          <a:xfrm>
            <a:off x="6074185" y="3959381"/>
            <a:ext cx="899990" cy="646331"/>
          </a:xfrm>
          <a:prstGeom prst="rect">
            <a:avLst/>
          </a:prstGeom>
          <a:noFill/>
        </p:spPr>
        <p:txBody>
          <a:bodyPr wrap="none" rtlCol="0">
            <a:spAutoFit/>
          </a:bodyPr>
          <a:lstStyle/>
          <a:p>
            <a:r>
              <a:rPr lang="en-CA" b="1" dirty="0" err="1">
                <a:solidFill>
                  <a:schemeClr val="accent5">
                    <a:lumMod val="75000"/>
                  </a:schemeClr>
                </a:solidFill>
              </a:rPr>
              <a:t>Birdi</a:t>
            </a:r>
            <a:r>
              <a:rPr lang="en-CA" b="1" dirty="0">
                <a:solidFill>
                  <a:schemeClr val="accent5">
                    <a:lumMod val="75000"/>
                  </a:schemeClr>
                </a:solidFill>
              </a:rPr>
              <a:t>@:</a:t>
            </a:r>
            <a:br>
              <a:rPr lang="en-CA" b="1" dirty="0">
                <a:solidFill>
                  <a:schemeClr val="accent5">
                    <a:lumMod val="75000"/>
                  </a:schemeClr>
                </a:solidFill>
              </a:rPr>
            </a:br>
            <a:r>
              <a:rPr lang="en-CA" dirty="0"/>
              <a:t>Nice!</a:t>
            </a:r>
            <a:endParaRPr lang="fr-CA"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343" y="4941168"/>
            <a:ext cx="871232" cy="822201"/>
          </a:xfrm>
          <a:prstGeom prst="rect">
            <a:avLst/>
          </a:prstGeom>
        </p:spPr>
      </p:pic>
      <p:sp>
        <p:nvSpPr>
          <p:cNvPr id="8" name="TextBox 7"/>
          <p:cNvSpPr txBox="1"/>
          <p:nvPr/>
        </p:nvSpPr>
        <p:spPr>
          <a:xfrm>
            <a:off x="6074185" y="5029102"/>
            <a:ext cx="1306127" cy="646331"/>
          </a:xfrm>
          <a:prstGeom prst="rect">
            <a:avLst/>
          </a:prstGeom>
          <a:noFill/>
        </p:spPr>
        <p:txBody>
          <a:bodyPr wrap="none" rtlCol="0">
            <a:spAutoFit/>
          </a:bodyPr>
          <a:lstStyle/>
          <a:p>
            <a:r>
              <a:rPr lang="en-CA" b="1" dirty="0">
                <a:solidFill>
                  <a:schemeClr val="accent5">
                    <a:lumMod val="75000"/>
                  </a:schemeClr>
                </a:solidFill>
              </a:rPr>
              <a:t>Chex:</a:t>
            </a:r>
            <a:br>
              <a:rPr lang="en-CA" b="1" dirty="0">
                <a:solidFill>
                  <a:schemeClr val="accent5">
                    <a:lumMod val="75000"/>
                  </a:schemeClr>
                </a:solidFill>
              </a:rPr>
            </a:br>
            <a:r>
              <a:rPr lang="en-CA" dirty="0"/>
              <a:t>great comp.</a:t>
            </a:r>
            <a:endParaRPr lang="fr-CA" dirty="0"/>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2132856"/>
            <a:ext cx="2592288" cy="1458162"/>
          </a:xfrm>
          <a:prstGeom prst="rect">
            <a:avLst/>
          </a:prstGeom>
        </p:spPr>
      </p:pic>
      <p:sp>
        <p:nvSpPr>
          <p:cNvPr id="12" name="TextBox 11"/>
          <p:cNvSpPr txBox="1"/>
          <p:nvPr/>
        </p:nvSpPr>
        <p:spPr>
          <a:xfrm>
            <a:off x="1331640" y="5949280"/>
            <a:ext cx="6171048" cy="400110"/>
          </a:xfrm>
          <a:prstGeom prst="rect">
            <a:avLst/>
          </a:prstGeom>
          <a:noFill/>
        </p:spPr>
        <p:txBody>
          <a:bodyPr wrap="none" rtlCol="0">
            <a:spAutoFit/>
          </a:bodyPr>
          <a:lstStyle/>
          <a:p>
            <a:r>
              <a:rPr lang="en-US" sz="2000" dirty="0"/>
              <a:t>Accessing an item: $root/Comments/0/{icon, author, text}</a:t>
            </a:r>
          </a:p>
        </p:txBody>
      </p:sp>
    </p:spTree>
    <p:extLst>
      <p:ext uri="{BB962C8B-B14F-4D97-AF65-F5344CB8AC3E}">
        <p14:creationId xmlns:p14="http://schemas.microsoft.com/office/powerpoint/2010/main" val="3328073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Overheads</a:t>
            </a:r>
            <a:endParaRPr lang="fr-CA" dirty="0"/>
          </a:p>
        </p:txBody>
      </p:sp>
      <p:sp>
        <p:nvSpPr>
          <p:cNvPr id="3" name="Content Placeholder 2"/>
          <p:cNvSpPr>
            <a:spLocks noGrp="1"/>
          </p:cNvSpPr>
          <p:nvPr>
            <p:ph idx="1"/>
          </p:nvPr>
        </p:nvSpPr>
        <p:spPr/>
        <p:txBody>
          <a:bodyPr>
            <a:normAutofit/>
          </a:bodyPr>
          <a:lstStyle/>
          <a:p>
            <a:r>
              <a:rPr lang="en-CA" sz="2400" dirty="0"/>
              <a:t>Fetching </a:t>
            </a:r>
            <a:r>
              <a:rPr lang="en-CA" sz="2400" dirty="0" err="1"/>
              <a:t>Micasa</a:t>
            </a:r>
            <a:r>
              <a:rPr lang="en-CA" sz="2400" dirty="0"/>
              <a:t> blobs slower than apache static fetch</a:t>
            </a:r>
          </a:p>
          <a:p>
            <a:r>
              <a:rPr lang="en-CA" sz="2400" dirty="0"/>
              <a:t>Content integrity overhead (checksum + signatures)</a:t>
            </a:r>
          </a:p>
          <a:p>
            <a:r>
              <a:rPr lang="en-CA" sz="2400" dirty="0"/>
              <a:t>Additional data dependencies</a:t>
            </a:r>
          </a:p>
        </p:txBody>
      </p:sp>
      <p:sp>
        <p:nvSpPr>
          <p:cNvPr id="4" name="Slide Number Placeholder 3"/>
          <p:cNvSpPr>
            <a:spLocks noGrp="1"/>
          </p:cNvSpPr>
          <p:nvPr>
            <p:ph type="sldNum" sz="quarter" idx="12"/>
          </p:nvPr>
        </p:nvSpPr>
        <p:spPr/>
        <p:txBody>
          <a:bodyPr/>
          <a:lstStyle/>
          <a:p>
            <a:fld id="{13FA57BF-E7F9-47B6-B64C-15C296151AEE}" type="slidenum">
              <a:rPr lang="fr-CA" smtClean="0"/>
              <a:t>24</a:t>
            </a:fld>
            <a:endParaRPr lang="fr-CA"/>
          </a:p>
        </p:txBody>
      </p:sp>
    </p:spTree>
    <p:extLst>
      <p:ext uri="{BB962C8B-B14F-4D97-AF65-F5344CB8AC3E}">
        <p14:creationId xmlns:p14="http://schemas.microsoft.com/office/powerpoint/2010/main" val="928084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Load times and BW Over STATIC</a:t>
            </a:r>
            <a:endParaRPr lang="fr-CA" dirty="0"/>
          </a:p>
        </p:txBody>
      </p:sp>
      <p:sp>
        <p:nvSpPr>
          <p:cNvPr id="3" name="Content Placeholder 2"/>
          <p:cNvSpPr>
            <a:spLocks noGrp="1"/>
          </p:cNvSpPr>
          <p:nvPr>
            <p:ph idx="1"/>
          </p:nvPr>
        </p:nvSpPr>
        <p:spPr/>
        <p:txBody>
          <a:bodyPr>
            <a:normAutofit/>
          </a:bodyPr>
          <a:lstStyle/>
          <a:p>
            <a:r>
              <a:rPr lang="en-CA" sz="2400" dirty="0"/>
              <a:t>Page Load times:</a:t>
            </a:r>
          </a:p>
          <a:p>
            <a:pPr lvl="1"/>
            <a:r>
              <a:rPr lang="en-CA" sz="2000" dirty="0"/>
              <a:t>80% of pages have &lt;100% overhead over static (2sec </a:t>
            </a:r>
            <a:r>
              <a:rPr lang="en-CA" sz="2000" dirty="0" err="1"/>
              <a:t>vs</a:t>
            </a:r>
            <a:r>
              <a:rPr lang="en-CA" sz="2000" dirty="0"/>
              <a:t> 1sec </a:t>
            </a:r>
            <a:r>
              <a:rPr lang="en-CA" sz="2000" dirty="0" err="1"/>
              <a:t>avg</a:t>
            </a:r>
            <a:r>
              <a:rPr lang="en-CA" sz="2000" dirty="0"/>
              <a:t>)</a:t>
            </a:r>
          </a:p>
          <a:p>
            <a:pPr lvl="1"/>
            <a:r>
              <a:rPr lang="en-CA" sz="2000" dirty="0"/>
              <a:t>With caching, all pages have &lt;40% load times overhead</a:t>
            </a:r>
          </a:p>
          <a:p>
            <a:r>
              <a:rPr lang="en-CA" sz="2400" dirty="0"/>
              <a:t>BW Consumption</a:t>
            </a:r>
          </a:p>
          <a:p>
            <a:pPr lvl="1"/>
            <a:r>
              <a:rPr lang="en-CA" sz="2000" dirty="0"/>
              <a:t>23% overhead, 6% when cached hierarchies are available</a:t>
            </a:r>
            <a:endParaRPr lang="fr-CA" sz="2000" dirty="0"/>
          </a:p>
        </p:txBody>
      </p:sp>
      <p:sp>
        <p:nvSpPr>
          <p:cNvPr id="4" name="Slide Number Placeholder 3"/>
          <p:cNvSpPr>
            <a:spLocks noGrp="1"/>
          </p:cNvSpPr>
          <p:nvPr>
            <p:ph type="sldNum" sz="quarter" idx="12"/>
          </p:nvPr>
        </p:nvSpPr>
        <p:spPr/>
        <p:txBody>
          <a:bodyPr/>
          <a:lstStyle/>
          <a:p>
            <a:fld id="{13FA57BF-E7F9-47B6-B64C-15C296151AEE}" type="slidenum">
              <a:rPr lang="fr-CA" smtClean="0"/>
              <a:t>25</a:t>
            </a:fld>
            <a:endParaRPr lang="fr-CA"/>
          </a:p>
        </p:txBody>
      </p:sp>
    </p:spTree>
    <p:extLst>
      <p:ext uri="{BB962C8B-B14F-4D97-AF65-F5344CB8AC3E}">
        <p14:creationId xmlns:p14="http://schemas.microsoft.com/office/powerpoint/2010/main" val="2007722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Future Work</a:t>
            </a:r>
            <a:endParaRPr lang="fr-CA" dirty="0"/>
          </a:p>
        </p:txBody>
      </p:sp>
      <p:sp>
        <p:nvSpPr>
          <p:cNvPr id="3" name="Content Placeholder 2"/>
          <p:cNvSpPr>
            <a:spLocks noGrp="1"/>
          </p:cNvSpPr>
          <p:nvPr>
            <p:ph idx="1"/>
          </p:nvPr>
        </p:nvSpPr>
        <p:spPr/>
        <p:txBody>
          <a:bodyPr>
            <a:noAutofit/>
          </a:bodyPr>
          <a:lstStyle/>
          <a:p>
            <a:r>
              <a:rPr lang="en-CA" sz="2400" dirty="0"/>
              <a:t>Improve user data privacy</a:t>
            </a:r>
          </a:p>
          <a:p>
            <a:pPr lvl="1"/>
            <a:r>
              <a:rPr lang="en-CA" sz="2000" dirty="0"/>
              <a:t>Confidentiality via crypto in user-defined groups</a:t>
            </a:r>
            <a:endParaRPr lang="fr-CA" sz="2000" dirty="0"/>
          </a:p>
          <a:p>
            <a:pPr lvl="1"/>
            <a:r>
              <a:rPr lang="en-CA" sz="2000" dirty="0"/>
              <a:t>Monitor exfiltration of capabilities</a:t>
            </a:r>
          </a:p>
          <a:p>
            <a:r>
              <a:rPr lang="en-CA" sz="2400" dirty="0"/>
              <a:t>Ease adoption of data store API (see paper)</a:t>
            </a:r>
          </a:p>
          <a:p>
            <a:pPr lvl="1"/>
            <a:r>
              <a:rPr lang="en-CA" sz="2000" dirty="0"/>
              <a:t>Client-side abstraction layer to support backend diversity</a:t>
            </a:r>
            <a:endParaRPr lang="en-CA" sz="2200" dirty="0"/>
          </a:p>
          <a:p>
            <a:r>
              <a:rPr lang="en-CA" sz="2400" dirty="0"/>
              <a:t>Explore advertising avenues (see paper)</a:t>
            </a:r>
          </a:p>
        </p:txBody>
      </p:sp>
      <p:sp>
        <p:nvSpPr>
          <p:cNvPr id="4" name="Slide Number Placeholder 3"/>
          <p:cNvSpPr>
            <a:spLocks noGrp="1"/>
          </p:cNvSpPr>
          <p:nvPr>
            <p:ph type="sldNum" sz="quarter" idx="12"/>
          </p:nvPr>
        </p:nvSpPr>
        <p:spPr/>
        <p:txBody>
          <a:bodyPr/>
          <a:lstStyle/>
          <a:p>
            <a:fld id="{13FA57BF-E7F9-47B6-B64C-15C296151AEE}" type="slidenum">
              <a:rPr lang="fr-CA" smtClean="0"/>
              <a:t>26</a:t>
            </a:fld>
            <a:endParaRPr lang="fr-CA"/>
          </a:p>
        </p:txBody>
      </p:sp>
    </p:spTree>
    <p:extLst>
      <p:ext uri="{BB962C8B-B14F-4D97-AF65-F5344CB8AC3E}">
        <p14:creationId xmlns:p14="http://schemas.microsoft.com/office/powerpoint/2010/main" val="968150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 testing Guarantees</a:t>
            </a:r>
          </a:p>
        </p:txBody>
      </p:sp>
      <p:sp>
        <p:nvSpPr>
          <p:cNvPr id="3" name="Content Placeholder 2"/>
          <p:cNvSpPr>
            <a:spLocks noGrp="1"/>
          </p:cNvSpPr>
          <p:nvPr>
            <p:ph idx="1"/>
          </p:nvPr>
        </p:nvSpPr>
        <p:spPr>
          <a:xfrm>
            <a:off x="685346" y="2096064"/>
            <a:ext cx="7765322" cy="2125024"/>
          </a:xfrm>
        </p:spPr>
        <p:txBody>
          <a:bodyPr/>
          <a:lstStyle/>
          <a:p>
            <a:r>
              <a:rPr lang="en-US" dirty="0"/>
              <a:t>Raise level of trust between users and application providers </a:t>
            </a:r>
          </a:p>
          <a:p>
            <a:r>
              <a:rPr lang="en-US" dirty="0"/>
              <a:t>Unplug  to test out features present after End-of-Life (EOL)</a:t>
            </a:r>
          </a:p>
          <a:p>
            <a:r>
              <a:rPr lang="en-US" dirty="0"/>
              <a:t>Provide audit mechanism</a:t>
            </a:r>
          </a:p>
          <a:p>
            <a:r>
              <a:rPr lang="en-US" dirty="0"/>
              <a:t>Verify provider’s claims </a:t>
            </a:r>
            <a:r>
              <a:rPr lang="en-US" dirty="0" err="1"/>
              <a:t>wrt</a:t>
            </a:r>
            <a:r>
              <a:rPr lang="en-US" dirty="0"/>
              <a:t> to functionality</a:t>
            </a:r>
          </a:p>
          <a:p>
            <a:endParaRPr lang="en-US" dirty="0"/>
          </a:p>
        </p:txBody>
      </p:sp>
      <p:sp>
        <p:nvSpPr>
          <p:cNvPr id="5" name="Slide Number Placeholder 4"/>
          <p:cNvSpPr>
            <a:spLocks noGrp="1"/>
          </p:cNvSpPr>
          <p:nvPr>
            <p:ph type="sldNum" sz="quarter" idx="12"/>
          </p:nvPr>
        </p:nvSpPr>
        <p:spPr/>
        <p:txBody>
          <a:bodyPr/>
          <a:lstStyle/>
          <a:p>
            <a:fld id="{13FA57BF-E7F9-47B6-B64C-15C296151AEE}" type="slidenum">
              <a:rPr lang="fr-CA" smtClean="0"/>
              <a:t>27</a:t>
            </a:fld>
            <a:endParaRPr lang="fr-CA"/>
          </a:p>
        </p:txBody>
      </p:sp>
    </p:spTree>
    <p:extLst>
      <p:ext uri="{BB962C8B-B14F-4D97-AF65-F5344CB8AC3E}">
        <p14:creationId xmlns:p14="http://schemas.microsoft.com/office/powerpoint/2010/main" val="1350629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APPLICATION CLASSES </a:t>
            </a:r>
            <a:r>
              <a:rPr lang="en-CA" dirty="0" err="1"/>
              <a:t>SupportED</a:t>
            </a:r>
            <a:endParaRPr lang="fr-CA" dirty="0"/>
          </a:p>
        </p:txBody>
      </p:sp>
      <p:sp>
        <p:nvSpPr>
          <p:cNvPr id="3" name="Content Placeholder 2"/>
          <p:cNvSpPr>
            <a:spLocks noGrp="1"/>
          </p:cNvSpPr>
          <p:nvPr>
            <p:ph idx="1"/>
          </p:nvPr>
        </p:nvSpPr>
        <p:spPr/>
        <p:txBody>
          <a:bodyPr/>
          <a:lstStyle/>
          <a:p>
            <a:r>
              <a:rPr lang="en-CA" dirty="0">
                <a:solidFill>
                  <a:srgbClr val="9CE43C"/>
                </a:solidFill>
              </a:rPr>
              <a:t>Data View based Applications</a:t>
            </a:r>
            <a:r>
              <a:rPr lang="en-CA" dirty="0"/>
              <a:t>: Blogs, Photo Galleries are best suited</a:t>
            </a:r>
          </a:p>
          <a:p>
            <a:pPr lvl="1"/>
            <a:r>
              <a:rPr lang="en-CA" dirty="0"/>
              <a:t>Peer-to-store connections allow </a:t>
            </a:r>
            <a:r>
              <a:rPr lang="en-CA" dirty="0">
                <a:solidFill>
                  <a:srgbClr val="9CE43C"/>
                </a:solidFill>
              </a:rPr>
              <a:t>sharing and commenting</a:t>
            </a:r>
          </a:p>
          <a:p>
            <a:r>
              <a:rPr lang="en-CA" dirty="0">
                <a:solidFill>
                  <a:srgbClr val="92D050"/>
                </a:solidFill>
              </a:rPr>
              <a:t>Local archives </a:t>
            </a:r>
            <a:r>
              <a:rPr lang="en-CA" dirty="0"/>
              <a:t>of previously viewed content</a:t>
            </a:r>
          </a:p>
          <a:p>
            <a:pPr lvl="1"/>
            <a:r>
              <a:rPr lang="en-CA" dirty="0"/>
              <a:t>Preserve search with client-side indexing</a:t>
            </a:r>
          </a:p>
          <a:p>
            <a:pPr lvl="1"/>
            <a:r>
              <a:rPr lang="en-CA" dirty="0"/>
              <a:t>Access to “friends” data can be kept</a:t>
            </a:r>
          </a:p>
          <a:p>
            <a:r>
              <a:rPr lang="en-CA" dirty="0">
                <a:solidFill>
                  <a:srgbClr val="FFFF00"/>
                </a:solidFill>
              </a:rPr>
              <a:t>Notifications</a:t>
            </a:r>
            <a:r>
              <a:rPr lang="en-CA" dirty="0"/>
              <a:t> via polling (fallback for live pub-sub)</a:t>
            </a:r>
          </a:p>
          <a:p>
            <a:r>
              <a:rPr lang="en-CA" dirty="0">
                <a:solidFill>
                  <a:srgbClr val="FFFF00"/>
                </a:solidFill>
              </a:rPr>
              <a:t>Server-side caching</a:t>
            </a:r>
            <a:r>
              <a:rPr lang="en-CA" dirty="0"/>
              <a:t> of user objects</a:t>
            </a:r>
          </a:p>
          <a:p>
            <a:r>
              <a:rPr lang="en-CA" dirty="0">
                <a:solidFill>
                  <a:srgbClr val="FF0000"/>
                </a:solidFill>
              </a:rPr>
              <a:t>Server protocols </a:t>
            </a:r>
            <a:r>
              <a:rPr lang="en-CA" dirty="0"/>
              <a:t>(e.g. SMTP for webmail)</a:t>
            </a:r>
            <a:endParaRPr lang="en-CA" dirty="0">
              <a:solidFill>
                <a:srgbClr val="FF0000"/>
              </a:solidFill>
            </a:endParaRPr>
          </a:p>
        </p:txBody>
      </p:sp>
      <p:sp>
        <p:nvSpPr>
          <p:cNvPr id="4" name="Slide Number Placeholder 3"/>
          <p:cNvSpPr>
            <a:spLocks noGrp="1"/>
          </p:cNvSpPr>
          <p:nvPr>
            <p:ph type="sldNum" sz="quarter" idx="12"/>
          </p:nvPr>
        </p:nvSpPr>
        <p:spPr/>
        <p:txBody>
          <a:bodyPr/>
          <a:lstStyle/>
          <a:p>
            <a:fld id="{13FA57BF-E7F9-47B6-B64C-15C296151AEE}" type="slidenum">
              <a:rPr lang="fr-CA" smtClean="0"/>
              <a:t>28</a:t>
            </a:fld>
            <a:endParaRPr lang="fr-CA"/>
          </a:p>
        </p:txBody>
      </p:sp>
    </p:spTree>
    <p:extLst>
      <p:ext uri="{BB962C8B-B14F-4D97-AF65-F5344CB8AC3E}">
        <p14:creationId xmlns:p14="http://schemas.microsoft.com/office/powerpoint/2010/main" val="3091611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Conclusion</a:t>
            </a:r>
            <a:endParaRPr lang="fr-CA" dirty="0"/>
          </a:p>
        </p:txBody>
      </p:sp>
      <p:sp>
        <p:nvSpPr>
          <p:cNvPr id="3" name="Content Placeholder 2"/>
          <p:cNvSpPr>
            <a:spLocks noGrp="1"/>
          </p:cNvSpPr>
          <p:nvPr>
            <p:ph idx="1"/>
          </p:nvPr>
        </p:nvSpPr>
        <p:spPr/>
        <p:txBody>
          <a:bodyPr>
            <a:normAutofit/>
          </a:bodyPr>
          <a:lstStyle/>
          <a:p>
            <a:r>
              <a:rPr lang="en-CA" dirty="0"/>
              <a:t>Platform to handle service provider EOL</a:t>
            </a:r>
          </a:p>
          <a:p>
            <a:r>
              <a:rPr lang="en-CA" dirty="0"/>
              <a:t>Lose no benefits from central hosting</a:t>
            </a:r>
          </a:p>
          <a:p>
            <a:r>
              <a:rPr lang="en-CA" dirty="0"/>
              <a:t>Application can go in unplugged mode</a:t>
            </a:r>
          </a:p>
          <a:p>
            <a:r>
              <a:rPr lang="en-CA" dirty="0"/>
              <a:t>App`s dependence on the provider can be audited</a:t>
            </a:r>
          </a:p>
          <a:p>
            <a:r>
              <a:rPr lang="en-CA" dirty="0"/>
              <a:t>Demonstrated feasibility with several useful applications</a:t>
            </a:r>
          </a:p>
          <a:p>
            <a:r>
              <a:rPr lang="en-CA" dirty="0"/>
              <a:t>Performance of proto well within the bounds of usability</a:t>
            </a:r>
          </a:p>
        </p:txBody>
      </p:sp>
      <p:sp>
        <p:nvSpPr>
          <p:cNvPr id="4" name="Slide Number Placeholder 3"/>
          <p:cNvSpPr>
            <a:spLocks noGrp="1"/>
          </p:cNvSpPr>
          <p:nvPr>
            <p:ph type="sldNum" sz="quarter" idx="12"/>
          </p:nvPr>
        </p:nvSpPr>
        <p:spPr/>
        <p:txBody>
          <a:bodyPr/>
          <a:lstStyle/>
          <a:p>
            <a:fld id="{13FA57BF-E7F9-47B6-B64C-15C296151AEE}" type="slidenum">
              <a:rPr lang="fr-CA" smtClean="0"/>
              <a:t>29</a:t>
            </a:fld>
            <a:endParaRPr lang="fr-CA"/>
          </a:p>
        </p:txBody>
      </p:sp>
    </p:spTree>
    <p:extLst>
      <p:ext uri="{BB962C8B-B14F-4D97-AF65-F5344CB8AC3E}">
        <p14:creationId xmlns:p14="http://schemas.microsoft.com/office/powerpoint/2010/main" val="53400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FA57BF-E7F9-47B6-B64C-15C296151AEE}" type="slidenum">
              <a:rPr lang="fr-CA" smtClean="0"/>
              <a:t>3</a:t>
            </a:fld>
            <a:endParaRPr lang="fr-CA"/>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2432"/>
            <a:ext cx="9151636" cy="4653136"/>
          </a:xfrm>
          <a:prstGeom prst="rect">
            <a:avLst/>
          </a:prstGeom>
        </p:spPr>
      </p:pic>
    </p:spTree>
    <p:extLst>
      <p:ext uri="{BB962C8B-B14F-4D97-AF65-F5344CB8AC3E}">
        <p14:creationId xmlns:p14="http://schemas.microsoft.com/office/powerpoint/2010/main" val="3078169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Apps are great. But they fail.</a:t>
            </a:r>
            <a:endParaRPr lang="fr-CA" dirty="0"/>
          </a:p>
        </p:txBody>
      </p:sp>
      <p:sp>
        <p:nvSpPr>
          <p:cNvPr id="3" name="Content Placeholder 2"/>
          <p:cNvSpPr>
            <a:spLocks noGrp="1"/>
          </p:cNvSpPr>
          <p:nvPr>
            <p:ph idx="1"/>
          </p:nvPr>
        </p:nvSpPr>
        <p:spPr>
          <a:xfrm>
            <a:off x="685346" y="2096064"/>
            <a:ext cx="2232341" cy="2565297"/>
          </a:xfrm>
        </p:spPr>
        <p:txBody>
          <a:bodyPr>
            <a:normAutofit/>
          </a:bodyPr>
          <a:lstStyle/>
          <a:p>
            <a:r>
              <a:rPr lang="en-CA" dirty="0" err="1"/>
              <a:t>GeoCities</a:t>
            </a:r>
            <a:endParaRPr lang="en-CA" dirty="0"/>
          </a:p>
          <a:p>
            <a:r>
              <a:rPr lang="en-CA" dirty="0" err="1"/>
              <a:t>Piknik</a:t>
            </a:r>
            <a:endParaRPr lang="en-CA" dirty="0"/>
          </a:p>
          <a:p>
            <a:r>
              <a:rPr lang="en-CA" dirty="0"/>
              <a:t>Google Reader</a:t>
            </a:r>
          </a:p>
          <a:p>
            <a:r>
              <a:rPr lang="en-CA" dirty="0"/>
              <a:t>Friendster</a:t>
            </a:r>
          </a:p>
          <a:p>
            <a:r>
              <a:rPr lang="en-CA" dirty="0"/>
              <a:t>And more!</a:t>
            </a:r>
          </a:p>
        </p:txBody>
      </p:sp>
      <p:sp>
        <p:nvSpPr>
          <p:cNvPr id="9" name="Slide Number Placeholder 8"/>
          <p:cNvSpPr>
            <a:spLocks noGrp="1"/>
          </p:cNvSpPr>
          <p:nvPr>
            <p:ph type="sldNum" sz="quarter" idx="12"/>
          </p:nvPr>
        </p:nvSpPr>
        <p:spPr/>
        <p:txBody>
          <a:bodyPr/>
          <a:lstStyle/>
          <a:p>
            <a:fld id="{13FA57BF-E7F9-47B6-B64C-15C296151AEE}" type="slidenum">
              <a:rPr lang="fr-CA" smtClean="0"/>
              <a:t>4</a:t>
            </a:fld>
            <a:endParaRPr lang="fr-CA"/>
          </a:p>
        </p:txBody>
      </p:sp>
      <p:pic>
        <p:nvPicPr>
          <p:cNvPr id="5" name="Picture 14" descr="picn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808" y="4768296"/>
            <a:ext cx="1530820" cy="141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Geocities-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43" y="4768296"/>
            <a:ext cx="1892861" cy="127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reade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730" y="5013176"/>
            <a:ext cx="1240795" cy="12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ppsgalo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4456677"/>
            <a:ext cx="1984508" cy="14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4128" y="2530207"/>
            <a:ext cx="2629963" cy="1448385"/>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7616" y="3218395"/>
            <a:ext cx="1900491" cy="1520393"/>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4383" y="3032955"/>
            <a:ext cx="1337568" cy="1337568"/>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07549" y="1916832"/>
            <a:ext cx="1337568" cy="1337568"/>
          </a:xfrm>
          <a:prstGeom prst="rect">
            <a:avLst/>
          </a:prstGeom>
        </p:spPr>
      </p:pic>
    </p:spTree>
    <p:extLst>
      <p:ext uri="{BB962C8B-B14F-4D97-AF65-F5344CB8AC3E}">
        <p14:creationId xmlns:p14="http://schemas.microsoft.com/office/powerpoint/2010/main" val="120939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 is not enough</a:t>
            </a:r>
          </a:p>
        </p:txBody>
      </p:sp>
      <p:sp>
        <p:nvSpPr>
          <p:cNvPr id="4" name="Slide Number Placeholder 3"/>
          <p:cNvSpPr>
            <a:spLocks noGrp="1"/>
          </p:cNvSpPr>
          <p:nvPr>
            <p:ph type="sldNum" sz="quarter" idx="12"/>
          </p:nvPr>
        </p:nvSpPr>
        <p:spPr/>
        <p:txBody>
          <a:bodyPr/>
          <a:lstStyle/>
          <a:p>
            <a:fld id="{13FA57BF-E7F9-47B6-B64C-15C296151AEE}" type="slidenum">
              <a:rPr lang="fr-CA" smtClean="0"/>
              <a:t>5</a:t>
            </a:fld>
            <a:endParaRPr lang="fr-CA"/>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462899"/>
            <a:ext cx="2442668" cy="2442668"/>
          </a:xfrm>
          <a:prstGeom prst="rect">
            <a:avLst/>
          </a:prstGeom>
        </p:spPr>
      </p:pic>
      <p:sp>
        <p:nvSpPr>
          <p:cNvPr id="9" name="TextBox 8"/>
          <p:cNvSpPr txBox="1"/>
          <p:nvPr/>
        </p:nvSpPr>
        <p:spPr>
          <a:xfrm>
            <a:off x="3563888" y="3303508"/>
            <a:ext cx="4615751" cy="646331"/>
          </a:xfrm>
          <a:prstGeom prst="rect">
            <a:avLst/>
          </a:prstGeom>
          <a:noFill/>
        </p:spPr>
        <p:txBody>
          <a:bodyPr wrap="none" rtlCol="0">
            <a:spAutoFit/>
          </a:bodyPr>
          <a:lstStyle/>
          <a:p>
            <a:r>
              <a:rPr lang="en-US" sz="3600" dirty="0"/>
              <a:t>all_my_data_in_xml.tgz</a:t>
            </a:r>
          </a:p>
        </p:txBody>
      </p:sp>
    </p:spTree>
    <p:extLst>
      <p:ext uri="{BB962C8B-B14F-4D97-AF65-F5344CB8AC3E}">
        <p14:creationId xmlns:p14="http://schemas.microsoft.com/office/powerpoint/2010/main" val="280784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FA57BF-E7F9-47B6-B64C-15C296151AEE}" type="slidenum">
              <a:rPr lang="fr-CA" smtClean="0"/>
              <a:t>6</a:t>
            </a:fld>
            <a:endParaRPr lang="fr-C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 y="1083842"/>
            <a:ext cx="9252520" cy="4690316"/>
          </a:xfrm>
          <a:prstGeom prst="rect">
            <a:avLst/>
          </a:prstGeom>
        </p:spPr>
      </p:pic>
    </p:spTree>
    <p:extLst>
      <p:ext uri="{BB962C8B-B14F-4D97-AF65-F5344CB8AC3E}">
        <p14:creationId xmlns:p14="http://schemas.microsoft.com/office/powerpoint/2010/main" val="1321269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Contributions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fr-CA" sz="2800" dirty="0"/>
              <a:t>The </a:t>
            </a:r>
            <a:r>
              <a:rPr lang="fr-CA" sz="2800" dirty="0" err="1"/>
              <a:t>Micasa</a:t>
            </a:r>
            <a:r>
              <a:rPr lang="fr-CA" sz="2800" dirty="0"/>
              <a:t> </a:t>
            </a:r>
            <a:r>
              <a:rPr lang="fr-CA" sz="2800" dirty="0" err="1"/>
              <a:t>platform</a:t>
            </a:r>
            <a:r>
              <a:rPr lang="fr-CA" sz="2800" dirty="0"/>
              <a:t> </a:t>
            </a:r>
            <a:r>
              <a:rPr lang="fr-CA" sz="2800" dirty="0" err="1"/>
              <a:t>that</a:t>
            </a:r>
            <a:r>
              <a:rPr lang="fr-CA" sz="2800" dirty="0"/>
              <a:t> </a:t>
            </a:r>
            <a:r>
              <a:rPr lang="fr-CA" sz="2800" dirty="0" err="1"/>
              <a:t>allows</a:t>
            </a:r>
            <a:r>
              <a:rPr lang="fr-CA" sz="2800" dirty="0"/>
              <a:t> </a:t>
            </a:r>
            <a:r>
              <a:rPr lang="fr-CA" sz="2800" dirty="0" err="1"/>
              <a:t>developers</a:t>
            </a:r>
            <a:r>
              <a:rPr lang="fr-CA" sz="2800" dirty="0"/>
              <a:t>:</a:t>
            </a:r>
          </a:p>
          <a:p>
            <a:r>
              <a:rPr lang="fr-CA" sz="2800" dirty="0"/>
              <a:t>To </a:t>
            </a:r>
            <a:r>
              <a:rPr lang="fr-CA" sz="2800" dirty="0" err="1"/>
              <a:t>build</a:t>
            </a:r>
            <a:r>
              <a:rPr lang="fr-CA" sz="2800" dirty="0"/>
              <a:t> </a:t>
            </a:r>
            <a:r>
              <a:rPr lang="fr-CA" sz="2800" dirty="0" err="1"/>
              <a:t>apps</a:t>
            </a:r>
            <a:r>
              <a:rPr lang="fr-CA" sz="2800" dirty="0"/>
              <a:t> </a:t>
            </a:r>
            <a:r>
              <a:rPr lang="fr-CA" sz="2800" dirty="0" err="1"/>
              <a:t>that</a:t>
            </a:r>
            <a:r>
              <a:rPr lang="fr-CA" sz="2800" dirty="0"/>
              <a:t> </a:t>
            </a:r>
            <a:r>
              <a:rPr lang="fr-CA" sz="2800" dirty="0" err="1"/>
              <a:t>tolerate</a:t>
            </a:r>
            <a:r>
              <a:rPr lang="fr-CA" sz="2800" dirty="0"/>
              <a:t> EOL</a:t>
            </a:r>
          </a:p>
          <a:p>
            <a:endParaRPr lang="fr-CA" sz="2800" dirty="0"/>
          </a:p>
          <a:p>
            <a:endParaRPr lang="fr-CA" sz="2800" dirty="0"/>
          </a:p>
          <a:p>
            <a:endParaRPr lang="fr-CA" sz="2800" dirty="0"/>
          </a:p>
          <a:p>
            <a:endParaRPr lang="fr-CA" sz="2800" dirty="0"/>
          </a:p>
          <a:p>
            <a:r>
              <a:rPr lang="fr-CA" sz="2800" dirty="0"/>
              <a:t>To </a:t>
            </a:r>
            <a:r>
              <a:rPr lang="fr-CA" sz="2800" dirty="0" err="1"/>
              <a:t>assert</a:t>
            </a:r>
            <a:r>
              <a:rPr lang="fr-CA" sz="2800" dirty="0"/>
              <a:t> </a:t>
            </a:r>
            <a:r>
              <a:rPr lang="fr-CA" sz="2800" dirty="0" err="1"/>
              <a:t>auditable</a:t>
            </a:r>
            <a:r>
              <a:rPr lang="fr-CA" sz="2800" dirty="0"/>
              <a:t> </a:t>
            </a:r>
            <a:r>
              <a:rPr lang="fr-CA" sz="2800" dirty="0" err="1"/>
              <a:t>guarantees</a:t>
            </a:r>
            <a:r>
              <a:rPr lang="fr-CA" sz="2800" dirty="0"/>
              <a:t> about EOL </a:t>
            </a:r>
            <a:r>
              <a:rPr lang="fr-CA" sz="2800" dirty="0" err="1"/>
              <a:t>behavior</a:t>
            </a:r>
            <a:endParaRPr lang="fr-CA" sz="2800" dirty="0"/>
          </a:p>
        </p:txBody>
      </p:sp>
      <p:sp>
        <p:nvSpPr>
          <p:cNvPr id="4" name="Slide Number Placeholder 3"/>
          <p:cNvSpPr>
            <a:spLocks noGrp="1"/>
          </p:cNvSpPr>
          <p:nvPr>
            <p:ph type="sldNum" sz="quarter" idx="12"/>
          </p:nvPr>
        </p:nvSpPr>
        <p:spPr>
          <a:xfrm>
            <a:off x="7885509" y="4947172"/>
            <a:ext cx="565159" cy="365125"/>
          </a:xfrm>
        </p:spPr>
        <p:txBody>
          <a:bodyPr/>
          <a:lstStyle/>
          <a:p>
            <a:fld id="{13FA57BF-E7F9-47B6-B64C-15C296151AEE}" type="slidenum">
              <a:rPr lang="fr-CA" smtClean="0"/>
              <a:t>7</a:t>
            </a:fld>
            <a:endParaRPr lang="fr-C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3501008"/>
            <a:ext cx="9361040" cy="1387749"/>
          </a:xfrm>
          <a:prstGeom prst="rect">
            <a:avLst/>
          </a:prstGeom>
        </p:spPr>
      </p:pic>
      <p:sp>
        <p:nvSpPr>
          <p:cNvPr id="6" name="Rectangle 5"/>
          <p:cNvSpPr/>
          <p:nvPr/>
        </p:nvSpPr>
        <p:spPr>
          <a:xfrm>
            <a:off x="5543501" y="4353532"/>
            <a:ext cx="3096344" cy="792088"/>
          </a:xfrm>
          <a:prstGeom prst="rect">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8520" y="3501008"/>
            <a:ext cx="9361040" cy="852524"/>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68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rot="16200000">
            <a:off x="5374425" y="3081696"/>
            <a:ext cx="1005081" cy="1505444"/>
          </a:xfrm>
          <a:custGeom>
            <a:avLst/>
            <a:gdLst>
              <a:gd name="connsiteX0" fmla="*/ 704678 w 1422998"/>
              <a:gd name="connsiteY0" fmla="*/ 1060609 h 2454740"/>
              <a:gd name="connsiteX1" fmla="*/ 697184 w 1422998"/>
              <a:gd name="connsiteY1" fmla="*/ 1097388 h 2454740"/>
              <a:gd name="connsiteX2" fmla="*/ 724831 w 1422998"/>
              <a:gd name="connsiteY2" fmla="*/ 1104759 h 2454740"/>
              <a:gd name="connsiteX3" fmla="*/ 732955 w 1422998"/>
              <a:gd name="connsiteY3" fmla="*/ 1070046 h 2454740"/>
              <a:gd name="connsiteX4" fmla="*/ 733530 w 1422998"/>
              <a:gd name="connsiteY4" fmla="*/ 1068639 h 2454740"/>
              <a:gd name="connsiteX5" fmla="*/ 577878 w 1422998"/>
              <a:gd name="connsiteY5" fmla="*/ 0 h 2454740"/>
              <a:gd name="connsiteX6" fmla="*/ 939732 w 1422998"/>
              <a:gd name="connsiteY6" fmla="*/ 361854 h 2454740"/>
              <a:gd name="connsiteX7" fmla="*/ 938660 w 1422998"/>
              <a:gd name="connsiteY7" fmla="*/ 376023 h 2454740"/>
              <a:gd name="connsiteX8" fmla="*/ 989299 w 1422998"/>
              <a:gd name="connsiteY8" fmla="*/ 390118 h 2454740"/>
              <a:gd name="connsiteX9" fmla="*/ 1234284 w 1422998"/>
              <a:gd name="connsiteY9" fmla="*/ 721516 h 2454740"/>
              <a:gd name="connsiteX10" fmla="*/ 1226135 w 1422998"/>
              <a:gd name="connsiteY10" fmla="*/ 794000 h 2454740"/>
              <a:gd name="connsiteX11" fmla="*/ 1215406 w 1422998"/>
              <a:gd name="connsiteY11" fmla="*/ 824992 h 2454740"/>
              <a:gd name="connsiteX12" fmla="*/ 1264660 w 1422998"/>
              <a:gd name="connsiteY12" fmla="*/ 860455 h 2454740"/>
              <a:gd name="connsiteX13" fmla="*/ 1422998 w 1422998"/>
              <a:gd name="connsiteY13" fmla="*/ 1255474 h 2454740"/>
              <a:gd name="connsiteX14" fmla="*/ 1063865 w 1422998"/>
              <a:gd name="connsiteY14" fmla="*/ 1731851 h 2454740"/>
              <a:gd name="connsiteX15" fmla="*/ 1036384 w 1422998"/>
              <a:gd name="connsiteY15" fmla="*/ 1728176 h 2454740"/>
              <a:gd name="connsiteX16" fmla="*/ 1031598 w 1422998"/>
              <a:gd name="connsiteY16" fmla="*/ 1804026 h 2454740"/>
              <a:gd name="connsiteX17" fmla="*/ 851508 w 1422998"/>
              <a:gd name="connsiteY17" fmla="*/ 2076844 h 2454740"/>
              <a:gd name="connsiteX18" fmla="*/ 818099 w 1422998"/>
              <a:gd name="connsiteY18" fmla="*/ 2078941 h 2454740"/>
              <a:gd name="connsiteX19" fmla="*/ 817522 w 1422998"/>
              <a:gd name="connsiteY19" fmla="*/ 2089989 h 2454740"/>
              <a:gd name="connsiteX20" fmla="*/ 585765 w 1422998"/>
              <a:gd name="connsiteY20" fmla="*/ 2454740 h 2454740"/>
              <a:gd name="connsiteX21" fmla="*/ 354008 w 1422998"/>
              <a:gd name="connsiteY21" fmla="*/ 2089989 h 2454740"/>
              <a:gd name="connsiteX22" fmla="*/ 349935 w 1422998"/>
              <a:gd name="connsiteY22" fmla="*/ 2011955 h 2454740"/>
              <a:gd name="connsiteX23" fmla="*/ 312866 w 1422998"/>
              <a:gd name="connsiteY23" fmla="*/ 2007456 h 2454740"/>
              <a:gd name="connsiteX24" fmla="*/ 42257 w 1422998"/>
              <a:gd name="connsiteY24" fmla="*/ 1607709 h 2454740"/>
              <a:gd name="connsiteX25" fmla="*/ 100138 w 1422998"/>
              <a:gd name="connsiteY25" fmla="*/ 1379571 h 2454740"/>
              <a:gd name="connsiteX26" fmla="*/ 132543 w 1422998"/>
              <a:gd name="connsiteY26" fmla="*/ 1332285 h 2454740"/>
              <a:gd name="connsiteX27" fmla="*/ 105453 w 1422998"/>
              <a:gd name="connsiteY27" fmla="*/ 1298233 h 2454740"/>
              <a:gd name="connsiteX28" fmla="*/ 0 w 1422998"/>
              <a:gd name="connsiteY28" fmla="*/ 910372 h 2454740"/>
              <a:gd name="connsiteX29" fmla="*/ 219896 w 1422998"/>
              <a:gd name="connsiteY29" fmla="*/ 404959 h 2454740"/>
              <a:gd name="connsiteX30" fmla="*/ 220348 w 1422998"/>
              <a:gd name="connsiteY30" fmla="*/ 404746 h 2454740"/>
              <a:gd name="connsiteX31" fmla="*/ 216024 w 1422998"/>
              <a:gd name="connsiteY31" fmla="*/ 361854 h 2454740"/>
              <a:gd name="connsiteX32" fmla="*/ 577878 w 1422998"/>
              <a:gd name="connsiteY32" fmla="*/ 0 h 245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2998" h="2454740">
                <a:moveTo>
                  <a:pt x="704678" y="1060609"/>
                </a:moveTo>
                <a:lnTo>
                  <a:pt x="697184" y="1097388"/>
                </a:lnTo>
                <a:lnTo>
                  <a:pt x="724831" y="1104759"/>
                </a:lnTo>
                <a:lnTo>
                  <a:pt x="732955" y="1070046"/>
                </a:lnTo>
                <a:lnTo>
                  <a:pt x="733530" y="1068639"/>
                </a:lnTo>
                <a:close/>
                <a:moveTo>
                  <a:pt x="577878" y="0"/>
                </a:moveTo>
                <a:cubicBezTo>
                  <a:pt x="777724" y="0"/>
                  <a:pt x="939732" y="162008"/>
                  <a:pt x="939732" y="361854"/>
                </a:cubicBezTo>
                <a:lnTo>
                  <a:pt x="938660" y="376023"/>
                </a:lnTo>
                <a:lnTo>
                  <a:pt x="989299" y="390118"/>
                </a:lnTo>
                <a:cubicBezTo>
                  <a:pt x="1133267" y="444718"/>
                  <a:pt x="1234284" y="572539"/>
                  <a:pt x="1234284" y="721516"/>
                </a:cubicBezTo>
                <a:cubicBezTo>
                  <a:pt x="1234284" y="746345"/>
                  <a:pt x="1231478" y="770587"/>
                  <a:pt x="1226135" y="794000"/>
                </a:cubicBezTo>
                <a:lnTo>
                  <a:pt x="1215406" y="824992"/>
                </a:lnTo>
                <a:lnTo>
                  <a:pt x="1264660" y="860455"/>
                </a:lnTo>
                <a:cubicBezTo>
                  <a:pt x="1360190" y="946063"/>
                  <a:pt x="1422998" y="1091039"/>
                  <a:pt x="1422998" y="1255474"/>
                </a:cubicBezTo>
                <a:cubicBezTo>
                  <a:pt x="1422998" y="1518570"/>
                  <a:pt x="1262209" y="1731851"/>
                  <a:pt x="1063865" y="1731851"/>
                </a:cubicBezTo>
                <a:lnTo>
                  <a:pt x="1036384" y="1728176"/>
                </a:lnTo>
                <a:lnTo>
                  <a:pt x="1031598" y="1804026"/>
                </a:lnTo>
                <a:cubicBezTo>
                  <a:pt x="1012833" y="1946868"/>
                  <a:pt x="948292" y="2053418"/>
                  <a:pt x="851508" y="2076844"/>
                </a:cubicBezTo>
                <a:lnTo>
                  <a:pt x="818099" y="2078941"/>
                </a:lnTo>
                <a:lnTo>
                  <a:pt x="817522" y="2089989"/>
                </a:lnTo>
                <a:cubicBezTo>
                  <a:pt x="795463" y="2298152"/>
                  <a:pt x="700084" y="2454740"/>
                  <a:pt x="585765" y="2454740"/>
                </a:cubicBezTo>
                <a:cubicBezTo>
                  <a:pt x="471446" y="2454740"/>
                  <a:pt x="376067" y="2298152"/>
                  <a:pt x="354008" y="2089989"/>
                </a:cubicBezTo>
                <a:lnTo>
                  <a:pt x="349935" y="2011955"/>
                </a:lnTo>
                <a:lnTo>
                  <a:pt x="312866" y="2007456"/>
                </a:lnTo>
                <a:cubicBezTo>
                  <a:pt x="158430" y="1969409"/>
                  <a:pt x="42257" y="1804893"/>
                  <a:pt x="42257" y="1607709"/>
                </a:cubicBezTo>
                <a:cubicBezTo>
                  <a:pt x="42257" y="1523201"/>
                  <a:pt x="63595" y="1444694"/>
                  <a:pt x="100138" y="1379571"/>
                </a:cubicBezTo>
                <a:lnTo>
                  <a:pt x="132543" y="1332285"/>
                </a:lnTo>
                <a:lnTo>
                  <a:pt x="105453" y="1298233"/>
                </a:lnTo>
                <a:cubicBezTo>
                  <a:pt x="40299" y="1198970"/>
                  <a:pt x="0" y="1061841"/>
                  <a:pt x="0" y="910372"/>
                </a:cubicBezTo>
                <a:cubicBezTo>
                  <a:pt x="0" y="683168"/>
                  <a:pt x="90672" y="488229"/>
                  <a:pt x="219896" y="404959"/>
                </a:cubicBezTo>
                <a:lnTo>
                  <a:pt x="220348" y="404746"/>
                </a:lnTo>
                <a:lnTo>
                  <a:pt x="216024" y="361854"/>
                </a:lnTo>
                <a:cubicBezTo>
                  <a:pt x="216024" y="162008"/>
                  <a:pt x="378032" y="0"/>
                  <a:pt x="577878"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Hosted Apps Are great.</a:t>
            </a:r>
          </a:p>
        </p:txBody>
      </p:sp>
      <p:sp>
        <p:nvSpPr>
          <p:cNvPr id="4" name="Slide Number Placeholder 3"/>
          <p:cNvSpPr>
            <a:spLocks noGrp="1"/>
          </p:cNvSpPr>
          <p:nvPr>
            <p:ph type="sldNum" sz="quarter" idx="12"/>
          </p:nvPr>
        </p:nvSpPr>
        <p:spPr>
          <a:xfrm>
            <a:off x="8451967" y="6296718"/>
            <a:ext cx="565159" cy="365125"/>
          </a:xfrm>
        </p:spPr>
        <p:txBody>
          <a:bodyPr/>
          <a:lstStyle/>
          <a:p>
            <a:fld id="{13FA57BF-E7F9-47B6-B64C-15C296151AEE}" type="slidenum">
              <a:rPr lang="fr-CA" smtClean="0"/>
              <a:t>8</a:t>
            </a:fld>
            <a:endParaRPr lang="fr-CA" dirty="0"/>
          </a:p>
        </p:txBody>
      </p:sp>
      <p:grpSp>
        <p:nvGrpSpPr>
          <p:cNvPr id="15" name="Group 14"/>
          <p:cNvGrpSpPr/>
          <p:nvPr/>
        </p:nvGrpSpPr>
        <p:grpSpPr>
          <a:xfrm>
            <a:off x="539552" y="2708920"/>
            <a:ext cx="2027607" cy="2766207"/>
            <a:chOff x="568024" y="2661691"/>
            <a:chExt cx="2574764" cy="3512678"/>
          </a:xfrm>
        </p:grpSpPr>
        <p:grpSp>
          <p:nvGrpSpPr>
            <p:cNvPr id="6" name="Group 5"/>
            <p:cNvGrpSpPr/>
            <p:nvPr/>
          </p:nvGrpSpPr>
          <p:grpSpPr>
            <a:xfrm>
              <a:off x="568024" y="2882212"/>
              <a:ext cx="909892" cy="909891"/>
              <a:chOff x="5885599" y="1790268"/>
              <a:chExt cx="2370621" cy="2370620"/>
            </a:xfrm>
            <a:solidFill>
              <a:schemeClr val="accent2"/>
            </a:solidFill>
          </p:grpSpPr>
          <p:sp>
            <p:nvSpPr>
              <p:cNvPr id="13" name="Rectangle 27"/>
              <p:cNvSpPr/>
              <p:nvPr/>
            </p:nvSpPr>
            <p:spPr>
              <a:xfrm rot="9372191">
                <a:off x="5885599" y="1790268"/>
                <a:ext cx="2370621" cy="2370620"/>
              </a:xfrm>
              <a:custGeom>
                <a:avLst/>
                <a:gdLst/>
                <a:ahLst/>
                <a:cxnLst/>
                <a:rect l="l" t="t" r="r" b="b"/>
                <a:pathLst>
                  <a:path w="3096344" h="3096344">
                    <a:moveTo>
                      <a:pt x="1008112" y="2483583"/>
                    </a:moveTo>
                    <a:cubicBezTo>
                      <a:pt x="1533336" y="2786821"/>
                      <a:pt x="2200907" y="2613847"/>
                      <a:pt x="2499174" y="2097233"/>
                    </a:cubicBezTo>
                    <a:cubicBezTo>
                      <a:pt x="2797441" y="1580619"/>
                      <a:pt x="2613456" y="915999"/>
                      <a:pt x="2088232" y="612761"/>
                    </a:cubicBezTo>
                    <a:cubicBezTo>
                      <a:pt x="1563008" y="309523"/>
                      <a:pt x="895437" y="482497"/>
                      <a:pt x="597170" y="999111"/>
                    </a:cubicBezTo>
                    <a:cubicBezTo>
                      <a:pt x="298903" y="1515725"/>
                      <a:pt x="482888" y="2180345"/>
                      <a:pt x="1008112" y="2483583"/>
                    </a:cubicBezTo>
                    <a:close/>
                    <a:moveTo>
                      <a:pt x="1023529" y="3032944"/>
                    </a:moveTo>
                    <a:lnTo>
                      <a:pt x="524643" y="2744912"/>
                    </a:lnTo>
                    <a:lnTo>
                      <a:pt x="674015" y="2486192"/>
                    </a:lnTo>
                    <a:lnTo>
                      <a:pt x="608545" y="2423256"/>
                    </a:lnTo>
                    <a:lnTo>
                      <a:pt x="351432" y="2571701"/>
                    </a:lnTo>
                    <a:lnTo>
                      <a:pt x="63400" y="2072815"/>
                    </a:lnTo>
                    <a:lnTo>
                      <a:pt x="304130" y="1933829"/>
                    </a:lnTo>
                    <a:cubicBezTo>
                      <a:pt x="291365" y="1902038"/>
                      <a:pt x="281205" y="1869395"/>
                      <a:pt x="273272" y="1836204"/>
                    </a:cubicBezTo>
                    <a:lnTo>
                      <a:pt x="0" y="1836204"/>
                    </a:lnTo>
                    <a:lnTo>
                      <a:pt x="0" y="1260140"/>
                    </a:lnTo>
                    <a:lnTo>
                      <a:pt x="252117" y="1260140"/>
                    </a:lnTo>
                    <a:cubicBezTo>
                      <a:pt x="258705" y="1222494"/>
                      <a:pt x="267871" y="1185210"/>
                      <a:pt x="280001" y="1148583"/>
                    </a:cubicBezTo>
                    <a:lnTo>
                      <a:pt x="63400" y="1023529"/>
                    </a:lnTo>
                    <a:lnTo>
                      <a:pt x="351432" y="524643"/>
                    </a:lnTo>
                    <a:lnTo>
                      <a:pt x="568032" y="649698"/>
                    </a:lnTo>
                    <a:cubicBezTo>
                      <a:pt x="593688" y="620880"/>
                      <a:pt x="621393" y="594300"/>
                      <a:pt x="650702" y="569772"/>
                    </a:cubicBezTo>
                    <a:lnTo>
                      <a:pt x="524643" y="351432"/>
                    </a:lnTo>
                    <a:lnTo>
                      <a:pt x="1023529" y="63400"/>
                    </a:lnTo>
                    <a:lnTo>
                      <a:pt x="1160165" y="300061"/>
                    </a:lnTo>
                    <a:cubicBezTo>
                      <a:pt x="1192876" y="290335"/>
                      <a:pt x="1226225" y="282813"/>
                      <a:pt x="1260140" y="277972"/>
                    </a:cubicBezTo>
                    <a:lnTo>
                      <a:pt x="1260140" y="0"/>
                    </a:lnTo>
                    <a:lnTo>
                      <a:pt x="1836204" y="0"/>
                    </a:lnTo>
                    <a:lnTo>
                      <a:pt x="1836204" y="296890"/>
                    </a:lnTo>
                    <a:lnTo>
                      <a:pt x="1923443" y="322120"/>
                    </a:lnTo>
                    <a:lnTo>
                      <a:pt x="2072815" y="63400"/>
                    </a:lnTo>
                    <a:lnTo>
                      <a:pt x="2571701" y="351432"/>
                    </a:lnTo>
                    <a:lnTo>
                      <a:pt x="2422329" y="610152"/>
                    </a:lnTo>
                    <a:lnTo>
                      <a:pt x="2487798" y="673088"/>
                    </a:lnTo>
                    <a:lnTo>
                      <a:pt x="2744913" y="524643"/>
                    </a:lnTo>
                    <a:lnTo>
                      <a:pt x="3032944" y="1023529"/>
                    </a:lnTo>
                    <a:lnTo>
                      <a:pt x="2792214" y="1162515"/>
                    </a:lnTo>
                    <a:cubicBezTo>
                      <a:pt x="2804979" y="1194306"/>
                      <a:pt x="2815139" y="1226949"/>
                      <a:pt x="2823071" y="1260140"/>
                    </a:cubicBezTo>
                    <a:lnTo>
                      <a:pt x="3096344" y="1260140"/>
                    </a:lnTo>
                    <a:lnTo>
                      <a:pt x="3096344" y="1836204"/>
                    </a:lnTo>
                    <a:lnTo>
                      <a:pt x="2844227" y="1836204"/>
                    </a:lnTo>
                    <a:cubicBezTo>
                      <a:pt x="2837639" y="1873850"/>
                      <a:pt x="2828473" y="1911134"/>
                      <a:pt x="2816344" y="1947761"/>
                    </a:cubicBezTo>
                    <a:lnTo>
                      <a:pt x="3032944" y="2072815"/>
                    </a:lnTo>
                    <a:lnTo>
                      <a:pt x="2744912" y="2571701"/>
                    </a:lnTo>
                    <a:lnTo>
                      <a:pt x="2528312" y="2446646"/>
                    </a:lnTo>
                    <a:cubicBezTo>
                      <a:pt x="2502657" y="2475464"/>
                      <a:pt x="2474951" y="2502045"/>
                      <a:pt x="2445643" y="2526572"/>
                    </a:cubicBezTo>
                    <a:lnTo>
                      <a:pt x="2571701" y="2744912"/>
                    </a:lnTo>
                    <a:lnTo>
                      <a:pt x="2072815" y="3032944"/>
                    </a:lnTo>
                    <a:lnTo>
                      <a:pt x="1936179" y="2796283"/>
                    </a:lnTo>
                    <a:cubicBezTo>
                      <a:pt x="1903468" y="2806009"/>
                      <a:pt x="1870119" y="2813532"/>
                      <a:pt x="1836204" y="2818372"/>
                    </a:cubicBezTo>
                    <a:lnTo>
                      <a:pt x="1836204" y="3096344"/>
                    </a:lnTo>
                    <a:lnTo>
                      <a:pt x="1260140" y="3096344"/>
                    </a:lnTo>
                    <a:lnTo>
                      <a:pt x="1260140" y="2799454"/>
                    </a:lnTo>
                    <a:lnTo>
                      <a:pt x="1172901" y="2774224"/>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Oval 13"/>
              <p:cNvSpPr/>
              <p:nvPr/>
            </p:nvSpPr>
            <p:spPr>
              <a:xfrm>
                <a:off x="6926895" y="2831564"/>
                <a:ext cx="288032" cy="28803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42" name="Flowchart: Magnetic Disk 41"/>
            <p:cNvSpPr/>
            <p:nvPr/>
          </p:nvSpPr>
          <p:spPr>
            <a:xfrm>
              <a:off x="667274" y="5378320"/>
              <a:ext cx="2376264" cy="796049"/>
            </a:xfrm>
            <a:prstGeom prst="flowChartMagneticDisk">
              <a:avLst/>
            </a:prstGeom>
            <a:solidFill>
              <a:schemeClr val="accent1">
                <a:lumMod val="40000"/>
                <a:lumOff val="6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n w="0"/>
                  <a:solidFill>
                    <a:schemeClr val="tx1"/>
                  </a:solidFill>
                  <a:effectLst>
                    <a:outerShdw blurRad="38100" dist="19050" dir="2700000" algn="tl" rotWithShape="0">
                      <a:schemeClr val="dk1">
                        <a:alpha val="40000"/>
                      </a:schemeClr>
                    </a:outerShdw>
                  </a:effectLst>
                </a:rPr>
                <a:t>Server Data</a:t>
              </a:r>
            </a:p>
          </p:txBody>
        </p:sp>
        <p:sp>
          <p:nvSpPr>
            <p:cNvPr id="16" name="Flowchart: Magnetic Disk 15"/>
            <p:cNvSpPr/>
            <p:nvPr/>
          </p:nvSpPr>
          <p:spPr>
            <a:xfrm>
              <a:off x="680456" y="4705087"/>
              <a:ext cx="2376264" cy="79604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n w="0"/>
                  <a:solidFill>
                    <a:schemeClr val="tx1"/>
                  </a:solidFill>
                  <a:effectLst>
                    <a:outerShdw blurRad="38100" dist="19050" dir="2700000" algn="tl" rotWithShape="0">
                      <a:schemeClr val="dk1">
                        <a:alpha val="40000"/>
                      </a:schemeClr>
                    </a:outerShdw>
                  </a:effectLst>
                </a:rPr>
                <a:t>User Data</a:t>
              </a:r>
            </a:p>
          </p:txBody>
        </p:sp>
        <p:grpSp>
          <p:nvGrpSpPr>
            <p:cNvPr id="7" name="Group 6"/>
            <p:cNvGrpSpPr/>
            <p:nvPr/>
          </p:nvGrpSpPr>
          <p:grpSpPr>
            <a:xfrm>
              <a:off x="650645" y="3737777"/>
              <a:ext cx="1043679" cy="1043679"/>
              <a:chOff x="5885600" y="1790269"/>
              <a:chExt cx="2370622" cy="2370622"/>
            </a:xfrm>
            <a:solidFill>
              <a:schemeClr val="accent6">
                <a:lumMod val="75000"/>
              </a:schemeClr>
            </a:solidFill>
          </p:grpSpPr>
          <p:sp>
            <p:nvSpPr>
              <p:cNvPr id="11" name="Rectangle 27"/>
              <p:cNvSpPr/>
              <p:nvPr/>
            </p:nvSpPr>
            <p:spPr>
              <a:xfrm rot="9372191">
                <a:off x="5885600" y="1790269"/>
                <a:ext cx="2370622" cy="2370622"/>
              </a:xfrm>
              <a:custGeom>
                <a:avLst/>
                <a:gdLst/>
                <a:ahLst/>
                <a:cxnLst/>
                <a:rect l="l" t="t" r="r" b="b"/>
                <a:pathLst>
                  <a:path w="3096344" h="3096344">
                    <a:moveTo>
                      <a:pt x="1008112" y="2483583"/>
                    </a:moveTo>
                    <a:cubicBezTo>
                      <a:pt x="1533336" y="2786821"/>
                      <a:pt x="2200907" y="2613847"/>
                      <a:pt x="2499174" y="2097233"/>
                    </a:cubicBezTo>
                    <a:cubicBezTo>
                      <a:pt x="2797441" y="1580619"/>
                      <a:pt x="2613456" y="915999"/>
                      <a:pt x="2088232" y="612761"/>
                    </a:cubicBezTo>
                    <a:cubicBezTo>
                      <a:pt x="1563008" y="309523"/>
                      <a:pt x="895437" y="482497"/>
                      <a:pt x="597170" y="999111"/>
                    </a:cubicBezTo>
                    <a:cubicBezTo>
                      <a:pt x="298903" y="1515725"/>
                      <a:pt x="482888" y="2180345"/>
                      <a:pt x="1008112" y="2483583"/>
                    </a:cubicBezTo>
                    <a:close/>
                    <a:moveTo>
                      <a:pt x="1023529" y="3032944"/>
                    </a:moveTo>
                    <a:lnTo>
                      <a:pt x="524643" y="2744912"/>
                    </a:lnTo>
                    <a:lnTo>
                      <a:pt x="674015" y="2486192"/>
                    </a:lnTo>
                    <a:lnTo>
                      <a:pt x="608545" y="2423256"/>
                    </a:lnTo>
                    <a:lnTo>
                      <a:pt x="351432" y="2571701"/>
                    </a:lnTo>
                    <a:lnTo>
                      <a:pt x="63400" y="2072815"/>
                    </a:lnTo>
                    <a:lnTo>
                      <a:pt x="304130" y="1933829"/>
                    </a:lnTo>
                    <a:cubicBezTo>
                      <a:pt x="291365" y="1902038"/>
                      <a:pt x="281205" y="1869395"/>
                      <a:pt x="273272" y="1836204"/>
                    </a:cubicBezTo>
                    <a:lnTo>
                      <a:pt x="0" y="1836204"/>
                    </a:lnTo>
                    <a:lnTo>
                      <a:pt x="0" y="1260140"/>
                    </a:lnTo>
                    <a:lnTo>
                      <a:pt x="252117" y="1260140"/>
                    </a:lnTo>
                    <a:cubicBezTo>
                      <a:pt x="258705" y="1222494"/>
                      <a:pt x="267871" y="1185210"/>
                      <a:pt x="280001" y="1148583"/>
                    </a:cubicBezTo>
                    <a:lnTo>
                      <a:pt x="63400" y="1023529"/>
                    </a:lnTo>
                    <a:lnTo>
                      <a:pt x="351432" y="524643"/>
                    </a:lnTo>
                    <a:lnTo>
                      <a:pt x="568032" y="649698"/>
                    </a:lnTo>
                    <a:cubicBezTo>
                      <a:pt x="593688" y="620880"/>
                      <a:pt x="621393" y="594300"/>
                      <a:pt x="650702" y="569772"/>
                    </a:cubicBezTo>
                    <a:lnTo>
                      <a:pt x="524643" y="351432"/>
                    </a:lnTo>
                    <a:lnTo>
                      <a:pt x="1023529" y="63400"/>
                    </a:lnTo>
                    <a:lnTo>
                      <a:pt x="1160165" y="300061"/>
                    </a:lnTo>
                    <a:cubicBezTo>
                      <a:pt x="1192876" y="290335"/>
                      <a:pt x="1226225" y="282813"/>
                      <a:pt x="1260140" y="277972"/>
                    </a:cubicBezTo>
                    <a:lnTo>
                      <a:pt x="1260140" y="0"/>
                    </a:lnTo>
                    <a:lnTo>
                      <a:pt x="1836204" y="0"/>
                    </a:lnTo>
                    <a:lnTo>
                      <a:pt x="1836204" y="296890"/>
                    </a:lnTo>
                    <a:lnTo>
                      <a:pt x="1923443" y="322120"/>
                    </a:lnTo>
                    <a:lnTo>
                      <a:pt x="2072815" y="63400"/>
                    </a:lnTo>
                    <a:lnTo>
                      <a:pt x="2571701" y="351432"/>
                    </a:lnTo>
                    <a:lnTo>
                      <a:pt x="2422329" y="610152"/>
                    </a:lnTo>
                    <a:lnTo>
                      <a:pt x="2487798" y="673088"/>
                    </a:lnTo>
                    <a:lnTo>
                      <a:pt x="2744913" y="524643"/>
                    </a:lnTo>
                    <a:lnTo>
                      <a:pt x="3032944" y="1023529"/>
                    </a:lnTo>
                    <a:lnTo>
                      <a:pt x="2792214" y="1162515"/>
                    </a:lnTo>
                    <a:cubicBezTo>
                      <a:pt x="2804979" y="1194306"/>
                      <a:pt x="2815139" y="1226949"/>
                      <a:pt x="2823071" y="1260140"/>
                    </a:cubicBezTo>
                    <a:lnTo>
                      <a:pt x="3096344" y="1260140"/>
                    </a:lnTo>
                    <a:lnTo>
                      <a:pt x="3096344" y="1836204"/>
                    </a:lnTo>
                    <a:lnTo>
                      <a:pt x="2844227" y="1836204"/>
                    </a:lnTo>
                    <a:cubicBezTo>
                      <a:pt x="2837639" y="1873850"/>
                      <a:pt x="2828473" y="1911134"/>
                      <a:pt x="2816344" y="1947761"/>
                    </a:cubicBezTo>
                    <a:lnTo>
                      <a:pt x="3032944" y="2072815"/>
                    </a:lnTo>
                    <a:lnTo>
                      <a:pt x="2744912" y="2571701"/>
                    </a:lnTo>
                    <a:lnTo>
                      <a:pt x="2528312" y="2446646"/>
                    </a:lnTo>
                    <a:cubicBezTo>
                      <a:pt x="2502657" y="2475464"/>
                      <a:pt x="2474951" y="2502045"/>
                      <a:pt x="2445643" y="2526572"/>
                    </a:cubicBezTo>
                    <a:lnTo>
                      <a:pt x="2571701" y="2744912"/>
                    </a:lnTo>
                    <a:lnTo>
                      <a:pt x="2072815" y="3032944"/>
                    </a:lnTo>
                    <a:lnTo>
                      <a:pt x="1936179" y="2796283"/>
                    </a:lnTo>
                    <a:cubicBezTo>
                      <a:pt x="1903468" y="2806009"/>
                      <a:pt x="1870119" y="2813532"/>
                      <a:pt x="1836204" y="2818372"/>
                    </a:cubicBezTo>
                    <a:lnTo>
                      <a:pt x="1836204" y="3096344"/>
                    </a:lnTo>
                    <a:lnTo>
                      <a:pt x="1260140" y="3096344"/>
                    </a:lnTo>
                    <a:lnTo>
                      <a:pt x="1260140" y="2799454"/>
                    </a:lnTo>
                    <a:lnTo>
                      <a:pt x="1172901" y="2774224"/>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Oval 11"/>
              <p:cNvSpPr/>
              <p:nvPr/>
            </p:nvSpPr>
            <p:spPr>
              <a:xfrm>
                <a:off x="6926895" y="2831564"/>
                <a:ext cx="288032" cy="28803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8" name="Group 7"/>
            <p:cNvGrpSpPr/>
            <p:nvPr/>
          </p:nvGrpSpPr>
          <p:grpSpPr>
            <a:xfrm>
              <a:off x="1323004" y="2661691"/>
              <a:ext cx="1819784" cy="1819784"/>
              <a:chOff x="5885600" y="1790269"/>
              <a:chExt cx="2370622" cy="2370622"/>
            </a:xfrm>
          </p:grpSpPr>
          <p:sp>
            <p:nvSpPr>
              <p:cNvPr id="9" name="Rectangle 27"/>
              <p:cNvSpPr/>
              <p:nvPr/>
            </p:nvSpPr>
            <p:spPr>
              <a:xfrm rot="9372191">
                <a:off x="5885600" y="1790269"/>
                <a:ext cx="2370622" cy="2370622"/>
              </a:xfrm>
              <a:custGeom>
                <a:avLst/>
                <a:gdLst/>
                <a:ahLst/>
                <a:cxnLst/>
                <a:rect l="l" t="t" r="r" b="b"/>
                <a:pathLst>
                  <a:path w="3096344" h="3096344">
                    <a:moveTo>
                      <a:pt x="1008112" y="2483583"/>
                    </a:moveTo>
                    <a:cubicBezTo>
                      <a:pt x="1533336" y="2786821"/>
                      <a:pt x="2200907" y="2613847"/>
                      <a:pt x="2499174" y="2097233"/>
                    </a:cubicBezTo>
                    <a:cubicBezTo>
                      <a:pt x="2797441" y="1580619"/>
                      <a:pt x="2613456" y="915999"/>
                      <a:pt x="2088232" y="612761"/>
                    </a:cubicBezTo>
                    <a:cubicBezTo>
                      <a:pt x="1563008" y="309523"/>
                      <a:pt x="895437" y="482497"/>
                      <a:pt x="597170" y="999111"/>
                    </a:cubicBezTo>
                    <a:cubicBezTo>
                      <a:pt x="298903" y="1515725"/>
                      <a:pt x="482888" y="2180345"/>
                      <a:pt x="1008112" y="2483583"/>
                    </a:cubicBezTo>
                    <a:close/>
                    <a:moveTo>
                      <a:pt x="1023529" y="3032944"/>
                    </a:moveTo>
                    <a:lnTo>
                      <a:pt x="524643" y="2744912"/>
                    </a:lnTo>
                    <a:lnTo>
                      <a:pt x="674015" y="2486192"/>
                    </a:lnTo>
                    <a:lnTo>
                      <a:pt x="608545" y="2423256"/>
                    </a:lnTo>
                    <a:lnTo>
                      <a:pt x="351432" y="2571701"/>
                    </a:lnTo>
                    <a:lnTo>
                      <a:pt x="63400" y="2072815"/>
                    </a:lnTo>
                    <a:lnTo>
                      <a:pt x="304130" y="1933829"/>
                    </a:lnTo>
                    <a:cubicBezTo>
                      <a:pt x="291365" y="1902038"/>
                      <a:pt x="281205" y="1869395"/>
                      <a:pt x="273272" y="1836204"/>
                    </a:cubicBezTo>
                    <a:lnTo>
                      <a:pt x="0" y="1836204"/>
                    </a:lnTo>
                    <a:lnTo>
                      <a:pt x="0" y="1260140"/>
                    </a:lnTo>
                    <a:lnTo>
                      <a:pt x="252117" y="1260140"/>
                    </a:lnTo>
                    <a:cubicBezTo>
                      <a:pt x="258705" y="1222494"/>
                      <a:pt x="267871" y="1185210"/>
                      <a:pt x="280001" y="1148583"/>
                    </a:cubicBezTo>
                    <a:lnTo>
                      <a:pt x="63400" y="1023529"/>
                    </a:lnTo>
                    <a:lnTo>
                      <a:pt x="351432" y="524643"/>
                    </a:lnTo>
                    <a:lnTo>
                      <a:pt x="568032" y="649698"/>
                    </a:lnTo>
                    <a:cubicBezTo>
                      <a:pt x="593688" y="620880"/>
                      <a:pt x="621393" y="594300"/>
                      <a:pt x="650702" y="569772"/>
                    </a:cubicBezTo>
                    <a:lnTo>
                      <a:pt x="524643" y="351432"/>
                    </a:lnTo>
                    <a:lnTo>
                      <a:pt x="1023529" y="63400"/>
                    </a:lnTo>
                    <a:lnTo>
                      <a:pt x="1160165" y="300061"/>
                    </a:lnTo>
                    <a:cubicBezTo>
                      <a:pt x="1192876" y="290335"/>
                      <a:pt x="1226225" y="282813"/>
                      <a:pt x="1260140" y="277972"/>
                    </a:cubicBezTo>
                    <a:lnTo>
                      <a:pt x="1260140" y="0"/>
                    </a:lnTo>
                    <a:lnTo>
                      <a:pt x="1836204" y="0"/>
                    </a:lnTo>
                    <a:lnTo>
                      <a:pt x="1836204" y="296890"/>
                    </a:lnTo>
                    <a:lnTo>
                      <a:pt x="1923443" y="322120"/>
                    </a:lnTo>
                    <a:lnTo>
                      <a:pt x="2072815" y="63400"/>
                    </a:lnTo>
                    <a:lnTo>
                      <a:pt x="2571701" y="351432"/>
                    </a:lnTo>
                    <a:lnTo>
                      <a:pt x="2422329" y="610152"/>
                    </a:lnTo>
                    <a:lnTo>
                      <a:pt x="2487798" y="673088"/>
                    </a:lnTo>
                    <a:lnTo>
                      <a:pt x="2744913" y="524643"/>
                    </a:lnTo>
                    <a:lnTo>
                      <a:pt x="3032944" y="1023529"/>
                    </a:lnTo>
                    <a:lnTo>
                      <a:pt x="2792214" y="1162515"/>
                    </a:lnTo>
                    <a:cubicBezTo>
                      <a:pt x="2804979" y="1194306"/>
                      <a:pt x="2815139" y="1226949"/>
                      <a:pt x="2823071" y="1260140"/>
                    </a:cubicBezTo>
                    <a:lnTo>
                      <a:pt x="3096344" y="1260140"/>
                    </a:lnTo>
                    <a:lnTo>
                      <a:pt x="3096344" y="1836204"/>
                    </a:lnTo>
                    <a:lnTo>
                      <a:pt x="2844227" y="1836204"/>
                    </a:lnTo>
                    <a:cubicBezTo>
                      <a:pt x="2837639" y="1873850"/>
                      <a:pt x="2828473" y="1911134"/>
                      <a:pt x="2816344" y="1947761"/>
                    </a:cubicBezTo>
                    <a:lnTo>
                      <a:pt x="3032944" y="2072815"/>
                    </a:lnTo>
                    <a:lnTo>
                      <a:pt x="2744912" y="2571701"/>
                    </a:lnTo>
                    <a:lnTo>
                      <a:pt x="2528312" y="2446646"/>
                    </a:lnTo>
                    <a:cubicBezTo>
                      <a:pt x="2502657" y="2475464"/>
                      <a:pt x="2474951" y="2502045"/>
                      <a:pt x="2445643" y="2526572"/>
                    </a:cubicBezTo>
                    <a:lnTo>
                      <a:pt x="2571701" y="2744912"/>
                    </a:lnTo>
                    <a:lnTo>
                      <a:pt x="2072815" y="3032944"/>
                    </a:lnTo>
                    <a:lnTo>
                      <a:pt x="1936179" y="2796283"/>
                    </a:lnTo>
                    <a:cubicBezTo>
                      <a:pt x="1903468" y="2806009"/>
                      <a:pt x="1870119" y="2813532"/>
                      <a:pt x="1836204" y="2818372"/>
                    </a:cubicBezTo>
                    <a:lnTo>
                      <a:pt x="1836204" y="3096344"/>
                    </a:lnTo>
                    <a:lnTo>
                      <a:pt x="1260140" y="3096344"/>
                    </a:lnTo>
                    <a:lnTo>
                      <a:pt x="1260140" y="2799454"/>
                    </a:lnTo>
                    <a:lnTo>
                      <a:pt x="1172901" y="27742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Oval 9"/>
              <p:cNvSpPr/>
              <p:nvPr/>
            </p:nvSpPr>
            <p:spPr>
              <a:xfrm>
                <a:off x="6926895" y="283156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grpSp>
        <p:nvGrpSpPr>
          <p:cNvPr id="18" name="Group 17"/>
          <p:cNvGrpSpPr/>
          <p:nvPr/>
        </p:nvGrpSpPr>
        <p:grpSpPr>
          <a:xfrm rot="16200000">
            <a:off x="6216566" y="3563773"/>
            <a:ext cx="493303" cy="625926"/>
            <a:chOff x="4570778" y="3194334"/>
            <a:chExt cx="704927" cy="894445"/>
          </a:xfrm>
          <a:solidFill>
            <a:srgbClr val="C00000"/>
          </a:solidFill>
        </p:grpSpPr>
        <p:sp>
          <p:nvSpPr>
            <p:cNvPr id="19" name="Right Arrow 18"/>
            <p:cNvSpPr/>
            <p:nvPr/>
          </p:nvSpPr>
          <p:spPr>
            <a:xfrm rot="16200000">
              <a:off x="4769669" y="3408377"/>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4356735" y="3582742"/>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16200000">
            <a:off x="4947005" y="3587331"/>
            <a:ext cx="493303" cy="625926"/>
            <a:chOff x="4570778" y="3194334"/>
            <a:chExt cx="704927" cy="894445"/>
          </a:xfrm>
          <a:solidFill>
            <a:srgbClr val="C00000"/>
          </a:solidFill>
        </p:grpSpPr>
        <p:sp>
          <p:nvSpPr>
            <p:cNvPr id="35" name="Right Arrow 34"/>
            <p:cNvSpPr/>
            <p:nvPr/>
          </p:nvSpPr>
          <p:spPr>
            <a:xfrm rot="16200000">
              <a:off x="4769669" y="3408377"/>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5400000">
              <a:off x="4356735" y="3582742"/>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6815733" y="3061228"/>
            <a:ext cx="1872208" cy="1585296"/>
            <a:chOff x="715579" y="3861048"/>
            <a:chExt cx="1872208" cy="1585296"/>
          </a:xfrm>
        </p:grpSpPr>
        <p:grpSp>
          <p:nvGrpSpPr>
            <p:cNvPr id="51" name="Group 50"/>
            <p:cNvGrpSpPr/>
            <p:nvPr/>
          </p:nvGrpSpPr>
          <p:grpSpPr>
            <a:xfrm>
              <a:off x="715579" y="3861048"/>
              <a:ext cx="1872208" cy="1585296"/>
              <a:chOff x="435834" y="2764196"/>
              <a:chExt cx="1872208" cy="1585296"/>
            </a:xfrm>
            <a:solidFill>
              <a:schemeClr val="bg1">
                <a:lumMod val="95000"/>
              </a:schemeClr>
            </a:solidFill>
          </p:grpSpPr>
          <p:sp>
            <p:nvSpPr>
              <p:cNvPr id="57" name="Rounded Rectangle 56"/>
              <p:cNvSpPr/>
              <p:nvPr/>
            </p:nvSpPr>
            <p:spPr>
              <a:xfrm>
                <a:off x="435834" y="2764196"/>
                <a:ext cx="1872208" cy="23873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58" name="Rectangle 57"/>
              <p:cNvSpPr/>
              <p:nvPr/>
            </p:nvSpPr>
            <p:spPr>
              <a:xfrm>
                <a:off x="435834" y="2924944"/>
                <a:ext cx="1872208" cy="14245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59" name="Group 58"/>
              <p:cNvGrpSpPr/>
              <p:nvPr/>
            </p:nvGrpSpPr>
            <p:grpSpPr>
              <a:xfrm>
                <a:off x="1835696" y="2811557"/>
                <a:ext cx="376808" cy="72008"/>
                <a:chOff x="2155642" y="1700808"/>
                <a:chExt cx="376808" cy="72008"/>
              </a:xfrm>
              <a:grpFill/>
            </p:grpSpPr>
            <p:sp>
              <p:nvSpPr>
                <p:cNvPr id="60" name="Oval 59"/>
                <p:cNvSpPr/>
                <p:nvPr/>
              </p:nvSpPr>
              <p:spPr>
                <a:xfrm>
                  <a:off x="23080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61" name="Oval 60"/>
                <p:cNvSpPr/>
                <p:nvPr/>
              </p:nvSpPr>
              <p:spPr>
                <a:xfrm>
                  <a:off x="24604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62" name="Oval 61"/>
                <p:cNvSpPr/>
                <p:nvPr/>
              </p:nvSpPr>
              <p:spPr>
                <a:xfrm>
                  <a:off x="21556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F0000"/>
                    </a:solidFill>
                  </a:endParaRPr>
                </a:p>
              </p:txBody>
            </p:sp>
          </p:grpSp>
        </p:grpSp>
        <p:sp>
          <p:nvSpPr>
            <p:cNvPr id="52" name="Flowchart: Process 51"/>
            <p:cNvSpPr/>
            <p:nvPr/>
          </p:nvSpPr>
          <p:spPr>
            <a:xfrm>
              <a:off x="992624" y="4389247"/>
              <a:ext cx="360040" cy="473430"/>
            </a:xfrm>
            <a:prstGeom prst="flowChartProcess">
              <a:avLst/>
            </a:pr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1544505" y="4510515"/>
              <a:ext cx="319742" cy="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544505" y="4666511"/>
              <a:ext cx="444460" cy="48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544505" y="4830297"/>
              <a:ext cx="637158" cy="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065267" y="4666991"/>
              <a:ext cx="231879" cy="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708586" y="2063392"/>
            <a:ext cx="1961700" cy="707886"/>
            <a:chOff x="2708586" y="2063392"/>
            <a:chExt cx="1961700" cy="707886"/>
          </a:xfrm>
        </p:grpSpPr>
        <p:sp>
          <p:nvSpPr>
            <p:cNvPr id="46" name="TextBox 45"/>
            <p:cNvSpPr txBox="1"/>
            <p:nvPr/>
          </p:nvSpPr>
          <p:spPr>
            <a:xfrm>
              <a:off x="3204065" y="2063392"/>
              <a:ext cx="1466221" cy="707886"/>
            </a:xfrm>
            <a:prstGeom prst="rect">
              <a:avLst/>
            </a:prstGeom>
            <a:noFill/>
          </p:spPr>
          <p:txBody>
            <a:bodyPr wrap="square" rtlCol="0">
              <a:spAutoFit/>
            </a:bodyPr>
            <a:lstStyle/>
            <a:p>
              <a:r>
                <a:rPr lang="en-US" sz="2000" b="1" dirty="0"/>
                <a:t>ROLLING UPGRADES</a:t>
              </a:r>
            </a:p>
          </p:txBody>
        </p:sp>
        <p:sp>
          <p:nvSpPr>
            <p:cNvPr id="63" name="Isosceles Triangle 25"/>
            <p:cNvSpPr/>
            <p:nvPr/>
          </p:nvSpPr>
          <p:spPr>
            <a:xfrm rot="8610524">
              <a:off x="2708586" y="2247519"/>
              <a:ext cx="468567" cy="426210"/>
            </a:xfrm>
            <a:custGeom>
              <a:avLst/>
              <a:gdLst/>
              <a:ahLst/>
              <a:cxnLst/>
              <a:rect l="l" t="t" r="r" b="b"/>
              <a:pathLst>
                <a:path w="1424035" h="1295308">
                  <a:moveTo>
                    <a:pt x="390514" y="1168211"/>
                  </a:moveTo>
                  <a:cubicBezTo>
                    <a:pt x="273404" y="1081582"/>
                    <a:pt x="193899" y="962990"/>
                    <a:pt x="157140" y="832986"/>
                  </a:cubicBezTo>
                  <a:lnTo>
                    <a:pt x="0" y="832986"/>
                  </a:lnTo>
                  <a:lnTo>
                    <a:pt x="214805" y="472946"/>
                  </a:lnTo>
                  <a:lnTo>
                    <a:pt x="429610" y="832986"/>
                  </a:lnTo>
                  <a:lnTo>
                    <a:pt x="308676" y="832986"/>
                  </a:lnTo>
                  <a:cubicBezTo>
                    <a:pt x="340944" y="917908"/>
                    <a:pt x="397701" y="994391"/>
                    <a:pt x="476160" y="1052430"/>
                  </a:cubicBezTo>
                  <a:cubicBezTo>
                    <a:pt x="699965" y="1217984"/>
                    <a:pt x="1015603" y="1170762"/>
                    <a:pt x="1181157" y="946957"/>
                  </a:cubicBezTo>
                  <a:cubicBezTo>
                    <a:pt x="1346711" y="723153"/>
                    <a:pt x="1299489" y="407514"/>
                    <a:pt x="1075685" y="241961"/>
                  </a:cubicBezTo>
                  <a:cubicBezTo>
                    <a:pt x="956946" y="154126"/>
                    <a:pt x="812357" y="126184"/>
                    <a:pt x="678379" y="154405"/>
                  </a:cubicBezTo>
                  <a:lnTo>
                    <a:pt x="606484" y="24571"/>
                  </a:lnTo>
                  <a:cubicBezTo>
                    <a:pt x="790465" y="-28299"/>
                    <a:pt x="995504" y="3513"/>
                    <a:pt x="1161331" y="126179"/>
                  </a:cubicBezTo>
                  <a:cubicBezTo>
                    <a:pt x="1449080" y="339034"/>
                    <a:pt x="1509793" y="744855"/>
                    <a:pt x="1296938" y="1032604"/>
                  </a:cubicBezTo>
                  <a:cubicBezTo>
                    <a:pt x="1084083" y="1320353"/>
                    <a:pt x="678263" y="1381066"/>
                    <a:pt x="390514" y="11682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678537" y="3590431"/>
            <a:ext cx="2074061" cy="482253"/>
            <a:chOff x="2717266" y="2916245"/>
            <a:chExt cx="2074061" cy="482253"/>
          </a:xfrm>
        </p:grpSpPr>
        <p:sp>
          <p:nvSpPr>
            <p:cNvPr id="44" name="TextBox 43"/>
            <p:cNvSpPr txBox="1"/>
            <p:nvPr/>
          </p:nvSpPr>
          <p:spPr>
            <a:xfrm>
              <a:off x="3204065" y="2998388"/>
              <a:ext cx="1587262" cy="400110"/>
            </a:xfrm>
            <a:prstGeom prst="rect">
              <a:avLst/>
            </a:prstGeom>
            <a:noFill/>
          </p:spPr>
          <p:txBody>
            <a:bodyPr wrap="square" rtlCol="0">
              <a:spAutoFit/>
            </a:bodyPr>
            <a:lstStyle/>
            <a:p>
              <a:r>
                <a:rPr lang="en-US" sz="2000" b="1" dirty="0"/>
                <a:t>SHARING/AC</a:t>
              </a:r>
            </a:p>
          </p:txBody>
        </p:sp>
        <p:sp>
          <p:nvSpPr>
            <p:cNvPr id="64" name="Oval 8"/>
            <p:cNvSpPr/>
            <p:nvPr/>
          </p:nvSpPr>
          <p:spPr>
            <a:xfrm>
              <a:off x="2717266" y="2916245"/>
              <a:ext cx="451206" cy="482253"/>
            </a:xfrm>
            <a:custGeom>
              <a:avLst/>
              <a:gdLst/>
              <a:ahLst/>
              <a:cxnLst/>
              <a:rect l="l" t="t" r="r" b="b"/>
              <a:pathLst>
                <a:path w="1728192" h="1847105">
                  <a:moveTo>
                    <a:pt x="1440160" y="0"/>
                  </a:moveTo>
                  <a:cubicBezTo>
                    <a:pt x="1599236" y="0"/>
                    <a:pt x="1728192" y="128956"/>
                    <a:pt x="1728192" y="288032"/>
                  </a:cubicBezTo>
                  <a:cubicBezTo>
                    <a:pt x="1728192" y="447108"/>
                    <a:pt x="1599236" y="576064"/>
                    <a:pt x="1440160" y="576064"/>
                  </a:cubicBezTo>
                  <a:cubicBezTo>
                    <a:pt x="1368212" y="576064"/>
                    <a:pt x="1302426" y="549684"/>
                    <a:pt x="1252761" y="505125"/>
                  </a:cubicBezTo>
                  <a:lnTo>
                    <a:pt x="709497" y="942641"/>
                  </a:lnTo>
                  <a:cubicBezTo>
                    <a:pt x="716728" y="969166"/>
                    <a:pt x="720080" y="997057"/>
                    <a:pt x="720080" y="1025731"/>
                  </a:cubicBezTo>
                  <a:cubicBezTo>
                    <a:pt x="720080" y="1062915"/>
                    <a:pt x="714444" y="1098781"/>
                    <a:pt x="702301" y="1132004"/>
                  </a:cubicBezTo>
                  <a:lnTo>
                    <a:pt x="1083540" y="1366232"/>
                  </a:lnTo>
                  <a:cubicBezTo>
                    <a:pt x="1135493" y="1307500"/>
                    <a:pt x="1211561" y="1271041"/>
                    <a:pt x="1296144" y="1271041"/>
                  </a:cubicBezTo>
                  <a:cubicBezTo>
                    <a:pt x="1455220" y="1271041"/>
                    <a:pt x="1584176" y="1399997"/>
                    <a:pt x="1584176" y="1559073"/>
                  </a:cubicBezTo>
                  <a:cubicBezTo>
                    <a:pt x="1584176" y="1718149"/>
                    <a:pt x="1455220" y="1847105"/>
                    <a:pt x="1296144" y="1847105"/>
                  </a:cubicBezTo>
                  <a:cubicBezTo>
                    <a:pt x="1137068" y="1847105"/>
                    <a:pt x="1008112" y="1718149"/>
                    <a:pt x="1008112" y="1559073"/>
                  </a:cubicBezTo>
                  <a:lnTo>
                    <a:pt x="1011195" y="1528495"/>
                  </a:lnTo>
                  <a:lnTo>
                    <a:pt x="611480" y="1282915"/>
                  </a:lnTo>
                  <a:cubicBezTo>
                    <a:pt x="546823" y="1346649"/>
                    <a:pt x="458000" y="1385771"/>
                    <a:pt x="360040" y="1385771"/>
                  </a:cubicBezTo>
                  <a:cubicBezTo>
                    <a:pt x="161195" y="1385771"/>
                    <a:pt x="0" y="1224576"/>
                    <a:pt x="0" y="1025731"/>
                  </a:cubicBezTo>
                  <a:cubicBezTo>
                    <a:pt x="0" y="826886"/>
                    <a:pt x="161195" y="665691"/>
                    <a:pt x="360040" y="665691"/>
                  </a:cubicBezTo>
                  <a:cubicBezTo>
                    <a:pt x="465553" y="665691"/>
                    <a:pt x="560465" y="711078"/>
                    <a:pt x="625413" y="784217"/>
                  </a:cubicBezTo>
                  <a:lnTo>
                    <a:pt x="1160274" y="353470"/>
                  </a:lnTo>
                  <a:cubicBezTo>
                    <a:pt x="1154722" y="332551"/>
                    <a:pt x="1152128" y="310594"/>
                    <a:pt x="1152128" y="288032"/>
                  </a:cubicBezTo>
                  <a:cubicBezTo>
                    <a:pt x="1152128" y="128956"/>
                    <a:pt x="1281084" y="0"/>
                    <a:pt x="14401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2666726" y="4891962"/>
            <a:ext cx="2150992" cy="400110"/>
            <a:chOff x="2640335" y="3625608"/>
            <a:chExt cx="2150992" cy="400110"/>
          </a:xfrm>
        </p:grpSpPr>
        <p:sp>
          <p:nvSpPr>
            <p:cNvPr id="49" name="TextBox 48"/>
            <p:cNvSpPr txBox="1"/>
            <p:nvPr/>
          </p:nvSpPr>
          <p:spPr>
            <a:xfrm>
              <a:off x="3204065" y="3625608"/>
              <a:ext cx="1587262" cy="400110"/>
            </a:xfrm>
            <a:prstGeom prst="rect">
              <a:avLst/>
            </a:prstGeom>
            <a:noFill/>
          </p:spPr>
          <p:txBody>
            <a:bodyPr wrap="square" rtlCol="0">
              <a:spAutoFit/>
            </a:bodyPr>
            <a:lstStyle/>
            <a:p>
              <a:r>
                <a:rPr lang="en-US" sz="2000" b="1" dirty="0"/>
                <a:t>VALIDATION</a:t>
              </a:r>
            </a:p>
          </p:txBody>
        </p:sp>
        <p:sp>
          <p:nvSpPr>
            <p:cNvPr id="65" name="Oval 14"/>
            <p:cNvSpPr/>
            <p:nvPr/>
          </p:nvSpPr>
          <p:spPr>
            <a:xfrm>
              <a:off x="2640335" y="3682035"/>
              <a:ext cx="563730" cy="343683"/>
            </a:xfrm>
            <a:custGeom>
              <a:avLst/>
              <a:gdLst/>
              <a:ahLst/>
              <a:cxnLst/>
              <a:rect l="l" t="t" r="r" b="b"/>
              <a:pathLst>
                <a:path w="1018623" h="621012">
                  <a:moveTo>
                    <a:pt x="509311" y="210811"/>
                  </a:moveTo>
                  <a:cubicBezTo>
                    <a:pt x="422127" y="210811"/>
                    <a:pt x="351451" y="281487"/>
                    <a:pt x="351451" y="368671"/>
                  </a:cubicBezTo>
                  <a:cubicBezTo>
                    <a:pt x="351451" y="455855"/>
                    <a:pt x="422127" y="526531"/>
                    <a:pt x="509311" y="526531"/>
                  </a:cubicBezTo>
                  <a:cubicBezTo>
                    <a:pt x="596495" y="526531"/>
                    <a:pt x="667171" y="455855"/>
                    <a:pt x="667171" y="368671"/>
                  </a:cubicBezTo>
                  <a:cubicBezTo>
                    <a:pt x="667171" y="281487"/>
                    <a:pt x="596495" y="210811"/>
                    <a:pt x="509311" y="210811"/>
                  </a:cubicBezTo>
                  <a:close/>
                  <a:moveTo>
                    <a:pt x="509311" y="0"/>
                  </a:moveTo>
                  <a:cubicBezTo>
                    <a:pt x="746946" y="0"/>
                    <a:pt x="948734" y="103076"/>
                    <a:pt x="1018623" y="246816"/>
                  </a:cubicBezTo>
                  <a:cubicBezTo>
                    <a:pt x="913152" y="194898"/>
                    <a:pt x="789350" y="159115"/>
                    <a:pt x="655016" y="144288"/>
                  </a:cubicBezTo>
                  <a:cubicBezTo>
                    <a:pt x="714337" y="187808"/>
                    <a:pt x="752338" y="258045"/>
                    <a:pt x="752338" y="337132"/>
                  </a:cubicBezTo>
                  <a:lnTo>
                    <a:pt x="751494" y="343570"/>
                  </a:lnTo>
                  <a:cubicBezTo>
                    <a:pt x="752291" y="346161"/>
                    <a:pt x="752338" y="348788"/>
                    <a:pt x="752338" y="351426"/>
                  </a:cubicBezTo>
                  <a:cubicBezTo>
                    <a:pt x="752338" y="430246"/>
                    <a:pt x="709713" y="499725"/>
                    <a:pt x="644894" y="540653"/>
                  </a:cubicBezTo>
                  <a:cubicBezTo>
                    <a:pt x="787637" y="519720"/>
                    <a:pt x="916259" y="462376"/>
                    <a:pt x="1018623" y="379431"/>
                  </a:cubicBezTo>
                  <a:cubicBezTo>
                    <a:pt x="910216" y="525124"/>
                    <a:pt x="722551" y="621012"/>
                    <a:pt x="509311" y="621012"/>
                  </a:cubicBezTo>
                  <a:cubicBezTo>
                    <a:pt x="296072" y="621012"/>
                    <a:pt x="108408" y="525125"/>
                    <a:pt x="0" y="379433"/>
                  </a:cubicBezTo>
                  <a:cubicBezTo>
                    <a:pt x="102364" y="462378"/>
                    <a:pt x="230985" y="519721"/>
                    <a:pt x="373727" y="540653"/>
                  </a:cubicBezTo>
                  <a:cubicBezTo>
                    <a:pt x="308907" y="499726"/>
                    <a:pt x="266282" y="430246"/>
                    <a:pt x="266282" y="351426"/>
                  </a:cubicBezTo>
                  <a:lnTo>
                    <a:pt x="267126" y="343570"/>
                  </a:lnTo>
                  <a:cubicBezTo>
                    <a:pt x="266311" y="341444"/>
                    <a:pt x="266282" y="339291"/>
                    <a:pt x="266282" y="337132"/>
                  </a:cubicBezTo>
                  <a:cubicBezTo>
                    <a:pt x="266282" y="258045"/>
                    <a:pt x="304283" y="187808"/>
                    <a:pt x="363604" y="144288"/>
                  </a:cubicBezTo>
                  <a:cubicBezTo>
                    <a:pt x="229270" y="159115"/>
                    <a:pt x="105470" y="194898"/>
                    <a:pt x="0" y="246816"/>
                  </a:cubicBezTo>
                  <a:cubicBezTo>
                    <a:pt x="69889" y="103076"/>
                    <a:pt x="271676" y="0"/>
                    <a:pt x="50931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2752371" y="4225984"/>
            <a:ext cx="1604802" cy="492204"/>
            <a:chOff x="2752371" y="4225984"/>
            <a:chExt cx="1604802" cy="492204"/>
          </a:xfrm>
        </p:grpSpPr>
        <p:sp>
          <p:nvSpPr>
            <p:cNvPr id="48" name="TextBox 47"/>
            <p:cNvSpPr txBox="1"/>
            <p:nvPr/>
          </p:nvSpPr>
          <p:spPr>
            <a:xfrm>
              <a:off x="3204065" y="4318078"/>
              <a:ext cx="1153108" cy="400110"/>
            </a:xfrm>
            <a:prstGeom prst="rect">
              <a:avLst/>
            </a:prstGeom>
            <a:noFill/>
          </p:spPr>
          <p:txBody>
            <a:bodyPr wrap="square" rtlCol="0">
              <a:spAutoFit/>
            </a:bodyPr>
            <a:lstStyle/>
            <a:p>
              <a:r>
                <a:rPr lang="en-US" sz="2000" b="1" dirty="0"/>
                <a:t>SEARCH</a:t>
              </a:r>
            </a:p>
          </p:txBody>
        </p:sp>
        <p:sp>
          <p:nvSpPr>
            <p:cNvPr id="66" name="Oval 5"/>
            <p:cNvSpPr/>
            <p:nvPr/>
          </p:nvSpPr>
          <p:spPr>
            <a:xfrm>
              <a:off x="2752371" y="4225984"/>
              <a:ext cx="416102" cy="492204"/>
            </a:xfrm>
            <a:custGeom>
              <a:avLst/>
              <a:gdLst/>
              <a:ahLst/>
              <a:cxnLst/>
              <a:rect l="l" t="t" r="r" b="b"/>
              <a:pathLst>
                <a:path w="1604181" h="1897575">
                  <a:moveTo>
                    <a:pt x="648072" y="216024"/>
                  </a:moveTo>
                  <a:cubicBezTo>
                    <a:pt x="409458" y="216024"/>
                    <a:pt x="216024" y="409458"/>
                    <a:pt x="216024" y="648072"/>
                  </a:cubicBezTo>
                  <a:cubicBezTo>
                    <a:pt x="216024" y="886686"/>
                    <a:pt x="409458" y="1080120"/>
                    <a:pt x="648072" y="1080120"/>
                  </a:cubicBezTo>
                  <a:cubicBezTo>
                    <a:pt x="886686" y="1080120"/>
                    <a:pt x="1080120" y="886686"/>
                    <a:pt x="1080120" y="648072"/>
                  </a:cubicBezTo>
                  <a:cubicBezTo>
                    <a:pt x="1080120" y="409458"/>
                    <a:pt x="886686" y="216024"/>
                    <a:pt x="648072" y="216024"/>
                  </a:cubicBezTo>
                  <a:close/>
                  <a:moveTo>
                    <a:pt x="648072" y="0"/>
                  </a:moveTo>
                  <a:cubicBezTo>
                    <a:pt x="1005992" y="0"/>
                    <a:pt x="1296144" y="290152"/>
                    <a:pt x="1296144" y="648072"/>
                  </a:cubicBezTo>
                  <a:cubicBezTo>
                    <a:pt x="1296144" y="818960"/>
                    <a:pt x="1230003" y="974399"/>
                    <a:pt x="1120637" y="1088986"/>
                  </a:cubicBezTo>
                  <a:lnTo>
                    <a:pt x="1604181" y="1722884"/>
                  </a:lnTo>
                  <a:lnTo>
                    <a:pt x="1375171" y="1897575"/>
                  </a:lnTo>
                  <a:lnTo>
                    <a:pt x="881907" y="1250935"/>
                  </a:lnTo>
                  <a:cubicBezTo>
                    <a:pt x="809795" y="1280665"/>
                    <a:pt x="730741" y="1296144"/>
                    <a:pt x="648072" y="1296144"/>
                  </a:cubicBezTo>
                  <a:cubicBezTo>
                    <a:pt x="290152" y="1296144"/>
                    <a:pt x="0" y="1005992"/>
                    <a:pt x="0" y="648072"/>
                  </a:cubicBezTo>
                  <a:cubicBezTo>
                    <a:pt x="0" y="290152"/>
                    <a:pt x="290152" y="0"/>
                    <a:pt x="6480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2696590" y="2925520"/>
            <a:ext cx="1442957" cy="510154"/>
            <a:chOff x="2674128" y="4935070"/>
            <a:chExt cx="1442957" cy="510154"/>
          </a:xfrm>
        </p:grpSpPr>
        <p:sp>
          <p:nvSpPr>
            <p:cNvPr id="47" name="TextBox 46"/>
            <p:cNvSpPr txBox="1"/>
            <p:nvPr/>
          </p:nvSpPr>
          <p:spPr>
            <a:xfrm>
              <a:off x="3257955" y="5045114"/>
              <a:ext cx="859130" cy="400110"/>
            </a:xfrm>
            <a:prstGeom prst="rect">
              <a:avLst/>
            </a:prstGeom>
            <a:noFill/>
          </p:spPr>
          <p:txBody>
            <a:bodyPr wrap="square" rtlCol="0">
              <a:spAutoFit/>
            </a:bodyPr>
            <a:lstStyle/>
            <a:p>
              <a:r>
                <a:rPr lang="en-US" sz="2000" b="1" dirty="0"/>
                <a:t>SPEED</a:t>
              </a:r>
            </a:p>
          </p:txBody>
        </p:sp>
        <p:grpSp>
          <p:nvGrpSpPr>
            <p:cNvPr id="67" name="Group 66"/>
            <p:cNvGrpSpPr/>
            <p:nvPr/>
          </p:nvGrpSpPr>
          <p:grpSpPr>
            <a:xfrm>
              <a:off x="2674128" y="4935070"/>
              <a:ext cx="529937" cy="510154"/>
              <a:chOff x="7020272" y="2630845"/>
              <a:chExt cx="1512168" cy="1512168"/>
            </a:xfrm>
            <a:solidFill>
              <a:schemeClr val="tx1"/>
            </a:solidFill>
          </p:grpSpPr>
          <p:sp>
            <p:nvSpPr>
              <p:cNvPr id="68" name="Oval 26"/>
              <p:cNvSpPr/>
              <p:nvPr/>
            </p:nvSpPr>
            <p:spPr>
              <a:xfrm>
                <a:off x="7020272" y="2630845"/>
                <a:ext cx="1512168" cy="1512168"/>
              </a:xfrm>
              <a:custGeom>
                <a:avLst/>
                <a:gdLst/>
                <a:ahLst/>
                <a:cxnLst/>
                <a:rect l="l" t="t" r="r" b="b"/>
                <a:pathLst>
                  <a:path w="1512168" h="1512168">
                    <a:moveTo>
                      <a:pt x="756084" y="108012"/>
                    </a:moveTo>
                    <a:cubicBezTo>
                      <a:pt x="398164" y="108012"/>
                      <a:pt x="108012" y="398164"/>
                      <a:pt x="108012" y="756084"/>
                    </a:cubicBezTo>
                    <a:cubicBezTo>
                      <a:pt x="108012" y="1114004"/>
                      <a:pt x="398164" y="1404156"/>
                      <a:pt x="756084" y="1404156"/>
                    </a:cubicBezTo>
                    <a:cubicBezTo>
                      <a:pt x="1114004" y="1404156"/>
                      <a:pt x="1404156" y="1114004"/>
                      <a:pt x="1404156" y="756084"/>
                    </a:cubicBezTo>
                    <a:cubicBezTo>
                      <a:pt x="1404156" y="398164"/>
                      <a:pt x="1114004" y="108012"/>
                      <a:pt x="756084" y="108012"/>
                    </a:cubicBezTo>
                    <a:close/>
                    <a:moveTo>
                      <a:pt x="756084" y="0"/>
                    </a:moveTo>
                    <a:cubicBezTo>
                      <a:pt x="1173658" y="0"/>
                      <a:pt x="1512168" y="338510"/>
                      <a:pt x="1512168" y="756084"/>
                    </a:cubicBezTo>
                    <a:cubicBezTo>
                      <a:pt x="1512168" y="1173658"/>
                      <a:pt x="1173658" y="1512168"/>
                      <a:pt x="756084" y="1512168"/>
                    </a:cubicBezTo>
                    <a:cubicBezTo>
                      <a:pt x="338510" y="1512168"/>
                      <a:pt x="0" y="1173658"/>
                      <a:pt x="0" y="756084"/>
                    </a:cubicBezTo>
                    <a:cubicBezTo>
                      <a:pt x="0" y="338510"/>
                      <a:pt x="338510" y="0"/>
                      <a:pt x="75608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30"/>
              <p:cNvSpPr/>
              <p:nvPr/>
            </p:nvSpPr>
            <p:spPr>
              <a:xfrm rot="8030324">
                <a:off x="7304814" y="2983394"/>
                <a:ext cx="904367" cy="516924"/>
              </a:xfrm>
              <a:custGeom>
                <a:avLst/>
                <a:gdLst/>
                <a:ahLst/>
                <a:cxnLst/>
                <a:rect l="l" t="t" r="r" b="b"/>
                <a:pathLst>
                  <a:path w="904367" h="516924">
                    <a:moveTo>
                      <a:pt x="0" y="198718"/>
                    </a:moveTo>
                    <a:lnTo>
                      <a:pt x="0" y="83250"/>
                    </a:lnTo>
                    <a:lnTo>
                      <a:pt x="413759" y="83250"/>
                    </a:lnTo>
                    <a:cubicBezTo>
                      <a:pt x="420274" y="67299"/>
                      <a:pt x="430509" y="52771"/>
                      <a:pt x="443664" y="40139"/>
                    </a:cubicBezTo>
                    <a:cubicBezTo>
                      <a:pt x="501034" y="-14952"/>
                      <a:pt x="592201" y="-13104"/>
                      <a:pt x="647292" y="44266"/>
                    </a:cubicBezTo>
                    <a:cubicBezTo>
                      <a:pt x="689863" y="88600"/>
                      <a:pt x="698434" y="153116"/>
                      <a:pt x="672802" y="205167"/>
                    </a:cubicBezTo>
                    <a:lnTo>
                      <a:pt x="904367" y="446314"/>
                    </a:lnTo>
                    <a:lnTo>
                      <a:pt x="830835" y="516924"/>
                    </a:lnTo>
                    <a:lnTo>
                      <a:pt x="599270" y="275776"/>
                    </a:lnTo>
                    <a:cubicBezTo>
                      <a:pt x="546223" y="299277"/>
                      <a:pt x="482108" y="288100"/>
                      <a:pt x="439536" y="243766"/>
                    </a:cubicBezTo>
                    <a:lnTo>
                      <a:pt x="410921" y="1987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74" name="Straight Connector 73"/>
          <p:cNvCxnSpPr/>
          <p:nvPr/>
        </p:nvCxnSpPr>
        <p:spPr>
          <a:xfrm>
            <a:off x="4720819" y="2149970"/>
            <a:ext cx="0" cy="3367262"/>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tangle 56"/>
          <p:cNvSpPr/>
          <p:nvPr/>
        </p:nvSpPr>
        <p:spPr>
          <a:xfrm rot="2700000">
            <a:off x="1488620" y="2721490"/>
            <a:ext cx="2021523" cy="2021523"/>
          </a:xfrm>
          <a:custGeom>
            <a:avLst/>
            <a:gdLst/>
            <a:ahLst/>
            <a:cxnLst/>
            <a:rect l="l" t="t" r="r" b="b"/>
            <a:pathLst>
              <a:path w="3525386" h="3525386">
                <a:moveTo>
                  <a:pt x="0" y="2122891"/>
                </a:moveTo>
                <a:lnTo>
                  <a:pt x="0" y="1402495"/>
                </a:lnTo>
                <a:lnTo>
                  <a:pt x="1402495" y="1402495"/>
                </a:lnTo>
                <a:lnTo>
                  <a:pt x="1402495" y="0"/>
                </a:lnTo>
                <a:lnTo>
                  <a:pt x="2122891" y="0"/>
                </a:lnTo>
                <a:lnTo>
                  <a:pt x="2122891" y="1402495"/>
                </a:lnTo>
                <a:lnTo>
                  <a:pt x="3525386" y="1402495"/>
                </a:lnTo>
                <a:lnTo>
                  <a:pt x="3525386" y="2122891"/>
                </a:lnTo>
                <a:lnTo>
                  <a:pt x="2122891" y="2122891"/>
                </a:lnTo>
                <a:lnTo>
                  <a:pt x="2122891" y="3525386"/>
                </a:lnTo>
                <a:lnTo>
                  <a:pt x="1402495" y="3525386"/>
                </a:lnTo>
                <a:lnTo>
                  <a:pt x="1402495" y="2122891"/>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itle 1"/>
          <p:cNvSpPr txBox="1">
            <a:spLocks/>
          </p:cNvSpPr>
          <p:nvPr/>
        </p:nvSpPr>
        <p:spPr>
          <a:xfrm>
            <a:off x="1493180" y="1553080"/>
            <a:ext cx="7765321" cy="510312"/>
          </a:xfrm>
          <a:prstGeom prst="rect">
            <a:avLst/>
          </a:prstGeom>
        </p:spPr>
        <p:txBody>
          <a:bodyPr vert="horz" lIns="91440" tIns="45720" rIns="91440" bIns="45720" rtlCol="0" anchor="ctr">
            <a:normAutofit fontScale="92500" lnSpcReduction="10000"/>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solidFill>
                  <a:srgbClr val="C00000"/>
                </a:solidFill>
              </a:rPr>
              <a:t>But… failures are catastrophic</a:t>
            </a:r>
          </a:p>
        </p:txBody>
      </p:sp>
    </p:spTree>
    <p:extLst>
      <p:ext uri="{BB962C8B-B14F-4D97-AF65-F5344CB8AC3E}">
        <p14:creationId xmlns:p14="http://schemas.microsoft.com/office/powerpoint/2010/main" val="413219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230471"/>
            <a:ext cx="7765321" cy="1326321"/>
          </a:xfrm>
        </p:spPr>
        <p:txBody>
          <a:bodyPr/>
          <a:lstStyle/>
          <a:p>
            <a:r>
              <a:rPr lang="fr-CA" dirty="0" err="1"/>
              <a:t>We</a:t>
            </a:r>
            <a:r>
              <a:rPr lang="fr-CA" dirty="0"/>
              <a:t> </a:t>
            </a:r>
            <a:r>
              <a:rPr lang="fr-CA" dirty="0" err="1"/>
              <a:t>can</a:t>
            </a:r>
            <a:r>
              <a:rPr lang="fr-CA" dirty="0"/>
              <a:t> </a:t>
            </a:r>
            <a:r>
              <a:rPr lang="fr-CA" dirty="0" err="1"/>
              <a:t>build</a:t>
            </a:r>
            <a:r>
              <a:rPr lang="fr-CA" dirty="0"/>
              <a:t> </a:t>
            </a:r>
            <a:r>
              <a:rPr lang="fr-CA" dirty="0" err="1"/>
              <a:t>differently</a:t>
            </a:r>
            <a:endParaRPr lang="en-US" dirty="0"/>
          </a:p>
        </p:txBody>
      </p:sp>
      <p:sp>
        <p:nvSpPr>
          <p:cNvPr id="4" name="Slide Number Placeholder 3"/>
          <p:cNvSpPr>
            <a:spLocks noGrp="1"/>
          </p:cNvSpPr>
          <p:nvPr>
            <p:ph type="sldNum" sz="quarter" idx="12"/>
          </p:nvPr>
        </p:nvSpPr>
        <p:spPr>
          <a:xfrm>
            <a:off x="7956376" y="6278801"/>
            <a:ext cx="565159" cy="365125"/>
          </a:xfrm>
        </p:spPr>
        <p:txBody>
          <a:bodyPr/>
          <a:lstStyle/>
          <a:p>
            <a:fld id="{13FA57BF-E7F9-47B6-B64C-15C296151AEE}" type="slidenum">
              <a:rPr lang="fr-CA" smtClean="0"/>
              <a:t>9</a:t>
            </a:fld>
            <a:endParaRPr lang="fr-CA"/>
          </a:p>
        </p:txBody>
      </p:sp>
      <p:sp>
        <p:nvSpPr>
          <p:cNvPr id="17" name="Freeform 16"/>
          <p:cNvSpPr/>
          <p:nvPr/>
        </p:nvSpPr>
        <p:spPr>
          <a:xfrm rot="16200000">
            <a:off x="4243093" y="4619098"/>
            <a:ext cx="1129116" cy="1504833"/>
          </a:xfrm>
          <a:custGeom>
            <a:avLst/>
            <a:gdLst>
              <a:gd name="connsiteX0" fmla="*/ 704678 w 1422998"/>
              <a:gd name="connsiteY0" fmla="*/ 1060609 h 2454740"/>
              <a:gd name="connsiteX1" fmla="*/ 697184 w 1422998"/>
              <a:gd name="connsiteY1" fmla="*/ 1097388 h 2454740"/>
              <a:gd name="connsiteX2" fmla="*/ 724831 w 1422998"/>
              <a:gd name="connsiteY2" fmla="*/ 1104759 h 2454740"/>
              <a:gd name="connsiteX3" fmla="*/ 732955 w 1422998"/>
              <a:gd name="connsiteY3" fmla="*/ 1070046 h 2454740"/>
              <a:gd name="connsiteX4" fmla="*/ 733530 w 1422998"/>
              <a:gd name="connsiteY4" fmla="*/ 1068639 h 2454740"/>
              <a:gd name="connsiteX5" fmla="*/ 577878 w 1422998"/>
              <a:gd name="connsiteY5" fmla="*/ 0 h 2454740"/>
              <a:gd name="connsiteX6" fmla="*/ 939732 w 1422998"/>
              <a:gd name="connsiteY6" fmla="*/ 361854 h 2454740"/>
              <a:gd name="connsiteX7" fmla="*/ 938660 w 1422998"/>
              <a:gd name="connsiteY7" fmla="*/ 376023 h 2454740"/>
              <a:gd name="connsiteX8" fmla="*/ 989299 w 1422998"/>
              <a:gd name="connsiteY8" fmla="*/ 390118 h 2454740"/>
              <a:gd name="connsiteX9" fmla="*/ 1234284 w 1422998"/>
              <a:gd name="connsiteY9" fmla="*/ 721516 h 2454740"/>
              <a:gd name="connsiteX10" fmla="*/ 1226135 w 1422998"/>
              <a:gd name="connsiteY10" fmla="*/ 794000 h 2454740"/>
              <a:gd name="connsiteX11" fmla="*/ 1215406 w 1422998"/>
              <a:gd name="connsiteY11" fmla="*/ 824992 h 2454740"/>
              <a:gd name="connsiteX12" fmla="*/ 1264660 w 1422998"/>
              <a:gd name="connsiteY12" fmla="*/ 860455 h 2454740"/>
              <a:gd name="connsiteX13" fmla="*/ 1422998 w 1422998"/>
              <a:gd name="connsiteY13" fmla="*/ 1255474 h 2454740"/>
              <a:gd name="connsiteX14" fmla="*/ 1063865 w 1422998"/>
              <a:gd name="connsiteY14" fmla="*/ 1731851 h 2454740"/>
              <a:gd name="connsiteX15" fmla="*/ 1036384 w 1422998"/>
              <a:gd name="connsiteY15" fmla="*/ 1728176 h 2454740"/>
              <a:gd name="connsiteX16" fmla="*/ 1031598 w 1422998"/>
              <a:gd name="connsiteY16" fmla="*/ 1804026 h 2454740"/>
              <a:gd name="connsiteX17" fmla="*/ 851508 w 1422998"/>
              <a:gd name="connsiteY17" fmla="*/ 2076844 h 2454740"/>
              <a:gd name="connsiteX18" fmla="*/ 818099 w 1422998"/>
              <a:gd name="connsiteY18" fmla="*/ 2078941 h 2454740"/>
              <a:gd name="connsiteX19" fmla="*/ 817522 w 1422998"/>
              <a:gd name="connsiteY19" fmla="*/ 2089989 h 2454740"/>
              <a:gd name="connsiteX20" fmla="*/ 585765 w 1422998"/>
              <a:gd name="connsiteY20" fmla="*/ 2454740 h 2454740"/>
              <a:gd name="connsiteX21" fmla="*/ 354008 w 1422998"/>
              <a:gd name="connsiteY21" fmla="*/ 2089989 h 2454740"/>
              <a:gd name="connsiteX22" fmla="*/ 349935 w 1422998"/>
              <a:gd name="connsiteY22" fmla="*/ 2011955 h 2454740"/>
              <a:gd name="connsiteX23" fmla="*/ 312866 w 1422998"/>
              <a:gd name="connsiteY23" fmla="*/ 2007456 h 2454740"/>
              <a:gd name="connsiteX24" fmla="*/ 42257 w 1422998"/>
              <a:gd name="connsiteY24" fmla="*/ 1607709 h 2454740"/>
              <a:gd name="connsiteX25" fmla="*/ 100138 w 1422998"/>
              <a:gd name="connsiteY25" fmla="*/ 1379571 h 2454740"/>
              <a:gd name="connsiteX26" fmla="*/ 132543 w 1422998"/>
              <a:gd name="connsiteY26" fmla="*/ 1332285 h 2454740"/>
              <a:gd name="connsiteX27" fmla="*/ 105453 w 1422998"/>
              <a:gd name="connsiteY27" fmla="*/ 1298233 h 2454740"/>
              <a:gd name="connsiteX28" fmla="*/ 0 w 1422998"/>
              <a:gd name="connsiteY28" fmla="*/ 910372 h 2454740"/>
              <a:gd name="connsiteX29" fmla="*/ 219896 w 1422998"/>
              <a:gd name="connsiteY29" fmla="*/ 404959 h 2454740"/>
              <a:gd name="connsiteX30" fmla="*/ 220348 w 1422998"/>
              <a:gd name="connsiteY30" fmla="*/ 404746 h 2454740"/>
              <a:gd name="connsiteX31" fmla="*/ 216024 w 1422998"/>
              <a:gd name="connsiteY31" fmla="*/ 361854 h 2454740"/>
              <a:gd name="connsiteX32" fmla="*/ 577878 w 1422998"/>
              <a:gd name="connsiteY32" fmla="*/ 0 h 245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2998" h="2454740">
                <a:moveTo>
                  <a:pt x="704678" y="1060609"/>
                </a:moveTo>
                <a:lnTo>
                  <a:pt x="697184" y="1097388"/>
                </a:lnTo>
                <a:lnTo>
                  <a:pt x="724831" y="1104759"/>
                </a:lnTo>
                <a:lnTo>
                  <a:pt x="732955" y="1070046"/>
                </a:lnTo>
                <a:lnTo>
                  <a:pt x="733530" y="1068639"/>
                </a:lnTo>
                <a:close/>
                <a:moveTo>
                  <a:pt x="577878" y="0"/>
                </a:moveTo>
                <a:cubicBezTo>
                  <a:pt x="777724" y="0"/>
                  <a:pt x="939732" y="162008"/>
                  <a:pt x="939732" y="361854"/>
                </a:cubicBezTo>
                <a:lnTo>
                  <a:pt x="938660" y="376023"/>
                </a:lnTo>
                <a:lnTo>
                  <a:pt x="989299" y="390118"/>
                </a:lnTo>
                <a:cubicBezTo>
                  <a:pt x="1133267" y="444718"/>
                  <a:pt x="1234284" y="572539"/>
                  <a:pt x="1234284" y="721516"/>
                </a:cubicBezTo>
                <a:cubicBezTo>
                  <a:pt x="1234284" y="746345"/>
                  <a:pt x="1231478" y="770587"/>
                  <a:pt x="1226135" y="794000"/>
                </a:cubicBezTo>
                <a:lnTo>
                  <a:pt x="1215406" y="824992"/>
                </a:lnTo>
                <a:lnTo>
                  <a:pt x="1264660" y="860455"/>
                </a:lnTo>
                <a:cubicBezTo>
                  <a:pt x="1360190" y="946063"/>
                  <a:pt x="1422998" y="1091039"/>
                  <a:pt x="1422998" y="1255474"/>
                </a:cubicBezTo>
                <a:cubicBezTo>
                  <a:pt x="1422998" y="1518570"/>
                  <a:pt x="1262209" y="1731851"/>
                  <a:pt x="1063865" y="1731851"/>
                </a:cubicBezTo>
                <a:lnTo>
                  <a:pt x="1036384" y="1728176"/>
                </a:lnTo>
                <a:lnTo>
                  <a:pt x="1031598" y="1804026"/>
                </a:lnTo>
                <a:cubicBezTo>
                  <a:pt x="1012833" y="1946868"/>
                  <a:pt x="948292" y="2053418"/>
                  <a:pt x="851508" y="2076844"/>
                </a:cubicBezTo>
                <a:lnTo>
                  <a:pt x="818099" y="2078941"/>
                </a:lnTo>
                <a:lnTo>
                  <a:pt x="817522" y="2089989"/>
                </a:lnTo>
                <a:cubicBezTo>
                  <a:pt x="795463" y="2298152"/>
                  <a:pt x="700084" y="2454740"/>
                  <a:pt x="585765" y="2454740"/>
                </a:cubicBezTo>
                <a:cubicBezTo>
                  <a:pt x="471446" y="2454740"/>
                  <a:pt x="376067" y="2298152"/>
                  <a:pt x="354008" y="2089989"/>
                </a:cubicBezTo>
                <a:lnTo>
                  <a:pt x="349935" y="2011955"/>
                </a:lnTo>
                <a:lnTo>
                  <a:pt x="312866" y="2007456"/>
                </a:lnTo>
                <a:cubicBezTo>
                  <a:pt x="158430" y="1969409"/>
                  <a:pt x="42257" y="1804893"/>
                  <a:pt x="42257" y="1607709"/>
                </a:cubicBezTo>
                <a:cubicBezTo>
                  <a:pt x="42257" y="1523201"/>
                  <a:pt x="63595" y="1444694"/>
                  <a:pt x="100138" y="1379571"/>
                </a:cubicBezTo>
                <a:lnTo>
                  <a:pt x="132543" y="1332285"/>
                </a:lnTo>
                <a:lnTo>
                  <a:pt x="105453" y="1298233"/>
                </a:lnTo>
                <a:cubicBezTo>
                  <a:pt x="40299" y="1198970"/>
                  <a:pt x="0" y="1061841"/>
                  <a:pt x="0" y="910372"/>
                </a:cubicBezTo>
                <a:cubicBezTo>
                  <a:pt x="0" y="683168"/>
                  <a:pt x="90672" y="488229"/>
                  <a:pt x="219896" y="404959"/>
                </a:cubicBezTo>
                <a:lnTo>
                  <a:pt x="220348" y="404746"/>
                </a:lnTo>
                <a:lnTo>
                  <a:pt x="216024" y="361854"/>
                </a:lnTo>
                <a:cubicBezTo>
                  <a:pt x="216024" y="162008"/>
                  <a:pt x="378032" y="0"/>
                  <a:pt x="577878" y="0"/>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013233" y="4365104"/>
            <a:ext cx="909892" cy="909891"/>
            <a:chOff x="5885599" y="1790268"/>
            <a:chExt cx="2370621" cy="2370620"/>
          </a:xfrm>
          <a:solidFill>
            <a:schemeClr val="accent2"/>
          </a:solidFill>
        </p:grpSpPr>
        <p:sp>
          <p:nvSpPr>
            <p:cNvPr id="13" name="Rectangle 27"/>
            <p:cNvSpPr/>
            <p:nvPr/>
          </p:nvSpPr>
          <p:spPr>
            <a:xfrm rot="9372191">
              <a:off x="5885599" y="1790268"/>
              <a:ext cx="2370621" cy="2370620"/>
            </a:xfrm>
            <a:custGeom>
              <a:avLst/>
              <a:gdLst/>
              <a:ahLst/>
              <a:cxnLst/>
              <a:rect l="l" t="t" r="r" b="b"/>
              <a:pathLst>
                <a:path w="3096344" h="3096344">
                  <a:moveTo>
                    <a:pt x="1008112" y="2483583"/>
                  </a:moveTo>
                  <a:cubicBezTo>
                    <a:pt x="1533336" y="2786821"/>
                    <a:pt x="2200907" y="2613847"/>
                    <a:pt x="2499174" y="2097233"/>
                  </a:cubicBezTo>
                  <a:cubicBezTo>
                    <a:pt x="2797441" y="1580619"/>
                    <a:pt x="2613456" y="915999"/>
                    <a:pt x="2088232" y="612761"/>
                  </a:cubicBezTo>
                  <a:cubicBezTo>
                    <a:pt x="1563008" y="309523"/>
                    <a:pt x="895437" y="482497"/>
                    <a:pt x="597170" y="999111"/>
                  </a:cubicBezTo>
                  <a:cubicBezTo>
                    <a:pt x="298903" y="1515725"/>
                    <a:pt x="482888" y="2180345"/>
                    <a:pt x="1008112" y="2483583"/>
                  </a:cubicBezTo>
                  <a:close/>
                  <a:moveTo>
                    <a:pt x="1023529" y="3032944"/>
                  </a:moveTo>
                  <a:lnTo>
                    <a:pt x="524643" y="2744912"/>
                  </a:lnTo>
                  <a:lnTo>
                    <a:pt x="674015" y="2486192"/>
                  </a:lnTo>
                  <a:lnTo>
                    <a:pt x="608545" y="2423256"/>
                  </a:lnTo>
                  <a:lnTo>
                    <a:pt x="351432" y="2571701"/>
                  </a:lnTo>
                  <a:lnTo>
                    <a:pt x="63400" y="2072815"/>
                  </a:lnTo>
                  <a:lnTo>
                    <a:pt x="304130" y="1933829"/>
                  </a:lnTo>
                  <a:cubicBezTo>
                    <a:pt x="291365" y="1902038"/>
                    <a:pt x="281205" y="1869395"/>
                    <a:pt x="273272" y="1836204"/>
                  </a:cubicBezTo>
                  <a:lnTo>
                    <a:pt x="0" y="1836204"/>
                  </a:lnTo>
                  <a:lnTo>
                    <a:pt x="0" y="1260140"/>
                  </a:lnTo>
                  <a:lnTo>
                    <a:pt x="252117" y="1260140"/>
                  </a:lnTo>
                  <a:cubicBezTo>
                    <a:pt x="258705" y="1222494"/>
                    <a:pt x="267871" y="1185210"/>
                    <a:pt x="280001" y="1148583"/>
                  </a:cubicBezTo>
                  <a:lnTo>
                    <a:pt x="63400" y="1023529"/>
                  </a:lnTo>
                  <a:lnTo>
                    <a:pt x="351432" y="524643"/>
                  </a:lnTo>
                  <a:lnTo>
                    <a:pt x="568032" y="649698"/>
                  </a:lnTo>
                  <a:cubicBezTo>
                    <a:pt x="593688" y="620880"/>
                    <a:pt x="621393" y="594300"/>
                    <a:pt x="650702" y="569772"/>
                  </a:cubicBezTo>
                  <a:lnTo>
                    <a:pt x="524643" y="351432"/>
                  </a:lnTo>
                  <a:lnTo>
                    <a:pt x="1023529" y="63400"/>
                  </a:lnTo>
                  <a:lnTo>
                    <a:pt x="1160165" y="300061"/>
                  </a:lnTo>
                  <a:cubicBezTo>
                    <a:pt x="1192876" y="290335"/>
                    <a:pt x="1226225" y="282813"/>
                    <a:pt x="1260140" y="277972"/>
                  </a:cubicBezTo>
                  <a:lnTo>
                    <a:pt x="1260140" y="0"/>
                  </a:lnTo>
                  <a:lnTo>
                    <a:pt x="1836204" y="0"/>
                  </a:lnTo>
                  <a:lnTo>
                    <a:pt x="1836204" y="296890"/>
                  </a:lnTo>
                  <a:lnTo>
                    <a:pt x="1923443" y="322120"/>
                  </a:lnTo>
                  <a:lnTo>
                    <a:pt x="2072815" y="63400"/>
                  </a:lnTo>
                  <a:lnTo>
                    <a:pt x="2571701" y="351432"/>
                  </a:lnTo>
                  <a:lnTo>
                    <a:pt x="2422329" y="610152"/>
                  </a:lnTo>
                  <a:lnTo>
                    <a:pt x="2487798" y="673088"/>
                  </a:lnTo>
                  <a:lnTo>
                    <a:pt x="2744913" y="524643"/>
                  </a:lnTo>
                  <a:lnTo>
                    <a:pt x="3032944" y="1023529"/>
                  </a:lnTo>
                  <a:lnTo>
                    <a:pt x="2792214" y="1162515"/>
                  </a:lnTo>
                  <a:cubicBezTo>
                    <a:pt x="2804979" y="1194306"/>
                    <a:pt x="2815139" y="1226949"/>
                    <a:pt x="2823071" y="1260140"/>
                  </a:cubicBezTo>
                  <a:lnTo>
                    <a:pt x="3096344" y="1260140"/>
                  </a:lnTo>
                  <a:lnTo>
                    <a:pt x="3096344" y="1836204"/>
                  </a:lnTo>
                  <a:lnTo>
                    <a:pt x="2844227" y="1836204"/>
                  </a:lnTo>
                  <a:cubicBezTo>
                    <a:pt x="2837639" y="1873850"/>
                    <a:pt x="2828473" y="1911134"/>
                    <a:pt x="2816344" y="1947761"/>
                  </a:cubicBezTo>
                  <a:lnTo>
                    <a:pt x="3032944" y="2072815"/>
                  </a:lnTo>
                  <a:lnTo>
                    <a:pt x="2744912" y="2571701"/>
                  </a:lnTo>
                  <a:lnTo>
                    <a:pt x="2528312" y="2446646"/>
                  </a:lnTo>
                  <a:cubicBezTo>
                    <a:pt x="2502657" y="2475464"/>
                    <a:pt x="2474951" y="2502045"/>
                    <a:pt x="2445643" y="2526572"/>
                  </a:cubicBezTo>
                  <a:lnTo>
                    <a:pt x="2571701" y="2744912"/>
                  </a:lnTo>
                  <a:lnTo>
                    <a:pt x="2072815" y="3032944"/>
                  </a:lnTo>
                  <a:lnTo>
                    <a:pt x="1936179" y="2796283"/>
                  </a:lnTo>
                  <a:cubicBezTo>
                    <a:pt x="1903468" y="2806009"/>
                    <a:pt x="1870119" y="2813532"/>
                    <a:pt x="1836204" y="2818372"/>
                  </a:cubicBezTo>
                  <a:lnTo>
                    <a:pt x="1836204" y="3096344"/>
                  </a:lnTo>
                  <a:lnTo>
                    <a:pt x="1260140" y="3096344"/>
                  </a:lnTo>
                  <a:lnTo>
                    <a:pt x="1260140" y="2799454"/>
                  </a:lnTo>
                  <a:lnTo>
                    <a:pt x="1172901" y="2774224"/>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Oval 13"/>
            <p:cNvSpPr/>
            <p:nvPr/>
          </p:nvSpPr>
          <p:spPr>
            <a:xfrm>
              <a:off x="6926895" y="2831564"/>
              <a:ext cx="288032" cy="28803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42" name="Flowchart: Magnetic Disk 41"/>
          <p:cNvSpPr/>
          <p:nvPr/>
        </p:nvSpPr>
        <p:spPr>
          <a:xfrm>
            <a:off x="971600" y="5949280"/>
            <a:ext cx="2015951" cy="590442"/>
          </a:xfrm>
          <a:prstGeom prst="flowChartMagneticDisk">
            <a:avLst/>
          </a:prstGeom>
          <a:solidFill>
            <a:schemeClr val="accent1">
              <a:lumMod val="40000"/>
              <a:lumOff val="60000"/>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n w="0"/>
                <a:solidFill>
                  <a:schemeClr val="tx1"/>
                </a:solidFill>
                <a:effectLst>
                  <a:outerShdw blurRad="38100" dist="19050" dir="2700000" algn="tl" rotWithShape="0">
                    <a:schemeClr val="dk1">
                      <a:alpha val="40000"/>
                    </a:schemeClr>
                  </a:outerShdw>
                </a:effectLst>
              </a:rPr>
              <a:t>Server data</a:t>
            </a:r>
          </a:p>
        </p:txBody>
      </p:sp>
      <p:sp>
        <p:nvSpPr>
          <p:cNvPr id="16" name="Flowchart: Magnetic Disk 15"/>
          <p:cNvSpPr/>
          <p:nvPr/>
        </p:nvSpPr>
        <p:spPr>
          <a:xfrm>
            <a:off x="971600" y="5457070"/>
            <a:ext cx="2000541" cy="63622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n w="0"/>
                <a:solidFill>
                  <a:schemeClr val="tx1"/>
                </a:solidFill>
                <a:effectLst>
                  <a:outerShdw blurRad="38100" dist="19050" dir="2700000" algn="tl" rotWithShape="0">
                    <a:schemeClr val="dk1">
                      <a:alpha val="40000"/>
                    </a:schemeClr>
                  </a:outerShdw>
                </a:effectLst>
              </a:rPr>
              <a:t>User Data</a:t>
            </a:r>
          </a:p>
        </p:txBody>
      </p:sp>
      <p:grpSp>
        <p:nvGrpSpPr>
          <p:cNvPr id="7" name="Group 6"/>
          <p:cNvGrpSpPr/>
          <p:nvPr/>
        </p:nvGrpSpPr>
        <p:grpSpPr>
          <a:xfrm>
            <a:off x="1143754" y="4856967"/>
            <a:ext cx="738588" cy="765717"/>
            <a:chOff x="5885600" y="1790269"/>
            <a:chExt cx="2370622" cy="2370622"/>
          </a:xfrm>
          <a:solidFill>
            <a:schemeClr val="accent6">
              <a:lumMod val="75000"/>
            </a:schemeClr>
          </a:solidFill>
        </p:grpSpPr>
        <p:sp>
          <p:nvSpPr>
            <p:cNvPr id="11" name="Rectangle 27"/>
            <p:cNvSpPr/>
            <p:nvPr/>
          </p:nvSpPr>
          <p:spPr>
            <a:xfrm rot="9372191">
              <a:off x="5885600" y="1790269"/>
              <a:ext cx="2370622" cy="2370622"/>
            </a:xfrm>
            <a:custGeom>
              <a:avLst/>
              <a:gdLst/>
              <a:ahLst/>
              <a:cxnLst/>
              <a:rect l="l" t="t" r="r" b="b"/>
              <a:pathLst>
                <a:path w="3096344" h="3096344">
                  <a:moveTo>
                    <a:pt x="1008112" y="2483583"/>
                  </a:moveTo>
                  <a:cubicBezTo>
                    <a:pt x="1533336" y="2786821"/>
                    <a:pt x="2200907" y="2613847"/>
                    <a:pt x="2499174" y="2097233"/>
                  </a:cubicBezTo>
                  <a:cubicBezTo>
                    <a:pt x="2797441" y="1580619"/>
                    <a:pt x="2613456" y="915999"/>
                    <a:pt x="2088232" y="612761"/>
                  </a:cubicBezTo>
                  <a:cubicBezTo>
                    <a:pt x="1563008" y="309523"/>
                    <a:pt x="895437" y="482497"/>
                    <a:pt x="597170" y="999111"/>
                  </a:cubicBezTo>
                  <a:cubicBezTo>
                    <a:pt x="298903" y="1515725"/>
                    <a:pt x="482888" y="2180345"/>
                    <a:pt x="1008112" y="2483583"/>
                  </a:cubicBezTo>
                  <a:close/>
                  <a:moveTo>
                    <a:pt x="1023529" y="3032944"/>
                  </a:moveTo>
                  <a:lnTo>
                    <a:pt x="524643" y="2744912"/>
                  </a:lnTo>
                  <a:lnTo>
                    <a:pt x="674015" y="2486192"/>
                  </a:lnTo>
                  <a:lnTo>
                    <a:pt x="608545" y="2423256"/>
                  </a:lnTo>
                  <a:lnTo>
                    <a:pt x="351432" y="2571701"/>
                  </a:lnTo>
                  <a:lnTo>
                    <a:pt x="63400" y="2072815"/>
                  </a:lnTo>
                  <a:lnTo>
                    <a:pt x="304130" y="1933829"/>
                  </a:lnTo>
                  <a:cubicBezTo>
                    <a:pt x="291365" y="1902038"/>
                    <a:pt x="281205" y="1869395"/>
                    <a:pt x="273272" y="1836204"/>
                  </a:cubicBezTo>
                  <a:lnTo>
                    <a:pt x="0" y="1836204"/>
                  </a:lnTo>
                  <a:lnTo>
                    <a:pt x="0" y="1260140"/>
                  </a:lnTo>
                  <a:lnTo>
                    <a:pt x="252117" y="1260140"/>
                  </a:lnTo>
                  <a:cubicBezTo>
                    <a:pt x="258705" y="1222494"/>
                    <a:pt x="267871" y="1185210"/>
                    <a:pt x="280001" y="1148583"/>
                  </a:cubicBezTo>
                  <a:lnTo>
                    <a:pt x="63400" y="1023529"/>
                  </a:lnTo>
                  <a:lnTo>
                    <a:pt x="351432" y="524643"/>
                  </a:lnTo>
                  <a:lnTo>
                    <a:pt x="568032" y="649698"/>
                  </a:lnTo>
                  <a:cubicBezTo>
                    <a:pt x="593688" y="620880"/>
                    <a:pt x="621393" y="594300"/>
                    <a:pt x="650702" y="569772"/>
                  </a:cubicBezTo>
                  <a:lnTo>
                    <a:pt x="524643" y="351432"/>
                  </a:lnTo>
                  <a:lnTo>
                    <a:pt x="1023529" y="63400"/>
                  </a:lnTo>
                  <a:lnTo>
                    <a:pt x="1160165" y="300061"/>
                  </a:lnTo>
                  <a:cubicBezTo>
                    <a:pt x="1192876" y="290335"/>
                    <a:pt x="1226225" y="282813"/>
                    <a:pt x="1260140" y="277972"/>
                  </a:cubicBezTo>
                  <a:lnTo>
                    <a:pt x="1260140" y="0"/>
                  </a:lnTo>
                  <a:lnTo>
                    <a:pt x="1836204" y="0"/>
                  </a:lnTo>
                  <a:lnTo>
                    <a:pt x="1836204" y="296890"/>
                  </a:lnTo>
                  <a:lnTo>
                    <a:pt x="1923443" y="322120"/>
                  </a:lnTo>
                  <a:lnTo>
                    <a:pt x="2072815" y="63400"/>
                  </a:lnTo>
                  <a:lnTo>
                    <a:pt x="2571701" y="351432"/>
                  </a:lnTo>
                  <a:lnTo>
                    <a:pt x="2422329" y="610152"/>
                  </a:lnTo>
                  <a:lnTo>
                    <a:pt x="2487798" y="673088"/>
                  </a:lnTo>
                  <a:lnTo>
                    <a:pt x="2744913" y="524643"/>
                  </a:lnTo>
                  <a:lnTo>
                    <a:pt x="3032944" y="1023529"/>
                  </a:lnTo>
                  <a:lnTo>
                    <a:pt x="2792214" y="1162515"/>
                  </a:lnTo>
                  <a:cubicBezTo>
                    <a:pt x="2804979" y="1194306"/>
                    <a:pt x="2815139" y="1226949"/>
                    <a:pt x="2823071" y="1260140"/>
                  </a:cubicBezTo>
                  <a:lnTo>
                    <a:pt x="3096344" y="1260140"/>
                  </a:lnTo>
                  <a:lnTo>
                    <a:pt x="3096344" y="1836204"/>
                  </a:lnTo>
                  <a:lnTo>
                    <a:pt x="2844227" y="1836204"/>
                  </a:lnTo>
                  <a:cubicBezTo>
                    <a:pt x="2837639" y="1873850"/>
                    <a:pt x="2828473" y="1911134"/>
                    <a:pt x="2816344" y="1947761"/>
                  </a:cubicBezTo>
                  <a:lnTo>
                    <a:pt x="3032944" y="2072815"/>
                  </a:lnTo>
                  <a:lnTo>
                    <a:pt x="2744912" y="2571701"/>
                  </a:lnTo>
                  <a:lnTo>
                    <a:pt x="2528312" y="2446646"/>
                  </a:lnTo>
                  <a:cubicBezTo>
                    <a:pt x="2502657" y="2475464"/>
                    <a:pt x="2474951" y="2502045"/>
                    <a:pt x="2445643" y="2526572"/>
                  </a:cubicBezTo>
                  <a:lnTo>
                    <a:pt x="2571701" y="2744912"/>
                  </a:lnTo>
                  <a:lnTo>
                    <a:pt x="2072815" y="3032944"/>
                  </a:lnTo>
                  <a:lnTo>
                    <a:pt x="1936179" y="2796283"/>
                  </a:lnTo>
                  <a:cubicBezTo>
                    <a:pt x="1903468" y="2806009"/>
                    <a:pt x="1870119" y="2813532"/>
                    <a:pt x="1836204" y="2818372"/>
                  </a:cubicBezTo>
                  <a:lnTo>
                    <a:pt x="1836204" y="3096344"/>
                  </a:lnTo>
                  <a:lnTo>
                    <a:pt x="1260140" y="3096344"/>
                  </a:lnTo>
                  <a:lnTo>
                    <a:pt x="1260140" y="2799454"/>
                  </a:lnTo>
                  <a:lnTo>
                    <a:pt x="1172901" y="2774224"/>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Oval 11"/>
            <p:cNvSpPr/>
            <p:nvPr/>
          </p:nvSpPr>
          <p:spPr>
            <a:xfrm>
              <a:off x="6926895" y="2831564"/>
              <a:ext cx="288032" cy="28803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8" name="Group 7"/>
          <p:cNvGrpSpPr/>
          <p:nvPr/>
        </p:nvGrpSpPr>
        <p:grpSpPr>
          <a:xfrm>
            <a:off x="1727801" y="4399943"/>
            <a:ext cx="1116007" cy="1136867"/>
            <a:chOff x="5885600" y="1790269"/>
            <a:chExt cx="2370622" cy="2370622"/>
          </a:xfrm>
        </p:grpSpPr>
        <p:sp>
          <p:nvSpPr>
            <p:cNvPr id="9" name="Rectangle 27"/>
            <p:cNvSpPr/>
            <p:nvPr/>
          </p:nvSpPr>
          <p:spPr>
            <a:xfrm rot="9372191">
              <a:off x="5885600" y="1790269"/>
              <a:ext cx="2370622" cy="2370622"/>
            </a:xfrm>
            <a:custGeom>
              <a:avLst/>
              <a:gdLst/>
              <a:ahLst/>
              <a:cxnLst/>
              <a:rect l="l" t="t" r="r" b="b"/>
              <a:pathLst>
                <a:path w="3096344" h="3096344">
                  <a:moveTo>
                    <a:pt x="1008112" y="2483583"/>
                  </a:moveTo>
                  <a:cubicBezTo>
                    <a:pt x="1533336" y="2786821"/>
                    <a:pt x="2200907" y="2613847"/>
                    <a:pt x="2499174" y="2097233"/>
                  </a:cubicBezTo>
                  <a:cubicBezTo>
                    <a:pt x="2797441" y="1580619"/>
                    <a:pt x="2613456" y="915999"/>
                    <a:pt x="2088232" y="612761"/>
                  </a:cubicBezTo>
                  <a:cubicBezTo>
                    <a:pt x="1563008" y="309523"/>
                    <a:pt x="895437" y="482497"/>
                    <a:pt x="597170" y="999111"/>
                  </a:cubicBezTo>
                  <a:cubicBezTo>
                    <a:pt x="298903" y="1515725"/>
                    <a:pt x="482888" y="2180345"/>
                    <a:pt x="1008112" y="2483583"/>
                  </a:cubicBezTo>
                  <a:close/>
                  <a:moveTo>
                    <a:pt x="1023529" y="3032944"/>
                  </a:moveTo>
                  <a:lnTo>
                    <a:pt x="524643" y="2744912"/>
                  </a:lnTo>
                  <a:lnTo>
                    <a:pt x="674015" y="2486192"/>
                  </a:lnTo>
                  <a:lnTo>
                    <a:pt x="608545" y="2423256"/>
                  </a:lnTo>
                  <a:lnTo>
                    <a:pt x="351432" y="2571701"/>
                  </a:lnTo>
                  <a:lnTo>
                    <a:pt x="63400" y="2072815"/>
                  </a:lnTo>
                  <a:lnTo>
                    <a:pt x="304130" y="1933829"/>
                  </a:lnTo>
                  <a:cubicBezTo>
                    <a:pt x="291365" y="1902038"/>
                    <a:pt x="281205" y="1869395"/>
                    <a:pt x="273272" y="1836204"/>
                  </a:cubicBezTo>
                  <a:lnTo>
                    <a:pt x="0" y="1836204"/>
                  </a:lnTo>
                  <a:lnTo>
                    <a:pt x="0" y="1260140"/>
                  </a:lnTo>
                  <a:lnTo>
                    <a:pt x="252117" y="1260140"/>
                  </a:lnTo>
                  <a:cubicBezTo>
                    <a:pt x="258705" y="1222494"/>
                    <a:pt x="267871" y="1185210"/>
                    <a:pt x="280001" y="1148583"/>
                  </a:cubicBezTo>
                  <a:lnTo>
                    <a:pt x="63400" y="1023529"/>
                  </a:lnTo>
                  <a:lnTo>
                    <a:pt x="351432" y="524643"/>
                  </a:lnTo>
                  <a:lnTo>
                    <a:pt x="568032" y="649698"/>
                  </a:lnTo>
                  <a:cubicBezTo>
                    <a:pt x="593688" y="620880"/>
                    <a:pt x="621393" y="594300"/>
                    <a:pt x="650702" y="569772"/>
                  </a:cubicBezTo>
                  <a:lnTo>
                    <a:pt x="524643" y="351432"/>
                  </a:lnTo>
                  <a:lnTo>
                    <a:pt x="1023529" y="63400"/>
                  </a:lnTo>
                  <a:lnTo>
                    <a:pt x="1160165" y="300061"/>
                  </a:lnTo>
                  <a:cubicBezTo>
                    <a:pt x="1192876" y="290335"/>
                    <a:pt x="1226225" y="282813"/>
                    <a:pt x="1260140" y="277972"/>
                  </a:cubicBezTo>
                  <a:lnTo>
                    <a:pt x="1260140" y="0"/>
                  </a:lnTo>
                  <a:lnTo>
                    <a:pt x="1836204" y="0"/>
                  </a:lnTo>
                  <a:lnTo>
                    <a:pt x="1836204" y="296890"/>
                  </a:lnTo>
                  <a:lnTo>
                    <a:pt x="1923443" y="322120"/>
                  </a:lnTo>
                  <a:lnTo>
                    <a:pt x="2072815" y="63400"/>
                  </a:lnTo>
                  <a:lnTo>
                    <a:pt x="2571701" y="351432"/>
                  </a:lnTo>
                  <a:lnTo>
                    <a:pt x="2422329" y="610152"/>
                  </a:lnTo>
                  <a:lnTo>
                    <a:pt x="2487798" y="673088"/>
                  </a:lnTo>
                  <a:lnTo>
                    <a:pt x="2744913" y="524643"/>
                  </a:lnTo>
                  <a:lnTo>
                    <a:pt x="3032944" y="1023529"/>
                  </a:lnTo>
                  <a:lnTo>
                    <a:pt x="2792214" y="1162515"/>
                  </a:lnTo>
                  <a:cubicBezTo>
                    <a:pt x="2804979" y="1194306"/>
                    <a:pt x="2815139" y="1226949"/>
                    <a:pt x="2823071" y="1260140"/>
                  </a:cubicBezTo>
                  <a:lnTo>
                    <a:pt x="3096344" y="1260140"/>
                  </a:lnTo>
                  <a:lnTo>
                    <a:pt x="3096344" y="1836204"/>
                  </a:lnTo>
                  <a:lnTo>
                    <a:pt x="2844227" y="1836204"/>
                  </a:lnTo>
                  <a:cubicBezTo>
                    <a:pt x="2837639" y="1873850"/>
                    <a:pt x="2828473" y="1911134"/>
                    <a:pt x="2816344" y="1947761"/>
                  </a:cubicBezTo>
                  <a:lnTo>
                    <a:pt x="3032944" y="2072815"/>
                  </a:lnTo>
                  <a:lnTo>
                    <a:pt x="2744912" y="2571701"/>
                  </a:lnTo>
                  <a:lnTo>
                    <a:pt x="2528312" y="2446646"/>
                  </a:lnTo>
                  <a:cubicBezTo>
                    <a:pt x="2502657" y="2475464"/>
                    <a:pt x="2474951" y="2502045"/>
                    <a:pt x="2445643" y="2526572"/>
                  </a:cubicBezTo>
                  <a:lnTo>
                    <a:pt x="2571701" y="2744912"/>
                  </a:lnTo>
                  <a:lnTo>
                    <a:pt x="2072815" y="3032944"/>
                  </a:lnTo>
                  <a:lnTo>
                    <a:pt x="1936179" y="2796283"/>
                  </a:lnTo>
                  <a:cubicBezTo>
                    <a:pt x="1903468" y="2806009"/>
                    <a:pt x="1870119" y="2813532"/>
                    <a:pt x="1836204" y="2818372"/>
                  </a:cubicBezTo>
                  <a:lnTo>
                    <a:pt x="1836204" y="3096344"/>
                  </a:lnTo>
                  <a:lnTo>
                    <a:pt x="1260140" y="3096344"/>
                  </a:lnTo>
                  <a:lnTo>
                    <a:pt x="1260140" y="2799454"/>
                  </a:lnTo>
                  <a:lnTo>
                    <a:pt x="1172901" y="277422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Oval 9"/>
            <p:cNvSpPr/>
            <p:nvPr/>
          </p:nvSpPr>
          <p:spPr>
            <a:xfrm>
              <a:off x="6926895" y="283156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8" name="Group 17"/>
          <p:cNvGrpSpPr/>
          <p:nvPr/>
        </p:nvGrpSpPr>
        <p:grpSpPr>
          <a:xfrm rot="16200000">
            <a:off x="5830203" y="5092365"/>
            <a:ext cx="493303" cy="625926"/>
            <a:chOff x="4570778" y="3194334"/>
            <a:chExt cx="704927" cy="894445"/>
          </a:xfrm>
          <a:solidFill>
            <a:srgbClr val="C00000"/>
          </a:solidFill>
        </p:grpSpPr>
        <p:sp>
          <p:nvSpPr>
            <p:cNvPr id="19" name="Right Arrow 18"/>
            <p:cNvSpPr/>
            <p:nvPr/>
          </p:nvSpPr>
          <p:spPr>
            <a:xfrm rot="16200000">
              <a:off x="4769669" y="3408377"/>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4356735" y="3582742"/>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16200000">
            <a:off x="3198152" y="5095453"/>
            <a:ext cx="493303" cy="625926"/>
            <a:chOff x="4570778" y="3194334"/>
            <a:chExt cx="704927" cy="894445"/>
          </a:xfrm>
          <a:solidFill>
            <a:srgbClr val="C00000"/>
          </a:solidFill>
        </p:grpSpPr>
        <p:sp>
          <p:nvSpPr>
            <p:cNvPr id="35" name="Right Arrow 34"/>
            <p:cNvSpPr/>
            <p:nvPr/>
          </p:nvSpPr>
          <p:spPr>
            <a:xfrm rot="16200000">
              <a:off x="4769669" y="3408377"/>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rot="5400000">
              <a:off x="4356735" y="3582742"/>
              <a:ext cx="720080" cy="291993"/>
            </a:xfrm>
            <a:prstGeom prst="right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6660030" y="4730483"/>
            <a:ext cx="1542516" cy="1310038"/>
            <a:chOff x="715579" y="3861048"/>
            <a:chExt cx="1872208" cy="1585296"/>
          </a:xfrm>
        </p:grpSpPr>
        <p:grpSp>
          <p:nvGrpSpPr>
            <p:cNvPr id="51" name="Group 50"/>
            <p:cNvGrpSpPr/>
            <p:nvPr/>
          </p:nvGrpSpPr>
          <p:grpSpPr>
            <a:xfrm>
              <a:off x="715579" y="3861048"/>
              <a:ext cx="1872208" cy="1585296"/>
              <a:chOff x="435834" y="2764196"/>
              <a:chExt cx="1872208" cy="1585296"/>
            </a:xfrm>
            <a:solidFill>
              <a:schemeClr val="bg1">
                <a:lumMod val="95000"/>
              </a:schemeClr>
            </a:solidFill>
          </p:grpSpPr>
          <p:sp>
            <p:nvSpPr>
              <p:cNvPr id="57" name="Rounded Rectangle 56"/>
              <p:cNvSpPr/>
              <p:nvPr/>
            </p:nvSpPr>
            <p:spPr>
              <a:xfrm>
                <a:off x="435834" y="2764196"/>
                <a:ext cx="1872208" cy="238738"/>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58" name="Rectangle 57"/>
              <p:cNvSpPr/>
              <p:nvPr/>
            </p:nvSpPr>
            <p:spPr>
              <a:xfrm>
                <a:off x="435834" y="2924944"/>
                <a:ext cx="1872208" cy="142454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nvGrpSpPr>
              <p:cNvPr id="59" name="Group 58"/>
              <p:cNvGrpSpPr/>
              <p:nvPr/>
            </p:nvGrpSpPr>
            <p:grpSpPr>
              <a:xfrm>
                <a:off x="1835696" y="2811557"/>
                <a:ext cx="376808" cy="72008"/>
                <a:chOff x="2155642" y="1700808"/>
                <a:chExt cx="376808" cy="72008"/>
              </a:xfrm>
              <a:grpFill/>
            </p:grpSpPr>
            <p:sp>
              <p:nvSpPr>
                <p:cNvPr id="60" name="Oval 59"/>
                <p:cNvSpPr/>
                <p:nvPr/>
              </p:nvSpPr>
              <p:spPr>
                <a:xfrm>
                  <a:off x="23080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61" name="Oval 60"/>
                <p:cNvSpPr/>
                <p:nvPr/>
              </p:nvSpPr>
              <p:spPr>
                <a:xfrm>
                  <a:off x="24604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62" name="Oval 61"/>
                <p:cNvSpPr/>
                <p:nvPr/>
              </p:nvSpPr>
              <p:spPr>
                <a:xfrm>
                  <a:off x="2155642" y="1700808"/>
                  <a:ext cx="72008" cy="7200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rgbClr val="FF0000"/>
                    </a:solidFill>
                  </a:endParaRPr>
                </a:p>
              </p:txBody>
            </p:sp>
          </p:grpSp>
        </p:grpSp>
        <p:sp>
          <p:nvSpPr>
            <p:cNvPr id="52" name="Flowchart: Process 51"/>
            <p:cNvSpPr/>
            <p:nvPr/>
          </p:nvSpPr>
          <p:spPr>
            <a:xfrm>
              <a:off x="992624" y="4389247"/>
              <a:ext cx="360040" cy="473430"/>
            </a:xfrm>
            <a:prstGeom prst="flowChartProcess">
              <a:avLst/>
            </a:pr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1544505" y="4510515"/>
              <a:ext cx="319742" cy="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544505" y="4666511"/>
              <a:ext cx="444460" cy="48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544505" y="4830297"/>
              <a:ext cx="637158" cy="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065267" y="4666991"/>
              <a:ext cx="231879" cy="0"/>
            </a:xfrm>
            <a:prstGeom prst="line">
              <a:avLst/>
            </a:prstGeom>
            <a:solidFill>
              <a:schemeClr val="tx1">
                <a:lumMod val="95000"/>
              </a:schemeClr>
            </a:solidFill>
          </p:spPr>
          <p:style>
            <a:lnRef idx="1">
              <a:schemeClr val="accent1"/>
            </a:lnRef>
            <a:fillRef idx="0">
              <a:schemeClr val="accent1"/>
            </a:fillRef>
            <a:effectRef idx="0">
              <a:schemeClr val="accent1"/>
            </a:effectRef>
            <a:fontRef idx="minor">
              <a:schemeClr val="tx1"/>
            </a:fontRef>
          </p:style>
        </p:cxnSp>
      </p:grpSp>
      <p:sp>
        <p:nvSpPr>
          <p:cNvPr id="63" name="Content Placeholder 2"/>
          <p:cNvSpPr>
            <a:spLocks noGrp="1"/>
          </p:cNvSpPr>
          <p:nvPr>
            <p:ph idx="1"/>
          </p:nvPr>
        </p:nvSpPr>
        <p:spPr>
          <a:xfrm>
            <a:off x="640911" y="1412776"/>
            <a:ext cx="7765322" cy="1080120"/>
          </a:xfrm>
        </p:spPr>
        <p:txBody>
          <a:bodyPr>
            <a:noAutofit/>
          </a:bodyPr>
          <a:lstStyle/>
          <a:p>
            <a:r>
              <a:rPr lang="fr-CA" sz="2400" b="1" dirty="0"/>
              <a:t>Cloud </a:t>
            </a:r>
            <a:r>
              <a:rPr lang="fr-CA" sz="2400" b="1" dirty="0" err="1"/>
              <a:t>storage</a:t>
            </a:r>
            <a:r>
              <a:rPr lang="fr-CA" sz="2400" b="1" dirty="0"/>
              <a:t> </a:t>
            </a:r>
            <a:r>
              <a:rPr lang="fr-CA" sz="2400" b="1" dirty="0" err="1"/>
              <a:t>is</a:t>
            </a:r>
            <a:r>
              <a:rPr lang="fr-CA" sz="2400" b="1" dirty="0"/>
              <a:t> </a:t>
            </a:r>
            <a:r>
              <a:rPr lang="fr-CA" sz="2400" b="1" dirty="0" err="1"/>
              <a:t>available</a:t>
            </a:r>
            <a:r>
              <a:rPr lang="fr-CA" sz="2400" b="1" dirty="0"/>
              <a:t> to </a:t>
            </a:r>
            <a:r>
              <a:rPr lang="fr-CA" sz="2400" b="1" i="1" dirty="0" err="1"/>
              <a:t>users</a:t>
            </a:r>
            <a:r>
              <a:rPr lang="fr-CA" sz="2400" b="1" i="1" dirty="0"/>
              <a:t> (</a:t>
            </a:r>
            <a:r>
              <a:rPr lang="fr-CA" sz="2400" b="1" dirty="0"/>
              <a:t>Move data)</a:t>
            </a:r>
          </a:p>
          <a:p>
            <a:r>
              <a:rPr lang="fr-CA" sz="2400" dirty="0"/>
              <a:t>Browsers are more </a:t>
            </a:r>
            <a:r>
              <a:rPr lang="fr-CA" sz="2400" dirty="0" err="1"/>
              <a:t>powerful</a:t>
            </a:r>
            <a:r>
              <a:rPr lang="fr-CA" sz="2400" dirty="0"/>
              <a:t> (Cache </a:t>
            </a:r>
            <a:r>
              <a:rPr lang="fr-CA" sz="2400" dirty="0" err="1"/>
              <a:t>logic</a:t>
            </a:r>
            <a:r>
              <a:rPr lang="fr-CA" sz="2400" dirty="0"/>
              <a:t>)</a:t>
            </a:r>
          </a:p>
          <a:p>
            <a:pPr marL="0" indent="0">
              <a:buNone/>
            </a:pPr>
            <a:endParaRPr lang="en-US" sz="2400" dirty="0"/>
          </a:p>
        </p:txBody>
      </p:sp>
      <p:grpSp>
        <p:nvGrpSpPr>
          <p:cNvPr id="65" name="Group 64"/>
          <p:cNvGrpSpPr/>
          <p:nvPr/>
        </p:nvGrpSpPr>
        <p:grpSpPr>
          <a:xfrm>
            <a:off x="734819" y="2927484"/>
            <a:ext cx="1897587" cy="707886"/>
            <a:chOff x="2708586" y="2063392"/>
            <a:chExt cx="2209187" cy="824128"/>
          </a:xfrm>
        </p:grpSpPr>
        <p:sp>
          <p:nvSpPr>
            <p:cNvPr id="66" name="TextBox 65"/>
            <p:cNvSpPr txBox="1"/>
            <p:nvPr/>
          </p:nvSpPr>
          <p:spPr>
            <a:xfrm>
              <a:off x="3204065" y="2063392"/>
              <a:ext cx="1713708" cy="824128"/>
            </a:xfrm>
            <a:prstGeom prst="rect">
              <a:avLst/>
            </a:prstGeom>
            <a:noFill/>
          </p:spPr>
          <p:txBody>
            <a:bodyPr wrap="square" rtlCol="0">
              <a:spAutoFit/>
            </a:bodyPr>
            <a:lstStyle/>
            <a:p>
              <a:r>
                <a:rPr lang="en-US" sz="2000" b="1" dirty="0"/>
                <a:t>ROLLING UPGRADES</a:t>
              </a:r>
            </a:p>
          </p:txBody>
        </p:sp>
        <p:sp>
          <p:nvSpPr>
            <p:cNvPr id="67" name="Isosceles Triangle 25"/>
            <p:cNvSpPr/>
            <p:nvPr/>
          </p:nvSpPr>
          <p:spPr>
            <a:xfrm rot="8610524">
              <a:off x="2708586" y="2247519"/>
              <a:ext cx="468567" cy="426210"/>
            </a:xfrm>
            <a:custGeom>
              <a:avLst/>
              <a:gdLst/>
              <a:ahLst/>
              <a:cxnLst/>
              <a:rect l="l" t="t" r="r" b="b"/>
              <a:pathLst>
                <a:path w="1424035" h="1295308">
                  <a:moveTo>
                    <a:pt x="390514" y="1168211"/>
                  </a:moveTo>
                  <a:cubicBezTo>
                    <a:pt x="273404" y="1081582"/>
                    <a:pt x="193899" y="962990"/>
                    <a:pt x="157140" y="832986"/>
                  </a:cubicBezTo>
                  <a:lnTo>
                    <a:pt x="0" y="832986"/>
                  </a:lnTo>
                  <a:lnTo>
                    <a:pt x="214805" y="472946"/>
                  </a:lnTo>
                  <a:lnTo>
                    <a:pt x="429610" y="832986"/>
                  </a:lnTo>
                  <a:lnTo>
                    <a:pt x="308676" y="832986"/>
                  </a:lnTo>
                  <a:cubicBezTo>
                    <a:pt x="340944" y="917908"/>
                    <a:pt x="397701" y="994391"/>
                    <a:pt x="476160" y="1052430"/>
                  </a:cubicBezTo>
                  <a:cubicBezTo>
                    <a:pt x="699965" y="1217984"/>
                    <a:pt x="1015603" y="1170762"/>
                    <a:pt x="1181157" y="946957"/>
                  </a:cubicBezTo>
                  <a:cubicBezTo>
                    <a:pt x="1346711" y="723153"/>
                    <a:pt x="1299489" y="407514"/>
                    <a:pt x="1075685" y="241961"/>
                  </a:cubicBezTo>
                  <a:cubicBezTo>
                    <a:pt x="956946" y="154126"/>
                    <a:pt x="812357" y="126184"/>
                    <a:pt x="678379" y="154405"/>
                  </a:cubicBezTo>
                  <a:lnTo>
                    <a:pt x="606484" y="24571"/>
                  </a:lnTo>
                  <a:cubicBezTo>
                    <a:pt x="790465" y="-28299"/>
                    <a:pt x="995504" y="3513"/>
                    <a:pt x="1161331" y="126179"/>
                  </a:cubicBezTo>
                  <a:cubicBezTo>
                    <a:pt x="1449080" y="339034"/>
                    <a:pt x="1509793" y="744855"/>
                    <a:pt x="1296938" y="1032604"/>
                  </a:cubicBezTo>
                  <a:cubicBezTo>
                    <a:pt x="1084083" y="1320353"/>
                    <a:pt x="678263" y="1381066"/>
                    <a:pt x="390514" y="11682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2536953" y="3261279"/>
            <a:ext cx="2035045" cy="470667"/>
            <a:chOff x="2717266" y="2916245"/>
            <a:chExt cx="2369217" cy="547955"/>
          </a:xfrm>
        </p:grpSpPr>
        <p:sp>
          <p:nvSpPr>
            <p:cNvPr id="69" name="TextBox 68"/>
            <p:cNvSpPr txBox="1"/>
            <p:nvPr/>
          </p:nvSpPr>
          <p:spPr>
            <a:xfrm>
              <a:off x="3204065" y="2998388"/>
              <a:ext cx="1882418" cy="465812"/>
            </a:xfrm>
            <a:prstGeom prst="rect">
              <a:avLst/>
            </a:prstGeom>
            <a:noFill/>
          </p:spPr>
          <p:txBody>
            <a:bodyPr wrap="square" rtlCol="0">
              <a:spAutoFit/>
            </a:bodyPr>
            <a:lstStyle/>
            <a:p>
              <a:r>
                <a:rPr lang="en-US" sz="2000" b="1" dirty="0"/>
                <a:t>SHARING/AC</a:t>
              </a:r>
            </a:p>
          </p:txBody>
        </p:sp>
        <p:sp>
          <p:nvSpPr>
            <p:cNvPr id="70" name="Oval 8"/>
            <p:cNvSpPr/>
            <p:nvPr/>
          </p:nvSpPr>
          <p:spPr>
            <a:xfrm>
              <a:off x="2717266" y="2916245"/>
              <a:ext cx="451206" cy="482253"/>
            </a:xfrm>
            <a:custGeom>
              <a:avLst/>
              <a:gdLst/>
              <a:ahLst/>
              <a:cxnLst/>
              <a:rect l="l" t="t" r="r" b="b"/>
              <a:pathLst>
                <a:path w="1728192" h="1847105">
                  <a:moveTo>
                    <a:pt x="1440160" y="0"/>
                  </a:moveTo>
                  <a:cubicBezTo>
                    <a:pt x="1599236" y="0"/>
                    <a:pt x="1728192" y="128956"/>
                    <a:pt x="1728192" y="288032"/>
                  </a:cubicBezTo>
                  <a:cubicBezTo>
                    <a:pt x="1728192" y="447108"/>
                    <a:pt x="1599236" y="576064"/>
                    <a:pt x="1440160" y="576064"/>
                  </a:cubicBezTo>
                  <a:cubicBezTo>
                    <a:pt x="1368212" y="576064"/>
                    <a:pt x="1302426" y="549684"/>
                    <a:pt x="1252761" y="505125"/>
                  </a:cubicBezTo>
                  <a:lnTo>
                    <a:pt x="709497" y="942641"/>
                  </a:lnTo>
                  <a:cubicBezTo>
                    <a:pt x="716728" y="969166"/>
                    <a:pt x="720080" y="997057"/>
                    <a:pt x="720080" y="1025731"/>
                  </a:cubicBezTo>
                  <a:cubicBezTo>
                    <a:pt x="720080" y="1062915"/>
                    <a:pt x="714444" y="1098781"/>
                    <a:pt x="702301" y="1132004"/>
                  </a:cubicBezTo>
                  <a:lnTo>
                    <a:pt x="1083540" y="1366232"/>
                  </a:lnTo>
                  <a:cubicBezTo>
                    <a:pt x="1135493" y="1307500"/>
                    <a:pt x="1211561" y="1271041"/>
                    <a:pt x="1296144" y="1271041"/>
                  </a:cubicBezTo>
                  <a:cubicBezTo>
                    <a:pt x="1455220" y="1271041"/>
                    <a:pt x="1584176" y="1399997"/>
                    <a:pt x="1584176" y="1559073"/>
                  </a:cubicBezTo>
                  <a:cubicBezTo>
                    <a:pt x="1584176" y="1718149"/>
                    <a:pt x="1455220" y="1847105"/>
                    <a:pt x="1296144" y="1847105"/>
                  </a:cubicBezTo>
                  <a:cubicBezTo>
                    <a:pt x="1137068" y="1847105"/>
                    <a:pt x="1008112" y="1718149"/>
                    <a:pt x="1008112" y="1559073"/>
                  </a:cubicBezTo>
                  <a:lnTo>
                    <a:pt x="1011195" y="1528495"/>
                  </a:lnTo>
                  <a:lnTo>
                    <a:pt x="611480" y="1282915"/>
                  </a:lnTo>
                  <a:cubicBezTo>
                    <a:pt x="546823" y="1346649"/>
                    <a:pt x="458000" y="1385771"/>
                    <a:pt x="360040" y="1385771"/>
                  </a:cubicBezTo>
                  <a:cubicBezTo>
                    <a:pt x="161195" y="1385771"/>
                    <a:pt x="0" y="1224576"/>
                    <a:pt x="0" y="1025731"/>
                  </a:cubicBezTo>
                  <a:cubicBezTo>
                    <a:pt x="0" y="826886"/>
                    <a:pt x="161195" y="665691"/>
                    <a:pt x="360040" y="665691"/>
                  </a:cubicBezTo>
                  <a:cubicBezTo>
                    <a:pt x="465553" y="665691"/>
                    <a:pt x="560465" y="711078"/>
                    <a:pt x="625413" y="784217"/>
                  </a:cubicBezTo>
                  <a:lnTo>
                    <a:pt x="1160274" y="353470"/>
                  </a:lnTo>
                  <a:cubicBezTo>
                    <a:pt x="1154722" y="332551"/>
                    <a:pt x="1152128" y="310594"/>
                    <a:pt x="1152128" y="288032"/>
                  </a:cubicBezTo>
                  <a:cubicBezTo>
                    <a:pt x="1152128" y="128956"/>
                    <a:pt x="1281084" y="0"/>
                    <a:pt x="144016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2503334" y="3886489"/>
            <a:ext cx="2068666" cy="400110"/>
            <a:chOff x="2640335" y="3625608"/>
            <a:chExt cx="2408358" cy="465812"/>
          </a:xfrm>
        </p:grpSpPr>
        <p:sp>
          <p:nvSpPr>
            <p:cNvPr id="72" name="TextBox 71"/>
            <p:cNvSpPr txBox="1"/>
            <p:nvPr/>
          </p:nvSpPr>
          <p:spPr>
            <a:xfrm>
              <a:off x="3204064" y="3625608"/>
              <a:ext cx="1844629" cy="465812"/>
            </a:xfrm>
            <a:prstGeom prst="rect">
              <a:avLst/>
            </a:prstGeom>
            <a:noFill/>
          </p:spPr>
          <p:txBody>
            <a:bodyPr wrap="square" rtlCol="0">
              <a:spAutoFit/>
            </a:bodyPr>
            <a:lstStyle/>
            <a:p>
              <a:r>
                <a:rPr lang="en-US" sz="2000" b="1" dirty="0"/>
                <a:t>VALIDATION</a:t>
              </a:r>
            </a:p>
          </p:txBody>
        </p:sp>
        <p:sp>
          <p:nvSpPr>
            <p:cNvPr id="73" name="Oval 14"/>
            <p:cNvSpPr/>
            <p:nvPr/>
          </p:nvSpPr>
          <p:spPr>
            <a:xfrm>
              <a:off x="2640335" y="3682035"/>
              <a:ext cx="563730" cy="343683"/>
            </a:xfrm>
            <a:custGeom>
              <a:avLst/>
              <a:gdLst/>
              <a:ahLst/>
              <a:cxnLst/>
              <a:rect l="l" t="t" r="r" b="b"/>
              <a:pathLst>
                <a:path w="1018623" h="621012">
                  <a:moveTo>
                    <a:pt x="509311" y="210811"/>
                  </a:moveTo>
                  <a:cubicBezTo>
                    <a:pt x="422127" y="210811"/>
                    <a:pt x="351451" y="281487"/>
                    <a:pt x="351451" y="368671"/>
                  </a:cubicBezTo>
                  <a:cubicBezTo>
                    <a:pt x="351451" y="455855"/>
                    <a:pt x="422127" y="526531"/>
                    <a:pt x="509311" y="526531"/>
                  </a:cubicBezTo>
                  <a:cubicBezTo>
                    <a:pt x="596495" y="526531"/>
                    <a:pt x="667171" y="455855"/>
                    <a:pt x="667171" y="368671"/>
                  </a:cubicBezTo>
                  <a:cubicBezTo>
                    <a:pt x="667171" y="281487"/>
                    <a:pt x="596495" y="210811"/>
                    <a:pt x="509311" y="210811"/>
                  </a:cubicBezTo>
                  <a:close/>
                  <a:moveTo>
                    <a:pt x="509311" y="0"/>
                  </a:moveTo>
                  <a:cubicBezTo>
                    <a:pt x="746946" y="0"/>
                    <a:pt x="948734" y="103076"/>
                    <a:pt x="1018623" y="246816"/>
                  </a:cubicBezTo>
                  <a:cubicBezTo>
                    <a:pt x="913152" y="194898"/>
                    <a:pt x="789350" y="159115"/>
                    <a:pt x="655016" y="144288"/>
                  </a:cubicBezTo>
                  <a:cubicBezTo>
                    <a:pt x="714337" y="187808"/>
                    <a:pt x="752338" y="258045"/>
                    <a:pt x="752338" y="337132"/>
                  </a:cubicBezTo>
                  <a:lnTo>
                    <a:pt x="751494" y="343570"/>
                  </a:lnTo>
                  <a:cubicBezTo>
                    <a:pt x="752291" y="346161"/>
                    <a:pt x="752338" y="348788"/>
                    <a:pt x="752338" y="351426"/>
                  </a:cubicBezTo>
                  <a:cubicBezTo>
                    <a:pt x="752338" y="430246"/>
                    <a:pt x="709713" y="499725"/>
                    <a:pt x="644894" y="540653"/>
                  </a:cubicBezTo>
                  <a:cubicBezTo>
                    <a:pt x="787637" y="519720"/>
                    <a:pt x="916259" y="462376"/>
                    <a:pt x="1018623" y="379431"/>
                  </a:cubicBezTo>
                  <a:cubicBezTo>
                    <a:pt x="910216" y="525124"/>
                    <a:pt x="722551" y="621012"/>
                    <a:pt x="509311" y="621012"/>
                  </a:cubicBezTo>
                  <a:cubicBezTo>
                    <a:pt x="296072" y="621012"/>
                    <a:pt x="108408" y="525125"/>
                    <a:pt x="0" y="379433"/>
                  </a:cubicBezTo>
                  <a:cubicBezTo>
                    <a:pt x="102364" y="462378"/>
                    <a:pt x="230985" y="519721"/>
                    <a:pt x="373727" y="540653"/>
                  </a:cubicBezTo>
                  <a:cubicBezTo>
                    <a:pt x="308907" y="499726"/>
                    <a:pt x="266282" y="430246"/>
                    <a:pt x="266282" y="351426"/>
                  </a:cubicBezTo>
                  <a:lnTo>
                    <a:pt x="267126" y="343570"/>
                  </a:lnTo>
                  <a:cubicBezTo>
                    <a:pt x="266311" y="341444"/>
                    <a:pt x="266282" y="339291"/>
                    <a:pt x="266282" y="337132"/>
                  </a:cubicBezTo>
                  <a:cubicBezTo>
                    <a:pt x="266282" y="258045"/>
                    <a:pt x="304283" y="187808"/>
                    <a:pt x="363604" y="144288"/>
                  </a:cubicBezTo>
                  <a:cubicBezTo>
                    <a:pt x="229270" y="159115"/>
                    <a:pt x="105470" y="194898"/>
                    <a:pt x="0" y="246816"/>
                  </a:cubicBezTo>
                  <a:cubicBezTo>
                    <a:pt x="69889" y="103076"/>
                    <a:pt x="271676" y="0"/>
                    <a:pt x="50931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2536953" y="2716675"/>
            <a:ext cx="1518281" cy="479214"/>
            <a:chOff x="2752371" y="4225984"/>
            <a:chExt cx="1767595" cy="557905"/>
          </a:xfrm>
        </p:grpSpPr>
        <p:sp>
          <p:nvSpPr>
            <p:cNvPr id="75" name="TextBox 74"/>
            <p:cNvSpPr txBox="1"/>
            <p:nvPr/>
          </p:nvSpPr>
          <p:spPr>
            <a:xfrm>
              <a:off x="3204066" y="4318078"/>
              <a:ext cx="1315900" cy="465811"/>
            </a:xfrm>
            <a:prstGeom prst="rect">
              <a:avLst/>
            </a:prstGeom>
            <a:noFill/>
          </p:spPr>
          <p:txBody>
            <a:bodyPr wrap="square" rtlCol="0">
              <a:spAutoFit/>
            </a:bodyPr>
            <a:lstStyle/>
            <a:p>
              <a:r>
                <a:rPr lang="en-US" sz="2000" b="1" dirty="0"/>
                <a:t>SEARCH</a:t>
              </a:r>
            </a:p>
          </p:txBody>
        </p:sp>
        <p:sp>
          <p:nvSpPr>
            <p:cNvPr id="76" name="Oval 5"/>
            <p:cNvSpPr/>
            <p:nvPr/>
          </p:nvSpPr>
          <p:spPr>
            <a:xfrm>
              <a:off x="2752371" y="4225984"/>
              <a:ext cx="416102" cy="492204"/>
            </a:xfrm>
            <a:custGeom>
              <a:avLst/>
              <a:gdLst/>
              <a:ahLst/>
              <a:cxnLst/>
              <a:rect l="l" t="t" r="r" b="b"/>
              <a:pathLst>
                <a:path w="1604181" h="1897575">
                  <a:moveTo>
                    <a:pt x="648072" y="216024"/>
                  </a:moveTo>
                  <a:cubicBezTo>
                    <a:pt x="409458" y="216024"/>
                    <a:pt x="216024" y="409458"/>
                    <a:pt x="216024" y="648072"/>
                  </a:cubicBezTo>
                  <a:cubicBezTo>
                    <a:pt x="216024" y="886686"/>
                    <a:pt x="409458" y="1080120"/>
                    <a:pt x="648072" y="1080120"/>
                  </a:cubicBezTo>
                  <a:cubicBezTo>
                    <a:pt x="886686" y="1080120"/>
                    <a:pt x="1080120" y="886686"/>
                    <a:pt x="1080120" y="648072"/>
                  </a:cubicBezTo>
                  <a:cubicBezTo>
                    <a:pt x="1080120" y="409458"/>
                    <a:pt x="886686" y="216024"/>
                    <a:pt x="648072" y="216024"/>
                  </a:cubicBezTo>
                  <a:close/>
                  <a:moveTo>
                    <a:pt x="648072" y="0"/>
                  </a:moveTo>
                  <a:cubicBezTo>
                    <a:pt x="1005992" y="0"/>
                    <a:pt x="1296144" y="290152"/>
                    <a:pt x="1296144" y="648072"/>
                  </a:cubicBezTo>
                  <a:cubicBezTo>
                    <a:pt x="1296144" y="818960"/>
                    <a:pt x="1230003" y="974399"/>
                    <a:pt x="1120637" y="1088986"/>
                  </a:cubicBezTo>
                  <a:lnTo>
                    <a:pt x="1604181" y="1722884"/>
                  </a:lnTo>
                  <a:lnTo>
                    <a:pt x="1375171" y="1897575"/>
                  </a:lnTo>
                  <a:lnTo>
                    <a:pt x="881907" y="1250935"/>
                  </a:lnTo>
                  <a:cubicBezTo>
                    <a:pt x="809795" y="1280665"/>
                    <a:pt x="730741" y="1296144"/>
                    <a:pt x="648072" y="1296144"/>
                  </a:cubicBezTo>
                  <a:cubicBezTo>
                    <a:pt x="290152" y="1296144"/>
                    <a:pt x="0" y="1005992"/>
                    <a:pt x="0" y="648072"/>
                  </a:cubicBezTo>
                  <a:cubicBezTo>
                    <a:pt x="0" y="290152"/>
                    <a:pt x="290152" y="0"/>
                    <a:pt x="64807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659928" y="3798944"/>
            <a:ext cx="1408087" cy="494634"/>
            <a:chOff x="2674128" y="4935070"/>
            <a:chExt cx="1639307" cy="575857"/>
          </a:xfrm>
        </p:grpSpPr>
        <p:sp>
          <p:nvSpPr>
            <p:cNvPr id="78" name="TextBox 77"/>
            <p:cNvSpPr txBox="1"/>
            <p:nvPr/>
          </p:nvSpPr>
          <p:spPr>
            <a:xfrm>
              <a:off x="3257954" y="5045115"/>
              <a:ext cx="1055481" cy="465812"/>
            </a:xfrm>
            <a:prstGeom prst="rect">
              <a:avLst/>
            </a:prstGeom>
            <a:noFill/>
          </p:spPr>
          <p:txBody>
            <a:bodyPr wrap="square" rtlCol="0">
              <a:spAutoFit/>
            </a:bodyPr>
            <a:lstStyle/>
            <a:p>
              <a:r>
                <a:rPr lang="en-US" sz="2000" b="1" dirty="0"/>
                <a:t>SPEED</a:t>
              </a:r>
            </a:p>
          </p:txBody>
        </p:sp>
        <p:grpSp>
          <p:nvGrpSpPr>
            <p:cNvPr id="79" name="Group 78"/>
            <p:cNvGrpSpPr/>
            <p:nvPr/>
          </p:nvGrpSpPr>
          <p:grpSpPr>
            <a:xfrm>
              <a:off x="2674128" y="4935070"/>
              <a:ext cx="529937" cy="510154"/>
              <a:chOff x="7020272" y="2630845"/>
              <a:chExt cx="1512168" cy="1512168"/>
            </a:xfrm>
            <a:solidFill>
              <a:schemeClr val="tx1"/>
            </a:solidFill>
          </p:grpSpPr>
          <p:sp>
            <p:nvSpPr>
              <p:cNvPr id="80" name="Oval 26"/>
              <p:cNvSpPr/>
              <p:nvPr/>
            </p:nvSpPr>
            <p:spPr>
              <a:xfrm>
                <a:off x="7020272" y="2630845"/>
                <a:ext cx="1512168" cy="1512168"/>
              </a:xfrm>
              <a:custGeom>
                <a:avLst/>
                <a:gdLst/>
                <a:ahLst/>
                <a:cxnLst/>
                <a:rect l="l" t="t" r="r" b="b"/>
                <a:pathLst>
                  <a:path w="1512168" h="1512168">
                    <a:moveTo>
                      <a:pt x="756084" y="108012"/>
                    </a:moveTo>
                    <a:cubicBezTo>
                      <a:pt x="398164" y="108012"/>
                      <a:pt x="108012" y="398164"/>
                      <a:pt x="108012" y="756084"/>
                    </a:cubicBezTo>
                    <a:cubicBezTo>
                      <a:pt x="108012" y="1114004"/>
                      <a:pt x="398164" y="1404156"/>
                      <a:pt x="756084" y="1404156"/>
                    </a:cubicBezTo>
                    <a:cubicBezTo>
                      <a:pt x="1114004" y="1404156"/>
                      <a:pt x="1404156" y="1114004"/>
                      <a:pt x="1404156" y="756084"/>
                    </a:cubicBezTo>
                    <a:cubicBezTo>
                      <a:pt x="1404156" y="398164"/>
                      <a:pt x="1114004" y="108012"/>
                      <a:pt x="756084" y="108012"/>
                    </a:cubicBezTo>
                    <a:close/>
                    <a:moveTo>
                      <a:pt x="756084" y="0"/>
                    </a:moveTo>
                    <a:cubicBezTo>
                      <a:pt x="1173658" y="0"/>
                      <a:pt x="1512168" y="338510"/>
                      <a:pt x="1512168" y="756084"/>
                    </a:cubicBezTo>
                    <a:cubicBezTo>
                      <a:pt x="1512168" y="1173658"/>
                      <a:pt x="1173658" y="1512168"/>
                      <a:pt x="756084" y="1512168"/>
                    </a:cubicBezTo>
                    <a:cubicBezTo>
                      <a:pt x="338510" y="1512168"/>
                      <a:pt x="0" y="1173658"/>
                      <a:pt x="0" y="756084"/>
                    </a:cubicBezTo>
                    <a:cubicBezTo>
                      <a:pt x="0" y="338510"/>
                      <a:pt x="338510" y="0"/>
                      <a:pt x="75608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30"/>
              <p:cNvSpPr/>
              <p:nvPr/>
            </p:nvSpPr>
            <p:spPr>
              <a:xfrm rot="8030324">
                <a:off x="7304814" y="2983394"/>
                <a:ext cx="904367" cy="516924"/>
              </a:xfrm>
              <a:custGeom>
                <a:avLst/>
                <a:gdLst/>
                <a:ahLst/>
                <a:cxnLst/>
                <a:rect l="l" t="t" r="r" b="b"/>
                <a:pathLst>
                  <a:path w="904367" h="516924">
                    <a:moveTo>
                      <a:pt x="0" y="198718"/>
                    </a:moveTo>
                    <a:lnTo>
                      <a:pt x="0" y="83250"/>
                    </a:lnTo>
                    <a:lnTo>
                      <a:pt x="413759" y="83250"/>
                    </a:lnTo>
                    <a:cubicBezTo>
                      <a:pt x="420274" y="67299"/>
                      <a:pt x="430509" y="52771"/>
                      <a:pt x="443664" y="40139"/>
                    </a:cubicBezTo>
                    <a:cubicBezTo>
                      <a:pt x="501034" y="-14952"/>
                      <a:pt x="592201" y="-13104"/>
                      <a:pt x="647292" y="44266"/>
                    </a:cubicBezTo>
                    <a:cubicBezTo>
                      <a:pt x="689863" y="88600"/>
                      <a:pt x="698434" y="153116"/>
                      <a:pt x="672802" y="205167"/>
                    </a:cubicBezTo>
                    <a:lnTo>
                      <a:pt x="904367" y="446314"/>
                    </a:lnTo>
                    <a:lnTo>
                      <a:pt x="830835" y="516924"/>
                    </a:lnTo>
                    <a:lnTo>
                      <a:pt x="599270" y="275776"/>
                    </a:lnTo>
                    <a:cubicBezTo>
                      <a:pt x="546223" y="299277"/>
                      <a:pt x="482108" y="288100"/>
                      <a:pt x="439536" y="243766"/>
                    </a:cubicBezTo>
                    <a:lnTo>
                      <a:pt x="410921" y="1987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84" name="Straight Connector 83"/>
          <p:cNvCxnSpPr/>
          <p:nvPr/>
        </p:nvCxnSpPr>
        <p:spPr>
          <a:xfrm flipH="1">
            <a:off x="3368983" y="4442652"/>
            <a:ext cx="14810" cy="17203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07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5E-6 4.77678E-6 L 0.30799 0.03585 " pathEditMode="relative" rAng="0" ptsTypes="AA">
                                      <p:cBhvr>
                                        <p:cTn id="6" dur="1000" fill="hold"/>
                                        <p:tgtEl>
                                          <p:spTgt spid="16"/>
                                        </p:tgtEl>
                                        <p:attrNameLst>
                                          <p:attrName>ppt_x</p:attrName>
                                          <p:attrName>ppt_y</p:attrName>
                                        </p:attrNameLst>
                                      </p:cBhvr>
                                      <p:rCtr x="15399" y="1781"/>
                                    </p:animMotion>
                                  </p:childTnLst>
                                </p:cTn>
                              </p:par>
                              <p:par>
                                <p:cTn id="7" presetID="63" presetClass="path" presetSubtype="0" accel="50000" decel="50000" fill="hold" nodeType="withEffect">
                                  <p:stCondLst>
                                    <p:cond delay="0"/>
                                  </p:stCondLst>
                                  <p:childTnLst>
                                    <p:animMotion origin="layout" path="M 4.72222E-6 1.5059E-6 L 0.13489 0.23155 " pathEditMode="relative" rAng="0" ptsTypes="AA">
                                      <p:cBhvr>
                                        <p:cTn id="8" dur="1000" fill="hold"/>
                                        <p:tgtEl>
                                          <p:spTgt spid="68"/>
                                        </p:tgtEl>
                                        <p:attrNameLst>
                                          <p:attrName>ppt_x</p:attrName>
                                          <p:attrName>ppt_y</p:attrName>
                                        </p:attrNameLst>
                                      </p:cBhvr>
                                      <p:rCtr x="6736" y="115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6233</TotalTime>
  <Words>1720</Words>
  <Application>Microsoft Office PowerPoint</Application>
  <PresentationFormat>On-screen Show (4:3)</PresentationFormat>
  <Paragraphs>378</Paragraphs>
  <Slides>29</Slides>
  <Notes>29</Notes>
  <HiddenSlides>3</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Damask</vt:lpstr>
      <vt:lpstr>Tolerating Business Failures in Hosted Applications</vt:lpstr>
      <vt:lpstr>photo album</vt:lpstr>
      <vt:lpstr>PowerPoint Presentation</vt:lpstr>
      <vt:lpstr>Apps are great. But they fail.</vt:lpstr>
      <vt:lpstr>Export is not enough</vt:lpstr>
      <vt:lpstr>PowerPoint Presentation</vt:lpstr>
      <vt:lpstr>Contributions</vt:lpstr>
      <vt:lpstr>Hosted Apps Are great.</vt:lpstr>
      <vt:lpstr>We can build differently</vt:lpstr>
      <vt:lpstr>Sharing And Access CTL</vt:lpstr>
      <vt:lpstr>DaTA STORE DEsIGN GOALS</vt:lpstr>
      <vt:lpstr>We can build differently</vt:lpstr>
      <vt:lpstr>Client Side Design Goals</vt:lpstr>
      <vt:lpstr>PowerPoint Presentation</vt:lpstr>
      <vt:lpstr>We can build differently</vt:lpstr>
      <vt:lpstr>Validation</vt:lpstr>
      <vt:lpstr>Contributions</vt:lpstr>
      <vt:lpstr>Auditable provider guarantees</vt:lpstr>
      <vt:lpstr>Evaluation</vt:lpstr>
      <vt:lpstr>Applications Built</vt:lpstr>
      <vt:lpstr>TWOCANS</vt:lpstr>
      <vt:lpstr>HOTCRP-P (Permanent)</vt:lpstr>
      <vt:lpstr>performance</vt:lpstr>
      <vt:lpstr>Overheads</vt:lpstr>
      <vt:lpstr>Load times and BW Over STATIC</vt:lpstr>
      <vt:lpstr>Future Work</vt:lpstr>
      <vt:lpstr>Allow testing Guarantees</vt:lpstr>
      <vt:lpstr>APPLICATION CLASSES SupportED</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js</dc:creator>
  <cp:lastModifiedBy>Jean-Sebastien Legare</cp:lastModifiedBy>
  <cp:revision>135</cp:revision>
  <cp:lastPrinted>2013-10-03T00:09:39Z</cp:lastPrinted>
  <dcterms:created xsi:type="dcterms:W3CDTF">2013-09-23T19:01:11Z</dcterms:created>
  <dcterms:modified xsi:type="dcterms:W3CDTF">2017-08-02T00:12:35Z</dcterms:modified>
</cp:coreProperties>
</file>