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  <p:sldMasterId id="2147483691" r:id="rId2"/>
  </p:sldMasterIdLst>
  <p:notesMasterIdLst>
    <p:notesMasterId r:id="rId22"/>
  </p:notesMasterIdLst>
  <p:sldIdLst>
    <p:sldId id="256" r:id="rId3"/>
    <p:sldId id="446" r:id="rId4"/>
    <p:sldId id="403" r:id="rId5"/>
    <p:sldId id="423" r:id="rId6"/>
    <p:sldId id="444" r:id="rId7"/>
    <p:sldId id="410" r:id="rId8"/>
    <p:sldId id="424" r:id="rId9"/>
    <p:sldId id="414" r:id="rId10"/>
    <p:sldId id="304" r:id="rId11"/>
    <p:sldId id="292" r:id="rId12"/>
    <p:sldId id="293" r:id="rId13"/>
    <p:sldId id="290" r:id="rId14"/>
    <p:sldId id="289" r:id="rId15"/>
    <p:sldId id="426" r:id="rId16"/>
    <p:sldId id="447" r:id="rId17"/>
    <p:sldId id="448" r:id="rId18"/>
    <p:sldId id="449" r:id="rId19"/>
    <p:sldId id="422" r:id="rId20"/>
    <p:sldId id="445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176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354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53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706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5884" algn="l" defTabSz="914354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060" algn="l" defTabSz="914354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236" algn="l" defTabSz="914354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413" algn="l" defTabSz="914354" rtl="0" eaLnBrk="1" latinLnBrk="0" hangingPunct="1">
      <a:defRPr sz="43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12819"/>
    <a:srgbClr val="FF5050"/>
    <a:srgbClr val="66FF66"/>
    <a:srgbClr val="33CC33"/>
    <a:srgbClr val="CCFFCC"/>
    <a:srgbClr val="CCFFB7"/>
    <a:srgbClr val="FF9999"/>
    <a:srgbClr val="EBBCB3"/>
    <a:srgbClr val="EDD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87982" autoAdjust="0"/>
  </p:normalViewPr>
  <p:slideViewPr>
    <p:cSldViewPr>
      <p:cViewPr varScale="1">
        <p:scale>
          <a:sx n="47" d="100"/>
          <a:sy n="47" d="100"/>
        </p:scale>
        <p:origin x="714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AE96A-F032-477F-8F7C-3EEA1FE888A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9218137-8F74-4B0F-905F-DB81C9A916F2}">
      <dgm:prSet phldrT="[Text]"/>
      <dgm:spPr/>
      <dgm:t>
        <a:bodyPr/>
        <a:lstStyle/>
        <a:p>
          <a:r>
            <a:rPr lang="en-US" b="1" dirty="0" smtClean="0"/>
            <a:t>concurrency</a:t>
          </a:r>
          <a:endParaRPr lang="en-US" b="1" dirty="0"/>
        </a:p>
      </dgm:t>
    </dgm:pt>
    <dgm:pt modelId="{8F4ACE69-214A-4778-A651-CEDBB1948F0A}" type="parTrans" cxnId="{546AA43B-12E3-4927-B4FC-15422C6E54D1}">
      <dgm:prSet/>
      <dgm:spPr/>
      <dgm:t>
        <a:bodyPr/>
        <a:lstStyle/>
        <a:p>
          <a:endParaRPr lang="en-US"/>
        </a:p>
      </dgm:t>
    </dgm:pt>
    <dgm:pt modelId="{D02C3789-05AD-470A-BA00-83C5349AA8E7}" type="sibTrans" cxnId="{546AA43B-12E3-4927-B4FC-15422C6E54D1}">
      <dgm:prSet/>
      <dgm:spPr/>
      <dgm:t>
        <a:bodyPr/>
        <a:lstStyle/>
        <a:p>
          <a:endParaRPr lang="en-US"/>
        </a:p>
      </dgm:t>
    </dgm:pt>
    <dgm:pt modelId="{685DB244-8DAC-46B9-9A3C-F145702885B4}">
      <dgm:prSet phldrT="[Text]"/>
      <dgm:spPr/>
      <dgm:t>
        <a:bodyPr/>
        <a:lstStyle/>
        <a:p>
          <a:r>
            <a:rPr lang="en-US" b="1" dirty="0" smtClean="0"/>
            <a:t>threads/processes</a:t>
          </a:r>
          <a:endParaRPr lang="en-US" b="1" dirty="0"/>
        </a:p>
      </dgm:t>
    </dgm:pt>
    <dgm:pt modelId="{69768620-2D61-4F5A-9E9E-939E29C9A2B7}" type="parTrans" cxnId="{65E61757-CE49-41E0-B7D6-BFDB2EC52468}">
      <dgm:prSet/>
      <dgm:spPr/>
      <dgm:t>
        <a:bodyPr/>
        <a:lstStyle/>
        <a:p>
          <a:endParaRPr lang="en-US"/>
        </a:p>
      </dgm:t>
    </dgm:pt>
    <dgm:pt modelId="{15AD6F83-F56F-453F-A520-D38A3199D88A}" type="sibTrans" cxnId="{65E61757-CE49-41E0-B7D6-BFDB2EC52468}">
      <dgm:prSet/>
      <dgm:spPr/>
      <dgm:t>
        <a:bodyPr/>
        <a:lstStyle/>
        <a:p>
          <a:endParaRPr lang="en-US"/>
        </a:p>
      </dgm:t>
    </dgm:pt>
    <dgm:pt modelId="{74CD1580-5C40-45C3-A13C-7631682E2931}">
      <dgm:prSet phldrT="[Text]"/>
      <dgm:spPr/>
      <dgm:t>
        <a:bodyPr/>
        <a:lstStyle/>
        <a:p>
          <a:r>
            <a:rPr lang="en-US" b="1" dirty="0" smtClean="0"/>
            <a:t>parallel</a:t>
          </a:r>
          <a:endParaRPr lang="en-US" b="1" dirty="0"/>
        </a:p>
      </dgm:t>
    </dgm:pt>
    <dgm:pt modelId="{6445D201-B57D-4B5B-AF62-C27129B8F603}" type="parTrans" cxnId="{AF2BE49C-0FA2-4594-B46A-028787B0A212}">
      <dgm:prSet/>
      <dgm:spPr/>
      <dgm:t>
        <a:bodyPr/>
        <a:lstStyle/>
        <a:p>
          <a:endParaRPr lang="en-US"/>
        </a:p>
      </dgm:t>
    </dgm:pt>
    <dgm:pt modelId="{A4623BBB-1E49-4D78-9EA8-F950DC392A6F}" type="sibTrans" cxnId="{AF2BE49C-0FA2-4594-B46A-028787B0A212}">
      <dgm:prSet/>
      <dgm:spPr/>
      <dgm:t>
        <a:bodyPr/>
        <a:lstStyle/>
        <a:p>
          <a:endParaRPr lang="en-US"/>
        </a:p>
      </dgm:t>
    </dgm:pt>
    <dgm:pt modelId="{E01A9788-1F84-4CCA-85EA-238B78C25C55}" type="pres">
      <dgm:prSet presAssocID="{5CFAE96A-F032-477F-8F7C-3EEA1FE888A1}" presName="Name0" presStyleCnt="0">
        <dgm:presLayoutVars>
          <dgm:dir/>
          <dgm:animLvl val="lvl"/>
          <dgm:resizeHandles val="exact"/>
        </dgm:presLayoutVars>
      </dgm:prSet>
      <dgm:spPr/>
    </dgm:pt>
    <dgm:pt modelId="{F46B280F-D030-48B6-9630-24C6C8A9AC17}" type="pres">
      <dgm:prSet presAssocID="{5CFAE96A-F032-477F-8F7C-3EEA1FE888A1}" presName="dummy" presStyleCnt="0"/>
      <dgm:spPr/>
    </dgm:pt>
    <dgm:pt modelId="{C176E002-4815-4D94-B1A0-CAF1B22FA71A}" type="pres">
      <dgm:prSet presAssocID="{5CFAE96A-F032-477F-8F7C-3EEA1FE888A1}" presName="linH" presStyleCnt="0"/>
      <dgm:spPr/>
    </dgm:pt>
    <dgm:pt modelId="{2423BABE-4C8D-4906-BFA5-4C5BF9EFE68C}" type="pres">
      <dgm:prSet presAssocID="{5CFAE96A-F032-477F-8F7C-3EEA1FE888A1}" presName="padding1" presStyleCnt="0"/>
      <dgm:spPr/>
    </dgm:pt>
    <dgm:pt modelId="{7B566AA1-3943-4002-AE4D-035C906A62E3}" type="pres">
      <dgm:prSet presAssocID="{09218137-8F74-4B0F-905F-DB81C9A916F2}" presName="linV" presStyleCnt="0"/>
      <dgm:spPr/>
    </dgm:pt>
    <dgm:pt modelId="{AA25FD36-51AC-4F19-BB9D-0C5F87416E0D}" type="pres">
      <dgm:prSet presAssocID="{09218137-8F74-4B0F-905F-DB81C9A916F2}" presName="spVertical1" presStyleCnt="0"/>
      <dgm:spPr/>
    </dgm:pt>
    <dgm:pt modelId="{43D225B8-4B2A-4A39-BA74-FE49AB082FCC}" type="pres">
      <dgm:prSet presAssocID="{09218137-8F74-4B0F-905F-DB81C9A916F2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05EE0-1C98-42A9-B0FD-BE0164FDE25D}" type="pres">
      <dgm:prSet presAssocID="{09218137-8F74-4B0F-905F-DB81C9A916F2}" presName="spVertical2" presStyleCnt="0"/>
      <dgm:spPr/>
    </dgm:pt>
    <dgm:pt modelId="{97F14D2F-C932-4CA6-A6BA-03EF28B34B94}" type="pres">
      <dgm:prSet presAssocID="{09218137-8F74-4B0F-905F-DB81C9A916F2}" presName="spVertical3" presStyleCnt="0"/>
      <dgm:spPr/>
    </dgm:pt>
    <dgm:pt modelId="{1E89DE27-C38A-46F8-B002-0E69448FFE03}" type="pres">
      <dgm:prSet presAssocID="{D02C3789-05AD-470A-BA00-83C5349AA8E7}" presName="space" presStyleCnt="0"/>
      <dgm:spPr/>
    </dgm:pt>
    <dgm:pt modelId="{BBD55EB9-9953-4048-BF54-2190739AD49E}" type="pres">
      <dgm:prSet presAssocID="{685DB244-8DAC-46B9-9A3C-F145702885B4}" presName="linV" presStyleCnt="0"/>
      <dgm:spPr/>
    </dgm:pt>
    <dgm:pt modelId="{2B8DEA23-A6E1-4FFD-A716-4C10F0078896}" type="pres">
      <dgm:prSet presAssocID="{685DB244-8DAC-46B9-9A3C-F145702885B4}" presName="spVertical1" presStyleCnt="0"/>
      <dgm:spPr/>
    </dgm:pt>
    <dgm:pt modelId="{5A986CAA-EBA6-40B9-9AE1-3A9672F28D48}" type="pres">
      <dgm:prSet presAssocID="{685DB244-8DAC-46B9-9A3C-F145702885B4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FCECD-5C02-4096-BD60-C27661EF7CA5}" type="pres">
      <dgm:prSet presAssocID="{685DB244-8DAC-46B9-9A3C-F145702885B4}" presName="spVertical2" presStyleCnt="0"/>
      <dgm:spPr/>
    </dgm:pt>
    <dgm:pt modelId="{E28AD034-C70B-48E8-8F70-7FDD20281438}" type="pres">
      <dgm:prSet presAssocID="{685DB244-8DAC-46B9-9A3C-F145702885B4}" presName="spVertical3" presStyleCnt="0"/>
      <dgm:spPr/>
    </dgm:pt>
    <dgm:pt modelId="{51EAAA05-CD21-48A4-9F8C-514BF06138FD}" type="pres">
      <dgm:prSet presAssocID="{15AD6F83-F56F-453F-A520-D38A3199D88A}" presName="space" presStyleCnt="0"/>
      <dgm:spPr/>
    </dgm:pt>
    <dgm:pt modelId="{9531A52C-8190-472E-B078-658826998445}" type="pres">
      <dgm:prSet presAssocID="{74CD1580-5C40-45C3-A13C-7631682E2931}" presName="linV" presStyleCnt="0"/>
      <dgm:spPr/>
    </dgm:pt>
    <dgm:pt modelId="{87751BD7-E632-471A-BE06-21FACDAE5659}" type="pres">
      <dgm:prSet presAssocID="{74CD1580-5C40-45C3-A13C-7631682E2931}" presName="spVertical1" presStyleCnt="0"/>
      <dgm:spPr/>
    </dgm:pt>
    <dgm:pt modelId="{A5D74A38-CBDC-4F41-9DDB-64A257CD89C0}" type="pres">
      <dgm:prSet presAssocID="{74CD1580-5C40-45C3-A13C-7631682E2931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DA003-DA9E-48C9-8B22-84689734B18F}" type="pres">
      <dgm:prSet presAssocID="{74CD1580-5C40-45C3-A13C-7631682E2931}" presName="spVertical2" presStyleCnt="0"/>
      <dgm:spPr/>
    </dgm:pt>
    <dgm:pt modelId="{C4617076-DFD1-44F0-85D7-E6D3CEAE850A}" type="pres">
      <dgm:prSet presAssocID="{74CD1580-5C40-45C3-A13C-7631682E2931}" presName="spVertical3" presStyleCnt="0"/>
      <dgm:spPr/>
    </dgm:pt>
    <dgm:pt modelId="{EE671492-EDA8-4940-A5D3-20AE6BE0CA0A}" type="pres">
      <dgm:prSet presAssocID="{5CFAE96A-F032-477F-8F7C-3EEA1FE888A1}" presName="padding2" presStyleCnt="0"/>
      <dgm:spPr/>
    </dgm:pt>
    <dgm:pt modelId="{4ACB551B-3092-430E-B7F3-9B9BE1F81776}" type="pres">
      <dgm:prSet presAssocID="{5CFAE96A-F032-477F-8F7C-3EEA1FE888A1}" presName="negArrow" presStyleCnt="0"/>
      <dgm:spPr/>
    </dgm:pt>
    <dgm:pt modelId="{27DFBCE2-E4A4-47DA-90A4-AD0DB95C3413}" type="pres">
      <dgm:prSet presAssocID="{5CFAE96A-F032-477F-8F7C-3EEA1FE888A1}" presName="backgroundArrow" presStyleLbl="node1" presStyleIdx="0" presStyleCnt="1"/>
      <dgm:spPr/>
    </dgm:pt>
  </dgm:ptLst>
  <dgm:cxnLst>
    <dgm:cxn modelId="{1766B8C6-4592-494F-9E67-3228287CFFFF}" type="presOf" srcId="{74CD1580-5C40-45C3-A13C-7631682E2931}" destId="{A5D74A38-CBDC-4F41-9DDB-64A257CD89C0}" srcOrd="0" destOrd="0" presId="urn:microsoft.com/office/officeart/2005/8/layout/hProcess3"/>
    <dgm:cxn modelId="{529959BF-63AB-445F-885E-493BC9966EFE}" type="presOf" srcId="{5CFAE96A-F032-477F-8F7C-3EEA1FE888A1}" destId="{E01A9788-1F84-4CCA-85EA-238B78C25C55}" srcOrd="0" destOrd="0" presId="urn:microsoft.com/office/officeart/2005/8/layout/hProcess3"/>
    <dgm:cxn modelId="{AF2BE49C-0FA2-4594-B46A-028787B0A212}" srcId="{5CFAE96A-F032-477F-8F7C-3EEA1FE888A1}" destId="{74CD1580-5C40-45C3-A13C-7631682E2931}" srcOrd="2" destOrd="0" parTransId="{6445D201-B57D-4B5B-AF62-C27129B8F603}" sibTransId="{A4623BBB-1E49-4D78-9EA8-F950DC392A6F}"/>
    <dgm:cxn modelId="{65E61757-CE49-41E0-B7D6-BFDB2EC52468}" srcId="{5CFAE96A-F032-477F-8F7C-3EEA1FE888A1}" destId="{685DB244-8DAC-46B9-9A3C-F145702885B4}" srcOrd="1" destOrd="0" parTransId="{69768620-2D61-4F5A-9E9E-939E29C9A2B7}" sibTransId="{15AD6F83-F56F-453F-A520-D38A3199D88A}"/>
    <dgm:cxn modelId="{D07255D1-BA32-4382-8B38-583BFBAF63E3}" type="presOf" srcId="{685DB244-8DAC-46B9-9A3C-F145702885B4}" destId="{5A986CAA-EBA6-40B9-9AE1-3A9672F28D48}" srcOrd="0" destOrd="0" presId="urn:microsoft.com/office/officeart/2005/8/layout/hProcess3"/>
    <dgm:cxn modelId="{9966498B-4A7F-40BC-A323-90BD11860777}" type="presOf" srcId="{09218137-8F74-4B0F-905F-DB81C9A916F2}" destId="{43D225B8-4B2A-4A39-BA74-FE49AB082FCC}" srcOrd="0" destOrd="0" presId="urn:microsoft.com/office/officeart/2005/8/layout/hProcess3"/>
    <dgm:cxn modelId="{546AA43B-12E3-4927-B4FC-15422C6E54D1}" srcId="{5CFAE96A-F032-477F-8F7C-3EEA1FE888A1}" destId="{09218137-8F74-4B0F-905F-DB81C9A916F2}" srcOrd="0" destOrd="0" parTransId="{8F4ACE69-214A-4778-A651-CEDBB1948F0A}" sibTransId="{D02C3789-05AD-470A-BA00-83C5349AA8E7}"/>
    <dgm:cxn modelId="{48E71068-E7D2-4ACB-85CD-697F9816AC2D}" type="presParOf" srcId="{E01A9788-1F84-4CCA-85EA-238B78C25C55}" destId="{F46B280F-D030-48B6-9630-24C6C8A9AC17}" srcOrd="0" destOrd="0" presId="urn:microsoft.com/office/officeart/2005/8/layout/hProcess3"/>
    <dgm:cxn modelId="{8E9F8887-51C3-440A-88C1-AE2A92855505}" type="presParOf" srcId="{E01A9788-1F84-4CCA-85EA-238B78C25C55}" destId="{C176E002-4815-4D94-B1A0-CAF1B22FA71A}" srcOrd="1" destOrd="0" presId="urn:microsoft.com/office/officeart/2005/8/layout/hProcess3"/>
    <dgm:cxn modelId="{A2B50C01-1631-4152-95DB-3BFF36B99B70}" type="presParOf" srcId="{C176E002-4815-4D94-B1A0-CAF1B22FA71A}" destId="{2423BABE-4C8D-4906-BFA5-4C5BF9EFE68C}" srcOrd="0" destOrd="0" presId="urn:microsoft.com/office/officeart/2005/8/layout/hProcess3"/>
    <dgm:cxn modelId="{EE61B332-D936-40F0-88CF-86E537B8C368}" type="presParOf" srcId="{C176E002-4815-4D94-B1A0-CAF1B22FA71A}" destId="{7B566AA1-3943-4002-AE4D-035C906A62E3}" srcOrd="1" destOrd="0" presId="urn:microsoft.com/office/officeart/2005/8/layout/hProcess3"/>
    <dgm:cxn modelId="{9C34AD42-6FD4-471E-8400-81973C2D7BC9}" type="presParOf" srcId="{7B566AA1-3943-4002-AE4D-035C906A62E3}" destId="{AA25FD36-51AC-4F19-BB9D-0C5F87416E0D}" srcOrd="0" destOrd="0" presId="urn:microsoft.com/office/officeart/2005/8/layout/hProcess3"/>
    <dgm:cxn modelId="{9AC54DA4-9CBB-4833-A585-A1B832AF64DC}" type="presParOf" srcId="{7B566AA1-3943-4002-AE4D-035C906A62E3}" destId="{43D225B8-4B2A-4A39-BA74-FE49AB082FCC}" srcOrd="1" destOrd="0" presId="urn:microsoft.com/office/officeart/2005/8/layout/hProcess3"/>
    <dgm:cxn modelId="{533765D8-9A12-4DCE-9443-87451A3F5F80}" type="presParOf" srcId="{7B566AA1-3943-4002-AE4D-035C906A62E3}" destId="{0A905EE0-1C98-42A9-B0FD-BE0164FDE25D}" srcOrd="2" destOrd="0" presId="urn:microsoft.com/office/officeart/2005/8/layout/hProcess3"/>
    <dgm:cxn modelId="{A7BC0C10-1AAF-41FF-A7C2-09EB45F9D2BC}" type="presParOf" srcId="{7B566AA1-3943-4002-AE4D-035C906A62E3}" destId="{97F14D2F-C932-4CA6-A6BA-03EF28B34B94}" srcOrd="3" destOrd="0" presId="urn:microsoft.com/office/officeart/2005/8/layout/hProcess3"/>
    <dgm:cxn modelId="{8E671E46-1D40-4683-AFFC-C2804492E02F}" type="presParOf" srcId="{C176E002-4815-4D94-B1A0-CAF1B22FA71A}" destId="{1E89DE27-C38A-46F8-B002-0E69448FFE03}" srcOrd="2" destOrd="0" presId="urn:microsoft.com/office/officeart/2005/8/layout/hProcess3"/>
    <dgm:cxn modelId="{CBA45980-70E7-4793-AF4F-1B5941D3900D}" type="presParOf" srcId="{C176E002-4815-4D94-B1A0-CAF1B22FA71A}" destId="{BBD55EB9-9953-4048-BF54-2190739AD49E}" srcOrd="3" destOrd="0" presId="urn:microsoft.com/office/officeart/2005/8/layout/hProcess3"/>
    <dgm:cxn modelId="{3869AD4A-E40D-45EF-B0D5-9E27FC9F32C7}" type="presParOf" srcId="{BBD55EB9-9953-4048-BF54-2190739AD49E}" destId="{2B8DEA23-A6E1-4FFD-A716-4C10F0078896}" srcOrd="0" destOrd="0" presId="urn:microsoft.com/office/officeart/2005/8/layout/hProcess3"/>
    <dgm:cxn modelId="{C4FF3126-D6C1-4265-A5AB-1F3765E4B3C4}" type="presParOf" srcId="{BBD55EB9-9953-4048-BF54-2190739AD49E}" destId="{5A986CAA-EBA6-40B9-9AE1-3A9672F28D48}" srcOrd="1" destOrd="0" presId="urn:microsoft.com/office/officeart/2005/8/layout/hProcess3"/>
    <dgm:cxn modelId="{90CCA6C3-9555-4188-B008-92E0E46D2D22}" type="presParOf" srcId="{BBD55EB9-9953-4048-BF54-2190739AD49E}" destId="{8F1FCECD-5C02-4096-BD60-C27661EF7CA5}" srcOrd="2" destOrd="0" presId="urn:microsoft.com/office/officeart/2005/8/layout/hProcess3"/>
    <dgm:cxn modelId="{6A536805-73B3-43E9-8557-1017C5E23193}" type="presParOf" srcId="{BBD55EB9-9953-4048-BF54-2190739AD49E}" destId="{E28AD034-C70B-48E8-8F70-7FDD20281438}" srcOrd="3" destOrd="0" presId="urn:microsoft.com/office/officeart/2005/8/layout/hProcess3"/>
    <dgm:cxn modelId="{64154D06-E9E4-49B1-9C77-03D2C67B64F9}" type="presParOf" srcId="{C176E002-4815-4D94-B1A0-CAF1B22FA71A}" destId="{51EAAA05-CD21-48A4-9F8C-514BF06138FD}" srcOrd="4" destOrd="0" presId="urn:microsoft.com/office/officeart/2005/8/layout/hProcess3"/>
    <dgm:cxn modelId="{6665DCC9-D215-4E96-A252-63137ECF5FD6}" type="presParOf" srcId="{C176E002-4815-4D94-B1A0-CAF1B22FA71A}" destId="{9531A52C-8190-472E-B078-658826998445}" srcOrd="5" destOrd="0" presId="urn:microsoft.com/office/officeart/2005/8/layout/hProcess3"/>
    <dgm:cxn modelId="{DBE7026A-7B42-4B3D-876E-17A99167B2F8}" type="presParOf" srcId="{9531A52C-8190-472E-B078-658826998445}" destId="{87751BD7-E632-471A-BE06-21FACDAE5659}" srcOrd="0" destOrd="0" presId="urn:microsoft.com/office/officeart/2005/8/layout/hProcess3"/>
    <dgm:cxn modelId="{5EF66C7B-862D-4157-B08F-6FAD441DF040}" type="presParOf" srcId="{9531A52C-8190-472E-B078-658826998445}" destId="{A5D74A38-CBDC-4F41-9DDB-64A257CD89C0}" srcOrd="1" destOrd="0" presId="urn:microsoft.com/office/officeart/2005/8/layout/hProcess3"/>
    <dgm:cxn modelId="{3782A106-31A8-42B3-AAC4-18F887E251AD}" type="presParOf" srcId="{9531A52C-8190-472E-B078-658826998445}" destId="{6D5DA003-DA9E-48C9-8B22-84689734B18F}" srcOrd="2" destOrd="0" presId="urn:microsoft.com/office/officeart/2005/8/layout/hProcess3"/>
    <dgm:cxn modelId="{6833E94F-DC96-46A9-9D65-95E03589FABD}" type="presParOf" srcId="{9531A52C-8190-472E-B078-658826998445}" destId="{C4617076-DFD1-44F0-85D7-E6D3CEAE850A}" srcOrd="3" destOrd="0" presId="urn:microsoft.com/office/officeart/2005/8/layout/hProcess3"/>
    <dgm:cxn modelId="{61606962-8202-4CC4-B335-45F8054DC82B}" type="presParOf" srcId="{C176E002-4815-4D94-B1A0-CAF1B22FA71A}" destId="{EE671492-EDA8-4940-A5D3-20AE6BE0CA0A}" srcOrd="6" destOrd="0" presId="urn:microsoft.com/office/officeart/2005/8/layout/hProcess3"/>
    <dgm:cxn modelId="{0558D1F9-F50E-4B39-A068-370B2A7EF645}" type="presParOf" srcId="{C176E002-4815-4D94-B1A0-CAF1B22FA71A}" destId="{4ACB551B-3092-430E-B7F3-9B9BE1F81776}" srcOrd="7" destOrd="0" presId="urn:microsoft.com/office/officeart/2005/8/layout/hProcess3"/>
    <dgm:cxn modelId="{97F0F1E0-95ED-452A-92AA-B3D743158FBE}" type="presParOf" srcId="{C176E002-4815-4D94-B1A0-CAF1B22FA71A}" destId="{27DFBCE2-E4A4-47DA-90A4-AD0DB95C341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AE96A-F032-477F-8F7C-3EEA1FE888A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9218137-8F74-4B0F-905F-DB81C9A916F2}">
      <dgm:prSet phldrT="[Text]"/>
      <dgm:spPr/>
      <dgm:t>
        <a:bodyPr/>
        <a:lstStyle/>
        <a:p>
          <a:r>
            <a:rPr lang="en-US" b="1" dirty="0" smtClean="0"/>
            <a:t>multicore</a:t>
          </a:r>
          <a:endParaRPr lang="en-US" b="1" dirty="0"/>
        </a:p>
      </dgm:t>
    </dgm:pt>
    <dgm:pt modelId="{8F4ACE69-214A-4778-A651-CEDBB1948F0A}" type="parTrans" cxnId="{546AA43B-12E3-4927-B4FC-15422C6E54D1}">
      <dgm:prSet/>
      <dgm:spPr/>
      <dgm:t>
        <a:bodyPr/>
        <a:lstStyle/>
        <a:p>
          <a:endParaRPr lang="en-US"/>
        </a:p>
      </dgm:t>
    </dgm:pt>
    <dgm:pt modelId="{D02C3789-05AD-470A-BA00-83C5349AA8E7}" type="sibTrans" cxnId="{546AA43B-12E3-4927-B4FC-15422C6E54D1}">
      <dgm:prSet/>
      <dgm:spPr/>
      <dgm:t>
        <a:bodyPr/>
        <a:lstStyle/>
        <a:p>
          <a:endParaRPr lang="en-US"/>
        </a:p>
      </dgm:t>
    </dgm:pt>
    <dgm:pt modelId="{74CD1580-5C40-45C3-A13C-7631682E2931}">
      <dgm:prSet phldrT="[Text]"/>
      <dgm:spPr/>
      <dgm:t>
        <a:bodyPr/>
        <a:lstStyle/>
        <a:p>
          <a:r>
            <a:rPr lang="en-US" b="1" dirty="0" smtClean="0"/>
            <a:t>cluster</a:t>
          </a:r>
          <a:endParaRPr lang="en-US" b="1" dirty="0"/>
        </a:p>
      </dgm:t>
    </dgm:pt>
    <dgm:pt modelId="{6445D201-B57D-4B5B-AF62-C27129B8F603}" type="parTrans" cxnId="{AF2BE49C-0FA2-4594-B46A-028787B0A212}">
      <dgm:prSet/>
      <dgm:spPr/>
      <dgm:t>
        <a:bodyPr/>
        <a:lstStyle/>
        <a:p>
          <a:endParaRPr lang="en-US"/>
        </a:p>
      </dgm:t>
    </dgm:pt>
    <dgm:pt modelId="{A4623BBB-1E49-4D78-9EA8-F950DC392A6F}" type="sibTrans" cxnId="{AF2BE49C-0FA2-4594-B46A-028787B0A212}">
      <dgm:prSet/>
      <dgm:spPr/>
      <dgm:t>
        <a:bodyPr/>
        <a:lstStyle/>
        <a:p>
          <a:endParaRPr lang="en-US"/>
        </a:p>
      </dgm:t>
    </dgm:pt>
    <dgm:pt modelId="{E01A9788-1F84-4CCA-85EA-238B78C25C55}" type="pres">
      <dgm:prSet presAssocID="{5CFAE96A-F032-477F-8F7C-3EEA1FE888A1}" presName="Name0" presStyleCnt="0">
        <dgm:presLayoutVars>
          <dgm:dir/>
          <dgm:animLvl val="lvl"/>
          <dgm:resizeHandles val="exact"/>
        </dgm:presLayoutVars>
      </dgm:prSet>
      <dgm:spPr/>
    </dgm:pt>
    <dgm:pt modelId="{F46B280F-D030-48B6-9630-24C6C8A9AC17}" type="pres">
      <dgm:prSet presAssocID="{5CFAE96A-F032-477F-8F7C-3EEA1FE888A1}" presName="dummy" presStyleCnt="0"/>
      <dgm:spPr/>
    </dgm:pt>
    <dgm:pt modelId="{C176E002-4815-4D94-B1A0-CAF1B22FA71A}" type="pres">
      <dgm:prSet presAssocID="{5CFAE96A-F032-477F-8F7C-3EEA1FE888A1}" presName="linH" presStyleCnt="0"/>
      <dgm:spPr/>
    </dgm:pt>
    <dgm:pt modelId="{2423BABE-4C8D-4906-BFA5-4C5BF9EFE68C}" type="pres">
      <dgm:prSet presAssocID="{5CFAE96A-F032-477F-8F7C-3EEA1FE888A1}" presName="padding1" presStyleCnt="0"/>
      <dgm:spPr/>
    </dgm:pt>
    <dgm:pt modelId="{7B566AA1-3943-4002-AE4D-035C906A62E3}" type="pres">
      <dgm:prSet presAssocID="{09218137-8F74-4B0F-905F-DB81C9A916F2}" presName="linV" presStyleCnt="0"/>
      <dgm:spPr/>
    </dgm:pt>
    <dgm:pt modelId="{AA25FD36-51AC-4F19-BB9D-0C5F87416E0D}" type="pres">
      <dgm:prSet presAssocID="{09218137-8F74-4B0F-905F-DB81C9A916F2}" presName="spVertical1" presStyleCnt="0"/>
      <dgm:spPr/>
    </dgm:pt>
    <dgm:pt modelId="{43D225B8-4B2A-4A39-BA74-FE49AB082FCC}" type="pres">
      <dgm:prSet presAssocID="{09218137-8F74-4B0F-905F-DB81C9A916F2}" presName="parTx" presStyleLbl="revTx" presStyleIdx="0" presStyleCnt="2" custScaleX="70689" custLinFactNeighborX="-17533" custLinFactNeighborY="-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05EE0-1C98-42A9-B0FD-BE0164FDE25D}" type="pres">
      <dgm:prSet presAssocID="{09218137-8F74-4B0F-905F-DB81C9A916F2}" presName="spVertical2" presStyleCnt="0"/>
      <dgm:spPr/>
    </dgm:pt>
    <dgm:pt modelId="{97F14D2F-C932-4CA6-A6BA-03EF28B34B94}" type="pres">
      <dgm:prSet presAssocID="{09218137-8F74-4B0F-905F-DB81C9A916F2}" presName="spVertical3" presStyleCnt="0"/>
      <dgm:spPr/>
    </dgm:pt>
    <dgm:pt modelId="{1E89DE27-C38A-46F8-B002-0E69448FFE03}" type="pres">
      <dgm:prSet presAssocID="{D02C3789-05AD-470A-BA00-83C5349AA8E7}" presName="space" presStyleCnt="0"/>
      <dgm:spPr/>
    </dgm:pt>
    <dgm:pt modelId="{9531A52C-8190-472E-B078-658826998445}" type="pres">
      <dgm:prSet presAssocID="{74CD1580-5C40-45C3-A13C-7631682E2931}" presName="linV" presStyleCnt="0"/>
      <dgm:spPr/>
    </dgm:pt>
    <dgm:pt modelId="{87751BD7-E632-471A-BE06-21FACDAE5659}" type="pres">
      <dgm:prSet presAssocID="{74CD1580-5C40-45C3-A13C-7631682E2931}" presName="spVertical1" presStyleCnt="0"/>
      <dgm:spPr/>
    </dgm:pt>
    <dgm:pt modelId="{A5D74A38-CBDC-4F41-9DDB-64A257CD89C0}" type="pres">
      <dgm:prSet presAssocID="{74CD1580-5C40-45C3-A13C-7631682E2931}" presName="parTx" presStyleLbl="revTx" presStyleIdx="1" presStyleCnt="2" custScaleX="73349" custLinFactNeighborX="3095" custLinFactNeighborY="-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DA003-DA9E-48C9-8B22-84689734B18F}" type="pres">
      <dgm:prSet presAssocID="{74CD1580-5C40-45C3-A13C-7631682E2931}" presName="spVertical2" presStyleCnt="0"/>
      <dgm:spPr/>
    </dgm:pt>
    <dgm:pt modelId="{C4617076-DFD1-44F0-85D7-E6D3CEAE850A}" type="pres">
      <dgm:prSet presAssocID="{74CD1580-5C40-45C3-A13C-7631682E2931}" presName="spVertical3" presStyleCnt="0"/>
      <dgm:spPr/>
    </dgm:pt>
    <dgm:pt modelId="{EE671492-EDA8-4940-A5D3-20AE6BE0CA0A}" type="pres">
      <dgm:prSet presAssocID="{5CFAE96A-F032-477F-8F7C-3EEA1FE888A1}" presName="padding2" presStyleCnt="0"/>
      <dgm:spPr/>
    </dgm:pt>
    <dgm:pt modelId="{4ACB551B-3092-430E-B7F3-9B9BE1F81776}" type="pres">
      <dgm:prSet presAssocID="{5CFAE96A-F032-477F-8F7C-3EEA1FE888A1}" presName="negArrow" presStyleCnt="0"/>
      <dgm:spPr/>
    </dgm:pt>
    <dgm:pt modelId="{27DFBCE2-E4A4-47DA-90A4-AD0DB95C3413}" type="pres">
      <dgm:prSet presAssocID="{5CFAE96A-F032-477F-8F7C-3EEA1FE888A1}" presName="backgroundArrow" presStyleLbl="node1" presStyleIdx="0" presStyleCnt="1" custLinFactNeighborX="-11875" custLinFactNeighborY="397"/>
      <dgm:spPr/>
    </dgm:pt>
  </dgm:ptLst>
  <dgm:cxnLst>
    <dgm:cxn modelId="{C4AD6E71-A6FC-4B10-8AE6-6401CABA1380}" type="presOf" srcId="{5CFAE96A-F032-477F-8F7C-3EEA1FE888A1}" destId="{E01A9788-1F84-4CCA-85EA-238B78C25C55}" srcOrd="0" destOrd="0" presId="urn:microsoft.com/office/officeart/2005/8/layout/hProcess3"/>
    <dgm:cxn modelId="{38CF5D1B-36D5-4B74-B212-F740A8B3E8F6}" type="presOf" srcId="{74CD1580-5C40-45C3-A13C-7631682E2931}" destId="{A5D74A38-CBDC-4F41-9DDB-64A257CD89C0}" srcOrd="0" destOrd="0" presId="urn:microsoft.com/office/officeart/2005/8/layout/hProcess3"/>
    <dgm:cxn modelId="{68E4F6D0-5482-4186-B68D-13DFAD6E698C}" type="presOf" srcId="{09218137-8F74-4B0F-905F-DB81C9A916F2}" destId="{43D225B8-4B2A-4A39-BA74-FE49AB082FCC}" srcOrd="0" destOrd="0" presId="urn:microsoft.com/office/officeart/2005/8/layout/hProcess3"/>
    <dgm:cxn modelId="{AF2BE49C-0FA2-4594-B46A-028787B0A212}" srcId="{5CFAE96A-F032-477F-8F7C-3EEA1FE888A1}" destId="{74CD1580-5C40-45C3-A13C-7631682E2931}" srcOrd="1" destOrd="0" parTransId="{6445D201-B57D-4B5B-AF62-C27129B8F603}" sibTransId="{A4623BBB-1E49-4D78-9EA8-F950DC392A6F}"/>
    <dgm:cxn modelId="{546AA43B-12E3-4927-B4FC-15422C6E54D1}" srcId="{5CFAE96A-F032-477F-8F7C-3EEA1FE888A1}" destId="{09218137-8F74-4B0F-905F-DB81C9A916F2}" srcOrd="0" destOrd="0" parTransId="{8F4ACE69-214A-4778-A651-CEDBB1948F0A}" sibTransId="{D02C3789-05AD-470A-BA00-83C5349AA8E7}"/>
    <dgm:cxn modelId="{CD5F696C-E732-4D35-9380-B8C8610EAC35}" type="presParOf" srcId="{E01A9788-1F84-4CCA-85EA-238B78C25C55}" destId="{F46B280F-D030-48B6-9630-24C6C8A9AC17}" srcOrd="0" destOrd="0" presId="urn:microsoft.com/office/officeart/2005/8/layout/hProcess3"/>
    <dgm:cxn modelId="{F798C0F9-9FAA-4DED-AD66-274E4C642EDC}" type="presParOf" srcId="{E01A9788-1F84-4CCA-85EA-238B78C25C55}" destId="{C176E002-4815-4D94-B1A0-CAF1B22FA71A}" srcOrd="1" destOrd="0" presId="urn:microsoft.com/office/officeart/2005/8/layout/hProcess3"/>
    <dgm:cxn modelId="{CBEE6A46-0AD5-4E30-854B-F993C8D25CDC}" type="presParOf" srcId="{C176E002-4815-4D94-B1A0-CAF1B22FA71A}" destId="{2423BABE-4C8D-4906-BFA5-4C5BF9EFE68C}" srcOrd="0" destOrd="0" presId="urn:microsoft.com/office/officeart/2005/8/layout/hProcess3"/>
    <dgm:cxn modelId="{BB17CB82-B2FF-409E-A5CC-E4BA3032A93E}" type="presParOf" srcId="{C176E002-4815-4D94-B1A0-CAF1B22FA71A}" destId="{7B566AA1-3943-4002-AE4D-035C906A62E3}" srcOrd="1" destOrd="0" presId="urn:microsoft.com/office/officeart/2005/8/layout/hProcess3"/>
    <dgm:cxn modelId="{8CC0100B-98D5-4CBE-B08D-FADC8EDAB769}" type="presParOf" srcId="{7B566AA1-3943-4002-AE4D-035C906A62E3}" destId="{AA25FD36-51AC-4F19-BB9D-0C5F87416E0D}" srcOrd="0" destOrd="0" presId="urn:microsoft.com/office/officeart/2005/8/layout/hProcess3"/>
    <dgm:cxn modelId="{14340C17-5FEA-4B4A-A92A-9251AF62E803}" type="presParOf" srcId="{7B566AA1-3943-4002-AE4D-035C906A62E3}" destId="{43D225B8-4B2A-4A39-BA74-FE49AB082FCC}" srcOrd="1" destOrd="0" presId="urn:microsoft.com/office/officeart/2005/8/layout/hProcess3"/>
    <dgm:cxn modelId="{6009CEA0-7EF4-45B5-BEF5-18C9F4F6EDA7}" type="presParOf" srcId="{7B566AA1-3943-4002-AE4D-035C906A62E3}" destId="{0A905EE0-1C98-42A9-B0FD-BE0164FDE25D}" srcOrd="2" destOrd="0" presId="urn:microsoft.com/office/officeart/2005/8/layout/hProcess3"/>
    <dgm:cxn modelId="{E4A771BF-E3BC-4909-B02F-219B8DA3A286}" type="presParOf" srcId="{7B566AA1-3943-4002-AE4D-035C906A62E3}" destId="{97F14D2F-C932-4CA6-A6BA-03EF28B34B94}" srcOrd="3" destOrd="0" presId="urn:microsoft.com/office/officeart/2005/8/layout/hProcess3"/>
    <dgm:cxn modelId="{E2395794-30E5-46F8-9488-B2A507668BC8}" type="presParOf" srcId="{C176E002-4815-4D94-B1A0-CAF1B22FA71A}" destId="{1E89DE27-C38A-46F8-B002-0E69448FFE03}" srcOrd="2" destOrd="0" presId="urn:microsoft.com/office/officeart/2005/8/layout/hProcess3"/>
    <dgm:cxn modelId="{39DEC155-82AA-4341-9C9B-82A2B70B3FDA}" type="presParOf" srcId="{C176E002-4815-4D94-B1A0-CAF1B22FA71A}" destId="{9531A52C-8190-472E-B078-658826998445}" srcOrd="3" destOrd="0" presId="urn:microsoft.com/office/officeart/2005/8/layout/hProcess3"/>
    <dgm:cxn modelId="{BE9D8E66-410C-4C6B-A4CF-C79CE00B59F1}" type="presParOf" srcId="{9531A52C-8190-472E-B078-658826998445}" destId="{87751BD7-E632-471A-BE06-21FACDAE5659}" srcOrd="0" destOrd="0" presId="urn:microsoft.com/office/officeart/2005/8/layout/hProcess3"/>
    <dgm:cxn modelId="{C06ABEEA-DA02-422D-AB98-CF90C08061D7}" type="presParOf" srcId="{9531A52C-8190-472E-B078-658826998445}" destId="{A5D74A38-CBDC-4F41-9DDB-64A257CD89C0}" srcOrd="1" destOrd="0" presId="urn:microsoft.com/office/officeart/2005/8/layout/hProcess3"/>
    <dgm:cxn modelId="{8736F4FB-8106-4B86-B8C8-9533BA3F3C29}" type="presParOf" srcId="{9531A52C-8190-472E-B078-658826998445}" destId="{6D5DA003-DA9E-48C9-8B22-84689734B18F}" srcOrd="2" destOrd="0" presId="urn:microsoft.com/office/officeart/2005/8/layout/hProcess3"/>
    <dgm:cxn modelId="{697A23A8-9313-4468-8810-3D33BFC338C0}" type="presParOf" srcId="{9531A52C-8190-472E-B078-658826998445}" destId="{C4617076-DFD1-44F0-85D7-E6D3CEAE850A}" srcOrd="3" destOrd="0" presId="urn:microsoft.com/office/officeart/2005/8/layout/hProcess3"/>
    <dgm:cxn modelId="{ACFA2F24-EDE6-48B9-9B16-84DFEB4584E8}" type="presParOf" srcId="{C176E002-4815-4D94-B1A0-CAF1B22FA71A}" destId="{EE671492-EDA8-4940-A5D3-20AE6BE0CA0A}" srcOrd="4" destOrd="0" presId="urn:microsoft.com/office/officeart/2005/8/layout/hProcess3"/>
    <dgm:cxn modelId="{B3CCC2D7-E8B7-4CC9-9776-C70E2619F860}" type="presParOf" srcId="{C176E002-4815-4D94-B1A0-CAF1B22FA71A}" destId="{4ACB551B-3092-430E-B7F3-9B9BE1F81776}" srcOrd="5" destOrd="0" presId="urn:microsoft.com/office/officeart/2005/8/layout/hProcess3"/>
    <dgm:cxn modelId="{BEA57580-E95A-4A79-8819-CCDC229C93CF}" type="presParOf" srcId="{C176E002-4815-4D94-B1A0-CAF1B22FA71A}" destId="{27DFBCE2-E4A4-47DA-90A4-AD0DB95C341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727C5-8DD6-4DF7-B635-6BB2B9A4588B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BD2B8-43E0-47EE-86E3-436B207E0238}">
      <dgm:prSet phldrT="[Text]"/>
      <dgm:spPr/>
      <dgm:t>
        <a:bodyPr/>
        <a:lstStyle/>
        <a:p>
          <a:r>
            <a:rPr lang="en-US" dirty="0" smtClean="0"/>
            <a:t>multicore</a:t>
          </a:r>
          <a:endParaRPr lang="en-US" dirty="0"/>
        </a:p>
      </dgm:t>
    </dgm:pt>
    <dgm:pt modelId="{B85F5291-2769-46F4-8714-6C03A1FD8EDE}" type="parTrans" cxnId="{C4B6D04F-AD05-45BB-8257-9238255452AF}">
      <dgm:prSet/>
      <dgm:spPr/>
      <dgm:t>
        <a:bodyPr/>
        <a:lstStyle/>
        <a:p>
          <a:endParaRPr lang="en-US"/>
        </a:p>
      </dgm:t>
    </dgm:pt>
    <dgm:pt modelId="{6C0572DD-8839-49FF-B34F-EC8E37AC70B4}" type="sibTrans" cxnId="{C4B6D04F-AD05-45BB-8257-9238255452AF}">
      <dgm:prSet/>
      <dgm:spPr/>
      <dgm:t>
        <a:bodyPr/>
        <a:lstStyle/>
        <a:p>
          <a:endParaRPr lang="en-US"/>
        </a:p>
      </dgm:t>
    </dgm:pt>
    <dgm:pt modelId="{1A4CBD60-D757-4F31-8151-59338DDC1A28}">
      <dgm:prSet phldrT="[Text]"/>
      <dgm:spPr/>
      <dgm:t>
        <a:bodyPr/>
        <a:lstStyle/>
        <a:p>
          <a:r>
            <a:rPr lang="en-US" dirty="0" smtClean="0"/>
            <a:t>cluster</a:t>
          </a:r>
        </a:p>
        <a:p>
          <a:r>
            <a:rPr lang="en-US" dirty="0" smtClean="0"/>
            <a:t>computing</a:t>
          </a:r>
          <a:endParaRPr lang="en-US" dirty="0"/>
        </a:p>
      </dgm:t>
    </dgm:pt>
    <dgm:pt modelId="{2601CE64-DBF1-4FBC-9B0B-BD79C6B0ECFF}" type="parTrans" cxnId="{62C54028-1DF3-47C0-9B0D-7A961D912116}">
      <dgm:prSet/>
      <dgm:spPr/>
      <dgm:t>
        <a:bodyPr/>
        <a:lstStyle/>
        <a:p>
          <a:endParaRPr lang="en-US"/>
        </a:p>
      </dgm:t>
    </dgm:pt>
    <dgm:pt modelId="{85D26950-D435-438C-BC3F-17464CA972F0}" type="sibTrans" cxnId="{62C54028-1DF3-47C0-9B0D-7A961D912116}">
      <dgm:prSet/>
      <dgm:spPr/>
      <dgm:t>
        <a:bodyPr/>
        <a:lstStyle/>
        <a:p>
          <a:endParaRPr lang="en-US"/>
        </a:p>
      </dgm:t>
    </dgm:pt>
    <dgm:pt modelId="{26E823CF-1E7A-4DF1-ACAB-734BDA589585}" type="pres">
      <dgm:prSet presAssocID="{D29727C5-8DD6-4DF7-B635-6BB2B9A458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850A5-47CF-4114-9B88-D21D7DB5043D}" type="pres">
      <dgm:prSet presAssocID="{861BD2B8-43E0-47EE-86E3-436B207E0238}" presName="arrow" presStyleLbl="node1" presStyleIdx="0" presStyleCnt="2" custScaleY="78536" custRadScaleRad="10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6888C-49A7-4BA5-9831-8972A093E98B}" type="pres">
      <dgm:prSet presAssocID="{1A4CBD60-D757-4F31-8151-59338DDC1A28}" presName="arrow" presStyleLbl="node1" presStyleIdx="1" presStyleCnt="2" custScaleY="82579" custRadScaleRad="100912" custRadScaleInc="-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6D04F-AD05-45BB-8257-9238255452AF}" srcId="{D29727C5-8DD6-4DF7-B635-6BB2B9A4588B}" destId="{861BD2B8-43E0-47EE-86E3-436B207E0238}" srcOrd="0" destOrd="0" parTransId="{B85F5291-2769-46F4-8714-6C03A1FD8EDE}" sibTransId="{6C0572DD-8839-49FF-B34F-EC8E37AC70B4}"/>
    <dgm:cxn modelId="{F097B2B7-4603-474B-98CC-BFB64DF2913D}" type="presOf" srcId="{D29727C5-8DD6-4DF7-B635-6BB2B9A4588B}" destId="{26E823CF-1E7A-4DF1-ACAB-734BDA589585}" srcOrd="0" destOrd="0" presId="urn:microsoft.com/office/officeart/2005/8/layout/arrow5"/>
    <dgm:cxn modelId="{FA941397-8E80-45E7-A862-C7FC0E86BFB8}" type="presOf" srcId="{861BD2B8-43E0-47EE-86E3-436B207E0238}" destId="{3BD850A5-47CF-4114-9B88-D21D7DB5043D}" srcOrd="0" destOrd="0" presId="urn:microsoft.com/office/officeart/2005/8/layout/arrow5"/>
    <dgm:cxn modelId="{62C54028-1DF3-47C0-9B0D-7A961D912116}" srcId="{D29727C5-8DD6-4DF7-B635-6BB2B9A4588B}" destId="{1A4CBD60-D757-4F31-8151-59338DDC1A28}" srcOrd="1" destOrd="0" parTransId="{2601CE64-DBF1-4FBC-9B0B-BD79C6B0ECFF}" sibTransId="{85D26950-D435-438C-BC3F-17464CA972F0}"/>
    <dgm:cxn modelId="{C4712D74-3A53-4C42-AEAA-278E3044477A}" type="presOf" srcId="{1A4CBD60-D757-4F31-8151-59338DDC1A28}" destId="{6336888C-49A7-4BA5-9831-8972A093E98B}" srcOrd="0" destOrd="0" presId="urn:microsoft.com/office/officeart/2005/8/layout/arrow5"/>
    <dgm:cxn modelId="{7BF348E7-2948-4B20-894D-F59D2178B4E2}" type="presParOf" srcId="{26E823CF-1E7A-4DF1-ACAB-734BDA589585}" destId="{3BD850A5-47CF-4114-9B88-D21D7DB5043D}" srcOrd="0" destOrd="0" presId="urn:microsoft.com/office/officeart/2005/8/layout/arrow5"/>
    <dgm:cxn modelId="{E22D17E2-5BA7-44B6-9B0E-177D94A38A87}" type="presParOf" srcId="{26E823CF-1E7A-4DF1-ACAB-734BDA589585}" destId="{6336888C-49A7-4BA5-9831-8972A093E98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B4DEC0-4128-4B9A-8CCE-C69A2DC87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8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+mn-ea"/>
        <a:cs typeface="+mn-cs"/>
      </a:defRPr>
    </a:lvl1pPr>
    <a:lvl2pPr marL="457176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+mn-ea"/>
        <a:cs typeface="+mn-cs"/>
      </a:defRPr>
    </a:lvl2pPr>
    <a:lvl3pPr marL="91435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+mn-ea"/>
        <a:cs typeface="+mn-cs"/>
      </a:defRPr>
    </a:lvl3pPr>
    <a:lvl4pPr marL="137153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+mn-ea"/>
        <a:cs typeface="+mn-cs"/>
      </a:defRPr>
    </a:lvl4pPr>
    <a:lvl5pPr marL="1828706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+mn-ea"/>
        <a:cs typeface="+mn-cs"/>
      </a:defRPr>
    </a:lvl5pPr>
    <a:lvl6pPr marL="228588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0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6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2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7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fld id="{538F9B38-B472-4213-B741-1E221CA05FD1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30F2-72D5-4C41-A5F4-858EE26C52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4DEC0-4128-4B9A-8CCE-C69A2DC872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8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6"/>
            <a:ext cx="9102726" cy="2492375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/>
            </a:lvl1pPr>
            <a:lvl2pPr marL="457176" indent="0" algn="ctr">
              <a:buNone/>
              <a:defRPr/>
            </a:lvl2pPr>
            <a:lvl3pPr marL="914354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4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0877" y="2276476"/>
            <a:ext cx="5775324" cy="31416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877" y="5570539"/>
            <a:ext cx="5775324" cy="3141662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0877" y="2276476"/>
            <a:ext cx="5775324" cy="31416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78602" y="2276476"/>
            <a:ext cx="5775324" cy="31416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0876" y="5570539"/>
            <a:ext cx="11703050" cy="3141662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11703050" cy="31416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6" y="5570539"/>
            <a:ext cx="11703050" cy="3141662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endParaRPr lang="en-US" noProof="0" dirty="0" smtClean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50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7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2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5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6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7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31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5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5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3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30" indent="0">
              <a:buNone/>
              <a:defRPr sz="4000"/>
            </a:lvl2pPr>
            <a:lvl3pPr marL="1300259" indent="0">
              <a:buNone/>
              <a:defRPr sz="3400"/>
            </a:lvl3pPr>
            <a:lvl4pPr marL="1950391" indent="0">
              <a:buNone/>
              <a:defRPr sz="2800"/>
            </a:lvl4pPr>
            <a:lvl5pPr marL="2600520" indent="0">
              <a:buNone/>
              <a:defRPr sz="2800"/>
            </a:lvl5pPr>
            <a:lvl6pPr marL="3250650" indent="0">
              <a:buNone/>
              <a:defRPr sz="2800"/>
            </a:lvl6pPr>
            <a:lvl7pPr marL="3900782" indent="0">
              <a:buNone/>
              <a:defRPr sz="2800"/>
            </a:lvl7pPr>
            <a:lvl8pPr marL="4550909" indent="0">
              <a:buNone/>
              <a:defRPr sz="2800"/>
            </a:lvl8pPr>
            <a:lvl9pPr marL="5201041" indent="0">
              <a:buNone/>
              <a:defRPr sz="2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1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1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209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7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4" cy="64357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4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979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8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2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8316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17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8955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432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2pPr>
      <a:lvl3pPr marL="1777909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3pPr>
      <a:lvl4pPr marL="2222387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4pPr>
      <a:lvl5pPr marL="2666864" indent="-571471" algn="l" rtl="0" eaLnBrk="0" fontAlgn="base" hangingPunct="0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5pPr>
      <a:lvl6pPr marL="3124040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6pPr>
      <a:lvl7pPr marL="3581216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7pPr>
      <a:lvl8pPr marL="4038394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8pPr>
      <a:lvl9pPr marL="4495570" indent="-571471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25" tIns="65013" rIns="130025" bIns="650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5"/>
            <a:ext cx="11704320" cy="6436925"/>
          </a:xfrm>
          <a:prstGeom prst="rect">
            <a:avLst/>
          </a:prstGeom>
        </p:spPr>
        <p:txBody>
          <a:bodyPr vert="horz" lIns="130025" tIns="65013" rIns="130025" bIns="65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7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7E9C-102A-4842-87C5-A5F8192E5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3002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98" indent="-487598" algn="l" defTabSz="13002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61" indent="-406332" algn="l" defTabSz="13002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24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55" indent="-325064" algn="l" defTabSz="1300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86" indent="-325064" algn="l" defTabSz="13002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17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845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977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05" indent="-325064" algn="l" defTabSz="1300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pcsociety.org/events?eventId=849789&amp;EventViewMode=EventDetail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21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5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diagramData" Target="../diagrams/data1.xml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microsoft.com/office/2007/relationships/diagramDrawing" Target="../diagrams/drawing1.xml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23" Type="http://schemas.openxmlformats.org/officeDocument/2006/relationships/diagramColors" Target="../diagrams/colors1.xml"/><Relationship Id="rId28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diagramQuickStyle" Target="../diagrams/quickStyle1.xml"/><Relationship Id="rId27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63600" y="304800"/>
            <a:ext cx="11054080" cy="209070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Fine Grain MPI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47989" y="2286000"/>
            <a:ext cx="9103360" cy="2514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 J. Dodd</a:t>
            </a:r>
          </a:p>
          <a:p>
            <a:pPr marL="0" indent="0"/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Humaira Kamal,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Wagner </a:t>
            </a:r>
            <a:b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University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British Columbia</a:t>
            </a:r>
          </a:p>
          <a:p>
            <a:pPr marL="0" indent="0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ubclogo_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6" y="5029200"/>
            <a:ext cx="2124074" cy="28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8001000"/>
            <a:ext cx="1732280" cy="114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77" y="8382000"/>
            <a:ext cx="2288223" cy="635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03" y="8102600"/>
            <a:ext cx="1905000" cy="111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 smtClean="0"/>
              <a:t>Executing FG-MPI Programs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35000" y="4648200"/>
            <a:ext cx="11703050" cy="2430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3800" dirty="0" smtClean="0"/>
              <a:t>Example of SPMD MPI program </a:t>
            </a:r>
          </a:p>
          <a:p>
            <a:pPr lvl="1" eaLnBrk="1" hangingPunct="1">
              <a:lnSpc>
                <a:spcPct val="80000"/>
              </a:lnSpc>
              <a:buSzPct val="100000"/>
            </a:pPr>
            <a:r>
              <a:rPr lang="en-US" sz="3800" dirty="0" smtClean="0"/>
              <a:t>with 16 MPI processes,</a:t>
            </a:r>
          </a:p>
          <a:p>
            <a:pPr lvl="1" eaLnBrk="1" hangingPunct="1">
              <a:lnSpc>
                <a:spcPct val="80000"/>
              </a:lnSpc>
              <a:buSzPct val="100000"/>
            </a:pPr>
            <a:r>
              <a:rPr lang="en-US" sz="3800" dirty="0" smtClean="0"/>
              <a:t>assuming two nodes with quad-core.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397000" y="7238998"/>
            <a:ext cx="11810999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0000"/>
                </a:solidFill>
              </a:rPr>
              <a:t>8 pairs of processes executing in parallel,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where </a:t>
            </a:r>
            <a:r>
              <a:rPr lang="en-US" dirty="0">
                <a:solidFill>
                  <a:srgbClr val="FF0000"/>
                </a:solidFill>
              </a:rPr>
              <a:t>each pair interleaves </a:t>
            </a:r>
            <a:r>
              <a:rPr lang="en-US" dirty="0" smtClean="0">
                <a:solidFill>
                  <a:srgbClr val="FF0000"/>
                </a:solidFill>
              </a:rPr>
              <a:t>execution.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68400" y="2590800"/>
            <a:ext cx="9677400" cy="13716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mpiexec –nfg 2 –n 8 myprog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292600" y="2209800"/>
            <a:ext cx="2171701" cy="2133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 smtClean="0"/>
              <a:t>Decoupled from Hardware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100000"/>
            </a:pPr>
            <a:r>
              <a:rPr lang="en-US" sz="4000" dirty="0" smtClean="0"/>
              <a:t>Fit the number of processes to the problem rather than the number of cores.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68402" y="2895601"/>
            <a:ext cx="10228262" cy="16764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mpiexec –nfg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250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–n 4 myprog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 smtClean="0"/>
              <a:t>Flexible Process Mapping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35000" y="6934199"/>
            <a:ext cx="11703050" cy="1447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SzPct val="100000"/>
            </a:pPr>
            <a:r>
              <a:rPr lang="en-US" sz="3200" dirty="0" smtClean="0"/>
              <a:t>Flexibly move the boundary of MPI processes </a:t>
            </a:r>
            <a:br>
              <a:rPr lang="en-US" sz="3200" dirty="0" smtClean="0"/>
            </a:br>
            <a:r>
              <a:rPr lang="en-US" sz="3200" dirty="0" smtClean="0"/>
              <a:t>mapped to </a:t>
            </a:r>
            <a:r>
              <a:rPr lang="en-US" sz="3200" dirty="0"/>
              <a:t>OS-processes, cores and </a:t>
            </a:r>
            <a:r>
              <a:rPr lang="en-US" sz="3200" dirty="0" smtClean="0"/>
              <a:t>machines.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397001" y="2209799"/>
            <a:ext cx="10228262" cy="990601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mpiexec –nfg 1000 –n 4 myprog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397001" y="3657600"/>
            <a:ext cx="10228262" cy="990601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mpiexec –nfg 500 –n 8 myprog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8801" y="5029200"/>
            <a:ext cx="11810999" cy="10668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mpiexec –nfg 750 –n 4 myprog: -nfg 250 –n 4 myprog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6" y="304802"/>
            <a:ext cx="11703050" cy="128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 smtClean="0"/>
              <a:t>Scalability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14350" y="3944938"/>
            <a:ext cx="11703050" cy="131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Can have hundreds and thousands of MPI processes on a laptop or cluster.</a:t>
            </a:r>
          </a:p>
          <a:p>
            <a:pPr marL="317483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SzPct val="100000"/>
            </a:pPr>
            <a:r>
              <a:rPr lang="en-US" sz="4000" dirty="0" smtClean="0">
                <a:solidFill>
                  <a:srgbClr val="FF0000"/>
                </a:solidFill>
              </a:rPr>
              <a:t>100 Million processes on 6500 cores.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016002" y="1905002"/>
            <a:ext cx="10228262" cy="1470025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mpiexec –nfg 30000 –n 8 myprog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87401" y="5791202"/>
            <a:ext cx="11734800" cy="1468437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 anchor="ctr"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mpiexec –nfg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16000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–n 6500 myprog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 bwMode="auto">
          <a:xfrm>
            <a:off x="650876" y="542924"/>
            <a:ext cx="11703050" cy="1285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dirty="0" smtClean="0"/>
              <a:t>Novel Program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200" y="2209800"/>
            <a:ext cx="12268200" cy="6705600"/>
          </a:xfrm>
        </p:spPr>
        <p:txBody>
          <a:bodyPr>
            <a:normAutofit/>
          </a:bodyPr>
          <a:lstStyle/>
          <a:p>
            <a:pPr marL="571500" indent="-571500">
              <a:buSzPct val="100000"/>
              <a:buFont typeface="Courier New" panose="02070309020205020404" pitchFamily="49" charset="0"/>
              <a:buChar char="o"/>
            </a:pPr>
            <a:r>
              <a:rPr lang="en-US" sz="4400" dirty="0" smtClean="0"/>
              <a:t>Modelling of emergent systems</a:t>
            </a:r>
          </a:p>
          <a:p>
            <a:pPr marL="1015977" lvl="1" indent="-571500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FF"/>
                </a:solidFill>
              </a:rPr>
              <a:t>Bird flocking.</a:t>
            </a:r>
            <a:endParaRPr lang="en-US" sz="4000" dirty="0">
              <a:solidFill>
                <a:srgbClr val="0000FF"/>
              </a:solidFill>
            </a:endParaRPr>
          </a:p>
          <a:p>
            <a:pPr marL="1015977" lvl="1" indent="-5715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>
              <a:buSzPct val="100000"/>
              <a:buFont typeface="Courier New" panose="02070309020205020404" pitchFamily="49" charset="0"/>
              <a:buChar char="o"/>
            </a:pPr>
            <a:r>
              <a:rPr lang="en-US" sz="4400" dirty="0"/>
              <a:t>Distributed data structures</a:t>
            </a:r>
          </a:p>
          <a:p>
            <a:pPr marL="1015977" lvl="1" indent="-571500"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Every data item is an MPI </a:t>
            </a:r>
            <a:r>
              <a:rPr lang="en-US" sz="4000" dirty="0" smtClean="0">
                <a:solidFill>
                  <a:srgbClr val="0000FF"/>
                </a:solidFill>
              </a:rPr>
              <a:t>process.</a:t>
            </a:r>
            <a:endParaRPr lang="en-US" sz="4000" dirty="0">
              <a:solidFill>
                <a:srgbClr val="0000FF"/>
              </a:solidFill>
            </a:endParaRPr>
          </a:p>
          <a:p>
            <a:pPr marL="1015977" lvl="1" indent="-5715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736600" y="-552449"/>
            <a:ext cx="14173200" cy="106299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867" y="216747"/>
            <a:ext cx="11704320" cy="140885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Dynamic Graph Applications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1" y="8589622"/>
            <a:ext cx="12427108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2107" y="5996094"/>
            <a:ext cx="3576320" cy="259352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200" dirty="0" smtClean="0"/>
              <a:t>FG-MPI Distributed Skip-list with support for Range-querying</a:t>
            </a:r>
            <a:endParaRPr lang="en-US" sz="32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82080" y="3102717"/>
            <a:ext cx="6705599" cy="19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l"/>
            <a:r>
              <a:rPr lang="en-CA" sz="2400" b="1" dirty="0"/>
              <a:t>Companies with an Executive in common: Every dot represents a executive/director from a publicly listed company; People are connected to one another if they served the company at the same time.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59094" y="1524000"/>
            <a:ext cx="8886613" cy="11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CA" sz="3200" b="1" dirty="0"/>
              <a:t>How to query large amounts of real-time data to extract relationship information?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9627" y="5996094"/>
            <a:ext cx="3793067" cy="259352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200" dirty="0" smtClean="0"/>
              <a:t>Scalable,  using thousands of processors executing on over 200 cores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256" y="3467947"/>
            <a:ext cx="262696" cy="62375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494" y="3034455"/>
            <a:ext cx="4019335" cy="31475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dirty="0"/>
              <a:t>Twitter </a:t>
            </a:r>
            <a:r>
              <a:rPr lang="en-US" sz="2800" b="1" dirty="0" smtClean="0"/>
              <a:t>feeds</a:t>
            </a: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dirty="0"/>
              <a:t>Sensor data feeds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dirty="0"/>
              <a:t>Financial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6038952"/>
            <a:ext cx="2458871" cy="24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0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Technical Deep-Dive Webinar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711200" y="3173462"/>
            <a:ext cx="1181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FG-MPI: A </a:t>
            </a:r>
            <a:r>
              <a:rPr lang="en-US" sz="3600" dirty="0"/>
              <a:t>Finer Grain Concurrency Model for </a:t>
            </a:r>
            <a:r>
              <a:rPr lang="en-US" sz="3600" dirty="0" smtClean="0"/>
              <a:t>MPI</a:t>
            </a:r>
          </a:p>
          <a:p>
            <a:pPr algn="l"/>
            <a:endParaRPr lang="en-US" sz="3600" dirty="0"/>
          </a:p>
          <a:p>
            <a:pPr algn="l"/>
            <a:r>
              <a:rPr lang="pt-BR" sz="3600" dirty="0" smtClean="0"/>
              <a:t>March 19, </a:t>
            </a:r>
            <a:r>
              <a:rPr lang="pt-BR" sz="3600" dirty="0"/>
              <a:t>2014 </a:t>
            </a:r>
            <a:r>
              <a:rPr lang="pt-BR" sz="3600" dirty="0" smtClean="0"/>
              <a:t>at 3:00 </a:t>
            </a:r>
            <a:r>
              <a:rPr lang="pt-BR" sz="3600" dirty="0"/>
              <a:t>PM - 4:00 PM </a:t>
            </a:r>
            <a:r>
              <a:rPr lang="pt-BR" sz="3600" dirty="0" smtClean="0"/>
              <a:t>CT</a:t>
            </a:r>
          </a:p>
          <a:p>
            <a:pPr algn="l"/>
            <a:endParaRPr lang="pt-BR" sz="3600" dirty="0"/>
          </a:p>
          <a:p>
            <a:pPr algn="l"/>
            <a:r>
              <a:rPr lang="pt-BR" sz="3600" dirty="0" smtClean="0"/>
              <a:t>Society of HPC Professionals (SHPCP)</a:t>
            </a:r>
          </a:p>
          <a:p>
            <a:pPr algn="l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hpcsociety.org/events?eventId=849789&amp;EventViewMode=EventDetails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614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200" y="91440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+mj-lt"/>
              </a:rPr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0" y="2438400"/>
            <a:ext cx="10591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acknowledge </a:t>
            </a:r>
            <a:r>
              <a:rPr lang="en-US" dirty="0" smtClean="0"/>
              <a:t>the </a:t>
            </a:r>
            <a:r>
              <a:rPr lang="en-US" dirty="0" smtClean="0"/>
              <a:t>support </a:t>
            </a:r>
            <a:r>
              <a:rPr lang="en-US" dirty="0" smtClean="0"/>
              <a:t>of </a:t>
            </a:r>
            <a:r>
              <a:rPr lang="en-US" smtClean="0"/>
              <a:t>the </a:t>
            </a:r>
            <a:r>
              <a:rPr lang="en-US" smtClean="0"/>
              <a:t>on-going FG-MPI </a:t>
            </a:r>
            <a:r>
              <a:rPr lang="en-US" dirty="0" smtClean="0"/>
              <a:t>project by: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00" y="4598059"/>
            <a:ext cx="756412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Intel </a:t>
            </a:r>
            <a:r>
              <a:rPr lang="en-US" dirty="0"/>
              <a:t>Corporation,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0" y="5951547"/>
            <a:ext cx="75285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Mitacs</a:t>
            </a:r>
            <a:r>
              <a:rPr lang="en-US" dirty="0" smtClean="0"/>
              <a:t> </a:t>
            </a:r>
            <a:r>
              <a:rPr lang="en-US" dirty="0"/>
              <a:t>Canada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7162800"/>
            <a:ext cx="8595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NSERC </a:t>
            </a:r>
            <a:r>
              <a:rPr lang="en-US" sz="3200" dirty="0" smtClean="0"/>
              <a:t>(Natural Sciences and Engineering Research Council of Canada)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393262"/>
            <a:ext cx="1884680" cy="1242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5916732"/>
            <a:ext cx="2296160" cy="637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6999307"/>
            <a:ext cx="1905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62000"/>
            <a:ext cx="11703050" cy="1625600"/>
          </a:xfrm>
        </p:spPr>
        <p:txBody>
          <a:bodyPr/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…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800" y="2565737"/>
            <a:ext cx="1188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http://www.cs.ubc.ca/~humaira/fgmpi.html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or google “FG-MPI”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52404"/>
              </p:ext>
            </p:extLst>
          </p:nvPr>
        </p:nvGraphicFramePr>
        <p:xfrm>
          <a:off x="711198" y="6705600"/>
          <a:ext cx="1158240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1"/>
                <a:gridCol w="2895601"/>
                <a:gridCol w="2895601"/>
                <a:gridCol w="2895601"/>
              </a:tblGrid>
              <a:tr h="9753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</a:t>
                      </a:r>
                      <a:r>
                        <a:rPr lang="en-US" b="1" baseline="0" dirty="0" smtClean="0"/>
                        <a:t>. Alan Wagner</a:t>
                      </a:r>
                    </a:p>
                    <a:p>
                      <a:r>
                        <a:rPr lang="en-US" baseline="0" dirty="0" smtClean="0"/>
                        <a:t>UBC</a:t>
                      </a:r>
                    </a:p>
                    <a:p>
                      <a:r>
                        <a:rPr lang="en-US" dirty="0" smtClean="0"/>
                        <a:t>+1-604-822-6450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wagner@cs.ubc.ca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Dr. Humaira Kamal</a:t>
                      </a:r>
                    </a:p>
                    <a:p>
                      <a:r>
                        <a:rPr lang="en-US" dirty="0" smtClean="0"/>
                        <a:t>UBC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+1-604-822-6450 </a:t>
                      </a:r>
                    </a:p>
                    <a:p>
                      <a:r>
                        <a:rPr lang="en-US" sz="1400" dirty="0" smtClean="0"/>
                        <a:t>kamal@cs.ubc.ca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Sarwar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Alam</a:t>
                      </a:r>
                      <a:endParaRPr lang="en-US" b="1" dirty="0" smtClean="0"/>
                    </a:p>
                    <a:p>
                      <a:r>
                        <a:rPr lang="en-US" dirty="0" smtClean="0"/>
                        <a:t>UBC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+1-604-827-3985 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sarwar@cs.ubc.ca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Earl J. Dodd</a:t>
                      </a:r>
                    </a:p>
                    <a:p>
                      <a:r>
                        <a:rPr lang="en-US" dirty="0" smtClean="0"/>
                        <a:t>Scalable Analytics Inc.</a:t>
                      </a:r>
                    </a:p>
                    <a:p>
                      <a:r>
                        <a:rPr lang="en-US" dirty="0" smtClean="0"/>
                        <a:t>+1-713-446-4963</a:t>
                      </a:r>
                    </a:p>
                    <a:p>
                      <a:r>
                        <a:rPr lang="en-US" sz="1400" dirty="0" smtClean="0"/>
                        <a:t>Earl.Dodd@scalableanalytics.com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600" y="228600"/>
            <a:ext cx="12522200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Publications</a:t>
            </a:r>
          </a:p>
          <a:p>
            <a:pPr algn="l"/>
            <a:endParaRPr lang="en-US" sz="1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H. Kamal and A. Wagner. </a:t>
            </a:r>
            <a:r>
              <a:rPr lang="en-US" sz="2300" b="1" dirty="0">
                <a:latin typeface="+mj-lt"/>
              </a:rPr>
              <a:t>An integrated fine-grain runtime system for </a:t>
            </a:r>
            <a:r>
              <a:rPr lang="en-US" sz="2300" b="1" dirty="0" smtClean="0">
                <a:latin typeface="+mj-lt"/>
              </a:rPr>
              <a:t>MPI</a:t>
            </a:r>
            <a:r>
              <a:rPr lang="en-US" sz="2300" dirty="0" smtClean="0">
                <a:latin typeface="+mj-lt"/>
              </a:rPr>
              <a:t>. Journal </a:t>
            </a:r>
            <a:r>
              <a:rPr lang="en-US" sz="2300" dirty="0">
                <a:latin typeface="+mj-lt"/>
              </a:rPr>
              <a:t>of Computing, Springer, </a:t>
            </a:r>
            <a:r>
              <a:rPr lang="en-US" sz="2300" dirty="0" smtClean="0">
                <a:latin typeface="+mj-lt"/>
              </a:rPr>
              <a:t>May </a:t>
            </a:r>
            <a:r>
              <a:rPr lang="en-US" sz="2300" dirty="0">
                <a:latin typeface="+mj-lt"/>
              </a:rPr>
              <a:t>2013, </a:t>
            </a:r>
            <a:r>
              <a:rPr lang="en-US" sz="2300" dirty="0" smtClean="0">
                <a:latin typeface="+mj-lt"/>
              </a:rPr>
              <a:t>17 pages.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300" dirty="0" smtClean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Sarwar Alam, Humaira Kamal and Alan Wagner. </a:t>
            </a:r>
            <a:r>
              <a:rPr lang="en-US" sz="2300" b="1" dirty="0">
                <a:latin typeface="+mj-lt"/>
              </a:rPr>
              <a:t>Service Oriented Programming in MPI</a:t>
            </a:r>
            <a:r>
              <a:rPr lang="en-US" sz="2300" dirty="0">
                <a:latin typeface="+mj-lt"/>
              </a:rPr>
              <a:t>. In Communicating Process Architectures 2013. pp 93-112. ISBN: 978-0-9565409-7-3. Open Channel Publishing Ltd., England., August 2013.</a:t>
            </a:r>
            <a:endParaRPr lang="en-US" sz="2300" dirty="0" smtClean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3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H. Kamal and A. Wagner. </a:t>
            </a:r>
            <a:r>
              <a:rPr lang="en-US" sz="2300" b="1" dirty="0">
                <a:latin typeface="+mj-lt"/>
              </a:rPr>
              <a:t>Added concurrency to improve MPI performance </a:t>
            </a:r>
            <a:r>
              <a:rPr lang="en-US" sz="2300" b="1" dirty="0" smtClean="0">
                <a:latin typeface="+mj-lt"/>
              </a:rPr>
              <a:t>on multicore</a:t>
            </a:r>
            <a:r>
              <a:rPr lang="en-US" sz="2300" dirty="0">
                <a:latin typeface="+mj-lt"/>
              </a:rPr>
              <a:t>. In 41st International Conference on Parallel Processing (ICPP), </a:t>
            </a:r>
            <a:r>
              <a:rPr lang="en-US" sz="2300" dirty="0" smtClean="0">
                <a:latin typeface="+mj-lt"/>
              </a:rPr>
              <a:t>pages 229-238</a:t>
            </a:r>
            <a:r>
              <a:rPr lang="en-US" sz="2300" dirty="0">
                <a:latin typeface="+mj-lt"/>
              </a:rPr>
              <a:t>, 2012</a:t>
            </a:r>
            <a:r>
              <a:rPr lang="en-US" sz="2300" dirty="0" smtClean="0">
                <a:latin typeface="+mj-lt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3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H. Kamal and A. Wagner</a:t>
            </a:r>
            <a:r>
              <a:rPr lang="en-US" sz="2300" b="1" dirty="0">
                <a:latin typeface="+mj-lt"/>
              </a:rPr>
              <a:t>. An integrated runtime scheduler for MPI. </a:t>
            </a:r>
            <a:r>
              <a:rPr lang="en-US" sz="2300" dirty="0">
                <a:latin typeface="+mj-lt"/>
              </a:rPr>
              <a:t>In J. Traff, S</a:t>
            </a:r>
            <a:r>
              <a:rPr lang="en-US" sz="2300" dirty="0" smtClean="0">
                <a:latin typeface="+mj-lt"/>
              </a:rPr>
              <a:t>. Benkner</a:t>
            </a:r>
            <a:r>
              <a:rPr lang="en-US" sz="2300" dirty="0">
                <a:latin typeface="+mj-lt"/>
              </a:rPr>
              <a:t>, and J. Dongarra, editors, Recent Advances in the Message </a:t>
            </a:r>
            <a:r>
              <a:rPr lang="en-US" sz="2300" dirty="0" smtClean="0">
                <a:latin typeface="+mj-lt"/>
              </a:rPr>
              <a:t>Passing Interface</a:t>
            </a:r>
            <a:r>
              <a:rPr lang="en-US" sz="2300" dirty="0">
                <a:latin typeface="+mj-lt"/>
              </a:rPr>
              <a:t>, volume 7490 of Lecture Notes in Computer Science, pages 173-182</a:t>
            </a:r>
            <a:r>
              <a:rPr lang="en-US" sz="2300" dirty="0" smtClean="0">
                <a:latin typeface="+mj-lt"/>
              </a:rPr>
              <a:t>. Springer </a:t>
            </a:r>
            <a:r>
              <a:rPr lang="en-US" sz="2300" dirty="0">
                <a:latin typeface="+mj-lt"/>
              </a:rPr>
              <a:t>Berlin Heidelberg, 2012</a:t>
            </a:r>
            <a:r>
              <a:rPr lang="en-US" sz="2300" dirty="0" smtClean="0">
                <a:latin typeface="+mj-lt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3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H. Kamal, S.M. Mirtaheri, and A. Wagner. </a:t>
            </a:r>
            <a:r>
              <a:rPr lang="en-US" sz="2300" b="1" dirty="0">
                <a:latin typeface="+mj-lt"/>
              </a:rPr>
              <a:t>Scalability of communicators </a:t>
            </a:r>
            <a:r>
              <a:rPr lang="en-US" sz="2300" b="1" dirty="0" smtClean="0">
                <a:latin typeface="+mj-lt"/>
              </a:rPr>
              <a:t>and groups </a:t>
            </a:r>
            <a:r>
              <a:rPr lang="en-US" sz="2300" b="1" dirty="0">
                <a:latin typeface="+mj-lt"/>
              </a:rPr>
              <a:t>in MPI.</a:t>
            </a:r>
            <a:r>
              <a:rPr lang="en-US" sz="2300" dirty="0">
                <a:latin typeface="+mj-lt"/>
              </a:rPr>
              <a:t> In Proceedings of the 19th ACM International Symposium </a:t>
            </a:r>
            <a:r>
              <a:rPr lang="en-US" sz="2300" dirty="0" smtClean="0">
                <a:latin typeface="+mj-lt"/>
              </a:rPr>
              <a:t>on High </a:t>
            </a:r>
            <a:r>
              <a:rPr lang="en-US" sz="2300" dirty="0">
                <a:latin typeface="+mj-lt"/>
              </a:rPr>
              <a:t>Performance Distributed Computing, HPDC 2010, pages 264-275, </a:t>
            </a:r>
            <a:r>
              <a:rPr lang="en-US" sz="2300" dirty="0" smtClean="0">
                <a:latin typeface="+mj-lt"/>
              </a:rPr>
              <a:t>New York</a:t>
            </a:r>
            <a:r>
              <a:rPr lang="en-US" sz="2300" dirty="0">
                <a:latin typeface="+mj-lt"/>
              </a:rPr>
              <a:t>, NY, USA, 2010</a:t>
            </a:r>
            <a:r>
              <a:rPr lang="en-US" sz="2300" dirty="0" smtClean="0">
                <a:latin typeface="+mj-lt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300" dirty="0"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H. Kamal and A. Wagner. </a:t>
            </a:r>
            <a:r>
              <a:rPr lang="en-US" sz="2300" b="1" dirty="0">
                <a:latin typeface="+mj-lt"/>
              </a:rPr>
              <a:t>FG-MPI: Fine-Grain MPI for multicore and clusters.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In 11th </a:t>
            </a:r>
            <a:r>
              <a:rPr lang="en-US" sz="2300" dirty="0">
                <a:latin typeface="+mj-lt"/>
              </a:rPr>
              <a:t>IEEE Intl. Workshop on Parallel and Distributed Scientific and </a:t>
            </a:r>
            <a:r>
              <a:rPr lang="en-US" sz="2300" dirty="0" smtClean="0">
                <a:latin typeface="+mj-lt"/>
              </a:rPr>
              <a:t>Engineering Computing </a:t>
            </a:r>
            <a:r>
              <a:rPr lang="en-US" sz="2300" dirty="0">
                <a:latin typeface="+mj-lt"/>
              </a:rPr>
              <a:t>(PDSEC) held in conjunction with IPDPS-24, pages 1-8, April 2010</a:t>
            </a:r>
            <a:r>
              <a:rPr lang="en-US" sz="2300" dirty="0" smtClean="0">
                <a:latin typeface="+mj-lt"/>
              </a:rPr>
              <a:t>. </a:t>
            </a:r>
            <a:endParaRPr 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28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ct val="150000"/>
              </a:lnSpc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Fine-Grain MPI</a:t>
            </a:r>
          </a:p>
          <a:p>
            <a:pPr>
              <a:lnSpc>
                <a:spcPct val="150000"/>
              </a:lnSpc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System Features</a:t>
            </a:r>
          </a:p>
          <a:p>
            <a:pPr>
              <a:lnSpc>
                <a:spcPct val="150000"/>
              </a:lnSpc>
              <a:buSzPct val="9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Novel Program Design.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3.google.com/images?q=tbn:ANd9GcTjf0x23A7Vb5D4GbJ0LL_BB94nJS5PTkLh9lphBZppixmhZgQFH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65" y="914400"/>
            <a:ext cx="6422535" cy="34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211901"/>
            <a:ext cx="12141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multicore has changed the architecture of modern processors dramatically.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Plethora of languages and frameworks have emerged to express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fine-grain concurrency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 multicore systems.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3568" y="3699777"/>
            <a:ext cx="46394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</a:rPr>
              <a:t>New Languages</a:t>
            </a:r>
          </a:p>
          <a:p>
            <a:r>
              <a:rPr lang="en-US" sz="4800" dirty="0" smtClean="0">
                <a:latin typeface="+mj-lt"/>
              </a:rPr>
              <a:t>and </a:t>
            </a:r>
          </a:p>
          <a:p>
            <a:r>
              <a:rPr lang="en-US" sz="4800" dirty="0" smtClean="0">
                <a:latin typeface="+mj-lt"/>
              </a:rPr>
              <a:t>Frameworks</a:t>
            </a:r>
            <a:endParaRPr lang="en-US" sz="4800" dirty="0">
              <a:latin typeface="+mj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654800" y="6400800"/>
            <a:ext cx="1147763" cy="1604963"/>
            <a:chOff x="925" y="3408"/>
            <a:chExt cx="723" cy="1011"/>
          </a:xfrm>
        </p:grpSpPr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3408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/>
            </p:cNvSpPr>
            <p:nvPr/>
          </p:nvSpPr>
          <p:spPr bwMode="auto">
            <a:xfrm>
              <a:off x="925" y="4128"/>
              <a:ext cx="7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golang</a:t>
              </a:r>
            </a:p>
          </p:txBody>
        </p:sp>
      </p:grp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524000"/>
            <a:ext cx="1090613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00200"/>
            <a:ext cx="13922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705600"/>
            <a:ext cx="2362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6248400"/>
            <a:ext cx="3276599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43000"/>
            <a:ext cx="25908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953000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2971800"/>
            <a:ext cx="11144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4572000"/>
            <a:ext cx="14446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" name="AutoShape 2" descr="data:image/jpeg;base64,/9j/4AAQSkZJRgABAQAAAQABAAD/2wCEAAkGBxASEhQUEBQUFBQUFRQVFBgUFBcWFhcWFRUWFhQUFxcYHSggGBolHBUUITEhJSkrLi4uFx8zODMsNygtLisBCgoKDg0OGxAQGy8kICQsLCwsLCwsLCwsLCwsLCwsLCwsLCwsLCwsLCwsLCwsLCwsLCwsLCwsLCwsLCwsLCwsLP/AABEIAKYBAAMBEQACEQEDEQH/xAAbAAEAAgMBAQAAAAAAAAAAAAAABQYBAwQCB//EAEcQAAEDAgIFBwcJBgYDAQAAAAEAAgMEEQUhBhIxQVETIjJhcYHRB0JSkZKhsRQXIzNUYsHh8BUWQ1Ny8VWCk6PC0iU0oiT/xAAbAQEAAgMBAQAAAAAAAAAAAAAAAwQBAgUGB//EAC4RAAICAQMCBgEFAAIDAAAAAAABAgMRBBIhBTETFCIyQVFSIzNCYYEVkTShsf/aAAwDAQACEQMRAD8A+4IAgMoAgCAIDCAXWAc89ZGzpvaO0qOV0I92a7onBLpFTjziewFV3rql2NXYkc50qg9F/qHitH1CH0Y8VBulUO9rx3DxRdQh9DxUdMWkVM7zrdoIUi1tTMqyJIQVUb+g5p7CrEbYS7M3TTNy3MhZBlAEAQBAEAQBAEAQBAEAQGEBlAEBhAEAQBAEAQGCVq5JAhsR0iijyZ9I7q2d5VO3WxjxHlkcrEuCOJrZ8yeSZ7OXxVVyuu5fCNPUzmNJSR/WSmR3BnionCmPueTDwjz+0aVvQp79bj/dY8emPtiY3RXZGRjw3QRj9dix5yK7RG9fRn9vt86CM/rsTzkX3iPEX0ZGIUb+nBq9bT4LZX0PvEzuiz3Hh1LIbwTFjtwdt/ArdVVS9ksMyor4N5fW0+Z+lYO/8wt92op78oz6oklh2PxS5HmO4O/Aq1TrYT4ZtGxMlgVcTTJDKyAgCAIAgCAIAgCAIAgCAIAgCAIAgCAIDmraxkTdZ5sPeexQ23QrXJq5YRXHz1FYSG/RxDaTw6+K5srLb3xwiLmRpdV09NlC0SPG17tgPUo5WV0+3lmHJR4RGVVdLKec4ngBs9SqzustZo5NnTS4FO/PV1R97L3LeGjsn34MqGToOCwN+tqG9jQPFS+Urj7pG2yK7swaagH8R5/XYjr0y+TG2H2YNLQnZK8do/JY8PTv+QxE8nB2O+qnY7qdzSseWi/bIxsQpMCl5Vokbzb3J2iw61mnSy8TkzGDTLHpC94hIjBJORtuG8rp6ptV4RNPOCi2XnuVz8lXkmMJx58Vg+72e8divafWuDxLsSRsLjS1LJGhzDcFduu2M1lFhPJuUhkIAgCAIAgCAIAgCAIAgCAIAgCALAOTEa5kLNZ3cN5PAKK66NSyzWUtpXIYHVBM9SdWIbBxHV1fFcxJ2PfZ2Ikt3LOLFcXMnMjGpGMgBlftVe/UN+mPCNJz+jGHYO6Qa7zycfpHh1LWnSuXqnwgoZ7nWcVgg5tMwE+m5TPUV1cQX+m29R4RHvqamc2u9/U3Z7lA53XM1cpM6ItHpjm7VZ/UVNX062Rjaly2ZdhETenUxDvHirEekWs0lOpfyMDCYndCphd3jxSXSLDCnW+zPMuATjNuq8fdKrT6fdA3wvhmiKrqIDYFzep2z1FRK26p8mU5RJSDSl9xrsBbvtke1WY9SefUjdXZ7nbPQU9W3XiIa/fb/kFPOmrULdHubuKl2KvV0j4narxY/HrBXKtplXwyCUdpvwvEXwOu3MHpDit9PqXUzMJNF6oatkrA5huD7uor0FVqsjlFqMkzoUxkIAgCAIAgCAIAgCAIAgCAIAgNc8oY0ucbAC5Wk5qEcsw3gq8DDVyGWXKFmwbv1xXKx4898uyIktzyyPxrFDK6zco25NHHrKq6rUb3tXYjnLcbqChZGwTVGzzGb3doW9NMa1vsCWPVI5ayulqHAWy81jdgUU7bL5bYiUpM6pKGnpmh9W/PcwbT4rq6PpDn3RBddXQsyZE12mUp5tMxsTdgyu4/gF6anpldceTjXdXslxWjjiwzEKnNwkcDveSB6ip5W0VrCwQwp1V7zLOC04/BS0cTHfJo3knVIyGduwrn0ud08JnW1catNUm45K87H6N3TomD+lw8Fe8pZHtM5vn6X3gb6eroHfVST0rup1294zyUUqbl3SZLDUUS9rcSX+UVIbdwjrYeLMpB3KnZpqbeJLDLsbrIrPuRzNo4ZwXUrsx0on5OC4Wr6TKvmPYtV3Qt7d/o4YZpInXaS1w2+BC5EJTqfBIm4lppqiKtYWSDVePX2tXWhOGqjtfcmTUkVmvo3QvLH9x3EcQuVdS6pYZDJYJDRiaUSWYC5p6fAdd+KtaGU1IkryXYLvFgIAgCAIAgCAIAgCAIAgCAIAgK3pBO6WRtPH2vK5mqm5zVcSKby8G3GqORsDY4G3aOlbpEdm9Z1FU417YCUWlwQeE0jReWYWYzYD5zuC59FW39SZFCOOWaJpZamUZXJyaNzR4LSUp32bTDzJnTieJRUDeTis+ocOcdzf1wXqemdLXdlDW66NC2R9xAYTgtTXPL3Eht+dI74N4rtWaiuiO2JyaNLdrJ5l2PoGEaOU9OOY0Od6Tsz+S5Nupss7s9Fp9BVSuFlkjPUMYLvc1o6yAoVBy7FmVsIL1Mr+L4zhsoDZnteAbgC5z7laqquhzEoajVaaaxJ5Iv/wAK/LJvtBTp6pFNrQS/o8SaIUswvSVAvwJDh7swt1rLIfuRI5dMos5qmQVTh9ZQu1uc0ekzNh7fzVmNtOoWGUbKNRpHldiSpMThqiOVPIVA6ErMg48HKCyidS45iWadTC98+mX2SbrzO5GoAjqQOY7zJRxBXE1/T42x3wOpTc29k+H/APSRwDAi0iSXIjot4dZXO0micHmRfhDHJMYjhscwAfuNwRt6wrt2njZ3JHFM301MyMarAAOpb11xgsJGUkjcpDIQBAEAQBAEBlAYQBAEAQBAZQHPW1AjY5580E/korZ7ItmJPCKBFXSNeZGmziST37l5xXyU9/yVFLHJdcIrnSRcpIA3b2EDfnsXe09rlXukWYvK5KxpFiHKv1WdBuy293FcnV3b5bYkNkuT3U1AoKfWy5eUc0HzR+V12+kaDPLKet1C09fHdkDoxgTqyQySk8mDzidr3b2g/Feh1OoVMdkO5x9DpJaqe+fY+mxRsjaA0BrWjsAC4rbk+T1EVGqPHCRVsS0nkkfyNA3lHbC+12js3d6u1aWMVut4Ry79fOctlCy/s802hzpDr1sr5HeiDYevwsktZt4rRiHTZTebpNk1T6NUbBYQtPaL/FV5aq1/JdhoKI/xPcuj1I7bCz1WWFqbF8mXoaHxtIat0Ii6VO98T91jceIViGtl2nyinZ0td620yTwOjqRGW1bmybhlu6zvUF1kM5hwW9PRNR22vJVdK9EuTBlpwdXa5g3dbepdDS61P0TON1Dpnh/qVnPgFX8qb8nlvrt50Mo6TCOJ4LOorVT3x7fKNNFa7065d12ZctHsSdIHRzC00WTxx4PHUVzrq8eqPY7mkucltl3RNKAuglANZMGMoxrJgbkNZBkayDKF0GUZQyC5FyG0u5jWQxkXQZRlDIugyAgMoDCAr2mFTZjWekbnsH6C5nUbMRwRWvgqkERc4NG0kD1rj1x3SSK6Ra9I5RFA2JuWtzf8o2rr6ufh1KCLFj2ohNHqQSS3d0Wc53DqVLQ0+LYQwx7mQOKVD66rszY52ozqaN/4r6BVBaenJ5i+UtZqMI+n4dRMhjbGzY0W7eJXDsm7JZZ6uiqNMFFFX0ixCSpm+R0xsP4rhuG8K7RXGqHiT/w5ervnfZ4Ffb5ZYsHwmKnYGRjtO8niVUttdjyzo6bTRojtj/2SAURaPSAwgCAwgMEXRMxjPc46LDIodbkmhpcSSbKSVkpcSZBDTwrztXLIvCcAkZMZ55S+Qi1mizbcOtS2Xpw2JcFajRONniyfJYVWOiUbyp4vPDHBHC/k+XkLXyeiBbfu2+5WtLBNtlPVTkkkcLPJ6wgH9oznskFvipPMy/EiWmX5Gfm7Z/iNR7Y8U8zL8R5ZfkQuncPyZ9FA6pn5IRv15A4l553SyOfBS6fElJ45I9TmLUckVrYd/iFb7J8Vv+p+KIvR+TNNTVwx6rqGtqpJ9doa2QENNzvzWyi370sGHJL2Nn1/GtJoKOJrqlwDy0WY3NznWzsOF965saXOXB05XqEeT5fXaUuxGQiqnNJTNzDIw4ud2kbT7lfVKqWUssoStla8PhG3BtNX0EnJiQ1dLuJBbI0dWtv6tixOiNqyuGZhfKt4fYmKPDqt+tUYTXcq1zi50cpuWkm+qeHuULcF6ZolSm/VBmx+n2IwEQ1NFed2UeqSA88bZ37isrTVy9SfAepsj6WuTaMKxyu/9iZtJGfNYOdbhkb+9Y30Ve3k223W+7gveD0PIQsi13SajQNZ5u49ZVOUtzyXYRwsHatTYwgKVpZLea3otHvzP4Lg9RlmwrWvk16MQ6044NBd+vWtNBDNhitZke9Kp9aa3oADvOZW2vnmzBm18nh8vIUEjxk6U6o+Hiuv0OjLTKmts8PTs5vJvQXfJKR0AGt7TmfwXf6jZhKJzei05bsLfpDiHIU75N4Fm/1HILnUV+JNI7msu8KpyIzQjDOTh5R+ck3OJO220D3371Nq7d0tq7Iq9Mo2Q3vuyyhUzpmUMhYAWe4CAIAgCwAAsgICNxzBoKuMxTt1m7RbIg8QdxW9c5QeUR2QjNYZU/mro/5tR7bf+qsecl9FbyUfsfNXR/zaj2x4J5yX0PJL7JePQikBpydd3yYODNdwIIcb84EZ5qLzEuSXy0cpsm/2VT/yYv8ATb4KPfL7JfDh9EdjuidHVR6j4w3O4dGA1wPUQFvC6UWaTohNdjQdC6Mzid4dI5rWtaHu1mjVFgbcVnzElHBr5aO7JOiji9BnsjwUW+X2S+HH6MOoYjkY2W/pCypyXyHXF/BEYNonS0s8k0Ac0yCxbfmDO+TVtO2Uo4ZpCmMJZRvxLR+GeogqH62vBfUsbA34rELJKLiZnXFyUiXC0JTKAIAgPn+OvvUSdtvUAvNax5tZUn7iU0MZz5Dwa0esnwVvpq9TZJSQ+LvvNIfvH3ZfgqWpebGRS5Z60ydq0tKzjdx7gPFey6JDETldZliuMSd0Ah1aUH0nOPvt+Czrnm3Bc6TBRoT+zj8oLi75PCP4kmfdYf8AJSaHjdL+iLqrzsr+2W6KMNAAyAAA7lQbyzrwjiKRqr6xkMbpJDqsYC5x6gkYuTwjMpKMcs+X1Xlbk1jyNM0s3F7zc9ZDRkugtDH5Zz3rZZ4Rq+dqq+zR+0/wW3kofkY87P8AEfO1U/ZY/af4LD0UMe4LWzz7S2aQaafJnUjTCT8psXAmxYDqi1t5Bd7lWr0+5Np9izPU7Wk/kt7Sq2CwpIySjRncirjSz/yXyLk8tW+vrZ3te1rbLKd0vw95XV/6mwtF1AWSJ0h0ipqNmtO8Am+q0dJ3YFJXVKb4Irbo19yhU3lbvJ9JThsRO1ryXgcbWsewK49CscPkprXPPK4Po+FYpDURiSB4e08Ds6iNx6lRnCUHhl2FkZrKZ2Fam5820m8pMtNUyQRwMeIyBdznXJsDsA61eq0ilDc2ULdY4zwkRnztVP2aP2n+Cl8jD8iPzs/xA8rVTvpo7b+e/wCNljyMPhmfOy/EuNRpg04ca2FutYdBxtZ17EEjgqvgfqbGWXqF4e9FQb5VKw5ikYR1coffZWvJQ/IqrWzfO0z86db9kb/ueCeTh+Rnzk/xN1D5Tax8jGGjFnOa06vKXzNsrhaz0kIrKkbQ1c28NFq0m0t+SVNNByety55x1rFoJDRYb8yq1dG6LlksWX7ZKOC1BQFlBAEAWH2B87xYfTSf1FeZ1P7rKc+5NaFbZexn/JX+mvuS0kDiA+lk/rd8Vz7/ANxkUvcetPB9HSH7j/gxe36L7P8ADj9Z7RLRoSf/AMcff8VFrf3mdPpf/joitNMqqiJ2a5H/ANMU2l/bmip1L96tlzC5520VLyoRvOHy6l8i0ut6IIurOkeLFkrapN1vBDeT/HcMjo42SSQxyC+uJLBxPHPaFLqK7XPKIdPZVGGJdyy/vNhX8+m9pqg8K36ZP41P2gNJsK+0U3tNTwbfpjx6ftFG8sTdeejDDm5rg0g5XLm2Nx3K5oWlGWSprU3JYNP7g4z9o/35E8zT9Dy9z+R+4OM/aP8AfkTzNP0Y8rdjuc2iGHzU+MMjqHa8jWu1jrF17suMzmtr5KdOYmtMXG7Eiz6X+UiOG8VHaWXYXbWNPVbpnsVanSOTzPsWbtWvbHufN5IquWblauComubuGq9pPUDq5DsXRzXGOIMoYm3mSLNWY9ysIgdhLhGOjqh4LesHUvdVowUZbt5M5uS27St4VUV9E8ywRzRjeHRuLS3g/Kx7clPYqprEnyQwdkHlI+s6Iad09ZZj7RT+gTk7+g7+xc2/Syr5+DpUapWcfJ89xzFZaXF6mSKNsjrkarmlwsWNubBXqoKdKUmUbJONrwjr+cKv+yRf6L1r5av8jbzM/wATnr9Nq6aN8RpIxrtLTqwvvmLZdazGiuLzuMSunJe0m5cJkpsBkZKC17jrlp2jWcLA9yhVinqE0TOtwoaZA4LLXiFnJV9PEy3NY+VrXNHAghWLVDdzErV79vDO7l8T/wATpf8AXZ4LTFf4sk/U/Is2hGIysc8VtdTza+qImtkYXa1zfPLqyVe+GeYxwWNPLD9TIjyoyNbiFC5xAa2xJOwASNJKk0ufDkiPVteLEu/744b9qh9sKm9PZ9Fxaiv7NkGldA9wayphc5xsAHi5PAI6LFzgK+tvGSYBUROZQFC0hZaof12PrC83rVixlWz3HbodJaR49JvwP5qx02XqaNqXyR2Nx6s8g+9f15qtq47bGaTXI0pZr0UD/QdqnvFvwC9b0OxNYOZ1iG6lS+iV8nVTrU5bvY8+o5j8VNr44syTdHs3VY+jHlDpiYWSt2xPB7j+YCaGSUnF/I6tW9qmvhlkw6qEsTHjY5oPrGxVLI7ZNM6WnsU61I2zRNe0tcAWuFiDsIO0FaJ4eUSyipLDKDV+Sejc4lkssYOeqC0gdlxeyux1s0ijLQxbNPzRU32ib1M8Fnz8vox/x8fsfNFTfz5vUzwWHrpfQ8hH7LJiuh1NUGmLy8fJrBgBHOA1bB1x90KCN0opr7LEqIyaf0WMKFk6RlDJAO0VgNYawl/KFmqW3GrstfZe9lL472bCv4Cc9xw6O6AUVI8vaHSO80yEHUHAAAZ9a3s1M5rBiGljF5LYAq+SxhGbIMHlzARYi4O4plmHGLKp+4FGKplSwOYWu1tRpAYXbja1x2BWPMzcdrIFpY7tyO2m0VgZWSVgLjJI2xaSNUZAEjK97ALR3Nx2m0aEpZJ3kxwHqUeWS7UZ1BwHqTLM7UcGPYQyrgfDISGvG1u0cCFtCxwllGk61OOGUn5oqX+fN6meCt+fn9FPyEfsfNFS/wA+b1M8E8/P6HkIfZspvJPSse1xmmdquBtzBexva4F1rLWSksNG0dFGLzkm9LNC4K90bpHyMdGC0FlswbHO4PBR06iVXYku00bPkgfmjpf58/qZ/wBVN5+f0Q+Qh9m2j8lNKyRrzNM7VcHWOoAbG+0C61nrZSWMG0NFGLymfQAFSLyWEZKyCn6YQ2ka70m272/3XD6lHEsle1ckfgVRqTsO4mx71W0lmyxN/JpB4kSGl9PaRr9zhbvH91Y6jXiakb2rHJow9nL008G+2uzt/uB61e6NqNksMraivxaXAh9A8Q5Ko1HZCQaufpDZ+IXq9fVvr3I4nS7vCv2vjJYtP6qZkIDAOTfdryRcjh2KjoYRlPnudPq9lkako9jg8n2NAXp3nrjJ97VP1Cj+aK3SNYv2pF7XKPRGVgBZAWMAJ3AWQYQC6wYZlZMhAZQGEAQCyAygCAxZALIAgCdwFjAFkAQBZBlAQmlVLrw3G1hv3b1R19W6vJHYuClA8FwE8f4VV3LdWD5VShwze0X7xtC7U0r6M/JZfqiVvDawxSB43besb1zNPa6rCCLwcOmGHcjMJYuhLz2kbA7aR+K+gaC+N1eGee6lQ6bd8OzLfg1dHX0xZJbWtqvG++5wVG6uWnsyjsae2Grp2S7nz/FsNlpJdU3FjdjhvA2EHiuvVZG+B53UUT01hddGNLmSAR1BDZNgccmu79xXL1OjlDmPY7mg6nGxbZ9y3ByoPg7SaaymZQyEBglB27nBJjFO2VsRkbru2C/x4KRUz27scFZ6mtT2Z5PWLYnHTxl8hsBsG8ngBvWK65TeImdRqIUxzJnPTYuJ4TJTar3AdFxtY8HcFvOlwliZHDVK2vfX3M4HjLKkOsC1zDZ7SNh7dhWLafDfJtptSrl/ZKqItGNZYyD0sgwgAQGUBgoAgCAIAgMoAgMIDKAIDxKwOBBzBFitJR3LBhrJ86xCkMUjmHccusbivNX1OueGVJLDJPRfEOTeWOPNfs6nfmrWhvSe1/JvVL4NWkWHclJdo5j7kdR3ha6yjZLK7MxZHDyMPljmjNNP0XfVu9F25W+l6/wpYZFbVG6twZWr1GH1HBw9l7fBe1WzUwPNLxdFcXqKelxKHVd0htHnsPELlONmmmd+M6ddXh9yl43ovPTkkAyR+k0ZjtG5dSnWQs7nD1XTraX6VlGrC9I6uGzWP1hkA141h1DiFtbpaprczWjX31ektDdMalmU1K8HiNa3vC5/k4S7SOtHqlsViUA7TaV2UdK8nrv+ATyUV3kP+WsfEYPJqMmLVWWqIGH/ACm3fmspaev+zRvWX9+EaBFRUB1nu+UVG0C97H8O0rf9XUcRWERt0aV7pPMiBqqqpr5QLax81o6LR+HarkYV6eJzp2W6yeETkEfIA01GdeeT66QbGDhfdbNU5y3vxbOEdGteGvCq5b7st2j1FDFEGxEOHnOB2u3krmWahXPJ29LTGqOEd1XUNjYXO2AfoKGyahFssN4RRRi8+uXtcQXG9to6hZcDzVjllMrKbzwXqhc8saZLaxGdti79Tk4pyLKfBvUhkygMWQAoAgCAIAgMoDCAIAgMoDCwCB0ow3lGa7Rzmbetv5Ln6+jxI7l8EdkeCnXXCTw+CsuC2YZWMqojFL0wO8/eHWuzRbHUQ2S7k8WmsMruIUL4X6ru48RxXNuplVLDIpQcTrbURVLOSqsiOhJvHaV1undUnU8SILqIXx2zK9iGE1NG8PaTq+bIzYe3gvX1airUQPP26W/SyzHsTuEadZatS2/3mj4hVrunvvWX9P1jjbaiYZHhlSQ9pjLgQcjquuM8xkqr8evhl6Pk7mprGTq0oxZ1LEHtaHXcG2PAgrXT1eLPDJdbf4ENyWSpS6eT+bHG31ldFdOjnlnEl1if8UiNqMdrqjm6zzfzY2kfDNSqiivkrS1Wqu45/wANlPo44DXq3tgZ943eewBYlqvipZNoaKXuteF/7JOkc57THQM5GH+JO/Ikdv67lUtnGv13P/C9VGU/RSsL7PZljhYYqbf9ZIek8/gF5jqPU5XS2w7HRopjVHEe/wBnTo2JuU+jNmjpk9G3iqmidm7jsWq89z3pHi3Ku1GHmN/+j4LOt1O+W2PYWTyaMIgaLzSdBmwek7cAo9NWvfLsYhH5Llhz5HRtMoAcc7D3LuUuTjllldjqUxkIAgCAIAgAQAIAgCAIAgMoDCAwQsNLGAUzSLCOSdrsHMO37p8Fw9dpXB7oleyHyQ8UjmkOabEbCFQrm4vKIk2i00lZFVs5Oawf6s+LfBdeq2vUx2z7k+5SXJB4phEkJzF27nDZ38FQv0sqnkinW0eaLFZIxq5PYdrXZj8ltp9bZTyjGcrEjzUYXQT5sJp3ndtZ+S9Fpeu/Ezn3dLps9nBHz6IVIziLJRxa4X967Eeo0Wruc+XS7q5ZjyTtZiFTIwMnoXPaLbDfMb8lXjCCe6M8F6dtso7Z15OJjHfw8MF/v/mpdyfusK6TT9NJ0iPESM+QpW9VgfiVBO/TQ5k8k8atTL4UTm+R0rDrSvfVSdZswH8VztR1uMFtrRNHQQT3WPczFXiD5BY2awbGtFmhee1Grtu9zLi4WIm/DcIfLzncyMbXHL1XWadLKXMuEbxhk3YjibA3kqbmsG1293epL9QorZWZlLHCOHD6Eyn0WNze7cB4qvTVveX2NIpssmGUglLXWtDH9W30jveV1aK/EfbCRYSLCAukiQygCAIAgCAwgMoAgMIDKAIAgCAIDBWMA8SxhwIcLg7QsSipLDMNZKZjeCOiOswXZ729vUuHqtI4PK7EE4YIdptmMiqGWnlEJP4dpEQNScazdl7XPeN66VGuysT5Jo2fDOifBIJhrU7wOraPVtClnpYW8wZtsT7ENVYNUR7WEji3MKjZo7I/BG62jjBc30mnvCh/Uj9mnKNzcRmGyR/tFbrUWr5M7nkPxCY7ZH+0UeotfyN7NPOcd7j3lafqSMcs7qXBJ3+bqji7L81NDR2S78I2VbZ3CnpafOR3KvHmjZf9cVYVdNPLeWb4jEj8SxaSXI81g2NGzv4qtbqZTWFwjSU2zzQ4eXjWcdSMbXH4DilVEpcvhCMeSfoaDlQAGlkDdjT0pDxd1Lp1UbuFwidRLExgAsMgF0EsLCJD0tgEAQBAEAQBAEAQBAEAQBAEAQBAEB5cwHasNJ9zDWSt4to2Dd0GR3t3Hs4Ll6jQp+qBFKv6KzNC5hs9paeBXJsqcO5C4tEpotAXTXF7NFzn6ld0EW55N6s5O/SHF5I5Q2J1tUc7IG5O7NT6zUyhLETeyeGcjNIifrImO7rKBaxfyiaeIvlGf2rSnpU47rLbzNL7xM74/Q/atKNlOO+yx5mhdojfH6MO0iI+riY3uv8ABYetS9sTHir6I+pxWeTpPNuAyHuVeepsn8mrm2aqajkkPMaT17u87FpGqyb4MJNknTYdG02d9NJ6DOiP6nK5Xp4x78sljDHcnaXCy4h09jbosb0G928roV6Zt5l/0SKJLgWVzCXBuelkBAEAQBAEAQBAEAQBAEAQBAEAQGEAQGUBiyA56ujjkFpGh364qKymFi9SMNJkXHg74STTPtfa14uDbr2qqtNKv9s02Y7HJWU2sSZ6d1ztfE6/uUNtW79yJrKKfdEc/D6Y7JXM6pGEKs9NW+zNXFHj9kN3TxHvstHpI/kY2L7H7JaNs8XruseUj+RjZ/Z6Zh0G+Vz+qNhPvW60ta7sztR302HD+HTuP3pnWHsqxDTr+MTdQRJMwqR310nN9CPmt9YzKtR08n3NlBklTUrIxZjQB1KzCuMOxvtRuspDJlAEAQBAEAQBAEAQBAEAQBAEAQBAEAQBAEAQGEARALDB4dG07QD2hY8NMYyaXUER2xs9kLR0w+UY2oNoYhsYwf5Qioh8IxtRubGBsAHYFsoRXwbYPa2AWcBBYBlZAQBAEAQBAYQGUAQBAEAQ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780" name="AutoShape 4" descr="data:image/jpeg;base64,/9j/4AAQSkZJRgABAQAAAQABAAD/2wCEAAkGBxASEhQUEBQUFBQUFRQVFBgUFBcWFhcWFRUWFhQUFxcYHSggGBolHBUUITEhJSkrLi4uFx8zODMsNygtLisBCgoKDg0OGxAQGy8kICQsLCwsLCwsLCwsLCwsLCwsLCwsLCwsLCwsLCwsLCwsLCwsLCwsLCwsLCwsLCwsLCwsLP/AABEIAKYBAAMBEQACEQEDEQH/xAAbAAEAAgMBAQAAAAAAAAAAAAAABQYBAwQCB//EAEcQAAEDAgIFBwcJBgYDAQAAAAEAAgMEEQUhBhIxQVETIjJhcYHRB0JSkZKhsRQXIzNUYsHh8BUWQ1Ny8VWCk6PC0iU0oiT/xAAbAQEAAgMBAQAAAAAAAAAAAAAAAwQBAgUGB//EAC4RAAICAQMCBgEFAAIDAAAAAAABAgMRBBIhBTETFCIyQVFSIzNCYYEVkTShsf/aAAwDAQACEQMRAD8A+4IAgMoAgCAIDCAXWAc89ZGzpvaO0qOV0I92a7onBLpFTjziewFV3rql2NXYkc50qg9F/qHitH1CH0Y8VBulUO9rx3DxRdQh9DxUdMWkVM7zrdoIUi1tTMqyJIQVUb+g5p7CrEbYS7M3TTNy3MhZBlAEAQBAEAQBAEAQBAEAQGEBlAEBhAEAQBAEAQGCVq5JAhsR0iijyZ9I7q2d5VO3WxjxHlkcrEuCOJrZ8yeSZ7OXxVVyuu5fCNPUzmNJSR/WSmR3BnionCmPueTDwjz+0aVvQp79bj/dY8emPtiY3RXZGRjw3QRj9dix5yK7RG9fRn9vt86CM/rsTzkX3iPEX0ZGIUb+nBq9bT4LZX0PvEzuiz3Hh1LIbwTFjtwdt/ArdVVS9ksMyor4N5fW0+Z+lYO/8wt92op78oz6oklh2PxS5HmO4O/Aq1TrYT4ZtGxMlgVcTTJDKyAgCAIAgCAIAgCAIAgCAIAgCAIAgCAIDmraxkTdZ5sPeexQ23QrXJq5YRXHz1FYSG/RxDaTw6+K5srLb3xwiLmRpdV09NlC0SPG17tgPUo5WV0+3lmHJR4RGVVdLKec4ngBs9SqzustZo5NnTS4FO/PV1R97L3LeGjsn34MqGToOCwN+tqG9jQPFS+Urj7pG2yK7swaagH8R5/XYjr0y+TG2H2YNLQnZK8do/JY8PTv+QxE8nB2O+qnY7qdzSseWi/bIxsQpMCl5Vokbzb3J2iw61mnSy8TkzGDTLHpC94hIjBJORtuG8rp6ptV4RNPOCi2XnuVz8lXkmMJx58Vg+72e8divafWuDxLsSRsLjS1LJGhzDcFduu2M1lFhPJuUhkIAgCAIAgCAIAgCAIAgCAIAgCALAOTEa5kLNZ3cN5PAKK66NSyzWUtpXIYHVBM9SdWIbBxHV1fFcxJ2PfZ2Ikt3LOLFcXMnMjGpGMgBlftVe/UN+mPCNJz+jGHYO6Qa7zycfpHh1LWnSuXqnwgoZ7nWcVgg5tMwE+m5TPUV1cQX+m29R4RHvqamc2u9/U3Z7lA53XM1cpM6ItHpjm7VZ/UVNX062Rjaly2ZdhETenUxDvHirEekWs0lOpfyMDCYndCphd3jxSXSLDCnW+zPMuATjNuq8fdKrT6fdA3wvhmiKrqIDYFzep2z1FRK26p8mU5RJSDSl9xrsBbvtke1WY9SefUjdXZ7nbPQU9W3XiIa/fb/kFPOmrULdHubuKl2KvV0j4narxY/HrBXKtplXwyCUdpvwvEXwOu3MHpDit9PqXUzMJNF6oatkrA5huD7uor0FVqsjlFqMkzoUxkIAgCAIAgCAIAgCAIAgCAIAgNc8oY0ucbAC5Wk5qEcsw3gq8DDVyGWXKFmwbv1xXKx4898uyIktzyyPxrFDK6zco25NHHrKq6rUb3tXYjnLcbqChZGwTVGzzGb3doW9NMa1vsCWPVI5ayulqHAWy81jdgUU7bL5bYiUpM6pKGnpmh9W/PcwbT4rq6PpDn3RBddXQsyZE12mUp5tMxsTdgyu4/gF6anpldceTjXdXslxWjjiwzEKnNwkcDveSB6ip5W0VrCwQwp1V7zLOC04/BS0cTHfJo3knVIyGduwrn0ud08JnW1catNUm45K87H6N3TomD+lw8Fe8pZHtM5vn6X3gb6eroHfVST0rup1294zyUUqbl3SZLDUUS9rcSX+UVIbdwjrYeLMpB3KnZpqbeJLDLsbrIrPuRzNo4ZwXUrsx0on5OC4Wr6TKvmPYtV3Qt7d/o4YZpInXaS1w2+BC5EJTqfBIm4lppqiKtYWSDVePX2tXWhOGqjtfcmTUkVmvo3QvLH9x3EcQuVdS6pYZDJYJDRiaUSWYC5p6fAdd+KtaGU1IkryXYLvFgIAgCAIAgCAIAgCAIAgCAIAgK3pBO6WRtPH2vK5mqm5zVcSKby8G3GqORsDY4G3aOlbpEdm9Z1FU417YCUWlwQeE0jReWYWYzYD5zuC59FW39SZFCOOWaJpZamUZXJyaNzR4LSUp32bTDzJnTieJRUDeTis+ocOcdzf1wXqemdLXdlDW66NC2R9xAYTgtTXPL3Eht+dI74N4rtWaiuiO2JyaNLdrJ5l2PoGEaOU9OOY0Od6Tsz+S5Nupss7s9Fp9BVSuFlkjPUMYLvc1o6yAoVBy7FmVsIL1Mr+L4zhsoDZnteAbgC5z7laqquhzEoajVaaaxJ5Iv/wAK/LJvtBTp6pFNrQS/o8SaIUswvSVAvwJDh7swt1rLIfuRI5dMos5qmQVTh9ZQu1uc0ekzNh7fzVmNtOoWGUbKNRpHldiSpMThqiOVPIVA6ErMg48HKCyidS45iWadTC98+mX2SbrzO5GoAjqQOY7zJRxBXE1/T42x3wOpTc29k+H/APSRwDAi0iSXIjot4dZXO0micHmRfhDHJMYjhscwAfuNwRt6wrt2njZ3JHFM301MyMarAAOpb11xgsJGUkjcpDIQBAEAQBAEBlAYQBAEAQBAZQHPW1AjY5580E/korZ7ItmJPCKBFXSNeZGmziST37l5xXyU9/yVFLHJdcIrnSRcpIA3b2EDfnsXe09rlXukWYvK5KxpFiHKv1WdBuy293FcnV3b5bYkNkuT3U1AoKfWy5eUc0HzR+V12+kaDPLKet1C09fHdkDoxgTqyQySk8mDzidr3b2g/Feh1OoVMdkO5x9DpJaqe+fY+mxRsjaA0BrWjsAC4rbk+T1EVGqPHCRVsS0nkkfyNA3lHbC+12js3d6u1aWMVut4Ry79fOctlCy/s802hzpDr1sr5HeiDYevwsktZt4rRiHTZTebpNk1T6NUbBYQtPaL/FV5aq1/JdhoKI/xPcuj1I7bCz1WWFqbF8mXoaHxtIat0Ii6VO98T91jceIViGtl2nyinZ0td620yTwOjqRGW1bmybhlu6zvUF1kM5hwW9PRNR22vJVdK9EuTBlpwdXa5g3dbepdDS61P0TON1Dpnh/qVnPgFX8qb8nlvrt50Mo6TCOJ4LOorVT3x7fKNNFa7065d12ZctHsSdIHRzC00WTxx4PHUVzrq8eqPY7mkucltl3RNKAuglANZMGMoxrJgbkNZBkayDKF0GUZQyC5FyG0u5jWQxkXQZRlDIugyAgMoDCAr2mFTZjWekbnsH6C5nUbMRwRWvgqkERc4NG0kD1rj1x3SSK6Ra9I5RFA2JuWtzf8o2rr6ufh1KCLFj2ohNHqQSS3d0Wc53DqVLQ0+LYQwx7mQOKVD66rszY52ozqaN/4r6BVBaenJ5i+UtZqMI+n4dRMhjbGzY0W7eJXDsm7JZZ6uiqNMFFFX0ixCSpm+R0xsP4rhuG8K7RXGqHiT/w5ervnfZ4Ffb5ZYsHwmKnYGRjtO8niVUttdjyzo6bTRojtj/2SAURaPSAwgCAwgMEXRMxjPc46LDIodbkmhpcSSbKSVkpcSZBDTwrztXLIvCcAkZMZ55S+Qi1mizbcOtS2Xpw2JcFajRONniyfJYVWOiUbyp4vPDHBHC/k+XkLXyeiBbfu2+5WtLBNtlPVTkkkcLPJ6wgH9oznskFvipPMy/EiWmX5Gfm7Z/iNR7Y8U8zL8R5ZfkQuncPyZ9FA6pn5IRv15A4l553SyOfBS6fElJ45I9TmLUckVrYd/iFb7J8Vv+p+KIvR+TNNTVwx6rqGtqpJ9doa2QENNzvzWyi370sGHJL2Nn1/GtJoKOJrqlwDy0WY3NznWzsOF965saXOXB05XqEeT5fXaUuxGQiqnNJTNzDIw4ud2kbT7lfVKqWUssoStla8PhG3BtNX0EnJiQ1dLuJBbI0dWtv6tixOiNqyuGZhfKt4fYmKPDqt+tUYTXcq1zi50cpuWkm+qeHuULcF6ZolSm/VBmx+n2IwEQ1NFed2UeqSA88bZ37isrTVy9SfAepsj6WuTaMKxyu/9iZtJGfNYOdbhkb+9Y30Ve3k223W+7gveD0PIQsi13SajQNZ5u49ZVOUtzyXYRwsHatTYwgKVpZLea3otHvzP4Lg9RlmwrWvk16MQ6044NBd+vWtNBDNhitZke9Kp9aa3oADvOZW2vnmzBm18nh8vIUEjxk6U6o+Hiuv0OjLTKmts8PTs5vJvQXfJKR0AGt7TmfwXf6jZhKJzei05bsLfpDiHIU75N4Fm/1HILnUV+JNI7msu8KpyIzQjDOTh5R+ck3OJO220D3371Nq7d0tq7Iq9Mo2Q3vuyyhUzpmUMhYAWe4CAIAgCwAAsgICNxzBoKuMxTt1m7RbIg8QdxW9c5QeUR2QjNYZU/mro/5tR7bf+qsecl9FbyUfsfNXR/zaj2x4J5yX0PJL7JePQikBpydd3yYODNdwIIcb84EZ5qLzEuSXy0cpsm/2VT/yYv8ATb4KPfL7JfDh9EdjuidHVR6j4w3O4dGA1wPUQFvC6UWaTohNdjQdC6Mzid4dI5rWtaHu1mjVFgbcVnzElHBr5aO7JOiji9BnsjwUW+X2S+HH6MOoYjkY2W/pCypyXyHXF/BEYNonS0s8k0Ac0yCxbfmDO+TVtO2Uo4ZpCmMJZRvxLR+GeogqH62vBfUsbA34rELJKLiZnXFyUiXC0JTKAIAgPn+OvvUSdtvUAvNax5tZUn7iU0MZz5Dwa0esnwVvpq9TZJSQ+LvvNIfvH3ZfgqWpebGRS5Z60ydq0tKzjdx7gPFey6JDETldZliuMSd0Ah1aUH0nOPvt+Czrnm3Bc6TBRoT+zj8oLi75PCP4kmfdYf8AJSaHjdL+iLqrzsr+2W6KMNAAyAAA7lQbyzrwjiKRqr6xkMbpJDqsYC5x6gkYuTwjMpKMcs+X1Xlbk1jyNM0s3F7zc9ZDRkugtDH5Zz3rZZ4Rq+dqq+zR+0/wW3kofkY87P8AEfO1U/ZY/af4LD0UMe4LWzz7S2aQaafJnUjTCT8psXAmxYDqi1t5Bd7lWr0+5Np9izPU7Wk/kt7Sq2CwpIySjRncirjSz/yXyLk8tW+vrZ3te1rbLKd0vw95XV/6mwtF1AWSJ0h0ipqNmtO8Am+q0dJ3YFJXVKb4Irbo19yhU3lbvJ9JThsRO1ryXgcbWsewK49CscPkprXPPK4Po+FYpDURiSB4e08Ds6iNx6lRnCUHhl2FkZrKZ2Fam5820m8pMtNUyQRwMeIyBdznXJsDsA61eq0ilDc2ULdY4zwkRnztVP2aP2n+Cl8jD8iPzs/xA8rVTvpo7b+e/wCNljyMPhmfOy/EuNRpg04ca2FutYdBxtZ17EEjgqvgfqbGWXqF4e9FQb5VKw5ikYR1coffZWvJQ/IqrWzfO0z86db9kb/ueCeTh+Rnzk/xN1D5Tax8jGGjFnOa06vKXzNsrhaz0kIrKkbQ1c28NFq0m0t+SVNNByety55x1rFoJDRYb8yq1dG6LlksWX7ZKOC1BQFlBAEAWH2B87xYfTSf1FeZ1P7rKc+5NaFbZexn/JX+mvuS0kDiA+lk/rd8Vz7/ANxkUvcetPB9HSH7j/gxe36L7P8ADj9Z7RLRoSf/AMcff8VFrf3mdPpf/joitNMqqiJ2a5H/ANMU2l/bmip1L96tlzC5520VLyoRvOHy6l8i0ut6IIurOkeLFkrapN1vBDeT/HcMjo42SSQxyC+uJLBxPHPaFLqK7XPKIdPZVGGJdyy/vNhX8+m9pqg8K36ZP41P2gNJsK+0U3tNTwbfpjx6ftFG8sTdeejDDm5rg0g5XLm2Nx3K5oWlGWSprU3JYNP7g4z9o/35E8zT9Dy9z+R+4OM/aP8AfkTzNP0Y8rdjuc2iGHzU+MMjqHa8jWu1jrF17suMzmtr5KdOYmtMXG7Eiz6X+UiOG8VHaWXYXbWNPVbpnsVanSOTzPsWbtWvbHufN5IquWblauComubuGq9pPUDq5DsXRzXGOIMoYm3mSLNWY9ysIgdhLhGOjqh4LesHUvdVowUZbt5M5uS27St4VUV9E8ywRzRjeHRuLS3g/Kx7clPYqprEnyQwdkHlI+s6Iad09ZZj7RT+gTk7+g7+xc2/Syr5+DpUapWcfJ89xzFZaXF6mSKNsjrkarmlwsWNubBXqoKdKUmUbJONrwjr+cKv+yRf6L1r5av8jbzM/wATnr9Nq6aN8RpIxrtLTqwvvmLZdazGiuLzuMSunJe0m5cJkpsBkZKC17jrlp2jWcLA9yhVinqE0TOtwoaZA4LLXiFnJV9PEy3NY+VrXNHAghWLVDdzErV79vDO7l8T/wATpf8AXZ4LTFf4sk/U/Is2hGIysc8VtdTza+qImtkYXa1zfPLqyVe+GeYxwWNPLD9TIjyoyNbiFC5xAa2xJOwASNJKk0ufDkiPVteLEu/744b9qh9sKm9PZ9Fxaiv7NkGldA9wayphc5xsAHi5PAI6LFzgK+tvGSYBUROZQFC0hZaof12PrC83rVixlWz3HbodJaR49JvwP5qx02XqaNqXyR2Nx6s8g+9f15qtq47bGaTXI0pZr0UD/QdqnvFvwC9b0OxNYOZ1iG6lS+iV8nVTrU5bvY8+o5j8VNr44syTdHs3VY+jHlDpiYWSt2xPB7j+YCaGSUnF/I6tW9qmvhlkw6qEsTHjY5oPrGxVLI7ZNM6WnsU61I2zRNe0tcAWuFiDsIO0FaJ4eUSyipLDKDV+Sejc4lkssYOeqC0gdlxeyux1s0ijLQxbNPzRU32ib1M8Fnz8vox/x8fsfNFTfz5vUzwWHrpfQ8hH7LJiuh1NUGmLy8fJrBgBHOA1bB1x90KCN0opr7LEqIyaf0WMKFk6RlDJAO0VgNYawl/KFmqW3GrstfZe9lL472bCv4Cc9xw6O6AUVI8vaHSO80yEHUHAAAZ9a3s1M5rBiGljF5LYAq+SxhGbIMHlzARYi4O4plmHGLKp+4FGKplSwOYWu1tRpAYXbja1x2BWPMzcdrIFpY7tyO2m0VgZWSVgLjJI2xaSNUZAEjK97ALR3Nx2m0aEpZJ3kxwHqUeWS7UZ1BwHqTLM7UcGPYQyrgfDISGvG1u0cCFtCxwllGk61OOGUn5oqX+fN6meCt+fn9FPyEfsfNFS/wA+b1M8E8/P6HkIfZspvJPSse1xmmdquBtzBexva4F1rLWSksNG0dFGLzkm9LNC4K90bpHyMdGC0FlswbHO4PBR06iVXYku00bPkgfmjpf58/qZ/wBVN5+f0Q+Qh9m2j8lNKyRrzNM7VcHWOoAbG+0C61nrZSWMG0NFGLymfQAFSLyWEZKyCn6YQ2ka70m272/3XD6lHEsle1ckfgVRqTsO4mx71W0lmyxN/JpB4kSGl9PaRr9zhbvH91Y6jXiakb2rHJow9nL008G+2uzt/uB61e6NqNksMraivxaXAh9A8Q5Ko1HZCQaufpDZ+IXq9fVvr3I4nS7vCv2vjJYtP6qZkIDAOTfdryRcjh2KjoYRlPnudPq9lkako9jg8n2NAXp3nrjJ97VP1Cj+aK3SNYv2pF7XKPRGVgBZAWMAJ3AWQYQC6wYZlZMhAZQGEAQCyAygCAxZALIAgCdwFjAFkAQBZBlAQmlVLrw3G1hv3b1R19W6vJHYuClA8FwE8f4VV3LdWD5VShwze0X7xtC7U0r6M/JZfqiVvDawxSB43besb1zNPa6rCCLwcOmGHcjMJYuhLz2kbA7aR+K+gaC+N1eGee6lQ6bd8OzLfg1dHX0xZJbWtqvG++5wVG6uWnsyjsae2Grp2S7nz/FsNlpJdU3FjdjhvA2EHiuvVZG+B53UUT01hddGNLmSAR1BDZNgccmu79xXL1OjlDmPY7mg6nGxbZ9y3ByoPg7SaaymZQyEBglB27nBJjFO2VsRkbru2C/x4KRUz27scFZ6mtT2Z5PWLYnHTxl8hsBsG8ngBvWK65TeImdRqIUxzJnPTYuJ4TJTar3AdFxtY8HcFvOlwliZHDVK2vfX3M4HjLKkOsC1zDZ7SNh7dhWLafDfJtptSrl/ZKqItGNZYyD0sgwgAQGUBgoAgCAIAgMoAgMIDKAIDxKwOBBzBFitJR3LBhrJ86xCkMUjmHccusbivNX1OueGVJLDJPRfEOTeWOPNfs6nfmrWhvSe1/JvVL4NWkWHclJdo5j7kdR3ha6yjZLK7MxZHDyMPljmjNNP0XfVu9F25W+l6/wpYZFbVG6twZWr1GH1HBw9l7fBe1WzUwPNLxdFcXqKelxKHVd0htHnsPELlONmmmd+M6ddXh9yl43ovPTkkAyR+k0ZjtG5dSnWQs7nD1XTraX6VlGrC9I6uGzWP1hkA141h1DiFtbpaprczWjX31ektDdMalmU1K8HiNa3vC5/k4S7SOtHqlsViUA7TaV2UdK8nrv+ATyUV3kP+WsfEYPJqMmLVWWqIGH/ACm3fmspaev+zRvWX9+EaBFRUB1nu+UVG0C97H8O0rf9XUcRWERt0aV7pPMiBqqqpr5QLax81o6LR+HarkYV6eJzp2W6yeETkEfIA01GdeeT66QbGDhfdbNU5y3vxbOEdGteGvCq5b7st2j1FDFEGxEOHnOB2u3krmWahXPJ29LTGqOEd1XUNjYXO2AfoKGyahFssN4RRRi8+uXtcQXG9to6hZcDzVjllMrKbzwXqhc8saZLaxGdti79Tk4pyLKfBvUhkygMWQAoAgCAIAgMoDCAIAgMoDCwCB0ow3lGa7Rzmbetv5Ln6+jxI7l8EdkeCnXXCTw+CsuC2YZWMqojFL0wO8/eHWuzRbHUQ2S7k8WmsMruIUL4X6ru48RxXNuplVLDIpQcTrbURVLOSqsiOhJvHaV1undUnU8SILqIXx2zK9iGE1NG8PaTq+bIzYe3gvX1airUQPP26W/SyzHsTuEadZatS2/3mj4hVrunvvWX9P1jjbaiYZHhlSQ9pjLgQcjquuM8xkqr8evhl6Pk7mprGTq0oxZ1LEHtaHXcG2PAgrXT1eLPDJdbf4ENyWSpS6eT+bHG31ldFdOjnlnEl1if8UiNqMdrqjm6zzfzY2kfDNSqiivkrS1Wqu45/wANlPo44DXq3tgZ943eewBYlqvipZNoaKXuteF/7JOkc57THQM5GH+JO/Ikdv67lUtnGv13P/C9VGU/RSsL7PZljhYYqbf9ZIek8/gF5jqPU5XS2w7HRopjVHEe/wBnTo2JuU+jNmjpk9G3iqmidm7jsWq89z3pHi3Ku1GHmN/+j4LOt1O+W2PYWTyaMIgaLzSdBmwek7cAo9NWvfLsYhH5Llhz5HRtMoAcc7D3LuUuTjllldjqUxkIAgCAIAgAQAIAgCAIAgMoDCAwQsNLGAUzSLCOSdrsHMO37p8Fw9dpXB7oleyHyQ8UjmkOabEbCFQrm4vKIk2i00lZFVs5Oawf6s+LfBdeq2vUx2z7k+5SXJB4phEkJzF27nDZ38FQv0sqnkinW0eaLFZIxq5PYdrXZj8ltp9bZTyjGcrEjzUYXQT5sJp3ndtZ+S9Fpeu/Ezn3dLps9nBHz6IVIziLJRxa4X967Eeo0Wruc+XS7q5ZjyTtZiFTIwMnoXPaLbDfMb8lXjCCe6M8F6dtso7Z15OJjHfw8MF/v/mpdyfusK6TT9NJ0iPESM+QpW9VgfiVBO/TQ5k8k8atTL4UTm+R0rDrSvfVSdZswH8VztR1uMFtrRNHQQT3WPczFXiD5BY2awbGtFmhee1Grtu9zLi4WIm/DcIfLzncyMbXHL1XWadLKXMuEbxhk3YjibA3kqbmsG1293epL9QorZWZlLHCOHD6Eyn0WNze7cB4qvTVveX2NIpssmGUglLXWtDH9W30jveV1aK/EfbCRYSLCAukiQygCAIAgCAwgMoAgMIDKAIAgCAIDBWMA8SxhwIcLg7QsSipLDMNZKZjeCOiOswXZ729vUuHqtI4PK7EE4YIdptmMiqGWnlEJP4dpEQNScazdl7XPeN66VGuysT5Jo2fDOifBIJhrU7wOraPVtClnpYW8wZtsT7ENVYNUR7WEji3MKjZo7I/BG62jjBc30mnvCh/Uj9mnKNzcRmGyR/tFbrUWr5M7nkPxCY7ZH+0UeotfyN7NPOcd7j3lafqSMcs7qXBJ3+bqji7L81NDR2S78I2VbZ3CnpafOR3KvHmjZf9cVYVdNPLeWb4jEj8SxaSXI81g2NGzv4qtbqZTWFwjSU2zzQ4eXjWcdSMbXH4DilVEpcvhCMeSfoaDlQAGlkDdjT0pDxd1Lp1UbuFwidRLExgAsMgF0EsLCJD0tgEAQBAEAQBAEAQBAEAQBAEAQBAEB5cwHasNJ9zDWSt4to2Dd0GR3t3Hs4Ll6jQp+qBFKv6KzNC5hs9paeBXJsqcO5C4tEpotAXTXF7NFzn6ld0EW55N6s5O/SHF5I5Q2J1tUc7IG5O7NT6zUyhLETeyeGcjNIifrImO7rKBaxfyiaeIvlGf2rSnpU47rLbzNL7xM74/Q/atKNlOO+yx5mhdojfH6MO0iI+riY3uv8ABYetS9sTHir6I+pxWeTpPNuAyHuVeepsn8mrm2aqajkkPMaT17u87FpGqyb4MJNknTYdG02d9NJ6DOiP6nK5Xp4x78sljDHcnaXCy4h09jbosb0G928roV6Zt5l/0SKJLgWVzCXBuelkBAEAQBAEAQBAEAQBAEAQBAEAQGEAQGUBiyA56ujjkFpGh364qKymFi9SMNJkXHg74STTPtfa14uDbr2qqtNKv9s02Y7HJWU2sSZ6d1ztfE6/uUNtW79yJrKKfdEc/D6Y7JXM6pGEKs9NW+zNXFHj9kN3TxHvstHpI/kY2L7H7JaNs8XruseUj+RjZ/Z6Zh0G+Vz+qNhPvW60ta7sztR302HD+HTuP3pnWHsqxDTr+MTdQRJMwqR310nN9CPmt9YzKtR08n3NlBklTUrIxZjQB1KzCuMOxvtRuspDJlAEAQBAEAQBAEAQBAEAQBAEAQBAEAQBAEAQGEARALDB4dG07QD2hY8NMYyaXUER2xs9kLR0w+UY2oNoYhsYwf5Qioh8IxtRubGBsAHYFsoRXwbYPa2AWcBBYBlZAQBAEAQBAYQGUAQBAEAQ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5782" name="Picture 6" descr="http://blog.cray.com/wp-content/uploads/CHAPEL-LOGO-FINAL-e13685481334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36200" y="1371600"/>
            <a:ext cx="1981200" cy="1287782"/>
          </a:xfrm>
          <a:prstGeom prst="rect">
            <a:avLst/>
          </a:prstGeom>
          <a:noFill/>
        </p:spPr>
      </p:pic>
      <p:sp>
        <p:nvSpPr>
          <p:cNvPr id="75784" name="AutoShape 8" descr="data:image/jpeg;base64,/9j/4AAQSkZJRgABAQAAAQABAAD/2wCEAAkGBw8QDRAQEBARDw8MDRAQDw0QDxAPEBAPFBEXFhURFBQYHCggGBorHBQVJTEhJTUrLi4uGB8zRDMsOCgvLisBCgoKDg0OGhAQGiwkICAtLCwsLCwsLCwsLCwvLissLCwsLCwsLCwsLCwsLCwsLCwsLCwsLCwsLCwsLCwvLCwsLP/AABEIAO8A0wMBEQACEQEDEQH/xAAcAAEAAgIDAQAAAAAAAAAAAAAAAwQCBgEFCAf/xABLEAACAgEBAwcHBwcKBgMAAAAAAQIDEQQFEiEHEyIxQVFxBmGBkbG08CUyNUKDocEUI3SEktHhM0RSYnJ1grLC8UNTk7PD0xUWJv/EABoBAQADAQEBAAAAAAAAAAAAAAABAgMEBQb/xAAxEQEAAQIDBgUDBAIDAAAAAAAAAQIRAxIhBBMxQVHwMjNhgZEicbEUocHR4fEjJEL/2gAMAwEAAhEDEQA/APuIAAAAAAAAAAAAAAAAAAAAAAAAAAAAAAAAAAAAAAAAAAAAAAAAAAAAAAAAAAAAAAAAAAAAAAAAAAAAAAAAAAAAAAAAAAAAAAAAAAAAAAAAAAAAAAAAAAAAAAAAAAAAAAAAAAAAAAAAAAAAAAAAAAAAAAAAAAAAAAAAAAAAAAAAAAAAAAAAAAAAAAAAAAAAAAAAAAAAAAAAAAAAAAAAAAAAAAAAAAAAAAAAAAAA8/cpvKDtOramq01GpnRRp5xhGFarT+ZFuW/u7/b3nRRRTa8sqqqr2apofLza8I9HaGpeW307Xd299mWbRh0zyZVV1RNrr8OUzba6tdP006aXtrG6o6I3tSzXyp7cXXq1LCy1LTab8IIbmjorvquqzDlc2yuuyiXjp4/g0RuKU7+U8eWPa67NI/Gif4TG4oTv5Srlq2quurRP7G//ANpG4o9U7+pJDlv2j9bS6R+Cuj/rZG4pTGNPNPDlz1fboqH4W2L8GR+njqnfJo8ut3bs+t+Gpkv9BH6eOqd8ljy7y7dmr0a1r/wj9PHU33omr5dY/W2dJeGrUvbWh+n9Ub/0fS/JLb0do6CnWQhKqN/Ofm5NScXC2Vb4rr4wZhXTlmzeJvF3cFUgAAAAAAAAAAAAAAHmfy42VHUba2zKU3D8mnvprGOFDll56/5PGOHWdNFVqYZ1NIpg0sNYcXJNdzTeUb08HPieJYrry14pF4i7Gqqyfc++TfoX+5azO5zfx4ixmYTWOBEpjVG4kL3cbpCbuN0JusaXZt9qzVTZYk8OUK5Sin3OSWF6SJmI4rREzwc6zZl9KTtpsrjJ4jKdcowk8ZxGWMN+AiYngTEwrqJKky9K8jq//P6Px1XvdpxY3jl3YXghuZkuAAAAAAAAAAAAAAAeYfLbaFtXlBtXcrlbXOyX5RXFf8JVqLcpbr3Y4m033S7Hhropi9KktVozN7z+dOUpSfUsttt+06qI0cWLVaZXa4Ya7k/u6+P4+hGsQ5aqrx339vlLzWPRvrv6kWyqZ/4czhhN+fC8f9kJixFV5VnApZtmYuBFk5mLgRZOZd2ToVa7ui5urS22wqWU5yilnGOPRi5TaXZWytWjSjVtep02wrZTzqJuOXGuTnNKuuWqi3KqHN4ju0qeIYw97GE8YyjeRydEzRzlHrPyDT6S6OnlvVaim6pxlHfnqL+g62rIrccapSnLeTz0YLi2xEVTOvf+yqqKaWmqBvZxTL0fyQr5A0fjqferTgx/HL0cHwQ3EyagAAAAAAAAAAAAAAHl3y2fy9tnouWY3rKceilGD3uL4rh2ceJ00eGGdTo9nV9DPo9CzJ+xL0nbhRo8zHq+q3fRdVfrzjPnzjP7W8/8JrZzZu+/S0e6eMM+nx7sP7pJ+ll4i7KZsx1dfGK8zfrf8CKoWwquMq/NlLNczh1kWTmYOoiyczKmU65xnXKVc4SUoWQk4TjJdTjJcUyJputFcxrDtv8A7Nrd7ecqJT/5stBoJ2+POOreb8+Sm6p7mWv6irjp8KW0to6jUzU9RdZdKKxHfk2oLuhHqiuHUsFqaIp4M6sWqriqbhNlLvRPJKvkHSeOo96tPO2jzJets/lw28xbAAAAAAAAAAAAAAAHmTyvrztrbj7Y852dmYZ7eHwu06aOEMq3TbMh+aX9qWfXD8Ez0MKPp79HjbRP1/H8rbr4Pwfsn+9mtu/lhm7+E1celjsbftn+5F4jVnVOnfoy1dfzX3rH3/xFUIwquMIlURZfOOkjKZ2DoIyrZ2LpIypzsXURlWzsXAiyczFxIsm70HyUfQWk/WPebTy9o8ye+T2dm8qG3GLcAAAAAAAAAAAAAAA8z+VsU9sbc4dU5PK3d5fN7+zis47jqo4QwxHSbM6t19UvbxWPU5enB6GDws8faON45d/l2ahnr7evHnznH7UvXHvOi3fffBx5rd99I+JTRh8evP8Aml6kWiFJq7+P6hPzWVu+rzMtbSzLPaboVTjrK2aZ7s1UTZXO5dIyozo5UkTStFaGdRSYaxUgnApMNIqQyiVmGkS9AclX0HpP1j3mw8rafMnvk9vZfKjvm2wwdAAAAAAAAAAAAAAAB5q8rFL/AOX25uxcvzjzhVuMY9FuT3mn2Y6OXx9D66OEOfE5tf0seijuw+DysSdXb6a1PhLg+/v/AInTTPVwYlFtYbXVptPzcW6ZbzoWJuu5Q53mVFfN4Y3+OV248DP672vz9OreIw5pvl5dJ42/tDtL8nwo6dLHOTbbUm9zEdzjJZXVLK4rOe9G2FTX/wC3JtFeFa2H1n+LcVN05/ebWceewtO8Zw8Ltxw+OK9ZFlrzMXYusmyMzCVZWYWipXsrKzDWmpVsrM5htTUrTgUmG0S+9clq+RNJ9v7zYePtPmz3ye/sfk0+/wCW1mDpAAAAAAAAAAAAAAAPM3lpfCO19sRl1237sFx4tOL7n3ebxOzDjSHLizxdPpF0Ud+HweTizqvVRNohzVS3Dyf2nuR0UZXNRr19krISm3GNW7p91tf0cxljwZnXh3zWjl/bXDxY+i9XCqfjRf0ep0jrolZGmMrbKVqYxgujBWXKWEl0OjGrLjh8fOWmMS8xF9L2+I+efFjFWDamarazF9OV6r/bS17L9Vekcnvcys1xjZFSpx1WfnItcE/mLdhx4J94/wCW2l/39NPzrKf+vmnNbhrw9dY/bSnXmsVy026oSdKpd6cIxljNLu03GzDzvbsZ53uPB9yKzTiXvETe372q4e9uCYxcHLlmact9Ptejjzva97oNm6Wm7mmqqnOXNrURwoxjDfuUt1ZxGW7Gt8OPau0nFmqi8Xm2tv2/z3ZGzRh4uWYpi82zdIi9X72iP45tSnA7Zh5MSr2RKzDWmVWyJSYb0yq2RM5htTL7pyYfQul+394sPF2rzZ9vw+j2LyKff8y2k53UAAAAAAAAAAAAAAAeWuUD6c2h+mT9iO7C8MOLH8Sro10Ud2HweXi8XY0o3hyVvoOj0FU6aIzhu12afRrnPyequCnPUVxnKOo+c7N1y4dWN5vqOTPVFUzE6xM8/SeXR3buiqmmJjSYp5RzmL69XGzdlRhUlbF1znU3ZG2CzCTq1yUsSWVhV1v7+7G1WLM1fTrry+9H9y5aMCKabVaTMa3+2J/UO0jsqnm9x1yqUbLeDcd+yEZR3Zb7jnDx1rhxZTfV5rxN+Ht7XaTs2HkyzTaLz95iLa3tz9EFey6ZQjKMJvnKpzklPK0+7TvRb4dTkn1/0cG849cTaZ4TEcOOtv2hxxsmFVTFVNM6xM8fD9N4+Z69HQKbSaTaUlhpNrK7n3nbMRPF5FNdVN4ieKvZWRML01KlsGUmG1NSnajOXRSp2mcuil9z5MvoXS/b+8WHibV5s+34fSbF5FPv+ZbQc7qAAAAAAAAAAAAAAAPLHl8/lvaH6ZYduF4YcWP4kGi+ajvw+DysXxS7Gk3hyVt62ZsrSzdEHCtynTo7JqMtQrnzuoqhNyy+b3N2bXR6WWvOc9WLXF5v16W0iZ+/8OuMDCqyxMRwpnnfWYifS2v3YafYsN1t2y/MV1zuSqXBWaeVyVb3ulwhjjjv4nR+om9rceGvSba6OGdipmJnNOlpnTrEzprrw9Fx7Lp5vTzdjrhfGS33HOZRlPjPMsQbSgks4631LLmnHrvVTa8x/jhprzUr2TDy4dU1Wir868dbRfSI955a07p2UysqTcVmUXvRhvYaw+KzjKfY8NM3pinEiKp779XFXVXg1VYcafeIv/PGOk6wps1c0IpyKy0iEMmmVaRorWpdpWWtMuv1dOFlcV2+Yyqh14Vd5tL7byYfQul+394sPC2rzZ9vw+n2LyKff8y2k53UAAAAAAAAAAAAAAAeVvL1/Le0f0232nbheGHFjcUGifRR3YfheXi+KXY0s3hyVQ7ijamo3Yw5+1QrcXCKtmlFxeY4WeGHxXcWjDove0M6sXEtbNOnqt07SvSgldalV/JrnJ4hwx0ePR4cOBpu6NdI19HPONixb6p04azos1bRuTyrrFJ/W5yeetvrz/Wl+0+8tu6OFo+GU42LE3zT8z3zn5JXOTcpNylJ5cm2233ts0i0RaHPVeqbzrLCUyboilXsmVmWtNKrOzDyuwpMt4pu5lPKTXb9zF0RFpsVw3sp9TWH4MRFyqq2sPrnJb9CaT7f3mw+d2rzZ75Pstk8mn3/AC2s53SAAAAAAAAAAAAAAAeU/Lt/Le0f067/ADHbh+GHHjcUGkfRXx2nbh+F5mLH1SvVTNolzVQuVTNIlhVSt12GkSwqpWYWF4ljNKVWk3Z5XErRdaKVey0pMtKaVW2wpMt6aTSW5co+beXo4fj9wpnkYtFrStai7m6ZS7ccP7T4IvVOWm7GijeYkUvrvJV9B6T7f3mw+d2nzZ75Psdl8qPf8tsMHQAAAAAAAAAAAAAAAeT/AC6fy3tH9Pv/AM7OzD8MOXF4oNLLoo7aODzcSPqlbrmaxLCYWa7C8SxqpWa7C8SxqpWIWl4llNCTnibq5GMriLpihDO0rMtIpVrLCky1ppc6CTdqx3MUT9RjRahn5QX4UIf4n7F+JOPVwhXYaNZq9n23knfyFpP1j3m08PaPMnvk+n2byo75tuMG4AAAAAAAAAAAAAAB5L8uJfLe0v7w1H/cZ2UeGHPiq+nl0V4HXRwedXGqzCRpEsZhPCZeJZzSmhYWiWc0po2lrs5pZc8TdGRw7SLpyI5WkXWilHxfh3lV+C7s5JTXp9nx8ZNMPi5sfWnvvv7Os2vdvXz/AKvRXo6/vyY4tV6pdmy0ZcOPl9+5JPoHR/rHvVp5G0eZL3dn8uG3mLYAAAAAAAAAAAAAAA8ieW0vlvaX95ar7rpI7KPDDCtDRLorwOmmdHDXGqeMjSJZTCWMy11JpSxsJupNLNWE3VyuecJujKKbfULlohml38fN8fHiSrfp333Y3/j4+PDqcXMvfff5W9DPpeh+w0onVhjRo6G63Lb/AKTb9bycszd6dNNoiHovkifyBo/1j3q08zH8yXqYPghuGTJqZA5AAAAAAAAAcNgYu1IWRdFPVxXaTZGZXs2tWu0nLKJrh5S8uqrI7X10pwnBX6/VW1uUXFTrldKUZRz1rDR1U8LKzaY0VKJ9FeBvTOjjrp1TxmXuymEimTdWYZqZa6uVJCTfVxJhWYtxTRr736F+/wCPEtbqymrolUuxepZ+PxXnJurlme+/6Obm+qEn4Rb/AA/h5is1QvFE9998pZR0V76qbX4VTf4fHn6iueOq+7np333HFa0+zNY8401/zZY/M2LL3eHZ8esmMWmOak4FU20U4+Se0pdWjv8A2Me055xKerviiX2HyAo1un2Zp6LK5Vyr53MHjK3rpyXV5pJ+k5sTLM3b05oizbqJ3vryZTZpGZeq5ztK6LxdYgpELJUQkA5AAAAHAHDiBhKlMm6LIJ6JMnMjKr2bHgyc6u7hR1/kjpb4OF1cbYP6s0pLx49T85O8lG7h0tfJRsmPVpl6bbpe2RbfVI3UJ48mWy1/Nq/Sm/axvqjcwljyc7NX82p/6cWN9UbmE8PILZ66tNSvsofuG+q6o3FKxX5H6KPVTWvCEf3Eb2pO5pTw8mdKuqqH7KI3lSd1SmjsHTr6kfUiM8p3VKWOyKF9ReojPKd3Skjs2pfVXqGaU5IZrRVr6q9RF5MsM1p4dyF02hkq49xBZluoJMAcgAAAAAAAAAAAAA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786" name="AutoShape 10" descr="data:image/jpeg;base64,/9j/4AAQSkZJRgABAQAAAQABAAD/2wCEAAkGBw8QDRAQEBARDw8MDRAQDw0QDxAPEBAPFBEXFhURFBQYHCggGBorHBQVJTEhJTUrLi4uGB8zRDMsOCgvLisBCgoKDg0OGhAQGiwkICAtLCwsLCwsLCwsLCwvLissLCwsLCwsLCwsLCwsLCwsLCwsLCwsLCwsLCwsLCwvLCwsLP/AABEIAO8A0wMBEQACEQEDEQH/xAAcAAEAAgIDAQAAAAAAAAAAAAAAAwQCBgEFCAf/xABLEAACAgEBAwcHBwcKBgMAAAAAAQIDEQQFEiEHEyIxQVFxBmGBkbG08CUyNUKDocEUI3SEktHhM0RSYnJ1grLC8UNTk7PD0xUWJv/EABoBAQADAQEBAAAAAAAAAAAAAAABAgMEBQb/xAAxEQEAAQIDBgUDBAIDAAAAAAAAAQIRAxIhBBMxQVHwMjNhgZEicbEUocHR4fEjJEL/2gAMAwEAAhEDEQA/APuIAAAAAAAAAAAAAAAAAAAAAAAAAAAAAAAAAAAAAAAAAAAAAAAAAAAAAAAAAAAAAAAAAAAAAAAAAAAAAAAAAAAAAAAAAAAAAAAAAAAAAAAAAAAAAAAAAAAAAAAAAAAAAAAAAAAAAAAAAAAAAAAAAAAAAAAAAAAAAAAAAAAAAAAAAAAAAAAAAAAAAAAAAAAAAAAAAAAAAAAAAAAAAAAAAAAAAAAAAAAAAAAAAAAA8/cpvKDtOramq01GpnRRp5xhGFarT+ZFuW/u7/b3nRRRTa8sqqqr2apofLza8I9HaGpeW307Xd299mWbRh0zyZVV1RNrr8OUzba6tdP006aXtrG6o6I3tSzXyp7cXXq1LCy1LTab8IIbmjorvquqzDlc2yuuyiXjp4/g0RuKU7+U8eWPa67NI/Gif4TG4oTv5Srlq2quurRP7G//ANpG4o9U7+pJDlv2j9bS6R+Cuj/rZG4pTGNPNPDlz1fboqH4W2L8GR+njqnfJo8ut3bs+t+Gpkv9BH6eOqd8ljy7y7dmr0a1r/wj9PHU33omr5dY/W2dJeGrUvbWh+n9Ub/0fS/JLb0do6CnWQhKqN/Ofm5NScXC2Vb4rr4wZhXTlmzeJvF3cFUgAAAAAAAAAAAAAAHmfy42VHUba2zKU3D8mnvprGOFDll56/5PGOHWdNFVqYZ1NIpg0sNYcXJNdzTeUb08HPieJYrry14pF4i7Gqqyfc++TfoX+5azO5zfx4ixmYTWOBEpjVG4kL3cbpCbuN0JusaXZt9qzVTZYk8OUK5Sin3OSWF6SJmI4rREzwc6zZl9KTtpsrjJ4jKdcowk8ZxGWMN+AiYngTEwrqJKky9K8jq//P6Px1XvdpxY3jl3YXghuZkuAAAAAAAAAAAAAAAeYfLbaFtXlBtXcrlbXOyX5RXFf8JVqLcpbr3Y4m033S7Hhropi9KktVozN7z+dOUpSfUsttt+06qI0cWLVaZXa4Ya7k/u6+P4+hGsQ5aqrx339vlLzWPRvrv6kWyqZ/4czhhN+fC8f9kJixFV5VnApZtmYuBFk5mLgRZOZd2ToVa7ui5urS22wqWU5yilnGOPRi5TaXZWytWjSjVtep02wrZTzqJuOXGuTnNKuuWqi3KqHN4ju0qeIYw97GE8YyjeRydEzRzlHrPyDT6S6OnlvVaim6pxlHfnqL+g62rIrccapSnLeTz0YLi2xEVTOvf+yqqKaWmqBvZxTL0fyQr5A0fjqferTgx/HL0cHwQ3EyagAAAAAAAAAAAAAAHl3y2fy9tnouWY3rKceilGD3uL4rh2ceJ00eGGdTo9nV9DPo9CzJ+xL0nbhRo8zHq+q3fRdVfrzjPnzjP7W8/8JrZzZu+/S0e6eMM+nx7sP7pJ+ll4i7KZsx1dfGK8zfrf8CKoWwquMq/NlLNczh1kWTmYOoiyczKmU65xnXKVc4SUoWQk4TjJdTjJcUyJputFcxrDtv8A7Nrd7ecqJT/5stBoJ2+POOreb8+Sm6p7mWv6irjp8KW0to6jUzU9RdZdKKxHfk2oLuhHqiuHUsFqaIp4M6sWqriqbhNlLvRPJKvkHSeOo96tPO2jzJets/lw28xbAAAAAAAAAAAAAAAHmTyvrztrbj7Y852dmYZ7eHwu06aOEMq3TbMh+aX9qWfXD8Ez0MKPp79HjbRP1/H8rbr4Pwfsn+9mtu/lhm7+E1celjsbftn+5F4jVnVOnfoy1dfzX3rH3/xFUIwquMIlURZfOOkjKZ2DoIyrZ2LpIypzsXURlWzsXAiyczFxIsm70HyUfQWk/WPebTy9o8ye+T2dm8qG3GLcAAAAAAAAAAAAAAA8z+VsU9sbc4dU5PK3d5fN7+zis47jqo4QwxHSbM6t19UvbxWPU5enB6GDws8faON45d/l2ahnr7evHnznH7UvXHvOi3fffBx5rd99I+JTRh8evP8Aml6kWiFJq7+P6hPzWVu+rzMtbSzLPaboVTjrK2aZ7s1UTZXO5dIyozo5UkTStFaGdRSYaxUgnApMNIqQyiVmGkS9AclX0HpP1j3mw8rafMnvk9vZfKjvm2wwdAAAAAAAAAAAAAAAB5q8rFL/AOX25uxcvzjzhVuMY9FuT3mn2Y6OXx9D66OEOfE5tf0seijuw+DysSdXb6a1PhLg+/v/AInTTPVwYlFtYbXVptPzcW6ZbzoWJuu5Q53mVFfN4Y3+OV248DP672vz9OreIw5pvl5dJ42/tDtL8nwo6dLHOTbbUm9zEdzjJZXVLK4rOe9G2FTX/wC3JtFeFa2H1n+LcVN05/ebWceewtO8Zw8Ltxw+OK9ZFlrzMXYusmyMzCVZWYWipXsrKzDWmpVsrM5htTUrTgUmG0S+9clq+RNJ9v7zYePtPmz3ye/sfk0+/wCW1mDpAAAAAAAAAAAAAAAPM3lpfCO19sRl1237sFx4tOL7n3ebxOzDjSHLizxdPpF0Ud+HweTizqvVRNohzVS3Dyf2nuR0UZXNRr19krISm3GNW7p91tf0cxljwZnXh3zWjl/bXDxY+i9XCqfjRf0ep0jrolZGmMrbKVqYxgujBWXKWEl0OjGrLjh8fOWmMS8xF9L2+I+efFjFWDamarazF9OV6r/bS17L9Vekcnvcys1xjZFSpx1WfnItcE/mLdhx4J94/wCW2l/39NPzrKf+vmnNbhrw9dY/bSnXmsVy026oSdKpd6cIxljNLu03GzDzvbsZ53uPB9yKzTiXvETe372q4e9uCYxcHLlmact9Ptejjzva97oNm6Wm7mmqqnOXNrURwoxjDfuUt1ZxGW7Gt8OPau0nFmqi8Xm2tv2/z3ZGzRh4uWYpi82zdIi9X72iP45tSnA7Zh5MSr2RKzDWmVWyJSYb0yq2RM5htTL7pyYfQul+394sPF2rzZ9vw+j2LyKff8y2k53UAAAAAAAAAAAAAAAeWuUD6c2h+mT9iO7C8MOLH8Sro10Ud2HweXi8XY0o3hyVvoOj0FU6aIzhu12afRrnPyequCnPUVxnKOo+c7N1y4dWN5vqOTPVFUzE6xM8/SeXR3buiqmmJjSYp5RzmL69XGzdlRhUlbF1znU3ZG2CzCTq1yUsSWVhV1v7+7G1WLM1fTrry+9H9y5aMCKabVaTMa3+2J/UO0jsqnm9x1yqUbLeDcd+yEZR3Zb7jnDx1rhxZTfV5rxN+Ht7XaTs2HkyzTaLz95iLa3tz9EFey6ZQjKMJvnKpzklPK0+7TvRb4dTkn1/0cG849cTaZ4TEcOOtv2hxxsmFVTFVNM6xM8fD9N4+Z69HQKbSaTaUlhpNrK7n3nbMRPF5FNdVN4ieKvZWRML01KlsGUmG1NSnajOXRSp2mcuil9z5MvoXS/b+8WHibV5s+34fSbF5FPv+ZbQc7qAAAAAAAAAAAAAAAPLHl8/lvaH6ZYduF4YcWP4kGi+ajvw+DysXxS7Gk3hyVt62ZsrSzdEHCtynTo7JqMtQrnzuoqhNyy+b3N2bXR6WWvOc9WLXF5v16W0iZ+/8OuMDCqyxMRwpnnfWYifS2v3YafYsN1t2y/MV1zuSqXBWaeVyVb3ulwhjjjv4nR+om9rceGvSba6OGdipmJnNOlpnTrEzprrw9Fx7Lp5vTzdjrhfGS33HOZRlPjPMsQbSgks4631LLmnHrvVTa8x/jhprzUr2TDy4dU1Wir868dbRfSI955a07p2UysqTcVmUXvRhvYaw+KzjKfY8NM3pinEiKp779XFXVXg1VYcafeIv/PGOk6wps1c0IpyKy0iEMmmVaRorWpdpWWtMuv1dOFlcV2+Yyqh14Vd5tL7byYfQul+394sPC2rzZ9vw+n2LyKff8y2k53UAAAAAAAAAAAAAAAeVvL1/Le0f0232nbheGHFjcUGifRR3YfheXi+KXY0s3hyVQ7ijamo3Yw5+1QrcXCKtmlFxeY4WeGHxXcWjDove0M6sXEtbNOnqt07SvSgldalV/JrnJ4hwx0ePR4cOBpu6NdI19HPONixb6p04azos1bRuTyrrFJ/W5yeetvrz/Wl+0+8tu6OFo+GU42LE3zT8z3zn5JXOTcpNylJ5cm2233ts0i0RaHPVeqbzrLCUyboilXsmVmWtNKrOzDyuwpMt4pu5lPKTXb9zF0RFpsVw3sp9TWH4MRFyqq2sPrnJb9CaT7f3mw+d2rzZ75Pstk8mn3/AC2s53SAAAAAAAAAAAAAAAeU/Lt/Le0f067/ADHbh+GHHjcUGkfRXx2nbh+F5mLH1SvVTNolzVQuVTNIlhVSt12GkSwqpWYWF4ljNKVWk3Z5XErRdaKVey0pMtKaVW2wpMt6aTSW5co+beXo4fj9wpnkYtFrStai7m6ZS7ccP7T4IvVOWm7GijeYkUvrvJV9B6T7f3mw+d2nzZ75Psdl8qPf8tsMHQAAAAAAAAAAAAAAAeT/AC6fy3tH9Pv/AM7OzD8MOXF4oNLLoo7aODzcSPqlbrmaxLCYWa7C8SxqpWa7C8SxqpWIWl4llNCTnibq5GMriLpihDO0rMtIpVrLCky1ppc6CTdqx3MUT9RjRahn5QX4UIf4n7F+JOPVwhXYaNZq9n23knfyFpP1j3m08PaPMnvk+n2byo75tuMG4AAAAAAAAAAAAAAB5L8uJfLe0v7w1H/cZ2UeGHPiq+nl0V4HXRwedXGqzCRpEsZhPCZeJZzSmhYWiWc0po2lrs5pZc8TdGRw7SLpyI5WkXWilHxfh3lV+C7s5JTXp9nx8ZNMPi5sfWnvvv7Os2vdvXz/AKvRXo6/vyY4tV6pdmy0ZcOPl9+5JPoHR/rHvVp5G0eZL3dn8uG3mLYAAAAAAAAAAAAAAA8ieW0vlvaX95ar7rpI7KPDDCtDRLorwOmmdHDXGqeMjSJZTCWMy11JpSxsJupNLNWE3VyuecJujKKbfULlohml38fN8fHiSrfp333Y3/j4+PDqcXMvfff5W9DPpeh+w0onVhjRo6G63Lb/AKTb9bycszd6dNNoiHovkifyBo/1j3q08zH8yXqYPghuGTJqZA5AAAAAAAAAcNgYu1IWRdFPVxXaTZGZXs2tWu0nLKJrh5S8uqrI7X10pwnBX6/VW1uUXFTrldKUZRz1rDR1U8LKzaY0VKJ9FeBvTOjjrp1TxmXuymEimTdWYZqZa6uVJCTfVxJhWYtxTRr736F+/wCPEtbqymrolUuxepZ+PxXnJurlme+/6Obm+qEn4Rb/AA/h5is1QvFE9998pZR0V76qbX4VTf4fHn6iueOq+7np333HFa0+zNY8401/zZY/M2LL3eHZ8esmMWmOak4FU20U4+Se0pdWjv8A2Me055xKerviiX2HyAo1un2Zp6LK5Vyr53MHjK3rpyXV5pJ+k5sTLM3b05oizbqJ3vryZTZpGZeq5ztK6LxdYgpELJUQkA5AAAAHAHDiBhKlMm6LIJ6JMnMjKr2bHgyc6u7hR1/kjpb4OF1cbYP6s0pLx49T85O8lG7h0tfJRsmPVpl6bbpe2RbfVI3UJ48mWy1/Nq/Sm/axvqjcwljyc7NX82p/6cWN9UbmE8PILZ66tNSvsofuG+q6o3FKxX5H6KPVTWvCEf3Eb2pO5pTw8mdKuqqH7KI3lSd1SmjsHTr6kfUiM8p3VKWOyKF9ReojPKd3Skjs2pfVXqGaU5IZrRVr6q9RF5MsM1p4dyF02hkq49xBZluoJMAcgAAAAAAAAAAAAA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788" name="AutoShape 12" descr="data:image/jpeg;base64,/9j/4AAQSkZJRgABAQAAAQABAAD/2wCEAAkGBw8QDRAQEBARDw8MDRAQDw0QDxAPEBAPFBEXFhURFBQYHCggGBorHBQVJTEhJTUrLi4uGB8zRDMsOCgvLisBCgoKDg0OGhAQGiwkICAtLCwsLCwsLCwsLCwvLissLCwsLCwsLCwsLCwsLCwsLCwsLCwsLCwsLCwsLCwvLCwsLP/AABEIAO8A0wMBEQACEQEDEQH/xAAcAAEAAgIDAQAAAAAAAAAAAAAAAwQCBgEFCAf/xABLEAACAgEBAwcHBwcKBgMAAAAAAQIDEQQFEiEHEyIxQVFxBmGBkbG08CUyNUKDocEUI3SEktHhM0RSYnJ1grLC8UNTk7PD0xUWJv/EABoBAQADAQEBAAAAAAAAAAAAAAABAgMEBQb/xAAxEQEAAQIDBgUDBAIDAAAAAAAAAQIRAxIhBBMxQVHwMjNhgZEicbEUocHR4fEjJEL/2gAMAwEAAhEDEQA/APuIAAAAAAAAAAAAAAAAAAAAAAAAAAAAAAAAAAAAAAAAAAAAAAAAAAAAAAAAAAAAAAAAAAAAAAAAAAAAAAAAAAAAAAAAAAAAAAAAAAAAAAAAAAAAAAAAAAAAAAAAAAAAAAAAAAAAAAAAAAAAAAAAAAAAAAAAAAAAAAAAAAAAAAAAAAAAAAAAAAAAAAAAAAAAAAAAAAAAAAAAAAAAAAAAAAAAAAAAAAAAAAAAAAAA8/cpvKDtOramq01GpnRRp5xhGFarT+ZFuW/u7/b3nRRRTa8sqqqr2apofLza8I9HaGpeW307Xd299mWbRh0zyZVV1RNrr8OUzba6tdP006aXtrG6o6I3tSzXyp7cXXq1LCy1LTab8IIbmjorvquqzDlc2yuuyiXjp4/g0RuKU7+U8eWPa67NI/Gif4TG4oTv5Srlq2quurRP7G//ANpG4o9U7+pJDlv2j9bS6R+Cuj/rZG4pTGNPNPDlz1fboqH4W2L8GR+njqnfJo8ut3bs+t+Gpkv9BH6eOqd8ljy7y7dmr0a1r/wj9PHU33omr5dY/W2dJeGrUvbWh+n9Ub/0fS/JLb0do6CnWQhKqN/Ofm5NScXC2Vb4rr4wZhXTlmzeJvF3cFUgAAAAAAAAAAAAAAHmfy42VHUba2zKU3D8mnvprGOFDll56/5PGOHWdNFVqYZ1NIpg0sNYcXJNdzTeUb08HPieJYrry14pF4i7Gqqyfc++TfoX+5azO5zfx4ixmYTWOBEpjVG4kL3cbpCbuN0JusaXZt9qzVTZYk8OUK5Sin3OSWF6SJmI4rREzwc6zZl9KTtpsrjJ4jKdcowk8ZxGWMN+AiYngTEwrqJKky9K8jq//P6Px1XvdpxY3jl3YXghuZkuAAAAAAAAAAAAAAAeYfLbaFtXlBtXcrlbXOyX5RXFf8JVqLcpbr3Y4m033S7Hhropi9KktVozN7z+dOUpSfUsttt+06qI0cWLVaZXa4Ya7k/u6+P4+hGsQ5aqrx339vlLzWPRvrv6kWyqZ/4czhhN+fC8f9kJixFV5VnApZtmYuBFk5mLgRZOZd2ToVa7ui5urS22wqWU5yilnGOPRi5TaXZWytWjSjVtep02wrZTzqJuOXGuTnNKuuWqi3KqHN4ju0qeIYw97GE8YyjeRydEzRzlHrPyDT6S6OnlvVaim6pxlHfnqL+g62rIrccapSnLeTz0YLi2xEVTOvf+yqqKaWmqBvZxTL0fyQr5A0fjqferTgx/HL0cHwQ3EyagAAAAAAAAAAAAAAHl3y2fy9tnouWY3rKceilGD3uL4rh2ceJ00eGGdTo9nV9DPo9CzJ+xL0nbhRo8zHq+q3fRdVfrzjPnzjP7W8/8JrZzZu+/S0e6eMM+nx7sP7pJ+ll4i7KZsx1dfGK8zfrf8CKoWwquMq/NlLNczh1kWTmYOoiyczKmU65xnXKVc4SUoWQk4TjJdTjJcUyJputFcxrDtv8A7Nrd7ecqJT/5stBoJ2+POOreb8+Sm6p7mWv6irjp8KW0to6jUzU9RdZdKKxHfk2oLuhHqiuHUsFqaIp4M6sWqriqbhNlLvRPJKvkHSeOo96tPO2jzJets/lw28xbAAAAAAAAAAAAAAAHmTyvrztrbj7Y852dmYZ7eHwu06aOEMq3TbMh+aX9qWfXD8Ez0MKPp79HjbRP1/H8rbr4Pwfsn+9mtu/lhm7+E1celjsbftn+5F4jVnVOnfoy1dfzX3rH3/xFUIwquMIlURZfOOkjKZ2DoIyrZ2LpIypzsXURlWzsXAiyczFxIsm70HyUfQWk/WPebTy9o8ye+T2dm8qG3GLcAAAAAAAAAAAAAAA8z+VsU9sbc4dU5PK3d5fN7+zis47jqo4QwxHSbM6t19UvbxWPU5enB6GDws8faON45d/l2ahnr7evHnznH7UvXHvOi3fffBx5rd99I+JTRh8evP8Aml6kWiFJq7+P6hPzWVu+rzMtbSzLPaboVTjrK2aZ7s1UTZXO5dIyozo5UkTStFaGdRSYaxUgnApMNIqQyiVmGkS9AclX0HpP1j3mw8rafMnvk9vZfKjvm2wwdAAAAAAAAAAAAAAAB5q8rFL/AOX25uxcvzjzhVuMY9FuT3mn2Y6OXx9D66OEOfE5tf0seijuw+DysSdXb6a1PhLg+/v/AInTTPVwYlFtYbXVptPzcW6ZbzoWJuu5Q53mVFfN4Y3+OV248DP672vz9OreIw5pvl5dJ42/tDtL8nwo6dLHOTbbUm9zEdzjJZXVLK4rOe9G2FTX/wC3JtFeFa2H1n+LcVN05/ebWceewtO8Zw8Ltxw+OK9ZFlrzMXYusmyMzCVZWYWipXsrKzDWmpVsrM5htTUrTgUmG0S+9clq+RNJ9v7zYePtPmz3ye/sfk0+/wCW1mDpAAAAAAAAAAAAAAAPM3lpfCO19sRl1237sFx4tOL7n3ebxOzDjSHLizxdPpF0Ud+HweTizqvVRNohzVS3Dyf2nuR0UZXNRr19krISm3GNW7p91tf0cxljwZnXh3zWjl/bXDxY+i9XCqfjRf0ep0jrolZGmMrbKVqYxgujBWXKWEl0OjGrLjh8fOWmMS8xF9L2+I+efFjFWDamarazF9OV6r/bS17L9Vekcnvcys1xjZFSpx1WfnItcE/mLdhx4J94/wCW2l/39NPzrKf+vmnNbhrw9dY/bSnXmsVy026oSdKpd6cIxljNLu03GzDzvbsZ53uPB9yKzTiXvETe372q4e9uCYxcHLlmact9Ptejjzva97oNm6Wm7mmqqnOXNrURwoxjDfuUt1ZxGW7Gt8OPau0nFmqi8Xm2tv2/z3ZGzRh4uWYpi82zdIi9X72iP45tSnA7Zh5MSr2RKzDWmVWyJSYb0yq2RM5htTL7pyYfQul+394sPF2rzZ9vw+j2LyKff8y2k53UAAAAAAAAAAAAAAAeWuUD6c2h+mT9iO7C8MOLH8Sro10Ud2HweXi8XY0o3hyVvoOj0FU6aIzhu12afRrnPyequCnPUVxnKOo+c7N1y4dWN5vqOTPVFUzE6xM8/SeXR3buiqmmJjSYp5RzmL69XGzdlRhUlbF1znU3ZG2CzCTq1yUsSWVhV1v7+7G1WLM1fTrry+9H9y5aMCKabVaTMa3+2J/UO0jsqnm9x1yqUbLeDcd+yEZR3Zb7jnDx1rhxZTfV5rxN+Ht7XaTs2HkyzTaLz95iLa3tz9EFey6ZQjKMJvnKpzklPK0+7TvRb4dTkn1/0cG849cTaZ4TEcOOtv2hxxsmFVTFVNM6xM8fD9N4+Z69HQKbSaTaUlhpNrK7n3nbMRPF5FNdVN4ieKvZWRML01KlsGUmG1NSnajOXRSp2mcuil9z5MvoXS/b+8WHibV5s+34fSbF5FPv+ZbQc7qAAAAAAAAAAAAAAAPLHl8/lvaH6ZYduF4YcWP4kGi+ajvw+DysXxS7Gk3hyVt62ZsrSzdEHCtynTo7JqMtQrnzuoqhNyy+b3N2bXR6WWvOc9WLXF5v16W0iZ+/8OuMDCqyxMRwpnnfWYifS2v3YafYsN1t2y/MV1zuSqXBWaeVyVb3ulwhjjjv4nR+om9rceGvSba6OGdipmJnNOlpnTrEzprrw9Fx7Lp5vTzdjrhfGS33HOZRlPjPMsQbSgks4631LLmnHrvVTa8x/jhprzUr2TDy4dU1Wir868dbRfSI955a07p2UysqTcVmUXvRhvYaw+KzjKfY8NM3pinEiKp779XFXVXg1VYcafeIv/PGOk6wps1c0IpyKy0iEMmmVaRorWpdpWWtMuv1dOFlcV2+Yyqh14Vd5tL7byYfQul+394sPC2rzZ9vw+n2LyKff8y2k53UAAAAAAAAAAAAAAAeVvL1/Le0f0232nbheGHFjcUGifRR3YfheXi+KXY0s3hyVQ7ijamo3Yw5+1QrcXCKtmlFxeY4WeGHxXcWjDove0M6sXEtbNOnqt07SvSgldalV/JrnJ4hwx0ePR4cOBpu6NdI19HPONixb6p04azos1bRuTyrrFJ/W5yeetvrz/Wl+0+8tu6OFo+GU42LE3zT8z3zn5JXOTcpNylJ5cm2233ts0i0RaHPVeqbzrLCUyboilXsmVmWtNKrOzDyuwpMt4pu5lPKTXb9zF0RFpsVw3sp9TWH4MRFyqq2sPrnJb9CaT7f3mw+d2rzZ75Pstk8mn3/AC2s53SAAAAAAAAAAAAAAAeU/Lt/Le0f067/ADHbh+GHHjcUGkfRXx2nbh+F5mLH1SvVTNolzVQuVTNIlhVSt12GkSwqpWYWF4ljNKVWk3Z5XErRdaKVey0pMtKaVW2wpMt6aTSW5co+beXo4fj9wpnkYtFrStai7m6ZS7ccP7T4IvVOWm7GijeYkUvrvJV9B6T7f3mw+d2nzZ75Psdl8qPf8tsMHQAAAAAAAAAAAAAAAeT/AC6fy3tH9Pv/AM7OzD8MOXF4oNLLoo7aODzcSPqlbrmaxLCYWa7C8SxqpWa7C8SxqpWIWl4llNCTnibq5GMriLpihDO0rMtIpVrLCky1ppc6CTdqx3MUT9RjRahn5QX4UIf4n7F+JOPVwhXYaNZq9n23knfyFpP1j3m08PaPMnvk+n2byo75tuMG4AAAAAAAAAAAAAAB5L8uJfLe0v7w1H/cZ2UeGHPiq+nl0V4HXRwedXGqzCRpEsZhPCZeJZzSmhYWiWc0po2lrs5pZc8TdGRw7SLpyI5WkXWilHxfh3lV+C7s5JTXp9nx8ZNMPi5sfWnvvv7Os2vdvXz/AKvRXo6/vyY4tV6pdmy0ZcOPl9+5JPoHR/rHvVp5G0eZL3dn8uG3mLYAAAAAAAAAAAAAAA8ieW0vlvaX95ar7rpI7KPDDCtDRLorwOmmdHDXGqeMjSJZTCWMy11JpSxsJupNLNWE3VyuecJujKKbfULlohml38fN8fHiSrfp333Y3/j4+PDqcXMvfff5W9DPpeh+w0onVhjRo6G63Lb/AKTb9bycszd6dNNoiHovkifyBo/1j3q08zH8yXqYPghuGTJqZA5AAAAAAAAAcNgYu1IWRdFPVxXaTZGZXs2tWu0nLKJrh5S8uqrI7X10pwnBX6/VW1uUXFTrldKUZRz1rDR1U8LKzaY0VKJ9FeBvTOjjrp1TxmXuymEimTdWYZqZa6uVJCTfVxJhWYtxTRr736F+/wCPEtbqymrolUuxepZ+PxXnJurlme+/6Obm+qEn4Rb/AA/h5is1QvFE9998pZR0V76qbX4VTf4fHn6iueOq+7np333HFa0+zNY8401/zZY/M2LL3eHZ8esmMWmOak4FU20U4+Se0pdWjv8A2Me055xKerviiX2HyAo1un2Zp6LK5Vyr53MHjK3rpyXV5pJ+k5sTLM3b05oizbqJ3vryZTZpGZeq5ztK6LxdYgpELJUQkA5AAAAHAHDiBhKlMm6LIJ6JMnMjKr2bHgyc6u7hR1/kjpb4OF1cbYP6s0pLx49T85O8lG7h0tfJRsmPVpl6bbpe2RbfVI3UJ48mWy1/Nq/Sm/axvqjcwljyc7NX82p/6cWN9UbmE8PILZ66tNSvsofuG+q6o3FKxX5H6KPVTWvCEf3Eb2pO5pTw8mdKuqqH7KI3lSd1SmjsHTr6kfUiM8p3VKWOyKF9ReojPKd3Skjs2pfVXqGaU5IZrRVr6q9RF5MsM1p4dyF02hkq49xBZluoJMAcgAAAAAAAAAAAAA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790" name="AutoShape 14" descr="data:image/jpeg;base64,/9j/4AAQSkZJRgABAQAAAQABAAD/2wCEAAkGBw8QDRAQEBARDw8MDRAQDw0QDxAPEBAPFBEXFhURFBQYHCggGBorHBQVJTEhJTUrLi4uGB8zRDMsOCgvLisBCgoKDg0OGhAQGiwkICAtLCwsLCwsLCwsLCwvLissLCwsLCwsLCwsLCwsLCwsLCwsLCwsLCwsLCwsLCwvLCwsLP/AABEIAO8A0wMBEQACEQEDEQH/xAAcAAEAAgIDAQAAAAAAAAAAAAAAAwQCBgEFCAf/xABLEAACAgEBAwcHBwcKBgMAAAAAAQIDEQQFEiEHEyIxQVFxBmGBkbG08CUyNUKDocEUI3SEktHhM0RSYnJ1grLC8UNTk7PD0xUWJv/EABoBAQADAQEBAAAAAAAAAAAAAAABAgMEBQb/xAAxEQEAAQIDBgUDBAIDAAAAAAAAAQIRAxIhBBMxQVHwMjNhgZEicbEUocHR4fEjJEL/2gAMAwEAAhEDEQA/APuIAAAAAAAAAAAAAAAAAAAAAAAAAAAAAAAAAAAAAAAAAAAAAAAAAAAAAAAAAAAAAAAAAAAAAAAAAAAAAAAAAAAAAAAAAAAAAAAAAAAAAAAAAAAAAAAAAAAAAAAAAAAAAAAAAAAAAAAAAAAAAAAAAAAAAAAAAAAAAAAAAAAAAAAAAAAAAAAAAAAAAAAAAAAAAAAAAAAAAAAAAAAAAAAAAAAAAAAAAAAAAAAAAAAA8/cpvKDtOramq01GpnRRp5xhGFarT+ZFuW/u7/b3nRRRTa8sqqqr2apofLza8I9HaGpeW307Xd299mWbRh0zyZVV1RNrr8OUzba6tdP006aXtrG6o6I3tSzXyp7cXXq1LCy1LTab8IIbmjorvquqzDlc2yuuyiXjp4/g0RuKU7+U8eWPa67NI/Gif4TG4oTv5Srlq2quurRP7G//ANpG4o9U7+pJDlv2j9bS6R+Cuj/rZG4pTGNPNPDlz1fboqH4W2L8GR+njqnfJo8ut3bs+t+Gpkv9BH6eOqd8ljy7y7dmr0a1r/wj9PHU33omr5dY/W2dJeGrUvbWh+n9Ub/0fS/JLb0do6CnWQhKqN/Ofm5NScXC2Vb4rr4wZhXTlmzeJvF3cFUgAAAAAAAAAAAAAAHmfy42VHUba2zKU3D8mnvprGOFDll56/5PGOHWdNFVqYZ1NIpg0sNYcXJNdzTeUb08HPieJYrry14pF4i7Gqqyfc++TfoX+5azO5zfx4ixmYTWOBEpjVG4kL3cbpCbuN0JusaXZt9qzVTZYk8OUK5Sin3OSWF6SJmI4rREzwc6zZl9KTtpsrjJ4jKdcowk8ZxGWMN+AiYngTEwrqJKky9K8jq//P6Px1XvdpxY3jl3YXghuZkuAAAAAAAAAAAAAAAeYfLbaFtXlBtXcrlbXOyX5RXFf8JVqLcpbr3Y4m033S7Hhropi9KktVozN7z+dOUpSfUsttt+06qI0cWLVaZXa4Ya7k/u6+P4+hGsQ5aqrx339vlLzWPRvrv6kWyqZ/4czhhN+fC8f9kJixFV5VnApZtmYuBFk5mLgRZOZd2ToVa7ui5urS22wqWU5yilnGOPRi5TaXZWytWjSjVtep02wrZTzqJuOXGuTnNKuuWqi3KqHN4ju0qeIYw97GE8YyjeRydEzRzlHrPyDT6S6OnlvVaim6pxlHfnqL+g62rIrccapSnLeTz0YLi2xEVTOvf+yqqKaWmqBvZxTL0fyQr5A0fjqferTgx/HL0cHwQ3EyagAAAAAAAAAAAAAAHl3y2fy9tnouWY3rKceilGD3uL4rh2ceJ00eGGdTo9nV9DPo9CzJ+xL0nbhRo8zHq+q3fRdVfrzjPnzjP7W8/8JrZzZu+/S0e6eMM+nx7sP7pJ+ll4i7KZsx1dfGK8zfrf8CKoWwquMq/NlLNczh1kWTmYOoiyczKmU65xnXKVc4SUoWQk4TjJdTjJcUyJputFcxrDtv8A7Nrd7ecqJT/5stBoJ2+POOreb8+Sm6p7mWv6irjp8KW0to6jUzU9RdZdKKxHfk2oLuhHqiuHUsFqaIp4M6sWqriqbhNlLvRPJKvkHSeOo96tPO2jzJets/lw28xbAAAAAAAAAAAAAAAHmTyvrztrbj7Y852dmYZ7eHwu06aOEMq3TbMh+aX9qWfXD8Ez0MKPp79HjbRP1/H8rbr4Pwfsn+9mtu/lhm7+E1celjsbftn+5F4jVnVOnfoy1dfzX3rH3/xFUIwquMIlURZfOOkjKZ2DoIyrZ2LpIypzsXURlWzsXAiyczFxIsm70HyUfQWk/WPebTy9o8ye+T2dm8qG3GLcAAAAAAAAAAAAAAA8z+VsU9sbc4dU5PK3d5fN7+zis47jqo4QwxHSbM6t19UvbxWPU5enB6GDws8faON45d/l2ahnr7evHnznH7UvXHvOi3fffBx5rd99I+JTRh8evP8Aml6kWiFJq7+P6hPzWVu+rzMtbSzLPaboVTjrK2aZ7s1UTZXO5dIyozo5UkTStFaGdRSYaxUgnApMNIqQyiVmGkS9AclX0HpP1j3mw8rafMnvk9vZfKjvm2wwdAAAAAAAAAAAAAAAB5q8rFL/AOX25uxcvzjzhVuMY9FuT3mn2Y6OXx9D66OEOfE5tf0seijuw+DysSdXb6a1PhLg+/v/AInTTPVwYlFtYbXVptPzcW6ZbzoWJuu5Q53mVFfN4Y3+OV248DP672vz9OreIw5pvl5dJ42/tDtL8nwo6dLHOTbbUm9zEdzjJZXVLK4rOe9G2FTX/wC3JtFeFa2H1n+LcVN05/ebWceewtO8Zw8Ltxw+OK9ZFlrzMXYusmyMzCVZWYWipXsrKzDWmpVsrM5htTUrTgUmG0S+9clq+RNJ9v7zYePtPmz3ye/sfk0+/wCW1mDpAAAAAAAAAAAAAAAPM3lpfCO19sRl1237sFx4tOL7n3ebxOzDjSHLizxdPpF0Ud+HweTizqvVRNohzVS3Dyf2nuR0UZXNRr19krISm3GNW7p91tf0cxljwZnXh3zWjl/bXDxY+i9XCqfjRf0ep0jrolZGmMrbKVqYxgujBWXKWEl0OjGrLjh8fOWmMS8xF9L2+I+efFjFWDamarazF9OV6r/bS17L9Vekcnvcys1xjZFSpx1WfnItcE/mLdhx4J94/wCW2l/39NPzrKf+vmnNbhrw9dY/bSnXmsVy026oSdKpd6cIxljNLu03GzDzvbsZ53uPB9yKzTiXvETe372q4e9uCYxcHLlmact9Ptejjzva97oNm6Wm7mmqqnOXNrURwoxjDfuUt1ZxGW7Gt8OPau0nFmqi8Xm2tv2/z3ZGzRh4uWYpi82zdIi9X72iP45tSnA7Zh5MSr2RKzDWmVWyJSYb0yq2RM5htTL7pyYfQul+394sPF2rzZ9vw+j2LyKff8y2k53UAAAAAAAAAAAAAAAeWuUD6c2h+mT9iO7C8MOLH8Sro10Ud2HweXi8XY0o3hyVvoOj0FU6aIzhu12afRrnPyequCnPUVxnKOo+c7N1y4dWN5vqOTPVFUzE6xM8/SeXR3buiqmmJjSYp5RzmL69XGzdlRhUlbF1znU3ZG2CzCTq1yUsSWVhV1v7+7G1WLM1fTrry+9H9y5aMCKabVaTMa3+2J/UO0jsqnm9x1yqUbLeDcd+yEZR3Zb7jnDx1rhxZTfV5rxN+Ht7XaTs2HkyzTaLz95iLa3tz9EFey6ZQjKMJvnKpzklPK0+7TvRb4dTkn1/0cG849cTaZ4TEcOOtv2hxxsmFVTFVNM6xM8fD9N4+Z69HQKbSaTaUlhpNrK7n3nbMRPF5FNdVN4ieKvZWRML01KlsGUmG1NSnajOXRSp2mcuil9z5MvoXS/b+8WHibV5s+34fSbF5FPv+ZbQc7qAAAAAAAAAAAAAAAPLHl8/lvaH6ZYduF4YcWP4kGi+ajvw+DysXxS7Gk3hyVt62ZsrSzdEHCtynTo7JqMtQrnzuoqhNyy+b3N2bXR6WWvOc9WLXF5v16W0iZ+/8OuMDCqyxMRwpnnfWYifS2v3YafYsN1t2y/MV1zuSqXBWaeVyVb3ulwhjjjv4nR+om9rceGvSba6OGdipmJnNOlpnTrEzprrw9Fx7Lp5vTzdjrhfGS33HOZRlPjPMsQbSgks4631LLmnHrvVTa8x/jhprzUr2TDy4dU1Wir868dbRfSI955a07p2UysqTcVmUXvRhvYaw+KzjKfY8NM3pinEiKp779XFXVXg1VYcafeIv/PGOk6wps1c0IpyKy0iEMmmVaRorWpdpWWtMuv1dOFlcV2+Yyqh14Vd5tL7byYfQul+394sPC2rzZ9vw+n2LyKff8y2k53UAAAAAAAAAAAAAAAeVvL1/Le0f0232nbheGHFjcUGifRR3YfheXi+KXY0s3hyVQ7ijamo3Yw5+1QrcXCKtmlFxeY4WeGHxXcWjDove0M6sXEtbNOnqt07SvSgldalV/JrnJ4hwx0ePR4cOBpu6NdI19HPONixb6p04azos1bRuTyrrFJ/W5yeetvrz/Wl+0+8tu6OFo+GU42LE3zT8z3zn5JXOTcpNylJ5cm2233ts0i0RaHPVeqbzrLCUyboilXsmVmWtNKrOzDyuwpMt4pu5lPKTXb9zF0RFpsVw3sp9TWH4MRFyqq2sPrnJb9CaT7f3mw+d2rzZ75Pstk8mn3/AC2s53SAAAAAAAAAAAAAAAeU/Lt/Le0f067/ADHbh+GHHjcUGkfRXx2nbh+F5mLH1SvVTNolzVQuVTNIlhVSt12GkSwqpWYWF4ljNKVWk3Z5XErRdaKVey0pMtKaVW2wpMt6aTSW5co+beXo4fj9wpnkYtFrStai7m6ZS7ccP7T4IvVOWm7GijeYkUvrvJV9B6T7f3mw+d2nzZ75Psdl8qPf8tsMHQAAAAAAAAAAAAAAAeT/AC6fy3tH9Pv/AM7OzD8MOXF4oNLLoo7aODzcSPqlbrmaxLCYWa7C8SxqpWa7C8SxqpWIWl4llNCTnibq5GMriLpihDO0rMtIpVrLCky1ppc6CTdqx3MUT9RjRahn5QX4UIf4n7F+JOPVwhXYaNZq9n23knfyFpP1j3m08PaPMnvk+n2byo75tuMG4AAAAAAAAAAAAAAB5L8uJfLe0v7w1H/cZ2UeGHPiq+nl0V4HXRwedXGqzCRpEsZhPCZeJZzSmhYWiWc0po2lrs5pZc8TdGRw7SLpyI5WkXWilHxfh3lV+C7s5JTXp9nx8ZNMPi5sfWnvvv7Os2vdvXz/AKvRXo6/vyY4tV6pdmy0ZcOPl9+5JPoHR/rHvVp5G0eZL3dn8uG3mLYAAAAAAAAAAAAAAA8ieW0vlvaX95ar7rpI7KPDDCtDRLorwOmmdHDXGqeMjSJZTCWMy11JpSxsJupNLNWE3VyuecJujKKbfULlohml38fN8fHiSrfp333Y3/j4+PDqcXMvfff5W9DPpeh+w0onVhjRo6G63Lb/AKTb9bycszd6dNNoiHovkifyBo/1j3q08zH8yXqYPghuGTJqZA5AAAAAAAAAcNgYu1IWRdFPVxXaTZGZXs2tWu0nLKJrh5S8uqrI7X10pwnBX6/VW1uUXFTrldKUZRz1rDR1U8LKzaY0VKJ9FeBvTOjjrp1TxmXuymEimTdWYZqZa6uVJCTfVxJhWYtxTRr736F+/wCPEtbqymrolUuxepZ+PxXnJurlme+/6Obm+qEn4Rb/AA/h5is1QvFE9998pZR0V76qbX4VTf4fHn6iueOq+7np333HFa0+zNY8401/zZY/M2LL3eHZ8esmMWmOak4FU20U4+Se0pdWjv8A2Me055xKerviiX2HyAo1un2Zp6LK5Vyr53MHjK3rpyXV5pJ+k5sTLM3b05oizbqJ3vryZTZpGZeq5ztK6LxdYgpELJUQkA5AAAAHAHDiBhKlMm6LIJ6JMnMjKr2bHgyc6u7hR1/kjpb4OF1cbYP6s0pLx49T85O8lG7h0tfJRsmPVpl6bbpe2RbfVI3UJ48mWy1/Nq/Sm/axvqjcwljyc7NX82p/6cWN9UbmE8PILZ66tNSvsofuG+q6o3FKxX5H6KPVTWvCEf3Eb2pO5pTw8mdKuqqH7KI3lSd1SmjsHTr6kfUiM8p3VKWOyKF9ReojPKd3Skjs2pfVXqGaU5IZrRVr6q9RF5MsM1p4dyF02hkq49xBZluoJMAcgAAAAAAAAAAAAAAAAAAAAAAAAAAAAAAAAAAAAAAAAAAAAAAAAAAAAAAAAAAAAAAAAAAAA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5792" name="Picture 16" descr="http://www.cts.com.au/images/IntelThreadingBuildingBlock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362200"/>
            <a:ext cx="2741084" cy="3111500"/>
          </a:xfrm>
          <a:prstGeom prst="rect">
            <a:avLst/>
          </a:prstGeom>
          <a:noFill/>
        </p:spPr>
      </p:pic>
      <p:pic>
        <p:nvPicPr>
          <p:cNvPr id="75794" name="Picture 18" descr="https://upc-bugs.lbl.gov/%7Ephargrov/sc12/PGAS-SC12/content/upc/w/images/upc/uploads/7/79/Pgas-wwc-1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60000" y="4648200"/>
            <a:ext cx="2406650" cy="1203326"/>
          </a:xfrm>
          <a:prstGeom prst="rect">
            <a:avLst/>
          </a:prstGeom>
          <a:noFill/>
        </p:spPr>
      </p:pic>
      <p:sp>
        <p:nvSpPr>
          <p:cNvPr id="48130" name="AutoShape 2" descr="data:image/jpeg;base64,/9j/4AAQSkZJRgABAQAAAQABAAD/2wCEAAkGBhQSERUUEhQWFRUVGBcXFhgYGBwXGhkaGRoYGBYYFxwcGyYeHBojGhcXHy8gJCcpLCwtHR4xNTAqNSYsLCkBCQoKDgwOGg8PGiwkHiUqLCksLCwpLCwqLCwsLCkpKSwsLCwsLCksLCksLCksLCwsLCksLCwsLCwsLCksLCwsLP/AABEIAQEAxAMBIgACEQEDEQH/xAAcAAABBAMBAAAAAAAAAAAAAAAAAwQFBgECBwj/xABQEAACAQIDAwcHCgQCCAMJAAABAgMAEQQSIQUGMQcTIkFRYXEUMnKBkZLRFSMzQlNzobGywVJigvA04TVDRJOis8LTFhfxCCQlVGODo9Li/8QAGQEBAAMBAQAAAAAAAAAAAAAAAAECBAMF/8QAKhEAAgIBAwMEAgEFAAAAAAAAAAECEQMSITEEE0EiUWFxMoEUI0KxwfD/2gAMAwEAAhEDEQA/AOt7J2XEYYyYoySi3ORddOJ0p38kw/ZR+4vwrGx/oIvQX8qeUA0+SYfso/cX4UfJMP2UfuL8Kd0UA0+SYfso/cX4UfJMP2UfuL8Kd1g0A1+SYfso/cX4UfJMP2UfuL8K5Nhd4doPs+TE85jyyrOwdVwnMDm2cAkMOcyjL0tL6G1Wjbe+0sBwqh4gsuGad5WimlF15u5CxWYKc5NyNLdVdHja2BcfkmH7KP3F+FHyTD9lH7i/Cqhg9952wqTMiHPjYsOjhJEWSGRkHPIrnML5ja+mlbb3coq4PECNTEREqyYkO4VwjsFCwrcZ5AuaQjXRQOLCo0O6BbfkmH7KP3F+FHyTD9lH7i/Cq5t3fKSHEQLFD5RDJC87mM3kCKyKHjXg4s4OUakcOynm7G9S42XE80UeGIw82636QeMO2a/Ahri1gRbWquLSsEv8kw/ZR+4vwo+SYfso/cX4VXt+sfMr4KKGVofKMRzbugUsF5t26OdSBqB1VGYDHzw7RhglxGNZZDMoE8OH5uXIubMjxkMoHHVdbgWFWUbVgunyTD9lH7i/Cj5Jh+yj9xfhVZwW2sdiPKHi8lSOGaaIB0lZiIja5KyAa+FR8+/uIMWz2jjQNjIXlf5qWfKUWM2RIyGI6Z11tpUaGC7fJMP2UfuL8KPkmH7KP3F+FQ2KxOOXCmUNhs6h5CDFKoKBMyrlMmZXve9/ZSexdp4uXBDEyPhU5yGOWPoSBUDKHbnbyagKeII4UrawTvyTD9lH7i/Cj5Jh+yj9xfhUBudtnF4ovJMsQw/CF1SRGl7ZArubR8bE6tx0HG1VDVOgNPkmH7KP3F+FHyTD9lH7i/CndYNQBr8kw/ZR+4vwo+SYfso/cX4VAbf22ZGOEw7Mk7GxJVgAtrllYDstr+9O93N4hP8ANm5mjHzvQZVBBtxIGp7PGqa1dGh9PNQ1/wDV4f0yB3y2fGJ1tGg+bHBF/ifuopxvp9Ov3Y/U9FXM5adj/QRegv5U8pnsf6CL0F/KnlAFI4jFogu7KoN7ZiBwBY8exVY+APZS1MNr4WGVVSe1mdcoJtdlOYAa63ym46xmB0JoDMu24FBLTRgDUkuLAdp14ailE2lEwusikXUaMOLWKjxIIsOu9VXZ82DaNVSKUJLFHEeJCrijnRGObiTJxF7XGtqw+08A8nlBjcymWGxK2fNlbm7Am6rlja4NuuoBpid0tkJKIXwyh2uQMkxUi4zG46FhmFzewvrarDGmF5xJFMWdFECEMNFkCOsYF7dJQjAW4WtUdtDeDC883OiQPDHKrGx6KtGk0gIB45VTW1r6A3owGzcE5aWJcxgZAXBPGKOMoASdbIEHrYdZvLk2AxkGz8MBC6Kih1xIQLIURs/Rk6IKxjOD2DjpT3CrgwZMnMkvITLqGLSG6tmJvr0CLfy26qhcNtzCYmQTPhnMhSARh0VyRIZHjyAnQgq5J4cNTWI8ZgIxZjKoZ3lyNm0fNMrmw/nV0OvExj6y0tgk8F8nwiN4mhQRo0UTB9FQlZGVST5uit3C3VT3Cw4WDnZU5qPnHHOspADSaL0urNrbtJPbVWlOzhG0LiYphxIoBv0bNHC6pY/xMg143J11p/IuGZmhIxHzqjEMmmVQWJD2uQLmImwv4a0sE3tPY+Gx0aiZEmjBzpfUX1GZSD2EjjUTg93tmYObOkcUMsag5iTdVkLILFjbpFGGmuhpXdLG4d1Pk7yZFWNArtcDz5AV1IzkPqOIAW4FhUbjIMPh5JFyYgiPydnlEt+bBeTmggZ8xAZ3uADx6+FLdVYHU272y5ZMxWIvMS3RkYZ2ZipayuBcsCO8g9dOsVu/gJUgV0iKxKFgAcrlVyqAJlYXBIUd5tTAx4AS6u5fDSLmYsTZmlZ8ztxK88WDHgDodK0iw2AAUQxSBmEYXm1KubXxMbHUXPzea516uu1TqfuCd2fgMLFHzEWQJKZBkzls5AyygZmJNrWIHCme2jgY4Bg8QAIRGvzeWQqI0IVcxUaKCoGp6qaT4XBxR4fEfOurPHzThnLAyO0ufKDc5mdswsSQbWtpTfamIwWKPOyRzsVWdDlBB5uBxzjEXBUZnFuDa1FsEvs/ZOBwd5Y8kXGIsZGIvmsU6TEXzLa3HSpJdvYclQJoyXtkGdelclRbXW7AjxBFQU6YQRvKZJlQYi9wzWSVnuWUAXAvIbngAT1CkcHPhOdjELTszFgMrNaTmpS7M5JGZc8zNfgwPWLUbb5BbIcYj2ysrXUOLEG6t5rD+U9tKmqlsPD4MsVwwaFo+aVrfNl1jdsgOt2uwYHMLsDVtFAIeRJznOZRny5c3Xlve3heiDBIjOyqAXN3I+sQLXPqFOKKUTbKVvp9Ov3Y/U9FG+n06/dj9T0UILTsf6CL0F/KnlM9j/QRegv5U8oApDF4GOVcsqJItwbOoYXHA2Itel6KAZfIsGZW5mLMmUKci3UL5uU20t1W4Vj5Cw9iOYisSCRza2uLgHh1Bm9p7afUUAguBjClAi5W4rlFjoF1FrHogDwArcQL0tB0tW087QDXt0AHgBSlFAV3bOFw+Gi6GDSTOVAijiHSK3IJCofNGaxI4kDS9NDtiIEKuCJjGkTCMZSvNDEkWy3jOYKLEAFhcG4IFstRaoBW9htFiecLYaIEhSzBQ6vn6bKWaNSWBUFhY65Te/CEwG2wVEjYWFisOfoRshhPOKojdmVvtZH04ZXNtav9qLVIKd8vxKM5w6Ax880ZS5V3ijjRFjPNgkskrINNMrAXpxh8dFNjcr4WPOpcLKVzOOaayk3j6IN8y9LgRarVasWoCrYza0MflatBGWhDhIwmsyGFJXHmkEMxYHiDl7aTxG2InERkwqyh2vIVQyrEo+bVnPN2uMxFtLKH1NrG22otQCXkyEKCq2WxUWHRI0BHYR3UjiNjQP58MTasekinVrFzqOJsL9tqeUUA0XZMIYuIowx1LZFuSLEEm1zwHsFEmyYWILRRkg3BKKSCbEkaaG6r7B2U7ooBj8iQXuIowcyvooHSU5lJsOptfGnoFZooAooooClb6fTr92P1PRRvp9Ov3Y/U9FAWnY/0EXoL+VPKZ7H+gi9Bfyp5QBRRRQBRRRQBRRRQBRRRQBRRRQBRRRQBRRRQBRRRQBRRRQBRRRQBRRRQFK30+nX7sfqeijfT6dfux+p6KAtOx/oIvQX8qeUz2P8AQRegv5U8oAooooAooooAooooAooooAooooAooooAooooAooooAooooAooooAooooClb6fTr92P1PRRvp9Ov3Y/U9FAWnY/0EXoL+VPKZ7H+gi9Bfyp5QBRRRQCGOxHNxu9r5FZrdtgTb8K4sP/aImt/g4/8Aet/+ldk2z/h5vu5P0mvHy8B4CtnS4ozvUD1fuTvG2PwUeJZBGZM/RBzAZXZOJA/hvU9VK5HP9D4fxl/5r1dGawrNNVJpApvKPyhjZccWVBLJKxshbKAqjpMSAesqPX3VTtkcv7STxpNhkjjd1V3EhOQE2zWKC4F7nuvXPeUXejy/Hyyg3jX5uH0FJs39Ru3rHZVZr0cfSx0erkHssGueconKZPsydEGGSSORMyOXK6g2dSAp1HRPrFPOSPeryzAKHN5cPaKTtIA+bf1rp4hq25XN2PLNnOVF5YPno+05QecUeKX9YFYIRUcmmYKjsnl/aSeNJcMkcbuqu4kJyhjbNYoOF7+F67GDXjSvT3JbvL5Zs6JmN5I/mZe3MgFmPpKVb11o6rCoJSiC3VSeUjlH+SxEFjWWSUscpbLZF4toD1kAevsq6k15c5Sd5PLdoTSA3jQ81F2ZEJFx6TZm9Yrl0+LuT34BfdncvGInljhjwUZeR1RRzrcWNh9ThXZVOmtcL5Bt2OcxEmMcdGEZI++Rh0j/AEobf191dxnmVFZmICqCzE8AALkn1U6iMYz0xQKTykcpo2Y0SJGsskgLFSxUKg0BJAOpa4Hgar27PLqcRiooZsOkSSsEziQtlZtEuCoFi1hx0vXKd8N4jjsZLiDfK7WjB+rGuiD2anvJqGB7K2Q6WOjfkHsoVmqtyb70+X4CORjeVPm5vTUC5/qFm9dWmvMacXTAUUUVAKVvp9Ov3Y/U9FG+n06/dj9T0UBadj/QRegv5U8pnsf6CL0F/KnlAFFFFAM9s/4eb7uT9Jrx8vAeAr2Dtn/DzfdyfpNePk4DwFej0P8AcD0vyOf6Hw/jL/zXpHli3p8kwDIhtLibxJ2hbfOt6lNvFhS3I5/ofD+Mv/NkrjHKnvT5btBypvFD81F2EKemw9Jr+oLXHHj15n7JgreyNmPiJ44Ix05XVF7rm1/AC58BV75YdyVwUkEkC2ieNYj6cShQT3slj3lWqE5ON5cPgMUcRiI5JCqFYggU2ZtGY5mH1bgekauG/XKvgtoYKTD8zOrmzRsQllddVJs97HUG3UTWzI8ndVLYgq/JRvV5FtBM5tFPaKTsFz82x8Gt6mavS9r141r05yW71eXYCNmN5Yvmpe0soGVv6lsfG9Z+sx760ScI5Q92vIcfLEBaMnnIvQe5AHonMv8ATVk5Dd5OYxrYdjZMSth94lyvtXMPdq6cum7PPYRcUg6eGPS74nIDe62U+GauEYTFNFIkkZs8bK6nsZTcH2iu2P8ArYaYPS/KlvL5Hs6VlNpJfmYu3M4N2HormPqFeZIoixCqCSSAoHEk6ADvJtV35U9+RtCWDm/o44lYj/6sgDSD+nor6mpzyK7seU4/nnF48KA/cZDcRj1WZv6RUYV2cTlIg7buVu4MDgocOLZlW8h7ZG1c+02HcBVR5cd6eYwYwyH5zE3Dd0S2z+8bL4Zq6Q7AAkmwGpJ6q8sb/bzHH46WYH5u+SIdka3C+9q39VZOng8mS39kjHdnYTYzFw4df9Y4DH+FRq7epQTVp5Yt01weNV4lywzoCoA0VkAV1/S39RptyZb3YbZ00k08cskjKEjyBSFBN3JzMNTZR4X7anuUXlNwe0sJzSwzrKrq8bMEsDwYGzk2KkjxtW6UsndVLYgj+RbenybHcy5tHirJ3CQX5s+u5T1jsr0SDXjZHIIIJBGoI4gjUEd9eqNwd5xj8DFPpntklHZIujeo6MO4is3WY6esksVFFFYQUrfT6dfux+p6KN9Pp1+7H6nooC07H+gi9Bfyp5VFwXKhgo0WNmkzIMjWjJF10Nj4g1P7B3sixlzAshUaFmQqt+y54nuFXeOaVtbFFki3SZUd/OV/5PnbDrhWeRVVgzuFQhhcFbAkjiOrUGobdDl1DyOu0FWNWsY3jViq9quLsx9IeyrFyt7sYfE4YSylo3i0SZVzgAnzZACCUJ6xqD4kHkGxeS7HYu5hRDGCQJGbIpt/DcZj7K14oYpY7lt8k6ldHT9++V7CDCSx4SXnpZUZBlDZUDCxZiQBoCbAXN7VwO1XXa/JDtDDoXZI3RQSzI+awHEkEA+wVL8mHJimKczYlwY4mF4gCc54gM3DJpqBcnurvjePDBuLsWross+2W2Xu3AvmzzoVjHWpmLSM3iqN7bVw8Ds9VdP5UYsRtDaKwxgKkRWGNGdVOdiMzFb3AJKgHsUHrqJ3c3SOD2rDHj1HzZV8kfzpZrZolsP5gD6rddRiahByfL3GpD+DkFxzKCZMOtwDlLPcXF7G0drjhSn/AJA477XDe9J/2671DLdQcpF+o8fXqajMLvPE+JbCgOJUBYhlsLC2twSNcwNZf5WUm0ead79zZ9myrHOUOdc6shJUi5BGoBuOvTrFTvI9vT5Jj1RzaLE2ibsD3+ab3iV8Gq48q218JtCDmoi3lMEpCXQhSc2SVM3C2l79qiueY7k4xkOIiw7rGJZbFAJAeJyjXq1FbYy7mOsmzZXXH3PTeMwiyxtG4zI6lWHarCxHsNeTt5NiNg8VNh34xOVB/iXijetSD669S7vNP5LF5UAJwoEmVswLDTMCP4rX9dck5XtjDF46AQKy4lgInVxkDAn5pw2oIuWW/h2Vk6STjNrwWbS5ORV6e5Lt2PItnxqwtLJ87L25nAsp9Fcq+INc13T5FsWuMhfFrGIUYO4Vw5bLqq2twLAX7r11jEb6QR4hcPIJVlcqFBQ2OY2Uhhpa/XV+pydyow38kNpcld5aN6fJcCYkNpcTeMdoj/1rewhf6q88wQF2VFBLMQqgcSSbAD1kCuwcovJ9tPaGNeVUj5pQI4QZQDkGpJFtCzEn2DqqN5N9w3g2wExYUPBGZlVTnBY2CEkdmYt4gVfDKOPG2nvyS2IjkBx32uG96T/t1n/yBx32uG96T/t11vbm/uGwcvNT84rZQwshIKnrBHHUEUrtzfbDYQRGYsOeBZLKWuBlve3DzhXHv53Xz8Eao+55q3q3Wm2fiOYnylsquGW5Vla+oJAOhBHDiKuXIfvT5PjDhnPzeJ83ulUdH3luvjlq88oW6LbYw8MuGXJKh6JmBjzRuNeokahSLjt7a5VJydY/D4uKEiOOZjmhbnQFZlNxlb+K9tCBrWhZI5cemT3Fo9PCiqkd/wCOBo4MWki4krHmRELqWYW+bYaMC1wPZ1U+3g34w2CZFnch3BYKqljYaXIHAX077HsrztEtthrj7kTvp9Ov3Y/U9FVneflEwksqsjPbIBrGR9ZvjWKntz9iNcfcomKX52T7x/1Gr5ve8ibDwYwxKxvzYnZCQbMrEgkcA0uh77DrqhzwHnJOkfpJOw8Xbtqb2BvlisIhjURzRG945Aba8cvZfrGo7q9XLGUoRdcHm45KM5b8lf8AJTzYXM5jVrhczFA9uNr2zW9ddE5TzIuCwUeHZkwrC0hQkA2RTErEfVN2Nusiq9tvf3EYiEwLBBhoiRmyLmJ69DbKvja/fU1uptXGLgpnj8nmw0AbNHMTcALnIQqDpbqa/qrnkepKVJU+DpDZuN3a5M8kHOLPJGpYwZCWUklQ91y2voCRm8RT/craJTD7VeIgiF5jCbAiyCUx9Wo0HHqrXDYraW0MIfJFwuEiYsrZCwkNuIU5cq3vxtfvFV3dKTEIs2Aw6Rhpw8b86WXJlR1bzesC/Eca4zh3HKVJV4OkZaNK5+S2YfDJtPyTaEIyzRvEMQg7Ayk+7e4PWp7rVvholO8cpa2mHTKLi+bKOA43y5tapWx9qz7LmkjTI7J83IpuUJXgdLG4ude81JbP2Xjdozvj1aGF1KJo7LlKKLEXU6WbW/fUywyj59NbP7Ecqfje9yD3gXESbQneeVkkSVljGdlyIGPNc2q6gFcpBA1vfU1Y+S5Qu0GzG7lJCzEEMzZlLZidSdL6i/sqe2ltPaMMXPPhsFiebF+cRmzLbi1svVxOUj1VC7J2NjcWy7Q5yCN2N1ZTkAykrYqUOa9iNW1H4UbThv8AVr3Jp67RUF2c3lmIV2yucVLlUggm8hyjQHU9Vx1ir/vgt9u4AjUBUv2C8zWv7Ke7Y2lj4EM5w2BlKjWdWNx1XIaxtrbR6pWypMVLtBJiC+Jd1IL3VLLeygKNIwNeJ9ZNRBOXHhMtKo3fktm2N3cBitrMj4mdcVljbm1JRbIqkZGyWvl1sDfj2VC7a2+cVtzDqI2jXDSpEc+jM3OAk2BPRta3be/XUdvDFiINqNicQqLORGyc0zZbIAAVLDuIII7alcHFitpYtMXFDFGYWW7EuqvlIZQx1uR3AGxHYKQjKK1S4qhKSb0rkl9ubuYDF7VZJMTOmKyI3Nqcq2VbjK2S2YjXQ30NQm39vHE7bwyCN41w0qRHOLMzGRSTYE9GwW3bcnro3q2FjI522kz4c5eb1hc9EpoNHtm7wDc9lSmL3bx2JxUOKy4JXTIwyySdMKQyBwVPDUXHUe4Ux6VTb8P9MTt2khLfr5L8ubyvEYpJskd1iz5AtuiRZDqevWojkhAO0HYFiDHJYsSSVDplvfXharJvDtfaGGieeaDZrBMoNjIzm7BQNQOs9tQO09o4zAYpMZJHhc2IiKJHGXyAKEJJ0BB1Xt66ti3i4+623E/yv2JGdxtnDTwmwxuEkmEZ4Z1Dsq/0sAFPYwU9lb78QKcbsZZRZekHB8YND67Covdfc7HpIMZmiw7M7SWkYgHnCWKFQCQpvaxIPDrFN9/o8bPi8LFiVw6N0lhMTsQ3OMgu2bpLYga27eNFH1qKlt/ghy9LbQhyvyTNtAJIzCBY0MKgkKxN+cbTQtm07QAPXUpFbOHdnL2WzMzFgAOhlJ1sNLW9Vdkw+C2mqCOdcBiQvmmZ2DdxJ5sgnvsDXP8Af/HYqTFiPFcwpjQFVgBIAbtdgGY6cNAOoV36aatQpfZyzRdar/Rd9i7wRT4L5QxMWefALICw4t0QbjquwI48DmIrkuLx8uJmfEzm8khv3KPqovYoGlS2H3lliwc+EREKYi+ZmvmFwF6NjbgOuocCwrRh6fROTf6OWXNqgkv2M8b5w8P3NFGN84eH7miq5PyZMPxRP4hfnH9N/wBRrULS869N/Tf9RrAWtmP8V9GKb9TNLVd92R/8H2j6Ev8AyapgWpCDbs0WGmw8eTJOGDlgSbMuU5SGFtO0GuPU43khSOmDIoytlm3e2m+F2C80Xnxygi+oPzkQZT3EEj11ObO2amIxeG2jhrBXDidesNzbKD6QNkPb0T485O2Jhgmwa5OacgsSDn0ZW0Oaw1UdVOtiby4jBhhAUs9iVcFluPrCzCxtp7OysUuln6muf9GtdTDZPgY7w/6Qxmh+nfgL9nZVu3ZWE7HxgxBYQlm5woLsFyp5osdeFVnZ2KkOImne3OSCV2yggAlDwBJNrgddYbbMy4WXCpk5ua+csCW1AHROaw80dRq8seSWPR7UVjkgp6vskY96cDg8JPBs+PEO+IUreRQqrdSuY8OAJNgNe2peIYVdgQ+Xc4YQ+vNi7FudfL6r8apMeHsABf2072ptWaXBrg+gIVcPfL07hi/EnLxJ+rXPL08lHZb2dIZ03vwWneVosBsrmsDG7x42450tdUzqNSOpigNhbiDfUWK/JtsaRMPLiQAXKskCscqlgNSewFrLfsDdtVYbwTrhWwoEbxNfz1LFbm/QIYWs3SGnH2UhtfbM2Jgiwz82sERUhUBBYqCBmJY34k8BrrVVhlpcPdlu5G1IvG9mw5pNnRS4kB8Thl+dKHR04SEG3YFe1uoimW8MLvsKAYUkIWXn7aHJd+cDW4DnMt+7jpeqvsLbMuCEgw4jtKAHWRSym1+oMNbEis7A3jxODBELqFOpjYFk9QvcaWFwfG9W/i5Eq9na9iO/C7IkbD5uMOqsEDecpuhb6puDlzWuKtXJmgO0QxVc3NydICx4Ds0NMttb843ExGH5mGNtH5pCCw6xdibA9wv30x2LtiTCSiWLKXylRmBIN+OgINx2X9o1ro4ylBxkqfg5qSjJNO0NN49kDymd82pmnPS1/wBa+g7hp1ir5v3JGMTsYS2yliD2f7P+FU7HF3jjlktmlMrtl4Xc5mAuTpcmlds7emxbwmQJlgVwmRSDZggbOSxBFkFuHX3Vnjinoi18nXuRuSY+5XsJK+PXnr8wIl5kHzM2vOd2e9r9dstQmwdnlMbhiysCZISM17lc65bX+rbh1VN4flGxsUYT5mZdAvOqSQR9UlWF9OBPtqO2rvRi8RPFNLJEeZOeONVKKCLMSbksb2HWevhXbG5QXbcf2VnUnqT/AEWnlAfZPlzeWR4l5+bjuY75cuuW3SGvGubRxJdiilVLNlB45bnLfvtargOVzHNqFw1jwJifX185UFtba02KmM0+TMVVbICq2W9tCx117at0kJRe62+yOompLYjytYyUsVrBWvTMJF44dIeH7milcevSHh+5orBk/JmuH4osMy9N/Tb9RrKpS0kfSb0m/UayqVrg/SjDP8n9iQjrbJSwSs5KtZWhvkrISlylGWllqElJHA2JBHqOh6uGtYy0vkrBjqnyW+BDJRlpfJRkqSwiVrUrS5WtGWodPksjSLChs2pFlLadZFtNR40gQb9R/D/Knaki9ragj20nauajUmS3sN7+I/vtpLypDcBlbXVRx0PV38f74OyKYYrBIGVhGC1ydLLrpqTTJqrYiFXuOW2hmijSxsMxVtLkHQgi9xY21Nr66aa7LOwUBeiLdWhOp4kcfyrEqk4ZLGxDMB1gXtRGOioCtf0g19TwOndpbrrH08tql7v6O+X4MF73zANfrI19o9ut61CAixJHDq6x1i3woMg69PEW/wAqyBfhrW3TB7o4a5LkzY2AGoX1j4gGmqYQBOLXuSxvfx0tYW/bvpYnpAd1bnjc69euvdXLtvx4LdxeRmhbLmIFrXNiLgd99PxrKShuB+NOubGotYHh12HWPx9mlaSxZl6WouCfAd/G1qlZJx5Iai+CJ2knSHh+5opTaMYzLqR0Rpe/We6is08qcmaIx2RZ3XpN6TfqNbKtKlNT6Tfma2EdboP0owzXqYkFrbLSoSslamyKECKUhw7MbKCzHqAufwpRYRxJsL2vx17AOs93rNT+7+P5o2CZQT16sQP4j+w0FcMmbTxyaMePU9ypbcxiYN8k1+csCUWzFQeGfWyk8bamoqPe6NjYIQeoswt67LpXQ4eTPCTyPLM00jyMWYlgup1OgFWTZXJ7gINUwyE9r9M/8Vx+FYJdXM2LpUciw21XckDDykj+EF7e6ppxJjCvnxTJ3mNh+dq7zHGFFgAAOoaCtiKhdbP2LfxInA49oxtwcDx0/OlhY8Dfw1rtk+yoXFnijYd6KfzFQ2L5P8G/CLmz2xEp+A6P4V2j1y8o5vpH4ZyorWpSr3tDk2K3MMrN/LJb8GVR+Iqs7x4GLAZBipem4JVIkzmw0ucxUAX/AHrQuqxtW2cX0+ROqIorSM8RNrW66Zy73Yf6qzeLZB+ALVr/AOI4zY5GPeCD/wCnrqy6nHLyc3hmh/HB81b+GTj4rfSsCKw0/v8AGt4McuVwQ/SIIORraAA3NrdVbJIG80g+Brl0rj6vstmT2+hEJWhgHWB/ffTsR3Nuul32VKOMb9oOUkfgLVr1JbM4U/BFtBre5Fu+/jxvWuV+4+HRP7/nUlLgnUXZHA71IH4im4WqpK7TId+UNswHEEeI/fUVqwuCRroeu9O8lJeTA3uNddeBt4irO+CqoidoNqvoj8zWK22lAAwAJAy/ue6isUlubIvYti3u3DifHia3W/WB3a/5VlTx06z2dp762DcbA3q0ZOlucnWp7GoPaPV+/hW6KOJuO7r9fYPxoaQKOIv29/d2mmUuLP1dOOp4+bf1akVR5X4FJD1mYtFfS8gFh1KA7EesAU72PqFY9d21/mJb96QgQLEpPFVv68v51tBjY0sobgAoJ4HqHStbWs7e5pii5bLm7O2rBBMaqOy56sWGl0rhLc3QexLLJW4NNInpVpcoJPAAnTXgL1yo6C9Fc5n5Z4RfJBKxGmpVfjSU3LMqqp8nvmUGwl1XUizfN8dAfWKgPbc6Tao3be7sGLj5vERh16u1T2qRqD4VSsLyzRsbNAUB6y9x6+jep5N+wRfmrg63Dgj1aVZRZRziNouSrZqnXD38Xc/vU7szdnC4f6HDxIe0IL+0i/41HjfeI+dG49h/enuz9qJMM0ZNgbEHQg99TpYUovgmKa4jZcT+fGjeKg/mK2WWlFlqtNF6K3tTcGKRWEUk2GLdcMjKPWvC3cLVRcXyVY/Pl8sLxdTmWQHq0ZDcX7712IPQRS35K6UciXkcxLedjiR2dM/9dScXJhMqkHELJ2XQqfWcx9tq6HLhr8DY9oqPkxEkZ6Wo7a6wySj+LOc8UJco55idx8Uv+rzeiwPwNRE2zHQ2eNlP8ylfZcV2CLaQPEUvzqMLEA9xrT/LmuUZn0cHwzz7teM5xp9X9zWa6nvhEomS2g5scPSeiub6ht3RddNSqyoC+trcT+ZrSXEFbaHUf3frppJiCSdGIzNoAdbE8Ta1ayPI/WqDu1P4U7m3Jm0bs3lkHFzbx/YVH4jbSJ5q3PC54dQ4cOrvrcwRjz2ZvXb970tDPCp6KKD28T7bVzeaKLLGRZx2Jm80MRrwvYadp0HqtRBu3PmzFlQ9pbMfXa4PrNT8eOUi/UBrx4X1pY4qxA11B16ha3GneTLNNExu2GRQGfNwHC1u22t7cNDw8LAW7CTaVR9m4gBhVywMgIql2acbJiNjanUb01ianCVVmgj8XuhhJXLvAhY8Ta1/GxF61j3IwQ4YWL1rf86l1rcGqh7kau6uEH+zQ/7tfhW0m72HygCFABwAGXvPC1SYopZFIiTuxhj/AKv2M3xrbDbvxREmMEXAB6RI04cakoj+BI/v1Vsam2NKIxJf7/s0sr01xYyue/UfvW0clWJI/efZWJnT/wB1xHMtlKkG4Gv1gVNw3VfWqdDydbTJu+N//LKa6VGKVUml0VcUyh4bk8xgOZsc1/62/NhUg+7WNUWGKvfTVnt+N6uCGsuoIsalZGijxRZWUws0SAzZbg2LKSQewnhaq/JtraIY5IsLl6iZWv8AgfhXQVUOhVteKt39R9vH11xnePaTYXEyQO5BU6Eg6qdVPst671MfWys24LYU3h21jmkXnEwwOQWysxFszfz+NFVDau3szg5/q/ue6imllVkdDnbBxqu5SPOhdsuW7kDMctwrXHsqAfbuJjPSUIeBzIR6jmNXfAbzgytHJ0WVnVb2sQGIFifyqWiwyuWzO2VtSjHMlyOoHUC4vxrz3PemjslXg5V8vy31K9XBR40sdvsev8F+FXnGbkQSXvEFtrmhbL6ijVVsbuR84ViksfqrKCrH0TazDvFXUostsRjbyzKegwt3qp/asf8AirEfaf8ACvwrbGbo4qLzoWPo9L16a2qHK11VeBSJdN6cSDcSm/gvwrq+4G84xcQUueeQdMXtf+cdx6+w+quJU72btOSCRZYmKOpuCPxHeD1g1K2I0o9PQx/zN7adJD/M/vGqbuRygw41ArlYsQNChNg3fGSdfR4jv41eI1PYa6bFjK4YfxP77fGlBhh2v77fGtlpQVBJquEX+b32+NZ8lX+b32+NZickcPxrdnsKggTjhKk24HtJOvib0pc9g9v+VbXovQERtjDXysb8baMRxt8KaRInYfafjSu+2F5zAzi1yqF1FyLtGQ6i41BJUDTXWuN4LlVxcNw8AcXJ6ecFQeABtwHDW9NRB2lIl/hH40uuGT+BfZXIU5dGHHCD/ekfmlOY+XtevCH1Tf8A8VOpCzrSYVP4F90fClvJU/gX2D4VyN+XiMgg4Rv94D1jj0aVj5d47f4Ij/7g/aOobQOspCB5ul+y1q5jy1bAvHFilGqHm5D/ACtqhPg1x/VSEfLvHb/DMvde9vDQX9gqO2/yux4uCWBkVUkUrmtIWB4qwGW1wwB41bHl0SUkVkrVHMMZiQCL9n7mit8bh8OGGXEsRb7Lx041mu76q3dFFj2LjvBsUPdlU8Tm6tb3uOH4VG7M3jfDkJP00OgfrHcTV2NiDex84EWPadDpbrqr7W2WGJKgWPEW1N+0sR16C3dXiaqdPg0xqXJZ8HtGN1BBBUjTTr7/AO+qnU2HSQBXjDrroRf1gW4k+FcvinmwT5kJydYvqvaOy34Vcth7zJNa7AN2sTl8MvUf7vVnGt0Q40SsW7SAZVlxCKTfIJNF7bXU2FvXVe27uNiHkBQrKD/HlVx3E6A+NXCNhoTe/Xpl/YDq663gF9LD23Fh1+P934V0jOSKUmU3Z/J2jExzqyPqQ6G62sAbcQde0A8eNbSckF1JSfstmX23sf71q2z4VCwY3XMbZg7Bujw83iQT19XhT7nh/Hw4k3K+0js7OFXUmKo5pLyUYpb5ZIjxtqRex6ri1M8Ru9tLD8OesOuKUt+lr/hXWud69b36XS4ceJ469Vu2tUmFrksAeojUAX8b6VbUwcdfeTaMJs2IxSEdTSSD8zWy8oW0B/tk/vk/nXXgzNoSbEC34HQW06/7tTKbAQSfSRq17C1tct+B0Fterxo8lA5pFyj7Q4eVy+0futLNyhbQPDFSn+tf2FW+bcqF2b5tV1sNCt/EHS/DUcb1C4zk4HFWXW9hZr29R49XCqd74LUiFO/20/8A5nEe3/KiLlM2iunlUh8bH8xSr7hzjVMxvwysDfwvlPZTOXYOMj1s/RF7kHS3fqL+urdxMiiQxe+eOlyNPHzmUhkLKykEdYsw09VjWy7+S2IaAnwdj8ai12xjIza5/wDTwNaNvMx+lgjbvKC/bxIvVbb8InSicO/UR0aGReBtZWGniB7a0xG92Hf6qkdQkgBPvKx/KoyDeLDnR8PYfyaH23+FKSYvAONA6Hv1PVfjcdWg7zU214K6EOE2thG86HDD31v3/RWFKDA4KS9ubW4+rKunttr6vzpg+zcI4+bkIP8ANl/6bH8KUXc5HA5uUFjcWswPWbi9+ympPwyNPyOTuvhybKz+IdGH/Cb1ldz4spJaW/da3Yb6ad3jUbNuPMqsxsAPNGYEv6IAv66iJMPKhABfW1rX6+HA2qyr3FPwyaxu60QYdOU6A62+FYqAxWInVrM0gIHAlgaK6IVI6/N5vrH51GYv63rrNFYMnJeJTuuXw/Y0w3f89vCiitEODpI69hP8NF4r+Rpxh+Dfdt+1Zoqvk5G+I6vT/cUwT6UeI/eiiolyR4HR85vV+QraH6X+p/0iiiui4Km2K8w+k350lJ9KvjJ+kUUVEiyHE/B/Ef8ATTdPOPpH/pooqsuEFyL9R9f7U2xX0XvfqNFFWl+JBR98/NH99YqCTzP77qKK5Q4OqIOfiaSFFFa48ES5MipLZfneyiijILzB9CfD40zwXnL6Q/aiiuE+CFyMcZxX0R+9FFFXjw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2" name="AutoShape 4" descr="data:image/jpeg;base64,/9j/4AAQSkZJRgABAQAAAQABAAD/2wCEAAkGBhQSERUUEhQWFRUVGBcXFhgYGBwXGhkaGRoYGBYYFxwcGyYeHBojGhcXHy8gJCcpLCwtHR4xNTAqNSYsLCkBCQoKDgwOGg8PGiwkHiUqLCksLCwpLCwqLCwsLCkpKSwsLCwsLCksLCksLCksLCwsLCksLCwsLCwsLCksLCwsLP/AABEIAQEAxAMBIgACEQEDEQH/xAAcAAABBAMBAAAAAAAAAAAAAAAAAwQFBgECBwj/xABQEAACAQIDAwcHCgQCCAMJAAABAgMAEQQSIQUGMQcTIkFRYXEUMnKBkZLRFSMzQlNzobGywVJigvA04TVDRJOis8LTFhfxCCQlVGODo9Li/8QAGQEBAAMBAQAAAAAAAAAAAAAAAAECBAMF/8QAKhEAAgIBAwMEAgEFAAAAAAAAAAECEQMSITEEE0EiUWFxMoEUI0KxwfD/2gAMAwEAAhEDEQA/AOt7J2XEYYyYoySi3ORddOJ0p38kw/ZR+4vwrGx/oIvQX8qeUA0+SYfso/cX4UfJMP2UfuL8Kd0UA0+SYfso/cX4UfJMP2UfuL8Kd1g0A1+SYfso/cX4UfJMP2UfuL8K5Nhd4doPs+TE85jyyrOwdVwnMDm2cAkMOcyjL0tL6G1Wjbe+0sBwqh4gsuGad5WimlF15u5CxWYKc5NyNLdVdHja2BcfkmH7KP3F+FHyTD9lH7i/Cqhg9952wqTMiHPjYsOjhJEWSGRkHPIrnML5ja+mlbb3coq4PECNTEREqyYkO4VwjsFCwrcZ5AuaQjXRQOLCo0O6BbfkmH7KP3F+FHyTD9lH7i/Cq5t3fKSHEQLFD5RDJC87mM3kCKyKHjXg4s4OUakcOynm7G9S42XE80UeGIw82636QeMO2a/Ahri1gRbWquLSsEv8kw/ZR+4vwo+SYfso/cX4VXt+sfMr4KKGVofKMRzbugUsF5t26OdSBqB1VGYDHzw7RhglxGNZZDMoE8OH5uXIubMjxkMoHHVdbgWFWUbVgunyTD9lH7i/Cj5Jh+yj9xfhVZwW2sdiPKHi8lSOGaaIB0lZiIja5KyAa+FR8+/uIMWz2jjQNjIXlf5qWfKUWM2RIyGI6Z11tpUaGC7fJMP2UfuL8KPkmH7KP3F+FQ2KxOOXCmUNhs6h5CDFKoKBMyrlMmZXve9/ZSexdp4uXBDEyPhU5yGOWPoSBUDKHbnbyagKeII4UrawTvyTD9lH7i/Cj5Jh+yj9xfhUBudtnF4ovJMsQw/CF1SRGl7ZArubR8bE6tx0HG1VDVOgNPkmH7KP3F+FHyTD9lH7i/CndYNQBr8kw/ZR+4vwo+SYfso/cX4VAbf22ZGOEw7Mk7GxJVgAtrllYDstr+9O93N4hP8ANm5mjHzvQZVBBtxIGp7PGqa1dGh9PNQ1/wDV4f0yB3y2fGJ1tGg+bHBF/ifuopxvp9Ov3Y/U9FXM5adj/QRegv5U8pnsf6CL0F/KnlAFI4jFogu7KoN7ZiBwBY8exVY+APZS1MNr4WGVVSe1mdcoJtdlOYAa63ym46xmB0JoDMu24FBLTRgDUkuLAdp14ailE2lEwusikXUaMOLWKjxIIsOu9VXZ82DaNVSKUJLFHEeJCrijnRGObiTJxF7XGtqw+08A8nlBjcymWGxK2fNlbm7Am6rlja4NuuoBpid0tkJKIXwyh2uQMkxUi4zG46FhmFzewvrarDGmF5xJFMWdFECEMNFkCOsYF7dJQjAW4WtUdtDeDC883OiQPDHKrGx6KtGk0gIB45VTW1r6A3owGzcE5aWJcxgZAXBPGKOMoASdbIEHrYdZvLk2AxkGz8MBC6Kih1xIQLIURs/Rk6IKxjOD2DjpT3CrgwZMnMkvITLqGLSG6tmJvr0CLfy26qhcNtzCYmQTPhnMhSARh0VyRIZHjyAnQgq5J4cNTWI8ZgIxZjKoZ3lyNm0fNMrmw/nV0OvExj6y0tgk8F8nwiN4mhQRo0UTB9FQlZGVST5uit3C3VT3Cw4WDnZU5qPnHHOspADSaL0urNrbtJPbVWlOzhG0LiYphxIoBv0bNHC6pY/xMg143J11p/IuGZmhIxHzqjEMmmVQWJD2uQLmImwv4a0sE3tPY+Gx0aiZEmjBzpfUX1GZSD2EjjUTg93tmYObOkcUMsag5iTdVkLILFjbpFGGmuhpXdLG4d1Pk7yZFWNArtcDz5AV1IzkPqOIAW4FhUbjIMPh5JFyYgiPydnlEt+bBeTmggZ8xAZ3uADx6+FLdVYHU272y5ZMxWIvMS3RkYZ2ZipayuBcsCO8g9dOsVu/gJUgV0iKxKFgAcrlVyqAJlYXBIUd5tTAx4AS6u5fDSLmYsTZmlZ8ztxK88WDHgDodK0iw2AAUQxSBmEYXm1KubXxMbHUXPzea516uu1TqfuCd2fgMLFHzEWQJKZBkzls5AyygZmJNrWIHCme2jgY4Bg8QAIRGvzeWQqI0IVcxUaKCoGp6qaT4XBxR4fEfOurPHzThnLAyO0ufKDc5mdswsSQbWtpTfamIwWKPOyRzsVWdDlBB5uBxzjEXBUZnFuDa1FsEvs/ZOBwd5Y8kXGIsZGIvmsU6TEXzLa3HSpJdvYclQJoyXtkGdelclRbXW7AjxBFQU6YQRvKZJlQYi9wzWSVnuWUAXAvIbngAT1CkcHPhOdjELTszFgMrNaTmpS7M5JGZc8zNfgwPWLUbb5BbIcYj2ysrXUOLEG6t5rD+U9tKmqlsPD4MsVwwaFo+aVrfNl1jdsgOt2uwYHMLsDVtFAIeRJznOZRny5c3Xlve3heiDBIjOyqAXN3I+sQLXPqFOKKUTbKVvp9Ov3Y/U9FG+n06/dj9T0UILTsf6CL0F/KnlM9j/QRegv5U8oApDF4GOVcsqJItwbOoYXHA2Itel6KAZfIsGZW5mLMmUKci3UL5uU20t1W4Vj5Cw9iOYisSCRza2uLgHh1Bm9p7afUUAguBjClAi5W4rlFjoF1FrHogDwArcQL0tB0tW087QDXt0AHgBSlFAV3bOFw+Gi6GDSTOVAijiHSK3IJCofNGaxI4kDS9NDtiIEKuCJjGkTCMZSvNDEkWy3jOYKLEAFhcG4IFstRaoBW9htFiecLYaIEhSzBQ6vn6bKWaNSWBUFhY65Te/CEwG2wVEjYWFisOfoRshhPOKojdmVvtZH04ZXNtav9qLVIKd8vxKM5w6Ax880ZS5V3ijjRFjPNgkskrINNMrAXpxh8dFNjcr4WPOpcLKVzOOaayk3j6IN8y9LgRarVasWoCrYza0MflatBGWhDhIwmsyGFJXHmkEMxYHiDl7aTxG2InERkwqyh2vIVQyrEo+bVnPN2uMxFtLKH1NrG22otQCXkyEKCq2WxUWHRI0BHYR3UjiNjQP58MTasekinVrFzqOJsL9tqeUUA0XZMIYuIowx1LZFuSLEEm1zwHsFEmyYWILRRkg3BKKSCbEkaaG6r7B2U7ooBj8iQXuIowcyvooHSU5lJsOptfGnoFZooAooooClb6fTr92P1PRRvp9Ov3Y/U9FAWnY/0EXoL+VPKZ7H+gi9Bfyp5QBRRRQBRRRQBRRRQBRRRQBRRRQBRRRQBRRRQBRRRQBRRRQBRRRQBRRRQFK30+nX7sfqeijfT6dfux+p6KAtOx/oIvQX8qeUz2P8AQRegv5U8oAooooAooooAooooAooooAooooAooooAooooAooooAooooAooooAooooClb6fTr92P1PRRvp9Ov3Y/U9FAWnY/0EXoL+VPKZ7H+gi9Bfyp5QBRRRQCGOxHNxu9r5FZrdtgTb8K4sP/aImt/g4/8Aet/+ldk2z/h5vu5P0mvHy8B4CtnS4ozvUD1fuTvG2PwUeJZBGZM/RBzAZXZOJA/hvU9VK5HP9D4fxl/5r1dGawrNNVJpApvKPyhjZccWVBLJKxshbKAqjpMSAesqPX3VTtkcv7STxpNhkjjd1V3EhOQE2zWKC4F7nuvXPeUXejy/Hyyg3jX5uH0FJs39Ru3rHZVZr0cfSx0erkHssGueconKZPsydEGGSSORMyOXK6g2dSAp1HRPrFPOSPeryzAKHN5cPaKTtIA+bf1rp4hq25XN2PLNnOVF5YPno+05QecUeKX9YFYIRUcmmYKjsnl/aSeNJcMkcbuqu4kJyhjbNYoOF7+F67GDXjSvT3JbvL5Zs6JmN5I/mZe3MgFmPpKVb11o6rCoJSiC3VSeUjlH+SxEFjWWSUscpbLZF4toD1kAevsq6k15c5Sd5PLdoTSA3jQ81F2ZEJFx6TZm9Yrl0+LuT34BfdncvGInljhjwUZeR1RRzrcWNh9ThXZVOmtcL5Bt2OcxEmMcdGEZI++Rh0j/AEobf191dxnmVFZmICqCzE8AALkn1U6iMYz0xQKTykcpo2Y0SJGsskgLFSxUKg0BJAOpa4Hgar27PLqcRiooZsOkSSsEziQtlZtEuCoFi1hx0vXKd8N4jjsZLiDfK7WjB+rGuiD2anvJqGB7K2Q6WOjfkHsoVmqtyb70+X4CORjeVPm5vTUC5/qFm9dWmvMacXTAUUUVAKVvp9Ov3Y/U9FG+n06/dj9T0UBadj/QRegv5U8pnsf6CL0F/KnlAFFFFAM9s/4eb7uT9Jrx8vAeAr2Dtn/DzfdyfpNePk4DwFej0P8AcD0vyOf6Hw/jL/zXpHli3p8kwDIhtLibxJ2hbfOt6lNvFhS3I5/ofD+Mv/NkrjHKnvT5btBypvFD81F2EKemw9Jr+oLXHHj15n7JgreyNmPiJ44Ix05XVF7rm1/AC58BV75YdyVwUkEkC2ieNYj6cShQT3slj3lWqE5ON5cPgMUcRiI5JCqFYggU2ZtGY5mH1bgekauG/XKvgtoYKTD8zOrmzRsQllddVJs97HUG3UTWzI8ndVLYgq/JRvV5FtBM5tFPaKTsFz82x8Gt6mavS9r141r05yW71eXYCNmN5Yvmpe0soGVv6lsfG9Z+sx760ScI5Q92vIcfLEBaMnnIvQe5AHonMv8ATVk5Dd5OYxrYdjZMSth94lyvtXMPdq6cum7PPYRcUg6eGPS74nIDe62U+GauEYTFNFIkkZs8bK6nsZTcH2iu2P8ArYaYPS/KlvL5Hs6VlNpJfmYu3M4N2HormPqFeZIoixCqCSSAoHEk6ADvJtV35U9+RtCWDm/o44lYj/6sgDSD+nor6mpzyK7seU4/nnF48KA/cZDcRj1WZv6RUYV2cTlIg7buVu4MDgocOLZlW8h7ZG1c+02HcBVR5cd6eYwYwyH5zE3Dd0S2z+8bL4Zq6Q7AAkmwGpJ6q8sb/bzHH46WYH5u+SIdka3C+9q39VZOng8mS39kjHdnYTYzFw4df9Y4DH+FRq7epQTVp5Yt01weNV4lywzoCoA0VkAV1/S39RptyZb3YbZ00k08cskjKEjyBSFBN3JzMNTZR4X7anuUXlNwe0sJzSwzrKrq8bMEsDwYGzk2KkjxtW6UsndVLYgj+RbenybHcy5tHirJ3CQX5s+u5T1jsr0SDXjZHIIIJBGoI4gjUEd9eqNwd5xj8DFPpntklHZIujeo6MO4is3WY6esksVFFFYQUrfT6dfux+p6KN9Pp1+7H6nooC07H+gi9Bfyp5VFwXKhgo0WNmkzIMjWjJF10Nj4g1P7B3sixlzAshUaFmQqt+y54nuFXeOaVtbFFki3SZUd/OV/5PnbDrhWeRVVgzuFQhhcFbAkjiOrUGobdDl1DyOu0FWNWsY3jViq9quLsx9IeyrFyt7sYfE4YSylo3i0SZVzgAnzZACCUJ6xqD4kHkGxeS7HYu5hRDGCQJGbIpt/DcZj7K14oYpY7lt8k6ldHT9++V7CDCSx4SXnpZUZBlDZUDCxZiQBoCbAXN7VwO1XXa/JDtDDoXZI3RQSzI+awHEkEA+wVL8mHJimKczYlwY4mF4gCc54gM3DJpqBcnurvjePDBuLsWross+2W2Xu3AvmzzoVjHWpmLSM3iqN7bVw8Ds9VdP5UYsRtDaKwxgKkRWGNGdVOdiMzFb3AJKgHsUHrqJ3c3SOD2rDHj1HzZV8kfzpZrZolsP5gD6rddRiahByfL3GpD+DkFxzKCZMOtwDlLPcXF7G0drjhSn/AJA477XDe9J/2671DLdQcpF+o8fXqajMLvPE+JbCgOJUBYhlsLC2twSNcwNZf5WUm0ead79zZ9myrHOUOdc6shJUi5BGoBuOvTrFTvI9vT5Jj1RzaLE2ibsD3+ab3iV8Gq48q218JtCDmoi3lMEpCXQhSc2SVM3C2l79qiueY7k4xkOIiw7rGJZbFAJAeJyjXq1FbYy7mOsmzZXXH3PTeMwiyxtG4zI6lWHarCxHsNeTt5NiNg8VNh34xOVB/iXijetSD669S7vNP5LF5UAJwoEmVswLDTMCP4rX9dck5XtjDF46AQKy4lgInVxkDAn5pw2oIuWW/h2Vk6STjNrwWbS5ORV6e5Lt2PItnxqwtLJ87L25nAsp9Fcq+INc13T5FsWuMhfFrGIUYO4Vw5bLqq2twLAX7r11jEb6QR4hcPIJVlcqFBQ2OY2Uhhpa/XV+pydyow38kNpcld5aN6fJcCYkNpcTeMdoj/1rewhf6q88wQF2VFBLMQqgcSSbAD1kCuwcovJ9tPaGNeVUj5pQI4QZQDkGpJFtCzEn2DqqN5N9w3g2wExYUPBGZlVTnBY2CEkdmYt4gVfDKOPG2nvyS2IjkBx32uG96T/t1n/yBx32uG96T/t11vbm/uGwcvNT84rZQwshIKnrBHHUEUrtzfbDYQRGYsOeBZLKWuBlve3DzhXHv53Xz8Eao+55q3q3Wm2fiOYnylsquGW5Vla+oJAOhBHDiKuXIfvT5PjDhnPzeJ83ulUdH3luvjlq88oW6LbYw8MuGXJKh6JmBjzRuNeokahSLjt7a5VJydY/D4uKEiOOZjmhbnQFZlNxlb+K9tCBrWhZI5cemT3Fo9PCiqkd/wCOBo4MWki4krHmRELqWYW+bYaMC1wPZ1U+3g34w2CZFnch3BYKqljYaXIHAX077HsrztEtthrj7kTvp9Ov3Y/U9FVneflEwksqsjPbIBrGR9ZvjWKntz9iNcfcomKX52T7x/1Gr5ve8ibDwYwxKxvzYnZCQbMrEgkcA0uh77DrqhzwHnJOkfpJOw8Xbtqb2BvlisIhjURzRG945Aba8cvZfrGo7q9XLGUoRdcHm45KM5b8lf8AJTzYXM5jVrhczFA9uNr2zW9ddE5TzIuCwUeHZkwrC0hQkA2RTErEfVN2Nusiq9tvf3EYiEwLBBhoiRmyLmJ69DbKvja/fU1uptXGLgpnj8nmw0AbNHMTcALnIQqDpbqa/qrnkepKVJU+DpDZuN3a5M8kHOLPJGpYwZCWUklQ91y2voCRm8RT/craJTD7VeIgiF5jCbAiyCUx9Wo0HHqrXDYraW0MIfJFwuEiYsrZCwkNuIU5cq3vxtfvFV3dKTEIs2Aw6Rhpw8b86WXJlR1bzesC/Eca4zh3HKVJV4OkZaNK5+S2YfDJtPyTaEIyzRvEMQg7Ayk+7e4PWp7rVvholO8cpa2mHTKLi+bKOA43y5tapWx9qz7LmkjTI7J83IpuUJXgdLG4ude81JbP2Xjdozvj1aGF1KJo7LlKKLEXU6WbW/fUywyj59NbP7Ecqfje9yD3gXESbQneeVkkSVljGdlyIGPNc2q6gFcpBA1vfU1Y+S5Qu0GzG7lJCzEEMzZlLZidSdL6i/sqe2ltPaMMXPPhsFiebF+cRmzLbi1svVxOUj1VC7J2NjcWy7Q5yCN2N1ZTkAykrYqUOa9iNW1H4UbThv8AVr3Jp67RUF2c3lmIV2yucVLlUggm8hyjQHU9Vx1ir/vgt9u4AjUBUv2C8zWv7Ke7Y2lj4EM5w2BlKjWdWNx1XIaxtrbR6pWypMVLtBJiC+Jd1IL3VLLeygKNIwNeJ9ZNRBOXHhMtKo3fktm2N3cBitrMj4mdcVljbm1JRbIqkZGyWvl1sDfj2VC7a2+cVtzDqI2jXDSpEc+jM3OAk2BPRta3be/XUdvDFiINqNicQqLORGyc0zZbIAAVLDuIII7alcHFitpYtMXFDFGYWW7EuqvlIZQx1uR3AGxHYKQjKK1S4qhKSb0rkl9ubuYDF7VZJMTOmKyI3Nqcq2VbjK2S2YjXQ30NQm39vHE7bwyCN41w0qRHOLMzGRSTYE9GwW3bcnro3q2FjI522kz4c5eb1hc9EpoNHtm7wDc9lSmL3bx2JxUOKy4JXTIwyySdMKQyBwVPDUXHUe4Ux6VTb8P9MTt2khLfr5L8ubyvEYpJskd1iz5AtuiRZDqevWojkhAO0HYFiDHJYsSSVDplvfXharJvDtfaGGieeaDZrBMoNjIzm7BQNQOs9tQO09o4zAYpMZJHhc2IiKJHGXyAKEJJ0BB1Xt66ti3i4+623E/yv2JGdxtnDTwmwxuEkmEZ4Z1Dsq/0sAFPYwU9lb78QKcbsZZRZekHB8YND67Covdfc7HpIMZmiw7M7SWkYgHnCWKFQCQpvaxIPDrFN9/o8bPi8LFiVw6N0lhMTsQ3OMgu2bpLYga27eNFH1qKlt/ghy9LbQhyvyTNtAJIzCBY0MKgkKxN+cbTQtm07QAPXUpFbOHdnL2WzMzFgAOhlJ1sNLW9Vdkw+C2mqCOdcBiQvmmZ2DdxJ5sgnvsDXP8Af/HYqTFiPFcwpjQFVgBIAbtdgGY6cNAOoV36aatQpfZyzRdar/Rd9i7wRT4L5QxMWefALICw4t0QbjquwI48DmIrkuLx8uJmfEzm8khv3KPqovYoGlS2H3lliwc+EREKYi+ZmvmFwF6NjbgOuocCwrRh6fROTf6OWXNqgkv2M8b5w8P3NFGN84eH7miq5PyZMPxRP4hfnH9N/wBRrULS869N/Tf9RrAWtmP8V9GKb9TNLVd92R/8H2j6Ev8AyapgWpCDbs0WGmw8eTJOGDlgSbMuU5SGFtO0GuPU43khSOmDIoytlm3e2m+F2C80Xnxygi+oPzkQZT3EEj11ObO2amIxeG2jhrBXDidesNzbKD6QNkPb0T485O2Jhgmwa5OacgsSDn0ZW0Oaw1UdVOtiby4jBhhAUs9iVcFluPrCzCxtp7OysUuln6muf9GtdTDZPgY7w/6Qxmh+nfgL9nZVu3ZWE7HxgxBYQlm5woLsFyp5osdeFVnZ2KkOImne3OSCV2yggAlDwBJNrgddYbbMy4WXCpk5ua+csCW1AHROaw80dRq8seSWPR7UVjkgp6vskY96cDg8JPBs+PEO+IUreRQqrdSuY8OAJNgNe2peIYVdgQ+Xc4YQ+vNi7FudfL6r8apMeHsABf2072ptWaXBrg+gIVcPfL07hi/EnLxJ+rXPL08lHZb2dIZ03vwWneVosBsrmsDG7x42450tdUzqNSOpigNhbiDfUWK/JtsaRMPLiQAXKskCscqlgNSewFrLfsDdtVYbwTrhWwoEbxNfz1LFbm/QIYWs3SGnH2UhtfbM2Jgiwz82sERUhUBBYqCBmJY34k8BrrVVhlpcPdlu5G1IvG9mw5pNnRS4kB8Thl+dKHR04SEG3YFe1uoimW8MLvsKAYUkIWXn7aHJd+cDW4DnMt+7jpeqvsLbMuCEgw4jtKAHWRSym1+oMNbEis7A3jxODBELqFOpjYFk9QvcaWFwfG9W/i5Eq9na9iO/C7IkbD5uMOqsEDecpuhb6puDlzWuKtXJmgO0QxVc3NydICx4Ds0NMttb843ExGH5mGNtH5pCCw6xdibA9wv30x2LtiTCSiWLKXylRmBIN+OgINx2X9o1ro4ylBxkqfg5qSjJNO0NN49kDymd82pmnPS1/wBa+g7hp1ir5v3JGMTsYS2yliD2f7P+FU7HF3jjlktmlMrtl4Xc5mAuTpcmlds7emxbwmQJlgVwmRSDZggbOSxBFkFuHX3Vnjinoi18nXuRuSY+5XsJK+PXnr8wIl5kHzM2vOd2e9r9dstQmwdnlMbhiysCZISM17lc65bX+rbh1VN4flGxsUYT5mZdAvOqSQR9UlWF9OBPtqO2rvRi8RPFNLJEeZOeONVKKCLMSbksb2HWevhXbG5QXbcf2VnUnqT/AEWnlAfZPlzeWR4l5+bjuY75cuuW3SGvGubRxJdiilVLNlB45bnLfvtargOVzHNqFw1jwJifX185UFtba02KmM0+TMVVbICq2W9tCx117at0kJRe62+yOompLYjytYyUsVrBWvTMJF44dIeH7milcevSHh+5orBk/JmuH4osMy9N/Tb9RrKpS0kfSb0m/UayqVrg/SjDP8n9iQjrbJSwSs5KtZWhvkrISlylGWllqElJHA2JBHqOh6uGtYy0vkrBjqnyW+BDJRlpfJRkqSwiVrUrS5WtGWodPksjSLChs2pFlLadZFtNR40gQb9R/D/Knaki9ragj20nauajUmS3sN7+I/vtpLypDcBlbXVRx0PV38f74OyKYYrBIGVhGC1ydLLrpqTTJqrYiFXuOW2hmijSxsMxVtLkHQgi9xY21Nr66aa7LOwUBeiLdWhOp4kcfyrEqk4ZLGxDMB1gXtRGOioCtf0g19TwOndpbrrH08tql7v6O+X4MF73zANfrI19o9ut61CAixJHDq6x1i3woMg69PEW/wAqyBfhrW3TB7o4a5LkzY2AGoX1j4gGmqYQBOLXuSxvfx0tYW/bvpYnpAd1bnjc69euvdXLtvx4LdxeRmhbLmIFrXNiLgd99PxrKShuB+NOubGotYHh12HWPx9mlaSxZl6WouCfAd/G1qlZJx5Iai+CJ2knSHh+5opTaMYzLqR0Rpe/We6is08qcmaIx2RZ3XpN6TfqNbKtKlNT6Tfma2EdboP0owzXqYkFrbLSoSslamyKECKUhw7MbKCzHqAufwpRYRxJsL2vx17AOs93rNT+7+P5o2CZQT16sQP4j+w0FcMmbTxyaMePU9ypbcxiYN8k1+csCUWzFQeGfWyk8bamoqPe6NjYIQeoswt67LpXQ4eTPCTyPLM00jyMWYlgup1OgFWTZXJ7gINUwyE9r9M/8Vx+FYJdXM2LpUciw21XckDDykj+EF7e6ppxJjCvnxTJ3mNh+dq7zHGFFgAAOoaCtiKhdbP2LfxInA49oxtwcDx0/OlhY8Dfw1rtk+yoXFnijYd6KfzFQ2L5P8G/CLmz2xEp+A6P4V2j1y8o5vpH4ZyorWpSr3tDk2K3MMrN/LJb8GVR+Iqs7x4GLAZBipem4JVIkzmw0ucxUAX/AHrQuqxtW2cX0+ROqIorSM8RNrW66Zy73Yf6qzeLZB+ALVr/AOI4zY5GPeCD/wCnrqy6nHLyc3hmh/HB81b+GTj4rfSsCKw0/v8AGt4McuVwQ/SIIORraAA3NrdVbJIG80g+Brl0rj6vstmT2+hEJWhgHWB/ffTsR3Nuul32VKOMb9oOUkfgLVr1JbM4U/BFtBre5Fu+/jxvWuV+4+HRP7/nUlLgnUXZHA71IH4im4WqpK7TId+UNswHEEeI/fUVqwuCRroeu9O8lJeTA3uNddeBt4irO+CqoidoNqvoj8zWK22lAAwAJAy/ue6isUlubIvYti3u3DifHia3W/WB3a/5VlTx06z2dp762DcbA3q0ZOlucnWp7GoPaPV+/hW6KOJuO7r9fYPxoaQKOIv29/d2mmUuLP1dOOp4+bf1akVR5X4FJD1mYtFfS8gFh1KA7EesAU72PqFY9d21/mJb96QgQLEpPFVv68v51tBjY0sobgAoJ4HqHStbWs7e5pii5bLm7O2rBBMaqOy56sWGl0rhLc3QexLLJW4NNInpVpcoJPAAnTXgL1yo6C9Fc5n5Z4RfJBKxGmpVfjSU3LMqqp8nvmUGwl1XUizfN8dAfWKgPbc6Tao3be7sGLj5vERh16u1T2qRqD4VSsLyzRsbNAUB6y9x6+jep5N+wRfmrg63Dgj1aVZRZRziNouSrZqnXD38Xc/vU7szdnC4f6HDxIe0IL+0i/41HjfeI+dG49h/enuz9qJMM0ZNgbEHQg99TpYUovgmKa4jZcT+fGjeKg/mK2WWlFlqtNF6K3tTcGKRWEUk2GLdcMjKPWvC3cLVRcXyVY/Pl8sLxdTmWQHq0ZDcX7712IPQRS35K6UciXkcxLedjiR2dM/9dScXJhMqkHELJ2XQqfWcx9tq6HLhr8DY9oqPkxEkZ6Wo7a6wySj+LOc8UJco55idx8Uv+rzeiwPwNRE2zHQ2eNlP8ylfZcV2CLaQPEUvzqMLEA9xrT/LmuUZn0cHwzz7teM5xp9X9zWa6nvhEomS2g5scPSeiub6ht3RddNSqyoC+trcT+ZrSXEFbaHUf3frppJiCSdGIzNoAdbE8Ta1ayPI/WqDu1P4U7m3Jm0bs3lkHFzbx/YVH4jbSJ5q3PC54dQ4cOrvrcwRjz2ZvXb970tDPCp6KKD28T7bVzeaKLLGRZx2Jm80MRrwvYadp0HqtRBu3PmzFlQ9pbMfXa4PrNT8eOUi/UBrx4X1pY4qxA11B16ha3GneTLNNExu2GRQGfNwHC1u22t7cNDw8LAW7CTaVR9m4gBhVywMgIql2acbJiNjanUb01ianCVVmgj8XuhhJXLvAhY8Ta1/GxF61j3IwQ4YWL1rf86l1rcGqh7kau6uEH+zQ/7tfhW0m72HygCFABwAGXvPC1SYopZFIiTuxhj/AKv2M3xrbDbvxREmMEXAB6RI04cakoj+BI/v1Vsam2NKIxJf7/s0sr01xYyue/UfvW0clWJI/efZWJnT/wB1xHMtlKkG4Gv1gVNw3VfWqdDydbTJu+N//LKa6VGKVUml0VcUyh4bk8xgOZsc1/62/NhUg+7WNUWGKvfTVnt+N6uCGsuoIsalZGijxRZWUws0SAzZbg2LKSQewnhaq/JtraIY5IsLl6iZWv8AgfhXQVUOhVteKt39R9vH11xnePaTYXEyQO5BU6Eg6qdVPst671MfWys24LYU3h21jmkXnEwwOQWysxFszfz+NFVDau3szg5/q/ue6imllVkdDnbBxqu5SPOhdsuW7kDMctwrXHsqAfbuJjPSUIeBzIR6jmNXfAbzgytHJ0WVnVb2sQGIFifyqWiwyuWzO2VtSjHMlyOoHUC4vxrz3PemjslXg5V8vy31K9XBR40sdvsev8F+FXnGbkQSXvEFtrmhbL6ijVVsbuR84ViksfqrKCrH0TazDvFXUostsRjbyzKegwt3qp/asf8AirEfaf8ACvwrbGbo4qLzoWPo9L16a2qHK11VeBSJdN6cSDcSm/gvwrq+4G84xcQUueeQdMXtf+cdx6+w+quJU72btOSCRZYmKOpuCPxHeD1g1K2I0o9PQx/zN7adJD/M/vGqbuRygw41ArlYsQNChNg3fGSdfR4jv41eI1PYa6bFjK4YfxP77fGlBhh2v77fGtlpQVBJquEX+b32+NZ8lX+b32+NZickcPxrdnsKggTjhKk24HtJOvib0pc9g9v+VbXovQERtjDXysb8baMRxt8KaRInYfafjSu+2F5zAzi1yqF1FyLtGQ6i41BJUDTXWuN4LlVxcNw8AcXJ6ecFQeABtwHDW9NRB2lIl/hH40uuGT+BfZXIU5dGHHCD/ekfmlOY+XtevCH1Tf8A8VOpCzrSYVP4F90fClvJU/gX2D4VyN+XiMgg4Rv94D1jj0aVj5d47f4Ij/7g/aOobQOspCB5ul+y1q5jy1bAvHFilGqHm5D/ACtqhPg1x/VSEfLvHb/DMvde9vDQX9gqO2/yux4uCWBkVUkUrmtIWB4qwGW1wwB41bHl0SUkVkrVHMMZiQCL9n7mit8bh8OGGXEsRb7Lx041mu76q3dFFj2LjvBsUPdlU8Tm6tb3uOH4VG7M3jfDkJP00OgfrHcTV2NiDex84EWPadDpbrqr7W2WGJKgWPEW1N+0sR16C3dXiaqdPg0xqXJZ8HtGN1BBBUjTTr7/AO+qnU2HSQBXjDrroRf1gW4k+FcvinmwT5kJydYvqvaOy34Vcth7zJNa7AN2sTl8MvUf7vVnGt0Q40SsW7SAZVlxCKTfIJNF7bXU2FvXVe27uNiHkBQrKD/HlVx3E6A+NXCNhoTe/Xpl/YDq663gF9LD23Fh1+P934V0jOSKUmU3Z/J2jExzqyPqQ6G62sAbcQde0A8eNbSckF1JSfstmX23sf71q2z4VCwY3XMbZg7Bujw83iQT19XhT7nh/Hw4k3K+0js7OFXUmKo5pLyUYpb5ZIjxtqRex6ri1M8Ru9tLD8OesOuKUt+lr/hXWud69b36XS4ceJ469Vu2tUmFrksAeojUAX8b6VbUwcdfeTaMJs2IxSEdTSSD8zWy8oW0B/tk/vk/nXXgzNoSbEC34HQW06/7tTKbAQSfSRq17C1tct+B0Fterxo8lA5pFyj7Q4eVy+0futLNyhbQPDFSn+tf2FW+bcqF2b5tV1sNCt/EHS/DUcb1C4zk4HFWXW9hZr29R49XCqd74LUiFO/20/8A5nEe3/KiLlM2iunlUh8bH8xSr7hzjVMxvwysDfwvlPZTOXYOMj1s/RF7kHS3fqL+urdxMiiQxe+eOlyNPHzmUhkLKykEdYsw09VjWy7+S2IaAnwdj8ai12xjIza5/wDTwNaNvMx+lgjbvKC/bxIvVbb8InSicO/UR0aGReBtZWGniB7a0xG92Hf6qkdQkgBPvKx/KoyDeLDnR8PYfyaH23+FKSYvAONA6Hv1PVfjcdWg7zU214K6EOE2thG86HDD31v3/RWFKDA4KS9ubW4+rKunttr6vzpg+zcI4+bkIP8ANl/6bH8KUXc5HA5uUFjcWswPWbi9+ympPwyNPyOTuvhybKz+IdGH/Cb1ldz4spJaW/da3Yb6ad3jUbNuPMqsxsAPNGYEv6IAv66iJMPKhABfW1rX6+HA2qyr3FPwyaxu60QYdOU6A62+FYqAxWInVrM0gIHAlgaK6IVI6/N5vrH51GYv63rrNFYMnJeJTuuXw/Y0w3f89vCiitEODpI69hP8NF4r+Rpxh+Dfdt+1Zoqvk5G+I6vT/cUwT6UeI/eiiolyR4HR85vV+QraH6X+p/0iiiui4Km2K8w+k350lJ9KvjJ+kUUVEiyHE/B/Ef8ATTdPOPpH/pooqsuEFyL9R9f7U2xX0XvfqNFFWl+JBR98/NH99YqCTzP77qKK5Q4OqIOfiaSFFFa48ES5MipLZfneyiijILzB9CfD40zwXnL6Q/aiiuE+CFyMcZxX0R+9FFFXjw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8134" name="Picture 6" descr="http://www.pascal-man.com/navigation/faq-java-browser/java-concurrent/jcip-cove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2200" y="6553200"/>
            <a:ext cx="1121170" cy="1473200"/>
          </a:xfrm>
          <a:prstGeom prst="rect">
            <a:avLst/>
          </a:prstGeom>
          <a:noFill/>
        </p:spPr>
      </p:pic>
      <p:sp>
        <p:nvSpPr>
          <p:cNvPr id="48136" name="AutoShape 8" descr="data:image/jpeg;base64,/9j/4AAQSkZJRgABAQAAAQABAAD/2wCEAAkGBxQSEhASEBQWFBUXFRgXEhcVFRYcFxYWFxYXGBcXFhgZHSghGxooJxcXITEhJSkuLi4uFyIzODMsNygtLysBCgoKDg0OGxAQGywlHyQuLywsODIsLDA0NDQvLyw0LCwvLCwsLCwsLCwsLCwsLywsLCwsLDQsLCwsLCwsLCwsLP/AABEIAMMBAgMBEQACEQEDEQH/xAAbAAEAAwADAQAAAAAAAAAAAAAABAUGAgMHAf/EAEsQAAICAQIDBAYFBgoIBwAAAAECAAMRBCEFEjEGE0FRFCIyYXGBByNykaFCUmKCscMVMzREdIOys8HCJENjc5KUotIWU1Rlk9Hw/8QAGgEBAAMBAQEAAAAAAAAAAAAAAAECAwQFBv/EAEARAAIBAgMEBwYDBgQHAAAAAAABAgMRBCExEhNBUQVhcYGRobEiMkLB0fAUUuEGQ2JygvEjMzTCJCVjkqKy0v/aAAwDAQACEQMRAD8A9xgCAIAgCAIAgCAIAgCAIB8zAImp4pVWcO4DeCjdz8EXLH5CQ2jSFGpPNLLy8Tt9KUIbGPKoGSXBXAG5J5sYHxi5XYe1srN9RS16y/VnOn+ooPS51zbYPOpDsi+TPkn83xlbuWmSOt06ND/M9qfJaLtfF9S8TuXstpz/ABwbUHxOodrM/qk8o+QEnYRDx1Ze41H+VJemZ2js3pgPq6lq99Gaj8c14jYiU/GV370trtz9Tqd7dMQbH76j8pyALav0nI2dPM4BXqcjJEZom1Ot7qtLlwfZyfVez6uN0DLnKfYAgCAIAgCAIAgCAIAgCAIAgCAIAgCAIAgCAIAgCAQ+J8RShC9hIGcKFBLMx6KijdmPkJDaWppSpSqy2Y/outsx1vpnEbjWLDpaEOLhUfrObwqNo6vj2gvqrnGWPTL2pdR60fw2Dp7Tjtzel9O23LlfN65Gs4PwSnSqVorC59purufN3O7H4zVRS0PMr4mrXd6jv6LsRB1Nfpd5pP8AEUFTcPC20jmWtv0VBViPEsvkZVrafUbU3+Hpba9+WnUuL7XouVmWml1PNZcmP4sqPkyBv/uWuc0oWjGXO/qS5JmIBxdc7GAReF1clYTfCZRcnJ5VJCZPjtiQjSs7z2ueZMkmYgCAIAgCAIAgCAIAgCAIAgCAIAgCAIAgCAIAgHC6wKrMxAABLE9AAMkn3QSk27LUyWpssZPTCPrrCKuHow2qFuyuy/8AmEeu3kq423zk7tX48D04KMZbhP2VnN87cOzguvPkaThWgWipKk6KMZPVj1Z2PixOST5maRVlY8+tVlVm5y4/duxaHfqbgis7HAVSzfADJklIxcpKK4kHs/pylCc3tvmyz7dh52+7OPgBKxVkbYmalUdtFkuxHVwJuZtXb4NewX7NSrUfxRojxL4lbKhDio+t36NFwDLHKIB8JgEPhF3eViwdHLOv2GYlD92D85C0Na8dmezyy7+PmTZJkIAgCAIAgCAIAgCAIAgCAIAgCAIAgCAIAgCAIBTdoF73udN4Wvm3301+s4PuY8iH3OZWWeR1YWW72qvGKy7Xp4ZvuOGvr59bok/JRLrj9oBKk/C1/ukP3ki1L2cNUlzcY+rfoi8EucZV9pcej2KelhSn/wCaxav88iWh0YT/ADU+V34Jv5HPj2u9H09tijLAYrX86xjy1r82Kj5yJOyuRhqSq1VF6cezVvwItmnXS6BkZtq6CGZj1bkOWJ8ycn5wlsxsXU3XxW0lm5fP5Hb2Y4kmo01NlTcy8oUkgg8ygBhv75Kd0VxlGVGtKElZ39S1zJOczPG+IekXfwfQwDEZ1bg710nqq4/1jZx7gc+Uzk7+yj0MPS3MPxNRZfCub59i8yXx7jY0oprqr7261uSikHlyBjmJODyqo8cS7dskZYbDOvtTlK0Vm3r/AHbLqokgFhg43AOQD4gHx+Mk5Xa+RyggQBAEAQBAEAQBAEAQBAEAQBAEAQBAEAQBAEAq+XOsz+Zp9v6yzf8AuhI4nTph+2Xov1OnVPy6/TE+y9FyD7atU4HzAc/qyr95FoZ4Wa4qUX3Wa+hdS5yFbxzcUKfytRV/0tzj+wJDOjDuzk/4X55fMou13FVXU6KkguQWu7pN3sdfVpXHgOYs2TsO6z4Sk3odmBw8pUalTRe7d6JfE/DLruUPbbTWNpGu4g2LXKrptLW3qIzMOuN7bAM79B4CRJO15M7ejZxVdU8OslnKT4//ACvMvV4VqdWoNrvoqVH1VNLAW7DCtc42HnyDbzktOWuRxfiKGHk9hKpJ6t6daS+ZZcRGpeuurSumSOW7UEjKYADFEHVzvjwEs72yOajuIyc6qfVHn38iJpfRuHIaag1txBewDDXP1Jsuc4CjruxA8pGUEbT3+Mkpzdo6LkupLj3X6yL2Q0lmqt/hS8lDYhWinCkLTtg8xGck5ORjr5bSIq72jXG1IUIfhKedndvm+zq7zZzQ8kQBAEAQBAEAQBAEAQBAEAQBAEAQBAEAQBAEAQCrvbk1dJPSyqxP1lZXUfHHeH5GV4nRHOhJcmn43X0OzjGgNqAoQliMHpYjIVxkbjxUglSPJjJausitCqqcvazi8mur68V1ojaPj9eRXf8A6Pd07uwgBiOpqc4Fi+9fPcA7SFJcTSeEmltw9qPNfNcH291yF214sunXSWsCwF+wGMse6t5VB8MnAz75E3azN+j8O60pwWXs+GaKHgvEKaW1et1Vi26hn7qsIQzthRmuhBvy8xKDz5MnrKRdm2ztxNGrVjChSTULXd8l2yfO2feTtAO9Nd99Y1GrtUPVUfY0tZOwOR6nTdsczMMAbbWXi/Q56vsJ06b2aayb4yfz6lolrqTdYlSvSmvtN9trctdShu76b4pXOUGN2s5seYktL4mYwdRxlLDx2YxWb4/9z49UbHc1mWbS6AJUFOL7UReWonGVRRs12PPZdic9Cd9IlVGyVbENu+ib163xUfXhzI/aPha1aRqaQQdRbVVa5OXYW2Kjs7ncnBI+ciUbRsuJphKznX3k/gTaXBWTasu01FVYUAKMAAAAeAHQTQ85tt3ZzggQBAEAQBAEAQBAEAQBAEAQBAEAQBAEAQBAEAQCu45o2sr+qwLUYWUk9OdegY/msMqfcxlZK6N8PUjCft+68n2P5rVdh28K4gt9YdcjqHU+0jj2kYeBElO5StSlSlsy/uuaJF9CupV1DKeoYAg/IyWVjJxd4uzMXxXs/phrdEvotYpYWhiEArNpXNalRtnCOenUiZSitrQ9ahjK/wCGqPePaVuOdr5+qIuhNAsv1y0qK6HOn0VVaKC9ueVmAHVmYhQfAAmLpe0loaVVW2I4dyd5ram29FwXYln13Lelq+G6QuQHttfJCdbtRYSQiHyySB5ASyWyrnJJTxlfZWUYrjwiuL7vMi1aC2rk5nVuIas4e3AIoqXBfuweiIMKPNmUmRp2s1dWFS9lajT0XN8L9b1fJXsavh2hSmtaqxhVG3iSepJPixOST4kmXSSVkebVqyqzc5vN/fkdPHNEbqXRSA+zVk9FsRg9ZPuyokSV1kWw9VU6ik9NH2PJ+Rz4TrxfWrgFTuHQ+0jqcOje8HIkppkVqTpzcX3PmuDJskyEAQBAEAQBAEAQBAEAQBAEAQBAEAQBAEAQBAEAEQCn1/B273v9M/dW4w+Rmq0DoLUyMkeDDBHvG0q48UdVPELY3dRXjw5rsfy0Pg4lqFAFmkdjjc0WUsny7x0b/pkbT5E7ilJ+zUSX8SafkpLzIHFLNVqUNdekNW6lbL7axyMp5ldVqLkspAODgGQ3KWVjajGjQltyqX6op5809pLJoyHDNE+h19NWsDWgd7bS9ZZhhhvy0DcEFnJwC24xsJT3XmerXqQxWElOjaOkWn1fxdluSLzRU6e/ilbafu+SmlrHQZX652Khu72AcAHJIzuM+GLKzkrHHUlWpYJqpe8nZdi6+XLsyNFpqf8ATr3bwoqWv3KWsL4+JC5+CzS2dzzpS/4eMVzd+2yt5Xt3lzJOYYgFPrKDRYdTWDhsDUoPygNhao/PUbHHtKMblVlWrO50wnvIbqXD3X8ux+T7WWyNkAjfPQ+cscxygCAIAgCAIAgCAIAgCAIAgCAIAgCAIAgCAIAgCAIAgCAYb6RUCcupJAKU2opGOZLSUspcfrV8v63vmVWL1PY6Jkpvcc2n2rNSXg79xL4hoFNum1eqqX1k7u0gYaktymtucHIweZSw6d4PASWtGzKlVkoTo0pPJ3XXbVW00z7iXqdO9VtKrYSHLLQ1nrMjhC5rc7GypgjHc8wKjfpi2hjCcakJScdM2llfO11yab7LcOdpp9cchLl7tzsu+UfqfUbx6E4ODsdsbyxzypq14O6812/XQnwZHwiAVOp4/pKPq3vqQjYLzjmGPDlG4l1Tm80iJVFe7Z2aHj+muIWq+p2PRQ45j8F6w6c46oqpxeSZZyhcQBAEAQBAEAQBAEAQBAEAQBAEAQBAEAQBAPhMAyd3bEPZ3dCqoKlxdqX7usoDjmrHWwZ+E3VDK78szF1c7LzOei1Ru9ZtTbcD0GmpNdXw7w5J+POJElbK1u1/foWTvxJRoqGObT9fHUWIT792ZjI9rg/AnIp+J0rqrK9HXVQEOLNS9LhuWpW2ryEGGcjHXopmVRX9nM9LBTVCMsRxWUe18exL1NMRjmqu9dCjYJGSy9GVwOpwRuOu+227qOS9vbjk195FHVxVBqKqSzMmnUsXKtzc7grUpyOoQvknrkHzhU5N25G85xVJz4zdu5Zt+Njn2s7QUDT6hQ4L90TVyvXkWAZrKjm5uYNynptiWlSm4OyM8JOKrw2mkr535cb9xI0fa3TkVp3gtuKrzJQrOS2BnHKMAZ8zLqhO12rdpzSqU3NqDujOcd4/fqLjpqaHfHtVEcgBO4NrpYcj9HKjffPSb06UYx2pM551G3spXI/8C6wLyXX+i19GXTac92o6euy8u3vyw8zJ3lPVK/axu5rV2XUjL8b7OPRdfXWTctKq1lgXlCgqG9bc4O/nOiFZSim8rnPOk4yduBrOyvHtTpU051uW0t2BVazAtWTnHMevKff0/Cc9anCbexqjelOcUtrRnpIM4jrPsAQBAEAQBAEAQBAEAQBAEAQBAEAQBAEA+GAZbjPCNOA1bWW0VuCcYDUAnrjvFZaz44HL1yPGbwqSumlczklaxltDXw+kV16ru2YYXmFKMj/7QWqfZ8fWw3mJvLey92/iYxcI2Ui113Z/SNWX0tenvJICJWgOSfzmFoCjxJPl0J2mLr1Iczop4elVlm0lxf3xJeg7CoiAN3LEksxNDHcnOF+sHqjoNuglXXk9b+P6CdOm37MUl2efHN8SPxjs3RSg5adO9znkpQaZMu5GwPMThRjJPgBIliZpWTfia0MKqztLKKzbtovvRHOrsdp9NTz32hQoL2t3WnABO7crNUWC5Owz5CT+Ikln6v6kbne1dmlHqVkl42Sz5sh8N7PVWM2q1IdNMP4mu52zZ/tbF/IH5qADzMrCvWk8sjTEYfD0YbHvT+J3dl1Lg+tky7j/AA6uq2jSWd0zArnT0sWB6ZyF3M1VKq2pS82cW8ppWXki44GwrSuvTaSyus4JazkTY9WYFjYzfEb+YmdRXzlJffkaQ0yRw7da/u9K9aAtZee5qUdSz7H7hn54k0I3nd6LMrWk1HLVldruG+jcNtpc899+EY5ybL7SFAz4gbDPkstGe1VT4L0RRx2abXF+pK7VcKQcO7knCUoh6bt3Y2UY8ScD5ytKb3t1xLVILd2Ze8FpZNPp0s9takV/tBQD+Mzm05OxrFNJXJsqSIAgCAIAgCAIAgCAIAgCAIAgCAIAgCAIB8YQDGce47aLBQlNdYH8ptuRnqryMocptgjO7Y8jidFOmmtpvsMZyleyR90HAtNdhu/09x6nu6dLy/IBS33tJlUnHKzXexFLn6F/peB0oAO7QnzC8v4CYbbuaKKRF0vZ5e/uutVWGy0IOiJgcx+2xzk+SgSqlK7bZ0zqQ3UacV1y639EvmSNZwihmpNo9WokojN9XzH8pk6Mw3xnpIa2ncrTxE6UXGGV9Xx7L8FzOWo47pFPI19PN+ZzqW/4Rk/hNFTm1ezMNpEjQahLAWrUgZwC1bIT7wGAJHv6Ssk07MlNM7dVqUrUu5wo6/sAA8SegA6kyEr6Bsp9HpC7+masBCqt3NbEYor8WY9O8I6n8kbDxJ1crLYiUSz2pHToW9Jt9Ms9XT1BvRebbPg+obPQYyFz4ZPjD9hbK14/Qhe09p6cPqctHcddYtoBGlrOa8jBvsHSzf8A1S9V8yM+Ahrdq3ElPbz4GjmRoIAgCAIAgCAIAgCAIAgCAIAgCAIAgCAIAgHwwDMcX0zXark07ej2IitZcD6zoS2EFfRwMH1m9nOwOZtBqMM8+ozkm3ZZFFouC2Gx2pSjWAsQ9+ppK+4hHDHnxjHqoB75tKatnddSf36mSptO6s+37+RctwBgRjR6I+eHsT8BWZjtr8z++812OpHEcCfx0Wk/5m39ncyd4nrJ/feQ4vl5s7auzw8dFogc9cs37ahI3v8AE/vvJUepE/urKl2bS0L/ALtsf20lLqXNk2a5HDRWG/PLqi4HtGhFWs5J2DnmOdugbIkyWz8IWfEt66FAUYzjccxJOfPJ3zud/fM7ljPdotRVzhdS/Oo9jS1Dme1vA2Ablenq7L5k+G1NS+HxKTa4hOFXasq2tHd0DHJpVOebHQ3sNj9gbD3xtqHua8/oV2XP3tORplUAADYeAExNj7AEAQBAEAQBAEAQBAEAQBAEAQBAEAQBAEAQBAMz280QtoX6rnw68zBC1lKHPNZWoIJYbbA9D44xNqErS1MqqvHQwXFe5TuE0WtuZkxypcStdePHL8oQjywZ2Q2ndziu45ZJKyjJ3O+/iutrBzxKhiBnlVwxPuGK9z85XYpv4H995LlU/Oifw/W65lDWamv3g6uhDj4LU2D85nJUk7JeT+ponUtZ+p236zGe+sVvd/C7j8ERYSfwr/xJcnx/9v0IlXF6w+aeG1XMOlrWM4Hxstr2+OZbYdvam199RG1+WN398bG24PqdVaEaxKKq+uEc2MR5AgBB8QT0nLNQWl2zeLk9VYl6rhHeZ57r+Un2Vs5B8MoA2PnIU7aJEuNzt4dwqmgEU1qmfaIHrMfNmO7H3kyJTlLVhRS0JsqWEAQBAEAQBAEAQBAEAQBAEAQBAEAQBAEAQCBxni1emr7y3OCwVVUEs7t7KqB1Jl4Qc3ZFZTUVdmY4pxXXsaAq16NLn5Fawh7F2JHMPZBODhd9xjM2hCmk752MZSqO1srltR2Z8btVqrT4/XNWPkKuXA+czdXlFeH1NFB8W2XWn0wQYXm/WZmP3sSZk3culYpePdkNNq257Ay2YA50ODgdMg5B+YmtOtKGSM50Yzd2Uup7DWpltNdUzHGRfpqCNumCE9X5DearERfvLwbM3Rks0/FIr37L8SPT0Ie8U0/40mX3tLr8/qRu6r4okabshrCPrbKj7g1iD7qQn7ZV16a0X333LRpy+Iu9B2UCYLdwCOhWksw+D3O5z8plKtfn99ljRQsaSpOUAZJ95xk/dt90xNDnAEAq34unpSacMrMVJZVyWTl3y5GwB6YO+fwvsPZ2iu0r7JaShYQBAEAQBAEAQBAEAQBAEAQBAEAQBAEAQDN9otHqmUioLcAwsq9YJbU6nKlSQUcDyIG2Rv1mtNwWuX35Gc1K2Rn7+P63u2q1vDjaCMEqp5SfAkYYH5ETbdU73hMx3k9JRKpe0dCBVdddp7MDmWu5uUH9FbCcDyGJruZPSzX3yKb2KWaaOa9rKvydbrl+3Xp3H7JG4l+VeY30fzPyO5e1/lxJx9vQqf7LCR+H/g8yd+vzeR2p2qz14qv/ACDf90l0f+n5hVnxmvA+t2q/91Hy0B/7pTcfweZbfR/N5HV/4hvYZq1mot8u74cuPvLy27jxil/UNttXTfgQ7O0XEwcVtqG99mlRfwAP7ZZU6XG3iU26vC/eiVp+K8Vbraqfapb/AC1GVcaHIst8+JcaW3WuQG1wUk/kaKw/iyiZPdr4fM0SqPWXkWh4YMZ1OuucY3HeJUv3VhT+Mz2/yx+ZfZ5s7eF6jQUcy6Zqsn2xUe8c/a5csfnElUl7xK2I6EjU3XXYSlGqQkc9tnqsFzuK6/a5j0y2MZzv0lUorUl3ehcShYQBAEAQBAEAQBAEAQBAEAQBAEAQBAEAQD5iAQeLcHp1K8t9YfHsnoy/ZYbj5S0Jyg7xKygpalOezN1f8m1RA8FvqS0Y8ubZvxM03qfvLwKbEloz76Nrx1TQ2/HvUP3crCL0nz8h/iLl9+JwbR6k55tDoT8bT/jQZKcF8T8P1K2n+VeP6HUeC3N10PDR8Sx/cCSpx/NL77yYwfGK++4+r2Zc7mjh9Z/RoZv8VjfJcZeJO7z0RzPZIkesdMPs6Qf5rDI33b4k7H3Y6D9H9J3ZhnzSihf8hllipLh5sbs+1fRxox7Qsf7T4H3IBIeJqcCu4jxLjSdltHUByaanI6E1qzf8TAmZutUerZdUoLRItq6wowoAHkBgfhM3nqXPuIB9gCAIAgCAIAgCAIAgCAIAgCAIAgCAIAgCAZfjfa86Tna7R6ju1bl7xRWVO+AdnyAffjrKOduB6WG6O/EWUKkdp8M/oQOG/SPXqX7vTaXU2NjJAWvYeZPPgD4yN5yRvW6GnRW1VqRS7/obOhyyqSpUkAlTjKkjocbZE0PHkrNpO52QQIAgCAIAgCAIAgCAIAgCAIAgCAIAgCAIAgCAIAgCAIAgCAIAgFN2yrDaDWg/+ntPzVCR+yVn7rOvAO2Kp/zL1MH9B6764+P1P77/APfKRBcT3P2j/d/1fI9Vlz5g6NbqlqR7LDhEUsx8lUZJ2gtCEpyUY6vJFZ2W7R166t7KgVC2MmG67AEN8wQZWMlI6cZg54WahPVq5x4/2jGky1lFzVgAtZWqlVycYPrAjw3xjfrDlYnC4N4jKM4p8ne/pYicB7ZprGxp6L2XmAZyqBEyM+t6+fukKV9DbE9GzwyvVnFPgs7vyNNLnmlVxzjfoq85ptsQKWdqwhCBepYFgfM7A9JDdjpw2G38tlSSfC98/Ih8C7WLqypo09/dkkG1lQICB4+vk+WwPWQpX0NsVgHhrqpOO1yzv6E7tDxyvR0NfbnA2UDqzHOFHxx1kt2RhhcLPE1VTgdvDuIi/T131AHnrDqCfEjPKTjz2ziE7q6K1aLpVXTnwdipTtWM0q9RBtFTV4YEEWsQcnAwVHKx+1gSu3nY6ngH7TUso3vlyXz0NLLnniAIAgCAIAgCAIAgCAIAgCAIAgCAIAgCAVPa3+Q67+jXf3TSlT3WdWB/1NP+aPqjA/Qd/P8A+p/fRT0Pd/aP91/V/tPVJc+YMv25c2JRokOG1NoRsdRSnr2t9wx85SpwXM9Ho60JSrvSCv3vJeZkfo5tOj4jrNA52Ynkz+cm6n4lDn5CVhlKx63S0VicJTxMdePf9Geo6ilXRkcZVgVYHxBGCJqfMxk4tSXA8q+j6xtBxPU6Cw+q5ITPiyZatvmpP4TGF07M+o6USxeChiY6rXv18GeszY+WMn9IupZqa9HT/G6pxUvuTrYx9wGAfcZSelj1OioRVR15+7TV+/gaPhegSiqumsYRFCr8vE+89fnLJWVjz6tWVWo6ktXmY3tvoW1950iH1aKHufHjcylaFP4n4GUkrytyPW6OqrCU9+9ZSUV2L3jp+h3inPprNO3tUvsP0LCT/a54pyvkX6fobNdVVpJea/Sxvu5HkPdt5dJqeEdkgCAIAgCAIAgCAIAgCAIAgCAIAgCAIAgCAVPa3+Q67+jXf3TSlT3WdWB/1NP+aPqjA/Qd/P8A+p/fRT0Pd/aP91/V/tPVDLnzBiNBxKqziWruturVdOo09IaxRlj61zYJ8/Vz7pmmnO74Hr1KNSng4U4xbcvaeT7vqZf6QtbXTxDR63T2I5wDYK3Vt6zg5wduZW5flKyttXR6nRNOdXCVMPUTXK6fH6M9botDqrKcqwBU+YIyDNj5WScW09UeZ/S1oGpt0vEKdmVgrnyZfWrJ92zA/KZTVnc+j6DqqrCeFno1dfM9E4RrlvpquT2bEDD3ZG4+XT5TRO6Pn61J0qkqb4OxneBD0rX6rVneukejaf3kb3N95xmUWcmz0MT/AIGFhR+KXtS+S+ZqtRaEVmY4VQSx8gBkmaHmRi5NRWrMZ2I4lTyX6q6+pbNTc1hVrKwy1glakIz4AD75nBrV8T1ukqNRSjRhF7MFbR68WZfgmtr0nHLUrdTTe3KCrBlzbh1GQfzjy/OVTSkepiKU8T0ZGUl7Uc/DJ+WZ68DNj5Q+wBAEAQBAEAQBAEAQBAEAQBAEAQBAEAQBAKntb/Idd/Rrv7ppWfus6sF/qaf80fVGB+g7+f8A9T++kU9D3f2j/d/1f7T0DtNxUaXTX3n8hDyjzY7KPvIlpOyueBhKDr1o01x9OJS9l+yGnGlp9JortuZee17EUsWcliCSPDOPlKxikszsxnSFV15KlNqKdkk3ayyIfb3shp/Qr309FddlY7wFEAJC7sDjqMZiUVa5t0Z0jWWJiqk208s3z0JP0W8V7/Q1qT61P1TfAbp+BA+RiDyMumcPusU2tJZ/XzLvtRwgavS30Hqy+qfJ13U/eBLSV1Y48HiHh60ai4Py4nmfY3tS2n0Wr0v+vVuXSptkva3JyjP5rHm+cyUrRZ9J0hgFVxUK3wvOXdn5rI9Q7OcKGl01NA35F9Y+bHdj8yTNUrKx8ziq7r1pVHxflwKb6QdUTTXpKz9ZqrFqGOoTINjfADb9aVqPK3M7OioLeutLSmtrv4E+nsholVV9FpOABk1qScDGSSNzJ2UYPpDFN33kvFmF+lXs7Vp00+p0ta1FX5X7tQBk+sjEDbIKkfOUnG2h7fQmMnWlOjVk3dcX4no/AuIDUaem9eliBseRI3HyOR8pondXPnsRRdGrKm+DsT5JiIAgCAIAgCAIAgCAIAgCAIAgCAIAgCAIBS9tHxoNb/uLB96kf4ys/dZ2dHq+Kp/zIxv0KU4p1dmPasRR7+RSf88rTPX/AGilepTj1Pz/ALEjtf6brDplTQ2rTXatloaynms5T7PKLCMYJ8eplZOUuD8jLAfhsPtylVW000snl5G64dqGsQM1b1Hf1LOTmGPsMRj5zVO60PEqQUJWUlLrV/nY6+Mahkr9Wh78+qUQoDgg5J52UY8PnIk7LS5ehBSlnJR63f5JnmvYbhfEOH22sdG71WABlFlPOOUkofbxkZII98yjtR4H0XSVfCYyCSqpSj1St18D1LTWl0VirISMlWxzL7jykjPwJmyZ8zOKjJpO5gqex5HGm1HKRSF78HHq963q8uehOcv90ps+0e5LpL/lqpX9r3e7n4ZG71+oatCy1taR0ROXmO/hzsB+Mu3Y8SnBTkotpdbv8rmDs9NfiNWst0NvdV1slSCygsCwOXwXxk5I6+Uye1tbVvQ9tfho4N0I1VtN3btK3Zoeg0PlVJBXIB5TjIyOhwSMj3TY8JqzaMz2+qsu09umq01lxdQVdTWERg2VyWYHO2dh4yk29Ej0OjJQp1lVlNRs+vNdyKbsGNdoqvR9Ro7GTn5q2SyklQ3UEFxtnJ6+JlYuSysdvSbwuJnvadVJ8bqX0PQpqeCIAgCAIAgCAIAgCAIAgCAIAgCAIAgCAQ+J8Up06hr7FrBOAXOMnyEhtLU1pUKlV2pxbfUZTt9x2uzRtTprEutvKpUlTKxYFgWOF8MA7++UnJWsj0+jMNOGI3lWLjGGbbVi67GcC9C0tdJwX9q0jxduuD5DYfKWirI5OkMV+Jrupw0XYXsscQgCAIAgCAIAgCAIAgCAIAgCAIAgCAIAgCAIAgCAIAgCAIAgCAYb6TdBXalBsXJViF3YYzjOwPulKiyPb6EqyhOSi+BYdieA6eipbaqlWxh6z7lsbbAsSQPcIhFanJ0jjK1WbjOV0jUy554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592263"/>
            <a:ext cx="43815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8" name="AutoShape 10" descr="data:image/jpeg;base64,/9j/4AAQSkZJRgABAQAAAQABAAD/2wCEAAkGBxQSEhASEBQWFBUXFRgXEhcVFRYcFxYWFxYXGBcXFhgZHSghGxooJxcXITEhJSkuLi4uFyIzODMsNygtLysBCgoKDg0OGxAQGywlHyQuLywsODIsLDA0NDQvLyw0LCwvLCwsLCwsLCwsLCwsLywsLCwsLDQsLCwsLCwsLCwsLP/AABEIAMMBAgMBEQACEQEDEQH/xAAbAAEAAwADAQAAAAAAAAAAAAAABAUGAgMHAf/EAEsQAAICAQIDBAYFBgoIBwAAAAECAAMRBCEFEjEGE0FRFCIyYXGBByNykaFCUmKCscMVMzREdIOys8HCJENjc5KUotIWU1Rlk9Hw/8QAGgEBAAMBAQEAAAAAAAAAAAAAAAECAwQFBv/EAEARAAIBAgMEBwYDBgQHAAAAAAABAgMRBCExEhNBUQVhcYGRobEiMkLB0fAUUuEGQ2JygvEjMzTCJCVjkqKy0v/aAAwDAQACEQMRAD8A9xgCAIAgCAIAgCAIAgCAIB8zAImp4pVWcO4DeCjdz8EXLH5CQ2jSFGpPNLLy8Tt9KUIbGPKoGSXBXAG5J5sYHxi5XYe1srN9RS16y/VnOn+ooPS51zbYPOpDsi+TPkn83xlbuWmSOt06ND/M9qfJaLtfF9S8TuXstpz/ABwbUHxOodrM/qk8o+QEnYRDx1Ze41H+VJemZ2js3pgPq6lq99Gaj8c14jYiU/GV370trtz9Tqd7dMQbH76j8pyALav0nI2dPM4BXqcjJEZom1Ot7qtLlwfZyfVez6uN0DLnKfYAgCAIAgCAIAgCAIAgCAIAgCAIAgCAIAgCAIAgCAQ+J8RShC9hIGcKFBLMx6KijdmPkJDaWppSpSqy2Y/outsx1vpnEbjWLDpaEOLhUfrObwqNo6vj2gvqrnGWPTL2pdR60fw2Dp7Tjtzel9O23LlfN65Gs4PwSnSqVorC59purufN3O7H4zVRS0PMr4mrXd6jv6LsRB1Nfpd5pP8AEUFTcPC20jmWtv0VBViPEsvkZVrafUbU3+Hpba9+WnUuL7XouVmWml1PNZcmP4sqPkyBv/uWuc0oWjGXO/qS5JmIBxdc7GAReF1clYTfCZRcnJ5VJCZPjtiQjSs7z2ueZMkmYgCAIAgCAIAgCAIAgCAIAgCAIAgCAIAgCAIAgHC6wKrMxAABLE9AAMkn3QSk27LUyWpssZPTCPrrCKuHow2qFuyuy/8AmEeu3kq423zk7tX48D04KMZbhP2VnN87cOzguvPkaThWgWipKk6KMZPVj1Z2PixOST5maRVlY8+tVlVm5y4/duxaHfqbgis7HAVSzfADJklIxcpKK4kHs/pylCc3tvmyz7dh52+7OPgBKxVkbYmalUdtFkuxHVwJuZtXb4NewX7NSrUfxRojxL4lbKhDio+t36NFwDLHKIB8JgEPhF3eViwdHLOv2GYlD92D85C0Na8dmezyy7+PmTZJkIAgCAIAgCAIAgCAIAgCAIAgCAIAgCAIAgCAIBTdoF73udN4Wvm3301+s4PuY8iH3OZWWeR1YWW72qvGKy7Xp4ZvuOGvr59bok/JRLrj9oBKk/C1/ukP3ki1L2cNUlzcY+rfoi8EucZV9pcej2KelhSn/wCaxav88iWh0YT/ADU+V34Jv5HPj2u9H09tijLAYrX86xjy1r82Kj5yJOyuRhqSq1VF6cezVvwItmnXS6BkZtq6CGZj1bkOWJ8ycn5wlsxsXU3XxW0lm5fP5Hb2Y4kmo01NlTcy8oUkgg8ygBhv75Kd0VxlGVGtKElZ39S1zJOczPG+IekXfwfQwDEZ1bg710nqq4/1jZx7gc+Uzk7+yj0MPS3MPxNRZfCub59i8yXx7jY0oprqr7261uSikHlyBjmJODyqo8cS7dskZYbDOvtTlK0Vm3r/AHbLqokgFhg43AOQD4gHx+Mk5Xa+RyggQBAEAQBAEAQBAEAQBAEAQBAEAQBAEAQBAEAq+XOsz+Zp9v6yzf8AuhI4nTph+2Xov1OnVPy6/TE+y9FyD7atU4HzAc/qyr95FoZ4Wa4qUX3Wa+hdS5yFbxzcUKfytRV/0tzj+wJDOjDuzk/4X55fMou13FVXU6KkguQWu7pN3sdfVpXHgOYs2TsO6z4Sk3odmBw8pUalTRe7d6JfE/DLruUPbbTWNpGu4g2LXKrptLW3qIzMOuN7bAM79B4CRJO15M7ejZxVdU8OslnKT4//ACvMvV4VqdWoNrvoqVH1VNLAW7DCtc42HnyDbzktOWuRxfiKGHk9hKpJ6t6daS+ZZcRGpeuurSumSOW7UEjKYADFEHVzvjwEs72yOajuIyc6qfVHn38iJpfRuHIaag1txBewDDXP1Jsuc4CjruxA8pGUEbT3+Mkpzdo6LkupLj3X6yL2Q0lmqt/hS8lDYhWinCkLTtg8xGck5ORjr5bSIq72jXG1IUIfhKedndvm+zq7zZzQ8kQBAEAQBAEAQBAEAQBAEAQBAEAQBAEAQBAEAQCrvbk1dJPSyqxP1lZXUfHHeH5GV4nRHOhJcmn43X0OzjGgNqAoQliMHpYjIVxkbjxUglSPJjJausitCqqcvazi8mur68V1ojaPj9eRXf8A6Pd07uwgBiOpqc4Fi+9fPcA7SFJcTSeEmltw9qPNfNcH291yF214sunXSWsCwF+wGMse6t5VB8MnAz75E3azN+j8O60pwWXs+GaKHgvEKaW1et1Vi26hn7qsIQzthRmuhBvy8xKDz5MnrKRdm2ztxNGrVjChSTULXd8l2yfO2feTtAO9Nd99Y1GrtUPVUfY0tZOwOR6nTdsczMMAbbWXi/Q56vsJ06b2aayb4yfz6lolrqTdYlSvSmvtN9trctdShu76b4pXOUGN2s5seYktL4mYwdRxlLDx2YxWb4/9z49UbHc1mWbS6AJUFOL7UReWonGVRRs12PPZdic9Cd9IlVGyVbENu+ib163xUfXhzI/aPha1aRqaQQdRbVVa5OXYW2Kjs7ncnBI+ciUbRsuJphKznX3k/gTaXBWTasu01FVYUAKMAAAAeAHQTQ85tt3ZzggQBAEAQBAEAQBAEAQBAEAQBAEAQBAEAQBAEAQCu45o2sr+qwLUYWUk9OdegY/msMqfcxlZK6N8PUjCft+68n2P5rVdh28K4gt9YdcjqHU+0jj2kYeBElO5StSlSlsy/uuaJF9CupV1DKeoYAg/IyWVjJxd4uzMXxXs/phrdEvotYpYWhiEArNpXNalRtnCOenUiZSitrQ9ahjK/wCGqPePaVuOdr5+qIuhNAsv1y0qK6HOn0VVaKC9ueVmAHVmYhQfAAmLpe0loaVVW2I4dyd5ram29FwXYln13Lelq+G6QuQHttfJCdbtRYSQiHyySB5ASyWyrnJJTxlfZWUYrjwiuL7vMi1aC2rk5nVuIas4e3AIoqXBfuweiIMKPNmUmRp2s1dWFS9lajT0XN8L9b1fJXsavh2hSmtaqxhVG3iSepJPixOST4kmXSSVkebVqyqzc5vN/fkdPHNEbqXRSA+zVk9FsRg9ZPuyokSV1kWw9VU6ik9NH2PJ+Rz4TrxfWrgFTuHQ+0jqcOje8HIkppkVqTpzcX3PmuDJskyEAQBAEAQBAEAQBAEAQBAEAQBAEAQBAEAQBAEAEQCn1/B273v9M/dW4w+Rmq0DoLUyMkeDDBHvG0q48UdVPELY3dRXjw5rsfy0Pg4lqFAFmkdjjc0WUsny7x0b/pkbT5E7ilJ+zUSX8SafkpLzIHFLNVqUNdekNW6lbL7axyMp5ldVqLkspAODgGQ3KWVjajGjQltyqX6op5809pLJoyHDNE+h19NWsDWgd7bS9ZZhhhvy0DcEFnJwC24xsJT3XmerXqQxWElOjaOkWn1fxdluSLzRU6e/ilbafu+SmlrHQZX652Khu72AcAHJIzuM+GLKzkrHHUlWpYJqpe8nZdi6+XLsyNFpqf8ATr3bwoqWv3KWsL4+JC5+CzS2dzzpS/4eMVzd+2yt5Xt3lzJOYYgFPrKDRYdTWDhsDUoPygNhao/PUbHHtKMblVlWrO50wnvIbqXD3X8ux+T7WWyNkAjfPQ+cscxygCAIAgCAIAgCAIAgCAIAgCAIAgCAIAgCAIAgCAIAgCAYb6RUCcupJAKU2opGOZLSUspcfrV8v63vmVWL1PY6Jkpvcc2n2rNSXg79xL4hoFNum1eqqX1k7u0gYaktymtucHIweZSw6d4PASWtGzKlVkoTo0pPJ3XXbVW00z7iXqdO9VtKrYSHLLQ1nrMjhC5rc7GypgjHc8wKjfpi2hjCcakJScdM2llfO11yab7LcOdpp9cchLl7tzsu+UfqfUbx6E4ODsdsbyxzypq14O6812/XQnwZHwiAVOp4/pKPq3vqQjYLzjmGPDlG4l1Tm80iJVFe7Z2aHj+muIWq+p2PRQ45j8F6w6c46oqpxeSZZyhcQBAEAQBAEAQBAEAQBAEAQBAEAQBAEAQBAPhMAyd3bEPZ3dCqoKlxdqX7usoDjmrHWwZ+E3VDK78szF1c7LzOei1Ru9ZtTbcD0GmpNdXw7w5J+POJElbK1u1/foWTvxJRoqGObT9fHUWIT792ZjI9rg/AnIp+J0rqrK9HXVQEOLNS9LhuWpW2ryEGGcjHXopmVRX9nM9LBTVCMsRxWUe18exL1NMRjmqu9dCjYJGSy9GVwOpwRuOu+227qOS9vbjk195FHVxVBqKqSzMmnUsXKtzc7grUpyOoQvknrkHzhU5N25G85xVJz4zdu5Zt+Njn2s7QUDT6hQ4L90TVyvXkWAZrKjm5uYNynptiWlSm4OyM8JOKrw2mkr535cb9xI0fa3TkVp3gtuKrzJQrOS2BnHKMAZ8zLqhO12rdpzSqU3NqDujOcd4/fqLjpqaHfHtVEcgBO4NrpYcj9HKjffPSb06UYx2pM551G3spXI/8C6wLyXX+i19GXTac92o6euy8u3vyw8zJ3lPVK/axu5rV2XUjL8b7OPRdfXWTctKq1lgXlCgqG9bc4O/nOiFZSim8rnPOk4yduBrOyvHtTpU051uW0t2BVazAtWTnHMevKff0/Cc9anCbexqjelOcUtrRnpIM4jrPsAQBAEAQBAEAQBAEAQBAEAQBAEAQBAEA+GAZbjPCNOA1bWW0VuCcYDUAnrjvFZaz44HL1yPGbwqSumlczklaxltDXw+kV16ru2YYXmFKMj/7QWqfZ8fWw3mJvLey92/iYxcI2Ui113Z/SNWX0tenvJICJWgOSfzmFoCjxJPl0J2mLr1Iczop4elVlm0lxf3xJeg7CoiAN3LEksxNDHcnOF+sHqjoNuglXXk9b+P6CdOm37MUl2efHN8SPxjs3RSg5adO9znkpQaZMu5GwPMThRjJPgBIliZpWTfia0MKqztLKKzbtovvRHOrsdp9NTz32hQoL2t3WnABO7crNUWC5Owz5CT+Ikln6v6kbne1dmlHqVkl42Sz5sh8N7PVWM2q1IdNMP4mu52zZ/tbF/IH5qADzMrCvWk8sjTEYfD0YbHvT+J3dl1Lg+tky7j/AA6uq2jSWd0zArnT0sWB6ZyF3M1VKq2pS82cW8ppWXki44GwrSuvTaSyus4JazkTY9WYFjYzfEb+YmdRXzlJffkaQ0yRw7da/u9K9aAtZee5qUdSz7H7hn54k0I3nd6LMrWk1HLVldruG+jcNtpc899+EY5ybL7SFAz4gbDPkstGe1VT4L0RRx2abXF+pK7VcKQcO7knCUoh6bt3Y2UY8ScD5ytKb3t1xLVILd2Ze8FpZNPp0s9takV/tBQD+Mzm05OxrFNJXJsqSIAgCAIAgCAIAgCAIAgCAIAgCAIAgCAIB8YQDGce47aLBQlNdYH8ptuRnqryMocptgjO7Y8jidFOmmtpvsMZyleyR90HAtNdhu/09x6nu6dLy/IBS33tJlUnHKzXexFLn6F/peB0oAO7QnzC8v4CYbbuaKKRF0vZ5e/uutVWGy0IOiJgcx+2xzk+SgSqlK7bZ0zqQ3UacV1y639EvmSNZwihmpNo9WokojN9XzH8pk6Mw3xnpIa2ncrTxE6UXGGV9Xx7L8FzOWo47pFPI19PN+ZzqW/4Rk/hNFTm1ezMNpEjQahLAWrUgZwC1bIT7wGAJHv6Ssk07MlNM7dVqUrUu5wo6/sAA8SegA6kyEr6Bsp9HpC7+masBCqt3NbEYor8WY9O8I6n8kbDxJ1crLYiUSz2pHToW9Jt9Ms9XT1BvRebbPg+obPQYyFz4ZPjD9hbK14/Qhe09p6cPqctHcddYtoBGlrOa8jBvsHSzf8A1S9V8yM+Ahrdq3ElPbz4GjmRoIAgCAIAgCAIAgCAIAgCAIAgCAIAgCAIAgHwwDMcX0zXark07ej2IitZcD6zoS2EFfRwMH1m9nOwOZtBqMM8+ozkm3ZZFFouC2Gx2pSjWAsQ9+ppK+4hHDHnxjHqoB75tKatnddSf36mSptO6s+37+RctwBgRjR6I+eHsT8BWZjtr8z++812OpHEcCfx0Wk/5m39ncyd4nrJ/feQ4vl5s7auzw8dFogc9cs37ahI3v8AE/vvJUepE/urKl2bS0L/ALtsf20lLqXNk2a5HDRWG/PLqi4HtGhFWs5J2DnmOdugbIkyWz8IWfEt66FAUYzjccxJOfPJ3zud/fM7ljPdotRVzhdS/Oo9jS1Dme1vA2Ablenq7L5k+G1NS+HxKTa4hOFXasq2tHd0DHJpVOebHQ3sNj9gbD3xtqHua8/oV2XP3tORplUAADYeAExNj7AEAQBAEAQBAEAQBAEAQBAEAQBAEAQBAEAQBAMz280QtoX6rnw68zBC1lKHPNZWoIJYbbA9D44xNqErS1MqqvHQwXFe5TuE0WtuZkxypcStdePHL8oQjywZ2Q2ndziu45ZJKyjJ3O+/iutrBzxKhiBnlVwxPuGK9z85XYpv4H995LlU/Oifw/W65lDWamv3g6uhDj4LU2D85nJUk7JeT+ponUtZ+p236zGe+sVvd/C7j8ERYSfwr/xJcnx/9v0IlXF6w+aeG1XMOlrWM4Hxstr2+OZbYdvam199RG1+WN398bG24PqdVaEaxKKq+uEc2MR5AgBB8QT0nLNQWl2zeLk9VYl6rhHeZ57r+Un2Vs5B8MoA2PnIU7aJEuNzt4dwqmgEU1qmfaIHrMfNmO7H3kyJTlLVhRS0JsqWEAQBAEAQBAEAQBAEAQBAEAQBAEAQBAEAQCBxni1emr7y3OCwVVUEs7t7KqB1Jl4Qc3ZFZTUVdmY4pxXXsaAq16NLn5Fawh7F2JHMPZBODhd9xjM2hCmk752MZSqO1srltR2Z8btVqrT4/XNWPkKuXA+czdXlFeH1NFB8W2XWn0wQYXm/WZmP3sSZk3culYpePdkNNq257Ay2YA50ODgdMg5B+YmtOtKGSM50Yzd2Uup7DWpltNdUzHGRfpqCNumCE9X5DearERfvLwbM3Rks0/FIr37L8SPT0Ie8U0/40mX3tLr8/qRu6r4okabshrCPrbKj7g1iD7qQn7ZV16a0X333LRpy+Iu9B2UCYLdwCOhWksw+D3O5z8plKtfn99ljRQsaSpOUAZJ95xk/dt90xNDnAEAq34unpSacMrMVJZVyWTl3y5GwB6YO+fwvsPZ2iu0r7JaShYQBAEAQBAEAQBAEAQBAEAQBAEAQBAEAQDN9otHqmUioLcAwsq9YJbU6nKlSQUcDyIG2Rv1mtNwWuX35Gc1K2Rn7+P63u2q1vDjaCMEqp5SfAkYYH5ETbdU73hMx3k9JRKpe0dCBVdddp7MDmWu5uUH9FbCcDyGJruZPSzX3yKb2KWaaOa9rKvydbrl+3Xp3H7JG4l+VeY30fzPyO5e1/lxJx9vQqf7LCR+H/g8yd+vzeR2p2qz14qv/ACDf90l0f+n5hVnxmvA+t2q/91Hy0B/7pTcfweZbfR/N5HV/4hvYZq1mot8u74cuPvLy27jxil/UNttXTfgQ7O0XEwcVtqG99mlRfwAP7ZZU6XG3iU26vC/eiVp+K8Vbraqfapb/AC1GVcaHIst8+JcaW3WuQG1wUk/kaKw/iyiZPdr4fM0SqPWXkWh4YMZ1OuucY3HeJUv3VhT+Mz2/yx+ZfZ5s7eF6jQUcy6Zqsn2xUe8c/a5csfnElUl7xK2I6EjU3XXYSlGqQkc9tnqsFzuK6/a5j0y2MZzv0lUorUl3ehcShYQBAEAQBAEAQBAEAQBAEAQBAEAQBAEAQD5iAQeLcHp1K8t9YfHsnoy/ZYbj5S0Jyg7xKygpalOezN1f8m1RA8FvqS0Y8ubZvxM03qfvLwKbEloz76Nrx1TQ2/HvUP3crCL0nz8h/iLl9+JwbR6k55tDoT8bT/jQZKcF8T8P1K2n+VeP6HUeC3N10PDR8Sx/cCSpx/NL77yYwfGK++4+r2Zc7mjh9Z/RoZv8VjfJcZeJO7z0RzPZIkesdMPs6Qf5rDI33b4k7H3Y6D9H9J3ZhnzSihf8hllipLh5sbs+1fRxox7Qsf7T4H3IBIeJqcCu4jxLjSdltHUByaanI6E1qzf8TAmZutUerZdUoLRItq6wowoAHkBgfhM3nqXPuIB9gCAIAgCAIAgCAIAgCAIAgCAIAgCAIAgCAZfjfa86Tna7R6ju1bl7xRWVO+AdnyAffjrKOduB6WG6O/EWUKkdp8M/oQOG/SPXqX7vTaXU2NjJAWvYeZPPgD4yN5yRvW6GnRW1VqRS7/obOhyyqSpUkAlTjKkjocbZE0PHkrNpO52QQIAgCAIAgCAIAgCAIAgCAIAgCAIAgCAIAgCAIAgCAIAgCAIAgFN2yrDaDWg/+ntPzVCR+yVn7rOvAO2Kp/zL1MH9B6764+P1P77/APfKRBcT3P2j/d/1fI9Vlz5g6NbqlqR7LDhEUsx8lUZJ2gtCEpyUY6vJFZ2W7R166t7KgVC2MmG67AEN8wQZWMlI6cZg54WahPVq5x4/2jGky1lFzVgAtZWqlVycYPrAjw3xjfrDlYnC4N4jKM4p8ne/pYicB7ZprGxp6L2XmAZyqBEyM+t6+fukKV9DbE9GzwyvVnFPgs7vyNNLnmlVxzjfoq85ptsQKWdqwhCBepYFgfM7A9JDdjpw2G38tlSSfC98/Ih8C7WLqypo09/dkkG1lQICB4+vk+WwPWQpX0NsVgHhrqpOO1yzv6E7tDxyvR0NfbnA2UDqzHOFHxx1kt2RhhcLPE1VTgdvDuIi/T131AHnrDqCfEjPKTjz2ziE7q6K1aLpVXTnwdipTtWM0q9RBtFTV4YEEWsQcnAwVHKx+1gSu3nY6ngH7TUso3vlyXz0NLLnniAIAgCAIAgCAIAgCAIAgCAIAgCAIAgCAVPa3+Q67+jXf3TSlT3WdWB/1NP+aPqjA/Qd/P8A+p/fRT0Pd/aP91/V/tPVJc+YMv25c2JRokOG1NoRsdRSnr2t9wx85SpwXM9Ho60JSrvSCv3vJeZkfo5tOj4jrNA52Ynkz+cm6n4lDn5CVhlKx63S0VicJTxMdePf9Geo6ilXRkcZVgVYHxBGCJqfMxk4tSXA8q+j6xtBxPU6Cw+q5ITPiyZatvmpP4TGF07M+o6USxeChiY6rXv18GeszY+WMn9IupZqa9HT/G6pxUvuTrYx9wGAfcZSelj1OioRVR15+7TV+/gaPhegSiqumsYRFCr8vE+89fnLJWVjz6tWVWo6ktXmY3tvoW1950iH1aKHufHjcylaFP4n4GUkrytyPW6OqrCU9+9ZSUV2L3jp+h3inPprNO3tUvsP0LCT/a54pyvkX6fobNdVVpJea/Sxvu5HkPdt5dJqeEdkgCAIAgCAIAgCAIAgCAIAgCAIAgCAIAgCAVPa3+Q67+jXf3TSlT3WdWB/1NP+aPqjA/Qd/P8A+p/fRT0Pd/aP91/V/tPVDLnzBiNBxKqziWruturVdOo09IaxRlj61zYJ8/Vz7pmmnO74Hr1KNSng4U4xbcvaeT7vqZf6QtbXTxDR63T2I5wDYK3Vt6zg5wduZW5flKyttXR6nRNOdXCVMPUTXK6fH6M9botDqrKcqwBU+YIyDNj5WScW09UeZ/S1oGpt0vEKdmVgrnyZfWrJ92zA/KZTVnc+j6DqqrCeFno1dfM9E4RrlvpquT2bEDD3ZG4+XT5TRO6Pn61J0qkqb4OxneBD0rX6rVneukejaf3kb3N95xmUWcmz0MT/AIGFhR+KXtS+S+ZqtRaEVmY4VQSx8gBkmaHmRi5NRWrMZ2I4lTyX6q6+pbNTc1hVrKwy1glakIz4AD75nBrV8T1ukqNRSjRhF7MFbR68WZfgmtr0nHLUrdTTe3KCrBlzbh1GQfzjy/OVTSkepiKU8T0ZGUl7Uc/DJ+WZ68DNj5Q+wBAEAQBAEAQBAEAQBAEAQBAEAQBAEAQBAKntb/Idd/Rrv7ppWfus6sF/qaf80fVGB+g7+f8A9T++kU9D3f2j/d/1f7T0DtNxUaXTX3n8hDyjzY7KPvIlpOyueBhKDr1o01x9OJS9l+yGnGlp9JortuZee17EUsWcliCSPDOPlKxikszsxnSFV15KlNqKdkk3ayyIfb3shp/Qr309FddlY7wFEAJC7sDjqMZiUVa5t0Z0jWWJiqk208s3z0JP0W8V7/Q1qT61P1TfAbp+BA+RiDyMumcPusU2tJZ/XzLvtRwgavS30Hqy+qfJ13U/eBLSV1Y48HiHh60ai4Py4nmfY3tS2n0Wr0v+vVuXSptkva3JyjP5rHm+cyUrRZ9J0hgFVxUK3wvOXdn5rI9Q7OcKGl01NA35F9Y+bHdj8yTNUrKx8ziq7r1pVHxflwKb6QdUTTXpKz9ZqrFqGOoTINjfADb9aVqPK3M7OioLeutLSmtrv4E+nsholVV9FpOABk1qScDGSSNzJ2UYPpDFN33kvFmF+lXs7Vp00+p0ta1FX5X7tQBk+sjEDbIKkfOUnG2h7fQmMnWlOjVk3dcX4no/AuIDUaem9eliBseRI3HyOR8pondXPnsRRdGrKm+DsT5JiIAgCAIAgCAIAgCAIAgCAIAgCAIAgCAIBS9tHxoNb/uLB96kf4ys/dZ2dHq+Kp/zIxv0KU4p1dmPasRR7+RSf88rTPX/AGilepTj1Pz/ALEjtf6brDplTQ2rTXatloaynms5T7PKLCMYJ8eplZOUuD8jLAfhsPtylVW000snl5G64dqGsQM1b1Hf1LOTmGPsMRj5zVO60PEqQUJWUlLrV/nY6+Mahkr9Wh78+qUQoDgg5J52UY8PnIk7LS5ehBSlnJR63f5JnmvYbhfEOH22sdG71WABlFlPOOUkofbxkZII98yjtR4H0XSVfCYyCSqpSj1St18D1LTWl0VirISMlWxzL7jykjPwJmyZ8zOKjJpO5gqex5HGm1HKRSF78HHq963q8uehOcv90ps+0e5LpL/lqpX9r3e7n4ZG71+oatCy1taR0ROXmO/hzsB+Mu3Y8SnBTkotpdbv8rmDs9NfiNWst0NvdV1slSCygsCwOXwXxk5I6+Uye1tbVvQ9tfho4N0I1VtN3btK3Zoeg0PlVJBXIB5TjIyOhwSMj3TY8JqzaMz2+qsu09umq01lxdQVdTWERg2VyWYHO2dh4yk29Ej0OjJQp1lVlNRs+vNdyKbsGNdoqvR9Ro7GTn5q2SyklQ3UEFxtnJ6+JlYuSysdvSbwuJnvadVJ8bqX0PQpqeCIAgCAIAgCAIAgCAIAgCAIAgCAIAgCAQ+J8Up06hr7FrBOAXOMnyEhtLU1pUKlV2pxbfUZTt9x2uzRtTprEutvKpUlTKxYFgWOF8MA7++UnJWsj0+jMNOGI3lWLjGGbbVi67GcC9C0tdJwX9q0jxduuD5DYfKWirI5OkMV+Jrupw0XYXsscQgCAIAgCAIAgCAIAgCAIAgCAIAgCAIAgCAIAgCAIAgCAIAgCAYb6TdBXalBsXJViF3YYzjOwPulKiyPb6EqyhOSi+BYdieA6eipbaqlWxh6z7lsbbAsSQPcIhFanJ0jjK1WbjOV0jUy554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592263"/>
            <a:ext cx="43815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8140" name="Picture 12" descr="http://www.opencodez.com/wp-content/uploads/2013/06/Java-drawn-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26000" y="6477000"/>
            <a:ext cx="1824578" cy="1384300"/>
          </a:xfrm>
          <a:prstGeom prst="rect">
            <a:avLst/>
          </a:prstGeom>
          <a:noFill/>
        </p:spPr>
      </p:pic>
      <p:pic>
        <p:nvPicPr>
          <p:cNvPr id="48142" name="Picture 14" descr="http://blog.apterainc.com/Portals/213381/images/micro_ne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64800" y="7391400"/>
            <a:ext cx="1196976" cy="1142244"/>
          </a:xfrm>
          <a:prstGeom prst="rect">
            <a:avLst/>
          </a:prstGeom>
          <a:noFill/>
        </p:spPr>
      </p:pic>
      <p:pic>
        <p:nvPicPr>
          <p:cNvPr id="48146" name="Picture 18" descr="http://d202m5krfqbpi5.cloudfront.net/books/1344703022l/681324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59000" y="2362200"/>
            <a:ext cx="1435100" cy="1805158"/>
          </a:xfrm>
          <a:prstGeom prst="rect">
            <a:avLst/>
          </a:prstGeom>
          <a:noFill/>
        </p:spPr>
      </p:pic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055048979"/>
              </p:ext>
            </p:extLst>
          </p:nvPr>
        </p:nvGraphicFramePr>
        <p:xfrm>
          <a:off x="330200" y="1"/>
          <a:ext cx="12192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591095976"/>
              </p:ext>
            </p:extLst>
          </p:nvPr>
        </p:nvGraphicFramePr>
        <p:xfrm>
          <a:off x="482600" y="8229600"/>
          <a:ext cx="12192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3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1691507"/>
              </p:ext>
            </p:extLst>
          </p:nvPr>
        </p:nvGraphicFramePr>
        <p:xfrm>
          <a:off x="863600" y="76200"/>
          <a:ext cx="11430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16" descr="http://cdn.pcper.com/files/imagecache/article_max_width/news/2012-12-28/19-tu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0400" y="2753060"/>
            <a:ext cx="1501776" cy="136174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320800" y="6677561"/>
            <a:ext cx="1043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How to take advantage of multicore with seamless execution across a cluster?</a:t>
            </a:r>
          </a:p>
        </p:txBody>
      </p:sp>
    </p:spTree>
    <p:extLst>
      <p:ext uri="{BB962C8B-B14F-4D97-AF65-F5344CB8AC3E}">
        <p14:creationId xmlns:p14="http://schemas.microsoft.com/office/powerpoint/2010/main" val="31850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59000" y="1395899"/>
            <a:ext cx="8590936" cy="4999047"/>
            <a:chOff x="2311400" y="2971800"/>
            <a:chExt cx="8590936" cy="4038600"/>
          </a:xfrm>
        </p:grpSpPr>
        <p:sp>
          <p:nvSpPr>
            <p:cNvPr id="2" name="TextBox 1"/>
            <p:cNvSpPr txBox="1"/>
            <p:nvPr/>
          </p:nvSpPr>
          <p:spPr>
            <a:xfrm>
              <a:off x="2311400" y="4191000"/>
              <a:ext cx="6934200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+mj-lt"/>
                </a:rPr>
                <a:t>MPI + </a:t>
              </a:r>
              <a:r>
                <a:rPr lang="en-US" sz="8000" dirty="0" smtClean="0">
                  <a:solidFill>
                    <a:srgbClr val="FF0000"/>
                  </a:solidFill>
                  <a:latin typeface="+mj-lt"/>
                </a:rPr>
                <a:t>X</a:t>
              </a:r>
              <a:endParaRPr lang="en-US" sz="8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4" name="Left Brace 3"/>
            <p:cNvSpPr/>
            <p:nvPr/>
          </p:nvSpPr>
          <p:spPr bwMode="auto">
            <a:xfrm>
              <a:off x="8178800" y="2971800"/>
              <a:ext cx="304800" cy="4038600"/>
            </a:xfrm>
            <a:prstGeom prst="leftBrac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sym typeface="Gill Sans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42396" y="3193900"/>
              <a:ext cx="2359940" cy="609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OpenMP</a:t>
              </a:r>
              <a:endParaRPr lang="en-US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93200" y="5229889"/>
              <a:ext cx="1346844" cy="609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UPC</a:t>
              </a:r>
              <a:endParaRPr lang="en-US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64599" y="4239335"/>
              <a:ext cx="1715533" cy="609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PGAS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97402" y="6256347"/>
              <a:ext cx="490839" cy="609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?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90587" y="7700173"/>
            <a:ext cx="47259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+mj-lt"/>
              </a:rPr>
              <a:t>Let</a:t>
            </a:r>
            <a:r>
              <a:rPr lang="en-US" sz="6600" b="1" dirty="0" smtClean="0">
                <a:solidFill>
                  <a:srgbClr val="FF0000"/>
                </a:solidFill>
                <a:latin typeface="+mj-lt"/>
              </a:rPr>
              <a:t> X </a:t>
            </a:r>
            <a:r>
              <a:rPr lang="en-US" sz="6600" b="1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6600" b="1" dirty="0" smtClean="0">
                <a:solidFill>
                  <a:srgbClr val="FF0000"/>
                </a:solidFill>
                <a:latin typeface="+mj-lt"/>
              </a:rPr>
              <a:t> MPI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152400"/>
            <a:ext cx="11054080" cy="1447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FG-MPI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7200" dirty="0" smtClean="0"/>
              <a:t>F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INE-</a:t>
            </a:r>
            <a:r>
              <a:rPr lang="en-US" sz="7200" dirty="0" smtClean="0"/>
              <a:t>G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RAIN </a:t>
            </a:r>
            <a:r>
              <a:rPr lang="en-US" sz="7200" dirty="0" smtClean="0"/>
              <a:t>MPI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939800" y="1828800"/>
            <a:ext cx="112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FG-MPI extends the execution model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Message Passing Interface (MPI)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expose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fine-grain concurrency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9" y="3581400"/>
            <a:ext cx="1048543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7E9C-102A-4842-87C5-A5F8192E56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1763823"/>
            <a:ext cx="8534400" cy="72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35000" y="685800"/>
            <a:ext cx="1196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</a:rPr>
              <a:t>Decoupling </a:t>
            </a:r>
            <a:r>
              <a:rPr lang="en-US" sz="3600" b="1" dirty="0">
                <a:latin typeface="+mj-lt"/>
              </a:rPr>
              <a:t>an MPI process from </a:t>
            </a:r>
            <a:r>
              <a:rPr lang="en-US" sz="3600" b="1" dirty="0" smtClean="0">
                <a:latin typeface="+mj-lt"/>
              </a:rPr>
              <a:t>an </a:t>
            </a:r>
            <a:r>
              <a:rPr lang="en-US" sz="3600" b="1" dirty="0">
                <a:latin typeface="+mj-lt"/>
              </a:rPr>
              <a:t>OS-level process.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650876" y="304800"/>
            <a:ext cx="1170305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/>
              <a:t>FG-MPI System 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876" y="1371600"/>
            <a:ext cx="12176124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Has </a:t>
            </a:r>
            <a:r>
              <a:rPr lang="en-US" sz="3500" dirty="0" smtClean="0">
                <a:solidFill>
                  <a:srgbClr val="0000FF"/>
                </a:solidFill>
                <a:latin typeface="+mj-lt"/>
              </a:rPr>
              <a:t>light-weight, scalable</a:t>
            </a:r>
            <a:r>
              <a:rPr lang="en-US" sz="3500" dirty="0" smtClean="0">
                <a:latin typeface="+mj-lt"/>
              </a:rPr>
              <a:t> design integrated into MPICH middleware which leverages its architecture.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/>
              <a:t>Implements </a:t>
            </a:r>
            <a:r>
              <a:rPr lang="en-US" sz="3500" dirty="0" smtClean="0">
                <a:solidFill>
                  <a:srgbClr val="0000FF"/>
                </a:solidFill>
              </a:rPr>
              <a:t>location-aware communication </a:t>
            </a:r>
            <a:r>
              <a:rPr lang="en-US" sz="3500" dirty="0" smtClean="0"/>
              <a:t>inside OS-processes and nodes.</a:t>
            </a:r>
            <a:endParaRPr lang="en-US" sz="3500" dirty="0" smtClean="0">
              <a:latin typeface="+mj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Allows </a:t>
            </a:r>
            <a:r>
              <a:rPr lang="en-US" sz="3500" dirty="0">
                <a:latin typeface="+mj-lt"/>
              </a:rPr>
              <a:t>the user to </a:t>
            </a:r>
            <a:r>
              <a:rPr lang="en-US" sz="3500" dirty="0" smtClean="0">
                <a:solidFill>
                  <a:srgbClr val="0000FF"/>
                </a:solidFill>
                <a:latin typeface="+mj-lt"/>
              </a:rPr>
              <a:t>scale to </a:t>
            </a:r>
            <a:r>
              <a:rPr lang="en-US" sz="3500" dirty="0">
                <a:solidFill>
                  <a:srgbClr val="0000FF"/>
                </a:solidFill>
                <a:latin typeface="+mj-lt"/>
              </a:rPr>
              <a:t>millions of MPI </a:t>
            </a:r>
            <a:r>
              <a:rPr lang="en-US" sz="3500" dirty="0" smtClean="0">
                <a:solidFill>
                  <a:srgbClr val="0000FF"/>
                </a:solidFill>
                <a:latin typeface="+mj-lt"/>
              </a:rPr>
              <a:t>processes </a:t>
            </a:r>
            <a:r>
              <a:rPr lang="en-US" sz="3500" dirty="0" smtClean="0">
                <a:latin typeface="+mj-lt"/>
              </a:rPr>
              <a:t>without </a:t>
            </a:r>
            <a:r>
              <a:rPr lang="en-US" sz="3500" dirty="0">
                <a:latin typeface="+mj-lt"/>
              </a:rPr>
              <a:t>needing the corresponding number </a:t>
            </a:r>
            <a:r>
              <a:rPr lang="en-US" sz="3500" dirty="0" smtClean="0">
                <a:latin typeface="+mj-lt"/>
              </a:rPr>
              <a:t>of processor </a:t>
            </a:r>
            <a:r>
              <a:rPr lang="en-US" sz="3500" dirty="0">
                <a:latin typeface="+mj-lt"/>
              </a:rPr>
              <a:t>cores.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/>
                </a:solidFill>
              </a:rPr>
              <a:t>Allows</a:t>
            </a:r>
            <a:r>
              <a:rPr lang="en-US" sz="3500" dirty="0" smtClean="0">
                <a:solidFill>
                  <a:srgbClr val="0000FF"/>
                </a:solidFill>
              </a:rPr>
              <a:t> granularity</a:t>
            </a:r>
            <a:r>
              <a:rPr lang="en-US" sz="3500" dirty="0" smtClean="0"/>
              <a:t> </a:t>
            </a:r>
            <a:r>
              <a:rPr lang="en-US" sz="3500" dirty="0"/>
              <a:t>of MPI programs </a:t>
            </a:r>
            <a:r>
              <a:rPr lang="en-US" sz="3500" dirty="0" smtClean="0"/>
              <a:t>to </a:t>
            </a:r>
            <a:r>
              <a:rPr lang="en-US" sz="3500" dirty="0"/>
              <a:t>be adjusted through the command-line to </a:t>
            </a:r>
            <a:r>
              <a:rPr lang="en-US" sz="3500" dirty="0">
                <a:solidFill>
                  <a:srgbClr val="0000FF"/>
                </a:solidFill>
              </a:rPr>
              <a:t>better fit the cache </a:t>
            </a:r>
            <a:r>
              <a:rPr lang="en-US" sz="3500" dirty="0"/>
              <a:t>leading to improved performance</a:t>
            </a:r>
            <a:r>
              <a:rPr lang="en-US" sz="3500" dirty="0" smtClean="0"/>
              <a:t>.</a:t>
            </a:r>
            <a:endParaRPr lang="en-US" sz="3500" dirty="0" smtClean="0">
              <a:latin typeface="+mj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Enables </a:t>
            </a:r>
            <a:r>
              <a:rPr lang="en-US" sz="3500" dirty="0" smtClean="0">
                <a:solidFill>
                  <a:srgbClr val="0000FF"/>
                </a:solidFill>
                <a:latin typeface="+mj-lt"/>
              </a:rPr>
              <a:t>design of novel algorithms </a:t>
            </a:r>
            <a:r>
              <a:rPr lang="en-US" sz="3500" dirty="0">
                <a:latin typeface="+mj-lt"/>
              </a:rPr>
              <a:t>and vary the number of </a:t>
            </a:r>
            <a:r>
              <a:rPr lang="en-US" sz="3500" dirty="0" smtClean="0">
                <a:latin typeface="+mj-lt"/>
              </a:rPr>
              <a:t>MPI processes </a:t>
            </a:r>
            <a:r>
              <a:rPr lang="en-US" sz="3500" dirty="0">
                <a:latin typeface="+mj-lt"/>
              </a:rPr>
              <a:t>to match the problem rather than </a:t>
            </a:r>
            <a:r>
              <a:rPr lang="en-US" sz="3500" dirty="0" smtClean="0">
                <a:latin typeface="+mj-lt"/>
              </a:rPr>
              <a:t>the hardware</a:t>
            </a:r>
            <a:r>
              <a:rPr lang="en-US" sz="3500" dirty="0">
                <a:latin typeface="+mj-lt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Enables </a:t>
            </a:r>
            <a:r>
              <a:rPr lang="en-US" sz="3500" dirty="0" smtClean="0">
                <a:solidFill>
                  <a:srgbClr val="0000FF"/>
                </a:solidFill>
                <a:latin typeface="+mj-lt"/>
              </a:rPr>
              <a:t>task oriented </a:t>
            </a:r>
            <a:r>
              <a:rPr lang="en-US" sz="3500" dirty="0" smtClean="0">
                <a:latin typeface="+mj-lt"/>
              </a:rPr>
              <a:t>program design due to decoupling from hardware and support for </a:t>
            </a:r>
            <a:r>
              <a:rPr lang="en-US" sz="3500" dirty="0" smtClean="0">
                <a:solidFill>
                  <a:srgbClr val="0000FF"/>
                </a:solidFill>
                <a:latin typeface="+mj-lt"/>
              </a:rPr>
              <a:t>function-level concurrency</a:t>
            </a:r>
            <a:r>
              <a:rPr lang="en-US" sz="35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833</Words>
  <Characters>0</Characters>
  <Application>Microsoft Office PowerPoint</Application>
  <PresentationFormat>Custom</PresentationFormat>
  <Lines>0</Lines>
  <Paragraphs>137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Gill Sans</vt:lpstr>
      <vt:lpstr>Wingdings</vt:lpstr>
      <vt:lpstr>Blank</vt:lpstr>
      <vt:lpstr>Office Theme</vt:lpstr>
      <vt:lpstr>Fine Grain MPI</vt:lpstr>
      <vt:lpstr>Agenda</vt:lpstr>
      <vt:lpstr>PowerPoint Presentation</vt:lpstr>
      <vt:lpstr>PowerPoint Presentation</vt:lpstr>
      <vt:lpstr>PowerPoint Presentation</vt:lpstr>
      <vt:lpstr>PowerPoint Presentation</vt:lpstr>
      <vt:lpstr>FG-MPI: FINE-GRAIN MPI</vt:lpstr>
      <vt:lpstr>PowerPoint Presentation</vt:lpstr>
      <vt:lpstr>FG-MPI System </vt:lpstr>
      <vt:lpstr>Executing FG-MPI Programs</vt:lpstr>
      <vt:lpstr>Decoupled from Hardware</vt:lpstr>
      <vt:lpstr>Flexible Process Mapping</vt:lpstr>
      <vt:lpstr>Scalability</vt:lpstr>
      <vt:lpstr>Novel Program Design</vt:lpstr>
      <vt:lpstr>Dynamic Graph Applications</vt:lpstr>
      <vt:lpstr>Technical Deep-Dive Webinar</vt:lpstr>
      <vt:lpstr>PowerPoint Presentation</vt:lpstr>
      <vt:lpstr>Thank You 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2014-03-11T00:56:52Z</dcterms:modified>
</cp:coreProperties>
</file>