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bin" ContentType="application/vnd.openxmlformats-officedocument.oleObject"/>
  <Default Extension="png" ContentType="image/png"/>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5" r:id="rId1"/>
  </p:sldMasterIdLst>
  <p:notesMasterIdLst>
    <p:notesMasterId r:id="rId37"/>
  </p:notesMasterIdLst>
  <p:handoutMasterIdLst>
    <p:handoutMasterId r:id="rId38"/>
  </p:handoutMasterIdLst>
  <p:sldIdLst>
    <p:sldId id="313" r:id="rId2"/>
    <p:sldId id="316" r:id="rId3"/>
    <p:sldId id="314" r:id="rId4"/>
    <p:sldId id="315" r:id="rId5"/>
    <p:sldId id="317" r:id="rId6"/>
    <p:sldId id="318" r:id="rId7"/>
    <p:sldId id="319" r:id="rId8"/>
    <p:sldId id="320" r:id="rId9"/>
    <p:sldId id="321" r:id="rId10"/>
    <p:sldId id="339" r:id="rId11"/>
    <p:sldId id="322" r:id="rId12"/>
    <p:sldId id="330" r:id="rId13"/>
    <p:sldId id="324" r:id="rId14"/>
    <p:sldId id="323" r:id="rId15"/>
    <p:sldId id="331" r:id="rId16"/>
    <p:sldId id="325" r:id="rId17"/>
    <p:sldId id="326" r:id="rId18"/>
    <p:sldId id="332" r:id="rId19"/>
    <p:sldId id="327" r:id="rId20"/>
    <p:sldId id="333" r:id="rId21"/>
    <p:sldId id="334" r:id="rId22"/>
    <p:sldId id="335" r:id="rId23"/>
    <p:sldId id="336" r:id="rId24"/>
    <p:sldId id="337" r:id="rId25"/>
    <p:sldId id="338" r:id="rId26"/>
    <p:sldId id="340" r:id="rId27"/>
    <p:sldId id="341" r:id="rId28"/>
    <p:sldId id="342" r:id="rId29"/>
    <p:sldId id="343" r:id="rId30"/>
    <p:sldId id="344" r:id="rId31"/>
    <p:sldId id="345" r:id="rId32"/>
    <p:sldId id="346" r:id="rId33"/>
    <p:sldId id="347" r:id="rId34"/>
    <p:sldId id="348" r:id="rId35"/>
    <p:sldId id="349" r:id="rId36"/>
  </p:sldIdLst>
  <p:sldSz cx="9144000" cy="6858000" type="screen4x3"/>
  <p:notesSz cx="6858000" cy="9144000"/>
  <p:defaultTextStyle>
    <a:defPPr>
      <a:defRPr lang="en-US"/>
    </a:defPPr>
    <a:lvl1pPr algn="ctr" rtl="0" eaLnBrk="0" fontAlgn="base" hangingPunct="0">
      <a:spcBef>
        <a:spcPct val="0"/>
      </a:spcBef>
      <a:spcAft>
        <a:spcPct val="0"/>
      </a:spcAft>
      <a:defRPr sz="1600" kern="1200">
        <a:solidFill>
          <a:schemeClr val="tx1"/>
        </a:solidFill>
        <a:latin typeface="Helvetica" charset="0"/>
        <a:ea typeface="ＭＳ Ｐゴシック" charset="-128"/>
        <a:cs typeface="+mn-cs"/>
      </a:defRPr>
    </a:lvl1pPr>
    <a:lvl2pPr marL="457200" algn="ctr" rtl="0" eaLnBrk="0" fontAlgn="base" hangingPunct="0">
      <a:spcBef>
        <a:spcPct val="0"/>
      </a:spcBef>
      <a:spcAft>
        <a:spcPct val="0"/>
      </a:spcAft>
      <a:defRPr sz="1600" kern="1200">
        <a:solidFill>
          <a:schemeClr val="tx1"/>
        </a:solidFill>
        <a:latin typeface="Helvetica" charset="0"/>
        <a:ea typeface="ＭＳ Ｐゴシック" charset="-128"/>
        <a:cs typeface="+mn-cs"/>
      </a:defRPr>
    </a:lvl2pPr>
    <a:lvl3pPr marL="914400" algn="ctr" rtl="0" eaLnBrk="0" fontAlgn="base" hangingPunct="0">
      <a:spcBef>
        <a:spcPct val="0"/>
      </a:spcBef>
      <a:spcAft>
        <a:spcPct val="0"/>
      </a:spcAft>
      <a:defRPr sz="1600" kern="1200">
        <a:solidFill>
          <a:schemeClr val="tx1"/>
        </a:solidFill>
        <a:latin typeface="Helvetica" charset="0"/>
        <a:ea typeface="ＭＳ Ｐゴシック" charset="-128"/>
        <a:cs typeface="+mn-cs"/>
      </a:defRPr>
    </a:lvl3pPr>
    <a:lvl4pPr marL="1371600" algn="ctr" rtl="0" eaLnBrk="0" fontAlgn="base" hangingPunct="0">
      <a:spcBef>
        <a:spcPct val="0"/>
      </a:spcBef>
      <a:spcAft>
        <a:spcPct val="0"/>
      </a:spcAft>
      <a:defRPr sz="1600" kern="1200">
        <a:solidFill>
          <a:schemeClr val="tx1"/>
        </a:solidFill>
        <a:latin typeface="Helvetica" charset="0"/>
        <a:ea typeface="ＭＳ Ｐゴシック" charset="-128"/>
        <a:cs typeface="+mn-cs"/>
      </a:defRPr>
    </a:lvl4pPr>
    <a:lvl5pPr marL="1828800" algn="ctr" rtl="0" eaLnBrk="0" fontAlgn="base" hangingPunct="0">
      <a:spcBef>
        <a:spcPct val="0"/>
      </a:spcBef>
      <a:spcAft>
        <a:spcPct val="0"/>
      </a:spcAft>
      <a:defRPr sz="1600" kern="1200">
        <a:solidFill>
          <a:schemeClr val="tx1"/>
        </a:solidFill>
        <a:latin typeface="Helvetica" charset="0"/>
        <a:ea typeface="ＭＳ Ｐゴシック" charset="-128"/>
        <a:cs typeface="+mn-cs"/>
      </a:defRPr>
    </a:lvl5pPr>
    <a:lvl6pPr marL="2286000" algn="l" defTabSz="914400" rtl="0" eaLnBrk="1" latinLnBrk="0" hangingPunct="1">
      <a:defRPr sz="1600" kern="1200">
        <a:solidFill>
          <a:schemeClr val="tx1"/>
        </a:solidFill>
        <a:latin typeface="Helvetica" charset="0"/>
        <a:ea typeface="ＭＳ Ｐゴシック" charset="-128"/>
        <a:cs typeface="+mn-cs"/>
      </a:defRPr>
    </a:lvl6pPr>
    <a:lvl7pPr marL="2743200" algn="l" defTabSz="914400" rtl="0" eaLnBrk="1" latinLnBrk="0" hangingPunct="1">
      <a:defRPr sz="1600" kern="1200">
        <a:solidFill>
          <a:schemeClr val="tx1"/>
        </a:solidFill>
        <a:latin typeface="Helvetica" charset="0"/>
        <a:ea typeface="ＭＳ Ｐゴシック" charset="-128"/>
        <a:cs typeface="+mn-cs"/>
      </a:defRPr>
    </a:lvl7pPr>
    <a:lvl8pPr marL="3200400" algn="l" defTabSz="914400" rtl="0" eaLnBrk="1" latinLnBrk="0" hangingPunct="1">
      <a:defRPr sz="1600" kern="1200">
        <a:solidFill>
          <a:schemeClr val="tx1"/>
        </a:solidFill>
        <a:latin typeface="Helvetica" charset="0"/>
        <a:ea typeface="ＭＳ Ｐゴシック" charset="-128"/>
        <a:cs typeface="+mn-cs"/>
      </a:defRPr>
    </a:lvl8pPr>
    <a:lvl9pPr marL="3657600" algn="l" defTabSz="914400" rtl="0" eaLnBrk="1" latinLnBrk="0" hangingPunct="1">
      <a:defRPr sz="1600" kern="1200">
        <a:solidFill>
          <a:schemeClr val="tx1"/>
        </a:solidFill>
        <a:latin typeface="Helvetica" charset="0"/>
        <a:ea typeface="ＭＳ Ｐゴシック"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993300"/>
    <a:srgbClr val="990000"/>
    <a:srgbClr val="0066CC"/>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27" d="100"/>
          <a:sy n="127" d="100"/>
        </p:scale>
        <p:origin x="-576" y="-96"/>
      </p:cViewPr>
      <p:guideLst>
        <p:guide orient="horz" pos="679"/>
        <p:guide pos="521"/>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156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837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none" lIns="91440" tIns="45720" rIns="91440" bIns="45720" numCol="1" anchor="t" anchorCtr="0" compatLnSpc="1">
            <a:prstTxWarp prst="textNoShape">
              <a:avLst/>
            </a:prstTxWarp>
          </a:bodyPr>
          <a:lstStyle>
            <a:lvl1pPr algn="l">
              <a:defRPr sz="1200">
                <a:ea typeface="+mn-ea"/>
              </a:defRPr>
            </a:lvl1pPr>
          </a:lstStyle>
          <a:p>
            <a:pPr>
              <a:defRPr/>
            </a:pPr>
            <a:endParaRPr lang="en-US"/>
          </a:p>
        </p:txBody>
      </p:sp>
      <p:sp>
        <p:nvSpPr>
          <p:cNvPr id="58371" name="Rectangle 3"/>
          <p:cNvSpPr>
            <a:spLocks noGrp="1" noChangeArrowheads="1"/>
          </p:cNvSpPr>
          <p:nvPr>
            <p:ph type="dt" sz="quarter" idx="1"/>
          </p:nvPr>
        </p:nvSpPr>
        <p:spPr bwMode="auto">
          <a:xfrm>
            <a:off x="3886200" y="0"/>
            <a:ext cx="2971800" cy="457200"/>
          </a:xfrm>
          <a:prstGeom prst="rect">
            <a:avLst/>
          </a:prstGeom>
          <a:noFill/>
          <a:ln w="9525">
            <a:noFill/>
            <a:miter lim="800000"/>
            <a:headEnd/>
            <a:tailEnd/>
          </a:ln>
          <a:effectLst/>
        </p:spPr>
        <p:txBody>
          <a:bodyPr vert="horz" wrap="none" lIns="91440" tIns="45720" rIns="91440" bIns="45720" numCol="1" anchor="t" anchorCtr="0" compatLnSpc="1">
            <a:prstTxWarp prst="textNoShape">
              <a:avLst/>
            </a:prstTxWarp>
          </a:bodyPr>
          <a:lstStyle>
            <a:lvl1pPr algn="r">
              <a:defRPr sz="1200">
                <a:ea typeface="+mn-ea"/>
              </a:defRPr>
            </a:lvl1pPr>
          </a:lstStyle>
          <a:p>
            <a:pPr>
              <a:defRPr/>
            </a:pPr>
            <a:endParaRPr lang="en-US"/>
          </a:p>
        </p:txBody>
      </p:sp>
      <p:sp>
        <p:nvSpPr>
          <p:cNvPr id="58372" name="Rectangle 4"/>
          <p:cNvSpPr>
            <a:spLocks noGrp="1" noChangeArrowheads="1"/>
          </p:cNvSpPr>
          <p:nvPr>
            <p:ph type="ftr" sz="quarter" idx="2"/>
          </p:nvPr>
        </p:nvSpPr>
        <p:spPr bwMode="auto">
          <a:xfrm>
            <a:off x="0" y="8686800"/>
            <a:ext cx="2971800" cy="457200"/>
          </a:xfrm>
          <a:prstGeom prst="rect">
            <a:avLst/>
          </a:prstGeom>
          <a:noFill/>
          <a:ln w="9525">
            <a:noFill/>
            <a:miter lim="800000"/>
            <a:headEnd/>
            <a:tailEnd/>
          </a:ln>
          <a:effectLst/>
        </p:spPr>
        <p:txBody>
          <a:bodyPr vert="horz" wrap="none" lIns="91440" tIns="45720" rIns="91440" bIns="45720" numCol="1" anchor="b" anchorCtr="0" compatLnSpc="1">
            <a:prstTxWarp prst="textNoShape">
              <a:avLst/>
            </a:prstTxWarp>
          </a:bodyPr>
          <a:lstStyle>
            <a:lvl1pPr algn="l">
              <a:defRPr sz="1200">
                <a:ea typeface="+mn-ea"/>
              </a:defRPr>
            </a:lvl1pPr>
          </a:lstStyle>
          <a:p>
            <a:pPr>
              <a:defRPr/>
            </a:pPr>
            <a:endParaRPr lang="en-US"/>
          </a:p>
        </p:txBody>
      </p:sp>
      <p:sp>
        <p:nvSpPr>
          <p:cNvPr id="58373" name="Rectangle 5"/>
          <p:cNvSpPr>
            <a:spLocks noGrp="1" noChangeArrowheads="1"/>
          </p:cNvSpPr>
          <p:nvPr>
            <p:ph type="sldNum" sz="quarter" idx="3"/>
          </p:nvPr>
        </p:nvSpPr>
        <p:spPr bwMode="auto">
          <a:xfrm>
            <a:off x="3886200" y="8686800"/>
            <a:ext cx="2971800" cy="457200"/>
          </a:xfrm>
          <a:prstGeom prst="rect">
            <a:avLst/>
          </a:prstGeom>
          <a:noFill/>
          <a:ln w="9525">
            <a:noFill/>
            <a:miter lim="800000"/>
            <a:headEnd/>
            <a:tailEnd/>
          </a:ln>
          <a:effectLst/>
        </p:spPr>
        <p:txBody>
          <a:bodyPr vert="horz" wrap="none" lIns="91440" tIns="45720" rIns="91440" bIns="45720" numCol="1" anchor="b" anchorCtr="0" compatLnSpc="1">
            <a:prstTxWarp prst="textNoShape">
              <a:avLst/>
            </a:prstTxWarp>
          </a:bodyPr>
          <a:lstStyle>
            <a:lvl1pPr algn="r">
              <a:defRPr sz="1200"/>
            </a:lvl1pPr>
          </a:lstStyle>
          <a:p>
            <a:fld id="{E87BFA63-F3E1-4314-AE52-7B4269A88CD2}" type="slidenum">
              <a:rPr lang="en-US"/>
              <a:pPr/>
              <a:t>‹#›</a:t>
            </a:fld>
            <a:endParaRPr lang="en-US"/>
          </a:p>
        </p:txBody>
      </p:sp>
    </p:spTree>
    <p:extLst>
      <p:ext uri="{BB962C8B-B14F-4D97-AF65-F5344CB8AC3E}">
        <p14:creationId xmlns="" xmlns:p14="http://schemas.microsoft.com/office/powerpoint/2010/main" val="264347771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2226"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none" lIns="91440" tIns="45720" rIns="91440" bIns="45720" numCol="1" anchor="t" anchorCtr="0" compatLnSpc="1">
            <a:prstTxWarp prst="textNoShape">
              <a:avLst/>
            </a:prstTxWarp>
          </a:bodyPr>
          <a:lstStyle>
            <a:lvl1pPr algn="l">
              <a:defRPr sz="1200">
                <a:ea typeface="+mn-ea"/>
              </a:defRPr>
            </a:lvl1pPr>
          </a:lstStyle>
          <a:p>
            <a:pPr>
              <a:defRPr/>
            </a:pPr>
            <a:endParaRPr lang="en-US"/>
          </a:p>
        </p:txBody>
      </p:sp>
      <p:sp>
        <p:nvSpPr>
          <p:cNvPr id="52227" name="Rectangle 3"/>
          <p:cNvSpPr>
            <a:spLocks noGrp="1" noChangeArrowheads="1"/>
          </p:cNvSpPr>
          <p:nvPr>
            <p:ph type="dt" idx="1"/>
          </p:nvPr>
        </p:nvSpPr>
        <p:spPr bwMode="auto">
          <a:xfrm>
            <a:off x="3886200" y="0"/>
            <a:ext cx="2971800" cy="457200"/>
          </a:xfrm>
          <a:prstGeom prst="rect">
            <a:avLst/>
          </a:prstGeom>
          <a:noFill/>
          <a:ln w="9525">
            <a:noFill/>
            <a:miter lim="800000"/>
            <a:headEnd/>
            <a:tailEnd/>
          </a:ln>
          <a:effectLst/>
        </p:spPr>
        <p:txBody>
          <a:bodyPr vert="horz" wrap="none" lIns="91440" tIns="45720" rIns="91440" bIns="45720" numCol="1" anchor="t" anchorCtr="0" compatLnSpc="1">
            <a:prstTxWarp prst="textNoShape">
              <a:avLst/>
            </a:prstTxWarp>
          </a:bodyPr>
          <a:lstStyle>
            <a:lvl1pPr algn="r">
              <a:defRPr sz="1200">
                <a:ea typeface="+mn-ea"/>
              </a:defRPr>
            </a:lvl1pPr>
          </a:lstStyle>
          <a:p>
            <a:pPr>
              <a:defRPr/>
            </a:pPr>
            <a:endParaRPr lang="en-US"/>
          </a:p>
        </p:txBody>
      </p:sp>
      <p:sp>
        <p:nvSpPr>
          <p:cNvPr id="14340"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52229"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a:effectLst/>
        </p:spPr>
        <p:txBody>
          <a:bodyPr vert="horz" wrap="non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52230"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a:effectLst/>
        </p:spPr>
        <p:txBody>
          <a:bodyPr vert="horz" wrap="none" lIns="91440" tIns="45720" rIns="91440" bIns="45720" numCol="1" anchor="b" anchorCtr="0" compatLnSpc="1">
            <a:prstTxWarp prst="textNoShape">
              <a:avLst/>
            </a:prstTxWarp>
          </a:bodyPr>
          <a:lstStyle>
            <a:lvl1pPr algn="l">
              <a:defRPr sz="1200">
                <a:ea typeface="+mn-ea"/>
              </a:defRPr>
            </a:lvl1pPr>
          </a:lstStyle>
          <a:p>
            <a:pPr>
              <a:defRPr/>
            </a:pPr>
            <a:endParaRPr lang="en-US"/>
          </a:p>
        </p:txBody>
      </p:sp>
      <p:sp>
        <p:nvSpPr>
          <p:cNvPr id="52231"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a:effectLst/>
        </p:spPr>
        <p:txBody>
          <a:bodyPr vert="horz" wrap="none" lIns="91440" tIns="45720" rIns="91440" bIns="45720" numCol="1" anchor="b" anchorCtr="0" compatLnSpc="1">
            <a:prstTxWarp prst="textNoShape">
              <a:avLst/>
            </a:prstTxWarp>
          </a:bodyPr>
          <a:lstStyle>
            <a:lvl1pPr algn="r">
              <a:defRPr sz="1200"/>
            </a:lvl1pPr>
          </a:lstStyle>
          <a:p>
            <a:fld id="{20051E81-F1F8-489D-81DE-533C63220376}" type="slidenum">
              <a:rPr lang="en-US"/>
              <a:pPr/>
              <a:t>‹#›</a:t>
            </a:fld>
            <a:endParaRPr lang="en-US"/>
          </a:p>
        </p:txBody>
      </p:sp>
    </p:spTree>
    <p:extLst>
      <p:ext uri="{BB962C8B-B14F-4D97-AF65-F5344CB8AC3E}">
        <p14:creationId xmlns="" xmlns:p14="http://schemas.microsoft.com/office/powerpoint/2010/main" val="341810489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charset="0"/>
        <a:ea typeface="ＭＳ Ｐゴシック" charset="-128"/>
        <a:cs typeface="ＭＳ Ｐゴシック" charset="-128"/>
      </a:defRPr>
    </a:lvl1pPr>
    <a:lvl2pPr marL="457200" algn="l"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914400" algn="l"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1371600" algn="l"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1828800" algn="l"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0051E81-F1F8-489D-81DE-533C63220376}" type="slidenum">
              <a:rPr lang="en-US" smtClean="0"/>
              <a:pPr/>
              <a:t>35</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Master" Target="../slideMasters/slideMaster1.xml"/><Relationship Id="rId1" Type="http://schemas.openxmlformats.org/officeDocument/2006/relationships/vmlDrawing" Target="../drawings/vmlDrawing1.v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aphicFrame>
        <p:nvGraphicFramePr>
          <p:cNvPr id="4" name="Rectangle 2"/>
          <p:cNvGraphicFramePr>
            <a:graphicFrameLocks/>
          </p:cNvGraphicFramePr>
          <p:nvPr/>
        </p:nvGraphicFramePr>
        <p:xfrm>
          <a:off x="1524000" y="1397000"/>
          <a:ext cx="6096000" cy="4064000"/>
        </p:xfrm>
        <a:graphic>
          <a:graphicData uri="http://schemas.openxmlformats.org/presentationml/2006/ole">
            <p:oleObj spid="_x0000_s61456" name="Clip" r:id="rId3" imgW="0" imgH="0" progId="">
              <p:embed/>
            </p:oleObj>
          </a:graphicData>
        </a:graphic>
      </p:graphicFrame>
      <p:sp>
        <p:nvSpPr>
          <p:cNvPr id="103426" name="Rectangle 2"/>
          <p:cNvSpPr>
            <a:spLocks noGrp="1" noChangeArrowheads="1"/>
          </p:cNvSpPr>
          <p:nvPr>
            <p:ph type="ctrTitle"/>
          </p:nvPr>
        </p:nvSpPr>
        <p:spPr>
          <a:xfrm>
            <a:off x="685800" y="2286000"/>
            <a:ext cx="7772400" cy="1143000"/>
          </a:xfrm>
        </p:spPr>
        <p:txBody>
          <a:bodyPr/>
          <a:lstStyle>
            <a:lvl1pPr>
              <a:defRPr/>
            </a:lvl1pPr>
          </a:lstStyle>
          <a:p>
            <a:r>
              <a:rPr lang="en-US"/>
              <a:t>Click to edit Master title style</a:t>
            </a:r>
          </a:p>
        </p:txBody>
      </p:sp>
      <p:sp>
        <p:nvSpPr>
          <p:cNvPr id="103427" name="Rectangle 3"/>
          <p:cNvSpPr>
            <a:spLocks noGrp="1" noChangeArrowheads="1"/>
          </p:cNvSpPr>
          <p:nvPr>
            <p:ph type="subTitle" idx="1"/>
          </p:nvPr>
        </p:nvSpPr>
        <p:spPr>
          <a:xfrm>
            <a:off x="1371600" y="3886200"/>
            <a:ext cx="6400800" cy="1752600"/>
          </a:xfrm>
        </p:spPr>
        <p:txBody>
          <a:bodyPr/>
          <a:lstStyle>
            <a:lvl1pPr marL="0" indent="0" algn="ctr">
              <a:buFont typeface="Monotype Sorts" charset="2"/>
              <a:buNone/>
              <a:defRPr/>
            </a:lvl1pPr>
          </a:lstStyle>
          <a:p>
            <a:r>
              <a:rPr lang="en-US"/>
              <a:t>Click to edit Master subtitle style</a:t>
            </a:r>
          </a:p>
        </p:txBody>
      </p:sp>
      <p:sp>
        <p:nvSpPr>
          <p:cNvPr id="5" name="Footer Placeholder 4"/>
          <p:cNvSpPr>
            <a:spLocks noGrp="1" noChangeArrowheads="1"/>
          </p:cNvSpPr>
          <p:nvPr>
            <p:ph type="ftr" sz="quarter" idx="10"/>
          </p:nvPr>
        </p:nvSpPr>
        <p:spPr bwMode="auto">
          <a:xfrm>
            <a:off x="2862263" y="5780088"/>
            <a:ext cx="3448050" cy="45720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spcBef>
                <a:spcPct val="50000"/>
              </a:spcBef>
              <a:defRPr>
                <a:solidFill>
                  <a:srgbClr val="578963"/>
                </a:solidFill>
                <a:latin typeface="Times New Roman" charset="0"/>
                <a:ea typeface="+mn-ea"/>
              </a:defRPr>
            </a:lvl1pPr>
          </a:lstStyle>
          <a:p>
            <a:pPr>
              <a:defRPr/>
            </a:pPr>
            <a:endParaRPr lang="en-US"/>
          </a:p>
        </p:txBody>
      </p:sp>
      <p:sp>
        <p:nvSpPr>
          <p:cNvPr id="6" name="Rectangle 5"/>
          <p:cNvSpPr>
            <a:spLocks noGrp="1" noChangeArrowheads="1"/>
          </p:cNvSpPr>
          <p:nvPr>
            <p:ph type="sldNum" sz="quarter" idx="11"/>
          </p:nvPr>
        </p:nvSpPr>
        <p:spPr>
          <a:xfrm>
            <a:off x="6596063" y="6218238"/>
            <a:ext cx="1905000" cy="457200"/>
          </a:xfrm>
        </p:spPr>
        <p:txBody>
          <a:bodyPr/>
          <a:lstStyle>
            <a:lvl1pPr>
              <a:defRPr>
                <a:solidFill>
                  <a:srgbClr val="578963"/>
                </a:solidFill>
              </a:defRPr>
            </a:lvl1pPr>
          </a:lstStyle>
          <a:p>
            <a:fld id="{5C1F8570-91E0-43F4-920D-8F7189E91FE5}"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a:p>
        </p:txBody>
      </p:sp>
      <p:sp>
        <p:nvSpPr>
          <p:cNvPr id="4" name="Rectangle 3"/>
          <p:cNvSpPr>
            <a:spLocks noGrp="1" noChangeArrowheads="1"/>
          </p:cNvSpPr>
          <p:nvPr>
            <p:ph type="sldNum" sz="quarter" idx="10"/>
          </p:nvPr>
        </p:nvSpPr>
        <p:spPr>
          <a:ln/>
        </p:spPr>
        <p:txBody>
          <a:bodyPr/>
          <a:lstStyle>
            <a:lvl1pPr>
              <a:defRPr/>
            </a:lvl1pPr>
          </a:lstStyle>
          <a:p>
            <a:fld id="{93260264-A890-4983-A7A7-84E31B8D8F37}"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26250" y="117475"/>
            <a:ext cx="2019300" cy="5880100"/>
          </a:xfrm>
        </p:spPr>
        <p:txBody>
          <a:bodyPr vert="eaVert"/>
          <a:lstStyle/>
          <a:p>
            <a:r>
              <a:rPr lang="en-CA" smtClean="0"/>
              <a:t>Click to edit Master title style</a:t>
            </a:r>
            <a:endParaRPr lang="en-US"/>
          </a:p>
        </p:txBody>
      </p:sp>
      <p:sp>
        <p:nvSpPr>
          <p:cNvPr id="3" name="Vertical Text Placeholder 2"/>
          <p:cNvSpPr>
            <a:spLocks noGrp="1"/>
          </p:cNvSpPr>
          <p:nvPr>
            <p:ph type="body" orient="vert" idx="1"/>
          </p:nvPr>
        </p:nvSpPr>
        <p:spPr>
          <a:xfrm>
            <a:off x="768350" y="117475"/>
            <a:ext cx="5905500" cy="5880100"/>
          </a:xfrm>
        </p:spPr>
        <p:txBody>
          <a:bodyPr vert="eaVert"/>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a:p>
        </p:txBody>
      </p:sp>
      <p:sp>
        <p:nvSpPr>
          <p:cNvPr id="4" name="Rectangle 3"/>
          <p:cNvSpPr>
            <a:spLocks noGrp="1" noChangeArrowheads="1"/>
          </p:cNvSpPr>
          <p:nvPr>
            <p:ph type="sldNum" sz="quarter" idx="10"/>
          </p:nvPr>
        </p:nvSpPr>
        <p:spPr>
          <a:ln/>
        </p:spPr>
        <p:txBody>
          <a:bodyPr/>
          <a:lstStyle>
            <a:lvl1pPr>
              <a:defRPr/>
            </a:lvl1pPr>
          </a:lstStyle>
          <a:p>
            <a:fld id="{E5D694B2-2BA4-4B59-ABD5-9D3FA35F04C6}"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smtClean="0"/>
              <a:t>Click to edit Master title style</a:t>
            </a:r>
            <a:endParaRPr lang="en-US"/>
          </a:p>
        </p:txBody>
      </p:sp>
      <p:sp>
        <p:nvSpPr>
          <p:cNvPr id="3" name="Content Placeholder 2"/>
          <p:cNvSpPr>
            <a:spLocks noGrp="1"/>
          </p:cNvSpPr>
          <p:nvPr>
            <p:ph idx="1"/>
          </p:nvPr>
        </p:nvSpPr>
        <p:spPr/>
        <p:txBody>
          <a:body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a:p>
        </p:txBody>
      </p:sp>
      <p:sp>
        <p:nvSpPr>
          <p:cNvPr id="4" name="Rectangle 3"/>
          <p:cNvSpPr>
            <a:spLocks noGrp="1" noChangeArrowheads="1"/>
          </p:cNvSpPr>
          <p:nvPr>
            <p:ph type="sldNum" sz="quarter" idx="10"/>
          </p:nvPr>
        </p:nvSpPr>
        <p:spPr>
          <a:ln/>
        </p:spPr>
        <p:txBody>
          <a:bodyPr/>
          <a:lstStyle>
            <a:lvl1pPr>
              <a:defRPr/>
            </a:lvl1pPr>
          </a:lstStyle>
          <a:p>
            <a:fld id="{BF96F2F7-97A6-4DD8-92DF-D5E1DB79B0D5}"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CA"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CA" smtClean="0"/>
              <a:t>Click to edit Master text styles</a:t>
            </a:r>
          </a:p>
        </p:txBody>
      </p:sp>
      <p:sp>
        <p:nvSpPr>
          <p:cNvPr id="4" name="Rectangle 3"/>
          <p:cNvSpPr>
            <a:spLocks noGrp="1" noChangeArrowheads="1"/>
          </p:cNvSpPr>
          <p:nvPr>
            <p:ph type="sldNum" sz="quarter" idx="10"/>
          </p:nvPr>
        </p:nvSpPr>
        <p:spPr>
          <a:ln/>
        </p:spPr>
        <p:txBody>
          <a:bodyPr/>
          <a:lstStyle>
            <a:lvl1pPr>
              <a:defRPr/>
            </a:lvl1pPr>
          </a:lstStyle>
          <a:p>
            <a:fld id="{CDEB2FF6-F89A-42FF-835F-F64FB4E6BEAB}"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smtClean="0"/>
              <a:t>Click to edit Master title style</a:t>
            </a:r>
            <a:endParaRPr lang="en-US"/>
          </a:p>
        </p:txBody>
      </p:sp>
      <p:sp>
        <p:nvSpPr>
          <p:cNvPr id="3" name="Content Placeholder 2"/>
          <p:cNvSpPr>
            <a:spLocks noGrp="1"/>
          </p:cNvSpPr>
          <p:nvPr>
            <p:ph sz="half" idx="1"/>
          </p:nvPr>
        </p:nvSpPr>
        <p:spPr>
          <a:xfrm>
            <a:off x="814388" y="1093788"/>
            <a:ext cx="3754437" cy="490378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a:p>
        </p:txBody>
      </p:sp>
      <p:sp>
        <p:nvSpPr>
          <p:cNvPr id="4" name="Content Placeholder 3"/>
          <p:cNvSpPr>
            <a:spLocks noGrp="1"/>
          </p:cNvSpPr>
          <p:nvPr>
            <p:ph sz="half" idx="2"/>
          </p:nvPr>
        </p:nvSpPr>
        <p:spPr>
          <a:xfrm>
            <a:off x="4721225" y="1093788"/>
            <a:ext cx="3754438" cy="490378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a:p>
        </p:txBody>
      </p:sp>
      <p:sp>
        <p:nvSpPr>
          <p:cNvPr id="5" name="Rectangle 3"/>
          <p:cNvSpPr>
            <a:spLocks noGrp="1" noChangeArrowheads="1"/>
          </p:cNvSpPr>
          <p:nvPr>
            <p:ph type="sldNum" sz="quarter" idx="10"/>
          </p:nvPr>
        </p:nvSpPr>
        <p:spPr>
          <a:ln/>
        </p:spPr>
        <p:txBody>
          <a:bodyPr/>
          <a:lstStyle>
            <a:lvl1pPr>
              <a:defRPr/>
            </a:lvl1pPr>
          </a:lstStyle>
          <a:p>
            <a:fld id="{14D11782-7737-4A56-BE2D-B31129F1B996}"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CA"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CA"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CA"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a:p>
        </p:txBody>
      </p:sp>
      <p:sp>
        <p:nvSpPr>
          <p:cNvPr id="7" name="Rectangle 3"/>
          <p:cNvSpPr>
            <a:spLocks noGrp="1" noChangeArrowheads="1"/>
          </p:cNvSpPr>
          <p:nvPr>
            <p:ph type="sldNum" sz="quarter" idx="10"/>
          </p:nvPr>
        </p:nvSpPr>
        <p:spPr>
          <a:ln/>
        </p:spPr>
        <p:txBody>
          <a:bodyPr/>
          <a:lstStyle>
            <a:lvl1pPr>
              <a:defRPr/>
            </a:lvl1pPr>
          </a:lstStyle>
          <a:p>
            <a:fld id="{454C5F04-783B-4503-9F24-A2360F629FB0}"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smtClean="0"/>
              <a:t>Click to edit Master title style</a:t>
            </a:r>
            <a:endParaRPr lang="en-US"/>
          </a:p>
        </p:txBody>
      </p:sp>
      <p:sp>
        <p:nvSpPr>
          <p:cNvPr id="3" name="Rectangle 3"/>
          <p:cNvSpPr>
            <a:spLocks noGrp="1" noChangeArrowheads="1"/>
          </p:cNvSpPr>
          <p:nvPr>
            <p:ph type="sldNum" sz="quarter" idx="10"/>
          </p:nvPr>
        </p:nvSpPr>
        <p:spPr>
          <a:ln/>
        </p:spPr>
        <p:txBody>
          <a:bodyPr/>
          <a:lstStyle>
            <a:lvl1pPr>
              <a:defRPr/>
            </a:lvl1pPr>
          </a:lstStyle>
          <a:p>
            <a:fld id="{99B3F651-A551-48AB-9690-F3CDC2D3A44B}"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3"/>
          <p:cNvSpPr>
            <a:spLocks noGrp="1" noChangeArrowheads="1"/>
          </p:cNvSpPr>
          <p:nvPr>
            <p:ph type="sldNum" sz="quarter" idx="10"/>
          </p:nvPr>
        </p:nvSpPr>
        <p:spPr>
          <a:ln/>
        </p:spPr>
        <p:txBody>
          <a:bodyPr/>
          <a:lstStyle>
            <a:lvl1pPr>
              <a:defRPr/>
            </a:lvl1pPr>
          </a:lstStyle>
          <a:p>
            <a:fld id="{7980E4AA-0283-4277-9D5C-01C71D12AA1A}"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CA"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CA" smtClean="0"/>
              <a:t>Click to edit Master text styles</a:t>
            </a:r>
          </a:p>
        </p:txBody>
      </p:sp>
      <p:sp>
        <p:nvSpPr>
          <p:cNvPr id="5" name="Rectangle 3"/>
          <p:cNvSpPr>
            <a:spLocks noGrp="1" noChangeArrowheads="1"/>
          </p:cNvSpPr>
          <p:nvPr>
            <p:ph type="sldNum" sz="quarter" idx="10"/>
          </p:nvPr>
        </p:nvSpPr>
        <p:spPr>
          <a:ln/>
        </p:spPr>
        <p:txBody>
          <a:bodyPr/>
          <a:lstStyle>
            <a:lvl1pPr>
              <a:defRPr/>
            </a:lvl1pPr>
          </a:lstStyle>
          <a:p>
            <a:fld id="{886E7655-09B2-4434-8BCF-DBE631F7DC92}"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CA"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CA" smtClean="0"/>
              <a:t>Click to edit Master text styles</a:t>
            </a:r>
          </a:p>
        </p:txBody>
      </p:sp>
      <p:sp>
        <p:nvSpPr>
          <p:cNvPr id="5" name="Rectangle 3"/>
          <p:cNvSpPr>
            <a:spLocks noGrp="1" noChangeArrowheads="1"/>
          </p:cNvSpPr>
          <p:nvPr>
            <p:ph type="sldNum" sz="quarter" idx="10"/>
          </p:nvPr>
        </p:nvSpPr>
        <p:spPr>
          <a:ln/>
        </p:spPr>
        <p:txBody>
          <a:bodyPr/>
          <a:lstStyle>
            <a:lvl1pPr>
              <a:defRPr/>
            </a:lvl1pPr>
          </a:lstStyle>
          <a:p>
            <a:fld id="{09D5B3F9-0127-4714-8D5D-C933E269B5D6}"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rgbClr val="DDDDDD"/>
            </a:gs>
            <a:gs pos="100000">
              <a:srgbClr val="F8F8F8"/>
            </a:gs>
          </a:gsLst>
          <a:lin ang="5400000" scaled="1"/>
        </a:gra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body" idx="1"/>
          </p:nvPr>
        </p:nvSpPr>
        <p:spPr bwMode="auto">
          <a:xfrm>
            <a:off x="814388" y="1093788"/>
            <a:ext cx="7661275" cy="490378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403" name="Rectangle 3"/>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r">
              <a:spcBef>
                <a:spcPct val="50000"/>
              </a:spcBef>
              <a:defRPr sz="1400">
                <a:solidFill>
                  <a:schemeClr val="bg2"/>
                </a:solidFill>
                <a:latin typeface="Times New Roman" charset="0"/>
              </a:defRPr>
            </a:lvl1pPr>
          </a:lstStyle>
          <a:p>
            <a:fld id="{391D7E4F-3947-459F-A34F-42AC7F2AC772}" type="slidenum">
              <a:rPr lang="en-US"/>
              <a:pPr/>
              <a:t>‹#›</a:t>
            </a:fld>
            <a:endParaRPr lang="en-US"/>
          </a:p>
        </p:txBody>
      </p:sp>
      <p:sp>
        <p:nvSpPr>
          <p:cNvPr id="102405" name="Text Box 5"/>
          <p:cNvSpPr txBox="1">
            <a:spLocks noChangeArrowheads="1"/>
          </p:cNvSpPr>
          <p:nvPr/>
        </p:nvSpPr>
        <p:spPr bwMode="auto">
          <a:xfrm>
            <a:off x="4481513" y="6613525"/>
            <a:ext cx="444500" cy="244475"/>
          </a:xfrm>
          <a:prstGeom prst="rect">
            <a:avLst/>
          </a:prstGeom>
          <a:noFill/>
          <a:ln w="9525">
            <a:noFill/>
            <a:miter lim="800000"/>
            <a:headEnd/>
            <a:tailEnd/>
          </a:ln>
          <a:effectLst/>
        </p:spPr>
        <p:txBody>
          <a:bodyPr wrap="none">
            <a:spAutoFit/>
          </a:bodyPr>
          <a:lstStyle/>
          <a:p>
            <a:pPr>
              <a:spcBef>
                <a:spcPct val="50000"/>
              </a:spcBef>
            </a:pPr>
            <a:r>
              <a:rPr lang="en-US" sz="1000" b="1">
                <a:solidFill>
                  <a:schemeClr val="tx2"/>
                </a:solidFill>
              </a:rPr>
              <a:t>1.</a:t>
            </a:r>
            <a:fld id="{BB99BAFE-9FB1-4EAB-8F79-AC60EBD5B030}" type="slidenum">
              <a:rPr lang="en-US" sz="1000" b="1">
                <a:solidFill>
                  <a:schemeClr val="tx2"/>
                </a:solidFill>
              </a:rPr>
              <a:pPr>
                <a:spcBef>
                  <a:spcPct val="50000"/>
                </a:spcBef>
              </a:pPr>
              <a:t>‹#›</a:t>
            </a:fld>
            <a:endParaRPr lang="en-US" sz="1000" b="1">
              <a:solidFill>
                <a:schemeClr val="tx2"/>
              </a:solidFill>
            </a:endParaRPr>
          </a:p>
        </p:txBody>
      </p:sp>
      <p:sp>
        <p:nvSpPr>
          <p:cNvPr id="102406" name="Rectangle 6"/>
          <p:cNvSpPr>
            <a:spLocks noGrp="1" noChangeArrowheads="1"/>
          </p:cNvSpPr>
          <p:nvPr>
            <p:ph type="title"/>
          </p:nvPr>
        </p:nvSpPr>
        <p:spPr bwMode="auto">
          <a:xfrm>
            <a:off x="768350" y="117475"/>
            <a:ext cx="8077200" cy="6096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US"/>
              <a:t>Click to edit Master title style</a:t>
            </a:r>
          </a:p>
        </p:txBody>
      </p:sp>
      <p:sp>
        <p:nvSpPr>
          <p:cNvPr id="102407" name="Text Box 7"/>
          <p:cNvSpPr txBox="1">
            <a:spLocks noChangeArrowheads="1"/>
          </p:cNvSpPr>
          <p:nvPr/>
        </p:nvSpPr>
        <p:spPr bwMode="auto">
          <a:xfrm>
            <a:off x="0" y="6613525"/>
            <a:ext cx="184150" cy="244475"/>
          </a:xfrm>
          <a:prstGeom prst="rect">
            <a:avLst/>
          </a:prstGeom>
          <a:noFill/>
          <a:ln w="9525">
            <a:noFill/>
            <a:miter lim="800000"/>
            <a:headEnd/>
            <a:tailEnd/>
          </a:ln>
          <a:effectLst/>
        </p:spPr>
        <p:txBody>
          <a:bodyPr wrap="none">
            <a:spAutoFit/>
          </a:bodyPr>
          <a:lstStyle/>
          <a:p>
            <a:pPr algn="l">
              <a:spcBef>
                <a:spcPct val="50000"/>
              </a:spcBef>
              <a:defRPr/>
            </a:pPr>
            <a:endParaRPr lang="en-US" sz="1000" b="1">
              <a:solidFill>
                <a:schemeClr val="tx2"/>
              </a:solidFill>
              <a:ea typeface="+mn-ea"/>
            </a:endParaRPr>
          </a:p>
        </p:txBody>
      </p:sp>
      <p:sp>
        <p:nvSpPr>
          <p:cNvPr id="102408" name="Freeform 8"/>
          <p:cNvSpPr>
            <a:spLocks/>
          </p:cNvSpPr>
          <p:nvPr/>
        </p:nvSpPr>
        <p:spPr bwMode="auto">
          <a:xfrm>
            <a:off x="8916988" y="5445125"/>
            <a:ext cx="227012" cy="47625"/>
          </a:xfrm>
          <a:custGeom>
            <a:avLst/>
            <a:gdLst/>
            <a:ahLst/>
            <a:cxnLst>
              <a:cxn ang="0">
                <a:pos x="0" y="59"/>
              </a:cxn>
              <a:cxn ang="0">
                <a:pos x="2" y="48"/>
              </a:cxn>
              <a:cxn ang="0">
                <a:pos x="9" y="34"/>
              </a:cxn>
              <a:cxn ang="0">
                <a:pos x="17" y="25"/>
              </a:cxn>
              <a:cxn ang="0">
                <a:pos x="30" y="17"/>
              </a:cxn>
              <a:cxn ang="0">
                <a:pos x="45" y="10"/>
              </a:cxn>
              <a:cxn ang="0">
                <a:pos x="57" y="6"/>
              </a:cxn>
              <a:cxn ang="0">
                <a:pos x="70" y="2"/>
              </a:cxn>
              <a:cxn ang="0">
                <a:pos x="85" y="0"/>
              </a:cxn>
              <a:cxn ang="0">
                <a:pos x="100" y="0"/>
              </a:cxn>
              <a:cxn ang="0">
                <a:pos x="118" y="0"/>
              </a:cxn>
              <a:cxn ang="0">
                <a:pos x="137" y="0"/>
              </a:cxn>
              <a:cxn ang="0">
                <a:pos x="154" y="2"/>
              </a:cxn>
              <a:cxn ang="0">
                <a:pos x="173" y="6"/>
              </a:cxn>
              <a:cxn ang="0">
                <a:pos x="192" y="8"/>
              </a:cxn>
              <a:cxn ang="0">
                <a:pos x="209" y="12"/>
              </a:cxn>
              <a:cxn ang="0">
                <a:pos x="224" y="15"/>
              </a:cxn>
              <a:cxn ang="0">
                <a:pos x="239" y="19"/>
              </a:cxn>
              <a:cxn ang="0">
                <a:pos x="254" y="23"/>
              </a:cxn>
              <a:cxn ang="0">
                <a:pos x="266" y="25"/>
              </a:cxn>
              <a:cxn ang="0">
                <a:pos x="273" y="27"/>
              </a:cxn>
              <a:cxn ang="0">
                <a:pos x="283" y="31"/>
              </a:cxn>
              <a:cxn ang="0">
                <a:pos x="279" y="44"/>
              </a:cxn>
              <a:cxn ang="0">
                <a:pos x="273" y="42"/>
              </a:cxn>
              <a:cxn ang="0">
                <a:pos x="260" y="40"/>
              </a:cxn>
              <a:cxn ang="0">
                <a:pos x="241" y="36"/>
              </a:cxn>
              <a:cxn ang="0">
                <a:pos x="230" y="34"/>
              </a:cxn>
              <a:cxn ang="0">
                <a:pos x="218" y="32"/>
              </a:cxn>
              <a:cxn ang="0">
                <a:pos x="207" y="31"/>
              </a:cxn>
              <a:cxn ang="0">
                <a:pos x="196" y="29"/>
              </a:cxn>
              <a:cxn ang="0">
                <a:pos x="182" y="27"/>
              </a:cxn>
              <a:cxn ang="0">
                <a:pos x="173" y="25"/>
              </a:cxn>
              <a:cxn ang="0">
                <a:pos x="163" y="23"/>
              </a:cxn>
              <a:cxn ang="0">
                <a:pos x="154" y="21"/>
              </a:cxn>
              <a:cxn ang="0">
                <a:pos x="142" y="19"/>
              </a:cxn>
              <a:cxn ang="0">
                <a:pos x="110" y="15"/>
              </a:cxn>
              <a:cxn ang="0">
                <a:pos x="83" y="21"/>
              </a:cxn>
              <a:cxn ang="0">
                <a:pos x="59" y="29"/>
              </a:cxn>
              <a:cxn ang="0">
                <a:pos x="53" y="31"/>
              </a:cxn>
              <a:cxn ang="0">
                <a:pos x="43" y="34"/>
              </a:cxn>
              <a:cxn ang="0">
                <a:pos x="32" y="38"/>
              </a:cxn>
              <a:cxn ang="0">
                <a:pos x="23" y="44"/>
              </a:cxn>
              <a:cxn ang="0">
                <a:pos x="7" y="55"/>
              </a:cxn>
              <a:cxn ang="0">
                <a:pos x="2" y="61"/>
              </a:cxn>
            </a:cxnLst>
            <a:rect l="0" t="0" r="r" b="b"/>
            <a:pathLst>
              <a:path w="285" h="61">
                <a:moveTo>
                  <a:pt x="2" y="61"/>
                </a:moveTo>
                <a:lnTo>
                  <a:pt x="0" y="59"/>
                </a:lnTo>
                <a:lnTo>
                  <a:pt x="0" y="55"/>
                </a:lnTo>
                <a:lnTo>
                  <a:pt x="2" y="48"/>
                </a:lnTo>
                <a:lnTo>
                  <a:pt x="5" y="40"/>
                </a:lnTo>
                <a:lnTo>
                  <a:pt x="9" y="34"/>
                </a:lnTo>
                <a:lnTo>
                  <a:pt x="13" y="31"/>
                </a:lnTo>
                <a:lnTo>
                  <a:pt x="17" y="25"/>
                </a:lnTo>
                <a:lnTo>
                  <a:pt x="24" y="21"/>
                </a:lnTo>
                <a:lnTo>
                  <a:pt x="30" y="17"/>
                </a:lnTo>
                <a:lnTo>
                  <a:pt x="40" y="13"/>
                </a:lnTo>
                <a:lnTo>
                  <a:pt x="45" y="10"/>
                </a:lnTo>
                <a:lnTo>
                  <a:pt x="51" y="8"/>
                </a:lnTo>
                <a:lnTo>
                  <a:pt x="57" y="6"/>
                </a:lnTo>
                <a:lnTo>
                  <a:pt x="64" y="6"/>
                </a:lnTo>
                <a:lnTo>
                  <a:pt x="70" y="2"/>
                </a:lnTo>
                <a:lnTo>
                  <a:pt x="78" y="2"/>
                </a:lnTo>
                <a:lnTo>
                  <a:pt x="85" y="0"/>
                </a:lnTo>
                <a:lnTo>
                  <a:pt x="93" y="0"/>
                </a:lnTo>
                <a:lnTo>
                  <a:pt x="100" y="0"/>
                </a:lnTo>
                <a:lnTo>
                  <a:pt x="110" y="0"/>
                </a:lnTo>
                <a:lnTo>
                  <a:pt x="118" y="0"/>
                </a:lnTo>
                <a:lnTo>
                  <a:pt x="129" y="0"/>
                </a:lnTo>
                <a:lnTo>
                  <a:pt x="137" y="0"/>
                </a:lnTo>
                <a:lnTo>
                  <a:pt x="146" y="2"/>
                </a:lnTo>
                <a:lnTo>
                  <a:pt x="154" y="2"/>
                </a:lnTo>
                <a:lnTo>
                  <a:pt x="163" y="4"/>
                </a:lnTo>
                <a:lnTo>
                  <a:pt x="173" y="6"/>
                </a:lnTo>
                <a:lnTo>
                  <a:pt x="182" y="8"/>
                </a:lnTo>
                <a:lnTo>
                  <a:pt x="192" y="8"/>
                </a:lnTo>
                <a:lnTo>
                  <a:pt x="201" y="12"/>
                </a:lnTo>
                <a:lnTo>
                  <a:pt x="209" y="12"/>
                </a:lnTo>
                <a:lnTo>
                  <a:pt x="216" y="13"/>
                </a:lnTo>
                <a:lnTo>
                  <a:pt x="224" y="15"/>
                </a:lnTo>
                <a:lnTo>
                  <a:pt x="234" y="17"/>
                </a:lnTo>
                <a:lnTo>
                  <a:pt x="239" y="19"/>
                </a:lnTo>
                <a:lnTo>
                  <a:pt x="247" y="21"/>
                </a:lnTo>
                <a:lnTo>
                  <a:pt x="254" y="23"/>
                </a:lnTo>
                <a:lnTo>
                  <a:pt x="260" y="25"/>
                </a:lnTo>
                <a:lnTo>
                  <a:pt x="266" y="25"/>
                </a:lnTo>
                <a:lnTo>
                  <a:pt x="270" y="27"/>
                </a:lnTo>
                <a:lnTo>
                  <a:pt x="273" y="27"/>
                </a:lnTo>
                <a:lnTo>
                  <a:pt x="279" y="29"/>
                </a:lnTo>
                <a:lnTo>
                  <a:pt x="283" y="31"/>
                </a:lnTo>
                <a:lnTo>
                  <a:pt x="285" y="32"/>
                </a:lnTo>
                <a:lnTo>
                  <a:pt x="279" y="44"/>
                </a:lnTo>
                <a:lnTo>
                  <a:pt x="277" y="44"/>
                </a:lnTo>
                <a:lnTo>
                  <a:pt x="273" y="42"/>
                </a:lnTo>
                <a:lnTo>
                  <a:pt x="268" y="42"/>
                </a:lnTo>
                <a:lnTo>
                  <a:pt x="260" y="40"/>
                </a:lnTo>
                <a:lnTo>
                  <a:pt x="251" y="38"/>
                </a:lnTo>
                <a:lnTo>
                  <a:pt x="241" y="36"/>
                </a:lnTo>
                <a:lnTo>
                  <a:pt x="235" y="34"/>
                </a:lnTo>
                <a:lnTo>
                  <a:pt x="230" y="34"/>
                </a:lnTo>
                <a:lnTo>
                  <a:pt x="224" y="32"/>
                </a:lnTo>
                <a:lnTo>
                  <a:pt x="218" y="32"/>
                </a:lnTo>
                <a:lnTo>
                  <a:pt x="213" y="31"/>
                </a:lnTo>
                <a:lnTo>
                  <a:pt x="207" y="31"/>
                </a:lnTo>
                <a:lnTo>
                  <a:pt x="201" y="29"/>
                </a:lnTo>
                <a:lnTo>
                  <a:pt x="196" y="29"/>
                </a:lnTo>
                <a:lnTo>
                  <a:pt x="190" y="27"/>
                </a:lnTo>
                <a:lnTo>
                  <a:pt x="182" y="27"/>
                </a:lnTo>
                <a:lnTo>
                  <a:pt x="178" y="25"/>
                </a:lnTo>
                <a:lnTo>
                  <a:pt x="173" y="25"/>
                </a:lnTo>
                <a:lnTo>
                  <a:pt x="167" y="23"/>
                </a:lnTo>
                <a:lnTo>
                  <a:pt x="163" y="23"/>
                </a:lnTo>
                <a:lnTo>
                  <a:pt x="158" y="21"/>
                </a:lnTo>
                <a:lnTo>
                  <a:pt x="154" y="21"/>
                </a:lnTo>
                <a:lnTo>
                  <a:pt x="148" y="19"/>
                </a:lnTo>
                <a:lnTo>
                  <a:pt x="142" y="19"/>
                </a:lnTo>
                <a:lnTo>
                  <a:pt x="144" y="48"/>
                </a:lnTo>
                <a:lnTo>
                  <a:pt x="110" y="15"/>
                </a:lnTo>
                <a:lnTo>
                  <a:pt x="118" y="48"/>
                </a:lnTo>
                <a:lnTo>
                  <a:pt x="83" y="21"/>
                </a:lnTo>
                <a:lnTo>
                  <a:pt x="91" y="48"/>
                </a:lnTo>
                <a:lnTo>
                  <a:pt x="59" y="29"/>
                </a:lnTo>
                <a:lnTo>
                  <a:pt x="57" y="29"/>
                </a:lnTo>
                <a:lnTo>
                  <a:pt x="53" y="31"/>
                </a:lnTo>
                <a:lnTo>
                  <a:pt x="49" y="31"/>
                </a:lnTo>
                <a:lnTo>
                  <a:pt x="43" y="34"/>
                </a:lnTo>
                <a:lnTo>
                  <a:pt x="38" y="36"/>
                </a:lnTo>
                <a:lnTo>
                  <a:pt x="32" y="38"/>
                </a:lnTo>
                <a:lnTo>
                  <a:pt x="26" y="42"/>
                </a:lnTo>
                <a:lnTo>
                  <a:pt x="23" y="44"/>
                </a:lnTo>
                <a:lnTo>
                  <a:pt x="15" y="50"/>
                </a:lnTo>
                <a:lnTo>
                  <a:pt x="7" y="55"/>
                </a:lnTo>
                <a:lnTo>
                  <a:pt x="4" y="59"/>
                </a:lnTo>
                <a:lnTo>
                  <a:pt x="2" y="61"/>
                </a:lnTo>
                <a:lnTo>
                  <a:pt x="2" y="61"/>
                </a:lnTo>
                <a:close/>
              </a:path>
            </a:pathLst>
          </a:custGeom>
          <a:solidFill>
            <a:srgbClr val="FFFFFF"/>
          </a:solidFill>
          <a:ln w="9525">
            <a:noFill/>
            <a:round/>
            <a:headEnd/>
            <a:tailEnd/>
          </a:ln>
        </p:spPr>
        <p:txBody>
          <a:bodyPr/>
          <a:lstStyle/>
          <a:p>
            <a:pPr>
              <a:defRPr/>
            </a:pPr>
            <a:endParaRPr lang="en-US">
              <a:ea typeface="+mn-ea"/>
            </a:endParaRPr>
          </a:p>
        </p:txBody>
      </p:sp>
    </p:spTree>
  </p:cSld>
  <p:clrMap bg1="lt1" tx1="dk1" bg2="lt2" tx2="dk2" accent1="accent1" accent2="accent2" accent3="accent3" accent4="accent4" accent5="accent5" accent6="accent6" hlink="hlink" folHlink="folHlink"/>
  <p:sldLayoutIdLst>
    <p:sldLayoutId id="2147483702" r:id="rId1"/>
    <p:sldLayoutId id="2147483692" r:id="rId2"/>
    <p:sldLayoutId id="2147483693" r:id="rId3"/>
    <p:sldLayoutId id="2147483694" r:id="rId4"/>
    <p:sldLayoutId id="2147483695" r:id="rId5"/>
    <p:sldLayoutId id="2147483696" r:id="rId6"/>
    <p:sldLayoutId id="2147483697" r:id="rId7"/>
    <p:sldLayoutId id="2147483698" r:id="rId8"/>
    <p:sldLayoutId id="2147483699" r:id="rId9"/>
    <p:sldLayoutId id="2147483700" r:id="rId10"/>
    <p:sldLayoutId id="2147483701" r:id="rId11"/>
  </p:sldLayoutIdLst>
  <p:txStyles>
    <p:titleStyle>
      <a:lvl1pPr algn="ctr" rtl="0" eaLnBrk="0" fontAlgn="base" hangingPunct="0">
        <a:spcBef>
          <a:spcPct val="0"/>
        </a:spcBef>
        <a:spcAft>
          <a:spcPct val="0"/>
        </a:spcAft>
        <a:defRPr kumimoji="1" sz="3200" b="1">
          <a:solidFill>
            <a:schemeClr val="tx2"/>
          </a:solidFill>
          <a:effectLst>
            <a:outerShdw blurRad="38100" dist="38100" dir="2700000" algn="tl">
              <a:srgbClr val="000000"/>
            </a:outerShdw>
          </a:effectLst>
          <a:latin typeface="+mj-lt"/>
          <a:ea typeface="ＭＳ Ｐゴシック" charset="-128"/>
          <a:cs typeface="ＭＳ Ｐゴシック" charset="-128"/>
        </a:defRPr>
      </a:lvl1pPr>
      <a:lvl2pPr algn="ctr" rtl="0" eaLnBrk="0" fontAlgn="base" hangingPunct="0">
        <a:spcBef>
          <a:spcPct val="0"/>
        </a:spcBef>
        <a:spcAft>
          <a:spcPct val="0"/>
        </a:spcAft>
        <a:defRPr kumimoji="1" sz="3200" b="1">
          <a:solidFill>
            <a:schemeClr val="tx2"/>
          </a:solidFill>
          <a:effectLst>
            <a:outerShdw blurRad="38100" dist="38100" dir="2700000" algn="tl">
              <a:srgbClr val="000000"/>
            </a:outerShdw>
          </a:effectLst>
          <a:latin typeface="Helvetica" charset="0"/>
          <a:ea typeface="ＭＳ Ｐゴシック" charset="-128"/>
          <a:cs typeface="ＭＳ Ｐゴシック" charset="-128"/>
        </a:defRPr>
      </a:lvl2pPr>
      <a:lvl3pPr algn="ctr" rtl="0" eaLnBrk="0" fontAlgn="base" hangingPunct="0">
        <a:spcBef>
          <a:spcPct val="0"/>
        </a:spcBef>
        <a:spcAft>
          <a:spcPct val="0"/>
        </a:spcAft>
        <a:defRPr kumimoji="1" sz="3200" b="1">
          <a:solidFill>
            <a:schemeClr val="tx2"/>
          </a:solidFill>
          <a:effectLst>
            <a:outerShdw blurRad="38100" dist="38100" dir="2700000" algn="tl">
              <a:srgbClr val="000000"/>
            </a:outerShdw>
          </a:effectLst>
          <a:latin typeface="Helvetica" charset="0"/>
          <a:ea typeface="ＭＳ Ｐゴシック" charset="-128"/>
          <a:cs typeface="ＭＳ Ｐゴシック" charset="-128"/>
        </a:defRPr>
      </a:lvl3pPr>
      <a:lvl4pPr algn="ctr" rtl="0" eaLnBrk="0" fontAlgn="base" hangingPunct="0">
        <a:spcBef>
          <a:spcPct val="0"/>
        </a:spcBef>
        <a:spcAft>
          <a:spcPct val="0"/>
        </a:spcAft>
        <a:defRPr kumimoji="1" sz="3200" b="1">
          <a:solidFill>
            <a:schemeClr val="tx2"/>
          </a:solidFill>
          <a:effectLst>
            <a:outerShdw blurRad="38100" dist="38100" dir="2700000" algn="tl">
              <a:srgbClr val="000000"/>
            </a:outerShdw>
          </a:effectLst>
          <a:latin typeface="Helvetica" charset="0"/>
          <a:ea typeface="ＭＳ Ｐゴシック" charset="-128"/>
          <a:cs typeface="ＭＳ Ｐゴシック" charset="-128"/>
        </a:defRPr>
      </a:lvl4pPr>
      <a:lvl5pPr algn="ctr" rtl="0" eaLnBrk="0" fontAlgn="base" hangingPunct="0">
        <a:spcBef>
          <a:spcPct val="0"/>
        </a:spcBef>
        <a:spcAft>
          <a:spcPct val="0"/>
        </a:spcAft>
        <a:defRPr kumimoji="1" sz="3200" b="1">
          <a:solidFill>
            <a:schemeClr val="tx2"/>
          </a:solidFill>
          <a:effectLst>
            <a:outerShdw blurRad="38100" dist="38100" dir="2700000" algn="tl">
              <a:srgbClr val="000000"/>
            </a:outerShdw>
          </a:effectLst>
          <a:latin typeface="Helvetica" charset="0"/>
          <a:ea typeface="ＭＳ Ｐゴシック" charset="-128"/>
          <a:cs typeface="ＭＳ Ｐゴシック" charset="-128"/>
        </a:defRPr>
      </a:lvl5pPr>
      <a:lvl6pPr marL="457200" algn="ctr" rtl="0" eaLnBrk="0" fontAlgn="base" hangingPunct="0">
        <a:spcBef>
          <a:spcPct val="0"/>
        </a:spcBef>
        <a:spcAft>
          <a:spcPct val="0"/>
        </a:spcAft>
        <a:defRPr kumimoji="1" sz="3200" b="1">
          <a:solidFill>
            <a:schemeClr val="tx2"/>
          </a:solidFill>
          <a:effectLst>
            <a:outerShdw blurRad="38100" dist="38100" dir="2700000" algn="tl">
              <a:srgbClr val="000000"/>
            </a:outerShdw>
          </a:effectLst>
          <a:latin typeface="Helvetica" charset="0"/>
        </a:defRPr>
      </a:lvl6pPr>
      <a:lvl7pPr marL="914400" algn="ctr" rtl="0" eaLnBrk="0" fontAlgn="base" hangingPunct="0">
        <a:spcBef>
          <a:spcPct val="0"/>
        </a:spcBef>
        <a:spcAft>
          <a:spcPct val="0"/>
        </a:spcAft>
        <a:defRPr kumimoji="1" sz="3200" b="1">
          <a:solidFill>
            <a:schemeClr val="tx2"/>
          </a:solidFill>
          <a:effectLst>
            <a:outerShdw blurRad="38100" dist="38100" dir="2700000" algn="tl">
              <a:srgbClr val="000000"/>
            </a:outerShdw>
          </a:effectLst>
          <a:latin typeface="Helvetica" charset="0"/>
        </a:defRPr>
      </a:lvl7pPr>
      <a:lvl8pPr marL="1371600" algn="ctr" rtl="0" eaLnBrk="0" fontAlgn="base" hangingPunct="0">
        <a:spcBef>
          <a:spcPct val="0"/>
        </a:spcBef>
        <a:spcAft>
          <a:spcPct val="0"/>
        </a:spcAft>
        <a:defRPr kumimoji="1" sz="3200" b="1">
          <a:solidFill>
            <a:schemeClr val="tx2"/>
          </a:solidFill>
          <a:effectLst>
            <a:outerShdw blurRad="38100" dist="38100" dir="2700000" algn="tl">
              <a:srgbClr val="000000"/>
            </a:outerShdw>
          </a:effectLst>
          <a:latin typeface="Helvetica" charset="0"/>
        </a:defRPr>
      </a:lvl8pPr>
      <a:lvl9pPr marL="1828800" algn="ctr" rtl="0" eaLnBrk="0" fontAlgn="base" hangingPunct="0">
        <a:spcBef>
          <a:spcPct val="0"/>
        </a:spcBef>
        <a:spcAft>
          <a:spcPct val="0"/>
        </a:spcAft>
        <a:defRPr kumimoji="1" sz="3200" b="1">
          <a:solidFill>
            <a:schemeClr val="tx2"/>
          </a:solidFill>
          <a:effectLst>
            <a:outerShdw blurRad="38100" dist="38100" dir="2700000" algn="tl">
              <a:srgbClr val="000000"/>
            </a:outerShdw>
          </a:effectLst>
          <a:latin typeface="Helvetica" charset="0"/>
        </a:defRPr>
      </a:lvl9pPr>
    </p:titleStyle>
    <p:bodyStyle>
      <a:lvl1pPr marL="342900" indent="-342900" algn="l" rtl="0" eaLnBrk="0" fontAlgn="base" hangingPunct="0">
        <a:spcBef>
          <a:spcPct val="35000"/>
        </a:spcBef>
        <a:spcAft>
          <a:spcPct val="0"/>
        </a:spcAft>
        <a:buClr>
          <a:schemeClr val="tx2"/>
        </a:buClr>
        <a:buSzPct val="90000"/>
        <a:buFont typeface="Monotype Sorts" charset="2"/>
        <a:buChar char="n"/>
        <a:defRPr kumimoji="1">
          <a:solidFill>
            <a:schemeClr val="tx1"/>
          </a:solidFill>
          <a:latin typeface="+mn-lt"/>
          <a:ea typeface="ＭＳ Ｐゴシック" charset="-128"/>
          <a:cs typeface="ＭＳ Ｐゴシック" charset="-128"/>
        </a:defRPr>
      </a:lvl1pPr>
      <a:lvl2pPr marL="742950" indent="-285750" algn="l" rtl="0" eaLnBrk="0" fontAlgn="base" hangingPunct="0">
        <a:spcBef>
          <a:spcPct val="35000"/>
        </a:spcBef>
        <a:spcAft>
          <a:spcPct val="0"/>
        </a:spcAft>
        <a:buClr>
          <a:schemeClr val="hlink"/>
        </a:buClr>
        <a:buSzPct val="80000"/>
        <a:buFont typeface="Monotype Sorts" charset="2"/>
        <a:buChar char="l"/>
        <a:defRPr kumimoji="1">
          <a:solidFill>
            <a:schemeClr val="tx1"/>
          </a:solidFill>
          <a:latin typeface="+mn-lt"/>
          <a:ea typeface="ＭＳ Ｐゴシック" charset="-128"/>
        </a:defRPr>
      </a:lvl2pPr>
      <a:lvl3pPr marL="1085850" indent="-228600" algn="l" rtl="0" eaLnBrk="0" fontAlgn="base" hangingPunct="0">
        <a:spcBef>
          <a:spcPct val="35000"/>
        </a:spcBef>
        <a:spcAft>
          <a:spcPct val="0"/>
        </a:spcAft>
        <a:buClr>
          <a:srgbClr val="33CC33"/>
        </a:buClr>
        <a:buSzPct val="75000"/>
        <a:buFont typeface="Webdings" charset="2"/>
        <a:buChar char="4"/>
        <a:defRPr kumimoji="1">
          <a:solidFill>
            <a:schemeClr val="tx1"/>
          </a:solidFill>
          <a:latin typeface="+mn-lt"/>
          <a:ea typeface="ＭＳ Ｐゴシック" charset="-128"/>
        </a:defRPr>
      </a:lvl3pPr>
      <a:lvl4pPr marL="1428750" indent="-228600" algn="l" rtl="0" eaLnBrk="0" fontAlgn="base" hangingPunct="0">
        <a:spcBef>
          <a:spcPct val="35000"/>
        </a:spcBef>
        <a:spcAft>
          <a:spcPct val="0"/>
        </a:spcAft>
        <a:buClr>
          <a:schemeClr val="hlink"/>
        </a:buClr>
        <a:buChar char="–"/>
        <a:defRPr kumimoji="1">
          <a:solidFill>
            <a:schemeClr val="tx1"/>
          </a:solidFill>
          <a:latin typeface="+mn-lt"/>
          <a:ea typeface="ＭＳ Ｐゴシック" charset="-128"/>
        </a:defRPr>
      </a:lvl4pPr>
      <a:lvl5pPr marL="1771650" indent="-228600" algn="l" rtl="0" eaLnBrk="0" fontAlgn="base" hangingPunct="0">
        <a:spcBef>
          <a:spcPct val="35000"/>
        </a:spcBef>
        <a:spcAft>
          <a:spcPct val="0"/>
        </a:spcAft>
        <a:buClr>
          <a:schemeClr val="tx2"/>
        </a:buClr>
        <a:buSzPct val="75000"/>
        <a:buChar char="»"/>
        <a:defRPr kumimoji="1">
          <a:solidFill>
            <a:schemeClr val="tx1"/>
          </a:solidFill>
          <a:latin typeface="+mn-lt"/>
          <a:ea typeface="ＭＳ Ｐゴシック" charset="-128"/>
        </a:defRPr>
      </a:lvl5pPr>
      <a:lvl6pPr marL="2228850" indent="-228600" algn="l" rtl="0" eaLnBrk="0" fontAlgn="base" hangingPunct="0">
        <a:spcBef>
          <a:spcPct val="35000"/>
        </a:spcBef>
        <a:spcAft>
          <a:spcPct val="0"/>
        </a:spcAft>
        <a:buClr>
          <a:schemeClr val="tx2"/>
        </a:buClr>
        <a:buSzPct val="75000"/>
        <a:buChar char="»"/>
        <a:defRPr kumimoji="1">
          <a:solidFill>
            <a:schemeClr val="tx1"/>
          </a:solidFill>
          <a:latin typeface="+mn-lt"/>
          <a:ea typeface="ＭＳ Ｐゴシック" charset="-128"/>
        </a:defRPr>
      </a:lvl6pPr>
      <a:lvl7pPr marL="2686050" indent="-228600" algn="l" rtl="0" eaLnBrk="0" fontAlgn="base" hangingPunct="0">
        <a:spcBef>
          <a:spcPct val="35000"/>
        </a:spcBef>
        <a:spcAft>
          <a:spcPct val="0"/>
        </a:spcAft>
        <a:buClr>
          <a:schemeClr val="tx2"/>
        </a:buClr>
        <a:buSzPct val="75000"/>
        <a:buChar char="»"/>
        <a:defRPr kumimoji="1">
          <a:solidFill>
            <a:schemeClr val="tx1"/>
          </a:solidFill>
          <a:latin typeface="+mn-lt"/>
          <a:ea typeface="ＭＳ Ｐゴシック" charset="-128"/>
        </a:defRPr>
      </a:lvl7pPr>
      <a:lvl8pPr marL="3143250" indent="-228600" algn="l" rtl="0" eaLnBrk="0" fontAlgn="base" hangingPunct="0">
        <a:spcBef>
          <a:spcPct val="35000"/>
        </a:spcBef>
        <a:spcAft>
          <a:spcPct val="0"/>
        </a:spcAft>
        <a:buClr>
          <a:schemeClr val="tx2"/>
        </a:buClr>
        <a:buSzPct val="75000"/>
        <a:buChar char="»"/>
        <a:defRPr kumimoji="1">
          <a:solidFill>
            <a:schemeClr val="tx1"/>
          </a:solidFill>
          <a:latin typeface="+mn-lt"/>
          <a:ea typeface="ＭＳ Ｐゴシック" charset="-128"/>
        </a:defRPr>
      </a:lvl8pPr>
      <a:lvl9pPr marL="3600450" indent="-228600" algn="l" rtl="0" eaLnBrk="0" fontAlgn="base" hangingPunct="0">
        <a:spcBef>
          <a:spcPct val="35000"/>
        </a:spcBef>
        <a:spcAft>
          <a:spcPct val="0"/>
        </a:spcAft>
        <a:buClr>
          <a:schemeClr val="tx2"/>
        </a:buClr>
        <a:buSzPct val="75000"/>
        <a:buChar char="»"/>
        <a:defRPr kumimoji="1">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18786" name="Rectangle 2"/>
          <p:cNvSpPr>
            <a:spLocks noGrp="1" noChangeArrowheads="1"/>
          </p:cNvSpPr>
          <p:nvPr>
            <p:ph type="ctrTitle"/>
          </p:nvPr>
        </p:nvSpPr>
        <p:spPr>
          <a:xfrm>
            <a:off x="617538" y="1130300"/>
            <a:ext cx="7772400" cy="1611313"/>
          </a:xfrm>
        </p:spPr>
        <p:txBody>
          <a:bodyPr/>
          <a:lstStyle/>
          <a:p>
            <a:pPr>
              <a:defRPr/>
            </a:pPr>
            <a:r>
              <a:rPr lang="en-US" dirty="0">
                <a:ea typeface="+mj-ea"/>
                <a:cs typeface="+mj-cs"/>
              </a:rPr>
              <a:t>CMPT </a:t>
            </a:r>
            <a:r>
              <a:rPr lang="en-US" dirty="0" smtClean="0">
                <a:ea typeface="+mj-ea"/>
                <a:cs typeface="+mj-cs"/>
              </a:rPr>
              <a:t>120 </a:t>
            </a:r>
            <a:br>
              <a:rPr lang="en-US" dirty="0" smtClean="0">
                <a:ea typeface="+mj-ea"/>
                <a:cs typeface="+mj-cs"/>
              </a:rPr>
            </a:br>
            <a:r>
              <a:rPr lang="en-US" dirty="0" smtClean="0">
                <a:ea typeface="+mj-ea"/>
                <a:cs typeface="+mj-cs"/>
              </a:rPr>
              <a:t>Algorithms</a:t>
            </a:r>
            <a:endParaRPr lang="en-US" dirty="0">
              <a:ea typeface="+mj-ea"/>
              <a:cs typeface="+mj-cs"/>
            </a:endParaRPr>
          </a:p>
        </p:txBody>
      </p:sp>
      <p:sp>
        <p:nvSpPr>
          <p:cNvPr id="15363" name="Rectangle 3"/>
          <p:cNvSpPr>
            <a:spLocks noGrp="1" noChangeArrowheads="1"/>
          </p:cNvSpPr>
          <p:nvPr>
            <p:ph type="subTitle" idx="1"/>
          </p:nvPr>
        </p:nvSpPr>
        <p:spPr>
          <a:xfrm>
            <a:off x="1460500" y="3084513"/>
            <a:ext cx="6400800" cy="1504950"/>
          </a:xfrm>
        </p:spPr>
        <p:txBody>
          <a:bodyPr/>
          <a:lstStyle/>
          <a:p>
            <a:r>
              <a:rPr lang="en-US" smtClean="0"/>
              <a:t>Summer 2012</a:t>
            </a:r>
          </a:p>
          <a:p>
            <a:r>
              <a:rPr lang="en-US" smtClean="0"/>
              <a:t>Instructor: Hassan </a:t>
            </a:r>
            <a:r>
              <a:rPr lang="en-US" err="1" smtClean="0"/>
              <a:t>Khosravi</a:t>
            </a:r>
            <a:endParaRPr lang="en-US" smtClean="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Binary_append</a:t>
            </a:r>
            <a:endParaRPr lang="en-US" dirty="0"/>
          </a:p>
        </p:txBody>
      </p:sp>
      <p:sp>
        <p:nvSpPr>
          <p:cNvPr id="3" name="Content Placeholder 2"/>
          <p:cNvSpPr>
            <a:spLocks noGrp="1"/>
          </p:cNvSpPr>
          <p:nvPr>
            <p:ph idx="1"/>
          </p:nvPr>
        </p:nvSpPr>
        <p:spPr/>
        <p:txBody>
          <a:bodyPr/>
          <a:lstStyle/>
          <a:p>
            <a:r>
              <a:rPr lang="en-US" sz="900" dirty="0" smtClean="0"/>
              <a:t>def </a:t>
            </a:r>
            <a:r>
              <a:rPr lang="en-US" sz="900" dirty="0" err="1" smtClean="0"/>
              <a:t>binary_append</a:t>
            </a:r>
            <a:r>
              <a:rPr lang="en-US" sz="900" dirty="0" smtClean="0"/>
              <a:t>(</a:t>
            </a:r>
            <a:r>
              <a:rPr lang="en-US" sz="900" dirty="0" err="1" smtClean="0"/>
              <a:t>lst,val</a:t>
            </a:r>
            <a:r>
              <a:rPr lang="en-US" sz="900" dirty="0" smtClean="0"/>
              <a:t>):</a:t>
            </a:r>
          </a:p>
          <a:p>
            <a:r>
              <a:rPr lang="en-US" sz="900" dirty="0" smtClean="0"/>
              <a:t># keep track of the first and last possible positions.</a:t>
            </a:r>
          </a:p>
          <a:p>
            <a:r>
              <a:rPr lang="en-US" sz="900" dirty="0" smtClean="0"/>
              <a:t>    first = 0</a:t>
            </a:r>
          </a:p>
          <a:p>
            <a:r>
              <a:rPr lang="en-US" sz="900" dirty="0" smtClean="0"/>
              <a:t>    last = </a:t>
            </a:r>
            <a:r>
              <a:rPr lang="en-US" sz="900" dirty="0" err="1" smtClean="0"/>
              <a:t>len</a:t>
            </a:r>
            <a:r>
              <a:rPr lang="en-US" sz="900" dirty="0" smtClean="0"/>
              <a:t>(</a:t>
            </a:r>
            <a:r>
              <a:rPr lang="en-US" sz="900" dirty="0" err="1" smtClean="0"/>
              <a:t>lst</a:t>
            </a:r>
            <a:r>
              <a:rPr lang="en-US" sz="900" dirty="0" smtClean="0"/>
              <a:t>)-1</a:t>
            </a:r>
          </a:p>
          <a:p>
            <a:r>
              <a:rPr lang="en-US" sz="900" dirty="0" smtClean="0"/>
              <a:t>    while first &lt;= last:</a:t>
            </a:r>
          </a:p>
          <a:p>
            <a:r>
              <a:rPr lang="en-US" sz="900" dirty="0" smtClean="0"/>
              <a:t>        mid = (</a:t>
            </a:r>
            <a:r>
              <a:rPr lang="en-US" sz="900" dirty="0" err="1" smtClean="0"/>
              <a:t>first+last</a:t>
            </a:r>
            <a:r>
              <a:rPr lang="en-US" sz="900" dirty="0" smtClean="0"/>
              <a:t>)/2</a:t>
            </a:r>
          </a:p>
          <a:p>
            <a:r>
              <a:rPr lang="en-US" sz="900" dirty="0" smtClean="0"/>
              <a:t>        print mid</a:t>
            </a:r>
          </a:p>
          <a:p>
            <a:r>
              <a:rPr lang="en-US" sz="900" dirty="0" smtClean="0"/>
              <a:t>        if </a:t>
            </a:r>
            <a:r>
              <a:rPr lang="en-US" sz="900" dirty="0" err="1" smtClean="0"/>
              <a:t>lst</a:t>
            </a:r>
            <a:r>
              <a:rPr lang="en-US" sz="900" dirty="0" smtClean="0"/>
              <a:t>[mid] == </a:t>
            </a:r>
            <a:r>
              <a:rPr lang="en-US" sz="900" dirty="0" err="1" smtClean="0"/>
              <a:t>val</a:t>
            </a:r>
            <a:r>
              <a:rPr lang="en-US" sz="900" dirty="0" smtClean="0"/>
              <a:t> or first==last:</a:t>
            </a:r>
          </a:p>
          <a:p>
            <a:r>
              <a:rPr lang="en-US" sz="900" dirty="0" smtClean="0"/>
              <a:t>            if </a:t>
            </a:r>
            <a:r>
              <a:rPr lang="en-US" sz="900" dirty="0" err="1" smtClean="0"/>
              <a:t>lst</a:t>
            </a:r>
            <a:r>
              <a:rPr lang="en-US" sz="900" dirty="0" smtClean="0"/>
              <a:t>[mid] &lt;= </a:t>
            </a:r>
            <a:r>
              <a:rPr lang="en-US" sz="900" dirty="0" err="1" smtClean="0"/>
              <a:t>val</a:t>
            </a:r>
            <a:r>
              <a:rPr lang="en-US" sz="900" dirty="0" smtClean="0"/>
              <a:t>:</a:t>
            </a:r>
          </a:p>
          <a:p>
            <a:r>
              <a:rPr lang="en-US" sz="900" dirty="0" smtClean="0"/>
              <a:t>               </a:t>
            </a:r>
            <a:r>
              <a:rPr lang="en-US" sz="900" dirty="0" err="1" smtClean="0"/>
              <a:t>lst</a:t>
            </a:r>
            <a:r>
              <a:rPr lang="en-US" sz="900" dirty="0" smtClean="0"/>
              <a:t>[mid:mid+1] = [</a:t>
            </a:r>
            <a:r>
              <a:rPr lang="en-US" sz="900" dirty="0" err="1" smtClean="0"/>
              <a:t>lst</a:t>
            </a:r>
            <a:r>
              <a:rPr lang="en-US" sz="900" dirty="0" smtClean="0"/>
              <a:t>[mid],</a:t>
            </a:r>
            <a:r>
              <a:rPr lang="en-US" sz="900" dirty="0" err="1" smtClean="0"/>
              <a:t>val</a:t>
            </a:r>
            <a:r>
              <a:rPr lang="en-US" sz="900" dirty="0" smtClean="0"/>
              <a:t>]</a:t>
            </a:r>
          </a:p>
          <a:p>
            <a:r>
              <a:rPr lang="en-US" sz="900" dirty="0" smtClean="0"/>
              <a:t>               print True</a:t>
            </a:r>
          </a:p>
          <a:p>
            <a:r>
              <a:rPr lang="en-US" sz="900" dirty="0" smtClean="0"/>
              <a:t>            else:</a:t>
            </a:r>
          </a:p>
          <a:p>
            <a:r>
              <a:rPr lang="en-US" sz="900" dirty="0" smtClean="0"/>
              <a:t>                </a:t>
            </a:r>
            <a:r>
              <a:rPr lang="en-US" sz="900" dirty="0" err="1" smtClean="0"/>
              <a:t>lst</a:t>
            </a:r>
            <a:r>
              <a:rPr lang="en-US" sz="900" dirty="0" smtClean="0"/>
              <a:t>[mid:mid+1] = [</a:t>
            </a:r>
            <a:r>
              <a:rPr lang="en-US" sz="900" dirty="0" err="1" smtClean="0"/>
              <a:t>val,lst</a:t>
            </a:r>
            <a:r>
              <a:rPr lang="en-US" sz="900" dirty="0" smtClean="0"/>
              <a:t>[mid]]</a:t>
            </a:r>
          </a:p>
          <a:p>
            <a:r>
              <a:rPr lang="en-US" sz="900" dirty="0" smtClean="0"/>
              <a:t>                print False</a:t>
            </a:r>
          </a:p>
          <a:p>
            <a:r>
              <a:rPr lang="en-US" sz="900" dirty="0" smtClean="0"/>
              <a:t>            return</a:t>
            </a:r>
          </a:p>
          <a:p>
            <a:r>
              <a:rPr lang="en-US" sz="900" dirty="0" smtClean="0"/>
              <a:t>        </a:t>
            </a:r>
            <a:r>
              <a:rPr lang="en-US" sz="900" dirty="0" err="1" smtClean="0"/>
              <a:t>elif</a:t>
            </a:r>
            <a:r>
              <a:rPr lang="en-US" sz="900" dirty="0" smtClean="0"/>
              <a:t> </a:t>
            </a:r>
            <a:r>
              <a:rPr lang="en-US" sz="900" dirty="0" err="1" smtClean="0"/>
              <a:t>lst</a:t>
            </a:r>
            <a:r>
              <a:rPr lang="en-US" sz="900" dirty="0" smtClean="0"/>
              <a:t>[mid] &lt; </a:t>
            </a:r>
            <a:r>
              <a:rPr lang="en-US" sz="900" dirty="0" err="1" smtClean="0"/>
              <a:t>val</a:t>
            </a:r>
            <a:r>
              <a:rPr lang="en-US" sz="900" dirty="0" smtClean="0"/>
              <a:t>:</a:t>
            </a:r>
          </a:p>
          <a:p>
            <a:r>
              <a:rPr lang="en-US" sz="900" dirty="0" smtClean="0"/>
              <a:t>            # too small, only look at the right half</a:t>
            </a:r>
          </a:p>
          <a:p>
            <a:r>
              <a:rPr lang="en-US" sz="900" dirty="0" smtClean="0"/>
              <a:t>            first = mid+1</a:t>
            </a:r>
          </a:p>
          <a:p>
            <a:r>
              <a:rPr lang="en-US" sz="900" dirty="0" smtClean="0"/>
              <a:t>        else: # </a:t>
            </a:r>
            <a:r>
              <a:rPr lang="en-US" sz="900" dirty="0" err="1" smtClean="0"/>
              <a:t>lst</a:t>
            </a:r>
            <a:r>
              <a:rPr lang="en-US" sz="900" dirty="0" smtClean="0"/>
              <a:t>[mid] &gt; </a:t>
            </a:r>
            <a:r>
              <a:rPr lang="en-US" sz="900" dirty="0" err="1" smtClean="0"/>
              <a:t>val</a:t>
            </a:r>
            <a:endParaRPr lang="en-US" sz="900" dirty="0" smtClean="0"/>
          </a:p>
          <a:p>
            <a:r>
              <a:rPr lang="en-US" sz="900" dirty="0" smtClean="0"/>
              <a:t>            # too large, only look at the left half</a:t>
            </a:r>
          </a:p>
          <a:p>
            <a:r>
              <a:rPr lang="en-US" sz="900" dirty="0" smtClean="0"/>
              <a:t>            last = mid-1</a:t>
            </a:r>
          </a:p>
          <a:p>
            <a:r>
              <a:rPr lang="en-US" sz="900" dirty="0" smtClean="0"/>
              <a:t>    # if we get this far, there is no </a:t>
            </a:r>
            <a:r>
              <a:rPr lang="en-US" sz="900" dirty="0" err="1" smtClean="0"/>
              <a:t>val</a:t>
            </a:r>
            <a:r>
              <a:rPr lang="en-US" sz="900" dirty="0" smtClean="0"/>
              <a:t> in </a:t>
            </a:r>
            <a:r>
              <a:rPr lang="en-US" sz="900" dirty="0" err="1" smtClean="0"/>
              <a:t>lst</a:t>
            </a:r>
            <a:r>
              <a:rPr lang="en-US" sz="900" dirty="0" smtClean="0"/>
              <a:t>.</a:t>
            </a:r>
          </a:p>
          <a:p>
            <a:r>
              <a:rPr lang="en-US" sz="900" dirty="0" smtClean="0"/>
              <a:t>    return -1</a:t>
            </a:r>
          </a:p>
          <a:p>
            <a:endParaRPr lang="en-US" sz="900" dirty="0" smtClean="0"/>
          </a:p>
          <a:p>
            <a:r>
              <a:rPr lang="en-US" sz="900" dirty="0" smtClean="0"/>
              <a:t>p=[2, 4, 5, 6, 24, 100, 1001]</a:t>
            </a:r>
          </a:p>
          <a:p>
            <a:r>
              <a:rPr lang="en-US" sz="900" dirty="0" err="1" smtClean="0"/>
              <a:t>binary_append</a:t>
            </a:r>
            <a:r>
              <a:rPr lang="en-US" sz="900" dirty="0" smtClean="0"/>
              <a:t>(p, 101)</a:t>
            </a:r>
          </a:p>
          <a:p>
            <a:r>
              <a:rPr lang="en-US" sz="900" dirty="0" smtClean="0"/>
              <a:t>print p</a:t>
            </a:r>
          </a:p>
          <a:p>
            <a:endParaRPr lang="en-US" sz="900" dirty="0" smtClean="0"/>
          </a:p>
          <a:p>
            <a:r>
              <a:rPr lang="en-US" sz="900" dirty="0" smtClean="0"/>
              <a:t>#[2, 4, 5, 6, 24, 100, 1001],101</a:t>
            </a:r>
          </a:p>
          <a:p>
            <a:r>
              <a:rPr lang="en-US" sz="900" dirty="0" smtClean="0"/>
              <a:t>#[2, 4, 5, 6, 24, 100, 1001], 99</a:t>
            </a:r>
            <a:endParaRPr lang="en-US" sz="9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Sorting</a:t>
            </a:r>
            <a:endParaRPr lang="en-US" dirty="0"/>
          </a:p>
        </p:txBody>
      </p:sp>
      <p:sp>
        <p:nvSpPr>
          <p:cNvPr id="3" name="Content Placeholder 2"/>
          <p:cNvSpPr>
            <a:spLocks noGrp="1"/>
          </p:cNvSpPr>
          <p:nvPr>
            <p:ph idx="1"/>
          </p:nvPr>
        </p:nvSpPr>
        <p:spPr/>
        <p:txBody>
          <a:bodyPr/>
          <a:lstStyle/>
          <a:p>
            <a:r>
              <a:rPr lang="en-US" dirty="0" smtClean="0"/>
              <a:t>Sorting is another important problem in computing science.</a:t>
            </a:r>
          </a:p>
          <a:p>
            <a:pPr lvl="1"/>
            <a:r>
              <a:rPr lang="en-US" dirty="0" smtClean="0"/>
              <a:t>Searching is much faster if the list is sorted first</a:t>
            </a:r>
          </a:p>
          <a:p>
            <a:pPr lvl="1"/>
            <a:endParaRPr lang="en-US" dirty="0" smtClean="0"/>
          </a:p>
          <a:p>
            <a:r>
              <a:rPr lang="en-US" dirty="0" smtClean="0"/>
              <a:t>A list in Python can be put in order by calling its sort method:</a:t>
            </a:r>
          </a:p>
          <a:p>
            <a:r>
              <a:rPr lang="en-US" dirty="0" smtClean="0"/>
              <a:t>&gt;&gt;&gt; </a:t>
            </a:r>
            <a:r>
              <a:rPr lang="en-US" dirty="0" err="1" smtClean="0"/>
              <a:t>mylist</a:t>
            </a:r>
            <a:r>
              <a:rPr lang="en-US" dirty="0" smtClean="0"/>
              <a:t> = [100, -23, 12, 8, 0]</a:t>
            </a:r>
          </a:p>
          <a:p>
            <a:r>
              <a:rPr lang="en-US" dirty="0" smtClean="0"/>
              <a:t>&gt;&gt;&gt; </a:t>
            </a:r>
            <a:r>
              <a:rPr lang="en-US" dirty="0" err="1" smtClean="0"/>
              <a:t>mylist.sort</a:t>
            </a:r>
            <a:r>
              <a:rPr lang="en-US" dirty="0" smtClean="0"/>
              <a:t>()</a:t>
            </a:r>
          </a:p>
          <a:p>
            <a:r>
              <a:rPr lang="en-US" dirty="0" smtClean="0"/>
              <a:t>&gt;&gt;&gt; print </a:t>
            </a:r>
            <a:r>
              <a:rPr lang="en-US" dirty="0" err="1" smtClean="0"/>
              <a:t>mylist</a:t>
            </a:r>
            <a:endParaRPr lang="en-US" dirty="0" smtClean="0"/>
          </a:p>
          <a:p>
            <a:r>
              <a:rPr lang="en-US" dirty="0" smtClean="0"/>
              <a:t>[-23, 0, 8, 12, 100]</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blinds(horizontal)">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blinds(horizontal)">
                                      <p:cBhvr>
                                        <p:cTn id="12" dur="500"/>
                                        <p:tgtEl>
                                          <p:spTgt spid="3">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blinds(horizontal)">
                                      <p:cBhvr>
                                        <p:cTn id="17" dur="500"/>
                                        <p:tgtEl>
                                          <p:spTgt spid="3">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blinds(horizontal)">
                                      <p:cBhvr>
                                        <p:cTn id="22" dur="500"/>
                                        <p:tgtEl>
                                          <p:spTgt spid="3">
                                            <p:txEl>
                                              <p:pRg st="5" end="5"/>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animEffect transition="in" filter="blinds(horizontal)">
                                      <p:cBhvr>
                                        <p:cTn id="27" dur="500"/>
                                        <p:tgtEl>
                                          <p:spTgt spid="3">
                                            <p:txEl>
                                              <p:pRg st="6" end="6"/>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nodeType="clickEffect">
                                  <p:stCondLst>
                                    <p:cond delay="0"/>
                                  </p:stCondLst>
                                  <p:childTnLst>
                                    <p:set>
                                      <p:cBhvr>
                                        <p:cTn id="31" dur="1" fill="hold">
                                          <p:stCondLst>
                                            <p:cond delay="0"/>
                                          </p:stCondLst>
                                        </p:cTn>
                                        <p:tgtEl>
                                          <p:spTgt spid="3">
                                            <p:txEl>
                                              <p:pRg st="7" end="7"/>
                                            </p:txEl>
                                          </p:spTgt>
                                        </p:tgtEl>
                                        <p:attrNameLst>
                                          <p:attrName>style.visibility</p:attrName>
                                        </p:attrNameLst>
                                      </p:cBhvr>
                                      <p:to>
                                        <p:strVal val="visible"/>
                                      </p:to>
                                    </p:set>
                                    <p:animEffect transition="in" filter="blinds(horizontal)">
                                      <p:cBhvr>
                                        <p:cTn id="32"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Repeated letters without sorting</a:t>
            </a:r>
            <a:endParaRPr lang="en-US" dirty="0"/>
          </a:p>
        </p:txBody>
      </p:sp>
      <p:sp>
        <p:nvSpPr>
          <p:cNvPr id="3" name="Content Placeholder 2"/>
          <p:cNvSpPr>
            <a:spLocks noGrp="1"/>
          </p:cNvSpPr>
          <p:nvPr>
            <p:ph idx="1"/>
          </p:nvPr>
        </p:nvSpPr>
        <p:spPr/>
        <p:txBody>
          <a:bodyPr/>
          <a:lstStyle/>
          <a:p>
            <a:r>
              <a:rPr lang="en-US" dirty="0" smtClean="0"/>
              <a:t>word = </a:t>
            </a:r>
            <a:r>
              <a:rPr lang="en-US" dirty="0" err="1" smtClean="0"/>
              <a:t>raw_input</a:t>
            </a:r>
            <a:r>
              <a:rPr lang="en-US" dirty="0" smtClean="0"/>
              <a:t>("Enter the word: ")</a:t>
            </a:r>
          </a:p>
          <a:p>
            <a:r>
              <a:rPr lang="en-US" dirty="0" smtClean="0"/>
              <a:t>counter = 0</a:t>
            </a:r>
          </a:p>
          <a:p>
            <a:r>
              <a:rPr lang="en-US" dirty="0" smtClean="0"/>
              <a:t>length = </a:t>
            </a:r>
            <a:r>
              <a:rPr lang="en-US" dirty="0" err="1" smtClean="0"/>
              <a:t>len</a:t>
            </a:r>
            <a:r>
              <a:rPr lang="en-US" dirty="0" smtClean="0"/>
              <a:t>(word)</a:t>
            </a:r>
          </a:p>
          <a:p>
            <a:r>
              <a:rPr lang="en-US" dirty="0" smtClean="0"/>
              <a:t>for </a:t>
            </a:r>
            <a:r>
              <a:rPr lang="en-US" dirty="0" err="1" smtClean="0"/>
              <a:t>i</a:t>
            </a:r>
            <a:r>
              <a:rPr lang="en-US" dirty="0" smtClean="0"/>
              <a:t> in range(length): # for each letter in the word...</a:t>
            </a:r>
          </a:p>
          <a:p>
            <a:r>
              <a:rPr lang="en-US" dirty="0" smtClean="0"/>
              <a:t>    for j in range(i+1, length):  # for each letter after that one...</a:t>
            </a:r>
          </a:p>
          <a:p>
            <a:r>
              <a:rPr lang="en-US" dirty="0" smtClean="0"/>
              <a:t>         if word[</a:t>
            </a:r>
            <a:r>
              <a:rPr lang="en-US" dirty="0" err="1" smtClean="0"/>
              <a:t>i</a:t>
            </a:r>
            <a:r>
              <a:rPr lang="en-US" dirty="0" smtClean="0"/>
              <a:t>]==word[j]:</a:t>
            </a:r>
          </a:p>
          <a:p>
            <a:r>
              <a:rPr lang="en-US" dirty="0" smtClean="0"/>
              <a:t>   	      counter = counter + 1</a:t>
            </a:r>
          </a:p>
          <a:p>
            <a:r>
              <a:rPr lang="en-US" dirty="0" smtClean="0"/>
              <a:t>if counter&gt;0:</a:t>
            </a:r>
          </a:p>
          <a:p>
            <a:r>
              <a:rPr lang="en-US" dirty="0" smtClean="0"/>
              <a:t>    print "There are repeated letters"</a:t>
            </a:r>
          </a:p>
          <a:p>
            <a:r>
              <a:rPr lang="en-US" dirty="0" smtClean="0"/>
              <a:t>else:</a:t>
            </a:r>
          </a:p>
          <a:p>
            <a:r>
              <a:rPr lang="en-US" dirty="0" smtClean="0"/>
              <a:t>    print "There are no repeated letters"</a:t>
            </a:r>
          </a:p>
          <a:p>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First sorts the letters of the string. Then, any identical letters will be beside each other. So, to check for repeated letters, you only have to skim through the characters once</a:t>
            </a:r>
          </a:p>
          <a:p>
            <a:endParaRPr lang="en-US" dirty="0" smtClean="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 Repeated letters with sorting</a:t>
            </a:r>
            <a:endParaRPr lang="en-US" dirty="0"/>
          </a:p>
        </p:txBody>
      </p:sp>
      <p:sp>
        <p:nvSpPr>
          <p:cNvPr id="3" name="Content Placeholder 2"/>
          <p:cNvSpPr>
            <a:spLocks noGrp="1"/>
          </p:cNvSpPr>
          <p:nvPr>
            <p:ph idx="1"/>
          </p:nvPr>
        </p:nvSpPr>
        <p:spPr/>
        <p:txBody>
          <a:bodyPr/>
          <a:lstStyle/>
          <a:p>
            <a:r>
              <a:rPr lang="en-US" dirty="0" smtClean="0"/>
              <a:t>word = </a:t>
            </a:r>
            <a:r>
              <a:rPr lang="en-US" dirty="0" err="1" smtClean="0"/>
              <a:t>raw_input</a:t>
            </a:r>
            <a:r>
              <a:rPr lang="en-US" dirty="0" smtClean="0"/>
              <a:t>("Enter the word: ")</a:t>
            </a:r>
          </a:p>
          <a:p>
            <a:r>
              <a:rPr lang="en-US" dirty="0" smtClean="0"/>
              <a:t>counter = 0</a:t>
            </a:r>
          </a:p>
          <a:p>
            <a:r>
              <a:rPr lang="en-US" dirty="0" smtClean="0"/>
              <a:t>letters = list(word) # converts to a list of characters.</a:t>
            </a:r>
          </a:p>
          <a:p>
            <a:r>
              <a:rPr lang="en-US" dirty="0" smtClean="0"/>
              <a:t># 'gene' becomes ['</a:t>
            </a:r>
            <a:r>
              <a:rPr lang="en-US" dirty="0" err="1" smtClean="0"/>
              <a:t>g','e','n','e</a:t>
            </a:r>
            <a:r>
              <a:rPr lang="en-US" dirty="0" smtClean="0"/>
              <a:t>']</a:t>
            </a:r>
          </a:p>
          <a:p>
            <a:r>
              <a:rPr lang="en-US" dirty="0" err="1" smtClean="0"/>
              <a:t>letters.sort</a:t>
            </a:r>
            <a:r>
              <a:rPr lang="en-US" dirty="0" smtClean="0"/>
              <a:t>() # now identical letters are adjacent</a:t>
            </a:r>
          </a:p>
          <a:p>
            <a:r>
              <a:rPr lang="en-US" dirty="0" smtClean="0"/>
              <a:t># above becomes ['</a:t>
            </a:r>
            <a:r>
              <a:rPr lang="en-US" dirty="0" err="1" smtClean="0"/>
              <a:t>e','e','g','n</a:t>
            </a:r>
            <a:r>
              <a:rPr lang="en-US" dirty="0" smtClean="0"/>
              <a:t>']</a:t>
            </a:r>
          </a:p>
          <a:p>
            <a:r>
              <a:rPr lang="en-US" dirty="0" smtClean="0"/>
              <a:t>for </a:t>
            </a:r>
            <a:r>
              <a:rPr lang="en-US" dirty="0" err="1" smtClean="0"/>
              <a:t>i</a:t>
            </a:r>
            <a:r>
              <a:rPr lang="en-US" dirty="0" smtClean="0"/>
              <a:t> in range(</a:t>
            </a:r>
            <a:r>
              <a:rPr lang="en-US" dirty="0" err="1" smtClean="0"/>
              <a:t>len</a:t>
            </a:r>
            <a:r>
              <a:rPr lang="en-US" dirty="0" smtClean="0"/>
              <a:t>(word)-1):</a:t>
            </a:r>
          </a:p>
          <a:p>
            <a:r>
              <a:rPr lang="en-US" dirty="0" smtClean="0"/>
              <a:t>    if letters[</a:t>
            </a:r>
            <a:r>
              <a:rPr lang="en-US" dirty="0" err="1" smtClean="0"/>
              <a:t>i</a:t>
            </a:r>
            <a:r>
              <a:rPr lang="en-US" dirty="0" smtClean="0"/>
              <a:t>]==letters[i+1]:</a:t>
            </a:r>
          </a:p>
          <a:p>
            <a:r>
              <a:rPr lang="en-US" dirty="0" smtClean="0"/>
              <a:t>        counter = counter +1</a:t>
            </a:r>
          </a:p>
          <a:p>
            <a:r>
              <a:rPr lang="en-US" dirty="0" smtClean="0"/>
              <a:t>if counter &gt;0:</a:t>
            </a:r>
          </a:p>
          <a:p>
            <a:r>
              <a:rPr lang="en-US" dirty="0" smtClean="0"/>
              <a:t>    print "repeated words"</a:t>
            </a:r>
          </a:p>
          <a:p>
            <a:r>
              <a:rPr lang="en-US" dirty="0" smtClean="0"/>
              <a:t>else:</a:t>
            </a:r>
          </a:p>
          <a:p>
            <a:r>
              <a:rPr lang="en-US" dirty="0" smtClean="0"/>
              <a:t>    print "no repeated words"</a:t>
            </a:r>
          </a:p>
          <a:p>
            <a:endParaRPr lang="en-US" dirty="0" smtClean="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The sort method has running time n log n on a list with n elements. The rest of the program just scans once through the list, so it takes n steps. The total running time will be n log n + n. </a:t>
            </a:r>
          </a:p>
          <a:p>
            <a:pPr lvl="1"/>
            <a:r>
              <a:rPr lang="en-US" dirty="0" smtClean="0"/>
              <a:t>Removing the lower-order terms, we get n log n</a:t>
            </a:r>
          </a:p>
          <a:p>
            <a:endParaRPr lang="en-US" dirty="0"/>
          </a:p>
        </p:txBody>
      </p:sp>
      <p:pic>
        <p:nvPicPr>
          <p:cNvPr id="4" name="Picture 3"/>
          <p:cNvPicPr>
            <a:picLocks noChangeAspect="1" noChangeArrowheads="1"/>
          </p:cNvPicPr>
          <p:nvPr/>
        </p:nvPicPr>
        <p:blipFill>
          <a:blip r:embed="rId2"/>
          <a:srcRect/>
          <a:stretch>
            <a:fillRect/>
          </a:stretch>
        </p:blipFill>
        <p:spPr bwMode="auto">
          <a:xfrm>
            <a:off x="2952273" y="3087974"/>
            <a:ext cx="3243661" cy="2201056"/>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to sort</a:t>
            </a:r>
            <a:endParaRPr lang="en-US" dirty="0"/>
          </a:p>
        </p:txBody>
      </p:sp>
      <p:sp>
        <p:nvSpPr>
          <p:cNvPr id="3" name="Content Placeholder 2"/>
          <p:cNvSpPr>
            <a:spLocks noGrp="1"/>
          </p:cNvSpPr>
          <p:nvPr>
            <p:ph idx="1"/>
          </p:nvPr>
        </p:nvSpPr>
        <p:spPr/>
        <p:txBody>
          <a:bodyPr/>
          <a:lstStyle/>
          <a:p>
            <a:r>
              <a:rPr lang="en-US" dirty="0" smtClean="0"/>
              <a:t>Sorting is important enough that you should have some idea of how it’s done.</a:t>
            </a:r>
          </a:p>
          <a:p>
            <a:r>
              <a:rPr lang="en-US" dirty="0" smtClean="0"/>
              <a:t>The sort method of a list has running time n log n. </a:t>
            </a:r>
          </a:p>
          <a:p>
            <a:r>
              <a:rPr lang="en-US" dirty="0" smtClean="0"/>
              <a:t>Algorithms that sort in n log n steps are fairly complicated and will have to wait for another course</a:t>
            </a:r>
          </a:p>
          <a:p>
            <a:endParaRPr lang="en-US" dirty="0" smtClean="0"/>
          </a:p>
          <a:p>
            <a:r>
              <a:rPr lang="en-US" dirty="0" smtClean="0"/>
              <a:t>Suppose you’re given a pile of a dozen exam papers and are asked to put them in order by the students’</a:t>
            </a:r>
          </a:p>
          <a:p>
            <a:pPr lvl="1"/>
            <a:r>
              <a:rPr lang="en-US" dirty="0" smtClean="0"/>
              <a:t>Flip through the pile and find the paper that should go first.</a:t>
            </a:r>
          </a:p>
          <a:p>
            <a:pPr lvl="1"/>
            <a:r>
              <a:rPr lang="en-US" dirty="0" smtClean="0"/>
              <a:t>Put that paper face-down on the table.</a:t>
            </a:r>
          </a:p>
          <a:p>
            <a:pPr lvl="1"/>
            <a:r>
              <a:rPr lang="en-US" dirty="0" smtClean="0"/>
              <a:t>Repeat from step 1 with the remaining pile, until there are no papers left.</a:t>
            </a:r>
          </a:p>
          <a:p>
            <a:pPr lvl="1"/>
            <a:endParaRPr lang="en-US" dirty="0" smtClean="0"/>
          </a:p>
          <a:p>
            <a:pPr lvl="1"/>
            <a:r>
              <a:rPr lang="en-US" dirty="0" smtClean="0"/>
              <a:t>The idea behind selection sort</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blinds(horizontal)">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blinds(horizontal)">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blinds(horizontal)">
                                      <p:cBhvr>
                                        <p:cTn id="17" dur="500"/>
                                        <p:tgtEl>
                                          <p:spTgt spid="3">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blinds(horizontal)">
                                      <p:cBhvr>
                                        <p:cTn id="22" dur="500"/>
                                        <p:tgtEl>
                                          <p:spTgt spid="3">
                                            <p:txEl>
                                              <p:pRg st="5" end="5"/>
                                            </p:txEl>
                                          </p:spTgt>
                                        </p:tgtEl>
                                      </p:cBhvr>
                                    </p:animEffect>
                                  </p:childTnLst>
                                </p:cTn>
                              </p:par>
                              <p:par>
                                <p:cTn id="23" presetID="3" presetClass="entr" presetSubtype="10" fill="hold" nodeType="with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animEffect transition="in" filter="blinds(horizontal)">
                                      <p:cBhvr>
                                        <p:cTn id="25" dur="500"/>
                                        <p:tgtEl>
                                          <p:spTgt spid="3">
                                            <p:txEl>
                                              <p:pRg st="6" end="6"/>
                                            </p:txEl>
                                          </p:spTgt>
                                        </p:tgtEl>
                                      </p:cBhvr>
                                    </p:animEffect>
                                  </p:childTnLst>
                                </p:cTn>
                              </p:par>
                              <p:par>
                                <p:cTn id="26" presetID="3" presetClass="entr" presetSubtype="10" fill="hold" nodeType="withEffect">
                                  <p:stCondLst>
                                    <p:cond delay="0"/>
                                  </p:stCondLst>
                                  <p:childTnLst>
                                    <p:set>
                                      <p:cBhvr>
                                        <p:cTn id="27" dur="1" fill="hold">
                                          <p:stCondLst>
                                            <p:cond delay="0"/>
                                          </p:stCondLst>
                                        </p:cTn>
                                        <p:tgtEl>
                                          <p:spTgt spid="3">
                                            <p:txEl>
                                              <p:pRg st="7" end="7"/>
                                            </p:txEl>
                                          </p:spTgt>
                                        </p:tgtEl>
                                        <p:attrNameLst>
                                          <p:attrName>style.visibility</p:attrName>
                                        </p:attrNameLst>
                                      </p:cBhvr>
                                      <p:to>
                                        <p:strVal val="visible"/>
                                      </p:to>
                                    </p:set>
                                    <p:animEffect transition="in" filter="blinds(horizontal)">
                                      <p:cBhvr>
                                        <p:cTn id="28" dur="500"/>
                                        <p:tgtEl>
                                          <p:spTgt spid="3">
                                            <p:txEl>
                                              <p:pRg st="7" end="7"/>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3" presetClass="entr" presetSubtype="10" fill="hold" nodeType="clickEffect">
                                  <p:stCondLst>
                                    <p:cond delay="0"/>
                                  </p:stCondLst>
                                  <p:childTnLst>
                                    <p:set>
                                      <p:cBhvr>
                                        <p:cTn id="32" dur="1" fill="hold">
                                          <p:stCondLst>
                                            <p:cond delay="0"/>
                                          </p:stCondLst>
                                        </p:cTn>
                                        <p:tgtEl>
                                          <p:spTgt spid="3">
                                            <p:txEl>
                                              <p:pRg st="9" end="9"/>
                                            </p:txEl>
                                          </p:spTgt>
                                        </p:tgtEl>
                                        <p:attrNameLst>
                                          <p:attrName>style.visibility</p:attrName>
                                        </p:attrNameLst>
                                      </p:cBhvr>
                                      <p:to>
                                        <p:strVal val="visible"/>
                                      </p:to>
                                    </p:set>
                                    <p:animEffect transition="in" filter="blinds(horizontal)">
                                      <p:cBhvr>
                                        <p:cTn id="33" dur="5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r>
              <a:rPr lang="en-US" dirty="0" smtClean="0"/>
              <a:t>This algorithm has running time n</a:t>
            </a:r>
            <a:r>
              <a:rPr lang="en-US" baseline="30000" dirty="0" smtClean="0"/>
              <a:t>2</a:t>
            </a:r>
            <a:r>
              <a:rPr lang="en-US" dirty="0" smtClean="0"/>
              <a:t>.</a:t>
            </a:r>
          </a:p>
          <a:p>
            <a:endParaRPr lang="en-US" dirty="0" smtClean="0"/>
          </a:p>
          <a:p>
            <a:endParaRPr lang="en-US" dirty="0" smtClean="0"/>
          </a:p>
          <a:p>
            <a:endParaRPr lang="en-US" dirty="0"/>
          </a:p>
        </p:txBody>
      </p:sp>
      <p:pic>
        <p:nvPicPr>
          <p:cNvPr id="64515" name="Picture 3"/>
          <p:cNvPicPr>
            <a:picLocks noChangeAspect="1" noChangeArrowheads="1"/>
          </p:cNvPicPr>
          <p:nvPr/>
        </p:nvPicPr>
        <p:blipFill>
          <a:blip r:embed="rId2"/>
          <a:srcRect/>
          <a:stretch>
            <a:fillRect/>
          </a:stretch>
        </p:blipFill>
        <p:spPr bwMode="auto">
          <a:xfrm>
            <a:off x="2404202" y="4211300"/>
            <a:ext cx="4095750" cy="1028700"/>
          </a:xfrm>
          <a:prstGeom prst="rect">
            <a:avLst/>
          </a:prstGeom>
          <a:noFill/>
          <a:ln w="9525">
            <a:noFill/>
            <a:miter lim="800000"/>
            <a:headEnd/>
            <a:tailEnd/>
          </a:ln>
        </p:spPr>
      </p:pic>
      <p:graphicFrame>
        <p:nvGraphicFramePr>
          <p:cNvPr id="7" name="Table 6"/>
          <p:cNvGraphicFramePr>
            <a:graphicFrameLocks noGrp="1"/>
          </p:cNvGraphicFramePr>
          <p:nvPr/>
        </p:nvGraphicFramePr>
        <p:xfrm>
          <a:off x="1611442" y="842364"/>
          <a:ext cx="6175948" cy="2604374"/>
        </p:xfrm>
        <a:graphic>
          <a:graphicData uri="http://schemas.openxmlformats.org/drawingml/2006/table">
            <a:tbl>
              <a:tblPr firstRow="1" bandRow="1">
                <a:tableStyleId>{5C22544A-7EE6-4342-B048-85BDC9FD1C3A}</a:tableStyleId>
              </a:tblPr>
              <a:tblGrid>
                <a:gridCol w="1146748"/>
                <a:gridCol w="2660754"/>
                <a:gridCol w="2368446"/>
              </a:tblGrid>
              <a:tr h="379334">
                <a:tc>
                  <a:txBody>
                    <a:bodyPr/>
                    <a:lstStyle/>
                    <a:p>
                      <a:r>
                        <a:rPr lang="en-US" dirty="0" smtClean="0">
                          <a:solidFill>
                            <a:schemeClr val="tx1"/>
                          </a:solidFill>
                        </a:rPr>
                        <a:t>Iteration</a:t>
                      </a:r>
                      <a:endParaRPr lang="en-US" dirty="0">
                        <a:solidFill>
                          <a:schemeClr val="tx1"/>
                        </a:solidFill>
                      </a:endParaRPr>
                    </a:p>
                  </a:txBody>
                  <a:tcPr/>
                </a:tc>
                <a:tc>
                  <a:txBody>
                    <a:bodyPr/>
                    <a:lstStyle/>
                    <a:p>
                      <a:r>
                        <a:rPr lang="en-US" dirty="0" smtClean="0">
                          <a:solidFill>
                            <a:schemeClr val="tx1"/>
                          </a:solidFill>
                        </a:rPr>
                        <a:t>Initial List</a:t>
                      </a:r>
                      <a:endParaRPr lang="en-US" dirty="0">
                        <a:solidFill>
                          <a:schemeClr val="tx1"/>
                        </a:solidFill>
                      </a:endParaRPr>
                    </a:p>
                  </a:txBody>
                  <a:tcPr/>
                </a:tc>
                <a:tc>
                  <a:txBody>
                    <a:bodyPr/>
                    <a:lstStyle/>
                    <a:p>
                      <a:r>
                        <a:rPr lang="en-US" dirty="0" smtClean="0">
                          <a:solidFill>
                            <a:schemeClr val="tx1"/>
                          </a:solidFill>
                        </a:rPr>
                        <a:t>Operation</a:t>
                      </a:r>
                      <a:endParaRPr lang="en-US" dirty="0">
                        <a:solidFill>
                          <a:schemeClr val="tx1"/>
                        </a:solidFill>
                      </a:endParaRPr>
                    </a:p>
                  </a:txBody>
                  <a:tcPr/>
                </a:tc>
              </a:tr>
              <a:tr h="370840">
                <a:tc>
                  <a:txBody>
                    <a:bodyPr/>
                    <a:lstStyle/>
                    <a:p>
                      <a:r>
                        <a:rPr lang="en-US" dirty="0" smtClean="0">
                          <a:solidFill>
                            <a:schemeClr val="tx1"/>
                          </a:solidFill>
                        </a:rPr>
                        <a:t>0</a:t>
                      </a:r>
                      <a:endParaRPr lang="en-US" dirty="0">
                        <a:solidFill>
                          <a:schemeClr val="tx1"/>
                        </a:solidFill>
                      </a:endParaRPr>
                    </a:p>
                  </a:txBody>
                  <a:tcPr/>
                </a:tc>
                <a:tc>
                  <a:txBody>
                    <a:bodyPr/>
                    <a:lstStyle/>
                    <a:p>
                      <a:r>
                        <a:rPr lang="en-US" dirty="0" smtClean="0">
                          <a:solidFill>
                            <a:schemeClr val="tx1"/>
                          </a:solidFill>
                        </a:rPr>
                        <a:t>6, 2, 8, 4, 5, 3</a:t>
                      </a:r>
                      <a:endParaRPr lang="en-US" dirty="0">
                        <a:solidFill>
                          <a:schemeClr val="tx1"/>
                        </a:solidFill>
                      </a:endParaRPr>
                    </a:p>
                  </a:txBody>
                  <a:tcPr/>
                </a:tc>
                <a:tc>
                  <a:txBody>
                    <a:bodyPr/>
                    <a:lstStyle/>
                    <a:p>
                      <a:r>
                        <a:rPr lang="en-US" dirty="0" smtClean="0">
                          <a:solidFill>
                            <a:schemeClr val="tx1"/>
                          </a:solidFill>
                        </a:rPr>
                        <a:t>Swap 2 and 6</a:t>
                      </a:r>
                      <a:endParaRPr lang="en-US" dirty="0">
                        <a:solidFill>
                          <a:schemeClr val="tx1"/>
                        </a:solidFill>
                      </a:endParaRPr>
                    </a:p>
                  </a:txBody>
                  <a:tcPr/>
                </a:tc>
              </a:tr>
              <a:tr h="370840">
                <a:tc>
                  <a:txBody>
                    <a:bodyPr/>
                    <a:lstStyle/>
                    <a:p>
                      <a:r>
                        <a:rPr lang="en-US" dirty="0" smtClean="0">
                          <a:solidFill>
                            <a:schemeClr val="tx1"/>
                          </a:solidFill>
                        </a:rPr>
                        <a:t>1</a:t>
                      </a:r>
                      <a:endParaRPr lang="en-US" dirty="0">
                        <a:solidFill>
                          <a:schemeClr val="tx1"/>
                        </a:solidFill>
                      </a:endParaRPr>
                    </a:p>
                  </a:txBody>
                  <a:tcPr/>
                </a:tc>
                <a:tc>
                  <a:txBody>
                    <a:bodyPr/>
                    <a:lstStyle/>
                    <a:p>
                      <a:r>
                        <a:rPr lang="en-US" b="1" dirty="0" smtClean="0">
                          <a:solidFill>
                            <a:schemeClr val="tx1"/>
                          </a:solidFill>
                        </a:rPr>
                        <a:t>2, </a:t>
                      </a:r>
                      <a:r>
                        <a:rPr lang="en-US" b="0" dirty="0" smtClean="0">
                          <a:solidFill>
                            <a:schemeClr val="tx1"/>
                          </a:solidFill>
                        </a:rPr>
                        <a:t>6, 8, 4, 5, 3</a:t>
                      </a:r>
                      <a:endParaRPr lang="en-US" b="1" dirty="0">
                        <a:solidFill>
                          <a:schemeClr val="tx1"/>
                        </a:solidFill>
                      </a:endParaRPr>
                    </a:p>
                  </a:txBody>
                  <a:tcPr/>
                </a:tc>
                <a:tc>
                  <a:txBody>
                    <a:bodyPr/>
                    <a:lstStyle/>
                    <a:p>
                      <a:r>
                        <a:rPr lang="en-US" dirty="0" smtClean="0">
                          <a:solidFill>
                            <a:schemeClr val="tx1"/>
                          </a:solidFill>
                        </a:rPr>
                        <a:t>Swap</a:t>
                      </a:r>
                      <a:r>
                        <a:rPr lang="en-US" baseline="0" dirty="0" smtClean="0">
                          <a:solidFill>
                            <a:schemeClr val="tx1"/>
                          </a:solidFill>
                        </a:rPr>
                        <a:t> 6 and 3</a:t>
                      </a:r>
                      <a:endParaRPr lang="en-US" dirty="0">
                        <a:solidFill>
                          <a:schemeClr val="tx1"/>
                        </a:solidFill>
                      </a:endParaRPr>
                    </a:p>
                  </a:txBody>
                  <a:tcPr/>
                </a:tc>
              </a:tr>
              <a:tr h="370840">
                <a:tc>
                  <a:txBody>
                    <a:bodyPr/>
                    <a:lstStyle/>
                    <a:p>
                      <a:r>
                        <a:rPr lang="en-US" dirty="0" smtClean="0">
                          <a:solidFill>
                            <a:schemeClr val="tx1"/>
                          </a:solidFill>
                        </a:rPr>
                        <a:t>2</a:t>
                      </a:r>
                      <a:endParaRPr lang="en-US" dirty="0">
                        <a:solidFill>
                          <a:schemeClr val="tx1"/>
                        </a:solidFill>
                      </a:endParaRPr>
                    </a:p>
                  </a:txBody>
                  <a:tcPr/>
                </a:tc>
                <a:tc>
                  <a:txBody>
                    <a:bodyPr/>
                    <a:lstStyle/>
                    <a:p>
                      <a:r>
                        <a:rPr lang="en-US" b="1" dirty="0" smtClean="0">
                          <a:solidFill>
                            <a:schemeClr val="tx1"/>
                          </a:solidFill>
                        </a:rPr>
                        <a:t>2, 3,</a:t>
                      </a:r>
                      <a:r>
                        <a:rPr lang="en-US" b="1" baseline="0" dirty="0" smtClean="0">
                          <a:solidFill>
                            <a:schemeClr val="tx1"/>
                          </a:solidFill>
                        </a:rPr>
                        <a:t> </a:t>
                      </a:r>
                      <a:r>
                        <a:rPr lang="en-US" b="0" baseline="0" dirty="0" smtClean="0">
                          <a:solidFill>
                            <a:schemeClr val="tx1"/>
                          </a:solidFill>
                        </a:rPr>
                        <a:t>8, 4, 5, 6</a:t>
                      </a:r>
                      <a:endParaRPr lang="en-US" b="1" dirty="0">
                        <a:solidFill>
                          <a:schemeClr val="tx1"/>
                        </a:solidFill>
                      </a:endParaRPr>
                    </a:p>
                  </a:txBody>
                  <a:tcPr/>
                </a:tc>
                <a:tc>
                  <a:txBody>
                    <a:bodyPr/>
                    <a:lstStyle/>
                    <a:p>
                      <a:r>
                        <a:rPr lang="en-US" dirty="0" smtClean="0">
                          <a:solidFill>
                            <a:schemeClr val="tx1"/>
                          </a:solidFill>
                        </a:rPr>
                        <a:t>Swap</a:t>
                      </a:r>
                      <a:r>
                        <a:rPr lang="en-US" baseline="0" dirty="0" smtClean="0">
                          <a:solidFill>
                            <a:schemeClr val="tx1"/>
                          </a:solidFill>
                        </a:rPr>
                        <a:t> 8 and 4</a:t>
                      </a:r>
                      <a:endParaRPr lang="en-US" dirty="0">
                        <a:solidFill>
                          <a:schemeClr val="tx1"/>
                        </a:solidFill>
                      </a:endParaRPr>
                    </a:p>
                  </a:txBody>
                  <a:tcPr/>
                </a:tc>
              </a:tr>
              <a:tr h="370840">
                <a:tc>
                  <a:txBody>
                    <a:bodyPr/>
                    <a:lstStyle/>
                    <a:p>
                      <a:r>
                        <a:rPr lang="en-US" dirty="0" smtClean="0">
                          <a:solidFill>
                            <a:schemeClr val="tx1"/>
                          </a:solidFill>
                        </a:rPr>
                        <a:t>3</a:t>
                      </a:r>
                      <a:endParaRPr lang="en-US" dirty="0">
                        <a:solidFill>
                          <a:schemeClr val="tx1"/>
                        </a:solidFill>
                      </a:endParaRPr>
                    </a:p>
                  </a:txBody>
                  <a:tcPr/>
                </a:tc>
                <a:tc>
                  <a:txBody>
                    <a:bodyPr/>
                    <a:lstStyle/>
                    <a:p>
                      <a:r>
                        <a:rPr lang="en-US" b="1" dirty="0" smtClean="0">
                          <a:solidFill>
                            <a:schemeClr val="tx1"/>
                          </a:solidFill>
                        </a:rPr>
                        <a:t>2, 3,</a:t>
                      </a:r>
                      <a:r>
                        <a:rPr lang="en-US" b="1" baseline="0" dirty="0" smtClean="0">
                          <a:solidFill>
                            <a:schemeClr val="tx1"/>
                          </a:solidFill>
                        </a:rPr>
                        <a:t> 4, </a:t>
                      </a:r>
                      <a:r>
                        <a:rPr lang="en-US" b="0" baseline="0" dirty="0" smtClean="0">
                          <a:solidFill>
                            <a:schemeClr val="tx1"/>
                          </a:solidFill>
                        </a:rPr>
                        <a:t>8, 5, 6</a:t>
                      </a:r>
                      <a:endParaRPr lang="en-US" b="1" dirty="0">
                        <a:solidFill>
                          <a:schemeClr val="tx1"/>
                        </a:solidFill>
                      </a:endParaRPr>
                    </a:p>
                  </a:txBody>
                  <a:tcPr/>
                </a:tc>
                <a:tc>
                  <a:txBody>
                    <a:bodyPr/>
                    <a:lstStyle/>
                    <a:p>
                      <a:r>
                        <a:rPr lang="en-US" dirty="0" smtClean="0">
                          <a:solidFill>
                            <a:schemeClr val="tx1"/>
                          </a:solidFill>
                        </a:rPr>
                        <a:t>Swap 8 and 5</a:t>
                      </a:r>
                      <a:endParaRPr lang="en-US" dirty="0">
                        <a:solidFill>
                          <a:schemeClr val="tx1"/>
                        </a:solidFill>
                      </a:endParaRPr>
                    </a:p>
                  </a:txBody>
                  <a:tcPr/>
                </a:tc>
              </a:tr>
              <a:tr h="370840">
                <a:tc>
                  <a:txBody>
                    <a:bodyPr/>
                    <a:lstStyle/>
                    <a:p>
                      <a:r>
                        <a:rPr lang="en-US" dirty="0" smtClean="0">
                          <a:solidFill>
                            <a:schemeClr val="tx1"/>
                          </a:solidFill>
                        </a:rPr>
                        <a:t>4</a:t>
                      </a:r>
                      <a:endParaRPr lang="en-US" dirty="0">
                        <a:solidFill>
                          <a:schemeClr val="tx1"/>
                        </a:solidFill>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b="1" dirty="0" smtClean="0">
                          <a:solidFill>
                            <a:schemeClr val="tx1"/>
                          </a:solidFill>
                        </a:rPr>
                        <a:t>2, 3,</a:t>
                      </a:r>
                      <a:r>
                        <a:rPr lang="en-US" b="1" baseline="0" dirty="0" smtClean="0">
                          <a:solidFill>
                            <a:schemeClr val="tx1"/>
                          </a:solidFill>
                        </a:rPr>
                        <a:t> 4, 5</a:t>
                      </a:r>
                      <a:r>
                        <a:rPr lang="en-US" b="0" baseline="0" dirty="0" smtClean="0">
                          <a:solidFill>
                            <a:schemeClr val="tx1"/>
                          </a:solidFill>
                        </a:rPr>
                        <a:t>, 8, 6</a:t>
                      </a:r>
                      <a:endParaRPr lang="en-US" b="1" dirty="0" smtClean="0">
                        <a:solidFill>
                          <a:schemeClr val="tx1"/>
                        </a:solidFill>
                      </a:endParaRPr>
                    </a:p>
                  </a:txBody>
                  <a:tcPr/>
                </a:tc>
                <a:tc>
                  <a:txBody>
                    <a:bodyPr/>
                    <a:lstStyle/>
                    <a:p>
                      <a:r>
                        <a:rPr lang="en-US" dirty="0" smtClean="0">
                          <a:solidFill>
                            <a:schemeClr val="tx1"/>
                          </a:solidFill>
                        </a:rPr>
                        <a:t>Swap 8 and 6</a:t>
                      </a:r>
                      <a:endParaRPr lang="en-US" dirty="0">
                        <a:solidFill>
                          <a:schemeClr val="tx1"/>
                        </a:solidFill>
                      </a:endParaRPr>
                    </a:p>
                  </a:txBody>
                  <a:tcPr/>
                </a:tc>
              </a:tr>
              <a:tr h="370840">
                <a:tc>
                  <a:txBody>
                    <a:bodyPr/>
                    <a:lstStyle/>
                    <a:p>
                      <a:r>
                        <a:rPr lang="en-US" dirty="0" smtClean="0">
                          <a:solidFill>
                            <a:schemeClr val="tx1"/>
                          </a:solidFill>
                        </a:rPr>
                        <a:t>5</a:t>
                      </a:r>
                      <a:endParaRPr lang="en-US" dirty="0">
                        <a:solidFill>
                          <a:schemeClr val="tx1"/>
                        </a:solidFill>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b="1" dirty="0" smtClean="0">
                          <a:solidFill>
                            <a:schemeClr val="tx1"/>
                          </a:solidFill>
                        </a:rPr>
                        <a:t>2, 3,</a:t>
                      </a:r>
                      <a:r>
                        <a:rPr lang="en-US" b="1" baseline="0" dirty="0" smtClean="0">
                          <a:solidFill>
                            <a:schemeClr val="tx1"/>
                          </a:solidFill>
                        </a:rPr>
                        <a:t> 4, 5</a:t>
                      </a:r>
                      <a:r>
                        <a:rPr lang="en-US" b="0" baseline="0" dirty="0" smtClean="0">
                          <a:solidFill>
                            <a:schemeClr val="tx1"/>
                          </a:solidFill>
                        </a:rPr>
                        <a:t>, </a:t>
                      </a:r>
                      <a:r>
                        <a:rPr lang="en-US" b="1" baseline="0" dirty="0" smtClean="0">
                          <a:solidFill>
                            <a:schemeClr val="tx1"/>
                          </a:solidFill>
                        </a:rPr>
                        <a:t>8</a:t>
                      </a:r>
                      <a:r>
                        <a:rPr lang="en-US" b="0" baseline="0" dirty="0" smtClean="0">
                          <a:solidFill>
                            <a:schemeClr val="tx1"/>
                          </a:solidFill>
                        </a:rPr>
                        <a:t>, </a:t>
                      </a:r>
                      <a:r>
                        <a:rPr lang="en-US" b="1" baseline="0" dirty="0" smtClean="0">
                          <a:solidFill>
                            <a:schemeClr val="tx1"/>
                          </a:solidFill>
                        </a:rPr>
                        <a:t>6</a:t>
                      </a:r>
                      <a:endParaRPr lang="en-US" b="1" dirty="0" smtClean="0">
                        <a:solidFill>
                          <a:schemeClr val="tx1"/>
                        </a:solidFill>
                      </a:endParaRPr>
                    </a:p>
                  </a:txBody>
                  <a:tcPr/>
                </a:tc>
                <a:tc>
                  <a:txBody>
                    <a:bodyPr/>
                    <a:lstStyle/>
                    <a:p>
                      <a:r>
                        <a:rPr lang="en-US" dirty="0" smtClean="0">
                          <a:solidFill>
                            <a:schemeClr val="tx1"/>
                          </a:solidFill>
                        </a:rPr>
                        <a:t>Do nothing</a:t>
                      </a:r>
                      <a:endParaRPr lang="en-US" dirty="0">
                        <a:solidFill>
                          <a:schemeClr val="tx1"/>
                        </a:solidFill>
                      </a:endParaRPr>
                    </a:p>
                  </a:txBody>
                  <a:tcPr/>
                </a:tc>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7" end="7"/>
                                            </p:txEl>
                                          </p:spTgt>
                                        </p:tgtEl>
                                        <p:attrNameLst>
                                          <p:attrName>style.visibility</p:attrName>
                                        </p:attrNameLst>
                                      </p:cBhvr>
                                      <p:to>
                                        <p:strVal val="visible"/>
                                      </p:to>
                                    </p:set>
                                    <p:animEffect transition="in" filter="blinds(horizontal)">
                                      <p:cBhvr>
                                        <p:cTn id="7" dur="500"/>
                                        <p:tgtEl>
                                          <p:spTgt spid="3">
                                            <p:txEl>
                                              <p:pRg st="7" end="7"/>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64515"/>
                                        </p:tgtEl>
                                        <p:attrNameLst>
                                          <p:attrName>style.visibility</p:attrName>
                                        </p:attrNameLst>
                                      </p:cBhvr>
                                      <p:to>
                                        <p:strVal val="visible"/>
                                      </p:to>
                                    </p:set>
                                    <p:animEffect transition="in" filter="blinds(horizontal)">
                                      <p:cBhvr>
                                        <p:cTn id="12" dur="500"/>
                                        <p:tgtEl>
                                          <p:spTgt spid="645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sz="1400" dirty="0" smtClean="0"/>
              <a:t>def </a:t>
            </a:r>
            <a:r>
              <a:rPr lang="en-US" sz="1400" dirty="0" err="1" smtClean="0"/>
              <a:t>selection_sort</a:t>
            </a:r>
            <a:r>
              <a:rPr lang="en-US" sz="1400" dirty="0" smtClean="0"/>
              <a:t>(</a:t>
            </a:r>
            <a:r>
              <a:rPr lang="en-US" sz="1400" dirty="0" err="1" smtClean="0"/>
              <a:t>lst</a:t>
            </a:r>
            <a:r>
              <a:rPr lang="en-US" sz="1400" dirty="0" smtClean="0"/>
              <a:t>):</a:t>
            </a:r>
          </a:p>
          <a:p>
            <a:r>
              <a:rPr lang="en-US" sz="1400" dirty="0" smtClean="0"/>
              <a:t>    """</a:t>
            </a:r>
          </a:p>
          <a:p>
            <a:r>
              <a:rPr lang="en-US" sz="1400" dirty="0" smtClean="0"/>
              <a:t>    Sort </a:t>
            </a:r>
            <a:r>
              <a:rPr lang="en-US" sz="1400" dirty="0" err="1" smtClean="0"/>
              <a:t>lst</a:t>
            </a:r>
            <a:r>
              <a:rPr lang="en-US" sz="1400" dirty="0" smtClean="0"/>
              <a:t> in-place using selection sort</a:t>
            </a:r>
          </a:p>
          <a:p>
            <a:r>
              <a:rPr lang="en-US" sz="1400" dirty="0" smtClean="0"/>
              <a:t>    """</a:t>
            </a:r>
          </a:p>
          <a:p>
            <a:r>
              <a:rPr lang="en-US" sz="1400" dirty="0" smtClean="0"/>
              <a:t>    for pos in range(</a:t>
            </a:r>
            <a:r>
              <a:rPr lang="en-US" sz="1400" dirty="0" err="1" smtClean="0"/>
              <a:t>len</a:t>
            </a:r>
            <a:r>
              <a:rPr lang="en-US" sz="1400" dirty="0" smtClean="0"/>
              <a:t>(</a:t>
            </a:r>
            <a:r>
              <a:rPr lang="en-US" sz="1400" dirty="0" err="1" smtClean="0"/>
              <a:t>lst</a:t>
            </a:r>
            <a:r>
              <a:rPr lang="en-US" sz="1400" dirty="0" smtClean="0"/>
              <a:t>)):</a:t>
            </a:r>
          </a:p>
          <a:p>
            <a:r>
              <a:rPr lang="en-US" sz="1400" dirty="0" smtClean="0"/>
              <a:t>        # get the next smallest in </a:t>
            </a:r>
            <a:r>
              <a:rPr lang="en-US" sz="1400" dirty="0" err="1" smtClean="0"/>
              <a:t>lst</a:t>
            </a:r>
            <a:r>
              <a:rPr lang="en-US" sz="1400" dirty="0" smtClean="0"/>
              <a:t>[pos]</a:t>
            </a:r>
          </a:p>
          <a:p>
            <a:r>
              <a:rPr lang="en-US" sz="1400" dirty="0" smtClean="0"/>
              <a:t>        # find the next smallest</a:t>
            </a:r>
          </a:p>
          <a:p>
            <a:r>
              <a:rPr lang="en-US" sz="1400" dirty="0" smtClean="0"/>
              <a:t>        small = </a:t>
            </a:r>
            <a:r>
              <a:rPr lang="en-US" sz="1400" dirty="0" err="1" smtClean="0"/>
              <a:t>lst</a:t>
            </a:r>
            <a:r>
              <a:rPr lang="en-US" sz="1400" dirty="0" smtClean="0"/>
              <a:t>[pos] # smallest value seen so far</a:t>
            </a:r>
          </a:p>
          <a:p>
            <a:r>
              <a:rPr lang="en-US" sz="1400" dirty="0" smtClean="0"/>
              <a:t>        </a:t>
            </a:r>
            <a:r>
              <a:rPr lang="en-US" sz="1400" dirty="0" err="1" smtClean="0"/>
              <a:t>smallpos</a:t>
            </a:r>
            <a:r>
              <a:rPr lang="en-US" sz="1400" dirty="0" smtClean="0"/>
              <a:t> = pos # position of small in </a:t>
            </a:r>
            <a:r>
              <a:rPr lang="en-US" sz="1400" dirty="0" err="1" smtClean="0"/>
              <a:t>lst</a:t>
            </a:r>
            <a:endParaRPr lang="en-US" sz="1400" dirty="0" smtClean="0"/>
          </a:p>
          <a:p>
            <a:r>
              <a:rPr lang="en-US" sz="1400" dirty="0" smtClean="0"/>
              <a:t>        for </a:t>
            </a:r>
            <a:r>
              <a:rPr lang="en-US" sz="1400" dirty="0" err="1" smtClean="0"/>
              <a:t>i</a:t>
            </a:r>
            <a:r>
              <a:rPr lang="en-US" sz="1400" dirty="0" smtClean="0"/>
              <a:t> in range(pos+1, </a:t>
            </a:r>
            <a:r>
              <a:rPr lang="en-US" sz="1400" dirty="0" err="1" smtClean="0"/>
              <a:t>len</a:t>
            </a:r>
            <a:r>
              <a:rPr lang="en-US" sz="1400" dirty="0" smtClean="0"/>
              <a:t>(</a:t>
            </a:r>
            <a:r>
              <a:rPr lang="en-US" sz="1400" dirty="0" err="1" smtClean="0"/>
              <a:t>lst</a:t>
            </a:r>
            <a:r>
              <a:rPr lang="en-US" sz="1400" dirty="0" smtClean="0"/>
              <a:t>)):</a:t>
            </a:r>
          </a:p>
          <a:p>
            <a:r>
              <a:rPr lang="en-US" sz="1400" dirty="0" smtClean="0"/>
              <a:t>             # check each value, searching for one</a:t>
            </a:r>
          </a:p>
          <a:p>
            <a:r>
              <a:rPr lang="en-US" sz="1400" dirty="0" smtClean="0"/>
              <a:t>             # that's smaller than the current smallest.</a:t>
            </a:r>
          </a:p>
          <a:p>
            <a:r>
              <a:rPr lang="en-US" sz="1400" dirty="0" smtClean="0"/>
              <a:t>             if </a:t>
            </a:r>
            <a:r>
              <a:rPr lang="en-US" sz="1400" dirty="0" err="1" smtClean="0"/>
              <a:t>lst</a:t>
            </a:r>
            <a:r>
              <a:rPr lang="en-US" sz="1400" dirty="0" smtClean="0"/>
              <a:t>[</a:t>
            </a:r>
            <a:r>
              <a:rPr lang="en-US" sz="1400" dirty="0" err="1" smtClean="0"/>
              <a:t>i</a:t>
            </a:r>
            <a:r>
              <a:rPr lang="en-US" sz="1400" dirty="0" smtClean="0"/>
              <a:t>] &lt; small:</a:t>
            </a:r>
          </a:p>
          <a:p>
            <a:r>
              <a:rPr lang="en-US" sz="1400" dirty="0" smtClean="0"/>
              <a:t>                 small = </a:t>
            </a:r>
            <a:r>
              <a:rPr lang="en-US" sz="1400" dirty="0" err="1" smtClean="0"/>
              <a:t>lst</a:t>
            </a:r>
            <a:r>
              <a:rPr lang="en-US" sz="1400" dirty="0" smtClean="0"/>
              <a:t>[</a:t>
            </a:r>
            <a:r>
              <a:rPr lang="en-US" sz="1400" dirty="0" err="1" smtClean="0"/>
              <a:t>i</a:t>
            </a:r>
            <a:r>
              <a:rPr lang="en-US" sz="1400" dirty="0" smtClean="0"/>
              <a:t>]</a:t>
            </a:r>
          </a:p>
          <a:p>
            <a:r>
              <a:rPr lang="en-US" sz="1400" dirty="0" smtClean="0"/>
              <a:t>                 </a:t>
            </a:r>
            <a:r>
              <a:rPr lang="en-US" sz="1400" dirty="0" err="1" smtClean="0"/>
              <a:t>smallpos</a:t>
            </a:r>
            <a:r>
              <a:rPr lang="en-US" sz="1400" dirty="0" smtClean="0"/>
              <a:t> = </a:t>
            </a:r>
            <a:r>
              <a:rPr lang="en-US" sz="1400" dirty="0" err="1" smtClean="0"/>
              <a:t>i</a:t>
            </a:r>
            <a:endParaRPr lang="en-US" sz="1400" dirty="0" smtClean="0"/>
          </a:p>
          <a:p>
            <a:r>
              <a:rPr lang="en-US" sz="1400" dirty="0" smtClean="0"/>
              <a:t>         # swap it into </a:t>
            </a:r>
            <a:r>
              <a:rPr lang="en-US" sz="1400" dirty="0" err="1" smtClean="0"/>
              <a:t>lst</a:t>
            </a:r>
            <a:r>
              <a:rPr lang="en-US" sz="1400" dirty="0" smtClean="0"/>
              <a:t>[pos]</a:t>
            </a:r>
          </a:p>
          <a:p>
            <a:r>
              <a:rPr lang="en-US" sz="1400" dirty="0" smtClean="0"/>
              <a:t>        </a:t>
            </a:r>
            <a:r>
              <a:rPr lang="en-US" sz="1400" dirty="0" err="1" smtClean="0"/>
              <a:t>lst</a:t>
            </a:r>
            <a:r>
              <a:rPr lang="en-US" sz="1400" dirty="0" smtClean="0"/>
              <a:t>[pos], </a:t>
            </a:r>
            <a:r>
              <a:rPr lang="en-US" sz="1400" dirty="0" err="1" smtClean="0"/>
              <a:t>lst</a:t>
            </a:r>
            <a:r>
              <a:rPr lang="en-US" sz="1400" dirty="0" smtClean="0"/>
              <a:t>[</a:t>
            </a:r>
            <a:r>
              <a:rPr lang="en-US" sz="1400" dirty="0" err="1" smtClean="0"/>
              <a:t>smallpos</a:t>
            </a:r>
            <a:r>
              <a:rPr lang="en-US" sz="1400" dirty="0" smtClean="0"/>
              <a:t>] = </a:t>
            </a:r>
            <a:r>
              <a:rPr lang="en-US" sz="1400" dirty="0" err="1" smtClean="0"/>
              <a:t>lst</a:t>
            </a:r>
            <a:r>
              <a:rPr lang="en-US" sz="1400" dirty="0" smtClean="0"/>
              <a:t>[</a:t>
            </a:r>
            <a:r>
              <a:rPr lang="en-US" sz="1400" dirty="0" err="1" smtClean="0"/>
              <a:t>smallpos</a:t>
            </a:r>
            <a:r>
              <a:rPr lang="en-US" sz="1400" dirty="0" smtClean="0"/>
              <a:t>], </a:t>
            </a:r>
            <a:r>
              <a:rPr lang="en-US" sz="1400" dirty="0" err="1" smtClean="0"/>
              <a:t>lst</a:t>
            </a:r>
            <a:r>
              <a:rPr lang="en-US" sz="1400" dirty="0" smtClean="0"/>
              <a:t>[pos]</a:t>
            </a:r>
          </a:p>
          <a:p>
            <a:endParaRPr lang="en-US" dirty="0" smtClean="0"/>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animEffect transition="in" filter="blinds(horizontal)">
                                      <p:cBhvr>
                                        <p:cTn id="7" dur="500"/>
                                        <p:tgtEl>
                                          <p:spTgt spid="3">
                                            <p:txEl>
                                              <p:pRg st="4" end="4"/>
                                            </p:txEl>
                                          </p:spTgt>
                                        </p:tgtEl>
                                      </p:cBhvr>
                                    </p:animEffect>
                                  </p:childTnLst>
                                </p:cTn>
                              </p:par>
                              <p:par>
                                <p:cTn id="8" presetID="3" presetClass="entr" presetSubtype="10" fill="hold" nodeType="withEffect">
                                  <p:stCondLst>
                                    <p:cond delay="0"/>
                                  </p:stCondLst>
                                  <p:childTnLst>
                                    <p:set>
                                      <p:cBhvr>
                                        <p:cTn id="9" dur="1" fill="hold">
                                          <p:stCondLst>
                                            <p:cond delay="0"/>
                                          </p:stCondLst>
                                        </p:cTn>
                                        <p:tgtEl>
                                          <p:spTgt spid="3">
                                            <p:txEl>
                                              <p:pRg st="5" end="5"/>
                                            </p:txEl>
                                          </p:spTgt>
                                        </p:tgtEl>
                                        <p:attrNameLst>
                                          <p:attrName>style.visibility</p:attrName>
                                        </p:attrNameLst>
                                      </p:cBhvr>
                                      <p:to>
                                        <p:strVal val="visible"/>
                                      </p:to>
                                    </p:set>
                                    <p:animEffect transition="in" filter="blinds(horizontal)">
                                      <p:cBhvr>
                                        <p:cTn id="10" dur="500"/>
                                        <p:tgtEl>
                                          <p:spTgt spid="3">
                                            <p:txEl>
                                              <p:pRg st="5" end="5"/>
                                            </p:txEl>
                                          </p:spTgt>
                                        </p:tgtEl>
                                      </p:cBhvr>
                                    </p:animEffect>
                                  </p:childTnLst>
                                </p:cTn>
                              </p:par>
                              <p:par>
                                <p:cTn id="11" presetID="3" presetClass="entr" presetSubtype="10" fill="hold" nodeType="withEffect">
                                  <p:stCondLst>
                                    <p:cond delay="0"/>
                                  </p:stCondLst>
                                  <p:childTnLst>
                                    <p:set>
                                      <p:cBhvr>
                                        <p:cTn id="12" dur="1" fill="hold">
                                          <p:stCondLst>
                                            <p:cond delay="0"/>
                                          </p:stCondLst>
                                        </p:cTn>
                                        <p:tgtEl>
                                          <p:spTgt spid="3">
                                            <p:txEl>
                                              <p:pRg st="6" end="6"/>
                                            </p:txEl>
                                          </p:spTgt>
                                        </p:tgtEl>
                                        <p:attrNameLst>
                                          <p:attrName>style.visibility</p:attrName>
                                        </p:attrNameLst>
                                      </p:cBhvr>
                                      <p:to>
                                        <p:strVal val="visible"/>
                                      </p:to>
                                    </p:set>
                                    <p:animEffect transition="in" filter="blinds(horizontal)">
                                      <p:cBhvr>
                                        <p:cTn id="13" dur="500"/>
                                        <p:tgtEl>
                                          <p:spTgt spid="3">
                                            <p:txEl>
                                              <p:pRg st="6" end="6"/>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3" presetClass="entr" presetSubtype="10" fill="hold" nodeType="clickEffect">
                                  <p:stCondLst>
                                    <p:cond delay="0"/>
                                  </p:stCondLst>
                                  <p:childTnLst>
                                    <p:set>
                                      <p:cBhvr>
                                        <p:cTn id="17" dur="1" fill="hold">
                                          <p:stCondLst>
                                            <p:cond delay="0"/>
                                          </p:stCondLst>
                                        </p:cTn>
                                        <p:tgtEl>
                                          <p:spTgt spid="3">
                                            <p:txEl>
                                              <p:pRg st="7" end="7"/>
                                            </p:txEl>
                                          </p:spTgt>
                                        </p:tgtEl>
                                        <p:attrNameLst>
                                          <p:attrName>style.visibility</p:attrName>
                                        </p:attrNameLst>
                                      </p:cBhvr>
                                      <p:to>
                                        <p:strVal val="visible"/>
                                      </p:to>
                                    </p:set>
                                    <p:animEffect transition="in" filter="blinds(horizontal)">
                                      <p:cBhvr>
                                        <p:cTn id="18" dur="500"/>
                                        <p:tgtEl>
                                          <p:spTgt spid="3">
                                            <p:txEl>
                                              <p:pRg st="7" end="7"/>
                                            </p:txEl>
                                          </p:spTgt>
                                        </p:tgtEl>
                                      </p:cBhvr>
                                    </p:animEffect>
                                  </p:childTnLst>
                                </p:cTn>
                              </p:par>
                              <p:par>
                                <p:cTn id="19" presetID="3" presetClass="entr" presetSubtype="10" fill="hold" nodeType="withEffect">
                                  <p:stCondLst>
                                    <p:cond delay="0"/>
                                  </p:stCondLst>
                                  <p:childTnLst>
                                    <p:set>
                                      <p:cBhvr>
                                        <p:cTn id="20" dur="1" fill="hold">
                                          <p:stCondLst>
                                            <p:cond delay="0"/>
                                          </p:stCondLst>
                                        </p:cTn>
                                        <p:tgtEl>
                                          <p:spTgt spid="3">
                                            <p:txEl>
                                              <p:pRg st="8" end="8"/>
                                            </p:txEl>
                                          </p:spTgt>
                                        </p:tgtEl>
                                        <p:attrNameLst>
                                          <p:attrName>style.visibility</p:attrName>
                                        </p:attrNameLst>
                                      </p:cBhvr>
                                      <p:to>
                                        <p:strVal val="visible"/>
                                      </p:to>
                                    </p:set>
                                    <p:animEffect transition="in" filter="blinds(horizontal)">
                                      <p:cBhvr>
                                        <p:cTn id="21" dur="500"/>
                                        <p:tgtEl>
                                          <p:spTgt spid="3">
                                            <p:txEl>
                                              <p:pRg st="8" end="8"/>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3" presetClass="entr" presetSubtype="10" fill="hold" nodeType="clickEffect">
                                  <p:stCondLst>
                                    <p:cond delay="0"/>
                                  </p:stCondLst>
                                  <p:childTnLst>
                                    <p:set>
                                      <p:cBhvr>
                                        <p:cTn id="25" dur="1" fill="hold">
                                          <p:stCondLst>
                                            <p:cond delay="0"/>
                                          </p:stCondLst>
                                        </p:cTn>
                                        <p:tgtEl>
                                          <p:spTgt spid="3">
                                            <p:txEl>
                                              <p:pRg st="9" end="9"/>
                                            </p:txEl>
                                          </p:spTgt>
                                        </p:tgtEl>
                                        <p:attrNameLst>
                                          <p:attrName>style.visibility</p:attrName>
                                        </p:attrNameLst>
                                      </p:cBhvr>
                                      <p:to>
                                        <p:strVal val="visible"/>
                                      </p:to>
                                    </p:set>
                                    <p:animEffect transition="in" filter="blinds(horizontal)">
                                      <p:cBhvr>
                                        <p:cTn id="26" dur="500"/>
                                        <p:tgtEl>
                                          <p:spTgt spid="3">
                                            <p:txEl>
                                              <p:pRg st="9" end="9"/>
                                            </p:txEl>
                                          </p:spTgt>
                                        </p:tgtEl>
                                      </p:cBhvr>
                                    </p:animEffect>
                                  </p:childTnLst>
                                </p:cTn>
                              </p:par>
                              <p:par>
                                <p:cTn id="27" presetID="3" presetClass="entr" presetSubtype="10" fill="hold" nodeType="withEffect">
                                  <p:stCondLst>
                                    <p:cond delay="0"/>
                                  </p:stCondLst>
                                  <p:childTnLst>
                                    <p:set>
                                      <p:cBhvr>
                                        <p:cTn id="28" dur="1" fill="hold">
                                          <p:stCondLst>
                                            <p:cond delay="0"/>
                                          </p:stCondLst>
                                        </p:cTn>
                                        <p:tgtEl>
                                          <p:spTgt spid="3">
                                            <p:txEl>
                                              <p:pRg st="10" end="10"/>
                                            </p:txEl>
                                          </p:spTgt>
                                        </p:tgtEl>
                                        <p:attrNameLst>
                                          <p:attrName>style.visibility</p:attrName>
                                        </p:attrNameLst>
                                      </p:cBhvr>
                                      <p:to>
                                        <p:strVal val="visible"/>
                                      </p:to>
                                    </p:set>
                                    <p:animEffect transition="in" filter="blinds(horizontal)">
                                      <p:cBhvr>
                                        <p:cTn id="29" dur="500"/>
                                        <p:tgtEl>
                                          <p:spTgt spid="3">
                                            <p:txEl>
                                              <p:pRg st="10" end="10"/>
                                            </p:txEl>
                                          </p:spTgt>
                                        </p:tgtEl>
                                      </p:cBhvr>
                                    </p:animEffect>
                                  </p:childTnLst>
                                </p:cTn>
                              </p:par>
                              <p:par>
                                <p:cTn id="30" presetID="3" presetClass="entr" presetSubtype="10" fill="hold" nodeType="withEffect">
                                  <p:stCondLst>
                                    <p:cond delay="0"/>
                                  </p:stCondLst>
                                  <p:childTnLst>
                                    <p:set>
                                      <p:cBhvr>
                                        <p:cTn id="31" dur="1" fill="hold">
                                          <p:stCondLst>
                                            <p:cond delay="0"/>
                                          </p:stCondLst>
                                        </p:cTn>
                                        <p:tgtEl>
                                          <p:spTgt spid="3">
                                            <p:txEl>
                                              <p:pRg st="11" end="11"/>
                                            </p:txEl>
                                          </p:spTgt>
                                        </p:tgtEl>
                                        <p:attrNameLst>
                                          <p:attrName>style.visibility</p:attrName>
                                        </p:attrNameLst>
                                      </p:cBhvr>
                                      <p:to>
                                        <p:strVal val="visible"/>
                                      </p:to>
                                    </p:set>
                                    <p:animEffect transition="in" filter="blinds(horizontal)">
                                      <p:cBhvr>
                                        <p:cTn id="32" dur="500"/>
                                        <p:tgtEl>
                                          <p:spTgt spid="3">
                                            <p:txEl>
                                              <p:pRg st="11" end="11"/>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nodeType="clickEffect">
                                  <p:stCondLst>
                                    <p:cond delay="0"/>
                                  </p:stCondLst>
                                  <p:childTnLst>
                                    <p:set>
                                      <p:cBhvr>
                                        <p:cTn id="36" dur="1" fill="hold">
                                          <p:stCondLst>
                                            <p:cond delay="0"/>
                                          </p:stCondLst>
                                        </p:cTn>
                                        <p:tgtEl>
                                          <p:spTgt spid="3">
                                            <p:txEl>
                                              <p:pRg st="12" end="12"/>
                                            </p:txEl>
                                          </p:spTgt>
                                        </p:tgtEl>
                                        <p:attrNameLst>
                                          <p:attrName>style.visibility</p:attrName>
                                        </p:attrNameLst>
                                      </p:cBhvr>
                                      <p:to>
                                        <p:strVal val="visible"/>
                                      </p:to>
                                    </p:set>
                                    <p:animEffect transition="in" filter="blinds(horizontal)">
                                      <p:cBhvr>
                                        <p:cTn id="37" dur="500"/>
                                        <p:tgtEl>
                                          <p:spTgt spid="3">
                                            <p:txEl>
                                              <p:pRg st="12" end="12"/>
                                            </p:txEl>
                                          </p:spTgt>
                                        </p:tgtEl>
                                      </p:cBhvr>
                                    </p:animEffect>
                                  </p:childTnLst>
                                </p:cTn>
                              </p:par>
                              <p:par>
                                <p:cTn id="38" presetID="3" presetClass="entr" presetSubtype="10" fill="hold" nodeType="withEffect">
                                  <p:stCondLst>
                                    <p:cond delay="0"/>
                                  </p:stCondLst>
                                  <p:childTnLst>
                                    <p:set>
                                      <p:cBhvr>
                                        <p:cTn id="39" dur="1" fill="hold">
                                          <p:stCondLst>
                                            <p:cond delay="0"/>
                                          </p:stCondLst>
                                        </p:cTn>
                                        <p:tgtEl>
                                          <p:spTgt spid="3">
                                            <p:txEl>
                                              <p:pRg st="13" end="13"/>
                                            </p:txEl>
                                          </p:spTgt>
                                        </p:tgtEl>
                                        <p:attrNameLst>
                                          <p:attrName>style.visibility</p:attrName>
                                        </p:attrNameLst>
                                      </p:cBhvr>
                                      <p:to>
                                        <p:strVal val="visible"/>
                                      </p:to>
                                    </p:set>
                                    <p:animEffect transition="in" filter="blinds(horizontal)">
                                      <p:cBhvr>
                                        <p:cTn id="40" dur="500"/>
                                        <p:tgtEl>
                                          <p:spTgt spid="3">
                                            <p:txEl>
                                              <p:pRg st="13" end="13"/>
                                            </p:txEl>
                                          </p:spTgt>
                                        </p:tgtEl>
                                      </p:cBhvr>
                                    </p:animEffect>
                                  </p:childTnLst>
                                </p:cTn>
                              </p:par>
                              <p:par>
                                <p:cTn id="41" presetID="3" presetClass="entr" presetSubtype="10" fill="hold" nodeType="withEffect">
                                  <p:stCondLst>
                                    <p:cond delay="0"/>
                                  </p:stCondLst>
                                  <p:childTnLst>
                                    <p:set>
                                      <p:cBhvr>
                                        <p:cTn id="42" dur="1" fill="hold">
                                          <p:stCondLst>
                                            <p:cond delay="0"/>
                                          </p:stCondLst>
                                        </p:cTn>
                                        <p:tgtEl>
                                          <p:spTgt spid="3">
                                            <p:txEl>
                                              <p:pRg st="14" end="14"/>
                                            </p:txEl>
                                          </p:spTgt>
                                        </p:tgtEl>
                                        <p:attrNameLst>
                                          <p:attrName>style.visibility</p:attrName>
                                        </p:attrNameLst>
                                      </p:cBhvr>
                                      <p:to>
                                        <p:strVal val="visible"/>
                                      </p:to>
                                    </p:set>
                                    <p:animEffect transition="in" filter="blinds(horizontal)">
                                      <p:cBhvr>
                                        <p:cTn id="43" dur="500"/>
                                        <p:tgtEl>
                                          <p:spTgt spid="3">
                                            <p:txEl>
                                              <p:pRg st="14" end="14"/>
                                            </p:txEl>
                                          </p:spTgt>
                                        </p:tgtEl>
                                      </p:cBhvr>
                                    </p:animEffect>
                                  </p:childTnLst>
                                </p:cTn>
                              </p:par>
                            </p:childTnLst>
                          </p:cTn>
                        </p:par>
                      </p:childTnLst>
                    </p:cTn>
                  </p:par>
                  <p:par>
                    <p:cTn id="44" fill="hold">
                      <p:stCondLst>
                        <p:cond delay="indefinite"/>
                      </p:stCondLst>
                      <p:childTnLst>
                        <p:par>
                          <p:cTn id="45" fill="hold">
                            <p:stCondLst>
                              <p:cond delay="0"/>
                            </p:stCondLst>
                            <p:childTnLst>
                              <p:par>
                                <p:cTn id="46" presetID="3" presetClass="entr" presetSubtype="10" fill="hold" nodeType="clickEffect">
                                  <p:stCondLst>
                                    <p:cond delay="0"/>
                                  </p:stCondLst>
                                  <p:childTnLst>
                                    <p:set>
                                      <p:cBhvr>
                                        <p:cTn id="47" dur="1" fill="hold">
                                          <p:stCondLst>
                                            <p:cond delay="0"/>
                                          </p:stCondLst>
                                        </p:cTn>
                                        <p:tgtEl>
                                          <p:spTgt spid="3">
                                            <p:txEl>
                                              <p:pRg st="15" end="15"/>
                                            </p:txEl>
                                          </p:spTgt>
                                        </p:tgtEl>
                                        <p:attrNameLst>
                                          <p:attrName>style.visibility</p:attrName>
                                        </p:attrNameLst>
                                      </p:cBhvr>
                                      <p:to>
                                        <p:strVal val="visible"/>
                                      </p:to>
                                    </p:set>
                                    <p:animEffect transition="in" filter="blinds(horizontal)">
                                      <p:cBhvr>
                                        <p:cTn id="48" dur="500"/>
                                        <p:tgtEl>
                                          <p:spTgt spid="3">
                                            <p:txEl>
                                              <p:pRg st="15" end="15"/>
                                            </p:txEl>
                                          </p:spTgt>
                                        </p:tgtEl>
                                      </p:cBhvr>
                                    </p:animEffect>
                                  </p:childTnLst>
                                </p:cTn>
                              </p:par>
                              <p:par>
                                <p:cTn id="49" presetID="3" presetClass="entr" presetSubtype="10" fill="hold" nodeType="withEffect">
                                  <p:stCondLst>
                                    <p:cond delay="0"/>
                                  </p:stCondLst>
                                  <p:childTnLst>
                                    <p:set>
                                      <p:cBhvr>
                                        <p:cTn id="50" dur="1" fill="hold">
                                          <p:stCondLst>
                                            <p:cond delay="0"/>
                                          </p:stCondLst>
                                        </p:cTn>
                                        <p:tgtEl>
                                          <p:spTgt spid="3">
                                            <p:txEl>
                                              <p:pRg st="16" end="16"/>
                                            </p:txEl>
                                          </p:spTgt>
                                        </p:tgtEl>
                                        <p:attrNameLst>
                                          <p:attrName>style.visibility</p:attrName>
                                        </p:attrNameLst>
                                      </p:cBhvr>
                                      <p:to>
                                        <p:strVal val="visible"/>
                                      </p:to>
                                    </p:set>
                                    <p:animEffect transition="in" filter="blinds(horizontal)">
                                      <p:cBhvr>
                                        <p:cTn id="51" dur="500"/>
                                        <p:tgtEl>
                                          <p:spTgt spid="3">
                                            <p:txEl>
                                              <p:pRg st="16" end="1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Recursion</a:t>
            </a:r>
            <a:endParaRPr lang="en-US" dirty="0"/>
          </a:p>
        </p:txBody>
      </p:sp>
      <p:sp>
        <p:nvSpPr>
          <p:cNvPr id="3" name="Content Placeholder 2"/>
          <p:cNvSpPr>
            <a:spLocks noGrp="1"/>
          </p:cNvSpPr>
          <p:nvPr>
            <p:ph idx="1"/>
          </p:nvPr>
        </p:nvSpPr>
        <p:spPr/>
        <p:txBody>
          <a:bodyPr/>
          <a:lstStyle/>
          <a:p>
            <a:r>
              <a:rPr lang="en-US" dirty="0" smtClean="0"/>
              <a:t>It’s possible for a function to call another function.</a:t>
            </a:r>
          </a:p>
          <a:p>
            <a:r>
              <a:rPr lang="en-US" dirty="0" smtClean="0"/>
              <a:t>It’s also possible for a function to call itself</a:t>
            </a:r>
          </a:p>
          <a:p>
            <a:pPr lvl="1"/>
            <a:r>
              <a:rPr lang="en-US" dirty="0" smtClean="0"/>
              <a:t>This technique is called recursion</a:t>
            </a:r>
          </a:p>
          <a:p>
            <a:pPr lvl="1"/>
            <a:r>
              <a:rPr lang="en-US" dirty="0" smtClean="0"/>
              <a:t>Many algorithms are most easily described recursively</a:t>
            </a:r>
          </a:p>
          <a:p>
            <a:pPr lvl="1"/>
            <a:endParaRPr lang="en-US" dirty="0" smtClean="0"/>
          </a:p>
          <a:p>
            <a:r>
              <a:rPr lang="en-US" dirty="0" smtClean="0"/>
              <a:t>Consider calculating the factorial of a number</a:t>
            </a:r>
          </a:p>
          <a:p>
            <a:pPr lvl="1"/>
            <a:endParaRPr lang="en-US" dirty="0"/>
          </a:p>
        </p:txBody>
      </p:sp>
      <p:pic>
        <p:nvPicPr>
          <p:cNvPr id="63490" name="Picture 2"/>
          <p:cNvPicPr>
            <a:picLocks noChangeAspect="1" noChangeArrowheads="1"/>
          </p:cNvPicPr>
          <p:nvPr/>
        </p:nvPicPr>
        <p:blipFill>
          <a:blip r:embed="rId2"/>
          <a:srcRect/>
          <a:stretch>
            <a:fillRect/>
          </a:stretch>
        </p:blipFill>
        <p:spPr bwMode="auto">
          <a:xfrm>
            <a:off x="3156857" y="3786033"/>
            <a:ext cx="2851377" cy="73426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par>
                                <p:cTn id="13" presetID="3" presetClass="entr" presetSubtype="10" fill="hold"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blinds(horizontal)">
                                      <p:cBhvr>
                                        <p:cTn id="15" dur="500"/>
                                        <p:tgtEl>
                                          <p:spTgt spid="3">
                                            <p:txEl>
                                              <p:pRg st="2" end="2"/>
                                            </p:txEl>
                                          </p:spTgt>
                                        </p:tgtEl>
                                      </p:cBhvr>
                                    </p:animEffect>
                                  </p:childTnLst>
                                </p:cTn>
                              </p:par>
                              <p:par>
                                <p:cTn id="16" presetID="3" presetClass="entr" presetSubtype="10" fill="hold" nodeType="with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blinds(horizontal)">
                                      <p:cBhvr>
                                        <p:cTn id="18" dur="500"/>
                                        <p:tgtEl>
                                          <p:spTgt spid="3">
                                            <p:txEl>
                                              <p:pRg st="3" end="3"/>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3" presetClass="entr" presetSubtype="1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animEffect transition="in" filter="blinds(horizontal)">
                                      <p:cBhvr>
                                        <p:cTn id="23" dur="500"/>
                                        <p:tgtEl>
                                          <p:spTgt spid="3">
                                            <p:txEl>
                                              <p:pRg st="5" end="5"/>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3" presetClass="entr" presetSubtype="10" fill="hold" nodeType="clickEffect">
                                  <p:stCondLst>
                                    <p:cond delay="0"/>
                                  </p:stCondLst>
                                  <p:childTnLst>
                                    <p:set>
                                      <p:cBhvr>
                                        <p:cTn id="27" dur="1" fill="hold">
                                          <p:stCondLst>
                                            <p:cond delay="0"/>
                                          </p:stCondLst>
                                        </p:cTn>
                                        <p:tgtEl>
                                          <p:spTgt spid="63490"/>
                                        </p:tgtEl>
                                        <p:attrNameLst>
                                          <p:attrName>style.visibility</p:attrName>
                                        </p:attrNameLst>
                                      </p:cBhvr>
                                      <p:to>
                                        <p:strVal val="visible"/>
                                      </p:to>
                                    </p:set>
                                    <p:animEffect transition="in" filter="blinds(horizontal)">
                                      <p:cBhvr>
                                        <p:cTn id="28" dur="500"/>
                                        <p:tgtEl>
                                          <p:spTgt spid="6349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Searching</a:t>
            </a:r>
            <a:endParaRPr lang="en-US" dirty="0"/>
          </a:p>
        </p:txBody>
      </p:sp>
      <p:sp>
        <p:nvSpPr>
          <p:cNvPr id="3" name="Content Placeholder 2"/>
          <p:cNvSpPr>
            <a:spLocks noGrp="1"/>
          </p:cNvSpPr>
          <p:nvPr>
            <p:ph idx="1"/>
          </p:nvPr>
        </p:nvSpPr>
        <p:spPr/>
        <p:txBody>
          <a:bodyPr/>
          <a:lstStyle/>
          <a:p>
            <a:r>
              <a:rPr lang="en-US" dirty="0" smtClean="0"/>
              <a:t>Searching is an important program in computing</a:t>
            </a:r>
          </a:p>
          <a:p>
            <a:endParaRPr lang="en-US" dirty="0" smtClean="0"/>
          </a:p>
          <a:p>
            <a:r>
              <a:rPr lang="en-US" dirty="0" smtClean="0"/>
              <a:t>“Searching” is the problem of looking up a particular value in a list or other data structure. You generally want to find the value (if it’s there) and determine its position.</a:t>
            </a:r>
          </a:p>
          <a:p>
            <a:pPr lvl="1"/>
            <a:r>
              <a:rPr lang="en-US" dirty="0" smtClean="0"/>
              <a:t>We will only worry about searching in lists here. There are many other data structures that can be used to store data; each one has its own searching algorithms that can be applied</a:t>
            </a: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blinds(horizontal)">
                                      <p:cBhvr>
                                        <p:cTn id="7" dur="500"/>
                                        <p:tgtEl>
                                          <p:spTgt spid="3">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blinds(horizontal)">
                                      <p:cBhvr>
                                        <p:cTn id="1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We can use this same definition to create a Python function that calculates the factorial of a (positive) integer.</a:t>
            </a:r>
          </a:p>
          <a:p>
            <a:r>
              <a:rPr lang="pt-BR" dirty="0" smtClean="0"/>
              <a:t>def factorial(n):</a:t>
            </a:r>
          </a:p>
          <a:p>
            <a:r>
              <a:rPr lang="pt-BR" dirty="0" smtClean="0"/>
              <a:t>    """</a:t>
            </a:r>
          </a:p>
          <a:p>
            <a:r>
              <a:rPr lang="pt-BR" dirty="0" smtClean="0"/>
              <a:t>    Calculate n! recursively.</a:t>
            </a:r>
          </a:p>
          <a:p>
            <a:r>
              <a:rPr lang="pt-BR" dirty="0" smtClean="0"/>
              <a:t>    &gt;&gt;&gt; factorial(10)</a:t>
            </a:r>
          </a:p>
          <a:p>
            <a:r>
              <a:rPr lang="pt-BR" dirty="0" smtClean="0"/>
              <a:t>    3628800</a:t>
            </a:r>
          </a:p>
          <a:p>
            <a:r>
              <a:rPr lang="pt-BR" dirty="0" smtClean="0"/>
              <a:t>    &gt;&gt;&gt; factorial(0)</a:t>
            </a:r>
          </a:p>
          <a:p>
            <a:r>
              <a:rPr lang="pt-BR" dirty="0" smtClean="0"/>
              <a:t>    1</a:t>
            </a:r>
          </a:p>
          <a:p>
            <a:r>
              <a:rPr lang="pt-BR" dirty="0" smtClean="0"/>
              <a:t>    """</a:t>
            </a:r>
          </a:p>
          <a:p>
            <a:r>
              <a:rPr lang="pt-BR" dirty="0" smtClean="0"/>
              <a:t>    if n==0:</a:t>
            </a:r>
          </a:p>
          <a:p>
            <a:r>
              <a:rPr lang="pt-BR" dirty="0" smtClean="0"/>
              <a:t>        return 1</a:t>
            </a:r>
          </a:p>
          <a:p>
            <a:r>
              <a:rPr lang="pt-BR" dirty="0" smtClean="0"/>
              <a:t>    else:</a:t>
            </a:r>
          </a:p>
          <a:p>
            <a:r>
              <a:rPr lang="pt-BR" dirty="0" smtClean="0"/>
              <a:t>        return n * factorial(n-1)</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9" end="9"/>
                                            </p:txEl>
                                          </p:spTgt>
                                        </p:tgtEl>
                                        <p:attrNameLst>
                                          <p:attrName>style.visibility</p:attrName>
                                        </p:attrNameLst>
                                      </p:cBhvr>
                                      <p:to>
                                        <p:strVal val="visible"/>
                                      </p:to>
                                    </p:set>
                                    <p:animEffect transition="in" filter="blinds(horizontal)">
                                      <p:cBhvr>
                                        <p:cTn id="7" dur="500"/>
                                        <p:tgtEl>
                                          <p:spTgt spid="3">
                                            <p:txEl>
                                              <p:pRg st="9" end="9"/>
                                            </p:txEl>
                                          </p:spTgt>
                                        </p:tgtEl>
                                      </p:cBhvr>
                                    </p:animEffect>
                                  </p:childTnLst>
                                </p:cTn>
                              </p:par>
                              <p:par>
                                <p:cTn id="8" presetID="3" presetClass="entr" presetSubtype="10" fill="hold" nodeType="withEffect">
                                  <p:stCondLst>
                                    <p:cond delay="0"/>
                                  </p:stCondLst>
                                  <p:childTnLst>
                                    <p:set>
                                      <p:cBhvr>
                                        <p:cTn id="9" dur="1" fill="hold">
                                          <p:stCondLst>
                                            <p:cond delay="0"/>
                                          </p:stCondLst>
                                        </p:cTn>
                                        <p:tgtEl>
                                          <p:spTgt spid="3">
                                            <p:txEl>
                                              <p:pRg st="10" end="10"/>
                                            </p:txEl>
                                          </p:spTgt>
                                        </p:tgtEl>
                                        <p:attrNameLst>
                                          <p:attrName>style.visibility</p:attrName>
                                        </p:attrNameLst>
                                      </p:cBhvr>
                                      <p:to>
                                        <p:strVal val="visible"/>
                                      </p:to>
                                    </p:set>
                                    <p:animEffect transition="in" filter="blinds(horizontal)">
                                      <p:cBhvr>
                                        <p:cTn id="10" dur="500"/>
                                        <p:tgtEl>
                                          <p:spTgt spid="3">
                                            <p:txEl>
                                              <p:pRg st="10" end="1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3" presetClass="entr" presetSubtype="10" fill="hold" nodeType="clickEffect">
                                  <p:stCondLst>
                                    <p:cond delay="0"/>
                                  </p:stCondLst>
                                  <p:childTnLst>
                                    <p:set>
                                      <p:cBhvr>
                                        <p:cTn id="14" dur="1" fill="hold">
                                          <p:stCondLst>
                                            <p:cond delay="0"/>
                                          </p:stCondLst>
                                        </p:cTn>
                                        <p:tgtEl>
                                          <p:spTgt spid="3">
                                            <p:txEl>
                                              <p:pRg st="11" end="11"/>
                                            </p:txEl>
                                          </p:spTgt>
                                        </p:tgtEl>
                                        <p:attrNameLst>
                                          <p:attrName>style.visibility</p:attrName>
                                        </p:attrNameLst>
                                      </p:cBhvr>
                                      <p:to>
                                        <p:strVal val="visible"/>
                                      </p:to>
                                    </p:set>
                                    <p:animEffect transition="in" filter="blinds(horizontal)">
                                      <p:cBhvr>
                                        <p:cTn id="15" dur="500"/>
                                        <p:tgtEl>
                                          <p:spTgt spid="3">
                                            <p:txEl>
                                              <p:pRg st="11" end="11"/>
                                            </p:txEl>
                                          </p:spTgt>
                                        </p:tgtEl>
                                      </p:cBhvr>
                                    </p:animEffect>
                                  </p:childTnLst>
                                </p:cTn>
                              </p:par>
                              <p:par>
                                <p:cTn id="16" presetID="3" presetClass="entr" presetSubtype="10" fill="hold" nodeType="withEffect">
                                  <p:stCondLst>
                                    <p:cond delay="0"/>
                                  </p:stCondLst>
                                  <p:childTnLst>
                                    <p:set>
                                      <p:cBhvr>
                                        <p:cTn id="17" dur="1" fill="hold">
                                          <p:stCondLst>
                                            <p:cond delay="0"/>
                                          </p:stCondLst>
                                        </p:cTn>
                                        <p:tgtEl>
                                          <p:spTgt spid="3">
                                            <p:txEl>
                                              <p:pRg st="12" end="12"/>
                                            </p:txEl>
                                          </p:spTgt>
                                        </p:tgtEl>
                                        <p:attrNameLst>
                                          <p:attrName>style.visibility</p:attrName>
                                        </p:attrNameLst>
                                      </p:cBhvr>
                                      <p:to>
                                        <p:strVal val="visible"/>
                                      </p:to>
                                    </p:set>
                                    <p:animEffect transition="in" filter="blinds(horizontal)">
                                      <p:cBhvr>
                                        <p:cTn id="18" dur="500"/>
                                        <p:tgtEl>
                                          <p:spTgt spid="3">
                                            <p:txEl>
                                              <p:pRg st="12" end="12"/>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3" presetClass="entr" presetSubtype="10" fill="hold" nodeType="clickEffect">
                                  <p:stCondLst>
                                    <p:cond delay="0"/>
                                  </p:stCondLst>
                                  <p:childTnLst>
                                    <p:set>
                                      <p:cBhvr>
                                        <p:cTn id="22" dur="1" fill="hold">
                                          <p:stCondLst>
                                            <p:cond delay="0"/>
                                          </p:stCondLst>
                                        </p:cTn>
                                        <p:tgtEl>
                                          <p:spTgt spid="3">
                                            <p:txEl>
                                              <p:pRg st="1" end="1"/>
                                            </p:txEl>
                                          </p:spTgt>
                                        </p:tgtEl>
                                        <p:attrNameLst>
                                          <p:attrName>style.visibility</p:attrName>
                                        </p:attrNameLst>
                                      </p:cBhvr>
                                      <p:to>
                                        <p:strVal val="visible"/>
                                      </p:to>
                                    </p:set>
                                    <p:animEffect transition="in" filter="blinds(horizontal)">
                                      <p:cBhvr>
                                        <p:cTn id="23" dur="500"/>
                                        <p:tgtEl>
                                          <p:spTgt spid="3">
                                            <p:txEl>
                                              <p:pRg st="1" end="1"/>
                                            </p:txEl>
                                          </p:spTgt>
                                        </p:tgtEl>
                                      </p:cBhvr>
                                    </p:animEffect>
                                  </p:childTnLst>
                                </p:cTn>
                              </p:par>
                              <p:par>
                                <p:cTn id="24" presetID="3" presetClass="entr" presetSubtype="10" fill="hold" nodeType="withEffect">
                                  <p:stCondLst>
                                    <p:cond delay="0"/>
                                  </p:stCondLst>
                                  <p:childTnLst>
                                    <p:set>
                                      <p:cBhvr>
                                        <p:cTn id="25" dur="1" fill="hold">
                                          <p:stCondLst>
                                            <p:cond delay="0"/>
                                          </p:stCondLst>
                                        </p:cTn>
                                        <p:tgtEl>
                                          <p:spTgt spid="3">
                                            <p:txEl>
                                              <p:pRg st="2" end="2"/>
                                            </p:txEl>
                                          </p:spTgt>
                                        </p:tgtEl>
                                        <p:attrNameLst>
                                          <p:attrName>style.visibility</p:attrName>
                                        </p:attrNameLst>
                                      </p:cBhvr>
                                      <p:to>
                                        <p:strVal val="visible"/>
                                      </p:to>
                                    </p:set>
                                    <p:animEffect transition="in" filter="blinds(horizontal)">
                                      <p:cBhvr>
                                        <p:cTn id="26" dur="500"/>
                                        <p:tgtEl>
                                          <p:spTgt spid="3">
                                            <p:txEl>
                                              <p:pRg st="2" end="2"/>
                                            </p:txEl>
                                          </p:spTgt>
                                        </p:tgtEl>
                                      </p:cBhvr>
                                    </p:animEffect>
                                  </p:childTnLst>
                                </p:cTn>
                              </p:par>
                              <p:par>
                                <p:cTn id="27" presetID="3" presetClass="entr" presetSubtype="10" fill="hold" nodeType="withEffect">
                                  <p:stCondLst>
                                    <p:cond delay="0"/>
                                  </p:stCondLst>
                                  <p:childTnLst>
                                    <p:set>
                                      <p:cBhvr>
                                        <p:cTn id="28" dur="1" fill="hold">
                                          <p:stCondLst>
                                            <p:cond delay="0"/>
                                          </p:stCondLst>
                                        </p:cTn>
                                        <p:tgtEl>
                                          <p:spTgt spid="3">
                                            <p:txEl>
                                              <p:pRg st="3" end="3"/>
                                            </p:txEl>
                                          </p:spTgt>
                                        </p:tgtEl>
                                        <p:attrNameLst>
                                          <p:attrName>style.visibility</p:attrName>
                                        </p:attrNameLst>
                                      </p:cBhvr>
                                      <p:to>
                                        <p:strVal val="visible"/>
                                      </p:to>
                                    </p:set>
                                    <p:animEffect transition="in" filter="blinds(horizontal)">
                                      <p:cBhvr>
                                        <p:cTn id="29" dur="500"/>
                                        <p:tgtEl>
                                          <p:spTgt spid="3">
                                            <p:txEl>
                                              <p:pRg st="3" end="3"/>
                                            </p:txEl>
                                          </p:spTgt>
                                        </p:tgtEl>
                                      </p:cBhvr>
                                    </p:animEffect>
                                  </p:childTnLst>
                                </p:cTn>
                              </p:par>
                              <p:par>
                                <p:cTn id="30" presetID="3" presetClass="entr" presetSubtype="10" fill="hold" nodeType="with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Effect transition="in" filter="blinds(horizontal)">
                                      <p:cBhvr>
                                        <p:cTn id="32" dur="500"/>
                                        <p:tgtEl>
                                          <p:spTgt spid="3">
                                            <p:txEl>
                                              <p:pRg st="4" end="4"/>
                                            </p:txEl>
                                          </p:spTgt>
                                        </p:tgtEl>
                                      </p:cBhvr>
                                    </p:animEffect>
                                  </p:childTnLst>
                                </p:cTn>
                              </p:par>
                              <p:par>
                                <p:cTn id="33" presetID="3" presetClass="entr" presetSubtype="10" fill="hold" nodeType="withEffect">
                                  <p:stCondLst>
                                    <p:cond delay="0"/>
                                  </p:stCondLst>
                                  <p:childTnLst>
                                    <p:set>
                                      <p:cBhvr>
                                        <p:cTn id="34" dur="1" fill="hold">
                                          <p:stCondLst>
                                            <p:cond delay="0"/>
                                          </p:stCondLst>
                                        </p:cTn>
                                        <p:tgtEl>
                                          <p:spTgt spid="3">
                                            <p:txEl>
                                              <p:pRg st="5" end="5"/>
                                            </p:txEl>
                                          </p:spTgt>
                                        </p:tgtEl>
                                        <p:attrNameLst>
                                          <p:attrName>style.visibility</p:attrName>
                                        </p:attrNameLst>
                                      </p:cBhvr>
                                      <p:to>
                                        <p:strVal val="visible"/>
                                      </p:to>
                                    </p:set>
                                    <p:animEffect transition="in" filter="blinds(horizontal)">
                                      <p:cBhvr>
                                        <p:cTn id="35" dur="500"/>
                                        <p:tgtEl>
                                          <p:spTgt spid="3">
                                            <p:txEl>
                                              <p:pRg st="5" end="5"/>
                                            </p:txEl>
                                          </p:spTgt>
                                        </p:tgtEl>
                                      </p:cBhvr>
                                    </p:animEffect>
                                  </p:childTnLst>
                                </p:cTn>
                              </p:par>
                              <p:par>
                                <p:cTn id="36" presetID="3" presetClass="entr" presetSubtype="10" fill="hold" nodeType="withEffect">
                                  <p:stCondLst>
                                    <p:cond delay="0"/>
                                  </p:stCondLst>
                                  <p:childTnLst>
                                    <p:set>
                                      <p:cBhvr>
                                        <p:cTn id="37" dur="1" fill="hold">
                                          <p:stCondLst>
                                            <p:cond delay="0"/>
                                          </p:stCondLst>
                                        </p:cTn>
                                        <p:tgtEl>
                                          <p:spTgt spid="3">
                                            <p:txEl>
                                              <p:pRg st="6" end="6"/>
                                            </p:txEl>
                                          </p:spTgt>
                                        </p:tgtEl>
                                        <p:attrNameLst>
                                          <p:attrName>style.visibility</p:attrName>
                                        </p:attrNameLst>
                                      </p:cBhvr>
                                      <p:to>
                                        <p:strVal val="visible"/>
                                      </p:to>
                                    </p:set>
                                    <p:animEffect transition="in" filter="blinds(horizontal)">
                                      <p:cBhvr>
                                        <p:cTn id="38" dur="500"/>
                                        <p:tgtEl>
                                          <p:spTgt spid="3">
                                            <p:txEl>
                                              <p:pRg st="6" end="6"/>
                                            </p:txEl>
                                          </p:spTgt>
                                        </p:tgtEl>
                                      </p:cBhvr>
                                    </p:animEffect>
                                  </p:childTnLst>
                                </p:cTn>
                              </p:par>
                              <p:par>
                                <p:cTn id="39" presetID="3" presetClass="entr" presetSubtype="10" fill="hold" nodeType="withEffect">
                                  <p:stCondLst>
                                    <p:cond delay="0"/>
                                  </p:stCondLst>
                                  <p:childTnLst>
                                    <p:set>
                                      <p:cBhvr>
                                        <p:cTn id="40" dur="1" fill="hold">
                                          <p:stCondLst>
                                            <p:cond delay="0"/>
                                          </p:stCondLst>
                                        </p:cTn>
                                        <p:tgtEl>
                                          <p:spTgt spid="3">
                                            <p:txEl>
                                              <p:pRg st="7" end="7"/>
                                            </p:txEl>
                                          </p:spTgt>
                                        </p:tgtEl>
                                        <p:attrNameLst>
                                          <p:attrName>style.visibility</p:attrName>
                                        </p:attrNameLst>
                                      </p:cBhvr>
                                      <p:to>
                                        <p:strVal val="visible"/>
                                      </p:to>
                                    </p:set>
                                    <p:animEffect transition="in" filter="blinds(horizontal)">
                                      <p:cBhvr>
                                        <p:cTn id="41" dur="500"/>
                                        <p:tgtEl>
                                          <p:spTgt spid="3">
                                            <p:txEl>
                                              <p:pRg st="7" end="7"/>
                                            </p:txEl>
                                          </p:spTgt>
                                        </p:tgtEl>
                                      </p:cBhvr>
                                    </p:animEffect>
                                  </p:childTnLst>
                                </p:cTn>
                              </p:par>
                              <p:par>
                                <p:cTn id="42" presetID="3" presetClass="entr" presetSubtype="10" fill="hold" nodeType="withEffect">
                                  <p:stCondLst>
                                    <p:cond delay="0"/>
                                  </p:stCondLst>
                                  <p:childTnLst>
                                    <p:set>
                                      <p:cBhvr>
                                        <p:cTn id="43" dur="1" fill="hold">
                                          <p:stCondLst>
                                            <p:cond delay="0"/>
                                          </p:stCondLst>
                                        </p:cTn>
                                        <p:tgtEl>
                                          <p:spTgt spid="3">
                                            <p:txEl>
                                              <p:pRg st="8" end="8"/>
                                            </p:txEl>
                                          </p:spTgt>
                                        </p:tgtEl>
                                        <p:attrNameLst>
                                          <p:attrName>style.visibility</p:attrName>
                                        </p:attrNameLst>
                                      </p:cBhvr>
                                      <p:to>
                                        <p:strVal val="visible"/>
                                      </p:to>
                                    </p:set>
                                    <p:animEffect transition="in" filter="blinds(horizontal)">
                                      <p:cBhvr>
                                        <p:cTn id="44"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dirty="0"/>
          </a:p>
        </p:txBody>
      </p:sp>
      <p:pic>
        <p:nvPicPr>
          <p:cNvPr id="64514" name="Picture 2"/>
          <p:cNvPicPr>
            <a:picLocks noChangeAspect="1" noChangeArrowheads="1"/>
          </p:cNvPicPr>
          <p:nvPr/>
        </p:nvPicPr>
        <p:blipFill>
          <a:blip r:embed="rId2"/>
          <a:srcRect/>
          <a:stretch>
            <a:fillRect/>
          </a:stretch>
        </p:blipFill>
        <p:spPr bwMode="auto">
          <a:xfrm>
            <a:off x="2471058" y="1257066"/>
            <a:ext cx="4059011" cy="4530734"/>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it works</a:t>
            </a:r>
            <a:endParaRPr lang="en-US" dirty="0"/>
          </a:p>
        </p:txBody>
      </p:sp>
      <p:sp>
        <p:nvSpPr>
          <p:cNvPr id="3" name="Content Placeholder 2"/>
          <p:cNvSpPr>
            <a:spLocks noGrp="1"/>
          </p:cNvSpPr>
          <p:nvPr>
            <p:ph idx="1"/>
          </p:nvPr>
        </p:nvSpPr>
        <p:spPr/>
        <p:txBody>
          <a:bodyPr/>
          <a:lstStyle/>
          <a:p>
            <a:r>
              <a:rPr lang="en-US" dirty="0" smtClean="0"/>
              <a:t>Whenever a function calls itself, you should think of a new copy of the function being made.</a:t>
            </a:r>
          </a:p>
          <a:p>
            <a:pPr lvl="1"/>
            <a:r>
              <a:rPr lang="en-US" dirty="0" smtClean="0"/>
              <a:t>if we call factorial(3), while running, it will call factorial(2). This will be a separate function call, with separate arguments and local variables. </a:t>
            </a:r>
          </a:p>
          <a:p>
            <a:pPr lvl="1"/>
            <a:r>
              <a:rPr lang="en-US" dirty="0" smtClean="0"/>
              <a:t>It will run totally independently of the other instance of the function.</a:t>
            </a:r>
          </a:p>
          <a:p>
            <a:pPr lvl="1"/>
            <a:r>
              <a:rPr lang="en-US" dirty="0" smtClean="0"/>
              <a:t>factorial(3) calls factorial(2), which itself calls factorial(1), which calls factorial(0).</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blinds(horizontal)">
                                      <p:cBhvr>
                                        <p:cTn id="7" dur="500"/>
                                        <p:tgtEl>
                                          <p:spTgt spid="3">
                                            <p:txEl>
                                              <p:pRg st="2" end="2"/>
                                            </p:txEl>
                                          </p:spTgt>
                                        </p:tgtEl>
                                      </p:cBhvr>
                                    </p:animEffect>
                                  </p:childTnLst>
                                </p:cTn>
                              </p:par>
                              <p:par>
                                <p:cTn id="8" presetID="3" presetClass="entr" presetSubtype="10" fill="hold" nodeType="withEffect">
                                  <p:stCondLst>
                                    <p:cond delay="0"/>
                                  </p:stCondLst>
                                  <p:childTnLst>
                                    <p:set>
                                      <p:cBhvr>
                                        <p:cTn id="9" dur="1" fill="hold">
                                          <p:stCondLst>
                                            <p:cond delay="0"/>
                                          </p:stCondLst>
                                        </p:cTn>
                                        <p:tgtEl>
                                          <p:spTgt spid="3">
                                            <p:txEl>
                                              <p:pRg st="3" end="3"/>
                                            </p:txEl>
                                          </p:spTgt>
                                        </p:tgtEl>
                                        <p:attrNameLst>
                                          <p:attrName>style.visibility</p:attrName>
                                        </p:attrNameLst>
                                      </p:cBhvr>
                                      <p:to>
                                        <p:strVal val="visible"/>
                                      </p:to>
                                    </p:set>
                                    <p:animEffect transition="in" filter="blinds(horizontal)">
                                      <p:cBhvr>
                                        <p:cTn id="10"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Understanding Recursion</a:t>
            </a:r>
            <a:endParaRPr lang="en-US" dirty="0"/>
          </a:p>
        </p:txBody>
      </p:sp>
      <p:sp>
        <p:nvSpPr>
          <p:cNvPr id="3" name="Content Placeholder 2"/>
          <p:cNvSpPr>
            <a:spLocks noGrp="1"/>
          </p:cNvSpPr>
          <p:nvPr>
            <p:ph idx="1"/>
          </p:nvPr>
        </p:nvSpPr>
        <p:spPr/>
        <p:txBody>
          <a:bodyPr/>
          <a:lstStyle/>
          <a:p>
            <a:r>
              <a:rPr lang="en-US" dirty="0" smtClean="0"/>
              <a:t>When looking at a recursive algorithm, many people ﬁnd it too complicated to think of every function call</a:t>
            </a:r>
          </a:p>
          <a:p>
            <a:pPr lvl="1"/>
            <a:r>
              <a:rPr lang="en-US" dirty="0" smtClean="0"/>
              <a:t>Keeping track of every step of the recursion isn’t really necessary to believe that the function works</a:t>
            </a:r>
          </a:p>
          <a:p>
            <a:pPr lvl="2"/>
            <a:r>
              <a:rPr lang="en-US" dirty="0" smtClean="0"/>
              <a:t>Factorial(100)</a:t>
            </a:r>
          </a:p>
          <a:p>
            <a:pPr lvl="1"/>
            <a:r>
              <a:rPr lang="en-US" dirty="0" smtClean="0"/>
              <a:t>Keeping track of a few steps is usually enough to understand the algorithm</a:t>
            </a:r>
          </a:p>
          <a:p>
            <a:pPr lvl="1"/>
            <a:r>
              <a:rPr lang="en-US" dirty="0" smtClean="0"/>
              <a:t>Make sure that the function and its recursive calls are structured so that recursive calls head towards the base case that ends the recursion.</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Effect transition="in" filter="blinds(horizontal)">
                                      <p:cBhvr>
                                        <p:cTn id="7" dur="500"/>
                                        <p:tgtEl>
                                          <p:spTgt spid="3">
                                            <p:txEl>
                                              <p:pRg st="3" end="3"/>
                                            </p:txEl>
                                          </p:spTgt>
                                        </p:tgtEl>
                                      </p:cBhvr>
                                    </p:animEffect>
                                  </p:childTnLst>
                                </p:cTn>
                              </p:par>
                              <p:par>
                                <p:cTn id="8" presetID="3" presetClass="entr" presetSubtype="10" fill="hold" nodeType="withEffect">
                                  <p:stCondLst>
                                    <p:cond delay="0"/>
                                  </p:stCondLst>
                                  <p:childTnLst>
                                    <p:set>
                                      <p:cBhvr>
                                        <p:cTn id="9" dur="1" fill="hold">
                                          <p:stCondLst>
                                            <p:cond delay="0"/>
                                          </p:stCondLst>
                                        </p:cTn>
                                        <p:tgtEl>
                                          <p:spTgt spid="3">
                                            <p:txEl>
                                              <p:pRg st="4" end="4"/>
                                            </p:txEl>
                                          </p:spTgt>
                                        </p:tgtEl>
                                        <p:attrNameLst>
                                          <p:attrName>style.visibility</p:attrName>
                                        </p:attrNameLst>
                                      </p:cBhvr>
                                      <p:to>
                                        <p:strVal val="visible"/>
                                      </p:to>
                                    </p:set>
                                    <p:animEffect transition="in" filter="blinds(horizontal)">
                                      <p:cBhvr>
                                        <p:cTn id="10"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Designing with Recursion</a:t>
            </a:r>
            <a:endParaRPr lang="en-US" dirty="0"/>
          </a:p>
        </p:txBody>
      </p:sp>
      <p:sp>
        <p:nvSpPr>
          <p:cNvPr id="3" name="Content Placeholder 2"/>
          <p:cNvSpPr>
            <a:spLocks noGrp="1"/>
          </p:cNvSpPr>
          <p:nvPr>
            <p:ph idx="1"/>
          </p:nvPr>
        </p:nvSpPr>
        <p:spPr/>
        <p:txBody>
          <a:bodyPr/>
          <a:lstStyle/>
          <a:p>
            <a:r>
              <a:rPr lang="en-US" dirty="0" smtClean="0"/>
              <a:t>Step 1: Find a Smaller </a:t>
            </a:r>
            <a:r>
              <a:rPr lang="en-US" dirty="0" err="1" smtClean="0"/>
              <a:t>Subproblem</a:t>
            </a:r>
            <a:endParaRPr lang="en-US" dirty="0" smtClean="0"/>
          </a:p>
          <a:p>
            <a:pPr lvl="1"/>
            <a:r>
              <a:rPr lang="en-US" dirty="0" smtClean="0"/>
              <a:t>The whole point of making a recursive call is to solve a similar, but smaller problem.</a:t>
            </a:r>
          </a:p>
          <a:p>
            <a:pPr lvl="2"/>
            <a:r>
              <a:rPr lang="en-US" dirty="0" smtClean="0"/>
              <a:t>n! = n × (n − 1)!</a:t>
            </a:r>
          </a:p>
          <a:p>
            <a:pPr lvl="2"/>
            <a:r>
              <a:rPr lang="en-US" dirty="0" smtClean="0"/>
              <a:t>if we can somehow calculate (n − 1)! it’s easy to use that to calculate n!</a:t>
            </a:r>
          </a:p>
          <a:p>
            <a:pPr lvl="1"/>
            <a:r>
              <a:rPr lang="en-US" dirty="0" smtClean="0"/>
              <a:t>To reverse the string, we have to ask: if we reverse part of the string, can we use that to finish reversing the whole string?</a:t>
            </a:r>
          </a:p>
          <a:p>
            <a:pPr lvl="2"/>
            <a:r>
              <a:rPr lang="en-US" dirty="0" smtClean="0"/>
              <a:t>If we reverse the tail of the string (string[1:])</a:t>
            </a:r>
          </a:p>
          <a:p>
            <a:pPr lvl="2"/>
            <a:r>
              <a:rPr lang="en-US" dirty="0" smtClean="0"/>
              <a:t>if we are trying to reverse the string "looter", the tail (string[1:]) is or "</a:t>
            </a:r>
            <a:r>
              <a:rPr lang="en-US" dirty="0" err="1" smtClean="0"/>
              <a:t>ooter</a:t>
            </a:r>
            <a:r>
              <a:rPr lang="en-US" dirty="0" smtClean="0"/>
              <a:t>“</a:t>
            </a:r>
          </a:p>
          <a:p>
            <a:pPr lvl="2"/>
            <a:r>
              <a:rPr lang="en-US" dirty="0" smtClean="0"/>
              <a:t>. If we make a recursive call to reverse this (reverse(string[1:])), it should return "</a:t>
            </a:r>
            <a:r>
              <a:rPr lang="en-US" dirty="0" err="1" smtClean="0"/>
              <a:t>retoo</a:t>
            </a:r>
            <a:r>
              <a:rPr lang="en-US" dirty="0" smtClean="0"/>
              <a:t>".</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blinds(horizontal)">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blinds(horizontal)">
                                      <p:cBhvr>
                                        <p:cTn id="12" dur="500"/>
                                        <p:tgtEl>
                                          <p:spTgt spid="3">
                                            <p:txEl>
                                              <p:pRg st="2" end="2"/>
                                            </p:txEl>
                                          </p:spTgt>
                                        </p:tgtEl>
                                      </p:cBhvr>
                                    </p:animEffect>
                                  </p:childTnLst>
                                </p:cTn>
                              </p:par>
                              <p:par>
                                <p:cTn id="13" presetID="3" presetClass="entr" presetSubtype="10" fill="hold"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Effect transition="in" filter="blinds(horizontal)">
                                      <p:cBhvr>
                                        <p:cTn id="15" dur="500"/>
                                        <p:tgtEl>
                                          <p:spTgt spid="3">
                                            <p:txEl>
                                              <p:pRg st="3" end="3"/>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3" presetClass="entr" presetSubtype="10" fill="hold" nodeType="clickEffect">
                                  <p:stCondLst>
                                    <p:cond delay="0"/>
                                  </p:stCondLst>
                                  <p:childTnLst>
                                    <p:set>
                                      <p:cBhvr>
                                        <p:cTn id="19" dur="1" fill="hold">
                                          <p:stCondLst>
                                            <p:cond delay="0"/>
                                          </p:stCondLst>
                                        </p:cTn>
                                        <p:tgtEl>
                                          <p:spTgt spid="3">
                                            <p:txEl>
                                              <p:pRg st="4" end="4"/>
                                            </p:txEl>
                                          </p:spTgt>
                                        </p:tgtEl>
                                        <p:attrNameLst>
                                          <p:attrName>style.visibility</p:attrName>
                                        </p:attrNameLst>
                                      </p:cBhvr>
                                      <p:to>
                                        <p:strVal val="visible"/>
                                      </p:to>
                                    </p:set>
                                    <p:animEffect transition="in" filter="blinds(horizontal)">
                                      <p:cBhvr>
                                        <p:cTn id="20" dur="500"/>
                                        <p:tgtEl>
                                          <p:spTgt spid="3">
                                            <p:txEl>
                                              <p:pRg st="4" end="4"/>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3" presetClass="entr" presetSubtype="10" fill="hold" nodeType="click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animEffect transition="in" filter="blinds(horizontal)">
                                      <p:cBhvr>
                                        <p:cTn id="25" dur="500"/>
                                        <p:tgtEl>
                                          <p:spTgt spid="3">
                                            <p:txEl>
                                              <p:pRg st="5" end="5"/>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3" presetClass="entr" presetSubtype="10" fill="hold" nodeType="clickEffect">
                                  <p:stCondLst>
                                    <p:cond delay="0"/>
                                  </p:stCondLst>
                                  <p:childTnLst>
                                    <p:set>
                                      <p:cBhvr>
                                        <p:cTn id="29" dur="1" fill="hold">
                                          <p:stCondLst>
                                            <p:cond delay="0"/>
                                          </p:stCondLst>
                                        </p:cTn>
                                        <p:tgtEl>
                                          <p:spTgt spid="3">
                                            <p:txEl>
                                              <p:pRg st="6" end="6"/>
                                            </p:txEl>
                                          </p:spTgt>
                                        </p:tgtEl>
                                        <p:attrNameLst>
                                          <p:attrName>style.visibility</p:attrName>
                                        </p:attrNameLst>
                                      </p:cBhvr>
                                      <p:to>
                                        <p:strVal val="visible"/>
                                      </p:to>
                                    </p:set>
                                    <p:animEffect transition="in" filter="blinds(horizontal)">
                                      <p:cBhvr>
                                        <p:cTn id="30" dur="500"/>
                                        <p:tgtEl>
                                          <p:spTgt spid="3">
                                            <p:txEl>
                                              <p:pRg st="6" end="6"/>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3" presetClass="entr" presetSubtype="10" fill="hold"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animEffect transition="in" filter="blinds(horizontal)">
                                      <p:cBhvr>
                                        <p:cTn id="35"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Designing with Recursion</a:t>
            </a:r>
            <a:endParaRPr lang="en-US" dirty="0"/>
          </a:p>
        </p:txBody>
      </p:sp>
      <p:sp>
        <p:nvSpPr>
          <p:cNvPr id="3" name="Content Placeholder 2"/>
          <p:cNvSpPr>
            <a:spLocks noGrp="1"/>
          </p:cNvSpPr>
          <p:nvPr>
            <p:ph idx="1"/>
          </p:nvPr>
        </p:nvSpPr>
        <p:spPr/>
        <p:txBody>
          <a:bodyPr/>
          <a:lstStyle/>
          <a:p>
            <a:r>
              <a:rPr lang="en-US" dirty="0" smtClean="0"/>
              <a:t>Step 2: Use the Solution to the Sub problem</a:t>
            </a:r>
          </a:p>
          <a:p>
            <a:pPr lvl="1"/>
            <a:r>
              <a:rPr lang="en-US" dirty="0" smtClean="0"/>
              <a:t>Once you found a </a:t>
            </a:r>
            <a:r>
              <a:rPr lang="en-US" dirty="0" err="1" smtClean="0"/>
              <a:t>subproblem</a:t>
            </a:r>
            <a:r>
              <a:rPr lang="en-US" dirty="0" smtClean="0"/>
              <a:t> that you can work with, you can get the result with a recursive call to the function</a:t>
            </a:r>
          </a:p>
          <a:p>
            <a:pPr lvl="1"/>
            <a:r>
              <a:rPr lang="en-US" dirty="0" smtClean="0"/>
              <a:t>In the factorial example, we know that once we have calculated (n − 1)! , we can simply multiply by n to get n! .</a:t>
            </a:r>
          </a:p>
          <a:p>
            <a:pPr lvl="2"/>
            <a:r>
              <a:rPr lang="en-US" dirty="0" smtClean="0"/>
              <a:t>n * factorial(n-1).</a:t>
            </a:r>
          </a:p>
          <a:p>
            <a:pPr lvl="1"/>
            <a:endParaRPr lang="en-US" dirty="0" smtClean="0"/>
          </a:p>
          <a:p>
            <a:pPr lvl="1"/>
            <a:r>
              <a:rPr lang="en-US" dirty="0" smtClean="0"/>
              <a:t>For reversing a string, again using "looter" as an example, reverse(string[1:]) returns "</a:t>
            </a:r>
            <a:r>
              <a:rPr lang="en-US" dirty="0" err="1" smtClean="0"/>
              <a:t>retoo</a:t>
            </a:r>
            <a:r>
              <a:rPr lang="en-US" dirty="0" smtClean="0"/>
              <a:t>" and string[0] is "l". The whole string reversed is:</a:t>
            </a:r>
          </a:p>
          <a:p>
            <a:pPr lvl="2"/>
            <a:r>
              <a:rPr lang="en-US" dirty="0" smtClean="0"/>
              <a:t>reverse(string[1:]) + string[0]</a:t>
            </a: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blinds(horizontal)">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blinds(horizontal)">
                                      <p:cBhvr>
                                        <p:cTn id="12" dur="500"/>
                                        <p:tgtEl>
                                          <p:spTgt spid="3">
                                            <p:txEl>
                                              <p:pRg st="2" end="2"/>
                                            </p:txEl>
                                          </p:spTgt>
                                        </p:tgtEl>
                                      </p:cBhvr>
                                    </p:animEffect>
                                  </p:childTnLst>
                                </p:cTn>
                              </p:par>
                              <p:par>
                                <p:cTn id="13" presetID="3" presetClass="entr" presetSubtype="10" fill="hold"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Effect transition="in" filter="blinds(horizontal)">
                                      <p:cBhvr>
                                        <p:cTn id="15" dur="500"/>
                                        <p:tgtEl>
                                          <p:spTgt spid="3">
                                            <p:txEl>
                                              <p:pRg st="3" end="3"/>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3" presetClass="entr" presetSubtype="10" fill="hold" nodeType="clickEffect">
                                  <p:stCondLst>
                                    <p:cond delay="0"/>
                                  </p:stCondLst>
                                  <p:childTnLst>
                                    <p:set>
                                      <p:cBhvr>
                                        <p:cTn id="19" dur="1" fill="hold">
                                          <p:stCondLst>
                                            <p:cond delay="0"/>
                                          </p:stCondLst>
                                        </p:cTn>
                                        <p:tgtEl>
                                          <p:spTgt spid="3">
                                            <p:txEl>
                                              <p:pRg st="6" end="6"/>
                                            </p:txEl>
                                          </p:spTgt>
                                        </p:tgtEl>
                                        <p:attrNameLst>
                                          <p:attrName>style.visibility</p:attrName>
                                        </p:attrNameLst>
                                      </p:cBhvr>
                                      <p:to>
                                        <p:strVal val="visible"/>
                                      </p:to>
                                    </p:set>
                                    <p:animEffect transition="in" filter="blinds(horizontal)">
                                      <p:cBhvr>
                                        <p:cTn id="20"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Designing with Recursion</a:t>
            </a:r>
            <a:endParaRPr lang="en-US" dirty="0"/>
          </a:p>
        </p:txBody>
      </p:sp>
      <p:sp>
        <p:nvSpPr>
          <p:cNvPr id="3" name="Content Placeholder 2"/>
          <p:cNvSpPr>
            <a:spLocks noGrp="1"/>
          </p:cNvSpPr>
          <p:nvPr>
            <p:ph idx="1"/>
          </p:nvPr>
        </p:nvSpPr>
        <p:spPr/>
        <p:txBody>
          <a:bodyPr/>
          <a:lstStyle/>
          <a:p>
            <a:r>
              <a:rPr lang="en-US" dirty="0" smtClean="0"/>
              <a:t>Step 3: Find a Base Case</a:t>
            </a:r>
          </a:p>
          <a:p>
            <a:pPr lvl="1"/>
            <a:r>
              <a:rPr lang="en-US" dirty="0" smtClean="0"/>
              <a:t>There will be a few cases where a recursive call would not work</a:t>
            </a:r>
          </a:p>
          <a:p>
            <a:pPr lvl="1"/>
            <a:endParaRPr lang="en-US" dirty="0" smtClean="0"/>
          </a:p>
          <a:p>
            <a:pPr lvl="1"/>
            <a:endParaRPr lang="en-US" dirty="0" smtClean="0"/>
          </a:p>
          <a:p>
            <a:pPr lvl="1"/>
            <a:endParaRPr lang="en-US" dirty="0" smtClean="0"/>
          </a:p>
          <a:p>
            <a:pPr lvl="1"/>
            <a:r>
              <a:rPr lang="en-US" dirty="0" smtClean="0"/>
              <a:t>Typically these will be the smallest cases where it’s not possible to subdivide the problem further.</a:t>
            </a:r>
          </a:p>
          <a:p>
            <a:pPr lvl="1"/>
            <a:r>
              <a:rPr lang="en-US" dirty="0" smtClean="0"/>
              <a:t>These cases can simply be handled with an if statement.</a:t>
            </a:r>
          </a:p>
          <a:p>
            <a:pPr lvl="2"/>
            <a:r>
              <a:rPr lang="en-US" dirty="0" smtClean="0"/>
              <a:t>If the arguments point to a base case, return the appropriate result. Otherwise, proceed with the recursive solution as designed above.</a:t>
            </a:r>
          </a:p>
          <a:p>
            <a:pPr lvl="2"/>
            <a:r>
              <a:rPr lang="en-US" dirty="0" smtClean="0"/>
              <a:t>In the factorial example, the identity n! = n × (n − 1)! isn’t true for n = 0</a:t>
            </a:r>
          </a:p>
          <a:p>
            <a:pPr lvl="2"/>
            <a:endParaRPr lang="en-US" dirty="0"/>
          </a:p>
        </p:txBody>
      </p:sp>
      <p:pic>
        <p:nvPicPr>
          <p:cNvPr id="4" name="Picture 2"/>
          <p:cNvPicPr>
            <a:picLocks noChangeAspect="1" noChangeArrowheads="1"/>
          </p:cNvPicPr>
          <p:nvPr/>
        </p:nvPicPr>
        <p:blipFill>
          <a:blip r:embed="rId2"/>
          <a:srcRect/>
          <a:stretch>
            <a:fillRect/>
          </a:stretch>
        </p:blipFill>
        <p:spPr bwMode="auto">
          <a:xfrm>
            <a:off x="3167743" y="2076976"/>
            <a:ext cx="2851377" cy="73426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linds(horizontal)">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5" end="5"/>
                                            </p:txEl>
                                          </p:spTgt>
                                        </p:tgtEl>
                                        <p:attrNameLst>
                                          <p:attrName>style.visibility</p:attrName>
                                        </p:attrNameLst>
                                      </p:cBhvr>
                                      <p:to>
                                        <p:strVal val="visible"/>
                                      </p:to>
                                    </p:set>
                                    <p:animEffect transition="in" filter="blinds(horizontal)">
                                      <p:cBhvr>
                                        <p:cTn id="12" dur="500"/>
                                        <p:tgtEl>
                                          <p:spTgt spid="3">
                                            <p:txEl>
                                              <p:pRg st="5" end="5"/>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3">
                                            <p:txEl>
                                              <p:pRg st="6" end="6"/>
                                            </p:txEl>
                                          </p:spTgt>
                                        </p:tgtEl>
                                        <p:attrNameLst>
                                          <p:attrName>style.visibility</p:attrName>
                                        </p:attrNameLst>
                                      </p:cBhvr>
                                      <p:to>
                                        <p:strVal val="visible"/>
                                      </p:to>
                                    </p:set>
                                    <p:animEffect transition="in" filter="blinds(horizontal)">
                                      <p:cBhvr>
                                        <p:cTn id="17" dur="500"/>
                                        <p:tgtEl>
                                          <p:spTgt spid="3">
                                            <p:txEl>
                                              <p:pRg st="6" end="6"/>
                                            </p:txEl>
                                          </p:spTgt>
                                        </p:tgtEl>
                                      </p:cBhvr>
                                    </p:animEffect>
                                  </p:childTnLst>
                                </p:cTn>
                              </p:par>
                              <p:par>
                                <p:cTn id="18" presetID="3" presetClass="entr" presetSubtype="10" fill="hold" nodeType="withEffect">
                                  <p:stCondLst>
                                    <p:cond delay="0"/>
                                  </p:stCondLst>
                                  <p:childTnLst>
                                    <p:set>
                                      <p:cBhvr>
                                        <p:cTn id="19" dur="1" fill="hold">
                                          <p:stCondLst>
                                            <p:cond delay="0"/>
                                          </p:stCondLst>
                                        </p:cTn>
                                        <p:tgtEl>
                                          <p:spTgt spid="3">
                                            <p:txEl>
                                              <p:pRg st="7" end="7"/>
                                            </p:txEl>
                                          </p:spTgt>
                                        </p:tgtEl>
                                        <p:attrNameLst>
                                          <p:attrName>style.visibility</p:attrName>
                                        </p:attrNameLst>
                                      </p:cBhvr>
                                      <p:to>
                                        <p:strVal val="visible"/>
                                      </p:to>
                                    </p:set>
                                    <p:animEffect transition="in" filter="blinds(horizontal)">
                                      <p:cBhvr>
                                        <p:cTn id="20" dur="500"/>
                                        <p:tgtEl>
                                          <p:spTgt spid="3">
                                            <p:txEl>
                                              <p:pRg st="7" end="7"/>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3" presetClass="entr" presetSubtype="10" fill="hold" nodeType="clickEffect">
                                  <p:stCondLst>
                                    <p:cond delay="0"/>
                                  </p:stCondLst>
                                  <p:childTnLst>
                                    <p:set>
                                      <p:cBhvr>
                                        <p:cTn id="24" dur="1" fill="hold">
                                          <p:stCondLst>
                                            <p:cond delay="0"/>
                                          </p:stCondLst>
                                        </p:cTn>
                                        <p:tgtEl>
                                          <p:spTgt spid="3">
                                            <p:txEl>
                                              <p:pRg st="8" end="8"/>
                                            </p:txEl>
                                          </p:spTgt>
                                        </p:tgtEl>
                                        <p:attrNameLst>
                                          <p:attrName>style.visibility</p:attrName>
                                        </p:attrNameLst>
                                      </p:cBhvr>
                                      <p:to>
                                        <p:strVal val="visible"/>
                                      </p:to>
                                    </p:set>
                                    <p:animEffect transition="in" filter="blinds(horizontal)">
                                      <p:cBhvr>
                                        <p:cTn id="25"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Designing with Recursion</a:t>
            </a:r>
            <a:endParaRPr lang="en-US" dirty="0"/>
          </a:p>
        </p:txBody>
      </p:sp>
      <p:sp>
        <p:nvSpPr>
          <p:cNvPr id="3" name="Content Placeholder 2"/>
          <p:cNvSpPr>
            <a:spLocks noGrp="1"/>
          </p:cNvSpPr>
          <p:nvPr>
            <p:ph idx="1"/>
          </p:nvPr>
        </p:nvSpPr>
        <p:spPr/>
        <p:txBody>
          <a:bodyPr/>
          <a:lstStyle/>
          <a:p>
            <a:r>
              <a:rPr lang="en-US" dirty="0" smtClean="0"/>
              <a:t>For reversing a string, there is also one case where the method outlined above for the recursive case can’t be followed.</a:t>
            </a:r>
          </a:p>
          <a:p>
            <a:pPr lvl="1"/>
            <a:r>
              <a:rPr lang="en-US" dirty="0" smtClean="0"/>
              <a:t>What should be the result when we call reverse("")?</a:t>
            </a:r>
          </a:p>
          <a:p>
            <a:pPr lvl="2"/>
            <a:r>
              <a:rPr lang="en-US" dirty="0" smtClean="0"/>
              <a:t>reverse(string[1:]) + string[0] would raise an error</a:t>
            </a:r>
          </a:p>
          <a:p>
            <a:pPr lvl="2"/>
            <a:endParaRPr lang="en-US" dirty="0" smtClean="0"/>
          </a:p>
          <a:p>
            <a:r>
              <a:rPr lang="en-US" dirty="0" smtClean="0"/>
              <a:t>We should also check other small cases:</a:t>
            </a:r>
          </a:p>
          <a:p>
            <a:pPr lvl="1"/>
            <a:r>
              <a:rPr lang="en-US" dirty="0" smtClean="0"/>
              <a:t>what is the reverse of a </a:t>
            </a:r>
            <a:r>
              <a:rPr lang="en-US" dirty="0" err="1" smtClean="0"/>
              <a:t>singlecharacter</a:t>
            </a:r>
            <a:r>
              <a:rPr lang="en-US" dirty="0" smtClean="0"/>
              <a:t> string?</a:t>
            </a:r>
          </a:p>
          <a:p>
            <a:pPr lvl="1"/>
            <a:r>
              <a:rPr lang="en-US" dirty="0" smtClean="0"/>
              <a:t>The function call reverse("X") should return "X“</a:t>
            </a:r>
          </a:p>
          <a:p>
            <a:pPr lvl="2"/>
            <a:r>
              <a:rPr lang="en-US" dirty="0" smtClean="0"/>
              <a:t>reverse(string[1:]) + string[0] == reverse("") + "X“</a:t>
            </a:r>
          </a:p>
          <a:p>
            <a:pPr lvl="2"/>
            <a:endParaRPr lang="en-US" dirty="0" smtClean="0"/>
          </a:p>
          <a:p>
            <a:pPr lvl="1"/>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blinds(horizontal)">
                                      <p:cBhvr>
                                        <p:cTn id="7" dur="500"/>
                                        <p:tgtEl>
                                          <p:spTgt spid="3">
                                            <p:txEl>
                                              <p:pRg st="1" end="1"/>
                                            </p:txEl>
                                          </p:spTgt>
                                        </p:tgtEl>
                                      </p:cBhvr>
                                    </p:animEffect>
                                  </p:childTnLst>
                                </p:cTn>
                              </p:par>
                              <p:par>
                                <p:cTn id="8" presetID="3" presetClass="entr" presetSubtype="10" fill="hold" nodeType="withEffect">
                                  <p:stCondLst>
                                    <p:cond delay="0"/>
                                  </p:stCondLst>
                                  <p:childTnLst>
                                    <p:set>
                                      <p:cBhvr>
                                        <p:cTn id="9" dur="1" fill="hold">
                                          <p:stCondLst>
                                            <p:cond delay="0"/>
                                          </p:stCondLst>
                                        </p:cTn>
                                        <p:tgtEl>
                                          <p:spTgt spid="3">
                                            <p:txEl>
                                              <p:pRg st="2" end="2"/>
                                            </p:txEl>
                                          </p:spTgt>
                                        </p:tgtEl>
                                        <p:attrNameLst>
                                          <p:attrName>style.visibility</p:attrName>
                                        </p:attrNameLst>
                                      </p:cBhvr>
                                      <p:to>
                                        <p:strVal val="visible"/>
                                      </p:to>
                                    </p:set>
                                    <p:animEffect transition="in" filter="blinds(horizontal)">
                                      <p:cBhvr>
                                        <p:cTn id="10" dur="500"/>
                                        <p:tgtEl>
                                          <p:spTgt spid="3">
                                            <p:txEl>
                                              <p:pRg st="2" end="2"/>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3" presetClass="entr" presetSubtype="1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animEffect transition="in" filter="blinds(horizontal)">
                                      <p:cBhvr>
                                        <p:cTn id="15" dur="500"/>
                                        <p:tgtEl>
                                          <p:spTgt spid="3">
                                            <p:txEl>
                                              <p:pRg st="4" end="4"/>
                                            </p:txEl>
                                          </p:spTgt>
                                        </p:tgtEl>
                                      </p:cBhvr>
                                    </p:animEffect>
                                  </p:childTnLst>
                                </p:cTn>
                              </p:par>
                              <p:par>
                                <p:cTn id="16" presetID="3" presetClass="entr" presetSubtype="10" fill="hold" nodeType="withEffect">
                                  <p:stCondLst>
                                    <p:cond delay="0"/>
                                  </p:stCondLst>
                                  <p:childTnLst>
                                    <p:set>
                                      <p:cBhvr>
                                        <p:cTn id="17" dur="1" fill="hold">
                                          <p:stCondLst>
                                            <p:cond delay="0"/>
                                          </p:stCondLst>
                                        </p:cTn>
                                        <p:tgtEl>
                                          <p:spTgt spid="3">
                                            <p:txEl>
                                              <p:pRg st="5" end="5"/>
                                            </p:txEl>
                                          </p:spTgt>
                                        </p:tgtEl>
                                        <p:attrNameLst>
                                          <p:attrName>style.visibility</p:attrName>
                                        </p:attrNameLst>
                                      </p:cBhvr>
                                      <p:to>
                                        <p:strVal val="visible"/>
                                      </p:to>
                                    </p:set>
                                    <p:animEffect transition="in" filter="blinds(horizontal)">
                                      <p:cBhvr>
                                        <p:cTn id="18" dur="500"/>
                                        <p:tgtEl>
                                          <p:spTgt spid="3">
                                            <p:txEl>
                                              <p:pRg st="5" end="5"/>
                                            </p:txEl>
                                          </p:spTgt>
                                        </p:tgtEl>
                                      </p:cBhvr>
                                    </p:animEffect>
                                  </p:childTnLst>
                                </p:cTn>
                              </p:par>
                              <p:par>
                                <p:cTn id="19" presetID="3" presetClass="entr" presetSubtype="10" fill="hold" nodeType="with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animEffect transition="in" filter="blinds(horizontal)">
                                      <p:cBhvr>
                                        <p:cTn id="21" dur="500"/>
                                        <p:tgtEl>
                                          <p:spTgt spid="3">
                                            <p:txEl>
                                              <p:pRg st="6" end="6"/>
                                            </p:txEl>
                                          </p:spTgt>
                                        </p:tgtEl>
                                      </p:cBhvr>
                                    </p:animEffect>
                                  </p:childTnLst>
                                </p:cTn>
                              </p:par>
                              <p:par>
                                <p:cTn id="22" presetID="3" presetClass="entr" presetSubtype="10" fill="hold" nodeType="withEffect">
                                  <p:stCondLst>
                                    <p:cond delay="0"/>
                                  </p:stCondLst>
                                  <p:childTnLst>
                                    <p:set>
                                      <p:cBhvr>
                                        <p:cTn id="23" dur="1" fill="hold">
                                          <p:stCondLst>
                                            <p:cond delay="0"/>
                                          </p:stCondLst>
                                        </p:cTn>
                                        <p:tgtEl>
                                          <p:spTgt spid="3">
                                            <p:txEl>
                                              <p:pRg st="7" end="7"/>
                                            </p:txEl>
                                          </p:spTgt>
                                        </p:tgtEl>
                                        <p:attrNameLst>
                                          <p:attrName>style.visibility</p:attrName>
                                        </p:attrNameLst>
                                      </p:cBhvr>
                                      <p:to>
                                        <p:strVal val="visible"/>
                                      </p:to>
                                    </p:set>
                                    <p:animEffect transition="in" filter="blinds(horizontal)">
                                      <p:cBhvr>
                                        <p:cTn id="24"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Designing with Recursion</a:t>
            </a:r>
            <a:endParaRPr lang="en-US" dirty="0"/>
          </a:p>
        </p:txBody>
      </p:sp>
      <p:sp>
        <p:nvSpPr>
          <p:cNvPr id="3" name="Content Placeholder 2"/>
          <p:cNvSpPr>
            <a:spLocks noGrp="1"/>
          </p:cNvSpPr>
          <p:nvPr>
            <p:ph idx="1"/>
          </p:nvPr>
        </p:nvSpPr>
        <p:spPr/>
        <p:txBody>
          <a:bodyPr/>
          <a:lstStyle/>
          <a:p>
            <a:r>
              <a:rPr lang="en-US" dirty="0" smtClean="0"/>
              <a:t>Every recursive call MUST eventually get to a base case</a:t>
            </a:r>
          </a:p>
          <a:p>
            <a:r>
              <a:rPr lang="en-US" dirty="0" smtClean="0"/>
              <a:t>If this isn’t the case, the function will keep making more and more recursive calls without ever stopping.</a:t>
            </a:r>
          </a:p>
          <a:p>
            <a:pPr lvl="1"/>
            <a:r>
              <a:rPr lang="en-US" dirty="0" smtClean="0"/>
              <a:t>Python will stop when the recursion passes a certain “depth”. It will give the error “maximum recursion depth exceeded”.</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Step 4: Combine the Base and Recursive Cases</a:t>
            </a:r>
          </a:p>
          <a:p>
            <a:pPr lvl="1"/>
            <a:r>
              <a:rPr lang="en-US" dirty="0" smtClean="0"/>
              <a:t>Once we have identified the base case(s) and what recursive calculation to do in other cases, we can write the recursive function.</a:t>
            </a:r>
          </a:p>
          <a:p>
            <a:pPr lvl="2"/>
            <a:r>
              <a:rPr lang="en-US" dirty="0" smtClean="0"/>
              <a:t>check to see if the argument(s) point to a base case</a:t>
            </a:r>
          </a:p>
          <a:p>
            <a:pPr lvl="3"/>
            <a:r>
              <a:rPr lang="en-US" dirty="0" smtClean="0"/>
              <a:t>If so, just return the solution for this case.	</a:t>
            </a:r>
          </a:p>
          <a:p>
            <a:pPr lvl="2"/>
            <a:r>
              <a:rPr lang="en-US" dirty="0" smtClean="0"/>
              <a:t>If we don’t have a base case, then the recursive case applies</a:t>
            </a:r>
            <a:endParaRPr lang="en-US" dirty="0"/>
          </a:p>
        </p:txBody>
      </p:sp>
      <p:pic>
        <p:nvPicPr>
          <p:cNvPr id="63491" name="Picture 3"/>
          <p:cNvPicPr>
            <a:picLocks noChangeAspect="1" noChangeArrowheads="1"/>
          </p:cNvPicPr>
          <p:nvPr/>
        </p:nvPicPr>
        <p:blipFill>
          <a:blip r:embed="rId2"/>
          <a:srcRect/>
          <a:stretch>
            <a:fillRect/>
          </a:stretch>
        </p:blipFill>
        <p:spPr bwMode="auto">
          <a:xfrm>
            <a:off x="2185306" y="4033157"/>
            <a:ext cx="5597979" cy="1399495"/>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blinds(horizontal)">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blinds(horizontal)">
                                      <p:cBhvr>
                                        <p:cTn id="12" dur="500"/>
                                        <p:tgtEl>
                                          <p:spTgt spid="3">
                                            <p:txEl>
                                              <p:pRg st="2" end="2"/>
                                            </p:txEl>
                                          </p:spTgt>
                                        </p:tgtEl>
                                      </p:cBhvr>
                                    </p:animEffect>
                                  </p:childTnLst>
                                </p:cTn>
                              </p:par>
                              <p:par>
                                <p:cTn id="13" presetID="3" presetClass="entr" presetSubtype="10" fill="hold"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Effect transition="in" filter="blinds(horizontal)">
                                      <p:cBhvr>
                                        <p:cTn id="15" dur="500"/>
                                        <p:tgtEl>
                                          <p:spTgt spid="3">
                                            <p:txEl>
                                              <p:pRg st="3" end="3"/>
                                            </p:txEl>
                                          </p:spTgt>
                                        </p:tgtEl>
                                      </p:cBhvr>
                                    </p:animEffect>
                                  </p:childTnLst>
                                </p:cTn>
                              </p:par>
                              <p:par>
                                <p:cTn id="16" presetID="3" presetClass="entr" presetSubtype="10" fill="hold" nodeType="withEffect">
                                  <p:stCondLst>
                                    <p:cond delay="0"/>
                                  </p:stCondLst>
                                  <p:childTnLst>
                                    <p:set>
                                      <p:cBhvr>
                                        <p:cTn id="17" dur="1" fill="hold">
                                          <p:stCondLst>
                                            <p:cond delay="0"/>
                                          </p:stCondLst>
                                        </p:cTn>
                                        <p:tgtEl>
                                          <p:spTgt spid="3">
                                            <p:txEl>
                                              <p:pRg st="4" end="4"/>
                                            </p:txEl>
                                          </p:spTgt>
                                        </p:tgtEl>
                                        <p:attrNameLst>
                                          <p:attrName>style.visibility</p:attrName>
                                        </p:attrNameLst>
                                      </p:cBhvr>
                                      <p:to>
                                        <p:strVal val="visible"/>
                                      </p:to>
                                    </p:set>
                                    <p:animEffect transition="in" filter="blinds(horizontal)">
                                      <p:cBhvr>
                                        <p:cTn id="18" dur="500"/>
                                        <p:tgtEl>
                                          <p:spTgt spid="3">
                                            <p:txEl>
                                              <p:pRg st="4" end="4"/>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3" presetClass="entr" presetSubtype="10" fill="hold" nodeType="clickEffect">
                                  <p:stCondLst>
                                    <p:cond delay="0"/>
                                  </p:stCondLst>
                                  <p:childTnLst>
                                    <p:set>
                                      <p:cBhvr>
                                        <p:cTn id="22" dur="1" fill="hold">
                                          <p:stCondLst>
                                            <p:cond delay="0"/>
                                          </p:stCondLst>
                                        </p:cTn>
                                        <p:tgtEl>
                                          <p:spTgt spid="63491"/>
                                        </p:tgtEl>
                                        <p:attrNameLst>
                                          <p:attrName>style.visibility</p:attrName>
                                        </p:attrNameLst>
                                      </p:cBhvr>
                                      <p:to>
                                        <p:strVal val="visible"/>
                                      </p:to>
                                    </p:set>
                                    <p:animEffect transition="in" filter="blinds(horizontal)">
                                      <p:cBhvr>
                                        <p:cTn id="23" dur="500"/>
                                        <p:tgtEl>
                                          <p:spTgt spid="6349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Linear Search</a:t>
            </a:r>
            <a:endParaRPr lang="en-US" dirty="0"/>
          </a:p>
        </p:txBody>
      </p:sp>
      <p:sp>
        <p:nvSpPr>
          <p:cNvPr id="3" name="Content Placeholder 2"/>
          <p:cNvSpPr>
            <a:spLocks noGrp="1"/>
          </p:cNvSpPr>
          <p:nvPr>
            <p:ph idx="1"/>
          </p:nvPr>
        </p:nvSpPr>
        <p:spPr/>
        <p:txBody>
          <a:bodyPr/>
          <a:lstStyle/>
          <a:p>
            <a:r>
              <a:rPr lang="en-US" dirty="0" smtClean="0"/>
              <a:t>For lists in general, you have to look through the whole list to determine if the value is present or not.</a:t>
            </a:r>
          </a:p>
          <a:p>
            <a:pPr lvl="1"/>
            <a:r>
              <a:rPr lang="en-US" dirty="0" smtClean="0"/>
              <a:t>search through the list from element 0 to the end</a:t>
            </a:r>
          </a:p>
          <a:p>
            <a:pPr lvl="1"/>
            <a:r>
              <a:rPr lang="en-US" dirty="0" smtClean="0"/>
              <a:t>if you ﬁnd the value you’re looking for return it’s index value. If you never do, return −1. (We will always use the “position” −1 to indicate “not found”.)</a:t>
            </a:r>
          </a:p>
          <a:p>
            <a:pPr lvl="1"/>
            <a:r>
              <a:rPr lang="en-US" dirty="0" smtClean="0"/>
              <a:t>This search algorithm is called linear search</a:t>
            </a:r>
          </a:p>
          <a:p>
            <a:pPr lvl="1"/>
            <a:endParaRPr lang="en-US"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blinds(horizontal)">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blinds(horizontal)">
                                      <p:cBhvr>
                                        <p:cTn id="12" dur="500"/>
                                        <p:tgtEl>
                                          <p:spTgt spid="3">
                                            <p:txEl>
                                              <p:pRg st="2" end="2"/>
                                            </p:txEl>
                                          </p:spTgt>
                                        </p:tgtEl>
                                      </p:cBhvr>
                                    </p:animEffect>
                                  </p:childTnLst>
                                </p:cTn>
                              </p:par>
                              <p:par>
                                <p:cTn id="13" presetID="3" presetClass="entr" presetSubtype="10" fill="hold"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Effect transition="in" filter="blinds(horizontal)">
                                      <p:cBhvr>
                                        <p:cTn id="15"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 reversing a string</a:t>
            </a:r>
            <a:endParaRPr lang="en-US" dirty="0"/>
          </a:p>
        </p:txBody>
      </p:sp>
      <p:sp>
        <p:nvSpPr>
          <p:cNvPr id="3" name="Content Placeholder 2"/>
          <p:cNvSpPr>
            <a:spLocks noGrp="1"/>
          </p:cNvSpPr>
          <p:nvPr>
            <p:ph idx="1"/>
          </p:nvPr>
        </p:nvSpPr>
        <p:spPr/>
        <p:txBody>
          <a:bodyPr/>
          <a:lstStyle/>
          <a:p>
            <a:r>
              <a:rPr lang="en-US" dirty="0" smtClean="0"/>
              <a:t>Find a Smaller </a:t>
            </a:r>
            <a:r>
              <a:rPr lang="en-US" dirty="0" err="1" smtClean="0"/>
              <a:t>Subproblem</a:t>
            </a:r>
            <a:r>
              <a:rPr lang="en-US" dirty="0" smtClean="0"/>
              <a:t> </a:t>
            </a:r>
          </a:p>
          <a:p>
            <a:pPr lvl="1"/>
            <a:r>
              <a:rPr lang="en-US" dirty="0" smtClean="0"/>
              <a:t>If you can reverse everything except the first character, it is easy to reverse the whole string</a:t>
            </a:r>
          </a:p>
          <a:p>
            <a:pPr lvl="2"/>
            <a:r>
              <a:rPr lang="en-US" dirty="0" smtClean="0"/>
              <a:t>String "looter“ </a:t>
            </a:r>
            <a:r>
              <a:rPr lang="en-US" dirty="0" smtClean="0">
                <a:sym typeface="Wingdings" pitchFamily="2" charset="2"/>
              </a:rPr>
              <a:t> (string[1:]) is or "</a:t>
            </a:r>
            <a:r>
              <a:rPr lang="en-US" dirty="0" err="1" smtClean="0">
                <a:sym typeface="Wingdings" pitchFamily="2" charset="2"/>
              </a:rPr>
              <a:t>ooter</a:t>
            </a:r>
            <a:r>
              <a:rPr lang="en-US" dirty="0" smtClean="0">
                <a:sym typeface="Wingdings" pitchFamily="2" charset="2"/>
              </a:rPr>
              <a:t>“  </a:t>
            </a:r>
            <a:r>
              <a:rPr lang="en-US" dirty="0" err="1" smtClean="0">
                <a:sym typeface="Wingdings" pitchFamily="2" charset="2"/>
              </a:rPr>
              <a:t>retoo</a:t>
            </a:r>
            <a:r>
              <a:rPr lang="en-US" dirty="0" smtClean="0">
                <a:sym typeface="Wingdings" pitchFamily="2" charset="2"/>
              </a:rPr>
              <a:t>  retool</a:t>
            </a:r>
          </a:p>
          <a:p>
            <a:endParaRPr lang="en-US" dirty="0" smtClean="0"/>
          </a:p>
          <a:p>
            <a:r>
              <a:rPr lang="en-US" dirty="0" smtClean="0"/>
              <a:t>Step 2: Use the Solution to the Sub problem</a:t>
            </a:r>
          </a:p>
          <a:p>
            <a:pPr lvl="1"/>
            <a:r>
              <a:rPr lang="en-US" dirty="0" smtClean="0">
                <a:sym typeface="Wingdings" pitchFamily="2" charset="2"/>
              </a:rPr>
              <a:t>reverse(string[1:]) + string[0]</a:t>
            </a:r>
          </a:p>
          <a:p>
            <a:endParaRPr lang="en-US" dirty="0" smtClean="0"/>
          </a:p>
          <a:p>
            <a:r>
              <a:rPr lang="en-US" dirty="0" smtClean="0"/>
              <a:t>Step 3: Find a Base Case</a:t>
            </a:r>
          </a:p>
          <a:p>
            <a:pPr lvl="1"/>
            <a:r>
              <a:rPr lang="en-US" dirty="0" smtClean="0"/>
              <a:t>For “” return “”</a:t>
            </a:r>
          </a:p>
          <a:p>
            <a:endParaRPr lang="en-US" dirty="0" smtClean="0">
              <a:sym typeface="Wingdings" pitchFamily="2" charset="2"/>
            </a:endParaRPr>
          </a:p>
          <a:p>
            <a:pPr lvl="1"/>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blinds(horizontal)">
                                      <p:cBhvr>
                                        <p:cTn id="7" dur="500"/>
                                        <p:tgtEl>
                                          <p:spTgt spid="3">
                                            <p:txEl>
                                              <p:pRg st="1" end="1"/>
                                            </p:txEl>
                                          </p:spTgt>
                                        </p:tgtEl>
                                      </p:cBhvr>
                                    </p:animEffect>
                                  </p:childTnLst>
                                </p:cTn>
                              </p:par>
                              <p:par>
                                <p:cTn id="8" presetID="3" presetClass="entr" presetSubtype="10" fill="hold" nodeType="withEffect">
                                  <p:stCondLst>
                                    <p:cond delay="0"/>
                                  </p:stCondLst>
                                  <p:childTnLst>
                                    <p:set>
                                      <p:cBhvr>
                                        <p:cTn id="9" dur="1" fill="hold">
                                          <p:stCondLst>
                                            <p:cond delay="0"/>
                                          </p:stCondLst>
                                        </p:cTn>
                                        <p:tgtEl>
                                          <p:spTgt spid="3">
                                            <p:txEl>
                                              <p:pRg st="2" end="2"/>
                                            </p:txEl>
                                          </p:spTgt>
                                        </p:tgtEl>
                                        <p:attrNameLst>
                                          <p:attrName>style.visibility</p:attrName>
                                        </p:attrNameLst>
                                      </p:cBhvr>
                                      <p:to>
                                        <p:strVal val="visible"/>
                                      </p:to>
                                    </p:set>
                                    <p:animEffect transition="in" filter="blinds(horizontal)">
                                      <p:cBhvr>
                                        <p:cTn id="10" dur="500"/>
                                        <p:tgtEl>
                                          <p:spTgt spid="3">
                                            <p:txEl>
                                              <p:pRg st="2" end="2"/>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3" presetClass="entr" presetSubtype="1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animEffect transition="in" filter="blinds(horizontal)">
                                      <p:cBhvr>
                                        <p:cTn id="15" dur="500"/>
                                        <p:tgtEl>
                                          <p:spTgt spid="3">
                                            <p:txEl>
                                              <p:pRg st="4" end="4"/>
                                            </p:txEl>
                                          </p:spTgt>
                                        </p:tgtEl>
                                      </p:cBhvr>
                                    </p:animEffect>
                                  </p:childTnLst>
                                </p:cTn>
                              </p:par>
                              <p:par>
                                <p:cTn id="16" presetID="3" presetClass="entr" presetSubtype="10" fill="hold" nodeType="withEffect">
                                  <p:stCondLst>
                                    <p:cond delay="0"/>
                                  </p:stCondLst>
                                  <p:childTnLst>
                                    <p:set>
                                      <p:cBhvr>
                                        <p:cTn id="17" dur="1" fill="hold">
                                          <p:stCondLst>
                                            <p:cond delay="0"/>
                                          </p:stCondLst>
                                        </p:cTn>
                                        <p:tgtEl>
                                          <p:spTgt spid="3">
                                            <p:txEl>
                                              <p:pRg st="5" end="5"/>
                                            </p:txEl>
                                          </p:spTgt>
                                        </p:tgtEl>
                                        <p:attrNameLst>
                                          <p:attrName>style.visibility</p:attrName>
                                        </p:attrNameLst>
                                      </p:cBhvr>
                                      <p:to>
                                        <p:strVal val="visible"/>
                                      </p:to>
                                    </p:set>
                                    <p:animEffect transition="in" filter="blinds(horizontal)">
                                      <p:cBhvr>
                                        <p:cTn id="18" dur="500"/>
                                        <p:tgtEl>
                                          <p:spTgt spid="3">
                                            <p:txEl>
                                              <p:pRg st="5" end="5"/>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3" presetClass="entr" presetSubtype="10" fill="hold" nodeType="click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animEffect transition="in" filter="blinds(horizontal)">
                                      <p:cBhvr>
                                        <p:cTn id="23" dur="500"/>
                                        <p:tgtEl>
                                          <p:spTgt spid="3">
                                            <p:txEl>
                                              <p:pRg st="7" end="7"/>
                                            </p:txEl>
                                          </p:spTgt>
                                        </p:tgtEl>
                                      </p:cBhvr>
                                    </p:animEffect>
                                  </p:childTnLst>
                                </p:cTn>
                              </p:par>
                              <p:par>
                                <p:cTn id="24" presetID="3" presetClass="entr" presetSubtype="10" fill="hold" nodeType="withEffect">
                                  <p:stCondLst>
                                    <p:cond delay="0"/>
                                  </p:stCondLst>
                                  <p:childTnLst>
                                    <p:set>
                                      <p:cBhvr>
                                        <p:cTn id="25" dur="1" fill="hold">
                                          <p:stCondLst>
                                            <p:cond delay="0"/>
                                          </p:stCondLst>
                                        </p:cTn>
                                        <p:tgtEl>
                                          <p:spTgt spid="3">
                                            <p:txEl>
                                              <p:pRg st="8" end="8"/>
                                            </p:txEl>
                                          </p:spTgt>
                                        </p:tgtEl>
                                        <p:attrNameLst>
                                          <p:attrName>style.visibility</p:attrName>
                                        </p:attrNameLst>
                                      </p:cBhvr>
                                      <p:to>
                                        <p:strVal val="visible"/>
                                      </p:to>
                                    </p:set>
                                    <p:animEffect transition="in" filter="blinds(horizontal)">
                                      <p:cBhvr>
                                        <p:cTn id="26"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sz="1600" dirty="0" smtClean="0"/>
              <a:t>def reverse(string):</a:t>
            </a:r>
          </a:p>
          <a:p>
            <a:r>
              <a:rPr lang="en-US" sz="1600" dirty="0" smtClean="0"/>
              <a:t>    """</a:t>
            </a:r>
          </a:p>
          <a:p>
            <a:r>
              <a:rPr lang="en-US" sz="1600" dirty="0" smtClean="0"/>
              <a:t>    Return the reverse of a string</a:t>
            </a:r>
          </a:p>
          <a:p>
            <a:r>
              <a:rPr lang="en-US" sz="1600" dirty="0" smtClean="0"/>
              <a:t>    &gt;&gt;&gt; reverse("bad </a:t>
            </a:r>
            <a:r>
              <a:rPr lang="en-US" sz="1600" dirty="0" err="1" smtClean="0"/>
              <a:t>gib</a:t>
            </a:r>
            <a:r>
              <a:rPr lang="en-US" sz="1600" dirty="0" smtClean="0"/>
              <a:t>")</a:t>
            </a:r>
          </a:p>
          <a:p>
            <a:r>
              <a:rPr lang="en-US" sz="1600" dirty="0" smtClean="0"/>
              <a:t>    'big dab'</a:t>
            </a:r>
          </a:p>
          <a:p>
            <a:r>
              <a:rPr lang="en-US" sz="1600" dirty="0" smtClean="0"/>
              <a:t>    &gt;&gt;&gt; reverse("")</a:t>
            </a:r>
          </a:p>
          <a:p>
            <a:r>
              <a:rPr lang="en-US" sz="1600" dirty="0" smtClean="0"/>
              <a:t>    ''</a:t>
            </a:r>
          </a:p>
          <a:p>
            <a:r>
              <a:rPr lang="en-US" sz="1600" dirty="0" smtClean="0"/>
              <a:t>    """</a:t>
            </a:r>
          </a:p>
          <a:p>
            <a:r>
              <a:rPr lang="en-US" sz="1600" dirty="0" smtClean="0"/>
              <a:t>    if </a:t>
            </a:r>
            <a:r>
              <a:rPr lang="en-US" sz="1600" dirty="0" err="1" smtClean="0"/>
              <a:t>len</a:t>
            </a:r>
            <a:r>
              <a:rPr lang="en-US" sz="1600" dirty="0" smtClean="0"/>
              <a:t>(string)==0:</a:t>
            </a:r>
          </a:p>
          <a:p>
            <a:r>
              <a:rPr lang="en-US" sz="1600" dirty="0" smtClean="0"/>
              <a:t>        # base case</a:t>
            </a:r>
          </a:p>
          <a:p>
            <a:r>
              <a:rPr lang="en-US" sz="1600" dirty="0" smtClean="0"/>
              <a:t>        return ""</a:t>
            </a:r>
          </a:p>
          <a:p>
            <a:r>
              <a:rPr lang="en-US" sz="1600" dirty="0" smtClean="0"/>
              <a:t>    else:</a:t>
            </a:r>
          </a:p>
          <a:p>
            <a:r>
              <a:rPr lang="en-US" sz="1600" dirty="0" smtClean="0"/>
              <a:t>        # recursive case</a:t>
            </a:r>
          </a:p>
          <a:p>
            <a:r>
              <a:rPr lang="en-US" sz="1600" dirty="0" smtClean="0"/>
              <a:t>        </a:t>
            </a:r>
            <a:r>
              <a:rPr lang="en-US" sz="1600" dirty="0" err="1" smtClean="0"/>
              <a:t>rev_tail</a:t>
            </a:r>
            <a:r>
              <a:rPr lang="en-US" sz="1600" dirty="0" smtClean="0"/>
              <a:t> = reverse(string[1:])</a:t>
            </a:r>
          </a:p>
          <a:p>
            <a:r>
              <a:rPr lang="en-US" sz="1600" dirty="0" smtClean="0"/>
              <a:t>        return </a:t>
            </a:r>
            <a:r>
              <a:rPr lang="en-US" sz="1600" dirty="0" err="1" smtClean="0"/>
              <a:t>rev_tail</a:t>
            </a:r>
            <a:r>
              <a:rPr lang="en-US" sz="1600" dirty="0" smtClean="0"/>
              <a:t> + string[0]</a:t>
            </a:r>
          </a:p>
          <a:p>
            <a:endParaRPr lang="en-US" sz="1600" dirty="0" smtClean="0"/>
          </a:p>
          <a:p>
            <a:r>
              <a:rPr lang="en-US" sz="1600" dirty="0" smtClean="0"/>
              <a:t>print reverse("</a:t>
            </a:r>
            <a:r>
              <a:rPr lang="en-US" sz="1600" dirty="0" err="1" smtClean="0"/>
              <a:t>asdf</a:t>
            </a:r>
            <a:r>
              <a:rPr lang="en-US" sz="1600" dirty="0" smtClean="0"/>
              <a:t>")</a:t>
            </a:r>
            <a:endParaRPr lang="en-US" sz="16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par>
                                <p:cTn id="8" presetID="3" presetClass="entr" presetSubtype="10"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blinds(horizontal)">
                                      <p:cBhvr>
                                        <p:cTn id="10" dur="500"/>
                                        <p:tgtEl>
                                          <p:spTgt spid="3">
                                            <p:txEl>
                                              <p:pRg st="1" end="1"/>
                                            </p:txEl>
                                          </p:spTgt>
                                        </p:tgtEl>
                                      </p:cBhvr>
                                    </p:animEffect>
                                  </p:childTnLst>
                                </p:cTn>
                              </p:par>
                              <p:par>
                                <p:cTn id="11" presetID="3" presetClass="entr" presetSubtype="10"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blinds(horizontal)">
                                      <p:cBhvr>
                                        <p:cTn id="13" dur="500"/>
                                        <p:tgtEl>
                                          <p:spTgt spid="3">
                                            <p:txEl>
                                              <p:pRg st="2" end="2"/>
                                            </p:txEl>
                                          </p:spTgt>
                                        </p:tgtEl>
                                      </p:cBhvr>
                                    </p:animEffect>
                                  </p:childTnLst>
                                </p:cTn>
                              </p:par>
                              <p:par>
                                <p:cTn id="14" presetID="3" presetClass="entr" presetSubtype="10" fill="hold"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blinds(horizontal)">
                                      <p:cBhvr>
                                        <p:cTn id="16" dur="500"/>
                                        <p:tgtEl>
                                          <p:spTgt spid="3">
                                            <p:txEl>
                                              <p:pRg st="3" end="3"/>
                                            </p:txEl>
                                          </p:spTgt>
                                        </p:tgtEl>
                                      </p:cBhvr>
                                    </p:animEffect>
                                  </p:childTnLst>
                                </p:cTn>
                              </p:par>
                              <p:par>
                                <p:cTn id="17" presetID="3" presetClass="entr" presetSubtype="10" fill="hold"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Effect transition="in" filter="blinds(horizontal)">
                                      <p:cBhvr>
                                        <p:cTn id="19" dur="500"/>
                                        <p:tgtEl>
                                          <p:spTgt spid="3">
                                            <p:txEl>
                                              <p:pRg st="4" end="4"/>
                                            </p:txEl>
                                          </p:spTgt>
                                        </p:tgtEl>
                                      </p:cBhvr>
                                    </p:animEffect>
                                  </p:childTnLst>
                                </p:cTn>
                              </p:par>
                              <p:par>
                                <p:cTn id="20" presetID="3" presetClass="entr" presetSubtype="10" fill="hold" nodeType="with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blinds(horizontal)">
                                      <p:cBhvr>
                                        <p:cTn id="22" dur="500"/>
                                        <p:tgtEl>
                                          <p:spTgt spid="3">
                                            <p:txEl>
                                              <p:pRg st="5" end="5"/>
                                            </p:txEl>
                                          </p:spTgt>
                                        </p:tgtEl>
                                      </p:cBhvr>
                                    </p:animEffect>
                                  </p:childTnLst>
                                </p:cTn>
                              </p:par>
                              <p:par>
                                <p:cTn id="23" presetID="3" presetClass="entr" presetSubtype="10" fill="hold" nodeType="with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animEffect transition="in" filter="blinds(horizontal)">
                                      <p:cBhvr>
                                        <p:cTn id="25" dur="500"/>
                                        <p:tgtEl>
                                          <p:spTgt spid="3">
                                            <p:txEl>
                                              <p:pRg st="6" end="6"/>
                                            </p:txEl>
                                          </p:spTgt>
                                        </p:tgtEl>
                                      </p:cBhvr>
                                    </p:animEffect>
                                  </p:childTnLst>
                                </p:cTn>
                              </p:par>
                              <p:par>
                                <p:cTn id="26" presetID="3" presetClass="entr" presetSubtype="10" fill="hold" nodeType="withEffect">
                                  <p:stCondLst>
                                    <p:cond delay="0"/>
                                  </p:stCondLst>
                                  <p:childTnLst>
                                    <p:set>
                                      <p:cBhvr>
                                        <p:cTn id="27" dur="1" fill="hold">
                                          <p:stCondLst>
                                            <p:cond delay="0"/>
                                          </p:stCondLst>
                                        </p:cTn>
                                        <p:tgtEl>
                                          <p:spTgt spid="3">
                                            <p:txEl>
                                              <p:pRg st="7" end="7"/>
                                            </p:txEl>
                                          </p:spTgt>
                                        </p:tgtEl>
                                        <p:attrNameLst>
                                          <p:attrName>style.visibility</p:attrName>
                                        </p:attrNameLst>
                                      </p:cBhvr>
                                      <p:to>
                                        <p:strVal val="visible"/>
                                      </p:to>
                                    </p:set>
                                    <p:animEffect transition="in" filter="blinds(horizontal)">
                                      <p:cBhvr>
                                        <p:cTn id="28" dur="500"/>
                                        <p:tgtEl>
                                          <p:spTgt spid="3">
                                            <p:txEl>
                                              <p:pRg st="7" end="7"/>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3" presetClass="entr" presetSubtype="10" fill="hold" nodeType="clickEffect">
                                  <p:stCondLst>
                                    <p:cond delay="0"/>
                                  </p:stCondLst>
                                  <p:childTnLst>
                                    <p:set>
                                      <p:cBhvr>
                                        <p:cTn id="32" dur="1" fill="hold">
                                          <p:stCondLst>
                                            <p:cond delay="0"/>
                                          </p:stCondLst>
                                        </p:cTn>
                                        <p:tgtEl>
                                          <p:spTgt spid="3">
                                            <p:txEl>
                                              <p:pRg st="8" end="8"/>
                                            </p:txEl>
                                          </p:spTgt>
                                        </p:tgtEl>
                                        <p:attrNameLst>
                                          <p:attrName>style.visibility</p:attrName>
                                        </p:attrNameLst>
                                      </p:cBhvr>
                                      <p:to>
                                        <p:strVal val="visible"/>
                                      </p:to>
                                    </p:set>
                                    <p:animEffect transition="in" filter="blinds(horizontal)">
                                      <p:cBhvr>
                                        <p:cTn id="33" dur="500"/>
                                        <p:tgtEl>
                                          <p:spTgt spid="3">
                                            <p:txEl>
                                              <p:pRg st="8" end="8"/>
                                            </p:txEl>
                                          </p:spTgt>
                                        </p:tgtEl>
                                      </p:cBhvr>
                                    </p:animEffect>
                                  </p:childTnLst>
                                </p:cTn>
                              </p:par>
                              <p:par>
                                <p:cTn id="34" presetID="3" presetClass="entr" presetSubtype="10" fill="hold" nodeType="withEffect">
                                  <p:stCondLst>
                                    <p:cond delay="0"/>
                                  </p:stCondLst>
                                  <p:childTnLst>
                                    <p:set>
                                      <p:cBhvr>
                                        <p:cTn id="35" dur="1" fill="hold">
                                          <p:stCondLst>
                                            <p:cond delay="0"/>
                                          </p:stCondLst>
                                        </p:cTn>
                                        <p:tgtEl>
                                          <p:spTgt spid="3">
                                            <p:txEl>
                                              <p:pRg st="9" end="9"/>
                                            </p:txEl>
                                          </p:spTgt>
                                        </p:tgtEl>
                                        <p:attrNameLst>
                                          <p:attrName>style.visibility</p:attrName>
                                        </p:attrNameLst>
                                      </p:cBhvr>
                                      <p:to>
                                        <p:strVal val="visible"/>
                                      </p:to>
                                    </p:set>
                                    <p:animEffect transition="in" filter="blinds(horizontal)">
                                      <p:cBhvr>
                                        <p:cTn id="36" dur="500"/>
                                        <p:tgtEl>
                                          <p:spTgt spid="3">
                                            <p:txEl>
                                              <p:pRg st="9" end="9"/>
                                            </p:txEl>
                                          </p:spTgt>
                                        </p:tgtEl>
                                      </p:cBhvr>
                                    </p:animEffect>
                                  </p:childTnLst>
                                </p:cTn>
                              </p:par>
                              <p:par>
                                <p:cTn id="37" presetID="3" presetClass="entr" presetSubtype="10" fill="hold" nodeType="withEffect">
                                  <p:stCondLst>
                                    <p:cond delay="0"/>
                                  </p:stCondLst>
                                  <p:childTnLst>
                                    <p:set>
                                      <p:cBhvr>
                                        <p:cTn id="38" dur="1" fill="hold">
                                          <p:stCondLst>
                                            <p:cond delay="0"/>
                                          </p:stCondLst>
                                        </p:cTn>
                                        <p:tgtEl>
                                          <p:spTgt spid="3">
                                            <p:txEl>
                                              <p:pRg st="10" end="10"/>
                                            </p:txEl>
                                          </p:spTgt>
                                        </p:tgtEl>
                                        <p:attrNameLst>
                                          <p:attrName>style.visibility</p:attrName>
                                        </p:attrNameLst>
                                      </p:cBhvr>
                                      <p:to>
                                        <p:strVal val="visible"/>
                                      </p:to>
                                    </p:set>
                                    <p:animEffect transition="in" filter="blinds(horizontal)">
                                      <p:cBhvr>
                                        <p:cTn id="39" dur="500"/>
                                        <p:tgtEl>
                                          <p:spTgt spid="3">
                                            <p:txEl>
                                              <p:pRg st="10" end="10"/>
                                            </p:txEl>
                                          </p:spTgt>
                                        </p:tgtEl>
                                      </p:cBhvr>
                                    </p:animEffect>
                                  </p:childTnLst>
                                </p:cTn>
                              </p:par>
                            </p:childTnLst>
                          </p:cTn>
                        </p:par>
                      </p:childTnLst>
                    </p:cTn>
                  </p:par>
                  <p:par>
                    <p:cTn id="40" fill="hold">
                      <p:stCondLst>
                        <p:cond delay="indefinite"/>
                      </p:stCondLst>
                      <p:childTnLst>
                        <p:par>
                          <p:cTn id="41" fill="hold">
                            <p:stCondLst>
                              <p:cond delay="0"/>
                            </p:stCondLst>
                            <p:childTnLst>
                              <p:par>
                                <p:cTn id="42" presetID="3" presetClass="entr" presetSubtype="10" fill="hold" nodeType="clickEffect">
                                  <p:stCondLst>
                                    <p:cond delay="0"/>
                                  </p:stCondLst>
                                  <p:childTnLst>
                                    <p:set>
                                      <p:cBhvr>
                                        <p:cTn id="43" dur="1" fill="hold">
                                          <p:stCondLst>
                                            <p:cond delay="0"/>
                                          </p:stCondLst>
                                        </p:cTn>
                                        <p:tgtEl>
                                          <p:spTgt spid="3">
                                            <p:txEl>
                                              <p:pRg st="11" end="11"/>
                                            </p:txEl>
                                          </p:spTgt>
                                        </p:tgtEl>
                                        <p:attrNameLst>
                                          <p:attrName>style.visibility</p:attrName>
                                        </p:attrNameLst>
                                      </p:cBhvr>
                                      <p:to>
                                        <p:strVal val="visible"/>
                                      </p:to>
                                    </p:set>
                                    <p:animEffect transition="in" filter="blinds(horizontal)">
                                      <p:cBhvr>
                                        <p:cTn id="44" dur="500"/>
                                        <p:tgtEl>
                                          <p:spTgt spid="3">
                                            <p:txEl>
                                              <p:pRg st="11" end="11"/>
                                            </p:txEl>
                                          </p:spTgt>
                                        </p:tgtEl>
                                      </p:cBhvr>
                                    </p:animEffect>
                                  </p:childTnLst>
                                </p:cTn>
                              </p:par>
                              <p:par>
                                <p:cTn id="45" presetID="3" presetClass="entr" presetSubtype="10" fill="hold" nodeType="withEffect">
                                  <p:stCondLst>
                                    <p:cond delay="0"/>
                                  </p:stCondLst>
                                  <p:childTnLst>
                                    <p:set>
                                      <p:cBhvr>
                                        <p:cTn id="46" dur="1" fill="hold">
                                          <p:stCondLst>
                                            <p:cond delay="0"/>
                                          </p:stCondLst>
                                        </p:cTn>
                                        <p:tgtEl>
                                          <p:spTgt spid="3">
                                            <p:txEl>
                                              <p:pRg st="12" end="12"/>
                                            </p:txEl>
                                          </p:spTgt>
                                        </p:tgtEl>
                                        <p:attrNameLst>
                                          <p:attrName>style.visibility</p:attrName>
                                        </p:attrNameLst>
                                      </p:cBhvr>
                                      <p:to>
                                        <p:strVal val="visible"/>
                                      </p:to>
                                    </p:set>
                                    <p:animEffect transition="in" filter="blinds(horizontal)">
                                      <p:cBhvr>
                                        <p:cTn id="47" dur="500"/>
                                        <p:tgtEl>
                                          <p:spTgt spid="3">
                                            <p:txEl>
                                              <p:pRg st="12" end="12"/>
                                            </p:txEl>
                                          </p:spTgt>
                                        </p:tgtEl>
                                      </p:cBhvr>
                                    </p:animEffect>
                                  </p:childTnLst>
                                </p:cTn>
                              </p:par>
                              <p:par>
                                <p:cTn id="48" presetID="3" presetClass="entr" presetSubtype="10" fill="hold" nodeType="withEffect">
                                  <p:stCondLst>
                                    <p:cond delay="0"/>
                                  </p:stCondLst>
                                  <p:childTnLst>
                                    <p:set>
                                      <p:cBhvr>
                                        <p:cTn id="49" dur="1" fill="hold">
                                          <p:stCondLst>
                                            <p:cond delay="0"/>
                                          </p:stCondLst>
                                        </p:cTn>
                                        <p:tgtEl>
                                          <p:spTgt spid="3">
                                            <p:txEl>
                                              <p:pRg st="13" end="13"/>
                                            </p:txEl>
                                          </p:spTgt>
                                        </p:tgtEl>
                                        <p:attrNameLst>
                                          <p:attrName>style.visibility</p:attrName>
                                        </p:attrNameLst>
                                      </p:cBhvr>
                                      <p:to>
                                        <p:strVal val="visible"/>
                                      </p:to>
                                    </p:set>
                                    <p:animEffect transition="in" filter="blinds(horizontal)">
                                      <p:cBhvr>
                                        <p:cTn id="50" dur="500"/>
                                        <p:tgtEl>
                                          <p:spTgt spid="3">
                                            <p:txEl>
                                              <p:pRg st="13" end="13"/>
                                            </p:txEl>
                                          </p:spTgt>
                                        </p:tgtEl>
                                      </p:cBhvr>
                                    </p:animEffect>
                                  </p:childTnLst>
                                </p:cTn>
                              </p:par>
                              <p:par>
                                <p:cTn id="51" presetID="3" presetClass="entr" presetSubtype="10" fill="hold" nodeType="withEffect">
                                  <p:stCondLst>
                                    <p:cond delay="0"/>
                                  </p:stCondLst>
                                  <p:childTnLst>
                                    <p:set>
                                      <p:cBhvr>
                                        <p:cTn id="52" dur="1" fill="hold">
                                          <p:stCondLst>
                                            <p:cond delay="0"/>
                                          </p:stCondLst>
                                        </p:cTn>
                                        <p:tgtEl>
                                          <p:spTgt spid="3">
                                            <p:txEl>
                                              <p:pRg st="14" end="14"/>
                                            </p:txEl>
                                          </p:spTgt>
                                        </p:tgtEl>
                                        <p:attrNameLst>
                                          <p:attrName>style.visibility</p:attrName>
                                        </p:attrNameLst>
                                      </p:cBhvr>
                                      <p:to>
                                        <p:strVal val="visible"/>
                                      </p:to>
                                    </p:set>
                                    <p:animEffect transition="in" filter="blinds(horizontal)">
                                      <p:cBhvr>
                                        <p:cTn id="53" dur="500"/>
                                        <p:tgtEl>
                                          <p:spTgt spid="3">
                                            <p:txEl>
                                              <p:pRg st="14" end="14"/>
                                            </p:txEl>
                                          </p:spTgt>
                                        </p:tgtEl>
                                      </p:cBhvr>
                                    </p:animEffect>
                                  </p:childTnLst>
                                </p:cTn>
                              </p:par>
                            </p:childTnLst>
                          </p:cTn>
                        </p:par>
                      </p:childTnLst>
                    </p:cTn>
                  </p:par>
                  <p:par>
                    <p:cTn id="54" fill="hold">
                      <p:stCondLst>
                        <p:cond delay="indefinite"/>
                      </p:stCondLst>
                      <p:childTnLst>
                        <p:par>
                          <p:cTn id="55" fill="hold">
                            <p:stCondLst>
                              <p:cond delay="0"/>
                            </p:stCondLst>
                            <p:childTnLst>
                              <p:par>
                                <p:cTn id="56" presetID="3" presetClass="entr" presetSubtype="10" fill="hold" nodeType="clickEffect">
                                  <p:stCondLst>
                                    <p:cond delay="0"/>
                                  </p:stCondLst>
                                  <p:childTnLst>
                                    <p:set>
                                      <p:cBhvr>
                                        <p:cTn id="57" dur="1" fill="hold">
                                          <p:stCondLst>
                                            <p:cond delay="0"/>
                                          </p:stCondLst>
                                        </p:cTn>
                                        <p:tgtEl>
                                          <p:spTgt spid="3">
                                            <p:txEl>
                                              <p:pRg st="16" end="16"/>
                                            </p:txEl>
                                          </p:spTgt>
                                        </p:tgtEl>
                                        <p:attrNameLst>
                                          <p:attrName>style.visibility</p:attrName>
                                        </p:attrNameLst>
                                      </p:cBhvr>
                                      <p:to>
                                        <p:strVal val="visible"/>
                                      </p:to>
                                    </p:set>
                                    <p:animEffect transition="in" filter="blinds(horizontal)">
                                      <p:cBhvr>
                                        <p:cTn id="58" dur="500"/>
                                        <p:tgtEl>
                                          <p:spTgt spid="3">
                                            <p:txEl>
                                              <p:pRg st="16" end="1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Debugging Recursion</a:t>
            </a:r>
            <a:endParaRPr lang="en-US" dirty="0"/>
          </a:p>
        </p:txBody>
      </p:sp>
      <p:sp>
        <p:nvSpPr>
          <p:cNvPr id="3" name="Content Placeholder 2"/>
          <p:cNvSpPr>
            <a:spLocks noGrp="1"/>
          </p:cNvSpPr>
          <p:nvPr>
            <p:ph idx="1"/>
          </p:nvPr>
        </p:nvSpPr>
        <p:spPr/>
        <p:txBody>
          <a:bodyPr/>
          <a:lstStyle/>
          <a:p>
            <a:r>
              <a:rPr lang="en-US" dirty="0" smtClean="0"/>
              <a:t>The </a:t>
            </a:r>
            <a:r>
              <a:rPr lang="en-US" dirty="0" err="1" smtClean="0"/>
              <a:t>ﬁrst</a:t>
            </a:r>
            <a:r>
              <a:rPr lang="en-US" dirty="0" smtClean="0"/>
              <a:t> thing that should be done when testing or trying to ﬁnd errors is to examine the base case(s).</a:t>
            </a:r>
          </a:p>
          <a:p>
            <a:pPr lvl="1"/>
            <a:r>
              <a:rPr lang="en-US" dirty="0" smtClean="0"/>
              <a:t>&gt;&gt;&gt; factorial(0)</a:t>
            </a:r>
          </a:p>
          <a:p>
            <a:pPr lvl="1"/>
            <a:r>
              <a:rPr lang="en-US" dirty="0" smtClean="0"/>
              <a:t>1</a:t>
            </a:r>
          </a:p>
          <a:p>
            <a:pPr lvl="1"/>
            <a:r>
              <a:rPr lang="en-US" dirty="0" smtClean="0"/>
              <a:t>&gt;&gt;&gt; reverse("")</a:t>
            </a:r>
          </a:p>
          <a:p>
            <a:pPr lvl="1"/>
            <a:r>
              <a:rPr lang="en-US" dirty="0" smtClean="0"/>
              <a:t>’’</a:t>
            </a:r>
          </a:p>
          <a:p>
            <a:r>
              <a:rPr lang="en-US" dirty="0" smtClean="0"/>
              <a:t>Once we know the base cases are working, we can then easily test the cases that call the base case.</a:t>
            </a:r>
          </a:p>
          <a:p>
            <a:pPr lvl="1"/>
            <a:r>
              <a:rPr lang="en-US" dirty="0" smtClean="0"/>
              <a:t>&gt;&gt;&gt; factorial(1)</a:t>
            </a:r>
          </a:p>
          <a:p>
            <a:pPr lvl="1"/>
            <a:r>
              <a:rPr lang="en-US" dirty="0" smtClean="0"/>
              <a:t>1</a:t>
            </a:r>
          </a:p>
          <a:p>
            <a:pPr lvl="1"/>
            <a:r>
              <a:rPr lang="en-US" dirty="0" smtClean="0"/>
              <a:t>&gt;&gt;&gt; reverse("X")</a:t>
            </a:r>
          </a:p>
          <a:p>
            <a:pPr lvl="1"/>
            <a:r>
              <a:rPr lang="en-US" dirty="0" smtClean="0"/>
              <a:t>’X’</a:t>
            </a:r>
          </a:p>
          <a:p>
            <a:pPr lvl="1"/>
            <a:r>
              <a:rPr lang="en-US" dirty="0" smtClean="0"/>
              <a:t>&gt;&gt;&gt; reverse("(")</a:t>
            </a:r>
          </a:p>
          <a:p>
            <a:pPr lvl="1"/>
            <a:r>
              <a:rPr lang="en-US" dirty="0" smtClean="0"/>
              <a:t>’(’</a:t>
            </a:r>
          </a:p>
          <a:p>
            <a:r>
              <a:rPr lang="en-US" dirty="0" smtClean="0"/>
              <a:t>Then the cases two steps  from the base.</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par>
                                <p:cTn id="8" presetID="3" presetClass="entr" presetSubtype="10"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blinds(horizontal)">
                                      <p:cBhvr>
                                        <p:cTn id="10" dur="500"/>
                                        <p:tgtEl>
                                          <p:spTgt spid="3">
                                            <p:txEl>
                                              <p:pRg st="1" end="1"/>
                                            </p:txEl>
                                          </p:spTgt>
                                        </p:tgtEl>
                                      </p:cBhvr>
                                    </p:animEffect>
                                  </p:childTnLst>
                                </p:cTn>
                              </p:par>
                              <p:par>
                                <p:cTn id="11" presetID="3" presetClass="entr" presetSubtype="10"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blinds(horizontal)">
                                      <p:cBhvr>
                                        <p:cTn id="13" dur="500"/>
                                        <p:tgtEl>
                                          <p:spTgt spid="3">
                                            <p:txEl>
                                              <p:pRg st="2" end="2"/>
                                            </p:txEl>
                                          </p:spTgt>
                                        </p:tgtEl>
                                      </p:cBhvr>
                                    </p:animEffect>
                                  </p:childTnLst>
                                </p:cTn>
                              </p:par>
                              <p:par>
                                <p:cTn id="14" presetID="3" presetClass="entr" presetSubtype="10" fill="hold"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blinds(horizontal)">
                                      <p:cBhvr>
                                        <p:cTn id="16" dur="500"/>
                                        <p:tgtEl>
                                          <p:spTgt spid="3">
                                            <p:txEl>
                                              <p:pRg st="3" end="3"/>
                                            </p:txEl>
                                          </p:spTgt>
                                        </p:tgtEl>
                                      </p:cBhvr>
                                    </p:animEffect>
                                  </p:childTnLst>
                                </p:cTn>
                              </p:par>
                              <p:par>
                                <p:cTn id="17" presetID="3" presetClass="entr" presetSubtype="10" fill="hold"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Effect transition="in" filter="blinds(horizontal)">
                                      <p:cBhvr>
                                        <p:cTn id="19" dur="500"/>
                                        <p:tgtEl>
                                          <p:spTgt spid="3">
                                            <p:txEl>
                                              <p:pRg st="4" end="4"/>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3" presetClass="entr" presetSubtype="10" fill="hold" nodeType="clickEffect">
                                  <p:stCondLst>
                                    <p:cond delay="0"/>
                                  </p:stCondLst>
                                  <p:childTnLst>
                                    <p:set>
                                      <p:cBhvr>
                                        <p:cTn id="23" dur="1" fill="hold">
                                          <p:stCondLst>
                                            <p:cond delay="0"/>
                                          </p:stCondLst>
                                        </p:cTn>
                                        <p:tgtEl>
                                          <p:spTgt spid="3">
                                            <p:txEl>
                                              <p:pRg st="5" end="5"/>
                                            </p:txEl>
                                          </p:spTgt>
                                        </p:tgtEl>
                                        <p:attrNameLst>
                                          <p:attrName>style.visibility</p:attrName>
                                        </p:attrNameLst>
                                      </p:cBhvr>
                                      <p:to>
                                        <p:strVal val="visible"/>
                                      </p:to>
                                    </p:set>
                                    <p:animEffect transition="in" filter="blinds(horizontal)">
                                      <p:cBhvr>
                                        <p:cTn id="24" dur="500"/>
                                        <p:tgtEl>
                                          <p:spTgt spid="3">
                                            <p:txEl>
                                              <p:pRg st="5" end="5"/>
                                            </p:txEl>
                                          </p:spTgt>
                                        </p:tgtEl>
                                      </p:cBhvr>
                                    </p:animEffect>
                                  </p:childTnLst>
                                </p:cTn>
                              </p:par>
                              <p:par>
                                <p:cTn id="25" presetID="3" presetClass="entr" presetSubtype="10" fill="hold" nodeType="with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animEffect transition="in" filter="blinds(horizontal)">
                                      <p:cBhvr>
                                        <p:cTn id="27" dur="500"/>
                                        <p:tgtEl>
                                          <p:spTgt spid="3">
                                            <p:txEl>
                                              <p:pRg st="6" end="6"/>
                                            </p:txEl>
                                          </p:spTgt>
                                        </p:tgtEl>
                                      </p:cBhvr>
                                    </p:animEffect>
                                  </p:childTnLst>
                                </p:cTn>
                              </p:par>
                              <p:par>
                                <p:cTn id="28" presetID="3" presetClass="entr" presetSubtype="10" fill="hold" nodeType="withEffect">
                                  <p:stCondLst>
                                    <p:cond delay="0"/>
                                  </p:stCondLst>
                                  <p:childTnLst>
                                    <p:set>
                                      <p:cBhvr>
                                        <p:cTn id="29" dur="1" fill="hold">
                                          <p:stCondLst>
                                            <p:cond delay="0"/>
                                          </p:stCondLst>
                                        </p:cTn>
                                        <p:tgtEl>
                                          <p:spTgt spid="3">
                                            <p:txEl>
                                              <p:pRg st="7" end="7"/>
                                            </p:txEl>
                                          </p:spTgt>
                                        </p:tgtEl>
                                        <p:attrNameLst>
                                          <p:attrName>style.visibility</p:attrName>
                                        </p:attrNameLst>
                                      </p:cBhvr>
                                      <p:to>
                                        <p:strVal val="visible"/>
                                      </p:to>
                                    </p:set>
                                    <p:animEffect transition="in" filter="blinds(horizontal)">
                                      <p:cBhvr>
                                        <p:cTn id="30" dur="500"/>
                                        <p:tgtEl>
                                          <p:spTgt spid="3">
                                            <p:txEl>
                                              <p:pRg st="7" end="7"/>
                                            </p:txEl>
                                          </p:spTgt>
                                        </p:tgtEl>
                                      </p:cBhvr>
                                    </p:animEffect>
                                  </p:childTnLst>
                                </p:cTn>
                              </p:par>
                              <p:par>
                                <p:cTn id="31" presetID="3" presetClass="entr" presetSubtype="10" fill="hold" nodeType="withEffect">
                                  <p:stCondLst>
                                    <p:cond delay="0"/>
                                  </p:stCondLst>
                                  <p:childTnLst>
                                    <p:set>
                                      <p:cBhvr>
                                        <p:cTn id="32" dur="1" fill="hold">
                                          <p:stCondLst>
                                            <p:cond delay="0"/>
                                          </p:stCondLst>
                                        </p:cTn>
                                        <p:tgtEl>
                                          <p:spTgt spid="3">
                                            <p:txEl>
                                              <p:pRg st="8" end="8"/>
                                            </p:txEl>
                                          </p:spTgt>
                                        </p:tgtEl>
                                        <p:attrNameLst>
                                          <p:attrName>style.visibility</p:attrName>
                                        </p:attrNameLst>
                                      </p:cBhvr>
                                      <p:to>
                                        <p:strVal val="visible"/>
                                      </p:to>
                                    </p:set>
                                    <p:animEffect transition="in" filter="blinds(horizontal)">
                                      <p:cBhvr>
                                        <p:cTn id="33" dur="500"/>
                                        <p:tgtEl>
                                          <p:spTgt spid="3">
                                            <p:txEl>
                                              <p:pRg st="8" end="8"/>
                                            </p:txEl>
                                          </p:spTgt>
                                        </p:tgtEl>
                                      </p:cBhvr>
                                    </p:animEffect>
                                  </p:childTnLst>
                                </p:cTn>
                              </p:par>
                              <p:par>
                                <p:cTn id="34" presetID="3" presetClass="entr" presetSubtype="10" fill="hold" nodeType="withEffect">
                                  <p:stCondLst>
                                    <p:cond delay="0"/>
                                  </p:stCondLst>
                                  <p:childTnLst>
                                    <p:set>
                                      <p:cBhvr>
                                        <p:cTn id="35" dur="1" fill="hold">
                                          <p:stCondLst>
                                            <p:cond delay="0"/>
                                          </p:stCondLst>
                                        </p:cTn>
                                        <p:tgtEl>
                                          <p:spTgt spid="3">
                                            <p:txEl>
                                              <p:pRg st="9" end="9"/>
                                            </p:txEl>
                                          </p:spTgt>
                                        </p:tgtEl>
                                        <p:attrNameLst>
                                          <p:attrName>style.visibility</p:attrName>
                                        </p:attrNameLst>
                                      </p:cBhvr>
                                      <p:to>
                                        <p:strVal val="visible"/>
                                      </p:to>
                                    </p:set>
                                    <p:animEffect transition="in" filter="blinds(horizontal)">
                                      <p:cBhvr>
                                        <p:cTn id="36" dur="500"/>
                                        <p:tgtEl>
                                          <p:spTgt spid="3">
                                            <p:txEl>
                                              <p:pRg st="9" end="9"/>
                                            </p:txEl>
                                          </p:spTgt>
                                        </p:tgtEl>
                                      </p:cBhvr>
                                    </p:animEffect>
                                  </p:childTnLst>
                                </p:cTn>
                              </p:par>
                              <p:par>
                                <p:cTn id="37" presetID="3" presetClass="entr" presetSubtype="10" fill="hold" nodeType="withEffect">
                                  <p:stCondLst>
                                    <p:cond delay="0"/>
                                  </p:stCondLst>
                                  <p:childTnLst>
                                    <p:set>
                                      <p:cBhvr>
                                        <p:cTn id="38" dur="1" fill="hold">
                                          <p:stCondLst>
                                            <p:cond delay="0"/>
                                          </p:stCondLst>
                                        </p:cTn>
                                        <p:tgtEl>
                                          <p:spTgt spid="3">
                                            <p:txEl>
                                              <p:pRg st="10" end="10"/>
                                            </p:txEl>
                                          </p:spTgt>
                                        </p:tgtEl>
                                        <p:attrNameLst>
                                          <p:attrName>style.visibility</p:attrName>
                                        </p:attrNameLst>
                                      </p:cBhvr>
                                      <p:to>
                                        <p:strVal val="visible"/>
                                      </p:to>
                                    </p:set>
                                    <p:animEffect transition="in" filter="blinds(horizontal)">
                                      <p:cBhvr>
                                        <p:cTn id="39" dur="500"/>
                                        <p:tgtEl>
                                          <p:spTgt spid="3">
                                            <p:txEl>
                                              <p:pRg st="10" end="10"/>
                                            </p:txEl>
                                          </p:spTgt>
                                        </p:tgtEl>
                                      </p:cBhvr>
                                    </p:animEffect>
                                  </p:childTnLst>
                                </p:cTn>
                              </p:par>
                              <p:par>
                                <p:cTn id="40" presetID="3" presetClass="entr" presetSubtype="10" fill="hold" nodeType="withEffect">
                                  <p:stCondLst>
                                    <p:cond delay="0"/>
                                  </p:stCondLst>
                                  <p:childTnLst>
                                    <p:set>
                                      <p:cBhvr>
                                        <p:cTn id="41" dur="1" fill="hold">
                                          <p:stCondLst>
                                            <p:cond delay="0"/>
                                          </p:stCondLst>
                                        </p:cTn>
                                        <p:tgtEl>
                                          <p:spTgt spid="3">
                                            <p:txEl>
                                              <p:pRg st="11" end="11"/>
                                            </p:txEl>
                                          </p:spTgt>
                                        </p:tgtEl>
                                        <p:attrNameLst>
                                          <p:attrName>style.visibility</p:attrName>
                                        </p:attrNameLst>
                                      </p:cBhvr>
                                      <p:to>
                                        <p:strVal val="visible"/>
                                      </p:to>
                                    </p:set>
                                    <p:animEffect transition="in" filter="blinds(horizontal)">
                                      <p:cBhvr>
                                        <p:cTn id="42" dur="500"/>
                                        <p:tgtEl>
                                          <p:spTgt spid="3">
                                            <p:txEl>
                                              <p:pRg st="11" end="11"/>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3" presetClass="entr" presetSubtype="10" fill="hold" nodeType="clickEffect">
                                  <p:stCondLst>
                                    <p:cond delay="0"/>
                                  </p:stCondLst>
                                  <p:childTnLst>
                                    <p:set>
                                      <p:cBhvr>
                                        <p:cTn id="46" dur="1" fill="hold">
                                          <p:stCondLst>
                                            <p:cond delay="0"/>
                                          </p:stCondLst>
                                        </p:cTn>
                                        <p:tgtEl>
                                          <p:spTgt spid="3">
                                            <p:txEl>
                                              <p:pRg st="12" end="12"/>
                                            </p:txEl>
                                          </p:spTgt>
                                        </p:tgtEl>
                                        <p:attrNameLst>
                                          <p:attrName>style.visibility</p:attrName>
                                        </p:attrNameLst>
                                      </p:cBhvr>
                                      <p:to>
                                        <p:strVal val="visible"/>
                                      </p:to>
                                    </p:set>
                                    <p:animEffect transition="in" filter="blinds(horizontal)">
                                      <p:cBhvr>
                                        <p:cTn id="47" dur="500"/>
                                        <p:tgtEl>
                                          <p:spTgt spid="3">
                                            <p:txEl>
                                              <p:pRg st="12" end="1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Another Example</a:t>
            </a:r>
            <a:endParaRPr lang="en-US" dirty="0"/>
          </a:p>
        </p:txBody>
      </p:sp>
      <p:sp>
        <p:nvSpPr>
          <p:cNvPr id="3" name="Content Placeholder 2"/>
          <p:cNvSpPr>
            <a:spLocks noGrp="1"/>
          </p:cNvSpPr>
          <p:nvPr>
            <p:ph idx="1"/>
          </p:nvPr>
        </p:nvSpPr>
        <p:spPr/>
        <p:txBody>
          <a:bodyPr/>
          <a:lstStyle/>
          <a:p>
            <a:r>
              <a:rPr lang="en-US" dirty="0" smtClean="0"/>
              <a:t>create a function that inserts spaces between characters in a string and returns the result.</a:t>
            </a:r>
          </a:p>
          <a:p>
            <a:pPr lvl="1"/>
            <a:r>
              <a:rPr lang="en-US" dirty="0" smtClean="0"/>
              <a:t>&gt;&gt;&gt; </a:t>
            </a:r>
            <a:r>
              <a:rPr lang="en-US" dirty="0" err="1" smtClean="0"/>
              <a:t>spacedout</a:t>
            </a:r>
            <a:r>
              <a:rPr lang="en-US" dirty="0" smtClean="0"/>
              <a:t>("Hello!")</a:t>
            </a:r>
          </a:p>
          <a:p>
            <a:pPr lvl="1"/>
            <a:r>
              <a:rPr lang="en-US" dirty="0" smtClean="0"/>
              <a:t>’H e l </a:t>
            </a:r>
            <a:r>
              <a:rPr lang="en-US" dirty="0" err="1" smtClean="0"/>
              <a:t>l</a:t>
            </a:r>
            <a:r>
              <a:rPr lang="en-US" dirty="0" smtClean="0"/>
              <a:t> o !’</a:t>
            </a:r>
          </a:p>
          <a:p>
            <a:pPr lvl="1"/>
            <a:r>
              <a:rPr lang="en-US" dirty="0" smtClean="0"/>
              <a:t>&gt;&gt;&gt; </a:t>
            </a:r>
            <a:r>
              <a:rPr lang="en-US" dirty="0" err="1" smtClean="0"/>
              <a:t>spacedout</a:t>
            </a:r>
            <a:r>
              <a:rPr lang="en-US" dirty="0" smtClean="0"/>
              <a:t>("g00DbyE")</a:t>
            </a:r>
          </a:p>
          <a:p>
            <a:pPr lvl="1"/>
            <a:r>
              <a:rPr lang="en-US" dirty="0" smtClean="0"/>
              <a:t>’g 0 0 D b y E’</a:t>
            </a:r>
          </a:p>
          <a:p>
            <a:endParaRPr lang="en-US" dirty="0" smtClean="0"/>
          </a:p>
          <a:p>
            <a:r>
              <a:rPr lang="en-US" dirty="0" smtClean="0"/>
              <a:t>[Find a Smaller </a:t>
            </a:r>
            <a:r>
              <a:rPr lang="en-US" dirty="0" err="1" smtClean="0"/>
              <a:t>Subproblem</a:t>
            </a:r>
            <a:r>
              <a:rPr lang="en-US" dirty="0" smtClean="0"/>
              <a:t>.]	</a:t>
            </a:r>
          </a:p>
          <a:p>
            <a:pPr lvl="1"/>
            <a:r>
              <a:rPr lang="en-US" dirty="0" smtClean="0"/>
              <a:t>"marsh“ </a:t>
            </a:r>
            <a:r>
              <a:rPr lang="en-US" dirty="0" smtClean="0">
                <a:sym typeface="Wingdings" pitchFamily="2" charset="2"/>
              </a:rPr>
              <a:t> “m a r s” + “ h”</a:t>
            </a:r>
          </a:p>
          <a:p>
            <a:r>
              <a:rPr lang="en-US" dirty="0" smtClean="0"/>
              <a:t>[Use the Solution to the </a:t>
            </a:r>
            <a:r>
              <a:rPr lang="en-US" dirty="0" err="1" smtClean="0"/>
              <a:t>Subproblem</a:t>
            </a:r>
            <a:r>
              <a:rPr lang="en-US" dirty="0" smtClean="0"/>
              <a:t>.]</a:t>
            </a:r>
          </a:p>
          <a:p>
            <a:pPr lvl="1"/>
            <a:r>
              <a:rPr lang="en-US" dirty="0" smtClean="0"/>
              <a:t>Result(input(:-1) + “ “ + input(-1)</a:t>
            </a:r>
          </a:p>
          <a:p>
            <a:endParaRPr lang="en-US" dirty="0" smtClean="0"/>
          </a:p>
          <a:p>
            <a:r>
              <a:rPr lang="en-US" dirty="0" smtClean="0"/>
              <a:t>[Find a Base Case.]</a:t>
            </a:r>
          </a:p>
          <a:p>
            <a:pPr lvl="1"/>
            <a:r>
              <a:rPr lang="en-US" dirty="0" smtClean="0"/>
              <a:t>Empty string</a:t>
            </a:r>
          </a:p>
          <a:p>
            <a:pPr lvl="1"/>
            <a:r>
              <a:rPr lang="en-US" dirty="0" smtClean="0"/>
              <a:t>String of length 1</a:t>
            </a:r>
          </a:p>
          <a:p>
            <a:endParaRPr lang="en-US"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blinds(horizontal)">
                                      <p:cBhvr>
                                        <p:cTn id="7" dur="500"/>
                                        <p:tgtEl>
                                          <p:spTgt spid="3">
                                            <p:txEl>
                                              <p:pRg st="1" end="1"/>
                                            </p:txEl>
                                          </p:spTgt>
                                        </p:tgtEl>
                                      </p:cBhvr>
                                    </p:animEffect>
                                  </p:childTnLst>
                                </p:cTn>
                              </p:par>
                              <p:par>
                                <p:cTn id="8" presetID="3" presetClass="entr" presetSubtype="10" fill="hold" nodeType="withEffect">
                                  <p:stCondLst>
                                    <p:cond delay="0"/>
                                  </p:stCondLst>
                                  <p:childTnLst>
                                    <p:set>
                                      <p:cBhvr>
                                        <p:cTn id="9" dur="1" fill="hold">
                                          <p:stCondLst>
                                            <p:cond delay="0"/>
                                          </p:stCondLst>
                                        </p:cTn>
                                        <p:tgtEl>
                                          <p:spTgt spid="3">
                                            <p:txEl>
                                              <p:pRg st="2" end="2"/>
                                            </p:txEl>
                                          </p:spTgt>
                                        </p:tgtEl>
                                        <p:attrNameLst>
                                          <p:attrName>style.visibility</p:attrName>
                                        </p:attrNameLst>
                                      </p:cBhvr>
                                      <p:to>
                                        <p:strVal val="visible"/>
                                      </p:to>
                                    </p:set>
                                    <p:animEffect transition="in" filter="blinds(horizontal)">
                                      <p:cBhvr>
                                        <p:cTn id="10" dur="500"/>
                                        <p:tgtEl>
                                          <p:spTgt spid="3">
                                            <p:txEl>
                                              <p:pRg st="2" end="2"/>
                                            </p:txEl>
                                          </p:spTgt>
                                        </p:tgtEl>
                                      </p:cBhvr>
                                    </p:animEffect>
                                  </p:childTnLst>
                                </p:cTn>
                              </p:par>
                              <p:par>
                                <p:cTn id="11" presetID="3" presetClass="entr" presetSubtype="1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Effect transition="in" filter="blinds(horizontal)">
                                      <p:cBhvr>
                                        <p:cTn id="13" dur="500"/>
                                        <p:tgtEl>
                                          <p:spTgt spid="3">
                                            <p:txEl>
                                              <p:pRg st="3" end="3"/>
                                            </p:txEl>
                                          </p:spTgt>
                                        </p:tgtEl>
                                      </p:cBhvr>
                                    </p:animEffect>
                                  </p:childTnLst>
                                </p:cTn>
                              </p:par>
                              <p:par>
                                <p:cTn id="14" presetID="3" presetClass="entr" presetSubtype="10" fill="hold" nodeType="withEffect">
                                  <p:stCondLst>
                                    <p:cond delay="0"/>
                                  </p:stCondLst>
                                  <p:childTnLst>
                                    <p:set>
                                      <p:cBhvr>
                                        <p:cTn id="15" dur="1" fill="hold">
                                          <p:stCondLst>
                                            <p:cond delay="0"/>
                                          </p:stCondLst>
                                        </p:cTn>
                                        <p:tgtEl>
                                          <p:spTgt spid="3">
                                            <p:txEl>
                                              <p:pRg st="4" end="4"/>
                                            </p:txEl>
                                          </p:spTgt>
                                        </p:tgtEl>
                                        <p:attrNameLst>
                                          <p:attrName>style.visibility</p:attrName>
                                        </p:attrNameLst>
                                      </p:cBhvr>
                                      <p:to>
                                        <p:strVal val="visible"/>
                                      </p:to>
                                    </p:set>
                                    <p:animEffect transition="in" filter="blinds(horizontal)">
                                      <p:cBhvr>
                                        <p:cTn id="16" dur="500"/>
                                        <p:tgtEl>
                                          <p:spTgt spid="3">
                                            <p:txEl>
                                              <p:pRg st="4" end="4"/>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3" presetClass="entr" presetSubtype="10" fill="hold" nodeType="click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animEffect transition="in" filter="blinds(horizontal)">
                                      <p:cBhvr>
                                        <p:cTn id="21" dur="500"/>
                                        <p:tgtEl>
                                          <p:spTgt spid="3">
                                            <p:txEl>
                                              <p:pRg st="6" end="6"/>
                                            </p:txEl>
                                          </p:spTgt>
                                        </p:tgtEl>
                                      </p:cBhvr>
                                    </p:animEffect>
                                  </p:childTnLst>
                                </p:cTn>
                              </p:par>
                              <p:par>
                                <p:cTn id="22" presetID="3" presetClass="entr" presetSubtype="10" fill="hold" nodeType="withEffect">
                                  <p:stCondLst>
                                    <p:cond delay="0"/>
                                  </p:stCondLst>
                                  <p:childTnLst>
                                    <p:set>
                                      <p:cBhvr>
                                        <p:cTn id="23" dur="1" fill="hold">
                                          <p:stCondLst>
                                            <p:cond delay="0"/>
                                          </p:stCondLst>
                                        </p:cTn>
                                        <p:tgtEl>
                                          <p:spTgt spid="3">
                                            <p:txEl>
                                              <p:pRg st="7" end="7"/>
                                            </p:txEl>
                                          </p:spTgt>
                                        </p:tgtEl>
                                        <p:attrNameLst>
                                          <p:attrName>style.visibility</p:attrName>
                                        </p:attrNameLst>
                                      </p:cBhvr>
                                      <p:to>
                                        <p:strVal val="visible"/>
                                      </p:to>
                                    </p:set>
                                    <p:animEffect transition="in" filter="blinds(horizontal)">
                                      <p:cBhvr>
                                        <p:cTn id="24" dur="500"/>
                                        <p:tgtEl>
                                          <p:spTgt spid="3">
                                            <p:txEl>
                                              <p:pRg st="7" end="7"/>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3" presetClass="entr" presetSubtype="10" fill="hold" nodeType="clickEffect">
                                  <p:stCondLst>
                                    <p:cond delay="0"/>
                                  </p:stCondLst>
                                  <p:childTnLst>
                                    <p:set>
                                      <p:cBhvr>
                                        <p:cTn id="28" dur="1" fill="hold">
                                          <p:stCondLst>
                                            <p:cond delay="0"/>
                                          </p:stCondLst>
                                        </p:cTn>
                                        <p:tgtEl>
                                          <p:spTgt spid="3">
                                            <p:txEl>
                                              <p:pRg st="8" end="8"/>
                                            </p:txEl>
                                          </p:spTgt>
                                        </p:tgtEl>
                                        <p:attrNameLst>
                                          <p:attrName>style.visibility</p:attrName>
                                        </p:attrNameLst>
                                      </p:cBhvr>
                                      <p:to>
                                        <p:strVal val="visible"/>
                                      </p:to>
                                    </p:set>
                                    <p:animEffect transition="in" filter="blinds(horizontal)">
                                      <p:cBhvr>
                                        <p:cTn id="29" dur="500"/>
                                        <p:tgtEl>
                                          <p:spTgt spid="3">
                                            <p:txEl>
                                              <p:pRg st="8" end="8"/>
                                            </p:txEl>
                                          </p:spTgt>
                                        </p:tgtEl>
                                      </p:cBhvr>
                                    </p:animEffect>
                                  </p:childTnLst>
                                </p:cTn>
                              </p:par>
                              <p:par>
                                <p:cTn id="30" presetID="3" presetClass="entr" presetSubtype="10" fill="hold" nodeType="withEffect">
                                  <p:stCondLst>
                                    <p:cond delay="0"/>
                                  </p:stCondLst>
                                  <p:childTnLst>
                                    <p:set>
                                      <p:cBhvr>
                                        <p:cTn id="31" dur="1" fill="hold">
                                          <p:stCondLst>
                                            <p:cond delay="0"/>
                                          </p:stCondLst>
                                        </p:cTn>
                                        <p:tgtEl>
                                          <p:spTgt spid="3">
                                            <p:txEl>
                                              <p:pRg st="9" end="9"/>
                                            </p:txEl>
                                          </p:spTgt>
                                        </p:tgtEl>
                                        <p:attrNameLst>
                                          <p:attrName>style.visibility</p:attrName>
                                        </p:attrNameLst>
                                      </p:cBhvr>
                                      <p:to>
                                        <p:strVal val="visible"/>
                                      </p:to>
                                    </p:set>
                                    <p:animEffect transition="in" filter="blinds(horizontal)">
                                      <p:cBhvr>
                                        <p:cTn id="32" dur="500"/>
                                        <p:tgtEl>
                                          <p:spTgt spid="3">
                                            <p:txEl>
                                              <p:pRg st="9" end="9"/>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nodeType="clickEffect">
                                  <p:stCondLst>
                                    <p:cond delay="0"/>
                                  </p:stCondLst>
                                  <p:childTnLst>
                                    <p:set>
                                      <p:cBhvr>
                                        <p:cTn id="36" dur="1" fill="hold">
                                          <p:stCondLst>
                                            <p:cond delay="0"/>
                                          </p:stCondLst>
                                        </p:cTn>
                                        <p:tgtEl>
                                          <p:spTgt spid="3">
                                            <p:txEl>
                                              <p:pRg st="11" end="11"/>
                                            </p:txEl>
                                          </p:spTgt>
                                        </p:tgtEl>
                                        <p:attrNameLst>
                                          <p:attrName>style.visibility</p:attrName>
                                        </p:attrNameLst>
                                      </p:cBhvr>
                                      <p:to>
                                        <p:strVal val="visible"/>
                                      </p:to>
                                    </p:set>
                                    <p:animEffect transition="in" filter="blinds(horizontal)">
                                      <p:cBhvr>
                                        <p:cTn id="37" dur="500"/>
                                        <p:tgtEl>
                                          <p:spTgt spid="3">
                                            <p:txEl>
                                              <p:pRg st="11" end="11"/>
                                            </p:txEl>
                                          </p:spTgt>
                                        </p:tgtEl>
                                      </p:cBhvr>
                                    </p:animEffect>
                                  </p:childTnLst>
                                </p:cTn>
                              </p:par>
                              <p:par>
                                <p:cTn id="38" presetID="3" presetClass="entr" presetSubtype="10" fill="hold" nodeType="withEffect">
                                  <p:stCondLst>
                                    <p:cond delay="0"/>
                                  </p:stCondLst>
                                  <p:childTnLst>
                                    <p:set>
                                      <p:cBhvr>
                                        <p:cTn id="39" dur="1" fill="hold">
                                          <p:stCondLst>
                                            <p:cond delay="0"/>
                                          </p:stCondLst>
                                        </p:cTn>
                                        <p:tgtEl>
                                          <p:spTgt spid="3">
                                            <p:txEl>
                                              <p:pRg st="12" end="12"/>
                                            </p:txEl>
                                          </p:spTgt>
                                        </p:tgtEl>
                                        <p:attrNameLst>
                                          <p:attrName>style.visibility</p:attrName>
                                        </p:attrNameLst>
                                      </p:cBhvr>
                                      <p:to>
                                        <p:strVal val="visible"/>
                                      </p:to>
                                    </p:set>
                                    <p:animEffect transition="in" filter="blinds(horizontal)">
                                      <p:cBhvr>
                                        <p:cTn id="40" dur="500"/>
                                        <p:tgtEl>
                                          <p:spTgt spid="3">
                                            <p:txEl>
                                              <p:pRg st="12" end="12"/>
                                            </p:txEl>
                                          </p:spTgt>
                                        </p:tgtEl>
                                      </p:cBhvr>
                                    </p:animEffect>
                                  </p:childTnLst>
                                </p:cTn>
                              </p:par>
                              <p:par>
                                <p:cTn id="41" presetID="3" presetClass="entr" presetSubtype="10" fill="hold" nodeType="withEffect">
                                  <p:stCondLst>
                                    <p:cond delay="0"/>
                                  </p:stCondLst>
                                  <p:childTnLst>
                                    <p:set>
                                      <p:cBhvr>
                                        <p:cTn id="42" dur="1" fill="hold">
                                          <p:stCondLst>
                                            <p:cond delay="0"/>
                                          </p:stCondLst>
                                        </p:cTn>
                                        <p:tgtEl>
                                          <p:spTgt spid="3">
                                            <p:txEl>
                                              <p:pRg st="13" end="13"/>
                                            </p:txEl>
                                          </p:spTgt>
                                        </p:tgtEl>
                                        <p:attrNameLst>
                                          <p:attrName>style.visibility</p:attrName>
                                        </p:attrNameLst>
                                      </p:cBhvr>
                                      <p:to>
                                        <p:strVal val="visible"/>
                                      </p:to>
                                    </p:set>
                                    <p:animEffect transition="in" filter="blinds(horizontal)">
                                      <p:cBhvr>
                                        <p:cTn id="43" dur="500"/>
                                        <p:tgtEl>
                                          <p:spTgt spid="3">
                                            <p:txEl>
                                              <p:pRg st="13" end="1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sz="1400" dirty="0" smtClean="0"/>
              <a:t>def </a:t>
            </a:r>
            <a:r>
              <a:rPr lang="en-US" sz="1400" dirty="0" err="1" smtClean="0"/>
              <a:t>spacedout</a:t>
            </a:r>
            <a:r>
              <a:rPr lang="en-US" sz="1400" dirty="0" smtClean="0"/>
              <a:t>(string):</a:t>
            </a:r>
          </a:p>
          <a:p>
            <a:r>
              <a:rPr lang="en-US" sz="1400" dirty="0" smtClean="0"/>
              <a:t>    """</a:t>
            </a:r>
          </a:p>
          <a:p>
            <a:r>
              <a:rPr lang="en-US" sz="1400" dirty="0" smtClean="0"/>
              <a:t>    Return a copy of the string with a space between</a:t>
            </a:r>
          </a:p>
          <a:p>
            <a:r>
              <a:rPr lang="en-US" sz="1400" dirty="0" smtClean="0"/>
              <a:t>    each character.</a:t>
            </a:r>
          </a:p>
          <a:p>
            <a:r>
              <a:rPr lang="en-US" sz="1400" dirty="0" smtClean="0"/>
              <a:t>    &gt;&gt;&gt; </a:t>
            </a:r>
            <a:r>
              <a:rPr lang="en-US" sz="1400" dirty="0" err="1" smtClean="0"/>
              <a:t>spacedout</a:t>
            </a:r>
            <a:r>
              <a:rPr lang="en-US" sz="1400" dirty="0" smtClean="0"/>
              <a:t>("</a:t>
            </a:r>
            <a:r>
              <a:rPr lang="en-US" sz="1400" dirty="0" err="1" smtClean="0"/>
              <a:t>abcd</a:t>
            </a:r>
            <a:r>
              <a:rPr lang="en-US" sz="1400" dirty="0" smtClean="0"/>
              <a:t>")</a:t>
            </a:r>
          </a:p>
          <a:p>
            <a:r>
              <a:rPr lang="en-US" sz="1400" dirty="0" smtClean="0"/>
              <a:t>    'a b c d'</a:t>
            </a:r>
          </a:p>
          <a:p>
            <a:r>
              <a:rPr lang="en-US" sz="1400" dirty="0" smtClean="0"/>
              <a:t>    &gt;&gt;&gt; </a:t>
            </a:r>
            <a:r>
              <a:rPr lang="en-US" sz="1400" dirty="0" err="1" smtClean="0"/>
              <a:t>spacedout</a:t>
            </a:r>
            <a:r>
              <a:rPr lang="en-US" sz="1400" dirty="0" smtClean="0"/>
              <a:t>("")</a:t>
            </a:r>
          </a:p>
          <a:p>
            <a:r>
              <a:rPr lang="en-US" sz="1400" dirty="0" smtClean="0"/>
              <a:t>    &gt;&gt;&gt; </a:t>
            </a:r>
            <a:r>
              <a:rPr lang="en-US" sz="1400" dirty="0" err="1" smtClean="0"/>
              <a:t>spacedout</a:t>
            </a:r>
            <a:r>
              <a:rPr lang="en-US" sz="1400" dirty="0" smtClean="0"/>
              <a:t>("Q")</a:t>
            </a:r>
          </a:p>
          <a:p>
            <a:r>
              <a:rPr lang="en-US" sz="1400" dirty="0" smtClean="0"/>
              <a:t>    'Q'</a:t>
            </a:r>
          </a:p>
          <a:p>
            <a:r>
              <a:rPr lang="en-US" sz="1400" dirty="0" smtClean="0"/>
              <a:t>    """</a:t>
            </a:r>
          </a:p>
          <a:p>
            <a:r>
              <a:rPr lang="en-US" sz="1400" dirty="0" smtClean="0"/>
              <a:t>    if </a:t>
            </a:r>
            <a:r>
              <a:rPr lang="en-US" sz="1400" dirty="0" err="1" smtClean="0"/>
              <a:t>len</a:t>
            </a:r>
            <a:r>
              <a:rPr lang="en-US" sz="1400" dirty="0" smtClean="0"/>
              <a:t>(string) &lt;= 1:</a:t>
            </a:r>
          </a:p>
          <a:p>
            <a:r>
              <a:rPr lang="en-US" sz="1400" dirty="0" smtClean="0"/>
              <a:t>        return string</a:t>
            </a:r>
          </a:p>
          <a:p>
            <a:r>
              <a:rPr lang="en-US" sz="1400" dirty="0" smtClean="0"/>
              <a:t>    else:</a:t>
            </a:r>
          </a:p>
          <a:p>
            <a:r>
              <a:rPr lang="en-US" sz="1400" dirty="0" smtClean="0"/>
              <a:t>        </a:t>
            </a:r>
            <a:r>
              <a:rPr lang="en-US" sz="1400" dirty="0" err="1" smtClean="0"/>
              <a:t>head_space</a:t>
            </a:r>
            <a:r>
              <a:rPr lang="en-US" sz="1400" dirty="0" smtClean="0"/>
              <a:t> = </a:t>
            </a:r>
            <a:r>
              <a:rPr lang="en-US" sz="1400" dirty="0" err="1" smtClean="0"/>
              <a:t>spacedout</a:t>
            </a:r>
            <a:r>
              <a:rPr lang="en-US" sz="1400" dirty="0" smtClean="0"/>
              <a:t>(string[:-1])</a:t>
            </a:r>
          </a:p>
          <a:p>
            <a:r>
              <a:rPr lang="en-US" sz="1400" dirty="0" smtClean="0"/>
              <a:t>        return </a:t>
            </a:r>
            <a:r>
              <a:rPr lang="en-US" sz="1400" dirty="0" err="1" smtClean="0"/>
              <a:t>head_space</a:t>
            </a:r>
            <a:r>
              <a:rPr lang="en-US" sz="1400" dirty="0" smtClean="0"/>
              <a:t> + " " + string[-1]</a:t>
            </a:r>
          </a:p>
          <a:p>
            <a:endParaRPr lang="en-US" sz="1400" dirty="0" smtClean="0"/>
          </a:p>
          <a:p>
            <a:r>
              <a:rPr lang="en-US" sz="1400" dirty="0" smtClean="0"/>
              <a:t>print </a:t>
            </a:r>
            <a:r>
              <a:rPr lang="en-US" sz="1400" dirty="0" err="1" smtClean="0"/>
              <a:t>spacedout</a:t>
            </a:r>
            <a:r>
              <a:rPr lang="en-US" sz="1400" dirty="0" smtClean="0"/>
              <a:t>("</a:t>
            </a:r>
            <a:r>
              <a:rPr lang="en-US" sz="1400" dirty="0" err="1" smtClean="0"/>
              <a:t>hassan</a:t>
            </a:r>
            <a:r>
              <a:rPr lang="en-US" sz="1400" dirty="0" smtClean="0"/>
              <a:t>")</a:t>
            </a:r>
          </a:p>
          <a:p>
            <a:r>
              <a:rPr lang="en-US" sz="1400" dirty="0" smtClean="0"/>
              <a:t>print </a:t>
            </a:r>
            <a:r>
              <a:rPr lang="en-US" sz="1400" dirty="0" err="1" smtClean="0"/>
              <a:t>spacedout</a:t>
            </a:r>
            <a:r>
              <a:rPr lang="en-US" sz="1400" dirty="0" smtClean="0"/>
              <a:t>("h")</a:t>
            </a:r>
            <a:endParaRPr lang="en-US" sz="1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par>
                                <p:cTn id="8" presetID="3" presetClass="entr" presetSubtype="10"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blinds(horizontal)">
                                      <p:cBhvr>
                                        <p:cTn id="10" dur="500"/>
                                        <p:tgtEl>
                                          <p:spTgt spid="3">
                                            <p:txEl>
                                              <p:pRg st="1" end="1"/>
                                            </p:txEl>
                                          </p:spTgt>
                                        </p:tgtEl>
                                      </p:cBhvr>
                                    </p:animEffect>
                                  </p:childTnLst>
                                </p:cTn>
                              </p:par>
                              <p:par>
                                <p:cTn id="11" presetID="3" presetClass="entr" presetSubtype="10"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blinds(horizontal)">
                                      <p:cBhvr>
                                        <p:cTn id="13" dur="500"/>
                                        <p:tgtEl>
                                          <p:spTgt spid="3">
                                            <p:txEl>
                                              <p:pRg st="2" end="2"/>
                                            </p:txEl>
                                          </p:spTgt>
                                        </p:tgtEl>
                                      </p:cBhvr>
                                    </p:animEffect>
                                  </p:childTnLst>
                                </p:cTn>
                              </p:par>
                              <p:par>
                                <p:cTn id="14" presetID="3" presetClass="entr" presetSubtype="10" fill="hold"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blinds(horizontal)">
                                      <p:cBhvr>
                                        <p:cTn id="16" dur="500"/>
                                        <p:tgtEl>
                                          <p:spTgt spid="3">
                                            <p:txEl>
                                              <p:pRg st="3" end="3"/>
                                            </p:txEl>
                                          </p:spTgt>
                                        </p:tgtEl>
                                      </p:cBhvr>
                                    </p:animEffect>
                                  </p:childTnLst>
                                </p:cTn>
                              </p:par>
                              <p:par>
                                <p:cTn id="17" presetID="3" presetClass="entr" presetSubtype="10" fill="hold"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Effect transition="in" filter="blinds(horizontal)">
                                      <p:cBhvr>
                                        <p:cTn id="19" dur="500"/>
                                        <p:tgtEl>
                                          <p:spTgt spid="3">
                                            <p:txEl>
                                              <p:pRg st="4" end="4"/>
                                            </p:txEl>
                                          </p:spTgt>
                                        </p:tgtEl>
                                      </p:cBhvr>
                                    </p:animEffect>
                                  </p:childTnLst>
                                </p:cTn>
                              </p:par>
                              <p:par>
                                <p:cTn id="20" presetID="3" presetClass="entr" presetSubtype="10" fill="hold" nodeType="with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blinds(horizontal)">
                                      <p:cBhvr>
                                        <p:cTn id="22" dur="500"/>
                                        <p:tgtEl>
                                          <p:spTgt spid="3">
                                            <p:txEl>
                                              <p:pRg st="5" end="5"/>
                                            </p:txEl>
                                          </p:spTgt>
                                        </p:tgtEl>
                                      </p:cBhvr>
                                    </p:animEffect>
                                  </p:childTnLst>
                                </p:cTn>
                              </p:par>
                              <p:par>
                                <p:cTn id="23" presetID="3" presetClass="entr" presetSubtype="10" fill="hold" nodeType="with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animEffect transition="in" filter="blinds(horizontal)">
                                      <p:cBhvr>
                                        <p:cTn id="25" dur="500"/>
                                        <p:tgtEl>
                                          <p:spTgt spid="3">
                                            <p:txEl>
                                              <p:pRg st="6" end="6"/>
                                            </p:txEl>
                                          </p:spTgt>
                                        </p:tgtEl>
                                      </p:cBhvr>
                                    </p:animEffect>
                                  </p:childTnLst>
                                </p:cTn>
                              </p:par>
                              <p:par>
                                <p:cTn id="26" presetID="3" presetClass="entr" presetSubtype="10" fill="hold" nodeType="withEffect">
                                  <p:stCondLst>
                                    <p:cond delay="0"/>
                                  </p:stCondLst>
                                  <p:childTnLst>
                                    <p:set>
                                      <p:cBhvr>
                                        <p:cTn id="27" dur="1" fill="hold">
                                          <p:stCondLst>
                                            <p:cond delay="0"/>
                                          </p:stCondLst>
                                        </p:cTn>
                                        <p:tgtEl>
                                          <p:spTgt spid="3">
                                            <p:txEl>
                                              <p:pRg st="7" end="7"/>
                                            </p:txEl>
                                          </p:spTgt>
                                        </p:tgtEl>
                                        <p:attrNameLst>
                                          <p:attrName>style.visibility</p:attrName>
                                        </p:attrNameLst>
                                      </p:cBhvr>
                                      <p:to>
                                        <p:strVal val="visible"/>
                                      </p:to>
                                    </p:set>
                                    <p:animEffect transition="in" filter="blinds(horizontal)">
                                      <p:cBhvr>
                                        <p:cTn id="28" dur="500"/>
                                        <p:tgtEl>
                                          <p:spTgt spid="3">
                                            <p:txEl>
                                              <p:pRg st="7" end="7"/>
                                            </p:txEl>
                                          </p:spTgt>
                                        </p:tgtEl>
                                      </p:cBhvr>
                                    </p:animEffect>
                                  </p:childTnLst>
                                </p:cTn>
                              </p:par>
                              <p:par>
                                <p:cTn id="29" presetID="3" presetClass="entr" presetSubtype="10" fill="hold" nodeType="with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animEffect transition="in" filter="blinds(horizontal)">
                                      <p:cBhvr>
                                        <p:cTn id="31" dur="500"/>
                                        <p:tgtEl>
                                          <p:spTgt spid="3">
                                            <p:txEl>
                                              <p:pRg st="8" end="8"/>
                                            </p:txEl>
                                          </p:spTgt>
                                        </p:tgtEl>
                                      </p:cBhvr>
                                    </p:animEffect>
                                  </p:childTnLst>
                                </p:cTn>
                              </p:par>
                              <p:par>
                                <p:cTn id="32" presetID="3" presetClass="entr" presetSubtype="10" fill="hold" nodeType="withEffect">
                                  <p:stCondLst>
                                    <p:cond delay="0"/>
                                  </p:stCondLst>
                                  <p:childTnLst>
                                    <p:set>
                                      <p:cBhvr>
                                        <p:cTn id="33" dur="1" fill="hold">
                                          <p:stCondLst>
                                            <p:cond delay="0"/>
                                          </p:stCondLst>
                                        </p:cTn>
                                        <p:tgtEl>
                                          <p:spTgt spid="3">
                                            <p:txEl>
                                              <p:pRg st="9" end="9"/>
                                            </p:txEl>
                                          </p:spTgt>
                                        </p:tgtEl>
                                        <p:attrNameLst>
                                          <p:attrName>style.visibility</p:attrName>
                                        </p:attrNameLst>
                                      </p:cBhvr>
                                      <p:to>
                                        <p:strVal val="visible"/>
                                      </p:to>
                                    </p:set>
                                    <p:animEffect transition="in" filter="blinds(horizontal)">
                                      <p:cBhvr>
                                        <p:cTn id="34" dur="500"/>
                                        <p:tgtEl>
                                          <p:spTgt spid="3">
                                            <p:txEl>
                                              <p:pRg st="9" end="9"/>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3" presetClass="entr" presetSubtype="10" fill="hold" nodeType="clickEffect">
                                  <p:stCondLst>
                                    <p:cond delay="0"/>
                                  </p:stCondLst>
                                  <p:childTnLst>
                                    <p:set>
                                      <p:cBhvr>
                                        <p:cTn id="38" dur="1" fill="hold">
                                          <p:stCondLst>
                                            <p:cond delay="0"/>
                                          </p:stCondLst>
                                        </p:cTn>
                                        <p:tgtEl>
                                          <p:spTgt spid="3">
                                            <p:txEl>
                                              <p:pRg st="10" end="10"/>
                                            </p:txEl>
                                          </p:spTgt>
                                        </p:tgtEl>
                                        <p:attrNameLst>
                                          <p:attrName>style.visibility</p:attrName>
                                        </p:attrNameLst>
                                      </p:cBhvr>
                                      <p:to>
                                        <p:strVal val="visible"/>
                                      </p:to>
                                    </p:set>
                                    <p:animEffect transition="in" filter="blinds(horizontal)">
                                      <p:cBhvr>
                                        <p:cTn id="39" dur="500"/>
                                        <p:tgtEl>
                                          <p:spTgt spid="3">
                                            <p:txEl>
                                              <p:pRg st="10" end="10"/>
                                            </p:txEl>
                                          </p:spTgt>
                                        </p:tgtEl>
                                      </p:cBhvr>
                                    </p:animEffect>
                                  </p:childTnLst>
                                </p:cTn>
                              </p:par>
                              <p:par>
                                <p:cTn id="40" presetID="3" presetClass="entr" presetSubtype="10" fill="hold" nodeType="withEffect">
                                  <p:stCondLst>
                                    <p:cond delay="0"/>
                                  </p:stCondLst>
                                  <p:childTnLst>
                                    <p:set>
                                      <p:cBhvr>
                                        <p:cTn id="41" dur="1" fill="hold">
                                          <p:stCondLst>
                                            <p:cond delay="0"/>
                                          </p:stCondLst>
                                        </p:cTn>
                                        <p:tgtEl>
                                          <p:spTgt spid="3">
                                            <p:txEl>
                                              <p:pRg st="11" end="11"/>
                                            </p:txEl>
                                          </p:spTgt>
                                        </p:tgtEl>
                                        <p:attrNameLst>
                                          <p:attrName>style.visibility</p:attrName>
                                        </p:attrNameLst>
                                      </p:cBhvr>
                                      <p:to>
                                        <p:strVal val="visible"/>
                                      </p:to>
                                    </p:set>
                                    <p:animEffect transition="in" filter="blinds(horizontal)">
                                      <p:cBhvr>
                                        <p:cTn id="42" dur="500"/>
                                        <p:tgtEl>
                                          <p:spTgt spid="3">
                                            <p:txEl>
                                              <p:pRg st="11" end="11"/>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3" presetClass="entr" presetSubtype="10" fill="hold" nodeType="clickEffect">
                                  <p:stCondLst>
                                    <p:cond delay="0"/>
                                  </p:stCondLst>
                                  <p:childTnLst>
                                    <p:set>
                                      <p:cBhvr>
                                        <p:cTn id="46" dur="1" fill="hold">
                                          <p:stCondLst>
                                            <p:cond delay="0"/>
                                          </p:stCondLst>
                                        </p:cTn>
                                        <p:tgtEl>
                                          <p:spTgt spid="3">
                                            <p:txEl>
                                              <p:pRg st="12" end="12"/>
                                            </p:txEl>
                                          </p:spTgt>
                                        </p:tgtEl>
                                        <p:attrNameLst>
                                          <p:attrName>style.visibility</p:attrName>
                                        </p:attrNameLst>
                                      </p:cBhvr>
                                      <p:to>
                                        <p:strVal val="visible"/>
                                      </p:to>
                                    </p:set>
                                    <p:animEffect transition="in" filter="blinds(horizontal)">
                                      <p:cBhvr>
                                        <p:cTn id="47" dur="500"/>
                                        <p:tgtEl>
                                          <p:spTgt spid="3">
                                            <p:txEl>
                                              <p:pRg st="12" end="12"/>
                                            </p:txEl>
                                          </p:spTgt>
                                        </p:tgtEl>
                                      </p:cBhvr>
                                    </p:animEffect>
                                  </p:childTnLst>
                                </p:cTn>
                              </p:par>
                              <p:par>
                                <p:cTn id="48" presetID="3" presetClass="entr" presetSubtype="10" fill="hold" nodeType="withEffect">
                                  <p:stCondLst>
                                    <p:cond delay="0"/>
                                  </p:stCondLst>
                                  <p:childTnLst>
                                    <p:set>
                                      <p:cBhvr>
                                        <p:cTn id="49" dur="1" fill="hold">
                                          <p:stCondLst>
                                            <p:cond delay="0"/>
                                          </p:stCondLst>
                                        </p:cTn>
                                        <p:tgtEl>
                                          <p:spTgt spid="3">
                                            <p:txEl>
                                              <p:pRg st="13" end="13"/>
                                            </p:txEl>
                                          </p:spTgt>
                                        </p:tgtEl>
                                        <p:attrNameLst>
                                          <p:attrName>style.visibility</p:attrName>
                                        </p:attrNameLst>
                                      </p:cBhvr>
                                      <p:to>
                                        <p:strVal val="visible"/>
                                      </p:to>
                                    </p:set>
                                    <p:animEffect transition="in" filter="blinds(horizontal)">
                                      <p:cBhvr>
                                        <p:cTn id="50" dur="500"/>
                                        <p:tgtEl>
                                          <p:spTgt spid="3">
                                            <p:txEl>
                                              <p:pRg st="13" end="13"/>
                                            </p:txEl>
                                          </p:spTgt>
                                        </p:tgtEl>
                                      </p:cBhvr>
                                    </p:animEffect>
                                  </p:childTnLst>
                                </p:cTn>
                              </p:par>
                              <p:par>
                                <p:cTn id="51" presetID="3" presetClass="entr" presetSubtype="10" fill="hold" nodeType="withEffect">
                                  <p:stCondLst>
                                    <p:cond delay="0"/>
                                  </p:stCondLst>
                                  <p:childTnLst>
                                    <p:set>
                                      <p:cBhvr>
                                        <p:cTn id="52" dur="1" fill="hold">
                                          <p:stCondLst>
                                            <p:cond delay="0"/>
                                          </p:stCondLst>
                                        </p:cTn>
                                        <p:tgtEl>
                                          <p:spTgt spid="3">
                                            <p:txEl>
                                              <p:pRg st="14" end="14"/>
                                            </p:txEl>
                                          </p:spTgt>
                                        </p:tgtEl>
                                        <p:attrNameLst>
                                          <p:attrName>style.visibility</p:attrName>
                                        </p:attrNameLst>
                                      </p:cBhvr>
                                      <p:to>
                                        <p:strVal val="visible"/>
                                      </p:to>
                                    </p:set>
                                    <p:animEffect transition="in" filter="blinds(horizontal)">
                                      <p:cBhvr>
                                        <p:cTn id="53" dur="500"/>
                                        <p:tgtEl>
                                          <p:spTgt spid="3">
                                            <p:txEl>
                                              <p:pRg st="14" end="1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Create a recursive function that determines whether a word is palindrome or not. A </a:t>
            </a:r>
            <a:r>
              <a:rPr lang="en-US" b="1" i="1" dirty="0" smtClean="0"/>
              <a:t>palindrome</a:t>
            </a:r>
            <a:r>
              <a:rPr lang="en-US" dirty="0" smtClean="0"/>
              <a:t> is a word or sentence that reads the same forward as it does backward.</a:t>
            </a:r>
          </a:p>
          <a:p>
            <a:endParaRPr lang="en-US" dirty="0" smtClean="0"/>
          </a:p>
          <a:p>
            <a:r>
              <a:rPr lang="en-US" sz="1600" dirty="0" smtClean="0"/>
              <a:t>def palindrome(word):</a:t>
            </a:r>
          </a:p>
          <a:p>
            <a:r>
              <a:rPr lang="en-US" sz="1600" dirty="0" smtClean="0"/>
              <a:t>    if </a:t>
            </a:r>
            <a:r>
              <a:rPr lang="en-US" sz="1600" dirty="0" err="1" smtClean="0"/>
              <a:t>len</a:t>
            </a:r>
            <a:r>
              <a:rPr lang="en-US" sz="1600" dirty="0" smtClean="0"/>
              <a:t>(word)&lt;2:</a:t>
            </a:r>
          </a:p>
          <a:p>
            <a:r>
              <a:rPr lang="en-US" sz="1600" dirty="0" smtClean="0"/>
              <a:t>        return True</a:t>
            </a:r>
          </a:p>
          <a:p>
            <a:endParaRPr lang="en-US" sz="1600" dirty="0" smtClean="0"/>
          </a:p>
          <a:p>
            <a:r>
              <a:rPr lang="en-US" sz="1600" dirty="0" smtClean="0"/>
              <a:t>    if word[0] == word[-1]:</a:t>
            </a:r>
          </a:p>
          <a:p>
            <a:r>
              <a:rPr lang="en-US" sz="1600" dirty="0" smtClean="0"/>
              <a:t>        </a:t>
            </a:r>
            <a:r>
              <a:rPr lang="en-US" sz="1600" dirty="0" err="1" smtClean="0"/>
              <a:t>newword</a:t>
            </a:r>
            <a:r>
              <a:rPr lang="en-US" sz="1600" dirty="0" smtClean="0"/>
              <a:t>= word[1:-1]</a:t>
            </a:r>
          </a:p>
          <a:p>
            <a:r>
              <a:rPr lang="en-US" sz="1600" dirty="0" smtClean="0"/>
              <a:t>        return palindrome(</a:t>
            </a:r>
            <a:r>
              <a:rPr lang="en-US" sz="1600" dirty="0" err="1" smtClean="0"/>
              <a:t>newword</a:t>
            </a:r>
            <a:r>
              <a:rPr lang="en-US" sz="1600" dirty="0" smtClean="0"/>
              <a:t>)</a:t>
            </a:r>
          </a:p>
          <a:p>
            <a:r>
              <a:rPr lang="en-US" sz="1600" dirty="0" smtClean="0"/>
              <a:t>    else:</a:t>
            </a:r>
          </a:p>
          <a:p>
            <a:r>
              <a:rPr lang="en-US" sz="1600" dirty="0" smtClean="0"/>
              <a:t>        return False</a:t>
            </a:r>
          </a:p>
          <a:p>
            <a:endParaRPr lang="en-US" sz="1600" dirty="0" smtClean="0"/>
          </a:p>
          <a:p>
            <a:r>
              <a:rPr lang="en-US" sz="1600" dirty="0" smtClean="0"/>
              <a:t>print palindrome("hah")</a:t>
            </a:r>
            <a:endParaRPr lang="en-US" sz="16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blinds(horizontal)">
                                      <p:cBhvr>
                                        <p:cTn id="7" dur="500"/>
                                        <p:tgtEl>
                                          <p:spTgt spid="3">
                                            <p:txEl>
                                              <p:pRg st="2" end="2"/>
                                            </p:txEl>
                                          </p:spTgt>
                                        </p:tgtEl>
                                      </p:cBhvr>
                                    </p:animEffect>
                                  </p:childTnLst>
                                </p:cTn>
                              </p:par>
                              <p:par>
                                <p:cTn id="8" presetID="3" presetClass="entr" presetSubtype="10" fill="hold" nodeType="withEffect">
                                  <p:stCondLst>
                                    <p:cond delay="0"/>
                                  </p:stCondLst>
                                  <p:childTnLst>
                                    <p:set>
                                      <p:cBhvr>
                                        <p:cTn id="9" dur="1" fill="hold">
                                          <p:stCondLst>
                                            <p:cond delay="0"/>
                                          </p:stCondLst>
                                        </p:cTn>
                                        <p:tgtEl>
                                          <p:spTgt spid="3">
                                            <p:txEl>
                                              <p:pRg st="3" end="3"/>
                                            </p:txEl>
                                          </p:spTgt>
                                        </p:tgtEl>
                                        <p:attrNameLst>
                                          <p:attrName>style.visibility</p:attrName>
                                        </p:attrNameLst>
                                      </p:cBhvr>
                                      <p:to>
                                        <p:strVal val="visible"/>
                                      </p:to>
                                    </p:set>
                                    <p:animEffect transition="in" filter="blinds(horizontal)">
                                      <p:cBhvr>
                                        <p:cTn id="10" dur="500"/>
                                        <p:tgtEl>
                                          <p:spTgt spid="3">
                                            <p:txEl>
                                              <p:pRg st="3" end="3"/>
                                            </p:txEl>
                                          </p:spTgt>
                                        </p:tgtEl>
                                      </p:cBhvr>
                                    </p:animEffect>
                                  </p:childTnLst>
                                </p:cTn>
                              </p:par>
                              <p:par>
                                <p:cTn id="11" presetID="3" presetClass="entr" presetSubtype="10" fill="hold" nodeType="with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animEffect transition="in" filter="blinds(horizontal)">
                                      <p:cBhvr>
                                        <p:cTn id="13" dur="500"/>
                                        <p:tgtEl>
                                          <p:spTgt spid="3">
                                            <p:txEl>
                                              <p:pRg st="4" end="4"/>
                                            </p:txEl>
                                          </p:spTgt>
                                        </p:tgtEl>
                                      </p:cBhvr>
                                    </p:animEffect>
                                  </p:childTnLst>
                                </p:cTn>
                              </p:par>
                              <p:par>
                                <p:cTn id="14" presetID="3" presetClass="entr" presetSubtype="10" fill="hold" nodeType="withEffect">
                                  <p:stCondLst>
                                    <p:cond delay="0"/>
                                  </p:stCondLst>
                                  <p:childTnLst>
                                    <p:set>
                                      <p:cBhvr>
                                        <p:cTn id="15" dur="1" fill="hold">
                                          <p:stCondLst>
                                            <p:cond delay="0"/>
                                          </p:stCondLst>
                                        </p:cTn>
                                        <p:tgtEl>
                                          <p:spTgt spid="3">
                                            <p:txEl>
                                              <p:pRg st="6" end="6"/>
                                            </p:txEl>
                                          </p:spTgt>
                                        </p:tgtEl>
                                        <p:attrNameLst>
                                          <p:attrName>style.visibility</p:attrName>
                                        </p:attrNameLst>
                                      </p:cBhvr>
                                      <p:to>
                                        <p:strVal val="visible"/>
                                      </p:to>
                                    </p:set>
                                    <p:animEffect transition="in" filter="blinds(horizontal)">
                                      <p:cBhvr>
                                        <p:cTn id="16" dur="500"/>
                                        <p:tgtEl>
                                          <p:spTgt spid="3">
                                            <p:txEl>
                                              <p:pRg st="6" end="6"/>
                                            </p:txEl>
                                          </p:spTgt>
                                        </p:tgtEl>
                                      </p:cBhvr>
                                    </p:animEffect>
                                  </p:childTnLst>
                                </p:cTn>
                              </p:par>
                              <p:par>
                                <p:cTn id="17" presetID="3" presetClass="entr" presetSubtype="10" fill="hold" nodeType="withEffect">
                                  <p:stCondLst>
                                    <p:cond delay="0"/>
                                  </p:stCondLst>
                                  <p:childTnLst>
                                    <p:set>
                                      <p:cBhvr>
                                        <p:cTn id="18" dur="1" fill="hold">
                                          <p:stCondLst>
                                            <p:cond delay="0"/>
                                          </p:stCondLst>
                                        </p:cTn>
                                        <p:tgtEl>
                                          <p:spTgt spid="3">
                                            <p:txEl>
                                              <p:pRg st="7" end="7"/>
                                            </p:txEl>
                                          </p:spTgt>
                                        </p:tgtEl>
                                        <p:attrNameLst>
                                          <p:attrName>style.visibility</p:attrName>
                                        </p:attrNameLst>
                                      </p:cBhvr>
                                      <p:to>
                                        <p:strVal val="visible"/>
                                      </p:to>
                                    </p:set>
                                    <p:animEffect transition="in" filter="blinds(horizontal)">
                                      <p:cBhvr>
                                        <p:cTn id="19" dur="500"/>
                                        <p:tgtEl>
                                          <p:spTgt spid="3">
                                            <p:txEl>
                                              <p:pRg st="7" end="7"/>
                                            </p:txEl>
                                          </p:spTgt>
                                        </p:tgtEl>
                                      </p:cBhvr>
                                    </p:animEffect>
                                  </p:childTnLst>
                                </p:cTn>
                              </p:par>
                              <p:par>
                                <p:cTn id="20" presetID="3" presetClass="entr" presetSubtype="10" fill="hold" nodeType="withEffect">
                                  <p:stCondLst>
                                    <p:cond delay="0"/>
                                  </p:stCondLst>
                                  <p:childTnLst>
                                    <p:set>
                                      <p:cBhvr>
                                        <p:cTn id="21" dur="1" fill="hold">
                                          <p:stCondLst>
                                            <p:cond delay="0"/>
                                          </p:stCondLst>
                                        </p:cTn>
                                        <p:tgtEl>
                                          <p:spTgt spid="3">
                                            <p:txEl>
                                              <p:pRg st="8" end="8"/>
                                            </p:txEl>
                                          </p:spTgt>
                                        </p:tgtEl>
                                        <p:attrNameLst>
                                          <p:attrName>style.visibility</p:attrName>
                                        </p:attrNameLst>
                                      </p:cBhvr>
                                      <p:to>
                                        <p:strVal val="visible"/>
                                      </p:to>
                                    </p:set>
                                    <p:animEffect transition="in" filter="blinds(horizontal)">
                                      <p:cBhvr>
                                        <p:cTn id="22" dur="500"/>
                                        <p:tgtEl>
                                          <p:spTgt spid="3">
                                            <p:txEl>
                                              <p:pRg st="8" end="8"/>
                                            </p:txEl>
                                          </p:spTgt>
                                        </p:tgtEl>
                                      </p:cBhvr>
                                    </p:animEffect>
                                  </p:childTnLst>
                                </p:cTn>
                              </p:par>
                              <p:par>
                                <p:cTn id="23" presetID="3" presetClass="entr" presetSubtype="10" fill="hold" nodeType="withEffect">
                                  <p:stCondLst>
                                    <p:cond delay="0"/>
                                  </p:stCondLst>
                                  <p:childTnLst>
                                    <p:set>
                                      <p:cBhvr>
                                        <p:cTn id="24" dur="1" fill="hold">
                                          <p:stCondLst>
                                            <p:cond delay="0"/>
                                          </p:stCondLst>
                                        </p:cTn>
                                        <p:tgtEl>
                                          <p:spTgt spid="3">
                                            <p:txEl>
                                              <p:pRg st="9" end="9"/>
                                            </p:txEl>
                                          </p:spTgt>
                                        </p:tgtEl>
                                        <p:attrNameLst>
                                          <p:attrName>style.visibility</p:attrName>
                                        </p:attrNameLst>
                                      </p:cBhvr>
                                      <p:to>
                                        <p:strVal val="visible"/>
                                      </p:to>
                                    </p:set>
                                    <p:animEffect transition="in" filter="blinds(horizontal)">
                                      <p:cBhvr>
                                        <p:cTn id="25" dur="500"/>
                                        <p:tgtEl>
                                          <p:spTgt spid="3">
                                            <p:txEl>
                                              <p:pRg st="9" end="9"/>
                                            </p:txEl>
                                          </p:spTgt>
                                        </p:tgtEl>
                                      </p:cBhvr>
                                    </p:animEffect>
                                  </p:childTnLst>
                                </p:cTn>
                              </p:par>
                              <p:par>
                                <p:cTn id="26" presetID="3" presetClass="entr" presetSubtype="10" fill="hold" nodeType="withEffect">
                                  <p:stCondLst>
                                    <p:cond delay="0"/>
                                  </p:stCondLst>
                                  <p:childTnLst>
                                    <p:set>
                                      <p:cBhvr>
                                        <p:cTn id="27" dur="1" fill="hold">
                                          <p:stCondLst>
                                            <p:cond delay="0"/>
                                          </p:stCondLst>
                                        </p:cTn>
                                        <p:tgtEl>
                                          <p:spTgt spid="3">
                                            <p:txEl>
                                              <p:pRg st="10" end="10"/>
                                            </p:txEl>
                                          </p:spTgt>
                                        </p:tgtEl>
                                        <p:attrNameLst>
                                          <p:attrName>style.visibility</p:attrName>
                                        </p:attrNameLst>
                                      </p:cBhvr>
                                      <p:to>
                                        <p:strVal val="visible"/>
                                      </p:to>
                                    </p:set>
                                    <p:animEffect transition="in" filter="blinds(horizontal)">
                                      <p:cBhvr>
                                        <p:cTn id="28" dur="500"/>
                                        <p:tgtEl>
                                          <p:spTgt spid="3">
                                            <p:txEl>
                                              <p:pRg st="10" end="10"/>
                                            </p:txEl>
                                          </p:spTgt>
                                        </p:tgtEl>
                                      </p:cBhvr>
                                    </p:animEffect>
                                  </p:childTnLst>
                                </p:cTn>
                              </p:par>
                              <p:par>
                                <p:cTn id="29" presetID="3" presetClass="entr" presetSubtype="10" fill="hold" nodeType="withEffect">
                                  <p:stCondLst>
                                    <p:cond delay="0"/>
                                  </p:stCondLst>
                                  <p:childTnLst>
                                    <p:set>
                                      <p:cBhvr>
                                        <p:cTn id="30" dur="1" fill="hold">
                                          <p:stCondLst>
                                            <p:cond delay="0"/>
                                          </p:stCondLst>
                                        </p:cTn>
                                        <p:tgtEl>
                                          <p:spTgt spid="3">
                                            <p:txEl>
                                              <p:pRg st="12" end="12"/>
                                            </p:txEl>
                                          </p:spTgt>
                                        </p:tgtEl>
                                        <p:attrNameLst>
                                          <p:attrName>style.visibility</p:attrName>
                                        </p:attrNameLst>
                                      </p:cBhvr>
                                      <p:to>
                                        <p:strVal val="visible"/>
                                      </p:to>
                                    </p:set>
                                    <p:animEffect transition="in" filter="blinds(horizontal)">
                                      <p:cBhvr>
                                        <p:cTn id="31" dur="500"/>
                                        <p:tgtEl>
                                          <p:spTgt spid="3">
                                            <p:txEl>
                                              <p:pRg st="12" end="1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sz="1400" dirty="0" smtClean="0"/>
              <a:t>def search(</a:t>
            </a:r>
            <a:r>
              <a:rPr lang="en-US" sz="1400" dirty="0" err="1" smtClean="0"/>
              <a:t>lst</a:t>
            </a:r>
            <a:r>
              <a:rPr lang="en-US" sz="1400" dirty="0" smtClean="0"/>
              <a:t>, </a:t>
            </a:r>
            <a:r>
              <a:rPr lang="en-US" sz="1400" dirty="0" err="1" smtClean="0"/>
              <a:t>val</a:t>
            </a:r>
            <a:r>
              <a:rPr lang="en-US" sz="1400" dirty="0" smtClean="0"/>
              <a:t>):</a:t>
            </a:r>
          </a:p>
          <a:p>
            <a:r>
              <a:rPr lang="en-US" sz="1400" dirty="0" smtClean="0"/>
              <a:t>    """</a:t>
            </a:r>
          </a:p>
          <a:p>
            <a:r>
              <a:rPr lang="en-US" sz="1400" dirty="0" smtClean="0"/>
              <a:t>    Find the first occurrence of </a:t>
            </a:r>
            <a:r>
              <a:rPr lang="en-US" sz="1400" dirty="0" err="1" smtClean="0"/>
              <a:t>val</a:t>
            </a:r>
            <a:r>
              <a:rPr lang="en-US" sz="1400" dirty="0" smtClean="0"/>
              <a:t> in </a:t>
            </a:r>
            <a:r>
              <a:rPr lang="en-US" sz="1400" dirty="0" err="1" smtClean="0"/>
              <a:t>lst</a:t>
            </a:r>
            <a:r>
              <a:rPr lang="en-US" sz="1400" dirty="0" smtClean="0"/>
              <a:t>. Return its</a:t>
            </a:r>
          </a:p>
          <a:p>
            <a:r>
              <a:rPr lang="en-US" sz="1400" dirty="0" smtClean="0"/>
              <a:t>    index or -1 if not there.</a:t>
            </a:r>
          </a:p>
          <a:p>
            <a:r>
              <a:rPr lang="en-US" sz="1400" dirty="0" smtClean="0"/>
              <a:t>    &gt;&gt;&gt; search([0, 10, 20, 30, 40], 30)</a:t>
            </a:r>
          </a:p>
          <a:p>
            <a:r>
              <a:rPr lang="en-US" sz="1400" dirty="0" smtClean="0"/>
              <a:t>    3</a:t>
            </a:r>
          </a:p>
          <a:p>
            <a:r>
              <a:rPr lang="en-US" sz="1400" dirty="0" smtClean="0"/>
              <a:t>    &gt;&gt;&gt; search([0, 10, 20, 30, 40], 25)</a:t>
            </a:r>
          </a:p>
          <a:p>
            <a:r>
              <a:rPr lang="en-US" sz="1400" dirty="0" smtClean="0"/>
              <a:t>    -1</a:t>
            </a:r>
          </a:p>
          <a:p>
            <a:r>
              <a:rPr lang="en-US" sz="1400" dirty="0" smtClean="0"/>
              <a:t>    """</a:t>
            </a:r>
          </a:p>
          <a:p>
            <a:r>
              <a:rPr lang="en-US" sz="1400" dirty="0" smtClean="0"/>
              <a:t>    for </a:t>
            </a:r>
            <a:r>
              <a:rPr lang="en-US" sz="1400" dirty="0" err="1" smtClean="0"/>
              <a:t>i</a:t>
            </a:r>
            <a:r>
              <a:rPr lang="en-US" sz="1400" dirty="0" smtClean="0"/>
              <a:t> in range(</a:t>
            </a:r>
            <a:r>
              <a:rPr lang="en-US" sz="1400" dirty="0" err="1" smtClean="0"/>
              <a:t>len</a:t>
            </a:r>
            <a:r>
              <a:rPr lang="en-US" sz="1400" dirty="0" smtClean="0"/>
              <a:t>(</a:t>
            </a:r>
            <a:r>
              <a:rPr lang="en-US" sz="1400" dirty="0" err="1" smtClean="0"/>
              <a:t>lst</a:t>
            </a:r>
            <a:r>
              <a:rPr lang="en-US" sz="1400" dirty="0" smtClean="0"/>
              <a:t>)):</a:t>
            </a:r>
          </a:p>
          <a:p>
            <a:r>
              <a:rPr lang="en-US" sz="1400" dirty="0" smtClean="0"/>
              <a:t>        if </a:t>
            </a:r>
            <a:r>
              <a:rPr lang="en-US" sz="1400" dirty="0" err="1" smtClean="0"/>
              <a:t>lst</a:t>
            </a:r>
            <a:r>
              <a:rPr lang="en-US" sz="1400" dirty="0" smtClean="0"/>
              <a:t>[</a:t>
            </a:r>
            <a:r>
              <a:rPr lang="en-US" sz="1400" dirty="0" err="1" smtClean="0"/>
              <a:t>i</a:t>
            </a:r>
            <a:r>
              <a:rPr lang="en-US" sz="1400" dirty="0" smtClean="0"/>
              <a:t>]==</a:t>
            </a:r>
            <a:r>
              <a:rPr lang="en-US" sz="1400" dirty="0" err="1" smtClean="0"/>
              <a:t>val</a:t>
            </a:r>
            <a:r>
              <a:rPr lang="en-US" sz="1400" dirty="0" smtClean="0"/>
              <a:t>:</a:t>
            </a:r>
          </a:p>
          <a:p>
            <a:r>
              <a:rPr lang="en-US" sz="1400" dirty="0" smtClean="0"/>
              <a:t>             # we only care about the first match,</a:t>
            </a:r>
          </a:p>
          <a:p>
            <a:r>
              <a:rPr lang="en-US" sz="1400" dirty="0" smtClean="0"/>
              <a:t>             # so if we've found one, return it.</a:t>
            </a:r>
          </a:p>
          <a:p>
            <a:r>
              <a:rPr lang="en-US" sz="1400" dirty="0" smtClean="0"/>
              <a:t>             return </a:t>
            </a:r>
            <a:r>
              <a:rPr lang="en-US" sz="1400" dirty="0" err="1" smtClean="0"/>
              <a:t>i</a:t>
            </a:r>
            <a:endParaRPr lang="en-US" sz="1400" dirty="0" smtClean="0"/>
          </a:p>
          <a:p>
            <a:r>
              <a:rPr lang="en-US" sz="1400" dirty="0" smtClean="0"/>
              <a:t>    # if we get this far, there is no </a:t>
            </a:r>
            <a:r>
              <a:rPr lang="en-US" sz="1400" dirty="0" err="1" smtClean="0"/>
              <a:t>val</a:t>
            </a:r>
            <a:r>
              <a:rPr lang="en-US" sz="1400" dirty="0" smtClean="0"/>
              <a:t> in </a:t>
            </a:r>
            <a:r>
              <a:rPr lang="en-US" sz="1400" dirty="0" err="1" smtClean="0"/>
              <a:t>lst</a:t>
            </a:r>
            <a:r>
              <a:rPr lang="en-US" sz="1400" dirty="0" smtClean="0"/>
              <a:t>.</a:t>
            </a:r>
          </a:p>
          <a:p>
            <a:r>
              <a:rPr lang="en-US" sz="1400" dirty="0" smtClean="0"/>
              <a:t>    return -1</a:t>
            </a:r>
          </a:p>
          <a:p>
            <a:endParaRPr lang="en-US" sz="1400" dirty="0" smtClean="0"/>
          </a:p>
          <a:p>
            <a:endParaRPr lang="en-US" sz="1400" dirty="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What’s the running time of a linear search for a list with n items?</a:t>
            </a:r>
          </a:p>
          <a:p>
            <a:pPr lvl="1"/>
            <a:r>
              <a:rPr lang="en-US" dirty="0" smtClean="0"/>
              <a:t>At worst, it will have to scan through each of the n elements, checking each one. So, the running time is n.</a:t>
            </a:r>
          </a:p>
          <a:p>
            <a:pPr lvl="1"/>
            <a:r>
              <a:rPr lang="en-US" dirty="0" smtClean="0"/>
              <a:t>We can do better if the list is arranged properly.</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blinds(horizontal)">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blinds(horizontal)">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Binary Search</a:t>
            </a:r>
            <a:endParaRPr lang="en-US" dirty="0"/>
          </a:p>
        </p:txBody>
      </p:sp>
      <p:sp>
        <p:nvSpPr>
          <p:cNvPr id="3" name="Content Placeholder 2"/>
          <p:cNvSpPr>
            <a:spLocks noGrp="1"/>
          </p:cNvSpPr>
          <p:nvPr>
            <p:ph idx="1"/>
          </p:nvPr>
        </p:nvSpPr>
        <p:spPr/>
        <p:txBody>
          <a:bodyPr/>
          <a:lstStyle/>
          <a:p>
            <a:r>
              <a:rPr lang="en-US" dirty="0" smtClean="0"/>
              <a:t>If you are looking through a phone book, we don’t read the whole phonebook.</a:t>
            </a:r>
          </a:p>
          <a:p>
            <a:pPr lvl="1"/>
            <a:r>
              <a:rPr lang="en-US" dirty="0" smtClean="0"/>
              <a:t>They are sorted by name, so you don’t have to scan every entry</a:t>
            </a:r>
          </a:p>
          <a:p>
            <a:pPr lvl="1"/>
            <a:endParaRPr lang="en-US" dirty="0" smtClean="0"/>
          </a:p>
          <a:p>
            <a:r>
              <a:rPr lang="en-US" dirty="0" smtClean="0"/>
              <a:t>if we have a Python list that’s in order, we should be able to take advantage of this to search faster.</a:t>
            </a:r>
          </a:p>
          <a:p>
            <a:r>
              <a:rPr lang="en-US" dirty="0" smtClean="0"/>
              <a:t>This algorithm has a lot in common with the guessing game</a:t>
            </a:r>
          </a:p>
          <a:p>
            <a:pPr lvl="1"/>
            <a:r>
              <a:rPr lang="en-US" dirty="0" smtClean="0"/>
              <a:t>Search( [1, 2, 3, ..., 100], guess).</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blinds(horizontal)">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blinds(horizontal)">
                                      <p:cBhvr>
                                        <p:cTn id="12" dur="500"/>
                                        <p:tgtEl>
                                          <p:spTgt spid="3">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blinds(horizontal)">
                                      <p:cBhvr>
                                        <p:cTn id="17" dur="500"/>
                                        <p:tgtEl>
                                          <p:spTgt spid="3">
                                            <p:txEl>
                                              <p:pRg st="4" end="4"/>
                                            </p:txEl>
                                          </p:spTgt>
                                        </p:tgtEl>
                                      </p:cBhvr>
                                    </p:animEffect>
                                  </p:childTnLst>
                                </p:cTn>
                              </p:par>
                              <p:par>
                                <p:cTn id="18" presetID="3" presetClass="entr" presetSubtype="10" fill="hold" nodeType="withEffect">
                                  <p:stCondLst>
                                    <p:cond delay="0"/>
                                  </p:stCondLst>
                                  <p:childTnLst>
                                    <p:set>
                                      <p:cBhvr>
                                        <p:cTn id="19" dur="1" fill="hold">
                                          <p:stCondLst>
                                            <p:cond delay="0"/>
                                          </p:stCondLst>
                                        </p:cTn>
                                        <p:tgtEl>
                                          <p:spTgt spid="3">
                                            <p:txEl>
                                              <p:pRg st="5" end="5"/>
                                            </p:txEl>
                                          </p:spTgt>
                                        </p:tgtEl>
                                        <p:attrNameLst>
                                          <p:attrName>style.visibility</p:attrName>
                                        </p:attrNameLst>
                                      </p:cBhvr>
                                      <p:to>
                                        <p:strVal val="visible"/>
                                      </p:to>
                                    </p:set>
                                    <p:animEffect transition="in" filter="blinds(horizontal)">
                                      <p:cBhvr>
                                        <p:cTn id="20"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0855" y="0"/>
            <a:ext cx="8077200" cy="609600"/>
          </a:xfrm>
        </p:spPr>
        <p:txBody>
          <a:bodyPr/>
          <a:lstStyle/>
          <a:p>
            <a:r>
              <a:rPr lang="en-US" dirty="0" smtClean="0"/>
              <a:t>Binary search.</a:t>
            </a:r>
            <a:endParaRPr lang="en-US" dirty="0"/>
          </a:p>
        </p:txBody>
      </p:sp>
      <p:sp>
        <p:nvSpPr>
          <p:cNvPr id="3" name="Content Placeholder 2"/>
          <p:cNvSpPr>
            <a:spLocks noGrp="1"/>
          </p:cNvSpPr>
          <p:nvPr>
            <p:ph idx="1"/>
          </p:nvPr>
        </p:nvSpPr>
        <p:spPr>
          <a:xfrm>
            <a:off x="829379" y="846450"/>
            <a:ext cx="7661275" cy="4903787"/>
          </a:xfrm>
        </p:spPr>
        <p:txBody>
          <a:bodyPr/>
          <a:lstStyle/>
          <a:p>
            <a:r>
              <a:rPr lang="en-US" sz="1400" dirty="0" smtClean="0"/>
              <a:t>def </a:t>
            </a:r>
            <a:r>
              <a:rPr lang="en-US" sz="1400" dirty="0" err="1" smtClean="0"/>
              <a:t>binary_search</a:t>
            </a:r>
            <a:r>
              <a:rPr lang="en-US" sz="1400" dirty="0" smtClean="0"/>
              <a:t>(</a:t>
            </a:r>
            <a:r>
              <a:rPr lang="en-US" sz="1400" dirty="0" err="1" smtClean="0"/>
              <a:t>lst</a:t>
            </a:r>
            <a:r>
              <a:rPr lang="en-US" sz="1400" dirty="0" smtClean="0"/>
              <a:t>, </a:t>
            </a:r>
            <a:r>
              <a:rPr lang="en-US" sz="1400" dirty="0" err="1" smtClean="0"/>
              <a:t>val</a:t>
            </a:r>
            <a:r>
              <a:rPr lang="en-US" sz="1400" dirty="0" smtClean="0"/>
              <a:t>):</a:t>
            </a:r>
          </a:p>
          <a:p>
            <a:r>
              <a:rPr lang="en-US" sz="1400" dirty="0" smtClean="0"/>
              <a:t>    """</a:t>
            </a:r>
          </a:p>
          <a:p>
            <a:r>
              <a:rPr lang="en-US" sz="1400" dirty="0" smtClean="0"/>
              <a:t>    Find </a:t>
            </a:r>
            <a:r>
              <a:rPr lang="en-US" sz="1400" dirty="0" err="1" smtClean="0"/>
              <a:t>val</a:t>
            </a:r>
            <a:r>
              <a:rPr lang="en-US" sz="1400" dirty="0" smtClean="0"/>
              <a:t> in </a:t>
            </a:r>
            <a:r>
              <a:rPr lang="en-US" sz="1400" dirty="0" err="1" smtClean="0"/>
              <a:t>lst</a:t>
            </a:r>
            <a:r>
              <a:rPr lang="en-US" sz="1400" dirty="0" smtClean="0"/>
              <a:t>. Return its index or -1 if not there.</a:t>
            </a:r>
          </a:p>
          <a:p>
            <a:r>
              <a:rPr lang="en-US" sz="1400" dirty="0" smtClean="0"/>
              <a:t>    The list MUST be sorted for this to work.</a:t>
            </a:r>
          </a:p>
          <a:p>
            <a:r>
              <a:rPr lang="en-US" sz="1400" dirty="0" smtClean="0"/>
              <a:t>    &gt;&gt;&gt; </a:t>
            </a:r>
            <a:r>
              <a:rPr lang="en-US" sz="1400" dirty="0" err="1" smtClean="0"/>
              <a:t>binary_search</a:t>
            </a:r>
            <a:r>
              <a:rPr lang="en-US" sz="1400" dirty="0" smtClean="0"/>
              <a:t>([2, 4, 5, 6, 24, 100, 1001], 100)</a:t>
            </a:r>
          </a:p>
          <a:p>
            <a:r>
              <a:rPr lang="en-US" sz="1400" dirty="0" smtClean="0"/>
              <a:t>    5</a:t>
            </a:r>
          </a:p>
          <a:p>
            <a:r>
              <a:rPr lang="en-US" sz="1400" dirty="0" smtClean="0"/>
              <a:t>    &gt;&gt;&gt; </a:t>
            </a:r>
            <a:r>
              <a:rPr lang="en-US" sz="1400" dirty="0" err="1" smtClean="0"/>
              <a:t>binary_search</a:t>
            </a:r>
            <a:r>
              <a:rPr lang="en-US" sz="1400" dirty="0" smtClean="0"/>
              <a:t>([2, 4, 5, 6, 24, 100, 1001], 10)</a:t>
            </a:r>
          </a:p>
          <a:p>
            <a:r>
              <a:rPr lang="en-US" sz="1400" dirty="0" smtClean="0"/>
              <a:t>    -1</a:t>
            </a:r>
          </a:p>
          <a:p>
            <a:r>
              <a:rPr lang="en-US" sz="1400" dirty="0" smtClean="0"/>
              <a:t>    &gt;&gt;&gt; </a:t>
            </a:r>
            <a:r>
              <a:rPr lang="en-US" sz="1400" dirty="0" err="1" smtClean="0"/>
              <a:t>binary_search</a:t>
            </a:r>
            <a:r>
              <a:rPr lang="en-US" sz="1400" dirty="0" smtClean="0"/>
              <a:t>([2, 4, 5, 6, 24, 100, 1001], 2000)</a:t>
            </a:r>
          </a:p>
          <a:p>
            <a:r>
              <a:rPr lang="en-US" sz="1400" dirty="0" smtClean="0"/>
              <a:t>    -1</a:t>
            </a:r>
          </a:p>
          <a:p>
            <a:r>
              <a:rPr lang="en-US" sz="1400" dirty="0" smtClean="0"/>
              <a:t>    """</a:t>
            </a:r>
          </a:p>
          <a:p>
            <a:pPr>
              <a:buNone/>
            </a:pPr>
            <a:r>
              <a:rPr lang="en-US" sz="1400" dirty="0" smtClean="0"/>
              <a:t>  </a:t>
            </a:r>
            <a:endParaRPr lang="en-US" sz="1400"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Binary search</a:t>
            </a:r>
            <a:endParaRPr lang="en-US" dirty="0"/>
          </a:p>
        </p:txBody>
      </p:sp>
      <p:sp>
        <p:nvSpPr>
          <p:cNvPr id="3" name="Content Placeholder 2"/>
          <p:cNvSpPr>
            <a:spLocks noGrp="1"/>
          </p:cNvSpPr>
          <p:nvPr>
            <p:ph idx="1"/>
          </p:nvPr>
        </p:nvSpPr>
        <p:spPr/>
        <p:txBody>
          <a:bodyPr/>
          <a:lstStyle/>
          <a:p>
            <a:r>
              <a:rPr lang="en-US" sz="1400" dirty="0" smtClean="0"/>
              <a:t># keep track of the first and last possible positions.</a:t>
            </a:r>
          </a:p>
          <a:p>
            <a:r>
              <a:rPr lang="en-US" sz="1400" dirty="0" smtClean="0"/>
              <a:t>    first = 0</a:t>
            </a:r>
          </a:p>
          <a:p>
            <a:r>
              <a:rPr lang="en-US" sz="1400" dirty="0" smtClean="0"/>
              <a:t>    last = </a:t>
            </a:r>
            <a:r>
              <a:rPr lang="en-US" sz="1400" dirty="0" err="1" smtClean="0"/>
              <a:t>len</a:t>
            </a:r>
            <a:r>
              <a:rPr lang="en-US" sz="1400" dirty="0" smtClean="0"/>
              <a:t>(</a:t>
            </a:r>
            <a:r>
              <a:rPr lang="en-US" sz="1400" dirty="0" err="1" smtClean="0"/>
              <a:t>lst</a:t>
            </a:r>
            <a:r>
              <a:rPr lang="en-US" sz="1400" dirty="0" smtClean="0"/>
              <a:t>)-1</a:t>
            </a:r>
          </a:p>
          <a:p>
            <a:r>
              <a:rPr lang="en-US" sz="1400" dirty="0" smtClean="0"/>
              <a:t>    while first &lt;= last:</a:t>
            </a:r>
          </a:p>
          <a:p>
            <a:r>
              <a:rPr lang="en-US" sz="1400" dirty="0" smtClean="0"/>
              <a:t>        mid = (</a:t>
            </a:r>
            <a:r>
              <a:rPr lang="en-US" sz="1400" dirty="0" err="1" smtClean="0"/>
              <a:t>first+last</a:t>
            </a:r>
            <a:r>
              <a:rPr lang="en-US" sz="1400" dirty="0" smtClean="0"/>
              <a:t>)/2</a:t>
            </a:r>
          </a:p>
          <a:p>
            <a:r>
              <a:rPr lang="en-US" sz="1400" dirty="0" smtClean="0"/>
              <a:t>        if </a:t>
            </a:r>
            <a:r>
              <a:rPr lang="en-US" sz="1400" dirty="0" err="1" smtClean="0"/>
              <a:t>lst</a:t>
            </a:r>
            <a:r>
              <a:rPr lang="en-US" sz="1400" dirty="0" smtClean="0"/>
              <a:t>[mid] == </a:t>
            </a:r>
            <a:r>
              <a:rPr lang="en-US" sz="1400" dirty="0" err="1" smtClean="0"/>
              <a:t>val</a:t>
            </a:r>
            <a:r>
              <a:rPr lang="en-US" sz="1400" dirty="0" smtClean="0"/>
              <a:t>:</a:t>
            </a:r>
          </a:p>
          <a:p>
            <a:r>
              <a:rPr lang="en-US" sz="1400" dirty="0" smtClean="0"/>
              <a:t>            # found it</a:t>
            </a:r>
          </a:p>
          <a:p>
            <a:r>
              <a:rPr lang="en-US" sz="1400" dirty="0" smtClean="0"/>
              <a:t>            return mid</a:t>
            </a:r>
          </a:p>
          <a:p>
            <a:r>
              <a:rPr lang="en-US" sz="1400" dirty="0" smtClean="0"/>
              <a:t>        </a:t>
            </a:r>
            <a:r>
              <a:rPr lang="en-US" sz="1400" dirty="0" err="1" smtClean="0"/>
              <a:t>elif</a:t>
            </a:r>
            <a:r>
              <a:rPr lang="en-US" sz="1400" dirty="0" smtClean="0"/>
              <a:t> </a:t>
            </a:r>
            <a:r>
              <a:rPr lang="en-US" sz="1400" dirty="0" err="1" smtClean="0"/>
              <a:t>lst</a:t>
            </a:r>
            <a:r>
              <a:rPr lang="en-US" sz="1400" dirty="0" smtClean="0"/>
              <a:t>[mid] &lt; </a:t>
            </a:r>
            <a:r>
              <a:rPr lang="en-US" sz="1400" dirty="0" err="1" smtClean="0"/>
              <a:t>val</a:t>
            </a:r>
            <a:r>
              <a:rPr lang="en-US" sz="1400" dirty="0" smtClean="0"/>
              <a:t>:</a:t>
            </a:r>
          </a:p>
          <a:p>
            <a:r>
              <a:rPr lang="en-US" sz="1400" dirty="0" smtClean="0"/>
              <a:t>            # too small, only look at the right half</a:t>
            </a:r>
          </a:p>
          <a:p>
            <a:r>
              <a:rPr lang="en-US" sz="1400" dirty="0" smtClean="0"/>
              <a:t>            first = mid+1</a:t>
            </a:r>
          </a:p>
          <a:p>
            <a:r>
              <a:rPr lang="en-US" sz="1400" dirty="0" smtClean="0"/>
              <a:t>        else: # </a:t>
            </a:r>
            <a:r>
              <a:rPr lang="en-US" sz="1400" dirty="0" err="1" smtClean="0"/>
              <a:t>lst</a:t>
            </a:r>
            <a:r>
              <a:rPr lang="en-US" sz="1400" dirty="0" smtClean="0"/>
              <a:t>[mid] &gt; </a:t>
            </a:r>
            <a:r>
              <a:rPr lang="en-US" sz="1400" dirty="0" err="1" smtClean="0"/>
              <a:t>val</a:t>
            </a:r>
            <a:endParaRPr lang="en-US" sz="1400" dirty="0" smtClean="0"/>
          </a:p>
          <a:p>
            <a:r>
              <a:rPr lang="en-US" sz="1400" dirty="0" smtClean="0"/>
              <a:t>            # too large, only look at the left half</a:t>
            </a:r>
          </a:p>
          <a:p>
            <a:r>
              <a:rPr lang="en-US" sz="1400" dirty="0" smtClean="0"/>
              <a:t>            last = mid-1</a:t>
            </a:r>
          </a:p>
          <a:p>
            <a:r>
              <a:rPr lang="en-US" sz="1400" dirty="0" smtClean="0"/>
              <a:t>    # if we get this far, there is no </a:t>
            </a:r>
            <a:r>
              <a:rPr lang="en-US" sz="1400" dirty="0" err="1" smtClean="0"/>
              <a:t>val</a:t>
            </a:r>
            <a:r>
              <a:rPr lang="en-US" sz="1400" dirty="0" smtClean="0"/>
              <a:t> in </a:t>
            </a:r>
            <a:r>
              <a:rPr lang="en-US" sz="1400" dirty="0" err="1" smtClean="0"/>
              <a:t>lst</a:t>
            </a:r>
            <a:r>
              <a:rPr lang="en-US" sz="1400" dirty="0" smtClean="0"/>
              <a:t>.</a:t>
            </a:r>
          </a:p>
          <a:p>
            <a:r>
              <a:rPr lang="en-US" sz="1400" dirty="0" smtClean="0"/>
              <a:t>    return -1</a:t>
            </a:r>
          </a:p>
          <a:p>
            <a:endParaRPr lang="en-US" sz="1400"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To use binary search, you have to keep the list in sorted order. That means that you can’t just use </a:t>
            </a:r>
            <a:r>
              <a:rPr lang="en-US" dirty="0" err="1" smtClean="0"/>
              <a:t>list.append</a:t>
            </a:r>
            <a:r>
              <a:rPr lang="en-US" dirty="0" smtClean="0"/>
              <a:t>() to insert something into the list anymore.</a:t>
            </a:r>
          </a:p>
          <a:p>
            <a:r>
              <a:rPr lang="en-US" dirty="0" smtClean="0"/>
              <a:t>Inserting into a sorted list takes up to n steps because Python has to shuffle the existing items in the list down to make room.</a:t>
            </a:r>
          </a:p>
          <a:p>
            <a:endParaRPr lang="en-US" dirty="0" smtClean="0"/>
          </a:p>
          <a:p>
            <a:r>
              <a:rPr lang="en-US" dirty="0" smtClean="0"/>
              <a:t>keeping a sorted list and doing binary search is only worthwhile if you need to search a lot more than you insert. </a:t>
            </a:r>
          </a:p>
          <a:p>
            <a:pPr lvl="1"/>
            <a:r>
              <a:rPr lang="en-US" dirty="0" smtClean="0"/>
              <a:t>If you have some data that doesn’t change very often, but need to find values regularly, it’s more efficient to keep the list sorted because it makes searches so much faster.</a:t>
            </a:r>
          </a:p>
          <a:p>
            <a:pPr lvl="1"/>
            <a:endParaRPr lang="en-US" dirty="0" smtClean="0"/>
          </a:p>
          <a:p>
            <a:r>
              <a:rPr lang="en-US" dirty="0" smtClean="0"/>
              <a:t>Searching is covered in more detail in CMPT 225 and 307</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blinds(horizontal)">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blinds(horizontal)">
                                      <p:cBhvr>
                                        <p:cTn id="12" dur="500"/>
                                        <p:tgtEl>
                                          <p:spTgt spid="3">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blinds(horizontal)">
                                      <p:cBhvr>
                                        <p:cTn id="17" dur="500"/>
                                        <p:tgtEl>
                                          <p:spTgt spid="3">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3">
                                            <p:txEl>
                                              <p:pRg st="6" end="6"/>
                                            </p:txEl>
                                          </p:spTgt>
                                        </p:tgtEl>
                                        <p:attrNameLst>
                                          <p:attrName>style.visibility</p:attrName>
                                        </p:attrNameLst>
                                      </p:cBhvr>
                                      <p:to>
                                        <p:strVal val="visible"/>
                                      </p:to>
                                    </p:set>
                                    <p:animEffect transition="in" filter="blinds(horizontal)">
                                      <p:cBhvr>
                                        <p:cTn id="22"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db-5-grey">
  <a:themeElements>
    <a:clrScheme name="">
      <a:dk1>
        <a:srgbClr val="000000"/>
      </a:dk1>
      <a:lt1>
        <a:srgbClr val="CCECFF"/>
      </a:lt1>
      <a:dk2>
        <a:srgbClr val="CC3300"/>
      </a:dk2>
      <a:lt2>
        <a:srgbClr val="666699"/>
      </a:lt2>
      <a:accent1>
        <a:srgbClr val="FFFFFF"/>
      </a:accent1>
      <a:accent2>
        <a:srgbClr val="CCCC00"/>
      </a:accent2>
      <a:accent3>
        <a:srgbClr val="E2F4FF"/>
      </a:accent3>
      <a:accent4>
        <a:srgbClr val="000000"/>
      </a:accent4>
      <a:accent5>
        <a:srgbClr val="FFFFFF"/>
      </a:accent5>
      <a:accent6>
        <a:srgbClr val="B9B900"/>
      </a:accent6>
      <a:hlink>
        <a:srgbClr val="FF9900"/>
      </a:hlink>
      <a:folHlink>
        <a:srgbClr val="FF9933"/>
      </a:folHlink>
    </a:clrScheme>
    <a:fontScheme name="db-5-grey">
      <a:majorFont>
        <a:latin typeface="Helvetica"/>
        <a:ea typeface=""/>
        <a:cs typeface=""/>
      </a:majorFont>
      <a:minorFont>
        <a:latin typeface="Helvetic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600" b="0" i="0" u="none" strike="noStrike" cap="none" normalizeH="0" baseline="0">
            <a:ln>
              <a:noFill/>
            </a:ln>
            <a:solidFill>
              <a:schemeClr val="tx1"/>
            </a:solidFill>
            <a:effectLst/>
            <a:latin typeface="Helvetica"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600" b="0" i="0" u="none" strike="noStrike" cap="none" normalizeH="0" baseline="0">
            <a:ln>
              <a:noFill/>
            </a:ln>
            <a:solidFill>
              <a:schemeClr val="tx1"/>
            </a:solidFill>
            <a:effectLst/>
            <a:latin typeface="Helvetica" charset="0"/>
          </a:defRPr>
        </a:defPPr>
      </a:lstStyle>
    </a:lnDef>
  </a:objectDefaults>
  <a:extraClrSchemeLst>
    <a:extraClrScheme>
      <a:clrScheme name="db-5-grey 1">
        <a:dk1>
          <a:srgbClr val="333333"/>
        </a:dk1>
        <a:lt1>
          <a:srgbClr val="A9BDA9"/>
        </a:lt1>
        <a:dk2>
          <a:srgbClr val="004C2B"/>
        </a:dk2>
        <a:lt2>
          <a:srgbClr val="578963"/>
        </a:lt2>
        <a:accent1>
          <a:srgbClr val="E1B7B7"/>
        </a:accent1>
        <a:accent2>
          <a:srgbClr val="B3E1B3"/>
        </a:accent2>
        <a:accent3>
          <a:srgbClr val="D1DBD1"/>
        </a:accent3>
        <a:accent4>
          <a:srgbClr val="2A2A2A"/>
        </a:accent4>
        <a:accent5>
          <a:srgbClr val="EED8D8"/>
        </a:accent5>
        <a:accent6>
          <a:srgbClr val="A2CCA2"/>
        </a:accent6>
        <a:hlink>
          <a:srgbClr val="BDD7E5"/>
        </a:hlink>
        <a:folHlink>
          <a:srgbClr val="D2AAD2"/>
        </a:folHlink>
      </a:clrScheme>
      <a:clrMap bg1="lt1" tx1="dk1" bg2="lt2" tx2="dk2" accent1="accent1" accent2="accent2" accent3="accent3" accent4="accent4" accent5="accent5" accent6="accent6" hlink="hlink" folHlink="folHlink"/>
    </a:extraClrScheme>
    <a:extraClrScheme>
      <a:clrScheme name="db-5-grey 2">
        <a:dk1>
          <a:srgbClr val="333333"/>
        </a:dk1>
        <a:lt1>
          <a:srgbClr val="FFFFFF"/>
        </a:lt1>
        <a:dk2>
          <a:srgbClr val="004C2B"/>
        </a:dk2>
        <a:lt2>
          <a:srgbClr val="578963"/>
        </a:lt2>
        <a:accent1>
          <a:srgbClr val="E1B7B7"/>
        </a:accent1>
        <a:accent2>
          <a:srgbClr val="B3E1B3"/>
        </a:accent2>
        <a:accent3>
          <a:srgbClr val="FFFFFF"/>
        </a:accent3>
        <a:accent4>
          <a:srgbClr val="2A2A2A"/>
        </a:accent4>
        <a:accent5>
          <a:srgbClr val="EED8D8"/>
        </a:accent5>
        <a:accent6>
          <a:srgbClr val="A2CCA2"/>
        </a:accent6>
        <a:hlink>
          <a:srgbClr val="BDD7E5"/>
        </a:hlink>
        <a:folHlink>
          <a:srgbClr val="D2AAD2"/>
        </a:folHlink>
      </a:clrScheme>
      <a:clrMap bg1="lt1" tx1="dk1" bg2="lt2" tx2="dk2" accent1="accent1" accent2="accent2" accent3="accent3" accent4="accent4" accent5="accent5" accent6="accent6" hlink="hlink" folHlink="folHlink"/>
    </a:extraClrScheme>
    <a:extraClrScheme>
      <a:clrScheme name="db-5-grey 3">
        <a:dk1>
          <a:srgbClr val="000000"/>
        </a:dk1>
        <a:lt1>
          <a:srgbClr val="FFFFFF"/>
        </a:lt1>
        <a:dk2>
          <a:srgbClr val="000000"/>
        </a:dk2>
        <a:lt2>
          <a:srgbClr val="393939"/>
        </a:lt2>
        <a:accent1>
          <a:srgbClr val="CBCBCB"/>
        </a:accent1>
        <a:accent2>
          <a:srgbClr val="808080"/>
        </a:accent2>
        <a:accent3>
          <a:srgbClr val="FFFFFF"/>
        </a:accent3>
        <a:accent4>
          <a:srgbClr val="000000"/>
        </a:accent4>
        <a:accent5>
          <a:srgbClr val="E2E2E2"/>
        </a:accent5>
        <a:accent6>
          <a:srgbClr val="737373"/>
        </a:accent6>
        <a:hlink>
          <a:srgbClr val="B2B2B2"/>
        </a:hlink>
        <a:folHlink>
          <a:srgbClr val="EAEAEA"/>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C:\Documents and Settings\mt\Application Data\Microsoft\Templates\db-5-grey.pot</Template>
  <TotalTime>29252</TotalTime>
  <Words>2793</Words>
  <Application>Microsoft Office PowerPoint</Application>
  <PresentationFormat>On-screen Show (4:3)</PresentationFormat>
  <Paragraphs>367</Paragraphs>
  <Slides>35</Slides>
  <Notes>1</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35</vt:i4>
      </vt:variant>
    </vt:vector>
  </HeadingPairs>
  <TitlesOfParts>
    <vt:vector size="37" baseType="lpstr">
      <vt:lpstr>db-5-grey</vt:lpstr>
      <vt:lpstr>Clip</vt:lpstr>
      <vt:lpstr>CMPT 120  Algorithms</vt:lpstr>
      <vt:lpstr>Searching</vt:lpstr>
      <vt:lpstr>Linear Search</vt:lpstr>
      <vt:lpstr>Slide 4</vt:lpstr>
      <vt:lpstr>Slide 5</vt:lpstr>
      <vt:lpstr>Binary Search</vt:lpstr>
      <vt:lpstr>Binary search.</vt:lpstr>
      <vt:lpstr>Binary search</vt:lpstr>
      <vt:lpstr>Slide 9</vt:lpstr>
      <vt:lpstr>Binary_append</vt:lpstr>
      <vt:lpstr>Sorting</vt:lpstr>
      <vt:lpstr>Repeated letters without sorting</vt:lpstr>
      <vt:lpstr>Slide 13</vt:lpstr>
      <vt:lpstr>Example: Repeated letters with sorting</vt:lpstr>
      <vt:lpstr>Slide 15</vt:lpstr>
      <vt:lpstr>How to sort</vt:lpstr>
      <vt:lpstr>Slide 17</vt:lpstr>
      <vt:lpstr>Slide 18</vt:lpstr>
      <vt:lpstr>Recursion</vt:lpstr>
      <vt:lpstr>Slide 20</vt:lpstr>
      <vt:lpstr>Slide 21</vt:lpstr>
      <vt:lpstr>How it works</vt:lpstr>
      <vt:lpstr>Understanding Recursion</vt:lpstr>
      <vt:lpstr>Designing with Recursion</vt:lpstr>
      <vt:lpstr>Designing with Recursion</vt:lpstr>
      <vt:lpstr>Designing with Recursion</vt:lpstr>
      <vt:lpstr>Designing with Recursion</vt:lpstr>
      <vt:lpstr>Designing with Recursion</vt:lpstr>
      <vt:lpstr>Slide 29</vt:lpstr>
      <vt:lpstr>Example reversing a string</vt:lpstr>
      <vt:lpstr>Slide 31</vt:lpstr>
      <vt:lpstr>Debugging Recursion</vt:lpstr>
      <vt:lpstr>Another Example</vt:lpstr>
      <vt:lpstr>Slide 34</vt:lpstr>
      <vt:lpstr>Slide 35</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Chapter 1:  Introduction</dc:title>
  <dc:creator/>
  <cp:lastModifiedBy>abozorgk</cp:lastModifiedBy>
  <cp:revision>2095</cp:revision>
  <cp:lastPrinted>2005-01-10T21:51:57Z</cp:lastPrinted>
  <dcterms:created xsi:type="dcterms:W3CDTF">2011-09-06T15:22:10Z</dcterms:created>
  <dcterms:modified xsi:type="dcterms:W3CDTF">2012-07-30T18:52:13Z</dcterms:modified>
</cp:coreProperties>
</file>