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35"/>
  </p:notesMasterIdLst>
  <p:handoutMasterIdLst>
    <p:handoutMasterId r:id="rId36"/>
  </p:handoutMasterIdLst>
  <p:sldIdLst>
    <p:sldId id="313" r:id="rId2"/>
    <p:sldId id="314" r:id="rId3"/>
    <p:sldId id="315" r:id="rId4"/>
    <p:sldId id="316" r:id="rId5"/>
    <p:sldId id="318" r:id="rId6"/>
    <p:sldId id="319" r:id="rId7"/>
    <p:sldId id="320" r:id="rId8"/>
    <p:sldId id="321" r:id="rId9"/>
    <p:sldId id="322" r:id="rId10"/>
    <p:sldId id="324" r:id="rId11"/>
    <p:sldId id="323" r:id="rId12"/>
    <p:sldId id="325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40" r:id="rId28"/>
    <p:sldId id="341" r:id="rId29"/>
    <p:sldId id="342" r:id="rId30"/>
    <p:sldId id="343" r:id="rId31"/>
    <p:sldId id="344" r:id="rId32"/>
    <p:sldId id="346" r:id="rId33"/>
    <p:sldId id="345" r:id="rId3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900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1164" y="-96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7BFA63-F3E1-4314-AE52-7B4269A88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347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51E81-F1F8-489D-81DE-533C63220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10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56" name="Clip" r:id="rId3" imgW="0" imgH="0" progId="">
              <p:embed/>
            </p:oleObj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5C1F8570-91E0-43F4-920D-8F7189E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0264-A890-4983-A7A7-84E31B8D8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694B2-2BA4-4B59-ABD5-9D3FA35F0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6F2F7-97A6-4DD8-92DF-D5E1DB79B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B2FF6-F89A-42FF-835F-F64FB4E6B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11782-7737-4A56-BE2D-B31129F1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C5F04-783B-4503-9F24-A2360F62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F651-A551-48AB-9690-F3CDC2D3A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0E4AA-0283-4277-9D5C-01C71D12A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E7655-09B2-4434-8BCF-DBE631F7D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5B3F9-0127-4714-8D5D-C933E269B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fld id="{391D7E4F-3947-459F-A34F-42AC7F2AC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81513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tx2"/>
                </a:solidFill>
              </a:rPr>
              <a:t>1.</a:t>
            </a:r>
            <a:fld id="{BB99BAFE-9FB1-4EAB-8F79-AC60EBD5B030}" type="slidenum">
              <a:rPr lang="en-US" sz="1000" b="1">
                <a:solidFill>
                  <a:schemeClr val="tx2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66135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sz="1000" b="1">
              <a:solidFill>
                <a:schemeClr val="tx2"/>
              </a:solidFill>
              <a:ea typeface="+mn-ea"/>
            </a:endParaRPr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2" y="48"/>
              </a:cxn>
              <a:cxn ang="0">
                <a:pos x="9" y="34"/>
              </a:cxn>
              <a:cxn ang="0">
                <a:pos x="17" y="25"/>
              </a:cxn>
              <a:cxn ang="0">
                <a:pos x="30" y="17"/>
              </a:cxn>
              <a:cxn ang="0">
                <a:pos x="45" y="10"/>
              </a:cxn>
              <a:cxn ang="0">
                <a:pos x="57" y="6"/>
              </a:cxn>
              <a:cxn ang="0">
                <a:pos x="70" y="2"/>
              </a:cxn>
              <a:cxn ang="0">
                <a:pos x="85" y="0"/>
              </a:cxn>
              <a:cxn ang="0">
                <a:pos x="100" y="0"/>
              </a:cxn>
              <a:cxn ang="0">
                <a:pos x="118" y="0"/>
              </a:cxn>
              <a:cxn ang="0">
                <a:pos x="137" y="0"/>
              </a:cxn>
              <a:cxn ang="0">
                <a:pos x="154" y="2"/>
              </a:cxn>
              <a:cxn ang="0">
                <a:pos x="173" y="6"/>
              </a:cxn>
              <a:cxn ang="0">
                <a:pos x="192" y="8"/>
              </a:cxn>
              <a:cxn ang="0">
                <a:pos x="209" y="12"/>
              </a:cxn>
              <a:cxn ang="0">
                <a:pos x="224" y="15"/>
              </a:cxn>
              <a:cxn ang="0">
                <a:pos x="239" y="19"/>
              </a:cxn>
              <a:cxn ang="0">
                <a:pos x="254" y="23"/>
              </a:cxn>
              <a:cxn ang="0">
                <a:pos x="266" y="25"/>
              </a:cxn>
              <a:cxn ang="0">
                <a:pos x="273" y="27"/>
              </a:cxn>
              <a:cxn ang="0">
                <a:pos x="283" y="31"/>
              </a:cxn>
              <a:cxn ang="0">
                <a:pos x="279" y="44"/>
              </a:cxn>
              <a:cxn ang="0">
                <a:pos x="273" y="42"/>
              </a:cxn>
              <a:cxn ang="0">
                <a:pos x="260" y="40"/>
              </a:cxn>
              <a:cxn ang="0">
                <a:pos x="241" y="36"/>
              </a:cxn>
              <a:cxn ang="0">
                <a:pos x="230" y="34"/>
              </a:cxn>
              <a:cxn ang="0">
                <a:pos x="218" y="32"/>
              </a:cxn>
              <a:cxn ang="0">
                <a:pos x="207" y="31"/>
              </a:cxn>
              <a:cxn ang="0">
                <a:pos x="196" y="29"/>
              </a:cxn>
              <a:cxn ang="0">
                <a:pos x="182" y="27"/>
              </a:cxn>
              <a:cxn ang="0">
                <a:pos x="173" y="25"/>
              </a:cxn>
              <a:cxn ang="0">
                <a:pos x="163" y="23"/>
              </a:cxn>
              <a:cxn ang="0">
                <a:pos x="154" y="21"/>
              </a:cxn>
              <a:cxn ang="0">
                <a:pos x="142" y="19"/>
              </a:cxn>
              <a:cxn ang="0">
                <a:pos x="110" y="15"/>
              </a:cxn>
              <a:cxn ang="0">
                <a:pos x="83" y="21"/>
              </a:cxn>
              <a:cxn ang="0">
                <a:pos x="59" y="29"/>
              </a:cxn>
              <a:cxn ang="0">
                <a:pos x="53" y="31"/>
              </a:cxn>
              <a:cxn ang="0">
                <a:pos x="43" y="34"/>
              </a:cxn>
              <a:cxn ang="0">
                <a:pos x="32" y="38"/>
              </a:cxn>
              <a:cxn ang="0">
                <a:pos x="23" y="44"/>
              </a:cxn>
              <a:cxn ang="0">
                <a:pos x="7" y="55"/>
              </a:cxn>
              <a:cxn ang="0">
                <a:pos x="2" y="61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90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80000"/>
        <a:buFont typeface="Monotype Sorts" charset="2"/>
        <a:buChar char="l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75000"/>
        <a:buFont typeface="Webdings" charset="2"/>
        <a:buChar char="4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7538" y="1130300"/>
            <a:ext cx="7772400" cy="16113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CMPT </a:t>
            </a:r>
            <a:r>
              <a:rPr lang="en-US" dirty="0" smtClean="0">
                <a:ea typeface="+mj-ea"/>
                <a:cs typeface="+mj-cs"/>
              </a:rPr>
              <a:t>120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Lists and Strings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084513"/>
            <a:ext cx="6400800" cy="1504950"/>
          </a:xfrm>
        </p:spPr>
        <p:txBody>
          <a:bodyPr/>
          <a:lstStyle/>
          <a:p>
            <a:r>
              <a:rPr lang="en-US" smtClean="0"/>
              <a:t>Summer 2012</a:t>
            </a:r>
          </a:p>
          <a:p>
            <a:r>
              <a:rPr lang="en-US" smtClean="0"/>
              <a:t>Instructor: Hassan </a:t>
            </a:r>
            <a:r>
              <a:rPr lang="en-US" err="1" smtClean="0"/>
              <a:t>Khosravi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and Dicing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colours</a:t>
            </a:r>
            <a:r>
              <a:rPr lang="en-US" dirty="0" smtClean="0"/>
              <a:t> = [’red’, ’yellow’, ’blue’]</a:t>
            </a:r>
          </a:p>
          <a:p>
            <a:r>
              <a:rPr lang="en-US" dirty="0" err="1" smtClean="0"/>
              <a:t>colours</a:t>
            </a:r>
            <a:r>
              <a:rPr lang="en-US" dirty="0" smtClean="0"/>
              <a:t>[1] = ’green’ # set an element with indexing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r>
              <a:rPr lang="en-US" dirty="0" smtClean="0"/>
              <a:t>[1] </a:t>
            </a:r>
          </a:p>
          <a:p>
            <a:pPr lvl="1"/>
            <a:r>
              <a:rPr lang="en-US" dirty="0" smtClean="0"/>
              <a:t>green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r>
              <a:rPr lang="en-US" dirty="0" smtClean="0"/>
              <a:t>[2] # index to retrieve an element</a:t>
            </a:r>
          </a:p>
          <a:p>
            <a:pPr lvl="1"/>
            <a:r>
              <a:rPr lang="en-US" dirty="0" smtClean="0"/>
              <a:t>’blue’</a:t>
            </a:r>
          </a:p>
          <a:p>
            <a:endParaRPr lang="en-US" dirty="0" smtClean="0"/>
          </a:p>
          <a:p>
            <a:r>
              <a:rPr lang="en-US" dirty="0" err="1" smtClean="0"/>
              <a:t>colours</a:t>
            </a:r>
            <a:r>
              <a:rPr lang="en-US" dirty="0" smtClean="0"/>
              <a:t> = [’red’, ’yellow’, ’green’, ’blue’]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r>
              <a:rPr lang="en-US" dirty="0" smtClean="0"/>
              <a:t>[1:3]</a:t>
            </a:r>
          </a:p>
          <a:p>
            <a:pPr lvl="1"/>
            <a:r>
              <a:rPr lang="en-US" dirty="0" smtClean="0"/>
              <a:t>[’yellow’, ’green’]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general, the slice [a:b] extracts elements a to b-1</a:t>
            </a:r>
          </a:p>
          <a:p>
            <a:pPr lvl="1"/>
            <a:r>
              <a:rPr lang="en-US" dirty="0" smtClean="0"/>
              <a:t>Same as range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Slice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 values count from the end of a list. </a:t>
            </a:r>
          </a:p>
          <a:p>
            <a:pPr lvl="1"/>
            <a:r>
              <a:rPr lang="en-US" dirty="0" smtClean="0"/>
              <a:t>-1 refers to the last item in the list</a:t>
            </a:r>
          </a:p>
          <a:p>
            <a:pPr lvl="1"/>
            <a:r>
              <a:rPr lang="en-US" dirty="0" smtClean="0"/>
              <a:t>-2 to the second-last, and so on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colours</a:t>
            </a:r>
            <a:r>
              <a:rPr lang="en-US" dirty="0" smtClean="0"/>
              <a:t> = [’red’, ’yellow’, ’green’, ’blue’]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r>
              <a:rPr lang="en-US" dirty="0" smtClean="0"/>
              <a:t>[0:-1]</a:t>
            </a:r>
          </a:p>
          <a:p>
            <a:pPr lvl="1"/>
            <a:r>
              <a:rPr lang="en-US" dirty="0" smtClean="0"/>
              <a:t>[’red’, ’yellow’, ’green’]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you leave out one of the values in the slice, it will default to the start or end of the list.</a:t>
            </a:r>
          </a:p>
          <a:p>
            <a:pPr lvl="1"/>
            <a:r>
              <a:rPr lang="en-US" dirty="0" smtClean="0"/>
              <a:t>[:num] refers to elements 0 to num-1.</a:t>
            </a:r>
          </a:p>
          <a:p>
            <a:pPr lvl="1"/>
            <a:r>
              <a:rPr lang="en-US" dirty="0" smtClean="0"/>
              <a:t>[2:] gives elements from 2 to the end of the list.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colours</a:t>
            </a:r>
            <a:r>
              <a:rPr lang="en-US" dirty="0" smtClean="0"/>
              <a:t> = [’red’, ’yellow’, ’green’, ’blue’, ’orange’]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r>
              <a:rPr lang="en-US" dirty="0" smtClean="0"/>
              <a:t>[2:]</a:t>
            </a:r>
          </a:p>
          <a:p>
            <a:pPr lvl="1"/>
            <a:r>
              <a:rPr lang="en-US" dirty="0" smtClean="0"/>
              <a:t>[’green’, ’blue’, ’orange’]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r>
              <a:rPr lang="en-US" dirty="0" smtClean="0"/>
              <a:t>[:3]</a:t>
            </a:r>
          </a:p>
          <a:p>
            <a:pPr lvl="1"/>
            <a:r>
              <a:rPr lang="en-US" dirty="0" smtClean="0"/>
              <a:t>[’red’, ’yellow’, ’green’]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r>
              <a:rPr lang="en-US" dirty="0" smtClean="0"/>
              <a:t>[:-1]</a:t>
            </a:r>
          </a:p>
          <a:p>
            <a:pPr lvl="1"/>
            <a:r>
              <a:rPr lang="en-US" dirty="0" smtClean="0"/>
              <a:t>[’red’, ’yellow’, ’green’, ’blue’]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 [:-1] will always give you everything except the last element;</a:t>
            </a:r>
          </a:p>
          <a:p>
            <a:r>
              <a:rPr lang="en-US" dirty="0" smtClean="0"/>
              <a:t>[1:] will give everything but the </a:t>
            </a:r>
            <a:r>
              <a:rPr lang="en-US" dirty="0" err="1" smtClean="0"/>
              <a:t>ﬁrst</a:t>
            </a:r>
            <a:r>
              <a:rPr lang="en-US" dirty="0" smtClean="0"/>
              <a:t> element.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Fibonacci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the first 20 values in the Fibonacci series in a list such that the index </a:t>
            </a:r>
            <a:r>
              <a:rPr lang="en-US" dirty="0" err="1" smtClean="0"/>
              <a:t>i</a:t>
            </a:r>
            <a:r>
              <a:rPr lang="en-US" dirty="0" smtClean="0"/>
              <a:t> of the list stores the </a:t>
            </a:r>
            <a:r>
              <a:rPr lang="en-US" dirty="0" err="1" smtClean="0"/>
              <a:t>ith</a:t>
            </a:r>
            <a:r>
              <a:rPr lang="en-US" dirty="0" smtClean="0"/>
              <a:t> element.</a:t>
            </a:r>
          </a:p>
          <a:p>
            <a:r>
              <a:rPr lang="en-US" dirty="0" smtClean="0"/>
              <a:t> Fibonacci series  are the numbers in the following integer </a:t>
            </a:r>
          </a:p>
          <a:p>
            <a:r>
              <a:rPr lang="en-US" dirty="0" smtClean="0"/>
              <a:t>sequence:</a:t>
            </a:r>
          </a:p>
          <a:p>
            <a:r>
              <a:rPr lang="en-US" dirty="0" smtClean="0"/>
              <a:t> 0,1,1,2,3,5,…</a:t>
            </a:r>
          </a:p>
          <a:p>
            <a:r>
              <a:rPr lang="en-US" dirty="0" smtClean="0"/>
              <a:t> F</a:t>
            </a:r>
            <a:r>
              <a:rPr lang="en-US" baseline="-25000" dirty="0" smtClean="0"/>
              <a:t>n</a:t>
            </a:r>
            <a:r>
              <a:rPr lang="en-US" dirty="0" smtClean="0"/>
              <a:t> = F</a:t>
            </a:r>
            <a:r>
              <a:rPr lang="en-US" baseline="-25000" dirty="0" smtClean="0"/>
              <a:t>n-1</a:t>
            </a:r>
            <a:r>
              <a:rPr lang="en-US" dirty="0" smtClean="0"/>
              <a:t> + F</a:t>
            </a:r>
            <a:r>
              <a:rPr lang="en-US" baseline="-25000" dirty="0" smtClean="0"/>
              <a:t>n-2</a:t>
            </a:r>
          </a:p>
          <a:p>
            <a:r>
              <a:rPr lang="en-US" dirty="0" smtClean="0"/>
              <a:t> F</a:t>
            </a:r>
            <a:r>
              <a:rPr lang="en-US" baseline="-25000" dirty="0" smtClean="0"/>
              <a:t>0</a:t>
            </a:r>
            <a:r>
              <a:rPr lang="en-US" dirty="0" smtClean="0"/>
              <a:t> = 0, F</a:t>
            </a:r>
            <a:r>
              <a:rPr lang="en-US" baseline="-25000" dirty="0" smtClean="0"/>
              <a:t>1</a:t>
            </a:r>
            <a:r>
              <a:rPr lang="en-US" dirty="0" smtClean="0"/>
              <a:t> =1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Fibonacci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fib = []</a:t>
            </a:r>
          </a:p>
          <a:p>
            <a:r>
              <a:rPr lang="en-US" dirty="0" err="1" smtClean="0"/>
              <a:t>fib.append</a:t>
            </a:r>
            <a:r>
              <a:rPr lang="en-US" dirty="0" smtClean="0"/>
              <a:t>('garbage')</a:t>
            </a:r>
          </a:p>
          <a:p>
            <a:r>
              <a:rPr lang="en-US" dirty="0" err="1" smtClean="0"/>
              <a:t>fib.append</a:t>
            </a:r>
            <a:r>
              <a:rPr lang="en-US" dirty="0" smtClean="0"/>
              <a:t>(0)</a:t>
            </a:r>
          </a:p>
          <a:p>
            <a:r>
              <a:rPr lang="en-US" dirty="0" err="1" smtClean="0"/>
              <a:t>fib.append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range(3,20):</a:t>
            </a:r>
          </a:p>
          <a:p>
            <a:r>
              <a:rPr lang="en-US" dirty="0" smtClean="0"/>
              <a:t>     new = fib[i-1] + fib[i-2]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fib.append</a:t>
            </a:r>
            <a:r>
              <a:rPr lang="en-US" dirty="0" smtClean="0"/>
              <a:t>(new)</a:t>
            </a:r>
          </a:p>
          <a:p>
            <a:r>
              <a:rPr lang="en-US" dirty="0" smtClean="0"/>
              <a:t>print fib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Fibonacci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the first 20 values in the Fibonacci series in a list such that the index </a:t>
            </a:r>
            <a:r>
              <a:rPr lang="en-US" dirty="0" err="1" smtClean="0"/>
              <a:t>i</a:t>
            </a:r>
            <a:r>
              <a:rPr lang="en-US" dirty="0" smtClean="0"/>
              <a:t> of the list stores the </a:t>
            </a:r>
            <a:r>
              <a:rPr lang="en-US" dirty="0" err="1" smtClean="0"/>
              <a:t>ith</a:t>
            </a:r>
            <a:r>
              <a:rPr lang="en-US" dirty="0" smtClean="0"/>
              <a:t> element.</a:t>
            </a:r>
          </a:p>
          <a:p>
            <a:r>
              <a:rPr lang="en-US" dirty="0" smtClean="0"/>
              <a:t> Fibonacci series  are the numbers in the following integer </a:t>
            </a:r>
          </a:p>
          <a:p>
            <a:r>
              <a:rPr lang="en-US" dirty="0" smtClean="0"/>
              <a:t>sequence:</a:t>
            </a:r>
          </a:p>
          <a:p>
            <a:r>
              <a:rPr lang="en-US" dirty="0" smtClean="0"/>
              <a:t> 0,1,1,2,3,5,…</a:t>
            </a:r>
          </a:p>
          <a:p>
            <a:r>
              <a:rPr lang="en-US" dirty="0" smtClean="0"/>
              <a:t> F</a:t>
            </a:r>
            <a:r>
              <a:rPr lang="en-US" baseline="-25000" dirty="0" smtClean="0"/>
              <a:t>n</a:t>
            </a:r>
            <a:r>
              <a:rPr lang="en-US" dirty="0" smtClean="0"/>
              <a:t> = F</a:t>
            </a:r>
            <a:r>
              <a:rPr lang="en-US" baseline="-25000" dirty="0" smtClean="0"/>
              <a:t>n-1</a:t>
            </a:r>
            <a:r>
              <a:rPr lang="en-US" dirty="0" smtClean="0"/>
              <a:t> + F</a:t>
            </a:r>
            <a:r>
              <a:rPr lang="en-US" baseline="-25000" dirty="0" smtClean="0"/>
              <a:t>n-2</a:t>
            </a:r>
          </a:p>
          <a:p>
            <a:r>
              <a:rPr lang="en-US" dirty="0" smtClean="0"/>
              <a:t> F</a:t>
            </a:r>
            <a:r>
              <a:rPr lang="en-US" baseline="-25000" dirty="0" smtClean="0"/>
              <a:t>0</a:t>
            </a:r>
            <a:r>
              <a:rPr lang="en-US" dirty="0" smtClean="0"/>
              <a:t> = 0, F</a:t>
            </a:r>
            <a:r>
              <a:rPr lang="en-US" baseline="-25000" dirty="0" smtClean="0"/>
              <a:t>1</a:t>
            </a:r>
            <a:r>
              <a:rPr lang="en-US" dirty="0" smtClean="0"/>
              <a:t> =1</a:t>
            </a:r>
          </a:p>
          <a:p>
            <a:endParaRPr lang="en-US" dirty="0" smtClean="0"/>
          </a:p>
          <a:p>
            <a:r>
              <a:rPr lang="en-US" dirty="0" smtClean="0"/>
              <a:t>For the odd elements of the series calculate their average </a:t>
            </a:r>
          </a:p>
          <a:p>
            <a:r>
              <a:rPr lang="en-US" dirty="0" smtClean="0"/>
              <a:t>For even elements of the series </a:t>
            </a:r>
            <a:r>
              <a:rPr lang="en-US" dirty="0" err="1" smtClean="0"/>
              <a:t>calcuate</a:t>
            </a:r>
            <a:r>
              <a:rPr lang="en-US" dirty="0" smtClean="0"/>
              <a:t> their sum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Fibonacci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400" dirty="0" smtClean="0"/>
              <a:t>def average(list):</a:t>
            </a:r>
          </a:p>
          <a:p>
            <a:r>
              <a:rPr lang="en-US" sz="1400" dirty="0" smtClean="0"/>
              <a:t>    length = </a:t>
            </a:r>
            <a:r>
              <a:rPr lang="en-US" sz="1400" dirty="0" err="1" smtClean="0"/>
              <a:t>len</a:t>
            </a:r>
            <a:r>
              <a:rPr lang="en-US" sz="1400" dirty="0" smtClean="0"/>
              <a:t>(list)</a:t>
            </a:r>
          </a:p>
          <a:p>
            <a:r>
              <a:rPr lang="en-US" sz="1400" dirty="0" smtClean="0"/>
              <a:t>    j=0</a:t>
            </a:r>
          </a:p>
          <a:p>
            <a:r>
              <a:rPr lang="en-US" sz="1400" dirty="0" smtClean="0"/>
              <a:t>    sum=0</a:t>
            </a:r>
          </a:p>
          <a:p>
            <a:r>
              <a:rPr lang="en-US" sz="1400" dirty="0" smtClean="0"/>
              <a:t>    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range(1,length,2):</a:t>
            </a:r>
          </a:p>
          <a:p>
            <a:r>
              <a:rPr lang="en-US" sz="1400" dirty="0" smtClean="0"/>
              <a:t>        j=j+1</a:t>
            </a:r>
          </a:p>
          <a:p>
            <a:r>
              <a:rPr lang="en-US" sz="1400" dirty="0" smtClean="0"/>
              <a:t>        sum = </a:t>
            </a:r>
            <a:r>
              <a:rPr lang="en-US" sz="1400" dirty="0" err="1" smtClean="0"/>
              <a:t>sum+list</a:t>
            </a:r>
            <a:r>
              <a:rPr lang="en-US" sz="1400" dirty="0" smtClean="0"/>
              <a:t>[</a:t>
            </a:r>
            <a:r>
              <a:rPr lang="en-US" sz="1400" dirty="0" err="1" smtClean="0"/>
              <a:t>i</a:t>
            </a:r>
            <a:r>
              <a:rPr lang="en-US" sz="1400" dirty="0" smtClean="0"/>
              <a:t>]</a:t>
            </a:r>
          </a:p>
          <a:p>
            <a:r>
              <a:rPr lang="en-US" sz="1400" dirty="0" smtClean="0"/>
              <a:t>        print list[</a:t>
            </a:r>
            <a:r>
              <a:rPr lang="en-US" sz="1400" dirty="0" err="1" smtClean="0"/>
              <a:t>i</a:t>
            </a:r>
            <a:r>
              <a:rPr lang="en-US" sz="1400" dirty="0" smtClean="0"/>
              <a:t>]</a:t>
            </a:r>
          </a:p>
          <a:p>
            <a:r>
              <a:rPr lang="en-US" sz="1400" dirty="0" smtClean="0"/>
              <a:t>    average = float(sum)/j</a:t>
            </a:r>
          </a:p>
          <a:p>
            <a:r>
              <a:rPr lang="en-US" sz="1400" dirty="0" smtClean="0"/>
              <a:t>    return average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600" dirty="0" smtClean="0"/>
              <a:t>def </a:t>
            </a:r>
            <a:r>
              <a:rPr lang="en-US" sz="1600" dirty="0" err="1" smtClean="0"/>
              <a:t>sumforfib</a:t>
            </a:r>
            <a:r>
              <a:rPr lang="en-US" sz="1600" dirty="0" smtClean="0"/>
              <a:t>(list):</a:t>
            </a:r>
          </a:p>
          <a:p>
            <a:r>
              <a:rPr lang="en-US" sz="1600" dirty="0" smtClean="0"/>
              <a:t>    length = </a:t>
            </a:r>
            <a:r>
              <a:rPr lang="en-US" sz="1600" dirty="0" err="1" smtClean="0"/>
              <a:t>len</a:t>
            </a:r>
            <a:r>
              <a:rPr lang="en-US" sz="1600" dirty="0" smtClean="0"/>
              <a:t>(list)</a:t>
            </a:r>
          </a:p>
          <a:p>
            <a:r>
              <a:rPr lang="en-US" sz="1600" dirty="0" smtClean="0"/>
              <a:t>    sum=0</a:t>
            </a:r>
          </a:p>
          <a:p>
            <a:r>
              <a:rPr lang="en-US" sz="1600" dirty="0" smtClean="0"/>
              <a:t>    for </a:t>
            </a:r>
            <a:r>
              <a:rPr lang="en-US" sz="1600" dirty="0" err="1" smtClean="0"/>
              <a:t>i</a:t>
            </a:r>
            <a:r>
              <a:rPr lang="en-US" sz="1600" dirty="0" smtClean="0"/>
              <a:t> in range(length,2):</a:t>
            </a:r>
          </a:p>
          <a:p>
            <a:r>
              <a:rPr lang="en-US" sz="1600" dirty="0" smtClean="0"/>
              <a:t>        sum = </a:t>
            </a:r>
            <a:r>
              <a:rPr lang="en-US" sz="1600" dirty="0" err="1" smtClean="0"/>
              <a:t>sum+list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</a:t>
            </a:r>
          </a:p>
          <a:p>
            <a:r>
              <a:rPr lang="en-US" sz="1600" dirty="0" smtClean="0"/>
              <a:t>        print list[</a:t>
            </a:r>
            <a:r>
              <a:rPr lang="en-US" sz="1600" dirty="0" err="1" smtClean="0"/>
              <a:t>i</a:t>
            </a:r>
            <a:r>
              <a:rPr lang="en-US" sz="1600" dirty="0" smtClean="0"/>
              <a:t>]</a:t>
            </a:r>
          </a:p>
          <a:p>
            <a:r>
              <a:rPr lang="en-US" sz="1600" dirty="0" smtClean="0"/>
              <a:t>    return sum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Duplicate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a list of 10 words and determine whether any word has been entered more than once.</a:t>
            </a:r>
          </a:p>
          <a:p>
            <a:endParaRPr lang="en-US" dirty="0" smtClean="0"/>
          </a:p>
          <a:p>
            <a:r>
              <a:rPr lang="en-US" sz="1400" dirty="0" smtClean="0"/>
              <a:t>words= []</a:t>
            </a:r>
          </a:p>
          <a:p>
            <a:r>
              <a:rPr lang="en-US" sz="1400" dirty="0" smtClean="0"/>
              <a:t>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range(10):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words.append</a:t>
            </a:r>
            <a:r>
              <a:rPr lang="en-US" sz="1400" dirty="0" smtClean="0"/>
              <a:t>( </a:t>
            </a:r>
            <a:r>
              <a:rPr lang="en-US" sz="1400" dirty="0" err="1" smtClean="0"/>
              <a:t>raw_input</a:t>
            </a:r>
            <a:r>
              <a:rPr lang="en-US" sz="1400" dirty="0" smtClean="0"/>
              <a:t>("enter word please: "))</a:t>
            </a:r>
          </a:p>
          <a:p>
            <a:endParaRPr lang="en-US" sz="1400" dirty="0" smtClean="0"/>
          </a:p>
          <a:p>
            <a:r>
              <a:rPr lang="en-US" sz="1400" dirty="0" smtClean="0"/>
              <a:t>flag = False</a:t>
            </a:r>
          </a:p>
          <a:p>
            <a:r>
              <a:rPr lang="en-US" sz="1400" dirty="0" smtClean="0"/>
              <a:t>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range(10):</a:t>
            </a:r>
          </a:p>
          <a:p>
            <a:r>
              <a:rPr lang="en-US" sz="1400" dirty="0" smtClean="0"/>
              <a:t>    for j in range(i+1,10):</a:t>
            </a:r>
          </a:p>
          <a:p>
            <a:r>
              <a:rPr lang="en-US" sz="1400" dirty="0" smtClean="0"/>
              <a:t>        if words[</a:t>
            </a:r>
            <a:r>
              <a:rPr lang="en-US" sz="1400" dirty="0" err="1" smtClean="0"/>
              <a:t>i</a:t>
            </a:r>
            <a:r>
              <a:rPr lang="en-US" sz="1400" dirty="0" smtClean="0"/>
              <a:t>] == words[j]:</a:t>
            </a:r>
          </a:p>
          <a:p>
            <a:r>
              <a:rPr lang="en-US" sz="1400" dirty="0" smtClean="0"/>
              <a:t>            print "duplicated"</a:t>
            </a:r>
          </a:p>
          <a:p>
            <a:r>
              <a:rPr lang="en-US" sz="1400" dirty="0" smtClean="0"/>
              <a:t>            flag = True</a:t>
            </a:r>
          </a:p>
          <a:p>
            <a:endParaRPr lang="en-US" sz="1400" dirty="0" smtClean="0"/>
          </a:p>
          <a:p>
            <a:r>
              <a:rPr lang="en-US" sz="1400" dirty="0" smtClean="0"/>
              <a:t>if flag == False:</a:t>
            </a:r>
          </a:p>
          <a:p>
            <a:r>
              <a:rPr lang="en-US" sz="1400" dirty="0" smtClean="0"/>
              <a:t>    print "No duplicates"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 containing ‘s’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a list of 10 words and determine whether each contains the letter s or not.</a:t>
            </a:r>
          </a:p>
          <a:p>
            <a:endParaRPr lang="en-US" sz="1400" dirty="0" smtClean="0"/>
          </a:p>
          <a:p>
            <a:r>
              <a:rPr lang="en-US" sz="1400" dirty="0" smtClean="0"/>
              <a:t>words= []</a:t>
            </a:r>
          </a:p>
          <a:p>
            <a:r>
              <a:rPr lang="en-US" sz="1400" dirty="0" smtClean="0"/>
              <a:t>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range(10):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words.append</a:t>
            </a:r>
            <a:r>
              <a:rPr lang="en-US" sz="1400" dirty="0" smtClean="0"/>
              <a:t>( </a:t>
            </a:r>
            <a:r>
              <a:rPr lang="en-US" sz="1400" dirty="0" err="1" smtClean="0"/>
              <a:t>raw_input</a:t>
            </a:r>
            <a:r>
              <a:rPr lang="en-US" sz="1400" dirty="0" smtClean="0"/>
              <a:t>("enter word please: "))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for w in words:</a:t>
            </a:r>
          </a:p>
          <a:p>
            <a:r>
              <a:rPr lang="en-US" sz="1400" dirty="0" smtClean="0"/>
              <a:t>    flag = False</a:t>
            </a:r>
          </a:p>
          <a:p>
            <a:r>
              <a:rPr lang="en-US" sz="1400" dirty="0" smtClean="0"/>
              <a:t>    for let in w:</a:t>
            </a:r>
          </a:p>
          <a:p>
            <a:r>
              <a:rPr lang="en-US" sz="1400" dirty="0" smtClean="0"/>
              <a:t>        if let == 's':</a:t>
            </a:r>
          </a:p>
          <a:p>
            <a:r>
              <a:rPr lang="en-US" sz="1400" dirty="0" smtClean="0"/>
              <a:t>            print w, "contains s"</a:t>
            </a:r>
          </a:p>
          <a:p>
            <a:r>
              <a:rPr lang="en-US" sz="1400" dirty="0" smtClean="0"/>
              <a:t>            flag = True</a:t>
            </a:r>
          </a:p>
          <a:p>
            <a:r>
              <a:rPr lang="en-US" sz="1400" dirty="0" smtClean="0"/>
              <a:t>    if flag == False:</a:t>
            </a:r>
          </a:p>
          <a:p>
            <a:r>
              <a:rPr lang="en-US" sz="1400" dirty="0" smtClean="0"/>
              <a:t>        print w, "does not contain s"</a:t>
            </a:r>
          </a:p>
          <a:p>
            <a:r>
              <a:rPr lang="en-US" sz="1400" dirty="0" smtClean="0"/>
              <a:t>    </a:t>
            </a:r>
          </a:p>
          <a:p>
            <a:r>
              <a:rPr lang="en-US" sz="1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a list of 10 words and determine whether each contains the letter s or not. Remove all occurrences of letter s from all words</a:t>
            </a:r>
          </a:p>
          <a:p>
            <a:endParaRPr lang="en-US" dirty="0" smtClean="0"/>
          </a:p>
          <a:p>
            <a:r>
              <a:rPr lang="en-US" sz="1400" dirty="0" smtClean="0"/>
              <a:t>words= []</a:t>
            </a:r>
          </a:p>
          <a:p>
            <a:r>
              <a:rPr lang="en-US" sz="1400" dirty="0" smtClean="0"/>
              <a:t>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range(4):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words.append</a:t>
            </a:r>
            <a:r>
              <a:rPr lang="en-US" sz="1400" dirty="0" smtClean="0"/>
              <a:t>( </a:t>
            </a:r>
            <a:r>
              <a:rPr lang="en-US" sz="1400" dirty="0" err="1" smtClean="0"/>
              <a:t>raw_input</a:t>
            </a:r>
            <a:r>
              <a:rPr lang="en-US" sz="1400" dirty="0" smtClean="0"/>
              <a:t>("enter word please: "))</a:t>
            </a:r>
          </a:p>
          <a:p>
            <a:endParaRPr lang="en-US" sz="1400" dirty="0" smtClean="0"/>
          </a:p>
          <a:p>
            <a:r>
              <a:rPr lang="en-US" sz="1400" dirty="0" smtClean="0"/>
              <a:t>length = </a:t>
            </a:r>
            <a:r>
              <a:rPr lang="en-US" sz="1400" dirty="0" err="1" smtClean="0"/>
              <a:t>len</a:t>
            </a:r>
            <a:r>
              <a:rPr lang="en-US" sz="1400" dirty="0" smtClean="0"/>
              <a:t>(words)</a:t>
            </a:r>
          </a:p>
          <a:p>
            <a:r>
              <a:rPr lang="en-US" sz="1400" dirty="0" smtClean="0"/>
              <a:t>for </a:t>
            </a:r>
            <a:r>
              <a:rPr lang="en-US" sz="1400" dirty="0" err="1" smtClean="0"/>
              <a:t>i</a:t>
            </a:r>
            <a:r>
              <a:rPr lang="en-US" sz="1400" dirty="0" smtClean="0"/>
              <a:t> in range(length):</a:t>
            </a:r>
          </a:p>
          <a:p>
            <a:r>
              <a:rPr lang="en-US" sz="1400" dirty="0" smtClean="0"/>
              <a:t>    temp = ""</a:t>
            </a:r>
          </a:p>
          <a:p>
            <a:r>
              <a:rPr lang="en-US" sz="1400" dirty="0" smtClean="0"/>
              <a:t>    for let in words[</a:t>
            </a:r>
            <a:r>
              <a:rPr lang="en-US" sz="1400" dirty="0" err="1" smtClean="0"/>
              <a:t>i</a:t>
            </a:r>
            <a:r>
              <a:rPr lang="en-US" sz="1400" dirty="0" smtClean="0"/>
              <a:t>]:</a:t>
            </a:r>
          </a:p>
          <a:p>
            <a:r>
              <a:rPr lang="en-US" sz="1400" dirty="0" smtClean="0"/>
              <a:t>        if let != 's':</a:t>
            </a:r>
          </a:p>
          <a:p>
            <a:r>
              <a:rPr lang="en-US" sz="1400" dirty="0" smtClean="0"/>
              <a:t>            temp = temp + let</a:t>
            </a:r>
          </a:p>
          <a:p>
            <a:r>
              <a:rPr lang="en-US" sz="1400" dirty="0" smtClean="0"/>
              <a:t>    words[</a:t>
            </a:r>
            <a:r>
              <a:rPr lang="en-US" sz="1400" dirty="0" err="1" smtClean="0"/>
              <a:t>i</a:t>
            </a:r>
            <a:r>
              <a:rPr lang="en-US" sz="1400" dirty="0" smtClean="0"/>
              <a:t>]= temp</a:t>
            </a:r>
          </a:p>
          <a:p>
            <a:r>
              <a:rPr lang="en-US" sz="1400" dirty="0" smtClean="0"/>
              <a:t>print words</a:t>
            </a:r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1093788"/>
            <a:ext cx="7947363" cy="4903787"/>
          </a:xfrm>
        </p:spPr>
        <p:txBody>
          <a:bodyPr/>
          <a:lstStyle/>
          <a:p>
            <a:r>
              <a:rPr lang="en-US" dirty="0" smtClean="0"/>
              <a:t>All of the variables that we have used have held a single item	</a:t>
            </a:r>
          </a:p>
          <a:p>
            <a:pPr lvl="1"/>
            <a:r>
              <a:rPr lang="en-US" dirty="0" smtClean="0"/>
              <a:t>One integer, </a:t>
            </a:r>
            <a:r>
              <a:rPr lang="en-US" dirty="0" err="1" smtClean="0"/>
              <a:t>ﬂoating</a:t>
            </a:r>
            <a:r>
              <a:rPr lang="en-US" dirty="0" smtClean="0"/>
              <a:t> point value, or string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often you find that you want to store a collection of values in your programs.</a:t>
            </a:r>
          </a:p>
          <a:p>
            <a:pPr lvl="1"/>
            <a:r>
              <a:rPr lang="en-US" dirty="0" smtClean="0"/>
              <a:t>a list of values that have been entered by the user or a collection of values that are needed to draw a graph.</a:t>
            </a:r>
          </a:p>
          <a:p>
            <a:r>
              <a:rPr lang="en-US" dirty="0" smtClean="0"/>
              <a:t>In Python, lists can be used to store a collection of values.</a:t>
            </a:r>
          </a:p>
          <a:p>
            <a:r>
              <a:rPr lang="en-US" dirty="0" smtClean="0"/>
              <a:t>Python can hold values of any type; they are written as a comma-separated list enclosed in square brackets:	</a:t>
            </a:r>
          </a:p>
          <a:p>
            <a:pPr lvl="1"/>
            <a:r>
              <a:rPr lang="en-US" dirty="0" err="1" smtClean="0"/>
              <a:t>numlist</a:t>
            </a:r>
            <a:r>
              <a:rPr lang="en-US" dirty="0" smtClean="0"/>
              <a:t> = [23, 10, -100, 2]</a:t>
            </a:r>
          </a:p>
          <a:p>
            <a:pPr lvl="1"/>
            <a:r>
              <a:rPr lang="en-US" dirty="0" smtClean="0"/>
              <a:t>words = [’zero’, ’one’, ’two’]</a:t>
            </a:r>
          </a:p>
          <a:p>
            <a:pPr lvl="1"/>
            <a:r>
              <a:rPr lang="en-US" dirty="0" smtClean="0"/>
              <a:t>junk = [0, 1, ’two’, [1,1,1], 4.0]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Slices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actually do almost anything with list slices</a:t>
            </a:r>
          </a:p>
          <a:p>
            <a:pPr lvl="1"/>
            <a:r>
              <a:rPr lang="en-US" dirty="0" err="1" smtClean="0"/>
              <a:t>colours</a:t>
            </a:r>
            <a:r>
              <a:rPr lang="en-US" dirty="0" smtClean="0"/>
              <a:t> = [’red’, ’yellow’, ’green’, ’blue’]</a:t>
            </a:r>
          </a:p>
          <a:p>
            <a:pPr lvl="1"/>
            <a:r>
              <a:rPr lang="en-US" dirty="0" err="1" smtClean="0"/>
              <a:t>colours</a:t>
            </a:r>
            <a:r>
              <a:rPr lang="en-US" dirty="0" smtClean="0"/>
              <a:t>[1:3] = [’yellowish’, ’greenish’]</a:t>
            </a:r>
          </a:p>
          <a:p>
            <a:pPr lvl="1"/>
            <a:r>
              <a:rPr lang="en-US" dirty="0" smtClean="0"/>
              <a:t> 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2"/>
            <a:r>
              <a:rPr lang="en-US" dirty="0" smtClean="0"/>
              <a:t>[’red’, ’yellowish’, ’greenish’, ’blue’]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colours</a:t>
            </a:r>
            <a:r>
              <a:rPr lang="en-US" dirty="0" smtClean="0"/>
              <a:t>[1:3] = [’pink’, ’purple’, ’ecru’]</a:t>
            </a:r>
          </a:p>
          <a:p>
            <a:pPr lvl="1"/>
            <a:r>
              <a:rPr lang="en-US" dirty="0" smtClean="0"/>
              <a:t> 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2"/>
            <a:r>
              <a:rPr lang="en-US" dirty="0" smtClean="0"/>
              <a:t>[’red’, ’pink’, ’purple’, ’ecru’, ’blue’]</a:t>
            </a:r>
          </a:p>
          <a:p>
            <a:r>
              <a:rPr lang="en-US" dirty="0" smtClean="0"/>
              <a:t>we assigned a list of three elements to a slice of length two	</a:t>
            </a:r>
          </a:p>
          <a:p>
            <a:pPr lvl="1"/>
            <a:r>
              <a:rPr lang="en-US" dirty="0" smtClean="0"/>
              <a:t>The list expands to make room or the new elements</a:t>
            </a:r>
          </a:p>
          <a:p>
            <a:pPr lvl="1"/>
            <a:r>
              <a:rPr lang="en-US" dirty="0" smtClean="0"/>
              <a:t>[’yellowish’, ’greenish]  is replaced with [’pink’, ’purple’, ’ecru’].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Slices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list assigned is shorter than the slice, the list would shrink</a:t>
            </a:r>
          </a:p>
          <a:p>
            <a:r>
              <a:rPr lang="en-US" dirty="0" err="1" smtClean="0"/>
              <a:t>colours</a:t>
            </a:r>
            <a:r>
              <a:rPr lang="en-US" dirty="0" smtClean="0"/>
              <a:t> = ['red', 'yellow', 'green', 'blue']</a:t>
            </a:r>
          </a:p>
          <a:p>
            <a:r>
              <a:rPr lang="en-US" dirty="0" err="1" smtClean="0"/>
              <a:t>colours</a:t>
            </a:r>
            <a:r>
              <a:rPr lang="en-US" dirty="0" smtClean="0"/>
              <a:t>[1:3] = "red"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1"/>
            <a:r>
              <a:rPr lang="en-US" dirty="0" smtClean="0"/>
              <a:t>['red', 'r', 'e', 'd', 'blue']</a:t>
            </a:r>
          </a:p>
          <a:p>
            <a:endParaRPr lang="en-US" dirty="0" smtClean="0"/>
          </a:p>
          <a:p>
            <a:r>
              <a:rPr lang="en-US" dirty="0" err="1" smtClean="0"/>
              <a:t>colours</a:t>
            </a:r>
            <a:r>
              <a:rPr lang="en-US" dirty="0" smtClean="0"/>
              <a:t> = ['red', 'yellow', 'green', 'blue']</a:t>
            </a:r>
          </a:p>
          <a:p>
            <a:r>
              <a:rPr lang="en-US" dirty="0" err="1" smtClean="0"/>
              <a:t>colours</a:t>
            </a:r>
            <a:r>
              <a:rPr lang="en-US" dirty="0" smtClean="0"/>
              <a:t>[1:3] = ['red']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1"/>
            <a:r>
              <a:rPr lang="en-US" dirty="0" smtClean="0"/>
              <a:t>['red', 'red', 'blue']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Slices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remove any slice from a list: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colours</a:t>
            </a:r>
            <a:r>
              <a:rPr lang="en-US" dirty="0" smtClean="0"/>
              <a:t> = [’red’, ’yellow’, ’green’, ’blue’]</a:t>
            </a:r>
          </a:p>
          <a:p>
            <a:r>
              <a:rPr lang="en-US" dirty="0" smtClean="0"/>
              <a:t> del </a:t>
            </a:r>
            <a:r>
              <a:rPr lang="en-US" dirty="0" err="1" smtClean="0"/>
              <a:t>colours</a:t>
            </a:r>
            <a:r>
              <a:rPr lang="en-US" dirty="0" smtClean="0"/>
              <a:t>[1:3]</a:t>
            </a:r>
          </a:p>
          <a:p>
            <a:r>
              <a:rPr lang="en-US" dirty="0" smtClean="0"/>
              <a:t> 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1"/>
            <a:r>
              <a:rPr lang="en-US" dirty="0" smtClean="0"/>
              <a:t>[’red’, ’blue’]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a sequence of characters; lists are a sequence of any combination of types.</a:t>
            </a:r>
          </a:p>
          <a:p>
            <a:endParaRPr lang="en-US" dirty="0" smtClean="0"/>
          </a:p>
          <a:p>
            <a:r>
              <a:rPr lang="en-US" dirty="0" smtClean="0"/>
              <a:t>Any type that represents a collection of values can be used as the “list” in a for loop.</a:t>
            </a:r>
          </a:p>
          <a:p>
            <a:pPr lvl="1"/>
            <a:r>
              <a:rPr lang="en-US" dirty="0" smtClean="0"/>
              <a:t>Since a string represents a sequence of characters, it can be used.</a:t>
            </a:r>
          </a:p>
          <a:p>
            <a:endParaRPr lang="en-US" dirty="0" smtClean="0"/>
          </a:p>
          <a:p>
            <a:r>
              <a:rPr lang="en-US" dirty="0" smtClean="0"/>
              <a:t>for char in "</a:t>
            </a:r>
            <a:r>
              <a:rPr lang="en-US" dirty="0" err="1" smtClean="0"/>
              <a:t>abc</a:t>
            </a:r>
            <a:r>
              <a:rPr lang="en-US" dirty="0" smtClean="0"/>
              <a:t>":</a:t>
            </a:r>
          </a:p>
          <a:p>
            <a:r>
              <a:rPr lang="en-US" dirty="0" smtClean="0"/>
              <a:t>	print "A character:", char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A character: a</a:t>
            </a:r>
          </a:p>
          <a:p>
            <a:pPr lvl="1"/>
            <a:r>
              <a:rPr lang="en-US" dirty="0" smtClean="0"/>
              <a:t>A character: b</a:t>
            </a:r>
          </a:p>
          <a:p>
            <a:pPr lvl="1"/>
            <a:r>
              <a:rPr lang="en-US" dirty="0" smtClean="0"/>
              <a:t>A character: 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Slices in strings are read only</a:t>
            </a:r>
          </a:p>
          <a:p>
            <a:endParaRPr lang="en-US" dirty="0" smtClean="0"/>
          </a:p>
          <a:p>
            <a:r>
              <a:rPr lang="en-US" dirty="0" smtClean="0"/>
              <a:t>sentence = "Look, I’m a string!“</a:t>
            </a:r>
          </a:p>
          <a:p>
            <a:r>
              <a:rPr lang="en-US" dirty="0" smtClean="0"/>
              <a:t> print sentence[:5]</a:t>
            </a:r>
          </a:p>
          <a:p>
            <a:pPr lvl="1"/>
            <a:r>
              <a:rPr lang="en-US" dirty="0" smtClean="0"/>
              <a:t>Look</a:t>
            </a:r>
          </a:p>
          <a:p>
            <a:r>
              <a:rPr lang="en-US" dirty="0" smtClean="0"/>
              <a:t> print sentence[6:11]</a:t>
            </a:r>
          </a:p>
          <a:p>
            <a:pPr lvl="1"/>
            <a:r>
              <a:rPr lang="en-US" dirty="0" smtClean="0"/>
              <a:t>I’m a</a:t>
            </a:r>
          </a:p>
          <a:p>
            <a:r>
              <a:rPr lang="en-US" dirty="0" smtClean="0"/>
              <a:t> print sentence[-7:]</a:t>
            </a:r>
          </a:p>
          <a:p>
            <a:pPr lvl="1"/>
            <a:r>
              <a:rPr lang="en-US" dirty="0" smtClean="0"/>
              <a:t>string!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But, you can’t modify a string slice</a:t>
            </a:r>
          </a:p>
          <a:p>
            <a:endParaRPr lang="en-US" dirty="0" smtClean="0"/>
          </a:p>
          <a:p>
            <a:r>
              <a:rPr lang="en-US" dirty="0" smtClean="0"/>
              <a:t>sentence = "Look, I’m a string!“</a:t>
            </a:r>
          </a:p>
          <a:p>
            <a:r>
              <a:rPr lang="en-US" dirty="0" smtClean="0"/>
              <a:t> sentence[:5] = "Wow"</a:t>
            </a:r>
          </a:p>
          <a:p>
            <a:pPr lvl="1"/>
            <a:r>
              <a:rPr lang="en-US" dirty="0" err="1" smtClean="0"/>
              <a:t>TypeError</a:t>
            </a:r>
            <a:r>
              <a:rPr lang="en-US" dirty="0" smtClean="0"/>
              <a:t>: object doesn’t support slice assignment</a:t>
            </a:r>
          </a:p>
          <a:p>
            <a:r>
              <a:rPr lang="en-US" dirty="0" smtClean="0"/>
              <a:t> del sentence[6:10]</a:t>
            </a:r>
          </a:p>
          <a:p>
            <a:pPr lvl="1"/>
            <a:r>
              <a:rPr lang="en-US" dirty="0" err="1" smtClean="0"/>
              <a:t>TypeError</a:t>
            </a:r>
            <a:r>
              <a:rPr lang="en-US" dirty="0" smtClean="0"/>
              <a:t>: object doesn’t support slice assignment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dots = dots + "." # statement #1</a:t>
            </a:r>
          </a:p>
          <a:p>
            <a:pPr lvl="1"/>
            <a:r>
              <a:rPr lang="en-US" dirty="0" smtClean="0"/>
              <a:t>The right side of = is evaluated and put into dots. The old value of dots is lost in the assignment</a:t>
            </a:r>
          </a:p>
          <a:p>
            <a:r>
              <a:rPr lang="en-US" dirty="0" smtClean="0"/>
              <a:t>values = values + [n] # statement #2</a:t>
            </a:r>
          </a:p>
          <a:p>
            <a:pPr lvl="1"/>
            <a:r>
              <a:rPr lang="en-US" dirty="0" smtClean="0"/>
              <a:t>Same with this method of modifying lists</a:t>
            </a:r>
          </a:p>
          <a:p>
            <a:r>
              <a:rPr lang="en-US" dirty="0" err="1" smtClean="0"/>
              <a:t>values.append</a:t>
            </a:r>
            <a:r>
              <a:rPr lang="en-US" dirty="0" smtClean="0"/>
              <a:t>(n) # statement #3</a:t>
            </a:r>
          </a:p>
          <a:p>
            <a:pPr lvl="1"/>
            <a:r>
              <a:rPr lang="en-US" dirty="0" smtClean="0"/>
              <a:t>The output of this statement is the same as statement 2.</a:t>
            </a:r>
          </a:p>
          <a:p>
            <a:pPr lvl="2"/>
            <a:r>
              <a:rPr lang="en-US" dirty="0" smtClean="0"/>
              <a:t>Statement 3 requires a lot less work. </a:t>
            </a:r>
          </a:p>
          <a:p>
            <a:pPr lvl="2"/>
            <a:r>
              <a:rPr lang="en-US" dirty="0" smtClean="0"/>
              <a:t>The whole list in not rebuilt.</a:t>
            </a:r>
          </a:p>
          <a:p>
            <a:endParaRPr lang="en-US" dirty="0" smtClean="0"/>
          </a:p>
          <a:p>
            <a:r>
              <a:rPr lang="en-US" dirty="0" smtClean="0"/>
              <a:t>Data structures that can be changed in-place like lists are called mutable. </a:t>
            </a:r>
          </a:p>
          <a:p>
            <a:r>
              <a:rPr lang="en-US" dirty="0" smtClean="0"/>
              <a:t> Strings and numbers are not mutable: they are immutable.</a:t>
            </a:r>
          </a:p>
          <a:p>
            <a:r>
              <a:rPr lang="en-US" dirty="0" smtClean="0"/>
              <a:t>Objects depends how they are written, but they have the capability to be mutable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cases where the contents of one variable are copied to another.</a:t>
            </a:r>
          </a:p>
          <a:p>
            <a:endParaRPr lang="en-US" dirty="0" smtClean="0"/>
          </a:p>
          <a:p>
            <a:r>
              <a:rPr lang="es-ES" dirty="0" smtClean="0"/>
              <a:t># x </a:t>
            </a:r>
            <a:r>
              <a:rPr lang="es-ES" dirty="0" err="1" smtClean="0"/>
              <a:t>copied</a:t>
            </a:r>
            <a:r>
              <a:rPr lang="es-ES" dirty="0" smtClean="0"/>
              <a:t> </a:t>
            </a:r>
            <a:r>
              <a:rPr lang="es-ES" dirty="0" err="1" smtClean="0"/>
              <a:t>into</a:t>
            </a:r>
            <a:r>
              <a:rPr lang="es-ES" dirty="0" smtClean="0"/>
              <a:t> y:</a:t>
            </a:r>
          </a:p>
          <a:p>
            <a:r>
              <a:rPr lang="es-ES" dirty="0" smtClean="0"/>
              <a:t>y = x</a:t>
            </a:r>
          </a:p>
          <a:p>
            <a:endParaRPr lang="es-ES" dirty="0" smtClean="0"/>
          </a:p>
          <a:p>
            <a:r>
              <a:rPr lang="en-US" dirty="0" smtClean="0"/>
              <a:t>You probably don’t think of copying the contents of a variable as a difficult operation, but consider the case where x is a list with millions of elements.</a:t>
            </a:r>
          </a:p>
          <a:p>
            <a:r>
              <a:rPr lang="en-US" dirty="0" smtClean="0"/>
              <a:t>Python avoids making copies where possible</a:t>
            </a:r>
          </a:p>
          <a:p>
            <a:endParaRPr lang="en-US" dirty="0" smtClean="0"/>
          </a:p>
          <a:p>
            <a:r>
              <a:rPr lang="en-US" dirty="0" smtClean="0"/>
              <a:t>To understand this, we need to understand references.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variable in Python is actually a reference to the place in memory where its contents are stored. </a:t>
            </a:r>
          </a:p>
          <a:p>
            <a:r>
              <a:rPr lang="en-US" dirty="0" smtClean="0"/>
              <a:t>Conceptually, you should think of a variable referencing its contents like an arrow pointing to the contents in memory.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5407" y="2910443"/>
            <a:ext cx="43434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830551"/>
            <a:ext cx="7661275" cy="4903787"/>
          </a:xfrm>
        </p:spPr>
        <p:txBody>
          <a:bodyPr/>
          <a:lstStyle/>
          <a:p>
            <a:r>
              <a:rPr lang="en-US" dirty="0" smtClean="0"/>
              <a:t>When you use a variable in an expression, Python follows the reference to find its contents. </a:t>
            </a:r>
          </a:p>
          <a:p>
            <a:r>
              <a:rPr lang="en-US" b="1" dirty="0" smtClean="0"/>
              <a:t>Usually</a:t>
            </a:r>
            <a:r>
              <a:rPr lang="en-US" dirty="0" smtClean="0"/>
              <a:t>, the expression on the right side of an assignment creates a new object in memory. </a:t>
            </a:r>
          </a:p>
          <a:p>
            <a:pPr lvl="1"/>
            <a:r>
              <a:rPr lang="en-US" dirty="0" smtClean="0"/>
              <a:t>Total = </a:t>
            </a:r>
            <a:r>
              <a:rPr lang="en-US" dirty="0" err="1" smtClean="0"/>
              <a:t>a+b</a:t>
            </a:r>
            <a:r>
              <a:rPr lang="en-US" dirty="0" smtClean="0"/>
              <a:t> calculates </a:t>
            </a:r>
            <a:r>
              <a:rPr lang="en-US" dirty="0" err="1" smtClean="0"/>
              <a:t>a+b</a:t>
            </a:r>
            <a:r>
              <a:rPr lang="en-US" dirty="0" smtClean="0"/>
              <a:t>, stores this in memory, and sets total to reference that value.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exception to this is when the right side of an assignment is simply a variable reference </a:t>
            </a:r>
          </a:p>
          <a:p>
            <a:pPr lvl="1"/>
            <a:r>
              <a:rPr lang="en-US" dirty="0" smtClean="0"/>
              <a:t>(like total=a).</a:t>
            </a:r>
          </a:p>
          <a:p>
            <a:pPr lvl="1"/>
            <a:r>
              <a:rPr lang="en-US" dirty="0" smtClean="0"/>
              <a:t>In this case, the result is already in memory and the variable can just reference the existing contents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get a particular value out of a list, it can be subscripted</a:t>
            </a:r>
          </a:p>
          <a:p>
            <a:pPr lvl="1"/>
            <a:r>
              <a:rPr lang="en-US" dirty="0" err="1" smtClean="0"/>
              <a:t>testlist</a:t>
            </a:r>
            <a:r>
              <a:rPr lang="en-US" dirty="0" smtClean="0"/>
              <a:t> = [0, 10, 20, 30, 40, 50]</a:t>
            </a:r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testlist</a:t>
            </a:r>
            <a:r>
              <a:rPr lang="en-US" dirty="0" smtClean="0"/>
              <a:t>[2]</a:t>
            </a:r>
          </a:p>
          <a:p>
            <a:pPr lvl="2"/>
            <a:r>
              <a:rPr lang="en-US" dirty="0" smtClean="0"/>
              <a:t>20</a:t>
            </a:r>
          </a:p>
          <a:p>
            <a:pPr lvl="1"/>
            <a:r>
              <a:rPr lang="en-US" dirty="0" smtClean="0"/>
              <a:t> print </a:t>
            </a:r>
            <a:r>
              <a:rPr lang="en-US" dirty="0" err="1" smtClean="0"/>
              <a:t>testlist</a:t>
            </a:r>
            <a:r>
              <a:rPr lang="en-US" dirty="0" smtClean="0"/>
              <a:t>[0]</a:t>
            </a:r>
          </a:p>
          <a:p>
            <a:pPr lvl="2"/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testlist</a:t>
            </a:r>
            <a:r>
              <a:rPr lang="en-US" dirty="0" smtClean="0"/>
              <a:t>[10]</a:t>
            </a:r>
          </a:p>
          <a:p>
            <a:pPr lvl="2"/>
            <a:r>
              <a:rPr lang="en-US" dirty="0" err="1" smtClean="0"/>
              <a:t>IndexError</a:t>
            </a:r>
            <a:r>
              <a:rPr lang="en-US" dirty="0" smtClean="0"/>
              <a:t>: list index out of range</a:t>
            </a:r>
          </a:p>
          <a:p>
            <a:pPr lvl="1"/>
            <a:r>
              <a:rPr lang="en-US" dirty="0" smtClean="0"/>
              <a:t>Like strings, the first element in a list is element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two variables refer to the same contents, they are aliases of each other.</a:t>
            </a:r>
          </a:p>
          <a:p>
            <a:pPr lvl="1"/>
            <a:r>
              <a:rPr lang="en-US" dirty="0" smtClean="0"/>
              <a:t>it’s generally good since it doesn’t require copying the contents to another location in memory.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When you assign to a variable, you are changing it so the variable now references different contents. </a:t>
            </a:r>
          </a:p>
          <a:p>
            <a:pPr lvl="1"/>
            <a:r>
              <a:rPr lang="en-US" dirty="0" smtClean="0"/>
              <a:t>(The old contents are thrown away since they are no longer being referenced.)</a:t>
            </a:r>
          </a:p>
          <a:p>
            <a:pPr lvl="1"/>
            <a:endParaRPr lang="en-US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9409" y="2659279"/>
            <a:ext cx="45529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Mutable data structures and 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Mutable data structures (lists and some objects), aliases complicate things.</a:t>
            </a:r>
          </a:p>
          <a:p>
            <a:pPr lvl="1"/>
            <a:r>
              <a:rPr lang="en-US" dirty="0" smtClean="0"/>
              <a:t>Mutable data structures can be changed without totally rebuilding them, we can change the contents without moving the reference to a new object in memory</a:t>
            </a:r>
          </a:p>
          <a:p>
            <a:r>
              <a:rPr lang="en-US" dirty="0" smtClean="0"/>
              <a:t>It’s possible to change a variable, and the changes will affect any other variables that reference the same contents.</a:t>
            </a:r>
          </a:p>
          <a:p>
            <a:pPr lvl="1"/>
            <a:r>
              <a:rPr lang="en-US" dirty="0" err="1" smtClean="0"/>
              <a:t>my_list</a:t>
            </a:r>
            <a:r>
              <a:rPr lang="en-US" dirty="0" smtClean="0"/>
              <a:t> and </a:t>
            </a:r>
            <a:r>
              <a:rPr lang="en-US" dirty="0" err="1" smtClean="0"/>
              <a:t>list_copy</a:t>
            </a:r>
            <a:r>
              <a:rPr lang="en-US" dirty="0" smtClean="0"/>
              <a:t> are aliases of the same contents. When either one is changed, both are affected. I</a:t>
            </a:r>
            <a:endParaRPr lang="en-US" dirty="0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622" y="4365039"/>
            <a:ext cx="35242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0983" y="4139029"/>
            <a:ext cx="4238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expression (that’s more complicated than a variable reference) will result in a new reference being created. If this is assigned to a variable, then there is no aliasing. </a:t>
            </a:r>
            <a:endParaRPr lang="en-US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56778" y="4650003"/>
            <a:ext cx="46482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8792" y="2375193"/>
            <a:ext cx="45529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73" y="-131100"/>
            <a:ext cx="8077200" cy="609600"/>
          </a:xfrm>
        </p:spPr>
        <p:txBody>
          <a:bodyPr/>
          <a:lstStyle/>
          <a:p>
            <a:r>
              <a:rPr lang="en-US" dirty="0" smtClean="0"/>
              <a:t>Really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656545"/>
            <a:ext cx="7661275" cy="5207866"/>
          </a:xfrm>
        </p:spPr>
        <p:txBody>
          <a:bodyPr/>
          <a:lstStyle/>
          <a:p>
            <a:r>
              <a:rPr lang="en-US" dirty="0" smtClean="0"/>
              <a:t>If you want to make a copy of a variable that isn’t a reference, it’s necessary to force Python to actually copy its contents to a new place in memory. This is called cloning. Cloning is more expensive than aliasing, </a:t>
            </a:r>
          </a:p>
          <a:p>
            <a:r>
              <a:rPr lang="en-US" dirty="0" smtClean="0"/>
              <a:t>There are three methods for this</a:t>
            </a:r>
          </a:p>
          <a:p>
            <a:pPr lvl="1"/>
            <a:r>
              <a:rPr lang="en-US" dirty="0" smtClean="0"/>
              <a:t>The slice operator can be used to create a clone.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You could also make a copy of a list with the list function that creates a new list (out of the old one). So, list(</a:t>
            </a:r>
            <a:r>
              <a:rPr lang="en-US" dirty="0" err="1" smtClean="0"/>
              <a:t>my_list</a:t>
            </a:r>
            <a:r>
              <a:rPr lang="en-US" dirty="0" smtClean="0"/>
              <a:t>) would give the same result as </a:t>
            </a:r>
            <a:r>
              <a:rPr lang="en-US" dirty="0" err="1" smtClean="0"/>
              <a:t>my_list</a:t>
            </a:r>
            <a:r>
              <a:rPr lang="en-US" dirty="0" smtClean="0"/>
              <a:t>[:].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the copy module contains a copy function. This function will take any Python object and clone its contents</a:t>
            </a:r>
          </a:p>
          <a:p>
            <a:pPr lvl="2"/>
            <a:r>
              <a:rPr lang="en-US" dirty="0" smtClean="0"/>
              <a:t>import copy</a:t>
            </a:r>
          </a:p>
          <a:p>
            <a:pPr lvl="2"/>
            <a:r>
              <a:rPr lang="en-US" dirty="0" err="1" smtClean="0"/>
              <a:t>new_obj</a:t>
            </a:r>
            <a:r>
              <a:rPr lang="en-US" dirty="0" smtClean="0"/>
              <a:t> = </a:t>
            </a:r>
            <a:r>
              <a:rPr lang="en-US" dirty="0" err="1" smtClean="0"/>
              <a:t>copy.copy</a:t>
            </a:r>
            <a:r>
              <a:rPr lang="en-US" dirty="0" smtClean="0"/>
              <a:t>(</a:t>
            </a:r>
            <a:r>
              <a:rPr lang="en-US" dirty="0" err="1" smtClean="0"/>
              <a:t>obj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1068" y="2636908"/>
            <a:ext cx="2583402" cy="121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determine the length of a list with the </a:t>
            </a:r>
            <a:r>
              <a:rPr lang="en-US" dirty="0" err="1" smtClean="0"/>
              <a:t>len</a:t>
            </a:r>
            <a:r>
              <a:rPr lang="en-US" dirty="0" smtClean="0"/>
              <a:t> function:</a:t>
            </a:r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testlist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6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</a:t>
            </a:r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testlist</a:t>
            </a:r>
            <a:r>
              <a:rPr lang="en-US" dirty="0" smtClean="0"/>
              <a:t>)):</a:t>
            </a:r>
          </a:p>
          <a:p>
            <a:r>
              <a:rPr lang="en-US" dirty="0" smtClean="0"/>
              <a:t>     print </a:t>
            </a:r>
            <a:r>
              <a:rPr lang="en-US" dirty="0" err="1" smtClean="0"/>
              <a:t>testlist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</a:t>
            </a:r>
          </a:p>
          <a:p>
            <a:pPr lvl="2"/>
            <a:r>
              <a:rPr lang="en-US" dirty="0" smtClean="0"/>
              <a:t>0 10 20 30 40 50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Lists can be joined (concatenated) with the + operator:</a:t>
            </a:r>
          </a:p>
          <a:p>
            <a:pPr lvl="1"/>
            <a:r>
              <a:rPr lang="en-US" dirty="0" err="1" smtClean="0"/>
              <a:t>testlist</a:t>
            </a:r>
            <a:r>
              <a:rPr lang="en-US" dirty="0" smtClean="0"/>
              <a:t> + [60, 70, 80]</a:t>
            </a:r>
          </a:p>
          <a:p>
            <a:pPr lvl="2"/>
            <a:r>
              <a:rPr lang="en-US" dirty="0" smtClean="0"/>
              <a:t>[0, 10, 20, 30, 40, 50, 60, 70, 80]</a:t>
            </a:r>
          </a:p>
          <a:p>
            <a:pPr lvl="1"/>
            <a:r>
              <a:rPr lang="en-US" dirty="0" smtClean="0"/>
              <a:t>[’one’, ’two’, ’three’] + [1, 2, 3]</a:t>
            </a:r>
          </a:p>
          <a:p>
            <a:pPr lvl="2"/>
            <a:r>
              <a:rPr lang="en-US" dirty="0" smtClean="0"/>
              <a:t>[’one’, ’two’, ’three’, 1, 2, 3]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It is also possible to delete an element from a list</a:t>
            </a:r>
          </a:p>
          <a:p>
            <a:r>
              <a:rPr lang="en-US" dirty="0" err="1" smtClean="0"/>
              <a:t>colours</a:t>
            </a:r>
            <a:r>
              <a:rPr lang="en-US" dirty="0" smtClean="0"/>
              <a:t> = [’red’, ’yellow’, ’blue’]</a:t>
            </a:r>
          </a:p>
          <a:p>
            <a:r>
              <a:rPr lang="en-US" dirty="0" smtClean="0"/>
              <a:t>del </a:t>
            </a:r>
            <a:r>
              <a:rPr lang="en-US" dirty="0" err="1" smtClean="0"/>
              <a:t>colours</a:t>
            </a:r>
            <a:r>
              <a:rPr lang="en-US" dirty="0" smtClean="0"/>
              <a:t>[1]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1"/>
            <a:r>
              <a:rPr lang="en-US" dirty="0" smtClean="0"/>
              <a:t>[’red’, ’blue’]</a:t>
            </a:r>
          </a:p>
          <a:p>
            <a:r>
              <a:rPr lang="en-US" dirty="0" smtClean="0"/>
              <a:t>del </a:t>
            </a:r>
            <a:r>
              <a:rPr lang="en-US" dirty="0" err="1" smtClean="0"/>
              <a:t>colours</a:t>
            </a:r>
            <a:r>
              <a:rPr lang="en-US" dirty="0" smtClean="0"/>
              <a:t>[1]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1"/>
            <a:r>
              <a:rPr lang="en-US" dirty="0" smtClean="0"/>
              <a:t>[’red’]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add a new element to the end of a list with the append</a:t>
            </a:r>
          </a:p>
          <a:p>
            <a:pPr lvl="1"/>
            <a:r>
              <a:rPr lang="en-US" dirty="0" err="1" smtClean="0"/>
              <a:t>colours</a:t>
            </a:r>
            <a:r>
              <a:rPr lang="en-US" dirty="0" smtClean="0"/>
              <a:t> = [’red’, ’yellow’, ’blue’]</a:t>
            </a:r>
          </a:p>
          <a:p>
            <a:pPr lvl="1"/>
            <a:r>
              <a:rPr lang="en-US" dirty="0" err="1" smtClean="0"/>
              <a:t>colours.append</a:t>
            </a:r>
            <a:r>
              <a:rPr lang="en-US" dirty="0" smtClean="0"/>
              <a:t>(’orange’)</a:t>
            </a:r>
          </a:p>
          <a:p>
            <a:pPr lvl="1"/>
            <a:r>
              <a:rPr lang="en-US" dirty="0" err="1" smtClean="0"/>
              <a:t>colours.append</a:t>
            </a:r>
            <a:r>
              <a:rPr lang="en-US" dirty="0" smtClean="0"/>
              <a:t>(’green’)</a:t>
            </a:r>
          </a:p>
          <a:p>
            <a:pPr lvl="1"/>
            <a:r>
              <a:rPr lang="en-US" dirty="0" smtClean="0"/>
              <a:t>print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2"/>
            <a:r>
              <a:rPr lang="en-US" dirty="0" smtClean="0"/>
              <a:t>[’red’, ’yellow’, ’blue’, ’orange’, ’green’]</a:t>
            </a:r>
          </a:p>
          <a:p>
            <a:endParaRPr lang="en-US" dirty="0" smtClean="0"/>
          </a:p>
          <a:p>
            <a:r>
              <a:rPr lang="en-US" dirty="0" smtClean="0"/>
              <a:t>In order to do something similar with a string, a new string must be built with the + operator:</a:t>
            </a:r>
          </a:p>
          <a:p>
            <a:pPr lvl="1"/>
            <a:r>
              <a:rPr lang="nb-NO" dirty="0" smtClean="0"/>
              <a:t>letters = ’abc’</a:t>
            </a:r>
          </a:p>
          <a:p>
            <a:pPr lvl="1"/>
            <a:r>
              <a:rPr lang="nb-NO" dirty="0" smtClean="0"/>
              <a:t>letters = letters + ’d’</a:t>
            </a:r>
          </a:p>
          <a:p>
            <a:pPr lvl="1"/>
            <a:r>
              <a:rPr lang="nb-NO" dirty="0" smtClean="0"/>
              <a:t>letters = letters + ’e’</a:t>
            </a:r>
          </a:p>
          <a:p>
            <a:pPr lvl="1"/>
            <a:r>
              <a:rPr lang="nb-NO" dirty="0" smtClean="0"/>
              <a:t>print letters</a:t>
            </a:r>
          </a:p>
          <a:p>
            <a:pPr lvl="2"/>
            <a:r>
              <a:rPr lang="nb-NO" dirty="0" smtClean="0"/>
              <a:t>abcde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"Enter some numbers, 0 to stop:"</a:t>
            </a:r>
          </a:p>
          <a:p>
            <a:pPr lvl="1"/>
            <a:r>
              <a:rPr lang="en-US" dirty="0" smtClean="0"/>
              <a:t>numbers = []</a:t>
            </a:r>
          </a:p>
          <a:p>
            <a:pPr lvl="1"/>
            <a:r>
              <a:rPr lang="en-US" dirty="0" smtClean="0"/>
              <a:t>x=1</a:t>
            </a:r>
          </a:p>
          <a:p>
            <a:pPr lvl="1"/>
            <a:r>
              <a:rPr lang="en-US" dirty="0" smtClean="0"/>
              <a:t>while x!=0:</a:t>
            </a:r>
          </a:p>
          <a:p>
            <a:pPr lvl="1"/>
            <a:r>
              <a:rPr lang="en-US" dirty="0" smtClean="0"/>
              <a:t>      x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raw_input</a:t>
            </a:r>
            <a:r>
              <a:rPr lang="en-US" dirty="0" smtClean="0"/>
              <a:t>())</a:t>
            </a:r>
          </a:p>
          <a:p>
            <a:pPr lvl="1"/>
            <a:r>
              <a:rPr lang="en-US" dirty="0" smtClean="0"/>
              <a:t>      if x!=0: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numbers.append</a:t>
            </a:r>
            <a:r>
              <a:rPr lang="en-US" dirty="0" smtClean="0"/>
              <a:t>(x)</a:t>
            </a:r>
          </a:p>
          <a:p>
            <a:pPr lvl="1"/>
            <a:r>
              <a:rPr lang="en-US" dirty="0" smtClean="0"/>
              <a:t>print "The numbers you entered are:"</a:t>
            </a:r>
          </a:p>
          <a:p>
            <a:pPr lvl="1"/>
            <a:r>
              <a:rPr lang="en-US" dirty="0" smtClean="0"/>
              <a:t>print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range(10)</a:t>
            </a:r>
          </a:p>
          <a:p>
            <a:pPr lvl="1"/>
            <a:r>
              <a:rPr lang="en-US" dirty="0" smtClean="0"/>
              <a:t>[0, 1, 2, 3, 4, 5, 6, 7, 8, 9]</a:t>
            </a:r>
          </a:p>
          <a:p>
            <a:r>
              <a:rPr lang="en-US" dirty="0" smtClean="0"/>
              <a:t>range(1,17,3)</a:t>
            </a:r>
          </a:p>
          <a:p>
            <a:pPr lvl="1"/>
            <a:r>
              <a:rPr lang="en-US" dirty="0" smtClean="0"/>
              <a:t>[1, 4, 7, 10, 13, 16]</a:t>
            </a:r>
          </a:p>
          <a:p>
            <a:r>
              <a:rPr lang="en-US" dirty="0" smtClean="0"/>
              <a:t>Range(13,1,2)</a:t>
            </a:r>
          </a:p>
          <a:p>
            <a:pPr lvl="1"/>
            <a:r>
              <a:rPr lang="en-US" dirty="0" smtClean="0"/>
              <a:t>[]</a:t>
            </a:r>
          </a:p>
          <a:p>
            <a:r>
              <a:rPr lang="en-US" dirty="0" smtClean="0"/>
              <a:t>Range(13,1,-2)</a:t>
            </a:r>
          </a:p>
          <a:p>
            <a:pPr lvl="1"/>
            <a:r>
              <a:rPr lang="en-US" dirty="0" smtClean="0"/>
              <a:t>[13, 11, 9, 7, 5, 3]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range(10):</a:t>
            </a:r>
          </a:p>
          <a:p>
            <a:r>
              <a:rPr lang="en-US" dirty="0" smtClean="0"/>
              <a:t>     # do something with I</a:t>
            </a:r>
          </a:p>
          <a:p>
            <a:endParaRPr lang="en-US" dirty="0" smtClean="0"/>
          </a:p>
          <a:p>
            <a:r>
              <a:rPr lang="en-US" dirty="0" smtClean="0"/>
              <a:t>For loop in Python can iterate over any list</a:t>
            </a:r>
          </a:p>
          <a:p>
            <a:pPr lvl="1"/>
            <a:r>
              <a:rPr lang="en-US" dirty="0" smtClean="0"/>
              <a:t>not just those produced by the range function.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There, the for loop iterates over each element in the list words.</a:t>
            </a:r>
          </a:p>
          <a:p>
            <a:endParaRPr lang="en-US" dirty="0" smtClean="0"/>
          </a:p>
          <a:p>
            <a:r>
              <a:rPr lang="en-US" dirty="0" smtClean="0"/>
              <a:t>words = ["up", "down", "green", "cabbage"]</a:t>
            </a:r>
          </a:p>
          <a:p>
            <a:r>
              <a:rPr lang="en-US" dirty="0" smtClean="0"/>
              <a:t>for word in words:</a:t>
            </a:r>
          </a:p>
          <a:p>
            <a:r>
              <a:rPr lang="en-US" dirty="0" smtClean="0"/>
              <a:t>     print "Here’s a word: " + word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Here’s a word: up</a:t>
            </a:r>
          </a:p>
          <a:p>
            <a:pPr lvl="1"/>
            <a:r>
              <a:rPr lang="en-US" dirty="0" smtClean="0"/>
              <a:t>Here’s a word: down</a:t>
            </a:r>
          </a:p>
          <a:p>
            <a:pPr lvl="1"/>
            <a:r>
              <a:rPr lang="en-US" dirty="0" smtClean="0"/>
              <a:t>Here’s a word: green</a:t>
            </a:r>
          </a:p>
          <a:p>
            <a:pPr lvl="1"/>
            <a:r>
              <a:rPr lang="en-US" dirty="0" smtClean="0"/>
              <a:t>Here’s a word: cabbage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Data\Microsoft\Templates\db-5-grey.pot</Template>
  <TotalTime>28632</TotalTime>
  <Words>2205</Words>
  <Application>Microsoft Office PowerPoint</Application>
  <PresentationFormat>On-screen Show (4:3)</PresentationFormat>
  <Paragraphs>346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db-5-grey</vt:lpstr>
      <vt:lpstr>Clip</vt:lpstr>
      <vt:lpstr>CMPT 120  Lists and Strings</vt:lpstr>
      <vt:lpstr>Slide 2</vt:lpstr>
      <vt:lpstr>Slide 3</vt:lpstr>
      <vt:lpstr>Slide 4</vt:lpstr>
      <vt:lpstr>Slide 5</vt:lpstr>
      <vt:lpstr>Slide 6</vt:lpstr>
      <vt:lpstr>Slide 7</vt:lpstr>
      <vt:lpstr>Lists and for loops</vt:lpstr>
      <vt:lpstr>Slide 9</vt:lpstr>
      <vt:lpstr>Slicing and Dicing</vt:lpstr>
      <vt:lpstr>Special Slice Positions</vt:lpstr>
      <vt:lpstr>Examples</vt:lpstr>
      <vt:lpstr>Examples Fibonacci </vt:lpstr>
      <vt:lpstr>Example Fibonacci </vt:lpstr>
      <vt:lpstr>Example Fibonacci </vt:lpstr>
      <vt:lpstr>Example Fibonacci </vt:lpstr>
      <vt:lpstr>Example Duplicate</vt:lpstr>
      <vt:lpstr>Words containing ‘s’</vt:lpstr>
      <vt:lpstr>Slide 19</vt:lpstr>
      <vt:lpstr>Manipulating Slices</vt:lpstr>
      <vt:lpstr>Manipulating Slices</vt:lpstr>
      <vt:lpstr>Deleting Slices</vt:lpstr>
      <vt:lpstr>Strings</vt:lpstr>
      <vt:lpstr>Slicing Strings</vt:lpstr>
      <vt:lpstr>Slide 25</vt:lpstr>
      <vt:lpstr>Mutability</vt:lpstr>
      <vt:lpstr>References</vt:lpstr>
      <vt:lpstr>Slide 28</vt:lpstr>
      <vt:lpstr>Slide 29</vt:lpstr>
      <vt:lpstr>Aliases</vt:lpstr>
      <vt:lpstr>Mutable data structures and aliases</vt:lpstr>
      <vt:lpstr>Slide 32</vt:lpstr>
      <vt:lpstr>Really Copying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Introduction</dc:title>
  <dc:creator/>
  <cp:lastModifiedBy>abozorgk</cp:lastModifiedBy>
  <cp:revision>1978</cp:revision>
  <cp:lastPrinted>2005-01-10T21:51:57Z</cp:lastPrinted>
  <dcterms:created xsi:type="dcterms:W3CDTF">2011-09-06T15:22:10Z</dcterms:created>
  <dcterms:modified xsi:type="dcterms:W3CDTF">2012-07-11T18:36:58Z</dcterms:modified>
</cp:coreProperties>
</file>