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39"/>
  </p:notesMasterIdLst>
  <p:handoutMasterIdLst>
    <p:handoutMasterId r:id="rId40"/>
  </p:handoutMasterIdLst>
  <p:sldIdLst>
    <p:sldId id="313" r:id="rId2"/>
    <p:sldId id="314" r:id="rId3"/>
    <p:sldId id="315" r:id="rId4"/>
    <p:sldId id="317" r:id="rId5"/>
    <p:sldId id="318" r:id="rId6"/>
    <p:sldId id="316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9" r:id="rId17"/>
    <p:sldId id="330" r:id="rId18"/>
    <p:sldId id="331" r:id="rId19"/>
    <p:sldId id="332" r:id="rId20"/>
    <p:sldId id="333" r:id="rId21"/>
    <p:sldId id="334" r:id="rId22"/>
    <p:sldId id="335" r:id="rId23"/>
    <p:sldId id="336" r:id="rId24"/>
    <p:sldId id="337" r:id="rId25"/>
    <p:sldId id="338" r:id="rId26"/>
    <p:sldId id="339" r:id="rId27"/>
    <p:sldId id="340" r:id="rId28"/>
    <p:sldId id="341" r:id="rId29"/>
    <p:sldId id="342" r:id="rId30"/>
    <p:sldId id="343" r:id="rId31"/>
    <p:sldId id="344" r:id="rId32"/>
    <p:sldId id="345" r:id="rId33"/>
    <p:sldId id="346" r:id="rId34"/>
    <p:sldId id="347" r:id="rId35"/>
    <p:sldId id="348" r:id="rId36"/>
    <p:sldId id="349" r:id="rId37"/>
    <p:sldId id="350" r:id="rId3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3300"/>
    <a:srgbClr val="990000"/>
    <a:srgbClr val="0066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7" d="100"/>
          <a:sy n="127" d="100"/>
        </p:scale>
        <p:origin x="-576" y="-96"/>
      </p:cViewPr>
      <p:guideLst>
        <p:guide orient="horz" pos="679"/>
        <p:guide pos="5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6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87BFA63-F3E1-4314-AE52-7B4269A88C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43477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051E81-F1F8-489D-81DE-533C632203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8104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2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61456" name="Clip" r:id="rId3" imgW="0" imgH="0" progId="">
              <p:embed/>
            </p:oleObj>
          </a:graphicData>
        </a:graphic>
      </p:graphicFrame>
      <p:sp>
        <p:nvSpPr>
          <p:cNvPr id="1034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2862263" y="5780088"/>
            <a:ext cx="344805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>
                <a:solidFill>
                  <a:srgbClr val="578963"/>
                </a:solidFill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96063" y="6218238"/>
            <a:ext cx="1905000" cy="457200"/>
          </a:xfrm>
        </p:spPr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fld id="{5C1F8570-91E0-43F4-920D-8F7189E91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260264-A890-4983-A7A7-84E31B8D8F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6250" y="117475"/>
            <a:ext cx="2019300" cy="58801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117475"/>
            <a:ext cx="5905500" cy="58801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694B2-2BA4-4B59-ABD5-9D3FA35F04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96F2F7-97A6-4DD8-92DF-D5E1DB79B0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EB2FF6-F89A-42FF-835F-F64FB4E6BE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4388" y="1093788"/>
            <a:ext cx="3754437" cy="4903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1225" y="1093788"/>
            <a:ext cx="3754438" cy="4903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D11782-7737-4A56-BE2D-B31129F1B9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4C5F04-783B-4503-9F24-A2360F629F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B3F651-A551-48AB-9690-F3CDC2D3A4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80E4AA-0283-4277-9D5C-01C71D12AA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6E7655-09B2-4434-8BCF-DBE631F7DC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D5B3F9-0127-4714-8D5D-C933E269B5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rgbClr val="F8F8F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4388" y="1093788"/>
            <a:ext cx="7661275" cy="490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charset="0"/>
              </a:defRPr>
            </a:lvl1pPr>
          </a:lstStyle>
          <a:p>
            <a:fld id="{391D7E4F-3947-459F-A34F-42AC7F2AC77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4481513" y="6613525"/>
            <a:ext cx="4445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chemeClr val="tx2"/>
                </a:solidFill>
              </a:rPr>
              <a:t>1.</a:t>
            </a:r>
            <a:fld id="{BB99BAFE-9FB1-4EAB-8F79-AC60EBD5B030}" type="slidenum">
              <a:rPr lang="en-US" sz="1000" b="1">
                <a:solidFill>
                  <a:schemeClr val="tx2"/>
                </a:solidFill>
              </a:rPr>
              <a:pPr>
                <a:spcBef>
                  <a:spcPct val="50000"/>
                </a:spcBef>
              </a:pPr>
              <a:t>‹#›</a:t>
            </a:fld>
            <a:endParaRPr lang="en-US" sz="1000" b="1">
              <a:solidFill>
                <a:schemeClr val="tx2"/>
              </a:solidFill>
            </a:endParaRP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68350" y="117475"/>
            <a:ext cx="807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0" y="6613525"/>
            <a:ext cx="18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US" sz="1000" b="1">
              <a:solidFill>
                <a:schemeClr val="tx2"/>
              </a:solidFill>
              <a:ea typeface="+mn-ea"/>
            </a:endParaRPr>
          </a:p>
        </p:txBody>
      </p:sp>
      <p:sp>
        <p:nvSpPr>
          <p:cNvPr id="102408" name="Freeform 8"/>
          <p:cNvSpPr>
            <a:spLocks/>
          </p:cNvSpPr>
          <p:nvPr/>
        </p:nvSpPr>
        <p:spPr bwMode="auto">
          <a:xfrm>
            <a:off x="8916988" y="5445125"/>
            <a:ext cx="227012" cy="47625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2" y="48"/>
              </a:cxn>
              <a:cxn ang="0">
                <a:pos x="9" y="34"/>
              </a:cxn>
              <a:cxn ang="0">
                <a:pos x="17" y="25"/>
              </a:cxn>
              <a:cxn ang="0">
                <a:pos x="30" y="17"/>
              </a:cxn>
              <a:cxn ang="0">
                <a:pos x="45" y="10"/>
              </a:cxn>
              <a:cxn ang="0">
                <a:pos x="57" y="6"/>
              </a:cxn>
              <a:cxn ang="0">
                <a:pos x="70" y="2"/>
              </a:cxn>
              <a:cxn ang="0">
                <a:pos x="85" y="0"/>
              </a:cxn>
              <a:cxn ang="0">
                <a:pos x="100" y="0"/>
              </a:cxn>
              <a:cxn ang="0">
                <a:pos x="118" y="0"/>
              </a:cxn>
              <a:cxn ang="0">
                <a:pos x="137" y="0"/>
              </a:cxn>
              <a:cxn ang="0">
                <a:pos x="154" y="2"/>
              </a:cxn>
              <a:cxn ang="0">
                <a:pos x="173" y="6"/>
              </a:cxn>
              <a:cxn ang="0">
                <a:pos x="192" y="8"/>
              </a:cxn>
              <a:cxn ang="0">
                <a:pos x="209" y="12"/>
              </a:cxn>
              <a:cxn ang="0">
                <a:pos x="224" y="15"/>
              </a:cxn>
              <a:cxn ang="0">
                <a:pos x="239" y="19"/>
              </a:cxn>
              <a:cxn ang="0">
                <a:pos x="254" y="23"/>
              </a:cxn>
              <a:cxn ang="0">
                <a:pos x="266" y="25"/>
              </a:cxn>
              <a:cxn ang="0">
                <a:pos x="273" y="27"/>
              </a:cxn>
              <a:cxn ang="0">
                <a:pos x="283" y="31"/>
              </a:cxn>
              <a:cxn ang="0">
                <a:pos x="279" y="44"/>
              </a:cxn>
              <a:cxn ang="0">
                <a:pos x="273" y="42"/>
              </a:cxn>
              <a:cxn ang="0">
                <a:pos x="260" y="40"/>
              </a:cxn>
              <a:cxn ang="0">
                <a:pos x="241" y="36"/>
              </a:cxn>
              <a:cxn ang="0">
                <a:pos x="230" y="34"/>
              </a:cxn>
              <a:cxn ang="0">
                <a:pos x="218" y="32"/>
              </a:cxn>
              <a:cxn ang="0">
                <a:pos x="207" y="31"/>
              </a:cxn>
              <a:cxn ang="0">
                <a:pos x="196" y="29"/>
              </a:cxn>
              <a:cxn ang="0">
                <a:pos x="182" y="27"/>
              </a:cxn>
              <a:cxn ang="0">
                <a:pos x="173" y="25"/>
              </a:cxn>
              <a:cxn ang="0">
                <a:pos x="163" y="23"/>
              </a:cxn>
              <a:cxn ang="0">
                <a:pos x="154" y="21"/>
              </a:cxn>
              <a:cxn ang="0">
                <a:pos x="142" y="19"/>
              </a:cxn>
              <a:cxn ang="0">
                <a:pos x="110" y="15"/>
              </a:cxn>
              <a:cxn ang="0">
                <a:pos x="83" y="21"/>
              </a:cxn>
              <a:cxn ang="0">
                <a:pos x="59" y="29"/>
              </a:cxn>
              <a:cxn ang="0">
                <a:pos x="53" y="31"/>
              </a:cxn>
              <a:cxn ang="0">
                <a:pos x="43" y="34"/>
              </a:cxn>
              <a:cxn ang="0">
                <a:pos x="32" y="38"/>
              </a:cxn>
              <a:cxn ang="0">
                <a:pos x="23" y="44"/>
              </a:cxn>
              <a:cxn ang="0">
                <a:pos x="7" y="55"/>
              </a:cxn>
              <a:cxn ang="0">
                <a:pos x="2" y="61"/>
              </a:cxn>
            </a:cxnLst>
            <a:rect l="0" t="0" r="r" b="b"/>
            <a:pathLst>
              <a:path w="285" h="61">
                <a:moveTo>
                  <a:pt x="2" y="61"/>
                </a:moveTo>
                <a:lnTo>
                  <a:pt x="0" y="59"/>
                </a:lnTo>
                <a:lnTo>
                  <a:pt x="0" y="55"/>
                </a:lnTo>
                <a:lnTo>
                  <a:pt x="2" y="48"/>
                </a:lnTo>
                <a:lnTo>
                  <a:pt x="5" y="40"/>
                </a:lnTo>
                <a:lnTo>
                  <a:pt x="9" y="34"/>
                </a:lnTo>
                <a:lnTo>
                  <a:pt x="13" y="31"/>
                </a:lnTo>
                <a:lnTo>
                  <a:pt x="17" y="25"/>
                </a:lnTo>
                <a:lnTo>
                  <a:pt x="24" y="21"/>
                </a:lnTo>
                <a:lnTo>
                  <a:pt x="30" y="17"/>
                </a:lnTo>
                <a:lnTo>
                  <a:pt x="40" y="13"/>
                </a:lnTo>
                <a:lnTo>
                  <a:pt x="45" y="10"/>
                </a:lnTo>
                <a:lnTo>
                  <a:pt x="51" y="8"/>
                </a:lnTo>
                <a:lnTo>
                  <a:pt x="57" y="6"/>
                </a:lnTo>
                <a:lnTo>
                  <a:pt x="64" y="6"/>
                </a:lnTo>
                <a:lnTo>
                  <a:pt x="70" y="2"/>
                </a:lnTo>
                <a:lnTo>
                  <a:pt x="78" y="2"/>
                </a:lnTo>
                <a:lnTo>
                  <a:pt x="85" y="0"/>
                </a:lnTo>
                <a:lnTo>
                  <a:pt x="93" y="0"/>
                </a:lnTo>
                <a:lnTo>
                  <a:pt x="100" y="0"/>
                </a:lnTo>
                <a:lnTo>
                  <a:pt x="110" y="0"/>
                </a:lnTo>
                <a:lnTo>
                  <a:pt x="118" y="0"/>
                </a:lnTo>
                <a:lnTo>
                  <a:pt x="129" y="0"/>
                </a:lnTo>
                <a:lnTo>
                  <a:pt x="137" y="0"/>
                </a:lnTo>
                <a:lnTo>
                  <a:pt x="146" y="2"/>
                </a:lnTo>
                <a:lnTo>
                  <a:pt x="154" y="2"/>
                </a:lnTo>
                <a:lnTo>
                  <a:pt x="163" y="4"/>
                </a:lnTo>
                <a:lnTo>
                  <a:pt x="173" y="6"/>
                </a:lnTo>
                <a:lnTo>
                  <a:pt x="182" y="8"/>
                </a:lnTo>
                <a:lnTo>
                  <a:pt x="192" y="8"/>
                </a:lnTo>
                <a:lnTo>
                  <a:pt x="201" y="12"/>
                </a:lnTo>
                <a:lnTo>
                  <a:pt x="209" y="12"/>
                </a:lnTo>
                <a:lnTo>
                  <a:pt x="216" y="13"/>
                </a:lnTo>
                <a:lnTo>
                  <a:pt x="224" y="15"/>
                </a:lnTo>
                <a:lnTo>
                  <a:pt x="234" y="17"/>
                </a:lnTo>
                <a:lnTo>
                  <a:pt x="239" y="19"/>
                </a:lnTo>
                <a:lnTo>
                  <a:pt x="247" y="21"/>
                </a:lnTo>
                <a:lnTo>
                  <a:pt x="254" y="23"/>
                </a:lnTo>
                <a:lnTo>
                  <a:pt x="260" y="25"/>
                </a:lnTo>
                <a:lnTo>
                  <a:pt x="266" y="25"/>
                </a:lnTo>
                <a:lnTo>
                  <a:pt x="270" y="27"/>
                </a:lnTo>
                <a:lnTo>
                  <a:pt x="273" y="27"/>
                </a:lnTo>
                <a:lnTo>
                  <a:pt x="279" y="29"/>
                </a:lnTo>
                <a:lnTo>
                  <a:pt x="283" y="31"/>
                </a:lnTo>
                <a:lnTo>
                  <a:pt x="285" y="32"/>
                </a:lnTo>
                <a:lnTo>
                  <a:pt x="279" y="44"/>
                </a:lnTo>
                <a:lnTo>
                  <a:pt x="277" y="44"/>
                </a:lnTo>
                <a:lnTo>
                  <a:pt x="273" y="42"/>
                </a:lnTo>
                <a:lnTo>
                  <a:pt x="268" y="42"/>
                </a:lnTo>
                <a:lnTo>
                  <a:pt x="260" y="40"/>
                </a:lnTo>
                <a:lnTo>
                  <a:pt x="251" y="38"/>
                </a:lnTo>
                <a:lnTo>
                  <a:pt x="241" y="36"/>
                </a:lnTo>
                <a:lnTo>
                  <a:pt x="235" y="34"/>
                </a:lnTo>
                <a:lnTo>
                  <a:pt x="230" y="34"/>
                </a:lnTo>
                <a:lnTo>
                  <a:pt x="224" y="32"/>
                </a:lnTo>
                <a:lnTo>
                  <a:pt x="218" y="32"/>
                </a:lnTo>
                <a:lnTo>
                  <a:pt x="213" y="31"/>
                </a:lnTo>
                <a:lnTo>
                  <a:pt x="207" y="31"/>
                </a:lnTo>
                <a:lnTo>
                  <a:pt x="201" y="29"/>
                </a:lnTo>
                <a:lnTo>
                  <a:pt x="196" y="29"/>
                </a:lnTo>
                <a:lnTo>
                  <a:pt x="190" y="27"/>
                </a:lnTo>
                <a:lnTo>
                  <a:pt x="182" y="27"/>
                </a:lnTo>
                <a:lnTo>
                  <a:pt x="178" y="25"/>
                </a:lnTo>
                <a:lnTo>
                  <a:pt x="173" y="25"/>
                </a:lnTo>
                <a:lnTo>
                  <a:pt x="167" y="23"/>
                </a:lnTo>
                <a:lnTo>
                  <a:pt x="163" y="23"/>
                </a:lnTo>
                <a:lnTo>
                  <a:pt x="158" y="21"/>
                </a:lnTo>
                <a:lnTo>
                  <a:pt x="154" y="21"/>
                </a:lnTo>
                <a:lnTo>
                  <a:pt x="148" y="19"/>
                </a:lnTo>
                <a:lnTo>
                  <a:pt x="142" y="19"/>
                </a:lnTo>
                <a:lnTo>
                  <a:pt x="144" y="48"/>
                </a:lnTo>
                <a:lnTo>
                  <a:pt x="110" y="15"/>
                </a:lnTo>
                <a:lnTo>
                  <a:pt x="118" y="48"/>
                </a:lnTo>
                <a:lnTo>
                  <a:pt x="83" y="21"/>
                </a:lnTo>
                <a:lnTo>
                  <a:pt x="91" y="48"/>
                </a:lnTo>
                <a:lnTo>
                  <a:pt x="59" y="29"/>
                </a:lnTo>
                <a:lnTo>
                  <a:pt x="57" y="29"/>
                </a:lnTo>
                <a:lnTo>
                  <a:pt x="53" y="31"/>
                </a:lnTo>
                <a:lnTo>
                  <a:pt x="49" y="31"/>
                </a:lnTo>
                <a:lnTo>
                  <a:pt x="43" y="34"/>
                </a:lnTo>
                <a:lnTo>
                  <a:pt x="38" y="36"/>
                </a:lnTo>
                <a:lnTo>
                  <a:pt x="32" y="38"/>
                </a:lnTo>
                <a:lnTo>
                  <a:pt x="26" y="42"/>
                </a:lnTo>
                <a:lnTo>
                  <a:pt x="23" y="44"/>
                </a:lnTo>
                <a:lnTo>
                  <a:pt x="15" y="50"/>
                </a:lnTo>
                <a:lnTo>
                  <a:pt x="7" y="55"/>
                </a:lnTo>
                <a:lnTo>
                  <a:pt x="4" y="59"/>
                </a:lnTo>
                <a:lnTo>
                  <a:pt x="2" y="61"/>
                </a:lnTo>
                <a:lnTo>
                  <a:pt x="2" y="6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90000"/>
        <a:buFont typeface="Monotype Sorts" charset="2"/>
        <a:buChar char="n"/>
        <a:defRPr kumimoji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SzPct val="80000"/>
        <a:buFont typeface="Monotype Sorts" charset="2"/>
        <a:buChar char="l"/>
        <a:defRPr kumimoji="1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35000"/>
        </a:spcBef>
        <a:spcAft>
          <a:spcPct val="0"/>
        </a:spcAft>
        <a:buClr>
          <a:srgbClr val="33CC33"/>
        </a:buClr>
        <a:buSzPct val="75000"/>
        <a:buFont typeface="Webdings" charset="2"/>
        <a:buChar char="4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python.org/library/time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7538" y="1130300"/>
            <a:ext cx="7772400" cy="1611313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CMPT </a:t>
            </a:r>
            <a:r>
              <a:rPr lang="en-US" dirty="0" smtClean="0">
                <a:ea typeface="+mj-ea"/>
                <a:cs typeface="+mj-cs"/>
              </a:rPr>
              <a:t>120 </a:t>
            </a:r>
            <a:br>
              <a:rPr lang="en-US" dirty="0" smtClean="0">
                <a:ea typeface="+mj-ea"/>
                <a:cs typeface="+mj-cs"/>
              </a:rPr>
            </a:br>
            <a:r>
              <a:rPr lang="en-US" dirty="0" smtClean="0">
                <a:ea typeface="+mj-ea"/>
                <a:cs typeface="+mj-cs"/>
              </a:rPr>
              <a:t>Functions and Decomposition 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60500" y="3084513"/>
            <a:ext cx="6400800" cy="1504950"/>
          </a:xfrm>
        </p:spPr>
        <p:txBody>
          <a:bodyPr/>
          <a:lstStyle/>
          <a:p>
            <a:r>
              <a:rPr lang="en-US" smtClean="0"/>
              <a:t>Summer 2012</a:t>
            </a:r>
          </a:p>
          <a:p>
            <a:r>
              <a:rPr lang="en-US" smtClean="0"/>
              <a:t>Instructor: Hassan </a:t>
            </a:r>
            <a:r>
              <a:rPr lang="en-US" err="1" smtClean="0"/>
              <a:t>Khosravi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throwing a party</a:t>
            </a:r>
          </a:p>
          <a:p>
            <a:pPr lvl="1"/>
            <a:r>
              <a:rPr lang="en-US" dirty="0" smtClean="0"/>
              <a:t>Among other things you need to</a:t>
            </a:r>
          </a:p>
          <a:p>
            <a:pPr lvl="2"/>
            <a:r>
              <a:rPr lang="en-US" dirty="0" smtClean="0"/>
              <a:t>Greet friends coming in</a:t>
            </a:r>
          </a:p>
          <a:p>
            <a:pPr lvl="2"/>
            <a:r>
              <a:rPr lang="en-US" dirty="0" smtClean="0"/>
              <a:t>Handle food</a:t>
            </a:r>
          </a:p>
          <a:p>
            <a:pPr lvl="2"/>
            <a:r>
              <a:rPr lang="en-US" dirty="0" smtClean="0"/>
              <a:t>Handle Alcohol</a:t>
            </a:r>
          </a:p>
          <a:p>
            <a:endParaRPr lang="en-US" dirty="0" smtClean="0"/>
          </a:p>
          <a:p>
            <a:r>
              <a:rPr lang="en-US" dirty="0" smtClean="0"/>
              <a:t>Instead of doing all that yourself you decide to get help from friends</a:t>
            </a:r>
          </a:p>
          <a:p>
            <a:pPr lvl="1"/>
            <a:r>
              <a:rPr lang="en-US" dirty="0" smtClean="0"/>
              <a:t>Greeting friends </a:t>
            </a:r>
            <a:r>
              <a:rPr lang="en-US" dirty="0" smtClean="0">
                <a:sym typeface="Wingdings" pitchFamily="2" charset="2"/>
              </a:rPr>
              <a:t> Jack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Food  James</a:t>
            </a:r>
          </a:p>
          <a:p>
            <a:pPr lvl="1"/>
            <a:r>
              <a:rPr lang="en-US" dirty="0" smtClean="0"/>
              <a:t>Alcohol </a:t>
            </a:r>
            <a:r>
              <a:rPr lang="en-US" dirty="0" smtClean="0">
                <a:sym typeface="Wingdings" pitchFamily="2" charset="2"/>
              </a:rPr>
              <a:t> Jim</a:t>
            </a:r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Variables used inside a function 	are only available inside that function.</a:t>
            </a:r>
          </a:p>
          <a:p>
            <a:pPr lvl="1"/>
            <a:r>
              <a:rPr lang="en-US" dirty="0" smtClean="0"/>
              <a:t>It is local inside that function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def square(num):</a:t>
            </a:r>
          </a:p>
          <a:p>
            <a:r>
              <a:rPr lang="en-US" dirty="0" smtClean="0"/>
              <a:t>    num = num*num</a:t>
            </a:r>
          </a:p>
          <a:p>
            <a:r>
              <a:rPr lang="en-US" dirty="0" smtClean="0"/>
              <a:t>    return num</a:t>
            </a:r>
          </a:p>
          <a:p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in range(10):</a:t>
            </a:r>
          </a:p>
          <a:p>
            <a:r>
              <a:rPr lang="en-US" dirty="0" smtClean="0"/>
              <a:t>    input = </a:t>
            </a:r>
            <a:r>
              <a:rPr lang="en-US" dirty="0" err="1" smtClean="0"/>
              <a:t>int</a:t>
            </a:r>
            <a:r>
              <a:rPr lang="en-US" dirty="0" smtClean="0"/>
              <a:t>(</a:t>
            </a:r>
            <a:r>
              <a:rPr lang="en-US" dirty="0" err="1" smtClean="0"/>
              <a:t>raw_input</a:t>
            </a:r>
            <a:r>
              <a:rPr lang="en-US" dirty="0" smtClean="0"/>
              <a:t>("enter number: "))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input_squared</a:t>
            </a:r>
            <a:r>
              <a:rPr lang="en-US" dirty="0" smtClean="0"/>
              <a:t> = square(input)</a:t>
            </a:r>
          </a:p>
          <a:p>
            <a:r>
              <a:rPr lang="en-US" dirty="0" smtClean="0"/>
              <a:t>    print </a:t>
            </a:r>
            <a:r>
              <a:rPr lang="en-US" dirty="0" err="1" smtClean="0"/>
              <a:t>input_squared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actually a very good thing. It means that when you write a function, you can use a variable like num without worrying that some other part of the program is already using it.</a:t>
            </a:r>
          </a:p>
          <a:p>
            <a:pPr lvl="1"/>
            <a:r>
              <a:rPr lang="en-US" dirty="0" smtClean="0"/>
              <a:t>Alcohol </a:t>
            </a:r>
            <a:r>
              <a:rPr lang="en-US" dirty="0" smtClean="0">
                <a:sym typeface="Wingdings" pitchFamily="2" charset="2"/>
              </a:rPr>
              <a:t> Jim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Mike </a:t>
            </a:r>
          </a:p>
          <a:p>
            <a:pPr lvl="1"/>
            <a:r>
              <a:rPr lang="en-US" dirty="0" smtClean="0"/>
              <a:t>Greeting friends </a:t>
            </a:r>
            <a:r>
              <a:rPr lang="en-US" dirty="0" smtClean="0">
                <a:sym typeface="Wingdings" pitchFamily="2" charset="2"/>
              </a:rPr>
              <a:t> Jack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Food  James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Jim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variable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 perfect(number):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sum_divisor</a:t>
            </a:r>
            <a:r>
              <a:rPr lang="en-US" dirty="0" smtClean="0"/>
              <a:t> =0</a:t>
            </a:r>
          </a:p>
          <a:p>
            <a:r>
              <a:rPr lang="en-US" dirty="0" smtClean="0"/>
              <a:t>    for </a:t>
            </a:r>
            <a:r>
              <a:rPr lang="en-US" dirty="0" err="1" smtClean="0"/>
              <a:t>i</a:t>
            </a:r>
            <a:r>
              <a:rPr lang="en-US" dirty="0" smtClean="0"/>
              <a:t> in range(number-1):</a:t>
            </a:r>
          </a:p>
          <a:p>
            <a:r>
              <a:rPr lang="en-US" dirty="0" smtClean="0"/>
              <a:t>            if number%(i+1) == 0:</a:t>
            </a:r>
          </a:p>
          <a:p>
            <a:r>
              <a:rPr lang="en-US" dirty="0" smtClean="0"/>
              <a:t>                    </a:t>
            </a:r>
            <a:r>
              <a:rPr lang="en-US" dirty="0" err="1" smtClean="0"/>
              <a:t>sum_divisor</a:t>
            </a:r>
            <a:r>
              <a:rPr lang="en-US" dirty="0" smtClean="0"/>
              <a:t> = </a:t>
            </a:r>
            <a:r>
              <a:rPr lang="en-US" dirty="0" err="1" smtClean="0"/>
              <a:t>sum_divisor</a:t>
            </a:r>
            <a:r>
              <a:rPr lang="en-US" dirty="0" smtClean="0"/>
              <a:t> + i+1</a:t>
            </a:r>
          </a:p>
          <a:p>
            <a:r>
              <a:rPr lang="en-US" dirty="0" smtClean="0"/>
              <a:t>    if number == </a:t>
            </a:r>
            <a:r>
              <a:rPr lang="en-US" dirty="0" err="1" smtClean="0"/>
              <a:t>sum_divisor</a:t>
            </a:r>
            <a:r>
              <a:rPr lang="en-US" dirty="0" smtClean="0"/>
              <a:t>:</a:t>
            </a:r>
          </a:p>
          <a:p>
            <a:r>
              <a:rPr lang="en-US" dirty="0" smtClean="0"/>
              <a:t>        return True</a:t>
            </a:r>
          </a:p>
          <a:p>
            <a:r>
              <a:rPr lang="en-US" dirty="0" smtClean="0"/>
              <a:t>    else:</a:t>
            </a:r>
          </a:p>
          <a:p>
            <a:r>
              <a:rPr lang="en-US" dirty="0" smtClean="0"/>
              <a:t>        return False</a:t>
            </a:r>
          </a:p>
          <a:p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in range (1,101):</a:t>
            </a:r>
          </a:p>
          <a:p>
            <a:r>
              <a:rPr lang="en-US" dirty="0" smtClean="0"/>
              <a:t>     if perfect(</a:t>
            </a:r>
            <a:r>
              <a:rPr lang="en-US" dirty="0" err="1" smtClean="0"/>
              <a:t>i</a:t>
            </a:r>
            <a:r>
              <a:rPr lang="en-US" dirty="0" smtClean="0"/>
              <a:t>) == True:</a:t>
            </a:r>
          </a:p>
          <a:p>
            <a:r>
              <a:rPr lang="en-US" dirty="0" smtClean="0"/>
              <a:t>           print </a:t>
            </a:r>
            <a:r>
              <a:rPr lang="en-US" dirty="0" err="1" smtClean="0"/>
              <a:t>i</a:t>
            </a:r>
            <a:r>
              <a:rPr lang="en-US" dirty="0" smtClean="0"/>
              <a:t>, "is perfect"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that was not the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becomes very hard to write large programs.</a:t>
            </a:r>
          </a:p>
          <a:p>
            <a:r>
              <a:rPr lang="en-US" dirty="0" smtClean="0"/>
              <a:t>Imagine trying to write some code and having to check 20 different functions every time you introduce a new variable to make sure you’re not using the same name over again.</a:t>
            </a:r>
          </a:p>
          <a:p>
            <a:r>
              <a:rPr lang="en-US" dirty="0" smtClean="0"/>
              <a:t>The code has very limited interaction with the rest of the program. This makes it much easier to debug programs that are separated with functions.</a:t>
            </a:r>
          </a:p>
          <a:p>
            <a:pPr lvl="1"/>
            <a:r>
              <a:rPr lang="en-US" dirty="0" smtClean="0"/>
              <a:t>Greeting friends </a:t>
            </a:r>
            <a:r>
              <a:rPr lang="en-US" dirty="0" smtClean="0">
                <a:sym typeface="Wingdings" pitchFamily="2" charset="2"/>
              </a:rPr>
              <a:t> Jack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Food  James</a:t>
            </a:r>
          </a:p>
          <a:p>
            <a:pPr lvl="1"/>
            <a:r>
              <a:rPr lang="en-US" dirty="0" smtClean="0"/>
              <a:t>Alcohol </a:t>
            </a:r>
            <a:r>
              <a:rPr lang="en-US" dirty="0" smtClean="0">
                <a:sym typeface="Wingdings" pitchFamily="2" charset="2"/>
              </a:rPr>
              <a:t> Jim</a:t>
            </a:r>
            <a:endParaRPr lang="en-US" dirty="0" smtClean="0"/>
          </a:p>
          <a:p>
            <a:pPr lvl="1"/>
            <a:r>
              <a:rPr lang="en-US" dirty="0" smtClean="0"/>
              <a:t>Each use ten of their friends to help them.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1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What sort of functions may be helpful for </a:t>
            </a:r>
            <a:r>
              <a:rPr lang="en-US" smtClean="0"/>
              <a:t>the assignment?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most programming languages, you aren’t expected to do everything from scratch. </a:t>
            </a:r>
          </a:p>
          <a:p>
            <a:r>
              <a:rPr lang="en-US" dirty="0" smtClean="0"/>
              <a:t>Some prepackaged functions come with the language</a:t>
            </a:r>
          </a:p>
          <a:p>
            <a:r>
              <a:rPr lang="en-US" dirty="0" smtClean="0"/>
              <a:t>These are usually called libraries</a:t>
            </a:r>
          </a:p>
          <a:p>
            <a:pPr lvl="1"/>
            <a:r>
              <a:rPr lang="en-US" dirty="0" smtClean="0"/>
              <a:t>In python they are called modules </a:t>
            </a:r>
          </a:p>
          <a:p>
            <a:r>
              <a:rPr lang="en-US" dirty="0" smtClean="0"/>
              <a:t>There are many available modules in Python.</a:t>
            </a:r>
          </a:p>
          <a:p>
            <a:pPr lvl="1"/>
            <a:r>
              <a:rPr lang="en-US" dirty="0" smtClean="0"/>
              <a:t>Module time (you should check the documentation for a module to see how to work with it)</a:t>
            </a:r>
          </a:p>
          <a:p>
            <a:pPr lvl="2"/>
            <a:r>
              <a:rPr lang="en-US" dirty="0" smtClean="0">
                <a:hlinkClick r:id="rId2"/>
              </a:rPr>
              <a:t>http://docs.python.org/library/time.html</a:t>
            </a:r>
            <a:endParaRPr lang="en-US" dirty="0" smtClean="0"/>
          </a:p>
          <a:p>
            <a:pPr lvl="2"/>
            <a:r>
              <a:rPr lang="en-US" dirty="0" smtClean="0"/>
              <a:t>The time module has a function </a:t>
            </a:r>
            <a:r>
              <a:rPr lang="en-US" dirty="0" err="1" smtClean="0"/>
              <a:t>strftime</a:t>
            </a:r>
            <a:r>
              <a:rPr lang="en-US" dirty="0" smtClean="0"/>
              <a:t> that can be used to output the current date and time in a particular format.</a:t>
            </a:r>
          </a:p>
          <a:p>
            <a:r>
              <a:rPr lang="en-US" dirty="0" smtClean="0"/>
              <a:t>Modules need to be imported before being used</a:t>
            </a:r>
          </a:p>
          <a:p>
            <a:pPr lvl="1"/>
            <a:r>
              <a:rPr lang="en-US" dirty="0" smtClean="0"/>
              <a:t>they can be used. There are so many modules that if they were all imported automatically, programs would take a long time to startup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dirty="0" smtClean="0"/>
              <a:t>import time</a:t>
            </a:r>
          </a:p>
          <a:p>
            <a:pPr lvl="2"/>
            <a:r>
              <a:rPr lang="en-US" dirty="0" smtClean="0"/>
              <a:t>print "Today is " + </a:t>
            </a:r>
            <a:r>
              <a:rPr lang="en-US" dirty="0" err="1" smtClean="0"/>
              <a:t>time.strftime</a:t>
            </a:r>
            <a:r>
              <a:rPr lang="en-US" dirty="0" smtClean="0"/>
              <a:t>("%B %d, %Y") + ".“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If you import a function like </a:t>
            </a:r>
            <a:r>
              <a:rPr lang="en-US" dirty="0" smtClean="0">
                <a:solidFill>
                  <a:srgbClr val="FF0000"/>
                </a:solidFill>
              </a:rPr>
              <a:t>import time </a:t>
            </a:r>
          </a:p>
          <a:p>
            <a:pPr lvl="1"/>
            <a:r>
              <a:rPr lang="en-US" dirty="0" smtClean="0"/>
              <a:t>then you can use methods like </a:t>
            </a:r>
            <a:r>
              <a:rPr lang="en-US" dirty="0" err="1" smtClean="0"/>
              <a:t>time.strftime</a:t>
            </a:r>
            <a:r>
              <a:rPr lang="en-US" dirty="0" smtClean="0"/>
              <a:t>("%B %d, %Y")</a:t>
            </a:r>
          </a:p>
          <a:p>
            <a:r>
              <a:rPr lang="en-US" dirty="0" smtClean="0"/>
              <a:t>If you import a function like  </a:t>
            </a:r>
            <a:r>
              <a:rPr lang="en-US" dirty="0" smtClean="0">
                <a:solidFill>
                  <a:srgbClr val="FF0000"/>
                </a:solidFill>
              </a:rPr>
              <a:t>From time import *</a:t>
            </a:r>
          </a:p>
          <a:p>
            <a:pPr lvl="1"/>
            <a:r>
              <a:rPr lang="en-US" dirty="0" err="1" smtClean="0"/>
              <a:t>strftime</a:t>
            </a:r>
            <a:r>
              <a:rPr lang="en-US" dirty="0" smtClean="0"/>
              <a:t>("%B %d, %Y")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Objects are collections of properties and methods.</a:t>
            </a:r>
          </a:p>
          <a:p>
            <a:pPr lvl="1"/>
            <a:r>
              <a:rPr lang="en-US" dirty="0" smtClean="0"/>
              <a:t> Objects are only touched on in this course and are usually covered in details in higher level courses. </a:t>
            </a:r>
          </a:p>
          <a:p>
            <a:endParaRPr lang="en-US" dirty="0" smtClean="0"/>
          </a:p>
          <a:p>
            <a:r>
              <a:rPr lang="en-US" dirty="0" smtClean="0"/>
              <a:t>Real life objects:</a:t>
            </a:r>
          </a:p>
          <a:p>
            <a:pPr lvl="1"/>
            <a:r>
              <a:rPr lang="en-US" dirty="0" smtClean="0"/>
              <a:t>A DVD player is an example of an object</a:t>
            </a:r>
          </a:p>
          <a:p>
            <a:pPr lvl="2"/>
            <a:r>
              <a:rPr lang="en-US" dirty="0" smtClean="0"/>
              <a:t>Buttons correspond to various actions the player can do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Objects in programming language </a:t>
            </a:r>
          </a:p>
          <a:p>
            <a:pPr lvl="1"/>
            <a:r>
              <a:rPr lang="en-US" dirty="0" smtClean="0"/>
              <a:t>Are very similar to real objects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Properties works like variables. It holds some information about the object.</a:t>
            </a:r>
          </a:p>
          <a:p>
            <a:pPr lvl="1"/>
            <a:r>
              <a:rPr lang="en-US" dirty="0" smtClean="0"/>
              <a:t>The current position in the movie might be a property. (you can change the value)</a:t>
            </a:r>
          </a:p>
          <a:p>
            <a:pPr lvl="2"/>
            <a:r>
              <a:rPr lang="en-US" dirty="0" smtClean="0"/>
              <a:t>In python you can set properties like variables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method works like a function. It performs some operation on the object.</a:t>
            </a:r>
          </a:p>
          <a:p>
            <a:pPr lvl="1"/>
            <a:r>
              <a:rPr lang="en-US" dirty="0" smtClean="0"/>
              <a:t>For the DVD player, a method might be something like “play this DVD”.</a:t>
            </a:r>
          </a:p>
          <a:p>
            <a:pPr lvl="2"/>
            <a:r>
              <a:rPr lang="en-US" dirty="0" smtClean="0"/>
              <a:t>A method might change some of the method’s properties</a:t>
            </a:r>
          </a:p>
          <a:p>
            <a:pPr lvl="3"/>
            <a:r>
              <a:rPr lang="en-US" dirty="0" smtClean="0"/>
              <a:t>like set the counter to 0:00:00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already seen how several functions work in Python</a:t>
            </a:r>
          </a:p>
          <a:p>
            <a:pPr lvl="1"/>
            <a:r>
              <a:rPr lang="en-US" dirty="0" err="1" smtClean="0"/>
              <a:t>raw_input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 range, 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, and </a:t>
            </a:r>
            <a:r>
              <a:rPr lang="en-US" dirty="0" err="1" smtClean="0"/>
              <a:t>str</a:t>
            </a:r>
            <a:endParaRPr lang="en-US" dirty="0" smtClean="0"/>
          </a:p>
          <a:p>
            <a:r>
              <a:rPr lang="en-US" dirty="0" smtClean="0"/>
              <a:t>A function must be given arguments. </a:t>
            </a:r>
          </a:p>
          <a:p>
            <a:pPr lvl="1"/>
            <a:r>
              <a:rPr lang="en-US" dirty="0" smtClean="0"/>
              <a:t>These are the values in parentheses that come after the name of the function.	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("321"), the string "321" is the argument. </a:t>
            </a:r>
          </a:p>
          <a:p>
            <a:r>
              <a:rPr lang="en-US" dirty="0" smtClean="0"/>
              <a:t>Functions can have no arguments, or they can take several.</a:t>
            </a:r>
          </a:p>
          <a:p>
            <a:endParaRPr lang="en-US" dirty="0" smtClean="0"/>
          </a:p>
          <a:p>
            <a:r>
              <a:rPr lang="en-US" dirty="0" smtClean="0"/>
              <a:t>Functions that return values can be used as part of an expression.</a:t>
            </a:r>
          </a:p>
          <a:p>
            <a:pPr lvl="1"/>
            <a:r>
              <a:rPr lang="en-US" dirty="0" smtClean="0"/>
              <a:t>x = 3*</a:t>
            </a:r>
            <a:r>
              <a:rPr lang="en-US" dirty="0" err="1" smtClean="0"/>
              <a:t>int</a:t>
            </a:r>
            <a:r>
              <a:rPr lang="en-US" dirty="0" smtClean="0"/>
              <a:t>("10") + 2</a:t>
            </a:r>
          </a:p>
          <a:p>
            <a:pPr lvl="2"/>
            <a:r>
              <a:rPr lang="en-US" dirty="0" smtClean="0"/>
              <a:t>, the variable x will contain the number 32.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and instances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388" y="1093789"/>
            <a:ext cx="7661275" cy="3283340"/>
          </a:xfrm>
        </p:spPr>
        <p:txBody>
          <a:bodyPr/>
          <a:lstStyle/>
          <a:p>
            <a:r>
              <a:rPr lang="en-US" dirty="0" smtClean="0"/>
              <a:t>A particular kind of object is called a class</a:t>
            </a:r>
          </a:p>
          <a:p>
            <a:pPr lvl="1"/>
            <a:r>
              <a:rPr lang="en-US" dirty="0" smtClean="0"/>
              <a:t>there is a class called “DVD Player”.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When you create (buy) an object in the class it’s called an instance.</a:t>
            </a:r>
          </a:p>
          <a:p>
            <a:endParaRPr lang="en-US" dirty="0" smtClean="0"/>
          </a:p>
          <a:p>
            <a:r>
              <a:rPr lang="en-US" dirty="0" smtClean="0"/>
              <a:t>An instance behaves a lot like any other variable, except </a:t>
            </a:r>
          </a:p>
          <a:p>
            <a:pPr lvl="1"/>
            <a:r>
              <a:rPr lang="en-US" dirty="0" smtClean="0"/>
              <a:t>it contains methods and properties. </a:t>
            </a:r>
          </a:p>
          <a:p>
            <a:pPr lvl="1"/>
            <a:r>
              <a:rPr lang="en-US" dirty="0" smtClean="0"/>
              <a:t>So, objects are really variables that contain variables and functions of their own.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 in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Classes in Python can be created by the programmer or can come from modules.</a:t>
            </a:r>
          </a:p>
          <a:p>
            <a:pPr lvl="1"/>
            <a:r>
              <a:rPr lang="en-US" dirty="0" smtClean="0"/>
              <a:t>We won’t be creating our own classes in this course, just using classes provided by modules.</a:t>
            </a:r>
          </a:p>
          <a:p>
            <a:endParaRPr lang="en-US" dirty="0" smtClean="0"/>
          </a:p>
          <a:p>
            <a:r>
              <a:rPr lang="en-US" dirty="0" smtClean="0"/>
              <a:t>To instantiate an object, its constructor is used. This is a function that builds the object and returns it.</a:t>
            </a:r>
          </a:p>
          <a:p>
            <a:pPr lvl="1"/>
            <a:r>
              <a:rPr lang="en-US" dirty="0" smtClean="0"/>
              <a:t>Buying your DVD player for you and setting it up</a:t>
            </a:r>
          </a:p>
          <a:p>
            <a:pPr lvl="1"/>
            <a:endParaRPr lang="en-US" dirty="0" smtClean="0"/>
          </a:p>
          <a:p>
            <a:pPr lvl="1"/>
            <a:r>
              <a:rPr lang="nn-NO" dirty="0" smtClean="0"/>
              <a:t>import datetime</a:t>
            </a:r>
          </a:p>
          <a:p>
            <a:pPr lvl="1"/>
            <a:r>
              <a:rPr lang="nn-NO" dirty="0" smtClean="0"/>
              <a:t>newyr = datetime.date(2005, 01, 01) # constructor </a:t>
            </a:r>
          </a:p>
          <a:p>
            <a:pPr lvl="1"/>
            <a:endParaRPr lang="nn-NO" dirty="0" smtClean="0"/>
          </a:p>
          <a:p>
            <a:pPr lvl="1"/>
            <a:r>
              <a:rPr lang="en-US" dirty="0" smtClean="0"/>
              <a:t>print </a:t>
            </a:r>
            <a:r>
              <a:rPr lang="en-US" dirty="0" err="1" smtClean="0"/>
              <a:t>newyr.year</a:t>
            </a:r>
            <a:r>
              <a:rPr lang="en-US" dirty="0" smtClean="0"/>
              <a:t> # the year property</a:t>
            </a:r>
          </a:p>
          <a:p>
            <a:pPr lvl="1"/>
            <a:r>
              <a:rPr lang="en-US" dirty="0" smtClean="0"/>
              <a:t>print </a:t>
            </a:r>
            <a:r>
              <a:rPr lang="en-US" dirty="0" err="1" smtClean="0"/>
              <a:t>newyr.strftime</a:t>
            </a:r>
            <a:r>
              <a:rPr lang="en-US" dirty="0" smtClean="0"/>
              <a:t>("%B %d, %Y") # the </a:t>
            </a:r>
            <a:r>
              <a:rPr lang="en-US" dirty="0" err="1" smtClean="0"/>
              <a:t>strftime</a:t>
            </a:r>
            <a:r>
              <a:rPr lang="en-US" dirty="0" smtClean="0"/>
              <a:t> method</a:t>
            </a:r>
          </a:p>
          <a:p>
            <a:pPr lvl="1"/>
            <a:r>
              <a:rPr lang="en-US" dirty="0" smtClean="0"/>
              <a:t>print </a:t>
            </a:r>
            <a:r>
              <a:rPr lang="en-US" dirty="0" err="1" smtClean="0"/>
              <a:t>newyr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ways you can use an object depend on how the class has been </a:t>
            </a:r>
            <a:r>
              <a:rPr lang="en-US" dirty="0" err="1" smtClean="0"/>
              <a:t>deﬁned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things you can do with you DVD player depends on the DVD player.</a:t>
            </a:r>
          </a:p>
          <a:p>
            <a:endParaRPr lang="en-US" dirty="0" smtClean="0"/>
          </a:p>
          <a:p>
            <a:r>
              <a:rPr lang="en-US" dirty="0" smtClean="0"/>
              <a:t>For example date class does not know how to add in the date object</a:t>
            </a:r>
          </a:p>
          <a:p>
            <a:pPr lvl="1"/>
            <a:r>
              <a:rPr lang="en-US" dirty="0" smtClean="0"/>
              <a:t>import </a:t>
            </a:r>
            <a:r>
              <a:rPr lang="en-US" dirty="0" err="1" smtClean="0"/>
              <a:t>datetime</a:t>
            </a:r>
            <a:endParaRPr lang="en-US" dirty="0" smtClean="0"/>
          </a:p>
          <a:p>
            <a:pPr lvl="1"/>
            <a:r>
              <a:rPr lang="en-US" dirty="0" smtClean="0"/>
              <a:t>first = </a:t>
            </a:r>
            <a:r>
              <a:rPr lang="en-US" dirty="0" err="1" smtClean="0"/>
              <a:t>datetime.date</a:t>
            </a:r>
            <a:r>
              <a:rPr lang="en-US" dirty="0" smtClean="0"/>
              <a:t>(1989, 12, 17)</a:t>
            </a:r>
          </a:p>
          <a:p>
            <a:pPr lvl="1"/>
            <a:r>
              <a:rPr lang="en-US" dirty="0" smtClean="0"/>
              <a:t>print first</a:t>
            </a:r>
          </a:p>
          <a:p>
            <a:pPr lvl="1"/>
            <a:r>
              <a:rPr lang="en-US" dirty="0" smtClean="0"/>
              <a:t>print first+7</a:t>
            </a:r>
          </a:p>
          <a:p>
            <a:pPr lvl="2"/>
            <a:r>
              <a:rPr lang="en-US" dirty="0" err="1" smtClean="0"/>
              <a:t>TypeError</a:t>
            </a:r>
            <a:r>
              <a:rPr lang="en-US" dirty="0" smtClean="0"/>
              <a:t>: unsupported operand type(s) for +: ’</a:t>
            </a:r>
            <a:r>
              <a:rPr lang="en-US" dirty="0" err="1" smtClean="0"/>
              <a:t>datetime.date</a:t>
            </a:r>
            <a:r>
              <a:rPr lang="en-US" dirty="0" smtClean="0"/>
              <a:t>’ and ’</a:t>
            </a:r>
            <a:r>
              <a:rPr lang="en-US" dirty="0" err="1" smtClean="0"/>
              <a:t>int</a:t>
            </a:r>
            <a:r>
              <a:rPr lang="en-US" dirty="0" smtClean="0"/>
              <a:t>’</a:t>
            </a:r>
          </a:p>
          <a:p>
            <a:endParaRPr lang="en-US" dirty="0" smtClean="0"/>
          </a:p>
          <a:p>
            <a:r>
              <a:rPr lang="en-US" dirty="0" smtClean="0"/>
              <a:t>So, Python doesn’t know how to add the integer 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But, it does know how to subtract dates:</a:t>
            </a:r>
          </a:p>
          <a:p>
            <a:pPr lvl="1"/>
            <a:r>
              <a:rPr lang="en-US" dirty="0" smtClean="0"/>
              <a:t>import </a:t>
            </a:r>
            <a:r>
              <a:rPr lang="en-US" dirty="0" err="1" smtClean="0"/>
              <a:t>datetime</a:t>
            </a:r>
            <a:endParaRPr lang="en-US" dirty="0" smtClean="0"/>
          </a:p>
          <a:p>
            <a:pPr lvl="1"/>
            <a:r>
              <a:rPr lang="en-US" dirty="0" smtClean="0"/>
              <a:t>first = </a:t>
            </a:r>
            <a:r>
              <a:rPr lang="en-US" dirty="0" err="1" smtClean="0"/>
              <a:t>datetime.date</a:t>
            </a:r>
            <a:r>
              <a:rPr lang="en-US" dirty="0" smtClean="0"/>
              <a:t>(1989, 12, 17)</a:t>
            </a:r>
          </a:p>
          <a:p>
            <a:pPr lvl="1"/>
            <a:r>
              <a:rPr lang="en-US" dirty="0" smtClean="0"/>
              <a:t>second = </a:t>
            </a:r>
            <a:r>
              <a:rPr lang="en-US" dirty="0" err="1" smtClean="0"/>
              <a:t>datetime.date</a:t>
            </a:r>
            <a:r>
              <a:rPr lang="en-US" dirty="0" smtClean="0"/>
              <a:t>(1990, 1, 14)</a:t>
            </a:r>
          </a:p>
          <a:p>
            <a:pPr lvl="1"/>
            <a:r>
              <a:rPr lang="en-US" dirty="0" smtClean="0"/>
              <a:t>print second- first</a:t>
            </a:r>
          </a:p>
          <a:p>
            <a:pPr lvl="1"/>
            <a:r>
              <a:rPr lang="en-US" dirty="0" smtClean="0"/>
              <a:t>print type(second-first)</a:t>
            </a:r>
          </a:p>
          <a:p>
            <a:pPr lvl="2"/>
            <a:r>
              <a:rPr lang="en-US" dirty="0" smtClean="0"/>
              <a:t>Stores the time between two events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print second + first </a:t>
            </a:r>
          </a:p>
          <a:p>
            <a:pPr lvl="2"/>
            <a:r>
              <a:rPr lang="en-US" dirty="0" smtClean="0"/>
              <a:t>still doesn’t work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m_str</a:t>
            </a:r>
            <a:r>
              <a:rPr lang="en-US" dirty="0" smtClean="0"/>
              <a:t> = </a:t>
            </a:r>
            <a:r>
              <a:rPr lang="en-US" dirty="0" err="1" smtClean="0"/>
              <a:t>raw_input</a:t>
            </a:r>
            <a:r>
              <a:rPr lang="en-US" dirty="0" smtClean="0"/>
              <a:t>("Enter your height (in </a:t>
            </a:r>
            <a:r>
              <a:rPr lang="en-US" dirty="0" err="1" smtClean="0"/>
              <a:t>metres</a:t>
            </a:r>
            <a:r>
              <a:rPr lang="en-US" dirty="0" smtClean="0"/>
              <a:t>): ")</a:t>
            </a:r>
          </a:p>
          <a:p>
            <a:r>
              <a:rPr lang="en-US" dirty="0" err="1" smtClean="0"/>
              <a:t>metres</a:t>
            </a:r>
            <a:r>
              <a:rPr lang="en-US" dirty="0" smtClean="0"/>
              <a:t> = float(</a:t>
            </a:r>
            <a:r>
              <a:rPr lang="en-US" dirty="0" err="1" smtClean="0"/>
              <a:t>m_str</a:t>
            </a:r>
            <a:r>
              <a:rPr lang="en-US" dirty="0" smtClean="0"/>
              <a:t>)</a:t>
            </a:r>
          </a:p>
          <a:p>
            <a:r>
              <a:rPr lang="en-US" dirty="0" smtClean="0"/>
              <a:t>feet = 39.37 * </a:t>
            </a:r>
            <a:r>
              <a:rPr lang="en-US" dirty="0" err="1" smtClean="0"/>
              <a:t>metres</a:t>
            </a:r>
            <a:r>
              <a:rPr lang="en-US" dirty="0" smtClean="0"/>
              <a:t> / 12</a:t>
            </a:r>
          </a:p>
          <a:p>
            <a:r>
              <a:rPr lang="en-US" dirty="0" smtClean="0"/>
              <a:t>print "You are " + </a:t>
            </a:r>
            <a:r>
              <a:rPr lang="en-US" dirty="0" err="1" smtClean="0"/>
              <a:t>str</a:t>
            </a:r>
            <a:r>
              <a:rPr lang="en-US" dirty="0" smtClean="0"/>
              <a:t>(feet) + " feet tall.“</a:t>
            </a:r>
          </a:p>
          <a:p>
            <a:endParaRPr lang="en-US" dirty="0" smtClean="0"/>
          </a:p>
          <a:p>
            <a:pPr lvl="1"/>
            <a:r>
              <a:rPr lang="en-US" dirty="0" err="1" smtClean="0"/>
              <a:t>Traceback</a:t>
            </a:r>
            <a:r>
              <a:rPr lang="en-US" dirty="0" smtClean="0"/>
              <a:t> (most recent call last):   File "C:/Documents and Settings/</a:t>
            </a:r>
            <a:r>
              <a:rPr lang="en-US" dirty="0" err="1" smtClean="0"/>
              <a:t>abozorgk</a:t>
            </a:r>
            <a:r>
              <a:rPr lang="en-US" dirty="0" smtClean="0"/>
              <a:t>/Desktop/sum.py", line 2, in &lt;module&gt;     </a:t>
            </a:r>
            <a:r>
              <a:rPr lang="en-US" dirty="0" err="1" smtClean="0"/>
              <a:t>metres</a:t>
            </a:r>
            <a:r>
              <a:rPr lang="en-US" dirty="0" smtClean="0"/>
              <a:t> = float(</a:t>
            </a:r>
            <a:r>
              <a:rPr lang="en-US" dirty="0" err="1" smtClean="0"/>
              <a:t>m_str</a:t>
            </a:r>
            <a:r>
              <a:rPr lang="en-US" dirty="0" smtClean="0"/>
              <a:t>) </a:t>
            </a:r>
            <a:r>
              <a:rPr lang="en-US" dirty="0" err="1" smtClean="0"/>
              <a:t>ValueError</a:t>
            </a:r>
            <a:r>
              <a:rPr lang="en-US" dirty="0" smtClean="0"/>
              <a:t>: could not convert string to float:</a:t>
            </a:r>
          </a:p>
          <a:p>
            <a:endParaRPr lang="en-US" dirty="0" smtClean="0"/>
          </a:p>
          <a:p>
            <a:r>
              <a:rPr lang="en-US" dirty="0" smtClean="0"/>
              <a:t>This isn’t very helpful for the user as it terminates the whole program</a:t>
            </a:r>
          </a:p>
          <a:p>
            <a:endParaRPr lang="en-US" dirty="0" smtClean="0"/>
          </a:p>
          <a:p>
            <a:r>
              <a:rPr lang="en-US" dirty="0" smtClean="0"/>
              <a:t>Errors that happen while the program is running are called exceptions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Python lets you catch any kind of error,</a:t>
            </a:r>
          </a:p>
          <a:p>
            <a:endParaRPr lang="en-US" dirty="0" smtClean="0"/>
          </a:p>
          <a:p>
            <a:pPr lvl="1"/>
            <a:r>
              <a:rPr lang="en-US" dirty="0" err="1" smtClean="0"/>
              <a:t>m_str</a:t>
            </a:r>
            <a:r>
              <a:rPr lang="en-US" dirty="0" smtClean="0"/>
              <a:t> = </a:t>
            </a:r>
            <a:r>
              <a:rPr lang="en-US" dirty="0" err="1" smtClean="0"/>
              <a:t>raw_input</a:t>
            </a:r>
            <a:r>
              <a:rPr lang="en-US" dirty="0" smtClean="0"/>
              <a:t>("Enter your height (in </a:t>
            </a:r>
            <a:r>
              <a:rPr lang="en-US" dirty="0" err="1" smtClean="0"/>
              <a:t>metres</a:t>
            </a:r>
            <a:r>
              <a:rPr lang="en-US" dirty="0" smtClean="0"/>
              <a:t>): ")</a:t>
            </a:r>
          </a:p>
          <a:p>
            <a:pPr lvl="1"/>
            <a:r>
              <a:rPr lang="en-US" dirty="0" smtClean="0"/>
              <a:t>try:</a:t>
            </a:r>
          </a:p>
          <a:p>
            <a:pPr lvl="1"/>
            <a:r>
              <a:rPr lang="en-US" dirty="0" smtClean="0"/>
              <a:t>   </a:t>
            </a:r>
            <a:r>
              <a:rPr lang="en-US" dirty="0" err="1" smtClean="0"/>
              <a:t>metres</a:t>
            </a:r>
            <a:r>
              <a:rPr lang="en-US" dirty="0" smtClean="0"/>
              <a:t> = float(</a:t>
            </a:r>
            <a:r>
              <a:rPr lang="en-US" dirty="0" err="1" smtClean="0"/>
              <a:t>m_str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   feet = 39.37 * </a:t>
            </a:r>
            <a:r>
              <a:rPr lang="en-US" dirty="0" err="1" smtClean="0"/>
              <a:t>metres</a:t>
            </a:r>
            <a:r>
              <a:rPr lang="en-US" dirty="0" smtClean="0"/>
              <a:t> / 12</a:t>
            </a:r>
          </a:p>
          <a:p>
            <a:pPr lvl="1"/>
            <a:r>
              <a:rPr lang="en-US" dirty="0" smtClean="0"/>
              <a:t>   print "You are " + </a:t>
            </a:r>
            <a:r>
              <a:rPr lang="en-US" dirty="0" err="1" smtClean="0"/>
              <a:t>str</a:t>
            </a:r>
            <a:r>
              <a:rPr lang="en-US" dirty="0" smtClean="0"/>
              <a:t>(feet) + " feet tall."</a:t>
            </a:r>
          </a:p>
          <a:p>
            <a:pPr lvl="1"/>
            <a:r>
              <a:rPr lang="en-US" dirty="0" smtClean="0"/>
              <a:t>except:</a:t>
            </a:r>
          </a:p>
          <a:p>
            <a:pPr lvl="1"/>
            <a:r>
              <a:rPr lang="en-US" dirty="0" smtClean="0"/>
              <a:t>   print "That wasn't a number."</a:t>
            </a:r>
          </a:p>
          <a:p>
            <a:r>
              <a:rPr lang="en-US" dirty="0" smtClean="0"/>
              <a:t>The try/except block lets the program handle exceptions when they happen. </a:t>
            </a:r>
          </a:p>
          <a:p>
            <a:r>
              <a:rPr lang="en-US" dirty="0" smtClean="0"/>
              <a:t>If any exceptions happen while the try part is running, the except code is executed. It is ignored otherwise.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got_height</a:t>
            </a:r>
            <a:r>
              <a:rPr lang="en-US" dirty="0" smtClean="0"/>
              <a:t> = False</a:t>
            </a:r>
          </a:p>
          <a:p>
            <a:r>
              <a:rPr lang="en-US" dirty="0" smtClean="0"/>
              <a:t>while not </a:t>
            </a:r>
            <a:r>
              <a:rPr lang="en-US" dirty="0" err="1" smtClean="0"/>
              <a:t>got_height</a:t>
            </a:r>
            <a:r>
              <a:rPr lang="en-US" dirty="0" smtClean="0"/>
              <a:t>: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m_str</a:t>
            </a:r>
            <a:r>
              <a:rPr lang="en-US" dirty="0" smtClean="0"/>
              <a:t> = </a:t>
            </a:r>
            <a:r>
              <a:rPr lang="en-US" dirty="0" err="1" smtClean="0"/>
              <a:t>raw_input</a:t>
            </a:r>
            <a:r>
              <a:rPr lang="en-US" dirty="0" smtClean="0"/>
              <a:t>("Enter your height (in </a:t>
            </a:r>
            <a:r>
              <a:rPr lang="en-US" dirty="0" err="1" smtClean="0"/>
              <a:t>metres</a:t>
            </a:r>
            <a:r>
              <a:rPr lang="en-US" dirty="0" smtClean="0"/>
              <a:t>): ")</a:t>
            </a:r>
          </a:p>
          <a:p>
            <a:r>
              <a:rPr lang="en-US" dirty="0" smtClean="0"/>
              <a:t>    try: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metres</a:t>
            </a:r>
            <a:r>
              <a:rPr lang="en-US" dirty="0" smtClean="0"/>
              <a:t> = float(</a:t>
            </a:r>
            <a:r>
              <a:rPr lang="en-US" dirty="0" err="1" smtClean="0"/>
              <a:t>m_str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got_height</a:t>
            </a:r>
            <a:r>
              <a:rPr lang="en-US" dirty="0" smtClean="0"/>
              <a:t> = True # if we're here, it was converted.</a:t>
            </a:r>
          </a:p>
          <a:p>
            <a:r>
              <a:rPr lang="en-US" dirty="0" smtClean="0"/>
              <a:t>    except:</a:t>
            </a:r>
          </a:p>
          <a:p>
            <a:r>
              <a:rPr lang="en-US" dirty="0" smtClean="0"/>
              <a:t>        print "Please enter a number."</a:t>
            </a:r>
          </a:p>
          <a:p>
            <a:r>
              <a:rPr lang="en-US" dirty="0" smtClean="0"/>
              <a:t>feet = 39.37 * </a:t>
            </a:r>
            <a:r>
              <a:rPr lang="en-US" dirty="0" err="1" smtClean="0"/>
              <a:t>metres</a:t>
            </a:r>
            <a:r>
              <a:rPr lang="en-US" dirty="0" smtClean="0"/>
              <a:t> / 12</a:t>
            </a:r>
          </a:p>
          <a:p>
            <a:r>
              <a:rPr lang="en-US" dirty="0" smtClean="0"/>
              <a:t>print "You are " + </a:t>
            </a:r>
            <a:r>
              <a:rPr lang="en-US" dirty="0" err="1" smtClean="0"/>
              <a:t>str</a:t>
            </a:r>
            <a:r>
              <a:rPr lang="en-US" dirty="0" smtClean="0"/>
              <a:t>(feet) + " feet tall."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Catching Different Types of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got_height</a:t>
            </a:r>
            <a:r>
              <a:rPr lang="en-US" dirty="0" smtClean="0"/>
              <a:t> = False</a:t>
            </a:r>
          </a:p>
          <a:p>
            <a:r>
              <a:rPr lang="en-US" dirty="0" smtClean="0"/>
              <a:t>while not </a:t>
            </a:r>
            <a:r>
              <a:rPr lang="en-US" dirty="0" err="1" smtClean="0"/>
              <a:t>got_height</a:t>
            </a:r>
            <a:r>
              <a:rPr lang="en-US" dirty="0" smtClean="0"/>
              <a:t>: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m_str</a:t>
            </a:r>
            <a:r>
              <a:rPr lang="en-US" dirty="0" smtClean="0"/>
              <a:t> = </a:t>
            </a:r>
            <a:r>
              <a:rPr lang="en-US" dirty="0" err="1" smtClean="0"/>
              <a:t>raw_input</a:t>
            </a:r>
            <a:r>
              <a:rPr lang="en-US" dirty="0" smtClean="0"/>
              <a:t>("Enter your height (in </a:t>
            </a:r>
            <a:r>
              <a:rPr lang="en-US" dirty="0" err="1" smtClean="0"/>
              <a:t>metres</a:t>
            </a:r>
            <a:r>
              <a:rPr lang="en-US" dirty="0" smtClean="0"/>
              <a:t>): ")</a:t>
            </a:r>
          </a:p>
          <a:p>
            <a:r>
              <a:rPr lang="en-US" dirty="0" smtClean="0"/>
              <a:t>    try:</a:t>
            </a:r>
          </a:p>
          <a:p>
            <a:r>
              <a:rPr lang="en-US" dirty="0" smtClean="0"/>
              <a:t>        b= 10/0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metres</a:t>
            </a:r>
            <a:r>
              <a:rPr lang="en-US" dirty="0" smtClean="0"/>
              <a:t> = float(</a:t>
            </a:r>
            <a:r>
              <a:rPr lang="en-US" dirty="0" err="1" smtClean="0"/>
              <a:t>m_str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got_height</a:t>
            </a:r>
            <a:r>
              <a:rPr lang="en-US" dirty="0" smtClean="0"/>
              <a:t> = True # if we're here, it was converted.</a:t>
            </a:r>
          </a:p>
          <a:p>
            <a:r>
              <a:rPr lang="en-US" dirty="0" smtClean="0"/>
              <a:t>    except:</a:t>
            </a:r>
          </a:p>
          <a:p>
            <a:r>
              <a:rPr lang="en-US" dirty="0" smtClean="0"/>
              <a:t>        print "Please enter a number."</a:t>
            </a:r>
          </a:p>
          <a:p>
            <a:r>
              <a:rPr lang="en-US" dirty="0" smtClean="0"/>
              <a:t>feet = 39.37 * </a:t>
            </a:r>
            <a:r>
              <a:rPr lang="en-US" dirty="0" err="1" smtClean="0"/>
              <a:t>metres</a:t>
            </a:r>
            <a:r>
              <a:rPr lang="en-US" dirty="0" smtClean="0"/>
              <a:t> / 12</a:t>
            </a:r>
          </a:p>
          <a:p>
            <a:r>
              <a:rPr lang="en-US" dirty="0" smtClean="0"/>
              <a:t>print "You are " + </a:t>
            </a:r>
            <a:r>
              <a:rPr lang="en-US" dirty="0" err="1" smtClean="0"/>
              <a:t>str</a:t>
            </a:r>
            <a:r>
              <a:rPr lang="en-US" dirty="0" smtClean="0"/>
              <a:t>(feet) + " feet tall."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of errors</a:t>
            </a:r>
          </a:p>
          <a:p>
            <a:pPr lvl="1"/>
            <a:r>
              <a:rPr lang="en-US" dirty="0" smtClean="0"/>
              <a:t>10/0</a:t>
            </a:r>
          </a:p>
          <a:p>
            <a:pPr lvl="2"/>
            <a:r>
              <a:rPr lang="en-US" dirty="0" err="1" smtClean="0"/>
              <a:t>ZeroDivisionError</a:t>
            </a:r>
            <a:endParaRPr lang="en-US" dirty="0" smtClean="0"/>
          </a:p>
          <a:p>
            <a:pPr lvl="1"/>
            <a:r>
              <a:rPr lang="en-US" dirty="0" smtClean="0"/>
              <a:t>Float(“</a:t>
            </a:r>
            <a:r>
              <a:rPr lang="en-US" dirty="0" err="1" smtClean="0"/>
              <a:t>asd</a:t>
            </a:r>
            <a:r>
              <a:rPr lang="en-US" dirty="0" smtClean="0"/>
              <a:t>”)</a:t>
            </a:r>
          </a:p>
          <a:p>
            <a:pPr lvl="2"/>
            <a:r>
              <a:rPr lang="en-US" dirty="0" err="1" smtClean="0"/>
              <a:t>ValueError</a:t>
            </a:r>
            <a:endParaRPr lang="en-US" dirty="0" smtClean="0"/>
          </a:p>
          <a:p>
            <a:endParaRPr lang="en-US" sz="1400" dirty="0" smtClean="0"/>
          </a:p>
          <a:p>
            <a:r>
              <a:rPr lang="en-US" sz="1400" dirty="0" err="1" smtClean="0"/>
              <a:t>got_height</a:t>
            </a:r>
            <a:r>
              <a:rPr lang="en-US" sz="1400" dirty="0" smtClean="0"/>
              <a:t> = False</a:t>
            </a:r>
          </a:p>
          <a:p>
            <a:r>
              <a:rPr lang="en-US" sz="1400" dirty="0" smtClean="0"/>
              <a:t>while not </a:t>
            </a:r>
            <a:r>
              <a:rPr lang="en-US" sz="1400" dirty="0" err="1" smtClean="0"/>
              <a:t>got_height</a:t>
            </a:r>
            <a:r>
              <a:rPr lang="en-US" sz="1400" dirty="0" smtClean="0"/>
              <a:t>: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m_str</a:t>
            </a:r>
            <a:r>
              <a:rPr lang="en-US" sz="1400" dirty="0" smtClean="0"/>
              <a:t> = </a:t>
            </a:r>
            <a:r>
              <a:rPr lang="en-US" sz="1400" dirty="0" err="1" smtClean="0"/>
              <a:t>raw_input</a:t>
            </a:r>
            <a:r>
              <a:rPr lang="en-US" sz="1400" dirty="0" smtClean="0"/>
              <a:t>("Enter your height (in </a:t>
            </a:r>
            <a:r>
              <a:rPr lang="en-US" sz="1400" dirty="0" err="1" smtClean="0"/>
              <a:t>metres</a:t>
            </a:r>
            <a:r>
              <a:rPr lang="en-US" sz="1400" dirty="0" smtClean="0"/>
              <a:t>): ")</a:t>
            </a:r>
          </a:p>
          <a:p>
            <a:r>
              <a:rPr lang="en-US" sz="1400" dirty="0" smtClean="0"/>
              <a:t>    try:</a:t>
            </a:r>
          </a:p>
          <a:p>
            <a:r>
              <a:rPr lang="en-US" sz="1400" dirty="0" smtClean="0"/>
              <a:t>        </a:t>
            </a:r>
            <a:r>
              <a:rPr lang="en-US" sz="1400" dirty="0" err="1" smtClean="0"/>
              <a:t>metres</a:t>
            </a:r>
            <a:r>
              <a:rPr lang="en-US" sz="1400" dirty="0" smtClean="0"/>
              <a:t> = float(</a:t>
            </a:r>
            <a:r>
              <a:rPr lang="en-US" sz="1400" dirty="0" err="1" smtClean="0"/>
              <a:t>m_str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        </a:t>
            </a:r>
            <a:r>
              <a:rPr lang="en-US" sz="1400" dirty="0" err="1" smtClean="0"/>
              <a:t>got_height</a:t>
            </a:r>
            <a:r>
              <a:rPr lang="en-US" sz="1400" dirty="0" smtClean="0"/>
              <a:t> = True # if we're here, it was converted.</a:t>
            </a:r>
          </a:p>
          <a:p>
            <a:r>
              <a:rPr lang="en-US" sz="1400" dirty="0" smtClean="0"/>
              <a:t>    except </a:t>
            </a:r>
            <a:r>
              <a:rPr lang="en-US" sz="1400" dirty="0" err="1" smtClean="0"/>
              <a:t>ValueError</a:t>
            </a:r>
            <a:r>
              <a:rPr lang="en-US" sz="1400" dirty="0" smtClean="0"/>
              <a:t>: </a:t>
            </a:r>
          </a:p>
          <a:p>
            <a:r>
              <a:rPr lang="en-US" sz="1400" dirty="0" smtClean="0"/>
              <a:t>        print "Please enter a number."</a:t>
            </a:r>
          </a:p>
          <a:p>
            <a:r>
              <a:rPr lang="en-US" sz="1400" dirty="0" smtClean="0"/>
              <a:t>feet = 39.37 * </a:t>
            </a:r>
            <a:r>
              <a:rPr lang="en-US" sz="1400" dirty="0" err="1" smtClean="0"/>
              <a:t>metres</a:t>
            </a:r>
            <a:r>
              <a:rPr lang="en-US" sz="1400" dirty="0" smtClean="0"/>
              <a:t> / 12</a:t>
            </a:r>
          </a:p>
          <a:p>
            <a:r>
              <a:rPr lang="en-US" sz="1400" dirty="0" smtClean="0"/>
              <a:t>print "You are " + </a:t>
            </a:r>
            <a:r>
              <a:rPr lang="en-US" sz="1400" dirty="0" err="1" smtClean="0"/>
              <a:t>str</a:t>
            </a:r>
            <a:r>
              <a:rPr lang="en-US" sz="1400" dirty="0" smtClean="0"/>
              <a:t>(feet) + " feet tall."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got_height</a:t>
            </a:r>
            <a:r>
              <a:rPr lang="en-US" dirty="0" smtClean="0"/>
              <a:t> = False</a:t>
            </a:r>
          </a:p>
          <a:p>
            <a:r>
              <a:rPr lang="en-US" dirty="0" smtClean="0"/>
              <a:t>while not </a:t>
            </a:r>
            <a:r>
              <a:rPr lang="en-US" dirty="0" err="1" smtClean="0"/>
              <a:t>got_height</a:t>
            </a:r>
            <a:r>
              <a:rPr lang="en-US" dirty="0" smtClean="0"/>
              <a:t>: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m_str</a:t>
            </a:r>
            <a:r>
              <a:rPr lang="en-US" dirty="0" smtClean="0"/>
              <a:t> = </a:t>
            </a:r>
            <a:r>
              <a:rPr lang="en-US" dirty="0" err="1" smtClean="0"/>
              <a:t>raw_input</a:t>
            </a:r>
            <a:r>
              <a:rPr lang="en-US" dirty="0" smtClean="0"/>
              <a:t>("Enter your height (in </a:t>
            </a:r>
            <a:r>
              <a:rPr lang="en-US" dirty="0" err="1" smtClean="0"/>
              <a:t>metres</a:t>
            </a:r>
            <a:r>
              <a:rPr lang="en-US" dirty="0" smtClean="0"/>
              <a:t>): ")</a:t>
            </a:r>
          </a:p>
          <a:p>
            <a:r>
              <a:rPr lang="en-US" dirty="0" smtClean="0"/>
              <a:t>    try: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metres</a:t>
            </a:r>
            <a:r>
              <a:rPr lang="en-US" dirty="0" smtClean="0"/>
              <a:t> = float(</a:t>
            </a:r>
            <a:r>
              <a:rPr lang="en-US" dirty="0" err="1" smtClean="0"/>
              <a:t>m_str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   10/ </a:t>
            </a:r>
            <a:r>
              <a:rPr lang="en-US" dirty="0" err="1" smtClean="0"/>
              <a:t>metres</a:t>
            </a:r>
            <a:endParaRPr lang="en-US" dirty="0" smtClean="0"/>
          </a:p>
          <a:p>
            <a:r>
              <a:rPr lang="en-US" dirty="0" smtClean="0"/>
              <a:t>        </a:t>
            </a:r>
            <a:r>
              <a:rPr lang="en-US" dirty="0" err="1" smtClean="0"/>
              <a:t>got_height</a:t>
            </a:r>
            <a:r>
              <a:rPr lang="en-US" dirty="0" smtClean="0"/>
              <a:t> = True # if we're here, it was converted.</a:t>
            </a:r>
          </a:p>
          <a:p>
            <a:r>
              <a:rPr lang="en-US" dirty="0" smtClean="0"/>
              <a:t>    except </a:t>
            </a:r>
            <a:r>
              <a:rPr lang="en-US" dirty="0" err="1" smtClean="0"/>
              <a:t>ZeroDivisionError</a:t>
            </a:r>
            <a:r>
              <a:rPr lang="en-US" dirty="0" smtClean="0"/>
              <a:t>:</a:t>
            </a:r>
          </a:p>
          <a:p>
            <a:r>
              <a:rPr lang="en-US" dirty="0" smtClean="0"/>
              <a:t>        print "division by zero"</a:t>
            </a:r>
          </a:p>
          <a:p>
            <a:r>
              <a:rPr lang="en-US" dirty="0" smtClean="0"/>
              <a:t>    except </a:t>
            </a:r>
            <a:r>
              <a:rPr lang="en-US" dirty="0" err="1" smtClean="0"/>
              <a:t>ValueError</a:t>
            </a:r>
            <a:r>
              <a:rPr lang="en-US" dirty="0" smtClean="0"/>
              <a:t>:</a:t>
            </a:r>
          </a:p>
          <a:p>
            <a:r>
              <a:rPr lang="en-US" dirty="0" smtClean="0"/>
              <a:t>        print "please enter integer"</a:t>
            </a:r>
          </a:p>
          <a:p>
            <a:r>
              <a:rPr lang="en-US" dirty="0" smtClean="0"/>
              <a:t>feet = 39.37 * </a:t>
            </a:r>
            <a:r>
              <a:rPr lang="en-US" dirty="0" err="1" smtClean="0"/>
              <a:t>metres</a:t>
            </a:r>
            <a:r>
              <a:rPr lang="en-US" dirty="0" smtClean="0"/>
              <a:t> / 12</a:t>
            </a:r>
          </a:p>
          <a:p>
            <a:r>
              <a:rPr lang="en-US" dirty="0" smtClean="0"/>
              <a:t>print "You are " + </a:t>
            </a:r>
            <a:r>
              <a:rPr lang="en-US" dirty="0" err="1" smtClean="0"/>
              <a:t>str</a:t>
            </a:r>
            <a:r>
              <a:rPr lang="en-US" dirty="0" smtClean="0"/>
              <a:t>(feet) + " feet tall."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your own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Functions are defined with a def block</a:t>
            </a:r>
          </a:p>
          <a:p>
            <a:pPr lvl="1"/>
            <a:r>
              <a:rPr lang="en-US" dirty="0" smtClean="0"/>
              <a:t>def </a:t>
            </a:r>
            <a:r>
              <a:rPr lang="en-US" dirty="0" err="1" smtClean="0"/>
              <a:t>linespace</a:t>
            </a:r>
            <a:r>
              <a:rPr lang="en-US" dirty="0" smtClean="0"/>
              <a:t>():</a:t>
            </a:r>
          </a:p>
          <a:p>
            <a:pPr lvl="1"/>
            <a:r>
              <a:rPr lang="en-US" dirty="0" smtClean="0"/>
              <a:t>    print 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print "Hello"</a:t>
            </a:r>
          </a:p>
          <a:p>
            <a:pPr lvl="1"/>
            <a:r>
              <a:rPr lang="en-US" dirty="0" err="1" smtClean="0"/>
              <a:t>linespace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print "My name is Hassan"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2143" y="774192"/>
            <a:ext cx="7661275" cy="4903787"/>
          </a:xfrm>
        </p:spPr>
        <p:txBody>
          <a:bodyPr/>
          <a:lstStyle/>
          <a:p>
            <a:r>
              <a:rPr lang="en-US" dirty="0" smtClean="0"/>
              <a:t>Write a program that finds the average of three numbers. </a:t>
            </a:r>
          </a:p>
          <a:p>
            <a:pPr lvl="1"/>
            <a:r>
              <a:rPr lang="en-US" dirty="0" smtClean="0"/>
              <a:t>If the remainder of average divided by four is 0 then ask for the first name name and surname of 	</a:t>
            </a:r>
          </a:p>
          <a:p>
            <a:pPr lvl="1"/>
            <a:r>
              <a:rPr lang="en-US" dirty="0" smtClean="0"/>
              <a:t>If the remainder of average divided by four is 1 then calculate and print (average)</a:t>
            </a:r>
            <a:r>
              <a:rPr lang="en-US" baseline="30000" dirty="0" smtClean="0"/>
              <a:t>3</a:t>
            </a:r>
            <a:r>
              <a:rPr lang="en-US" dirty="0" smtClean="0"/>
              <a:t>  - (average)</a:t>
            </a:r>
            <a:r>
              <a:rPr lang="en-US" baseline="30000" dirty="0" smtClean="0"/>
              <a:t>2</a:t>
            </a:r>
          </a:p>
          <a:p>
            <a:pPr lvl="1"/>
            <a:r>
              <a:rPr lang="en-US" dirty="0" smtClean="0"/>
              <a:t> If the remainder of average divided by four is 2 then ask for a new number n and calculate and print average/n</a:t>
            </a:r>
          </a:p>
          <a:p>
            <a:pPr lvl="1"/>
            <a:r>
              <a:rPr lang="en-US" dirty="0" smtClean="0"/>
              <a:t> If the remainder of average divided by four is 3 then print all positive even numbers smaller than 15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213065" y="1305017"/>
            <a:ext cx="2885242" cy="226380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rPr>
              <a:t>Main</a:t>
            </a:r>
          </a:p>
          <a:p>
            <a:pPr algn="l"/>
            <a:r>
              <a:rPr lang="en-US" sz="1400" dirty="0" smtClean="0"/>
              <a:t>average = </a:t>
            </a:r>
            <a:r>
              <a:rPr lang="en-US" sz="1400" dirty="0" err="1" smtClean="0"/>
              <a:t>avgThreeNum</a:t>
            </a:r>
            <a:r>
              <a:rPr lang="en-US" sz="1400" dirty="0" smtClean="0"/>
              <a:t>()</a:t>
            </a:r>
          </a:p>
          <a:p>
            <a:pPr algn="l"/>
            <a:r>
              <a:rPr lang="en-US" sz="1400" dirty="0" smtClean="0"/>
              <a:t>If average %4 ==0</a:t>
            </a:r>
          </a:p>
          <a:p>
            <a:pPr algn="l"/>
            <a:r>
              <a:rPr lang="en-US" sz="1400" dirty="0" smtClean="0"/>
              <a:t>   </a:t>
            </a:r>
            <a:r>
              <a:rPr lang="en-US" sz="1400" dirty="0" err="1" smtClean="0"/>
              <a:t>firstname,secondname</a:t>
            </a:r>
            <a:r>
              <a:rPr lang="en-US" sz="1400" dirty="0" smtClean="0"/>
              <a:t>=</a:t>
            </a:r>
            <a:r>
              <a:rPr lang="en-US" sz="1400" dirty="0" err="1" smtClean="0"/>
              <a:t>getname</a:t>
            </a:r>
            <a:r>
              <a:rPr lang="en-US" sz="1400" dirty="0" smtClean="0"/>
              <a:t>()</a:t>
            </a:r>
          </a:p>
          <a:p>
            <a:pPr algn="l"/>
            <a:r>
              <a:rPr lang="en-US" sz="1400" dirty="0" smtClean="0"/>
              <a:t>If average %4 ==1</a:t>
            </a:r>
          </a:p>
          <a:p>
            <a:pPr algn="l"/>
            <a:r>
              <a:rPr lang="en-US" sz="1400" dirty="0" smtClean="0"/>
              <a:t>  result = calc(average)</a:t>
            </a:r>
          </a:p>
          <a:p>
            <a:pPr algn="l"/>
            <a:r>
              <a:rPr lang="en-US" sz="1400" dirty="0" smtClean="0"/>
              <a:t>If average %4 ==2</a:t>
            </a:r>
          </a:p>
          <a:p>
            <a:pPr algn="l"/>
            <a:r>
              <a:rPr lang="en-US" sz="1400" dirty="0" smtClean="0"/>
              <a:t> </a:t>
            </a:r>
            <a:r>
              <a:rPr lang="en-US" sz="1400" dirty="0" err="1" smtClean="0"/>
              <a:t>resultDiv</a:t>
            </a:r>
            <a:r>
              <a:rPr lang="en-US" sz="1400" dirty="0" smtClean="0"/>
              <a:t> = division(</a:t>
            </a:r>
            <a:r>
              <a:rPr lang="en-US" sz="1400" dirty="0" err="1" smtClean="0"/>
              <a:t>avg</a:t>
            </a:r>
            <a:r>
              <a:rPr lang="en-US" sz="1400" dirty="0" smtClean="0"/>
              <a:t>)</a:t>
            </a:r>
          </a:p>
          <a:p>
            <a:pPr algn="l"/>
            <a:r>
              <a:rPr lang="en-US" sz="1400" dirty="0" smtClean="0"/>
              <a:t>If average %4 ==3</a:t>
            </a:r>
          </a:p>
          <a:p>
            <a:pPr algn="l"/>
            <a:r>
              <a:rPr lang="en-US" sz="1400" dirty="0" smtClean="0"/>
              <a:t>  </a:t>
            </a:r>
            <a:r>
              <a:rPr lang="en-US" sz="1400" dirty="0" err="1" smtClean="0"/>
              <a:t>printeven</a:t>
            </a:r>
            <a:r>
              <a:rPr lang="en-US" sz="1400" dirty="0" smtClean="0"/>
              <a:t>()</a:t>
            </a:r>
          </a:p>
          <a:p>
            <a:pPr algn="l"/>
            <a:endParaRPr lang="en-US" sz="1400" dirty="0" smtClean="0"/>
          </a:p>
          <a:p>
            <a:pPr algn="l"/>
            <a:r>
              <a:rPr lang="en-US" sz="1400" dirty="0" smtClean="0"/>
              <a:t>  </a:t>
            </a:r>
          </a:p>
          <a:p>
            <a:pPr algn="l"/>
            <a:endParaRPr lang="en-US" sz="1400" dirty="0" smtClean="0"/>
          </a:p>
          <a:p>
            <a:pPr algn="l"/>
            <a:endParaRPr lang="en-US" sz="1400" dirty="0" smtClean="0"/>
          </a:p>
          <a:p>
            <a:pPr algn="l"/>
            <a:endParaRPr lang="en-US" sz="1400" dirty="0" smtClean="0"/>
          </a:p>
          <a:p>
            <a:pPr algn="l"/>
            <a:r>
              <a:rPr lang="en-US" sz="1200" dirty="0" smtClean="0"/>
              <a:t>	</a:t>
            </a:r>
          </a:p>
          <a:p>
            <a:pPr algn="l"/>
            <a:endParaRPr lang="en-US" sz="1400" dirty="0" smtClean="0"/>
          </a:p>
          <a:p>
            <a:pPr algn="l"/>
            <a:r>
              <a:rPr lang="en-US" sz="1400" dirty="0" smtClean="0"/>
              <a:t>      </a:t>
            </a:r>
          </a:p>
          <a:p>
            <a:pPr algn="l"/>
            <a:endParaRPr lang="en-US" sz="1400" dirty="0" smtClean="0"/>
          </a:p>
          <a:p>
            <a:pPr algn="l"/>
            <a:r>
              <a:rPr lang="en-US" sz="1400" dirty="0" smtClean="0"/>
              <a:t> 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5700944" y="4967066"/>
            <a:ext cx="3238870" cy="14337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rPr>
              <a:t>division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rPr>
              <a:t>Input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rPr>
              <a:t>: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rPr>
              <a:t>avg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600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rPr>
              <a:t>Get num1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700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rPr>
              <a:t>Handle division by zero,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rPr>
              <a:t>avg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rPr>
              <a:t> is number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Return</a:t>
            </a:r>
            <a:r>
              <a:rPr lang="en-US" sz="1400" dirty="0" smtClean="0"/>
              <a:t> value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712781" y="2277122"/>
            <a:ext cx="3227033" cy="157578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rPr>
              <a:t>getName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Input: nothing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Get </a:t>
            </a:r>
            <a:r>
              <a:rPr lang="en-US" sz="1400" dirty="0" err="1" smtClean="0"/>
              <a:t>fname</a:t>
            </a:r>
            <a:r>
              <a:rPr lang="en-US" sz="1400" dirty="0" smtClean="0"/>
              <a:t>, </a:t>
            </a:r>
            <a:r>
              <a:rPr lang="en-US" sz="1400" dirty="0" err="1" smtClean="0"/>
              <a:t>sname</a:t>
            </a:r>
            <a:endParaRPr lang="en-US" sz="1400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Handle: make sure not empty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600" b="1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Return</a:t>
            </a:r>
            <a:r>
              <a:rPr lang="en-US" sz="1400" dirty="0" smtClean="0"/>
              <a:t> </a:t>
            </a:r>
            <a:r>
              <a:rPr lang="en-US" sz="1400" dirty="0" err="1" smtClean="0"/>
              <a:t>fname,sname</a:t>
            </a: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723139" y="831543"/>
            <a:ext cx="3234430" cy="137899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/>
              <a:t>a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rPr>
              <a:t>vgThreeNum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Input:</a:t>
            </a:r>
            <a:r>
              <a:rPr lang="en-US" sz="1400" dirty="0" smtClean="0"/>
              <a:t> nothing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rPr>
              <a:t>Get num1,num2,num3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rPr>
              <a:t>Handle: make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rPr>
              <a:t> sure numbers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return</a:t>
            </a:r>
            <a:r>
              <a:rPr lang="en-US" sz="1400" dirty="0" smtClean="0"/>
              <a:t> average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  <p:cxnSp>
        <p:nvCxnSpPr>
          <p:cNvPr id="10" name="Straight Arrow Connector 9"/>
          <p:cNvCxnSpPr>
            <a:endCxn id="8" idx="1"/>
          </p:cNvCxnSpPr>
          <p:nvPr/>
        </p:nvCxnSpPr>
        <p:spPr bwMode="auto">
          <a:xfrm flipV="1">
            <a:off x="2414726" y="1521042"/>
            <a:ext cx="3308413" cy="1745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6" name="Rectangle 5"/>
          <p:cNvSpPr/>
          <p:nvPr/>
        </p:nvSpPr>
        <p:spPr bwMode="auto">
          <a:xfrm>
            <a:off x="5717220" y="3873623"/>
            <a:ext cx="3222594" cy="102685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rPr>
              <a:t>calc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Input:</a:t>
            </a:r>
            <a:r>
              <a:rPr lang="en-US" sz="1400" dirty="0" smtClean="0"/>
              <a:t> </a:t>
            </a:r>
            <a:r>
              <a:rPr lang="en-US" sz="1400" dirty="0" err="1" smtClean="0"/>
              <a:t>avg</a:t>
            </a:r>
            <a:endParaRPr lang="en-US" sz="1400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Handle: </a:t>
            </a:r>
            <a:r>
              <a:rPr lang="en-US" sz="1400" dirty="0" err="1" smtClean="0"/>
              <a:t>Avg</a:t>
            </a:r>
            <a:r>
              <a:rPr lang="en-US" sz="1400" dirty="0" smtClean="0"/>
              <a:t> is number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500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Return</a:t>
            </a:r>
            <a:r>
              <a:rPr lang="en-US" sz="1400" dirty="0" smtClean="0"/>
              <a:t> value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  <p:cxnSp>
        <p:nvCxnSpPr>
          <p:cNvPr id="44" name="Straight Arrow Connector 43"/>
          <p:cNvCxnSpPr>
            <a:endCxn id="7" idx="1"/>
          </p:cNvCxnSpPr>
          <p:nvPr/>
        </p:nvCxnSpPr>
        <p:spPr bwMode="auto">
          <a:xfrm>
            <a:off x="2885243" y="2112885"/>
            <a:ext cx="2827538" cy="95213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49" name="Straight Arrow Connector 48"/>
          <p:cNvCxnSpPr>
            <a:endCxn id="6" idx="1"/>
          </p:cNvCxnSpPr>
          <p:nvPr/>
        </p:nvCxnSpPr>
        <p:spPr bwMode="auto">
          <a:xfrm>
            <a:off x="2414726" y="2565647"/>
            <a:ext cx="3302494" cy="182140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60" name="Straight Arrow Connector 59"/>
          <p:cNvCxnSpPr>
            <a:endCxn id="5" idx="1"/>
          </p:cNvCxnSpPr>
          <p:nvPr/>
        </p:nvCxnSpPr>
        <p:spPr bwMode="auto">
          <a:xfrm>
            <a:off x="1864311" y="3018408"/>
            <a:ext cx="3836633" cy="266553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63" name="Rectangle 62"/>
          <p:cNvSpPr/>
          <p:nvPr/>
        </p:nvSpPr>
        <p:spPr bwMode="auto">
          <a:xfrm>
            <a:off x="596284" y="5464206"/>
            <a:ext cx="2388093" cy="79603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rPr>
              <a:t>printeven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Input:</a:t>
            </a:r>
            <a:r>
              <a:rPr lang="en-US" sz="1400" dirty="0" smtClean="0"/>
              <a:t> nothing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500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Return</a:t>
            </a:r>
            <a:r>
              <a:rPr lang="en-US" sz="1400" dirty="0" smtClean="0"/>
              <a:t> nothing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  <p:cxnSp>
        <p:nvCxnSpPr>
          <p:cNvPr id="64" name="Straight Arrow Connector 63"/>
          <p:cNvCxnSpPr>
            <a:endCxn id="63" idx="0"/>
          </p:cNvCxnSpPr>
          <p:nvPr/>
        </p:nvCxnSpPr>
        <p:spPr bwMode="auto">
          <a:xfrm>
            <a:off x="1207363" y="3426781"/>
            <a:ext cx="582968" cy="203742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388" y="2396971"/>
            <a:ext cx="7661275" cy="3600604"/>
          </a:xfrm>
        </p:spPr>
        <p:txBody>
          <a:bodyPr/>
          <a:lstStyle/>
          <a:p>
            <a:r>
              <a:rPr lang="en-US" dirty="0" smtClean="0"/>
              <a:t>def </a:t>
            </a:r>
            <a:r>
              <a:rPr lang="en-US" dirty="0" err="1" smtClean="0"/>
              <a:t>printeven</a:t>
            </a:r>
            <a:r>
              <a:rPr lang="en-US" dirty="0" smtClean="0"/>
              <a:t>():</a:t>
            </a:r>
          </a:p>
          <a:p>
            <a:r>
              <a:rPr lang="en-US" dirty="0" smtClean="0"/>
              <a:t>    for </a:t>
            </a:r>
            <a:r>
              <a:rPr lang="en-US" dirty="0" err="1" smtClean="0"/>
              <a:t>i</a:t>
            </a:r>
            <a:r>
              <a:rPr lang="en-US" dirty="0" smtClean="0"/>
              <a:t> in range(0,15,2):</a:t>
            </a:r>
          </a:p>
          <a:p>
            <a:r>
              <a:rPr lang="en-US" dirty="0" smtClean="0"/>
              <a:t>        print </a:t>
            </a:r>
            <a:r>
              <a:rPr lang="en-US" dirty="0" err="1" smtClean="0"/>
              <a:t>i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073154" y="1318334"/>
            <a:ext cx="2388093" cy="79603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rPr>
              <a:t>printeven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Input:</a:t>
            </a:r>
            <a:r>
              <a:rPr lang="en-US" sz="1400" dirty="0" smtClean="0"/>
              <a:t> nothing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500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Return</a:t>
            </a:r>
            <a:r>
              <a:rPr lang="en-US" sz="1400" dirty="0" smtClean="0"/>
              <a:t> nothing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951" y="2459114"/>
            <a:ext cx="4263639" cy="3529583"/>
          </a:xfrm>
        </p:spPr>
        <p:txBody>
          <a:bodyPr/>
          <a:lstStyle/>
          <a:p>
            <a:r>
              <a:rPr lang="en-US" sz="1600" dirty="0" smtClean="0"/>
              <a:t>def division(</a:t>
            </a:r>
            <a:r>
              <a:rPr lang="en-US" sz="1600" dirty="0" err="1" smtClean="0"/>
              <a:t>avg</a:t>
            </a:r>
            <a:r>
              <a:rPr lang="en-US" sz="1600" dirty="0" smtClean="0"/>
              <a:t>):</a:t>
            </a:r>
          </a:p>
          <a:p>
            <a:r>
              <a:rPr lang="en-US" sz="1600" dirty="0" smtClean="0"/>
              <a:t>    num1 = </a:t>
            </a:r>
            <a:r>
              <a:rPr lang="en-US" sz="1600" dirty="0" err="1" smtClean="0"/>
              <a:t>read_integer</a:t>
            </a:r>
            <a:r>
              <a:rPr lang="en-US" sz="1600" dirty="0" smtClean="0"/>
              <a:t>("please enter a number")</a:t>
            </a:r>
          </a:p>
          <a:p>
            <a:r>
              <a:rPr lang="en-US" sz="1600" dirty="0" smtClean="0"/>
              <a:t>    try:</a:t>
            </a:r>
          </a:p>
          <a:p>
            <a:r>
              <a:rPr lang="en-US" sz="1600" dirty="0" smtClean="0"/>
              <a:t>        value = </a:t>
            </a:r>
            <a:r>
              <a:rPr lang="en-US" sz="1600" dirty="0" err="1" smtClean="0"/>
              <a:t>avg</a:t>
            </a:r>
            <a:r>
              <a:rPr lang="en-US" sz="1600" dirty="0" smtClean="0"/>
              <a:t>/num1</a:t>
            </a:r>
          </a:p>
          <a:p>
            <a:r>
              <a:rPr lang="en-US" sz="1600" dirty="0" smtClean="0"/>
              <a:t>    except </a:t>
            </a:r>
            <a:r>
              <a:rPr lang="en-US" sz="1600" dirty="0" err="1" smtClean="0"/>
              <a:t>ZeroDivisionError</a:t>
            </a:r>
            <a:r>
              <a:rPr lang="en-US" sz="1600" dirty="0" smtClean="0"/>
              <a:t>:</a:t>
            </a:r>
          </a:p>
          <a:p>
            <a:r>
              <a:rPr lang="en-US" sz="1600" dirty="0" smtClean="0"/>
              <a:t>        print "you had division by zero"</a:t>
            </a:r>
          </a:p>
          <a:p>
            <a:r>
              <a:rPr lang="en-US" sz="1600" dirty="0" smtClean="0"/>
              <a:t>        return 0</a:t>
            </a:r>
          </a:p>
          <a:p>
            <a:r>
              <a:rPr lang="en-US" sz="1600" dirty="0" smtClean="0"/>
              <a:t>    except </a:t>
            </a:r>
            <a:r>
              <a:rPr lang="en-US" sz="1600" dirty="0" err="1" smtClean="0"/>
              <a:t>TypeError</a:t>
            </a:r>
            <a:r>
              <a:rPr lang="en-US" sz="1600" dirty="0" smtClean="0"/>
              <a:t>:</a:t>
            </a:r>
          </a:p>
          <a:p>
            <a:r>
              <a:rPr lang="en-US" sz="1600" dirty="0" smtClean="0"/>
              <a:t>        print "</a:t>
            </a:r>
            <a:r>
              <a:rPr lang="en-US" sz="1600" dirty="0" err="1" smtClean="0"/>
              <a:t>avg</a:t>
            </a:r>
            <a:r>
              <a:rPr lang="en-US" sz="1600" dirty="0" smtClean="0"/>
              <a:t> is not a number"</a:t>
            </a:r>
          </a:p>
          <a:p>
            <a:r>
              <a:rPr lang="en-US" sz="1600" dirty="0" smtClean="0"/>
              <a:t>        return 0</a:t>
            </a:r>
          </a:p>
          <a:p>
            <a:r>
              <a:rPr lang="en-US" sz="1600" dirty="0" smtClean="0"/>
              <a:t>    return value</a:t>
            </a:r>
            <a:endParaRPr lang="en-US" sz="16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303973" y="927726"/>
            <a:ext cx="3238870" cy="14337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rPr>
              <a:t>division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rPr>
              <a:t>Input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rPr>
              <a:t>: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rPr>
              <a:t>avg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600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rPr>
              <a:t>Get num1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700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rPr>
              <a:t>Handle division by zero,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rPr>
              <a:t>avg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rPr>
              <a:t> is number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Return</a:t>
            </a:r>
            <a:r>
              <a:rPr lang="en-US" sz="1400" dirty="0" smtClean="0"/>
              <a:t> value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713165" y="2647024"/>
            <a:ext cx="4263639" cy="3529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00100" lvl="1" indent="-342900" algn="l"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endParaRPr kumimoji="1" lang="en-US" kern="0" dirty="0" smtClean="0">
              <a:latin typeface="+mn-lt"/>
              <a:cs typeface="ＭＳ Ｐゴシック" charset="-128"/>
            </a:endParaRPr>
          </a:p>
          <a:p>
            <a:pPr marL="800100" lvl="1" indent="-342900" algn="l"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r>
              <a:rPr kumimoji="1" lang="en-US" kern="0" dirty="0" smtClean="0">
                <a:latin typeface="+mn-lt"/>
                <a:cs typeface="ＭＳ Ｐゴシック" charset="-128"/>
              </a:rPr>
              <a:t>def </a:t>
            </a:r>
            <a:r>
              <a:rPr kumimoji="1" lang="en-US" kern="0" dirty="0" err="1" smtClean="0">
                <a:latin typeface="+mn-lt"/>
                <a:cs typeface="ＭＳ Ｐゴシック" charset="-128"/>
              </a:rPr>
              <a:t>read_integer</a:t>
            </a:r>
            <a:r>
              <a:rPr kumimoji="1" lang="en-US" kern="0" dirty="0" smtClean="0">
                <a:latin typeface="+mn-lt"/>
                <a:cs typeface="ＭＳ Ｐゴシック" charset="-128"/>
              </a:rPr>
              <a:t>(prompt):</a:t>
            </a:r>
          </a:p>
          <a:p>
            <a:pPr marL="800100" lvl="1" indent="-342900" algn="l"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r>
              <a:rPr kumimoji="1" lang="en-US" kern="0" dirty="0" smtClean="0">
                <a:latin typeface="+mn-lt"/>
                <a:cs typeface="ＭＳ Ｐゴシック" charset="-128"/>
              </a:rPr>
              <a:t>    flag = True</a:t>
            </a:r>
          </a:p>
          <a:p>
            <a:pPr marL="800100" lvl="1" indent="-342900" algn="l"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r>
              <a:rPr kumimoji="1" lang="en-US" kern="0" dirty="0" smtClean="0">
                <a:latin typeface="+mn-lt"/>
                <a:cs typeface="ＭＳ Ｐゴシック" charset="-128"/>
              </a:rPr>
              <a:t>    while flag == True:</a:t>
            </a:r>
          </a:p>
          <a:p>
            <a:pPr marL="800100" lvl="1" indent="-342900" algn="l"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r>
              <a:rPr kumimoji="1" lang="en-US" kern="0" dirty="0" smtClean="0">
                <a:latin typeface="+mn-lt"/>
                <a:cs typeface="ＭＳ Ｐゴシック" charset="-128"/>
              </a:rPr>
              <a:t>        input = </a:t>
            </a:r>
            <a:r>
              <a:rPr kumimoji="1" lang="en-US" kern="0" dirty="0" err="1" smtClean="0">
                <a:latin typeface="+mn-lt"/>
                <a:cs typeface="ＭＳ Ｐゴシック" charset="-128"/>
              </a:rPr>
              <a:t>raw_input</a:t>
            </a:r>
            <a:r>
              <a:rPr kumimoji="1" lang="en-US" kern="0" dirty="0" smtClean="0">
                <a:latin typeface="+mn-lt"/>
                <a:cs typeface="ＭＳ Ｐゴシック" charset="-128"/>
              </a:rPr>
              <a:t>(prompt)</a:t>
            </a:r>
          </a:p>
          <a:p>
            <a:pPr marL="800100" lvl="1" indent="-342900" algn="l"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r>
              <a:rPr kumimoji="1" lang="en-US" kern="0" dirty="0" smtClean="0">
                <a:latin typeface="+mn-lt"/>
                <a:cs typeface="ＭＳ Ｐゴシック" charset="-128"/>
              </a:rPr>
              <a:t>        if </a:t>
            </a:r>
            <a:r>
              <a:rPr kumimoji="1" lang="en-US" kern="0" dirty="0" err="1" smtClean="0">
                <a:latin typeface="+mn-lt"/>
                <a:cs typeface="ＭＳ Ｐゴシック" charset="-128"/>
              </a:rPr>
              <a:t>input.isdigit</a:t>
            </a:r>
            <a:r>
              <a:rPr kumimoji="1" lang="en-US" kern="0" dirty="0" smtClean="0">
                <a:latin typeface="+mn-lt"/>
                <a:cs typeface="ＭＳ Ｐゴシック" charset="-128"/>
              </a:rPr>
              <a:t>() == True:</a:t>
            </a:r>
          </a:p>
          <a:p>
            <a:pPr marL="800100" lvl="1" indent="-342900" algn="l"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r>
              <a:rPr kumimoji="1" lang="en-US" kern="0" dirty="0" smtClean="0">
                <a:latin typeface="+mn-lt"/>
                <a:cs typeface="ＭＳ Ｐゴシック" charset="-128"/>
              </a:rPr>
              <a:t>            flag = False</a:t>
            </a:r>
          </a:p>
          <a:p>
            <a:pPr marL="800100" lvl="1" indent="-342900" algn="l"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r>
              <a:rPr kumimoji="1" lang="en-US" kern="0" dirty="0" smtClean="0">
                <a:latin typeface="+mn-lt"/>
                <a:cs typeface="ＭＳ Ｐゴシック" charset="-128"/>
              </a:rPr>
              <a:t>    return </a:t>
            </a:r>
            <a:r>
              <a:rPr kumimoji="1" lang="en-US" kern="0" dirty="0" err="1" smtClean="0">
                <a:latin typeface="+mn-lt"/>
                <a:cs typeface="ＭＳ Ｐゴシック" charset="-128"/>
              </a:rPr>
              <a:t>int</a:t>
            </a:r>
            <a:r>
              <a:rPr kumimoji="1" lang="en-US" kern="0" dirty="0" smtClean="0">
                <a:latin typeface="+mn-lt"/>
                <a:cs typeface="ＭＳ Ｐゴシック" charset="-128"/>
              </a:rPr>
              <a:t>(input)</a:t>
            </a:r>
          </a:p>
          <a:p>
            <a:pPr marL="800100" lvl="1" indent="-342900" algn="l"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endParaRPr kumimoji="1" lang="en-US" kern="0" dirty="0" smtClean="0">
              <a:latin typeface="+mn-lt"/>
              <a:cs typeface="ＭＳ Ｐゴシック" charset="-128"/>
            </a:endParaRPr>
          </a:p>
          <a:p>
            <a:pPr marL="800100" lvl="1" indent="-342900" algn="l"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endParaRPr kumimoji="1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388" y="2885243"/>
            <a:ext cx="7661275" cy="3112332"/>
          </a:xfrm>
        </p:spPr>
        <p:txBody>
          <a:bodyPr/>
          <a:lstStyle/>
          <a:p>
            <a:r>
              <a:rPr lang="en-US" dirty="0" smtClean="0"/>
              <a:t>def calc(</a:t>
            </a:r>
            <a:r>
              <a:rPr lang="en-US" dirty="0" err="1" smtClean="0"/>
              <a:t>avg</a:t>
            </a:r>
            <a:r>
              <a:rPr lang="en-US" dirty="0" smtClean="0"/>
              <a:t>):</a:t>
            </a:r>
          </a:p>
          <a:p>
            <a:r>
              <a:rPr lang="en-US" dirty="0" smtClean="0"/>
              <a:t>    try: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avg</a:t>
            </a:r>
            <a:r>
              <a:rPr lang="en-US" dirty="0" smtClean="0"/>
              <a:t> = float(</a:t>
            </a:r>
            <a:r>
              <a:rPr lang="en-US" dirty="0" err="1" smtClean="0"/>
              <a:t>avg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except </a:t>
            </a:r>
            <a:r>
              <a:rPr lang="en-US" dirty="0" err="1" smtClean="0"/>
              <a:t>ValueError</a:t>
            </a:r>
            <a:r>
              <a:rPr lang="en-US" dirty="0" smtClean="0"/>
              <a:t>:</a:t>
            </a:r>
          </a:p>
          <a:p>
            <a:r>
              <a:rPr lang="en-US" dirty="0" smtClean="0"/>
              <a:t>        print "</a:t>
            </a:r>
            <a:r>
              <a:rPr lang="en-US" dirty="0" err="1" smtClean="0"/>
              <a:t>avg</a:t>
            </a:r>
            <a:r>
              <a:rPr lang="en-US" dirty="0" smtClean="0"/>
              <a:t> in calc is not a number"</a:t>
            </a:r>
          </a:p>
          <a:p>
            <a:r>
              <a:rPr lang="en-US" dirty="0" smtClean="0"/>
              <a:t>        return 0</a:t>
            </a:r>
          </a:p>
          <a:p>
            <a:r>
              <a:rPr lang="en-US" dirty="0" smtClean="0"/>
              <a:t>    value = </a:t>
            </a:r>
            <a:r>
              <a:rPr lang="en-US" dirty="0" err="1" smtClean="0"/>
              <a:t>avg</a:t>
            </a:r>
            <a:r>
              <a:rPr lang="en-US" dirty="0" smtClean="0"/>
              <a:t>*</a:t>
            </a:r>
            <a:r>
              <a:rPr lang="en-US" dirty="0" err="1" smtClean="0"/>
              <a:t>avg</a:t>
            </a:r>
            <a:r>
              <a:rPr lang="en-US" dirty="0" smtClean="0"/>
              <a:t>*</a:t>
            </a:r>
            <a:r>
              <a:rPr lang="en-US" dirty="0" err="1" smtClean="0"/>
              <a:t>avg</a:t>
            </a:r>
            <a:r>
              <a:rPr lang="en-US" dirty="0" smtClean="0"/>
              <a:t> - </a:t>
            </a:r>
            <a:r>
              <a:rPr lang="en-US" dirty="0" err="1" smtClean="0"/>
              <a:t>avg</a:t>
            </a:r>
            <a:r>
              <a:rPr lang="en-US" dirty="0" smtClean="0"/>
              <a:t>**2</a:t>
            </a:r>
          </a:p>
          <a:p>
            <a:r>
              <a:rPr lang="en-US" dirty="0" smtClean="0"/>
              <a:t>    return value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249227" y="935115"/>
            <a:ext cx="3222594" cy="102685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rPr>
              <a:t>calc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Input:</a:t>
            </a:r>
            <a:r>
              <a:rPr lang="en-US" sz="1400" dirty="0" smtClean="0"/>
              <a:t> </a:t>
            </a:r>
            <a:r>
              <a:rPr lang="en-US" sz="1400" dirty="0" err="1" smtClean="0"/>
              <a:t>avg</a:t>
            </a:r>
            <a:endParaRPr lang="en-US" sz="1400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Handle: </a:t>
            </a:r>
            <a:r>
              <a:rPr lang="en-US" sz="1400" dirty="0" err="1" smtClean="0"/>
              <a:t>Avg</a:t>
            </a:r>
            <a:r>
              <a:rPr lang="en-US" sz="1400" dirty="0" smtClean="0"/>
              <a:t> is number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500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Return</a:t>
            </a:r>
            <a:r>
              <a:rPr lang="en-US" sz="1400" dirty="0" smtClean="0"/>
              <a:t> value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388" y="2920753"/>
            <a:ext cx="7661275" cy="3076822"/>
          </a:xfrm>
        </p:spPr>
        <p:txBody>
          <a:bodyPr/>
          <a:lstStyle/>
          <a:p>
            <a:r>
              <a:rPr lang="en-US" dirty="0" smtClean="0"/>
              <a:t>def </a:t>
            </a:r>
            <a:r>
              <a:rPr lang="en-US" dirty="0" err="1" smtClean="0"/>
              <a:t>getName</a:t>
            </a:r>
            <a:r>
              <a:rPr lang="en-US" dirty="0" smtClean="0"/>
              <a:t>():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fname</a:t>
            </a:r>
            <a:r>
              <a:rPr lang="en-US" dirty="0" smtClean="0"/>
              <a:t> = </a:t>
            </a:r>
            <a:r>
              <a:rPr lang="en-US" dirty="0" err="1" smtClean="0"/>
              <a:t>raw_input</a:t>
            </a:r>
            <a:r>
              <a:rPr lang="en-US" dirty="0" smtClean="0"/>
              <a:t>("What is your first name? ")</a:t>
            </a:r>
          </a:p>
          <a:p>
            <a:r>
              <a:rPr lang="en-US" dirty="0" smtClean="0"/>
              <a:t>    while </a:t>
            </a:r>
            <a:r>
              <a:rPr lang="en-US" dirty="0" err="1" smtClean="0"/>
              <a:t>fname</a:t>
            </a:r>
            <a:r>
              <a:rPr lang="en-US" dirty="0" smtClean="0"/>
              <a:t>=="":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fname</a:t>
            </a:r>
            <a:r>
              <a:rPr lang="en-US" dirty="0" smtClean="0"/>
              <a:t> = </a:t>
            </a:r>
            <a:r>
              <a:rPr lang="en-US" dirty="0" err="1" smtClean="0"/>
              <a:t>raw_input</a:t>
            </a:r>
            <a:r>
              <a:rPr lang="en-US" dirty="0" smtClean="0"/>
              <a:t>("Please enter your name: ")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sname</a:t>
            </a:r>
            <a:r>
              <a:rPr lang="en-US" dirty="0" smtClean="0"/>
              <a:t> = </a:t>
            </a:r>
            <a:r>
              <a:rPr lang="en-US" dirty="0" err="1" smtClean="0"/>
              <a:t>raw_input</a:t>
            </a:r>
            <a:r>
              <a:rPr lang="en-US" dirty="0" smtClean="0"/>
              <a:t>("What is your surname name? ")</a:t>
            </a:r>
          </a:p>
          <a:p>
            <a:r>
              <a:rPr lang="en-US" dirty="0" smtClean="0"/>
              <a:t>    while </a:t>
            </a:r>
            <a:r>
              <a:rPr lang="en-US" dirty="0" err="1" smtClean="0"/>
              <a:t>sname</a:t>
            </a:r>
            <a:r>
              <a:rPr lang="en-US" dirty="0" smtClean="0"/>
              <a:t>=="":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sname</a:t>
            </a:r>
            <a:r>
              <a:rPr lang="en-US" dirty="0" smtClean="0"/>
              <a:t> = </a:t>
            </a:r>
            <a:r>
              <a:rPr lang="en-US" dirty="0" err="1" smtClean="0"/>
              <a:t>raw_input</a:t>
            </a:r>
            <a:r>
              <a:rPr lang="en-US" dirty="0" smtClean="0"/>
              <a:t>("Please enter your </a:t>
            </a:r>
            <a:r>
              <a:rPr lang="en-US" dirty="0" smtClean="0"/>
              <a:t>surname</a:t>
            </a:r>
            <a:r>
              <a:rPr lang="en-US" dirty="0" smtClean="0"/>
              <a:t>: ")</a:t>
            </a:r>
          </a:p>
          <a:p>
            <a:r>
              <a:rPr lang="en-US" dirty="0" smtClean="0"/>
              <a:t>    return </a:t>
            </a:r>
            <a:r>
              <a:rPr lang="en-US" dirty="0" err="1" smtClean="0"/>
              <a:t>fname</a:t>
            </a:r>
            <a:r>
              <a:rPr lang="en-US" dirty="0" smtClean="0"/>
              <a:t>, </a:t>
            </a:r>
            <a:r>
              <a:rPr lang="en-US" dirty="0" err="1" smtClean="0"/>
              <a:t>sname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528874" y="1167413"/>
            <a:ext cx="3227033" cy="157578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rPr>
              <a:t>getName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Input: nothing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Get </a:t>
            </a:r>
            <a:r>
              <a:rPr lang="en-US" sz="1400" dirty="0" err="1" smtClean="0"/>
              <a:t>fname</a:t>
            </a:r>
            <a:r>
              <a:rPr lang="en-US" sz="1400" dirty="0" smtClean="0"/>
              <a:t>, </a:t>
            </a:r>
            <a:r>
              <a:rPr lang="en-US" sz="1400" dirty="0" err="1" smtClean="0"/>
              <a:t>sname</a:t>
            </a:r>
            <a:endParaRPr lang="en-US" sz="1400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Handle: make sure not empty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600" b="1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Return</a:t>
            </a:r>
            <a:r>
              <a:rPr lang="en-US" sz="1400" dirty="0" smtClean="0"/>
              <a:t> </a:t>
            </a:r>
            <a:r>
              <a:rPr lang="en-US" sz="1400" dirty="0" err="1" smtClean="0"/>
              <a:t>fname,sname</a:t>
            </a: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388" y="2405849"/>
            <a:ext cx="7661275" cy="3591726"/>
          </a:xfrm>
        </p:spPr>
        <p:txBody>
          <a:bodyPr/>
          <a:lstStyle/>
          <a:p>
            <a:r>
              <a:rPr lang="en-US" dirty="0" smtClean="0"/>
              <a:t>def </a:t>
            </a:r>
            <a:r>
              <a:rPr lang="en-US" dirty="0" err="1" smtClean="0"/>
              <a:t>avgThreeNum</a:t>
            </a:r>
            <a:r>
              <a:rPr lang="en-US" dirty="0" smtClean="0"/>
              <a:t>():</a:t>
            </a:r>
          </a:p>
          <a:p>
            <a:r>
              <a:rPr lang="en-US" dirty="0" smtClean="0"/>
              <a:t>    num1 = </a:t>
            </a:r>
            <a:r>
              <a:rPr lang="en-US" dirty="0" err="1" smtClean="0"/>
              <a:t>read_integer</a:t>
            </a:r>
            <a:r>
              <a:rPr lang="en-US" dirty="0" smtClean="0"/>
              <a:t>("please enter first number")</a:t>
            </a:r>
          </a:p>
          <a:p>
            <a:r>
              <a:rPr lang="en-US" dirty="0" smtClean="0"/>
              <a:t>    num2 = </a:t>
            </a:r>
            <a:r>
              <a:rPr lang="en-US" dirty="0" err="1" smtClean="0"/>
              <a:t>read_integer</a:t>
            </a:r>
            <a:r>
              <a:rPr lang="en-US" dirty="0" smtClean="0"/>
              <a:t>("please enter second number")</a:t>
            </a:r>
          </a:p>
          <a:p>
            <a:r>
              <a:rPr lang="en-US" dirty="0" smtClean="0"/>
              <a:t>    num3 = </a:t>
            </a:r>
            <a:r>
              <a:rPr lang="en-US" dirty="0" err="1" smtClean="0"/>
              <a:t>read_integer</a:t>
            </a:r>
            <a:r>
              <a:rPr lang="en-US" dirty="0" smtClean="0"/>
              <a:t>("please enter third number")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avg</a:t>
            </a:r>
            <a:r>
              <a:rPr lang="en-US" dirty="0" smtClean="0"/>
              <a:t> = (num1 +num2 + num3)/3</a:t>
            </a:r>
          </a:p>
          <a:p>
            <a:r>
              <a:rPr lang="en-US" dirty="0" smtClean="0"/>
              <a:t>    return </a:t>
            </a:r>
            <a:r>
              <a:rPr lang="en-US" dirty="0" err="1" smtClean="0"/>
              <a:t>avg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264025" y="796032"/>
            <a:ext cx="3234430" cy="137899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/>
              <a:t>a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rPr>
              <a:t>vgThreeNum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Input:</a:t>
            </a:r>
            <a:r>
              <a:rPr lang="en-US" sz="1400" dirty="0" smtClean="0"/>
              <a:t> nothing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rPr>
              <a:t>Get num1,num2,num3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rPr>
              <a:t>Handle: make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rPr>
              <a:t> sure numbers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/>
              <a:t>return</a:t>
            </a:r>
            <a:r>
              <a:rPr lang="en-US" sz="1400" dirty="0" smtClean="0"/>
              <a:t> average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1883" y="2902635"/>
            <a:ext cx="7661275" cy="2952534"/>
          </a:xfrm>
        </p:spPr>
        <p:txBody>
          <a:bodyPr/>
          <a:lstStyle/>
          <a:p>
            <a:r>
              <a:rPr lang="en-US" sz="1400" dirty="0" err="1" smtClean="0"/>
              <a:t>avg</a:t>
            </a:r>
            <a:r>
              <a:rPr lang="en-US" sz="1400" dirty="0" smtClean="0"/>
              <a:t> = </a:t>
            </a:r>
            <a:r>
              <a:rPr lang="en-US" sz="1400" dirty="0" err="1" smtClean="0"/>
              <a:t>avgThreeNum</a:t>
            </a:r>
            <a:r>
              <a:rPr lang="en-US" sz="1400" dirty="0" smtClean="0"/>
              <a:t>()</a:t>
            </a:r>
          </a:p>
          <a:p>
            <a:r>
              <a:rPr lang="en-US" sz="1400" dirty="0" smtClean="0"/>
              <a:t>print </a:t>
            </a:r>
            <a:r>
              <a:rPr lang="en-US" sz="1400" dirty="0" err="1" smtClean="0"/>
              <a:t>avg</a:t>
            </a:r>
            <a:endParaRPr lang="en-US" sz="1400" dirty="0" smtClean="0"/>
          </a:p>
          <a:p>
            <a:r>
              <a:rPr lang="en-US" sz="1400" dirty="0" smtClean="0"/>
              <a:t>if </a:t>
            </a:r>
            <a:r>
              <a:rPr lang="en-US" sz="1400" dirty="0" err="1" smtClean="0"/>
              <a:t>avg</a:t>
            </a:r>
            <a:r>
              <a:rPr lang="en-US" sz="1400" dirty="0" smtClean="0"/>
              <a:t> % 4 == 0:</a:t>
            </a:r>
          </a:p>
          <a:p>
            <a:r>
              <a:rPr lang="en-US" sz="1400" dirty="0" smtClean="0"/>
              <a:t>     </a:t>
            </a:r>
            <a:r>
              <a:rPr lang="en-US" sz="1400" dirty="0" err="1" smtClean="0"/>
              <a:t>firstname</a:t>
            </a:r>
            <a:r>
              <a:rPr lang="en-US" sz="1400" dirty="0" smtClean="0"/>
              <a:t>, </a:t>
            </a:r>
            <a:r>
              <a:rPr lang="en-US" sz="1400" dirty="0" err="1" smtClean="0"/>
              <a:t>secondname</a:t>
            </a:r>
            <a:r>
              <a:rPr lang="en-US" sz="1400" dirty="0" smtClean="0"/>
              <a:t> = </a:t>
            </a:r>
            <a:r>
              <a:rPr lang="en-US" sz="1400" dirty="0" err="1" smtClean="0"/>
              <a:t>getName</a:t>
            </a:r>
            <a:r>
              <a:rPr lang="en-US" sz="1400" dirty="0" smtClean="0"/>
              <a:t>()</a:t>
            </a:r>
          </a:p>
          <a:p>
            <a:r>
              <a:rPr lang="en-US" sz="1400" dirty="0" smtClean="0"/>
              <a:t>     print </a:t>
            </a:r>
            <a:r>
              <a:rPr lang="en-US" sz="1400" dirty="0" err="1" smtClean="0"/>
              <a:t>firstname</a:t>
            </a:r>
            <a:r>
              <a:rPr lang="en-US" sz="1400" dirty="0" smtClean="0"/>
              <a:t>, </a:t>
            </a:r>
            <a:r>
              <a:rPr lang="en-US" sz="1400" dirty="0" err="1" smtClean="0"/>
              <a:t>secondname</a:t>
            </a:r>
            <a:endParaRPr lang="en-US" sz="1400" dirty="0" smtClean="0"/>
          </a:p>
          <a:p>
            <a:r>
              <a:rPr lang="en-US" sz="1400" dirty="0" err="1" smtClean="0"/>
              <a:t>elif</a:t>
            </a:r>
            <a:r>
              <a:rPr lang="en-US" sz="1400" dirty="0" smtClean="0"/>
              <a:t> </a:t>
            </a:r>
            <a:r>
              <a:rPr lang="en-US" sz="1400" dirty="0" err="1" smtClean="0"/>
              <a:t>avg</a:t>
            </a:r>
            <a:r>
              <a:rPr lang="en-US" sz="1400" dirty="0" smtClean="0"/>
              <a:t> % 4 == 1:</a:t>
            </a:r>
          </a:p>
          <a:p>
            <a:r>
              <a:rPr lang="en-US" sz="1400" dirty="0" smtClean="0"/>
              <a:t>    results = calc(</a:t>
            </a:r>
            <a:r>
              <a:rPr lang="en-US" sz="1400" dirty="0" err="1" smtClean="0"/>
              <a:t>avg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    print results</a:t>
            </a:r>
          </a:p>
          <a:p>
            <a:r>
              <a:rPr lang="en-US" sz="1400" dirty="0" err="1" smtClean="0"/>
              <a:t>elif</a:t>
            </a:r>
            <a:r>
              <a:rPr lang="en-US" sz="1400" dirty="0" smtClean="0"/>
              <a:t> </a:t>
            </a:r>
            <a:r>
              <a:rPr lang="en-US" sz="1400" dirty="0" err="1" smtClean="0"/>
              <a:t>avg</a:t>
            </a:r>
            <a:r>
              <a:rPr lang="en-US" sz="1400" dirty="0" smtClean="0"/>
              <a:t> % 4 == 2:</a:t>
            </a:r>
          </a:p>
          <a:p>
            <a:r>
              <a:rPr lang="en-US" sz="1400" dirty="0" smtClean="0"/>
              <a:t>    results = division(</a:t>
            </a:r>
            <a:r>
              <a:rPr lang="en-US" sz="1400" dirty="0" err="1" smtClean="0"/>
              <a:t>avg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    print results</a:t>
            </a:r>
            <a:endParaRPr lang="en-US" sz="1400" dirty="0" smtClean="0"/>
          </a:p>
          <a:p>
            <a:r>
              <a:rPr lang="en-US" sz="1400" dirty="0" smtClean="0"/>
              <a:t>else: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printeven</a:t>
            </a:r>
            <a:r>
              <a:rPr lang="en-US" sz="1400" dirty="0" smtClean="0"/>
              <a:t>()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394036" y="652436"/>
            <a:ext cx="2885242" cy="226380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rPr>
              <a:t>Main</a:t>
            </a:r>
          </a:p>
          <a:p>
            <a:pPr algn="l"/>
            <a:r>
              <a:rPr lang="en-US" sz="1400" dirty="0" smtClean="0"/>
              <a:t>average = </a:t>
            </a:r>
            <a:r>
              <a:rPr lang="en-US" sz="1400" dirty="0" err="1" smtClean="0"/>
              <a:t>avgThreeNum</a:t>
            </a:r>
            <a:r>
              <a:rPr lang="en-US" sz="1400" dirty="0" smtClean="0"/>
              <a:t>()</a:t>
            </a:r>
          </a:p>
          <a:p>
            <a:pPr algn="l"/>
            <a:r>
              <a:rPr lang="en-US" sz="1400" dirty="0" smtClean="0"/>
              <a:t>If average %4 ==0</a:t>
            </a:r>
          </a:p>
          <a:p>
            <a:pPr algn="l"/>
            <a:r>
              <a:rPr lang="en-US" sz="1400" dirty="0" smtClean="0"/>
              <a:t>   </a:t>
            </a:r>
            <a:r>
              <a:rPr lang="en-US" sz="1400" dirty="0" err="1" smtClean="0"/>
              <a:t>firstname,secondname</a:t>
            </a:r>
            <a:r>
              <a:rPr lang="en-US" sz="1400" dirty="0" smtClean="0"/>
              <a:t>=</a:t>
            </a:r>
            <a:r>
              <a:rPr lang="en-US" sz="1400" dirty="0" err="1" smtClean="0"/>
              <a:t>getname</a:t>
            </a:r>
            <a:r>
              <a:rPr lang="en-US" sz="1400" dirty="0" smtClean="0"/>
              <a:t>()</a:t>
            </a:r>
          </a:p>
          <a:p>
            <a:pPr algn="l"/>
            <a:r>
              <a:rPr lang="en-US" sz="1400" dirty="0" smtClean="0"/>
              <a:t>If average %4 ==1</a:t>
            </a:r>
          </a:p>
          <a:p>
            <a:pPr algn="l"/>
            <a:r>
              <a:rPr lang="en-US" sz="1400" dirty="0" smtClean="0"/>
              <a:t>  result = calc(average)</a:t>
            </a:r>
          </a:p>
          <a:p>
            <a:pPr algn="l"/>
            <a:r>
              <a:rPr lang="en-US" sz="1400" dirty="0" smtClean="0"/>
              <a:t>If average %4 ==2</a:t>
            </a:r>
          </a:p>
          <a:p>
            <a:pPr algn="l"/>
            <a:r>
              <a:rPr lang="en-US" sz="1400" dirty="0" smtClean="0"/>
              <a:t> </a:t>
            </a:r>
            <a:r>
              <a:rPr lang="en-US" sz="1400" dirty="0" err="1" smtClean="0"/>
              <a:t>resultDiv</a:t>
            </a:r>
            <a:r>
              <a:rPr lang="en-US" sz="1400" dirty="0" smtClean="0"/>
              <a:t> = division(</a:t>
            </a:r>
            <a:r>
              <a:rPr lang="en-US" sz="1400" dirty="0" err="1" smtClean="0"/>
              <a:t>avg</a:t>
            </a:r>
            <a:r>
              <a:rPr lang="en-US" sz="1400" dirty="0" smtClean="0"/>
              <a:t>)</a:t>
            </a:r>
          </a:p>
          <a:p>
            <a:pPr algn="l"/>
            <a:r>
              <a:rPr lang="en-US" sz="1400" dirty="0" smtClean="0"/>
              <a:t>If average %4 ==3</a:t>
            </a:r>
          </a:p>
          <a:p>
            <a:pPr algn="l"/>
            <a:r>
              <a:rPr lang="en-US" sz="1400" dirty="0" smtClean="0"/>
              <a:t>  </a:t>
            </a:r>
            <a:r>
              <a:rPr lang="en-US" sz="1400" dirty="0" err="1" smtClean="0"/>
              <a:t>printeven</a:t>
            </a:r>
            <a:r>
              <a:rPr lang="en-US" sz="1400" dirty="0" smtClean="0"/>
              <a:t>()</a:t>
            </a:r>
          </a:p>
          <a:p>
            <a:pPr algn="l"/>
            <a:endParaRPr lang="en-US" sz="1400" dirty="0" smtClean="0"/>
          </a:p>
          <a:p>
            <a:pPr algn="l"/>
            <a:r>
              <a:rPr lang="en-US" sz="1400" dirty="0" smtClean="0"/>
              <a:t>  </a:t>
            </a:r>
          </a:p>
          <a:p>
            <a:pPr algn="l"/>
            <a:endParaRPr lang="en-US" sz="1400" dirty="0" smtClean="0"/>
          </a:p>
          <a:p>
            <a:pPr algn="l"/>
            <a:endParaRPr lang="en-US" sz="1400" dirty="0" smtClean="0"/>
          </a:p>
          <a:p>
            <a:pPr algn="l"/>
            <a:endParaRPr lang="en-US" sz="1400" dirty="0" smtClean="0"/>
          </a:p>
          <a:p>
            <a:pPr algn="l"/>
            <a:r>
              <a:rPr lang="en-US" sz="1200" dirty="0" smtClean="0"/>
              <a:t>	</a:t>
            </a:r>
          </a:p>
          <a:p>
            <a:pPr algn="l"/>
            <a:endParaRPr lang="en-US" sz="1400" dirty="0" smtClean="0"/>
          </a:p>
          <a:p>
            <a:pPr algn="l"/>
            <a:r>
              <a:rPr lang="en-US" sz="1400" dirty="0" smtClean="0"/>
              <a:t>      </a:t>
            </a:r>
          </a:p>
          <a:p>
            <a:pPr algn="l"/>
            <a:endParaRPr lang="en-US" sz="1400" dirty="0" smtClean="0"/>
          </a:p>
          <a:p>
            <a:pPr algn="l"/>
            <a:r>
              <a:rPr lang="en-US" sz="1400" dirty="0" smtClean="0"/>
              <a:t> 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10 numbers and return their squares using function</a:t>
            </a:r>
          </a:p>
          <a:p>
            <a:endParaRPr lang="en-US" dirty="0" smtClean="0"/>
          </a:p>
          <a:p>
            <a:r>
              <a:rPr lang="en-US" dirty="0" smtClean="0"/>
              <a:t>def square(num):</a:t>
            </a:r>
          </a:p>
          <a:p>
            <a:r>
              <a:rPr lang="en-US" dirty="0" smtClean="0"/>
              <a:t>    num = num*num</a:t>
            </a:r>
          </a:p>
          <a:p>
            <a:r>
              <a:rPr lang="en-US" dirty="0" smtClean="0"/>
              <a:t>    return num</a:t>
            </a:r>
          </a:p>
          <a:p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in range(10):</a:t>
            </a:r>
          </a:p>
          <a:p>
            <a:r>
              <a:rPr lang="en-US" dirty="0" smtClean="0"/>
              <a:t>    input = </a:t>
            </a:r>
            <a:r>
              <a:rPr lang="en-US" dirty="0" err="1" smtClean="0"/>
              <a:t>int</a:t>
            </a:r>
            <a:r>
              <a:rPr lang="en-US" dirty="0" smtClean="0"/>
              <a:t>(</a:t>
            </a:r>
            <a:r>
              <a:rPr lang="en-US" dirty="0" err="1" smtClean="0"/>
              <a:t>raw_input</a:t>
            </a:r>
            <a:r>
              <a:rPr lang="en-US" dirty="0" smtClean="0"/>
              <a:t>("enter number: "))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input_squared</a:t>
            </a:r>
            <a:r>
              <a:rPr lang="en-US" dirty="0" smtClean="0"/>
              <a:t> = square(input)</a:t>
            </a:r>
          </a:p>
          <a:p>
            <a:r>
              <a:rPr lang="en-US" dirty="0" smtClean="0"/>
              <a:t>    print </a:t>
            </a:r>
            <a:r>
              <a:rPr lang="en-US" dirty="0" err="1" smtClean="0"/>
              <a:t>input_squared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9899" y="871846"/>
            <a:ext cx="7661275" cy="4903787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Find all  perfect numbers between 1 to 100</a:t>
            </a:r>
          </a:p>
          <a:p>
            <a:endParaRPr lang="en-US" sz="1600" dirty="0" smtClean="0"/>
          </a:p>
          <a:p>
            <a:r>
              <a:rPr lang="en-US" sz="1600" dirty="0" smtClean="0"/>
              <a:t>def perfect(number):</a:t>
            </a:r>
          </a:p>
          <a:p>
            <a:r>
              <a:rPr lang="en-US" sz="1600" dirty="0" smtClean="0"/>
              <a:t>    </a:t>
            </a:r>
            <a:r>
              <a:rPr lang="en-US" sz="1600" dirty="0" err="1" smtClean="0"/>
              <a:t>sum_divisor</a:t>
            </a:r>
            <a:r>
              <a:rPr lang="en-US" sz="1600" dirty="0" smtClean="0"/>
              <a:t> =0</a:t>
            </a:r>
          </a:p>
          <a:p>
            <a:r>
              <a:rPr lang="en-US" sz="1600" dirty="0" smtClean="0"/>
              <a:t>    for </a:t>
            </a:r>
            <a:r>
              <a:rPr lang="en-US" sz="1600" dirty="0" err="1" smtClean="0"/>
              <a:t>i</a:t>
            </a:r>
            <a:r>
              <a:rPr lang="en-US" sz="1600" dirty="0" smtClean="0"/>
              <a:t> in range(number-1):</a:t>
            </a:r>
          </a:p>
          <a:p>
            <a:r>
              <a:rPr lang="en-US" sz="1600" dirty="0" smtClean="0"/>
              <a:t>            if number%(i+1) == 0:</a:t>
            </a:r>
          </a:p>
          <a:p>
            <a:r>
              <a:rPr lang="en-US" sz="1600" dirty="0" smtClean="0"/>
              <a:t>                    </a:t>
            </a:r>
            <a:r>
              <a:rPr lang="en-US" sz="1600" dirty="0" err="1" smtClean="0"/>
              <a:t>sum_divisor</a:t>
            </a:r>
            <a:r>
              <a:rPr lang="en-US" sz="1600" dirty="0" smtClean="0"/>
              <a:t> = </a:t>
            </a:r>
            <a:r>
              <a:rPr lang="en-US" sz="1600" dirty="0" err="1" smtClean="0"/>
              <a:t>sum_divisor</a:t>
            </a:r>
            <a:r>
              <a:rPr lang="en-US" sz="1600" dirty="0" smtClean="0"/>
              <a:t> + i+1</a:t>
            </a:r>
          </a:p>
          <a:p>
            <a:r>
              <a:rPr lang="en-US" sz="1600" dirty="0" smtClean="0"/>
              <a:t>    if number == </a:t>
            </a:r>
            <a:r>
              <a:rPr lang="en-US" sz="1600" dirty="0" err="1" smtClean="0"/>
              <a:t>sum_divisor</a:t>
            </a:r>
            <a:r>
              <a:rPr lang="en-US" sz="1600" dirty="0" smtClean="0"/>
              <a:t>:</a:t>
            </a:r>
          </a:p>
          <a:p>
            <a:r>
              <a:rPr lang="en-US" sz="1600" dirty="0" smtClean="0"/>
              <a:t>        return True</a:t>
            </a:r>
          </a:p>
          <a:p>
            <a:r>
              <a:rPr lang="en-US" sz="1600" dirty="0" smtClean="0"/>
              <a:t>    else:</a:t>
            </a:r>
          </a:p>
          <a:p>
            <a:r>
              <a:rPr lang="en-US" sz="1600" dirty="0" smtClean="0"/>
              <a:t>        return False</a:t>
            </a:r>
          </a:p>
          <a:p>
            <a:endParaRPr lang="en-US" sz="1600" dirty="0" smtClean="0"/>
          </a:p>
          <a:p>
            <a:r>
              <a:rPr lang="en-US" sz="1600" dirty="0" smtClean="0"/>
              <a:t>for j in range (1,101):</a:t>
            </a:r>
          </a:p>
          <a:p>
            <a:r>
              <a:rPr lang="en-US" sz="1600" dirty="0" smtClean="0"/>
              <a:t>     if perfect(j) == True:</a:t>
            </a:r>
          </a:p>
          <a:p>
            <a:r>
              <a:rPr lang="en-US" sz="1600" dirty="0" smtClean="0"/>
              <a:t>           print j, "is perfect"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your own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Write a </a:t>
            </a:r>
            <a:r>
              <a:rPr lang="en-US" dirty="0" err="1" smtClean="0"/>
              <a:t>read_integer</a:t>
            </a:r>
            <a:r>
              <a:rPr lang="en-US" dirty="0" smtClean="0"/>
              <a:t> function</a:t>
            </a:r>
          </a:p>
          <a:p>
            <a:r>
              <a:rPr lang="en-US" dirty="0" smtClean="0"/>
              <a:t>def </a:t>
            </a:r>
            <a:r>
              <a:rPr lang="en-US" dirty="0" err="1" smtClean="0"/>
              <a:t>read_integer</a:t>
            </a:r>
            <a:r>
              <a:rPr lang="en-US" dirty="0" smtClean="0"/>
              <a:t>(prompt):</a:t>
            </a:r>
          </a:p>
          <a:p>
            <a:r>
              <a:rPr lang="en-US" dirty="0" smtClean="0"/>
              <a:t>    flag = True</a:t>
            </a:r>
          </a:p>
          <a:p>
            <a:r>
              <a:rPr lang="en-US" dirty="0" smtClean="0"/>
              <a:t>    while flag == True:</a:t>
            </a:r>
          </a:p>
          <a:p>
            <a:r>
              <a:rPr lang="en-US" dirty="0" smtClean="0"/>
              <a:t>        input = </a:t>
            </a:r>
            <a:r>
              <a:rPr lang="en-US" dirty="0" err="1" smtClean="0"/>
              <a:t>raw_input</a:t>
            </a:r>
            <a:r>
              <a:rPr lang="en-US" dirty="0" smtClean="0"/>
              <a:t>(prompt)</a:t>
            </a:r>
          </a:p>
          <a:p>
            <a:r>
              <a:rPr lang="en-US" dirty="0" smtClean="0"/>
              <a:t>        if </a:t>
            </a:r>
            <a:r>
              <a:rPr lang="en-US" dirty="0" err="1" smtClean="0"/>
              <a:t>input.isdigit</a:t>
            </a:r>
            <a:r>
              <a:rPr lang="en-US" dirty="0" smtClean="0"/>
              <a:t>() == True:</a:t>
            </a:r>
          </a:p>
          <a:p>
            <a:r>
              <a:rPr lang="en-US" dirty="0" smtClean="0"/>
              <a:t>            flag = False</a:t>
            </a:r>
          </a:p>
          <a:p>
            <a:r>
              <a:rPr lang="en-US" dirty="0" smtClean="0"/>
              <a:t>    return </a:t>
            </a:r>
            <a:r>
              <a:rPr lang="en-US" dirty="0" err="1" smtClean="0"/>
              <a:t>int</a:t>
            </a:r>
            <a:r>
              <a:rPr lang="en-US" dirty="0" smtClean="0"/>
              <a:t>(input)</a:t>
            </a:r>
          </a:p>
          <a:p>
            <a:endParaRPr lang="en-US" dirty="0" smtClean="0"/>
          </a:p>
          <a:p>
            <a:r>
              <a:rPr lang="en-US" dirty="0" smtClean="0"/>
              <a:t>num = </a:t>
            </a:r>
            <a:r>
              <a:rPr lang="en-US" dirty="0" err="1" smtClean="0"/>
              <a:t>read_integer</a:t>
            </a:r>
            <a:r>
              <a:rPr lang="en-US" dirty="0" smtClean="0"/>
              <a:t>("Type a number: ")</a:t>
            </a:r>
          </a:p>
          <a:p>
            <a:r>
              <a:rPr lang="en-US" dirty="0" smtClean="0"/>
              <a:t>print "One more is", num+1</a:t>
            </a:r>
          </a:p>
          <a:p>
            <a:r>
              <a:rPr lang="en-US" dirty="0" smtClean="0"/>
              <a:t>num = </a:t>
            </a:r>
            <a:r>
              <a:rPr lang="en-US" dirty="0" err="1" smtClean="0"/>
              <a:t>read_integer</a:t>
            </a:r>
            <a:r>
              <a:rPr lang="en-US" dirty="0" smtClean="0"/>
              <a:t>("Type another: ")</a:t>
            </a:r>
          </a:p>
          <a:p>
            <a:r>
              <a:rPr lang="en-US" dirty="0" smtClean="0"/>
              <a:t>print "One less is", num-1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I-clicker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388" y="719092"/>
            <a:ext cx="7661275" cy="5278484"/>
          </a:xfrm>
        </p:spPr>
        <p:txBody>
          <a:bodyPr/>
          <a:lstStyle/>
          <a:p>
            <a:r>
              <a:rPr lang="en-US" dirty="0" smtClean="0"/>
              <a:t>def </a:t>
            </a:r>
            <a:r>
              <a:rPr lang="en-US" dirty="0" err="1" smtClean="0"/>
              <a:t>middle_value</a:t>
            </a:r>
            <a:r>
              <a:rPr lang="en-US" dirty="0" smtClean="0"/>
              <a:t>(a, b, c):</a:t>
            </a:r>
          </a:p>
          <a:p>
            <a:r>
              <a:rPr lang="en-US" dirty="0" smtClean="0"/>
              <a:t>if a &lt;= b &lt;= c or a &gt;= b &gt;= c:</a:t>
            </a:r>
          </a:p>
          <a:p>
            <a:r>
              <a:rPr lang="en-US" dirty="0" smtClean="0"/>
              <a:t>       return b</a:t>
            </a:r>
          </a:p>
          <a:p>
            <a:r>
              <a:rPr lang="en-US" dirty="0" err="1" smtClean="0"/>
              <a:t>elif</a:t>
            </a:r>
            <a:r>
              <a:rPr lang="en-US" dirty="0" smtClean="0"/>
              <a:t> b &lt;= a &lt;= c or b &gt;= a &gt;= c:</a:t>
            </a:r>
          </a:p>
          <a:p>
            <a:r>
              <a:rPr lang="en-US" dirty="0" smtClean="0"/>
              <a:t>       return a</a:t>
            </a:r>
          </a:p>
          <a:p>
            <a:r>
              <a:rPr lang="en-US" dirty="0" smtClean="0"/>
              <a:t>else:</a:t>
            </a:r>
          </a:p>
          <a:p>
            <a:r>
              <a:rPr lang="en-US" dirty="0" smtClean="0"/>
              <a:t>        return c</a:t>
            </a:r>
          </a:p>
          <a:p>
            <a:endParaRPr lang="en-US" dirty="0" smtClean="0"/>
          </a:p>
          <a:p>
            <a:r>
              <a:rPr lang="en-US" dirty="0" smtClean="0"/>
              <a:t>print </a:t>
            </a:r>
            <a:r>
              <a:rPr lang="en-US" dirty="0" err="1" smtClean="0"/>
              <a:t>middle_value</a:t>
            </a:r>
            <a:r>
              <a:rPr lang="en-US" dirty="0" smtClean="0"/>
              <a:t>(8,2,6) / 2</a:t>
            </a:r>
          </a:p>
          <a:p>
            <a:endParaRPr lang="en-US" dirty="0" smtClean="0"/>
          </a:p>
          <a:p>
            <a:r>
              <a:rPr lang="en-US" dirty="0" smtClean="0"/>
              <a:t>A:3</a:t>
            </a:r>
          </a:p>
          <a:p>
            <a:r>
              <a:rPr lang="en-US" dirty="0" smtClean="0"/>
              <a:t>B:2</a:t>
            </a:r>
          </a:p>
          <a:p>
            <a:r>
              <a:rPr lang="en-US" dirty="0" smtClean="0"/>
              <a:t>C:6</a:t>
            </a:r>
          </a:p>
          <a:p>
            <a:r>
              <a:rPr lang="en-US" dirty="0" smtClean="0"/>
              <a:t>D:5</a:t>
            </a:r>
          </a:p>
          <a:p>
            <a:r>
              <a:rPr lang="en-US" dirty="0" smtClean="0"/>
              <a:t>E:4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94" y="348295"/>
            <a:ext cx="8077200" cy="609600"/>
          </a:xfrm>
        </p:spPr>
        <p:txBody>
          <a:bodyPr/>
          <a:lstStyle/>
          <a:p>
            <a:r>
              <a:rPr lang="en-US" dirty="0" smtClean="0"/>
              <a:t>What happens when computer runs this code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388" y="1093788"/>
            <a:ext cx="7661275" cy="4903787"/>
          </a:xfrm>
        </p:spPr>
        <p:txBody>
          <a:bodyPr/>
          <a:lstStyle/>
          <a:p>
            <a:r>
              <a:rPr lang="en-US" sz="1600" dirty="0" err="1" smtClean="0"/>
              <a:t>half_mid</a:t>
            </a:r>
            <a:r>
              <a:rPr lang="en-US" sz="1600" dirty="0" smtClean="0"/>
              <a:t> = </a:t>
            </a:r>
            <a:r>
              <a:rPr lang="en-US" sz="1600" dirty="0" err="1" smtClean="0"/>
              <a:t>middle_value</a:t>
            </a:r>
            <a:r>
              <a:rPr lang="en-US" sz="1600" dirty="0" smtClean="0"/>
              <a:t>(8,2,6) / 2</a:t>
            </a:r>
          </a:p>
          <a:p>
            <a:endParaRPr lang="en-US" sz="1600" dirty="0" smtClean="0"/>
          </a:p>
          <a:p>
            <a:r>
              <a:rPr lang="en-US" sz="1600" dirty="0" smtClean="0"/>
              <a:t>The expression on the right of the variable assignment must be evaluated before the variable can be assigned</a:t>
            </a:r>
          </a:p>
          <a:p>
            <a:pPr lvl="1"/>
            <a:r>
              <a:rPr lang="en-US" sz="1600" dirty="0" smtClean="0"/>
              <a:t>It evaluates the expression </a:t>
            </a:r>
            <a:r>
              <a:rPr lang="en-US" sz="1600" dirty="0" err="1" smtClean="0"/>
              <a:t>middle_value</a:t>
            </a:r>
            <a:r>
              <a:rPr lang="en-US" sz="1600" dirty="0" smtClean="0"/>
              <a:t>(4,2,6) / 2.	</a:t>
            </a:r>
          </a:p>
          <a:p>
            <a:r>
              <a:rPr lang="en-US" sz="1600" dirty="0" smtClean="0"/>
              <a:t>The sub-expressions on either side of the division operator must be evaluated.</a:t>
            </a:r>
          </a:p>
          <a:p>
            <a:pPr lvl="1"/>
            <a:r>
              <a:rPr lang="en-US" sz="1600" dirty="0" smtClean="0"/>
              <a:t>Evaluate </a:t>
            </a:r>
            <a:r>
              <a:rPr lang="en-US" sz="1600" dirty="0" err="1" smtClean="0"/>
              <a:t>middle_value</a:t>
            </a:r>
            <a:r>
              <a:rPr lang="en-US" sz="1600" dirty="0" smtClean="0"/>
              <a:t>(4,2,6)</a:t>
            </a:r>
          </a:p>
          <a:p>
            <a:pPr lvl="1"/>
            <a:r>
              <a:rPr lang="en-US" sz="1600" dirty="0" smtClean="0"/>
              <a:t>Now, this statement is put on hold while the function does its thing</a:t>
            </a:r>
          </a:p>
          <a:p>
            <a:r>
              <a:rPr lang="en-US" sz="1600" dirty="0" smtClean="0"/>
              <a:t>The function </a:t>
            </a:r>
            <a:r>
              <a:rPr lang="en-US" sz="1600" dirty="0" err="1" smtClean="0"/>
              <a:t>middle_value</a:t>
            </a:r>
            <a:r>
              <a:rPr lang="en-US" sz="1600" dirty="0" smtClean="0"/>
              <a:t> is called.</a:t>
            </a:r>
          </a:p>
          <a:p>
            <a:r>
              <a:rPr lang="en-US" sz="1600" dirty="0" smtClean="0"/>
              <a:t>The arguments that are given in the calling code (4,2,6) are assigned to the local variables given in the argument list (</a:t>
            </a:r>
            <a:r>
              <a:rPr lang="en-US" sz="1600" dirty="0" err="1" smtClean="0"/>
              <a:t>a,b,c</a:t>
            </a:r>
            <a:r>
              <a:rPr lang="en-US" sz="1600" dirty="0" smtClean="0"/>
              <a:t>). </a:t>
            </a:r>
          </a:p>
          <a:p>
            <a:pPr lvl="1"/>
            <a:r>
              <a:rPr lang="en-US" sz="1600" dirty="0" smtClean="0"/>
              <a:t>a =4   ,   b=2,   c=6</a:t>
            </a:r>
          </a:p>
          <a:p>
            <a:r>
              <a:rPr lang="en-US" sz="1600" dirty="0" smtClean="0"/>
              <a:t>c=6 is returned by the function</a:t>
            </a:r>
          </a:p>
          <a:p>
            <a:r>
              <a:rPr lang="en-US" sz="1600" dirty="0" smtClean="0"/>
              <a:t>The calling code gets the return value, 6. The expressions is now 6/2.</a:t>
            </a:r>
          </a:p>
          <a:p>
            <a:r>
              <a:rPr lang="en-US" sz="1600" dirty="0" smtClean="0"/>
              <a:t>The integer 3 is assigned to the variable </a:t>
            </a:r>
            <a:r>
              <a:rPr lang="en-US" sz="1600" dirty="0" err="1" smtClean="0"/>
              <a:t>half_mid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Functions?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Functions can be used to break your program into logical sections.</a:t>
            </a:r>
          </a:p>
          <a:p>
            <a:pPr lvl="1"/>
            <a:r>
              <a:rPr lang="en-US" dirty="0" smtClean="0"/>
              <a:t>Easier to build and debug </a:t>
            </a:r>
          </a:p>
          <a:p>
            <a:pPr lvl="1"/>
            <a:r>
              <a:rPr lang="en-US" dirty="0" smtClean="0"/>
              <a:t>Makes the program easier to read </a:t>
            </a:r>
          </a:p>
          <a:p>
            <a:pPr lvl="1"/>
            <a:r>
              <a:rPr lang="en-US" dirty="0" smtClean="0"/>
              <a:t>Functions are also quite useful to prevent duplication of similar code.</a:t>
            </a:r>
          </a:p>
          <a:p>
            <a:pPr lvl="2"/>
            <a:r>
              <a:rPr lang="en-US" dirty="0" smtClean="0"/>
              <a:t>YOU SHOULD NEVER COPY PASTE CODE</a:t>
            </a:r>
          </a:p>
          <a:p>
            <a:pPr lvl="2"/>
            <a:r>
              <a:rPr lang="en-US" dirty="0" smtClean="0"/>
              <a:t>What happens when you want to update code?</a:t>
            </a:r>
          </a:p>
          <a:p>
            <a:pPr lvl="3"/>
            <a:r>
              <a:rPr lang="en-US" dirty="0" smtClean="0"/>
              <a:t>You need to haunt for that code everywhere to fix it	</a:t>
            </a:r>
          </a:p>
          <a:p>
            <a:pPr lvl="1"/>
            <a:r>
              <a:rPr lang="en-US" dirty="0" smtClean="0"/>
              <a:t>maintaining it is much easier.</a:t>
            </a:r>
          </a:p>
          <a:p>
            <a:pPr lvl="1"/>
            <a:r>
              <a:rPr lang="en-US" dirty="0" smtClean="0"/>
              <a:t>Easier to distribute the 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b-5-grey">
  <a:themeElements>
    <a:clrScheme name="">
      <a:dk1>
        <a:srgbClr val="000000"/>
      </a:dk1>
      <a:lt1>
        <a:srgbClr val="CCECFF"/>
      </a:lt1>
      <a:dk2>
        <a:srgbClr val="CC3300"/>
      </a:dk2>
      <a:lt2>
        <a:srgbClr val="666699"/>
      </a:lt2>
      <a:accent1>
        <a:srgbClr val="FFFFFF"/>
      </a:accent1>
      <a:accent2>
        <a:srgbClr val="CCCC00"/>
      </a:accent2>
      <a:accent3>
        <a:srgbClr val="E2F4FF"/>
      </a:accent3>
      <a:accent4>
        <a:srgbClr val="000000"/>
      </a:accent4>
      <a:accent5>
        <a:srgbClr val="FFFFFF"/>
      </a:accent5>
      <a:accent6>
        <a:srgbClr val="B9B900"/>
      </a:accent6>
      <a:hlink>
        <a:srgbClr val="FF9900"/>
      </a:hlink>
      <a:folHlink>
        <a:srgbClr val="FF9933"/>
      </a:folHlink>
    </a:clrScheme>
    <a:fontScheme name="db-5-grey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db-5-grey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-5-grey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-5-grey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Settings\mt\Application Data\Microsoft\Templates\db-5-grey.pot</Template>
  <TotalTime>26737</TotalTime>
  <Words>2409</Words>
  <Application>Microsoft Office PowerPoint</Application>
  <PresentationFormat>On-screen Show (4:3)</PresentationFormat>
  <Paragraphs>483</Paragraphs>
  <Slides>37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db-5-grey</vt:lpstr>
      <vt:lpstr>Clip</vt:lpstr>
      <vt:lpstr>CMPT 120  Functions and Decomposition </vt:lpstr>
      <vt:lpstr>Defining Functions</vt:lpstr>
      <vt:lpstr>Defining your own functions</vt:lpstr>
      <vt:lpstr>Example</vt:lpstr>
      <vt:lpstr>Perfect numbers</vt:lpstr>
      <vt:lpstr>Defining your own functions</vt:lpstr>
      <vt:lpstr>I-clicker question</vt:lpstr>
      <vt:lpstr>What happens when computer runs this code </vt:lpstr>
      <vt:lpstr>Why Use Functions?</vt:lpstr>
      <vt:lpstr>Slide 10</vt:lpstr>
      <vt:lpstr>Variable Scope</vt:lpstr>
      <vt:lpstr>Slide 12</vt:lpstr>
      <vt:lpstr>Use of variable i </vt:lpstr>
      <vt:lpstr>If that was not the case</vt:lpstr>
      <vt:lpstr>Assignment 1 </vt:lpstr>
      <vt:lpstr>Python Modules</vt:lpstr>
      <vt:lpstr>Slide 17</vt:lpstr>
      <vt:lpstr>Objects</vt:lpstr>
      <vt:lpstr>Properties and methods</vt:lpstr>
      <vt:lpstr>Class and instances</vt:lpstr>
      <vt:lpstr>Objects in Python</vt:lpstr>
      <vt:lpstr>Slide 22</vt:lpstr>
      <vt:lpstr>Slide 23</vt:lpstr>
      <vt:lpstr>Handling Errors</vt:lpstr>
      <vt:lpstr>Slide 25</vt:lpstr>
      <vt:lpstr>Slide 26</vt:lpstr>
      <vt:lpstr>Catching Different Types of Errors</vt:lpstr>
      <vt:lpstr>Slide 28</vt:lpstr>
      <vt:lpstr>Slide 29</vt:lpstr>
      <vt:lpstr>Example</vt:lpstr>
      <vt:lpstr>Example</vt:lpstr>
      <vt:lpstr>Slide 32</vt:lpstr>
      <vt:lpstr>Slide 33</vt:lpstr>
      <vt:lpstr>Slide 34</vt:lpstr>
      <vt:lpstr>Slide 35</vt:lpstr>
      <vt:lpstr>Slide 36</vt:lpstr>
      <vt:lpstr>Slide 37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  Introduction</dc:title>
  <dc:creator/>
  <cp:lastModifiedBy>abozorgk</cp:lastModifiedBy>
  <cp:revision>1769</cp:revision>
  <cp:lastPrinted>2005-01-10T21:51:57Z</cp:lastPrinted>
  <dcterms:created xsi:type="dcterms:W3CDTF">2011-09-06T15:22:10Z</dcterms:created>
  <dcterms:modified xsi:type="dcterms:W3CDTF">2012-06-22T17:24:50Z</dcterms:modified>
</cp:coreProperties>
</file>