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23"/>
  </p:notesMasterIdLst>
  <p:handoutMasterIdLst>
    <p:handoutMasterId r:id="rId24"/>
  </p:handoutMasterIdLst>
  <p:sldIdLst>
    <p:sldId id="313" r:id="rId2"/>
    <p:sldId id="314" r:id="rId3"/>
    <p:sldId id="315" r:id="rId4"/>
    <p:sldId id="316" r:id="rId5"/>
    <p:sldId id="317" r:id="rId6"/>
    <p:sldId id="318" r:id="rId7"/>
    <p:sldId id="319" r:id="rId8"/>
    <p:sldId id="321" r:id="rId9"/>
    <p:sldId id="322" r:id="rId10"/>
    <p:sldId id="329" r:id="rId11"/>
    <p:sldId id="330" r:id="rId12"/>
    <p:sldId id="331" r:id="rId13"/>
    <p:sldId id="334" r:id="rId14"/>
    <p:sldId id="323" r:id="rId15"/>
    <p:sldId id="332" r:id="rId16"/>
    <p:sldId id="333" r:id="rId17"/>
    <p:sldId id="324" r:id="rId18"/>
    <p:sldId id="325" r:id="rId19"/>
    <p:sldId id="326" r:id="rId20"/>
    <p:sldId id="327" r:id="rId21"/>
    <p:sldId id="328" r:id="rId2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3300"/>
    <a:srgbClr val="990000"/>
    <a:srgbClr val="00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-576" y="-96"/>
      </p:cViewPr>
      <p:guideLst>
        <p:guide orient="horz" pos="679"/>
        <p:guide pos="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7BFA63-F3E1-4314-AE52-7B4269A88C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43477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051E81-F1F8-489D-81DE-533C632203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8104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61456" name="Clip" r:id="rId3" imgW="0" imgH="0" progId="">
              <p:embed/>
            </p:oleObj>
          </a:graphicData>
        </a:graphic>
      </p:graphicFrame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862263" y="5780088"/>
            <a:ext cx="34480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>
                <a:solidFill>
                  <a:srgbClr val="578963"/>
                </a:solidFill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fld id="{5C1F8570-91E0-43F4-920D-8F7189E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260264-A890-4983-A7A7-84E31B8D8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694B2-2BA4-4B59-ABD5-9D3FA35F04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96F2F7-97A6-4DD8-92DF-D5E1DB79B0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EB2FF6-F89A-42FF-835F-F64FB4E6BE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11782-7737-4A56-BE2D-B31129F1B9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4C5F04-783B-4503-9F24-A2360F629F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B3F651-A551-48AB-9690-F3CDC2D3A4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80E4AA-0283-4277-9D5C-01C71D12AA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E7655-09B2-4434-8BCF-DBE631F7DC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D5B3F9-0127-4714-8D5D-C933E269B5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rgbClr val="F8F8F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1093788"/>
            <a:ext cx="7661275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charset="0"/>
              </a:defRPr>
            </a:lvl1pPr>
          </a:lstStyle>
          <a:p>
            <a:fld id="{391D7E4F-3947-459F-A34F-42AC7F2AC77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4481513" y="6613525"/>
            <a:ext cx="4445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chemeClr val="tx2"/>
                </a:solidFill>
              </a:rPr>
              <a:t>1.</a:t>
            </a:r>
            <a:fld id="{BB99BAFE-9FB1-4EAB-8F79-AC60EBD5B030}" type="slidenum">
              <a:rPr lang="en-US" sz="1000" b="1">
                <a:solidFill>
                  <a:schemeClr val="tx2"/>
                </a:solidFill>
              </a:rPr>
              <a:pPr>
                <a:spcBef>
                  <a:spcPct val="50000"/>
                </a:spcBef>
              </a:pPr>
              <a:t>‹#›</a:t>
            </a:fld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0" y="6613525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US" sz="1000" b="1">
              <a:solidFill>
                <a:schemeClr val="tx2"/>
              </a:solidFill>
              <a:ea typeface="+mn-ea"/>
            </a:endParaRPr>
          </a:p>
        </p:txBody>
      </p:sp>
      <p:sp>
        <p:nvSpPr>
          <p:cNvPr id="102408" name="Freeform 8"/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2" y="48"/>
              </a:cxn>
              <a:cxn ang="0">
                <a:pos x="9" y="34"/>
              </a:cxn>
              <a:cxn ang="0">
                <a:pos x="17" y="25"/>
              </a:cxn>
              <a:cxn ang="0">
                <a:pos x="30" y="17"/>
              </a:cxn>
              <a:cxn ang="0">
                <a:pos x="45" y="10"/>
              </a:cxn>
              <a:cxn ang="0">
                <a:pos x="57" y="6"/>
              </a:cxn>
              <a:cxn ang="0">
                <a:pos x="70" y="2"/>
              </a:cxn>
              <a:cxn ang="0">
                <a:pos x="85" y="0"/>
              </a:cxn>
              <a:cxn ang="0">
                <a:pos x="100" y="0"/>
              </a:cxn>
              <a:cxn ang="0">
                <a:pos x="118" y="0"/>
              </a:cxn>
              <a:cxn ang="0">
                <a:pos x="137" y="0"/>
              </a:cxn>
              <a:cxn ang="0">
                <a:pos x="154" y="2"/>
              </a:cxn>
              <a:cxn ang="0">
                <a:pos x="173" y="6"/>
              </a:cxn>
              <a:cxn ang="0">
                <a:pos x="192" y="8"/>
              </a:cxn>
              <a:cxn ang="0">
                <a:pos x="209" y="12"/>
              </a:cxn>
              <a:cxn ang="0">
                <a:pos x="224" y="15"/>
              </a:cxn>
              <a:cxn ang="0">
                <a:pos x="239" y="19"/>
              </a:cxn>
              <a:cxn ang="0">
                <a:pos x="254" y="23"/>
              </a:cxn>
              <a:cxn ang="0">
                <a:pos x="266" y="25"/>
              </a:cxn>
              <a:cxn ang="0">
                <a:pos x="273" y="27"/>
              </a:cxn>
              <a:cxn ang="0">
                <a:pos x="283" y="31"/>
              </a:cxn>
              <a:cxn ang="0">
                <a:pos x="279" y="44"/>
              </a:cxn>
              <a:cxn ang="0">
                <a:pos x="273" y="42"/>
              </a:cxn>
              <a:cxn ang="0">
                <a:pos x="260" y="40"/>
              </a:cxn>
              <a:cxn ang="0">
                <a:pos x="241" y="36"/>
              </a:cxn>
              <a:cxn ang="0">
                <a:pos x="230" y="34"/>
              </a:cxn>
              <a:cxn ang="0">
                <a:pos x="218" y="32"/>
              </a:cxn>
              <a:cxn ang="0">
                <a:pos x="207" y="31"/>
              </a:cxn>
              <a:cxn ang="0">
                <a:pos x="196" y="29"/>
              </a:cxn>
              <a:cxn ang="0">
                <a:pos x="182" y="27"/>
              </a:cxn>
              <a:cxn ang="0">
                <a:pos x="173" y="25"/>
              </a:cxn>
              <a:cxn ang="0">
                <a:pos x="163" y="23"/>
              </a:cxn>
              <a:cxn ang="0">
                <a:pos x="154" y="21"/>
              </a:cxn>
              <a:cxn ang="0">
                <a:pos x="142" y="19"/>
              </a:cxn>
              <a:cxn ang="0">
                <a:pos x="110" y="15"/>
              </a:cxn>
              <a:cxn ang="0">
                <a:pos x="83" y="21"/>
              </a:cxn>
              <a:cxn ang="0">
                <a:pos x="59" y="29"/>
              </a:cxn>
              <a:cxn ang="0">
                <a:pos x="53" y="31"/>
              </a:cxn>
              <a:cxn ang="0">
                <a:pos x="43" y="34"/>
              </a:cxn>
              <a:cxn ang="0">
                <a:pos x="32" y="38"/>
              </a:cxn>
              <a:cxn ang="0">
                <a:pos x="23" y="44"/>
              </a:cxn>
              <a:cxn ang="0">
                <a:pos x="7" y="55"/>
              </a:cxn>
              <a:cxn ang="0">
                <a:pos x="2" y="61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90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SzPct val="80000"/>
        <a:buFont typeface="Monotype Sorts" charset="2"/>
        <a:buChar char="l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CC33"/>
        </a:buClr>
        <a:buSzPct val="75000"/>
        <a:buFont typeface="Webdings" charset="2"/>
        <a:buChar char="4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7538" y="1130300"/>
            <a:ext cx="7772400" cy="1611313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CMPT </a:t>
            </a:r>
            <a:r>
              <a:rPr lang="en-US" dirty="0" smtClean="0">
                <a:ea typeface="+mj-ea"/>
                <a:cs typeface="+mj-cs"/>
              </a:rPr>
              <a:t>120 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How computers run programs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60500" y="3084513"/>
            <a:ext cx="6400800" cy="1504950"/>
          </a:xfrm>
        </p:spPr>
        <p:txBody>
          <a:bodyPr/>
          <a:lstStyle/>
          <a:p>
            <a:r>
              <a:rPr lang="en-US" dirty="0" smtClean="0"/>
              <a:t>Summer 2012</a:t>
            </a:r>
          </a:p>
          <a:p>
            <a:r>
              <a:rPr lang="en-US" dirty="0" smtClean="0"/>
              <a:t>Instructor: Hassan </a:t>
            </a:r>
            <a:r>
              <a:rPr lang="en-US" dirty="0" err="1" smtClean="0"/>
              <a:t>Khosravi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409" y="132465"/>
            <a:ext cx="8077200" cy="609600"/>
          </a:xfrm>
        </p:spPr>
        <p:txBody>
          <a:bodyPr/>
          <a:lstStyle/>
          <a:p>
            <a:r>
              <a:rPr lang="en-US" dirty="0" smtClean="0"/>
              <a:t>Examples of two’s complement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881" y="1093788"/>
            <a:ext cx="7182865" cy="4903787"/>
          </a:xfrm>
        </p:spPr>
        <p:txBody>
          <a:bodyPr/>
          <a:lstStyle/>
          <a:p>
            <a:r>
              <a:rPr lang="en-US" dirty="0" smtClean="0"/>
              <a:t>-6 +</a:t>
            </a:r>
            <a:r>
              <a:rPr lang="en-US" dirty="0" smtClean="0"/>
              <a:t>4 with 4 digits</a:t>
            </a:r>
            <a:endParaRPr lang="en-US" dirty="0" smtClean="0"/>
          </a:p>
          <a:p>
            <a:pPr lvl="1"/>
            <a:r>
              <a:rPr lang="en-US" dirty="0" smtClean="0"/>
              <a:t>Start with 6   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0110</a:t>
            </a:r>
          </a:p>
          <a:p>
            <a:pPr lvl="1"/>
            <a:r>
              <a:rPr lang="en-US" dirty="0" smtClean="0"/>
              <a:t>Complement  </a:t>
            </a:r>
            <a:r>
              <a:rPr lang="en-US" dirty="0" smtClean="0">
                <a:sym typeface="Wingdings" pitchFamily="2" charset="2"/>
              </a:rPr>
              <a:t>  1001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Add 1  1010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value is 1110?	</a:t>
            </a:r>
          </a:p>
          <a:p>
            <a:pPr lvl="1"/>
            <a:r>
              <a:rPr lang="en-US" dirty="0" smtClean="0"/>
              <a:t>Take one away </a:t>
            </a:r>
            <a:r>
              <a:rPr lang="en-US" dirty="0" smtClean="0">
                <a:sym typeface="Wingdings" pitchFamily="2" charset="2"/>
              </a:rPr>
              <a:t> 1101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Complement 0010  which is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84983" y="2930577"/>
            <a:ext cx="8739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1 0 1 0</a:t>
            </a:r>
          </a:p>
          <a:p>
            <a:r>
              <a:rPr lang="en-US" dirty="0" smtClean="0"/>
              <a:t>0 1 0 0</a:t>
            </a:r>
          </a:p>
          <a:p>
            <a:r>
              <a:rPr lang="en-US" dirty="0" smtClean="0"/>
              <a:t>----------</a:t>
            </a:r>
          </a:p>
          <a:p>
            <a:r>
              <a:rPr lang="en-US" dirty="0" smtClean="0"/>
              <a:t>1 1 1 0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67343" y="3043003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two’s complement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−3 + 5 = 2</a:t>
            </a:r>
          </a:p>
          <a:p>
            <a:pPr lvl="1"/>
            <a:r>
              <a:rPr lang="en-US" dirty="0" smtClean="0"/>
              <a:t>Start with 3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0011</a:t>
            </a:r>
          </a:p>
          <a:p>
            <a:pPr lvl="1"/>
            <a:r>
              <a:rPr lang="en-US" dirty="0" smtClean="0"/>
              <a:t>Complement </a:t>
            </a:r>
            <a:r>
              <a:rPr lang="en-US" dirty="0" smtClean="0">
                <a:sym typeface="Wingdings" pitchFamily="2" charset="2"/>
              </a:rPr>
              <a:t> 1100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Add 1  1101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We only have 4 bits of memory for values -8 to 7 so we ignore last carried one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29679" y="2930577"/>
            <a:ext cx="98456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1 1 0 1</a:t>
            </a:r>
          </a:p>
          <a:p>
            <a:r>
              <a:rPr lang="en-US" dirty="0" smtClean="0"/>
              <a:t>0 1 0 1</a:t>
            </a:r>
          </a:p>
          <a:p>
            <a:r>
              <a:rPr lang="en-US" dirty="0" smtClean="0"/>
              <a:t>----------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0 0 1 0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67343" y="3043003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– 4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1111</a:t>
            </a:r>
          </a:p>
          <a:p>
            <a:pPr lvl="1"/>
            <a:r>
              <a:rPr lang="en-US" dirty="0" smtClean="0"/>
              <a:t>Take one away 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1110</a:t>
            </a:r>
          </a:p>
          <a:p>
            <a:pPr lvl="1"/>
            <a:r>
              <a:rPr lang="en-US" dirty="0" smtClean="0"/>
              <a:t>Complement  </a:t>
            </a:r>
            <a:r>
              <a:rPr lang="en-US" dirty="0" smtClean="0">
                <a:sym typeface="Wingdings" pitchFamily="2" charset="2"/>
              </a:rPr>
              <a:t>  0001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80170" y="1776335"/>
            <a:ext cx="9845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0 0 1 1</a:t>
            </a:r>
          </a:p>
          <a:p>
            <a:r>
              <a:rPr lang="en-US" dirty="0" smtClean="0"/>
              <a:t>  0 1 0 0</a:t>
            </a:r>
          </a:p>
          <a:p>
            <a:r>
              <a:rPr lang="en-US" dirty="0" smtClean="0"/>
              <a:t>----------</a:t>
            </a:r>
          </a:p>
          <a:p>
            <a:r>
              <a:rPr lang="en-US" dirty="0" smtClean="0"/>
              <a:t>1 1 1 1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43483" y="1888761"/>
            <a:ext cx="2535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I-clicker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A: I feel comfortable with binary values and mathematical operations on them</a:t>
            </a:r>
          </a:p>
          <a:p>
            <a:r>
              <a:rPr lang="en-US" dirty="0" smtClean="0"/>
              <a:t>B: I was following the class and got the basics, I need to practice some more to be comfortable with it</a:t>
            </a:r>
          </a:p>
          <a:p>
            <a:r>
              <a:rPr lang="en-US" dirty="0" smtClean="0"/>
              <a:t>I had difficulty in understanding binary values. I need to go over the theory again.</a:t>
            </a:r>
          </a:p>
          <a:p>
            <a:r>
              <a:rPr lang="en-US" dirty="0" smtClean="0"/>
              <a:t>D: I didn’t understand binary values and operators on them at 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character is a single letter, digit or punctuation</a:t>
            </a:r>
          </a:p>
          <a:p>
            <a:pPr lvl="1"/>
            <a:r>
              <a:rPr lang="en-US" dirty="0" smtClean="0"/>
              <a:t>Storing characters is as easy as storing unsigned integers. For a byte (8 bits) in the computer’s memory, there are 2</a:t>
            </a:r>
            <a:r>
              <a:rPr lang="en-US" baseline="30000" dirty="0" smtClean="0"/>
              <a:t>8</a:t>
            </a:r>
            <a:r>
              <a:rPr lang="en-US" dirty="0" smtClean="0"/>
              <a:t> = 256 </a:t>
            </a:r>
            <a:r>
              <a:rPr lang="en-US" dirty="0" err="1" smtClean="0"/>
              <a:t>diﬀerent</a:t>
            </a:r>
            <a:r>
              <a:rPr lang="en-US" dirty="0" smtClean="0"/>
              <a:t> unsigned numbers</a:t>
            </a:r>
          </a:p>
          <a:p>
            <a:pPr lvl="1"/>
            <a:r>
              <a:rPr lang="en-US" dirty="0" smtClean="0"/>
              <a:t> Assign each possible character a number and translate the numbers to characters.</a:t>
            </a:r>
          </a:p>
          <a:p>
            <a:pPr lvl="1"/>
            <a:r>
              <a:rPr lang="en-US" dirty="0" smtClean="0"/>
              <a:t>The character set used by almost all modern computers, when dealing with English and other western languages, is called ASCII</a:t>
            </a:r>
          </a:p>
          <a:p>
            <a:pPr lvl="2"/>
            <a:r>
              <a:rPr lang="en-US" dirty="0" smtClean="0"/>
              <a:t>T =84</a:t>
            </a:r>
          </a:p>
          <a:p>
            <a:pPr lvl="2"/>
            <a:r>
              <a:rPr lang="en-US" dirty="0" smtClean="0"/>
              <a:t>$= 36</a:t>
            </a:r>
          </a:p>
          <a:p>
            <a:pPr lvl="2"/>
            <a:r>
              <a:rPr lang="en-US" dirty="0" smtClean="0"/>
              <a:t>Number 4 as a string = 52</a:t>
            </a:r>
          </a:p>
          <a:p>
            <a:pPr lvl="3"/>
            <a:r>
              <a:rPr lang="en-US" dirty="0" smtClean="0"/>
              <a:t>Why not give numbers their own value?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3491" name="Picture 3" descr="http://www.asciitable.com/index/asciifull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7825" y="871381"/>
            <a:ext cx="8288189" cy="56568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ASCII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5234" name="Picture 2" descr="EBCDIC and IBM Scan Cod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289" y="1376153"/>
            <a:ext cx="8658491" cy="50621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string is a collection of several characters.</a:t>
            </a:r>
          </a:p>
          <a:p>
            <a:pPr lvl="1"/>
            <a:r>
              <a:rPr lang="en-US" dirty="0" smtClean="0"/>
              <a:t>Some strings are "Jasper", "742", and "</a:t>
            </a:r>
            <a:r>
              <a:rPr lang="en-US" dirty="0" err="1" smtClean="0"/>
              <a:t>bhay</a:t>
            </a:r>
            <a:r>
              <a:rPr lang="en-US" dirty="0" smtClean="0"/>
              <a:t>-</a:t>
            </a:r>
            <a:r>
              <a:rPr lang="en-US" dirty="0" err="1" smtClean="0"/>
              <a:t>gn</a:t>
            </a:r>
            <a:r>
              <a:rPr lang="en-US" dirty="0" smtClean="0"/>
              <a:t>-flay-</a:t>
            </a:r>
            <a:r>
              <a:rPr lang="en-US" dirty="0" err="1" smtClean="0"/>
              <a:t>vn</a:t>
            </a:r>
            <a:r>
              <a:rPr lang="en-US" dirty="0" smtClean="0"/>
              <a:t>".</a:t>
            </a:r>
          </a:p>
          <a:p>
            <a:pPr lvl="1"/>
            <a:r>
              <a:rPr lang="en-US" dirty="0" smtClean="0"/>
              <a:t>The particular character set that is used by almost all modern computers, when dealing with English and other western languages, is called ASCII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binary is the same as 18537 how does the computer know whether this is “hi” or 18537?</a:t>
            </a:r>
          </a:p>
          <a:p>
            <a:pPr lvl="1"/>
            <a:r>
              <a:rPr lang="en-US" dirty="0" smtClean="0"/>
              <a:t>The programming language should take care of that.</a:t>
            </a:r>
            <a:endParaRPr lang="en-US" dirty="0"/>
          </a:p>
        </p:txBody>
      </p:sp>
      <p:pic>
        <p:nvPicPr>
          <p:cNvPr id="1044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61953" y="2852710"/>
            <a:ext cx="34099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only one byte per character, we can only store 256 </a:t>
            </a:r>
            <a:r>
              <a:rPr lang="en-US" dirty="0" err="1" smtClean="0"/>
              <a:t>diﬀerent</a:t>
            </a:r>
            <a:r>
              <a:rPr lang="en-US" dirty="0" smtClean="0"/>
              <a:t> characters in our strings</a:t>
            </a:r>
          </a:p>
          <a:p>
            <a:pPr lvl="1"/>
            <a:r>
              <a:rPr lang="en-US" dirty="0" smtClean="0"/>
              <a:t>But gets quite hard with languages like Chinese and Japanese</a:t>
            </a:r>
          </a:p>
          <a:p>
            <a:endParaRPr lang="en-US" dirty="0" smtClean="0"/>
          </a:p>
          <a:p>
            <a:r>
              <a:rPr lang="en-US" dirty="0" smtClean="0"/>
              <a:t>The Unicode character set was created to overcome this limitation. Unicode can represent up to 2 </a:t>
            </a:r>
            <a:r>
              <a:rPr lang="en-US" baseline="30000" dirty="0" smtClean="0"/>
              <a:t>32 </a:t>
            </a:r>
            <a:r>
              <a:rPr lang="en-US" dirty="0" smtClean="0"/>
              <a:t>characters.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Read topic 2.6 from introduction to computing science and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Python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510" y="854091"/>
            <a:ext cx="7661275" cy="4903787"/>
          </a:xfrm>
        </p:spPr>
        <p:txBody>
          <a:bodyPr/>
          <a:lstStyle/>
          <a:p>
            <a:r>
              <a:rPr lang="en-US" dirty="0" smtClean="0"/>
              <a:t>The programming language we will use in this course is Python.</a:t>
            </a:r>
          </a:p>
          <a:p>
            <a:r>
              <a:rPr lang="en-US" dirty="0" smtClean="0"/>
              <a:t>Python is an example of a high-level language; </a:t>
            </a:r>
          </a:p>
          <a:p>
            <a:pPr lvl="1"/>
            <a:r>
              <a:rPr lang="en-US" dirty="0" smtClean="0"/>
              <a:t>Other high-level languages are C, C++, Perl, and Java.</a:t>
            </a:r>
          </a:p>
          <a:p>
            <a:pPr lvl="1"/>
            <a:r>
              <a:rPr lang="en-US" dirty="0" smtClean="0"/>
              <a:t>Much easier to program</a:t>
            </a:r>
          </a:p>
          <a:p>
            <a:pPr lvl="1"/>
            <a:r>
              <a:rPr lang="en-US" dirty="0" smtClean="0"/>
              <a:t>Less time to read and write</a:t>
            </a:r>
          </a:p>
          <a:p>
            <a:pPr lvl="1"/>
            <a:r>
              <a:rPr lang="en-US" dirty="0" smtClean="0"/>
              <a:t>More likely to be correct</a:t>
            </a:r>
          </a:p>
          <a:p>
            <a:pPr lvl="1"/>
            <a:r>
              <a:rPr lang="en-US" dirty="0" smtClean="0"/>
              <a:t>Portable</a:t>
            </a:r>
          </a:p>
          <a:p>
            <a:r>
              <a:rPr lang="en-US" dirty="0" smtClean="0"/>
              <a:t> Low-level languages, sometimes referred to as “machine languages" or “assembly languages”</a:t>
            </a:r>
          </a:p>
          <a:p>
            <a:pPr lvl="1"/>
            <a:r>
              <a:rPr lang="en-US" dirty="0" smtClean="0"/>
              <a:t>Only used for a few specialized applications.</a:t>
            </a:r>
          </a:p>
          <a:p>
            <a:r>
              <a:rPr lang="en-US" dirty="0" smtClean="0"/>
              <a:t>Computers can only execute programs written in low level . Programs written in high level have to be processed before then can be run.</a:t>
            </a:r>
          </a:p>
          <a:p>
            <a:endParaRPr lang="en-US" dirty="0" smtClean="0"/>
          </a:p>
          <a:p>
            <a:r>
              <a:rPr lang="en-US" dirty="0" smtClean="0"/>
              <a:t>Two kinds of programs process high-level languages into low-level languages: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084" y="374928"/>
            <a:ext cx="8077200" cy="609600"/>
          </a:xfrm>
        </p:spPr>
        <p:txBody>
          <a:bodyPr/>
          <a:lstStyle/>
          <a:p>
            <a:r>
              <a:rPr lang="en-US" dirty="0" smtClean="0"/>
              <a:t>How Computers Represent</a:t>
            </a:r>
            <a:br>
              <a:rPr lang="en-US" dirty="0" smtClean="0"/>
            </a:b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information that is stored and manipulated with a computer is represented in binary</a:t>
            </a:r>
          </a:p>
          <a:p>
            <a:pPr lvl="1"/>
            <a:r>
              <a:rPr lang="en-US" dirty="0" smtClean="0"/>
              <a:t>with zeros and ones.</a:t>
            </a:r>
          </a:p>
          <a:p>
            <a:endParaRPr lang="en-US" dirty="0" smtClean="0"/>
          </a:p>
          <a:p>
            <a:r>
              <a:rPr lang="en-US" dirty="0" smtClean="0"/>
              <a:t>Why just zeros and ones?</a:t>
            </a:r>
          </a:p>
          <a:p>
            <a:pPr lvl="1"/>
            <a:r>
              <a:rPr lang="en-US" dirty="0" smtClean="0"/>
              <a:t>Computer’s memory is a whole bunch of tiny rechargeable batteries (capacitors).</a:t>
            </a:r>
          </a:p>
          <a:p>
            <a:pPr lvl="1"/>
            <a:r>
              <a:rPr lang="en-US" dirty="0" smtClean="0"/>
              <a:t>discharged (0) or charged (1).</a:t>
            </a:r>
          </a:p>
          <a:p>
            <a:pPr lvl="2"/>
            <a:r>
              <a:rPr lang="en-US" dirty="0" smtClean="0"/>
              <a:t>It’s easy for the computer to look at one of these capacitors and decide if it’s charged or not.</a:t>
            </a:r>
          </a:p>
          <a:p>
            <a:pPr lvl="1"/>
            <a:r>
              <a:rPr lang="en-US" dirty="0" smtClean="0"/>
              <a:t>This could be done to represent digits from 0 to 9 </a:t>
            </a:r>
          </a:p>
          <a:p>
            <a:pPr lvl="2"/>
            <a:r>
              <a:rPr lang="en-US" dirty="0" err="1" smtClean="0"/>
              <a:t>diﬃcult</a:t>
            </a:r>
            <a:r>
              <a:rPr lang="en-US" dirty="0" smtClean="0"/>
              <a:t> to distinguish ten </a:t>
            </a:r>
            <a:r>
              <a:rPr lang="en-US" dirty="0" err="1" smtClean="0"/>
              <a:t>diﬀerent</a:t>
            </a:r>
            <a:r>
              <a:rPr lang="en-US" dirty="0" smtClean="0"/>
              <a:t> levels of charge in a capacitor</a:t>
            </a:r>
          </a:p>
          <a:p>
            <a:pPr lvl="2"/>
            <a:r>
              <a:rPr lang="en-US" dirty="0" smtClean="0"/>
              <a:t>hard to make sure a capacitor doesn’t discharge a little to drop from a 7 to a 6	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An interpreter reads a high-level program and executes it, </a:t>
            </a:r>
          </a:p>
          <a:p>
            <a:pPr lvl="1"/>
            <a:r>
              <a:rPr lang="en-US" dirty="0" smtClean="0"/>
              <a:t>It processes the program a little at a time, alternately reading lines and performing computations.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Python is interpreted</a:t>
            </a:r>
          </a:p>
          <a:p>
            <a:pPr lvl="1"/>
            <a:endParaRPr lang="en-US" dirty="0" smtClean="0"/>
          </a:p>
        </p:txBody>
      </p:sp>
      <p:pic>
        <p:nvPicPr>
          <p:cNvPr id="1054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98687" y="2396971"/>
            <a:ext cx="3655008" cy="98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compiler reads the program and translates it completely before the program starts running.</a:t>
            </a:r>
          </a:p>
          <a:p>
            <a:r>
              <a:rPr lang="en-US" dirty="0" smtClean="0"/>
              <a:t>In this case, the high-level program is called the source code, and the translated program is called the object code or the executable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Read chapter 1 from how to think like a computer scientist</a:t>
            </a:r>
          </a:p>
          <a:p>
            <a:endParaRPr lang="en-US" dirty="0"/>
          </a:p>
        </p:txBody>
      </p:sp>
      <p:pic>
        <p:nvPicPr>
          <p:cNvPr id="1064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2951" y="2965142"/>
            <a:ext cx="5565881" cy="989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0" y="392693"/>
            <a:ext cx="8077200" cy="609600"/>
          </a:xfrm>
        </p:spPr>
        <p:txBody>
          <a:bodyPr/>
          <a:lstStyle/>
          <a:p>
            <a:r>
              <a:rPr lang="en-US" dirty="0" smtClean="0"/>
              <a:t>How Computers Represent</a:t>
            </a:r>
            <a:br>
              <a:rPr lang="en-US" dirty="0" smtClean="0"/>
            </a:b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150" y="1093788"/>
            <a:ext cx="8345009" cy="4903787"/>
          </a:xfrm>
        </p:spPr>
        <p:txBody>
          <a:bodyPr/>
          <a:lstStyle/>
          <a:p>
            <a:r>
              <a:rPr lang="en-US" dirty="0" smtClean="0"/>
              <a:t>A single piece of storage that can store a zero or one is called a bit.</a:t>
            </a:r>
          </a:p>
          <a:p>
            <a:r>
              <a:rPr lang="en-US" dirty="0" smtClean="0"/>
              <a:t>Bits are often grouped. It’s common to divide a computer’s memory into eight-bit groups called bytes</a:t>
            </a:r>
          </a:p>
          <a:p>
            <a:pPr lvl="1"/>
            <a:r>
              <a:rPr lang="en-US" dirty="0" smtClean="0"/>
              <a:t>00100111 and 11110110 </a:t>
            </a:r>
          </a:p>
          <a:p>
            <a:r>
              <a:rPr lang="en-US" dirty="0" smtClean="0"/>
              <a:t>Number of bits or bytes quickly becomes large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example, “12 megabytes” is</a:t>
            </a:r>
          </a:p>
          <a:p>
            <a:pPr lvl="1"/>
            <a:r>
              <a:rPr lang="en-US" dirty="0" smtClean="0"/>
              <a:t>12 × 2</a:t>
            </a:r>
            <a:r>
              <a:rPr lang="en-US" baseline="30000" dirty="0" smtClean="0"/>
              <a:t>20 </a:t>
            </a:r>
            <a:r>
              <a:rPr lang="en-US" dirty="0" smtClean="0"/>
              <a:t>bytes = 12,582,912 bytes = 12582912 × 8 bits = 100,663,296 bits</a:t>
            </a:r>
          </a:p>
          <a:p>
            <a:endParaRPr lang="en-US" dirty="0" smtClean="0"/>
          </a:p>
          <a:p>
            <a:r>
              <a:rPr lang="en-US" dirty="0" smtClean="0"/>
              <a:t>Note that values are approximations</a:t>
            </a:r>
          </a:p>
          <a:p>
            <a:pPr lvl="1"/>
            <a:r>
              <a:rPr lang="en-US" dirty="0" smtClean="0"/>
              <a:t>Kilo is 1000 here it is 1024	</a:t>
            </a:r>
            <a:endParaRPr lang="en-US" dirty="0"/>
          </a:p>
        </p:txBody>
      </p:sp>
      <p:pic>
        <p:nvPicPr>
          <p:cNvPr id="1003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42449" y="2787588"/>
            <a:ext cx="4315803" cy="1521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Unsigned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number 157</a:t>
            </a:r>
          </a:p>
          <a:p>
            <a:pPr lvl="1"/>
            <a:r>
              <a:rPr lang="en-US" dirty="0" smtClean="0"/>
              <a:t>157 = (1 × 10</a:t>
            </a:r>
            <a:r>
              <a:rPr lang="en-US" baseline="30000" dirty="0" smtClean="0"/>
              <a:t>2</a:t>
            </a:r>
            <a:r>
              <a:rPr lang="en-US" dirty="0" smtClean="0"/>
              <a:t> ) + (5 × 10</a:t>
            </a:r>
            <a:r>
              <a:rPr lang="en-US" baseline="30000" dirty="0" smtClean="0"/>
              <a:t>1</a:t>
            </a:r>
            <a:r>
              <a:rPr lang="en-US" dirty="0" smtClean="0"/>
              <a:t>) + (7 × 10</a:t>
            </a:r>
            <a:r>
              <a:rPr lang="en-US" baseline="30000" dirty="0" smtClean="0"/>
              <a:t>0</a:t>
            </a:r>
            <a:r>
              <a:rPr lang="en-US" dirty="0" smtClean="0"/>
              <a:t>).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Applying the same logic, there is a counting system with bits, binary or base 2 arithmetic</a:t>
            </a:r>
          </a:p>
          <a:p>
            <a:r>
              <a:rPr lang="en-US" dirty="0" smtClean="0"/>
              <a:t>The rightmost bit will be the number of 1s(2</a:t>
            </a:r>
            <a:r>
              <a:rPr lang="en-US" baseline="30000" dirty="0" smtClean="0"/>
              <a:t>0</a:t>
            </a:r>
            <a:r>
              <a:rPr lang="en-US" dirty="0" smtClean="0"/>
              <a:t> ), the next will be the number of 2s (2</a:t>
            </a:r>
            <a:r>
              <a:rPr lang="en-US" baseline="30000" dirty="0" smtClean="0"/>
              <a:t>1</a:t>
            </a:r>
            <a:r>
              <a:rPr lang="en-US" dirty="0" smtClean="0"/>
              <a:t> ), then 4s (2</a:t>
            </a:r>
            <a:r>
              <a:rPr lang="en-US" baseline="30000" dirty="0" smtClean="0"/>
              <a:t>2</a:t>
            </a:r>
            <a:r>
              <a:rPr lang="en-US" dirty="0" smtClean="0"/>
              <a:t>), 8s (2</a:t>
            </a:r>
            <a:r>
              <a:rPr lang="en-US" baseline="30000" dirty="0" smtClean="0"/>
              <a:t>3</a:t>
            </a:r>
            <a:r>
              <a:rPr lang="en-US" dirty="0" smtClean="0"/>
              <a:t>), 16s (2</a:t>
            </a:r>
            <a:r>
              <a:rPr lang="en-US" baseline="30000" dirty="0" smtClean="0"/>
              <a:t>4</a:t>
            </a:r>
            <a:r>
              <a:rPr lang="en-US" dirty="0" smtClean="0"/>
              <a:t>), and so on.</a:t>
            </a:r>
          </a:p>
          <a:p>
            <a:endParaRPr lang="en-US" dirty="0" smtClean="0"/>
          </a:p>
          <a:p>
            <a:r>
              <a:rPr lang="en-US" dirty="0" smtClean="0"/>
              <a:t>1001</a:t>
            </a:r>
            <a:r>
              <a:rPr lang="en-US" baseline="-25000" dirty="0" smtClean="0"/>
              <a:t>2</a:t>
            </a:r>
            <a:r>
              <a:rPr lang="en-US" dirty="0" smtClean="0"/>
              <a:t> = (1 × 2</a:t>
            </a:r>
            <a:r>
              <a:rPr lang="en-US" baseline="30000" dirty="0" smtClean="0"/>
              <a:t>3</a:t>
            </a:r>
            <a:r>
              <a:rPr lang="en-US" dirty="0" smtClean="0"/>
              <a:t>) + (0 × 2</a:t>
            </a:r>
            <a:r>
              <a:rPr lang="en-US" baseline="30000" dirty="0" smtClean="0"/>
              <a:t>2</a:t>
            </a:r>
            <a:r>
              <a:rPr lang="en-US" dirty="0" smtClean="0"/>
              <a:t>) + (0 × 2</a:t>
            </a:r>
            <a:r>
              <a:rPr lang="en-US" baseline="30000" dirty="0" smtClean="0"/>
              <a:t>1</a:t>
            </a:r>
            <a:r>
              <a:rPr lang="en-US" dirty="0" smtClean="0"/>
              <a:t>) + (1 × 2</a:t>
            </a:r>
            <a:r>
              <a:rPr lang="en-US" baseline="30000" dirty="0" smtClean="0"/>
              <a:t>0</a:t>
            </a:r>
            <a:r>
              <a:rPr lang="en-US" dirty="0" smtClean="0"/>
              <a:t>) = 8 + 1</a:t>
            </a:r>
          </a:p>
          <a:p>
            <a:endParaRPr lang="en-US" dirty="0" smtClean="0"/>
          </a:p>
          <a:p>
            <a:r>
              <a:rPr lang="en-US" dirty="0" smtClean="0"/>
              <a:t>10011101</a:t>
            </a:r>
            <a:r>
              <a:rPr lang="en-US" baseline="-25000" dirty="0" smtClean="0"/>
              <a:t>2</a:t>
            </a:r>
            <a:r>
              <a:rPr lang="en-US" dirty="0" smtClean="0"/>
              <a:t> = (1 × 2</a:t>
            </a:r>
            <a:r>
              <a:rPr lang="en-US" baseline="30000" dirty="0" smtClean="0"/>
              <a:t>7</a:t>
            </a:r>
            <a:r>
              <a:rPr lang="en-US" dirty="0" smtClean="0"/>
              <a:t>) + (0 × 2</a:t>
            </a:r>
            <a:r>
              <a:rPr lang="en-US" baseline="30000" dirty="0" smtClean="0"/>
              <a:t>6</a:t>
            </a:r>
            <a:r>
              <a:rPr lang="en-US" dirty="0" smtClean="0"/>
              <a:t>) + (0 × 2</a:t>
            </a:r>
            <a:r>
              <a:rPr lang="en-US" baseline="30000" dirty="0" smtClean="0"/>
              <a:t>5</a:t>
            </a:r>
            <a:r>
              <a:rPr lang="en-US" dirty="0" smtClean="0"/>
              <a:t>) + (1 × 2</a:t>
            </a:r>
            <a:r>
              <a:rPr lang="en-US" baseline="30000" dirty="0" smtClean="0"/>
              <a:t>4</a:t>
            </a:r>
            <a:r>
              <a:rPr lang="en-US" dirty="0" smtClean="0"/>
              <a:t>) + (1 × 2</a:t>
            </a:r>
            <a:r>
              <a:rPr lang="en-US" baseline="30000" dirty="0" smtClean="0"/>
              <a:t>3</a:t>
            </a:r>
            <a:r>
              <a:rPr lang="en-US" dirty="0" smtClean="0"/>
              <a:t>) + (1 × 2</a:t>
            </a:r>
            <a:r>
              <a:rPr lang="en-US" baseline="30000" dirty="0" smtClean="0"/>
              <a:t>2</a:t>
            </a:r>
            <a:r>
              <a:rPr lang="en-US" dirty="0" smtClean="0"/>
              <a:t>) + (0 × 2</a:t>
            </a:r>
            <a:r>
              <a:rPr lang="en-US" baseline="30000" dirty="0" smtClean="0"/>
              <a:t>1</a:t>
            </a:r>
            <a:r>
              <a:rPr lang="en-US" dirty="0" smtClean="0"/>
              <a:t>) + (1 × 2</a:t>
            </a:r>
            <a:r>
              <a:rPr lang="en-US" baseline="30000" dirty="0" smtClean="0"/>
              <a:t>0</a:t>
            </a:r>
            <a:r>
              <a:rPr lang="en-US" dirty="0" smtClean="0"/>
              <a:t>) = 128 + 16 + 8 + 4 + 1 = 157</a:t>
            </a:r>
            <a:r>
              <a:rPr lang="en-US" baseline="-25000" dirty="0" smtClean="0"/>
              <a:t>10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13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01202" y="1731146"/>
            <a:ext cx="4111241" cy="2427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computer can do operations like addition and subtraction on binary integers the same way you do with decimal numbers</a:t>
            </a:r>
          </a:p>
          <a:p>
            <a:pPr lvl="1"/>
            <a:r>
              <a:rPr lang="en-US" dirty="0" smtClean="0"/>
              <a:t>Keep in mind that 1 + 1 = 2</a:t>
            </a:r>
            <a:r>
              <a:rPr lang="en-US" baseline="-25000" dirty="0" smtClean="0"/>
              <a:t>10</a:t>
            </a:r>
            <a:r>
              <a:rPr lang="en-US" dirty="0" smtClean="0"/>
              <a:t> = 10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6507" y="2739455"/>
            <a:ext cx="4864195" cy="120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and Negative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easy way to think </a:t>
            </a:r>
            <a:r>
              <a:rPr lang="en-US" dirty="0" smtClean="0"/>
              <a:t>of this </a:t>
            </a:r>
            <a:r>
              <a:rPr lang="en-US" dirty="0" smtClean="0"/>
              <a:t>is to have the left most bit as the sign</a:t>
            </a:r>
          </a:p>
          <a:p>
            <a:pPr lvl="1"/>
            <a:r>
              <a:rPr lang="en-US" dirty="0" smtClean="0"/>
              <a:t>(0 = positive, 1 = negative)</a:t>
            </a:r>
          </a:p>
          <a:p>
            <a:pPr lvl="1"/>
            <a:r>
              <a:rPr lang="en-US" dirty="0" smtClean="0"/>
              <a:t>With four bits</a:t>
            </a:r>
          </a:p>
          <a:p>
            <a:pPr lvl="2"/>
            <a:r>
              <a:rPr lang="en-US" dirty="0" smtClean="0"/>
              <a:t>0 111 would 7</a:t>
            </a:r>
          </a:p>
          <a:p>
            <a:pPr lvl="2"/>
            <a:r>
              <a:rPr lang="en-US" dirty="0" smtClean="0"/>
              <a:t>1111 would be -7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Its easy for the human eye to understand</a:t>
            </a:r>
          </a:p>
          <a:p>
            <a:pPr lvl="1"/>
            <a:r>
              <a:rPr lang="en-US" dirty="0" smtClean="0"/>
              <a:t>It’s easy to tell if the value is negative: if the </a:t>
            </a:r>
            <a:r>
              <a:rPr lang="en-US" dirty="0" err="1" smtClean="0"/>
              <a:t>ﬁrst</a:t>
            </a:r>
            <a:r>
              <a:rPr lang="en-US" dirty="0" smtClean="0"/>
              <a:t> bit is 1, it’s negative.</a:t>
            </a:r>
          </a:p>
          <a:p>
            <a:pPr lvl="1"/>
            <a:r>
              <a:rPr lang="en-US" dirty="0" smtClean="0"/>
              <a:t>For positive numbers the values are the same as the unsigned representation.</a:t>
            </a:r>
          </a:p>
          <a:p>
            <a:r>
              <a:rPr lang="en-US" dirty="0" smtClean="0"/>
              <a:t>Cons	</a:t>
            </a:r>
          </a:p>
          <a:p>
            <a:pPr lvl="1"/>
            <a:r>
              <a:rPr lang="en-US" dirty="0" smtClean="0"/>
              <a:t>Addition and subtraction does not work as before</a:t>
            </a:r>
          </a:p>
          <a:p>
            <a:pPr lvl="1"/>
            <a:r>
              <a:rPr lang="en-US" dirty="0" smtClean="0"/>
              <a:t>The value 0 has two representations 1000 and 0000.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two’s complement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convert a positive value to a negative value in two’s complement, you </a:t>
            </a:r>
            <a:r>
              <a:rPr lang="en-US" dirty="0" err="1" smtClean="0"/>
              <a:t>ﬁrst</a:t>
            </a:r>
            <a:r>
              <a:rPr lang="en-US" dirty="0" smtClean="0"/>
              <a:t> </a:t>
            </a:r>
            <a:r>
              <a:rPr lang="en-US" dirty="0" err="1" smtClean="0"/>
              <a:t>ﬂip</a:t>
            </a:r>
            <a:r>
              <a:rPr lang="en-US" dirty="0" smtClean="0"/>
              <a:t> all of the bits (convert 0s to 1s and 1s to 0s) and then add one.</a:t>
            </a:r>
          </a:p>
          <a:p>
            <a:r>
              <a:rPr lang="en-US" dirty="0" smtClean="0"/>
              <a:t>For example to show -5</a:t>
            </a:r>
          </a:p>
          <a:p>
            <a:pPr lvl="1"/>
            <a:r>
              <a:rPr lang="en-US" dirty="0" smtClean="0"/>
              <a:t>Start </a:t>
            </a:r>
            <a:r>
              <a:rPr lang="en-US" dirty="0" smtClean="0"/>
              <a:t>with the positive version: 0101</a:t>
            </a:r>
          </a:p>
          <a:p>
            <a:pPr lvl="1"/>
            <a:r>
              <a:rPr lang="en-US" dirty="0" smtClean="0"/>
              <a:t>Flip </a:t>
            </a:r>
            <a:r>
              <a:rPr lang="en-US" dirty="0" smtClean="0"/>
              <a:t>all of the bits: 1010</a:t>
            </a:r>
          </a:p>
          <a:p>
            <a:pPr lvl="1"/>
            <a:r>
              <a:rPr lang="en-US" dirty="0" smtClean="0"/>
              <a:t>Add </a:t>
            </a:r>
            <a:r>
              <a:rPr lang="en-US" dirty="0" smtClean="0"/>
              <a:t>one: 1011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With 4bits using two’s complement we can show -8, 7</a:t>
            </a:r>
            <a:endParaRPr lang="en-US" dirty="0"/>
          </a:p>
        </p:txBody>
      </p:sp>
      <p:pic>
        <p:nvPicPr>
          <p:cNvPr id="1034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364" y="3577700"/>
            <a:ext cx="3866175" cy="2251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two’s complement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It’s easy to tell if the value is negative: if the </a:t>
            </a:r>
            <a:r>
              <a:rPr lang="en-US" dirty="0" err="1" smtClean="0"/>
              <a:t>ﬁrst</a:t>
            </a:r>
            <a:r>
              <a:rPr lang="en-US" dirty="0" smtClean="0"/>
              <a:t> bit is 1, it’s negative.</a:t>
            </a:r>
          </a:p>
          <a:p>
            <a:pPr lvl="1"/>
            <a:r>
              <a:rPr lang="en-US" dirty="0" smtClean="0"/>
              <a:t> For positive numbers the values are the same as the unsigned representation.</a:t>
            </a:r>
          </a:p>
          <a:p>
            <a:pPr lvl="1"/>
            <a:r>
              <a:rPr lang="en-US" dirty="0" smtClean="0"/>
              <a:t>Addition and subtraction works the same unsigned method</a:t>
            </a:r>
          </a:p>
          <a:p>
            <a:pPr lvl="1"/>
            <a:r>
              <a:rPr lang="en-US" dirty="0" smtClean="0"/>
              <a:t>The value 0 now has 1 representations  0000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Not as easy for humans to see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b-5-grey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Settings\mt\Application Data\Microsoft\Templates\db-5-grey.pot</Template>
  <TotalTime>19378</TotalTime>
  <Words>1260</Words>
  <Application>Microsoft Office PowerPoint</Application>
  <PresentationFormat>On-screen Show (4:3)</PresentationFormat>
  <Paragraphs>191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db-5-grey</vt:lpstr>
      <vt:lpstr>Clip</vt:lpstr>
      <vt:lpstr>CMPT 120  How computers run programs</vt:lpstr>
      <vt:lpstr>How Computers Represent Information</vt:lpstr>
      <vt:lpstr>How Computers Represent Information</vt:lpstr>
      <vt:lpstr>Unsigned Integers</vt:lpstr>
      <vt:lpstr>Slide 5</vt:lpstr>
      <vt:lpstr>Slide 6</vt:lpstr>
      <vt:lpstr>Positive and Negative Integers</vt:lpstr>
      <vt:lpstr>two’s complement notation</vt:lpstr>
      <vt:lpstr>Pros and cons of two’s complement</vt:lpstr>
      <vt:lpstr>Examples of two’s complement</vt:lpstr>
      <vt:lpstr>Examples of two’s complement</vt:lpstr>
      <vt:lpstr>Slide 12</vt:lpstr>
      <vt:lpstr>I-clicker</vt:lpstr>
      <vt:lpstr>Characters</vt:lpstr>
      <vt:lpstr>ASCII code</vt:lpstr>
      <vt:lpstr>Extended ASCII codes</vt:lpstr>
      <vt:lpstr>Strings</vt:lpstr>
      <vt:lpstr>Unicode</vt:lpstr>
      <vt:lpstr>The Python programming language</vt:lpstr>
      <vt:lpstr>Interpreters</vt:lpstr>
      <vt:lpstr>Compiler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 Introduction</dc:title>
  <dc:creator/>
  <cp:lastModifiedBy>abozorgk</cp:lastModifiedBy>
  <cp:revision>1179</cp:revision>
  <cp:lastPrinted>2005-01-10T21:51:57Z</cp:lastPrinted>
  <dcterms:created xsi:type="dcterms:W3CDTF">2011-09-06T15:22:10Z</dcterms:created>
  <dcterms:modified xsi:type="dcterms:W3CDTF">2012-05-23T15:43:00Z</dcterms:modified>
</cp:coreProperties>
</file>