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29"/>
  </p:notesMasterIdLst>
  <p:handoutMasterIdLst>
    <p:handoutMasterId r:id="rId30"/>
  </p:handoutMasterIdLst>
  <p:sldIdLst>
    <p:sldId id="313" r:id="rId2"/>
    <p:sldId id="386" r:id="rId3"/>
    <p:sldId id="389" r:id="rId4"/>
    <p:sldId id="385" r:id="rId5"/>
    <p:sldId id="387" r:id="rId6"/>
    <p:sldId id="388" r:id="rId7"/>
    <p:sldId id="409" r:id="rId8"/>
    <p:sldId id="405" r:id="rId9"/>
    <p:sldId id="406" r:id="rId10"/>
    <p:sldId id="410" r:id="rId11"/>
    <p:sldId id="408" r:id="rId12"/>
    <p:sldId id="391" r:id="rId13"/>
    <p:sldId id="392" r:id="rId14"/>
    <p:sldId id="421" r:id="rId15"/>
    <p:sldId id="411" r:id="rId16"/>
    <p:sldId id="419" r:id="rId17"/>
    <p:sldId id="412" r:id="rId18"/>
    <p:sldId id="394" r:id="rId19"/>
    <p:sldId id="415" r:id="rId20"/>
    <p:sldId id="395" r:id="rId21"/>
    <p:sldId id="413" r:id="rId22"/>
    <p:sldId id="414" r:id="rId23"/>
    <p:sldId id="422" r:id="rId24"/>
    <p:sldId id="396" r:id="rId25"/>
    <p:sldId id="397" r:id="rId26"/>
    <p:sldId id="418" r:id="rId27"/>
    <p:sldId id="417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9900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1164" y="-9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7BFA63-F3E1-4314-AE52-7B4269A88C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47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51E81-F1F8-489D-81DE-533C632203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10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56" name="Clip" r:id="rId3" imgW="0" imgH="0" progId="">
              <p:embed/>
            </p:oleObj>
          </a:graphicData>
        </a:graphic>
      </p:graphicFrame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5C1F8570-91E0-43F4-920D-8F7189E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60264-A890-4983-A7A7-84E31B8D8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694B2-2BA4-4B59-ABD5-9D3FA35F0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6F2F7-97A6-4DD8-92DF-D5E1DB79B0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B2FF6-F89A-42FF-835F-F64FB4E6B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11782-7737-4A56-BE2D-B31129F1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C5F04-783B-4503-9F24-A2360F62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B3F651-A551-48AB-9690-F3CDC2D3A4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0E4AA-0283-4277-9D5C-01C71D12A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E7655-09B2-4434-8BCF-DBE631F7DC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5B3F9-0127-4714-8D5D-C933E269B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8F8F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charset="0"/>
              </a:defRPr>
            </a:lvl1pPr>
          </a:lstStyle>
          <a:p>
            <a:fld id="{391D7E4F-3947-459F-A34F-42AC7F2AC7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481513" y="6613525"/>
            <a:ext cx="444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tx2"/>
                </a:solidFill>
              </a:rPr>
              <a:t>1.</a:t>
            </a:r>
            <a:fld id="{BB99BAFE-9FB1-4EAB-8F79-AC60EBD5B030}" type="slidenum">
              <a:rPr lang="en-US" sz="1000" b="1">
                <a:solidFill>
                  <a:schemeClr val="tx2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0" y="6613525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sz="1000" b="1">
              <a:solidFill>
                <a:schemeClr val="tx2"/>
              </a:solidFill>
              <a:ea typeface="+mn-ea"/>
            </a:endParaRPr>
          </a:p>
        </p:txBody>
      </p:sp>
      <p:sp>
        <p:nvSpPr>
          <p:cNvPr id="102408" name="Freeform 8"/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2" y="48"/>
              </a:cxn>
              <a:cxn ang="0">
                <a:pos x="9" y="34"/>
              </a:cxn>
              <a:cxn ang="0">
                <a:pos x="17" y="25"/>
              </a:cxn>
              <a:cxn ang="0">
                <a:pos x="30" y="17"/>
              </a:cxn>
              <a:cxn ang="0">
                <a:pos x="45" y="10"/>
              </a:cxn>
              <a:cxn ang="0">
                <a:pos x="57" y="6"/>
              </a:cxn>
              <a:cxn ang="0">
                <a:pos x="70" y="2"/>
              </a:cxn>
              <a:cxn ang="0">
                <a:pos x="85" y="0"/>
              </a:cxn>
              <a:cxn ang="0">
                <a:pos x="100" y="0"/>
              </a:cxn>
              <a:cxn ang="0">
                <a:pos x="118" y="0"/>
              </a:cxn>
              <a:cxn ang="0">
                <a:pos x="137" y="0"/>
              </a:cxn>
              <a:cxn ang="0">
                <a:pos x="154" y="2"/>
              </a:cxn>
              <a:cxn ang="0">
                <a:pos x="173" y="6"/>
              </a:cxn>
              <a:cxn ang="0">
                <a:pos x="192" y="8"/>
              </a:cxn>
              <a:cxn ang="0">
                <a:pos x="209" y="12"/>
              </a:cxn>
              <a:cxn ang="0">
                <a:pos x="224" y="15"/>
              </a:cxn>
              <a:cxn ang="0">
                <a:pos x="239" y="19"/>
              </a:cxn>
              <a:cxn ang="0">
                <a:pos x="254" y="23"/>
              </a:cxn>
              <a:cxn ang="0">
                <a:pos x="266" y="25"/>
              </a:cxn>
              <a:cxn ang="0">
                <a:pos x="273" y="27"/>
              </a:cxn>
              <a:cxn ang="0">
                <a:pos x="283" y="31"/>
              </a:cxn>
              <a:cxn ang="0">
                <a:pos x="279" y="44"/>
              </a:cxn>
              <a:cxn ang="0">
                <a:pos x="273" y="42"/>
              </a:cxn>
              <a:cxn ang="0">
                <a:pos x="260" y="40"/>
              </a:cxn>
              <a:cxn ang="0">
                <a:pos x="241" y="36"/>
              </a:cxn>
              <a:cxn ang="0">
                <a:pos x="230" y="34"/>
              </a:cxn>
              <a:cxn ang="0">
                <a:pos x="218" y="32"/>
              </a:cxn>
              <a:cxn ang="0">
                <a:pos x="207" y="31"/>
              </a:cxn>
              <a:cxn ang="0">
                <a:pos x="196" y="29"/>
              </a:cxn>
              <a:cxn ang="0">
                <a:pos x="182" y="27"/>
              </a:cxn>
              <a:cxn ang="0">
                <a:pos x="173" y="25"/>
              </a:cxn>
              <a:cxn ang="0">
                <a:pos x="163" y="23"/>
              </a:cxn>
              <a:cxn ang="0">
                <a:pos x="154" y="21"/>
              </a:cxn>
              <a:cxn ang="0">
                <a:pos x="142" y="19"/>
              </a:cxn>
              <a:cxn ang="0">
                <a:pos x="110" y="15"/>
              </a:cxn>
              <a:cxn ang="0">
                <a:pos x="83" y="21"/>
              </a:cxn>
              <a:cxn ang="0">
                <a:pos x="59" y="29"/>
              </a:cxn>
              <a:cxn ang="0">
                <a:pos x="53" y="31"/>
              </a:cxn>
              <a:cxn ang="0">
                <a:pos x="43" y="34"/>
              </a:cxn>
              <a:cxn ang="0">
                <a:pos x="32" y="38"/>
              </a:cxn>
              <a:cxn ang="0">
                <a:pos x="23" y="44"/>
              </a:cxn>
              <a:cxn ang="0">
                <a:pos x="7" y="55"/>
              </a:cxn>
              <a:cxn ang="0">
                <a:pos x="2" y="61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90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SzPct val="80000"/>
        <a:buFont typeface="Monotype Sorts" charset="2"/>
        <a:buChar char="l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75000"/>
        <a:buFont typeface="Webdings" charset="2"/>
        <a:buChar char="4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2528" y="1407618"/>
            <a:ext cx="7772400" cy="1611313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CMPT </a:t>
            </a:r>
            <a:r>
              <a:rPr lang="en-US" dirty="0" smtClean="0">
                <a:ea typeface="+mj-ea"/>
                <a:cs typeface="+mj-cs"/>
              </a:rPr>
              <a:t>120 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I</a:t>
            </a:r>
            <a:r>
              <a:rPr lang="en-US" b="0" dirty="0" smtClean="0"/>
              <a:t>ntroduction To Computing Science And Programming I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dirty="0" smtClean="0"/>
              <a:t> </a:t>
            </a:r>
            <a:r>
              <a:rPr lang="en-US" dirty="0" err="1" smtClean="0"/>
              <a:t>Pseudocode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60500" y="3901477"/>
            <a:ext cx="6400800" cy="1504950"/>
          </a:xfrm>
        </p:spPr>
        <p:txBody>
          <a:bodyPr/>
          <a:lstStyle/>
          <a:p>
            <a:r>
              <a:rPr lang="en-US" dirty="0" smtClean="0"/>
              <a:t>Summer 2012</a:t>
            </a:r>
          </a:p>
          <a:p>
            <a:r>
              <a:rPr lang="en-US" dirty="0" smtClean="0"/>
              <a:t>Instructor: Hassan </a:t>
            </a:r>
            <a:r>
              <a:rPr lang="en-US" dirty="0" err="1" smtClean="0"/>
              <a:t>Khosravi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down </a:t>
            </a:r>
          </a:p>
          <a:p>
            <a:pPr lvl="1"/>
            <a:r>
              <a:rPr lang="en-US" dirty="0" smtClean="0"/>
              <a:t>set y to </a:t>
            </a:r>
          </a:p>
          <a:p>
            <a:pPr lvl="2"/>
            <a:r>
              <a:rPr lang="en-US" dirty="0" smtClean="0"/>
              <a:t>If x is 2.3 then y=2</a:t>
            </a:r>
          </a:p>
          <a:p>
            <a:pPr lvl="2"/>
            <a:r>
              <a:rPr lang="en-US" dirty="0" smtClean="0"/>
              <a:t>If x -2.3 then y = -3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Round up</a:t>
            </a:r>
          </a:p>
          <a:p>
            <a:pPr lvl="1"/>
            <a:r>
              <a:rPr lang="en-US" dirty="0" smtClean="0"/>
              <a:t>Set y to </a:t>
            </a:r>
          </a:p>
          <a:p>
            <a:pPr lvl="2"/>
            <a:r>
              <a:rPr lang="en-US" dirty="0" smtClean="0"/>
              <a:t>If x is 2.3 then y=3</a:t>
            </a:r>
          </a:p>
          <a:p>
            <a:pPr lvl="2"/>
            <a:r>
              <a:rPr lang="en-US" dirty="0" smtClean="0"/>
              <a:t>If x is -2.3 then y=-2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62237" y="1478404"/>
          <a:ext cx="498319" cy="389989"/>
        </p:xfrm>
        <a:graphic>
          <a:graphicData uri="http://schemas.openxmlformats.org/presentationml/2006/ole">
            <p:oleObj spid="_x0000_s88066" name="Equation" r:id="rId3" imgW="2919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84722" y="3741919"/>
          <a:ext cx="513309" cy="350395"/>
        </p:xfrm>
        <a:graphic>
          <a:graphicData uri="http://schemas.openxmlformats.org/presentationml/2006/ole">
            <p:oleObj spid="_x0000_s88067" name="Equation" r:id="rId4" imgW="291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880724"/>
            <a:ext cx="7661275" cy="4903787"/>
          </a:xfrm>
        </p:spPr>
        <p:txBody>
          <a:bodyPr/>
          <a:lstStyle/>
          <a:p>
            <a:r>
              <a:rPr lang="en-US" sz="1600" dirty="0" smtClean="0"/>
              <a:t>Read the height of a person in meters and output their height in feet and inches</a:t>
            </a:r>
          </a:p>
          <a:p>
            <a:pPr>
              <a:buFont typeface="+mj-lt"/>
              <a:buAutoNum type="arabicPeriod"/>
            </a:pPr>
            <a:r>
              <a:rPr lang="en-US" sz="1600" dirty="0" err="1" smtClean="0"/>
              <a:t>write"Enter</a:t>
            </a:r>
            <a:r>
              <a:rPr lang="en-US" sz="1600" dirty="0" smtClean="0"/>
              <a:t> your height in meters"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read </a:t>
            </a:r>
            <a:r>
              <a:rPr lang="en-US" sz="1600" b="1" dirty="0" err="1" smtClean="0"/>
              <a:t>height_in_meters</a:t>
            </a:r>
            <a:r>
              <a:rPr lang="en-US" sz="1600" b="1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set </a:t>
            </a:r>
            <a:r>
              <a:rPr lang="en-US" sz="1600" b="1" dirty="0" err="1" smtClean="0"/>
              <a:t>height_in_inches</a:t>
            </a:r>
            <a:r>
              <a:rPr lang="en-US" sz="1600" dirty="0" smtClean="0"/>
              <a:t> to </a:t>
            </a:r>
            <a:r>
              <a:rPr lang="en-US" sz="1600" b="1" dirty="0" err="1" smtClean="0"/>
              <a:t>height_in_meters</a:t>
            </a:r>
            <a:r>
              <a:rPr lang="en-US" sz="1600" dirty="0" smtClean="0"/>
              <a:t> * 39.37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set </a:t>
            </a:r>
            <a:r>
              <a:rPr lang="en-US" sz="1600" b="1" dirty="0" smtClean="0"/>
              <a:t>feet</a:t>
            </a:r>
            <a:r>
              <a:rPr lang="en-US" sz="1600" dirty="0" smtClean="0"/>
              <a:t> to </a:t>
            </a:r>
            <a:r>
              <a:rPr lang="en-US" sz="1600" b="1" dirty="0" err="1" smtClean="0"/>
              <a:t>height_in_inches</a:t>
            </a:r>
            <a:r>
              <a:rPr lang="en-US" sz="1600" b="1" dirty="0" smtClean="0"/>
              <a:t>/12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round down feet to nearest integer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set </a:t>
            </a:r>
            <a:r>
              <a:rPr lang="en-US" sz="1600" b="1" dirty="0" smtClean="0"/>
              <a:t>inches</a:t>
            </a:r>
            <a:r>
              <a:rPr lang="en-US" sz="1600" dirty="0" smtClean="0"/>
              <a:t> to </a:t>
            </a:r>
            <a:r>
              <a:rPr lang="en-US" sz="1600" b="1" dirty="0" err="1" smtClean="0"/>
              <a:t>height_in_inches</a:t>
            </a:r>
            <a:r>
              <a:rPr lang="en-US" sz="1600" dirty="0" smtClean="0"/>
              <a:t> - (</a:t>
            </a:r>
            <a:r>
              <a:rPr lang="en-US" sz="1600" b="1" dirty="0" smtClean="0"/>
              <a:t>feet</a:t>
            </a:r>
            <a:r>
              <a:rPr lang="en-US" sz="1600" dirty="0" smtClean="0"/>
              <a:t> *12)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Round down </a:t>
            </a:r>
            <a:r>
              <a:rPr lang="en-US" sz="1600" b="1" dirty="0" smtClean="0"/>
              <a:t>inches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write "you are"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write </a:t>
            </a:r>
            <a:r>
              <a:rPr lang="en-US" sz="1600" b="1" dirty="0" smtClean="0"/>
              <a:t>feet</a:t>
            </a:r>
            <a:r>
              <a:rPr lang="en-US" sz="1600" dirty="0" smtClean="0"/>
              <a:t>, </a:t>
            </a:r>
            <a:r>
              <a:rPr lang="en-US" sz="1600" b="1" dirty="0" smtClean="0"/>
              <a:t>inches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write "tall“</a:t>
            </a:r>
          </a:p>
          <a:p>
            <a:r>
              <a:rPr lang="en-US" sz="1600" dirty="0" smtClean="0"/>
              <a:t>Let’s try 1.80</a:t>
            </a:r>
          </a:p>
          <a:p>
            <a:pPr lvl="1"/>
            <a:r>
              <a:rPr lang="en-US" sz="1600" dirty="0" smtClean="0"/>
              <a:t>height in meters: 1.80</a:t>
            </a:r>
          </a:p>
          <a:p>
            <a:pPr lvl="1"/>
            <a:r>
              <a:rPr lang="en-US" sz="1600" dirty="0" smtClean="0"/>
              <a:t>height in inches 70.866</a:t>
            </a:r>
          </a:p>
          <a:p>
            <a:pPr lvl="1"/>
            <a:r>
              <a:rPr lang="en-US" sz="1600" dirty="0" smtClean="0"/>
              <a:t>height in feet 5.09 </a:t>
            </a:r>
            <a:r>
              <a:rPr lang="en-US" sz="1600" dirty="0" smtClean="0">
                <a:sym typeface="Wingdings" pitchFamily="2" charset="2"/>
              </a:rPr>
              <a:t> 5</a:t>
            </a:r>
            <a:endParaRPr lang="en-US" sz="1600" dirty="0" smtClean="0"/>
          </a:p>
          <a:p>
            <a:pPr lvl="1"/>
            <a:r>
              <a:rPr lang="en-US" dirty="0" smtClean="0"/>
              <a:t>inches 10.866  </a:t>
            </a:r>
            <a:r>
              <a:rPr lang="en-US" dirty="0" smtClean="0">
                <a:sym typeface="Wingdings" pitchFamily="2" charset="2"/>
              </a:rPr>
              <a:t> 10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you are 5 10 tall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common way to make decisions is by using the if statement.</a:t>
            </a:r>
          </a:p>
          <a:p>
            <a:endParaRPr lang="en-US" dirty="0" smtClean="0"/>
          </a:p>
          <a:p>
            <a:r>
              <a:rPr lang="en-US" dirty="0" smtClean="0"/>
              <a:t>If Command</a:t>
            </a:r>
          </a:p>
          <a:p>
            <a:pPr lvl="1"/>
            <a:r>
              <a:rPr lang="en-US" dirty="0" smtClean="0"/>
              <a:t>If statement then</a:t>
            </a:r>
          </a:p>
          <a:p>
            <a:pPr lvl="2"/>
            <a:r>
              <a:rPr lang="en-US" dirty="0" smtClean="0"/>
              <a:t>Do some stuff</a:t>
            </a:r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Do some other stuff</a:t>
            </a:r>
          </a:p>
          <a:p>
            <a:r>
              <a:rPr lang="en-US" dirty="0" smtClean="0"/>
              <a:t>The else part is optional and can be omitted.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Read X</a:t>
            </a:r>
          </a:p>
          <a:p>
            <a:pPr lvl="1"/>
            <a:r>
              <a:rPr lang="en-US" dirty="0" smtClean="0"/>
              <a:t>If X &lt; 2 then</a:t>
            </a:r>
          </a:p>
          <a:p>
            <a:pPr lvl="2"/>
            <a:r>
              <a:rPr lang="en-US" dirty="0" smtClean="0"/>
              <a:t>Write X “is smaller than two”</a:t>
            </a:r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Write X  “is bigger or equal to two”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 number, if it is odd then write odd, if it is even write it is even</a:t>
            </a:r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"Enter a number"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number to number/2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number_roundup</a:t>
            </a:r>
            <a:r>
              <a:rPr lang="en-US" dirty="0" smtClean="0"/>
              <a:t> to round up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number_rounddown</a:t>
            </a:r>
            <a:r>
              <a:rPr lang="en-US" dirty="0" smtClean="0"/>
              <a:t> to round down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number_roundup</a:t>
            </a:r>
            <a:r>
              <a:rPr lang="en-US" dirty="0" smtClean="0"/>
              <a:t> = </a:t>
            </a:r>
            <a:r>
              <a:rPr lang="en-US" dirty="0" err="1" smtClean="0"/>
              <a:t>number_rounddown</a:t>
            </a:r>
            <a:r>
              <a:rPr lang="en-US" dirty="0" smtClean="0"/>
              <a:t> then print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write"even</a:t>
            </a:r>
            <a:r>
              <a:rPr lang="en-US" dirty="0" smtClean="0"/>
              <a:t>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else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"odd"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think  of </a:t>
            </a:r>
            <a:r>
              <a:rPr lang="en-US" dirty="0" err="1" smtClean="0"/>
              <a:t>Pseudocode</a:t>
            </a:r>
            <a:r>
              <a:rPr lang="en-US" dirty="0" smtClean="0"/>
              <a:t> and the examples</a:t>
            </a:r>
          </a:p>
          <a:p>
            <a:endParaRPr lang="en-US" dirty="0" smtClean="0"/>
          </a:p>
          <a:p>
            <a:r>
              <a:rPr lang="en-US" dirty="0" smtClean="0"/>
              <a:t>A: They are very easy and the pace of the class is slow</a:t>
            </a:r>
          </a:p>
          <a:p>
            <a:r>
              <a:rPr lang="en-US" dirty="0" smtClean="0"/>
              <a:t>B: They are understandable and the pace is right</a:t>
            </a:r>
          </a:p>
          <a:p>
            <a:r>
              <a:rPr lang="en-US" dirty="0" smtClean="0"/>
              <a:t>C: I am finding the examples a little hard to follow. The pace of the class is too fast</a:t>
            </a:r>
          </a:p>
          <a:p>
            <a:r>
              <a:rPr lang="en-US" dirty="0" smtClean="0"/>
              <a:t>D: I just don’t get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 number between 1 and 10. try to guess it? If you guess it correctly say you win, else say you lose.</a:t>
            </a:r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"Enter a number between 1 to 10"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guess to random value between 0 to 10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number = guess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"Wow"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else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"Nope, wrong answer"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would be the output if you input 13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“How old are you”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age &lt;= 2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  write “you fly for free”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Else if 2 &lt; age &lt; 13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   write “you pay the kids rate‘”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Else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   write 'you pay regular adult fare’</a:t>
            </a:r>
          </a:p>
          <a:p>
            <a:pPr>
              <a:buNone/>
            </a:pPr>
            <a:r>
              <a:rPr lang="en-US" dirty="0" smtClean="0"/>
              <a:t>A: No output</a:t>
            </a:r>
          </a:p>
          <a:p>
            <a:pPr>
              <a:buNone/>
            </a:pPr>
            <a:r>
              <a:rPr lang="en-US" dirty="0" smtClean="0"/>
              <a:t>B: you fly for free</a:t>
            </a:r>
          </a:p>
          <a:p>
            <a:pPr>
              <a:buNone/>
            </a:pPr>
            <a:r>
              <a:rPr lang="en-US" dirty="0" smtClean="0"/>
              <a:t>C: you pay the kids rate</a:t>
            </a:r>
          </a:p>
          <a:p>
            <a:pPr>
              <a:buNone/>
            </a:pPr>
            <a:r>
              <a:rPr lang="en-US" dirty="0" smtClean="0"/>
              <a:t>D: you pay regular adult fare</a:t>
            </a:r>
          </a:p>
          <a:p>
            <a:pPr>
              <a:buNone/>
            </a:pPr>
            <a:r>
              <a:rPr lang="en-US" dirty="0" smtClean="0"/>
              <a:t>E: You get an error</a:t>
            </a:r>
          </a:p>
          <a:p>
            <a:pPr>
              <a:buNone/>
            </a:pPr>
            <a:r>
              <a:rPr lang="en-US" dirty="0" smtClean="0"/>
              <a:t>The Value for age is undefined, so it doesn’t make sense to compare it. You will get an error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three numbers and return their maximum</a:t>
            </a:r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"Enter three numbers"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num1,num2,num3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num1&gt;num2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if  num1 &gt; num3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	write num1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else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	write num3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else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if num2 &gt; num3 then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	write num2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else	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	write num3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Definite Iteration: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be able to execute the same code several times</a:t>
            </a:r>
          </a:p>
          <a:p>
            <a:r>
              <a:rPr lang="en-US" dirty="0" smtClean="0"/>
              <a:t>The for loop</a:t>
            </a:r>
          </a:p>
          <a:p>
            <a:pPr lvl="1"/>
            <a:r>
              <a:rPr lang="en-US" dirty="0" smtClean="0"/>
              <a:t>The for loop can be used when you know ahead of time how many times you want to execute some code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a value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n:</a:t>
            </a:r>
          </a:p>
          <a:p>
            <a:pPr lvl="2"/>
            <a:r>
              <a:rPr lang="en-US" dirty="0" smtClean="0"/>
              <a:t>Statement regarding I</a:t>
            </a:r>
          </a:p>
          <a:p>
            <a:r>
              <a:rPr lang="en-US" dirty="0" smtClean="0"/>
              <a:t>Compute the factorial for a input value </a:t>
            </a:r>
          </a:p>
          <a:p>
            <a:pPr lvl="1"/>
            <a:r>
              <a:rPr lang="pt-BR" dirty="0" smtClean="0"/>
              <a:t>n! = 1 × 2 × 3 × · · · × (n − 1) × n .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“Enter a nonnegative integer:”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factorial to 1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n: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            set factorial to factorial ×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factorial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 value n and count from 1 to 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write "Enter a number"</a:t>
            </a:r>
          </a:p>
          <a:p>
            <a:r>
              <a:rPr lang="en-US" dirty="0" smtClean="0"/>
              <a:t>read 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n\</a:t>
            </a:r>
          </a:p>
          <a:p>
            <a:r>
              <a:rPr lang="en-US" dirty="0" smtClean="0"/>
              <a:t>	write </a:t>
            </a:r>
            <a:r>
              <a:rPr lang="en-US" dirty="0" err="1" smtClean="0"/>
              <a:t>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Guessing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Tell the user to pick a secret number between 1 and 100.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The smallest possible number is 1; the largest possible is 100.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Make a guess that is halfway between the smallest and largest (round down if necessary).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Ask the user if your guess is too large, too small or correct.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If they say you’re correct, you win and the game is over.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If they say your guess is too small, the smallest possible number is now the guess plus one.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 If they say your guess is too large, the largest possible number is now the guess minus one.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Unless you guessed correctly, go back to step 3.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the average of 10 numbers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set sum to 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10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read num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set sum to sum + num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average = sum/10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average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aseline="-25000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 value and determine whether it is prime or not</a:t>
            </a:r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"read number"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prime to True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from 1 to roundup(n/2)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if remainder of n/</a:t>
            </a:r>
            <a:r>
              <a:rPr lang="en-US" dirty="0" err="1" smtClean="0"/>
              <a:t>i</a:t>
            </a:r>
            <a:r>
              <a:rPr lang="en-US" dirty="0" smtClean="0"/>
              <a:t> is 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	set prime to False	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prime = True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"your number is prime"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if prime = False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"your number is not prime"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the first n values in the Fibonacci series.</a:t>
            </a:r>
          </a:p>
          <a:p>
            <a:pPr lvl="1"/>
            <a:r>
              <a:rPr lang="en-US" dirty="0" smtClean="0"/>
              <a:t>Fibonacci series  are the numbers in the following integer sequence:</a:t>
            </a:r>
          </a:p>
          <a:p>
            <a:pPr lvl="2"/>
            <a:r>
              <a:rPr lang="en-US" dirty="0" smtClean="0"/>
              <a:t>0,1,1,2,3,5,…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n = </a:t>
            </a:r>
            <a:r>
              <a:rPr lang="en-US" dirty="0" smtClean="0"/>
              <a:t>F</a:t>
            </a:r>
            <a:r>
              <a:rPr lang="en-US" baseline="-25000" dirty="0" smtClean="0"/>
              <a:t>n-1</a:t>
            </a:r>
            <a:r>
              <a:rPr lang="en-US" dirty="0" smtClean="0"/>
              <a:t> + F</a:t>
            </a:r>
            <a:r>
              <a:rPr lang="en-US" baseline="-25000" dirty="0" smtClean="0"/>
              <a:t>n-2</a:t>
            </a:r>
          </a:p>
          <a:p>
            <a:pPr lvl="2"/>
            <a:r>
              <a:rPr lang="en-US" dirty="0" smtClean="0"/>
              <a:t>F</a:t>
            </a:r>
            <a:r>
              <a:rPr lang="en-US" baseline="-25000" dirty="0" smtClean="0"/>
              <a:t>0</a:t>
            </a:r>
            <a:r>
              <a:rPr lang="en-US" dirty="0" smtClean="0"/>
              <a:t> = 0, F</a:t>
            </a:r>
            <a:r>
              <a:rPr lang="en-US" baseline="-25000" dirty="0" smtClean="0"/>
              <a:t>1</a:t>
            </a:r>
            <a:r>
              <a:rPr lang="en-US" dirty="0" smtClean="0"/>
              <a:t> =1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93" y="823965"/>
            <a:ext cx="7661275" cy="490378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set smaller to 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bigger to 1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smaller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bigger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do this for </a:t>
            </a:r>
            <a:r>
              <a:rPr lang="en-US" dirty="0" err="1" smtClean="0"/>
              <a:t>i</a:t>
            </a:r>
            <a:r>
              <a:rPr lang="en-US" dirty="0" smtClean="0"/>
              <a:t> equal to each number from 1 to n-2\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newnum</a:t>
            </a:r>
            <a:r>
              <a:rPr lang="en-US" dirty="0" smtClean="0"/>
              <a:t> = smaller + bigger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write </a:t>
            </a:r>
            <a:r>
              <a:rPr lang="en-US" dirty="0" err="1" smtClean="0"/>
              <a:t>newnum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	smaller = bigger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bigger= </a:t>
            </a:r>
            <a:r>
              <a:rPr lang="en-US" dirty="0" err="1" smtClean="0"/>
              <a:t>newnum</a:t>
            </a: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Trace the code to see what the 8</a:t>
            </a:r>
            <a:r>
              <a:rPr lang="en-US" baseline="30000" dirty="0" smtClean="0"/>
              <a:t>th</a:t>
            </a:r>
            <a:r>
              <a:rPr lang="en-US" dirty="0" smtClean="0"/>
              <a:t> number in the series would be</a:t>
            </a:r>
          </a:p>
          <a:p>
            <a:r>
              <a:rPr lang="en-US" dirty="0" smtClean="0"/>
              <a:t>A: 10</a:t>
            </a:r>
          </a:p>
          <a:p>
            <a:r>
              <a:rPr lang="en-US" dirty="0" smtClean="0"/>
              <a:t>B:8</a:t>
            </a:r>
          </a:p>
          <a:p>
            <a:r>
              <a:rPr lang="en-US" dirty="0" smtClean="0"/>
              <a:t>C:13</a:t>
            </a:r>
          </a:p>
          <a:p>
            <a:r>
              <a:rPr lang="en-US" dirty="0" smtClean="0"/>
              <a:t>D:21</a:t>
            </a:r>
          </a:p>
          <a:p>
            <a:r>
              <a:rPr lang="en-US" dirty="0" smtClean="0"/>
              <a:t>E:none of the above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Indefinite Iteration: 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know how many times you want the loop body to execute, the for loop is hard to work with.</a:t>
            </a:r>
          </a:p>
          <a:p>
            <a:pPr lvl="1"/>
            <a:r>
              <a:rPr lang="en-US" dirty="0" smtClean="0"/>
              <a:t>While a statement holds do</a:t>
            </a:r>
          </a:p>
          <a:p>
            <a:pPr lvl="2"/>
            <a:r>
              <a:rPr lang="en-US" dirty="0" smtClean="0"/>
              <a:t>Some stuff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could write this with a for loop if you analyze it carefully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3473" y="2555847"/>
            <a:ext cx="4944127" cy="278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sum of some positive numbers, when you are finished with your numbers give -1 as your number to terminate the program</a:t>
            </a:r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sum of some positive numbers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"Enter some numbers"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set sum to 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while number &gt;0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sum = sum +num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	read number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"sum of numbers are"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sum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a value n. Find the smallest number k where k</a:t>
            </a:r>
            <a:r>
              <a:rPr lang="en-US" baseline="30000" dirty="0" smtClean="0"/>
              <a:t>2  </a:t>
            </a:r>
            <a:r>
              <a:rPr lang="en-US" dirty="0" smtClean="0"/>
              <a:t> is bigger than n</a:t>
            </a:r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endParaRPr lang="en-US" baseline="30000" dirty="0" smtClean="0"/>
          </a:p>
          <a:p>
            <a:pPr>
              <a:buFont typeface="+mj-lt"/>
              <a:buAutoNum type="arabicPeriod"/>
            </a:pPr>
            <a:r>
              <a:rPr lang="en-US" sz="2400" baseline="30000" dirty="0" err="1" smtClean="0"/>
              <a:t>write"Enter</a:t>
            </a:r>
            <a:r>
              <a:rPr lang="en-US" sz="2400" baseline="30000" dirty="0" smtClean="0"/>
              <a:t> a value"</a:t>
            </a:r>
          </a:p>
          <a:p>
            <a:pPr>
              <a:buFont typeface="+mj-lt"/>
              <a:buAutoNum type="arabicPeriod"/>
            </a:pPr>
            <a:r>
              <a:rPr lang="en-US" sz="2400" baseline="30000" dirty="0" smtClean="0"/>
              <a:t>read n</a:t>
            </a:r>
          </a:p>
          <a:p>
            <a:pPr>
              <a:buFont typeface="+mj-lt"/>
              <a:buAutoNum type="arabicPeriod"/>
            </a:pPr>
            <a:r>
              <a:rPr lang="en-US" sz="2400" baseline="30000" dirty="0" smtClean="0"/>
              <a:t>k = 0</a:t>
            </a:r>
          </a:p>
          <a:p>
            <a:pPr>
              <a:buFont typeface="+mj-lt"/>
              <a:buAutoNum type="arabicPeriod"/>
            </a:pPr>
            <a:r>
              <a:rPr lang="en-US" sz="2400" baseline="30000" dirty="0" smtClean="0"/>
              <a:t>while k*k =&lt; n</a:t>
            </a:r>
          </a:p>
          <a:p>
            <a:pPr>
              <a:buFont typeface="+mj-lt"/>
              <a:buAutoNum type="arabicPeriod"/>
            </a:pPr>
            <a:r>
              <a:rPr lang="en-US" sz="2400" baseline="30000" dirty="0" smtClean="0"/>
              <a:t>	K=K+1</a:t>
            </a:r>
          </a:p>
          <a:p>
            <a:pPr>
              <a:buFont typeface="+mj-lt"/>
              <a:buAutoNum type="arabicPeriod"/>
            </a:pPr>
            <a:r>
              <a:rPr lang="en-US" sz="2400" baseline="30000" dirty="0" smtClean="0"/>
              <a:t>write k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 we put num1 as 13 and num2 as 3, what would be the output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write"Enter two numbers"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read num1,num2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num3=0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while num1&gt;= num2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	num1 = num1 - num2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	num3 = num3+1</a:t>
            </a:r>
          </a:p>
          <a:p>
            <a:pPr>
              <a:buFont typeface="+mj-lt"/>
              <a:buAutoNum type="arabicPeriod"/>
            </a:pPr>
            <a:r>
              <a:rPr lang="pt-BR" dirty="0" smtClean="0"/>
              <a:t>write num3, num1</a:t>
            </a:r>
          </a:p>
          <a:p>
            <a:pPr>
              <a:buFont typeface="+mj-lt"/>
              <a:buAutoNum type="arabicPeriod"/>
            </a:pPr>
            <a:endParaRPr lang="pt-BR" dirty="0" smtClean="0"/>
          </a:p>
          <a:p>
            <a:r>
              <a:rPr lang="en-US" dirty="0" smtClean="0"/>
              <a:t>A: num3 = 2, num1=2</a:t>
            </a:r>
          </a:p>
          <a:p>
            <a:r>
              <a:rPr lang="en-US" dirty="0" smtClean="0"/>
              <a:t>B: num3 = 4, num1=1</a:t>
            </a:r>
          </a:p>
          <a:p>
            <a:r>
              <a:rPr lang="en-US" dirty="0" smtClean="0"/>
              <a:t>C: num3=3, num1 = 5</a:t>
            </a:r>
          </a:p>
          <a:p>
            <a:r>
              <a:rPr lang="en-US" dirty="0" smtClean="0"/>
              <a:t>D: num3=0, num1=0</a:t>
            </a:r>
          </a:p>
          <a:p>
            <a:r>
              <a:rPr lang="en-US" dirty="0" smtClean="0"/>
              <a:t>E none of the Above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guess are required if your number is 33?</a:t>
            </a:r>
          </a:p>
          <a:p>
            <a:endParaRPr lang="en-US" dirty="0" smtClean="0"/>
          </a:p>
          <a:p>
            <a:r>
              <a:rPr lang="en-US" dirty="0" smtClean="0"/>
              <a:t>Can you think of a number where the algorithm in Figure 1.2 will make 7 guesses?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you think of a number where the algorithm in Figure 1.2 will make 8 guesses?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“legitimate input” for this algorithm? What happens if the user enters something else?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need a way to describe the algorithms that you are going to implement. This is often done with </a:t>
            </a:r>
            <a:r>
              <a:rPr lang="en-US" dirty="0" err="1" smtClean="0"/>
              <a:t>pseudocode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“pseudo-” means “almost”	</a:t>
            </a:r>
            <a:r>
              <a:rPr lang="en-US" dirty="0" smtClean="0">
                <a:sym typeface="Wingdings" pitchFamily="2" charset="2"/>
              </a:rPr>
              <a:t>  </a:t>
            </a:r>
            <a:r>
              <a:rPr lang="en-US" dirty="0" err="1" smtClean="0">
                <a:sym typeface="Wingdings" pitchFamily="2" charset="2"/>
              </a:rPr>
              <a:t>Pseudocode</a:t>
            </a:r>
            <a:r>
              <a:rPr lang="en-US" dirty="0" smtClean="0">
                <a:sym typeface="Wingdings" pitchFamily="2" charset="2"/>
              </a:rPr>
              <a:t> is almost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34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45507" y="1536493"/>
            <a:ext cx="5236888" cy="294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12145" y="5276538"/>
            <a:ext cx="1334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down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981856" y="2773180"/>
            <a:ext cx="3043003" cy="24808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706944" y="5496394"/>
            <a:ext cx="1260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statement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878111" y="4017364"/>
            <a:ext cx="757004" cy="16264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87466" y="2348460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13" idx="3"/>
          </p:cNvCxnSpPr>
          <p:nvPr/>
        </p:nvCxnSpPr>
        <p:spPr bwMode="auto">
          <a:xfrm flipH="1">
            <a:off x="1361048" y="2435902"/>
            <a:ext cx="1022388" cy="818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7168" y="1716374"/>
            <a:ext cx="19191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Storing Information</a:t>
            </a:r>
            <a:endParaRPr lang="en-US" dirty="0"/>
          </a:p>
        </p:txBody>
      </p:sp>
      <p:cxnSp>
        <p:nvCxnSpPr>
          <p:cNvPr id="18" name="Straight Arrow Connector 17"/>
          <p:cNvCxnSpPr>
            <a:endCxn id="17" idx="3"/>
          </p:cNvCxnSpPr>
          <p:nvPr/>
        </p:nvCxnSpPr>
        <p:spPr bwMode="auto">
          <a:xfrm flipH="1" flipV="1">
            <a:off x="2026283" y="1885651"/>
            <a:ext cx="334669" cy="855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4873" y="3092972"/>
            <a:ext cx="1618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command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21" idx="3"/>
          </p:cNvCxnSpPr>
          <p:nvPr/>
        </p:nvCxnSpPr>
        <p:spPr bwMode="auto">
          <a:xfrm flipH="1">
            <a:off x="1783714" y="2968052"/>
            <a:ext cx="1004456" cy="2941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74867" y="3987384"/>
            <a:ext cx="1618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 command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4" idx="3"/>
          </p:cNvCxnSpPr>
          <p:nvPr/>
        </p:nvCxnSpPr>
        <p:spPr bwMode="auto">
          <a:xfrm flipH="1">
            <a:off x="1793708" y="3245370"/>
            <a:ext cx="1046928" cy="9112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Storing Information:	</a:t>
            </a:r>
          </a:p>
          <a:p>
            <a:pPr lvl="1"/>
            <a:r>
              <a:rPr lang="en-US" dirty="0" smtClean="0"/>
              <a:t>Set variable to value</a:t>
            </a:r>
          </a:p>
          <a:p>
            <a:pPr lvl="2"/>
            <a:r>
              <a:rPr lang="en-US" dirty="0" smtClean="0"/>
              <a:t>Set x to 1 </a:t>
            </a:r>
          </a:p>
          <a:p>
            <a:pPr lvl="2"/>
            <a:r>
              <a:rPr lang="en-US" dirty="0" smtClean="0"/>
              <a:t>Set y to “hello”</a:t>
            </a:r>
          </a:p>
          <a:p>
            <a:pPr lvl="2"/>
            <a:r>
              <a:rPr lang="en-US" dirty="0" smtClean="0"/>
              <a:t>Set z to True</a:t>
            </a:r>
          </a:p>
          <a:p>
            <a:endParaRPr lang="en-US" dirty="0" smtClean="0"/>
          </a:p>
          <a:p>
            <a:r>
              <a:rPr lang="en-US" dirty="0" smtClean="0"/>
              <a:t>Write command: writes whatever is inside “” in the terminal</a:t>
            </a:r>
          </a:p>
          <a:p>
            <a:pPr lvl="1"/>
            <a:r>
              <a:rPr lang="en-US" dirty="0" smtClean="0"/>
              <a:t>Write “Hello”</a:t>
            </a:r>
          </a:p>
          <a:p>
            <a:pPr lvl="1"/>
            <a:r>
              <a:rPr lang="en-US" dirty="0" smtClean="0"/>
              <a:t>Write x</a:t>
            </a:r>
          </a:p>
          <a:p>
            <a:pPr lvl="2"/>
            <a:r>
              <a:rPr lang="en-US" dirty="0" smtClean="0"/>
              <a:t>Outputs the value of 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Read Command: sets the value of the variable to what is read from the terminal </a:t>
            </a:r>
          </a:p>
          <a:p>
            <a:pPr lvl="1"/>
            <a:r>
              <a:rPr lang="en-US" dirty="0" smtClean="0"/>
              <a:t>Read x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Read two numbers and return their average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Write "Enter two numbers"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 err="1" smtClean="0"/>
              <a:t>first_number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 err="1" smtClean="0"/>
              <a:t>second_number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set average to (</a:t>
            </a:r>
            <a:r>
              <a:rPr lang="en-US" dirty="0" err="1" smtClean="0"/>
              <a:t>first_number</a:t>
            </a:r>
            <a:r>
              <a:rPr lang="en-US" dirty="0" smtClean="0"/>
              <a:t> + </a:t>
            </a:r>
            <a:r>
              <a:rPr lang="en-US" dirty="0" err="1" smtClean="0"/>
              <a:t>second_number</a:t>
            </a:r>
            <a:r>
              <a:rPr lang="en-US" dirty="0" smtClean="0"/>
              <a:t>)/ 2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"The average is"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average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height of a person in meters and output their height in inches</a:t>
            </a:r>
          </a:p>
          <a:p>
            <a:pPr lvl="1"/>
            <a:r>
              <a:rPr lang="en-US" dirty="0" smtClean="0"/>
              <a:t>1 meter = 39.37 inch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write"Enter</a:t>
            </a:r>
            <a:r>
              <a:rPr lang="en-US" dirty="0" smtClean="0"/>
              <a:t> your height in meters"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 err="1" smtClean="0"/>
              <a:t>height_in_meters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height_in_inches</a:t>
            </a:r>
            <a:r>
              <a:rPr lang="en-US" dirty="0" smtClean="0"/>
              <a:t> to </a:t>
            </a:r>
            <a:r>
              <a:rPr lang="en-US" dirty="0" err="1" smtClean="0"/>
              <a:t>height_in_meters</a:t>
            </a:r>
            <a:r>
              <a:rPr lang="en-US" dirty="0" smtClean="0"/>
              <a:t> * 39.37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"Your height is"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 err="1" smtClean="0"/>
              <a:t>height_in_inches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"inches tall"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height of a person in meters and output their height in feet</a:t>
            </a:r>
          </a:p>
          <a:p>
            <a:pPr lvl="1"/>
            <a:r>
              <a:rPr lang="en-US" dirty="0" smtClean="0"/>
              <a:t>1 feet = 12 inch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/>
              <a:t>write"Enter</a:t>
            </a:r>
            <a:r>
              <a:rPr lang="en-US" dirty="0" smtClean="0"/>
              <a:t> your height in meters"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 err="1" smtClean="0"/>
              <a:t>height_in_meters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set </a:t>
            </a:r>
            <a:r>
              <a:rPr lang="en-US" dirty="0" err="1" smtClean="0"/>
              <a:t>height_in_feet</a:t>
            </a:r>
            <a:r>
              <a:rPr lang="en-US" dirty="0" smtClean="0"/>
              <a:t> to </a:t>
            </a:r>
            <a:r>
              <a:rPr lang="en-US" dirty="0" err="1" smtClean="0"/>
              <a:t>height_in_meters</a:t>
            </a:r>
            <a:r>
              <a:rPr lang="en-US" dirty="0" smtClean="0"/>
              <a:t> * 39.37 /12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"Your height is"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 err="1" smtClean="0"/>
              <a:t>height_in_feet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write "feet tall"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Settings\mt\Application Data\Microsoft\Templates\db-5-grey.pot</Template>
  <TotalTime>26036</TotalTime>
  <Words>1260</Words>
  <Application>Microsoft Office PowerPoint</Application>
  <PresentationFormat>On-screen Show (4:3)</PresentationFormat>
  <Paragraphs>323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db-5-grey</vt:lpstr>
      <vt:lpstr>Clip</vt:lpstr>
      <vt:lpstr>Equation</vt:lpstr>
      <vt:lpstr>CMPT 120  Introduction To Computing Science And Programming I   Pseudocode</vt:lpstr>
      <vt:lpstr>Guessing game</vt:lpstr>
      <vt:lpstr>Slide 3</vt:lpstr>
      <vt:lpstr>Pseudocode</vt:lpstr>
      <vt:lpstr>Slide 5</vt:lpstr>
      <vt:lpstr>Pseudocode</vt:lpstr>
      <vt:lpstr>Example</vt:lpstr>
      <vt:lpstr>Example</vt:lpstr>
      <vt:lpstr>Example</vt:lpstr>
      <vt:lpstr>Slide 10</vt:lpstr>
      <vt:lpstr>Example</vt:lpstr>
      <vt:lpstr>If statement</vt:lpstr>
      <vt:lpstr>Slide 13</vt:lpstr>
      <vt:lpstr> </vt:lpstr>
      <vt:lpstr>Slide 15</vt:lpstr>
      <vt:lpstr>Question</vt:lpstr>
      <vt:lpstr>Slide 17</vt:lpstr>
      <vt:lpstr>Definite Iteration: for loops</vt:lpstr>
      <vt:lpstr>Examples</vt:lpstr>
      <vt:lpstr>Examples</vt:lpstr>
      <vt:lpstr>Examples</vt:lpstr>
      <vt:lpstr>Examples</vt:lpstr>
      <vt:lpstr>Slide 23</vt:lpstr>
      <vt:lpstr>Indefinite Iteration: while loops</vt:lpstr>
      <vt:lpstr>Example </vt:lpstr>
      <vt:lpstr>Example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 Introduction</dc:title>
  <dc:creator/>
  <cp:lastModifiedBy>abozorgk</cp:lastModifiedBy>
  <cp:revision>1244</cp:revision>
  <cp:lastPrinted>2005-01-10T21:51:57Z</cp:lastPrinted>
  <dcterms:created xsi:type="dcterms:W3CDTF">2011-09-06T15:22:10Z</dcterms:created>
  <dcterms:modified xsi:type="dcterms:W3CDTF">2012-05-18T21:55:33Z</dcterms:modified>
</cp:coreProperties>
</file>