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5"/>
  </p:notesMasterIdLst>
  <p:handoutMasterIdLst>
    <p:handoutMasterId r:id="rId26"/>
  </p:handoutMasterIdLst>
  <p:sldIdLst>
    <p:sldId id="313" r:id="rId2"/>
    <p:sldId id="374" r:id="rId3"/>
    <p:sldId id="316" r:id="rId4"/>
    <p:sldId id="317" r:id="rId5"/>
    <p:sldId id="373" r:id="rId6"/>
    <p:sldId id="399" r:id="rId7"/>
    <p:sldId id="400" r:id="rId8"/>
    <p:sldId id="405" r:id="rId9"/>
    <p:sldId id="404" r:id="rId10"/>
    <p:sldId id="403" r:id="rId11"/>
    <p:sldId id="401" r:id="rId12"/>
    <p:sldId id="402" r:id="rId13"/>
    <p:sldId id="315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576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fu.ca/~hkhosrav/personal/py/120-201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fu.ca/~hkhosrav/personal/py/120-2012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learnpythonthehardway.org/" TargetMode="External"/><Relationship Id="rId3" Type="http://schemas.openxmlformats.org/officeDocument/2006/relationships/hyperlink" Target="http://www.cs.sfu.ca/CourseCentral/120/ggbaker/guide/guide-2" TargetMode="External"/><Relationship Id="rId7" Type="http://schemas.openxmlformats.org/officeDocument/2006/relationships/hyperlink" Target="http://www.cs.sfu.ca/CourseCentral/120/ggbaker/ref/thinkpy/thinkCSpy.html.zip" TargetMode="External"/><Relationship Id="rId2" Type="http://schemas.openxmlformats.org/officeDocument/2006/relationships/hyperlink" Target="http://www.cs.sfu.ca/CourseCentral/120/ggbaker/guide/gui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sfu.ca/CourseCentral/120/ggbaker/ref/thinkpy/html/index.html" TargetMode="External"/><Relationship Id="rId5" Type="http://schemas.openxmlformats.org/officeDocument/2006/relationships/hyperlink" Target="http://www.cs.sfu.ca/CourseCentral/120/ggbaker/ref/thinkpy/thinkCSpy.pdf" TargetMode="External"/><Relationship Id="rId4" Type="http://schemas.openxmlformats.org/officeDocument/2006/relationships/hyperlink" Target="http://www.cs.sfu.ca/CourseCentral/120/ggbaker/guide/guide-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fu.ca/~hkhosrav/personal/py/120-201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licker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I</a:t>
            </a:r>
            <a:r>
              <a:rPr lang="en-US" b="0" dirty="0" smtClean="0"/>
              <a:t>ntroduction To Computing Science And Programming 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Instructor: Hassan </a:t>
            </a:r>
            <a:r>
              <a:rPr lang="en-US" dirty="0" err="1" smtClean="0"/>
              <a:t>Khosravi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I-clicker Question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your major?</a:t>
            </a:r>
          </a:p>
          <a:p>
            <a:endParaRPr lang="en-US" smtClean="0"/>
          </a:p>
          <a:p>
            <a:r>
              <a:rPr lang="en-US" smtClean="0"/>
              <a:t>A: Computer Science</a:t>
            </a:r>
          </a:p>
          <a:p>
            <a:r>
              <a:rPr lang="en-US" smtClean="0"/>
              <a:t>B: math or statistics</a:t>
            </a:r>
          </a:p>
          <a:p>
            <a:r>
              <a:rPr lang="en-US" smtClean="0"/>
              <a:t>C: Physics or Chemistry</a:t>
            </a:r>
          </a:p>
          <a:p>
            <a:r>
              <a:rPr lang="en-US" smtClean="0"/>
              <a:t>D: Business or engineering</a:t>
            </a:r>
          </a:p>
          <a:p>
            <a:r>
              <a:rPr lang="en-US" smtClean="0"/>
              <a:t>E: Other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I-clicker Question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Which of  the following best describes your experience with computers?</a:t>
            </a:r>
          </a:p>
          <a:p>
            <a:endParaRPr lang="en-US" smtClean="0"/>
          </a:p>
          <a:p>
            <a:r>
              <a:rPr lang="en-US" smtClean="0"/>
              <a:t>A: I have seen computers and know how to turn them on</a:t>
            </a:r>
          </a:p>
          <a:p>
            <a:r>
              <a:rPr lang="en-US" smtClean="0"/>
              <a:t>B: I mostly use them for browsing internet and Google is my best friend. I have no programming experience. </a:t>
            </a:r>
          </a:p>
          <a:p>
            <a:r>
              <a:rPr lang="en-US" smtClean="0"/>
              <a:t>C: I have done some programming before, but not much.</a:t>
            </a:r>
          </a:p>
          <a:p>
            <a:r>
              <a:rPr lang="en-US" smtClean="0"/>
              <a:t>D: I think I’m a decent programmer.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I-clicker Question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Which of the following best describes your expectations from the course</a:t>
            </a:r>
          </a:p>
          <a:p>
            <a:endParaRPr lang="en-US" smtClean="0"/>
          </a:p>
          <a:p>
            <a:r>
              <a:rPr lang="en-US" smtClean="0"/>
              <a:t>A: I’m here to get the credits</a:t>
            </a:r>
          </a:p>
          <a:p>
            <a:r>
              <a:rPr lang="en-US" smtClean="0"/>
              <a:t>B: I’m here to see how I like programming. I may consider programming  as a future career</a:t>
            </a:r>
          </a:p>
          <a:p>
            <a:r>
              <a:rPr lang="en-US" smtClean="0"/>
              <a:t>C:I want to learn programming professionally. I know that programming is my future career. </a:t>
            </a:r>
          </a:p>
          <a:p>
            <a:r>
              <a:rPr lang="en-US" smtClean="0"/>
              <a:t>D: I am all set to become the next Bill gates or Steve jobs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Content of CMPT </a:t>
            </a:r>
            <a:r>
              <a:rPr lang="en-US" smtClean="0">
                <a:ea typeface="+mj-ea"/>
                <a:cs typeface="+mj-cs"/>
              </a:rPr>
              <a:t>120</a:t>
            </a:r>
            <a:endParaRPr lang="en-US"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1" y="742223"/>
            <a:ext cx="7780204" cy="4980144"/>
          </a:xfrm>
        </p:spPr>
        <p:txBody>
          <a:bodyPr/>
          <a:lstStyle/>
          <a:p>
            <a:r>
              <a:rPr lang="en-US" smtClean="0"/>
              <a:t>Course Website is </a:t>
            </a:r>
            <a:r>
              <a:rPr lang="en-US" smtClean="0">
                <a:hlinkClick r:id="rId2"/>
              </a:rPr>
              <a:t>http://www.cs.sfu.ca/~hkhosrav/personal/py/120-2012.html</a:t>
            </a:r>
            <a:endParaRPr lang="en-US" smtClean="0"/>
          </a:p>
          <a:p>
            <a:r>
              <a:rPr lang="en-US" smtClean="0"/>
              <a:t>About </a:t>
            </a:r>
            <a:r>
              <a:rPr lang="en-US"/>
              <a:t>CMPT </a:t>
            </a:r>
            <a:r>
              <a:rPr lang="en-US" smtClean="0"/>
              <a:t>120</a:t>
            </a:r>
          </a:p>
          <a:p>
            <a:pPr lvl="1"/>
            <a:r>
              <a:rPr lang="en-US" smtClean="0"/>
              <a:t>Computer Science and </a:t>
            </a:r>
            <a:r>
              <a:rPr lang="en-US" err="1" smtClean="0"/>
              <a:t>Pseudocode</a:t>
            </a:r>
            <a:endParaRPr lang="en-US" smtClean="0"/>
          </a:p>
          <a:p>
            <a:pPr lvl="1"/>
            <a:r>
              <a:rPr lang="en-US" smtClean="0"/>
              <a:t>Programming Basics</a:t>
            </a:r>
          </a:p>
          <a:p>
            <a:pPr lvl="2"/>
            <a:r>
              <a:rPr lang="en-US" smtClean="0"/>
              <a:t>Data types, User inputs</a:t>
            </a:r>
          </a:p>
          <a:p>
            <a:pPr lvl="1"/>
            <a:r>
              <a:rPr lang="en-US" smtClean="0"/>
              <a:t>Control Structures</a:t>
            </a:r>
          </a:p>
          <a:p>
            <a:pPr lvl="2"/>
            <a:r>
              <a:rPr lang="en-US" smtClean="0"/>
              <a:t>If statements, loops</a:t>
            </a:r>
          </a:p>
          <a:p>
            <a:pPr lvl="1"/>
            <a:r>
              <a:rPr lang="en-US" smtClean="0"/>
              <a:t>Problem Solving</a:t>
            </a:r>
          </a:p>
          <a:p>
            <a:pPr lvl="2"/>
            <a:r>
              <a:rPr lang="en-US" smtClean="0"/>
              <a:t>Data structures</a:t>
            </a:r>
          </a:p>
          <a:p>
            <a:pPr lvl="3"/>
            <a:r>
              <a:rPr lang="en-US" smtClean="0"/>
              <a:t>Lists, strings, references</a:t>
            </a:r>
          </a:p>
          <a:p>
            <a:pPr lvl="2"/>
            <a:r>
              <a:rPr lang="en-US" smtClean="0"/>
              <a:t>Algorithms</a:t>
            </a:r>
          </a:p>
          <a:p>
            <a:pPr lvl="3"/>
            <a:r>
              <a:rPr lang="en-US" smtClean="0"/>
              <a:t>Searching, sorting, recursion</a:t>
            </a:r>
          </a:p>
          <a:p>
            <a:pPr lvl="2"/>
            <a:r>
              <a:rPr lang="en-US" smtClean="0"/>
              <a:t>Working with Files</a:t>
            </a:r>
          </a:p>
          <a:p>
            <a:pPr lvl="3"/>
            <a:r>
              <a:rPr lang="en-US" smtClean="0"/>
              <a:t>File input, file outputs</a:t>
            </a:r>
            <a:endParaRPr lang="en-US"/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Algorithm?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concept of an “algorithm” is fundamental to all of computing science and programming</a:t>
            </a:r>
          </a:p>
          <a:p>
            <a:endParaRPr lang="en-US" smtClean="0"/>
          </a:p>
          <a:p>
            <a:r>
              <a:rPr lang="en-US" smtClean="0"/>
              <a:t>An algorithm is a set of instructions that can be used to solve a problem.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everyday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baking recipe</a:t>
            </a:r>
          </a:p>
          <a:p>
            <a:endParaRPr lang="en-US" smtClean="0"/>
          </a:p>
          <a:p>
            <a:pPr>
              <a:buFont typeface="+mj-lt"/>
              <a:buAutoNum type="arabicPeriod"/>
            </a:pPr>
            <a:r>
              <a:rPr lang="en-US" smtClean="0"/>
              <a:t>Combine the room-temperature butter and the sugar. Mix until light and </a:t>
            </a:r>
            <a:r>
              <a:rPr lang="en-US" err="1" smtClean="0"/>
              <a:t>ﬂuﬀy</a:t>
            </a:r>
            <a:r>
              <a:rPr lang="en-US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 Add the eggs to the creamed butter and mix to combine.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 In another bowl, combine the liquid ingredients and mix to combine.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Sift together the </a:t>
            </a:r>
            <a:r>
              <a:rPr lang="en-US" err="1" smtClean="0"/>
              <a:t>ﬂour</a:t>
            </a:r>
            <a:r>
              <a:rPr lang="en-US" smtClean="0"/>
              <a:t> and other dry ingredients.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Alternately add the dry and liquid ingredients to the butter-egg mixture.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Mix just enough to combine.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Algorithm?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are more interested in the kinds of algorithms that can be completed by computers.</a:t>
            </a:r>
          </a:p>
          <a:p>
            <a:endParaRPr lang="en-US" smtClean="0"/>
          </a:p>
          <a:p>
            <a:r>
              <a:rPr lang="en-US" smtClean="0"/>
              <a:t>An algorithm definition accepted by most Computer Scientists </a:t>
            </a:r>
          </a:p>
          <a:p>
            <a:pPr lvl="1"/>
            <a:r>
              <a:rPr lang="en-US" smtClean="0"/>
              <a:t>“An algorithm is a sequence of unambiguous instructions for solving a problem, i.e., for obtaining a required output for any legitimate input in a </a:t>
            </a:r>
            <a:r>
              <a:rPr lang="en-US" err="1" smtClean="0"/>
              <a:t>ﬁnite</a:t>
            </a:r>
            <a:r>
              <a:rPr lang="en-US" smtClean="0"/>
              <a:t> amount of time”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Algorithm?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1093788"/>
            <a:ext cx="7661275" cy="519815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lang="en-US" smtClean="0"/>
              <a:t>“An algorithm is a sequence of </a:t>
            </a:r>
            <a:r>
              <a:rPr lang="en-US" b="1" smtClean="0"/>
              <a:t>unambiguous</a:t>
            </a:r>
            <a:r>
              <a:rPr lang="en-US" smtClean="0"/>
              <a:t> instructions for solving a problem, i.e., for obtaining a required output for any legitimate input in a </a:t>
            </a:r>
            <a:r>
              <a:rPr lang="en-US" err="1" smtClean="0"/>
              <a:t>ﬁnite</a:t>
            </a:r>
            <a:r>
              <a:rPr lang="en-US" smtClean="0"/>
              <a:t> amount of time”</a:t>
            </a:r>
          </a:p>
          <a:p>
            <a:endParaRPr lang="en-US" smtClean="0"/>
          </a:p>
          <a:p>
            <a:r>
              <a:rPr lang="en-US" smtClean="0"/>
              <a:t>Unambiguous: When you read an algorithm, there should be no question about what should be done.</a:t>
            </a:r>
          </a:p>
          <a:p>
            <a:pPr>
              <a:buFont typeface="+mj-lt"/>
              <a:buAutoNum type="arabicPeriod"/>
            </a:pPr>
            <a:endParaRPr lang="en-US" smtClean="0"/>
          </a:p>
          <a:p>
            <a:pPr>
              <a:buFont typeface="+mj-lt"/>
              <a:buAutoNum type="arabicPeriod"/>
            </a:pPr>
            <a:r>
              <a:rPr lang="en-US" smtClean="0"/>
              <a:t>Combine the </a:t>
            </a:r>
            <a:r>
              <a:rPr lang="en-US" b="1" smtClean="0"/>
              <a:t>room-temperature</a:t>
            </a:r>
            <a:r>
              <a:rPr lang="en-US" smtClean="0"/>
              <a:t> butter and the sugar. Mix until </a:t>
            </a:r>
            <a:r>
              <a:rPr lang="en-US" b="1" smtClean="0"/>
              <a:t>light</a:t>
            </a:r>
            <a:r>
              <a:rPr lang="en-US" smtClean="0"/>
              <a:t> and </a:t>
            </a:r>
            <a:r>
              <a:rPr lang="en-US" b="1" err="1" smtClean="0"/>
              <a:t>ﬂuﬀy</a:t>
            </a:r>
            <a:r>
              <a:rPr lang="en-US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 Add the eggs to the creamed butter and mix to </a:t>
            </a:r>
            <a:r>
              <a:rPr lang="en-US" b="1" smtClean="0"/>
              <a:t>combine</a:t>
            </a:r>
            <a:r>
              <a:rPr lang="en-US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 In another </a:t>
            </a:r>
            <a:r>
              <a:rPr lang="en-US" b="1" smtClean="0"/>
              <a:t>bowl</a:t>
            </a:r>
            <a:r>
              <a:rPr lang="en-US" smtClean="0"/>
              <a:t>, combine the liquid ingredients and mix to </a:t>
            </a:r>
            <a:r>
              <a:rPr lang="en-US" b="1" smtClean="0"/>
              <a:t>combine</a:t>
            </a:r>
            <a:r>
              <a:rPr lang="en-US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b="1" smtClean="0"/>
              <a:t>Sift together </a:t>
            </a:r>
            <a:r>
              <a:rPr lang="en-US" smtClean="0"/>
              <a:t>the </a:t>
            </a:r>
            <a:r>
              <a:rPr lang="en-US" err="1" smtClean="0"/>
              <a:t>ﬂour</a:t>
            </a:r>
            <a:r>
              <a:rPr lang="en-US" smtClean="0"/>
              <a:t> and </a:t>
            </a:r>
            <a:r>
              <a:rPr lang="en-US" b="1" smtClean="0"/>
              <a:t>other dry ingredients</a:t>
            </a:r>
            <a:r>
              <a:rPr lang="en-US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b="1" smtClean="0"/>
              <a:t>Alternately add the dry and liquid ingredients</a:t>
            </a:r>
            <a:r>
              <a:rPr lang="en-US" smtClean="0"/>
              <a:t> to the butter-egg mixture.</a:t>
            </a:r>
          </a:p>
          <a:p>
            <a:pPr>
              <a:buFont typeface="+mj-lt"/>
              <a:buAutoNum type="arabicPeriod"/>
            </a:pPr>
            <a:r>
              <a:rPr lang="en-US" smtClean="0"/>
              <a:t>Mix </a:t>
            </a:r>
            <a:r>
              <a:rPr lang="en-US" b="1" smtClean="0"/>
              <a:t>just enough </a:t>
            </a:r>
            <a:r>
              <a:rPr lang="en-US" smtClean="0"/>
              <a:t>to combine.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Algorithm?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lang="en-US" smtClean="0"/>
              <a:t>“An algorithm is a sequence of unambiguous instructions for </a:t>
            </a:r>
            <a:r>
              <a:rPr lang="en-US" b="1" smtClean="0"/>
              <a:t>solving a problem</a:t>
            </a:r>
            <a:r>
              <a:rPr lang="en-US" smtClean="0"/>
              <a:t>, i.e., for obtaining a required output for any </a:t>
            </a:r>
            <a:r>
              <a:rPr lang="en-US" b="1" smtClean="0"/>
              <a:t>legitimate input </a:t>
            </a:r>
            <a:r>
              <a:rPr lang="en-US" smtClean="0"/>
              <a:t>in a </a:t>
            </a:r>
            <a:r>
              <a:rPr lang="en-US" err="1" smtClean="0"/>
              <a:t>ﬁnite</a:t>
            </a:r>
            <a:r>
              <a:rPr lang="en-US" smtClean="0"/>
              <a:t> amount of time”</a:t>
            </a:r>
          </a:p>
          <a:p>
            <a:endParaRPr lang="en-US" smtClean="0"/>
          </a:p>
          <a:p>
            <a:r>
              <a:rPr lang="en-US" smtClean="0"/>
              <a:t>Solving a Problem: An algorithm should always present a solution to a particular problem.</a:t>
            </a:r>
          </a:p>
          <a:p>
            <a:pPr lvl="1"/>
            <a:r>
              <a:rPr lang="en-US" smtClean="0"/>
              <a:t>Our example: Using these ingredients, make </a:t>
            </a:r>
            <a:r>
              <a:rPr lang="en-US" err="1" smtClean="0"/>
              <a:t>muﬃns</a:t>
            </a:r>
            <a:r>
              <a:rPr lang="en-US" smtClean="0"/>
              <a:t>.”</a:t>
            </a:r>
          </a:p>
          <a:p>
            <a:endParaRPr lang="en-US" smtClean="0"/>
          </a:p>
          <a:p>
            <a:r>
              <a:rPr lang="en-US" smtClean="0"/>
              <a:t>Legitimate input:</a:t>
            </a:r>
          </a:p>
          <a:p>
            <a:pPr lvl="1"/>
            <a:r>
              <a:rPr lang="en-US" smtClean="0"/>
              <a:t>An algorithm might need some kind of input to do its job.</a:t>
            </a:r>
          </a:p>
          <a:p>
            <a:pPr lvl="1"/>
            <a:r>
              <a:rPr lang="en-US" smtClean="0"/>
              <a:t>In addition to having the inputs, they have to be “legitimate”</a:t>
            </a:r>
          </a:p>
          <a:p>
            <a:pPr lvl="2"/>
            <a:r>
              <a:rPr lang="en-US" smtClean="0"/>
              <a:t>1 can of baby corn, 1 cup orange juice; 1 telephone. We aren’t going to get very far.</a:t>
            </a:r>
          </a:p>
          <a:p>
            <a:pPr lvl="2"/>
            <a:r>
              <a:rPr lang="en-US" smtClean="0"/>
              <a:t>“legitimate” ingredients include sugar, eggs, </a:t>
            </a:r>
            <a:r>
              <a:rPr lang="en-US" err="1" smtClean="0"/>
              <a:t>ﬂour</a:t>
            </a:r>
            <a:r>
              <a:rPr lang="en-US" smtClean="0"/>
              <a:t> and butter.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Algorithm?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lang="en-US" smtClean="0"/>
              <a:t>“An algorithm is a sequence of unambiguous instructions for solving a problem, i.e., for obtaining a required output for any legitimate input in a </a:t>
            </a:r>
            <a:r>
              <a:rPr lang="en-US" b="1" err="1" smtClean="0"/>
              <a:t>ﬁnite</a:t>
            </a:r>
            <a:r>
              <a:rPr lang="en-US" b="1" smtClean="0"/>
              <a:t> amount of time</a:t>
            </a:r>
            <a:r>
              <a:rPr lang="en-US" smtClean="0"/>
              <a:t>”</a:t>
            </a:r>
          </a:p>
          <a:p>
            <a:endParaRPr lang="en-US" smtClean="0"/>
          </a:p>
          <a:p>
            <a:r>
              <a:rPr lang="en-US" smtClean="0"/>
              <a:t>Finite amount of time: The algorithm should finish eventually </a:t>
            </a:r>
          </a:p>
          <a:p>
            <a:pPr lvl="1"/>
            <a:r>
              <a:rPr lang="en-US" smtClean="0"/>
              <a:t>A recipe that leaves us in the kitchen until the end of time isn’t much good. </a:t>
            </a:r>
          </a:p>
          <a:p>
            <a:pPr lvl="1"/>
            <a:r>
              <a:rPr lang="en-US" smtClean="0"/>
              <a:t> Stir with a fork until the mixture turns into Beef Wellington.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See website </a:t>
            </a:r>
            <a:r>
              <a:rPr lang="en-US" smtClean="0">
                <a:hlinkClick r:id="rId2"/>
              </a:rPr>
              <a:t>http://www.cs.sfu.ca/~hkhosrav/personal/py/120-2012.html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Structures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data structure describes how a program stores the data it’s working with</a:t>
            </a:r>
          </a:p>
          <a:p>
            <a:pPr lvl="1"/>
            <a:r>
              <a:rPr lang="en-US" smtClean="0"/>
              <a:t>To carry on with the cooking example</a:t>
            </a:r>
          </a:p>
          <a:p>
            <a:pPr lvl="2"/>
            <a:r>
              <a:rPr lang="en-US" smtClean="0"/>
              <a:t>Most people have their recipes in cookbooks on a shelf</a:t>
            </a:r>
          </a:p>
          <a:p>
            <a:pPr lvl="2"/>
            <a:r>
              <a:rPr lang="en-US" smtClean="0"/>
              <a:t>Recipes on index cards in a box (you might have to </a:t>
            </a:r>
            <a:r>
              <a:rPr lang="en-US" err="1" smtClean="0"/>
              <a:t>shuﬄe</a:t>
            </a:r>
            <a:r>
              <a:rPr lang="en-US" smtClean="0"/>
              <a:t> through the whole pile to </a:t>
            </a:r>
            <a:r>
              <a:rPr lang="en-US" err="1" smtClean="0"/>
              <a:t>ﬁnd</a:t>
            </a:r>
            <a:r>
              <a:rPr lang="en-US" smtClean="0"/>
              <a:t> </a:t>
            </a:r>
            <a:r>
              <a:rPr lang="en-US" smtClean="0"/>
              <a:t>the one you want)</a:t>
            </a:r>
          </a:p>
          <a:p>
            <a:pPr lvl="2"/>
            <a:r>
              <a:rPr lang="en-US" smtClean="0"/>
              <a:t>If pile is in some kind of order, e.g. alphabetical by the name of the dish it makes, you might be able to </a:t>
            </a:r>
            <a:r>
              <a:rPr lang="en-US" err="1" smtClean="0"/>
              <a:t>ﬁnd</a:t>
            </a:r>
            <a:r>
              <a:rPr lang="en-US" smtClean="0"/>
              <a:t> the recipe much faster</a:t>
            </a:r>
            <a:r>
              <a:rPr lang="en-US" smtClean="0"/>
              <a:t>. 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The way you choose to store information can have a big </a:t>
            </a:r>
            <a:r>
              <a:rPr lang="en-US" err="1" smtClean="0"/>
              <a:t>eﬀect</a:t>
            </a:r>
            <a:r>
              <a:rPr lang="en-US" smtClean="0"/>
              <a:t> on the algorithm you need to work with it</a:t>
            </a:r>
          </a:p>
          <a:p>
            <a:pPr lvl="3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Computing Science?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science is often </a:t>
            </a:r>
            <a:r>
              <a:rPr lang="en-US" dirty="0" err="1" smtClean="0"/>
              <a:t>deﬁned</a:t>
            </a:r>
            <a:r>
              <a:rPr lang="en-US" dirty="0" smtClean="0"/>
              <a:t> as </a:t>
            </a:r>
            <a:r>
              <a:rPr lang="en-US" dirty="0" smtClean="0"/>
              <a:t>the </a:t>
            </a:r>
            <a:r>
              <a:rPr lang="en-US" dirty="0" smtClean="0"/>
              <a:t>study of algorithms, including</a:t>
            </a:r>
          </a:p>
          <a:p>
            <a:pPr lvl="1"/>
            <a:r>
              <a:rPr lang="en-US" dirty="0" smtClean="0"/>
              <a:t>1. Their formal and mathematical properties.</a:t>
            </a:r>
          </a:p>
          <a:p>
            <a:pPr lvl="1"/>
            <a:r>
              <a:rPr lang="en-US" dirty="0" smtClean="0"/>
              <a:t>2. Their hardware realizations.</a:t>
            </a:r>
          </a:p>
          <a:p>
            <a:pPr lvl="1"/>
            <a:r>
              <a:rPr lang="en-US" dirty="0" smtClean="0"/>
              <a:t>3. Their linguistic realizations.</a:t>
            </a:r>
          </a:p>
          <a:p>
            <a:pPr lvl="1"/>
            <a:r>
              <a:rPr lang="en-US" dirty="0" smtClean="0"/>
              <a:t>4. Their applications.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Computing Science?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Their formal and mathematical properties: </a:t>
            </a:r>
          </a:p>
          <a:p>
            <a:pPr lvl="1"/>
            <a:r>
              <a:rPr lang="en-US" dirty="0" smtClean="0"/>
              <a:t>What problems can be solved with algorithms</a:t>
            </a:r>
          </a:p>
          <a:p>
            <a:pPr lvl="1"/>
            <a:r>
              <a:rPr lang="en-US" dirty="0" smtClean="0"/>
              <a:t>For what problems can we </a:t>
            </a:r>
            <a:r>
              <a:rPr lang="en-US" dirty="0" err="1" smtClean="0"/>
              <a:t>ﬁnd</a:t>
            </a:r>
            <a:r>
              <a:rPr lang="en-US" dirty="0" smtClean="0"/>
              <a:t> solutions in a reasonable amount of time</a:t>
            </a:r>
          </a:p>
          <a:p>
            <a:pPr lvl="1"/>
            <a:r>
              <a:rPr lang="en-US" dirty="0" smtClean="0"/>
              <a:t>Is it possible to build computers with </a:t>
            </a:r>
            <a:r>
              <a:rPr lang="en-US" dirty="0" err="1" smtClean="0"/>
              <a:t>diﬀerent</a:t>
            </a:r>
            <a:r>
              <a:rPr lang="en-US" dirty="0" smtClean="0"/>
              <a:t> properties that would be able to solve more problems?”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Their hardware realizations:</a:t>
            </a:r>
          </a:p>
          <a:p>
            <a:pPr lvl="1"/>
            <a:r>
              <a:rPr lang="en-US" dirty="0" smtClean="0"/>
              <a:t> One of the goals when building computers is to make them fast. </a:t>
            </a:r>
          </a:p>
          <a:p>
            <a:pPr lvl="2"/>
            <a:r>
              <a:rPr lang="en-US" dirty="0" smtClean="0"/>
              <a:t>Able to execute algorithms </a:t>
            </a:r>
            <a:r>
              <a:rPr lang="en-US" dirty="0" err="1" smtClean="0"/>
              <a:t>speciﬁed</a:t>
            </a:r>
            <a:r>
              <a:rPr lang="en-US" dirty="0" smtClean="0"/>
              <a:t> by the programmer quickly. </a:t>
            </a:r>
          </a:p>
          <a:p>
            <a:pPr lvl="1"/>
            <a:r>
              <a:rPr lang="en-US" dirty="0" smtClean="0"/>
              <a:t>Make good use of their memory and be able to access other systems (disks, networks, printers, and so on).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Computing Science?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Their linguistic realizations: </a:t>
            </a:r>
          </a:p>
          <a:p>
            <a:pPr lvl="1"/>
            <a:r>
              <a:rPr lang="en-US" smtClean="0"/>
              <a:t>There are many ways to express algorithms so a computer can understand them.</a:t>
            </a:r>
          </a:p>
          <a:p>
            <a:pPr lvl="1"/>
            <a:r>
              <a:rPr lang="en-US" smtClean="0"/>
              <a:t> Finding languages that are written by people and followed by computers. </a:t>
            </a:r>
          </a:p>
          <a:p>
            <a:pPr lvl="1"/>
            <a:r>
              <a:rPr lang="en-US" smtClean="0"/>
              <a:t>Some “language” that can be understood by both people and computers. </a:t>
            </a:r>
          </a:p>
          <a:p>
            <a:r>
              <a:rPr lang="en-US" smtClean="0"/>
              <a:t>Their applications: </a:t>
            </a:r>
          </a:p>
          <a:p>
            <a:pPr lvl="1"/>
            <a:r>
              <a:rPr lang="en-US" smtClean="0"/>
              <a:t>what actual useful things can be done algorithmically.</a:t>
            </a:r>
          </a:p>
          <a:p>
            <a:pPr lvl="1"/>
            <a:r>
              <a:rPr lang="en-US" smtClean="0"/>
              <a:t> Is it possible for a computer to understand a conversation? </a:t>
            </a:r>
          </a:p>
          <a:p>
            <a:pPr lvl="1"/>
            <a:r>
              <a:rPr lang="en-US" smtClean="0"/>
              <a:t>Can it drive a car? </a:t>
            </a:r>
          </a:p>
          <a:p>
            <a:pPr lvl="1"/>
            <a:r>
              <a:rPr lang="en-US" smtClean="0"/>
              <a:t>Can the small computers in cell phones be made more useful?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Textbook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310" y="782715"/>
            <a:ext cx="8077200" cy="4572000"/>
          </a:xfrm>
        </p:spPr>
        <p:txBody>
          <a:bodyPr/>
          <a:lstStyle/>
          <a:p>
            <a:pPr lvl="1"/>
            <a:r>
              <a:rPr lang="en-US" smtClean="0"/>
              <a:t>Introduction to Computing Science and Programming I by Greg Baker</a:t>
            </a:r>
          </a:p>
          <a:p>
            <a:pPr lvl="2"/>
            <a:r>
              <a:rPr lang="en-US" smtClean="0">
                <a:hlinkClick r:id="rId2"/>
              </a:rPr>
              <a:t>One page per sheet</a:t>
            </a:r>
            <a:endParaRPr lang="en-US" smtClean="0">
              <a:hlinkClick r:id="rId3"/>
            </a:endParaRPr>
          </a:p>
          <a:p>
            <a:pPr lvl="2"/>
            <a:r>
              <a:rPr lang="en-US" smtClean="0">
                <a:hlinkClick r:id="rId3"/>
              </a:rPr>
              <a:t>Two page per sheet</a:t>
            </a:r>
            <a:endParaRPr lang="en-US" smtClean="0">
              <a:hlinkClick r:id="rId4"/>
            </a:endParaRPr>
          </a:p>
          <a:p>
            <a:pPr lvl="2"/>
            <a:r>
              <a:rPr lang="en-US" smtClean="0">
                <a:hlinkClick r:id="rId4"/>
              </a:rPr>
              <a:t>Four page sheet</a:t>
            </a:r>
            <a:endParaRPr lang="en-US" smtClean="0"/>
          </a:p>
          <a:p>
            <a:pPr lvl="1"/>
            <a:r>
              <a:rPr lang="en-US" smtClean="0"/>
              <a:t>How to Think Like a Computer Scientist -- Learning with Python</a:t>
            </a:r>
          </a:p>
          <a:p>
            <a:pPr lvl="2"/>
            <a:r>
              <a:rPr lang="en-US" smtClean="0">
                <a:hlinkClick r:id="rId5"/>
              </a:rPr>
              <a:t>PDF format</a:t>
            </a:r>
            <a:endParaRPr lang="en-US" smtClean="0"/>
          </a:p>
          <a:p>
            <a:pPr lvl="2"/>
            <a:r>
              <a:rPr lang="en-US" smtClean="0">
                <a:hlinkClick r:id="rId6"/>
              </a:rPr>
              <a:t>HTML format</a:t>
            </a:r>
            <a:endParaRPr lang="en-US" smtClean="0"/>
          </a:p>
          <a:p>
            <a:pPr lvl="2"/>
            <a:r>
              <a:rPr lang="en-US" smtClean="0">
                <a:hlinkClick r:id="rId7"/>
              </a:rPr>
              <a:t>HTML zip format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Lecture slides</a:t>
            </a:r>
          </a:p>
          <a:p>
            <a:pPr lvl="1"/>
            <a:endParaRPr lang="en-US" smtClean="0"/>
          </a:p>
          <a:p>
            <a:pPr lvl="1"/>
            <a:endParaRPr lang="en-US"/>
          </a:p>
          <a:p>
            <a:r>
              <a:rPr lang="en-US" smtClean="0"/>
              <a:t>Reference Books</a:t>
            </a:r>
          </a:p>
          <a:p>
            <a:pPr lvl="1"/>
            <a:r>
              <a:rPr lang="en-US" smtClean="0"/>
              <a:t>Learn Python The Hard Way, Zed Shaw</a:t>
            </a:r>
          </a:p>
          <a:p>
            <a:pPr lvl="2"/>
            <a:r>
              <a:rPr lang="en-US" smtClean="0"/>
              <a:t>by </a:t>
            </a:r>
            <a:r>
              <a:rPr lang="en-US" smtClean="0">
                <a:hlinkClick r:id="rId8" tooltip="download Python The Hard Way from its home site"/>
              </a:rPr>
              <a:t>downloading it or buying it from its home site</a:t>
            </a:r>
            <a:endParaRPr lang="en-US" smtClean="0"/>
          </a:p>
          <a:p>
            <a:pPr lvl="1"/>
            <a:endParaRPr lang="en-US" b="1"/>
          </a:p>
        </p:txBody>
      </p:sp>
      <p:sp>
        <p:nvSpPr>
          <p:cNvPr id="2" name="AutoShape 4" descr="data:image/jpeg;base64,/9j/4AAQSkZJRgABAQAAAQABAAD/2wCEAAkGBhQSERMUEhQVFRQSFhoXFRUVFxcYFxYXFBUYFBcXFBcYHSYeGBojHBYUIC8gJScpLCwsFh4xNTAqNSYrLCkBCQoKDgwOGg8PGi8kHyQpLDIsKiwvLCk0KSwsKSwqLCksLC8uLCwsLC0tLC0sKSwsKSksLCwsLCwpLCwpLCwsLP/AABEIAOEA4QMBIgACEQEDEQH/xAAcAAABBAMBAAAAAAAAAAAAAAAABAUGBwECAwj/xABMEAACAQIEAgYFCAgDBgUFAAABAhEAAwQSITEFQQYTIlFhcQcygZGyIzM0cnOhsdEUJEJSksHh8BVUVRdFYmOT0hZDgqKzU2TC0/H/xAAaAQEAAgMBAAAAAAAAAAAAAAAAAQQCAwUG/8QALxEAAgIBAwMCBAYCAwAAAAAAAAECAxEEEiEFEzFBUSJxkaEUMlJhgdHB8TNCsf/aAAwDAQACEQMRAD8AvGiiigCiiigCiiigCiiigCiiigCisTRNAZoorE0Bmik1jiCOGZWEISrEyACu8zG1JcP0isuyqCwz6IzIyq57kYiDWDsivUyUJP0HOimq/wBI7SlhFxhbMO6ozIp5hmHdz7q2v9ILSdZJ0tork8mFycoXvJjao7sPcy7U/Yc6KauI8fFiyl17bw7IuXs5lNxgozaxpImm/wD8dWsmMIR82Dz5kJUFxbYoWtmTIzKR4ad9bowlJZSNErIxeGyS0VHsH0ne9iGtWbAKW8guu10KV6xBc7NvKS4AYcxr76R2Oml261pLWHUvd/SNHvZQP0a6LR16syWmfCs+1Ix70CWGiahuL6cPkQLbt2rvXmxdF9zktMLTXA2dYlSAIOm9LsNx+6buDRjYuDE9dmeyWZPkQSOrYnyBnmDUOqS8hXRfgktFFFazaFFFFAFFFFAFFFFAFFFc714IrMxhVBJPcAJJoDpRUc/2i8P/AM3a95/Ktf8AaPw7/N2vefyoCS0VGh6R+Hf5u17z+VZ/2i8P/wA3a95/KgJJSbiN1ltXGQS6oxUd5A0pk/2i8P8A83a95/KsN6ReHx9LtD2n8qA1xd9QltkvG6SSWm4TPyF5hKg9mTyEeqO6sYriTNbZSygqbOW3szAm22bMT6pJI9mtIj03wnLiNkT3Wx/OtT02w3+p2v8AprWtzf6X9jLC9/8A0esRjHbDB85Vg658q6p8qAykansiZPMDuNZsY66bwBJjrGVkyQothSVuB43JC8/2ttKYT0xwx/3pb/gFaHpZhj/vVf4f61g7Jfof2/sz2R/Uvv8A0Lg3YxWHC3A929cyHq3ynNES8ZQDl3nnXXEXzftWbKWri3Fa2WzIyrb6sgscx0O0CCd6aW6T4b/VR7v61o3SDCf6qP8A3f8AdVRws8bX7enj6llTh+r9/Xz9B8w5uWLV2ybNx2LOUKgFXDkkZjOkTrP30iHR26HXL61mzZKMfUa5bLSp9h35TypsPG8H/qo/9/8A3VoeLYI/70U+eY//AJVhKqbwnB8eOUZq2CbakufPDJR0gwt3E4MBbZFwvaYoxAjJeRm1JjYGO+mLiPRO++HxORQLxv4k2xmWLljFMZUmYG4YTsV8dUBxuA/1JP4T/wB1afpPD/8AUbf8H9au16vUwSSr+6Kdml01jbc/sx14hwa69yzFi1auW+p/W+uAcKioXQour7OoBlYg1yscEv2rtq7buYUtauYo5XusAUxN3OuqqTIG47+Zpv6/h/8AqNv+D+tY6/h/+o2/4P60/G6rwq19SPwel8ux/QcsV0dYhbnX4W5fOJGIu52y2jFs2xbUCSVAga709Ya1mfDMz4MNZa52bUnS4uUC12hDHnKnfTvph4XwbD4rOMNjFulACwCaDNIE684PupmxOHZLjW92VimnMzGlVb+p6ipLuV/ctUdO09jeyf2LdopPgrTLbQMZYKAx3kgAE++aUV0U8oosKKKKkBRRRQBRRRQBSHjn0a/9lc+A0upFxz6Nf+yufAaA8wDYeVBrpZtyVHeQPfApyx/CkkdVnH6w+HhjmMoyhWGRZMhtgCdNJqCBonSg082+jpGJt2LrqnWBSHHWEEOJEDJmnzUDxpHgeFm9c6u2ytpOYLdKkCNYFsuBrElRUARgVhhTxguA9YLillS6t+3ZUMWysz9aMoKq2ua2sEwu8nUUnwvBnuW7lxYi0CWBD7KuZoYIU0EmCwOnORQCAV2sop9ZsuvdMCN/728a7HhhFkXiyhWYqo7ckqYOuXIO+CwMaxFd8XwC5btC6w7JyTo4y9apdNSoVpCn1WaNjBMUIEps24PbMjbsHWZ8dCNKytm3IlzHgu331jA4fPdtprDuq6bjMwXT306cS6O9V1QD5mu3XQQCRlHVdU4ygsc63Q0ATBURJoBs6q3t1hjvyHwnSdpmuDDUxtJjy5GnJ+AuLj2yyLkt9aWbOoyZVuTDKGHZacpWeUTpWMPwK495rKwXWIgXGBzRljKhIBzLqwAE6kVIG6sU4YDgzXR6yL2mUZyRma2nWOBCn1VIJJj1gBqQKza4LcaybwHZCloOaSqGHaQuUQeRYEwYBqAN4NE06YvgD27ZuFrZCqGKqWLAEWidMoEjr7M6/t+Bgv8ARu6jW1YAG5c6rXMAtyV7LEgfvDtLmGhgmDEgbCa0uHssfA/cKdLHBZv2bbXEAvEDOskDtm2R6vrBlI2I21gzTdiLWhAYNI9ZZgyOUgGNe6gLU4Zi1wb4k2UyPdypCgBF6suMyqNm7W20idyZlPRbovkIvXtbh1VT+zPNu9vw86jHQ9bHEr2I+dUW4bXIJ60vpAmIynmZ302qx8Dw9LK5UmPFmb4iY9lcunT2ys338peP9HTuvrjXtp4z5/2KqzRRXVOcFFFFAFFFFAFFFFAFIeOfRr/2Vz4DS6kXHPo1/wCyufAaA8xW2iCNxBHs1pwucduG4lwBEKXGugKoA6xzLMwMyTAGvIRpTaNvYKyaxMRa3F36y1cARTZCqiqvZC2/VEE678zJoscWKMxCW8rhQbZU9X2CGXSZMFVOp11mZNJzhGics9kN2SHhSQATkJjUga99bf4fczFcjlgxSApPaEysjSey3uNCRbh+POjO2W2We6L0spOW6pYqyaiILsYMjaQYrlhuLMltkyowYXBmYEsvXWxauZSDuVRNwdvEyjp56L9HGxdwicttI6xx47Ks/tGPZBPgYbwuTFvCE2BvXXRrNm1mZx2urRmdlDZwGCmDqNyJgQDyp7xPQ/H3UXNhVkBe2bloOQqZVDBrsDSAeyCYEyasHALYwydXaUIo3y6knvZt2Pn/AErqeNLy9lULOo0VvDkbI03T8RKrudFMbh2S6cO/ybB+zluAFCHlurZoGnOKbcPxZ0KER8ncdxIOpuKiODrtFsCNCNauKz0hViRI03gmRTT0m6LWsWpdMqX4kONAx7roG/dO48dqmjX1XPEXyRZXZV+dcFaXeKMSxCooa0LOVQYCKi2wBJJkKoEknaa7Yfjjrca5lRixtsQwOXNZjqzAYbRzMGdRSG/Ya2zI4IZCVYHcEaGtsKx6xIUMQywp2YgiFPgdvbV8xF3CuMi0ryMxOYoIQqHuW2tM2ZhmXQr6u+QA8iEw4keqFoqpABCsc8qGOYgAMFOsnVTuac8fYzYiz1xcC+CoF0Bblsl3tLnIAzqtyCDGqiIGwxZ4TbY31RGc2+yHJfJmt2ma6cyaKSyFhm7JAjxqQIL/ABl3RkOWGWDAMxFgaa//AG1r3t36GI4273FuFVzq+cntnM+YNJBcqNRsoUanSuuKtA4O0y2RK9ZnugtuHSA2sScy6bjlpNOOK4LYW/aQBypvFC0XAty2AsMHYBSxmexKw6keIDKnEmD2mETZMpp/zDc1HPUn2Vxv3QxkKqCAAqTAAED1iSTpuSTTxieHWuswwW2+W4JdELOx+Ttv2QddDcI01he/Wm7iWGyXCsACAQAWIhlDD1+0N9jqKAsP0HevjPq2viu1bVVN6Dz8pjPq2fiu1bNSSgooooSFFFFAFFFFAFFFFAFIeOfRsR9lc+A0upDxz6Nf+yufAaA8wjYeVFAOgrMViYiq5YIWQwI6rtSAIBtucogmezm1gbn2qHV1ckspm7ctkEKZIKMxKns5Scmk8hUk4B0PF7Do929e+UWAqOABbkwpzBp2mNAJ5704H0e2Y+dxG+aM9uJ7/m9/HetbtijHuIgq8NuFS+kAZj2hOqm5t35QTFWLwrBNYwCLbjO69YxM7uA50GpMZVjwHdST/Z/ZIjrcRERGe3oNdAOr21Om2p76UcV4uqOEzlMoAWUZgwAGumhjYxrpuKoa659vEPLN+lrV9i9lyxpsu1sZXc2iSfWWNYgAGIiBO/8AKnFbgJyl1CDlMs2sas23sE+NNx4m7mMpymIzLM8pgwDJ2Hl5V0w1me07rO2UBRE6xCncc/b7ODOGVmXHy5PRflXw/cXNiLagDbMJkaiJjU76n+dd+H3chJU6TzJPmNSf7NNt23dttltorIRqSO1Mt2dyYE937XOk9jG23ci42QgkgZmDSTB0OkDcfhpWCqeN0X/kcz+BrgTdPcMC9u8BBuAo/wBa3EH+Egf+momatDBdGVxydXcvOy2yWQrlDCRlIZipze4Vtf8ARTZUave881v/APXXpdNqYutbnyedvr7UmscFZ4XGPabNbYq3eN+X5DyiuIH5VYt30b2YOW5dB7zkYe4KJ99RrjnQy9hgXEXLY3ddCvi68h4iR/O4rIsrqafgj/8Af9+80D8NvDnp7z7662rM0s/wZ/3H5jbmDB5cjpR2RR1ael6i2O7CS/d4EIEj+/CsMe+ut3DlfH+VcTrWcZKXgp36eyiW2xYZZ3oO+cxn1bPxXatqqk9BvzmM+rZ+K7Vt1kakFFFFCQooooAooooAooooApDxz6Nf+yufAaXUh459Gv8A2Vz4DQHmAbD2fhWy1gbDy/lQtYmJb3RK0Tg8PAn5Mfiae7mBcCY0rXobaVeH4U8zaB/GnjrwdOVcSd7U2b1p044GS1hyajVzE22DeqYYr2yASw/Z10B09lT18FpKVBuM9DRhnC4fEdu7OSy5QSVUN+6c7bQIHKtV9f4jD9UXenxhTlSfLGzG4kuMpUG24jNmDjcbBSOZjcVytGzIVtGWAS+YOTGpJ758T99Odjovft2GvOil8pJtoBnaTmI07IgBYUAzTTi8QU6tsRZFpc6AO+UsOst3SrFcv/L1mIzCqyoknsS+jOnOcMN7snK5iDnbqrmVUHa+cdRMqIOXsxB3MaD28rWGe8QzBjpBYZAYJ0JzeI5610wfEb4uAFVUXSTn6tu3BCgnKSMwG+uhkVIT0Zv3wrW8gUnMrSVBBjUgTm05+dZNShLZj+TKU4rEskm6EA5WDSzAeu27Cdjp+dOOE4i95r1m7bFt7aqezcFwRcnKCQoyt2dVjYgyZrlwawcPbAuMC2mYk6b5QATH/wDTGtZ4MerFxXUo9y9dbtMrNclpzSAOUCOQAFW9O9tW2Xk492JylL3NMNg/lMp7po6TItjB37igSqGJ727I/GnJIBnnSXpFgjiMLetKe06EL9Yaj7wB7az7mZGiiqMJrd4z/kpHC4e0VOa5kcbAqSu6wdB3ZtPAUuW4JAGM0WcrZWEDs+E6gDTbs+AFa8JwtxSxXqwTKsrnVcpBgqSNyCI1mIpUblzNH6pBgkysdpkuR6x0U5RA7m86uLwe2sn8WE+P4/oZ7thAsrdDHXsw0wHgSdtR2vYfa03NCR3U/cTRmhmNgZVJi2yjTNBkAmT4dwpguNJJrbT5OP1qUZUxy8vP2LN9BvzmM+rZ+K7Vt1UnoMPymM+rZ+K7Vt1aPMIKKKKEhRRRQBRRRQBRRRQBSLjn0a/9lc+A0tpFxz6Nf+yufAaA8vg6Dy/lWUoGw8qyKgxLk6MYk/oWGHdaA/GnSzfimPo/etjBYaHGbqhmB9u2lNnSTpFiLGZ7Fu29q0itduXGIANx8iIgDAsxgmNdO7nxoxjZJpMuylOCXBYWHxwjeuOMQPcR5ANpyRKhpDIFIBOq98jx7zVWdGfSPdv4pLd0W1t3ZVcoIh4le0SSZOntqwP8RXXtD3/3GgFVtQpUPHuZVve8jrcvMwbIVFyDlLyVzcswBBIn++Rr70qYbrbWGZh1bPdW3dQENBZXKw40OXt6/wDM9lS23j7c63EHmwqPekK9ZexZy3LZZcQjlQysSltLjOYB5LJ9gG5FY6aUpyTNmzA4LhIlFX5PLlCxAdV0UeUZQJ1MGTT/AIW4VtqsxGmgAgSSBEQIBAgaad1cH4pY5XrRnmLibHnoaTNxS1t1tvzzr+dYWWTTwSoNnfGYVbi3Fu3CLLoEZYUSWcftEaAiViP2u+qk6SdKLNrGo3DJtpYDKQpfq2cOWkLm1Xs255PlEgje2sJxDDNmW49kqwEh2tkGDI0YxyBpF0mweCxITTBuwZQzO1sHqh6yqynMPCPHxq3pLtsfiRotWZY8EG4d034o2GuYlntiyjImd7G5uMVLJkAByRJmRsNZip7w7GY0YpLbm1fwr2c4xSJ1ZYkaCOsKmTGijYzpBqJ9IOl121cs4a1YsHCsRaj1kuIxCdXqYtwCZ1M77aU78Hx5F+1bAt2sIlp1GV1HVuCjW3OYzyIB11czNWZ7cflIS9c+Bz6SdBLWKY3FPV3TuwEq31l7/Ea+dRDHejbE21ZgbdyP2VJDN5BhE+E1ZFvilrKJv2SeZDoJ9mYx760ucUtEfPWv+on51pjOSLkep30x2xkUJiLhkgjKQYIOhkaEGa5RUp9JK2/0zNbKnPaQsVIILyykkjSYVfdUWJrq14cco5t99l0t1jyyzfQZ85jPq2fiu1blVJ6DPnMZ9Wz8V2rbraakFFFFCQooooAooooAooooApDxz6NiPsbnwGl1IeOfRsR9jc+A0B5fB0HlWymtRsPKthWJiWTwKz+q2T/wDTnz2pLx79bwxwRcYe7mOJUXQwtvato2frHQMFZcpaNdgO+HLo7jEGEsAz82Nh/WjiGLtrew97qzcgvZdIHatX0IYAEwYKgweRYc68pprZQ1TzH1Z2br4TpUVL2KWG+h2O4+7yqzuFY0NYtOz25cBe0zyzKJYROpHONiR3028Ss2HvFreFKcMFxQby2WDIQF63I51TMwCkHQb6b1Nr3B8KHw/wCgraVLyMFuIZVoZAe1mOvfz012rsaxqUM+pU0+VLGRldkOzJ5Ev9x/oKSXsODHqNG2sxOh322pz47h7tt8qljBIMd2kH8aaU60kTJE+HfXKhLB3YabdHduRulgjQR/EO4+Pga2Npu4e8fnQ4E1jit9bCTlzMxhZMCYJ1jWNNhrW1Ty0l5ZrlBRWWNXFMVcRQxAUEwJMye4awfZSfC4x30BE8wRDDzU60hXF3HuliSW2gDTyVRy8RPjHOSYbAgyMkaTqCSgA9VCNtz2lgjlzNdqrStx/c4OolGUmxBiMHedQDHZdWBJAIKmdj/6aUW7jgEOeUHQg6MGHd3DlXHG5bdy0iXC7OwUoR6mZgJzbjfYzT1dwU21Ble8rqQe8Ty302P31T1Eu01GRsr00rI7kxqD12wtl7jBbalm7gJ9/cPE06dG+jDXb3yzA2bQk5dGulj2VbuEDlyHjVhLhEtrCKqL3KAB91VbNRGPC5Nb0+14bKW6VcOaxiMjEFgiExtLAkgd8SRTNUq9JB/Xnj9y38AqKqv312dO81Rf7Giaw8Fn+gv5zGfVs/jdq3KqT0GfOYz6tn4rtW3VghBRRRQkKKKKAKKKKAKKKKAKQ8c+jX/srnwGl1IeOfRr/wBlc+A0B5htiY8YqQN0Exe2RP41pisj1fZ/Krqfc+Z/GuJ1TXWaVx2Y59y7pNPG3O4g2D4fct21Rh2kEGCCJk7Ga3RCWiDKnXw/uaW41T1jxPrH8a52QQZiucrZNbmW/wAFV65OXCsZdsqtvM6W26xmGylrjKRm8hm29tO+Gxq4a2WCdi0xuQijQu0MQNhq06d1I7Zkmdt4NYxNi2QS6B/As6/CRUOxykt2V8izVXCEceUd342uJz3QrKoYICYhtJkd3fHjSR7ynafdWDfUW+rS2qDNmOUsSTEaknWt0whhSdM0wTtoY1PnWtxzJyxjk2zlFvEFwcXwxmdI75pF0lsi7btCTAvJmI3Ac5CRPdmFOTiVnNI5REd2hFa3eG57agMoLEFty0K8xvCk5RrrWyE3FqT9DCcsraRQ8OfDPmK9bb5lNGA/4h987d5p1PH+sUJhQxdh23Y9lQTu3efDy3p3v4Ehs2YgDZRt76b+DYfLcvGBD3W05Qqgbeeb7q6NfUZdt+pVlpIOaYkThSo1kDtMbguO59Y9WpbfkJyiO499SZBp+dJbuADMGn1TI35iDsdRrtSu3hoU3GuAIumWNSW0AUASxnkNT3VzbbO5jnku1w7ec+B36OYgKzJoC4BHmsgj3R7qkaDnVd4i7D6SCCI5EfkaesN0iuIe0cy8xpm9hG/trB8JFO2hybmiF+kY/r9z6tv4BUZNSP0g3A2NZlMhrdog+dsGo5XqdN/xR+RxZ/mZZvoM+cxn1bP43atyqk9BnzmM+rZ+K7Vt1YIQUUUUJCiiigCiiigCiiigCkPHPo2I+xufAaXUh459GxH2Nz4DQHmSzuvsq67i6nzP41Sdgar7Kuu7ufM/jXlev+YfydTp/iQ2YfCg3HLbBj7STP8Afsp3GQxKrpsIH3U1Jchj9Y895McvZXLjeLYWMQQSrC1cI1Mgi2SNTrIru9PohGiLx5XJw9fqJzvaz4eEP7QSCUBI5ldfZpTZxzpDh8IM95lDR2QADcb6q7nlqdPGqMbG3IK9Y8cxnaPaJpb0f6N3sdeNuwFL5Gcl2ygKkDU+ZA9tXPh9jGNMvWTHfjXpGv3XPUBcOp5oq9aR/wAVyNPJY9tMGL4xiLtphcuu6BgSGMqGghW+8j2jvpd0P4D+l42zYYMVZ/lIMEW11czy0Ee2rQw3B8Lgr4wdgszdXcv3DcgmLj2kRRACkDq9RH7prDEXLHqWJS7UHI5dHunPD7tu1Ys4W+sKFy2rKuqaCescMc3azHNE84mpF1agZQqwOQAjuGlcU0BCgADcAQO7l51qbtbHQvDRzJ6tyaa4Ix17ucsCeYjUaaz3e6uWDtIrEgamSx0Go0k6TsB3VKhiR4Tzjcefd/St+vAJiJ/a07xI156a+2uSul8NKR2Y9X24+AYOuXwiNdSY8d6OJcSNpkNg5xAJIGgb2qNf60+/pAGwGvcPxrNy+AAAsAgaaa+MRtUR6Wo+XkzfWtzzt+/kiVm8WQlhBJ5+EVv155x4VKQ4K+qCsxECJPcKXWOHSRnAAGwIE/0rTdooVLdKRsh1V2vEYFR9J0IvAEQerT3EZh9xFM1Sn0ij9fufVt//ABrUYyV1dO81R+RVseZMs30Fj5TG/Vs/Fdq3aqP0Fj5TG/Vs/Fdq3KsIhBRRRQBRRRQBRRRQBRRRQBSHjn0bEfY3PgNLqQ8c+jYj7G58BoDzHY3X2Vddzc+Z/GqStmI9lP3/AI3xZ/8AMX/p2/yridU0FmqcXBrj3Lul1Eac7vUmz3YdvM+w0cWsG5avIDJe26gnSSyEA/fUcs9KrJRS7E3CO3CsNeewj3UN0xtqDlzkwYER+O1ZaG+2mPanBtLgo66qu+fcr4frkg/EeGNbS07AgXVnXvB1HnEVOPR5wLFWsThMVaCdQ1qLrG4vqvPWDLOacwBAj9kcqaTxZ8RhTZZEKsxe2xnNb1JAERMSRPcSKcuiOJxDWFth2UWWZCNIWGnXTX1qtTtajmXBuko/9SUccv4Xhdu4+DsKl+8tzK4lgGVDdglmOUdkkKukr4VvwnhypbtkgG71SK9wiXbQMQzbntEnzpBxjo/+k2jbuYh95ByzBgjYnuJHtp4tNCgZ5gATG8CJrXV1HT08rLKeo0110UspHWd/6fzH5Vyat1Yfvj3Vi7l5MD7DV6rqWnseM4+ZzLNDdD0z8jgV3IHiT4bDz3rkbn9/lXQsNZEyNNdvHTeuBq5w1lGlZ9TfEKyEZtJEjUbHvjatFuSQCY5SdYH98q53bvMnYb+ApmxfFjMJoO8jU+/YVottjX5Lddbm/hRL+j0G4TvlEjzJifd+NSAn31WnDePXLVwPowHrKf2gdxPLvqXHprhAqs10ISNUIYsCN9FB9/OvN63N1u6K9Ds6aPbhhkA9Irfr9z6tv/4xUYmnvpnxS3fxb3LRzIVQAwRJVADowB3FMQbSu5p4uNUU/Y1z5kWh6DPXxn1bXxXatuqk9Bh+Uxn1bPxXaturBCCiiihIUUUUAUUUUAUUUUAUh459GxH2Nz4DS6kPHPo1/wCyufAaA8wqdB5D8KyaEGg8q2isSB0w3CLbIpOaSJ37+7Stl4Kk7t935U84CyvUWzAnKvKlH6OsjQVwZapqT8nZh0mySTyhpw2FCKFE6CNfCpjw3Ci3mZWHymVmGkZggWRpuQFnyplGHXMRlFIn4jcBgO0DTf2VXnJ38Jmm/Sy0uHJ5yTXrvEVr13iKhgx9z99vfWP8Su/vt760rSv3K28m63/+Ja368/vW/uqDf4nc/wDqN76P8Uu/vtWa0zRi5Jsfukl9gqQyzm/YMH1eccqZ8Nib9xgqZmY7AAE/hoPGk93Eu8BmJHjU/wChnDhbwyvAzXRmJ5xJCj2R7zW6dz09fkjtRslyiG4/hGKUZrtt8o1mQwHmFJgeO1NbVcTHvFV70s6PmzcL21+SfXT9hjup7h3Vrp1fdlifkylUorgYAZpLxNJtnwgj3gfzpRNIOJYvTIOe/s5eddKlNyWDSxsNYrJrVvCusay0PQWPlMZ9Wz8V2rcqo/QWPlMZ9Wz8V2rcqTJBRRRQBRRRQBRRRQBRRRQBSHjn0bEfY3PgNLqQ8c+jX/srnwGgPMSDQeVbGtVOg8v5UE1iQOFrjd1VChhA0HZXYeynng/FTdMMBmXu5g845f1qLg0u4PihbuqToDofI8/YYqjqdNCVbcVydPRa2yFsVKXBLlPa/vwpnfc+Z/GnhPWNNLgSfM/jXFpfLOh1bxA43bwUSx09/wB1TPh3QzD3ba3Fvu6sJDJlA8eyQToeUg1XPFb4LADZfxP9iu/A+kd7CMTabst6yNqjeY5HxEGuhZpLJ1J1vDOFGaT+Ik/HejrYaDOdGMBgIg9zDlzppWpOOnOGxdh7V35B2EDPqgYaqQ45SBuBz8zFvd7CCNNNxoaq1KxLFiw0ZSxnKMg+NT3oJjM1l7Z/8ptPJ5Me8H31AQKnXRPDDDWWuXSE6wg9tgsKoIWZ2mSfIrWrVxzXheSa38RJpg61A/SZx4ALhrbatDXYOy7oh8z2iO4DvpR0i9JNpFK4aLlw/tn5tfEc3P3ePfWt68zszOSzMSWY6kk6kmtvT9DLerbFjHoTbYsbUBxLRGYx5n++dchWTRXoUkvBUMGsxQTWeXjUgs30Gj5TGfVs/Fdq26qX0HfOYz6tn4rtW1WRkFFFFAFFFFAFFFFAFFFFAFIeOfRsR9jc+A0upDxz6Nf+yufAaA8xIdB5fyrJoU6DyrNYkG1qyzGEVmJ2VQWJgSYA12BPsrFxCCQQQQSCDoQRoQQdjNd+H4kI5LKGGS4uUzDdZZuWwGggxLCYMxNOrcWs/KGCWe8LnaRSYDo8DWBChliNfIxUAQ4Ljly2I0YDk3LyIrTEcSc8subXY6g9xPLena1xuwbitcXQCDFtNQepzCFKzOW9BO2bxikVviVvLhwV1tMpeVVhcALEgzyEnTZsxmCK1dmGd2OTbK2ckoyfCGsISCYJA3MEgSYGY8pPfQF0J7t/w17t6VjH5luh4l8hEIggqVnYCOyI03599OR43aW4SFDK4QN8moAAuy4RDMDIBEyZJExEbjUMANdbOKZPVPs3Hup1t8WtfJAoALeSIRdCFbMTrL65dzrHKs3uL2ZuZbalXLmMiicyW8vMlO2G0B0gHWSKhpNYYGx8e7DU6eAiuB1OuvidfxpVbxiBg3UoQCDlYkgxGh76TE6nTQ8uUd38qhQivCBtcsMsZlZcwDDMpEqdmEjUHkedYKkRIOuo8RJEjvEgj2GpE3FsP1jPBZmNwgsrELnurcEqzMCSvWKSoA1250mTi1r5BXUFLVy2WAQHsjE4i7cWScxBt3LYgnXXuk5AZcpiY02nlPdNYp2s8UU27y3AA9zLkZUXKpVGWSggSZyzymdxXPimKtutsWwBlH7sEDIgykiM3aDmdT2iZ1gANsVuprXLWy0BZnoP+cxn1bPxXatqqn9CI7eL+ra+K7VsVkSFFFFAFFFFAFFFFAFFFFAFIuN/Rr/2Vz4DRRQHmgfyrNYorEgKzRRUAKKKKAzWDRRUgw1YoooArZaKKA2WsGiihACsmiihJk1gVmigLL9Cnr4r6tr8blWrRRWRIUUUUAUUUUAUUUU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6" descr="data:image/jpeg;base64,/9j/4AAQSkZJRgABAQAAAQABAAD/2wCEAAkGBhQSERMUEhQVFRQSFhoXFRUVFxcYFxYXFBUYFBcXFBcYHSYeGBojHBYUIC8gJScpLCwsFh4xNTAqNSYrLCkBCQoKDgwOGg8PGi8kHyQpLDIsKiwvLCk0KSwsKSwqLCksLC8uLCwsLC0tLC0sKSwsKSksLCwsLCwpLCwpLCwsLP/AABEIAOEA4QMBIgACEQEDEQH/xAAcAAABBAMBAAAAAAAAAAAAAAAABAUGBwECAwj/xABMEAACAQIEAgYFCAgDBgUFAAABAhEAAwQSITEFQQYTIlFhcQcygZGyIzM0cnOhsdEUJEJSksHh8BVUVRdFYmOT0hZDgqKzU2TC0/H/xAAaAQEAAgMBAAAAAAAAAAAAAAAAAQQCAwUG/8QALxEAAgIBAwMCBAYCAwAAAAAAAAECAxEEEiEFEzFBUSJxkaEUMlJhgdHB8TNCsf/aAAwDAQACEQMRAD8AvGiiigCiiigCiiigCiiigCiiigCisTRNAZoorE0Bmik1jiCOGZWEISrEyACu8zG1JcP0isuyqCwz6IzIyq57kYiDWDsivUyUJP0HOimq/wBI7SlhFxhbMO6ozIp5hmHdz7q2v9ILSdZJ0tork8mFycoXvJjao7sPcy7U/Yc6KauI8fFiyl17bw7IuXs5lNxgozaxpImm/wD8dWsmMIR82Dz5kJUFxbYoWtmTIzKR4ad9bowlJZSNErIxeGyS0VHsH0ne9iGtWbAKW8guu10KV6xBc7NvKS4AYcxr76R2Oml261pLWHUvd/SNHvZQP0a6LR16syWmfCs+1Ix70CWGiahuL6cPkQLbt2rvXmxdF9zktMLTXA2dYlSAIOm9LsNx+6buDRjYuDE9dmeyWZPkQSOrYnyBnmDUOqS8hXRfgktFFFazaFFFFAFFFFAFFFFAFFFc714IrMxhVBJPcAJJoDpRUc/2i8P/AM3a95/Ktf8AaPw7/N2vefyoCS0VGh6R+Hf5u17z+VZ/2i8P/wA3a95/KgJJSbiN1ltXGQS6oxUd5A0pk/2i8P8A83a95/KsN6ReHx9LtD2n8qA1xd9QltkvG6SSWm4TPyF5hKg9mTyEeqO6sYriTNbZSygqbOW3szAm22bMT6pJI9mtIj03wnLiNkT3Wx/OtT02w3+p2v8AprWtzf6X9jLC9/8A0esRjHbDB85Vg658q6p8qAykansiZPMDuNZsY66bwBJjrGVkyQothSVuB43JC8/2ttKYT0xwx/3pb/gFaHpZhj/vVf4f61g7Jfof2/sz2R/Uvv8A0Lg3YxWHC3A929cyHq3ynNES8ZQDl3nnXXEXzftWbKWri3Fa2WzIyrb6sgscx0O0CCd6aW6T4b/VR7v61o3SDCf6qP8A3f8AdVRws8bX7enj6llTh+r9/Xz9B8w5uWLV2ybNx2LOUKgFXDkkZjOkTrP30iHR26HXL61mzZKMfUa5bLSp9h35TypsPG8H/qo/9/8A3VoeLYI/70U+eY//AJVhKqbwnB8eOUZq2CbakufPDJR0gwt3E4MBbZFwvaYoxAjJeRm1JjYGO+mLiPRO++HxORQLxv4k2xmWLljFMZUmYG4YTsV8dUBxuA/1JP4T/wB1afpPD/8AUbf8H9au16vUwSSr+6Kdml01jbc/sx14hwa69yzFi1auW+p/W+uAcKioXQour7OoBlYg1yscEv2rtq7buYUtauYo5XusAUxN3OuqqTIG47+Zpv6/h/8AqNv+D+tY6/h/+o2/4P60/G6rwq19SPwel8ux/QcsV0dYhbnX4W5fOJGIu52y2jFs2xbUCSVAga709Ya1mfDMz4MNZa52bUnS4uUC12hDHnKnfTvph4XwbD4rOMNjFulACwCaDNIE684PupmxOHZLjW92VimnMzGlVb+p6ipLuV/ctUdO09jeyf2LdopPgrTLbQMZYKAx3kgAE++aUV0U8oosKKKKkBRRRQBRRRQBSHjn0a/9lc+A0upFxz6Nf+yufAaA8wDYeVBrpZtyVHeQPfApyx/CkkdVnH6w+HhjmMoyhWGRZMhtgCdNJqCBonSg082+jpGJt2LrqnWBSHHWEEOJEDJmnzUDxpHgeFm9c6u2ytpOYLdKkCNYFsuBrElRUARgVhhTxguA9YLillS6t+3ZUMWysz9aMoKq2ua2sEwu8nUUnwvBnuW7lxYi0CWBD7KuZoYIU0EmCwOnORQCAV2sop9ZsuvdMCN/728a7HhhFkXiyhWYqo7ckqYOuXIO+CwMaxFd8XwC5btC6w7JyTo4y9apdNSoVpCn1WaNjBMUIEps24PbMjbsHWZ8dCNKytm3IlzHgu331jA4fPdtprDuq6bjMwXT306cS6O9V1QD5mu3XQQCRlHVdU4ygsc63Q0ATBURJoBs6q3t1hjvyHwnSdpmuDDUxtJjy5GnJ+AuLj2yyLkt9aWbOoyZVuTDKGHZacpWeUTpWMPwK495rKwXWIgXGBzRljKhIBzLqwAE6kVIG6sU4YDgzXR6yL2mUZyRma2nWOBCn1VIJJj1gBqQKza4LcaybwHZCloOaSqGHaQuUQeRYEwYBqAN4NE06YvgD27ZuFrZCqGKqWLAEWidMoEjr7M6/t+Bgv8ARu6jW1YAG5c6rXMAtyV7LEgfvDtLmGhgmDEgbCa0uHssfA/cKdLHBZv2bbXEAvEDOskDtm2R6vrBlI2I21gzTdiLWhAYNI9ZZgyOUgGNe6gLU4Zi1wb4k2UyPdypCgBF6suMyqNm7W20idyZlPRbovkIvXtbh1VT+zPNu9vw86jHQ9bHEr2I+dUW4bXIJ60vpAmIynmZ302qx8Dw9LK5UmPFmb4iY9lcunT2ys338peP9HTuvrjXtp4z5/2KqzRRXVOcFFFFAFFFFAFFFFAFIeOfRr/2Vz4DS6kXHPo1/wCyufAaA8xW2iCNxBHs1pwucduG4lwBEKXGugKoA6xzLMwMyTAGvIRpTaNvYKyaxMRa3F36y1cARTZCqiqvZC2/VEE678zJoscWKMxCW8rhQbZU9X2CGXSZMFVOp11mZNJzhGics9kN2SHhSQATkJjUga99bf4fczFcjlgxSApPaEysjSey3uNCRbh+POjO2W2We6L0spOW6pYqyaiILsYMjaQYrlhuLMltkyowYXBmYEsvXWxauZSDuVRNwdvEyjp56L9HGxdwicttI6xx47Ks/tGPZBPgYbwuTFvCE2BvXXRrNm1mZx2urRmdlDZwGCmDqNyJgQDyp7xPQ/H3UXNhVkBe2bloOQqZVDBrsDSAeyCYEyasHALYwydXaUIo3y6knvZt2Pn/AErqeNLy9lULOo0VvDkbI03T8RKrudFMbh2S6cO/ybB+zluAFCHlurZoGnOKbcPxZ0KER8ncdxIOpuKiODrtFsCNCNauKz0hViRI03gmRTT0m6LWsWpdMqX4kONAx7roG/dO48dqmjX1XPEXyRZXZV+dcFaXeKMSxCooa0LOVQYCKi2wBJJkKoEknaa7Yfjjrca5lRixtsQwOXNZjqzAYbRzMGdRSG/Ya2zI4IZCVYHcEaGtsKx6xIUMQywp2YgiFPgdvbV8xF3CuMi0ryMxOYoIQqHuW2tM2ZhmXQr6u+QA8iEw4keqFoqpABCsc8qGOYgAMFOsnVTuac8fYzYiz1xcC+CoF0Bblsl3tLnIAzqtyCDGqiIGwxZ4TbY31RGc2+yHJfJmt2ma6cyaKSyFhm7JAjxqQIL/ABl3RkOWGWDAMxFgaa//AG1r3t36GI4273FuFVzq+cntnM+YNJBcqNRsoUanSuuKtA4O0y2RK9ZnugtuHSA2sScy6bjlpNOOK4LYW/aQBypvFC0XAty2AsMHYBSxmexKw6keIDKnEmD2mETZMpp/zDc1HPUn2Vxv3QxkKqCAAqTAAED1iSTpuSTTxieHWuswwW2+W4JdELOx+Ttv2QddDcI01he/Wm7iWGyXCsACAQAWIhlDD1+0N9jqKAsP0HevjPq2viu1bVVN6Dz8pjPq2fiu1bNSSgooooSFFFFAFFFFAFFFFAFIeOfRsR9lc+A0upDxz6Nf+yufAaA8wjYeVFAOgrMViYiq5YIWQwI6rtSAIBtucogmezm1gbn2qHV1ckspm7ctkEKZIKMxKns5Scmk8hUk4B0PF7Do929e+UWAqOABbkwpzBp2mNAJ5704H0e2Y+dxG+aM9uJ7/m9/HetbtijHuIgq8NuFS+kAZj2hOqm5t35QTFWLwrBNYwCLbjO69YxM7uA50GpMZVjwHdST/Z/ZIjrcRERGe3oNdAOr21Om2p76UcV4uqOEzlMoAWUZgwAGumhjYxrpuKoa659vEPLN+lrV9i9lyxpsu1sZXc2iSfWWNYgAGIiBO/8AKnFbgJyl1CDlMs2sas23sE+NNx4m7mMpymIzLM8pgwDJ2Hl5V0w1me07rO2UBRE6xCncc/b7ODOGVmXHy5PRflXw/cXNiLagDbMJkaiJjU76n+dd+H3chJU6TzJPmNSf7NNt23dttltorIRqSO1Mt2dyYE937XOk9jG23ci42QgkgZmDSTB0OkDcfhpWCqeN0X/kcz+BrgTdPcMC9u8BBuAo/wBa3EH+Egf+momatDBdGVxydXcvOy2yWQrlDCRlIZipze4Vtf8ARTZUave881v/APXXpdNqYutbnyedvr7UmscFZ4XGPabNbYq3eN+X5DyiuIH5VYt30b2YOW5dB7zkYe4KJ99RrjnQy9hgXEXLY3ddCvi68h4iR/O4rIsrqafgj/8Af9+80D8NvDnp7z7662rM0s/wZ/3H5jbmDB5cjpR2RR1ael6i2O7CS/d4EIEj+/CsMe+ut3DlfH+VcTrWcZKXgp36eyiW2xYZZ3oO+cxn1bPxXatqqk9BvzmM+rZ+K7Vt1kakFFFFCQooooAooooAooooApDxz6Nf+yufAaXUh459Gv8A2Vz4DQHmAbD2fhWy1gbDy/lQtYmJb3RK0Tg8PAn5Mfiae7mBcCY0rXobaVeH4U8zaB/GnjrwdOVcSd7U2b1p044GS1hyajVzE22DeqYYr2yASw/Z10B09lT18FpKVBuM9DRhnC4fEdu7OSy5QSVUN+6c7bQIHKtV9f4jD9UXenxhTlSfLGzG4kuMpUG24jNmDjcbBSOZjcVytGzIVtGWAS+YOTGpJ758T99Odjovft2GvOil8pJtoBnaTmI07IgBYUAzTTi8QU6tsRZFpc6AO+UsOst3SrFcv/L1mIzCqyoknsS+jOnOcMN7snK5iDnbqrmVUHa+cdRMqIOXsxB3MaD28rWGe8QzBjpBYZAYJ0JzeI5610wfEb4uAFVUXSTn6tu3BCgnKSMwG+uhkVIT0Zv3wrW8gUnMrSVBBjUgTm05+dZNShLZj+TKU4rEskm6EA5WDSzAeu27Cdjp+dOOE4i95r1m7bFt7aqezcFwRcnKCQoyt2dVjYgyZrlwawcPbAuMC2mYk6b5QATH/wDTGtZ4MerFxXUo9y9dbtMrNclpzSAOUCOQAFW9O9tW2Xk492JylL3NMNg/lMp7po6TItjB37igSqGJ727I/GnJIBnnSXpFgjiMLetKe06EL9Yaj7wB7az7mZGiiqMJrd4z/kpHC4e0VOa5kcbAqSu6wdB3ZtPAUuW4JAGM0WcrZWEDs+E6gDTbs+AFa8JwtxSxXqwTKsrnVcpBgqSNyCI1mIpUblzNH6pBgkysdpkuR6x0U5RA7m86uLwe2sn8WE+P4/oZ7thAsrdDHXsw0wHgSdtR2vYfa03NCR3U/cTRmhmNgZVJi2yjTNBkAmT4dwpguNJJrbT5OP1qUZUxy8vP2LN9BvzmM+rZ+K7Vt1UnoMPymM+rZ+K7Vt1aPMIKKKKEhRRRQBRRRQBRRRQBSLjn0a/9lc+A0tpFxz6Nf+yufAaA8vg6Dy/lWUoGw8qyKgxLk6MYk/oWGHdaA/GnSzfimPo/etjBYaHGbqhmB9u2lNnSTpFiLGZ7Fu29q0itduXGIANx8iIgDAsxgmNdO7nxoxjZJpMuylOCXBYWHxwjeuOMQPcR5ANpyRKhpDIFIBOq98jx7zVWdGfSPdv4pLd0W1t3ZVcoIh4le0SSZOntqwP8RXXtD3/3GgFVtQpUPHuZVve8jrcvMwbIVFyDlLyVzcswBBIn++Rr70qYbrbWGZh1bPdW3dQENBZXKw40OXt6/wDM9lS23j7c63EHmwqPekK9ZexZy3LZZcQjlQysSltLjOYB5LJ9gG5FY6aUpyTNmzA4LhIlFX5PLlCxAdV0UeUZQJ1MGTT/AIW4VtqsxGmgAgSSBEQIBAgaad1cH4pY5XrRnmLibHnoaTNxS1t1tvzzr+dYWWTTwSoNnfGYVbi3Fu3CLLoEZYUSWcftEaAiViP2u+qk6SdKLNrGo3DJtpYDKQpfq2cOWkLm1Xs255PlEgje2sJxDDNmW49kqwEh2tkGDI0YxyBpF0mweCxITTBuwZQzO1sHqh6yqynMPCPHxq3pLtsfiRotWZY8EG4d034o2GuYlntiyjImd7G5uMVLJkAByRJmRsNZip7w7GY0YpLbm1fwr2c4xSJ1ZYkaCOsKmTGijYzpBqJ9IOl121cs4a1YsHCsRaj1kuIxCdXqYtwCZ1M77aU78Hx5F+1bAt2sIlp1GV1HVuCjW3OYzyIB11czNWZ7cflIS9c+Bz6SdBLWKY3FPV3TuwEq31l7/Ea+dRDHejbE21ZgbdyP2VJDN5BhE+E1ZFvilrKJv2SeZDoJ9mYx760ucUtEfPWv+on51pjOSLkep30x2xkUJiLhkgjKQYIOhkaEGa5RUp9JK2/0zNbKnPaQsVIILyykkjSYVfdUWJrq14cco5t99l0t1jyyzfQZ85jPq2fiu1blVJ6DPnMZ9Wz8V2rbraakFFFFCQooooAooooAooooApDxz6NiPsbnwGl1IeOfRsR9jc+A0B5fB0HlWymtRsPKthWJiWTwKz+q2T/wDTnz2pLx79bwxwRcYe7mOJUXQwtvato2frHQMFZcpaNdgO+HLo7jEGEsAz82Nh/WjiGLtrew97qzcgvZdIHatX0IYAEwYKgweRYc68pprZQ1TzH1Z2br4TpUVL2KWG+h2O4+7yqzuFY0NYtOz25cBe0zyzKJYROpHONiR3028Ss2HvFreFKcMFxQby2WDIQF63I51TMwCkHQb6b1Nr3B8KHw/wCgraVLyMFuIZVoZAe1mOvfz012rsaxqUM+pU0+VLGRldkOzJ5Ev9x/oKSXsODHqNG2sxOh322pz47h7tt8qljBIMd2kH8aaU60kTJE+HfXKhLB3YabdHduRulgjQR/EO4+Pga2Npu4e8fnQ4E1jit9bCTlzMxhZMCYJ1jWNNhrW1Ty0l5ZrlBRWWNXFMVcRQxAUEwJMye4awfZSfC4x30BE8wRDDzU60hXF3HuliSW2gDTyVRy8RPjHOSYbAgyMkaTqCSgA9VCNtz2lgjlzNdqrStx/c4OolGUmxBiMHedQDHZdWBJAIKmdj/6aUW7jgEOeUHQg6MGHd3DlXHG5bdy0iXC7OwUoR6mZgJzbjfYzT1dwU21Ble8rqQe8Ty302P31T1Eu01GRsr00rI7kxqD12wtl7jBbalm7gJ9/cPE06dG+jDXb3yzA2bQk5dGulj2VbuEDlyHjVhLhEtrCKqL3KAB91VbNRGPC5Nb0+14bKW6VcOaxiMjEFgiExtLAkgd8SRTNUq9JB/Xnj9y38AqKqv312dO81Rf7Giaw8Fn+gv5zGfVs/jdq3KqT0GfOYz6tn4rtW3VghBRRRQkKKKKAKKKKAKKKKAKQ8c+jX/srnwGl1IeOfRr/wBlc+A0B5htiY8YqQN0Exe2RP41pisj1fZ/Krqfc+Z/GuJ1TXWaVx2Y59y7pNPG3O4g2D4fct21Rh2kEGCCJk7Ga3RCWiDKnXw/uaW41T1jxPrH8a52QQZiucrZNbmW/wAFV65OXCsZdsqtvM6W26xmGylrjKRm8hm29tO+Gxq4a2WCdi0xuQijQu0MQNhq06d1I7Zkmdt4NYxNi2QS6B/As6/CRUOxykt2V8izVXCEceUd342uJz3QrKoYICYhtJkd3fHjSR7ynafdWDfUW+rS2qDNmOUsSTEaknWt0whhSdM0wTtoY1PnWtxzJyxjk2zlFvEFwcXwxmdI75pF0lsi7btCTAvJmI3Ac5CRPdmFOTiVnNI5REd2hFa3eG57agMoLEFty0K8xvCk5RrrWyE3FqT9DCcsraRQ8OfDPmK9bb5lNGA/4h987d5p1PH+sUJhQxdh23Y9lQTu3efDy3p3v4Ehs2YgDZRt76b+DYfLcvGBD3W05Qqgbeeb7q6NfUZdt+pVlpIOaYkThSo1kDtMbguO59Y9WpbfkJyiO499SZBp+dJbuADMGn1TI35iDsdRrtSu3hoU3GuAIumWNSW0AUASxnkNT3VzbbO5jnku1w7ec+B36OYgKzJoC4BHmsgj3R7qkaDnVd4i7D6SCCI5EfkaesN0iuIe0cy8xpm9hG/trB8JFO2hybmiF+kY/r9z6tv4BUZNSP0g3A2NZlMhrdog+dsGo5XqdN/xR+RxZ/mZZvoM+cxn1bP43atyqk9BnzmM+rZ+K7Vt1YIQUUUUJCiiigCiiigCiiigCkPHPo2I+xufAaXUh459GxH2Nz4DQHmSzuvsq67i6nzP41Sdgar7Kuu7ufM/jXlev+YfydTp/iQ2YfCg3HLbBj7STP8Afsp3GQxKrpsIH3U1Jchj9Y895McvZXLjeLYWMQQSrC1cI1Mgi2SNTrIru9PohGiLx5XJw9fqJzvaz4eEP7QSCUBI5ldfZpTZxzpDh8IM95lDR2QADcb6q7nlqdPGqMbG3IK9Y8cxnaPaJpb0f6N3sdeNuwFL5Gcl2ygKkDU+ZA9tXPh9jGNMvWTHfjXpGv3XPUBcOp5oq9aR/wAVyNPJY9tMGL4xiLtphcuu6BgSGMqGghW+8j2jvpd0P4D+l42zYYMVZ/lIMEW11czy0Ee2rQw3B8Lgr4wdgszdXcv3DcgmLj2kRRACkDq9RH7prDEXLHqWJS7UHI5dHunPD7tu1Ys4W+sKFy2rKuqaCescMc3azHNE84mpF1agZQqwOQAjuGlcU0BCgADcAQO7l51qbtbHQvDRzJ6tyaa4Ix17ucsCeYjUaaz3e6uWDtIrEgamSx0Go0k6TsB3VKhiR4Tzjcefd/St+vAJiJ/a07xI156a+2uSul8NKR2Y9X24+AYOuXwiNdSY8d6OJcSNpkNg5xAJIGgb2qNf60+/pAGwGvcPxrNy+AAAsAgaaa+MRtUR6Wo+XkzfWtzzt+/kiVm8WQlhBJ5+EVv155x4VKQ4K+qCsxECJPcKXWOHSRnAAGwIE/0rTdooVLdKRsh1V2vEYFR9J0IvAEQerT3EZh9xFM1Sn0ij9fufVt//ABrUYyV1dO81R+RVseZMs30Fj5TG/Vs/Fdq3aqP0Fj5TG/Vs/Fdq3KsIhBRRRQBRRRQBRRRQBRRRQBSHjn0bEfY3PgNLqQ8c+jYj7G58BoDzHY3X2Vddzc+Z/GqStmI9lP3/AI3xZ/8AMX/p2/yridU0FmqcXBrj3Lul1Eac7vUmz3YdvM+w0cWsG5avIDJe26gnSSyEA/fUcs9KrJRS7E3CO3CsNeewj3UN0xtqDlzkwYER+O1ZaG+2mPanBtLgo66qu+fcr4frkg/EeGNbS07AgXVnXvB1HnEVOPR5wLFWsThMVaCdQ1qLrG4vqvPWDLOacwBAj9kcqaTxZ8RhTZZEKsxe2xnNb1JAERMSRPcSKcuiOJxDWFth2UWWZCNIWGnXTX1qtTtajmXBuko/9SUccv4Xhdu4+DsKl+8tzK4lgGVDdglmOUdkkKukr4VvwnhypbtkgG71SK9wiXbQMQzbntEnzpBxjo/+k2jbuYh95ByzBgjYnuJHtp4tNCgZ5gATG8CJrXV1HT08rLKeo0110UspHWd/6fzH5Vyat1Yfvj3Vi7l5MD7DV6rqWnseM4+ZzLNDdD0z8jgV3IHiT4bDz3rkbn9/lXQsNZEyNNdvHTeuBq5w1lGlZ9TfEKyEZtJEjUbHvjatFuSQCY5SdYH98q53bvMnYb+ApmxfFjMJoO8jU+/YVottjX5Lddbm/hRL+j0G4TvlEjzJifd+NSAn31WnDePXLVwPowHrKf2gdxPLvqXHprhAqs10ISNUIYsCN9FB9/OvN63N1u6K9Ds6aPbhhkA9Irfr9z6tv/4xUYmnvpnxS3fxb3LRzIVQAwRJVADowB3FMQbSu5p4uNUU/Y1z5kWh6DPXxn1bXxXatuqk9Bh+Uxn1bPxXaturBCCiiihIUUUUAUUUUAUUUUAUh459GxH2Nz4DS6kPHPo1/wCyufAaA8wqdB5D8KyaEGg8q2isSB0w3CLbIpOaSJ37+7Stl4Kk7t935U84CyvUWzAnKvKlH6OsjQVwZapqT8nZh0mySTyhpw2FCKFE6CNfCpjw3Ci3mZWHymVmGkZggWRpuQFnyplGHXMRlFIn4jcBgO0DTf2VXnJ38Jmm/Sy0uHJ5yTXrvEVr13iKhgx9z99vfWP8Su/vt760rSv3K28m63/+Ja368/vW/uqDf4nc/wDqN76P8Uu/vtWa0zRi5Jsfukl9gqQyzm/YMH1eccqZ8Nib9xgqZmY7AAE/hoPGk93Eu8BmJHjU/wChnDhbwyvAzXRmJ5xJCj2R7zW6dz09fkjtRslyiG4/hGKUZrtt8o1mQwHmFJgeO1NbVcTHvFV70s6PmzcL21+SfXT9hjup7h3Vrp1fdlifkylUorgYAZpLxNJtnwgj3gfzpRNIOJYvTIOe/s5eddKlNyWDSxsNYrJrVvCusay0PQWPlMZ9Wz8V2rcqo/QWPlMZ9Wz8V2rcqTJBRRRQBRRRQBRRRQBRRRQBSHjn0bEfY3PgNLqQ8c+jX/srnwGgPMSDQeVbGtVOg8v5UE1iQOFrjd1VChhA0HZXYeynng/FTdMMBmXu5g845f1qLg0u4PihbuqToDofI8/YYqjqdNCVbcVydPRa2yFsVKXBLlPa/vwpnfc+Z/GnhPWNNLgSfM/jXFpfLOh1bxA43bwUSx09/wB1TPh3QzD3ba3Fvu6sJDJlA8eyQToeUg1XPFb4LADZfxP9iu/A+kd7CMTabst6yNqjeY5HxEGuhZpLJ1J1vDOFGaT+Ik/HejrYaDOdGMBgIg9zDlzppWpOOnOGxdh7V35B2EDPqgYaqQ45SBuBz8zFvd7CCNNNxoaq1KxLFiw0ZSxnKMg+NT3oJjM1l7Z/8ptPJ5Me8H31AQKnXRPDDDWWuXSE6wg9tgsKoIWZ2mSfIrWrVxzXheSa38RJpg61A/SZx4ALhrbatDXYOy7oh8z2iO4DvpR0i9JNpFK4aLlw/tn5tfEc3P3ePfWt68zszOSzMSWY6kk6kmtvT9DLerbFjHoTbYsbUBxLRGYx5n++dchWTRXoUkvBUMGsxQTWeXjUgs30Gj5TGfVs/Fdq26qX0HfOYz6tn4rtW1WRkFFFFAFFFFAFFFFAFFFFAFIeOfRsR9jc+A0upDxz6Nf+yufAaA8xIdB5fyrJoU6DyrNYkG1qyzGEVmJ2VQWJgSYA12BPsrFxCCQQQQSCDoQRoQQdjNd+H4kI5LKGGS4uUzDdZZuWwGggxLCYMxNOrcWs/KGCWe8LnaRSYDo8DWBChliNfIxUAQ4Ljly2I0YDk3LyIrTEcSc8subXY6g9xPLena1xuwbitcXQCDFtNQepzCFKzOW9BO2bxikVviVvLhwV1tMpeVVhcALEgzyEnTZsxmCK1dmGd2OTbK2ckoyfCGsISCYJA3MEgSYGY8pPfQF0J7t/w17t6VjH5luh4l8hEIggqVnYCOyI03599OR43aW4SFDK4QN8moAAuy4RDMDIBEyZJExEbjUMANdbOKZPVPs3Hup1t8WtfJAoALeSIRdCFbMTrL65dzrHKs3uL2ZuZbalXLmMiicyW8vMlO2G0B0gHWSKhpNYYGx8e7DU6eAiuB1OuvidfxpVbxiBg3UoQCDlYkgxGh76TE6nTQ8uUd38qhQivCBtcsMsZlZcwDDMpEqdmEjUHkedYKkRIOuo8RJEjvEgj2GpE3FsP1jPBZmNwgsrELnurcEqzMCSvWKSoA1250mTi1r5BXUFLVy2WAQHsjE4i7cWScxBt3LYgnXXuk5AZcpiY02nlPdNYp2s8UU27y3AA9zLkZUXKpVGWSggSZyzymdxXPimKtutsWwBlH7sEDIgykiM3aDmdT2iZ1gANsVuprXLWy0BZnoP+cxn1bPxXatqqn9CI7eL+ra+K7VsVkSFFFFAFFFFAFFFFAFFFFAFIuN/Rr/2Vz4DRRQHmgfyrNYorEgKzRRUAKKKKAzWDRRUgw1YoooArZaKKA2WsGiihACsmiihJk1gVmigLL9Cnr4r6tr8blWrRRWRIUUUUAUUUUAUUUU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Course Grading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388" y="1101284"/>
            <a:ext cx="7661275" cy="4903787"/>
          </a:xfrm>
        </p:spPr>
        <p:txBody>
          <a:bodyPr/>
          <a:lstStyle/>
          <a:p>
            <a:pPr marL="609600" indent="-609600"/>
            <a:r>
              <a:rPr lang="en-US" smtClean="0"/>
              <a:t>Lab assignments/quizzes 13%</a:t>
            </a:r>
          </a:p>
          <a:p>
            <a:pPr marL="609600" indent="-609600"/>
            <a:r>
              <a:rPr lang="en-US" smtClean="0"/>
              <a:t>Assignments  25%</a:t>
            </a:r>
          </a:p>
          <a:p>
            <a:pPr marL="1009650" lvl="1" indent="-609600"/>
            <a:r>
              <a:rPr lang="en-US" smtClean="0"/>
              <a:t>4 assignments</a:t>
            </a:r>
          </a:p>
          <a:p>
            <a:pPr marL="609600" indent="-609600"/>
            <a:r>
              <a:rPr lang="en-US" smtClean="0"/>
              <a:t>Midterm 29</a:t>
            </a:r>
            <a:r>
              <a:rPr lang="en-US" baseline="30000" smtClean="0"/>
              <a:t>th</a:t>
            </a:r>
            <a:r>
              <a:rPr lang="en-US" smtClean="0"/>
              <a:t> of June in class (20%) </a:t>
            </a:r>
          </a:p>
          <a:p>
            <a:pPr marL="609600" indent="-609600"/>
            <a:r>
              <a:rPr lang="en-US" smtClean="0"/>
              <a:t>AEP 2%</a:t>
            </a:r>
          </a:p>
          <a:p>
            <a:pPr marL="609600" indent="-609600"/>
            <a:r>
              <a:rPr lang="en-US" smtClean="0"/>
              <a:t>Final (40%)</a:t>
            </a:r>
          </a:p>
          <a:p>
            <a:pPr marL="1009650" lvl="1" indent="-609600"/>
            <a:r>
              <a:rPr lang="en-US" smtClean="0"/>
              <a:t>You must be able to attend the final exam to pass the course!</a:t>
            </a:r>
          </a:p>
          <a:p>
            <a:pPr marL="1009650" lvl="1" indent="-609600"/>
            <a:endParaRPr lang="en-US" smtClean="0"/>
          </a:p>
          <a:p>
            <a:pPr marL="1009650" lvl="1" indent="-609600"/>
            <a:endParaRPr lang="en-US" smtClean="0"/>
          </a:p>
          <a:p>
            <a:pPr marL="609600" indent="-609600"/>
            <a:endParaRPr lang="en-US" smtClean="0"/>
          </a:p>
          <a:p>
            <a:pPr marL="609600" indent="-609600">
              <a:buFont typeface="Monotype Sorts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Teaching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756509"/>
            <a:ext cx="7661275" cy="5307012"/>
          </a:xfrm>
        </p:spPr>
        <p:txBody>
          <a:bodyPr/>
          <a:lstStyle/>
          <a:p>
            <a:r>
              <a:rPr lang="en-CA" b="1" smtClean="0"/>
              <a:t>Motivate </a:t>
            </a:r>
            <a:r>
              <a:rPr lang="en-CA" b="1"/>
              <a:t>the students</a:t>
            </a:r>
            <a:r>
              <a:rPr lang="en-CA" smtClean="0"/>
              <a:t>. I </a:t>
            </a:r>
            <a:r>
              <a:rPr lang="en-CA"/>
              <a:t>feel it is the duty of the instructor to present the subject in a motivating and engaging </a:t>
            </a:r>
            <a:r>
              <a:rPr lang="en-CA" smtClean="0"/>
              <a:t>manner.</a:t>
            </a:r>
          </a:p>
          <a:p>
            <a:pPr lvl="1"/>
            <a:r>
              <a:rPr lang="en-CA" b="1" smtClean="0"/>
              <a:t>Ask a lot of questions</a:t>
            </a:r>
          </a:p>
          <a:p>
            <a:pPr lvl="1"/>
            <a:r>
              <a:rPr lang="en-CA" b="1" smtClean="0"/>
              <a:t>Get </a:t>
            </a:r>
            <a:r>
              <a:rPr lang="en-CA" b="1"/>
              <a:t>the students involved. </a:t>
            </a:r>
            <a:r>
              <a:rPr lang="en-CA" smtClean="0"/>
              <a:t> </a:t>
            </a:r>
          </a:p>
          <a:p>
            <a:pPr lvl="1"/>
            <a:r>
              <a:rPr lang="en-CA" smtClean="0"/>
              <a:t>Use I-clickers</a:t>
            </a:r>
          </a:p>
          <a:p>
            <a:r>
              <a:rPr lang="en-CA" b="1" smtClean="0"/>
              <a:t>Go Over Many Examples</a:t>
            </a:r>
          </a:p>
          <a:p>
            <a:r>
              <a:rPr lang="en-CA" b="1" smtClean="0"/>
              <a:t>Set </a:t>
            </a:r>
            <a:r>
              <a:rPr lang="en-CA" b="1"/>
              <a:t>clear and realistic goals. </a:t>
            </a:r>
            <a:r>
              <a:rPr lang="en-CA"/>
              <a:t>Students respond best to goals that are both challenging and achievable. </a:t>
            </a:r>
          </a:p>
          <a:p>
            <a:r>
              <a:rPr lang="en-US" b="1" smtClean="0"/>
              <a:t>I would like all of you to be successful</a:t>
            </a:r>
          </a:p>
          <a:p>
            <a:pPr lvl="1"/>
            <a:r>
              <a:rPr lang="en-US" smtClean="0"/>
              <a:t>You are all competing with yourselves to do your personal best and I am here to help you with that</a:t>
            </a:r>
          </a:p>
          <a:p>
            <a:r>
              <a:rPr lang="en-US" b="1" smtClean="0"/>
              <a:t>Final grade: </a:t>
            </a:r>
            <a:r>
              <a:rPr lang="en-US" smtClean="0"/>
              <a:t>Normal distribution</a:t>
            </a:r>
            <a:endParaRPr lang="en-CA" smtClean="0"/>
          </a:p>
          <a:p>
            <a:r>
              <a:rPr lang="en-CA" b="1" smtClean="0"/>
              <a:t>Always </a:t>
            </a:r>
            <a:r>
              <a:rPr lang="en-CA" b="1"/>
              <a:t>respect the students.</a:t>
            </a:r>
            <a:r>
              <a:rPr lang="en-CA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96289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policies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http://www.cs.sfu.ca/~hkhosrav/personal/py/120-2012.html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I-clickers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http://www.iclicker.com/</a:t>
            </a:r>
            <a:endParaRPr lang="en-US" smtClean="0"/>
          </a:p>
          <a:p>
            <a:r>
              <a:rPr lang="en-US" smtClean="0"/>
              <a:t>Enter your last name, first name, student ID (your</a:t>
            </a:r>
          </a:p>
          <a:p>
            <a:r>
              <a:rPr lang="en-US" smtClean="0"/>
              <a:t>email ID), and the clicker ID and click “submit.”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you vote?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59" y="1056312"/>
            <a:ext cx="5833749" cy="4903787"/>
          </a:xfrm>
        </p:spPr>
        <p:txBody>
          <a:bodyPr/>
          <a:lstStyle/>
          <a:p>
            <a:r>
              <a:rPr lang="en-US" smtClean="0"/>
              <a:t>Turn on the clicker by pressing the “On/Off” button.</a:t>
            </a:r>
          </a:p>
          <a:p>
            <a:r>
              <a:rPr lang="en-US" smtClean="0"/>
              <a:t>A blue “Power” light will appear at the top of the remote.</a:t>
            </a:r>
          </a:p>
          <a:p>
            <a:r>
              <a:rPr lang="en-US" smtClean="0"/>
              <a:t>When I ask a question in class (and start the timer), select A, B, C, D, or E as your vote.</a:t>
            </a:r>
          </a:p>
          <a:p>
            <a:endParaRPr lang="en-US" smtClean="0"/>
          </a:p>
          <a:p>
            <a:r>
              <a:rPr lang="en-US" smtClean="0"/>
              <a:t>Check your “Vote Status” Light:</a:t>
            </a:r>
          </a:p>
          <a:p>
            <a:r>
              <a:rPr lang="en-US" smtClean="0"/>
              <a:t>Green light = your vote was sent AND received.</a:t>
            </a:r>
          </a:p>
          <a:p>
            <a:r>
              <a:rPr lang="en-US" smtClean="0"/>
              <a:t>Red flashing light = you need to vote again.</a:t>
            </a:r>
          </a:p>
          <a:p>
            <a:pPr lvl="1"/>
            <a:r>
              <a:rPr lang="en-US" smtClean="0"/>
              <a:t>**Not sure you saw the light? Just vote again.</a:t>
            </a:r>
          </a:p>
          <a:p>
            <a:pPr lvl="1"/>
            <a:r>
              <a:rPr lang="en-US" smtClean="0"/>
              <a:t>**Want to change your vote? You can vote again as long as the timer is still going.</a:t>
            </a:r>
            <a:endParaRPr lang="en-US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8476" y="1236687"/>
            <a:ext cx="2148566" cy="530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I-clicker Question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are </a:t>
            </a:r>
          </a:p>
          <a:p>
            <a:endParaRPr lang="en-US" smtClean="0"/>
          </a:p>
          <a:p>
            <a:r>
              <a:rPr lang="en-US" smtClean="0"/>
              <a:t>A: First year student</a:t>
            </a:r>
          </a:p>
          <a:p>
            <a:r>
              <a:rPr lang="en-US" smtClean="0"/>
              <a:t>B:second year student</a:t>
            </a:r>
          </a:p>
          <a:p>
            <a:r>
              <a:rPr lang="en-US" smtClean="0"/>
              <a:t>C:Third year student</a:t>
            </a:r>
          </a:p>
          <a:p>
            <a:r>
              <a:rPr lang="en-US" smtClean="0"/>
              <a:t>D: fourth year student</a:t>
            </a:r>
          </a:p>
          <a:p>
            <a:r>
              <a:rPr lang="en-US" smtClean="0"/>
              <a:t>E: Other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25410</TotalTime>
  <Words>1408</Words>
  <Application>Microsoft Office PowerPoint</Application>
  <PresentationFormat>On-screen Show (4:3)</PresentationFormat>
  <Paragraphs>183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db-5-grey</vt:lpstr>
      <vt:lpstr>Clip</vt:lpstr>
      <vt:lpstr>CMPT 120  Introduction To Computing Science And Programming I</vt:lpstr>
      <vt:lpstr>Admin</vt:lpstr>
      <vt:lpstr>Textbook</vt:lpstr>
      <vt:lpstr>Course Grading</vt:lpstr>
      <vt:lpstr>Teaching Style</vt:lpstr>
      <vt:lpstr>Questions and policies</vt:lpstr>
      <vt:lpstr>I-clickers</vt:lpstr>
      <vt:lpstr>How do you vote?</vt:lpstr>
      <vt:lpstr>I-clicker Question</vt:lpstr>
      <vt:lpstr>I-clicker Question</vt:lpstr>
      <vt:lpstr>I-clicker Question</vt:lpstr>
      <vt:lpstr>I-clicker Question</vt:lpstr>
      <vt:lpstr>Content of CMPT 120</vt:lpstr>
      <vt:lpstr>What is an Algorithm?</vt:lpstr>
      <vt:lpstr>An everyday algorithm</vt:lpstr>
      <vt:lpstr>What is an Algorithm?</vt:lpstr>
      <vt:lpstr>What is an Algorithm?</vt:lpstr>
      <vt:lpstr>What is an Algorithm?</vt:lpstr>
      <vt:lpstr>What is an Algorithm?</vt:lpstr>
      <vt:lpstr>Data Structures</vt:lpstr>
      <vt:lpstr>What is Computing Science?</vt:lpstr>
      <vt:lpstr>What is Computing Science?</vt:lpstr>
      <vt:lpstr>What is Computing Science?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1168</cp:revision>
  <cp:lastPrinted>2005-01-10T21:51:57Z</cp:lastPrinted>
  <dcterms:created xsi:type="dcterms:W3CDTF">2011-09-06T15:22:10Z</dcterms:created>
  <dcterms:modified xsi:type="dcterms:W3CDTF">2012-05-09T17:34:29Z</dcterms:modified>
</cp:coreProperties>
</file>