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90" r:id="rId2"/>
    <p:sldId id="393" r:id="rId3"/>
    <p:sldId id="437" r:id="rId4"/>
    <p:sldId id="333" r:id="rId5"/>
    <p:sldId id="387" r:id="rId6"/>
    <p:sldId id="439" r:id="rId7"/>
    <p:sldId id="440" r:id="rId8"/>
    <p:sldId id="443" r:id="rId9"/>
    <p:sldId id="398" r:id="rId10"/>
    <p:sldId id="399" r:id="rId11"/>
    <p:sldId id="400" r:id="rId12"/>
    <p:sldId id="401" r:id="rId13"/>
    <p:sldId id="410" r:id="rId14"/>
    <p:sldId id="411" r:id="rId15"/>
    <p:sldId id="412" r:id="rId16"/>
    <p:sldId id="413" r:id="rId17"/>
    <p:sldId id="418" r:id="rId18"/>
    <p:sldId id="419" r:id="rId19"/>
    <p:sldId id="420" r:id="rId20"/>
    <p:sldId id="408" r:id="rId21"/>
    <p:sldId id="432" r:id="rId22"/>
    <p:sldId id="433" r:id="rId23"/>
    <p:sldId id="434" r:id="rId24"/>
    <p:sldId id="435" r:id="rId25"/>
    <p:sldId id="394" r:id="rId26"/>
    <p:sldId id="444" r:id="rId27"/>
    <p:sldId id="442" r:id="rId2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n W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7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328960CF-7870-416B-B0E7-E89B0AC9595A}" type="datetimeFigureOut">
              <a:rPr lang="en-CA"/>
              <a:pPr/>
              <a:t>03/08/2017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724D09A5-7BEF-4610-8EA8-F159C05BF94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CA4282A-DE7B-4724-A855-E99CEFE964FA}" type="slidenum">
              <a:rPr lang="en-CA" altLang="en-US" smtClean="0"/>
              <a:pPr eaLnBrk="1" hangingPunct="1"/>
              <a:t>2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59115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7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7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7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67A9E-B9FA-444A-86E9-7638FD48F479}" type="slidenum">
              <a:rPr lang="en-CA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361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67A9E-B9FA-444A-86E9-7638FD48F479}" type="slidenum">
              <a:rPr lang="en-CA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25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41579-AFAE-4917-9B9F-AC2D8ED8730A}" type="slidenum">
              <a:rPr lang="en-CA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38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10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75F393-B753-49A2-9D9B-71A85584B3C2}" type="slidenum">
              <a:rPr lang="en-CA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84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x-none">
                <a:ea typeface="ＭＳ Ｐゴシック" charset="-128"/>
              </a:rPr>
              <a:t>Most applications are using the shared-memory programming models – based on OpenMP.</a:t>
            </a:r>
          </a:p>
          <a:p>
            <a:pPr eaLnBrk="1" hangingPunct="1">
              <a:spcBef>
                <a:spcPct val="0"/>
              </a:spcBef>
            </a:pPr>
            <a:endParaRPr lang="en-US" altLang="x-none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>
                <a:ea typeface="ＭＳ Ｐゴシック" charset="-128"/>
              </a:rPr>
              <a:t>The simulation speed is very slow.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BCFE28A-E187-244F-AA7F-52B2E704C8F2}" type="slidenum">
              <a:rPr lang="en-CA" altLang="x-none">
                <a:ea typeface="MS PGothic" charset="-128"/>
              </a:rPr>
              <a:pPr/>
              <a:t>6</a:t>
            </a:fld>
            <a:endParaRPr lang="en-CA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16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5BB86B6-3509-864D-84FB-80E27997679A}" type="slidenum">
              <a:rPr lang="en-CA" altLang="zh-CN">
                <a:ea typeface="MS PGothic" charset="-128"/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en-CA" altLang="zh-CN"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2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51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E1A3-D2F0-43ED-A4C6-CCF5BFED960E}" type="slidenum">
              <a:rPr lang="en-CA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8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CA"/>
              <a:t>Slide </a:t>
            </a:r>
            <a:fld id="{BAA82672-D53B-457D-9FD8-173AE824C38C}" type="slidenum">
              <a:rPr lang="en-CA"/>
              <a:pPr/>
              <a:t>‹#›</a:t>
            </a:fld>
            <a:endParaRPr lang="en-CA"/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-28575" y="5649913"/>
            <a:ext cx="9144000" cy="1235075"/>
            <a:chOff x="-1" y="5650309"/>
            <a:chExt cx="9144572" cy="1235075"/>
          </a:xfrm>
        </p:grpSpPr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5496" y="5650309"/>
              <a:ext cx="9109075" cy="1235075"/>
              <a:chOff x="8107" y="4786213"/>
              <a:chExt cx="9109075" cy="1235075"/>
            </a:xfrm>
          </p:grpSpPr>
          <p:sp>
            <p:nvSpPr>
              <p:cNvPr id="1035" name="Rectangle 3"/>
              <p:cNvSpPr>
                <a:spLocks noChangeArrowheads="1"/>
              </p:cNvSpPr>
              <p:nvPr/>
            </p:nvSpPr>
            <p:spPr bwMode="auto">
              <a:xfrm>
                <a:off x="7537" y="5370413"/>
                <a:ext cx="6517096" cy="61753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915557" y="4786213"/>
                <a:ext cx="201625" cy="123507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Arial" charset="0"/>
                </a:endParaRPr>
              </a:p>
            </p:txBody>
          </p:sp>
          <p:pic>
            <p:nvPicPr>
              <p:cNvPr id="1037" name="Picture 5" descr="schulichcmyk_rev1.preview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77283" y="4903272"/>
                <a:ext cx="2118548" cy="1046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4" name="Rectangle 1"/>
            <p:cNvSpPr>
              <a:spLocks noChangeArrowheads="1"/>
            </p:cNvSpPr>
            <p:nvPr/>
          </p:nvSpPr>
          <p:spPr bwMode="auto">
            <a:xfrm>
              <a:off x="-1" y="6372621"/>
              <a:ext cx="6444066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Rockwell Extra Bold" pitchFamily="18" charset="0"/>
                </a:rPr>
                <a:t>RESERVOIR SIMULATION GROUP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0" y="6381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CA" sz="1600">
                <a:solidFill>
                  <a:schemeClr val="bg1"/>
                </a:solidFill>
                <a:cs typeface="Arial" pitchFamily="34" charset="0"/>
              </a:rPr>
              <a:t>Slide </a:t>
            </a:r>
            <a:fld id="{CBC328CD-E8E5-48EE-B972-5B567721C00F}" type="slidenum">
              <a:rPr lang="en-CA" sz="1600">
                <a:solidFill>
                  <a:schemeClr val="bg1"/>
                </a:solidFill>
                <a:cs typeface="Arial" pitchFamily="34" charset="0"/>
              </a:rPr>
              <a:pPr/>
              <a:t>‹#›</a:t>
            </a:fld>
            <a:endParaRPr lang="en-CA" sz="16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19257"/>
            <a:ext cx="8208912" cy="2016224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  <a:t>Scalable Multi-stage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  <a:t>Preconditioners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</a:br>
            <a:r>
              <a:rPr lang="en-US" sz="3200" dirty="0" smtClean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  <a:t>for Numerical Simulations of Multi-Phase Flow</a:t>
            </a:r>
            <a:br>
              <a:rPr lang="en-US" sz="3200" dirty="0" smtClean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</a:br>
            <a:r>
              <a:rPr lang="en-US" sz="3200" dirty="0" smtClean="0">
                <a:solidFill>
                  <a:srgbClr val="002060"/>
                </a:solidFill>
                <a:latin typeface="+mn-lt"/>
                <a:ea typeface="ＭＳ Ｐゴシック" pitchFamily="-84" charset="-128"/>
              </a:rPr>
              <a:t>in Porous Media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989795"/>
            <a:ext cx="7488832" cy="28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rgbClr val="D50202"/>
                </a:solidFill>
                <a:ea typeface="ＭＳ Ｐゴシック" pitchFamily="-84" charset="-128"/>
                <a:cs typeface="Times New Roman" pitchFamily="18" charset="0"/>
              </a:rPr>
              <a:t>Hui</a:t>
            </a:r>
            <a:r>
              <a:rPr lang="en-US" sz="3600" kern="0" dirty="0" smtClean="0">
                <a:solidFill>
                  <a:srgbClr val="D50202"/>
                </a:solidFill>
                <a:ea typeface="ＭＳ Ｐゴシック" pitchFamily="-84" charset="-128"/>
                <a:cs typeface="Times New Roman" pitchFamily="18" charset="0"/>
              </a:rPr>
              <a:t> Liu</a:t>
            </a:r>
          </a:p>
          <a:p>
            <a:pPr eaLnBrk="1" hangingPunct="1"/>
            <a:endParaRPr lang="en-US" sz="2400" kern="0" dirty="0" smtClean="0">
              <a:ea typeface="ＭＳ Ｐゴシック" pitchFamily="-84" charset="-128"/>
              <a:cs typeface="Times New Roman" pitchFamily="18" charset="0"/>
            </a:endParaRPr>
          </a:p>
          <a:p>
            <a:pPr eaLnBrk="1" hangingPunct="1"/>
            <a:r>
              <a:rPr lang="en-US" sz="2400" kern="0" dirty="0" smtClean="0">
                <a:ea typeface="ＭＳ Ｐゴシック" pitchFamily="-84" charset="-128"/>
                <a:cs typeface="Times New Roman" pitchFamily="18" charset="0"/>
              </a:rPr>
              <a:t>University of Calgary</a:t>
            </a:r>
          </a:p>
          <a:p>
            <a:pPr eaLnBrk="1" hangingPunct="1"/>
            <a:r>
              <a:rPr lang="en-US" altLang="zh-CN" sz="2400" kern="0" dirty="0">
                <a:ea typeface="ＭＳ Ｐゴシック" pitchFamily="-84" charset="-128"/>
                <a:cs typeface="Times New Roman" pitchFamily="18" charset="0"/>
              </a:rPr>
              <a:t>Email: </a:t>
            </a:r>
            <a:r>
              <a:rPr lang="en-US" altLang="zh-CN" sz="2400" kern="0" dirty="0" smtClean="0">
                <a:ea typeface="ＭＳ Ｐゴシック" pitchFamily="-84" charset="-128"/>
                <a:cs typeface="Times New Roman" pitchFamily="18" charset="0"/>
              </a:rPr>
              <a:t>hui.j.liu@ucalgary.ca</a:t>
            </a:r>
          </a:p>
          <a:p>
            <a:pPr eaLnBrk="1" hangingPunct="1"/>
            <a:endParaRPr lang="en-US" sz="800" kern="0" dirty="0" smtClean="0">
              <a:ea typeface="ＭＳ Ｐゴシック" pitchFamily="-84" charset="-128"/>
              <a:cs typeface="Times New Roman" pitchFamily="18" charset="0"/>
            </a:endParaRPr>
          </a:p>
          <a:p>
            <a:pPr eaLnBrk="1" hangingPunct="1"/>
            <a:r>
              <a:rPr lang="en-US" sz="2400" kern="0" dirty="0" smtClean="0">
                <a:ea typeface="ＭＳ Ｐゴシック" pitchFamily="-84" charset="-128"/>
                <a:cs typeface="Times New Roman" pitchFamily="18" charset="0"/>
              </a:rPr>
              <a:t>Joint work with Kun Wang and </a:t>
            </a:r>
            <a:r>
              <a:rPr lang="en-US" sz="2400" kern="0" dirty="0" err="1" smtClean="0">
                <a:ea typeface="ＭＳ Ｐゴシック" pitchFamily="-84" charset="-128"/>
                <a:cs typeface="Times New Roman" pitchFamily="18" charset="0"/>
              </a:rPr>
              <a:t>Zhangxin</a:t>
            </a:r>
            <a:r>
              <a:rPr lang="en-US" sz="2400" kern="0" dirty="0" smtClean="0">
                <a:ea typeface="ＭＳ Ｐゴシック" pitchFamily="-84" charset="-128"/>
                <a:cs typeface="Times New Roman" pitchFamily="18" charset="0"/>
              </a:rPr>
              <a:t> Chen</a:t>
            </a:r>
            <a:endParaRPr lang="en-US" sz="2400" kern="0" dirty="0">
              <a:ea typeface="ＭＳ Ｐゴシック" pitchFamily="-84" charset="-128"/>
              <a:cs typeface="Times New Roman" pitchFamily="18" charset="0"/>
            </a:endParaRPr>
          </a:p>
          <a:p>
            <a:pPr eaLnBrk="1" hangingPunct="1"/>
            <a:endParaRPr lang="en-US" sz="2000" kern="0" dirty="0" smtClean="0">
              <a:solidFill>
                <a:srgbClr val="D50202"/>
              </a:solidFill>
              <a:latin typeface="Impact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0" y="514350"/>
            <a:ext cx="8763000" cy="9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Constrained Pressure Residual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Method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" name="Picture 7" descr="G:\temp\rss\cpr-al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2719398"/>
            <a:ext cx="50720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:\temp\rss\pi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1525" y="2405073"/>
            <a:ext cx="16160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:\temp\rss\pi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551248"/>
            <a:ext cx="914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81000" y="2143116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Preconditioning system: </a:t>
            </a:r>
            <a:r>
              <a:rPr lang="en-US" altLang="zh-CN" sz="2400" i="1" dirty="0" smtClean="0">
                <a:solidFill>
                  <a:srgbClr val="000000"/>
                </a:solidFill>
                <a:cs typeface="Arial" charset="0"/>
              </a:rPr>
              <a:t>M x </a:t>
            </a:r>
            <a:r>
              <a:rPr lang="en-US" altLang="zh-CN" sz="2400" i="1" dirty="0">
                <a:solidFill>
                  <a:srgbClr val="000000"/>
                </a:solidFill>
                <a:cs typeface="Arial" charset="0"/>
              </a:rPr>
              <a:t>= f</a:t>
            </a:r>
            <a:endParaRPr lang="zh-CN" altLang="en-US" sz="2400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9" descr="G:\temp\rss\p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8375" y="1428736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95280" y="514350"/>
            <a:ext cx="8763000" cy="77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Constrained Pressure Residual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Method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152400" y="1714512"/>
            <a:ext cx="4495800" cy="40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cs typeface="Arial" charset="0"/>
              </a:rPr>
              <a:t> AMG methods: scalable for parallel computing.</a:t>
            </a:r>
          </a:p>
          <a:p>
            <a:pPr defTabSz="457200" eaLnBrk="1" hangingPunct="1"/>
            <a:endParaRPr lang="en-US" altLang="zh-CN" sz="2200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cs typeface="Arial" charset="0"/>
              </a:rPr>
              <a:t> ILU: LU x = f (Ly = f, </a:t>
            </a:r>
            <a:r>
              <a:rPr lang="en-US" altLang="zh-CN" sz="2200" dirty="0" err="1">
                <a:solidFill>
                  <a:srgbClr val="000000"/>
                </a:solidFill>
                <a:cs typeface="Arial" charset="0"/>
              </a:rPr>
              <a:t>Ux</a:t>
            </a:r>
            <a:r>
              <a:rPr lang="en-US" altLang="zh-CN" sz="2200" dirty="0">
                <a:solidFill>
                  <a:srgbClr val="000000"/>
                </a:solidFill>
                <a:cs typeface="Arial" charset="0"/>
              </a:rPr>
              <a:t> = y); triangular solvers introduce global data dependence; not scalable.</a:t>
            </a:r>
          </a:p>
          <a:p>
            <a:pPr defTabSz="457200" eaLnBrk="1" hangingPunct="1"/>
            <a:endParaRPr lang="en-US" altLang="zh-CN" sz="2200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cs typeface="Arial" charset="0"/>
              </a:rPr>
              <a:t> Restricted Additive Schwarz method (RAS): scalable; less communication and better convergence than other domain decomposition </a:t>
            </a:r>
            <a:r>
              <a:rPr lang="en-US" altLang="zh-CN" sz="2200" dirty="0" err="1">
                <a:solidFill>
                  <a:srgbClr val="000000"/>
                </a:solidFill>
                <a:cs typeface="Arial" charset="0"/>
              </a:rPr>
              <a:t>preconditioners</a:t>
            </a:r>
            <a:r>
              <a:rPr lang="en-US" altLang="zh-CN" sz="220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pic>
        <p:nvPicPr>
          <p:cNvPr id="7" name="Picture 7" descr="G:\temp\low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836" y="1638312"/>
            <a:ext cx="21221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:\temp\upp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4718" y="1714512"/>
            <a:ext cx="2203786" cy="130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:\wpaper\ucalgary\_Finished\RSS-2015\ppt\rss\ra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1056" y="3225936"/>
            <a:ext cx="4317448" cy="22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8"/>
          <p:cNvSpPr txBox="1">
            <a:spLocks/>
          </p:cNvSpPr>
          <p:nvPr/>
        </p:nvSpPr>
        <p:spPr bwMode="auto">
          <a:xfrm>
            <a:off x="381000" y="363539"/>
            <a:ext cx="8382000" cy="83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CPR-like </a:t>
            </a:r>
            <a:r>
              <a:rPr lang="en-US" altLang="en-US" sz="4000" b="1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en-US" sz="4000" b="1" dirty="0" err="1" smtClean="0">
                <a:solidFill>
                  <a:srgbClr val="FF0000"/>
                </a:solidFill>
                <a:cs typeface="Arial" charset="0"/>
              </a:rPr>
              <a:t>reconditioners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6" name="Picture 7" descr="G:\temp\rss\cpr-fp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216" y="3531035"/>
            <a:ext cx="4212562" cy="19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381000" y="3606378"/>
            <a:ext cx="3043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CPR-FPF method</a:t>
            </a:r>
            <a:endParaRPr lang="zh-CN" alt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1520" y="1492547"/>
            <a:ext cx="2310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CPR-PF method</a:t>
            </a:r>
            <a:endParaRPr lang="zh-CN" alt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16" y="1427240"/>
            <a:ext cx="4362064" cy="142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285720" y="566742"/>
            <a:ext cx="8382000" cy="64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Matrix Decoupling</a:t>
            </a:r>
          </a:p>
        </p:txBody>
      </p:sp>
      <p:pic>
        <p:nvPicPr>
          <p:cNvPr id="4" name="Picture 6" descr="G:\temp\rss\decoup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20" y="1484784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temp\rss\q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447528"/>
            <a:ext cx="35242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G:\temp\rss\ab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2371328"/>
            <a:ext cx="391001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79799" y="4211241"/>
            <a:ext cx="177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Quasi-IMPES</a:t>
            </a:r>
            <a:endParaRPr lang="zh-CN" alt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390225" y="4200128"/>
            <a:ext cx="4718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Alternative Block Factorization (ABF)</a:t>
            </a:r>
            <a:endParaRPr lang="zh-CN" altLang="en-US" sz="2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428604"/>
            <a:ext cx="838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Results and Discussions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76200" y="1243026"/>
            <a:ext cx="8991600" cy="4114800"/>
          </a:xfrm>
          <a:prstGeom prst="rect">
            <a:avLst/>
          </a:prstGeom>
        </p:spPr>
        <p:txBody>
          <a:bodyPr numCol="2"/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EBA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PRSI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parallel reservoir simulation platform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distributed systems, MPI,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OpenMP</a:t>
            </a:r>
            <a:endParaRPr lang="en-US" sz="1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arbitrary grid size and MPI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procs</a:t>
            </a:r>
            <a:endParaRPr lang="en-US" sz="1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grids, DOF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distributed matrix and vector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linear solvers (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Krylov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and AMG)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-- </a:t>
            </a:r>
            <a:r>
              <a:rPr lang="en-US" sz="1800" b="0" dirty="0" smtClean="0">
                <a:solidFill>
                  <a:srgbClr val="FF0000"/>
                </a:solidFill>
                <a:latin typeface="Arial"/>
                <a:cs typeface="Arial"/>
              </a:rPr>
              <a:t>AMG is </a:t>
            </a:r>
            <a:r>
              <a:rPr lang="en-US" sz="1800" b="0" dirty="0" err="1" smtClean="0">
                <a:solidFill>
                  <a:srgbClr val="FF0000"/>
                </a:solidFill>
                <a:latin typeface="Arial"/>
                <a:cs typeface="Arial"/>
              </a:rPr>
              <a:t>BoomerAMG</a:t>
            </a:r>
            <a:endParaRPr lang="en-US" sz="1800" b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preconditioners</a:t>
            </a:r>
            <a:endParaRPr lang="en-US" sz="1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parallel IO, key words parsing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well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modelling</a:t>
            </a:r>
            <a:endParaRPr lang="en-US" sz="1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visualization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in-house parallel simulators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highly scalable, 8192 CPU cores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Blue Gene/Q, IBM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-- 2 racks (4 </a:t>
            </a:r>
            <a:r>
              <a:rPr lang="en-US" altLang="zh-CN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midplanes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one midplance:16 node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one node: 32 cards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one card: PowerPC A2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-- 16+1 cores, 16 GB </a:t>
            </a:r>
            <a:r>
              <a:rPr lang="en-US" altLang="zh-CN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mem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, per card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A2: low performance (1/10)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Arial"/>
                <a:cs typeface="Arial"/>
              </a:rPr>
              <a:t>    -- system: strong network,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428604"/>
            <a:ext cx="8382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1: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Matrices from SPE10 Project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 bwMode="auto">
          <a:xfrm>
            <a:off x="107504" y="1466860"/>
            <a:ext cx="5040560" cy="44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Oil-water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model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Grid: 60 x 110 x 85, 1.12 million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Highly heterogeneous permeability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2000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days</a:t>
            </a:r>
            <a:endParaRPr lang="en-US" altLang="zh-CN" sz="2400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One injection well, four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producers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RAS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ILU(0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AMG: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6 levels</a:t>
            </a:r>
          </a:p>
          <a:p>
            <a:pPr defTabSz="457200" eaLnBrk="1" hangingPunct="1"/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 -- </a:t>
            </a:r>
            <a:r>
              <a:rPr lang="en-US" altLang="zh-CN" sz="2400" dirty="0" err="1" smtClean="0">
                <a:solidFill>
                  <a:srgbClr val="000000"/>
                </a:solidFill>
                <a:cs typeface="Arial" charset="0"/>
              </a:rPr>
              <a:t>Falgout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coarsening</a:t>
            </a:r>
          </a:p>
          <a:p>
            <a:pPr defTabSz="457200" eaLnBrk="1" hangingPunct="1"/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-- One V-cycle</a:t>
            </a:r>
          </a:p>
          <a:p>
            <a:pPr defTabSz="457200" eaLnBrk="1" hangingPunct="1"/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-- Symmetric Gauss-Seidel smoother</a:t>
            </a:r>
          </a:p>
          <a:p>
            <a:pPr defTabSz="457200" eaLnBrk="1" hangingPunct="1"/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-- 2 smoothing iteration</a:t>
            </a:r>
            <a:endParaRPr lang="en-US" altLang="zh-CN" sz="2400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/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-- CMI interpolation</a:t>
            </a:r>
          </a:p>
        </p:txBody>
      </p:sp>
      <p:pic>
        <p:nvPicPr>
          <p:cNvPr id="5" name="Picture 6" descr="G:\temp\rss\spe10-per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2716225"/>
            <a:ext cx="4214394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133349"/>
            <a:ext cx="8382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1: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convergence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78" y="1340767"/>
            <a:ext cx="4376907" cy="3722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0769"/>
            <a:ext cx="4655632" cy="3722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404664"/>
            <a:ext cx="8382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2: </a:t>
            </a:r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r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efined </a:t>
            </a:r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SPE10,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oil-water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533400" y="1533536"/>
            <a:ext cx="8382000" cy="1409700"/>
          </a:xfrm>
          <a:prstGeom prst="rect">
            <a:avLst/>
          </a:prstGeom>
        </p:spPr>
        <p:txBody>
          <a:bodyPr numCol="2"/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EBA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Grid: 180 x 660 x 255, 30 million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10 days, max step: 5 days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Inexact Newton: 1e-2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latin typeface="Arial"/>
                <a:cs typeface="Arial"/>
              </a:rPr>
              <a:t>BiCGSTAB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, max: 100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CPR-FPF, Quasi-IMPES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RAS, overlap 1, ILU(0)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AMG, one V-cycle, 6 levels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IBM Blue Gene/Q</a:t>
            </a:r>
          </a:p>
        </p:txBody>
      </p:sp>
      <p:pic>
        <p:nvPicPr>
          <p:cNvPr id="5" name="Picture 2" descr="G:\temp\rss\r3-2p-t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67036"/>
            <a:ext cx="8478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209550"/>
            <a:ext cx="8382000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2: scalability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" name="Picture 3" descr="G:\temp\rss\scal-2p-r3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6538938" cy="461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514350"/>
            <a:ext cx="8382000" cy="77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3: </a:t>
            </a:r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refined SPE10, black oil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533400" y="1457335"/>
            <a:ext cx="8182004" cy="1516451"/>
          </a:xfrm>
          <a:prstGeom prst="rect">
            <a:avLst/>
          </a:prstGeom>
        </p:spPr>
        <p:txBody>
          <a:bodyPr numCol="2"/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EBA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Grid: 180 x 660 x 255, 30 million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10 days, max: 5 days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Inexact Newton: 1e-2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latin typeface="Arial"/>
                <a:cs typeface="Arial"/>
              </a:rPr>
              <a:t>BiCGSTAB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, max: 100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CPR-FPF, ABF decoupling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RAS, overlap 1, ILU(0)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AMG, one V-cycle, 6 levels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IBM Blue Gene/Q</a:t>
            </a:r>
          </a:p>
        </p:txBody>
      </p:sp>
      <p:pic>
        <p:nvPicPr>
          <p:cNvPr id="5" name="Picture 6" descr="G:\temp\rss\scal-3p-r3-t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006" y="2989274"/>
            <a:ext cx="8094960" cy="23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-26988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/>
        </p:nvSpPr>
        <p:spPr>
          <a:xfrm>
            <a:off x="132582" y="283666"/>
            <a:ext cx="82192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Outline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/>
        </p:nvSpPr>
        <p:spPr>
          <a:xfrm>
            <a:off x="1151620" y="1556792"/>
            <a:ext cx="6840760" cy="354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Multi-Stage </a:t>
            </a:r>
            <a:r>
              <a:rPr lang="en-CA" dirty="0" err="1" smtClean="0">
                <a:solidFill>
                  <a:schemeClr val="tx1"/>
                </a:solidFill>
              </a:rPr>
              <a:t>Preconditioners</a:t>
            </a:r>
            <a:endParaRPr lang="en-CA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Results and Discussions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Conclusions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8"/>
          <p:cNvSpPr txBox="1">
            <a:spLocks/>
          </p:cNvSpPr>
          <p:nvPr/>
        </p:nvSpPr>
        <p:spPr bwMode="auto">
          <a:xfrm>
            <a:off x="381000" y="209550"/>
            <a:ext cx="8382000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>
                <a:solidFill>
                  <a:srgbClr val="FF0000"/>
                </a:solidFill>
                <a:cs typeface="Arial" charset="0"/>
              </a:rPr>
              <a:t>Case </a:t>
            </a:r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3: scalability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4" name="Picture 2" descr="G:\temp\rss\scal-r3-3p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09928"/>
            <a:ext cx="7072362" cy="49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81000" y="133350"/>
            <a:ext cx="8382000" cy="6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zh-CN" sz="3600" b="1" dirty="0">
                <a:solidFill>
                  <a:srgbClr val="FF0000"/>
                </a:solidFill>
                <a:cs typeface="Arial" charset="0"/>
              </a:rPr>
              <a:t>Case 4</a:t>
            </a:r>
            <a:r>
              <a:rPr lang="en-US" altLang="zh-CN" sz="3600" b="1" dirty="0" smtClean="0">
                <a:solidFill>
                  <a:srgbClr val="FF0000"/>
                </a:solidFill>
                <a:cs typeface="Arial" charset="0"/>
              </a:rPr>
              <a:t>: a giant oil-water model</a:t>
            </a:r>
            <a:endParaRPr lang="en-US" altLang="zh-CN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690562" y="1071546"/>
            <a:ext cx="3810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Homogeneous model</a:t>
            </a:r>
            <a:endParaRPr lang="en-US" altLang="zh-CN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Grid: </a:t>
            </a: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140 </a:t>
            </a: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million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cs typeface="Arial" charset="0"/>
              </a:rPr>
              <a:t>BiCGSTAB</a:t>
            </a: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solver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CPR-FPF </a:t>
            </a:r>
            <a:r>
              <a:rPr lang="en-US" altLang="zh-CN" dirty="0" err="1" smtClean="0">
                <a:solidFill>
                  <a:srgbClr val="000000"/>
                </a:solidFill>
                <a:cs typeface="Arial" charset="0"/>
              </a:rPr>
              <a:t>preconditioner</a:t>
            </a:r>
            <a:endParaRPr lang="en-US" altLang="zh-CN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 10 days</a:t>
            </a:r>
            <a:endParaRPr lang="en-US" altLang="zh-CN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28662" y="2786058"/>
          <a:ext cx="7191405" cy="26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81"/>
                <a:gridCol w="1438281"/>
                <a:gridCol w="1438281"/>
                <a:gridCol w="1438281"/>
                <a:gridCol w="1438281"/>
              </a:tblGrid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MPI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Newton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Solver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Time (s)</a:t>
                      </a:r>
                      <a:endParaRPr lang="zh-CN" altLang="en-US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21056.59</a:t>
                      </a:r>
                      <a:endParaRPr lang="zh-CN" altLang="en-US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9321.31</a:t>
                      </a:r>
                      <a:endParaRPr lang="zh-CN" altLang="en-US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4235.68</a:t>
                      </a:r>
                      <a:endParaRPr lang="zh-CN" altLang="en-US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2110.16</a:t>
                      </a:r>
                      <a:endParaRPr lang="zh-CN" altLang="en-US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1265.42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8"/>
          <p:cNvSpPr txBox="1">
            <a:spLocks/>
          </p:cNvSpPr>
          <p:nvPr/>
        </p:nvSpPr>
        <p:spPr bwMode="auto">
          <a:xfrm>
            <a:off x="4548214" y="1142984"/>
            <a:ext cx="3810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 Quasi-IMPES </a:t>
            </a: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decoupling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Inexact Newton method, </a:t>
            </a:r>
            <a:r>
              <a:rPr lang="en-US" altLang="zh-CN" dirty="0" err="1">
                <a:solidFill>
                  <a:srgbClr val="000000"/>
                </a:solidFill>
                <a:cs typeface="Arial" charset="0"/>
              </a:rPr>
              <a:t>tol</a:t>
            </a: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1e-2</a:t>
            </a:r>
            <a:endParaRPr lang="en-US" altLang="zh-CN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cs typeface="Arial" charset="0"/>
              </a:rPr>
              <a:t> IBM Blue Gene/Q supercomputer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81000" y="133350"/>
            <a:ext cx="8382000" cy="6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zh-CN" sz="3600" b="1" dirty="0">
                <a:solidFill>
                  <a:srgbClr val="FF0000"/>
                </a:solidFill>
                <a:cs typeface="Arial" charset="0"/>
              </a:rPr>
              <a:t>Case 4</a:t>
            </a:r>
            <a:r>
              <a:rPr lang="en-US" altLang="zh-CN" sz="3600" b="1" dirty="0" smtClean="0">
                <a:solidFill>
                  <a:srgbClr val="FF0000"/>
                </a:solidFill>
                <a:cs typeface="Arial" charset="0"/>
              </a:rPr>
              <a:t>: scalability</a:t>
            </a:r>
            <a:endParaRPr lang="en-US" altLang="zh-CN" sz="3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026" name="Picture 2" descr="F:\wpaper\ucalgary\ifprs2015\ow2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071546"/>
            <a:ext cx="6643734" cy="47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419102"/>
            <a:ext cx="8382000" cy="7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zh-CN" sz="3600" b="1" dirty="0">
                <a:solidFill>
                  <a:srgbClr val="FF0000"/>
                </a:solidFill>
                <a:cs typeface="Arial" charset="0"/>
              </a:rPr>
              <a:t>Case 5</a:t>
            </a:r>
            <a:r>
              <a:rPr lang="en-US" altLang="zh-CN" sz="3600" b="1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altLang="zh-CN" sz="3600" b="1" dirty="0">
                <a:solidFill>
                  <a:srgbClr val="FF0000"/>
                </a:solidFill>
                <a:cs typeface="Arial" charset="0"/>
              </a:rPr>
              <a:t>refined SPE1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 bwMode="auto">
          <a:xfrm>
            <a:off x="571472" y="1464455"/>
            <a:ext cx="37147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Black oil model</a:t>
            </a:r>
          </a:p>
          <a:p>
            <a:pPr marL="285750" indent="-285750" defTabSz="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Grid: 100 million</a:t>
            </a:r>
          </a:p>
          <a:p>
            <a:pPr marL="285750" indent="-285750" defTabSz="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Inexact Newton method</a:t>
            </a:r>
          </a:p>
          <a:p>
            <a:pPr marL="285750" indent="-285750" defTabSz="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tol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: 1e-3</a:t>
            </a:r>
          </a:p>
        </p:txBody>
      </p:sp>
      <p:pic>
        <p:nvPicPr>
          <p:cNvPr id="1026" name="Picture 2" descr="F:\wpaper\ucal\ppt\s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15" y="3214686"/>
            <a:ext cx="8911579" cy="1571636"/>
          </a:xfrm>
          <a:prstGeom prst="rect">
            <a:avLst/>
          </a:prstGeom>
          <a:noFill/>
        </p:spPr>
      </p:pic>
      <p:sp>
        <p:nvSpPr>
          <p:cNvPr id="8" name="Title 8"/>
          <p:cNvSpPr txBox="1">
            <a:spLocks/>
          </p:cNvSpPr>
          <p:nvPr/>
        </p:nvSpPr>
        <p:spPr bwMode="auto">
          <a:xfrm>
            <a:off x="4616804" y="1464455"/>
            <a:ext cx="39290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Solver: </a:t>
            </a:r>
            <a:r>
              <a:rPr lang="en-US" altLang="zh-CN" sz="2000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BiCGSTAB</a:t>
            </a:r>
            <a:endParaRPr lang="en-US" altLang="zh-CN" sz="200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285750" indent="-285750" defTabSz="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Preconditioner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: CPR-FPF</a:t>
            </a:r>
          </a:p>
          <a:p>
            <a:pPr marL="285750" indent="-285750" defTabSz="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ABF decoupling</a:t>
            </a:r>
          </a:p>
          <a:p>
            <a:pPr marL="285750" indent="-285750" defTabSz="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133350"/>
            <a:ext cx="8382000" cy="7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zh-CN" sz="3600" b="1" dirty="0">
                <a:solidFill>
                  <a:srgbClr val="FF0000"/>
                </a:solidFill>
                <a:cs typeface="Arial" charset="0"/>
              </a:rPr>
              <a:t>Case 5</a:t>
            </a:r>
            <a:r>
              <a:rPr lang="en-US" altLang="zh-CN" sz="3600" b="1" dirty="0" smtClean="0">
                <a:solidFill>
                  <a:srgbClr val="FF0000"/>
                </a:solidFill>
                <a:cs typeface="Arial" charset="0"/>
              </a:rPr>
              <a:t>: scalability</a:t>
            </a:r>
            <a:endParaRPr lang="en-US" altLang="zh-CN" sz="3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 descr="F:\wpaper\ucal\ppt\sc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00108"/>
            <a:ext cx="6572296" cy="444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333375"/>
            <a:ext cx="8229600" cy="6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357158" y="1238250"/>
            <a:ext cx="8607330" cy="38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Study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CPR-like </a:t>
            </a:r>
            <a:r>
              <a:rPr lang="en-US" altLang="zh-CN" sz="2400" dirty="0" err="1">
                <a:solidFill>
                  <a:srgbClr val="000000"/>
                </a:solidFill>
                <a:cs typeface="Arial" charset="0"/>
              </a:rPr>
              <a:t>preconditioners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for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parallel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systems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Apply Restricted Additive Schwarz method instead of ILU methods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Propose multi-stage CPR-like </a:t>
            </a:r>
            <a:r>
              <a:rPr lang="en-US" altLang="zh-CN" sz="2400" dirty="0" err="1">
                <a:solidFill>
                  <a:srgbClr val="000000"/>
                </a:solidFill>
                <a:cs typeface="Arial" charset="0"/>
              </a:rPr>
              <a:t>preconditioners</a:t>
            </a:r>
            <a:endParaRPr lang="en-US" altLang="zh-CN" sz="2400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These methods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are effective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to heterogeneous models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Good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convergence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Highly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scalable, thousands of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CPUs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They work for black oil model and derived models, such as polymer flooding and extended model.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They also work for compositional model.</a:t>
            </a:r>
            <a:endParaRPr lang="en-US" altLang="zh-CN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333375"/>
            <a:ext cx="8229600" cy="6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Future Work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357158" y="1454274"/>
            <a:ext cx="8607330" cy="22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 CPR-like methods do not work with thermal models, which consider multiple components and temperature change.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To study and develop multi-level methods for thermal models</a:t>
            </a:r>
            <a:endParaRPr lang="en-US" altLang="zh-CN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381000" y="2636912"/>
            <a:ext cx="8382000" cy="7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zh-CN" sz="3600" b="1" dirty="0" smtClean="0">
                <a:cs typeface="Arial" charset="0"/>
              </a:rPr>
              <a:t>Thank you.</a:t>
            </a:r>
            <a:endParaRPr lang="en-US" altLang="zh-CN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53752"/>
            <a:ext cx="8229600" cy="92697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C:\SMU\Consortium\2014\UC-vert-rg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9392" y="35008"/>
            <a:ext cx="8451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9" y="962726"/>
            <a:ext cx="7849567" cy="52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337194" y="476672"/>
            <a:ext cx="8382000" cy="81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400" b="1" dirty="0">
                <a:solidFill>
                  <a:srgbClr val="FF0000"/>
                </a:solidFill>
                <a:cs typeface="Arial" charset="0"/>
              </a:rPr>
              <a:t>Black </a:t>
            </a:r>
            <a:r>
              <a:rPr lang="en-US" altLang="en-US" sz="4400" b="1" dirty="0" smtClean="0">
                <a:solidFill>
                  <a:srgbClr val="FF0000"/>
                </a:solidFill>
                <a:cs typeface="Arial" charset="0"/>
              </a:rPr>
              <a:t>Oil Model</a:t>
            </a:r>
            <a:endParaRPr lang="en-US" altLang="en-US" sz="4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" name="Picture 6" descr="G:\temp\rss\b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277" y="1772816"/>
            <a:ext cx="6747223" cy="18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14282" y="1772816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cs typeface="Arial" charset="0"/>
              </a:rPr>
              <a:t>Conservation laws:</a:t>
            </a:r>
            <a:endParaRPr lang="zh-CN" altLang="en-US" dirty="0">
              <a:cs typeface="Arial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14282" y="3754016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cs typeface="Arial" charset="0"/>
              </a:rPr>
              <a:t>Constraints:</a:t>
            </a:r>
            <a:endParaRPr lang="zh-CN" altLang="en-US" dirty="0">
              <a:cs typeface="Arial" charset="0"/>
            </a:endParaRPr>
          </a:p>
        </p:txBody>
      </p:sp>
      <p:pic>
        <p:nvPicPr>
          <p:cNvPr id="9" name="Picture 7" descr="G:\temp\rss\bos-co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525416"/>
            <a:ext cx="25384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8"/>
          <p:cNvSpPr txBox="1">
            <a:spLocks/>
          </p:cNvSpPr>
          <p:nvPr/>
        </p:nvSpPr>
        <p:spPr bwMode="auto">
          <a:xfrm>
            <a:off x="285721" y="483512"/>
            <a:ext cx="89089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000" b="1" dirty="0" smtClean="0">
                <a:solidFill>
                  <a:srgbClr val="FF0000"/>
                </a:solidFill>
                <a:cs typeface="Arial" charset="0"/>
              </a:rPr>
              <a:t>Oil-Water Model</a:t>
            </a:r>
            <a:endParaRPr lang="en-US" altLang="en-US" sz="4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6" descr="G:\temp\rss\w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1634624"/>
            <a:ext cx="4956644" cy="15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G:\temp\rss\wo-co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9717" y="3452816"/>
            <a:ext cx="2823125" cy="1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5721" y="1773784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cs typeface="Arial" charset="0"/>
              </a:rPr>
              <a:t>Conservation laws:</a:t>
            </a:r>
            <a:endParaRPr lang="zh-CN" altLang="en-US" dirty="0">
              <a:cs typeface="Arial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85720" y="3559734"/>
            <a:ext cx="29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cs typeface="Arial" charset="0"/>
              </a:rPr>
              <a:t>Constraints:</a:t>
            </a:r>
            <a:endParaRPr lang="zh-CN" alt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8"/>
          <p:cNvSpPr txBox="1">
            <a:spLocks/>
          </p:cNvSpPr>
          <p:nvPr/>
        </p:nvSpPr>
        <p:spPr bwMode="auto">
          <a:xfrm>
            <a:off x="381000" y="404664"/>
            <a:ext cx="838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</a:rPr>
              <a:t>Traditional Simulators</a:t>
            </a:r>
          </a:p>
        </p:txBody>
      </p:sp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71438" y="1412776"/>
            <a:ext cx="5191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Designed for desktop/workstation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Multi-cores, </a:t>
            </a:r>
            <a:r>
              <a:rPr lang="en-US" altLang="zh-CN" sz="2400" dirty="0" err="1" smtClean="0"/>
              <a:t>OpenMP</a:t>
            </a:r>
            <a:endParaRPr lang="en-US" altLang="zh-CN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Efficient for small/medium cases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Long simulation time for large-scale cases with tens of millions of grid cells</a:t>
            </a:r>
          </a:p>
        </p:txBody>
      </p:sp>
      <p:pic>
        <p:nvPicPr>
          <p:cNvPr id="110595" name="Picture 2" descr="Desktop computer workstation Stock Photo - 9920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71526"/>
            <a:ext cx="4067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8" b="16061"/>
          <a:stretch>
            <a:fillRect/>
          </a:stretch>
        </p:blipFill>
        <p:spPr bwMode="auto">
          <a:xfrm>
            <a:off x="403225" y="3992463"/>
            <a:ext cx="4279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642938" y="214313"/>
            <a:ext cx="75009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3600" b="1" dirty="0" smtClean="0">
                <a:solidFill>
                  <a:srgbClr val="FF0000"/>
                </a:solidFill>
              </a:rPr>
              <a:t>New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Generration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Reservoir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Simulators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76200" y="1052513"/>
            <a:ext cx="702945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Clusters/supercomputers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OpenMP for shared memory</a:t>
            </a:r>
          </a:p>
          <a:p>
            <a:pPr>
              <a:spcBef>
                <a:spcPct val="50000"/>
              </a:spcBef>
            </a:pPr>
            <a:r>
              <a:rPr lang="en-US" altLang="zh-CN" sz="1600"/>
              <a:t>    - multi-cores, easy to 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MPI among computation nodes</a:t>
            </a:r>
          </a:p>
          <a:p>
            <a:pPr>
              <a:spcBef>
                <a:spcPct val="50000"/>
              </a:spcBef>
            </a:pPr>
            <a:r>
              <a:rPr lang="en-US" altLang="zh-CN" sz="1600" i="1"/>
              <a:t>    - communication</a:t>
            </a:r>
          </a:p>
          <a:p>
            <a:pPr>
              <a:spcBef>
                <a:spcPct val="50000"/>
              </a:spcBef>
            </a:pPr>
            <a:r>
              <a:rPr lang="en-US" altLang="zh-CN" sz="1600" i="1"/>
              <a:t>    - MPI-IO, read input and write output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/>
              <a:t>  Large-scale simulations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038725" y="3389313"/>
            <a:ext cx="2701925" cy="1900237"/>
            <a:chOff x="2307544" y="4502652"/>
            <a:chExt cx="2209666" cy="1746342"/>
          </a:xfrm>
        </p:grpSpPr>
        <p:pic>
          <p:nvPicPr>
            <p:cNvPr id="112648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545" y="4502652"/>
              <a:ext cx="2209665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9" name="TextBox 12"/>
            <p:cNvSpPr txBox="1">
              <a:spLocks noChangeArrowheads="1"/>
            </p:cNvSpPr>
            <p:nvPr/>
          </p:nvSpPr>
          <p:spPr bwMode="auto">
            <a:xfrm>
              <a:off x="2307544" y="5941217"/>
              <a:ext cx="22096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IBM Blue Gene/Q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98988" y="1250950"/>
            <a:ext cx="3544887" cy="2106613"/>
            <a:chOff x="4329822" y="4437112"/>
            <a:chExt cx="2664295" cy="1746026"/>
          </a:xfrm>
        </p:grpSpPr>
        <p:pic>
          <p:nvPicPr>
            <p:cNvPr id="112646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58" y="4437112"/>
              <a:ext cx="2029968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7" name="TextBox 15"/>
            <p:cNvSpPr txBox="1">
              <a:spLocks noChangeArrowheads="1"/>
            </p:cNvSpPr>
            <p:nvPr/>
          </p:nvSpPr>
          <p:spPr bwMode="auto">
            <a:xfrm>
              <a:off x="4329822" y="5875361"/>
              <a:ext cx="26642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General Purpose Cluster (GPC)</a:t>
              </a:r>
            </a:p>
          </p:txBody>
        </p:sp>
      </p:grpSp>
      <p:pic>
        <p:nvPicPr>
          <p:cNvPr id="1126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330700"/>
            <a:ext cx="4516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3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0" y="116632"/>
            <a:ext cx="86439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3600" b="1" dirty="0" smtClean="0">
                <a:solidFill>
                  <a:srgbClr val="FF0000"/>
                </a:solidFill>
                <a:cs typeface="Arial" charset="0"/>
              </a:rPr>
              <a:t>Challenges for Linear Solvers</a:t>
            </a:r>
            <a:endParaRPr lang="en-US" altLang="en-US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340140" y="908720"/>
            <a:ext cx="86963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Reservoir models are highly coupled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nonlinear systems</a:t>
            </a:r>
            <a:endParaRPr lang="en-US" altLang="zh-CN" sz="2600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Heterogeneous </a:t>
            </a:r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permeability and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porosity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Linear systems are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ill-conditioned and hard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to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solve</a:t>
            </a:r>
            <a:endParaRPr lang="en-US" altLang="zh-CN" sz="2600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/>
            <a:endParaRPr lang="en-US" altLang="zh-CN" sz="1400" dirty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Preconditioners: </a:t>
            </a:r>
          </a:p>
          <a:p>
            <a:pPr defTabSz="457200" eaLnBrk="1" hangingPunct="1"/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   -- ILU(k</a:t>
            </a:r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), ILUT,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ILUC, and block ILU(k)</a:t>
            </a:r>
          </a:p>
          <a:p>
            <a:pPr defTabSz="457200" eaLnBrk="1" hangingPunct="1"/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   -- CPR (Constrained Pressure Residual)</a:t>
            </a: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CPR is the most effective method, and it is serial</a:t>
            </a:r>
          </a:p>
          <a:p>
            <a:pPr defTabSz="457200" eaLnBrk="1" hangingPunct="1"/>
            <a:endParaRPr lang="en-US" altLang="zh-CN" sz="1400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>
              <a:buFont typeface="Arial" charset="0"/>
              <a:buChar char="•"/>
            </a:pPr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Parallel </a:t>
            </a:r>
            <a:r>
              <a:rPr lang="en-US" altLang="zh-CN" sz="2600" dirty="0" err="1" smtClean="0">
                <a:solidFill>
                  <a:srgbClr val="000000"/>
                </a:solidFill>
                <a:cs typeface="Arial" charset="0"/>
              </a:rPr>
              <a:t>preconditioners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:</a:t>
            </a:r>
            <a:endParaRPr lang="en-US" altLang="zh-CN" sz="2600" dirty="0" smtClean="0">
              <a:solidFill>
                <a:srgbClr val="000000"/>
              </a:solidFill>
              <a:cs typeface="Arial" charset="0"/>
            </a:endParaRPr>
          </a:p>
          <a:p>
            <a:pPr defTabSz="457200" eaLnBrk="1" hangingPunct="1"/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    -- Effective</a:t>
            </a:r>
          </a:p>
          <a:p>
            <a:pPr defTabSz="457200" eaLnBrk="1" hangingPunct="1"/>
            <a:r>
              <a:rPr lang="en-US" altLang="zh-CN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Arial" charset="0"/>
              </a:rPr>
              <a:t>    -- Scalable</a:t>
            </a:r>
            <a:endParaRPr lang="en-US" altLang="zh-CN" sz="2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4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381000" y="260648"/>
            <a:ext cx="8382000" cy="6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altLang="en-US" sz="4400" dirty="0" smtClean="0">
                <a:solidFill>
                  <a:srgbClr val="FF0000"/>
                </a:solidFill>
                <a:cs typeface="Arial" charset="0"/>
              </a:rPr>
              <a:t>Multi-Stage </a:t>
            </a:r>
            <a:r>
              <a:rPr lang="en-US" altLang="en-US" sz="4400" dirty="0" err="1" smtClean="0">
                <a:solidFill>
                  <a:srgbClr val="FF0000"/>
                </a:solidFill>
                <a:cs typeface="Arial" charset="0"/>
              </a:rPr>
              <a:t>Preconditioners</a:t>
            </a:r>
            <a:endParaRPr lang="en-US" altLang="en-US" sz="4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827584" y="1196753"/>
            <a:ext cx="75242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Highly nonlinear system, F(x) = 0</a:t>
            </a:r>
          </a:p>
          <a:p>
            <a:pPr marL="457200" indent="-457200" defTabSz="457200"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cs typeface="Arial" charset="0"/>
              </a:rPr>
              <a:t>Linearization by Newton methods: A </a:t>
            </a:r>
            <a:r>
              <a:rPr lang="en-US" altLang="zh-CN" sz="2400" dirty="0">
                <a:solidFill>
                  <a:srgbClr val="000000"/>
                </a:solidFill>
                <a:cs typeface="Arial" charset="0"/>
              </a:rPr>
              <a:t>x = b</a:t>
            </a:r>
          </a:p>
          <a:p>
            <a:pPr defTabSz="457200" eaLnBrk="1" hangingPunct="1"/>
            <a:endParaRPr lang="en-US" altLang="zh-CN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6" descr="G:\temp\rss\ax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2276872"/>
            <a:ext cx="4425335" cy="181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827584" y="4365104"/>
                <a:ext cx="5940152" cy="1598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altLang="zh-CN" sz="2400" dirty="0" smtClean="0">
                    <a:solidFill>
                      <a:srgbClr val="000000"/>
                    </a:solidFill>
                    <a:cs typeface="Arial" charset="0"/>
                  </a:rPr>
                  <a:t> Pressure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Arial" charset="0"/>
                  </a:rPr>
                  <a:t>, positive definite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altLang="zh-CN" sz="2400" dirty="0">
                    <a:solidFill>
                      <a:srgbClr val="000000"/>
                    </a:solidFill>
                    <a:cs typeface="Arial" charset="0"/>
                  </a:rPr>
                  <a:t> Saturation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Arial" charset="0"/>
                  </a:rPr>
                  <a:t>(bubble point)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𝑠𝑠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00000"/>
                  </a:solidFill>
                  <a:cs typeface="Arial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zh-CN" sz="2400" dirty="0">
                    <a:solidFill>
                      <a:srgbClr val="000000"/>
                    </a:solidFill>
                    <a:cs typeface="Arial" charset="0"/>
                  </a:rPr>
                  <a:t> Well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𝑤𝑤</m:t>
                        </m:r>
                      </m:sub>
                    </m:sSub>
                  </m:oMath>
                </a14:m>
                <a:endParaRPr lang="en-US" altLang="zh-CN" sz="2400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zh-CN" sz="2400" dirty="0" smtClean="0">
                    <a:solidFill>
                      <a:srgbClr val="000000"/>
                    </a:solidFill>
                    <a:cs typeface="Arial" charset="0"/>
                  </a:rPr>
                  <a:t> Coupled matrices</a:t>
                </a:r>
                <a:endParaRPr lang="en-US" altLang="zh-CN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365104"/>
                <a:ext cx="5940152" cy="1598194"/>
              </a:xfrm>
              <a:prstGeom prst="rect">
                <a:avLst/>
              </a:prstGeom>
              <a:blipFill rotWithShape="1">
                <a:blip r:embed="rId5"/>
                <a:stretch>
                  <a:fillRect l="-1437" t="-2672" b="-7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sis defense Amin Sharifi Sept 2013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910</Words>
  <Application>Microsoft Office PowerPoint</Application>
  <PresentationFormat>On-screen Show (4:3)</PresentationFormat>
  <Paragraphs>220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ＭＳ Ｐゴシック</vt:lpstr>
      <vt:lpstr>宋体</vt:lpstr>
      <vt:lpstr>Arial</vt:lpstr>
      <vt:lpstr>Calibri</vt:lpstr>
      <vt:lpstr>Cambria Math</vt:lpstr>
      <vt:lpstr>Impact</vt:lpstr>
      <vt:lpstr>Rockwell Extra Bold</vt:lpstr>
      <vt:lpstr>Times New Roman</vt:lpstr>
      <vt:lpstr>Thesis defense Amin Sharifi Sept 2013_final</vt:lpstr>
      <vt:lpstr>Scalable Multi-stage Preconditioners for Numerical Simulations of Multi-Phase Flow in Porous Media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Res-Sim User</dc:creator>
  <cp:lastModifiedBy>liuhui</cp:lastModifiedBy>
  <cp:revision>239</cp:revision>
  <dcterms:created xsi:type="dcterms:W3CDTF">2013-09-24T17:41:29Z</dcterms:created>
  <dcterms:modified xsi:type="dcterms:W3CDTF">2017-08-04T06:02:06Z</dcterms:modified>
</cp:coreProperties>
</file>