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5" r:id="rId1"/>
  </p:sldMasterIdLst>
  <p:notesMasterIdLst>
    <p:notesMasterId r:id="rId48"/>
  </p:notesMasterIdLst>
  <p:handoutMasterIdLst>
    <p:handoutMasterId r:id="rId49"/>
  </p:handoutMasterIdLst>
  <p:sldIdLst>
    <p:sldId id="256" r:id="rId2"/>
    <p:sldId id="413" r:id="rId3"/>
    <p:sldId id="435" r:id="rId4"/>
    <p:sldId id="431" r:id="rId5"/>
    <p:sldId id="262" r:id="rId6"/>
    <p:sldId id="408" r:id="rId7"/>
    <p:sldId id="397" r:id="rId8"/>
    <p:sldId id="317" r:id="rId9"/>
    <p:sldId id="353" r:id="rId10"/>
    <p:sldId id="419" r:id="rId11"/>
    <p:sldId id="418" r:id="rId12"/>
    <p:sldId id="400" r:id="rId13"/>
    <p:sldId id="355" r:id="rId14"/>
    <p:sldId id="357" r:id="rId15"/>
    <p:sldId id="358" r:id="rId16"/>
    <p:sldId id="402" r:id="rId17"/>
    <p:sldId id="401" r:id="rId18"/>
    <p:sldId id="420" r:id="rId19"/>
    <p:sldId id="364" r:id="rId20"/>
    <p:sldId id="367" r:id="rId21"/>
    <p:sldId id="320" r:id="rId22"/>
    <p:sldId id="405" r:id="rId23"/>
    <p:sldId id="373" r:id="rId24"/>
    <p:sldId id="379" r:id="rId25"/>
    <p:sldId id="377" r:id="rId26"/>
    <p:sldId id="378" r:id="rId27"/>
    <p:sldId id="426" r:id="rId28"/>
    <p:sldId id="427" r:id="rId29"/>
    <p:sldId id="380" r:id="rId30"/>
    <p:sldId id="383" r:id="rId31"/>
    <p:sldId id="384" r:id="rId32"/>
    <p:sldId id="432" r:id="rId33"/>
    <p:sldId id="428" r:id="rId34"/>
    <p:sldId id="386" r:id="rId35"/>
    <p:sldId id="436" r:id="rId36"/>
    <p:sldId id="310" r:id="rId37"/>
    <p:sldId id="395" r:id="rId38"/>
    <p:sldId id="396" r:id="rId39"/>
    <p:sldId id="409" r:id="rId40"/>
    <p:sldId id="411" r:id="rId41"/>
    <p:sldId id="412" r:id="rId42"/>
    <p:sldId id="422" r:id="rId43"/>
    <p:sldId id="423" r:id="rId44"/>
    <p:sldId id="424" r:id="rId45"/>
    <p:sldId id="425" r:id="rId46"/>
    <p:sldId id="429" r:id="rId4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83642" autoAdjust="0"/>
  </p:normalViewPr>
  <p:slideViewPr>
    <p:cSldViewPr>
      <p:cViewPr varScale="1">
        <p:scale>
          <a:sx n="71" d="100"/>
          <a:sy n="71" d="100"/>
        </p:scale>
        <p:origin x="-13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20BDD3A6-B0B7-40B7-A20E-72650B878BFD}" type="datetimeFigureOut">
              <a:rPr lang="en-CA" smtClean="0"/>
              <a:pPr/>
              <a:t>16/12/2011</a:t>
            </a:fld>
            <a:endParaRPr lang="en-CA"/>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4E412BB8-ECB5-4C8F-A702-B1A9FD50EFF5}"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8F5CA1C-109F-44A1-A6D7-BC0E6884472E}" type="datetimeFigureOut">
              <a:rPr lang="en-CA" smtClean="0"/>
              <a:pPr/>
              <a:t>16/12/2011</a:t>
            </a:fld>
            <a:endParaRPr lang="en-CA"/>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CA"/>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CA"/>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41AFCC5-8804-4C71-AC3A-D88BA613D5A0}"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 provide an overview of </a:t>
            </a:r>
            <a:r>
              <a:rPr lang="en-CA" dirty="0" err="1" smtClean="0"/>
              <a:t>Simpath</a:t>
            </a:r>
            <a:r>
              <a:rPr lang="en-CA" dirty="0" smtClean="0"/>
              <a:t>, let me start with Greedy</a:t>
            </a:r>
            <a:r>
              <a:rPr lang="en-CA" baseline="0" dirty="0" smtClean="0"/>
              <a:t> algorithm with lazy forward optimization which is as follows. The lazy forward optimization add the nodes in the seed set in lazy forward manner.</a:t>
            </a:r>
            <a:endParaRPr lang="en-CA"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33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35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4B9201-274A-498B-863F-4F1C1EC6942E}" type="slidenum">
              <a:rPr lang="en-US" smtClean="0"/>
              <a:pPr/>
              <a:t>2</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live in communities</a:t>
            </a:r>
            <a:r>
              <a:rPr lang="en-US" baseline="0" dirty="0" smtClean="0"/>
              <a:t> and interact with our friends, family and even strangers. </a:t>
            </a:r>
            <a:r>
              <a:rPr lang="en-US" dirty="0" smtClean="0"/>
              <a:t>We share ideas and knowledge with them.</a:t>
            </a:r>
            <a:r>
              <a:rPr lang="en-US" baseline="0" dirty="0" smtClean="0"/>
              <a:t> </a:t>
            </a:r>
            <a:r>
              <a:rPr lang="en-US" dirty="0" smtClean="0"/>
              <a:t> In the process, we influence each other. This social influence, if</a:t>
            </a:r>
            <a:r>
              <a:rPr lang="en-US" baseline="0" dirty="0" smtClean="0"/>
              <a:t> modeled properly, can be leveraged in various applications like Viral Marketing, Recommender Systems, Feed Ranking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of the fundamental problems is identification of influential customers in social networks. If you convince them to adopt a product – say by offering discounts or free samples, then these customers, if they like the product will endorse it among their friends, and it will lead to large number of adoptions, driven by word-of-mouth effect. </a:t>
            </a:r>
          </a:p>
        </p:txBody>
      </p:sp>
      <p:sp>
        <p:nvSpPr>
          <p:cNvPr id="4" name="Slide Number Placeholder 3"/>
          <p:cNvSpPr>
            <a:spLocks noGrp="1"/>
          </p:cNvSpPr>
          <p:nvPr>
            <p:ph type="sldNum" sz="quarter" idx="10"/>
          </p:nvPr>
        </p:nvSpPr>
        <p:spPr/>
        <p:txBody>
          <a:bodyPr/>
          <a:lstStyle/>
          <a:p>
            <a:fld id="{E41AFCC5-8804-4C71-AC3A-D88BA613D5A0}"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problem of influence maximization is defined as follow. Given a social graph with influence </a:t>
            </a:r>
            <a:r>
              <a:rPr lang="en-CA" baseline="0" dirty="0" err="1" smtClean="0"/>
              <a:t>prob</a:t>
            </a:r>
            <a:r>
              <a:rPr lang="en-CA" baseline="0" dirty="0" smtClean="0"/>
              <a:t> on edges, and a number k, the objective is to select k seed nodes .....</a:t>
            </a:r>
          </a:p>
          <a:p>
            <a:r>
              <a:rPr lang="en-CA" dirty="0" smtClean="0"/>
              <a:t>It has many applications</a:t>
            </a:r>
            <a:r>
              <a:rPr lang="en-CA" baseline="0" dirty="0" smtClean="0"/>
              <a:t> like viral marketing, feed ranking, recommendation system etc.</a:t>
            </a:r>
          </a:p>
          <a:p>
            <a:endParaRPr lang="en-CA" baseline="0" dirty="0" smtClean="0"/>
          </a:p>
          <a:p>
            <a:r>
              <a:rPr lang="en-CA" baseline="0" dirty="0" err="1" smtClean="0"/>
              <a:t>Kempe</a:t>
            </a:r>
            <a:r>
              <a:rPr lang="en-CA" baseline="0" dirty="0" smtClean="0"/>
              <a:t> and others in 2003 </a:t>
            </a:r>
          </a:p>
          <a:p>
            <a:endParaRPr lang="en-CA"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 particular, the w</a:t>
            </a:r>
            <a:r>
              <a:rPr lang="en-CA" baseline="0" dirty="0" smtClean="0"/>
              <a:t>ork by </a:t>
            </a:r>
            <a:r>
              <a:rPr lang="en-CA" baseline="0" dirty="0" err="1" smtClean="0"/>
              <a:t>Kempe</a:t>
            </a:r>
            <a:r>
              <a:rPr lang="en-CA" baseline="0" dirty="0" smtClean="0"/>
              <a:t> and others focuses on two basic propagation models .. </a:t>
            </a:r>
            <a:endParaRPr lang="en-CA"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 explain</a:t>
            </a:r>
            <a:r>
              <a:rPr lang="en-CA" baseline="0" dirty="0" smtClean="0"/>
              <a:t> the current state of art, let me use the following plot. On X-axis, we have quality of the seed set .. in terms of final spread achieved. On Y-axis, we have running time of the algorithm. Red star denote the ideal scenario – that is, an algorithm that runs very fast and outputs a seed set whose influence spread is maximum. </a:t>
            </a:r>
          </a:p>
          <a:p>
            <a:endParaRPr lang="en-CA" baseline="0" dirty="0" smtClean="0"/>
          </a:p>
          <a:p>
            <a:r>
              <a:rPr lang="en-CA" baseline="0" dirty="0" smtClean="0"/>
              <a:t>The problem is NP-hard.</a:t>
            </a:r>
            <a:endParaRPr lang="en-CA"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Now lets look at the linear</a:t>
            </a:r>
            <a:r>
              <a:rPr lang="en-CA" baseline="0" dirty="0" smtClean="0"/>
              <a:t> threshold model.</a:t>
            </a:r>
            <a:endParaRPr lang="en-CA"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smtClean="0"/>
              <a:t>The process is</a:t>
            </a:r>
            <a:r>
              <a:rPr lang="en-IN" baseline="0" dirty="0" smtClean="0"/>
              <a:t> repeated s</a:t>
            </a:r>
            <a:r>
              <a:rPr lang="en-IN" dirty="0" smtClean="0"/>
              <a:t>ufficiently many number</a:t>
            </a:r>
            <a:r>
              <a:rPr lang="en-IN" baseline="0" dirty="0" smtClean="0"/>
              <a:t> of times, typically 10,000</a:t>
            </a:r>
            <a:endParaRPr lang="en-IN"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9D53BA-44E7-4282-9989-E6F9C66F70EF}" type="slidenum">
              <a:rPr lang="en-IN" smtClean="0"/>
              <a:pPr/>
              <a:t>8</a:t>
            </a:fld>
            <a:endParaRPr lang="en-I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Its simple,</a:t>
            </a:r>
            <a:r>
              <a:rPr lang="en-CA" baseline="0" dirty="0" smtClean="0"/>
              <a:t> and provides an approximation .. but wait, it is not that simple. Computing marginal gain, or influence spread for sake is #P hard</a:t>
            </a:r>
            <a:endParaRPr lang="en-CA"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99F670D-2806-44C1-8D8B-D4C74D65A519}" type="datetime1">
              <a:rPr lang="en-US" smtClean="0"/>
              <a:pPr/>
              <a:t>12/16/2011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3F3DB-0BE7-43EE-9388-C054128B4AC9}" type="datetime1">
              <a:rPr lang="en-US" smtClean="0"/>
              <a:pPr/>
              <a:t>12/16/2011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437CEE4-5B1B-44DB-A983-C5E9F9D54B7D}" type="datetime1">
              <a:rPr lang="en-US" smtClean="0"/>
              <a:pPr/>
              <a:t>12/16/2011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46F50A-9AE1-46E3-BEE4-182BC9F7C3C4}" type="datetime1">
              <a:rPr lang="en-US" smtClean="0"/>
              <a:pPr/>
              <a:t>12/16/2011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8231667-3CD1-4B12-A334-D5CE2130A886}" type="datetime1">
              <a:rPr lang="en-US" smtClean="0"/>
              <a:pPr/>
              <a:t>12/16/2011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E47D81F-0070-4E5C-BC9B-B20ED6811AD1}" type="datetime1">
              <a:rPr lang="en-US" smtClean="0"/>
              <a:pPr/>
              <a:t>12/16/2011</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0CD24FA-8485-4162-8364-F2D5FC761740}" type="datetime1">
              <a:rPr lang="en-US" smtClean="0"/>
              <a:pPr/>
              <a:t>12/16/2011</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3FFAC2-2E35-49E3-82A3-A4A64AD8DA3A}" type="datetime1">
              <a:rPr lang="en-US" smtClean="0"/>
              <a:pPr/>
              <a:t>12/16/2011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5B840-3219-46EB-9BB6-8BF966715331}" type="datetime1">
              <a:rPr lang="en-US" smtClean="0"/>
              <a:pPr/>
              <a:t>12/16/2011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662F42E-4349-43C1-B101-42E644856D9F}" type="datetime1">
              <a:rPr lang="en-US" smtClean="0"/>
              <a:pPr/>
              <a:t>12/16/2011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419119E-906E-473D-8E24-C45B3BF4D8CD}" type="datetime1">
              <a:rPr lang="en-US" smtClean="0"/>
              <a:pPr/>
              <a:t>12/16/2011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32C4FAC-57E8-45BC-9C07-B00A2839B831}" type="datetime1">
              <a:rPr lang="en-US" smtClean="0"/>
              <a:pPr/>
              <a:t>12/16/2011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rmAutofit/>
          </a:bodyPr>
          <a:lstStyle/>
          <a:p>
            <a:r>
              <a:rPr lang="en-CA" b="1" dirty="0" err="1" smtClean="0"/>
              <a:t>Amit</a:t>
            </a:r>
            <a:r>
              <a:rPr lang="en-CA" b="1" dirty="0" smtClean="0"/>
              <a:t> </a:t>
            </a:r>
            <a:r>
              <a:rPr lang="en-CA" b="1" dirty="0" err="1" smtClean="0"/>
              <a:t>Goyal</a:t>
            </a:r>
            <a:endParaRPr lang="en-CA" b="1" dirty="0" smtClean="0"/>
          </a:p>
          <a:p>
            <a:r>
              <a:rPr lang="en-CA" dirty="0" smtClean="0"/>
              <a:t>Wei Lu</a:t>
            </a:r>
          </a:p>
          <a:p>
            <a:r>
              <a:rPr lang="en-CA" dirty="0" smtClean="0"/>
              <a:t>Laks V. S. Lakshmanan</a:t>
            </a:r>
          </a:p>
          <a:p>
            <a:endParaRPr lang="en-CA" dirty="0" smtClean="0"/>
          </a:p>
        </p:txBody>
      </p:sp>
      <p:sp>
        <p:nvSpPr>
          <p:cNvPr id="2" name="Title 1"/>
          <p:cNvSpPr>
            <a:spLocks noGrp="1"/>
          </p:cNvSpPr>
          <p:nvPr>
            <p:ph type="title"/>
          </p:nvPr>
        </p:nvSpPr>
        <p:spPr/>
        <p:txBody>
          <a:bodyPr>
            <a:noAutofit/>
          </a:bodyPr>
          <a:lstStyle/>
          <a:p>
            <a:r>
              <a:rPr lang="en-US" sz="3200" dirty="0" err="1" smtClean="0">
                <a:solidFill>
                  <a:srgbClr val="002060"/>
                </a:solidFill>
              </a:rPr>
              <a:t>Simpath</a:t>
            </a:r>
            <a:r>
              <a:rPr lang="en-US" sz="3200" dirty="0" smtClean="0">
                <a:solidFill>
                  <a:srgbClr val="002060"/>
                </a:solidFill>
              </a:rPr>
              <a:t>: An Efficient Algorithm for Influence Maximization under Linear Threshold Model</a:t>
            </a:r>
            <a:endParaRPr lang="en-CA" sz="3200" dirty="0">
              <a:solidFill>
                <a:srgbClr val="002060"/>
              </a:solidFill>
            </a:endParaRPr>
          </a:p>
        </p:txBody>
      </p:sp>
      <p:pic>
        <p:nvPicPr>
          <p:cNvPr id="4" name="Picture 4"/>
          <p:cNvPicPr>
            <a:picLocks noChangeAspect="1" noChangeArrowheads="1"/>
          </p:cNvPicPr>
          <p:nvPr/>
        </p:nvPicPr>
        <p:blipFill>
          <a:blip r:embed="rId3" cstate="print"/>
          <a:srcRect/>
          <a:stretch>
            <a:fillRect/>
          </a:stretch>
        </p:blipFill>
        <p:spPr bwMode="auto">
          <a:xfrm>
            <a:off x="152400" y="5562600"/>
            <a:ext cx="862013" cy="1152525"/>
          </a:xfrm>
          <a:prstGeom prst="rect">
            <a:avLst/>
          </a:prstGeom>
          <a:noFill/>
          <a:ln w="9525">
            <a:noFill/>
            <a:miter lim="800000"/>
            <a:headEnd/>
            <a:tailEnd/>
          </a:ln>
        </p:spPr>
      </p:pic>
      <p:sp>
        <p:nvSpPr>
          <p:cNvPr id="5" name="Rectangle 4"/>
          <p:cNvSpPr/>
          <p:nvPr/>
        </p:nvSpPr>
        <p:spPr>
          <a:xfrm>
            <a:off x="7010400" y="1600200"/>
            <a:ext cx="1600200" cy="53340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371600" y="2057400"/>
            <a:ext cx="2362200" cy="53340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4724400" y="2057400"/>
            <a:ext cx="3886200" cy="53340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371600" y="1600200"/>
            <a:ext cx="1371600" cy="53340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143000" y="5562600"/>
            <a:ext cx="3751155" cy="461665"/>
          </a:xfrm>
          <a:prstGeom prst="rect">
            <a:avLst/>
          </a:prstGeom>
          <a:noFill/>
        </p:spPr>
        <p:txBody>
          <a:bodyPr wrap="none" rtlCol="0">
            <a:spAutoFit/>
          </a:bodyPr>
          <a:lstStyle/>
          <a:p>
            <a:r>
              <a:rPr lang="en-CA" sz="2400" dirty="0" smtClean="0"/>
              <a:t>University of British Columbia</a:t>
            </a:r>
            <a:endParaRPr lang="en-CA" sz="2400" dirty="0"/>
          </a:p>
        </p:txBody>
      </p:sp>
      <p:sp>
        <p:nvSpPr>
          <p:cNvPr id="11" name="TextBox 10"/>
          <p:cNvSpPr txBox="1"/>
          <p:nvPr/>
        </p:nvSpPr>
        <p:spPr>
          <a:xfrm>
            <a:off x="5996022" y="6396335"/>
            <a:ext cx="3147978" cy="461665"/>
          </a:xfrm>
          <a:prstGeom prst="rect">
            <a:avLst/>
          </a:prstGeom>
          <a:noFill/>
        </p:spPr>
        <p:txBody>
          <a:bodyPr wrap="none" rtlCol="0">
            <a:spAutoFit/>
          </a:bodyPr>
          <a:lstStyle/>
          <a:p>
            <a:r>
              <a:rPr lang="en-CA" sz="2400" dirty="0" smtClean="0"/>
              <a:t>http://cs.ubc.ca/~goyal</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xit" presetSubtype="10" fill="hold" grpId="1" nodeType="with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xit" presetSubtype="10" fill="hold" grpId="1" nodeType="withEffect">
                                  <p:stCondLst>
                                    <p:cond delay="0"/>
                                  </p:stCondLst>
                                  <p:childTnLst>
                                    <p:animEffect transition="out" filter="blinds(horizont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this paper, …</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5" name="TextBox 4"/>
          <p:cNvSpPr txBox="1"/>
          <p:nvPr/>
        </p:nvSpPr>
        <p:spPr>
          <a:xfrm>
            <a:off x="1010212" y="2819400"/>
            <a:ext cx="7056419" cy="1661993"/>
          </a:xfrm>
          <a:prstGeom prst="rect">
            <a:avLst/>
          </a:prstGeom>
          <a:noFill/>
        </p:spPr>
        <p:txBody>
          <a:bodyPr wrap="none" rtlCol="0">
            <a:spAutoFit/>
          </a:bodyPr>
          <a:lstStyle/>
          <a:p>
            <a:pPr algn="ctr"/>
            <a:r>
              <a:rPr lang="en-CA" sz="3400" b="1" dirty="0" smtClean="0">
                <a:solidFill>
                  <a:srgbClr val="FF0000"/>
                </a:solidFill>
              </a:rPr>
              <a:t>We propose </a:t>
            </a:r>
            <a:r>
              <a:rPr lang="en-CA" sz="3400" b="1" dirty="0" err="1" smtClean="0">
                <a:solidFill>
                  <a:srgbClr val="FF0000"/>
                </a:solidFill>
              </a:rPr>
              <a:t>Simpath</a:t>
            </a:r>
            <a:r>
              <a:rPr lang="en-CA" sz="3400" b="1" dirty="0" smtClean="0">
                <a:solidFill>
                  <a:srgbClr val="FF0000"/>
                </a:solidFill>
              </a:rPr>
              <a:t> (Simple Paths)</a:t>
            </a:r>
          </a:p>
          <a:p>
            <a:pPr algn="ctr"/>
            <a:r>
              <a:rPr lang="en-CA" sz="3400" b="1" dirty="0" smtClean="0">
                <a:solidFill>
                  <a:srgbClr val="FF0000"/>
                </a:solidFill>
              </a:rPr>
              <a:t>algorithm for influence maximization </a:t>
            </a:r>
          </a:p>
          <a:p>
            <a:pPr algn="ctr"/>
            <a:r>
              <a:rPr lang="en-CA" sz="3400" b="1" dirty="0" smtClean="0">
                <a:solidFill>
                  <a:srgbClr val="FF0000"/>
                </a:solidFill>
              </a:rPr>
              <a:t>under Linear Threshold Model</a:t>
            </a:r>
            <a:endParaRPr lang="en-CA" sz="3400" b="1" dirty="0">
              <a:solidFill>
                <a:srgbClr val="FF0000"/>
              </a:solidFill>
            </a:endParaRPr>
          </a:p>
        </p:txBody>
      </p:sp>
      <p:sp>
        <p:nvSpPr>
          <p:cNvPr id="6"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Greedy algorithm with CELF</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
        <p:nvSpPr>
          <p:cNvPr id="4" name="Content Placeholder 3"/>
          <p:cNvSpPr>
            <a:spLocks noGrp="1"/>
          </p:cNvSpPr>
          <p:nvPr>
            <p:ph sz="quarter" idx="1"/>
          </p:nvPr>
        </p:nvSpPr>
        <p:spPr>
          <a:xfrm>
            <a:off x="457200" y="3200400"/>
            <a:ext cx="8382000" cy="2133600"/>
          </a:xfrm>
        </p:spPr>
        <p:txBody>
          <a:bodyPr>
            <a:normAutofit fontScale="92500"/>
          </a:bodyPr>
          <a:lstStyle/>
          <a:p>
            <a:pPr algn="ctr">
              <a:buNone/>
            </a:pPr>
            <a:r>
              <a:rPr lang="en-CA" sz="4000" dirty="0" smtClean="0"/>
              <a:t>  In lazy forward manner, in each iteration, add to the seed set, the node providing the maximum marginal gain in spread.</a:t>
            </a:r>
            <a:endParaRPr lang="en-CA" sz="4000" dirty="0"/>
          </a:p>
        </p:txBody>
      </p:sp>
      <p:sp>
        <p:nvSpPr>
          <p:cNvPr id="8" name="TextBox 7"/>
          <p:cNvSpPr txBox="1"/>
          <p:nvPr/>
        </p:nvSpPr>
        <p:spPr>
          <a:xfrm>
            <a:off x="3810000" y="5675293"/>
            <a:ext cx="4267200" cy="523220"/>
          </a:xfrm>
          <a:prstGeom prst="rect">
            <a:avLst/>
          </a:prstGeom>
          <a:noFill/>
        </p:spPr>
        <p:txBody>
          <a:bodyPr wrap="square" rtlCol="0">
            <a:spAutoFit/>
          </a:bodyPr>
          <a:lstStyle/>
          <a:p>
            <a:pPr algn="ctr"/>
            <a:r>
              <a:rPr lang="en-CA" sz="2800" dirty="0" err="1" smtClean="0">
                <a:solidFill>
                  <a:srgbClr val="FF0000"/>
                </a:solidFill>
              </a:rPr>
              <a:t>Simpath</a:t>
            </a:r>
            <a:r>
              <a:rPr lang="en-CA" sz="2800" dirty="0" smtClean="0">
                <a:solidFill>
                  <a:srgbClr val="FF0000"/>
                </a:solidFill>
              </a:rPr>
              <a:t>-Spread</a:t>
            </a:r>
            <a:endParaRPr lang="en-CA" sz="2800" dirty="0">
              <a:solidFill>
                <a:srgbClr val="FF0000"/>
              </a:solidFill>
            </a:endParaRPr>
          </a:p>
        </p:txBody>
      </p:sp>
      <p:sp>
        <p:nvSpPr>
          <p:cNvPr id="12" name="Rounded Rectangle 11"/>
          <p:cNvSpPr/>
          <p:nvPr/>
        </p:nvSpPr>
        <p:spPr>
          <a:xfrm>
            <a:off x="3733800" y="4419600"/>
            <a:ext cx="46482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Down Arrow 12"/>
          <p:cNvSpPr/>
          <p:nvPr/>
        </p:nvSpPr>
        <p:spPr>
          <a:xfrm>
            <a:off x="5791200" y="5181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295400" y="3276600"/>
            <a:ext cx="41148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457200" y="1484293"/>
            <a:ext cx="2819400" cy="954107"/>
          </a:xfrm>
          <a:prstGeom prst="rect">
            <a:avLst/>
          </a:prstGeom>
          <a:noFill/>
        </p:spPr>
        <p:txBody>
          <a:bodyPr wrap="square" rtlCol="0">
            <a:spAutoFit/>
          </a:bodyPr>
          <a:lstStyle/>
          <a:p>
            <a:pPr algn="ctr"/>
            <a:r>
              <a:rPr lang="en-CA" sz="2800" dirty="0" smtClean="0">
                <a:solidFill>
                  <a:srgbClr val="FF0000"/>
                </a:solidFill>
              </a:rPr>
              <a:t>Vertex Cover Optimization</a:t>
            </a:r>
            <a:endParaRPr lang="en-CA" sz="2800" dirty="0">
              <a:solidFill>
                <a:srgbClr val="FF0000"/>
              </a:solidFill>
            </a:endParaRPr>
          </a:p>
        </p:txBody>
      </p:sp>
      <p:sp>
        <p:nvSpPr>
          <p:cNvPr id="16" name="TextBox 15"/>
          <p:cNvSpPr txBox="1"/>
          <p:nvPr/>
        </p:nvSpPr>
        <p:spPr>
          <a:xfrm>
            <a:off x="5486400" y="1524000"/>
            <a:ext cx="2819400" cy="954107"/>
          </a:xfrm>
          <a:prstGeom prst="rect">
            <a:avLst/>
          </a:prstGeom>
          <a:noFill/>
        </p:spPr>
        <p:txBody>
          <a:bodyPr wrap="square" rtlCol="0">
            <a:spAutoFit/>
          </a:bodyPr>
          <a:lstStyle/>
          <a:p>
            <a:pPr algn="ctr"/>
            <a:r>
              <a:rPr lang="en-CA" sz="2800" dirty="0" smtClean="0">
                <a:solidFill>
                  <a:srgbClr val="FF0000"/>
                </a:solidFill>
              </a:rPr>
              <a:t>Look ahead optimization</a:t>
            </a:r>
            <a:endParaRPr lang="en-CA" sz="2800" dirty="0">
              <a:solidFill>
                <a:srgbClr val="FF0000"/>
              </a:solidFill>
            </a:endParaRPr>
          </a:p>
        </p:txBody>
      </p:sp>
      <p:sp>
        <p:nvSpPr>
          <p:cNvPr id="17" name="TextBox 16"/>
          <p:cNvSpPr txBox="1"/>
          <p:nvPr/>
        </p:nvSpPr>
        <p:spPr>
          <a:xfrm>
            <a:off x="617385" y="2416314"/>
            <a:ext cx="2583015" cy="707886"/>
          </a:xfrm>
          <a:prstGeom prst="rect">
            <a:avLst/>
          </a:prstGeom>
          <a:noFill/>
        </p:spPr>
        <p:txBody>
          <a:bodyPr wrap="none" rtlCol="0">
            <a:spAutoFit/>
          </a:bodyPr>
          <a:lstStyle/>
          <a:p>
            <a:pPr algn="ctr"/>
            <a:r>
              <a:rPr lang="en-CA" sz="2000" dirty="0" smtClean="0"/>
              <a:t>Improves the efficiency </a:t>
            </a:r>
          </a:p>
          <a:p>
            <a:pPr algn="ctr"/>
            <a:r>
              <a:rPr lang="en-CA" sz="2000" dirty="0" smtClean="0"/>
              <a:t>in the first iteration</a:t>
            </a:r>
            <a:endParaRPr lang="en-CA" sz="2000" dirty="0"/>
          </a:p>
        </p:txBody>
      </p:sp>
      <p:sp>
        <p:nvSpPr>
          <p:cNvPr id="18" name="TextBox 17"/>
          <p:cNvSpPr txBox="1"/>
          <p:nvPr/>
        </p:nvSpPr>
        <p:spPr>
          <a:xfrm>
            <a:off x="5486400" y="2438400"/>
            <a:ext cx="2915285" cy="707886"/>
          </a:xfrm>
          <a:prstGeom prst="rect">
            <a:avLst/>
          </a:prstGeom>
          <a:noFill/>
        </p:spPr>
        <p:txBody>
          <a:bodyPr wrap="none" rtlCol="0">
            <a:spAutoFit/>
          </a:bodyPr>
          <a:lstStyle/>
          <a:p>
            <a:pPr algn="ctr"/>
            <a:r>
              <a:rPr lang="en-CA" sz="2000" dirty="0" smtClean="0"/>
              <a:t>Improves the efficiency</a:t>
            </a:r>
          </a:p>
          <a:p>
            <a:pPr algn="ctr"/>
            <a:r>
              <a:rPr lang="en-CA" sz="2000" dirty="0" smtClean="0"/>
              <a:t>in the subsequent iterations</a:t>
            </a:r>
            <a:endParaRPr lang="en-CA" sz="2000" dirty="0"/>
          </a:p>
        </p:txBody>
      </p:sp>
      <p:sp>
        <p:nvSpPr>
          <p:cNvPr id="19" name="Title 1"/>
          <p:cNvSpPr txBox="1">
            <a:spLocks/>
          </p:cNvSpPr>
          <p:nvPr/>
        </p:nvSpPr>
        <p:spPr>
          <a:xfrm>
            <a:off x="609600" y="2286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err="1" smtClean="0">
                <a:ln>
                  <a:noFill/>
                </a:ln>
                <a:solidFill>
                  <a:schemeClr val="tx2"/>
                </a:solidFill>
                <a:effectLst/>
                <a:uLnTx/>
                <a:uFillTx/>
                <a:latin typeface="+mj-lt"/>
                <a:ea typeface="+mj-ea"/>
                <a:cs typeface="+mj-cs"/>
              </a:rPr>
              <a:t>Simpath</a:t>
            </a:r>
            <a:endParaRPr kumimoji="0" lang="en-CA"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20" name="TextBox 19"/>
          <p:cNvSpPr txBox="1"/>
          <p:nvPr/>
        </p:nvSpPr>
        <p:spPr>
          <a:xfrm>
            <a:off x="4489156" y="6150114"/>
            <a:ext cx="2978444" cy="707886"/>
          </a:xfrm>
          <a:prstGeom prst="rect">
            <a:avLst/>
          </a:prstGeom>
          <a:noFill/>
        </p:spPr>
        <p:txBody>
          <a:bodyPr wrap="none" rtlCol="0">
            <a:spAutoFit/>
          </a:bodyPr>
          <a:lstStyle/>
          <a:p>
            <a:pPr algn="ctr"/>
            <a:r>
              <a:rPr lang="en-CA" sz="2000" dirty="0" smtClean="0"/>
              <a:t>Compute marginal gain by </a:t>
            </a:r>
          </a:p>
          <a:p>
            <a:pPr algn="ctr"/>
            <a:r>
              <a:rPr lang="en-CA" sz="2000" dirty="0" smtClean="0"/>
              <a:t>enumerating simple paths</a:t>
            </a:r>
            <a:endParaRPr lang="en-C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2" presetClass="entr" presetSubtype="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animBg="1"/>
      <p:bldP spid="13" grpId="0" animBg="1"/>
      <p:bldP spid="14" grpId="0" animBg="1"/>
      <p:bldP spid="1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Rest of the talk</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
        <p:nvSpPr>
          <p:cNvPr id="4" name="Content Placeholder 3"/>
          <p:cNvSpPr>
            <a:spLocks noGrp="1"/>
          </p:cNvSpPr>
          <p:nvPr>
            <p:ph sz="quarter" idx="1"/>
          </p:nvPr>
        </p:nvSpPr>
        <p:spPr/>
        <p:txBody>
          <a:bodyPr/>
          <a:lstStyle/>
          <a:p>
            <a:r>
              <a:rPr lang="en-CA" dirty="0" smtClean="0"/>
              <a:t>Key ideas behind </a:t>
            </a:r>
            <a:r>
              <a:rPr lang="en-CA" dirty="0" err="1" smtClean="0"/>
              <a:t>Simpath</a:t>
            </a:r>
            <a:r>
              <a:rPr lang="en-CA" dirty="0" smtClean="0"/>
              <a:t> algorithm.</a:t>
            </a:r>
          </a:p>
          <a:p>
            <a:r>
              <a:rPr lang="en-CA" dirty="0" smtClean="0"/>
              <a:t>Results.</a:t>
            </a:r>
          </a:p>
          <a:p>
            <a:r>
              <a:rPr lang="en-CA" dirty="0" smtClean="0"/>
              <a:t>Conclusions.</a:t>
            </a:r>
          </a:p>
          <a:p>
            <a:endParaRPr lang="en-CA" dirty="0"/>
          </a:p>
        </p:txBody>
      </p:sp>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Estimating Spread in </a:t>
            </a:r>
            <a:r>
              <a:rPr lang="en-CA" dirty="0" err="1" smtClean="0"/>
              <a:t>SimPath</a:t>
            </a:r>
            <a:r>
              <a:rPr lang="en-CA" dirty="0" smtClean="0"/>
              <a:t> (1)</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
        <p:nvSpPr>
          <p:cNvPr id="4" name="Content Placeholder 3"/>
          <p:cNvSpPr>
            <a:spLocks noGrp="1"/>
          </p:cNvSpPr>
          <p:nvPr>
            <p:ph sz="quarter" idx="1"/>
          </p:nvPr>
        </p:nvSpPr>
        <p:spPr>
          <a:xfrm>
            <a:off x="612648" y="1600200"/>
            <a:ext cx="8153400" cy="1828800"/>
          </a:xfrm>
        </p:spPr>
        <p:txBody>
          <a:bodyPr>
            <a:normAutofit/>
          </a:bodyPr>
          <a:lstStyle/>
          <a:p>
            <a:r>
              <a:rPr lang="en-CA" dirty="0" smtClean="0"/>
              <a:t>We observe that the influence of a node x on node z can be computed by enumerating all simple paths starting from x and ending in z. </a:t>
            </a:r>
          </a:p>
        </p:txBody>
      </p:sp>
      <p:pic>
        <p:nvPicPr>
          <p:cNvPr id="90116" name="Picture 4"/>
          <p:cNvPicPr>
            <a:picLocks noChangeAspect="1" noChangeArrowheads="1"/>
          </p:cNvPicPr>
          <p:nvPr/>
        </p:nvPicPr>
        <p:blipFill>
          <a:blip r:embed="rId2" cstate="print"/>
          <a:srcRect/>
          <a:stretch>
            <a:fillRect/>
          </a:stretch>
        </p:blipFill>
        <p:spPr bwMode="auto">
          <a:xfrm>
            <a:off x="2209800" y="5314950"/>
            <a:ext cx="4431323" cy="400050"/>
          </a:xfrm>
          <a:prstGeom prst="rect">
            <a:avLst/>
          </a:prstGeom>
          <a:noFill/>
          <a:ln w="9525">
            <a:noFill/>
            <a:miter lim="800000"/>
            <a:headEnd/>
            <a:tailEnd/>
          </a:ln>
        </p:spPr>
      </p:pic>
      <p:sp>
        <p:nvSpPr>
          <p:cNvPr id="7" name="Oval 6"/>
          <p:cNvSpPr/>
          <p:nvPr/>
        </p:nvSpPr>
        <p:spPr>
          <a:xfrm>
            <a:off x="2743200" y="3352800"/>
            <a:ext cx="533400" cy="533400"/>
          </a:xfrm>
          <a:prstGeom prst="ellipse">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x</a:t>
            </a:r>
            <a:endParaRPr lang="en-CA" sz="2800" dirty="0">
              <a:solidFill>
                <a:srgbClr val="002060"/>
              </a:solidFill>
            </a:endParaRPr>
          </a:p>
        </p:txBody>
      </p:sp>
      <p:sp>
        <p:nvSpPr>
          <p:cNvPr id="8" name="Oval 7"/>
          <p:cNvSpPr/>
          <p:nvPr/>
        </p:nvSpPr>
        <p:spPr>
          <a:xfrm>
            <a:off x="3962400" y="44196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y</a:t>
            </a:r>
            <a:endParaRPr lang="en-CA" sz="2800" dirty="0">
              <a:solidFill>
                <a:srgbClr val="002060"/>
              </a:solidFill>
            </a:endParaRPr>
          </a:p>
        </p:txBody>
      </p:sp>
      <p:sp>
        <p:nvSpPr>
          <p:cNvPr id="9" name="Oval 8"/>
          <p:cNvSpPr/>
          <p:nvPr/>
        </p:nvSpPr>
        <p:spPr>
          <a:xfrm>
            <a:off x="5181600" y="33528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z</a:t>
            </a:r>
            <a:endParaRPr lang="en-CA" sz="2800" dirty="0">
              <a:solidFill>
                <a:srgbClr val="002060"/>
              </a:solidFill>
            </a:endParaRPr>
          </a:p>
        </p:txBody>
      </p:sp>
      <p:cxnSp>
        <p:nvCxnSpPr>
          <p:cNvPr id="10" name="Straight Arrow Connector 9"/>
          <p:cNvCxnSpPr>
            <a:stCxn id="7" idx="6"/>
            <a:endCxn id="9" idx="2"/>
          </p:cNvCxnSpPr>
          <p:nvPr/>
        </p:nvCxnSpPr>
        <p:spPr>
          <a:xfrm>
            <a:off x="3276600" y="3619500"/>
            <a:ext cx="1905000" cy="1588"/>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5"/>
            <a:endCxn id="8" idx="1"/>
          </p:cNvCxnSpPr>
          <p:nvPr/>
        </p:nvCxnSpPr>
        <p:spPr>
          <a:xfrm rot="16200000" flipH="1">
            <a:off x="3274685" y="3731885"/>
            <a:ext cx="689630" cy="84203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a:endCxn id="7" idx="4"/>
          </p:cNvCxnSpPr>
          <p:nvPr/>
        </p:nvCxnSpPr>
        <p:spPr>
          <a:xfrm rot="10800000">
            <a:off x="3009900" y="3886200"/>
            <a:ext cx="952500" cy="80010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7"/>
            <a:endCxn id="9" idx="3"/>
          </p:cNvCxnSpPr>
          <p:nvPr/>
        </p:nvCxnSpPr>
        <p:spPr>
          <a:xfrm rot="5400000" flipH="1" flipV="1">
            <a:off x="4493885" y="3731885"/>
            <a:ext cx="689630" cy="84203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4"/>
            <a:endCxn id="8" idx="6"/>
          </p:cNvCxnSpPr>
          <p:nvPr/>
        </p:nvCxnSpPr>
        <p:spPr>
          <a:xfrm rot="5400000">
            <a:off x="4572000" y="3810000"/>
            <a:ext cx="800100" cy="95250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2400" y="3276600"/>
            <a:ext cx="489236" cy="369332"/>
          </a:xfrm>
          <a:prstGeom prst="rect">
            <a:avLst/>
          </a:prstGeom>
          <a:noFill/>
        </p:spPr>
        <p:txBody>
          <a:bodyPr wrap="none" rtlCol="0">
            <a:spAutoFit/>
          </a:bodyPr>
          <a:lstStyle/>
          <a:p>
            <a:r>
              <a:rPr lang="en-CA" dirty="0" smtClean="0"/>
              <a:t>0.4</a:t>
            </a:r>
            <a:endParaRPr lang="en-CA" dirty="0"/>
          </a:p>
        </p:txBody>
      </p:sp>
      <p:sp>
        <p:nvSpPr>
          <p:cNvPr id="16" name="TextBox 15"/>
          <p:cNvSpPr txBox="1"/>
          <p:nvPr/>
        </p:nvSpPr>
        <p:spPr>
          <a:xfrm>
            <a:off x="3505200" y="3821668"/>
            <a:ext cx="489236" cy="369332"/>
          </a:xfrm>
          <a:prstGeom prst="rect">
            <a:avLst/>
          </a:prstGeom>
          <a:noFill/>
        </p:spPr>
        <p:txBody>
          <a:bodyPr wrap="none" rtlCol="0">
            <a:spAutoFit/>
          </a:bodyPr>
          <a:lstStyle/>
          <a:p>
            <a:r>
              <a:rPr lang="en-CA" dirty="0" smtClean="0"/>
              <a:t>0.3</a:t>
            </a:r>
            <a:endParaRPr lang="en-CA" dirty="0"/>
          </a:p>
        </p:txBody>
      </p:sp>
      <p:sp>
        <p:nvSpPr>
          <p:cNvPr id="17" name="TextBox 16"/>
          <p:cNvSpPr txBox="1"/>
          <p:nvPr/>
        </p:nvSpPr>
        <p:spPr>
          <a:xfrm>
            <a:off x="3048000" y="4202668"/>
            <a:ext cx="489236" cy="369332"/>
          </a:xfrm>
          <a:prstGeom prst="rect">
            <a:avLst/>
          </a:prstGeom>
          <a:noFill/>
        </p:spPr>
        <p:txBody>
          <a:bodyPr wrap="none" rtlCol="0">
            <a:spAutoFit/>
          </a:bodyPr>
          <a:lstStyle/>
          <a:p>
            <a:r>
              <a:rPr lang="en-CA" dirty="0" smtClean="0"/>
              <a:t>0.1</a:t>
            </a:r>
            <a:endParaRPr lang="en-CA" dirty="0"/>
          </a:p>
        </p:txBody>
      </p:sp>
      <p:sp>
        <p:nvSpPr>
          <p:cNvPr id="18" name="TextBox 17"/>
          <p:cNvSpPr txBox="1"/>
          <p:nvPr/>
        </p:nvSpPr>
        <p:spPr>
          <a:xfrm>
            <a:off x="4419600" y="3810000"/>
            <a:ext cx="489236" cy="369332"/>
          </a:xfrm>
          <a:prstGeom prst="rect">
            <a:avLst/>
          </a:prstGeom>
          <a:noFill/>
        </p:spPr>
        <p:txBody>
          <a:bodyPr wrap="none" rtlCol="0">
            <a:spAutoFit/>
          </a:bodyPr>
          <a:lstStyle/>
          <a:p>
            <a:r>
              <a:rPr lang="en-CA" dirty="0" smtClean="0"/>
              <a:t>0.2</a:t>
            </a:r>
            <a:endParaRPr lang="en-CA" dirty="0"/>
          </a:p>
        </p:txBody>
      </p:sp>
      <p:sp>
        <p:nvSpPr>
          <p:cNvPr id="19" name="TextBox 18"/>
          <p:cNvSpPr txBox="1"/>
          <p:nvPr/>
        </p:nvSpPr>
        <p:spPr>
          <a:xfrm>
            <a:off x="4997164" y="4202668"/>
            <a:ext cx="489236" cy="369332"/>
          </a:xfrm>
          <a:prstGeom prst="rect">
            <a:avLst/>
          </a:prstGeom>
          <a:noFill/>
        </p:spPr>
        <p:txBody>
          <a:bodyPr wrap="none" rtlCol="0">
            <a:spAutoFit/>
          </a:bodyPr>
          <a:lstStyle/>
          <a:p>
            <a:r>
              <a:rPr lang="en-CA" dirty="0" smtClean="0"/>
              <a:t>0.5</a:t>
            </a:r>
            <a:endParaRPr lang="en-CA" dirty="0"/>
          </a:p>
        </p:txBody>
      </p:sp>
      <p:sp>
        <p:nvSpPr>
          <p:cNvPr id="20" name="Rounded Rectangle 19"/>
          <p:cNvSpPr/>
          <p:nvPr/>
        </p:nvSpPr>
        <p:spPr>
          <a:xfrm>
            <a:off x="3352800" y="5181600"/>
            <a:ext cx="1219200" cy="7620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le 20"/>
          <p:cNvSpPr/>
          <p:nvPr/>
        </p:nvSpPr>
        <p:spPr>
          <a:xfrm>
            <a:off x="4876800" y="5181600"/>
            <a:ext cx="533400" cy="7620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ounded Rectangle 21"/>
          <p:cNvSpPr/>
          <p:nvPr/>
        </p:nvSpPr>
        <p:spPr>
          <a:xfrm rot="2331077">
            <a:off x="2993027" y="4161022"/>
            <a:ext cx="1431091" cy="195647"/>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le 22"/>
          <p:cNvSpPr/>
          <p:nvPr/>
        </p:nvSpPr>
        <p:spPr>
          <a:xfrm rot="19200000">
            <a:off x="4090043" y="4145531"/>
            <a:ext cx="1344914" cy="175386"/>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ounded Rectangle 23"/>
          <p:cNvSpPr/>
          <p:nvPr/>
        </p:nvSpPr>
        <p:spPr>
          <a:xfrm>
            <a:off x="3276600" y="3505200"/>
            <a:ext cx="1828800" cy="152400"/>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5715000" y="5181600"/>
            <a:ext cx="762000" cy="7620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0" y="3505200"/>
            <a:ext cx="2459327" cy="1200329"/>
          </a:xfrm>
          <a:prstGeom prst="rect">
            <a:avLst/>
          </a:prstGeom>
          <a:noFill/>
        </p:spPr>
        <p:txBody>
          <a:bodyPr wrap="none" rtlCol="0">
            <a:spAutoFit/>
          </a:bodyPr>
          <a:lstStyle/>
          <a:p>
            <a:pPr algn="ctr"/>
            <a:r>
              <a:rPr lang="en-CA" sz="2400" dirty="0" smtClean="0">
                <a:solidFill>
                  <a:srgbClr val="FF0000"/>
                </a:solidFill>
              </a:rPr>
              <a:t>A simple path is a </a:t>
            </a:r>
          </a:p>
          <a:p>
            <a:pPr algn="ctr"/>
            <a:r>
              <a:rPr lang="en-CA" sz="2400" dirty="0" smtClean="0">
                <a:solidFill>
                  <a:srgbClr val="FF0000"/>
                </a:solidFill>
              </a:rPr>
              <a:t>path that doesn’t </a:t>
            </a:r>
          </a:p>
          <a:p>
            <a:pPr algn="ctr"/>
            <a:r>
              <a:rPr lang="en-CA" sz="2400" dirty="0" smtClean="0">
                <a:solidFill>
                  <a:srgbClr val="FF0000"/>
                </a:solidFill>
              </a:rPr>
              <a:t>contain any cycle</a:t>
            </a:r>
            <a:endParaRPr lang="en-CA" sz="2400" dirty="0">
              <a:solidFill>
                <a:srgbClr val="FF0000"/>
              </a:solidFill>
            </a:endParaRPr>
          </a:p>
        </p:txBody>
      </p:sp>
      <p:sp>
        <p:nvSpPr>
          <p:cNvPr id="27"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
        <p:nvSpPr>
          <p:cNvPr id="29" name="TextBox 28"/>
          <p:cNvSpPr txBox="1"/>
          <p:nvPr/>
        </p:nvSpPr>
        <p:spPr>
          <a:xfrm>
            <a:off x="5862820" y="3505200"/>
            <a:ext cx="3204980" cy="1200329"/>
          </a:xfrm>
          <a:prstGeom prst="rect">
            <a:avLst/>
          </a:prstGeom>
          <a:noFill/>
        </p:spPr>
        <p:txBody>
          <a:bodyPr wrap="none" rtlCol="0">
            <a:spAutoFit/>
          </a:bodyPr>
          <a:lstStyle/>
          <a:p>
            <a:pPr algn="ctr"/>
            <a:r>
              <a:rPr lang="en-CA" sz="2400" dirty="0" smtClean="0">
                <a:solidFill>
                  <a:srgbClr val="FF0000"/>
                </a:solidFill>
              </a:rPr>
              <a:t>Influence of x on z </a:t>
            </a:r>
          </a:p>
          <a:p>
            <a:pPr algn="ctr"/>
            <a:r>
              <a:rPr lang="en-CA" sz="2400" dirty="0" smtClean="0">
                <a:solidFill>
                  <a:srgbClr val="FF0000"/>
                </a:solidFill>
              </a:rPr>
              <a:t>through path </a:t>
            </a:r>
            <a:r>
              <a:rPr lang="en-CA" sz="2400" dirty="0" err="1" smtClean="0">
                <a:solidFill>
                  <a:srgbClr val="FF0000"/>
                </a:solidFill>
              </a:rPr>
              <a:t>x</a:t>
            </a:r>
            <a:r>
              <a:rPr lang="en-CA" sz="2400" dirty="0" err="1" smtClean="0">
                <a:solidFill>
                  <a:srgbClr val="FF0000"/>
                </a:solidFill>
                <a:sym typeface="Wingdings" pitchFamily="2" charset="2"/>
              </a:rPr>
              <a:t></a:t>
            </a:r>
            <a:r>
              <a:rPr lang="en-CA" sz="2400" dirty="0" err="1" smtClean="0">
                <a:solidFill>
                  <a:srgbClr val="FF0000"/>
                </a:solidFill>
              </a:rPr>
              <a:t>y</a:t>
            </a:r>
            <a:r>
              <a:rPr lang="en-CA" sz="2400" dirty="0" err="1" smtClean="0">
                <a:solidFill>
                  <a:srgbClr val="FF0000"/>
                </a:solidFill>
                <a:sym typeface="Wingdings" pitchFamily="2" charset="2"/>
              </a:rPr>
              <a:t>z</a:t>
            </a:r>
            <a:r>
              <a:rPr lang="en-CA" sz="2400" dirty="0" smtClean="0">
                <a:solidFill>
                  <a:srgbClr val="FF0000"/>
                </a:solidFill>
              </a:rPr>
              <a:t> is </a:t>
            </a:r>
          </a:p>
          <a:p>
            <a:pPr algn="ctr"/>
            <a:r>
              <a:rPr lang="en-CA" sz="2400" dirty="0" smtClean="0">
                <a:solidFill>
                  <a:srgbClr val="FF0000"/>
                </a:solidFill>
              </a:rPr>
              <a:t>0.3 * 0.2 = 0.06</a:t>
            </a:r>
            <a:endParaRPr lang="en-CA" sz="2400" dirty="0">
              <a:solidFill>
                <a:srgbClr val="FF0000"/>
              </a:solidFill>
            </a:endParaRPr>
          </a:p>
        </p:txBody>
      </p:sp>
      <p:sp>
        <p:nvSpPr>
          <p:cNvPr id="30" name="TextBox 29"/>
          <p:cNvSpPr txBox="1"/>
          <p:nvPr/>
        </p:nvSpPr>
        <p:spPr>
          <a:xfrm>
            <a:off x="5739962" y="3505200"/>
            <a:ext cx="3411768" cy="830997"/>
          </a:xfrm>
          <a:prstGeom prst="rect">
            <a:avLst/>
          </a:prstGeom>
          <a:noFill/>
        </p:spPr>
        <p:txBody>
          <a:bodyPr wrap="none" rtlCol="0">
            <a:spAutoFit/>
          </a:bodyPr>
          <a:lstStyle/>
          <a:p>
            <a:pPr algn="ctr"/>
            <a:r>
              <a:rPr lang="en-CA" sz="2400" dirty="0" smtClean="0">
                <a:solidFill>
                  <a:srgbClr val="FF0000"/>
                </a:solidFill>
              </a:rPr>
              <a:t>Influence of x on z </a:t>
            </a:r>
          </a:p>
          <a:p>
            <a:pPr algn="ctr"/>
            <a:r>
              <a:rPr lang="en-CA" sz="2400" dirty="0" smtClean="0">
                <a:solidFill>
                  <a:srgbClr val="FF0000"/>
                </a:solidFill>
              </a:rPr>
              <a:t>through path x </a:t>
            </a:r>
            <a:r>
              <a:rPr lang="en-CA" sz="2400" dirty="0" smtClean="0">
                <a:solidFill>
                  <a:srgbClr val="FF0000"/>
                </a:solidFill>
                <a:sym typeface="Wingdings" pitchFamily="2" charset="2"/>
              </a:rPr>
              <a:t> z  is </a:t>
            </a:r>
            <a:r>
              <a:rPr lang="en-CA" sz="2400" dirty="0" smtClean="0">
                <a:solidFill>
                  <a:srgbClr val="FF0000"/>
                </a:solidFill>
              </a:rPr>
              <a:t>0.4</a:t>
            </a:r>
            <a:endParaRPr lang="en-CA" sz="2400" dirty="0">
              <a:solidFill>
                <a:srgbClr val="FF0000"/>
              </a:solidFill>
            </a:endParaRPr>
          </a:p>
        </p:txBody>
      </p:sp>
      <p:sp>
        <p:nvSpPr>
          <p:cNvPr id="31" name="TextBox 30"/>
          <p:cNvSpPr txBox="1"/>
          <p:nvPr/>
        </p:nvSpPr>
        <p:spPr>
          <a:xfrm>
            <a:off x="6172200" y="3505200"/>
            <a:ext cx="2511200" cy="830997"/>
          </a:xfrm>
          <a:prstGeom prst="rect">
            <a:avLst/>
          </a:prstGeom>
          <a:noFill/>
        </p:spPr>
        <p:txBody>
          <a:bodyPr wrap="none" rtlCol="0">
            <a:spAutoFit/>
          </a:bodyPr>
          <a:lstStyle/>
          <a:p>
            <a:pPr algn="ctr"/>
            <a:r>
              <a:rPr lang="en-CA" sz="2400" dirty="0" smtClean="0">
                <a:solidFill>
                  <a:srgbClr val="FF0000"/>
                </a:solidFill>
              </a:rPr>
              <a:t>Total influence of x</a:t>
            </a:r>
          </a:p>
          <a:p>
            <a:pPr algn="ctr"/>
            <a:r>
              <a:rPr lang="en-CA" sz="2400" dirty="0" smtClean="0">
                <a:solidFill>
                  <a:srgbClr val="FF0000"/>
                </a:solidFill>
              </a:rPr>
              <a:t>on z is 0.46</a:t>
            </a:r>
            <a:endParaRPr lang="en-CA"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1+#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2" presetClass="entr" presetSubtype="2"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1+#ppt_w/2"/>
                                          </p:val>
                                        </p:tav>
                                        <p:tav tm="100000">
                                          <p:val>
                                            <p:strVal val="#ppt_x"/>
                                          </p:val>
                                        </p:tav>
                                      </p:tavLst>
                                    </p:anim>
                                    <p:anim calcmode="lin" valueType="num">
                                      <p:cBhvr additive="base">
                                        <p:cTn id="35"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xit" presetSubtype="10" fill="hold" grpId="1" nodeType="withEffect">
                                  <p:stCondLst>
                                    <p:cond delay="0"/>
                                  </p:stCondLst>
                                  <p:childTnLst>
                                    <p:animEffect transition="out" filter="blinds(horizontal)">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par>
                                <p:cTn id="47" presetID="2" presetClass="entr" presetSubtype="2"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3" grpId="0" animBg="1"/>
      <p:bldP spid="24" grpId="0" animBg="1"/>
      <p:bldP spid="25" grpId="0" animBg="1"/>
      <p:bldP spid="29" grpId="0"/>
      <p:bldP spid="29" grpId="1"/>
      <p:bldP spid="30" grpId="0"/>
      <p:bldP spid="30" grpId="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Estimating Spread in </a:t>
            </a:r>
            <a:r>
              <a:rPr lang="en-CA" dirty="0" err="1" smtClean="0"/>
              <a:t>SimPath</a:t>
            </a:r>
            <a:r>
              <a:rPr lang="en-CA" dirty="0" smtClean="0"/>
              <a:t> (2)</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
        <p:nvSpPr>
          <p:cNvPr id="4" name="Content Placeholder 3"/>
          <p:cNvSpPr>
            <a:spLocks noGrp="1"/>
          </p:cNvSpPr>
          <p:nvPr>
            <p:ph sz="quarter" idx="1"/>
          </p:nvPr>
        </p:nvSpPr>
        <p:spPr>
          <a:xfrm>
            <a:off x="612648" y="1600200"/>
            <a:ext cx="8153400" cy="1828800"/>
          </a:xfrm>
        </p:spPr>
        <p:txBody>
          <a:bodyPr>
            <a:normAutofit/>
          </a:bodyPr>
          <a:lstStyle/>
          <a:p>
            <a:r>
              <a:rPr lang="en-CA" dirty="0" smtClean="0"/>
              <a:t>Thus, the spread of a node can be computed by enumerating simple paths starting from the node. </a:t>
            </a:r>
            <a:endParaRPr lang="en-CA" dirty="0"/>
          </a:p>
        </p:txBody>
      </p:sp>
      <p:sp>
        <p:nvSpPr>
          <p:cNvPr id="8" name="TextBox 7"/>
          <p:cNvSpPr txBox="1"/>
          <p:nvPr/>
        </p:nvSpPr>
        <p:spPr>
          <a:xfrm>
            <a:off x="1524000" y="6000690"/>
            <a:ext cx="5421677" cy="400110"/>
          </a:xfrm>
          <a:prstGeom prst="rect">
            <a:avLst/>
          </a:prstGeom>
          <a:noFill/>
        </p:spPr>
        <p:txBody>
          <a:bodyPr wrap="none" rtlCol="0">
            <a:spAutoFit/>
          </a:bodyPr>
          <a:lstStyle/>
          <a:p>
            <a:r>
              <a:rPr lang="en-CA" sz="2000" dirty="0" smtClean="0"/>
              <a:t>= 1 + (0.3 + 0.4 * 0.5) + (0.4 + 0.3 * 0.2) = 1.96</a:t>
            </a:r>
            <a:endParaRPr lang="en-CA" sz="2000" dirty="0"/>
          </a:p>
        </p:txBody>
      </p:sp>
      <p:sp>
        <p:nvSpPr>
          <p:cNvPr id="9" name="TextBox 8"/>
          <p:cNvSpPr txBox="1"/>
          <p:nvPr/>
        </p:nvSpPr>
        <p:spPr>
          <a:xfrm>
            <a:off x="1412158" y="5410200"/>
            <a:ext cx="3883948" cy="461665"/>
          </a:xfrm>
          <a:prstGeom prst="rect">
            <a:avLst/>
          </a:prstGeom>
          <a:noFill/>
        </p:spPr>
        <p:txBody>
          <a:bodyPr wrap="none" rtlCol="0">
            <a:spAutoFit/>
          </a:bodyPr>
          <a:lstStyle/>
          <a:p>
            <a:r>
              <a:rPr lang="en-CA" sz="2400" dirty="0" smtClean="0"/>
              <a:t>Influence Spread of node x is </a:t>
            </a:r>
            <a:endParaRPr lang="en-CA" sz="2400" dirty="0"/>
          </a:p>
        </p:txBody>
      </p:sp>
      <p:pic>
        <p:nvPicPr>
          <p:cNvPr id="91139" name="Picture 3"/>
          <p:cNvPicPr>
            <a:picLocks noChangeAspect="1" noChangeArrowheads="1"/>
          </p:cNvPicPr>
          <p:nvPr/>
        </p:nvPicPr>
        <p:blipFill>
          <a:blip r:embed="rId2" cstate="print"/>
          <a:srcRect/>
          <a:stretch>
            <a:fillRect/>
          </a:stretch>
        </p:blipFill>
        <p:spPr bwMode="auto">
          <a:xfrm>
            <a:off x="5298358" y="5451993"/>
            <a:ext cx="2626442" cy="415407"/>
          </a:xfrm>
          <a:prstGeom prst="rect">
            <a:avLst/>
          </a:prstGeom>
          <a:noFill/>
          <a:ln w="9525">
            <a:noFill/>
            <a:miter lim="800000"/>
            <a:headEnd/>
            <a:tailEnd/>
          </a:ln>
        </p:spPr>
      </p:pic>
      <p:sp>
        <p:nvSpPr>
          <p:cNvPr id="11" name="Oval 10"/>
          <p:cNvSpPr/>
          <p:nvPr/>
        </p:nvSpPr>
        <p:spPr>
          <a:xfrm>
            <a:off x="2743200" y="3352800"/>
            <a:ext cx="533400" cy="533400"/>
          </a:xfrm>
          <a:prstGeom prst="ellipse">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x</a:t>
            </a:r>
            <a:endParaRPr lang="en-CA" sz="2800" dirty="0">
              <a:solidFill>
                <a:srgbClr val="002060"/>
              </a:solidFill>
            </a:endParaRPr>
          </a:p>
        </p:txBody>
      </p:sp>
      <p:sp>
        <p:nvSpPr>
          <p:cNvPr id="12" name="Oval 11"/>
          <p:cNvSpPr/>
          <p:nvPr/>
        </p:nvSpPr>
        <p:spPr>
          <a:xfrm>
            <a:off x="3962400" y="44196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y</a:t>
            </a:r>
            <a:endParaRPr lang="en-CA" sz="2800" dirty="0">
              <a:solidFill>
                <a:srgbClr val="002060"/>
              </a:solidFill>
            </a:endParaRPr>
          </a:p>
        </p:txBody>
      </p:sp>
      <p:sp>
        <p:nvSpPr>
          <p:cNvPr id="13" name="Oval 12"/>
          <p:cNvSpPr/>
          <p:nvPr/>
        </p:nvSpPr>
        <p:spPr>
          <a:xfrm>
            <a:off x="5181600" y="33528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z</a:t>
            </a:r>
            <a:endParaRPr lang="en-CA" sz="2800" dirty="0">
              <a:solidFill>
                <a:srgbClr val="002060"/>
              </a:solidFill>
            </a:endParaRPr>
          </a:p>
        </p:txBody>
      </p:sp>
      <p:cxnSp>
        <p:nvCxnSpPr>
          <p:cNvPr id="14" name="Straight Arrow Connector 13"/>
          <p:cNvCxnSpPr>
            <a:stCxn id="11" idx="6"/>
            <a:endCxn id="13" idx="2"/>
          </p:cNvCxnSpPr>
          <p:nvPr/>
        </p:nvCxnSpPr>
        <p:spPr>
          <a:xfrm>
            <a:off x="3276600" y="3619500"/>
            <a:ext cx="1905000" cy="1588"/>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5"/>
            <a:endCxn id="12" idx="1"/>
          </p:cNvCxnSpPr>
          <p:nvPr/>
        </p:nvCxnSpPr>
        <p:spPr>
          <a:xfrm rot="16200000" flipH="1">
            <a:off x="3274685" y="3731885"/>
            <a:ext cx="689630" cy="84203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2"/>
            <a:endCxn id="11" idx="4"/>
          </p:cNvCxnSpPr>
          <p:nvPr/>
        </p:nvCxnSpPr>
        <p:spPr>
          <a:xfrm rot="10800000">
            <a:off x="3009900" y="3886200"/>
            <a:ext cx="952500" cy="80010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7"/>
            <a:endCxn id="13" idx="3"/>
          </p:cNvCxnSpPr>
          <p:nvPr/>
        </p:nvCxnSpPr>
        <p:spPr>
          <a:xfrm rot="5400000" flipH="1" flipV="1">
            <a:off x="4493885" y="3731885"/>
            <a:ext cx="689630" cy="84203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4"/>
            <a:endCxn id="12" idx="6"/>
          </p:cNvCxnSpPr>
          <p:nvPr/>
        </p:nvCxnSpPr>
        <p:spPr>
          <a:xfrm rot="5400000">
            <a:off x="4572000" y="3810000"/>
            <a:ext cx="800100" cy="95250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2400" y="3276600"/>
            <a:ext cx="489236" cy="369332"/>
          </a:xfrm>
          <a:prstGeom prst="rect">
            <a:avLst/>
          </a:prstGeom>
          <a:noFill/>
        </p:spPr>
        <p:txBody>
          <a:bodyPr wrap="none" rtlCol="0">
            <a:spAutoFit/>
          </a:bodyPr>
          <a:lstStyle/>
          <a:p>
            <a:r>
              <a:rPr lang="en-CA" dirty="0" smtClean="0"/>
              <a:t>0.4</a:t>
            </a:r>
            <a:endParaRPr lang="en-CA" dirty="0"/>
          </a:p>
        </p:txBody>
      </p:sp>
      <p:sp>
        <p:nvSpPr>
          <p:cNvPr id="20" name="TextBox 19"/>
          <p:cNvSpPr txBox="1"/>
          <p:nvPr/>
        </p:nvSpPr>
        <p:spPr>
          <a:xfrm>
            <a:off x="3505200" y="3821668"/>
            <a:ext cx="489236" cy="369332"/>
          </a:xfrm>
          <a:prstGeom prst="rect">
            <a:avLst/>
          </a:prstGeom>
          <a:noFill/>
        </p:spPr>
        <p:txBody>
          <a:bodyPr wrap="none" rtlCol="0">
            <a:spAutoFit/>
          </a:bodyPr>
          <a:lstStyle/>
          <a:p>
            <a:r>
              <a:rPr lang="en-CA" dirty="0" smtClean="0"/>
              <a:t>0.3</a:t>
            </a:r>
            <a:endParaRPr lang="en-CA" dirty="0"/>
          </a:p>
        </p:txBody>
      </p:sp>
      <p:sp>
        <p:nvSpPr>
          <p:cNvPr id="21" name="TextBox 20"/>
          <p:cNvSpPr txBox="1"/>
          <p:nvPr/>
        </p:nvSpPr>
        <p:spPr>
          <a:xfrm>
            <a:off x="3048000" y="4202668"/>
            <a:ext cx="489236" cy="369332"/>
          </a:xfrm>
          <a:prstGeom prst="rect">
            <a:avLst/>
          </a:prstGeom>
          <a:noFill/>
        </p:spPr>
        <p:txBody>
          <a:bodyPr wrap="none" rtlCol="0">
            <a:spAutoFit/>
          </a:bodyPr>
          <a:lstStyle/>
          <a:p>
            <a:r>
              <a:rPr lang="en-CA" dirty="0" smtClean="0"/>
              <a:t>0.1</a:t>
            </a:r>
            <a:endParaRPr lang="en-CA" dirty="0"/>
          </a:p>
        </p:txBody>
      </p:sp>
      <p:sp>
        <p:nvSpPr>
          <p:cNvPr id="22" name="TextBox 21"/>
          <p:cNvSpPr txBox="1"/>
          <p:nvPr/>
        </p:nvSpPr>
        <p:spPr>
          <a:xfrm>
            <a:off x="4419600" y="3810000"/>
            <a:ext cx="489236" cy="369332"/>
          </a:xfrm>
          <a:prstGeom prst="rect">
            <a:avLst/>
          </a:prstGeom>
          <a:noFill/>
        </p:spPr>
        <p:txBody>
          <a:bodyPr wrap="none" rtlCol="0">
            <a:spAutoFit/>
          </a:bodyPr>
          <a:lstStyle/>
          <a:p>
            <a:r>
              <a:rPr lang="en-CA" dirty="0" smtClean="0"/>
              <a:t>0.2</a:t>
            </a:r>
            <a:endParaRPr lang="en-CA" dirty="0"/>
          </a:p>
        </p:txBody>
      </p:sp>
      <p:sp>
        <p:nvSpPr>
          <p:cNvPr id="23" name="TextBox 22"/>
          <p:cNvSpPr txBox="1"/>
          <p:nvPr/>
        </p:nvSpPr>
        <p:spPr>
          <a:xfrm>
            <a:off x="4997164" y="4202668"/>
            <a:ext cx="489236" cy="369332"/>
          </a:xfrm>
          <a:prstGeom prst="rect">
            <a:avLst/>
          </a:prstGeom>
          <a:noFill/>
        </p:spPr>
        <p:txBody>
          <a:bodyPr wrap="none" rtlCol="0">
            <a:spAutoFit/>
          </a:bodyPr>
          <a:lstStyle/>
          <a:p>
            <a:r>
              <a:rPr lang="en-CA" dirty="0" smtClean="0"/>
              <a:t>0.5</a:t>
            </a:r>
            <a:endParaRPr lang="en-CA" dirty="0"/>
          </a:p>
        </p:txBody>
      </p:sp>
      <p:sp>
        <p:nvSpPr>
          <p:cNvPr id="24" name="Rounded Rectangle 23"/>
          <p:cNvSpPr/>
          <p:nvPr/>
        </p:nvSpPr>
        <p:spPr>
          <a:xfrm>
            <a:off x="5257800" y="5334000"/>
            <a:ext cx="6858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1752600" y="6019800"/>
            <a:ext cx="304800" cy="4572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p:cNvSpPr/>
          <p:nvPr/>
        </p:nvSpPr>
        <p:spPr>
          <a:xfrm>
            <a:off x="6248400" y="5334000"/>
            <a:ext cx="6858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ounded Rectangle 26"/>
          <p:cNvSpPr/>
          <p:nvPr/>
        </p:nvSpPr>
        <p:spPr>
          <a:xfrm>
            <a:off x="2209800" y="6019800"/>
            <a:ext cx="1905000" cy="4572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ounded Rectangle 27"/>
          <p:cNvSpPr/>
          <p:nvPr/>
        </p:nvSpPr>
        <p:spPr>
          <a:xfrm>
            <a:off x="4267200" y="6019800"/>
            <a:ext cx="1828800" cy="4572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ounded Rectangle 28"/>
          <p:cNvSpPr/>
          <p:nvPr/>
        </p:nvSpPr>
        <p:spPr>
          <a:xfrm>
            <a:off x="7162800" y="5334000"/>
            <a:ext cx="6858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ounded Rectangle 29"/>
          <p:cNvSpPr/>
          <p:nvPr/>
        </p:nvSpPr>
        <p:spPr>
          <a:xfrm rot="2331077">
            <a:off x="3051138" y="4050832"/>
            <a:ext cx="1060525" cy="141060"/>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ounded Rectangle 30"/>
          <p:cNvSpPr/>
          <p:nvPr/>
        </p:nvSpPr>
        <p:spPr>
          <a:xfrm rot="19200000">
            <a:off x="4264678" y="4106594"/>
            <a:ext cx="1060525" cy="141060"/>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ounded Rectangle 31"/>
          <p:cNvSpPr/>
          <p:nvPr/>
        </p:nvSpPr>
        <p:spPr>
          <a:xfrm rot="8370078">
            <a:off x="4417078" y="4258994"/>
            <a:ext cx="1060525" cy="141060"/>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ounded Rectangle 32"/>
          <p:cNvSpPr/>
          <p:nvPr/>
        </p:nvSpPr>
        <p:spPr>
          <a:xfrm>
            <a:off x="3276600" y="3505200"/>
            <a:ext cx="1828800" cy="152400"/>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p:cNvSpPr txBox="1"/>
          <p:nvPr/>
        </p:nvSpPr>
        <p:spPr>
          <a:xfrm>
            <a:off x="5951691" y="3886200"/>
            <a:ext cx="3116109" cy="461665"/>
          </a:xfrm>
          <a:prstGeom prst="rect">
            <a:avLst/>
          </a:prstGeom>
          <a:noFill/>
        </p:spPr>
        <p:txBody>
          <a:bodyPr wrap="none" rtlCol="0">
            <a:spAutoFit/>
          </a:bodyPr>
          <a:lstStyle/>
          <a:p>
            <a:r>
              <a:rPr lang="en-CA" sz="2400" dirty="0" smtClean="0">
                <a:solidFill>
                  <a:srgbClr val="FF0000"/>
                </a:solidFill>
              </a:rPr>
              <a:t>Influence of x on x itself</a:t>
            </a:r>
            <a:endParaRPr lang="en-CA" sz="2400" dirty="0">
              <a:solidFill>
                <a:srgbClr val="FF0000"/>
              </a:solidFill>
            </a:endParaRPr>
          </a:p>
        </p:txBody>
      </p:sp>
      <p:sp>
        <p:nvSpPr>
          <p:cNvPr id="35" name="TextBox 34"/>
          <p:cNvSpPr txBox="1"/>
          <p:nvPr/>
        </p:nvSpPr>
        <p:spPr>
          <a:xfrm>
            <a:off x="5943600" y="3886200"/>
            <a:ext cx="2454070" cy="461665"/>
          </a:xfrm>
          <a:prstGeom prst="rect">
            <a:avLst/>
          </a:prstGeom>
          <a:noFill/>
        </p:spPr>
        <p:txBody>
          <a:bodyPr wrap="none" rtlCol="0">
            <a:spAutoFit/>
          </a:bodyPr>
          <a:lstStyle/>
          <a:p>
            <a:r>
              <a:rPr lang="en-CA" sz="2400" dirty="0" smtClean="0">
                <a:solidFill>
                  <a:srgbClr val="FF0000"/>
                </a:solidFill>
              </a:rPr>
              <a:t>Influence of x on y</a:t>
            </a:r>
            <a:endParaRPr lang="en-CA" sz="2400" dirty="0">
              <a:solidFill>
                <a:srgbClr val="FF0000"/>
              </a:solidFill>
            </a:endParaRPr>
          </a:p>
        </p:txBody>
      </p:sp>
      <p:sp>
        <p:nvSpPr>
          <p:cNvPr id="36" name="TextBox 35"/>
          <p:cNvSpPr txBox="1"/>
          <p:nvPr/>
        </p:nvSpPr>
        <p:spPr>
          <a:xfrm>
            <a:off x="5947166" y="3881735"/>
            <a:ext cx="2434834" cy="461665"/>
          </a:xfrm>
          <a:prstGeom prst="rect">
            <a:avLst/>
          </a:prstGeom>
          <a:noFill/>
        </p:spPr>
        <p:txBody>
          <a:bodyPr wrap="none" rtlCol="0">
            <a:spAutoFit/>
          </a:bodyPr>
          <a:lstStyle/>
          <a:p>
            <a:r>
              <a:rPr lang="en-CA" sz="2400" dirty="0" smtClean="0">
                <a:solidFill>
                  <a:srgbClr val="FF0000"/>
                </a:solidFill>
              </a:rPr>
              <a:t>Influence of x on z</a:t>
            </a:r>
            <a:endParaRPr lang="en-CA" sz="2400" dirty="0">
              <a:solidFill>
                <a:srgbClr val="FF0000"/>
              </a:solidFill>
            </a:endParaRPr>
          </a:p>
        </p:txBody>
      </p:sp>
      <p:sp>
        <p:nvSpPr>
          <p:cNvPr id="37" name="Rounded Rectangle 36"/>
          <p:cNvSpPr/>
          <p:nvPr/>
        </p:nvSpPr>
        <p:spPr>
          <a:xfrm>
            <a:off x="6248400" y="6019800"/>
            <a:ext cx="609600" cy="4572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5948488" y="3893403"/>
            <a:ext cx="2357312" cy="830997"/>
          </a:xfrm>
          <a:prstGeom prst="rect">
            <a:avLst/>
          </a:prstGeom>
          <a:noFill/>
        </p:spPr>
        <p:txBody>
          <a:bodyPr wrap="none" rtlCol="0">
            <a:spAutoFit/>
          </a:bodyPr>
          <a:lstStyle/>
          <a:p>
            <a:r>
              <a:rPr lang="en-CA" sz="2400" dirty="0" smtClean="0">
                <a:solidFill>
                  <a:srgbClr val="FF0000"/>
                </a:solidFill>
              </a:rPr>
              <a:t>Total influence of </a:t>
            </a:r>
          </a:p>
          <a:p>
            <a:r>
              <a:rPr lang="en-CA" sz="2400" dirty="0" smtClean="0">
                <a:solidFill>
                  <a:srgbClr val="FF0000"/>
                </a:solidFill>
              </a:rPr>
              <a:t>node x is 1.96</a:t>
            </a:r>
            <a:endParaRPr lang="en-CA" sz="2400" dirty="0">
              <a:solidFill>
                <a:srgbClr val="FF0000"/>
              </a:solidFill>
            </a:endParaRPr>
          </a:p>
        </p:txBody>
      </p:sp>
      <p:sp>
        <p:nvSpPr>
          <p:cNvPr id="39"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1+#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mph" presetSubtype="2" fill="hold" nodeType="clickEffect">
                                  <p:stCondLst>
                                    <p:cond delay="0"/>
                                  </p:stCondLst>
                                  <p:childTnLst>
                                    <p:animClr clrSpc="rgb">
                                      <p:cBhvr>
                                        <p:cTn id="18" dur="500" fill="hold"/>
                                        <p:tgtEl>
                                          <p:spTgt spid="15"/>
                                        </p:tgtEl>
                                        <p:attrNameLst>
                                          <p:attrName>stroke.color</p:attrName>
                                        </p:attrNameLst>
                                      </p:cBhvr>
                                      <p:to>
                                        <a:srgbClr val="673313"/>
                                      </p:to>
                                    </p:animClr>
                                    <p:set>
                                      <p:cBhvr>
                                        <p:cTn id="19" dur="500" fill="hold"/>
                                        <p:tgtEl>
                                          <p:spTgt spid="15"/>
                                        </p:tgtEl>
                                        <p:attrNameLst>
                                          <p:attrName>stroke.on</p:attrName>
                                        </p:attrNameLst>
                                      </p:cBhvr>
                                      <p:to>
                                        <p:strVal val="true"/>
                                      </p:to>
                                    </p:set>
                                  </p:childTnLst>
                                </p:cTn>
                              </p:par>
                              <p:par>
                                <p:cTn id="20" presetID="5"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heckerboard(across)">
                                      <p:cBhvr>
                                        <p:cTn id="22" dur="500"/>
                                        <p:tgtEl>
                                          <p:spTgt spid="3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heckerboard(across)">
                                      <p:cBhvr>
                                        <p:cTn id="25" dur="500"/>
                                        <p:tgtEl>
                                          <p:spTgt spid="3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checkerboard(across)">
                                      <p:cBhvr>
                                        <p:cTn id="28" dur="500"/>
                                        <p:tgtEl>
                                          <p:spTgt spid="33"/>
                                        </p:tgtEl>
                                      </p:cBhvr>
                                    </p:animEffect>
                                  </p:childTnLst>
                                </p:cTn>
                              </p:par>
                              <p:par>
                                <p:cTn id="29" presetID="3" presetClass="exit" presetSubtype="10" fill="hold" grpId="1" nodeType="withEffect">
                                  <p:stCondLst>
                                    <p:cond delay="0"/>
                                  </p:stCondLst>
                                  <p:childTnLst>
                                    <p:animEffect transition="out" filter="blinds(horizontal)">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7" presetClass="emph" presetSubtype="2" fill="hold" nodeType="withEffect">
                                  <p:stCondLst>
                                    <p:cond delay="0"/>
                                  </p:stCondLst>
                                  <p:childTnLst>
                                    <p:animClr clrSpc="rgb">
                                      <p:cBhvr>
                                        <p:cTn id="36" dur="500" fill="hold"/>
                                        <p:tgtEl>
                                          <p:spTgt spid="14"/>
                                        </p:tgtEl>
                                        <p:attrNameLst>
                                          <p:attrName>stroke.color</p:attrName>
                                        </p:attrNameLst>
                                      </p:cBhvr>
                                      <p:to>
                                        <a:srgbClr val="673313"/>
                                      </p:to>
                                    </p:animClr>
                                    <p:set>
                                      <p:cBhvr>
                                        <p:cTn id="37" dur="500" fill="hold"/>
                                        <p:tgtEl>
                                          <p:spTgt spid="14"/>
                                        </p:tgtEl>
                                        <p:attrNameLst>
                                          <p:attrName>stroke.on</p:attrName>
                                        </p:attrNameLst>
                                      </p:cBhvr>
                                      <p:to>
                                        <p:strVal val="true"/>
                                      </p:to>
                                    </p:set>
                                  </p:childTnLst>
                                </p:cTn>
                              </p:par>
                              <p:par>
                                <p:cTn id="38" presetID="7" presetClass="emph" presetSubtype="2" fill="hold" nodeType="withEffect">
                                  <p:stCondLst>
                                    <p:cond delay="0"/>
                                  </p:stCondLst>
                                  <p:childTnLst>
                                    <p:animClr clrSpc="rgb">
                                      <p:cBhvr>
                                        <p:cTn id="39" dur="500" fill="hold"/>
                                        <p:tgtEl>
                                          <p:spTgt spid="18"/>
                                        </p:tgtEl>
                                        <p:attrNameLst>
                                          <p:attrName>stroke.color</p:attrName>
                                        </p:attrNameLst>
                                      </p:cBhvr>
                                      <p:to>
                                        <a:srgbClr val="673313"/>
                                      </p:to>
                                    </p:animClr>
                                    <p:set>
                                      <p:cBhvr>
                                        <p:cTn id="40" dur="500" fill="hold"/>
                                        <p:tgtEl>
                                          <p:spTgt spid="18"/>
                                        </p:tgtEl>
                                        <p:attrNameLst>
                                          <p:attrName>stroke.on</p:attrName>
                                        </p:attrNameLst>
                                      </p:cBhvr>
                                      <p:to>
                                        <p:strVal val="true"/>
                                      </p:to>
                                    </p:set>
                                  </p:childTnLst>
                                </p:cTn>
                              </p:par>
                              <p:par>
                                <p:cTn id="41" presetID="3"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linds(horizontal)">
                                      <p:cBhvr>
                                        <p:cTn id="43" dur="500"/>
                                        <p:tgtEl>
                                          <p:spTgt spid="2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xit" presetSubtype="10" fill="hold" grpId="1" nodeType="withEffect">
                                  <p:stCondLst>
                                    <p:cond delay="0"/>
                                  </p:stCondLst>
                                  <p:childTnLst>
                                    <p:animEffect transition="out" filter="blinds(horizontal)">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par>
                                <p:cTn id="50" presetID="2" presetClass="entr" presetSubtype="2"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1+#ppt_w/2"/>
                                          </p:val>
                                        </p:tav>
                                        <p:tav tm="100000">
                                          <p:val>
                                            <p:strVal val="#ppt_x"/>
                                          </p:val>
                                        </p:tav>
                                      </p:tavLst>
                                    </p:anim>
                                    <p:anim calcmode="lin" valueType="num">
                                      <p:cBhvr additive="base">
                                        <p:cTn id="53"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7" presetClass="emph" presetSubtype="2" fill="hold" nodeType="clickEffect">
                                  <p:stCondLst>
                                    <p:cond delay="0"/>
                                  </p:stCondLst>
                                  <p:childTnLst>
                                    <p:animClr clrSpc="rgb">
                                      <p:cBhvr>
                                        <p:cTn id="57" dur="500" fill="hold"/>
                                        <p:tgtEl>
                                          <p:spTgt spid="17"/>
                                        </p:tgtEl>
                                        <p:attrNameLst>
                                          <p:attrName>stroke.color</p:attrName>
                                        </p:attrNameLst>
                                      </p:cBhvr>
                                      <p:to>
                                        <a:srgbClr val="673313"/>
                                      </p:to>
                                    </p:animClr>
                                    <p:set>
                                      <p:cBhvr>
                                        <p:cTn id="58" dur="500" fill="hold"/>
                                        <p:tgtEl>
                                          <p:spTgt spid="17"/>
                                        </p:tgtEl>
                                        <p:attrNameLst>
                                          <p:attrName>stroke.on</p:attrName>
                                        </p:attrNameLst>
                                      </p:cBhvr>
                                      <p:to>
                                        <p:strVal val="true"/>
                                      </p:to>
                                    </p:set>
                                  </p:childTnLst>
                                </p:cTn>
                              </p:par>
                              <p:par>
                                <p:cTn id="59" presetID="7" presetClass="emph" presetSubtype="2" fill="hold" nodeType="withEffect">
                                  <p:stCondLst>
                                    <p:cond delay="0"/>
                                  </p:stCondLst>
                                  <p:childTnLst>
                                    <p:animClr clrSpc="rgb">
                                      <p:cBhvr>
                                        <p:cTn id="60" dur="500" fill="hold"/>
                                        <p:tgtEl>
                                          <p:spTgt spid="18"/>
                                        </p:tgtEl>
                                        <p:attrNameLst>
                                          <p:attrName>stroke.color</p:attrName>
                                        </p:attrNameLst>
                                      </p:cBhvr>
                                      <p:to>
                                        <a:schemeClr val="accent1"/>
                                      </p:to>
                                    </p:animClr>
                                    <p:set>
                                      <p:cBhvr>
                                        <p:cTn id="61" dur="500" fill="hold"/>
                                        <p:tgtEl>
                                          <p:spTgt spid="18"/>
                                        </p:tgtEl>
                                        <p:attrNameLst>
                                          <p:attrName>stroke.on</p:attrName>
                                        </p:attrNameLst>
                                      </p:cBhvr>
                                      <p:to>
                                        <p:strVal val="true"/>
                                      </p:to>
                                    </p:set>
                                  </p:childTnLst>
                                </p:cTn>
                              </p:par>
                              <p:par>
                                <p:cTn id="62" presetID="3" presetClass="exit" presetSubtype="10" fill="hold" grpId="1" nodeType="withEffect">
                                  <p:stCondLst>
                                    <p:cond delay="0"/>
                                  </p:stCondLst>
                                  <p:childTnLst>
                                    <p:animEffect transition="out" filter="blinds(horizontal)">
                                      <p:cBhvr>
                                        <p:cTn id="63" dur="500"/>
                                        <p:tgtEl>
                                          <p:spTgt spid="27"/>
                                        </p:tgtEl>
                                      </p:cBhvr>
                                    </p:animEffect>
                                    <p:set>
                                      <p:cBhvr>
                                        <p:cTn id="64" dur="1" fill="hold">
                                          <p:stCondLst>
                                            <p:cond delay="499"/>
                                          </p:stCondLst>
                                        </p:cTn>
                                        <p:tgtEl>
                                          <p:spTgt spid="27"/>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par>
                                <p:cTn id="68" presetID="3" presetClass="entr" presetSubtype="1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linds(horizontal)">
                                      <p:cBhvr>
                                        <p:cTn id="70" dur="500"/>
                                        <p:tgtEl>
                                          <p:spTgt spid="28"/>
                                        </p:tgtEl>
                                      </p:cBhvr>
                                    </p:animEffect>
                                  </p:childTnLst>
                                </p:cTn>
                              </p:par>
                              <p:par>
                                <p:cTn id="71" presetID="5" presetClass="exit" presetSubtype="10" fill="hold" grpId="1" nodeType="withEffect">
                                  <p:stCondLst>
                                    <p:cond delay="0"/>
                                  </p:stCondLst>
                                  <p:childTnLst>
                                    <p:animEffect transition="out" filter="checkerboard(across)">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par>
                                <p:cTn id="74" presetID="3" presetClass="entr" presetSubtype="1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linds(horizontal)">
                                      <p:cBhvr>
                                        <p:cTn id="76" dur="500"/>
                                        <p:tgtEl>
                                          <p:spTgt spid="29"/>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checkerboard(across)">
                                      <p:cBhvr>
                                        <p:cTn id="79" dur="500"/>
                                        <p:tgtEl>
                                          <p:spTgt spid="31"/>
                                        </p:tgtEl>
                                      </p:cBhvr>
                                    </p:animEffect>
                                  </p:childTnLst>
                                </p:cTn>
                              </p:par>
                              <p:par>
                                <p:cTn id="80" presetID="3" presetClass="exit" presetSubtype="10" fill="hold" grpId="1" nodeType="withEffect">
                                  <p:stCondLst>
                                    <p:cond delay="0"/>
                                  </p:stCondLst>
                                  <p:childTnLst>
                                    <p:animEffect transition="out" filter="blinds(horizontal)">
                                      <p:cBhvr>
                                        <p:cTn id="81" dur="500"/>
                                        <p:tgtEl>
                                          <p:spTgt spid="35"/>
                                        </p:tgtEl>
                                      </p:cBhvr>
                                    </p:animEffect>
                                    <p:set>
                                      <p:cBhvr>
                                        <p:cTn id="82" dur="1" fill="hold">
                                          <p:stCondLst>
                                            <p:cond delay="499"/>
                                          </p:stCondLst>
                                        </p:cTn>
                                        <p:tgtEl>
                                          <p:spTgt spid="35"/>
                                        </p:tgtEl>
                                        <p:attrNameLst>
                                          <p:attrName>style.visibility</p:attrName>
                                        </p:attrNameLst>
                                      </p:cBhvr>
                                      <p:to>
                                        <p:strVal val="hidden"/>
                                      </p:to>
                                    </p:set>
                                  </p:childTnLst>
                                </p:cTn>
                              </p:par>
                              <p:par>
                                <p:cTn id="83" presetID="2" presetClass="entr" presetSubtype="2"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1+#ppt_w/2"/>
                                          </p:val>
                                        </p:tav>
                                        <p:tav tm="100000">
                                          <p:val>
                                            <p:strVal val="#ppt_x"/>
                                          </p:val>
                                        </p:tav>
                                      </p:tavLst>
                                    </p:anim>
                                    <p:anim calcmode="lin" valueType="num">
                                      <p:cBhvr additive="base">
                                        <p:cTn id="8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linds(horizontal)">
                                      <p:cBhvr>
                                        <p:cTn id="91" dur="500"/>
                                        <p:tgtEl>
                                          <p:spTgt spid="37"/>
                                        </p:tgtEl>
                                      </p:cBhvr>
                                    </p:animEffect>
                                  </p:childTnLst>
                                </p:cTn>
                              </p:par>
                              <p:par>
                                <p:cTn id="92" presetID="3" presetClass="exit" presetSubtype="10" fill="hold" grpId="1" nodeType="withEffect">
                                  <p:stCondLst>
                                    <p:cond delay="0"/>
                                  </p:stCondLst>
                                  <p:childTnLst>
                                    <p:animEffect transition="out" filter="blinds(horizontal)">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36"/>
                                        </p:tgtEl>
                                      </p:cBhvr>
                                    </p:animEffect>
                                    <p:set>
                                      <p:cBhvr>
                                        <p:cTn id="100" dur="1" fill="hold">
                                          <p:stCondLst>
                                            <p:cond delay="499"/>
                                          </p:stCondLst>
                                        </p:cTn>
                                        <p:tgtEl>
                                          <p:spTgt spid="36"/>
                                        </p:tgtEl>
                                        <p:attrNameLst>
                                          <p:attrName>style.visibility</p:attrName>
                                        </p:attrNameLst>
                                      </p:cBhvr>
                                      <p:to>
                                        <p:strVal val="hidden"/>
                                      </p:to>
                                    </p:set>
                                  </p:childTnLst>
                                </p:cTn>
                              </p:par>
                              <p:par>
                                <p:cTn id="101" presetID="2" presetClass="entr" presetSubtype="2"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fill="hold"/>
                                        <p:tgtEl>
                                          <p:spTgt spid="38"/>
                                        </p:tgtEl>
                                        <p:attrNameLst>
                                          <p:attrName>ppt_x</p:attrName>
                                        </p:attrNameLst>
                                      </p:cBhvr>
                                      <p:tavLst>
                                        <p:tav tm="0">
                                          <p:val>
                                            <p:strVal val="1+#ppt_w/2"/>
                                          </p:val>
                                        </p:tav>
                                        <p:tav tm="100000">
                                          <p:val>
                                            <p:strVal val="#ppt_x"/>
                                          </p:val>
                                        </p:tav>
                                      </p:tavLst>
                                    </p:anim>
                                    <p:anim calcmode="lin" valueType="num">
                                      <p:cBhvr additive="base">
                                        <p:cTn id="104"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1" grpId="0" animBg="1"/>
      <p:bldP spid="32" grpId="0" animBg="1"/>
      <p:bldP spid="32" grpId="1" animBg="1"/>
      <p:bldP spid="33" grpId="0" animBg="1"/>
      <p:bldP spid="34" grpId="0"/>
      <p:bldP spid="34" grpId="1"/>
      <p:bldP spid="35" grpId="0"/>
      <p:bldP spid="35" grpId="1"/>
      <p:bldP spid="36" grpId="0"/>
      <p:bldP spid="36" grpId="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Estimating Spread in </a:t>
            </a:r>
            <a:r>
              <a:rPr lang="en-CA" dirty="0" err="1" smtClean="0"/>
              <a:t>SimPath</a:t>
            </a:r>
            <a:r>
              <a:rPr lang="en-CA" dirty="0" smtClean="0"/>
              <a:t> (3)</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pic>
        <p:nvPicPr>
          <p:cNvPr id="92162" name="Picture 2"/>
          <p:cNvPicPr>
            <a:picLocks noChangeAspect="1" noChangeArrowheads="1"/>
          </p:cNvPicPr>
          <p:nvPr/>
        </p:nvPicPr>
        <p:blipFill>
          <a:blip r:embed="rId3" cstate="print"/>
          <a:srcRect/>
          <a:stretch>
            <a:fillRect/>
          </a:stretch>
        </p:blipFill>
        <p:spPr bwMode="auto">
          <a:xfrm>
            <a:off x="990601" y="1524000"/>
            <a:ext cx="7010400" cy="2024706"/>
          </a:xfrm>
          <a:prstGeom prst="rect">
            <a:avLst/>
          </a:prstGeom>
          <a:noFill/>
          <a:ln w="9525">
            <a:noFill/>
            <a:miter lim="800000"/>
            <a:headEnd/>
            <a:tailEnd/>
          </a:ln>
        </p:spPr>
      </p:pic>
      <p:graphicFrame>
        <p:nvGraphicFramePr>
          <p:cNvPr id="90113" name="Object 1"/>
          <p:cNvGraphicFramePr>
            <a:graphicFrameLocks noChangeAspect="1"/>
          </p:cNvGraphicFramePr>
          <p:nvPr/>
        </p:nvGraphicFramePr>
        <p:xfrm>
          <a:off x="762000" y="5968704"/>
          <a:ext cx="6553200" cy="501492"/>
        </p:xfrm>
        <a:graphic>
          <a:graphicData uri="http://schemas.openxmlformats.org/presentationml/2006/ole">
            <p:oleObj spid="_x0000_s90113" name="Equation" r:id="rId4" imgW="2984400" imgH="228600" progId="Equation.3">
              <p:embed/>
            </p:oleObj>
          </a:graphicData>
        </a:graphic>
      </p:graphicFrame>
      <p:sp>
        <p:nvSpPr>
          <p:cNvPr id="9" name="TextBox 8"/>
          <p:cNvSpPr txBox="1"/>
          <p:nvPr/>
        </p:nvSpPr>
        <p:spPr>
          <a:xfrm>
            <a:off x="762000" y="5486400"/>
            <a:ext cx="7061100" cy="461665"/>
          </a:xfrm>
          <a:prstGeom prst="rect">
            <a:avLst/>
          </a:prstGeom>
          <a:noFill/>
        </p:spPr>
        <p:txBody>
          <a:bodyPr wrap="none" rtlCol="0">
            <a:spAutoFit/>
          </a:bodyPr>
          <a:lstStyle/>
          <a:p>
            <a:r>
              <a:rPr lang="en-CA" sz="2400" dirty="0" smtClean="0"/>
              <a:t>Let the seed set S = {</a:t>
            </a:r>
            <a:r>
              <a:rPr lang="en-CA" sz="2400" dirty="0" err="1" smtClean="0"/>
              <a:t>x,y</a:t>
            </a:r>
            <a:r>
              <a:rPr lang="en-CA" sz="2400" dirty="0" smtClean="0"/>
              <a:t>}, then influence spread of S is  </a:t>
            </a:r>
            <a:endParaRPr lang="en-CA" sz="2400" dirty="0"/>
          </a:p>
        </p:txBody>
      </p:sp>
      <p:sp>
        <p:nvSpPr>
          <p:cNvPr id="10" name="Oval 9"/>
          <p:cNvSpPr/>
          <p:nvPr/>
        </p:nvSpPr>
        <p:spPr>
          <a:xfrm>
            <a:off x="2743200" y="3657600"/>
            <a:ext cx="533400" cy="533400"/>
          </a:xfrm>
          <a:prstGeom prst="ellipse">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x</a:t>
            </a:r>
            <a:endParaRPr lang="en-CA" sz="2800" dirty="0">
              <a:solidFill>
                <a:srgbClr val="002060"/>
              </a:solidFill>
            </a:endParaRPr>
          </a:p>
        </p:txBody>
      </p:sp>
      <p:sp>
        <p:nvSpPr>
          <p:cNvPr id="11" name="Oval 10"/>
          <p:cNvSpPr/>
          <p:nvPr/>
        </p:nvSpPr>
        <p:spPr>
          <a:xfrm>
            <a:off x="3962400" y="4724400"/>
            <a:ext cx="533400" cy="533400"/>
          </a:xfrm>
          <a:prstGeom prst="ellipse">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y</a:t>
            </a:r>
            <a:endParaRPr lang="en-CA" sz="2800" dirty="0">
              <a:solidFill>
                <a:srgbClr val="002060"/>
              </a:solidFill>
            </a:endParaRPr>
          </a:p>
        </p:txBody>
      </p:sp>
      <p:sp>
        <p:nvSpPr>
          <p:cNvPr id="12" name="Oval 11"/>
          <p:cNvSpPr/>
          <p:nvPr/>
        </p:nvSpPr>
        <p:spPr>
          <a:xfrm>
            <a:off x="5181600" y="36576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z</a:t>
            </a:r>
            <a:endParaRPr lang="en-CA" sz="2800" dirty="0">
              <a:solidFill>
                <a:srgbClr val="002060"/>
              </a:solidFill>
            </a:endParaRPr>
          </a:p>
        </p:txBody>
      </p:sp>
      <p:cxnSp>
        <p:nvCxnSpPr>
          <p:cNvPr id="13" name="Straight Arrow Connector 12"/>
          <p:cNvCxnSpPr>
            <a:stCxn id="10" idx="6"/>
            <a:endCxn id="12" idx="2"/>
          </p:cNvCxnSpPr>
          <p:nvPr/>
        </p:nvCxnSpPr>
        <p:spPr>
          <a:xfrm>
            <a:off x="3276600" y="3924300"/>
            <a:ext cx="1905000" cy="1588"/>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1" idx="1"/>
          </p:cNvCxnSpPr>
          <p:nvPr/>
        </p:nvCxnSpPr>
        <p:spPr>
          <a:xfrm rot="16200000" flipH="1">
            <a:off x="3274685" y="4036685"/>
            <a:ext cx="689630" cy="84203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2"/>
            <a:endCxn id="10" idx="4"/>
          </p:cNvCxnSpPr>
          <p:nvPr/>
        </p:nvCxnSpPr>
        <p:spPr>
          <a:xfrm rot="10800000">
            <a:off x="3009900" y="4191000"/>
            <a:ext cx="952500" cy="80010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7"/>
            <a:endCxn id="12" idx="3"/>
          </p:cNvCxnSpPr>
          <p:nvPr/>
        </p:nvCxnSpPr>
        <p:spPr>
          <a:xfrm rot="5400000" flipH="1" flipV="1">
            <a:off x="4493885" y="4036685"/>
            <a:ext cx="689630" cy="84203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4"/>
            <a:endCxn id="11" idx="6"/>
          </p:cNvCxnSpPr>
          <p:nvPr/>
        </p:nvCxnSpPr>
        <p:spPr>
          <a:xfrm rot="5400000">
            <a:off x="4572000" y="4114800"/>
            <a:ext cx="800100" cy="95250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62400" y="3581400"/>
            <a:ext cx="489236" cy="369332"/>
          </a:xfrm>
          <a:prstGeom prst="rect">
            <a:avLst/>
          </a:prstGeom>
          <a:noFill/>
        </p:spPr>
        <p:txBody>
          <a:bodyPr wrap="none" rtlCol="0">
            <a:spAutoFit/>
          </a:bodyPr>
          <a:lstStyle/>
          <a:p>
            <a:r>
              <a:rPr lang="en-CA" dirty="0" smtClean="0"/>
              <a:t>0.4</a:t>
            </a:r>
            <a:endParaRPr lang="en-CA" dirty="0"/>
          </a:p>
        </p:txBody>
      </p:sp>
      <p:sp>
        <p:nvSpPr>
          <p:cNvPr id="19" name="TextBox 18"/>
          <p:cNvSpPr txBox="1"/>
          <p:nvPr/>
        </p:nvSpPr>
        <p:spPr>
          <a:xfrm>
            <a:off x="3505200" y="4126468"/>
            <a:ext cx="489236" cy="369332"/>
          </a:xfrm>
          <a:prstGeom prst="rect">
            <a:avLst/>
          </a:prstGeom>
          <a:noFill/>
        </p:spPr>
        <p:txBody>
          <a:bodyPr wrap="none" rtlCol="0">
            <a:spAutoFit/>
          </a:bodyPr>
          <a:lstStyle/>
          <a:p>
            <a:r>
              <a:rPr lang="en-CA" dirty="0" smtClean="0"/>
              <a:t>0.3</a:t>
            </a:r>
            <a:endParaRPr lang="en-CA" dirty="0"/>
          </a:p>
        </p:txBody>
      </p:sp>
      <p:sp>
        <p:nvSpPr>
          <p:cNvPr id="20" name="TextBox 19"/>
          <p:cNvSpPr txBox="1"/>
          <p:nvPr/>
        </p:nvSpPr>
        <p:spPr>
          <a:xfrm>
            <a:off x="3048000" y="4507468"/>
            <a:ext cx="489236" cy="369332"/>
          </a:xfrm>
          <a:prstGeom prst="rect">
            <a:avLst/>
          </a:prstGeom>
          <a:noFill/>
        </p:spPr>
        <p:txBody>
          <a:bodyPr wrap="none" rtlCol="0">
            <a:spAutoFit/>
          </a:bodyPr>
          <a:lstStyle/>
          <a:p>
            <a:r>
              <a:rPr lang="en-CA" dirty="0" smtClean="0"/>
              <a:t>0.1</a:t>
            </a:r>
            <a:endParaRPr lang="en-CA" dirty="0"/>
          </a:p>
        </p:txBody>
      </p:sp>
      <p:sp>
        <p:nvSpPr>
          <p:cNvPr id="21" name="TextBox 20"/>
          <p:cNvSpPr txBox="1"/>
          <p:nvPr/>
        </p:nvSpPr>
        <p:spPr>
          <a:xfrm>
            <a:off x="4419600" y="4114800"/>
            <a:ext cx="489236" cy="369332"/>
          </a:xfrm>
          <a:prstGeom prst="rect">
            <a:avLst/>
          </a:prstGeom>
          <a:noFill/>
        </p:spPr>
        <p:txBody>
          <a:bodyPr wrap="none" rtlCol="0">
            <a:spAutoFit/>
          </a:bodyPr>
          <a:lstStyle/>
          <a:p>
            <a:r>
              <a:rPr lang="en-CA" dirty="0" smtClean="0"/>
              <a:t>0.2</a:t>
            </a:r>
            <a:endParaRPr lang="en-CA" dirty="0"/>
          </a:p>
        </p:txBody>
      </p:sp>
      <p:sp>
        <p:nvSpPr>
          <p:cNvPr id="22" name="TextBox 21"/>
          <p:cNvSpPr txBox="1"/>
          <p:nvPr/>
        </p:nvSpPr>
        <p:spPr>
          <a:xfrm>
            <a:off x="4997164" y="4507468"/>
            <a:ext cx="489236" cy="369332"/>
          </a:xfrm>
          <a:prstGeom prst="rect">
            <a:avLst/>
          </a:prstGeom>
          <a:noFill/>
        </p:spPr>
        <p:txBody>
          <a:bodyPr wrap="none" rtlCol="0">
            <a:spAutoFit/>
          </a:bodyPr>
          <a:lstStyle/>
          <a:p>
            <a:r>
              <a:rPr lang="en-CA" dirty="0" smtClean="0"/>
              <a:t>0.5</a:t>
            </a:r>
            <a:endParaRPr lang="en-CA" dirty="0"/>
          </a:p>
        </p:txBody>
      </p:sp>
      <p:sp>
        <p:nvSpPr>
          <p:cNvPr id="23" name="Rounded Rectangle 22"/>
          <p:cNvSpPr/>
          <p:nvPr/>
        </p:nvSpPr>
        <p:spPr>
          <a:xfrm>
            <a:off x="1752600" y="5943600"/>
            <a:ext cx="11430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ounded Rectangle 23"/>
          <p:cNvSpPr/>
          <p:nvPr/>
        </p:nvSpPr>
        <p:spPr>
          <a:xfrm>
            <a:off x="3124200" y="5943600"/>
            <a:ext cx="11430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4495800" y="5943600"/>
            <a:ext cx="9906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p:cNvSpPr/>
          <p:nvPr/>
        </p:nvSpPr>
        <p:spPr>
          <a:xfrm>
            <a:off x="5638800" y="5943600"/>
            <a:ext cx="9144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ounded Rectangle 26"/>
          <p:cNvSpPr/>
          <p:nvPr/>
        </p:nvSpPr>
        <p:spPr>
          <a:xfrm>
            <a:off x="3276600" y="3810000"/>
            <a:ext cx="1828800" cy="152400"/>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ounded Rectangle 27"/>
          <p:cNvSpPr/>
          <p:nvPr/>
        </p:nvSpPr>
        <p:spPr>
          <a:xfrm rot="19200000">
            <a:off x="4264678" y="4411394"/>
            <a:ext cx="1060525" cy="141060"/>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Box 28"/>
          <p:cNvSpPr txBox="1"/>
          <p:nvPr/>
        </p:nvSpPr>
        <p:spPr>
          <a:xfrm>
            <a:off x="5948488" y="3733800"/>
            <a:ext cx="3165803" cy="1200329"/>
          </a:xfrm>
          <a:prstGeom prst="rect">
            <a:avLst/>
          </a:prstGeom>
          <a:noFill/>
        </p:spPr>
        <p:txBody>
          <a:bodyPr wrap="none" rtlCol="0">
            <a:spAutoFit/>
          </a:bodyPr>
          <a:lstStyle/>
          <a:p>
            <a:r>
              <a:rPr lang="en-CA" sz="2400" dirty="0" smtClean="0">
                <a:solidFill>
                  <a:srgbClr val="FF0000"/>
                </a:solidFill>
              </a:rPr>
              <a:t>Influence of node y in a </a:t>
            </a:r>
          </a:p>
          <a:p>
            <a:r>
              <a:rPr lang="en-CA" sz="2400" dirty="0" err="1" smtClean="0">
                <a:solidFill>
                  <a:srgbClr val="FF0000"/>
                </a:solidFill>
              </a:rPr>
              <a:t>subgraph</a:t>
            </a:r>
            <a:r>
              <a:rPr lang="en-CA" sz="2400" dirty="0" smtClean="0">
                <a:solidFill>
                  <a:srgbClr val="FF0000"/>
                </a:solidFill>
              </a:rPr>
              <a:t> that does not </a:t>
            </a:r>
          </a:p>
          <a:p>
            <a:r>
              <a:rPr lang="en-CA" sz="2400" dirty="0" smtClean="0">
                <a:solidFill>
                  <a:srgbClr val="FF0000"/>
                </a:solidFill>
              </a:rPr>
              <a:t>contain x</a:t>
            </a:r>
            <a:endParaRPr lang="en-CA" sz="2400" dirty="0">
              <a:solidFill>
                <a:srgbClr val="FF0000"/>
              </a:solidFill>
            </a:endParaRPr>
          </a:p>
        </p:txBody>
      </p:sp>
      <p:sp>
        <p:nvSpPr>
          <p:cNvPr id="30" name="TextBox 29"/>
          <p:cNvSpPr txBox="1"/>
          <p:nvPr/>
        </p:nvSpPr>
        <p:spPr>
          <a:xfrm>
            <a:off x="5943600" y="3733800"/>
            <a:ext cx="3165803" cy="1200329"/>
          </a:xfrm>
          <a:prstGeom prst="rect">
            <a:avLst/>
          </a:prstGeom>
          <a:noFill/>
        </p:spPr>
        <p:txBody>
          <a:bodyPr wrap="none" rtlCol="0">
            <a:spAutoFit/>
          </a:bodyPr>
          <a:lstStyle/>
          <a:p>
            <a:r>
              <a:rPr lang="en-CA" sz="2400" dirty="0" smtClean="0">
                <a:solidFill>
                  <a:srgbClr val="FF0000"/>
                </a:solidFill>
              </a:rPr>
              <a:t>Influence of node x in a </a:t>
            </a:r>
          </a:p>
          <a:p>
            <a:r>
              <a:rPr lang="en-CA" sz="2400" dirty="0" err="1" smtClean="0">
                <a:solidFill>
                  <a:srgbClr val="FF0000"/>
                </a:solidFill>
              </a:rPr>
              <a:t>subgraph</a:t>
            </a:r>
            <a:r>
              <a:rPr lang="en-CA" sz="2400" dirty="0" smtClean="0">
                <a:solidFill>
                  <a:srgbClr val="FF0000"/>
                </a:solidFill>
              </a:rPr>
              <a:t> that does not </a:t>
            </a:r>
          </a:p>
          <a:p>
            <a:r>
              <a:rPr lang="en-CA" sz="2400" dirty="0" smtClean="0">
                <a:solidFill>
                  <a:srgbClr val="FF0000"/>
                </a:solidFill>
              </a:rPr>
              <a:t>contain y</a:t>
            </a:r>
            <a:endParaRPr lang="en-CA" sz="2400" dirty="0">
              <a:solidFill>
                <a:srgbClr val="FF0000"/>
              </a:solidFill>
            </a:endParaRPr>
          </a:p>
        </p:txBody>
      </p:sp>
      <p:sp>
        <p:nvSpPr>
          <p:cNvPr id="31" name="TextBox 30"/>
          <p:cNvSpPr txBox="1"/>
          <p:nvPr/>
        </p:nvSpPr>
        <p:spPr>
          <a:xfrm>
            <a:off x="5881391" y="3733800"/>
            <a:ext cx="2729209" cy="830997"/>
          </a:xfrm>
          <a:prstGeom prst="rect">
            <a:avLst/>
          </a:prstGeom>
          <a:noFill/>
        </p:spPr>
        <p:txBody>
          <a:bodyPr wrap="none" rtlCol="0">
            <a:spAutoFit/>
          </a:bodyPr>
          <a:lstStyle/>
          <a:p>
            <a:r>
              <a:rPr lang="en-CA" sz="2400" dirty="0" smtClean="0">
                <a:solidFill>
                  <a:srgbClr val="FF0000"/>
                </a:solidFill>
              </a:rPr>
              <a:t>Total influence of the</a:t>
            </a:r>
          </a:p>
          <a:p>
            <a:r>
              <a:rPr lang="en-CA" sz="2400" dirty="0" smtClean="0">
                <a:solidFill>
                  <a:srgbClr val="FF0000"/>
                </a:solidFill>
              </a:rPr>
              <a:t>seed set {x, y} is 2.6</a:t>
            </a:r>
            <a:endParaRPr lang="en-CA" sz="2400" dirty="0">
              <a:solidFill>
                <a:srgbClr val="FF0000"/>
              </a:solidFill>
            </a:endParaRPr>
          </a:p>
        </p:txBody>
      </p:sp>
      <p:sp>
        <p:nvSpPr>
          <p:cNvPr id="32" name="Rounded Rectangle 31"/>
          <p:cNvSpPr/>
          <p:nvPr/>
        </p:nvSpPr>
        <p:spPr>
          <a:xfrm>
            <a:off x="6781800" y="5943600"/>
            <a:ext cx="6096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p:cBhvr override="childStyle">
                                        <p:cTn id="6" dur="500" fill="hold"/>
                                        <p:tgtEl>
                                          <p:spTgt spid="15"/>
                                        </p:tgtEl>
                                        <p:attrNameLst>
                                          <p:attrName>style.color</p:attrName>
                                        </p:attrNameLst>
                                      </p:cBhvr>
                                      <p:by>
                                        <p:hsl h="0" s="12549" l="25098"/>
                                      </p:by>
                                    </p:animClr>
                                    <p:animClr clrSpc="hsl">
                                      <p:cBhvr>
                                        <p:cTn id="7" dur="500" fill="hold"/>
                                        <p:tgtEl>
                                          <p:spTgt spid="15"/>
                                        </p:tgtEl>
                                        <p:attrNameLst>
                                          <p:attrName>fillcolor</p:attrName>
                                        </p:attrNameLst>
                                      </p:cBhvr>
                                      <p:by>
                                        <p:hsl h="0" s="12549" l="25098"/>
                                      </p:by>
                                    </p:animClr>
                                    <p:animClr clrSpc="hsl">
                                      <p:cBhvr>
                                        <p:cTn id="8" dur="500" fill="hold"/>
                                        <p:tgtEl>
                                          <p:spTgt spid="15"/>
                                        </p:tgtEl>
                                        <p:attrNameLst>
                                          <p:attrName>stroke.color</p:attrName>
                                        </p:attrNameLst>
                                      </p:cBhvr>
                                      <p:by>
                                        <p:hsl h="0" s="12549" l="25098"/>
                                      </p:by>
                                    </p:animClr>
                                    <p:set>
                                      <p:cBhvr>
                                        <p:cTn id="9" dur="500" fill="hold"/>
                                        <p:tgtEl>
                                          <p:spTgt spid="15"/>
                                        </p:tgtEl>
                                        <p:attrNameLst>
                                          <p:attrName>fill.type</p:attrName>
                                        </p:attrNameLst>
                                      </p:cBhvr>
                                      <p:to>
                                        <p:strVal val="solid"/>
                                      </p:to>
                                    </p:set>
                                  </p:childTnLst>
                                </p:cTn>
                              </p:par>
                              <p:par>
                                <p:cTn id="10" presetID="3" presetClass="entr" presetSubtype="1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0" presetClass="emph" presetSubtype="0" fill="hold" nodeType="withEffect">
                                  <p:stCondLst>
                                    <p:cond delay="0"/>
                                  </p:stCondLst>
                                  <p:childTnLst>
                                    <p:animClr clrSpc="hsl">
                                      <p:cBhvr override="childStyle">
                                        <p:cTn id="14" dur="500" fill="hold"/>
                                        <p:tgtEl>
                                          <p:spTgt spid="14"/>
                                        </p:tgtEl>
                                        <p:attrNameLst>
                                          <p:attrName>style.color</p:attrName>
                                        </p:attrNameLst>
                                      </p:cBhvr>
                                      <p:by>
                                        <p:hsl h="0" s="12549" l="25098"/>
                                      </p:by>
                                    </p:animClr>
                                    <p:animClr clrSpc="hsl">
                                      <p:cBhvr>
                                        <p:cTn id="15" dur="500" fill="hold"/>
                                        <p:tgtEl>
                                          <p:spTgt spid="14"/>
                                        </p:tgtEl>
                                        <p:attrNameLst>
                                          <p:attrName>fillcolor</p:attrName>
                                        </p:attrNameLst>
                                      </p:cBhvr>
                                      <p:by>
                                        <p:hsl h="0" s="12549" l="25098"/>
                                      </p:by>
                                    </p:animClr>
                                    <p:animClr clrSpc="hsl">
                                      <p:cBhvr>
                                        <p:cTn id="16" dur="500" fill="hold"/>
                                        <p:tgtEl>
                                          <p:spTgt spid="14"/>
                                        </p:tgtEl>
                                        <p:attrNameLst>
                                          <p:attrName>stroke.color</p:attrName>
                                        </p:attrNameLst>
                                      </p:cBhvr>
                                      <p:by>
                                        <p:hsl h="0" s="12549" l="25098"/>
                                      </p:by>
                                    </p:animClr>
                                    <p:set>
                                      <p:cBhvr>
                                        <p:cTn id="17" dur="500" fill="hold"/>
                                        <p:tgtEl>
                                          <p:spTgt spid="14"/>
                                        </p:tgtEl>
                                        <p:attrNameLst>
                                          <p:attrName>fill.type</p:attrName>
                                        </p:attrNameLst>
                                      </p:cBhvr>
                                      <p:to>
                                        <p:strVal val="solid"/>
                                      </p:to>
                                    </p:set>
                                  </p:childTnLst>
                                </p:cTn>
                              </p:par>
                              <p:par>
                                <p:cTn id="18" presetID="30" presetClass="emph" presetSubtype="0" fill="hold" grpId="0" nodeType="withEffect">
                                  <p:stCondLst>
                                    <p:cond delay="0"/>
                                  </p:stCondLst>
                                  <p:childTnLst>
                                    <p:animClr clrSpc="hsl">
                                      <p:cBhvr override="childStyle">
                                        <p:cTn id="19" dur="500" fill="hold"/>
                                        <p:tgtEl>
                                          <p:spTgt spid="11"/>
                                        </p:tgtEl>
                                        <p:attrNameLst>
                                          <p:attrName>style.color</p:attrName>
                                        </p:attrNameLst>
                                      </p:cBhvr>
                                      <p:by>
                                        <p:hsl h="0" s="12549" l="25098"/>
                                      </p:by>
                                    </p:animClr>
                                    <p:animClr clrSpc="hsl">
                                      <p:cBhvr>
                                        <p:cTn id="20" dur="500" fill="hold"/>
                                        <p:tgtEl>
                                          <p:spTgt spid="11"/>
                                        </p:tgtEl>
                                        <p:attrNameLst>
                                          <p:attrName>fillcolor</p:attrName>
                                        </p:attrNameLst>
                                      </p:cBhvr>
                                      <p:by>
                                        <p:hsl h="0" s="12549" l="25098"/>
                                      </p:by>
                                    </p:animClr>
                                    <p:animClr clrSpc="hsl">
                                      <p:cBhvr>
                                        <p:cTn id="21" dur="500" fill="hold"/>
                                        <p:tgtEl>
                                          <p:spTgt spid="11"/>
                                        </p:tgtEl>
                                        <p:attrNameLst>
                                          <p:attrName>stroke.color</p:attrName>
                                        </p:attrNameLst>
                                      </p:cBhvr>
                                      <p:by>
                                        <p:hsl h="0" s="12549" l="25098"/>
                                      </p:by>
                                    </p:animClr>
                                    <p:set>
                                      <p:cBhvr>
                                        <p:cTn id="22" dur="500" fill="hold"/>
                                        <p:tgtEl>
                                          <p:spTgt spid="11"/>
                                        </p:tgtEl>
                                        <p:attrNameLst>
                                          <p:attrName>fill.type</p:attrName>
                                        </p:attrNameLst>
                                      </p:cBhvr>
                                      <p:to>
                                        <p:strVal val="solid"/>
                                      </p:to>
                                    </p:set>
                                  </p:childTnLst>
                                </p:cTn>
                              </p:par>
                              <p:par>
                                <p:cTn id="23" presetID="30" presetClass="emph" presetSubtype="0" fill="hold" nodeType="withEffect">
                                  <p:stCondLst>
                                    <p:cond delay="0"/>
                                  </p:stCondLst>
                                  <p:childTnLst>
                                    <p:animClr clrSpc="hsl">
                                      <p:cBhvr override="childStyle">
                                        <p:cTn id="24" dur="500" fill="hold"/>
                                        <p:tgtEl>
                                          <p:spTgt spid="16"/>
                                        </p:tgtEl>
                                        <p:attrNameLst>
                                          <p:attrName>style.color</p:attrName>
                                        </p:attrNameLst>
                                      </p:cBhvr>
                                      <p:by>
                                        <p:hsl h="0" s="12549" l="25098"/>
                                      </p:by>
                                    </p:animClr>
                                    <p:animClr clrSpc="hsl">
                                      <p:cBhvr>
                                        <p:cTn id="25" dur="500" fill="hold"/>
                                        <p:tgtEl>
                                          <p:spTgt spid="16"/>
                                        </p:tgtEl>
                                        <p:attrNameLst>
                                          <p:attrName>fillcolor</p:attrName>
                                        </p:attrNameLst>
                                      </p:cBhvr>
                                      <p:by>
                                        <p:hsl h="0" s="12549" l="25098"/>
                                      </p:by>
                                    </p:animClr>
                                    <p:animClr clrSpc="hsl">
                                      <p:cBhvr>
                                        <p:cTn id="26" dur="500" fill="hold"/>
                                        <p:tgtEl>
                                          <p:spTgt spid="16"/>
                                        </p:tgtEl>
                                        <p:attrNameLst>
                                          <p:attrName>stroke.color</p:attrName>
                                        </p:attrNameLst>
                                      </p:cBhvr>
                                      <p:by>
                                        <p:hsl h="0" s="12549" l="25098"/>
                                      </p:by>
                                    </p:animClr>
                                    <p:set>
                                      <p:cBhvr>
                                        <p:cTn id="27" dur="500" fill="hold"/>
                                        <p:tgtEl>
                                          <p:spTgt spid="16"/>
                                        </p:tgtEl>
                                        <p:attrNameLst>
                                          <p:attrName>fill.type</p:attrName>
                                        </p:attrNameLst>
                                      </p:cBhvr>
                                      <p:to>
                                        <p:strVal val="solid"/>
                                      </p:to>
                                    </p:set>
                                  </p:childTnLst>
                                </p:cTn>
                              </p:par>
                              <p:par>
                                <p:cTn id="28" presetID="30" presetClass="emph" presetSubtype="0" fill="hold" nodeType="withEffect">
                                  <p:stCondLst>
                                    <p:cond delay="0"/>
                                  </p:stCondLst>
                                  <p:childTnLst>
                                    <p:animClr clrSpc="hsl">
                                      <p:cBhvr override="childStyle">
                                        <p:cTn id="29" dur="500" fill="hold"/>
                                        <p:tgtEl>
                                          <p:spTgt spid="17"/>
                                        </p:tgtEl>
                                        <p:attrNameLst>
                                          <p:attrName>style.color</p:attrName>
                                        </p:attrNameLst>
                                      </p:cBhvr>
                                      <p:by>
                                        <p:hsl h="0" s="12549" l="25098"/>
                                      </p:by>
                                    </p:animClr>
                                    <p:animClr clrSpc="hsl">
                                      <p:cBhvr>
                                        <p:cTn id="30" dur="500" fill="hold"/>
                                        <p:tgtEl>
                                          <p:spTgt spid="17"/>
                                        </p:tgtEl>
                                        <p:attrNameLst>
                                          <p:attrName>fillcolor</p:attrName>
                                        </p:attrNameLst>
                                      </p:cBhvr>
                                      <p:by>
                                        <p:hsl h="0" s="12549" l="25098"/>
                                      </p:by>
                                    </p:animClr>
                                    <p:animClr clrSpc="hsl">
                                      <p:cBhvr>
                                        <p:cTn id="31" dur="500" fill="hold"/>
                                        <p:tgtEl>
                                          <p:spTgt spid="17"/>
                                        </p:tgtEl>
                                        <p:attrNameLst>
                                          <p:attrName>stroke.color</p:attrName>
                                        </p:attrNameLst>
                                      </p:cBhvr>
                                      <p:by>
                                        <p:hsl h="0" s="12549" l="25098"/>
                                      </p:by>
                                    </p:animClr>
                                    <p:set>
                                      <p:cBhvr>
                                        <p:cTn id="32" dur="500" fill="hold"/>
                                        <p:tgtEl>
                                          <p:spTgt spid="17"/>
                                        </p:tgtEl>
                                        <p:attrNameLst>
                                          <p:attrName>fill.type</p:attrName>
                                        </p:attrNameLst>
                                      </p:cBhvr>
                                      <p:to>
                                        <p:strVal val="solid"/>
                                      </p:to>
                                    </p:set>
                                  </p:childTnLst>
                                </p:cTn>
                              </p:par>
                              <p:par>
                                <p:cTn id="33" presetID="7" presetClass="emph" presetSubtype="2" fill="hold" nodeType="withEffect">
                                  <p:stCondLst>
                                    <p:cond delay="0"/>
                                  </p:stCondLst>
                                  <p:childTnLst>
                                    <p:animClr clrSpc="rgb">
                                      <p:cBhvr>
                                        <p:cTn id="34" dur="2000" fill="hold"/>
                                        <p:tgtEl>
                                          <p:spTgt spid="13"/>
                                        </p:tgtEl>
                                        <p:attrNameLst>
                                          <p:attrName>stroke.color</p:attrName>
                                        </p:attrNameLst>
                                      </p:cBhvr>
                                      <p:to>
                                        <a:srgbClr val="673313"/>
                                      </p:to>
                                    </p:animClr>
                                    <p:set>
                                      <p:cBhvr>
                                        <p:cTn id="35" dur="2000" fill="hold"/>
                                        <p:tgtEl>
                                          <p:spTgt spid="13"/>
                                        </p:tgtEl>
                                        <p:attrNameLst>
                                          <p:attrName>stroke.on</p:attrName>
                                        </p:attrNameLst>
                                      </p:cBhvr>
                                      <p:to>
                                        <p:strVal val="true"/>
                                      </p:to>
                                    </p:set>
                                  </p:childTnLst>
                                </p:cTn>
                              </p:par>
                              <p:par>
                                <p:cTn id="36" presetID="3" presetClass="exit" presetSubtype="10" fill="hold" grpId="0" nodeType="withEffect">
                                  <p:stCondLst>
                                    <p:cond delay="0"/>
                                  </p:stCondLst>
                                  <p:childTnLst>
                                    <p:animEffect transition="out" filter="blinds(horizontal)">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3" presetClass="exit" presetSubtype="10" fill="hold" grpId="0" nodeType="withEffect">
                                  <p:stCondLst>
                                    <p:cond delay="0"/>
                                  </p:stCondLst>
                                  <p:childTnLst>
                                    <p:animEffect transition="out" filter="blinds(horizontal)">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3" presetClass="exit" presetSubtype="10" fill="hold" grpId="0" nodeType="withEffect">
                                  <p:stCondLst>
                                    <p:cond delay="0"/>
                                  </p:stCondLst>
                                  <p:childTnLst>
                                    <p:animEffect transition="out" filter="blinds(horizontal)">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3" presetClass="exit" presetSubtype="10" fill="hold" grpId="0" nodeType="withEffect">
                                  <p:stCondLst>
                                    <p:cond delay="0"/>
                                  </p:stCondLst>
                                  <p:childTnLst>
                                    <p:animEffect transition="out" filter="blinds(horizontal)">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5"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checkerboard(across)">
                                      <p:cBhvr>
                                        <p:cTn id="50" dur="500"/>
                                        <p:tgtEl>
                                          <p:spTgt spid="2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linds(horizontal)">
                                      <p:cBhvr>
                                        <p:cTn id="53" dur="500"/>
                                        <p:tgtEl>
                                          <p:spTgt spid="25"/>
                                        </p:tgtEl>
                                      </p:cBhvr>
                                    </p:animEffect>
                                  </p:childTnLst>
                                </p:cTn>
                              </p:par>
                              <p:par>
                                <p:cTn id="54" presetID="2" presetClass="entr" presetSubtype="2"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1+#ppt_w/2"/>
                                          </p:val>
                                        </p:tav>
                                        <p:tav tm="100000">
                                          <p:val>
                                            <p:strVal val="#ppt_x"/>
                                          </p:val>
                                        </p:tav>
                                      </p:tavLst>
                                    </p:anim>
                                    <p:anim calcmode="lin" valueType="num">
                                      <p:cBhvr additive="base">
                                        <p:cTn id="5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7" presetClass="emph" presetSubtype="2" fill="hold" nodeType="clickEffect">
                                  <p:stCondLst>
                                    <p:cond delay="0"/>
                                  </p:stCondLst>
                                  <p:childTnLst>
                                    <p:animClr clrSpc="rgb">
                                      <p:cBhvr>
                                        <p:cTn id="61" dur="500" fill="hold"/>
                                        <p:tgtEl>
                                          <p:spTgt spid="13"/>
                                        </p:tgtEl>
                                        <p:attrNameLst>
                                          <p:attrName>stroke.color</p:attrName>
                                        </p:attrNameLst>
                                      </p:cBhvr>
                                      <p:to>
                                        <a:schemeClr val="accent1"/>
                                      </p:to>
                                    </p:animClr>
                                    <p:set>
                                      <p:cBhvr>
                                        <p:cTn id="62" dur="500" fill="hold"/>
                                        <p:tgtEl>
                                          <p:spTgt spid="13"/>
                                        </p:tgtEl>
                                        <p:attrNameLst>
                                          <p:attrName>stroke.on</p:attrName>
                                        </p:attrNameLst>
                                      </p:cBhvr>
                                      <p:to>
                                        <p:strVal val="true"/>
                                      </p:to>
                                    </p:set>
                                  </p:childTnLst>
                                </p:cTn>
                              </p:par>
                              <p:par>
                                <p:cTn id="63" presetID="30" presetClass="emph" presetSubtype="0" fill="hold" nodeType="withEffect">
                                  <p:stCondLst>
                                    <p:cond delay="0"/>
                                  </p:stCondLst>
                                  <p:childTnLst>
                                    <p:animClr clrSpc="hsl">
                                      <p:cBhvr override="childStyle">
                                        <p:cTn id="64" dur="500" fill="hold"/>
                                        <p:tgtEl>
                                          <p:spTgt spid="13"/>
                                        </p:tgtEl>
                                        <p:attrNameLst>
                                          <p:attrName>style.color</p:attrName>
                                        </p:attrNameLst>
                                      </p:cBhvr>
                                      <p:by>
                                        <p:hsl h="0" s="12549" l="25098"/>
                                      </p:by>
                                    </p:animClr>
                                    <p:animClr clrSpc="hsl">
                                      <p:cBhvr>
                                        <p:cTn id="65" dur="500" fill="hold"/>
                                        <p:tgtEl>
                                          <p:spTgt spid="13"/>
                                        </p:tgtEl>
                                        <p:attrNameLst>
                                          <p:attrName>fillcolor</p:attrName>
                                        </p:attrNameLst>
                                      </p:cBhvr>
                                      <p:by>
                                        <p:hsl h="0" s="12549" l="25098"/>
                                      </p:by>
                                    </p:animClr>
                                    <p:animClr clrSpc="hsl">
                                      <p:cBhvr>
                                        <p:cTn id="66" dur="500" fill="hold"/>
                                        <p:tgtEl>
                                          <p:spTgt spid="13"/>
                                        </p:tgtEl>
                                        <p:attrNameLst>
                                          <p:attrName>stroke.color</p:attrName>
                                        </p:attrNameLst>
                                      </p:cBhvr>
                                      <p:by>
                                        <p:hsl h="0" s="12549" l="25098"/>
                                      </p:by>
                                    </p:animClr>
                                    <p:set>
                                      <p:cBhvr>
                                        <p:cTn id="67" dur="500" fill="hold"/>
                                        <p:tgtEl>
                                          <p:spTgt spid="13"/>
                                        </p:tgtEl>
                                        <p:attrNameLst>
                                          <p:attrName>fill.type</p:attrName>
                                        </p:attrNameLst>
                                      </p:cBhvr>
                                      <p:to>
                                        <p:strVal val="solid"/>
                                      </p:to>
                                    </p:set>
                                  </p:childTnLst>
                                </p:cTn>
                              </p:par>
                              <p:par>
                                <p:cTn id="68" presetID="30" presetClass="emph" presetSubtype="0" fill="hold" grpId="0" nodeType="withEffect">
                                  <p:stCondLst>
                                    <p:cond delay="0"/>
                                  </p:stCondLst>
                                  <p:childTnLst>
                                    <p:animClr clrSpc="hsl">
                                      <p:cBhvr override="childStyle">
                                        <p:cTn id="69" dur="500" fill="hold"/>
                                        <p:tgtEl>
                                          <p:spTgt spid="10"/>
                                        </p:tgtEl>
                                        <p:attrNameLst>
                                          <p:attrName>style.color</p:attrName>
                                        </p:attrNameLst>
                                      </p:cBhvr>
                                      <p:by>
                                        <p:hsl h="0" s="12549" l="25098"/>
                                      </p:by>
                                    </p:animClr>
                                    <p:animClr clrSpc="hsl">
                                      <p:cBhvr>
                                        <p:cTn id="70" dur="500" fill="hold"/>
                                        <p:tgtEl>
                                          <p:spTgt spid="10"/>
                                        </p:tgtEl>
                                        <p:attrNameLst>
                                          <p:attrName>fillcolor</p:attrName>
                                        </p:attrNameLst>
                                      </p:cBhvr>
                                      <p:by>
                                        <p:hsl h="0" s="12549" l="25098"/>
                                      </p:by>
                                    </p:animClr>
                                    <p:animClr clrSpc="hsl">
                                      <p:cBhvr>
                                        <p:cTn id="71" dur="500" fill="hold"/>
                                        <p:tgtEl>
                                          <p:spTgt spid="10"/>
                                        </p:tgtEl>
                                        <p:attrNameLst>
                                          <p:attrName>stroke.color</p:attrName>
                                        </p:attrNameLst>
                                      </p:cBhvr>
                                      <p:by>
                                        <p:hsl h="0" s="12549" l="25098"/>
                                      </p:by>
                                    </p:animClr>
                                    <p:set>
                                      <p:cBhvr>
                                        <p:cTn id="72" dur="500" fill="hold"/>
                                        <p:tgtEl>
                                          <p:spTgt spid="10"/>
                                        </p:tgtEl>
                                        <p:attrNameLst>
                                          <p:attrName>fill.type</p:attrName>
                                        </p:attrNameLst>
                                      </p:cBhvr>
                                      <p:to>
                                        <p:strVal val="solid"/>
                                      </p:to>
                                    </p:set>
                                  </p:childTnLst>
                                </p:cTn>
                              </p:par>
                              <p:par>
                                <p:cTn id="73" presetID="24" presetClass="emph" presetSubtype="0" fill="hold" nodeType="withEffect">
                                  <p:stCondLst>
                                    <p:cond delay="0"/>
                                  </p:stCondLst>
                                  <p:childTnLst>
                                    <p:animClr clrSpc="hsl">
                                      <p:cBhvr override="childStyle">
                                        <p:cTn id="74" dur="500" fill="hold"/>
                                        <p:tgtEl>
                                          <p:spTgt spid="16"/>
                                        </p:tgtEl>
                                        <p:attrNameLst>
                                          <p:attrName>style.color</p:attrName>
                                        </p:attrNameLst>
                                      </p:cBhvr>
                                      <p:by>
                                        <p:hsl h="0" s="-12549" l="-25098"/>
                                      </p:by>
                                    </p:animClr>
                                    <p:animClr clrSpc="hsl">
                                      <p:cBhvr>
                                        <p:cTn id="75" dur="500" fill="hold"/>
                                        <p:tgtEl>
                                          <p:spTgt spid="16"/>
                                        </p:tgtEl>
                                        <p:attrNameLst>
                                          <p:attrName>fillcolor</p:attrName>
                                        </p:attrNameLst>
                                      </p:cBhvr>
                                      <p:by>
                                        <p:hsl h="0" s="-12549" l="-25098"/>
                                      </p:by>
                                    </p:animClr>
                                    <p:animClr clrSpc="hsl">
                                      <p:cBhvr>
                                        <p:cTn id="76" dur="500" fill="hold"/>
                                        <p:tgtEl>
                                          <p:spTgt spid="16"/>
                                        </p:tgtEl>
                                        <p:attrNameLst>
                                          <p:attrName>stroke.color</p:attrName>
                                        </p:attrNameLst>
                                      </p:cBhvr>
                                      <p:by>
                                        <p:hsl h="0" s="-12549" l="-25098"/>
                                      </p:by>
                                    </p:animClr>
                                    <p:set>
                                      <p:cBhvr>
                                        <p:cTn id="77" dur="500" fill="hold"/>
                                        <p:tgtEl>
                                          <p:spTgt spid="16"/>
                                        </p:tgtEl>
                                        <p:attrNameLst>
                                          <p:attrName>fill.type</p:attrName>
                                        </p:attrNameLst>
                                      </p:cBhvr>
                                      <p:to>
                                        <p:strVal val="solid"/>
                                      </p:to>
                                    </p:set>
                                  </p:childTnLst>
                                </p:cTn>
                              </p:par>
                              <p:par>
                                <p:cTn id="78" presetID="24" presetClass="emph" presetSubtype="0" fill="hold" nodeType="withEffect">
                                  <p:stCondLst>
                                    <p:cond delay="0"/>
                                  </p:stCondLst>
                                  <p:childTnLst>
                                    <p:animClr clrSpc="hsl">
                                      <p:cBhvr override="childStyle">
                                        <p:cTn id="79" dur="500" fill="hold"/>
                                        <p:tgtEl>
                                          <p:spTgt spid="17"/>
                                        </p:tgtEl>
                                        <p:attrNameLst>
                                          <p:attrName>style.color</p:attrName>
                                        </p:attrNameLst>
                                      </p:cBhvr>
                                      <p:by>
                                        <p:hsl h="0" s="-12549" l="-25098"/>
                                      </p:by>
                                    </p:animClr>
                                    <p:animClr clrSpc="hsl">
                                      <p:cBhvr>
                                        <p:cTn id="80" dur="500" fill="hold"/>
                                        <p:tgtEl>
                                          <p:spTgt spid="17"/>
                                        </p:tgtEl>
                                        <p:attrNameLst>
                                          <p:attrName>fillcolor</p:attrName>
                                        </p:attrNameLst>
                                      </p:cBhvr>
                                      <p:by>
                                        <p:hsl h="0" s="-12549" l="-25098"/>
                                      </p:by>
                                    </p:animClr>
                                    <p:animClr clrSpc="hsl">
                                      <p:cBhvr>
                                        <p:cTn id="81" dur="500" fill="hold"/>
                                        <p:tgtEl>
                                          <p:spTgt spid="17"/>
                                        </p:tgtEl>
                                        <p:attrNameLst>
                                          <p:attrName>stroke.color</p:attrName>
                                        </p:attrNameLst>
                                      </p:cBhvr>
                                      <p:by>
                                        <p:hsl h="0" s="-12549" l="-25098"/>
                                      </p:by>
                                    </p:animClr>
                                    <p:set>
                                      <p:cBhvr>
                                        <p:cTn id="82" dur="500" fill="hold"/>
                                        <p:tgtEl>
                                          <p:spTgt spid="17"/>
                                        </p:tgtEl>
                                        <p:attrNameLst>
                                          <p:attrName>fill.type</p:attrName>
                                        </p:attrNameLst>
                                      </p:cBhvr>
                                      <p:to>
                                        <p:strVal val="solid"/>
                                      </p:to>
                                    </p:set>
                                  </p:childTnLst>
                                </p:cTn>
                              </p:par>
                              <p:par>
                                <p:cTn id="83" presetID="24" presetClass="emph" presetSubtype="0" fill="hold" grpId="1" nodeType="withEffect">
                                  <p:stCondLst>
                                    <p:cond delay="0"/>
                                  </p:stCondLst>
                                  <p:childTnLst>
                                    <p:animClr clrSpc="hsl">
                                      <p:cBhvr override="childStyle">
                                        <p:cTn id="84" dur="500" fill="hold"/>
                                        <p:tgtEl>
                                          <p:spTgt spid="11"/>
                                        </p:tgtEl>
                                        <p:attrNameLst>
                                          <p:attrName>style.color</p:attrName>
                                        </p:attrNameLst>
                                      </p:cBhvr>
                                      <p:by>
                                        <p:hsl h="0" s="-12549" l="-25098"/>
                                      </p:by>
                                    </p:animClr>
                                    <p:animClr clrSpc="hsl">
                                      <p:cBhvr>
                                        <p:cTn id="85" dur="500" fill="hold"/>
                                        <p:tgtEl>
                                          <p:spTgt spid="11"/>
                                        </p:tgtEl>
                                        <p:attrNameLst>
                                          <p:attrName>fillcolor</p:attrName>
                                        </p:attrNameLst>
                                      </p:cBhvr>
                                      <p:by>
                                        <p:hsl h="0" s="-12549" l="-25098"/>
                                      </p:by>
                                    </p:animClr>
                                    <p:animClr clrSpc="hsl">
                                      <p:cBhvr>
                                        <p:cTn id="86" dur="500" fill="hold"/>
                                        <p:tgtEl>
                                          <p:spTgt spid="11"/>
                                        </p:tgtEl>
                                        <p:attrNameLst>
                                          <p:attrName>stroke.color</p:attrName>
                                        </p:attrNameLst>
                                      </p:cBhvr>
                                      <p:by>
                                        <p:hsl h="0" s="-12549" l="-25098"/>
                                      </p:by>
                                    </p:animClr>
                                    <p:set>
                                      <p:cBhvr>
                                        <p:cTn id="87" dur="500" fill="hold"/>
                                        <p:tgtEl>
                                          <p:spTgt spid="11"/>
                                        </p:tgtEl>
                                        <p:attrNameLst>
                                          <p:attrName>fill.type</p:attrName>
                                        </p:attrNameLst>
                                      </p:cBhvr>
                                      <p:to>
                                        <p:strVal val="solid"/>
                                      </p:to>
                                    </p:set>
                                  </p:childTnLst>
                                </p:cTn>
                              </p:par>
                              <p:par>
                                <p:cTn id="88" presetID="4" presetClass="exit" presetSubtype="16" fill="hold" grpId="0" nodeType="withEffect">
                                  <p:stCondLst>
                                    <p:cond delay="0"/>
                                  </p:stCondLst>
                                  <p:childTnLst>
                                    <p:animEffect transition="out" filter="box(in)">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par>
                                <p:cTn id="91" presetID="4" presetClass="entr" presetSubtype="16" fill="hold" grpId="1"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box(in)">
                                      <p:cBhvr>
                                        <p:cTn id="93" dur="500"/>
                                        <p:tgtEl>
                                          <p:spTgt spid="21"/>
                                        </p:tgtEl>
                                      </p:cBhvr>
                                    </p:animEffect>
                                  </p:childTnLst>
                                </p:cTn>
                              </p:par>
                              <p:par>
                                <p:cTn id="94" presetID="4" presetClass="entr" presetSubtype="16" fill="hold" grpId="1"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box(in)">
                                      <p:cBhvr>
                                        <p:cTn id="96" dur="500"/>
                                        <p:tgtEl>
                                          <p:spTgt spid="22"/>
                                        </p:tgtEl>
                                      </p:cBhvr>
                                    </p:animEffect>
                                  </p:childTnLst>
                                </p:cTn>
                              </p:par>
                              <p:par>
                                <p:cTn id="97" presetID="7" presetClass="emph" presetSubtype="2" fill="hold" nodeType="withEffect">
                                  <p:stCondLst>
                                    <p:cond delay="0"/>
                                  </p:stCondLst>
                                  <p:childTnLst>
                                    <p:animClr clrSpc="rgb">
                                      <p:cBhvr>
                                        <p:cTn id="98" dur="500" fill="hold"/>
                                        <p:tgtEl>
                                          <p:spTgt spid="16"/>
                                        </p:tgtEl>
                                        <p:attrNameLst>
                                          <p:attrName>stroke.color</p:attrName>
                                        </p:attrNameLst>
                                      </p:cBhvr>
                                      <p:to>
                                        <a:srgbClr val="673313"/>
                                      </p:to>
                                    </p:animClr>
                                    <p:set>
                                      <p:cBhvr>
                                        <p:cTn id="99" dur="500" fill="hold"/>
                                        <p:tgtEl>
                                          <p:spTgt spid="16"/>
                                        </p:tgtEl>
                                        <p:attrNameLst>
                                          <p:attrName>stroke.on</p:attrName>
                                        </p:attrNameLst>
                                      </p:cBhvr>
                                      <p:to>
                                        <p:strVal val="true"/>
                                      </p:to>
                                    </p:set>
                                  </p:childTnLst>
                                </p:cTn>
                              </p:par>
                              <p:par>
                                <p:cTn id="100" presetID="3" presetClass="exit" presetSubtype="10" fill="hold" grpId="1" nodeType="withEffect">
                                  <p:stCondLst>
                                    <p:cond delay="0"/>
                                  </p:stCondLst>
                                  <p:childTnLst>
                                    <p:animEffect transition="out" filter="blinds(horizontal)">
                                      <p:cBhvr>
                                        <p:cTn id="101" dur="500"/>
                                        <p:tgtEl>
                                          <p:spTgt spid="23"/>
                                        </p:tgtEl>
                                      </p:cBhvr>
                                    </p:animEffect>
                                    <p:set>
                                      <p:cBhvr>
                                        <p:cTn id="102" dur="1" fill="hold">
                                          <p:stCondLst>
                                            <p:cond delay="499"/>
                                          </p:stCondLst>
                                        </p:cTn>
                                        <p:tgtEl>
                                          <p:spTgt spid="23"/>
                                        </p:tgtEl>
                                        <p:attrNameLst>
                                          <p:attrName>style.visibility</p:attrName>
                                        </p:attrNameLst>
                                      </p:cBhvr>
                                      <p:to>
                                        <p:strVal val="hidden"/>
                                      </p:to>
                                    </p:set>
                                  </p:childTnLst>
                                </p:cTn>
                              </p:par>
                              <p:par>
                                <p:cTn id="103" presetID="5" presetClass="exit" presetSubtype="10" fill="hold" grpId="1" nodeType="withEffect">
                                  <p:stCondLst>
                                    <p:cond delay="0"/>
                                  </p:stCondLst>
                                  <p:childTnLst>
                                    <p:animEffect transition="out" filter="checkerboard(across)">
                                      <p:cBhvr>
                                        <p:cTn id="104" dur="500"/>
                                        <p:tgtEl>
                                          <p:spTgt spid="27"/>
                                        </p:tgtEl>
                                      </p:cBhvr>
                                    </p:animEffect>
                                    <p:set>
                                      <p:cBhvr>
                                        <p:cTn id="105" dur="1" fill="hold">
                                          <p:stCondLst>
                                            <p:cond delay="499"/>
                                          </p:stCondLst>
                                        </p:cTn>
                                        <p:tgtEl>
                                          <p:spTgt spid="27"/>
                                        </p:tgtEl>
                                        <p:attrNameLst>
                                          <p:attrName>style.visibility</p:attrName>
                                        </p:attrNameLst>
                                      </p:cBhvr>
                                      <p:to>
                                        <p:strVal val="hidden"/>
                                      </p:to>
                                    </p:set>
                                  </p:childTnLst>
                                </p:cTn>
                              </p:par>
                              <p:par>
                                <p:cTn id="106" presetID="3" presetClass="entr" presetSubtype="10"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blinds(horizontal)">
                                      <p:cBhvr>
                                        <p:cTn id="108" dur="500"/>
                                        <p:tgtEl>
                                          <p:spTgt spid="24"/>
                                        </p:tgtEl>
                                      </p:cBhvr>
                                    </p:animEffect>
                                  </p:childTnLst>
                                </p:cTn>
                              </p:par>
                              <p:par>
                                <p:cTn id="109" presetID="3" presetClass="exit" presetSubtype="10" fill="hold" grpId="1" nodeType="withEffect">
                                  <p:stCondLst>
                                    <p:cond delay="0"/>
                                  </p:stCondLst>
                                  <p:childTnLst>
                                    <p:animEffect transition="out" filter="blinds(horizontal)">
                                      <p:cBhvr>
                                        <p:cTn id="110" dur="500"/>
                                        <p:tgtEl>
                                          <p:spTgt spid="25"/>
                                        </p:tgtEl>
                                      </p:cBhvr>
                                    </p:animEffect>
                                    <p:set>
                                      <p:cBhvr>
                                        <p:cTn id="111" dur="1" fill="hold">
                                          <p:stCondLst>
                                            <p:cond delay="499"/>
                                          </p:stCondLst>
                                        </p:cTn>
                                        <p:tgtEl>
                                          <p:spTgt spid="25"/>
                                        </p:tgtEl>
                                        <p:attrNameLst>
                                          <p:attrName>style.visibility</p:attrName>
                                        </p:attrNameLst>
                                      </p:cBhvr>
                                      <p:to>
                                        <p:strVal val="hidden"/>
                                      </p:to>
                                    </p:set>
                                  </p:childTnLst>
                                </p:cTn>
                              </p:par>
                              <p:par>
                                <p:cTn id="112" presetID="3" presetClass="entr" presetSubtype="10" fill="hold" grpId="0" nodeType="with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blinds(horizontal)">
                                      <p:cBhvr>
                                        <p:cTn id="114" dur="500"/>
                                        <p:tgtEl>
                                          <p:spTgt spid="26"/>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checkerboard(across)">
                                      <p:cBhvr>
                                        <p:cTn id="117" dur="500"/>
                                        <p:tgtEl>
                                          <p:spTgt spid="28"/>
                                        </p:tgtEl>
                                      </p:cBhvr>
                                    </p:animEffect>
                                  </p:childTnLst>
                                </p:cTn>
                              </p:par>
                              <p:par>
                                <p:cTn id="118" presetID="2" presetClass="entr" presetSubtype="2"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additive="base">
                                        <p:cTn id="120" dur="500" fill="hold"/>
                                        <p:tgtEl>
                                          <p:spTgt spid="29"/>
                                        </p:tgtEl>
                                        <p:attrNameLst>
                                          <p:attrName>ppt_x</p:attrName>
                                        </p:attrNameLst>
                                      </p:cBhvr>
                                      <p:tavLst>
                                        <p:tav tm="0">
                                          <p:val>
                                            <p:strVal val="1+#ppt_w/2"/>
                                          </p:val>
                                        </p:tav>
                                        <p:tav tm="100000">
                                          <p:val>
                                            <p:strVal val="#ppt_x"/>
                                          </p:val>
                                        </p:tav>
                                      </p:tavLst>
                                    </p:anim>
                                    <p:anim calcmode="lin" valueType="num">
                                      <p:cBhvr additive="base">
                                        <p:cTn id="121" dur="500" fill="hold"/>
                                        <p:tgtEl>
                                          <p:spTgt spid="29"/>
                                        </p:tgtEl>
                                        <p:attrNameLst>
                                          <p:attrName>ppt_y</p:attrName>
                                        </p:attrNameLst>
                                      </p:cBhvr>
                                      <p:tavLst>
                                        <p:tav tm="0">
                                          <p:val>
                                            <p:strVal val="#ppt_y"/>
                                          </p:val>
                                        </p:tav>
                                        <p:tav tm="100000">
                                          <p:val>
                                            <p:strVal val="#ppt_y"/>
                                          </p:val>
                                        </p:tav>
                                      </p:tavLst>
                                    </p:anim>
                                  </p:childTnLst>
                                </p:cTn>
                              </p:par>
                              <p:par>
                                <p:cTn id="122" presetID="3" presetClass="exit" presetSubtype="10" fill="hold" grpId="1" nodeType="withEffect">
                                  <p:stCondLst>
                                    <p:cond delay="0"/>
                                  </p:stCondLst>
                                  <p:childTnLst>
                                    <p:animEffect transition="out" filter="blinds(horizontal)">
                                      <p:cBhvr>
                                        <p:cTn id="123" dur="500"/>
                                        <p:tgtEl>
                                          <p:spTgt spid="30"/>
                                        </p:tgtEl>
                                      </p:cBhvr>
                                    </p:animEffect>
                                    <p:set>
                                      <p:cBhvr>
                                        <p:cTn id="124" dur="1" fill="hold">
                                          <p:stCondLst>
                                            <p:cond delay="499"/>
                                          </p:stCondLst>
                                        </p:cTn>
                                        <p:tgtEl>
                                          <p:spTgt spid="3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3" presetClass="exit" presetSubtype="10" fill="hold" grpId="1" nodeType="clickEffect">
                                  <p:stCondLst>
                                    <p:cond delay="0"/>
                                  </p:stCondLst>
                                  <p:childTnLst>
                                    <p:animEffect transition="out" filter="blinds(horizontal)">
                                      <p:cBhvr>
                                        <p:cTn id="128" dur="500"/>
                                        <p:tgtEl>
                                          <p:spTgt spid="29"/>
                                        </p:tgtEl>
                                      </p:cBhvr>
                                    </p:animEffect>
                                    <p:set>
                                      <p:cBhvr>
                                        <p:cTn id="129" dur="1" fill="hold">
                                          <p:stCondLst>
                                            <p:cond delay="499"/>
                                          </p:stCondLst>
                                        </p:cTn>
                                        <p:tgtEl>
                                          <p:spTgt spid="29"/>
                                        </p:tgtEl>
                                        <p:attrNameLst>
                                          <p:attrName>style.visibility</p:attrName>
                                        </p:attrNameLst>
                                      </p:cBhvr>
                                      <p:to>
                                        <p:strVal val="hidden"/>
                                      </p:to>
                                    </p:set>
                                  </p:childTnLst>
                                </p:cTn>
                              </p:par>
                              <p:par>
                                <p:cTn id="130" presetID="2" presetClass="entr" presetSubtype="2"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additive="base">
                                        <p:cTn id="132" dur="500" fill="hold"/>
                                        <p:tgtEl>
                                          <p:spTgt spid="31"/>
                                        </p:tgtEl>
                                        <p:attrNameLst>
                                          <p:attrName>ppt_x</p:attrName>
                                        </p:attrNameLst>
                                      </p:cBhvr>
                                      <p:tavLst>
                                        <p:tav tm="0">
                                          <p:val>
                                            <p:strVal val="1+#ppt_w/2"/>
                                          </p:val>
                                        </p:tav>
                                        <p:tav tm="100000">
                                          <p:val>
                                            <p:strVal val="#ppt_x"/>
                                          </p:val>
                                        </p:tav>
                                      </p:tavLst>
                                    </p:anim>
                                    <p:anim calcmode="lin" valueType="num">
                                      <p:cBhvr additive="base">
                                        <p:cTn id="133" dur="500" fill="hold"/>
                                        <p:tgtEl>
                                          <p:spTgt spid="31"/>
                                        </p:tgtEl>
                                        <p:attrNameLst>
                                          <p:attrName>ppt_y</p:attrName>
                                        </p:attrNameLst>
                                      </p:cBhvr>
                                      <p:tavLst>
                                        <p:tav tm="0">
                                          <p:val>
                                            <p:strVal val="#ppt_y"/>
                                          </p:val>
                                        </p:tav>
                                        <p:tav tm="100000">
                                          <p:val>
                                            <p:strVal val="#ppt_y"/>
                                          </p:val>
                                        </p:tav>
                                      </p:tavLst>
                                    </p:anim>
                                  </p:childTnLst>
                                </p:cTn>
                              </p:par>
                              <p:par>
                                <p:cTn id="134" presetID="3" presetClass="exit" presetSubtype="10" fill="hold" grpId="1" nodeType="withEffect">
                                  <p:stCondLst>
                                    <p:cond delay="0"/>
                                  </p:stCondLst>
                                  <p:childTnLst>
                                    <p:animEffect transition="out" filter="blinds(horizontal)">
                                      <p:cBhvr>
                                        <p:cTn id="135" dur="500"/>
                                        <p:tgtEl>
                                          <p:spTgt spid="26"/>
                                        </p:tgtEl>
                                      </p:cBhvr>
                                    </p:animEffect>
                                    <p:set>
                                      <p:cBhvr>
                                        <p:cTn id="136" dur="1" fill="hold">
                                          <p:stCondLst>
                                            <p:cond delay="499"/>
                                          </p:stCondLst>
                                        </p:cTn>
                                        <p:tgtEl>
                                          <p:spTgt spid="26"/>
                                        </p:tgtEl>
                                        <p:attrNameLst>
                                          <p:attrName>style.visibility</p:attrName>
                                        </p:attrNameLst>
                                      </p:cBhvr>
                                      <p:to>
                                        <p:strVal val="hidden"/>
                                      </p:to>
                                    </p:set>
                                  </p:childTnLst>
                                </p:cTn>
                              </p:par>
                              <p:par>
                                <p:cTn id="137" presetID="3" presetClass="exit" presetSubtype="10" fill="hold" grpId="1" nodeType="withEffect">
                                  <p:stCondLst>
                                    <p:cond delay="0"/>
                                  </p:stCondLst>
                                  <p:childTnLst>
                                    <p:animEffect transition="out" filter="blinds(horizontal)">
                                      <p:cBhvr>
                                        <p:cTn id="138" dur="500"/>
                                        <p:tgtEl>
                                          <p:spTgt spid="24"/>
                                        </p:tgtEl>
                                      </p:cBhvr>
                                    </p:animEffect>
                                    <p:set>
                                      <p:cBhvr>
                                        <p:cTn id="139" dur="1" fill="hold">
                                          <p:stCondLst>
                                            <p:cond delay="499"/>
                                          </p:stCondLst>
                                        </p:cTn>
                                        <p:tgtEl>
                                          <p:spTgt spid="24"/>
                                        </p:tgtEl>
                                        <p:attrNameLst>
                                          <p:attrName>style.visibility</p:attrName>
                                        </p:attrNameLst>
                                      </p:cBhvr>
                                      <p:to>
                                        <p:strVal val="hidden"/>
                                      </p:to>
                                    </p:set>
                                  </p:childTnLst>
                                </p:cTn>
                              </p:par>
                              <p:par>
                                <p:cTn id="140" presetID="3" presetClass="entr" presetSubtype="10" fill="hold" grpId="0" nodeType="with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blinds(horizontal)">
                                      <p:cBhvr>
                                        <p:cTn id="1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8" grpId="0"/>
      <p:bldP spid="19" grpId="0"/>
      <p:bldP spid="20" grpId="0"/>
      <p:bldP spid="21" grpId="0"/>
      <p:bldP spid="21" grpId="1"/>
      <p:bldP spid="22" grpId="0"/>
      <p:bldP spid="22" grpId="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9" grpId="0"/>
      <p:bldP spid="29" grpId="1"/>
      <p:bldP spid="30" grpId="0"/>
      <p:bldP spid="30" grpId="1"/>
      <p:bldP spid="31"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Estimating Spread in </a:t>
            </a:r>
            <a:r>
              <a:rPr lang="en-CA" dirty="0" err="1" smtClean="0"/>
              <a:t>SimPath</a:t>
            </a:r>
            <a:r>
              <a:rPr lang="en-CA" dirty="0" smtClean="0"/>
              <a:t> (4)</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
        <p:nvSpPr>
          <p:cNvPr id="4" name="Content Placeholder 3"/>
          <p:cNvSpPr>
            <a:spLocks noGrp="1"/>
          </p:cNvSpPr>
          <p:nvPr>
            <p:ph sz="quarter" idx="1"/>
          </p:nvPr>
        </p:nvSpPr>
        <p:spPr>
          <a:xfrm>
            <a:off x="685800" y="3124200"/>
            <a:ext cx="7775448" cy="2133600"/>
          </a:xfrm>
        </p:spPr>
        <p:txBody>
          <a:bodyPr>
            <a:normAutofit/>
          </a:bodyPr>
          <a:lstStyle/>
          <a:p>
            <a:pPr algn="ctr">
              <a:buNone/>
            </a:pPr>
            <a:r>
              <a:rPr lang="en-CA" sz="4000" dirty="0" smtClean="0"/>
              <a:t>Thus, influence can be estimated by enumerating all simple paths starting from the seed set.</a:t>
            </a:r>
            <a:endParaRPr lang="en-CA" sz="4000" dirty="0"/>
          </a:p>
        </p:txBody>
      </p:sp>
      <p:pic>
        <p:nvPicPr>
          <p:cNvPr id="99330" name="Picture 2"/>
          <p:cNvPicPr>
            <a:picLocks noChangeAspect="1" noChangeArrowheads="1"/>
          </p:cNvPicPr>
          <p:nvPr/>
        </p:nvPicPr>
        <p:blipFill>
          <a:blip r:embed="rId2" cstate="print"/>
          <a:srcRect/>
          <a:stretch>
            <a:fillRect/>
          </a:stretch>
        </p:blipFill>
        <p:spPr bwMode="auto">
          <a:xfrm>
            <a:off x="228600" y="1600200"/>
            <a:ext cx="3581978" cy="1523999"/>
          </a:xfrm>
          <a:prstGeom prst="rect">
            <a:avLst/>
          </a:prstGeom>
          <a:noFill/>
          <a:ln w="9525">
            <a:noFill/>
            <a:miter lim="800000"/>
            <a:headEnd/>
            <a:tailEnd/>
          </a:ln>
        </p:spPr>
      </p:pic>
      <p:sp>
        <p:nvSpPr>
          <p:cNvPr id="7" name="TextBox 6"/>
          <p:cNvSpPr txBox="1"/>
          <p:nvPr/>
        </p:nvSpPr>
        <p:spPr>
          <a:xfrm>
            <a:off x="4114801" y="1752600"/>
            <a:ext cx="4267200" cy="954107"/>
          </a:xfrm>
          <a:prstGeom prst="rect">
            <a:avLst/>
          </a:prstGeom>
          <a:noFill/>
        </p:spPr>
        <p:txBody>
          <a:bodyPr wrap="square" rtlCol="0">
            <a:spAutoFit/>
          </a:bodyPr>
          <a:lstStyle/>
          <a:p>
            <a:pPr algn="ctr"/>
            <a:r>
              <a:rPr lang="en-CA" sz="2800" dirty="0" smtClean="0">
                <a:solidFill>
                  <a:srgbClr val="FF0000"/>
                </a:solidFill>
              </a:rPr>
              <a:t>Enumerating all simple paths is #P hard</a:t>
            </a:r>
            <a:endParaRPr lang="en-CA" sz="2800" dirty="0">
              <a:solidFill>
                <a:srgbClr val="FF0000"/>
              </a:solidFill>
            </a:endParaRPr>
          </a:p>
        </p:txBody>
      </p:sp>
      <p:sp>
        <p:nvSpPr>
          <p:cNvPr id="8" name="TextBox 7"/>
          <p:cNvSpPr txBox="1"/>
          <p:nvPr/>
        </p:nvSpPr>
        <p:spPr>
          <a:xfrm>
            <a:off x="1295400" y="5599093"/>
            <a:ext cx="6705600" cy="954107"/>
          </a:xfrm>
          <a:prstGeom prst="rect">
            <a:avLst/>
          </a:prstGeom>
          <a:noFill/>
        </p:spPr>
        <p:txBody>
          <a:bodyPr wrap="square" rtlCol="0">
            <a:spAutoFit/>
          </a:bodyPr>
          <a:lstStyle/>
          <a:p>
            <a:pPr algn="ctr"/>
            <a:r>
              <a:rPr lang="en-CA" sz="2800" b="1" dirty="0" smtClean="0">
                <a:solidFill>
                  <a:srgbClr val="7030A0"/>
                </a:solidFill>
              </a:rPr>
              <a:t>The majority of influence flows in a small neighborhood.</a:t>
            </a:r>
          </a:p>
        </p:txBody>
      </p:sp>
      <p:sp>
        <p:nvSpPr>
          <p:cNvPr id="14" name="Multiply 13"/>
          <p:cNvSpPr/>
          <p:nvPr/>
        </p:nvSpPr>
        <p:spPr>
          <a:xfrm>
            <a:off x="-1066800" y="1676400"/>
            <a:ext cx="10820400" cy="1371600"/>
          </a:xfrm>
          <a:prstGeom prst="mathMultiply">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ontent Placeholder 3"/>
          <p:cNvSpPr txBox="1">
            <a:spLocks/>
          </p:cNvSpPr>
          <p:nvPr/>
        </p:nvSpPr>
        <p:spPr>
          <a:xfrm>
            <a:off x="685800" y="3200400"/>
            <a:ext cx="7775448" cy="2286000"/>
          </a:xfrm>
          <a:prstGeom prst="rect">
            <a:avLst/>
          </a:prstGeom>
        </p:spPr>
        <p:txBody>
          <a:bodyPr vert="horz">
            <a:normAutofit lnSpcReduction="10000"/>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CA" sz="4000" b="0" i="0" u="none" strike="noStrike" kern="1200" cap="none" spc="0" normalizeH="0" baseline="0" noProof="0" dirty="0" smtClean="0">
                <a:ln>
                  <a:noFill/>
                </a:ln>
                <a:solidFill>
                  <a:schemeClr val="tx1"/>
                </a:solidFill>
                <a:effectLst/>
                <a:uLnTx/>
                <a:uFillTx/>
                <a:latin typeface="+mn-lt"/>
                <a:ea typeface="+mn-ea"/>
                <a:cs typeface="+mn-cs"/>
              </a:rPr>
              <a:t>Thus, influence can be estimated by enumerating all simple paths starting from the seed set</a:t>
            </a:r>
            <a:r>
              <a:rPr kumimoji="0" lang="en-CA" sz="4000" b="0" i="0" u="none" strike="noStrike" kern="1200" cap="none" spc="0" normalizeH="0" noProof="0" dirty="0" smtClean="0">
                <a:ln>
                  <a:noFill/>
                </a:ln>
                <a:solidFill>
                  <a:schemeClr val="tx1"/>
                </a:solidFill>
                <a:effectLst/>
                <a:uLnTx/>
                <a:uFillTx/>
                <a:latin typeface="+mn-lt"/>
                <a:ea typeface="+mn-ea"/>
                <a:cs typeface="+mn-cs"/>
              </a:rPr>
              <a:t> </a:t>
            </a:r>
            <a:r>
              <a:rPr kumimoji="0" lang="en-CA" sz="4000" b="1" i="0" u="none" strike="noStrike" kern="1200" cap="none" spc="0" normalizeH="0" noProof="0" dirty="0" smtClean="0">
                <a:ln>
                  <a:noFill/>
                </a:ln>
                <a:solidFill>
                  <a:srgbClr val="00B0F0"/>
                </a:solidFill>
                <a:effectLst/>
                <a:uLnTx/>
                <a:uFillTx/>
                <a:latin typeface="+mn-lt"/>
                <a:ea typeface="+mn-ea"/>
                <a:cs typeface="+mn-cs"/>
              </a:rPr>
              <a:t>in a small neighborhood.</a:t>
            </a:r>
            <a:endParaRPr kumimoji="0" lang="en-CA" sz="4000" b="1" i="0" u="none" strike="noStrike" kern="1200" cap="none" spc="0" normalizeH="0" baseline="0" noProof="0" dirty="0">
              <a:ln>
                <a:noFill/>
              </a:ln>
              <a:solidFill>
                <a:srgbClr val="00B0F0"/>
              </a:solidFill>
              <a:effectLst/>
              <a:uLnTx/>
              <a:uFillTx/>
              <a:latin typeface="+mn-lt"/>
              <a:ea typeface="+mn-ea"/>
              <a:cs typeface="+mn-cs"/>
            </a:endParaRPr>
          </a:p>
        </p:txBody>
      </p:sp>
      <p:sp>
        <p:nvSpPr>
          <p:cNvPr id="10" name="TextBox 9"/>
          <p:cNvSpPr txBox="1"/>
          <p:nvPr/>
        </p:nvSpPr>
        <p:spPr>
          <a:xfrm>
            <a:off x="76200" y="4840069"/>
            <a:ext cx="1989007" cy="646331"/>
          </a:xfrm>
          <a:prstGeom prst="rect">
            <a:avLst/>
          </a:prstGeom>
          <a:noFill/>
        </p:spPr>
        <p:txBody>
          <a:bodyPr wrap="none" rtlCol="0">
            <a:spAutoFit/>
          </a:bodyPr>
          <a:lstStyle/>
          <a:p>
            <a:pPr algn="ctr"/>
            <a:r>
              <a:rPr lang="en-CA" dirty="0" smtClean="0">
                <a:solidFill>
                  <a:srgbClr val="FF0000"/>
                </a:solidFill>
              </a:rPr>
              <a:t>On slightly </a:t>
            </a:r>
          </a:p>
          <a:p>
            <a:pPr algn="ctr"/>
            <a:r>
              <a:rPr lang="en-CA" dirty="0" smtClean="0">
                <a:solidFill>
                  <a:srgbClr val="FF0000"/>
                </a:solidFill>
              </a:rPr>
              <a:t>different </a:t>
            </a:r>
            <a:r>
              <a:rPr lang="en-CA" dirty="0" err="1" smtClean="0">
                <a:solidFill>
                  <a:srgbClr val="FF0000"/>
                </a:solidFill>
              </a:rPr>
              <a:t>subgraphs</a:t>
            </a:r>
            <a:endParaRPr lang="en-CA" dirty="0">
              <a:solidFill>
                <a:srgbClr val="FF0000"/>
              </a:solidFill>
            </a:endParaRPr>
          </a:p>
        </p:txBody>
      </p:sp>
      <p:cxnSp>
        <p:nvCxnSpPr>
          <p:cNvPr id="11" name="Straight Connector 10"/>
          <p:cNvCxnSpPr>
            <a:stCxn id="10" idx="0"/>
          </p:cNvCxnSpPr>
          <p:nvPr/>
        </p:nvCxnSpPr>
        <p:spPr>
          <a:xfrm flipV="1">
            <a:off x="1070704" y="4267200"/>
            <a:ext cx="300896" cy="572869"/>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99330"/>
                                        </p:tgtEl>
                                        <p:attrNameLst>
                                          <p:attrName>style.visibility</p:attrName>
                                        </p:attrNameLst>
                                      </p:cBhvr>
                                      <p:to>
                                        <p:strVal val="visible"/>
                                      </p:to>
                                    </p:set>
                                    <p:anim calcmode="lin" valueType="num">
                                      <p:cBhvr additive="base">
                                        <p:cTn id="15" dur="500" fill="hold"/>
                                        <p:tgtEl>
                                          <p:spTgt spid="99330"/>
                                        </p:tgtEl>
                                        <p:attrNameLst>
                                          <p:attrName>ppt_x</p:attrName>
                                        </p:attrNameLst>
                                      </p:cBhvr>
                                      <p:tavLst>
                                        <p:tav tm="0">
                                          <p:val>
                                            <p:strVal val="0-#ppt_w/2"/>
                                          </p:val>
                                        </p:tav>
                                        <p:tav tm="100000">
                                          <p:val>
                                            <p:strVal val="#ppt_x"/>
                                          </p:val>
                                        </p:tav>
                                      </p:tavLst>
                                    </p:anim>
                                    <p:anim calcmode="lin" valueType="num">
                                      <p:cBhvr additive="base">
                                        <p:cTn id="16" dur="500" fill="hold"/>
                                        <p:tgtEl>
                                          <p:spTgt spid="9933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blinds(horizontal)">
                                      <p:cBhvr>
                                        <p:cTn id="31" dur="500"/>
                                        <p:tgtEl>
                                          <p:spTgt spid="15">
                                            <p:txEl>
                                              <p:pRg st="0" end="0"/>
                                            </p:txEl>
                                          </p:spTgt>
                                        </p:tgtEl>
                                      </p:cBhvr>
                                    </p:animEffect>
                                  </p:childTnLst>
                                </p:cTn>
                              </p:par>
                              <p:par>
                                <p:cTn id="32" presetID="3" presetClass="exit" presetSubtype="10" fill="hold" grpId="0" nodeType="withEffect">
                                  <p:stCondLst>
                                    <p:cond delay="0"/>
                                  </p:stCondLst>
                                  <p:childTnLst>
                                    <p:animEffect transition="out" filter="blinds(horizontal)">
                                      <p:cBhvr>
                                        <p:cTn id="33" dur="500"/>
                                        <p:tgtEl>
                                          <p:spTgt spid="4">
                                            <p:txEl>
                                              <p:pRg st="0" end="0"/>
                                            </p:txEl>
                                          </p:spTgt>
                                        </p:tgtEl>
                                      </p:cBhvr>
                                    </p:animEffect>
                                    <p:set>
                                      <p:cBhvr>
                                        <p:cTn id="34" dur="1" fill="hold">
                                          <p:stCondLst>
                                            <p:cond delay="499"/>
                                          </p:stCondLst>
                                        </p:cTn>
                                        <p:tgtEl>
                                          <p:spTgt spid="4">
                                            <p:txEl>
                                              <p:pRg st="0" end="0"/>
                                            </p:txEl>
                                          </p:spTgt>
                                        </p:tgtEl>
                                        <p:attrNameLst>
                                          <p:attrName>style.visibility</p:attrName>
                                        </p:attrNameLst>
                                      </p:cBhvr>
                                      <p:to>
                                        <p:strVal val="hidden"/>
                                      </p:to>
                                    </p:set>
                                  </p:childTnLst>
                                </p:cTn>
                              </p:par>
                              <p:par>
                                <p:cTn id="35" presetID="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14" grpId="0" animBg="1"/>
      <p:bldP spid="15" grpId="0" build="allAtOnce"/>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Estimating Spread in </a:t>
            </a:r>
            <a:r>
              <a:rPr lang="en-CA" dirty="0" err="1" smtClean="0"/>
              <a:t>SimPath</a:t>
            </a:r>
            <a:r>
              <a:rPr lang="en-CA" dirty="0" smtClean="0"/>
              <a:t> (5)</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
        <p:nvSpPr>
          <p:cNvPr id="4" name="Content Placeholder 3"/>
          <p:cNvSpPr>
            <a:spLocks noGrp="1"/>
          </p:cNvSpPr>
          <p:nvPr>
            <p:ph sz="quarter" idx="1"/>
          </p:nvPr>
        </p:nvSpPr>
        <p:spPr/>
        <p:txBody>
          <a:bodyPr>
            <a:normAutofit/>
          </a:bodyPr>
          <a:lstStyle/>
          <a:p>
            <a:r>
              <a:rPr lang="en-CA" dirty="0" smtClean="0"/>
              <a:t>Through a parameter </a:t>
            </a:r>
            <a:r>
              <a:rPr lang="el-GR" dirty="0" smtClean="0">
                <a:cs typeface="Lucida Sans Unicode"/>
              </a:rPr>
              <a:t>η</a:t>
            </a:r>
            <a:r>
              <a:rPr lang="en-CA" dirty="0" smtClean="0">
                <a:cs typeface="Lucida Sans Unicode"/>
              </a:rPr>
              <a:t>, we can control the size of the neighborhood. </a:t>
            </a:r>
          </a:p>
          <a:p>
            <a:pPr lvl="1"/>
            <a:r>
              <a:rPr lang="en-CA" dirty="0" smtClean="0">
                <a:cs typeface="Lucida Sans Unicode"/>
              </a:rPr>
              <a:t>That is, stop enumerating paths when the influence weight drops below </a:t>
            </a:r>
            <a:r>
              <a:rPr lang="el-GR" dirty="0" smtClean="0">
                <a:cs typeface="Lucida Sans Unicode"/>
              </a:rPr>
              <a:t>η</a:t>
            </a:r>
            <a:r>
              <a:rPr lang="en-CA" dirty="0" smtClean="0">
                <a:cs typeface="Lucida Sans Unicode"/>
              </a:rPr>
              <a:t>.</a:t>
            </a:r>
            <a:endParaRPr lang="en-CA" dirty="0" smtClean="0"/>
          </a:p>
          <a:p>
            <a:pPr lvl="1"/>
            <a:r>
              <a:rPr lang="en-CA" dirty="0" smtClean="0"/>
              <a:t>Direct trade-off between accuracy of spread estimation and running time.</a:t>
            </a:r>
          </a:p>
          <a:p>
            <a:r>
              <a:rPr lang="en-CA" dirty="0" smtClean="0"/>
              <a:t>We adapt classical backtrack algorithm to enumerate simple paths smartly.</a:t>
            </a:r>
            <a:endParaRPr lang="en-CA" dirty="0"/>
          </a:p>
        </p:txBody>
      </p:sp>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sp>
        <p:nvSpPr>
          <p:cNvPr id="4" name="Content Placeholder 3"/>
          <p:cNvSpPr>
            <a:spLocks noGrp="1"/>
          </p:cNvSpPr>
          <p:nvPr>
            <p:ph sz="quarter" idx="1"/>
          </p:nvPr>
        </p:nvSpPr>
        <p:spPr>
          <a:xfrm>
            <a:off x="457200" y="3200400"/>
            <a:ext cx="8382000" cy="2133600"/>
          </a:xfrm>
        </p:spPr>
        <p:txBody>
          <a:bodyPr>
            <a:normAutofit fontScale="92500"/>
          </a:bodyPr>
          <a:lstStyle/>
          <a:p>
            <a:pPr algn="ctr">
              <a:buNone/>
            </a:pPr>
            <a:r>
              <a:rPr lang="en-CA" sz="4000" dirty="0" smtClean="0"/>
              <a:t>  In lazy forward manner, in each iteration, add to the seed set, the node providing the maximum marginal gain in spread.</a:t>
            </a:r>
            <a:endParaRPr lang="en-CA" sz="4000" dirty="0"/>
          </a:p>
        </p:txBody>
      </p:sp>
      <p:sp>
        <p:nvSpPr>
          <p:cNvPr id="8" name="TextBox 7"/>
          <p:cNvSpPr txBox="1"/>
          <p:nvPr/>
        </p:nvSpPr>
        <p:spPr>
          <a:xfrm>
            <a:off x="4114800" y="5675293"/>
            <a:ext cx="4267200" cy="523220"/>
          </a:xfrm>
          <a:prstGeom prst="rect">
            <a:avLst/>
          </a:prstGeom>
          <a:noFill/>
        </p:spPr>
        <p:txBody>
          <a:bodyPr wrap="square" rtlCol="0">
            <a:spAutoFit/>
          </a:bodyPr>
          <a:lstStyle/>
          <a:p>
            <a:pPr algn="ctr"/>
            <a:r>
              <a:rPr lang="en-CA" sz="2800" dirty="0" err="1" smtClean="0">
                <a:solidFill>
                  <a:srgbClr val="FF0000"/>
                </a:solidFill>
              </a:rPr>
              <a:t>Simpath</a:t>
            </a:r>
            <a:r>
              <a:rPr lang="en-CA" sz="2800" dirty="0" smtClean="0">
                <a:solidFill>
                  <a:srgbClr val="FF0000"/>
                </a:solidFill>
              </a:rPr>
              <a:t>-Spread</a:t>
            </a:r>
            <a:endParaRPr lang="en-CA" sz="2800" dirty="0">
              <a:solidFill>
                <a:srgbClr val="FF0000"/>
              </a:solidFill>
            </a:endParaRPr>
          </a:p>
        </p:txBody>
      </p:sp>
      <p:sp>
        <p:nvSpPr>
          <p:cNvPr id="12" name="Rounded Rectangle 11"/>
          <p:cNvSpPr/>
          <p:nvPr/>
        </p:nvSpPr>
        <p:spPr>
          <a:xfrm>
            <a:off x="3733800" y="4419600"/>
            <a:ext cx="46482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Down Arrow 12"/>
          <p:cNvSpPr/>
          <p:nvPr/>
        </p:nvSpPr>
        <p:spPr>
          <a:xfrm>
            <a:off x="5867400" y="5181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295400" y="3276600"/>
            <a:ext cx="4114800" cy="6096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457200" y="1600200"/>
            <a:ext cx="2819400" cy="954107"/>
          </a:xfrm>
          <a:prstGeom prst="rect">
            <a:avLst/>
          </a:prstGeom>
          <a:noFill/>
        </p:spPr>
        <p:txBody>
          <a:bodyPr wrap="square" rtlCol="0">
            <a:spAutoFit/>
          </a:bodyPr>
          <a:lstStyle/>
          <a:p>
            <a:pPr algn="ctr"/>
            <a:r>
              <a:rPr lang="en-CA" sz="2800" dirty="0" smtClean="0">
                <a:solidFill>
                  <a:srgbClr val="FF0000"/>
                </a:solidFill>
              </a:rPr>
              <a:t>Vertex Cover Optimization</a:t>
            </a:r>
            <a:endParaRPr lang="en-CA" sz="2800" dirty="0">
              <a:solidFill>
                <a:srgbClr val="FF0000"/>
              </a:solidFill>
            </a:endParaRPr>
          </a:p>
        </p:txBody>
      </p:sp>
      <p:sp>
        <p:nvSpPr>
          <p:cNvPr id="16" name="TextBox 15"/>
          <p:cNvSpPr txBox="1"/>
          <p:nvPr/>
        </p:nvSpPr>
        <p:spPr>
          <a:xfrm>
            <a:off x="5562600" y="1600200"/>
            <a:ext cx="2819400" cy="954107"/>
          </a:xfrm>
          <a:prstGeom prst="rect">
            <a:avLst/>
          </a:prstGeom>
          <a:noFill/>
        </p:spPr>
        <p:txBody>
          <a:bodyPr wrap="square" rtlCol="0">
            <a:spAutoFit/>
          </a:bodyPr>
          <a:lstStyle/>
          <a:p>
            <a:pPr algn="ctr"/>
            <a:r>
              <a:rPr lang="en-CA" sz="2800" dirty="0" smtClean="0">
                <a:solidFill>
                  <a:srgbClr val="FF0000"/>
                </a:solidFill>
              </a:rPr>
              <a:t>Look ahead optimization</a:t>
            </a:r>
            <a:endParaRPr lang="en-CA" sz="2800" dirty="0">
              <a:solidFill>
                <a:srgbClr val="FF0000"/>
              </a:solidFill>
            </a:endParaRPr>
          </a:p>
        </p:txBody>
      </p:sp>
      <p:sp>
        <p:nvSpPr>
          <p:cNvPr id="17" name="TextBox 16"/>
          <p:cNvSpPr txBox="1"/>
          <p:nvPr/>
        </p:nvSpPr>
        <p:spPr>
          <a:xfrm>
            <a:off x="228600" y="2678668"/>
            <a:ext cx="4075539" cy="369332"/>
          </a:xfrm>
          <a:prstGeom prst="rect">
            <a:avLst/>
          </a:prstGeom>
          <a:noFill/>
        </p:spPr>
        <p:txBody>
          <a:bodyPr wrap="none" rtlCol="0">
            <a:spAutoFit/>
          </a:bodyPr>
          <a:lstStyle/>
          <a:p>
            <a:r>
              <a:rPr lang="en-CA" dirty="0" smtClean="0"/>
              <a:t>Improves the efficiency in the first iteration</a:t>
            </a:r>
            <a:endParaRPr lang="en-CA" dirty="0"/>
          </a:p>
        </p:txBody>
      </p:sp>
      <p:sp>
        <p:nvSpPr>
          <p:cNvPr id="18" name="TextBox 17"/>
          <p:cNvSpPr txBox="1"/>
          <p:nvPr/>
        </p:nvSpPr>
        <p:spPr>
          <a:xfrm>
            <a:off x="4419600" y="2667000"/>
            <a:ext cx="4811317" cy="369332"/>
          </a:xfrm>
          <a:prstGeom prst="rect">
            <a:avLst/>
          </a:prstGeom>
          <a:noFill/>
        </p:spPr>
        <p:txBody>
          <a:bodyPr wrap="none" rtlCol="0">
            <a:spAutoFit/>
          </a:bodyPr>
          <a:lstStyle/>
          <a:p>
            <a:r>
              <a:rPr lang="en-CA" dirty="0" smtClean="0"/>
              <a:t>Improves the efficiency in the subsequent iterations</a:t>
            </a:r>
            <a:endParaRPr lang="en-CA" dirty="0"/>
          </a:p>
        </p:txBody>
      </p:sp>
      <p:sp>
        <p:nvSpPr>
          <p:cNvPr id="19" name="Title 1"/>
          <p:cNvSpPr txBox="1">
            <a:spLocks/>
          </p:cNvSpPr>
          <p:nvPr/>
        </p:nvSpPr>
        <p:spPr>
          <a:xfrm>
            <a:off x="609600" y="2286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err="1" smtClean="0">
                <a:ln>
                  <a:noFill/>
                </a:ln>
                <a:solidFill>
                  <a:schemeClr val="tx2"/>
                </a:solidFill>
                <a:effectLst/>
                <a:uLnTx/>
                <a:uFillTx/>
                <a:latin typeface="+mj-lt"/>
                <a:ea typeface="+mj-ea"/>
                <a:cs typeface="+mj-cs"/>
              </a:rPr>
              <a:t>Simpath</a:t>
            </a:r>
            <a:endParaRPr kumimoji="0" lang="en-CA"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20" name="TextBox 19"/>
          <p:cNvSpPr txBox="1"/>
          <p:nvPr/>
        </p:nvSpPr>
        <p:spPr>
          <a:xfrm>
            <a:off x="3864236" y="6183868"/>
            <a:ext cx="5028236" cy="369332"/>
          </a:xfrm>
          <a:prstGeom prst="rect">
            <a:avLst/>
          </a:prstGeom>
          <a:noFill/>
        </p:spPr>
        <p:txBody>
          <a:bodyPr wrap="none" rtlCol="0">
            <a:spAutoFit/>
          </a:bodyPr>
          <a:lstStyle/>
          <a:p>
            <a:r>
              <a:rPr lang="en-CA" dirty="0" smtClean="0"/>
              <a:t>Compute marginal gain by enumerating simple paths</a:t>
            </a:r>
            <a:endParaRPr lang="en-CA" dirty="0"/>
          </a:p>
        </p:txBody>
      </p:sp>
      <p:sp>
        <p:nvSpPr>
          <p:cNvPr id="133122" name="AutoShape 2" descr="data:image/jpeg;base64,/9j/4AAQSkZJRgABAQAAAQABAAD/2wCEAAkGBg8RDxUREBISEA8SFBUQEBAPDhASFBUWFRAVFBYXFxMYHCgeFxkjGRISHy8gJCcpLC0sFR4xNTAqNSY3LCkBCQoKDgwOGg8PGiklHyQpLDUsLC8pLCwvLCksLCwpLCopKTUpKSwsKSwsLC8sLCwtLCwsLCw1LCwqLCwsLCksKf/AABEIAOEA4QMBIgACEQEDEQH/xAAcAAEAAgIDAQAAAAAAAAAAAAAAAwcFBgIECAH/xABGEAABAwMBAwgFBwoFBQAAAAABAAIDBBESBQYhMQcTQVFhcYGRFCIyobFCUmJykqLBIzNTgrKzwtHh8BckNENzFRZkk/H/xAAaAQEAAgMBAAAAAAAAAAAAAAAAAwUCBAYB/8QAMhEAAQQBAgUBBQcFAAAAAAAAAAECAxESBCEFEzFBYVFxgZGxwRQiMlJiodEzQkPh8P/aAAwDAQACEQMRAD8AvFERAEREAREQBEXGSRrQS4hoHEk2CA5L45wAudw6ytG2l5VqWnPNwAzzcA1gJ393/wAWoVFRrOoG8snokJ4NHtW7uhYPkaz8SkUkzI0t60WZq22tBTD8rMy46AQVqVby1QXtTQSznoIabLEUOwVIw5SZTydLpXE+5Z+npI4xZjGsH0WgLTdrUT8KFdJxNqfgSzDv5Rdal/M0QYOgyblEdd2kf+hj/vvWx3S6gXWP7Uaq8SlXpRrn/U9pB/uwns/srk3azaKP2oopR9Ej+q2G6XRNZIYpxGbwYaLlcrIv9VQvA6XMBKzulcr2nTENe4wu6ni3xUR38Vjq/Z2kmH5SFh7Q2x8wpW638yGwzin52/AsSi1SGYXika8fRcL+S7SpSTYmSE50NQ+EjeGPJLf6Lv6fyk6hREM1CEvj4c825HnxHvW2ydj+ilhFq4pei7luIsRoW1VLWMDoZASfkki/9Vl1MbQREQBERAEREAREQBERAEREARFqm2+3cNBGQCHTnc1g32J4buk9iAye0e1NPRRl8zgDa4Zfef5BVbXa1qOrO9Ummo77nWILh9EfiVFp+jy1kgq692ZJyjhvdo7XdZW0tsBYCwHABV82rrZnxKfU8Qr7sXx/g6Gj7N09MPybbv8AlSP3uJ7ysrko8kyVcrlVbUpnOVy25STJMlHkmS8MSTJMlHkmSAkyTJR5JkgJMkyUeSZICTJcZWNcMXAOaeIIuFxyTJAa1X7HmN/PUDzBLxLLnB3h0LPbK8pzmvFNqLTFKNweentv8oe9T5LH6vo0NSzGVu/5Lxuc09YK3IdU5mzt0LHTa98ez90LRila5oc0hzTvBBuCuapnZ/a6o0qcU9U7naZx9SS/lfqd8Vb9FWxzRiSNwcxwuCP74q0a9HpbS/jkbI3Jq2hOiIsjMIiIAiIgCIiAIi6OtavHSwOmk4NG4X4noCAw+2+2MdBATcGZw9RvG3Re3wCqClgkmlNVUkuldvY1xvgD+K+1FbJX1LqmY3YHHm2ngTwyt1DgF3slR6/Vqq8pnv8A4OV4vxBVVYI127r9DuUle6M7t46Wnh/RZen1SN/Tiep381rmSZKrZI5pQxzOZt2NtyTJavFWPb7LiOzo8l249aePaAPdcKdJkXqbbdS1euxnckyWKZrTOkOHkVK3VYj8q3eCpEe1e5KkrF7mQyTJdMV0fz2+a5CrZ85v2gvbQyyT1O1kmS6vpTPnN+0F8NZH89v2gloe5IdvJMl0XajEPljwufgo3avEOknub/NeZt9TFZGp3MlkmSw79cHyW+Z/ALrSatIekN+qPxWCytQjdqGIZ6SdrRdxAHaVjqrWuiP7R/ALEOkJ3kknrJuuOShdMq9DWfqXO2bsKyFsrS2QZB3G6n2L2sl06cU8xL6Z5sxx+H1h71BkoK6kbKwsd4HpB6CFLpNS6B3hepPw/XO0sn6V6p9faXzBO17Q9hDmuF2kdIKkVVcl+17mPNDUneDZjj1ngR2H4q1V1DXI5LQ7tj0e1HN6KERF6ZBERAEREAVNcpm0Rq6kUkTvyTLhxB6B7R8TuHcrH201wUlG94NnuGDOwkG58ACfJUjprScpXe1Ib7+hvyR+PitTVzcqO06r0K/iOp+zwqqdV2QyEbQ1oa0WAFgFyyUWSZLmqOGqyXJMlFkmSUMSXJMlFkmSUMSXJMlFkmSUMSXJMlFkmSUMSXJMlFkuzptIZpo4hxke1ndc7z4C58ERtrSHrWK5URDddF5PWTU8cskkjHyNzxaG2AO9vEfNsfFd7/DGD9NL5M/ktxjjDQGgWAAAHUALBcl0jdFCiIitO2ZwvTI1EViKvvNM/wAMYP00vkz+S+f4YwfppfJn8luixO1Oqej0kkgNn44R/Wd6o8r38F47SadrVcrentPJNBpGNVysSk9v8lSalExkz2RuL42uLWuda5sbX3doK62SiyTJc4qWpxTktVVCXJMlFkmSUeYnV1ONwLZo/wA5Hv3fKb0hXRsPtGKyka+95GgNf27tzvEe8FVDku/yfa16HX8042hl3dga4/wut4XVxw6b/EvuOl4LqV3gd7U+qF4IiK4OkCIiAIi4yyBrS47g0FxPYBcoCouVzVjLUspWn1WWDu9wDn/dxHmtaBtuUNbWmerlmdxJJ8XuLvcLBcslRa9+UmPocnxaXmTY9m/MlyTJRZJktCipxJckyUWSZJQxJckyUWSZJQxJckyUWSZJQxJckyUWSZJQxJclt/Jlp/OVbpSPVhYSPrP9UfdzWl5K2+TTTuboucI9aZxf24j1G/Bx/WW3o48pU8bljwyDmahPG/8A3vNtREXQnYhVxypatd8dM07mjnX95u1o8Bkf1grFe8NBJNgBck9AHEqhtb1Q1FTJMflvJaD0N4NHg0NCr9fJjHincp+LzYw4J/d8kOvkmSiyTJUdHK4kuSZKLJMkoYkuS6eobsZBxYbn6p3H++xT5LjIAQQeBFlnG5WPRydiWB6xSNenZS8dkNW9JoopCbutg/6zdxPjuPisyqy5GdTJZLTuO9tpAO0HB38Cs1dQi2lneIqKloERF6ehYPbas5rTp3DcTHzY75CGfxLOLS+Vmox063z5WN8g5/8ACEBT1IdxPznE++w+CnzXXpzZg7gueS5uRcnqvk4mZc5HO9VUlzTNRZJmsKIsSXNM1FmmaUMSXNM1FmmaUMSXNM1FmmaUMSXNM1FmmaUMTtU0TpHtY3e57gxo7XGw95XoKhpGxRMib7MbGsHc1oH4KneTXTue1BriLthaZj3j1W/ecD+qrpVtoI6arvU6HhMWLHP9foERFYl0avyi6vzFC5oNnzHmW9xF3n7II/WCpnNbdypazztYIQfUp24n677Od7sB4FaZmqLVvzkXwcpxGTmzL6JsS5pmoskzWrRX4kuaZqLNMkoYkuaZqLNM0oYmx8mlZzWqNbwEmTD+tGSPvMCvBed9nqjDUKd/VLF+9APucvRC6DTLcTTsNE7KBi+PlsERFObYVfcs7/8AJxDrmP7l6sFV/wAszL0cR6p7ecT0BUzHbh3L7koWu3DuX3Jc7RxitJckyUWSZJR5iS5JkoskySj3ElyTJRZJklDElyTJcI2uc4NaC5ziA1rQSSTuAAHEq2Nh+TURY1FaA6b2o4DYtj6i7oc7s4DtPCSOF0i0hPBpnTOpvxNEqtlamKjFZI3CNz2sa1187OaSHkdDbgAX3m/nhcl6D2p0r0mimhAu5zCWfXb6zPvNC88AkmwG88B+Ck1ECRqiITazSpC5Eb0VP3Lf5ItMwpZJyN8z8W/Uj3ftOf5LfVj9n9MFNSRQdMcbWut0utdx8XFx8VkFaxMwYjS/08fLja3wF1tSrmwQyTP9mNjnntxF7d54eK7K0Hle1rm6VlO0+tO67vqRkH3uLPIr2R+DFcZTScuNXFVVdY6WR0jzd73Oe49riSfeVFkoskyVDRyKpe6kuSZKLJMko8xJckyUWSZJQxJckyUWSZJQxOxSPtPEep7f3jV6VXmjT25VEQ65Ix5ytC9Lq50v9JDptAlQN9/zCIi2TeC0zlap8tMLv0csT/DLE/tLc1h9sNP5/T6iIby6J2P1gMh7wEB51B/kmSjc7p6wD5hfMlSSNpyocvNHjI5PJLkmSiyTJYUR4kuSZKLJMkoYkuS7FBRSTythibnJIcWNFhc953DcCb9i6WSnoK58MrJWe3G9sje9rgR4bl6iJe56jUvcvPYrYCKhaJJLS1ZG+S3qsvxbHf8Aa4nsG5bautp1cyeGOZm9krGyN7nNB8967KumNa1KadPGxrGojOgVO02y1touZt+SbIavhuw/OtHdmWsVxLpjSo/STU2/KmIQX+iHl/xPuWMkedeFI5oUlxvsp3ERFKbAVB8out+k6jKQbxxfkGdzCcj4vL/CyuXa3WvRKKaf5TWER/Xd6rPvEHuBXm8v8e1aOrdsjSq4i/ZGJ7SXJMlFkmSr6KjElyTJRZJklDElyTJRZJklDElyTJRZJklDEzeyNPzmoUzeuePyacz+yvRiozkmoec1JjuiKN8p7zaNvxKvNXMLcWIh0umbjE1PAREUpOF8c24seB3L6iA81bS6YaeqmhtbmpXBv1HnJnuICxOSs7ll0TGeKqA9SZvo8p6nDewn3+QVWuuDY8RuKr9Sz72XqVGtip+Xqc8kyUeSZLWo0MSTJMlHkmSUMSTJMlHkmSUMS7uRnXOdo30zj69O67f+OQlw8nB/mFYS888mevei6lESbRzf5eTueRifB4Z4XXoZWUDrZXoXmkflGiegREU5tBEXxzgBc7gN5JQFU8tuub4aNp/8iUebIx+8PkqqyWS2s1w1dbNUX9V7zzfYxvqs+60eJKxOSqpVycqlBO7mSK4kyTJR5Jko6IMSTJMlHkmSUMSTJMlHkmSUMSTJfW7zYdO5RZLsUkbj7Iu8kRxjre82Hx96zYzJyISxRZvRpb3IvploZ6kj848RRn6MY3/eJ8lZSxezGjiko4acf7bAHHrcd7j5krKK2OhCIiAIiIDD7XaA2topac8XNvGep43tPmF5uroXAnMYyMcYpm9T27vfb3L1Sqd5XNlhDN6axv5Ca0dUGj2XfJk+HkFHIzNtEU0fMbRVuSZJURFji0+BHAg8COwhRZKuqilVtbKS5L5ko8kySjzEkyTJR5JklDElD/DtXprY3XfTKCGovd7mYyf8jfVf94E9xC8wZLkJiOBI7iVLG/BTYglWJVPW90uvJPpDvnHzKekO+cfMqb7R4Nn7Z+n9/wDR62utS5Udd9F0yWxtJN/l4/1wcj4MD/Gy87ekO+cfMr46UniSe8leOntKoxdq1VFRE/c5ZJko8kyWrRo4kmSZKPJMkoYkmSZKPJMkoYkmSZKPJMkoYkrbk2G8ncArD5Ktm/SK0SuF4KPffodM4e+w/BaRplI9xaGNymldzcDesncXdw3+/qXo3Y7ZtlBRsgbvcBlK7pc873HzW5AykyUstJFimS9zNoiLZN0IiIAiIgC62padHUQvhlaHRyNLXA9RXZRAebNq9lZKOoNLJv4upJTwey9+bJ6/x71qzrg2O4jcQV6f2w2Th1CmMMm549aKQcWO6CCvPuu6DNFM6nnbhVs9l3BtQ0cCD8+3n8YJY73Q1J4cvvJ1MDkmS4OuDY7iNxB3EL5ktWjQxJMkyUeSZJQokyTJR3S6UKJMkyUd0ulCiTJMlHdLpQokyTJR3S6UKJMkyUd0ulCiTJMlHdLpQokyXYpIA67nnGJm97vg0fSP9VwpKQvu4nCNu98h4Ds7XHoH4b1ZvJvsAatzKmoYWUURvTwu4yO+e/r/AL8JY48t16GxDBktr0M7yUbFub/n6lmMjxjTREfm4+g26CVZy+NaALDcBuAC+rcLIIiIAiIgCIiAIiIAtf2w2Np9RhwlGMjd8UrfaYe/qWwIgPM+0+zc1NLzNaMH8IawA4SDoElunt49/RrNVSvidi8WPEHiCOtrhuI7QvWGsaJT1cRiqGNkY7oI3jtB6FTe1fJfVUYJp2+m0Vy4wPvnH2sdxB7R/RRPjRd0IJIUdunUqzJMlkn6S15Po7iXjjTy2ZM3sF7B/hY9ixsjHNJa4FrhuLXAgjvB4KBWqnU1HMVvUZJkuF0usaMaOeSZLhdLpQo55JkuF0ulCjnkmS4XS6UKOeSZLhdduj02WUZNFmD2pXkNjHe87r9guexe1YRqr0OvkshTad6okmJZGfYaBeSTsY3q+kd3VdZPQtCdNII6OI1c3TM5hEDO0NPtd7vIK4tjeSqKncKisd6TVnfd29rD2BTNi9TZZB3cazsJyZPqSyorWc1Ss9aCkHT9J/We9XJFE1rQ1oDWgWAAsAFyARTm2EREAREQBERAEREAREQBERAEREBqm1HJrQV13PZzU3RLF6pv224qtNf5MdTgG5rNRp2+yJAedaPovFnDwNleyIOp5PrNLgDsX89Rv6W1EZkj/wDY2xA8CoP+3pjviMc464JWOP2DZ/uXqqv0amnFpomSD6TAT5rUNT5GNKmN2sdC7rjdZYLGikSxNU871FDNH+cjkj+vG5vxCgyV7ScikrP9NqE8Y6GlzrfErpTckmq9FZFJ/wAsMbv2mrDleTDkeSlsl9bv3Deeob1cbeSTVv09KO1tLAD+wu3DyQ6kfb1EsHSIhh+yAnK8nnI8lPw6FVPFxDIG/Oewsb9p1h71L/0djPz1REw/MiJnf5M9X7yumm5C6Ym9TUTznpu4/iVtGkcnOmU35unYSPlPGRWSRoZpC3uUVouzE05Ao6KSY/pqvcwdojG77WSsTRORh0hbJqU5ltwgj9Vjeyw3AdgVqxxNaLNAaBwDQAPJclmiInQlRqJ0OnpmkQUzBHBG2Ng6Gi3meldxEXp6EREAREQBERAEREAREQBERAEREAREQBERAEREAREQBERAEREAREQBERAEREAREQBERAEREAREQBERAEREAREQBERAEREAREQBERAEREAREQBERAEREAREQBERAER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33124" name="AutoShape 4" descr="data:image/jpeg;base64,/9j/4AAQSkZJRgABAQAAAQABAAD/2wCEAAkGBg8RDxUREBISEA8SFBUQEBAPDhASFBUWFRAVFBYXFxMYHCgeFxkjGRISHy8gJCcpLC0sFR4xNTAqNSY3LCkBCQoKDgwOGg8PGiklHyQpLDUsLC8pLCwvLCksLCwpLCopKTUpKSwsKSwsLC8sLCwtLCwsLCw1LCwqLCwsLCksKf/AABEIAOEA4QMBIgACEQEDEQH/xAAcAAEAAgIDAQAAAAAAAAAAAAAAAwcFBgIECAH/xABGEAABAwMBAwgFBwoFBQAAAAABAAIDBBESBQYhMQcTQVFhcYGRFCIyobFCUmJykqLBIzNTgrKzwtHh8BckNENzFRZkk/H/xAAaAQEAAgMBAAAAAAAAAAAAAAAAAwUCBAYB/8QAMhEAAQQBAgUBBQcFAAAAAAAAAAECAxESBCEFEzFBYVFxgZGxwRQiMlJiodEzQkPh8P/aAAwDAQACEQMRAD8AvFERAEREAREQBEXGSRrQS4hoHEk2CA5L45wAudw6ytG2l5VqWnPNwAzzcA1gJ393/wAWoVFRrOoG8snokJ4NHtW7uhYPkaz8SkUkzI0t60WZq22tBTD8rMy46AQVqVby1QXtTQSznoIabLEUOwVIw5SZTydLpXE+5Z+npI4xZjGsH0WgLTdrUT8KFdJxNqfgSzDv5Rdal/M0QYOgyblEdd2kf+hj/vvWx3S6gXWP7Uaq8SlXpRrn/U9pB/uwns/srk3azaKP2oopR9Ej+q2G6XRNZIYpxGbwYaLlcrIv9VQvA6XMBKzulcr2nTENe4wu6ni3xUR38Vjq/Z2kmH5SFh7Q2x8wpW638yGwzin52/AsSi1SGYXika8fRcL+S7SpSTYmSE50NQ+EjeGPJLf6Lv6fyk6hREM1CEvj4c825HnxHvW2ydj+ilhFq4pei7luIsRoW1VLWMDoZASfkki/9Vl1MbQREQBERAEREAREQBERAEREARFqm2+3cNBGQCHTnc1g32J4buk9iAye0e1NPRRl8zgDa4Zfef5BVbXa1qOrO9Ummo77nWILh9EfiVFp+jy1kgq692ZJyjhvdo7XdZW0tsBYCwHABV82rrZnxKfU8Qr7sXx/g6Gj7N09MPybbv8AlSP3uJ7ysrko8kyVcrlVbUpnOVy25STJMlHkmS8MSTJMlHkmSAkyTJR5JkgJMkyUeSZICTJcZWNcMXAOaeIIuFxyTJAa1X7HmN/PUDzBLxLLnB3h0LPbK8pzmvFNqLTFKNweentv8oe9T5LH6vo0NSzGVu/5Lxuc09YK3IdU5mzt0LHTa98ez90LRila5oc0hzTvBBuCuapnZ/a6o0qcU9U7naZx9SS/lfqd8Vb9FWxzRiSNwcxwuCP74q0a9HpbS/jkbI3Jq2hOiIsjMIiIAiIgCIiAIi6OtavHSwOmk4NG4X4noCAw+2+2MdBATcGZw9RvG3Re3wCqClgkmlNVUkuldvY1xvgD+K+1FbJX1LqmY3YHHm2ngTwyt1DgF3slR6/Vqq8pnv8A4OV4vxBVVYI127r9DuUle6M7t46Wnh/RZen1SN/Tiep381rmSZKrZI5pQxzOZt2NtyTJavFWPb7LiOzo8l249aePaAPdcKdJkXqbbdS1euxnckyWKZrTOkOHkVK3VYj8q3eCpEe1e5KkrF7mQyTJdMV0fz2+a5CrZ85v2gvbQyyT1O1kmS6vpTPnN+0F8NZH89v2gloe5IdvJMl0XajEPljwufgo3avEOknub/NeZt9TFZGp3MlkmSw79cHyW+Z/ALrSatIekN+qPxWCytQjdqGIZ6SdrRdxAHaVjqrWuiP7R/ALEOkJ3kknrJuuOShdMq9DWfqXO2bsKyFsrS2QZB3G6n2L2sl06cU8xL6Z5sxx+H1h71BkoK6kbKwsd4HpB6CFLpNS6B3hepPw/XO0sn6V6p9faXzBO17Q9hDmuF2kdIKkVVcl+17mPNDUneDZjj1ngR2H4q1V1DXI5LQ7tj0e1HN6KERF6ZBERAEREAVNcpm0Rq6kUkTvyTLhxB6B7R8TuHcrH201wUlG94NnuGDOwkG58ACfJUjprScpXe1Ib7+hvyR+PitTVzcqO06r0K/iOp+zwqqdV2QyEbQ1oa0WAFgFyyUWSZLmqOGqyXJMlFkmSUMSXJMlFkmSUMSXJMlFkmSUMSXJMlFkmSUMSXJMlFkuzptIZpo4hxke1ndc7z4C58ERtrSHrWK5URDddF5PWTU8cskkjHyNzxaG2AO9vEfNsfFd7/DGD9NL5M/ktxjjDQGgWAAAHUALBcl0jdFCiIitO2ZwvTI1EViKvvNM/wAMYP00vkz+S+f4YwfppfJn8luixO1Oqej0kkgNn44R/Wd6o8r38F47SadrVcrentPJNBpGNVysSk9v8lSalExkz2RuL42uLWuda5sbX3doK62SiyTJc4qWpxTktVVCXJMlFkmSUeYnV1ONwLZo/wA5Hv3fKb0hXRsPtGKyka+95GgNf27tzvEe8FVDku/yfa16HX8042hl3dga4/wut4XVxw6b/EvuOl4LqV3gd7U+qF4IiK4OkCIiAIi4yyBrS47g0FxPYBcoCouVzVjLUspWn1WWDu9wDn/dxHmtaBtuUNbWmerlmdxJJ8XuLvcLBcslRa9+UmPocnxaXmTY9m/MlyTJRZJktCipxJckyUWSZJQxJckyUWSZJQxJckyUWSZJQxJckyUWSZJQxJclt/Jlp/OVbpSPVhYSPrP9UfdzWl5K2+TTTuboucI9aZxf24j1G/Bx/WW3o48pU8bljwyDmahPG/8A3vNtREXQnYhVxypatd8dM07mjnX95u1o8Bkf1grFe8NBJNgBck9AHEqhtb1Q1FTJMflvJaD0N4NHg0NCr9fJjHincp+LzYw4J/d8kOvkmSiyTJUdHK4kuSZKLJMkoYkuS6eobsZBxYbn6p3H++xT5LjIAQQeBFlnG5WPRydiWB6xSNenZS8dkNW9JoopCbutg/6zdxPjuPisyqy5GdTJZLTuO9tpAO0HB38Cs1dQi2lneIqKloERF6ehYPbas5rTp3DcTHzY75CGfxLOLS+Vmox063z5WN8g5/8ACEBT1IdxPznE++w+CnzXXpzZg7gueS5uRcnqvk4mZc5HO9VUlzTNRZJmsKIsSXNM1FmmaUMSXNM1FmmaUMSXNM1FmmaUMSXNM1FmmaUMTtU0TpHtY3e57gxo7XGw95XoKhpGxRMib7MbGsHc1oH4KneTXTue1BriLthaZj3j1W/ecD+qrpVtoI6arvU6HhMWLHP9foERFYl0avyi6vzFC5oNnzHmW9xF3n7II/WCpnNbdypazztYIQfUp24n677Od7sB4FaZmqLVvzkXwcpxGTmzL6JsS5pmoskzWrRX4kuaZqLNMkoYkuaZqLNM0oYmx8mlZzWqNbwEmTD+tGSPvMCvBed9nqjDUKd/VLF+9APucvRC6DTLcTTsNE7KBi+PlsERFObYVfcs7/8AJxDrmP7l6sFV/wAszL0cR6p7ecT0BUzHbh3L7koWu3DuX3Jc7RxitJckyUWSZJR5iS5JkoskySj3ElyTJRZJklDElyTJcI2uc4NaC5ziA1rQSSTuAAHEq2Nh+TURY1FaA6b2o4DYtj6i7oc7s4DtPCSOF0i0hPBpnTOpvxNEqtlamKjFZI3CNz2sa1187OaSHkdDbgAX3m/nhcl6D2p0r0mimhAu5zCWfXb6zPvNC88AkmwG88B+Ck1ECRqiITazSpC5Eb0VP3Lf5ItMwpZJyN8z8W/Uj3ftOf5LfVj9n9MFNSRQdMcbWut0utdx8XFx8VkFaxMwYjS/08fLja3wF1tSrmwQyTP9mNjnntxF7d54eK7K0Hle1rm6VlO0+tO67vqRkH3uLPIr2R+DFcZTScuNXFVVdY6WR0jzd73Oe49riSfeVFkoskyVDRyKpe6kuSZKLJMko8xJckyUWSZJQxJckyUWSZJQxOxSPtPEep7f3jV6VXmjT25VEQ65Ix5ytC9Lq50v9JDptAlQN9/zCIi2TeC0zlap8tMLv0csT/DLE/tLc1h9sNP5/T6iIby6J2P1gMh7wEB51B/kmSjc7p6wD5hfMlSSNpyocvNHjI5PJLkmSiyTJYUR4kuSZKLJMkoYkuS7FBRSTythibnJIcWNFhc953DcCb9i6WSnoK58MrJWe3G9sje9rgR4bl6iJe56jUvcvPYrYCKhaJJLS1ZG+S3qsvxbHf8Aa4nsG5bautp1cyeGOZm9krGyN7nNB8967KumNa1KadPGxrGojOgVO02y1touZt+SbIavhuw/OtHdmWsVxLpjSo/STU2/KmIQX+iHl/xPuWMkedeFI5oUlxvsp3ERFKbAVB8out+k6jKQbxxfkGdzCcj4vL/CyuXa3WvRKKaf5TWER/Xd6rPvEHuBXm8v8e1aOrdsjSq4i/ZGJ7SXJMlFkmSr6KjElyTJRZJklDElyTJRZJklDElyTJRZJklDEzeyNPzmoUzeuePyacz+yvRiozkmoec1JjuiKN8p7zaNvxKvNXMLcWIh0umbjE1PAREUpOF8c24seB3L6iA81bS6YaeqmhtbmpXBv1HnJnuICxOSs7ll0TGeKqA9SZvo8p6nDewn3+QVWuuDY8RuKr9Sz72XqVGtip+Xqc8kyUeSZLWo0MSTJMlHkmSUMSTJMlHkmSUMS7uRnXOdo30zj69O67f+OQlw8nB/mFYS888mevei6lESbRzf5eTueRifB4Z4XXoZWUDrZXoXmkflGiegREU5tBEXxzgBc7gN5JQFU8tuub4aNp/8iUebIx+8PkqqyWS2s1w1dbNUX9V7zzfYxvqs+60eJKxOSqpVycqlBO7mSK4kyTJR5Jko6IMSTJMlHkmSUMSTJMlHkmSUMSTJfW7zYdO5RZLsUkbj7Iu8kRxjre82Hx96zYzJyISxRZvRpb3IvploZ6kj848RRn6MY3/eJ8lZSxezGjiko4acf7bAHHrcd7j5krKK2OhCIiAIiIDD7XaA2topac8XNvGep43tPmF5uroXAnMYyMcYpm9T27vfb3L1Sqd5XNlhDN6axv5Ca0dUGj2XfJk+HkFHIzNtEU0fMbRVuSZJURFji0+BHAg8COwhRZKuqilVtbKS5L5ko8kySjzEkyTJR5JklDElD/DtXprY3XfTKCGovd7mYyf8jfVf94E9xC8wZLkJiOBI7iVLG/BTYglWJVPW90uvJPpDvnHzKekO+cfMqb7R4Nn7Z+n9/wDR62utS5Udd9F0yWxtJN/l4/1wcj4MD/Gy87ekO+cfMr46UniSe8leOntKoxdq1VFRE/c5ZJko8kyWrRo4kmSZKPJMkoYkmSZKPJMkoYkmSZKPJMkoYkrbk2G8ncArD5Ktm/SK0SuF4KPffodM4e+w/BaRplI9xaGNymldzcDesncXdw3+/qXo3Y7ZtlBRsgbvcBlK7pc873HzW5AykyUstJFimS9zNoiLZN0IiIAiIgC62padHUQvhlaHRyNLXA9RXZRAebNq9lZKOoNLJv4upJTwey9+bJ6/x71qzrg2O4jcQV6f2w2Th1CmMMm549aKQcWO6CCvPuu6DNFM6nnbhVs9l3BtQ0cCD8+3n8YJY73Q1J4cvvJ1MDkmS4OuDY7iNxB3EL5ktWjQxJMkyUeSZJQokyTJR3S6UKJMkyUd0ulCiTJMlHdLpQokyTJR3S6UKJMkyUd0ulCiTJMlHdLpQokyXYpIA67nnGJm97vg0fSP9VwpKQvu4nCNu98h4Ds7XHoH4b1ZvJvsAatzKmoYWUURvTwu4yO+e/r/AL8JY48t16GxDBktr0M7yUbFub/n6lmMjxjTREfm4+g26CVZy+NaALDcBuAC+rcLIIiIAiIgCIiAIiIAtf2w2Np9RhwlGMjd8UrfaYe/qWwIgPM+0+zc1NLzNaMH8IawA4SDoElunt49/RrNVSvidi8WPEHiCOtrhuI7QvWGsaJT1cRiqGNkY7oI3jtB6FTe1fJfVUYJp2+m0Vy4wPvnH2sdxB7R/RRPjRd0IJIUdunUqzJMlkn6S15Po7iXjjTy2ZM3sF7B/hY9ixsjHNJa4FrhuLXAgjvB4KBWqnU1HMVvUZJkuF0usaMaOeSZLhdLpQo55JkuF0ulCjnkmS4XS6UKOeSZLhdduj02WUZNFmD2pXkNjHe87r9guexe1YRqr0OvkshTad6okmJZGfYaBeSTsY3q+kd3VdZPQtCdNII6OI1c3TM5hEDO0NPtd7vIK4tjeSqKncKisd6TVnfd29rD2BTNi9TZZB3cazsJyZPqSyorWc1Ss9aCkHT9J/We9XJFE1rQ1oDWgWAAsAFyARTm2EREAREQBERAEREAREQBERAEREBqm1HJrQV13PZzU3RLF6pv224qtNf5MdTgG5rNRp2+yJAedaPovFnDwNleyIOp5PrNLgDsX89Rv6W1EZkj/wDY2xA8CoP+3pjviMc464JWOP2DZ/uXqqv0amnFpomSD6TAT5rUNT5GNKmN2sdC7rjdZYLGikSxNU871FDNH+cjkj+vG5vxCgyV7ScikrP9NqE8Y6GlzrfErpTckmq9FZFJ/wAsMbv2mrDleTDkeSlsl9bv3Deeob1cbeSTVv09KO1tLAD+wu3DyQ6kfb1EsHSIhh+yAnK8nnI8lPw6FVPFxDIG/Oewsb9p1h71L/0djPz1REw/MiJnf5M9X7yumm5C6Ym9TUTznpu4/iVtGkcnOmU35unYSPlPGRWSRoZpC3uUVouzE05Ao6KSY/pqvcwdojG77WSsTRORh0hbJqU5ltwgj9Vjeyw3AdgVqxxNaLNAaBwDQAPJclmiInQlRqJ0OnpmkQUzBHBG2Ng6Gi3meldxEXp6EREAREQBERAEREAREQBERAEREAREQBERAEREAREQBERAEREAREQBERAEREAREQBERAEREAREQBERAEREAREQBERAEREAREQBERAEREAREQBERAEREAREQBERAER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33126" name="AutoShape 6" descr="data:image/jpeg;base64,/9j/4AAQSkZJRgABAQAAAQABAAD/2wCEAAkGBg8RDxUREBISEA8SFBUQEBAPDhASFBUWFRAVFBYXFxMYHCgeFxkjGRISHy8gJCcpLC0sFR4xNTAqNSY3LCkBCQoKDgwOGg8PGiklHyQpLDUsLC8pLCwvLCksLCwpLCopKTUpKSwsKSwsLC8sLCwtLCwsLCw1LCwqLCwsLCksKf/AABEIAOEA4QMBIgACEQEDEQH/xAAcAAEAAgIDAQAAAAAAAAAAAAAAAwcFBgIECAH/xABGEAABAwMBAwgFBwoFBQAAAAABAAIDBBESBQYhMQcTQVFhcYGRFCIyobFCUmJykqLBIzNTgrKzwtHh8BckNENzFRZkk/H/xAAaAQEAAgMBAAAAAAAAAAAAAAAAAwUCBAYB/8QAMhEAAQQBAgUBBQcFAAAAAAAAAAECAxESBCEFEzFBYVFxgZGxwRQiMlJiodEzQkPh8P/aAAwDAQACEQMRAD8AvFERAEREAREQBEXGSRrQS4hoHEk2CA5L45wAudw6ytG2l5VqWnPNwAzzcA1gJ393/wAWoVFRrOoG8snokJ4NHtW7uhYPkaz8SkUkzI0t60WZq22tBTD8rMy46AQVqVby1QXtTQSznoIabLEUOwVIw5SZTydLpXE+5Z+npI4xZjGsH0WgLTdrUT8KFdJxNqfgSzDv5Rdal/M0QYOgyblEdd2kf+hj/vvWx3S6gXWP7Uaq8SlXpRrn/U9pB/uwns/srk3azaKP2oopR9Ej+q2G6XRNZIYpxGbwYaLlcrIv9VQvA6XMBKzulcr2nTENe4wu6ni3xUR38Vjq/Z2kmH5SFh7Q2x8wpW638yGwzin52/AsSi1SGYXika8fRcL+S7SpSTYmSE50NQ+EjeGPJLf6Lv6fyk6hREM1CEvj4c825HnxHvW2ydj+ilhFq4pei7luIsRoW1VLWMDoZASfkki/9Vl1MbQREQBERAEREAREQBERAEREARFqm2+3cNBGQCHTnc1g32J4buk9iAye0e1NPRRl8zgDa4Zfef5BVbXa1qOrO9Ummo77nWILh9EfiVFp+jy1kgq692ZJyjhvdo7XdZW0tsBYCwHABV82rrZnxKfU8Qr7sXx/g6Gj7N09MPybbv8AlSP3uJ7ysrko8kyVcrlVbUpnOVy25STJMlHkmS8MSTJMlHkmSAkyTJR5JkgJMkyUeSZICTJcZWNcMXAOaeIIuFxyTJAa1X7HmN/PUDzBLxLLnB3h0LPbK8pzmvFNqLTFKNweentv8oe9T5LH6vo0NSzGVu/5Lxuc09YK3IdU5mzt0LHTa98ez90LRila5oc0hzTvBBuCuapnZ/a6o0qcU9U7naZx9SS/lfqd8Vb9FWxzRiSNwcxwuCP74q0a9HpbS/jkbI3Jq2hOiIsjMIiIAiIgCIiAIi6OtavHSwOmk4NG4X4noCAw+2+2MdBATcGZw9RvG3Re3wCqClgkmlNVUkuldvY1xvgD+K+1FbJX1LqmY3YHHm2ngTwyt1DgF3slR6/Vqq8pnv8A4OV4vxBVVYI127r9DuUle6M7t46Wnh/RZen1SN/Tiep381rmSZKrZI5pQxzOZt2NtyTJavFWPb7LiOzo8l249aePaAPdcKdJkXqbbdS1euxnckyWKZrTOkOHkVK3VYj8q3eCpEe1e5KkrF7mQyTJdMV0fz2+a5CrZ85v2gvbQyyT1O1kmS6vpTPnN+0F8NZH89v2gloe5IdvJMl0XajEPljwufgo3avEOknub/NeZt9TFZGp3MlkmSw79cHyW+Z/ALrSatIekN+qPxWCytQjdqGIZ6SdrRdxAHaVjqrWuiP7R/ALEOkJ3kknrJuuOShdMq9DWfqXO2bsKyFsrS2QZB3G6n2L2sl06cU8xL6Z5sxx+H1h71BkoK6kbKwsd4HpB6CFLpNS6B3hepPw/XO0sn6V6p9faXzBO17Q9hDmuF2kdIKkVVcl+17mPNDUneDZjj1ngR2H4q1V1DXI5LQ7tj0e1HN6KERF6ZBERAEREAVNcpm0Rq6kUkTvyTLhxB6B7R8TuHcrH201wUlG94NnuGDOwkG58ACfJUjprScpXe1Ib7+hvyR+PitTVzcqO06r0K/iOp+zwqqdV2QyEbQ1oa0WAFgFyyUWSZLmqOGqyXJMlFkmSUMSXJMlFkmSUMSXJMlFkmSUMSXJMlFkmSUMSXJMlFkuzptIZpo4hxke1ndc7z4C58ERtrSHrWK5URDddF5PWTU8cskkjHyNzxaG2AO9vEfNsfFd7/DGD9NL5M/ktxjjDQGgWAAAHUALBcl0jdFCiIitO2ZwvTI1EViKvvNM/wAMYP00vkz+S+f4YwfppfJn8luixO1Oqej0kkgNn44R/Wd6o8r38F47SadrVcrentPJNBpGNVysSk9v8lSalExkz2RuL42uLWuda5sbX3doK62SiyTJc4qWpxTktVVCXJMlFkmSUeYnV1ONwLZo/wA5Hv3fKb0hXRsPtGKyka+95GgNf27tzvEe8FVDku/yfa16HX8042hl3dga4/wut4XVxw6b/EvuOl4LqV3gd7U+qF4IiK4OkCIiAIi4yyBrS47g0FxPYBcoCouVzVjLUspWn1WWDu9wDn/dxHmtaBtuUNbWmerlmdxJJ8XuLvcLBcslRa9+UmPocnxaXmTY9m/MlyTJRZJktCipxJckyUWSZJQxJckyUWSZJQxJckyUWSZJQxJckyUWSZJQxJclt/Jlp/OVbpSPVhYSPrP9UfdzWl5K2+TTTuboucI9aZxf24j1G/Bx/WW3o48pU8bljwyDmahPG/8A3vNtREXQnYhVxypatd8dM07mjnX95u1o8Bkf1grFe8NBJNgBck9AHEqhtb1Q1FTJMflvJaD0N4NHg0NCr9fJjHincp+LzYw4J/d8kOvkmSiyTJUdHK4kuSZKLJMkoYkuS6eobsZBxYbn6p3H++xT5LjIAQQeBFlnG5WPRydiWB6xSNenZS8dkNW9JoopCbutg/6zdxPjuPisyqy5GdTJZLTuO9tpAO0HB38Cs1dQi2lneIqKloERF6ehYPbas5rTp3DcTHzY75CGfxLOLS+Vmox063z5WN8g5/8ACEBT1IdxPznE++w+CnzXXpzZg7gueS5uRcnqvk4mZc5HO9VUlzTNRZJmsKIsSXNM1FmmaUMSXNM1FmmaUMSXNM1FmmaUMSXNM1FmmaUMTtU0TpHtY3e57gxo7XGw95XoKhpGxRMib7MbGsHc1oH4KneTXTue1BriLthaZj3j1W/ecD+qrpVtoI6arvU6HhMWLHP9foERFYl0avyi6vzFC5oNnzHmW9xF3n7II/WCpnNbdypazztYIQfUp24n677Od7sB4FaZmqLVvzkXwcpxGTmzL6JsS5pmoskzWrRX4kuaZqLNMkoYkuaZqLNM0oYmx8mlZzWqNbwEmTD+tGSPvMCvBed9nqjDUKd/VLF+9APucvRC6DTLcTTsNE7KBi+PlsERFObYVfcs7/8AJxDrmP7l6sFV/wAszL0cR6p7ecT0BUzHbh3L7koWu3DuX3Jc7RxitJckyUWSZJR5iS5JkoskySj3ElyTJRZJklDElyTJcI2uc4NaC5ziA1rQSSTuAAHEq2Nh+TURY1FaA6b2o4DYtj6i7oc7s4DtPCSOF0i0hPBpnTOpvxNEqtlamKjFZI3CNz2sa1187OaSHkdDbgAX3m/nhcl6D2p0r0mimhAu5zCWfXb6zPvNC88AkmwG88B+Ck1ECRqiITazSpC5Eb0VP3Lf5ItMwpZJyN8z8W/Uj3ftOf5LfVj9n9MFNSRQdMcbWut0utdx8XFx8VkFaxMwYjS/08fLja3wF1tSrmwQyTP9mNjnntxF7d54eK7K0Hle1rm6VlO0+tO67vqRkH3uLPIr2R+DFcZTScuNXFVVdY6WR0jzd73Oe49riSfeVFkoskyVDRyKpe6kuSZKLJMko8xJckyUWSZJQxJckyUWSZJQxOxSPtPEep7f3jV6VXmjT25VEQ65Ix5ytC9Lq50v9JDptAlQN9/zCIi2TeC0zlap8tMLv0csT/DLE/tLc1h9sNP5/T6iIby6J2P1gMh7wEB51B/kmSjc7p6wD5hfMlSSNpyocvNHjI5PJLkmSiyTJYUR4kuSZKLJMkoYkuS7FBRSTythibnJIcWNFhc953DcCb9i6WSnoK58MrJWe3G9sje9rgR4bl6iJe56jUvcvPYrYCKhaJJLS1ZG+S3qsvxbHf8Aa4nsG5bautp1cyeGOZm9krGyN7nNB8967KumNa1KadPGxrGojOgVO02y1touZt+SbIavhuw/OtHdmWsVxLpjSo/STU2/KmIQX+iHl/xPuWMkedeFI5oUlxvsp3ERFKbAVB8out+k6jKQbxxfkGdzCcj4vL/CyuXa3WvRKKaf5TWER/Xd6rPvEHuBXm8v8e1aOrdsjSq4i/ZGJ7SXJMlFkmSr6KjElyTJRZJklDElyTJRZJklDElyTJRZJklDEzeyNPzmoUzeuePyacz+yvRiozkmoec1JjuiKN8p7zaNvxKvNXMLcWIh0umbjE1PAREUpOF8c24seB3L6iA81bS6YaeqmhtbmpXBv1HnJnuICxOSs7ll0TGeKqA9SZvo8p6nDewn3+QVWuuDY8RuKr9Sz72XqVGtip+Xqc8kyUeSZLWo0MSTJMlHkmSUMSTJMlHkmSUMS7uRnXOdo30zj69O67f+OQlw8nB/mFYS888mevei6lESbRzf5eTueRifB4Z4XXoZWUDrZXoXmkflGiegREU5tBEXxzgBc7gN5JQFU8tuub4aNp/8iUebIx+8PkqqyWS2s1w1dbNUX9V7zzfYxvqs+60eJKxOSqpVycqlBO7mSK4kyTJR5Jko6IMSTJMlHkmSUMSTJMlHkmSUMSTJfW7zYdO5RZLsUkbj7Iu8kRxjre82Hx96zYzJyISxRZvRpb3IvploZ6kj848RRn6MY3/eJ8lZSxezGjiko4acf7bAHHrcd7j5krKK2OhCIiAIiIDD7XaA2topac8XNvGep43tPmF5uroXAnMYyMcYpm9T27vfb3L1Sqd5XNlhDN6axv5Ca0dUGj2XfJk+HkFHIzNtEU0fMbRVuSZJURFji0+BHAg8COwhRZKuqilVtbKS5L5ko8kySjzEkyTJR5JklDElD/DtXprY3XfTKCGovd7mYyf8jfVf94E9xC8wZLkJiOBI7iVLG/BTYglWJVPW90uvJPpDvnHzKekO+cfMqb7R4Nn7Z+n9/wDR62utS5Udd9F0yWxtJN/l4/1wcj4MD/Gy87ekO+cfMr46UniSe8leOntKoxdq1VFRE/c5ZJko8kyWrRo4kmSZKPJMkoYkmSZKPJMkoYkmSZKPJMkoYkrbk2G8ncArD5Ktm/SK0SuF4KPffodM4e+w/BaRplI9xaGNymldzcDesncXdw3+/qXo3Y7ZtlBRsgbvcBlK7pc873HzW5AykyUstJFimS9zNoiLZN0IiIAiIgC62padHUQvhlaHRyNLXA9RXZRAebNq9lZKOoNLJv4upJTwey9+bJ6/x71qzrg2O4jcQV6f2w2Th1CmMMm549aKQcWO6CCvPuu6DNFM6nnbhVs9l3BtQ0cCD8+3n8YJY73Q1J4cvvJ1MDkmS4OuDY7iNxB3EL5ktWjQxJMkyUeSZJQokyTJR3S6UKJMkyUd0ulCiTJMlHdLpQokyTJR3S6UKJMkyUd0ulCiTJMlHdLpQokyXYpIA67nnGJm97vg0fSP9VwpKQvu4nCNu98h4Ds7XHoH4b1ZvJvsAatzKmoYWUURvTwu4yO+e/r/AL8JY48t16GxDBktr0M7yUbFub/n6lmMjxjTREfm4+g26CVZy+NaALDcBuAC+rcLIIiIAiIgCIiAIiIAtf2w2Np9RhwlGMjd8UrfaYe/qWwIgPM+0+zc1NLzNaMH8IawA4SDoElunt49/RrNVSvidi8WPEHiCOtrhuI7QvWGsaJT1cRiqGNkY7oI3jtB6FTe1fJfVUYJp2+m0Vy4wPvnH2sdxB7R/RRPjRd0IJIUdunUqzJMlkn6S15Po7iXjjTy2ZM3sF7B/hY9ixsjHNJa4FrhuLXAgjvB4KBWqnU1HMVvUZJkuF0usaMaOeSZLhdLpQo55JkuF0ulCjnkmS4XS6UKOeSZLhdduj02WUZNFmD2pXkNjHe87r9guexe1YRqr0OvkshTad6okmJZGfYaBeSTsY3q+kd3VdZPQtCdNII6OI1c3TM5hEDO0NPtd7vIK4tjeSqKncKisd6TVnfd29rD2BTNi9TZZB3cazsJyZPqSyorWc1Ss9aCkHT9J/We9XJFE1rQ1oDWgWAAsAFyARTm2EREAREQBERAEREAREQBERAEREBqm1HJrQV13PZzU3RLF6pv224qtNf5MdTgG5rNRp2+yJAedaPovFnDwNleyIOp5PrNLgDsX89Rv6W1EZkj/wDY2xA8CoP+3pjviMc464JWOP2DZ/uXqqv0amnFpomSD6TAT5rUNT5GNKmN2sdC7rjdZYLGikSxNU871FDNH+cjkj+vG5vxCgyV7ScikrP9NqE8Y6GlzrfErpTckmq9FZFJ/wAsMbv2mrDleTDkeSlsl9bv3Deeob1cbeSTVv09KO1tLAD+wu3DyQ6kfb1EsHSIhh+yAnK8nnI8lPw6FVPFxDIG/Oewsb9p1h71L/0djPz1REw/MiJnf5M9X7yumm5C6Ym9TUTznpu4/iVtGkcnOmU35unYSPlPGRWSRoZpC3uUVouzE05Ao6KSY/pqvcwdojG77WSsTRORh0hbJqU5ltwgj9Vjeyw3AdgVqxxNaLNAaBwDQAPJclmiInQlRqJ0OnpmkQUzBHBG2Ng6Gi3meldxEXp6EREAREQBERAEREAREQBERAEREAREQBERAEREAREQBERAEREAREQBERAEREAREQBERAEREAREQBERAEREAREQBERAEREAREQBERAEREAREQBERAEREAREQBERAER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33128" name="AutoShape 8" descr="data:image/jpeg;base64,/9j/4AAQSkZJRgABAQAAAQABAAD/2wCEAAkGBg8RDxUREBISEA8SFBUQEBAPDhASFBUWFRAVFBYXFxMYHCgeFxkjGRISHy8gJCcpLC0sFR4xNTAqNSY3LCkBCQoKDgwOGg8PGiklHyQpLDUsLC8pLCwvLCksLCwpLCopKTUpKSwsKSwsLC8sLCwtLCwsLCw1LCwqLCwsLCksKf/AABEIAOEA4QMBIgACEQEDEQH/xAAcAAEAAgIDAQAAAAAAAAAAAAAAAwcFBgIECAH/xABGEAABAwMBAwgFBwoFBQAAAAABAAIDBBESBQYhMQcTQVFhcYGRFCIyobFCUmJykqLBIzNTgrKzwtHh8BckNENzFRZkk/H/xAAaAQEAAgMBAAAAAAAAAAAAAAAAAwUCBAYB/8QAMhEAAQQBAgUBBQcFAAAAAAAAAAECAxESBCEFEzFBYVFxgZGxwRQiMlJiodEzQkPh8P/aAAwDAQACEQMRAD8AvFERAEREAREQBEXGSRrQS4hoHEk2CA5L45wAudw6ytG2l5VqWnPNwAzzcA1gJ393/wAWoVFRrOoG8snokJ4NHtW7uhYPkaz8SkUkzI0t60WZq22tBTD8rMy46AQVqVby1QXtTQSznoIabLEUOwVIw5SZTydLpXE+5Z+npI4xZjGsH0WgLTdrUT8KFdJxNqfgSzDv5Rdal/M0QYOgyblEdd2kf+hj/vvWx3S6gXWP7Uaq8SlXpRrn/U9pB/uwns/srk3azaKP2oopR9Ej+q2G6XRNZIYpxGbwYaLlcrIv9VQvA6XMBKzulcr2nTENe4wu6ni3xUR38Vjq/Z2kmH5SFh7Q2x8wpW638yGwzin52/AsSi1SGYXika8fRcL+S7SpSTYmSE50NQ+EjeGPJLf6Lv6fyk6hREM1CEvj4c825HnxHvW2ydj+ilhFq4pei7luIsRoW1VLWMDoZASfkki/9Vl1MbQREQBERAEREAREQBERAEREARFqm2+3cNBGQCHTnc1g32J4buk9iAye0e1NPRRl8zgDa4Zfef5BVbXa1qOrO9Ummo77nWILh9EfiVFp+jy1kgq692ZJyjhvdo7XdZW0tsBYCwHABV82rrZnxKfU8Qr7sXx/g6Gj7N09MPybbv8AlSP3uJ7ysrko8kyVcrlVbUpnOVy25STJMlHkmS8MSTJMlHkmSAkyTJR5JkgJMkyUeSZICTJcZWNcMXAOaeIIuFxyTJAa1X7HmN/PUDzBLxLLnB3h0LPbK8pzmvFNqLTFKNweentv8oe9T5LH6vo0NSzGVu/5Lxuc09YK3IdU5mzt0LHTa98ez90LRila5oc0hzTvBBuCuapnZ/a6o0qcU9U7naZx9SS/lfqd8Vb9FWxzRiSNwcxwuCP74q0a9HpbS/jkbI3Jq2hOiIsjMIiIAiIgCIiAIi6OtavHSwOmk4NG4X4noCAw+2+2MdBATcGZw9RvG3Re3wCqClgkmlNVUkuldvY1xvgD+K+1FbJX1LqmY3YHHm2ngTwyt1DgF3slR6/Vqq8pnv8A4OV4vxBVVYI127r9DuUle6M7t46Wnh/RZen1SN/Tiep381rmSZKrZI5pQxzOZt2NtyTJavFWPb7LiOzo8l249aePaAPdcKdJkXqbbdS1euxnckyWKZrTOkOHkVK3VYj8q3eCpEe1e5KkrF7mQyTJdMV0fz2+a5CrZ85v2gvbQyyT1O1kmS6vpTPnN+0F8NZH89v2gloe5IdvJMl0XajEPljwufgo3avEOknub/NeZt9TFZGp3MlkmSw79cHyW+Z/ALrSatIekN+qPxWCytQjdqGIZ6SdrRdxAHaVjqrWuiP7R/ALEOkJ3kknrJuuOShdMq9DWfqXO2bsKyFsrS2QZB3G6n2L2sl06cU8xL6Z5sxx+H1h71BkoK6kbKwsd4HpB6CFLpNS6B3hepPw/XO0sn6V6p9faXzBO17Q9hDmuF2kdIKkVVcl+17mPNDUneDZjj1ngR2H4q1V1DXI5LQ7tj0e1HN6KERF6ZBERAEREAVNcpm0Rq6kUkTvyTLhxB6B7R8TuHcrH201wUlG94NnuGDOwkG58ACfJUjprScpXe1Ib7+hvyR+PitTVzcqO06r0K/iOp+zwqqdV2QyEbQ1oa0WAFgFyyUWSZLmqOGqyXJMlFkmSUMSXJMlFkmSUMSXJMlFkmSUMSXJMlFkmSUMSXJMlFkuzptIZpo4hxke1ndc7z4C58ERtrSHrWK5URDddF5PWTU8cskkjHyNzxaG2AO9vEfNsfFd7/DGD9NL5M/ktxjjDQGgWAAAHUALBcl0jdFCiIitO2ZwvTI1EViKvvNM/wAMYP00vkz+S+f4YwfppfJn8luixO1Oqej0kkgNn44R/Wd6o8r38F47SadrVcrentPJNBpGNVysSk9v8lSalExkz2RuL42uLWuda5sbX3doK62SiyTJc4qWpxTktVVCXJMlFkmSUeYnV1ONwLZo/wA5Hv3fKb0hXRsPtGKyka+95GgNf27tzvEe8FVDku/yfa16HX8042hl3dga4/wut4XVxw6b/EvuOl4LqV3gd7U+qF4IiK4OkCIiAIi4yyBrS47g0FxPYBcoCouVzVjLUspWn1WWDu9wDn/dxHmtaBtuUNbWmerlmdxJJ8XuLvcLBcslRa9+UmPocnxaXmTY9m/MlyTJRZJktCipxJckyUWSZJQxJckyUWSZJQxJckyUWSZJQxJckyUWSZJQxJclt/Jlp/OVbpSPVhYSPrP9UfdzWl5K2+TTTuboucI9aZxf24j1G/Bx/WW3o48pU8bljwyDmahPG/8A3vNtREXQnYhVxypatd8dM07mjnX95u1o8Bkf1grFe8NBJNgBck9AHEqhtb1Q1FTJMflvJaD0N4NHg0NCr9fJjHincp+LzYw4J/d8kOvkmSiyTJUdHK4kuSZKLJMkoYkuS6eobsZBxYbn6p3H++xT5LjIAQQeBFlnG5WPRydiWB6xSNenZS8dkNW9JoopCbutg/6zdxPjuPisyqy5GdTJZLTuO9tpAO0HB38Cs1dQi2lneIqKloERF6ehYPbas5rTp3DcTHzY75CGfxLOLS+Vmox063z5WN8g5/8ACEBT1IdxPznE++w+CnzXXpzZg7gueS5uRcnqvk4mZc5HO9VUlzTNRZJmsKIsSXNM1FmmaUMSXNM1FmmaUMSXNM1FmmaUMSXNM1FmmaUMTtU0TpHtY3e57gxo7XGw95XoKhpGxRMib7MbGsHc1oH4KneTXTue1BriLthaZj3j1W/ecD+qrpVtoI6arvU6HhMWLHP9foERFYl0avyi6vzFC5oNnzHmW9xF3n7II/WCpnNbdypazztYIQfUp24n677Od7sB4FaZmqLVvzkXwcpxGTmzL6JsS5pmoskzWrRX4kuaZqLNMkoYkuaZqLNM0oYmx8mlZzWqNbwEmTD+tGSPvMCvBed9nqjDUKd/VLF+9APucvRC6DTLcTTsNE7KBi+PlsERFObYVfcs7/8AJxDrmP7l6sFV/wAszL0cR6p7ecT0BUzHbh3L7koWu3DuX3Jc7RxitJckyUWSZJR5iS5JkoskySj3ElyTJRZJklDElyTJcI2uc4NaC5ziA1rQSSTuAAHEq2Nh+TURY1FaA6b2o4DYtj6i7oc7s4DtPCSOF0i0hPBpnTOpvxNEqtlamKjFZI3CNz2sa1187OaSHkdDbgAX3m/nhcl6D2p0r0mimhAu5zCWfXb6zPvNC88AkmwG88B+Ck1ECRqiITazSpC5Eb0VP3Lf5ItMwpZJyN8z8W/Uj3ftOf5LfVj9n9MFNSRQdMcbWut0utdx8XFx8VkFaxMwYjS/08fLja3wF1tSrmwQyTP9mNjnntxF7d54eK7K0Hle1rm6VlO0+tO67vqRkH3uLPIr2R+DFcZTScuNXFVVdY6WR0jzd73Oe49riSfeVFkoskyVDRyKpe6kuSZKLJMko8xJckyUWSZJQxJckyUWSZJQxOxSPtPEep7f3jV6VXmjT25VEQ65Ix5ytC9Lq50v9JDptAlQN9/zCIi2TeC0zlap8tMLv0csT/DLE/tLc1h9sNP5/T6iIby6J2P1gMh7wEB51B/kmSjc7p6wD5hfMlSSNpyocvNHjI5PJLkmSiyTJYUR4kuSZKLJMkoYkuS7FBRSTythibnJIcWNFhc953DcCb9i6WSnoK58MrJWe3G9sje9rgR4bl6iJe56jUvcvPYrYCKhaJJLS1ZG+S3qsvxbHf8Aa4nsG5bautp1cyeGOZm9krGyN7nNB8967KumNa1KadPGxrGojOgVO02y1touZt+SbIavhuw/OtHdmWsVxLpjSo/STU2/KmIQX+iHl/xPuWMkedeFI5oUlxvsp3ERFKbAVB8out+k6jKQbxxfkGdzCcj4vL/CyuXa3WvRKKaf5TWER/Xd6rPvEHuBXm8v8e1aOrdsjSq4i/ZGJ7SXJMlFkmSr6KjElyTJRZJklDElyTJRZJklDElyTJRZJklDEzeyNPzmoUzeuePyacz+yvRiozkmoec1JjuiKN8p7zaNvxKvNXMLcWIh0umbjE1PAREUpOF8c24seB3L6iA81bS6YaeqmhtbmpXBv1HnJnuICxOSs7ll0TGeKqA9SZvo8p6nDewn3+QVWuuDY8RuKr9Sz72XqVGtip+Xqc8kyUeSZLWo0MSTJMlHkmSUMSTJMlHkmSUMS7uRnXOdo30zj69O67f+OQlw8nB/mFYS888mevei6lESbRzf5eTueRifB4Z4XXoZWUDrZXoXmkflGiegREU5tBEXxzgBc7gN5JQFU8tuub4aNp/8iUebIx+8PkqqyWS2s1w1dbNUX9V7zzfYxvqs+60eJKxOSqpVycqlBO7mSK4kyTJR5Jko6IMSTJMlHkmSUMSTJMlHkmSUMSTJfW7zYdO5RZLsUkbj7Iu8kRxjre82Hx96zYzJyISxRZvRpb3IvploZ6kj848RRn6MY3/eJ8lZSxezGjiko4acf7bAHHrcd7j5krKK2OhCIiAIiIDD7XaA2topac8XNvGep43tPmF5uroXAnMYyMcYpm9T27vfb3L1Sqd5XNlhDN6axv5Ca0dUGj2XfJk+HkFHIzNtEU0fMbRVuSZJURFji0+BHAg8COwhRZKuqilVtbKS5L5ko8kySjzEkyTJR5JklDElD/DtXprY3XfTKCGovd7mYyf8jfVf94E9xC8wZLkJiOBI7iVLG/BTYglWJVPW90uvJPpDvnHzKekO+cfMqb7R4Nn7Z+n9/wDR62utS5Udd9F0yWxtJN/l4/1wcj4MD/Gy87ekO+cfMr46UniSe8leOntKoxdq1VFRE/c5ZJko8kyWrRo4kmSZKPJMkoYkmSZKPJMkoYkmSZKPJMkoYkrbk2G8ncArD5Ktm/SK0SuF4KPffodM4e+w/BaRplI9xaGNymldzcDesncXdw3+/qXo3Y7ZtlBRsgbvcBlK7pc873HzW5AykyUstJFimS9zNoiLZN0IiIAiIgC62padHUQvhlaHRyNLXA9RXZRAebNq9lZKOoNLJv4upJTwey9+bJ6/x71qzrg2O4jcQV6f2w2Th1CmMMm549aKQcWO6CCvPuu6DNFM6nnbhVs9l3BtQ0cCD8+3n8YJY73Q1J4cvvJ1MDkmS4OuDY7iNxB3EL5ktWjQxJMkyUeSZJQokyTJR3S6UKJMkyUd0ulCiTJMlHdLpQokyTJR3S6UKJMkyUd0ulCiTJMlHdLpQokyXYpIA67nnGJm97vg0fSP9VwpKQvu4nCNu98h4Ds7XHoH4b1ZvJvsAatzKmoYWUURvTwu4yO+e/r/AL8JY48t16GxDBktr0M7yUbFub/n6lmMjxjTREfm4+g26CVZy+NaALDcBuAC+rcLIIiIAiIgCIiAIiIAtf2w2Np9RhwlGMjd8UrfaYe/qWwIgPM+0+zc1NLzNaMH8IawA4SDoElunt49/RrNVSvidi8WPEHiCOtrhuI7QvWGsaJT1cRiqGNkY7oI3jtB6FTe1fJfVUYJp2+m0Vy4wPvnH2sdxB7R/RRPjRd0IJIUdunUqzJMlkn6S15Po7iXjjTy2ZM3sF7B/hY9ixsjHNJa4FrhuLXAgjvB4KBWqnU1HMVvUZJkuF0usaMaOeSZLhdLpQo55JkuF0ulCjnkmS4XS6UKOeSZLhdduj02WUZNFmD2pXkNjHe87r9guexe1YRqr0OvkshTad6okmJZGfYaBeSTsY3q+kd3VdZPQtCdNII6OI1c3TM5hEDO0NPtd7vIK4tjeSqKncKisd6TVnfd29rD2BTNi9TZZB3cazsJyZPqSyorWc1Ss9aCkHT9J/We9XJFE1rQ1oDWgWAAsAFyARTm2EREAREQBERAEREAREQBERAEREBqm1HJrQV13PZzU3RLF6pv224qtNf5MdTgG5rNRp2+yJAedaPovFnDwNleyIOp5PrNLgDsX89Rv6W1EZkj/wDY2xA8CoP+3pjviMc464JWOP2DZ/uXqqv0amnFpomSD6TAT5rUNT5GNKmN2sdC7rjdZYLGikSxNU871FDNH+cjkj+vG5vxCgyV7ScikrP9NqE8Y6GlzrfErpTckmq9FZFJ/wAsMbv2mrDleTDkeSlsl9bv3Deeob1cbeSTVv09KO1tLAD+wu3DyQ6kfb1EsHSIhh+yAnK8nnI8lPw6FVPFxDIG/Oewsb9p1h71L/0djPz1REw/MiJnf5M9X7yumm5C6Ym9TUTznpu4/iVtGkcnOmU35unYSPlPGRWSRoZpC3uUVouzE05Ao6KSY/pqvcwdojG77WSsTRORh0hbJqU5ltwgj9Vjeyw3AdgVqxxNaLNAaBwDQAPJclmiInQlRqJ0OnpmkQUzBHBG2Ng6Gi3meldxEXp6EREAREQBERAEREAREQBERAEREAREQBERAEREAREQBERAEREAREQBERAEREAREQBERAEREAREQBERAEREAREQBERAEREAREQBERAEREAREQBERAEREAREQBERAER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33130" name="AutoShape 10" descr="data:image/jpeg;base64,/9j/4AAQSkZJRgABAQAAAQABAAD/2wCEAAkGBg8RDxUREBISEA8SFBUQEBAPDhASFBUWFRAVFBYXFxMYHCgeFxkjGRISHy8gJCcpLC0sFR4xNTAqNSY3LCkBCQoKDgwOGg8PGiklHyQpLDUsLC8pLCwvLCksLCwpLCopKTUpKSwsKSwsLC8sLCwtLCwsLCw1LCwqLCwsLCksKf/AABEIAOEA4QMBIgACEQEDEQH/xAAcAAEAAgIDAQAAAAAAAAAAAAAAAwcFBgIECAH/xABGEAABAwMBAwgFBwoFBQAAAAABAAIDBBESBQYhMQcTQVFhcYGRFCIyobFCUmJykqLBIzNTgrKzwtHh8BckNENzFRZkk/H/xAAaAQEAAgMBAAAAAAAAAAAAAAAAAwUCBAYB/8QAMhEAAQQBAgUBBQcFAAAAAAAAAAECAxESBCEFEzFBYVFxgZGxwRQiMlJiodEzQkPh8P/aAAwDAQACEQMRAD8AvFERAEREAREQBEXGSRrQS4hoHEk2CA5L45wAudw6ytG2l5VqWnPNwAzzcA1gJ393/wAWoVFRrOoG8snokJ4NHtW7uhYPkaz8SkUkzI0t60WZq22tBTD8rMy46AQVqVby1QXtTQSznoIabLEUOwVIw5SZTydLpXE+5Z+npI4xZjGsH0WgLTdrUT8KFdJxNqfgSzDv5Rdal/M0QYOgyblEdd2kf+hj/vvWx3S6gXWP7Uaq8SlXpRrn/U9pB/uwns/srk3azaKP2oopR9Ej+q2G6XRNZIYpxGbwYaLlcrIv9VQvA6XMBKzulcr2nTENe4wu6ni3xUR38Vjq/Z2kmH5SFh7Q2x8wpW638yGwzin52/AsSi1SGYXika8fRcL+S7SpSTYmSE50NQ+EjeGPJLf6Lv6fyk6hREM1CEvj4c825HnxHvW2ydj+ilhFq4pei7luIsRoW1VLWMDoZASfkki/9Vl1MbQREQBERAEREAREQBERAEREARFqm2+3cNBGQCHTnc1g32J4buk9iAye0e1NPRRl8zgDa4Zfef5BVbXa1qOrO9Ummo77nWILh9EfiVFp+jy1kgq692ZJyjhvdo7XdZW0tsBYCwHABV82rrZnxKfU8Qr7sXx/g6Gj7N09MPybbv8AlSP3uJ7ysrko8kyVcrlVbUpnOVy25STJMlHkmS8MSTJMlHkmSAkyTJR5JkgJMkyUeSZICTJcZWNcMXAOaeIIuFxyTJAa1X7HmN/PUDzBLxLLnB3h0LPbK8pzmvFNqLTFKNweentv8oe9T5LH6vo0NSzGVu/5Lxuc09YK3IdU5mzt0LHTa98ez90LRila5oc0hzTvBBuCuapnZ/a6o0qcU9U7naZx9SS/lfqd8Vb9FWxzRiSNwcxwuCP74q0a9HpbS/jkbI3Jq2hOiIsjMIiIAiIgCIiAIi6OtavHSwOmk4NG4X4noCAw+2+2MdBATcGZw9RvG3Re3wCqClgkmlNVUkuldvY1xvgD+K+1FbJX1LqmY3YHHm2ngTwyt1DgF3slR6/Vqq8pnv8A4OV4vxBVVYI127r9DuUle6M7t46Wnh/RZen1SN/Tiep381rmSZKrZI5pQxzOZt2NtyTJavFWPb7LiOzo8l249aePaAPdcKdJkXqbbdS1euxnckyWKZrTOkOHkVK3VYj8q3eCpEe1e5KkrF7mQyTJdMV0fz2+a5CrZ85v2gvbQyyT1O1kmS6vpTPnN+0F8NZH89v2gloe5IdvJMl0XajEPljwufgo3avEOknub/NeZt9TFZGp3MlkmSw79cHyW+Z/ALrSatIekN+qPxWCytQjdqGIZ6SdrRdxAHaVjqrWuiP7R/ALEOkJ3kknrJuuOShdMq9DWfqXO2bsKyFsrS2QZB3G6n2L2sl06cU8xL6Z5sxx+H1h71BkoK6kbKwsd4HpB6CFLpNS6B3hepPw/XO0sn6V6p9faXzBO17Q9hDmuF2kdIKkVVcl+17mPNDUneDZjj1ngR2H4q1V1DXI5LQ7tj0e1HN6KERF6ZBERAEREAVNcpm0Rq6kUkTvyTLhxB6B7R8TuHcrH201wUlG94NnuGDOwkG58ACfJUjprScpXe1Ib7+hvyR+PitTVzcqO06r0K/iOp+zwqqdV2QyEbQ1oa0WAFgFyyUWSZLmqOGqyXJMlFkmSUMSXJMlFkmSUMSXJMlFkmSUMSXJMlFkmSUMSXJMlFkuzptIZpo4hxke1ndc7z4C58ERtrSHrWK5URDddF5PWTU8cskkjHyNzxaG2AO9vEfNsfFd7/DGD9NL5M/ktxjjDQGgWAAAHUALBcl0jdFCiIitO2ZwvTI1EViKvvNM/wAMYP00vkz+S+f4YwfppfJn8luixO1Oqej0kkgNn44R/Wd6o8r38F47SadrVcrentPJNBpGNVysSk9v8lSalExkz2RuL42uLWuda5sbX3doK62SiyTJc4qWpxTktVVCXJMlFkmSUeYnV1ONwLZo/wA5Hv3fKb0hXRsPtGKyka+95GgNf27tzvEe8FVDku/yfa16HX8042hl3dga4/wut4XVxw6b/EvuOl4LqV3gd7U+qF4IiK4OkCIiAIi4yyBrS47g0FxPYBcoCouVzVjLUspWn1WWDu9wDn/dxHmtaBtuUNbWmerlmdxJJ8XuLvcLBcslRa9+UmPocnxaXmTY9m/MlyTJRZJktCipxJckyUWSZJQxJckyUWSZJQxJckyUWSZJQxJckyUWSZJQxJclt/Jlp/OVbpSPVhYSPrP9UfdzWl5K2+TTTuboucI9aZxf24j1G/Bx/WW3o48pU8bljwyDmahPG/8A3vNtREXQnYhVxypatd8dM07mjnX95u1o8Bkf1grFe8NBJNgBck9AHEqhtb1Q1FTJMflvJaD0N4NHg0NCr9fJjHincp+LzYw4J/d8kOvkmSiyTJUdHK4kuSZKLJMkoYkuS6eobsZBxYbn6p3H++xT5LjIAQQeBFlnG5WPRydiWB6xSNenZS8dkNW9JoopCbutg/6zdxPjuPisyqy5GdTJZLTuO9tpAO0HB38Cs1dQi2lneIqKloERF6ehYPbas5rTp3DcTHzY75CGfxLOLS+Vmox063z5WN8g5/8ACEBT1IdxPznE++w+CnzXXpzZg7gueS5uRcnqvk4mZc5HO9VUlzTNRZJmsKIsSXNM1FmmaUMSXNM1FmmaUMSXNM1FmmaUMSXNM1FmmaUMTtU0TpHtY3e57gxo7XGw95XoKhpGxRMib7MbGsHc1oH4KneTXTue1BriLthaZj3j1W/ecD+qrpVtoI6arvU6HhMWLHP9foERFYl0avyi6vzFC5oNnzHmW9xF3n7II/WCpnNbdypazztYIQfUp24n677Od7sB4FaZmqLVvzkXwcpxGTmzL6JsS5pmoskzWrRX4kuaZqLNMkoYkuaZqLNM0oYmx8mlZzWqNbwEmTD+tGSPvMCvBed9nqjDUKd/VLF+9APucvRC6DTLcTTsNE7KBi+PlsERFObYVfcs7/8AJxDrmP7l6sFV/wAszL0cR6p7ecT0BUzHbh3L7koWu3DuX3Jc7RxitJckyUWSZJR5iS5JkoskySj3ElyTJRZJklDElyTJcI2uc4NaC5ziA1rQSSTuAAHEq2Nh+TURY1FaA6b2o4DYtj6i7oc7s4DtPCSOF0i0hPBpnTOpvxNEqtlamKjFZI3CNz2sa1187OaSHkdDbgAX3m/nhcl6D2p0r0mimhAu5zCWfXb6zPvNC88AkmwG88B+Ck1ECRqiITazSpC5Eb0VP3Lf5ItMwpZJyN8z8W/Uj3ftOf5LfVj9n9MFNSRQdMcbWut0utdx8XFx8VkFaxMwYjS/08fLja3wF1tSrmwQyTP9mNjnntxF7d54eK7K0Hle1rm6VlO0+tO67vqRkH3uLPIr2R+DFcZTScuNXFVVdY6WR0jzd73Oe49riSfeVFkoskyVDRyKpe6kuSZKLJMko8xJckyUWSZJQxJckyUWSZJQxOxSPtPEep7f3jV6VXmjT25VEQ65Ix5ytC9Lq50v9JDptAlQN9/zCIi2TeC0zlap8tMLv0csT/DLE/tLc1h9sNP5/T6iIby6J2P1gMh7wEB51B/kmSjc7p6wD5hfMlSSNpyocvNHjI5PJLkmSiyTJYUR4kuSZKLJMkoYkuS7FBRSTythibnJIcWNFhc953DcCb9i6WSnoK58MrJWe3G9sje9rgR4bl6iJe56jUvcvPYrYCKhaJJLS1ZG+S3qsvxbHf8Aa4nsG5bautp1cyeGOZm9krGyN7nNB8967KumNa1KadPGxrGojOgVO02y1touZt+SbIavhuw/OtHdmWsVxLpjSo/STU2/KmIQX+iHl/xPuWMkedeFI5oUlxvsp3ERFKbAVB8out+k6jKQbxxfkGdzCcj4vL/CyuXa3WvRKKaf5TWER/Xd6rPvEHuBXm8v8e1aOrdsjSq4i/ZGJ7SXJMlFkmSr6KjElyTJRZJklDElyTJRZJklDElyTJRZJklDEzeyNPzmoUzeuePyacz+yvRiozkmoec1JjuiKN8p7zaNvxKvNXMLcWIh0umbjE1PAREUpOF8c24seB3L6iA81bS6YaeqmhtbmpXBv1HnJnuICxOSs7ll0TGeKqA9SZvo8p6nDewn3+QVWuuDY8RuKr9Sz72XqVGtip+Xqc8kyUeSZLWo0MSTJMlHkmSUMSTJMlHkmSUMS7uRnXOdo30zj69O67f+OQlw8nB/mFYS888mevei6lESbRzf5eTueRifB4Z4XXoZWUDrZXoXmkflGiegREU5tBEXxzgBc7gN5JQFU8tuub4aNp/8iUebIx+8PkqqyWS2s1w1dbNUX9V7zzfYxvqs+60eJKxOSqpVycqlBO7mSK4kyTJR5Jko6IMSTJMlHkmSUMSTJMlHkmSUMSTJfW7zYdO5RZLsUkbj7Iu8kRxjre82Hx96zYzJyISxRZvRpb3IvploZ6kj848RRn6MY3/eJ8lZSxezGjiko4acf7bAHHrcd7j5krKK2OhCIiAIiIDD7XaA2topac8XNvGep43tPmF5uroXAnMYyMcYpm9T27vfb3L1Sqd5XNlhDN6axv5Ca0dUGj2XfJk+HkFHIzNtEU0fMbRVuSZJURFji0+BHAg8COwhRZKuqilVtbKS5L5ko8kySjzEkyTJR5JklDElD/DtXprY3XfTKCGovd7mYyf8jfVf94E9xC8wZLkJiOBI7iVLG/BTYglWJVPW90uvJPpDvnHzKekO+cfMqb7R4Nn7Z+n9/wDR62utS5Udd9F0yWxtJN/l4/1wcj4MD/Gy87ekO+cfMr46UniSe8leOntKoxdq1VFRE/c5ZJko8kyWrRo4kmSZKPJMkoYkmSZKPJMkoYkmSZKPJMkoYkrbk2G8ncArD5Ktm/SK0SuF4KPffodM4e+w/BaRplI9xaGNymldzcDesncXdw3+/qXo3Y7ZtlBRsgbvcBlK7pc873HzW5AykyUstJFimS9zNoiLZN0IiIAiIgC62padHUQvhlaHRyNLXA9RXZRAebNq9lZKOoNLJv4upJTwey9+bJ6/x71qzrg2O4jcQV6f2w2Th1CmMMm549aKQcWO6CCvPuu6DNFM6nnbhVs9l3BtQ0cCD8+3n8YJY73Q1J4cvvJ1MDkmS4OuDY7iNxB3EL5ktWjQxJMkyUeSZJQokyTJR3S6UKJMkyUd0ulCiTJMlHdLpQokyTJR3S6UKJMkyUd0ulCiTJMlHdLpQokyXYpIA67nnGJm97vg0fSP9VwpKQvu4nCNu98h4Ds7XHoH4b1ZvJvsAatzKmoYWUURvTwu4yO+e/r/AL8JY48t16GxDBktr0M7yUbFub/n6lmMjxjTREfm4+g26CVZy+NaALDcBuAC+rcLIIiIAiIgCIiAIiIAtf2w2Np9RhwlGMjd8UrfaYe/qWwIgPM+0+zc1NLzNaMH8IawA4SDoElunt49/RrNVSvidi8WPEHiCOtrhuI7QvWGsaJT1cRiqGNkY7oI3jtB6FTe1fJfVUYJp2+m0Vy4wPvnH2sdxB7R/RRPjRd0IJIUdunUqzJMlkn6S15Po7iXjjTy2ZM3sF7B/hY9ixsjHNJa4FrhuLXAgjvB4KBWqnU1HMVvUZJkuF0usaMaOeSZLhdLpQo55JkuF0ulCjnkmS4XS6UKOeSZLhdduj02WUZNFmD2pXkNjHe87r9guexe1YRqr0OvkshTad6okmJZGfYaBeSTsY3q+kd3VdZPQtCdNII6OI1c3TM5hEDO0NPtd7vIK4tjeSqKncKisd6TVnfd29rD2BTNi9TZZB3cazsJyZPqSyorWc1Ss9aCkHT9J/We9XJFE1rQ1oDWgWAAsAFyARTm2EREAREQBERAEREAREQBERAEREBqm1HJrQV13PZzU3RLF6pv224qtNf5MdTgG5rNRp2+yJAedaPovFnDwNleyIOp5PrNLgDsX89Rv6W1EZkj/wDY2xA8CoP+3pjviMc464JWOP2DZ/uXqqv0amnFpomSD6TAT5rUNT5GNKmN2sdC7rjdZYLGikSxNU871FDNH+cjkj+vG5vxCgyV7ScikrP9NqE8Y6GlzrfErpTckmq9FZFJ/wAsMbv2mrDleTDkeSlsl9bv3Deeob1cbeSTVv09KO1tLAD+wu3DyQ6kfb1EsHSIhh+yAnK8nnI8lPw6FVPFxDIG/Oewsb9p1h71L/0djPz1REw/MiJnf5M9X7yumm5C6Ym9TUTznpu4/iVtGkcnOmU35unYSPlPGRWSRoZpC3uUVouzE05Ao6KSY/pqvcwdojG77WSsTRORh0hbJqU5ltwgj9Vjeyw3AdgVqxxNaLNAaBwDQAPJclmiInQlRqJ0OnpmkQUzBHBG2Ng6Gi3meldxEXp6EREAREQBERAEREAREQBERAEREAREQBERAEREAREQBERAEREAREQBERAEREAREQBERAEREAREQBERAEREAREQBERAEREAREQBERAEREAREQBERAEREAREQBERAER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33132" name="AutoShape 12" descr="data:image/jpeg;base64,/9j/4AAQSkZJRgABAQAAAQABAAD/2wCEAAkGBhANEBAPDxAQDw8PEA4QEA0NDg8OEA8PFBAVFBUQEhQXGyYeFxkjGRISHy8gIycpLCwsFx49NTAqNSYuLCkBCQoKDgwOGg8PGiokHyUpLDUqNDQtNSk1KiwsNSksLDQtKSkvLCwpLSwpLywsLCwpKSktKjUsLC0pLC41LCwtLP/AABEIAOEA4QMBIgACEQEDEQH/xAAbAAEAAgMBAQAAAAAAAAAAAAAAAwYCBQcEAf/EADwQAAIBAgIGBggGAQQDAAAAAAABAgMRBBIFBiExQVEVImFxgZETFDJCUqGxwQcjM2Jy0bJDU8LhNILx/8QAGwEBAAMBAQEBAAAAAAAAAAAAAAQFBgMCAQf/xAA0EQACAQMABgcIAQUAAAAAAAAAAQIDBBEFEhMxUnEhM0FRkbHRFBUiNGFygaFCIzLB4fD/2gAMAwEAAhEDEQA/AO4gAAAEVSuogEoNXX0vGPE8stOdjPDnGO9nuMJS3Jm+BX+m3yY6bfJnzaw4l4nrY1OF+BYAV/pt8mOm3yY2sOJeI2NThfgWAFf6bfJjpx8mNrDiXiNjU4X4FgBX+nHyY6bfJjaw4l4jY1OF+BYAV/px8mOm3yY2sOJeI2NThfgWAFf6cfJjpt8mNrDiXiNjU4X4FgBX+m3yY6bfJjaw4l4jY1OF+BYAV/pt8mOnHyY2sOJeI2NThfgWAGgWnOxnqoaYjLifVOMtzR5cJR3pm1BDSxCkTHs8AAAAAAAAgxNbKgCLGYxQW8r2L0lKb2Oy+pFpDGupJrgjyZivuLhp6sSytrVNa8/wS5hmIswzEDJY4JcwzEWYZj4fcEuYZiLMMwPmCXMMxFmGYH3BLmGYizDMBglzDMRZhmAwS5hmIswzAYJcwzEWYZgMEuYZiLOMwGCXMMxFmGYHzB7sNpCVN77osOCx6qLeVDMejBYx05Lk95Pt7h51ZFfc2qxrwLomfTzYTEZ0j0liVgAAANFp3F5Ys3ktxUdY6u1LtPE5asW/oe6cdaaj3s1ecZyDOM5Q5NNqk+cZyDOM4yNUnzjOQZxnGRqk+cZyDOM4yfdUnzjOQZwpX2Lb2LaF07j40l0snzjOZ0tHVp+zTk/Cx6Y6vYl+5bvZ2VCo/wCJHdxRW+SPHnGc9stXsSvcXhI81XRleHtU5eCuHQqLsCuaL/kiPOM5DJtbHdPk1Y+Zzk010M7rDWUT5xnIM4znzJ91SfOM5BnGcZPuqT5xnIM4zjJ81SfOM5BnGcZGqWjQGLurPhsLCmUvQFXrtdxc6b2IvaUtaCZm60NSo4/UyAB0ORjPcymayvau8uc9zKVrS/qcq3Vy5M72/Wx5o0mcZyDOM5QZNVqnoznzOQZxnGRqnoznzOQZxnGRqk+clw9GdV5YRcnyR6dC6DqYp39mmt8/si84DRlPDxywjbnLiydQtXP4pdCKy5vY03qw6X5Gh0fqg3Z1pW/ZH7s32F0XSpLqQiu212esFnCEYLEUUtSrOo8yeQkAD2cwAADz4jR9KqrThF+Bosfqgnd0ZWfwy2osoPMoRksSR7hUlB5i8HNcXhKlCWWpFxfPg+5nnznS8Xg4VouM4qSfPh3FJ07q7PDXnC8qXzj3lbXtHH4oFxbXym9Wp0PvNVnGcgzjOV+S21SfOM5BnGcZGqejOfM5BnGcZGqbzQEuv5F5o7kULVt3m/AvtHci9t+qiZi766XMkAB3IpjPcyka2v6ou89zKNrg9nivqcq3Vy5MkW3XQ5orWcZyDMfcxnjYYJs4zkOY+ZgME+c2+ruhJYue3ZSj7UufYjVaPwksRUjThvk7dy4s6po3R8cNTjTgtiW183xZPtKGu9eW5FTpG62S2cd7/SJsPh404qEElFbEkSAFuZ0AAAAAAAAAHmxukqWHUXVmoZpKMb8W/t28CDTWmqeDpuc9snshTW+cuXdzZzLSOk6mJqOpUd29y92MfhiuCIlxcql0LeWFnZSuPifRE67cxnBSTTV09jTKvqVrB6aPq9R/mU11G984Lh3r6FqO9OoqkVJEStSlRm4SKBrRq+8NL0lNflSe1fA/6K9nOt4nDxqwlCavGSs0ct05o2WErSpvdvi+cSuvKGr8cfyXWjbrX/pT39h5s4zkOYZiuLnBNnGchzDMBgseq7vN96L/AEdyOe6pvrPv+x0KjuRfW3VRMle9fLmSAAkEQxnuZRdcvZ8V9S9T3MoWu9TJBvftj/kjjX6qXJkm0Wa8PuXmVS4uQ08XCXG3ZLYTIzakmbRpreLi4sZ0aLnKMVvk1FeLPq6XhHltJZZd9QtFZYSxEltl1YdkeLLgefAYVUaUKa3Ril8j0GmpwUIqKMTWqurNzfaAAezkAAAAAADz4/HQw9OVWo7Rirvm3wS7WehnNtcNPetVfRwf5NJtK26c9zn3cF/2R7isqMM9vYS7S2dxU1eztNZpjS88XVdSezhCHCEeEUeG4sLGflJyeWa+EFCKjHciXDYqVKcakHlnBqUWuDOqaD0xHGUY1I7Jbpw+Ga3ru4nJrG21c028FWUtrpztGpH9vxLtX9kq1uNlLD3MgX9pt4Zj/cv39DqhXdddFemoekiuvS63fHijf0qqmlKLTjJJpramnuaPtSmpJxe5pp+JeSipxafaZeE3TkpLeji9xc9elcH6CtUp/DJ27t6PJYzMk4ycX2G2pzU4qS7RcXFiOpWjHe13b35HnJ0SyWfVH2pd/wBkdDo7kc41KrKbk1uUrbe5HR6O5GhtXmjEx1+sXE+ZIACSQzGe5nP9ff0pfyj/AJI6BPcyga+fpv8AlH/JHC56mfJkqz+Yp/cvM59YyjJrc2u5n2wsY/J+gE0MbNb7PvX9Fg1Nmq+MpRcfZbm+K2IrNi3fhpSvi5P4aUvm0TLNuVeK+pX6RxG2m13efQdRABqzCgA8ek9LUcJD0laahHhfa5PlFb2+4+NqKyz7GLk8RWWewgpY2nOcqcZxlOFs8YtNxvuv5HN9O/iHVrtwoRdKluve1Wa7WvZ7l5mu1d1k9VxEKjVoN5aln7j3vw3+BWy0lS11Fbu8uY6HrbNzlvx0I7ADGE1JJp3TSaa4owxOIjShKpN2jCLlJvgkrssylwaDXTTfoKXoYO1SsmrrfGnxfju8zndiXS2sHrVadWSl1n1Vs6sFujvPH6/HlL5f2Zq5uVVnnPR2GysrR0KSWOl7yewsed49fC/kSYWpOtNU6VNynJ2ST/6I8XrPVjvJc1qRcpdCRLGm20krt7ktrZadC6jzq2nXeSL3QXtPv5G91c1WjhoqdVKVZrvUexFhL23sow6Z9LMxd6SnUerT6F+36EODwkaMI04K0YKyXYTAFgVJzf8AEFRpYlSf+pBPYuK2FSnpD4Y+Lf2Lp+KdLbh5dlRfRlBsZi/bjXkkbTRSUraLf18zOpiZy3vwWwhsZ2Fiv1slssLcW7UH3/5/8UdNo7kcz1D97+f/ABR0yjuRrLLqI8jCaR+anzJAASyAYz3MoOvX6b74/wCSL9Pcyha8ew++P+SI911M+T8iVZ/MU/uXmUOwsZ2FjGZN9kwsW78NHbFVFzpP5SRVLFi1Dr+jxtNfHGcPG119CXYzxcQ5kHSMda2mvp5dJ1Y+N22vdzZ9I8RQjUjKEleMk4tc0zYGFKlrD+INOjenhbVqm51H+lF9nxvu2dpz3H4+riZupWnKpN8ZPcuSW5LsRYdaNTJ4RupSTnQ83T7H2FasZbSE6+vq1d3Z3Gy0ZC22etR39ud//ciOwsZ2FityW2Tpn4faa9PQ9BJ/mULJX3um/Zfhu8EeX8SNM5KccLF9ar1qluFNPYvF/Qp+r2lXg8RCqvZvlmucHv8A78DDTmkXi8RUrPdKVorlBbIryLh3+bXUz8W78f8AdBRR0di92mPh3/nu8ek1thYzsZQpOTSSu20klvbKhZbwi8clFZYwuEnWnGnTTlKTskjq+q2q0MDC7SlWkutPl+1EGp+qywcPSVEnXmtv7F8KLMamys1QjrS/uf6MbpG/dzLVj/av39QACxKoAAAoX4ov/wAddtR/QoNi6fiXXzYilD4Kbb/9pf8ARTrGT0jPNxL8eRttFR1bWP58zCwsZ2FiBksi1air2v5/ZHSqO5HNtSFtl/L7I6TR3I19j8vDkYXSPzM+ZIACYQTGe5lD129h98fqi+T3MomunsvvX1I111E/tfkSbTr4fcvMpGUZSTKMpiMm8yR5T06OxLoVadVf6c4y8E9vyuRZRlPUZuLUl2HySUouL7Tt1KopRUltUkmn2MyK5qNpT0+GVNvr0Oo+bj7r8tngWM3VKoqsFNdpgK1N0puD7GfJwUk01dPY09zKFrTqPlzVsKrra5UVw7Y/0X4HyrShVjqzWUfaNadGWvB4Zwxx8Ox8D5lOlaz6mRxF6tBKFbe47o1O/tOeVsPKnJwnFxlF2cWtqMpeWU7d53x7/U19lpCFysbpd3oQZRlJMoylfksMkeUvmo2rGVLFVo7X+lBrcviZp9UdXfW6uea/JptOX7pcInT4xSSS2JbEkaTRdnqrbT39nqZrS19rPYQfR2+h9ABeGfAAAABqtZtKeq4apO/XayQ/nLZ8t/geZzUIuT3I9wg5yUY72c11nxvrGLrTW1KWSP8AGOz7M1WUksMphalR1Jub7Wb6lBU4KC7ER5RlJMoynPJ1yWXUpbZfy+yOj0dyOc6mrbL+X2R0ajuRtLD5eHIw+kPmZ8yQAEwgmM9zKLrl7PivqXqe5lG1x3eK+pGu+on9r8iTadfD7l5lOyjKSWFjCZN1kjyjKSZRYZGTYat6XeDrxn7kurUX7Xx8N51anUUkpRd00mmtzT4nGcpcNTNZMlsNWfVb/Km/db9x9nIvdFXqg9jPc93P/ZRaVs3UW2hvW/l/ovAANOZkGl1h1Zp42N/YqpdWol8nzRugfJRUlh7j1GTi8recc0ho2phpunVjlktz4SXOLPmj9HzxFSNKC60nv5LjJnVtLaHpYuDhUV/hkvai+aZr9WtWFgs8pSU5ydlK1rQ4LvKN6IjtlJP4O1f45F2tMS2Li18fY/8APM2ei9HQwtKNKCsora+b4tnrAL0ogAAAAAAcz1y0161WyQd6VG8Y23Sl70vt/wDSw646yeii8PSf5klapJe5F+7/ACfyKFlM5pa9T/oQ/PoaLRNm1/Xn+PX0I8oyklhlM9k0OSPKLElhYZGSwanrrS/kvojolHcjnuqS6z719EdCo7kbfR/y0ORidIfMz5kgAJpCMZ7mUfW/d4r6l4nuZR9bd3iiLefL1PtfkSbTr4fcvMqlhlM7Cxgcm4yYZRlM7CwyMmGUWM7CwyC3ata32tRxL2KyhWfD9s/78+Zc1JPatqfFHHrG40NrNWwlo/qUv9uT3fxfD6GgsdL6iUK27v8AUorzRam9ejv7vQ6UDVaM1lw+JsozyTf+nUtGV+zg/A2ppKdSFRa0HlGenTlTerNYYAB0PAAAAANfpLTtDDL8yazf7cetN+HDxPE5xgtaTwj1CEpvViss2BVtZNblSTpYdqVTdKotsafdzl9DS6Z1uq4i8Kd6VJ7LJ9eS/dLh3L5mgsZ290xlOFDx9PUv7PRWHr1vD19DGTcm22222227tvmz5YzsLGcyaAwyixnYWGRkwsMpnYWGRk3uqntPv+x0GjuRz/VZdZ96OgUdyN1o75aHIxd/8xPmSAAnEIxnuZSdbI/VF3ZVtZ8LeLONxB1KUoLtTOtCahUjJ9jRSrCxnYWPzt9BusmFhYzsLHzIMLCxnYWGQYWFjOwsMgwsbHBafxNDZCrLKvcn14+T3eB4bCx0hVnTeYNrkeJwjNYkkyzUNfKq/UpQl2xlKH9nshr9T40ZrunF/wBFNsLE+OlrqP8AL9IhS0dbS/j+2XKWv1PhRqPvlFHlr6+zf6dGMe2c3P5JIq9hYS0tdS/lj8IR0bbL+P7ZssZrLiq2x1XGL92l1F5rb8zVsysLEGpWnUeZtsmQpwprEEkYWFjOwscsnQwsLGdhYZBhYWM7CwyDCwsZ2FgDearQ6z7y+0dyKhqthbJPntLjBbD9CtKbp0IQe9JGIuqiqVpSXefQASSODXaUwueLNiYzjcA5hpHCOlNq2xvYeUvOm9DqonsKZisJKk7SWzn/AGZbSmjJazrUVnO9f5NDo+/jqqlVfJkIAM4XoAAAAAAAAAAAAAAAAAAAAAAAAAAAJ8HhnUmorxMMPh5VXaK8eBcNB6FUEm1tNBozRkpSVWqsJbl3/wCvMpb/AEhGMXTpvL7X3Gy0Rg8kUbUwpwsjM1hmwAAAAADCdNM1WP0PGpfYbgWAKHjNV2m3G67jXT0JWXJ96OlSpJ8CKWDi+BGq2lCq8zgm+R3p3NWmsRk0c36Ircl5MdEVuS8mdG9QjyHqEeRx922vAjr7dccbOc9EVuS8mOiK3JeTOjeoR5D1CPIe7bXgQ9uuONnOeiK3JeTHRFbkvJnRvUI8h6hHkPdtrwIe3XHGznPRFbkvJjoityXkzo3qEeQ9QjyHu214EPbrjjZznoityXkx0RW5LyZ0b1CPIeoR5D3ba8CHt1xxs5z0RW5LyY6Ircl5M6N6hHkPUI8h7tteBD26442c56Ircl5MdEVuS8mdG9QjyHqEeQ922vAh7dccbOc9EVuS8mOiK3JeTOjeoR5D1CPIe7bXgQ9uuONnPIaErPkvA9+E1XbfWu/oXZYKK4EkaKXA607ShSeYQSfI5zua1RYlJmo0foSNPgbinSUTKx9JRHAAAAAAAAAAAAAAAAAAAAAAAAAAAAAAAAA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23" name="Picture 15"/>
          <p:cNvPicPr>
            <a:picLocks noChangeAspect="1" noChangeArrowheads="1"/>
          </p:cNvPicPr>
          <p:nvPr/>
        </p:nvPicPr>
        <p:blipFill>
          <a:blip r:embed="rId2" cstate="print"/>
          <a:srcRect/>
          <a:stretch>
            <a:fillRect/>
          </a:stretch>
        </p:blipFill>
        <p:spPr bwMode="auto">
          <a:xfrm>
            <a:off x="7543800" y="5638800"/>
            <a:ext cx="619125"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 Ahead Optimization (1/2)</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sp>
        <p:nvSpPr>
          <p:cNvPr id="4" name="Content Placeholder 3"/>
          <p:cNvSpPr>
            <a:spLocks noGrp="1"/>
          </p:cNvSpPr>
          <p:nvPr>
            <p:ph sz="quarter" idx="1"/>
          </p:nvPr>
        </p:nvSpPr>
        <p:spPr/>
        <p:txBody>
          <a:bodyPr>
            <a:normAutofit/>
          </a:bodyPr>
          <a:lstStyle/>
          <a:p>
            <a:r>
              <a:rPr lang="en-CA" dirty="0" smtClean="0"/>
              <a:t>As the seed set grows, the time spent in estimating spread increases.</a:t>
            </a:r>
          </a:p>
          <a:p>
            <a:pPr lvl="1"/>
            <a:r>
              <a:rPr lang="en-CA" dirty="0" smtClean="0"/>
              <a:t>More paths to enumerate.</a:t>
            </a:r>
          </a:p>
          <a:p>
            <a:r>
              <a:rPr lang="en-CA" dirty="0" smtClean="0"/>
              <a:t>A lot of paths are repeated though.</a:t>
            </a:r>
          </a:p>
          <a:p>
            <a:r>
              <a:rPr lang="en-CA" dirty="0" smtClean="0"/>
              <a:t>The optimization avoids this repetition intelligently.</a:t>
            </a:r>
          </a:p>
          <a:p>
            <a:r>
              <a:rPr lang="en-CA" dirty="0" smtClean="0"/>
              <a:t>A look ahead parameter ‘l’.</a:t>
            </a:r>
          </a:p>
        </p:txBody>
      </p:sp>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dirty="0" smtClean="0"/>
              <a:t>Influence Spread</a:t>
            </a:r>
          </a:p>
        </p:txBody>
      </p:sp>
      <p:sp>
        <p:nvSpPr>
          <p:cNvPr id="14339" name="Rectangle 4"/>
          <p:cNvSpPr>
            <a:spLocks noGrp="1" noChangeArrowheads="1"/>
          </p:cNvSpPr>
          <p:nvPr>
            <p:ph sz="quarter" idx="1"/>
          </p:nvPr>
        </p:nvSpPr>
        <p:spPr/>
        <p:txBody>
          <a:bodyPr>
            <a:normAutofit/>
          </a:bodyPr>
          <a:lstStyle/>
          <a:p>
            <a:pPr eaLnBrk="1" hangingPunct="1"/>
            <a:r>
              <a:rPr lang="en-US" sz="2600" dirty="0" smtClean="0"/>
              <a:t>We live in communities and interact with our friends, family and even strangers.</a:t>
            </a:r>
          </a:p>
          <a:p>
            <a:pPr eaLnBrk="1" hangingPunct="1"/>
            <a:r>
              <a:rPr lang="en-US" sz="2600" dirty="0" smtClean="0"/>
              <a:t>In the process, we influence each other.</a:t>
            </a:r>
          </a:p>
          <a:p>
            <a:pPr eaLnBrk="1" hangingPunct="1"/>
            <a:r>
              <a:rPr lang="en-US" sz="2600" dirty="0" smtClean="0"/>
              <a:t>Many applications</a:t>
            </a:r>
          </a:p>
          <a:p>
            <a:pPr lvl="1"/>
            <a:r>
              <a:rPr lang="en-US" sz="2300" dirty="0" smtClean="0"/>
              <a:t>Viral Marketing</a:t>
            </a:r>
          </a:p>
          <a:p>
            <a:pPr lvl="1"/>
            <a:r>
              <a:rPr lang="en-US" sz="2300" dirty="0" smtClean="0"/>
              <a:t>Recommender Systems</a:t>
            </a:r>
          </a:p>
          <a:p>
            <a:pPr lvl="1"/>
            <a:r>
              <a:rPr lang="en-US" sz="2300" dirty="0" smtClean="0"/>
              <a:t>Feed Ranking</a:t>
            </a:r>
          </a:p>
        </p:txBody>
      </p:sp>
      <p:pic>
        <p:nvPicPr>
          <p:cNvPr id="14340" name="Picture 6" descr="Word-of-mouth-marketing"/>
          <p:cNvPicPr>
            <a:picLocks noChangeAspect="1" noChangeArrowheads="1"/>
          </p:cNvPicPr>
          <p:nvPr/>
        </p:nvPicPr>
        <p:blipFill>
          <a:blip r:embed="rId3" cstate="print"/>
          <a:srcRect/>
          <a:stretch>
            <a:fillRect/>
          </a:stretch>
        </p:blipFill>
        <p:spPr bwMode="auto">
          <a:xfrm>
            <a:off x="4643438" y="1773238"/>
            <a:ext cx="4176712" cy="3917950"/>
          </a:xfrm>
          <a:prstGeom prst="rect">
            <a:avLst/>
          </a:prstGeom>
          <a:noFill/>
          <a:ln w="9525">
            <a:noFill/>
            <a:miter lim="800000"/>
            <a:headEnd/>
            <a:tailEnd/>
          </a:ln>
        </p:spPr>
      </p:pic>
      <p:sp>
        <p:nvSpPr>
          <p:cNvPr id="7" name="Footer Placeholder 6"/>
          <p:cNvSpPr>
            <a:spLocks noGrp="1"/>
          </p:cNvSpPr>
          <p:nvPr>
            <p:ph type="ftr" sz="quarter" idx="17"/>
          </p:nvPr>
        </p:nvSpPr>
        <p:spPr>
          <a:xfrm>
            <a:off x="3722917" y="6477000"/>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p:txBody>
          <a:bodyPr/>
          <a:lstStyle/>
          <a:p>
            <a:r>
              <a:rPr lang="en-CA" dirty="0" smtClean="0"/>
              <a:t>Look Ahead Optimization (2/2)</a:t>
            </a:r>
            <a:endParaRPr lang="en-CA" dirty="0"/>
          </a:p>
        </p:txBody>
      </p:sp>
      <p:sp>
        <p:nvSpPr>
          <p:cNvPr id="3" name="Slide Number Placeholder 2"/>
          <p:cNvSpPr>
            <a:spLocks noGrp="1"/>
          </p:cNvSpPr>
          <p:nvPr>
            <p:ph type="sldNum" sz="quarter" idx="12"/>
          </p:nvPr>
        </p:nvSpPr>
        <p:spPr>
          <a:xfrm>
            <a:off x="0" y="1295400"/>
            <a:ext cx="533400" cy="244476"/>
          </a:xfrm>
        </p:spPr>
        <p:txBody>
          <a:bodyPr>
            <a:normAutofit fontScale="85000" lnSpcReduction="20000"/>
          </a:bodyPr>
          <a:lstStyle/>
          <a:p>
            <a:fld id="{B6F15528-21DE-4FAA-801E-634DDDAF4B2B}" type="slidenum">
              <a:rPr lang="en-US" smtClean="0"/>
              <a:pPr/>
              <a:t>20</a:t>
            </a:fld>
            <a:endParaRPr lang="en-US" dirty="0"/>
          </a:p>
        </p:txBody>
      </p:sp>
      <p:pic>
        <p:nvPicPr>
          <p:cNvPr id="71" name="Picture 3"/>
          <p:cNvPicPr>
            <a:picLocks noGrp="1" noChangeAspect="1" noChangeArrowheads="1"/>
          </p:cNvPicPr>
          <p:nvPr>
            <p:ph sz="quarter" idx="1"/>
          </p:nvPr>
        </p:nvPicPr>
        <p:blipFill>
          <a:blip r:embed="rId2" cstate="print"/>
          <a:stretch>
            <a:fillRect/>
          </a:stretch>
        </p:blipFill>
        <p:spPr bwMode="auto">
          <a:xfrm>
            <a:off x="3962400" y="6019800"/>
            <a:ext cx="2679123" cy="533400"/>
          </a:xfrm>
          <a:prstGeom prst="rect">
            <a:avLst/>
          </a:prstGeom>
          <a:noFill/>
          <a:ln w="9525">
            <a:noFill/>
            <a:miter lim="800000"/>
            <a:headEnd/>
            <a:tailEnd/>
          </a:ln>
        </p:spPr>
      </p:pic>
      <p:sp>
        <p:nvSpPr>
          <p:cNvPr id="5" name="Rounded Rectangle 4"/>
          <p:cNvSpPr/>
          <p:nvPr/>
        </p:nvSpPr>
        <p:spPr>
          <a:xfrm>
            <a:off x="3115350" y="2286000"/>
            <a:ext cx="31242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3343950" y="2514600"/>
            <a:ext cx="533400" cy="533400"/>
          </a:xfrm>
          <a:prstGeom prst="ellipse">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CA" sz="2800" dirty="0">
              <a:solidFill>
                <a:srgbClr val="002060"/>
              </a:solidFill>
            </a:endParaRPr>
          </a:p>
        </p:txBody>
      </p:sp>
      <p:sp>
        <p:nvSpPr>
          <p:cNvPr id="7" name="Oval 6"/>
          <p:cNvSpPr/>
          <p:nvPr/>
        </p:nvSpPr>
        <p:spPr>
          <a:xfrm>
            <a:off x="4334550" y="2514600"/>
            <a:ext cx="533400" cy="533400"/>
          </a:xfrm>
          <a:prstGeom prst="ellipse">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CA" sz="2800" dirty="0">
              <a:solidFill>
                <a:srgbClr val="002060"/>
              </a:solidFill>
            </a:endParaRPr>
          </a:p>
        </p:txBody>
      </p:sp>
      <p:sp>
        <p:nvSpPr>
          <p:cNvPr id="8" name="Oval 7"/>
          <p:cNvSpPr/>
          <p:nvPr/>
        </p:nvSpPr>
        <p:spPr>
          <a:xfrm>
            <a:off x="5401350" y="2514600"/>
            <a:ext cx="533400" cy="533400"/>
          </a:xfrm>
          <a:prstGeom prst="ellipse">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CA" sz="2800" dirty="0">
              <a:solidFill>
                <a:srgbClr val="002060"/>
              </a:solidFill>
            </a:endParaRPr>
          </a:p>
        </p:txBody>
      </p:sp>
      <p:sp>
        <p:nvSpPr>
          <p:cNvPr id="9" name="Oval 8"/>
          <p:cNvSpPr/>
          <p:nvPr/>
        </p:nvSpPr>
        <p:spPr>
          <a:xfrm>
            <a:off x="2200950" y="38100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y</a:t>
            </a:r>
            <a:endParaRPr lang="en-CA" sz="2800" dirty="0">
              <a:solidFill>
                <a:srgbClr val="002060"/>
              </a:solidFill>
            </a:endParaRPr>
          </a:p>
        </p:txBody>
      </p:sp>
      <p:sp>
        <p:nvSpPr>
          <p:cNvPr id="10" name="Oval 9"/>
          <p:cNvSpPr/>
          <p:nvPr/>
        </p:nvSpPr>
        <p:spPr>
          <a:xfrm>
            <a:off x="2200950" y="48768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x</a:t>
            </a:r>
            <a:endParaRPr lang="en-CA" sz="2800" dirty="0">
              <a:solidFill>
                <a:srgbClr val="002060"/>
              </a:solidFill>
            </a:endParaRPr>
          </a:p>
        </p:txBody>
      </p:sp>
      <p:sp>
        <p:nvSpPr>
          <p:cNvPr id="11" name="TextBox 10"/>
          <p:cNvSpPr txBox="1"/>
          <p:nvPr/>
        </p:nvSpPr>
        <p:spPr>
          <a:xfrm>
            <a:off x="3456828" y="1905000"/>
            <a:ext cx="2708755" cy="369332"/>
          </a:xfrm>
          <a:prstGeom prst="rect">
            <a:avLst/>
          </a:prstGeom>
          <a:noFill/>
        </p:spPr>
        <p:txBody>
          <a:bodyPr wrap="none" rtlCol="0">
            <a:spAutoFit/>
          </a:bodyPr>
          <a:lstStyle/>
          <a:p>
            <a:r>
              <a:rPr lang="en-CA" dirty="0" smtClean="0"/>
              <a:t>Seed Set S</a:t>
            </a:r>
            <a:r>
              <a:rPr lang="en-CA" baseline="-25000" dirty="0" smtClean="0"/>
              <a:t>i</a:t>
            </a:r>
            <a:r>
              <a:rPr lang="en-CA" dirty="0" smtClean="0"/>
              <a:t> after iteration </a:t>
            </a:r>
            <a:r>
              <a:rPr lang="en-CA" dirty="0" err="1" smtClean="0"/>
              <a:t>i</a:t>
            </a:r>
            <a:endParaRPr lang="en-CA" dirty="0"/>
          </a:p>
        </p:txBody>
      </p:sp>
      <p:cxnSp>
        <p:nvCxnSpPr>
          <p:cNvPr id="14" name="Curved Connector 13"/>
          <p:cNvCxnSpPr>
            <a:stCxn id="6" idx="2"/>
            <a:endCxn id="10" idx="2"/>
          </p:cNvCxnSpPr>
          <p:nvPr/>
        </p:nvCxnSpPr>
        <p:spPr>
          <a:xfrm rot="10800000" flipV="1">
            <a:off x="2200950" y="2781300"/>
            <a:ext cx="1143000" cy="2362200"/>
          </a:xfrm>
          <a:prstGeom prst="curvedConnector3">
            <a:avLst>
              <a:gd name="adj1" fmla="val 146667"/>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82150" y="45720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CA" sz="2800" dirty="0">
              <a:solidFill>
                <a:srgbClr val="002060"/>
              </a:solidFill>
            </a:endParaRPr>
          </a:p>
        </p:txBody>
      </p:sp>
      <p:sp>
        <p:nvSpPr>
          <p:cNvPr id="18" name="Oval 17"/>
          <p:cNvSpPr/>
          <p:nvPr/>
        </p:nvSpPr>
        <p:spPr>
          <a:xfrm>
            <a:off x="5248950" y="45720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CA" sz="2800" dirty="0">
              <a:solidFill>
                <a:srgbClr val="002060"/>
              </a:solidFill>
            </a:endParaRPr>
          </a:p>
        </p:txBody>
      </p:sp>
      <p:sp>
        <p:nvSpPr>
          <p:cNvPr id="19" name="Oval 18"/>
          <p:cNvSpPr/>
          <p:nvPr/>
        </p:nvSpPr>
        <p:spPr>
          <a:xfrm>
            <a:off x="6315750" y="45720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CA" sz="2800" dirty="0">
              <a:solidFill>
                <a:srgbClr val="002060"/>
              </a:solidFill>
            </a:endParaRPr>
          </a:p>
        </p:txBody>
      </p:sp>
      <p:sp>
        <p:nvSpPr>
          <p:cNvPr id="20" name="Oval 19"/>
          <p:cNvSpPr/>
          <p:nvPr/>
        </p:nvSpPr>
        <p:spPr>
          <a:xfrm>
            <a:off x="7382550" y="45720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CA" sz="2800" dirty="0">
              <a:solidFill>
                <a:srgbClr val="002060"/>
              </a:solidFill>
            </a:endParaRPr>
          </a:p>
        </p:txBody>
      </p:sp>
      <p:sp>
        <p:nvSpPr>
          <p:cNvPr id="21" name="TextBox 20"/>
          <p:cNvSpPr txBox="1"/>
          <p:nvPr/>
        </p:nvSpPr>
        <p:spPr>
          <a:xfrm>
            <a:off x="8296950" y="4659868"/>
            <a:ext cx="389850" cy="369332"/>
          </a:xfrm>
          <a:prstGeom prst="rect">
            <a:avLst/>
          </a:prstGeom>
          <a:noFill/>
        </p:spPr>
        <p:txBody>
          <a:bodyPr wrap="none" rtlCol="0">
            <a:spAutoFit/>
          </a:bodyPr>
          <a:lstStyle/>
          <a:p>
            <a:r>
              <a:rPr lang="en-CA" dirty="0" smtClean="0"/>
              <a:t>....</a:t>
            </a:r>
            <a:endParaRPr lang="en-CA" dirty="0"/>
          </a:p>
        </p:txBody>
      </p:sp>
      <p:cxnSp>
        <p:nvCxnSpPr>
          <p:cNvPr id="22" name="Curved Connector 21"/>
          <p:cNvCxnSpPr>
            <a:stCxn id="9" idx="5"/>
          </p:cNvCxnSpPr>
          <p:nvPr/>
        </p:nvCxnSpPr>
        <p:spPr>
          <a:xfrm rot="5400000" flipH="1" flipV="1">
            <a:off x="2962949" y="2741285"/>
            <a:ext cx="1217285" cy="1830715"/>
          </a:xfrm>
          <a:prstGeom prst="curvedConnector4">
            <a:avLst>
              <a:gd name="adj1" fmla="val 26292"/>
              <a:gd name="adj2" fmla="val 5213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1"/>
          <p:cNvCxnSpPr>
            <a:stCxn id="10" idx="6"/>
            <a:endCxn id="8" idx="3"/>
          </p:cNvCxnSpPr>
          <p:nvPr/>
        </p:nvCxnSpPr>
        <p:spPr>
          <a:xfrm flipV="1">
            <a:off x="2734350" y="2969885"/>
            <a:ext cx="2745115" cy="2173615"/>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1"/>
          <p:cNvCxnSpPr>
            <a:stCxn id="10" idx="5"/>
            <a:endCxn id="18" idx="4"/>
          </p:cNvCxnSpPr>
          <p:nvPr/>
        </p:nvCxnSpPr>
        <p:spPr>
          <a:xfrm rot="5400000" flipH="1" flipV="1">
            <a:off x="3972599" y="3789035"/>
            <a:ext cx="226685" cy="2859415"/>
          </a:xfrm>
          <a:prstGeom prst="curvedConnector3">
            <a:avLst>
              <a:gd name="adj1" fmla="val -135304"/>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21"/>
          <p:cNvCxnSpPr>
            <a:stCxn id="10" idx="5"/>
          </p:cNvCxnSpPr>
          <p:nvPr/>
        </p:nvCxnSpPr>
        <p:spPr>
          <a:xfrm rot="5400000" flipH="1" flipV="1">
            <a:off x="3191550" y="4417684"/>
            <a:ext cx="379085" cy="1449717"/>
          </a:xfrm>
          <a:prstGeom prst="curvedConnector4">
            <a:avLst>
              <a:gd name="adj1" fmla="val -60303"/>
              <a:gd name="adj2" fmla="val 52694"/>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21"/>
          <p:cNvCxnSpPr>
            <a:stCxn id="9" idx="4"/>
            <a:endCxn id="19" idx="0"/>
          </p:cNvCxnSpPr>
          <p:nvPr/>
        </p:nvCxnSpPr>
        <p:spPr>
          <a:xfrm rot="16200000" flipH="1">
            <a:off x="4410750" y="2400300"/>
            <a:ext cx="228600" cy="4114800"/>
          </a:xfrm>
          <a:prstGeom prst="curvedConnector3">
            <a:avLst>
              <a:gd name="adj1" fmla="val -78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21"/>
          <p:cNvCxnSpPr>
            <a:stCxn id="9" idx="4"/>
            <a:endCxn id="17" idx="2"/>
          </p:cNvCxnSpPr>
          <p:nvPr/>
        </p:nvCxnSpPr>
        <p:spPr>
          <a:xfrm rot="16200000" flipH="1">
            <a:off x="3077250" y="3733800"/>
            <a:ext cx="495300" cy="1714500"/>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6" idx="4"/>
            <a:endCxn id="17" idx="0"/>
          </p:cNvCxnSpPr>
          <p:nvPr/>
        </p:nvCxnSpPr>
        <p:spPr>
          <a:xfrm rot="16200000" flipH="1">
            <a:off x="3267750" y="3390900"/>
            <a:ext cx="1524000" cy="83820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8" idx="4"/>
            <a:endCxn id="20" idx="0"/>
          </p:cNvCxnSpPr>
          <p:nvPr/>
        </p:nvCxnSpPr>
        <p:spPr>
          <a:xfrm rot="16200000" flipH="1">
            <a:off x="5896650" y="2819400"/>
            <a:ext cx="1524000" cy="198120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7" idx="4"/>
            <a:endCxn id="18" idx="0"/>
          </p:cNvCxnSpPr>
          <p:nvPr/>
        </p:nvCxnSpPr>
        <p:spPr>
          <a:xfrm rot="16200000" flipH="1">
            <a:off x="4296450" y="3352800"/>
            <a:ext cx="1524000" cy="91440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7" idx="5"/>
            <a:endCxn id="19" idx="0"/>
          </p:cNvCxnSpPr>
          <p:nvPr/>
        </p:nvCxnSpPr>
        <p:spPr>
          <a:xfrm rot="16200000" flipH="1">
            <a:off x="4885085" y="2874634"/>
            <a:ext cx="1602115" cy="1792615"/>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28600" y="2221468"/>
            <a:ext cx="1807290" cy="923330"/>
          </a:xfrm>
          <a:prstGeom prst="rect">
            <a:avLst/>
          </a:prstGeom>
          <a:noFill/>
        </p:spPr>
        <p:txBody>
          <a:bodyPr wrap="none" rtlCol="0">
            <a:spAutoFit/>
          </a:bodyPr>
          <a:lstStyle/>
          <a:p>
            <a:r>
              <a:rPr lang="en-CA" dirty="0" smtClean="0"/>
              <a:t>Let y and x be </a:t>
            </a:r>
          </a:p>
          <a:p>
            <a:r>
              <a:rPr lang="en-CA" dirty="0" smtClean="0"/>
              <a:t>prospective seeds</a:t>
            </a:r>
          </a:p>
          <a:p>
            <a:r>
              <a:rPr lang="en-CA" dirty="0" smtClean="0"/>
              <a:t>from CELF queue</a:t>
            </a:r>
            <a:endParaRPr lang="en-CA" dirty="0"/>
          </a:p>
        </p:txBody>
      </p:sp>
      <p:cxnSp>
        <p:nvCxnSpPr>
          <p:cNvPr id="60" name="Curved Connector 59"/>
          <p:cNvCxnSpPr>
            <a:stCxn id="8" idx="4"/>
            <a:endCxn id="18" idx="7"/>
          </p:cNvCxnSpPr>
          <p:nvPr/>
        </p:nvCxnSpPr>
        <p:spPr>
          <a:xfrm rot="16200000" flipH="1">
            <a:off x="4885085" y="3830964"/>
            <a:ext cx="1602115" cy="36185"/>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21"/>
          <p:cNvCxnSpPr>
            <a:stCxn id="9" idx="3"/>
            <a:endCxn id="10" idx="1"/>
          </p:cNvCxnSpPr>
          <p:nvPr/>
        </p:nvCxnSpPr>
        <p:spPr>
          <a:xfrm rot="5400000">
            <a:off x="1934250" y="4610100"/>
            <a:ext cx="689630" cy="1588"/>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981200" y="6019800"/>
            <a:ext cx="3643498" cy="369332"/>
          </a:xfrm>
          <a:prstGeom prst="rect">
            <a:avLst/>
          </a:prstGeom>
          <a:noFill/>
        </p:spPr>
        <p:txBody>
          <a:bodyPr wrap="none" rtlCol="0">
            <a:spAutoFit/>
          </a:bodyPr>
          <a:lstStyle/>
          <a:p>
            <a:r>
              <a:rPr lang="en-CA" dirty="0" smtClean="0"/>
              <a:t>1. Compute spread achieved by </a:t>
            </a:r>
            <a:r>
              <a:rPr lang="en-CA" dirty="0" err="1" smtClean="0"/>
              <a:t>S+y</a:t>
            </a:r>
            <a:endParaRPr lang="en-CA" dirty="0"/>
          </a:p>
        </p:txBody>
      </p:sp>
      <p:sp>
        <p:nvSpPr>
          <p:cNvPr id="68" name="TextBox 67"/>
          <p:cNvSpPr txBox="1"/>
          <p:nvPr/>
        </p:nvSpPr>
        <p:spPr>
          <a:xfrm>
            <a:off x="1995302" y="6019800"/>
            <a:ext cx="3643498" cy="369332"/>
          </a:xfrm>
          <a:prstGeom prst="rect">
            <a:avLst/>
          </a:prstGeom>
          <a:noFill/>
        </p:spPr>
        <p:txBody>
          <a:bodyPr wrap="none" rtlCol="0">
            <a:spAutoFit/>
          </a:bodyPr>
          <a:lstStyle/>
          <a:p>
            <a:r>
              <a:rPr lang="en-CA" dirty="0" smtClean="0"/>
              <a:t>2. Compute spread achieved by </a:t>
            </a:r>
            <a:r>
              <a:rPr lang="en-CA" dirty="0" err="1" smtClean="0"/>
              <a:t>S+x</a:t>
            </a:r>
            <a:endParaRPr lang="en-CA" dirty="0"/>
          </a:p>
        </p:txBody>
      </p:sp>
      <p:sp>
        <p:nvSpPr>
          <p:cNvPr id="69" name="TextBox 68"/>
          <p:cNvSpPr txBox="1"/>
          <p:nvPr/>
        </p:nvSpPr>
        <p:spPr>
          <a:xfrm>
            <a:off x="1313940" y="5943600"/>
            <a:ext cx="6382260" cy="523220"/>
          </a:xfrm>
          <a:prstGeom prst="rect">
            <a:avLst/>
          </a:prstGeom>
          <a:noFill/>
        </p:spPr>
        <p:txBody>
          <a:bodyPr wrap="none" rtlCol="0">
            <a:spAutoFit/>
          </a:bodyPr>
          <a:lstStyle/>
          <a:p>
            <a:r>
              <a:rPr lang="en-CA" sz="2800" b="1" dirty="0" smtClean="0">
                <a:solidFill>
                  <a:srgbClr val="FF0000"/>
                </a:solidFill>
              </a:rPr>
              <a:t>A lot of paths are enumerated repeatedly</a:t>
            </a:r>
            <a:endParaRPr lang="en-CA" sz="2800" b="1" dirty="0">
              <a:solidFill>
                <a:srgbClr val="FF0000"/>
              </a:solidFill>
            </a:endParaRPr>
          </a:p>
        </p:txBody>
      </p:sp>
      <p:pic>
        <p:nvPicPr>
          <p:cNvPr id="70" name="Picture 2"/>
          <p:cNvPicPr>
            <a:picLocks noChangeAspect="1" noChangeArrowheads="1"/>
          </p:cNvPicPr>
          <p:nvPr/>
        </p:nvPicPr>
        <p:blipFill>
          <a:blip r:embed="rId3" cstate="print"/>
          <a:srcRect/>
          <a:stretch>
            <a:fillRect/>
          </a:stretch>
        </p:blipFill>
        <p:spPr bwMode="auto">
          <a:xfrm>
            <a:off x="2350077" y="6019800"/>
            <a:ext cx="1598613" cy="504825"/>
          </a:xfrm>
          <a:prstGeom prst="rect">
            <a:avLst/>
          </a:prstGeom>
          <a:noFill/>
          <a:ln w="9525">
            <a:noFill/>
            <a:miter lim="800000"/>
            <a:headEnd/>
            <a:tailEnd/>
          </a:ln>
        </p:spPr>
      </p:pic>
      <p:sp>
        <p:nvSpPr>
          <p:cNvPr id="43" name="Rounded Rectangle 42"/>
          <p:cNvSpPr/>
          <p:nvPr/>
        </p:nvSpPr>
        <p:spPr>
          <a:xfrm>
            <a:off x="3886200" y="6019800"/>
            <a:ext cx="1219200" cy="5334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4" name="Curved Connector 21"/>
          <p:cNvCxnSpPr/>
          <p:nvPr/>
        </p:nvCxnSpPr>
        <p:spPr>
          <a:xfrm rot="5400000" flipH="1" flipV="1">
            <a:off x="3200399" y="4419599"/>
            <a:ext cx="379085" cy="1449717"/>
          </a:xfrm>
          <a:prstGeom prst="curvedConnector4">
            <a:avLst>
              <a:gd name="adj1" fmla="val -60303"/>
              <a:gd name="adj2" fmla="val 52694"/>
            </a:avLst>
          </a:prstGeom>
          <a:ln w="88900">
            <a:solidFill>
              <a:srgbClr val="92D050">
                <a:alpha val="5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45" name="Curved Connector 21"/>
          <p:cNvCxnSpPr/>
          <p:nvPr/>
        </p:nvCxnSpPr>
        <p:spPr>
          <a:xfrm rot="5400000" flipH="1" flipV="1">
            <a:off x="3943350" y="3789035"/>
            <a:ext cx="226685" cy="2859415"/>
          </a:xfrm>
          <a:prstGeom prst="curvedConnector3">
            <a:avLst>
              <a:gd name="adj1" fmla="val -135304"/>
            </a:avLst>
          </a:prstGeom>
          <a:ln w="88900">
            <a:solidFill>
              <a:srgbClr val="92D050">
                <a:alpha val="5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16200000" flipH="1">
            <a:off x="5867400" y="2819400"/>
            <a:ext cx="1524000" cy="1981200"/>
          </a:xfrm>
          <a:prstGeom prst="curvedConnector3">
            <a:avLst>
              <a:gd name="adj1" fmla="val 50000"/>
            </a:avLst>
          </a:prstGeom>
          <a:ln w="101600">
            <a:solidFill>
              <a:srgbClr val="92D050">
                <a:alpha val="5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rot="16200000" flipH="1">
            <a:off x="4855835" y="2876551"/>
            <a:ext cx="1602115" cy="1792615"/>
          </a:xfrm>
          <a:prstGeom prst="curvedConnector3">
            <a:avLst>
              <a:gd name="adj1" fmla="val 50000"/>
            </a:avLst>
          </a:prstGeom>
          <a:ln w="88900">
            <a:solidFill>
              <a:srgbClr val="92D050">
                <a:alpha val="5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rot="16200000" flipH="1">
            <a:off x="4267200" y="3352800"/>
            <a:ext cx="1524000" cy="914400"/>
          </a:xfrm>
          <a:prstGeom prst="curvedConnector3">
            <a:avLst>
              <a:gd name="adj1" fmla="val 50000"/>
            </a:avLst>
          </a:prstGeom>
          <a:ln w="88900">
            <a:solidFill>
              <a:srgbClr val="92D050">
                <a:alpha val="5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16200000" flipH="1">
            <a:off x="3238500" y="3390900"/>
            <a:ext cx="1524000" cy="838200"/>
          </a:xfrm>
          <a:prstGeom prst="curvedConnector3">
            <a:avLst>
              <a:gd name="adj1" fmla="val 50000"/>
            </a:avLst>
          </a:prstGeom>
          <a:ln w="88900">
            <a:solidFill>
              <a:srgbClr val="92D050">
                <a:alpha val="5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rot="16200000" flipH="1">
            <a:off x="4855835" y="3830966"/>
            <a:ext cx="1602115" cy="36185"/>
          </a:xfrm>
          <a:prstGeom prst="curvedConnector3">
            <a:avLst>
              <a:gd name="adj1" fmla="val 50000"/>
            </a:avLst>
          </a:prstGeom>
          <a:ln w="88900">
            <a:solidFill>
              <a:srgbClr val="92D050">
                <a:alpha val="50000"/>
              </a:srgbClr>
            </a:solidFill>
            <a:tailEnd type="non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5334000" y="6019800"/>
            <a:ext cx="1219200" cy="5334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TextBox 55"/>
          <p:cNvSpPr txBox="1"/>
          <p:nvPr/>
        </p:nvSpPr>
        <p:spPr>
          <a:xfrm>
            <a:off x="381000" y="1840468"/>
            <a:ext cx="1117614" cy="369332"/>
          </a:xfrm>
          <a:prstGeom prst="rect">
            <a:avLst/>
          </a:prstGeom>
          <a:noFill/>
        </p:spPr>
        <p:txBody>
          <a:bodyPr wrap="none" rtlCol="0">
            <a:spAutoFit/>
          </a:bodyPr>
          <a:lstStyle/>
          <a:p>
            <a:r>
              <a:rPr lang="en-CA" dirty="0" smtClean="0">
                <a:solidFill>
                  <a:srgbClr val="FF0000"/>
                </a:solidFill>
              </a:rPr>
              <a:t>l = 2 here</a:t>
            </a:r>
            <a:endParaRPr lang="en-CA" dirty="0">
              <a:solidFill>
                <a:srgbClr val="FF0000"/>
              </a:solidFill>
            </a:endParaRPr>
          </a:p>
        </p:txBody>
      </p:sp>
      <p:sp>
        <p:nvSpPr>
          <p:cNvPr id="57"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1000" fill="hold"/>
                                        <p:tgtEl>
                                          <p:spTgt spid="9"/>
                                        </p:tgtEl>
                                        <p:attrNameLst>
                                          <p:attrName>fillcolor</p:attrName>
                                        </p:attrNameLst>
                                      </p:cBhvr>
                                      <p:to>
                                        <a:srgbClr val="6CE242"/>
                                      </p:to>
                                    </p:animClr>
                                    <p:set>
                                      <p:cBhvr>
                                        <p:cTn id="7" dur="1000" fill="hold"/>
                                        <p:tgtEl>
                                          <p:spTgt spid="9"/>
                                        </p:tgtEl>
                                        <p:attrNameLst>
                                          <p:attrName>fill.type</p:attrName>
                                        </p:attrNameLst>
                                      </p:cBhvr>
                                      <p:to>
                                        <p:strVal val="solid"/>
                                      </p:to>
                                    </p:set>
                                    <p:set>
                                      <p:cBhvr>
                                        <p:cTn id="8" dur="1000" fill="hold"/>
                                        <p:tgtEl>
                                          <p:spTgt spid="9"/>
                                        </p:tgtEl>
                                        <p:attrNameLst>
                                          <p:attrName>fill.on</p:attrName>
                                        </p:attrNameLst>
                                      </p:cBhvr>
                                      <p:to>
                                        <p:strVal val="true"/>
                                      </p:to>
                                    </p:set>
                                  </p:childTnLst>
                                </p:cTn>
                              </p:par>
                              <p:par>
                                <p:cTn id="9" presetID="2" presetClass="entr" presetSubtype="4"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p:cBhvr>
                                        <p:cTn id="16" dur="1000" fill="hold"/>
                                        <p:tgtEl>
                                          <p:spTgt spid="38"/>
                                        </p:tgtEl>
                                        <p:attrNameLst>
                                          <p:attrName>stroke.color</p:attrName>
                                        </p:attrNameLst>
                                      </p:cBhvr>
                                      <p:to>
                                        <a:schemeClr val="folHlink"/>
                                      </p:to>
                                    </p:animClr>
                                    <p:set>
                                      <p:cBhvr>
                                        <p:cTn id="17" dur="1000" fill="hold"/>
                                        <p:tgtEl>
                                          <p:spTgt spid="38"/>
                                        </p:tgtEl>
                                        <p:attrNameLst>
                                          <p:attrName>stroke.on</p:attrName>
                                        </p:attrNameLst>
                                      </p:cBhvr>
                                      <p:to>
                                        <p:strVal val="true"/>
                                      </p:to>
                                    </p:set>
                                  </p:childTnLst>
                                </p:cTn>
                              </p:par>
                              <p:par>
                                <p:cTn id="18" presetID="7" presetClass="emph" presetSubtype="2" fill="hold" nodeType="withEffect">
                                  <p:stCondLst>
                                    <p:cond delay="0"/>
                                  </p:stCondLst>
                                  <p:childTnLst>
                                    <p:animClr clrSpc="rgb">
                                      <p:cBhvr>
                                        <p:cTn id="19" dur="1000" fill="hold"/>
                                        <p:tgtEl>
                                          <p:spTgt spid="34"/>
                                        </p:tgtEl>
                                        <p:attrNameLst>
                                          <p:attrName>stroke.color</p:attrName>
                                        </p:attrNameLst>
                                      </p:cBhvr>
                                      <p:to>
                                        <a:schemeClr val="folHlink"/>
                                      </p:to>
                                    </p:animClr>
                                    <p:set>
                                      <p:cBhvr>
                                        <p:cTn id="20" dur="1000" fill="hold"/>
                                        <p:tgtEl>
                                          <p:spTgt spid="34"/>
                                        </p:tgtEl>
                                        <p:attrNameLst>
                                          <p:attrName>stroke.on</p:attrName>
                                        </p:attrNameLst>
                                      </p:cBhvr>
                                      <p:to>
                                        <p:strVal val="true"/>
                                      </p:to>
                                    </p:set>
                                  </p:childTnLst>
                                </p:cTn>
                              </p:par>
                              <p:par>
                                <p:cTn id="21" presetID="7" presetClass="emph" presetSubtype="2" fill="hold" nodeType="withEffect">
                                  <p:stCondLst>
                                    <p:cond delay="0"/>
                                  </p:stCondLst>
                                  <p:childTnLst>
                                    <p:animClr clrSpc="rgb">
                                      <p:cBhvr>
                                        <p:cTn id="22" dur="1000" fill="hold"/>
                                        <p:tgtEl>
                                          <p:spTgt spid="46"/>
                                        </p:tgtEl>
                                        <p:attrNameLst>
                                          <p:attrName>stroke.color</p:attrName>
                                        </p:attrNameLst>
                                      </p:cBhvr>
                                      <p:to>
                                        <a:schemeClr val="folHlink"/>
                                      </p:to>
                                    </p:animClr>
                                    <p:set>
                                      <p:cBhvr>
                                        <p:cTn id="23" dur="1000" fill="hold"/>
                                        <p:tgtEl>
                                          <p:spTgt spid="46"/>
                                        </p:tgtEl>
                                        <p:attrNameLst>
                                          <p:attrName>stroke.on</p:attrName>
                                        </p:attrNameLst>
                                      </p:cBhvr>
                                      <p:to>
                                        <p:strVal val="true"/>
                                      </p:to>
                                    </p:set>
                                  </p:childTnLst>
                                </p:cTn>
                              </p:par>
                              <p:par>
                                <p:cTn id="24" presetID="7" presetClass="emph" presetSubtype="2" fill="hold" nodeType="withEffect">
                                  <p:stCondLst>
                                    <p:cond delay="0"/>
                                  </p:stCondLst>
                                  <p:childTnLst>
                                    <p:animClr clrSpc="rgb">
                                      <p:cBhvr>
                                        <p:cTn id="25" dur="1000" fill="hold"/>
                                        <p:tgtEl>
                                          <p:spTgt spid="52"/>
                                        </p:tgtEl>
                                        <p:attrNameLst>
                                          <p:attrName>stroke.color</p:attrName>
                                        </p:attrNameLst>
                                      </p:cBhvr>
                                      <p:to>
                                        <a:schemeClr val="folHlink"/>
                                      </p:to>
                                    </p:animClr>
                                    <p:set>
                                      <p:cBhvr>
                                        <p:cTn id="26" dur="1000" fill="hold"/>
                                        <p:tgtEl>
                                          <p:spTgt spid="52"/>
                                        </p:tgtEl>
                                        <p:attrNameLst>
                                          <p:attrName>stroke.on</p:attrName>
                                        </p:attrNameLst>
                                      </p:cBhvr>
                                      <p:to>
                                        <p:strVal val="true"/>
                                      </p:to>
                                    </p:set>
                                  </p:childTnLst>
                                </p:cTn>
                              </p:par>
                              <p:par>
                                <p:cTn id="27" presetID="7" presetClass="emph" presetSubtype="2" fill="hold" nodeType="withEffect">
                                  <p:stCondLst>
                                    <p:cond delay="0"/>
                                  </p:stCondLst>
                                  <p:childTnLst>
                                    <p:animClr clrSpc="rgb">
                                      <p:cBhvr>
                                        <p:cTn id="28" dur="1000" fill="hold"/>
                                        <p:tgtEl>
                                          <p:spTgt spid="55"/>
                                        </p:tgtEl>
                                        <p:attrNameLst>
                                          <p:attrName>stroke.color</p:attrName>
                                        </p:attrNameLst>
                                      </p:cBhvr>
                                      <p:to>
                                        <a:schemeClr val="folHlink"/>
                                      </p:to>
                                    </p:animClr>
                                    <p:set>
                                      <p:cBhvr>
                                        <p:cTn id="29" dur="1000" fill="hold"/>
                                        <p:tgtEl>
                                          <p:spTgt spid="55"/>
                                        </p:tgtEl>
                                        <p:attrNameLst>
                                          <p:attrName>stroke.on</p:attrName>
                                        </p:attrNameLst>
                                      </p:cBhvr>
                                      <p:to>
                                        <p:strVal val="true"/>
                                      </p:to>
                                    </p:set>
                                  </p:childTnLst>
                                </p:cTn>
                              </p:par>
                              <p:par>
                                <p:cTn id="30" presetID="7" presetClass="emph" presetSubtype="2" fill="hold" nodeType="withEffect">
                                  <p:stCondLst>
                                    <p:cond delay="0"/>
                                  </p:stCondLst>
                                  <p:childTnLst>
                                    <p:animClr clrSpc="rgb">
                                      <p:cBhvr>
                                        <p:cTn id="31" dur="1000" fill="hold"/>
                                        <p:tgtEl>
                                          <p:spTgt spid="49"/>
                                        </p:tgtEl>
                                        <p:attrNameLst>
                                          <p:attrName>stroke.color</p:attrName>
                                        </p:attrNameLst>
                                      </p:cBhvr>
                                      <p:to>
                                        <a:schemeClr val="folHlink"/>
                                      </p:to>
                                    </p:animClr>
                                    <p:set>
                                      <p:cBhvr>
                                        <p:cTn id="32" dur="1000" fill="hold"/>
                                        <p:tgtEl>
                                          <p:spTgt spid="49"/>
                                        </p:tgtEl>
                                        <p:attrNameLst>
                                          <p:attrName>stroke.on</p:attrName>
                                        </p:attrNameLst>
                                      </p:cBhvr>
                                      <p:to>
                                        <p:strVal val="true"/>
                                      </p:to>
                                    </p:set>
                                  </p:childTnLst>
                                </p:cTn>
                              </p:par>
                              <p:par>
                                <p:cTn id="33" presetID="7" presetClass="emph" presetSubtype="2" fill="hold" nodeType="withEffect">
                                  <p:stCondLst>
                                    <p:cond delay="0"/>
                                  </p:stCondLst>
                                  <p:childTnLst>
                                    <p:animClr clrSpc="rgb">
                                      <p:cBhvr>
                                        <p:cTn id="34" dur="1000" fill="hold"/>
                                        <p:tgtEl>
                                          <p:spTgt spid="60"/>
                                        </p:tgtEl>
                                        <p:attrNameLst>
                                          <p:attrName>stroke.color</p:attrName>
                                        </p:attrNameLst>
                                      </p:cBhvr>
                                      <p:to>
                                        <a:schemeClr val="folHlink"/>
                                      </p:to>
                                    </p:animClr>
                                    <p:set>
                                      <p:cBhvr>
                                        <p:cTn id="35" dur="1000" fill="hold"/>
                                        <p:tgtEl>
                                          <p:spTgt spid="60"/>
                                        </p:tgtEl>
                                        <p:attrNameLst>
                                          <p:attrName>stroke.on</p:attrName>
                                        </p:attrNameLst>
                                      </p:cBhvr>
                                      <p:to>
                                        <p:strVal val="true"/>
                                      </p:to>
                                    </p:set>
                                  </p:childTnLst>
                                </p:cTn>
                              </p:par>
                              <p:par>
                                <p:cTn id="36" presetID="7" presetClass="emph" presetSubtype="2" fill="hold" nodeType="withEffect">
                                  <p:stCondLst>
                                    <p:cond delay="0"/>
                                  </p:stCondLst>
                                  <p:childTnLst>
                                    <p:animClr clrSpc="rgb">
                                      <p:cBhvr>
                                        <p:cTn id="37" dur="1000" fill="hold"/>
                                        <p:tgtEl>
                                          <p:spTgt spid="63"/>
                                        </p:tgtEl>
                                        <p:attrNameLst>
                                          <p:attrName>stroke.color</p:attrName>
                                        </p:attrNameLst>
                                      </p:cBhvr>
                                      <p:to>
                                        <a:schemeClr val="folHlink"/>
                                      </p:to>
                                    </p:animClr>
                                    <p:set>
                                      <p:cBhvr>
                                        <p:cTn id="38" dur="1000" fill="hold"/>
                                        <p:tgtEl>
                                          <p:spTgt spid="63"/>
                                        </p:tgtEl>
                                        <p:attrNameLst>
                                          <p:attrName>stroke.on</p:attrName>
                                        </p:attrNameLst>
                                      </p:cBhvr>
                                      <p:to>
                                        <p:strVal val="true"/>
                                      </p:to>
                                    </p:set>
                                  </p:childTnLst>
                                </p:cTn>
                              </p:par>
                              <p:par>
                                <p:cTn id="39" presetID="7" presetClass="emph" presetSubtype="2" fill="hold" nodeType="withEffect">
                                  <p:stCondLst>
                                    <p:cond delay="0"/>
                                  </p:stCondLst>
                                  <p:childTnLst>
                                    <p:animClr clrSpc="rgb">
                                      <p:cBhvr>
                                        <p:cTn id="40" dur="1000" fill="hold"/>
                                        <p:tgtEl>
                                          <p:spTgt spid="14"/>
                                        </p:tgtEl>
                                        <p:attrNameLst>
                                          <p:attrName>stroke.color</p:attrName>
                                        </p:attrNameLst>
                                      </p:cBhvr>
                                      <p:to>
                                        <a:srgbClr val="673313"/>
                                      </p:to>
                                    </p:animClr>
                                    <p:set>
                                      <p:cBhvr>
                                        <p:cTn id="41" dur="1000" fill="hold"/>
                                        <p:tgtEl>
                                          <p:spTgt spid="14"/>
                                        </p:tgtEl>
                                        <p:attrNameLst>
                                          <p:attrName>stroke.on</p:attrName>
                                        </p:attrNameLst>
                                      </p:cBhvr>
                                      <p:to>
                                        <p:strVal val="true"/>
                                      </p:to>
                                    </p:set>
                                  </p:childTnLst>
                                </p:cTn>
                              </p:par>
                              <p:par>
                                <p:cTn id="42" presetID="7" presetClass="emph" presetSubtype="2" fill="hold" nodeType="withEffect">
                                  <p:stCondLst>
                                    <p:cond delay="0"/>
                                  </p:stCondLst>
                                  <p:childTnLst>
                                    <p:animClr clrSpc="rgb">
                                      <p:cBhvr>
                                        <p:cTn id="43" dur="1000" fill="hold"/>
                                        <p:tgtEl>
                                          <p:spTgt spid="31"/>
                                        </p:tgtEl>
                                        <p:attrNameLst>
                                          <p:attrName>stroke.color</p:attrName>
                                        </p:attrNameLst>
                                      </p:cBhvr>
                                      <p:to>
                                        <a:srgbClr val="673313"/>
                                      </p:to>
                                    </p:animClr>
                                    <p:set>
                                      <p:cBhvr>
                                        <p:cTn id="44" dur="1000" fill="hold"/>
                                        <p:tgtEl>
                                          <p:spTgt spid="31"/>
                                        </p:tgtEl>
                                        <p:attrNameLst>
                                          <p:attrName>stroke.on</p:attrName>
                                        </p:attrNameLst>
                                      </p:cBhvr>
                                      <p:to>
                                        <p:strVal val="true"/>
                                      </p:to>
                                    </p:set>
                                  </p:childTnLst>
                                </p:cTn>
                              </p:par>
                              <p:par>
                                <p:cTn id="45" presetID="7" presetClass="emph" presetSubtype="2" fill="hold" nodeType="withEffect">
                                  <p:stCondLst>
                                    <p:cond delay="0"/>
                                  </p:stCondLst>
                                  <p:childTnLst>
                                    <p:animClr clrSpc="rgb">
                                      <p:cBhvr>
                                        <p:cTn id="46" dur="1000" fill="hold"/>
                                        <p:tgtEl>
                                          <p:spTgt spid="28"/>
                                        </p:tgtEl>
                                        <p:attrNameLst>
                                          <p:attrName>stroke.color</p:attrName>
                                        </p:attrNameLst>
                                      </p:cBhvr>
                                      <p:to>
                                        <a:srgbClr val="673313"/>
                                      </p:to>
                                    </p:animClr>
                                    <p:set>
                                      <p:cBhvr>
                                        <p:cTn id="47" dur="1000" fill="hold"/>
                                        <p:tgtEl>
                                          <p:spTgt spid="28"/>
                                        </p:tgtEl>
                                        <p:attrNameLst>
                                          <p:attrName>stroke.on</p:attrName>
                                        </p:attrNameLst>
                                      </p:cBhvr>
                                      <p:to>
                                        <p:strVal val="true"/>
                                      </p:to>
                                    </p:set>
                                  </p:childTnLst>
                                </p:cTn>
                              </p:par>
                              <p:par>
                                <p:cTn id="48" presetID="30" presetClass="emph" presetSubtype="0" fill="hold" nodeType="withEffect">
                                  <p:stCondLst>
                                    <p:cond delay="0"/>
                                  </p:stCondLst>
                                  <p:childTnLst>
                                    <p:animClr clrSpc="hsl">
                                      <p:cBhvr override="childStyle">
                                        <p:cTn id="49" dur="500" fill="hold"/>
                                        <p:tgtEl>
                                          <p:spTgt spid="22"/>
                                        </p:tgtEl>
                                        <p:attrNameLst>
                                          <p:attrName>style.color</p:attrName>
                                        </p:attrNameLst>
                                      </p:cBhvr>
                                      <p:by>
                                        <p:hsl h="0" s="12549" l="25098"/>
                                      </p:by>
                                    </p:animClr>
                                    <p:animClr clrSpc="hsl">
                                      <p:cBhvr>
                                        <p:cTn id="50" dur="500" fill="hold"/>
                                        <p:tgtEl>
                                          <p:spTgt spid="22"/>
                                        </p:tgtEl>
                                        <p:attrNameLst>
                                          <p:attrName>fillcolor</p:attrName>
                                        </p:attrNameLst>
                                      </p:cBhvr>
                                      <p:by>
                                        <p:hsl h="0" s="12549" l="25098"/>
                                      </p:by>
                                    </p:animClr>
                                    <p:animClr clrSpc="hsl">
                                      <p:cBhvr>
                                        <p:cTn id="51" dur="500" fill="hold"/>
                                        <p:tgtEl>
                                          <p:spTgt spid="22"/>
                                        </p:tgtEl>
                                        <p:attrNameLst>
                                          <p:attrName>stroke.color</p:attrName>
                                        </p:attrNameLst>
                                      </p:cBhvr>
                                      <p:by>
                                        <p:hsl h="0" s="12549" l="25098"/>
                                      </p:by>
                                    </p:animClr>
                                    <p:set>
                                      <p:cBhvr>
                                        <p:cTn id="52" dur="500" fill="hold"/>
                                        <p:tgtEl>
                                          <p:spTgt spid="22"/>
                                        </p:tgtEl>
                                        <p:attrNameLst>
                                          <p:attrName>fill.type</p:attrName>
                                        </p:attrNameLst>
                                      </p:cBhvr>
                                      <p:to>
                                        <p:strVal val="solid"/>
                                      </p:to>
                                    </p:set>
                                  </p:childTnLst>
                                </p:cTn>
                              </p:par>
                              <p:par>
                                <p:cTn id="53" presetID="30" presetClass="emph" presetSubtype="0" fill="hold" nodeType="withEffect">
                                  <p:stCondLst>
                                    <p:cond delay="0"/>
                                  </p:stCondLst>
                                  <p:childTnLst>
                                    <p:animClr clrSpc="hsl">
                                      <p:cBhvr override="childStyle">
                                        <p:cTn id="54" dur="500" fill="hold"/>
                                        <p:tgtEl>
                                          <p:spTgt spid="25"/>
                                        </p:tgtEl>
                                        <p:attrNameLst>
                                          <p:attrName>style.color</p:attrName>
                                        </p:attrNameLst>
                                      </p:cBhvr>
                                      <p:by>
                                        <p:hsl h="0" s="12549" l="25098"/>
                                      </p:by>
                                    </p:animClr>
                                    <p:animClr clrSpc="hsl">
                                      <p:cBhvr>
                                        <p:cTn id="55" dur="500" fill="hold"/>
                                        <p:tgtEl>
                                          <p:spTgt spid="25"/>
                                        </p:tgtEl>
                                        <p:attrNameLst>
                                          <p:attrName>fillcolor</p:attrName>
                                        </p:attrNameLst>
                                      </p:cBhvr>
                                      <p:by>
                                        <p:hsl h="0" s="12549" l="25098"/>
                                      </p:by>
                                    </p:animClr>
                                    <p:animClr clrSpc="hsl">
                                      <p:cBhvr>
                                        <p:cTn id="56" dur="500" fill="hold"/>
                                        <p:tgtEl>
                                          <p:spTgt spid="25"/>
                                        </p:tgtEl>
                                        <p:attrNameLst>
                                          <p:attrName>stroke.color</p:attrName>
                                        </p:attrNameLst>
                                      </p:cBhvr>
                                      <p:by>
                                        <p:hsl h="0" s="12549" l="25098"/>
                                      </p:by>
                                    </p:animClr>
                                    <p:set>
                                      <p:cBhvr>
                                        <p:cTn id="57" dur="500" fill="hold"/>
                                        <p:tgtEl>
                                          <p:spTgt spid="25"/>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p:cBhvr>
                                        <p:cTn id="61" dur="1000" fill="hold"/>
                                        <p:tgtEl>
                                          <p:spTgt spid="9"/>
                                        </p:tgtEl>
                                        <p:attrNameLst>
                                          <p:attrName>fillcolor</p:attrName>
                                        </p:attrNameLst>
                                      </p:cBhvr>
                                      <p:to>
                                        <a:schemeClr val="bg1"/>
                                      </p:to>
                                    </p:animClr>
                                    <p:set>
                                      <p:cBhvr>
                                        <p:cTn id="62" dur="1000" fill="hold"/>
                                        <p:tgtEl>
                                          <p:spTgt spid="9"/>
                                        </p:tgtEl>
                                        <p:attrNameLst>
                                          <p:attrName>fill.type</p:attrName>
                                        </p:attrNameLst>
                                      </p:cBhvr>
                                      <p:to>
                                        <p:strVal val="solid"/>
                                      </p:to>
                                    </p:set>
                                    <p:set>
                                      <p:cBhvr>
                                        <p:cTn id="63" dur="1000" fill="hold"/>
                                        <p:tgtEl>
                                          <p:spTgt spid="9"/>
                                        </p:tgtEl>
                                        <p:attrNameLst>
                                          <p:attrName>fill.on</p:attrName>
                                        </p:attrNameLst>
                                      </p:cBhvr>
                                      <p:to>
                                        <p:strVal val="true"/>
                                      </p:to>
                                    </p:set>
                                  </p:childTnLst>
                                </p:cTn>
                              </p:par>
                              <p:par>
                                <p:cTn id="64" presetID="1" presetClass="emph" presetSubtype="2" fill="hold" nodeType="withEffect">
                                  <p:stCondLst>
                                    <p:cond delay="0"/>
                                  </p:stCondLst>
                                  <p:childTnLst>
                                    <p:animClr clrSpc="rgb">
                                      <p:cBhvr>
                                        <p:cTn id="65" dur="1000" fill="hold"/>
                                        <p:tgtEl>
                                          <p:spTgt spid="10"/>
                                        </p:tgtEl>
                                        <p:attrNameLst>
                                          <p:attrName>fillcolor</p:attrName>
                                        </p:attrNameLst>
                                      </p:cBhvr>
                                      <p:to>
                                        <a:srgbClr val="6CE242"/>
                                      </p:to>
                                    </p:animClr>
                                    <p:set>
                                      <p:cBhvr>
                                        <p:cTn id="66" dur="1000" fill="hold"/>
                                        <p:tgtEl>
                                          <p:spTgt spid="10"/>
                                        </p:tgtEl>
                                        <p:attrNameLst>
                                          <p:attrName>fill.type</p:attrName>
                                        </p:attrNameLst>
                                      </p:cBhvr>
                                      <p:to>
                                        <p:strVal val="solid"/>
                                      </p:to>
                                    </p:set>
                                    <p:set>
                                      <p:cBhvr>
                                        <p:cTn id="67" dur="1000" fill="hold"/>
                                        <p:tgtEl>
                                          <p:spTgt spid="10"/>
                                        </p:tgtEl>
                                        <p:attrNameLst>
                                          <p:attrName>fill.on</p:attrName>
                                        </p:attrNameLst>
                                      </p:cBhvr>
                                      <p:to>
                                        <p:strVal val="true"/>
                                      </p:to>
                                    </p:set>
                                  </p:childTnLst>
                                </p:cTn>
                              </p:par>
                              <p:par>
                                <p:cTn id="68" presetID="3" presetClass="exit" presetSubtype="10" fill="hold" grpId="1" nodeType="withEffect">
                                  <p:stCondLst>
                                    <p:cond delay="0"/>
                                  </p:stCondLst>
                                  <p:childTnLst>
                                    <p:animEffect transition="out" filter="blinds(horizontal)">
                                      <p:cBhvr>
                                        <p:cTn id="69" dur="500"/>
                                        <p:tgtEl>
                                          <p:spTgt spid="67"/>
                                        </p:tgtEl>
                                      </p:cBhvr>
                                    </p:animEffect>
                                    <p:set>
                                      <p:cBhvr>
                                        <p:cTn id="70" dur="1" fill="hold">
                                          <p:stCondLst>
                                            <p:cond delay="499"/>
                                          </p:stCondLst>
                                        </p:cTn>
                                        <p:tgtEl>
                                          <p:spTgt spid="67"/>
                                        </p:tgtEl>
                                        <p:attrNameLst>
                                          <p:attrName>style.visibility</p:attrName>
                                        </p:attrNameLst>
                                      </p:cBhvr>
                                      <p:to>
                                        <p:strVal val="hidden"/>
                                      </p:to>
                                    </p:set>
                                  </p:childTnLst>
                                </p:cTn>
                              </p:par>
                              <p:par>
                                <p:cTn id="71" presetID="2" presetClass="entr" presetSubtype="4"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additive="base">
                                        <p:cTn id="73" dur="500" fill="hold"/>
                                        <p:tgtEl>
                                          <p:spTgt spid="68"/>
                                        </p:tgtEl>
                                        <p:attrNameLst>
                                          <p:attrName>ppt_x</p:attrName>
                                        </p:attrNameLst>
                                      </p:cBhvr>
                                      <p:tavLst>
                                        <p:tav tm="0">
                                          <p:val>
                                            <p:strVal val="#ppt_x"/>
                                          </p:val>
                                        </p:tav>
                                        <p:tav tm="100000">
                                          <p:val>
                                            <p:strVal val="#ppt_x"/>
                                          </p:val>
                                        </p:tav>
                                      </p:tavLst>
                                    </p:anim>
                                    <p:anim calcmode="lin" valueType="num">
                                      <p:cBhvr additive="base">
                                        <p:cTn id="74" dur="500" fill="hold"/>
                                        <p:tgtEl>
                                          <p:spTgt spid="68"/>
                                        </p:tgtEl>
                                        <p:attrNameLst>
                                          <p:attrName>ppt_y</p:attrName>
                                        </p:attrNameLst>
                                      </p:cBhvr>
                                      <p:tavLst>
                                        <p:tav tm="0">
                                          <p:val>
                                            <p:strVal val="1+#ppt_h/2"/>
                                          </p:val>
                                        </p:tav>
                                        <p:tav tm="100000">
                                          <p:val>
                                            <p:strVal val="#ppt_y"/>
                                          </p:val>
                                        </p:tav>
                                      </p:tavLst>
                                    </p:anim>
                                  </p:childTnLst>
                                </p:cTn>
                              </p:par>
                              <p:par>
                                <p:cTn id="75" presetID="7" presetClass="emph" presetSubtype="2" fill="hold" nodeType="withEffect">
                                  <p:stCondLst>
                                    <p:cond delay="0"/>
                                  </p:stCondLst>
                                  <p:childTnLst>
                                    <p:animClr clrSpc="rgb">
                                      <p:cBhvr>
                                        <p:cTn id="76" dur="2000" fill="hold"/>
                                        <p:tgtEl>
                                          <p:spTgt spid="14"/>
                                        </p:tgtEl>
                                        <p:attrNameLst>
                                          <p:attrName>stroke.color</p:attrName>
                                        </p:attrNameLst>
                                      </p:cBhvr>
                                      <p:to>
                                        <a:schemeClr val="accent1"/>
                                      </p:to>
                                    </p:animClr>
                                    <p:set>
                                      <p:cBhvr>
                                        <p:cTn id="77" dur="2000" fill="hold"/>
                                        <p:tgtEl>
                                          <p:spTgt spid="14"/>
                                        </p:tgtEl>
                                        <p:attrNameLst>
                                          <p:attrName>stroke.on</p:attrName>
                                        </p:attrNameLst>
                                      </p:cBhvr>
                                      <p:to>
                                        <p:strVal val="true"/>
                                      </p:to>
                                    </p:set>
                                  </p:childTnLst>
                                </p:cTn>
                              </p:par>
                              <p:par>
                                <p:cTn id="78" presetID="7" presetClass="emph" presetSubtype="2" fill="hold" nodeType="withEffect">
                                  <p:stCondLst>
                                    <p:cond delay="0"/>
                                  </p:stCondLst>
                                  <p:childTnLst>
                                    <p:animClr clrSpc="rgb">
                                      <p:cBhvr>
                                        <p:cTn id="79" dur="2000" fill="hold"/>
                                        <p:tgtEl>
                                          <p:spTgt spid="63"/>
                                        </p:tgtEl>
                                        <p:attrNameLst>
                                          <p:attrName>stroke.color</p:attrName>
                                        </p:attrNameLst>
                                      </p:cBhvr>
                                      <p:to>
                                        <a:schemeClr val="accent1"/>
                                      </p:to>
                                    </p:animClr>
                                    <p:set>
                                      <p:cBhvr>
                                        <p:cTn id="80" dur="2000" fill="hold"/>
                                        <p:tgtEl>
                                          <p:spTgt spid="63"/>
                                        </p:tgtEl>
                                        <p:attrNameLst>
                                          <p:attrName>stroke.on</p:attrName>
                                        </p:attrNameLst>
                                      </p:cBhvr>
                                      <p:to>
                                        <p:strVal val="true"/>
                                      </p:to>
                                    </p:set>
                                  </p:childTnLst>
                                </p:cTn>
                              </p:par>
                              <p:par>
                                <p:cTn id="81" presetID="7" presetClass="emph" presetSubtype="2" fill="hold" nodeType="withEffect">
                                  <p:stCondLst>
                                    <p:cond delay="0"/>
                                  </p:stCondLst>
                                  <p:childTnLst>
                                    <p:animClr clrSpc="rgb">
                                      <p:cBhvr>
                                        <p:cTn id="82" dur="2000" fill="hold"/>
                                        <p:tgtEl>
                                          <p:spTgt spid="38"/>
                                        </p:tgtEl>
                                        <p:attrNameLst>
                                          <p:attrName>stroke.color</p:attrName>
                                        </p:attrNameLst>
                                      </p:cBhvr>
                                      <p:to>
                                        <a:schemeClr val="accent1"/>
                                      </p:to>
                                    </p:animClr>
                                    <p:set>
                                      <p:cBhvr>
                                        <p:cTn id="83" dur="2000" fill="hold"/>
                                        <p:tgtEl>
                                          <p:spTgt spid="38"/>
                                        </p:tgtEl>
                                        <p:attrNameLst>
                                          <p:attrName>stroke.on</p:attrName>
                                        </p:attrNameLst>
                                      </p:cBhvr>
                                      <p:to>
                                        <p:strVal val="true"/>
                                      </p:to>
                                    </p:set>
                                  </p:childTnLst>
                                </p:cTn>
                              </p:par>
                              <p:par>
                                <p:cTn id="84" presetID="7" presetClass="emph" presetSubtype="2" fill="hold" nodeType="withEffect">
                                  <p:stCondLst>
                                    <p:cond delay="0"/>
                                  </p:stCondLst>
                                  <p:childTnLst>
                                    <p:animClr clrSpc="rgb">
                                      <p:cBhvr>
                                        <p:cTn id="85" dur="2000" fill="hold"/>
                                        <p:tgtEl>
                                          <p:spTgt spid="34"/>
                                        </p:tgtEl>
                                        <p:attrNameLst>
                                          <p:attrName>stroke.color</p:attrName>
                                        </p:attrNameLst>
                                      </p:cBhvr>
                                      <p:to>
                                        <a:schemeClr val="accent1"/>
                                      </p:to>
                                    </p:animClr>
                                    <p:set>
                                      <p:cBhvr>
                                        <p:cTn id="86" dur="2000" fill="hold"/>
                                        <p:tgtEl>
                                          <p:spTgt spid="34"/>
                                        </p:tgtEl>
                                        <p:attrNameLst>
                                          <p:attrName>stroke.on</p:attrName>
                                        </p:attrNameLst>
                                      </p:cBhvr>
                                      <p:to>
                                        <p:strVal val="true"/>
                                      </p:to>
                                    </p:set>
                                  </p:childTnLst>
                                </p:cTn>
                              </p:par>
                              <p:par>
                                <p:cTn id="87" presetID="30" presetClass="emph" presetSubtype="0" fill="hold" nodeType="withEffect">
                                  <p:stCondLst>
                                    <p:cond delay="0"/>
                                  </p:stCondLst>
                                  <p:childTnLst>
                                    <p:animClr clrSpc="hsl">
                                      <p:cBhvr override="childStyle">
                                        <p:cTn id="88" dur="500" fill="hold"/>
                                        <p:tgtEl>
                                          <p:spTgt spid="63"/>
                                        </p:tgtEl>
                                        <p:attrNameLst>
                                          <p:attrName>style.color</p:attrName>
                                        </p:attrNameLst>
                                      </p:cBhvr>
                                      <p:by>
                                        <p:hsl h="0" s="12549" l="25098"/>
                                      </p:by>
                                    </p:animClr>
                                    <p:animClr clrSpc="hsl">
                                      <p:cBhvr>
                                        <p:cTn id="89" dur="500" fill="hold"/>
                                        <p:tgtEl>
                                          <p:spTgt spid="63"/>
                                        </p:tgtEl>
                                        <p:attrNameLst>
                                          <p:attrName>fillcolor</p:attrName>
                                        </p:attrNameLst>
                                      </p:cBhvr>
                                      <p:by>
                                        <p:hsl h="0" s="12549" l="25098"/>
                                      </p:by>
                                    </p:animClr>
                                    <p:animClr clrSpc="hsl">
                                      <p:cBhvr>
                                        <p:cTn id="90" dur="500" fill="hold"/>
                                        <p:tgtEl>
                                          <p:spTgt spid="63"/>
                                        </p:tgtEl>
                                        <p:attrNameLst>
                                          <p:attrName>stroke.color</p:attrName>
                                        </p:attrNameLst>
                                      </p:cBhvr>
                                      <p:by>
                                        <p:hsl h="0" s="12549" l="25098"/>
                                      </p:by>
                                    </p:animClr>
                                    <p:set>
                                      <p:cBhvr>
                                        <p:cTn id="91" dur="500" fill="hold"/>
                                        <p:tgtEl>
                                          <p:spTgt spid="63"/>
                                        </p:tgtEl>
                                        <p:attrNameLst>
                                          <p:attrName>fill.type</p:attrName>
                                        </p:attrNameLst>
                                      </p:cBhvr>
                                      <p:to>
                                        <p:strVal val="solid"/>
                                      </p:to>
                                    </p:set>
                                  </p:childTnLst>
                                </p:cTn>
                              </p:par>
                              <p:par>
                                <p:cTn id="92" presetID="30" presetClass="emph" presetSubtype="0" fill="hold" nodeType="withEffect">
                                  <p:stCondLst>
                                    <p:cond delay="0"/>
                                  </p:stCondLst>
                                  <p:childTnLst>
                                    <p:animClr clrSpc="hsl">
                                      <p:cBhvr override="childStyle">
                                        <p:cTn id="93" dur="500" fill="hold"/>
                                        <p:tgtEl>
                                          <p:spTgt spid="14"/>
                                        </p:tgtEl>
                                        <p:attrNameLst>
                                          <p:attrName>style.color</p:attrName>
                                        </p:attrNameLst>
                                      </p:cBhvr>
                                      <p:by>
                                        <p:hsl h="0" s="12549" l="25098"/>
                                      </p:by>
                                    </p:animClr>
                                    <p:animClr clrSpc="hsl">
                                      <p:cBhvr>
                                        <p:cTn id="94" dur="500" fill="hold"/>
                                        <p:tgtEl>
                                          <p:spTgt spid="14"/>
                                        </p:tgtEl>
                                        <p:attrNameLst>
                                          <p:attrName>fillcolor</p:attrName>
                                        </p:attrNameLst>
                                      </p:cBhvr>
                                      <p:by>
                                        <p:hsl h="0" s="12549" l="25098"/>
                                      </p:by>
                                    </p:animClr>
                                    <p:animClr clrSpc="hsl">
                                      <p:cBhvr>
                                        <p:cTn id="95" dur="500" fill="hold"/>
                                        <p:tgtEl>
                                          <p:spTgt spid="14"/>
                                        </p:tgtEl>
                                        <p:attrNameLst>
                                          <p:attrName>stroke.color</p:attrName>
                                        </p:attrNameLst>
                                      </p:cBhvr>
                                      <p:by>
                                        <p:hsl h="0" s="12549" l="25098"/>
                                      </p:by>
                                    </p:animClr>
                                    <p:set>
                                      <p:cBhvr>
                                        <p:cTn id="96" dur="500" fill="hold"/>
                                        <p:tgtEl>
                                          <p:spTgt spid="14"/>
                                        </p:tgtEl>
                                        <p:attrNameLst>
                                          <p:attrName>fill.type</p:attrName>
                                        </p:attrNameLst>
                                      </p:cBhvr>
                                      <p:to>
                                        <p:strVal val="solid"/>
                                      </p:to>
                                    </p:set>
                                  </p:childTnLst>
                                </p:cTn>
                              </p:par>
                              <p:par>
                                <p:cTn id="97" presetID="30" presetClass="emph" presetSubtype="0" fill="hold" nodeType="withEffect">
                                  <p:stCondLst>
                                    <p:cond delay="0"/>
                                  </p:stCondLst>
                                  <p:childTnLst>
                                    <p:animClr clrSpc="hsl">
                                      <p:cBhvr override="childStyle">
                                        <p:cTn id="98" dur="500" fill="hold"/>
                                        <p:tgtEl>
                                          <p:spTgt spid="34"/>
                                        </p:tgtEl>
                                        <p:attrNameLst>
                                          <p:attrName>style.color</p:attrName>
                                        </p:attrNameLst>
                                      </p:cBhvr>
                                      <p:by>
                                        <p:hsl h="0" s="12549" l="25098"/>
                                      </p:by>
                                    </p:animClr>
                                    <p:animClr clrSpc="hsl">
                                      <p:cBhvr>
                                        <p:cTn id="99" dur="500" fill="hold"/>
                                        <p:tgtEl>
                                          <p:spTgt spid="34"/>
                                        </p:tgtEl>
                                        <p:attrNameLst>
                                          <p:attrName>fillcolor</p:attrName>
                                        </p:attrNameLst>
                                      </p:cBhvr>
                                      <p:by>
                                        <p:hsl h="0" s="12549" l="25098"/>
                                      </p:by>
                                    </p:animClr>
                                    <p:animClr clrSpc="hsl">
                                      <p:cBhvr>
                                        <p:cTn id="100" dur="500" fill="hold"/>
                                        <p:tgtEl>
                                          <p:spTgt spid="34"/>
                                        </p:tgtEl>
                                        <p:attrNameLst>
                                          <p:attrName>stroke.color</p:attrName>
                                        </p:attrNameLst>
                                      </p:cBhvr>
                                      <p:by>
                                        <p:hsl h="0" s="12549" l="25098"/>
                                      </p:by>
                                    </p:animClr>
                                    <p:set>
                                      <p:cBhvr>
                                        <p:cTn id="101" dur="500" fill="hold"/>
                                        <p:tgtEl>
                                          <p:spTgt spid="34"/>
                                        </p:tgtEl>
                                        <p:attrNameLst>
                                          <p:attrName>fill.type</p:attrName>
                                        </p:attrNameLst>
                                      </p:cBhvr>
                                      <p:to>
                                        <p:strVal val="solid"/>
                                      </p:to>
                                    </p:set>
                                  </p:childTnLst>
                                </p:cTn>
                              </p:par>
                              <p:par>
                                <p:cTn id="102" presetID="30" presetClass="emph" presetSubtype="0" fill="hold" nodeType="withEffect">
                                  <p:stCondLst>
                                    <p:cond delay="0"/>
                                  </p:stCondLst>
                                  <p:childTnLst>
                                    <p:animClr clrSpc="hsl">
                                      <p:cBhvr override="childStyle">
                                        <p:cTn id="103" dur="500" fill="hold"/>
                                        <p:tgtEl>
                                          <p:spTgt spid="38"/>
                                        </p:tgtEl>
                                        <p:attrNameLst>
                                          <p:attrName>style.color</p:attrName>
                                        </p:attrNameLst>
                                      </p:cBhvr>
                                      <p:by>
                                        <p:hsl h="0" s="12549" l="25098"/>
                                      </p:by>
                                    </p:animClr>
                                    <p:animClr clrSpc="hsl">
                                      <p:cBhvr>
                                        <p:cTn id="104" dur="500" fill="hold"/>
                                        <p:tgtEl>
                                          <p:spTgt spid="38"/>
                                        </p:tgtEl>
                                        <p:attrNameLst>
                                          <p:attrName>fillcolor</p:attrName>
                                        </p:attrNameLst>
                                      </p:cBhvr>
                                      <p:by>
                                        <p:hsl h="0" s="12549" l="25098"/>
                                      </p:by>
                                    </p:animClr>
                                    <p:animClr clrSpc="hsl">
                                      <p:cBhvr>
                                        <p:cTn id="105" dur="500" fill="hold"/>
                                        <p:tgtEl>
                                          <p:spTgt spid="38"/>
                                        </p:tgtEl>
                                        <p:attrNameLst>
                                          <p:attrName>stroke.color</p:attrName>
                                        </p:attrNameLst>
                                      </p:cBhvr>
                                      <p:by>
                                        <p:hsl h="0" s="12549" l="25098"/>
                                      </p:by>
                                    </p:animClr>
                                    <p:set>
                                      <p:cBhvr>
                                        <p:cTn id="106" dur="500" fill="hold"/>
                                        <p:tgtEl>
                                          <p:spTgt spid="38"/>
                                        </p:tgtEl>
                                        <p:attrNameLst>
                                          <p:attrName>fill.type</p:attrName>
                                        </p:attrNameLst>
                                      </p:cBhvr>
                                      <p:to>
                                        <p:strVal val="solid"/>
                                      </p:to>
                                    </p:se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blinds(horizontal)">
                                      <p:cBhvr>
                                        <p:cTn id="111" dur="500"/>
                                        <p:tgtEl>
                                          <p:spTgt spid="69"/>
                                        </p:tgtEl>
                                      </p:cBhvr>
                                    </p:animEffect>
                                  </p:childTnLst>
                                </p:cTn>
                              </p:par>
                              <p:par>
                                <p:cTn id="112" presetID="7" presetClass="emph" presetSubtype="2" fill="hold" nodeType="withEffect">
                                  <p:stCondLst>
                                    <p:cond delay="0"/>
                                  </p:stCondLst>
                                  <p:childTnLst>
                                    <p:animClr clrSpc="rgb">
                                      <p:cBhvr>
                                        <p:cTn id="113" dur="1000" fill="hold"/>
                                        <p:tgtEl>
                                          <p:spTgt spid="31"/>
                                        </p:tgtEl>
                                        <p:attrNameLst>
                                          <p:attrName>stroke.color</p:attrName>
                                        </p:attrNameLst>
                                      </p:cBhvr>
                                      <p:to>
                                        <a:schemeClr val="accent1"/>
                                      </p:to>
                                    </p:animClr>
                                    <p:set>
                                      <p:cBhvr>
                                        <p:cTn id="114" dur="1000" fill="hold"/>
                                        <p:tgtEl>
                                          <p:spTgt spid="31"/>
                                        </p:tgtEl>
                                        <p:attrNameLst>
                                          <p:attrName>stroke.on</p:attrName>
                                        </p:attrNameLst>
                                      </p:cBhvr>
                                      <p:to>
                                        <p:strVal val="true"/>
                                      </p:to>
                                    </p:set>
                                  </p:childTnLst>
                                </p:cTn>
                              </p:par>
                              <p:par>
                                <p:cTn id="115" presetID="7" presetClass="emph" presetSubtype="2" fill="hold" nodeType="withEffect">
                                  <p:stCondLst>
                                    <p:cond delay="0"/>
                                  </p:stCondLst>
                                  <p:childTnLst>
                                    <p:animClr clrSpc="rgb">
                                      <p:cBhvr>
                                        <p:cTn id="116" dur="1000" fill="hold"/>
                                        <p:tgtEl>
                                          <p:spTgt spid="28"/>
                                        </p:tgtEl>
                                        <p:attrNameLst>
                                          <p:attrName>stroke.color</p:attrName>
                                        </p:attrNameLst>
                                      </p:cBhvr>
                                      <p:to>
                                        <a:schemeClr val="accent1"/>
                                      </p:to>
                                    </p:animClr>
                                    <p:set>
                                      <p:cBhvr>
                                        <p:cTn id="117" dur="1000" fill="hold"/>
                                        <p:tgtEl>
                                          <p:spTgt spid="28"/>
                                        </p:tgtEl>
                                        <p:attrNameLst>
                                          <p:attrName>stroke.on</p:attrName>
                                        </p:attrNameLst>
                                      </p:cBhvr>
                                      <p:to>
                                        <p:strVal val="true"/>
                                      </p:to>
                                    </p:set>
                                  </p:childTnLst>
                                </p:cTn>
                              </p:par>
                              <p:par>
                                <p:cTn id="118" presetID="3" presetClass="exit" presetSubtype="10" fill="hold" grpId="1" nodeType="withEffect">
                                  <p:stCondLst>
                                    <p:cond delay="0"/>
                                  </p:stCondLst>
                                  <p:childTnLst>
                                    <p:animEffect transition="out" filter="blinds(horizontal)">
                                      <p:cBhvr>
                                        <p:cTn id="119" dur="500"/>
                                        <p:tgtEl>
                                          <p:spTgt spid="68"/>
                                        </p:tgtEl>
                                      </p:cBhvr>
                                    </p:animEffect>
                                    <p:set>
                                      <p:cBhvr>
                                        <p:cTn id="120" dur="1" fill="hold">
                                          <p:stCondLst>
                                            <p:cond delay="499"/>
                                          </p:stCondLst>
                                        </p:cTn>
                                        <p:tgtEl>
                                          <p:spTgt spid="6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70"/>
                                        </p:tgtEl>
                                        <p:attrNameLst>
                                          <p:attrName>style.visibility</p:attrName>
                                        </p:attrNameLst>
                                      </p:cBhvr>
                                      <p:to>
                                        <p:strVal val="visible"/>
                                      </p:to>
                                    </p:set>
                                    <p:animEffect transition="in" filter="blinds(horizontal)">
                                      <p:cBhvr>
                                        <p:cTn id="125" dur="500"/>
                                        <p:tgtEl>
                                          <p:spTgt spid="70"/>
                                        </p:tgtEl>
                                      </p:cBhvr>
                                    </p:animEffect>
                                  </p:childTnLst>
                                </p:cTn>
                              </p:par>
                              <p:par>
                                <p:cTn id="126" presetID="3" presetClass="entr" presetSubtype="10" fill="hold" nodeType="withEffect">
                                  <p:stCondLst>
                                    <p:cond delay="0"/>
                                  </p:stCondLst>
                                  <p:childTnLst>
                                    <p:set>
                                      <p:cBhvr>
                                        <p:cTn id="127" dur="1" fill="hold">
                                          <p:stCondLst>
                                            <p:cond delay="0"/>
                                          </p:stCondLst>
                                        </p:cTn>
                                        <p:tgtEl>
                                          <p:spTgt spid="71"/>
                                        </p:tgtEl>
                                        <p:attrNameLst>
                                          <p:attrName>style.visibility</p:attrName>
                                        </p:attrNameLst>
                                      </p:cBhvr>
                                      <p:to>
                                        <p:strVal val="visible"/>
                                      </p:to>
                                    </p:set>
                                    <p:animEffect transition="in" filter="blinds(horizontal)">
                                      <p:cBhvr>
                                        <p:cTn id="128" dur="500"/>
                                        <p:tgtEl>
                                          <p:spTgt spid="71"/>
                                        </p:tgtEl>
                                      </p:cBhvr>
                                    </p:animEffect>
                                  </p:childTnLst>
                                </p:cTn>
                              </p:par>
                              <p:par>
                                <p:cTn id="129" presetID="3" presetClass="exit" presetSubtype="10" fill="hold" grpId="1" nodeType="withEffect">
                                  <p:stCondLst>
                                    <p:cond delay="0"/>
                                  </p:stCondLst>
                                  <p:childTnLst>
                                    <p:animEffect transition="out" filter="blinds(horizontal)">
                                      <p:cBhvr>
                                        <p:cTn id="130" dur="500"/>
                                        <p:tgtEl>
                                          <p:spTgt spid="69"/>
                                        </p:tgtEl>
                                      </p:cBhvr>
                                    </p:animEffect>
                                    <p:set>
                                      <p:cBhvr>
                                        <p:cTn id="131" dur="1" fill="hold">
                                          <p:stCondLst>
                                            <p:cond delay="499"/>
                                          </p:stCondLst>
                                        </p:cTn>
                                        <p:tgtEl>
                                          <p:spTgt spid="69"/>
                                        </p:tgtEl>
                                        <p:attrNameLst>
                                          <p:attrName>style.visibility</p:attrName>
                                        </p:attrNameLst>
                                      </p:cBhvr>
                                      <p:to>
                                        <p:strVal val="hidden"/>
                                      </p:to>
                                    </p:set>
                                  </p:childTnLst>
                                </p:cTn>
                              </p:par>
                              <p:par>
                                <p:cTn id="132" presetID="7" presetClass="emph" presetSubtype="2" fill="hold" nodeType="withEffect">
                                  <p:stCondLst>
                                    <p:cond delay="0"/>
                                  </p:stCondLst>
                                  <p:childTnLst>
                                    <p:animClr clrSpc="rgb">
                                      <p:cBhvr>
                                        <p:cTn id="133" dur="2000" fill="hold"/>
                                        <p:tgtEl>
                                          <p:spTgt spid="31"/>
                                        </p:tgtEl>
                                        <p:attrNameLst>
                                          <p:attrName>stroke.color</p:attrName>
                                        </p:attrNameLst>
                                      </p:cBhvr>
                                      <p:to>
                                        <a:srgbClr val="E20500"/>
                                      </p:to>
                                    </p:animClr>
                                    <p:set>
                                      <p:cBhvr>
                                        <p:cTn id="134" dur="2000" fill="hold"/>
                                        <p:tgtEl>
                                          <p:spTgt spid="31"/>
                                        </p:tgtEl>
                                        <p:attrNameLst>
                                          <p:attrName>stroke.on</p:attrName>
                                        </p:attrNameLst>
                                      </p:cBhvr>
                                      <p:to>
                                        <p:strVal val="true"/>
                                      </p:to>
                                    </p:set>
                                  </p:childTnLst>
                                </p:cTn>
                              </p:par>
                              <p:par>
                                <p:cTn id="135" presetID="7" presetClass="emph" presetSubtype="2" fill="hold" nodeType="withEffect">
                                  <p:stCondLst>
                                    <p:cond delay="0"/>
                                  </p:stCondLst>
                                  <p:childTnLst>
                                    <p:animClr clrSpc="rgb">
                                      <p:cBhvr>
                                        <p:cTn id="136" dur="2000" fill="hold"/>
                                        <p:tgtEl>
                                          <p:spTgt spid="28"/>
                                        </p:tgtEl>
                                        <p:attrNameLst>
                                          <p:attrName>stroke.color</p:attrName>
                                        </p:attrNameLst>
                                      </p:cBhvr>
                                      <p:to>
                                        <a:srgbClr val="E20500"/>
                                      </p:to>
                                    </p:animClr>
                                    <p:set>
                                      <p:cBhvr>
                                        <p:cTn id="137" dur="2000" fill="hold"/>
                                        <p:tgtEl>
                                          <p:spTgt spid="28"/>
                                        </p:tgtEl>
                                        <p:attrNameLst>
                                          <p:attrName>stroke.on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blinds(horizontal)">
                                      <p:cBhvr>
                                        <p:cTn id="142" dur="500"/>
                                        <p:tgtEl>
                                          <p:spTgt spid="43"/>
                                        </p:tgtEl>
                                      </p:cBhvr>
                                    </p:animEffect>
                                  </p:childTnLst>
                                </p:cTn>
                              </p:par>
                              <p:par>
                                <p:cTn id="143" presetID="5" presetClass="entr" presetSubtype="10" fill="hold" nodeType="with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checkerboard(across)">
                                      <p:cBhvr>
                                        <p:cTn id="145" dur="500"/>
                                        <p:tgtEl>
                                          <p:spTgt spid="44"/>
                                        </p:tgtEl>
                                      </p:cBhvr>
                                    </p:animEffect>
                                  </p:childTnLst>
                                </p:cTn>
                              </p:par>
                              <p:par>
                                <p:cTn id="146" presetID="5" presetClass="entr" presetSubtype="10" fill="hold" nodeType="withEffect">
                                  <p:stCondLst>
                                    <p:cond delay="0"/>
                                  </p:stCondLst>
                                  <p:childTnLst>
                                    <p:set>
                                      <p:cBhvr>
                                        <p:cTn id="147" dur="1" fill="hold">
                                          <p:stCondLst>
                                            <p:cond delay="0"/>
                                          </p:stCondLst>
                                        </p:cTn>
                                        <p:tgtEl>
                                          <p:spTgt spid="45"/>
                                        </p:tgtEl>
                                        <p:attrNameLst>
                                          <p:attrName>style.visibility</p:attrName>
                                        </p:attrNameLst>
                                      </p:cBhvr>
                                      <p:to>
                                        <p:strVal val="visible"/>
                                      </p:to>
                                    </p:set>
                                    <p:animEffect transition="in" filter="checkerboard(across)">
                                      <p:cBhvr>
                                        <p:cTn id="148" dur="500"/>
                                        <p:tgtEl>
                                          <p:spTgt spid="45"/>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xit" presetSubtype="10" fill="hold" nodeType="clickEffect">
                                  <p:stCondLst>
                                    <p:cond delay="0"/>
                                  </p:stCondLst>
                                  <p:childTnLst>
                                    <p:animEffect transition="out" filter="blinds(horizontal)">
                                      <p:cBhvr>
                                        <p:cTn id="152" dur="500"/>
                                        <p:tgtEl>
                                          <p:spTgt spid="43"/>
                                        </p:tgtEl>
                                      </p:cBhvr>
                                    </p:animEffect>
                                    <p:set>
                                      <p:cBhvr>
                                        <p:cTn id="153" dur="1" fill="hold">
                                          <p:stCondLst>
                                            <p:cond delay="499"/>
                                          </p:stCondLst>
                                        </p:cTn>
                                        <p:tgtEl>
                                          <p:spTgt spid="43"/>
                                        </p:tgtEl>
                                        <p:attrNameLst>
                                          <p:attrName>style.visibility</p:attrName>
                                        </p:attrNameLst>
                                      </p:cBhvr>
                                      <p:to>
                                        <p:strVal val="hidden"/>
                                      </p:to>
                                    </p:set>
                                  </p:childTnLst>
                                </p:cTn>
                              </p:par>
                              <p:par>
                                <p:cTn id="154" presetID="5" presetClass="entr" presetSubtype="10" fill="hold" nodeType="with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checkerboard(across)">
                                      <p:cBhvr>
                                        <p:cTn id="156" dur="500"/>
                                        <p:tgtEl>
                                          <p:spTgt spid="47"/>
                                        </p:tgtEl>
                                      </p:cBhvr>
                                    </p:animEffect>
                                  </p:childTnLst>
                                </p:cTn>
                              </p:par>
                              <p:par>
                                <p:cTn id="157" presetID="5" presetClass="entr" presetSubtype="10" fill="hold" nodeType="withEffect">
                                  <p:stCondLst>
                                    <p:cond delay="0"/>
                                  </p:stCondLst>
                                  <p:childTnLst>
                                    <p:set>
                                      <p:cBhvr>
                                        <p:cTn id="158" dur="1" fill="hold">
                                          <p:stCondLst>
                                            <p:cond delay="0"/>
                                          </p:stCondLst>
                                        </p:cTn>
                                        <p:tgtEl>
                                          <p:spTgt spid="48"/>
                                        </p:tgtEl>
                                        <p:attrNameLst>
                                          <p:attrName>style.visibility</p:attrName>
                                        </p:attrNameLst>
                                      </p:cBhvr>
                                      <p:to>
                                        <p:strVal val="visible"/>
                                      </p:to>
                                    </p:set>
                                    <p:animEffect transition="in" filter="checkerboard(across)">
                                      <p:cBhvr>
                                        <p:cTn id="159" dur="500"/>
                                        <p:tgtEl>
                                          <p:spTgt spid="48"/>
                                        </p:tgtEl>
                                      </p:cBhvr>
                                    </p:animEffect>
                                  </p:childTnLst>
                                </p:cTn>
                              </p:par>
                              <p:par>
                                <p:cTn id="160" presetID="5" presetClass="entr" presetSubtype="10" fill="hold" nodeType="withEffect">
                                  <p:stCondLst>
                                    <p:cond delay="0"/>
                                  </p:stCondLst>
                                  <p:childTnLst>
                                    <p:set>
                                      <p:cBhvr>
                                        <p:cTn id="161" dur="1" fill="hold">
                                          <p:stCondLst>
                                            <p:cond delay="0"/>
                                          </p:stCondLst>
                                        </p:cTn>
                                        <p:tgtEl>
                                          <p:spTgt spid="50"/>
                                        </p:tgtEl>
                                        <p:attrNameLst>
                                          <p:attrName>style.visibility</p:attrName>
                                        </p:attrNameLst>
                                      </p:cBhvr>
                                      <p:to>
                                        <p:strVal val="visible"/>
                                      </p:to>
                                    </p:set>
                                    <p:animEffect transition="in" filter="checkerboard(across)">
                                      <p:cBhvr>
                                        <p:cTn id="162" dur="500"/>
                                        <p:tgtEl>
                                          <p:spTgt spid="50"/>
                                        </p:tgtEl>
                                      </p:cBhvr>
                                    </p:animEffect>
                                  </p:childTnLst>
                                </p:cTn>
                              </p:par>
                              <p:par>
                                <p:cTn id="163" presetID="5" presetClass="entr" presetSubtype="10" fill="hold" nodeType="withEffect">
                                  <p:stCondLst>
                                    <p:cond delay="0"/>
                                  </p:stCondLst>
                                  <p:childTnLst>
                                    <p:set>
                                      <p:cBhvr>
                                        <p:cTn id="164" dur="1" fill="hold">
                                          <p:stCondLst>
                                            <p:cond delay="0"/>
                                          </p:stCondLst>
                                        </p:cTn>
                                        <p:tgtEl>
                                          <p:spTgt spid="51"/>
                                        </p:tgtEl>
                                        <p:attrNameLst>
                                          <p:attrName>style.visibility</p:attrName>
                                        </p:attrNameLst>
                                      </p:cBhvr>
                                      <p:to>
                                        <p:strVal val="visible"/>
                                      </p:to>
                                    </p:set>
                                    <p:animEffect transition="in" filter="checkerboard(across)">
                                      <p:cBhvr>
                                        <p:cTn id="165" dur="500"/>
                                        <p:tgtEl>
                                          <p:spTgt spid="51"/>
                                        </p:tgtEl>
                                      </p:cBhvr>
                                    </p:animEffect>
                                  </p:childTnLst>
                                </p:cTn>
                              </p:par>
                              <p:par>
                                <p:cTn id="166" presetID="5" presetClass="entr" presetSubtype="10" fill="hold" nodeType="with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checkerboard(across)">
                                      <p:cBhvr>
                                        <p:cTn id="168" dur="500"/>
                                        <p:tgtEl>
                                          <p:spTgt spid="53"/>
                                        </p:tgtEl>
                                      </p:cBhvr>
                                    </p:animEffect>
                                  </p:childTnLst>
                                </p:cTn>
                              </p:par>
                              <p:par>
                                <p:cTn id="169" presetID="3" presetClass="entr" presetSubtype="10" fill="hold" nodeType="withEffect">
                                  <p:stCondLst>
                                    <p:cond delay="0"/>
                                  </p:stCondLst>
                                  <p:childTnLst>
                                    <p:set>
                                      <p:cBhvr>
                                        <p:cTn id="170" dur="1" fill="hold">
                                          <p:stCondLst>
                                            <p:cond delay="0"/>
                                          </p:stCondLst>
                                        </p:cTn>
                                        <p:tgtEl>
                                          <p:spTgt spid="54"/>
                                        </p:tgtEl>
                                        <p:attrNameLst>
                                          <p:attrName>style.visibility</p:attrName>
                                        </p:attrNameLst>
                                      </p:cBhvr>
                                      <p:to>
                                        <p:strVal val="visible"/>
                                      </p:to>
                                    </p:set>
                                    <p:animEffect transition="in" filter="blinds(horizontal)">
                                      <p:cBhvr>
                                        <p:cTn id="171" dur="500"/>
                                        <p:tgtEl>
                                          <p:spTgt spid="54"/>
                                        </p:tgtEl>
                                      </p:cBhvr>
                                    </p:animEffect>
                                  </p:childTnLst>
                                </p:cTn>
                              </p:par>
                              <p:par>
                                <p:cTn id="172" presetID="5" presetClass="exit" presetSubtype="10" fill="hold" nodeType="withEffect">
                                  <p:stCondLst>
                                    <p:cond delay="0"/>
                                  </p:stCondLst>
                                  <p:childTnLst>
                                    <p:animEffect transition="out" filter="checkerboard(across)">
                                      <p:cBhvr>
                                        <p:cTn id="173" dur="500"/>
                                        <p:tgtEl>
                                          <p:spTgt spid="44"/>
                                        </p:tgtEl>
                                      </p:cBhvr>
                                    </p:animEffect>
                                    <p:set>
                                      <p:cBhvr>
                                        <p:cTn id="174" dur="1" fill="hold">
                                          <p:stCondLst>
                                            <p:cond delay="499"/>
                                          </p:stCondLst>
                                        </p:cTn>
                                        <p:tgtEl>
                                          <p:spTgt spid="44"/>
                                        </p:tgtEl>
                                        <p:attrNameLst>
                                          <p:attrName>style.visibility</p:attrName>
                                        </p:attrNameLst>
                                      </p:cBhvr>
                                      <p:to>
                                        <p:strVal val="hidden"/>
                                      </p:to>
                                    </p:set>
                                  </p:childTnLst>
                                </p:cTn>
                              </p:par>
                              <p:par>
                                <p:cTn id="175" presetID="5" presetClass="exit" presetSubtype="10" fill="hold" nodeType="withEffect">
                                  <p:stCondLst>
                                    <p:cond delay="0"/>
                                  </p:stCondLst>
                                  <p:childTnLst>
                                    <p:animEffect transition="out" filter="checkerboard(across)">
                                      <p:cBhvr>
                                        <p:cTn id="176" dur="500"/>
                                        <p:tgtEl>
                                          <p:spTgt spid="45"/>
                                        </p:tgtEl>
                                      </p:cBhvr>
                                    </p:animEffect>
                                    <p:set>
                                      <p:cBhvr>
                                        <p:cTn id="177"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68" grpId="0"/>
      <p:bldP spid="68" grpId="1"/>
      <p:bldP spid="69" grpId="0"/>
      <p:bldP spid="6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Experiments</a:t>
            </a:r>
            <a:endParaRPr lang="en-CA" dirty="0"/>
          </a:p>
        </p:txBody>
      </p:sp>
      <p:sp>
        <p:nvSpPr>
          <p:cNvPr id="3" name="Slide Number Placeholder 2"/>
          <p:cNvSpPr>
            <a:spLocks noGrp="1"/>
          </p:cNvSpPr>
          <p:nvPr>
            <p:ph type="sldNum" sz="quarter" idx="11"/>
          </p:nvPr>
        </p:nvSpPr>
        <p:spPr/>
        <p:txBody>
          <a:bodyPr>
            <a:normAutofit/>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Datasets</a:t>
            </a:r>
            <a:endParaRPr lang="en-CA"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cxnSp>
        <p:nvCxnSpPr>
          <p:cNvPr id="7" name="Straight Arrow Connector 6"/>
          <p:cNvCxnSpPr/>
          <p:nvPr/>
        </p:nvCxnSpPr>
        <p:spPr>
          <a:xfrm>
            <a:off x="2514600" y="5257800"/>
            <a:ext cx="55626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514600" y="1676400"/>
            <a:ext cx="0" cy="3581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5410200"/>
            <a:ext cx="2306593" cy="461665"/>
          </a:xfrm>
          <a:prstGeom prst="rect">
            <a:avLst/>
          </a:prstGeom>
          <a:noFill/>
        </p:spPr>
        <p:txBody>
          <a:bodyPr wrap="none" rtlCol="0">
            <a:spAutoFit/>
          </a:bodyPr>
          <a:lstStyle/>
          <a:p>
            <a:pPr algn="ctr"/>
            <a:r>
              <a:rPr lang="en-CA" sz="2400" dirty="0" smtClean="0"/>
              <a:t>Number of nodes</a:t>
            </a:r>
            <a:endParaRPr lang="en-CA" sz="2400" dirty="0"/>
          </a:p>
        </p:txBody>
      </p:sp>
      <p:sp>
        <p:nvSpPr>
          <p:cNvPr id="10" name="TextBox 9"/>
          <p:cNvSpPr txBox="1"/>
          <p:nvPr/>
        </p:nvSpPr>
        <p:spPr>
          <a:xfrm>
            <a:off x="277322" y="3124200"/>
            <a:ext cx="1591654" cy="830997"/>
          </a:xfrm>
          <a:prstGeom prst="rect">
            <a:avLst/>
          </a:prstGeom>
          <a:noFill/>
        </p:spPr>
        <p:txBody>
          <a:bodyPr wrap="none" rtlCol="0">
            <a:spAutoFit/>
          </a:bodyPr>
          <a:lstStyle/>
          <a:p>
            <a:pPr algn="ctr"/>
            <a:r>
              <a:rPr lang="en-CA" sz="2400" dirty="0" smtClean="0"/>
              <a:t>Number of </a:t>
            </a:r>
          </a:p>
          <a:p>
            <a:pPr algn="ctr"/>
            <a:r>
              <a:rPr lang="en-CA" sz="2400" dirty="0" smtClean="0"/>
              <a:t>edges</a:t>
            </a:r>
          </a:p>
        </p:txBody>
      </p:sp>
      <p:sp>
        <p:nvSpPr>
          <p:cNvPr id="11" name="TextBox 10"/>
          <p:cNvSpPr txBox="1"/>
          <p:nvPr/>
        </p:nvSpPr>
        <p:spPr>
          <a:xfrm>
            <a:off x="2971800" y="4495800"/>
            <a:ext cx="960519" cy="369332"/>
          </a:xfrm>
          <a:prstGeom prst="rect">
            <a:avLst/>
          </a:prstGeom>
          <a:noFill/>
        </p:spPr>
        <p:txBody>
          <a:bodyPr wrap="none" rtlCol="0">
            <a:spAutoFit/>
          </a:bodyPr>
          <a:lstStyle/>
          <a:p>
            <a:r>
              <a:rPr lang="en-CA" dirty="0" err="1" smtClean="0"/>
              <a:t>NetHept</a:t>
            </a:r>
            <a:endParaRPr lang="en-CA" dirty="0"/>
          </a:p>
        </p:txBody>
      </p:sp>
      <p:sp>
        <p:nvSpPr>
          <p:cNvPr id="16" name="TextBox 15"/>
          <p:cNvSpPr txBox="1"/>
          <p:nvPr/>
        </p:nvSpPr>
        <p:spPr>
          <a:xfrm>
            <a:off x="4144881" y="3581400"/>
            <a:ext cx="821059" cy="369332"/>
          </a:xfrm>
          <a:prstGeom prst="rect">
            <a:avLst/>
          </a:prstGeom>
          <a:noFill/>
        </p:spPr>
        <p:txBody>
          <a:bodyPr wrap="none" rtlCol="0">
            <a:spAutoFit/>
          </a:bodyPr>
          <a:lstStyle/>
          <a:p>
            <a:r>
              <a:rPr lang="en-CA" dirty="0" smtClean="0"/>
              <a:t>Last.fm</a:t>
            </a:r>
            <a:endParaRPr lang="en-CA" dirty="0"/>
          </a:p>
        </p:txBody>
      </p:sp>
      <p:sp>
        <p:nvSpPr>
          <p:cNvPr id="17" name="TextBox 16"/>
          <p:cNvSpPr txBox="1"/>
          <p:nvPr/>
        </p:nvSpPr>
        <p:spPr>
          <a:xfrm>
            <a:off x="5334000" y="2667000"/>
            <a:ext cx="835485" cy="369332"/>
          </a:xfrm>
          <a:prstGeom prst="rect">
            <a:avLst/>
          </a:prstGeom>
          <a:noFill/>
        </p:spPr>
        <p:txBody>
          <a:bodyPr wrap="none" rtlCol="0">
            <a:spAutoFit/>
          </a:bodyPr>
          <a:lstStyle/>
          <a:p>
            <a:r>
              <a:rPr lang="en-CA" dirty="0" err="1" smtClean="0"/>
              <a:t>Flixster</a:t>
            </a:r>
            <a:endParaRPr lang="en-CA" dirty="0"/>
          </a:p>
        </p:txBody>
      </p:sp>
      <p:sp>
        <p:nvSpPr>
          <p:cNvPr id="18" name="TextBox 17"/>
          <p:cNvSpPr txBox="1"/>
          <p:nvPr/>
        </p:nvSpPr>
        <p:spPr>
          <a:xfrm>
            <a:off x="6632115" y="1905000"/>
            <a:ext cx="643125" cy="369332"/>
          </a:xfrm>
          <a:prstGeom prst="rect">
            <a:avLst/>
          </a:prstGeom>
          <a:noFill/>
        </p:spPr>
        <p:txBody>
          <a:bodyPr wrap="none" rtlCol="0">
            <a:spAutoFit/>
          </a:bodyPr>
          <a:lstStyle/>
          <a:p>
            <a:r>
              <a:rPr lang="en-CA" dirty="0" smtClean="0"/>
              <a:t>DBLP</a:t>
            </a:r>
            <a:endParaRPr lang="en-CA" dirty="0"/>
          </a:p>
        </p:txBody>
      </p:sp>
      <p:sp>
        <p:nvSpPr>
          <p:cNvPr id="19" name="TextBox 18"/>
          <p:cNvSpPr txBox="1"/>
          <p:nvPr/>
        </p:nvSpPr>
        <p:spPr>
          <a:xfrm>
            <a:off x="2937761" y="4812268"/>
            <a:ext cx="1024639" cy="338554"/>
          </a:xfrm>
          <a:prstGeom prst="rect">
            <a:avLst/>
          </a:prstGeom>
          <a:noFill/>
        </p:spPr>
        <p:txBody>
          <a:bodyPr wrap="none" rtlCol="0">
            <a:spAutoFit/>
          </a:bodyPr>
          <a:lstStyle/>
          <a:p>
            <a:r>
              <a:rPr lang="en-CA" sz="1600" dirty="0" smtClean="0">
                <a:solidFill>
                  <a:srgbClr val="FF0000"/>
                </a:solidFill>
              </a:rPr>
              <a:t>15K,  62K</a:t>
            </a:r>
            <a:endParaRPr lang="en-CA" sz="1600" dirty="0">
              <a:solidFill>
                <a:srgbClr val="FF0000"/>
              </a:solidFill>
            </a:endParaRPr>
          </a:p>
        </p:txBody>
      </p:sp>
      <p:sp>
        <p:nvSpPr>
          <p:cNvPr id="20" name="TextBox 19"/>
          <p:cNvSpPr txBox="1"/>
          <p:nvPr/>
        </p:nvSpPr>
        <p:spPr>
          <a:xfrm>
            <a:off x="4023052" y="3852446"/>
            <a:ext cx="1082348" cy="338554"/>
          </a:xfrm>
          <a:prstGeom prst="rect">
            <a:avLst/>
          </a:prstGeom>
          <a:noFill/>
        </p:spPr>
        <p:txBody>
          <a:bodyPr wrap="none" rtlCol="0">
            <a:spAutoFit/>
          </a:bodyPr>
          <a:lstStyle/>
          <a:p>
            <a:r>
              <a:rPr lang="en-CA" sz="1600" dirty="0" smtClean="0">
                <a:solidFill>
                  <a:srgbClr val="FF0000"/>
                </a:solidFill>
              </a:rPr>
              <a:t>61K, 584K</a:t>
            </a:r>
            <a:endParaRPr lang="en-CA" sz="1600" dirty="0">
              <a:solidFill>
                <a:srgbClr val="FF0000"/>
              </a:solidFill>
            </a:endParaRPr>
          </a:p>
        </p:txBody>
      </p:sp>
      <p:sp>
        <p:nvSpPr>
          <p:cNvPr id="21" name="TextBox 20"/>
          <p:cNvSpPr txBox="1"/>
          <p:nvPr/>
        </p:nvSpPr>
        <p:spPr>
          <a:xfrm>
            <a:off x="5181600" y="2971800"/>
            <a:ext cx="1082348" cy="338554"/>
          </a:xfrm>
          <a:prstGeom prst="rect">
            <a:avLst/>
          </a:prstGeom>
          <a:noFill/>
        </p:spPr>
        <p:txBody>
          <a:bodyPr wrap="none" rtlCol="0">
            <a:spAutoFit/>
          </a:bodyPr>
          <a:lstStyle/>
          <a:p>
            <a:r>
              <a:rPr lang="en-CA" sz="1600" dirty="0" smtClean="0">
                <a:solidFill>
                  <a:srgbClr val="FF0000"/>
                </a:solidFill>
              </a:rPr>
              <a:t>99K, 978K</a:t>
            </a:r>
            <a:endParaRPr lang="en-CA" sz="1600" dirty="0">
              <a:solidFill>
                <a:srgbClr val="FF0000"/>
              </a:solidFill>
            </a:endParaRPr>
          </a:p>
        </p:txBody>
      </p:sp>
      <p:sp>
        <p:nvSpPr>
          <p:cNvPr id="22" name="TextBox 21"/>
          <p:cNvSpPr txBox="1"/>
          <p:nvPr/>
        </p:nvSpPr>
        <p:spPr>
          <a:xfrm>
            <a:off x="6461452" y="2133600"/>
            <a:ext cx="1172116" cy="338554"/>
          </a:xfrm>
          <a:prstGeom prst="rect">
            <a:avLst/>
          </a:prstGeom>
          <a:noFill/>
        </p:spPr>
        <p:txBody>
          <a:bodyPr wrap="none" rtlCol="0">
            <a:spAutoFit/>
          </a:bodyPr>
          <a:lstStyle/>
          <a:p>
            <a:r>
              <a:rPr lang="en-CA" sz="1600" dirty="0" smtClean="0">
                <a:solidFill>
                  <a:srgbClr val="FF0000"/>
                </a:solidFill>
              </a:rPr>
              <a:t>914K, 6.6M</a:t>
            </a:r>
            <a:endParaRPr lang="en-CA" sz="1600" dirty="0">
              <a:solidFill>
                <a:srgbClr val="FF0000"/>
              </a:solidFill>
            </a:endParaRPr>
          </a:p>
        </p:txBody>
      </p:sp>
      <p:sp>
        <p:nvSpPr>
          <p:cNvPr id="23" name="TextBox 22"/>
          <p:cNvSpPr txBox="1"/>
          <p:nvPr/>
        </p:nvSpPr>
        <p:spPr>
          <a:xfrm>
            <a:off x="1600200" y="6096000"/>
            <a:ext cx="6513258" cy="400110"/>
          </a:xfrm>
          <a:prstGeom prst="rect">
            <a:avLst/>
          </a:prstGeom>
          <a:noFill/>
        </p:spPr>
        <p:txBody>
          <a:bodyPr wrap="none" rtlCol="0">
            <a:spAutoFit/>
          </a:bodyPr>
          <a:lstStyle/>
          <a:p>
            <a:r>
              <a:rPr lang="en-CA" sz="2000" dirty="0" smtClean="0"/>
              <a:t>Influence Weights </a:t>
            </a:r>
            <a:r>
              <a:rPr lang="el-GR" sz="2000" dirty="0" smtClean="0">
                <a:solidFill>
                  <a:srgbClr val="FF0000"/>
                </a:solidFill>
                <a:latin typeface="Lucida Sans Unicode"/>
                <a:cs typeface="Lucida Sans Unicode"/>
              </a:rPr>
              <a:t>α</a:t>
            </a:r>
            <a:r>
              <a:rPr lang="en-CA" sz="2000" dirty="0" smtClean="0">
                <a:latin typeface="Lucida Sans Unicode"/>
                <a:cs typeface="Lucida Sans Unicode"/>
              </a:rPr>
              <a:t> </a:t>
            </a:r>
            <a:r>
              <a:rPr lang="en-CA" sz="2000" dirty="0" smtClean="0"/>
              <a:t>Number of common actions users perform</a:t>
            </a:r>
            <a:endParaRPr lang="en-CA" sz="2000" dirty="0"/>
          </a:p>
        </p:txBody>
      </p:sp>
      <p:sp>
        <p:nvSpPr>
          <p:cNvPr id="24"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Algorithms Compared</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
        <p:nvSpPr>
          <p:cNvPr id="4" name="Content Placeholder 3"/>
          <p:cNvSpPr>
            <a:spLocks noGrp="1"/>
          </p:cNvSpPr>
          <p:nvPr>
            <p:ph sz="quarter" idx="1"/>
          </p:nvPr>
        </p:nvSpPr>
        <p:spPr>
          <a:xfrm>
            <a:off x="612648" y="1600200"/>
            <a:ext cx="8153400" cy="5257800"/>
          </a:xfrm>
        </p:spPr>
        <p:txBody>
          <a:bodyPr>
            <a:normAutofit fontScale="92500" lnSpcReduction="10000"/>
          </a:bodyPr>
          <a:lstStyle/>
          <a:p>
            <a:r>
              <a:rPr lang="en-CA" dirty="0" smtClean="0">
                <a:solidFill>
                  <a:srgbClr val="FF0000"/>
                </a:solidFill>
              </a:rPr>
              <a:t>MC-</a:t>
            </a:r>
            <a:r>
              <a:rPr lang="en-CA" dirty="0" err="1" smtClean="0">
                <a:solidFill>
                  <a:srgbClr val="FF0000"/>
                </a:solidFill>
              </a:rPr>
              <a:t>Celf</a:t>
            </a:r>
            <a:r>
              <a:rPr lang="en-CA" dirty="0" smtClean="0"/>
              <a:t> – Simple Greedy algorithm with CELF optimization (Upper bound on influence spread).</a:t>
            </a:r>
          </a:p>
          <a:p>
            <a:pPr lvl="1"/>
            <a:r>
              <a:rPr lang="en-CA" dirty="0" smtClean="0">
                <a:solidFill>
                  <a:schemeClr val="tx1">
                    <a:lumMod val="95000"/>
                    <a:lumOff val="5000"/>
                  </a:schemeClr>
                </a:solidFill>
              </a:rPr>
              <a:t>10,000 </a:t>
            </a:r>
            <a:r>
              <a:rPr lang="en-CA" dirty="0" err="1" smtClean="0">
                <a:solidFill>
                  <a:schemeClr val="tx1">
                    <a:lumMod val="95000"/>
                    <a:lumOff val="5000"/>
                  </a:schemeClr>
                </a:solidFill>
              </a:rPr>
              <a:t>monte</a:t>
            </a:r>
            <a:r>
              <a:rPr lang="en-CA" dirty="0" smtClean="0">
                <a:solidFill>
                  <a:schemeClr val="tx1">
                    <a:lumMod val="95000"/>
                    <a:lumOff val="5000"/>
                  </a:schemeClr>
                </a:solidFill>
              </a:rPr>
              <a:t> </a:t>
            </a:r>
            <a:r>
              <a:rPr lang="en-CA" dirty="0" err="1" smtClean="0">
                <a:solidFill>
                  <a:schemeClr val="tx1">
                    <a:lumMod val="95000"/>
                    <a:lumOff val="5000"/>
                  </a:schemeClr>
                </a:solidFill>
              </a:rPr>
              <a:t>carlo</a:t>
            </a:r>
            <a:r>
              <a:rPr lang="en-CA" dirty="0" smtClean="0">
                <a:solidFill>
                  <a:schemeClr val="tx1">
                    <a:lumMod val="95000"/>
                    <a:lumOff val="5000"/>
                  </a:schemeClr>
                </a:solidFill>
              </a:rPr>
              <a:t> (MC) simulations</a:t>
            </a:r>
          </a:p>
          <a:p>
            <a:r>
              <a:rPr lang="en-CA" dirty="0" smtClean="0">
                <a:solidFill>
                  <a:srgbClr val="FF0000"/>
                </a:solidFill>
              </a:rPr>
              <a:t>LDAG</a:t>
            </a:r>
            <a:r>
              <a:rPr lang="en-CA" dirty="0" smtClean="0"/>
              <a:t> – By Chen et al., 2010.</a:t>
            </a:r>
          </a:p>
          <a:p>
            <a:r>
              <a:rPr lang="en-CA" dirty="0" err="1" smtClean="0">
                <a:solidFill>
                  <a:srgbClr val="FF0000"/>
                </a:solidFill>
              </a:rPr>
              <a:t>SimPath</a:t>
            </a:r>
            <a:r>
              <a:rPr lang="en-CA" dirty="0" smtClean="0"/>
              <a:t> – Our algorithm (</a:t>
            </a:r>
            <a:r>
              <a:rPr lang="en-CA" dirty="0" err="1" smtClean="0"/>
              <a:t>Simpath</a:t>
            </a:r>
            <a:r>
              <a:rPr lang="en-CA" dirty="0" smtClean="0"/>
              <a:t>-Spread + Vertex Cover Optimization + Look Ahead Optimization + CELF).</a:t>
            </a:r>
          </a:p>
          <a:p>
            <a:r>
              <a:rPr lang="en-CA" dirty="0" smtClean="0">
                <a:solidFill>
                  <a:srgbClr val="FF0000"/>
                </a:solidFill>
              </a:rPr>
              <a:t>SPS-CELF++ </a:t>
            </a:r>
            <a:r>
              <a:rPr lang="en-CA" dirty="0" smtClean="0"/>
              <a:t>– </a:t>
            </a:r>
            <a:r>
              <a:rPr lang="en-CA" dirty="0" err="1" smtClean="0"/>
              <a:t>Simpath</a:t>
            </a:r>
            <a:r>
              <a:rPr lang="en-CA" dirty="0" smtClean="0"/>
              <a:t>-Spread + Vertex Cover Optimization + CELF++.</a:t>
            </a:r>
          </a:p>
          <a:p>
            <a:pPr lvl="2"/>
            <a:r>
              <a:rPr lang="en-CA" dirty="0" smtClean="0"/>
              <a:t>Look ahead optimization cannot be used with CELF++</a:t>
            </a:r>
            <a:endParaRPr lang="en-CA" dirty="0" smtClean="0">
              <a:solidFill>
                <a:srgbClr val="FF0000"/>
              </a:solidFill>
            </a:endParaRPr>
          </a:p>
          <a:p>
            <a:r>
              <a:rPr lang="en-CA" dirty="0" smtClean="0">
                <a:solidFill>
                  <a:srgbClr val="FF0000"/>
                </a:solidFill>
              </a:rPr>
              <a:t>Page Rank </a:t>
            </a:r>
            <a:r>
              <a:rPr lang="en-CA" dirty="0" smtClean="0"/>
              <a:t>– Top-k nodes with highest page rank. </a:t>
            </a:r>
          </a:p>
          <a:p>
            <a:r>
              <a:rPr lang="en-CA" dirty="0" smtClean="0">
                <a:solidFill>
                  <a:srgbClr val="FF0000"/>
                </a:solidFill>
              </a:rPr>
              <a:t>High Degree </a:t>
            </a:r>
            <a:r>
              <a:rPr lang="en-CA" dirty="0" smtClean="0"/>
              <a:t>– Top-k nodes with highest degree.</a:t>
            </a:r>
          </a:p>
        </p:txBody>
      </p:sp>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SimPath</a:t>
            </a:r>
            <a:r>
              <a:rPr lang="en-CA" dirty="0" smtClean="0"/>
              <a:t> </a:t>
            </a:r>
            <a:r>
              <a:rPr lang="en-CA" dirty="0" err="1" smtClean="0"/>
              <a:t>vs</a:t>
            </a:r>
            <a:r>
              <a:rPr lang="en-CA" dirty="0" smtClean="0"/>
              <a:t> LDAG</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pic>
        <p:nvPicPr>
          <p:cNvPr id="113667" name="Picture 3"/>
          <p:cNvPicPr>
            <a:picLocks noChangeAspect="1" noChangeArrowheads="1"/>
          </p:cNvPicPr>
          <p:nvPr/>
        </p:nvPicPr>
        <p:blipFill>
          <a:blip r:embed="rId2" cstate="print"/>
          <a:srcRect/>
          <a:stretch>
            <a:fillRect/>
          </a:stretch>
        </p:blipFill>
        <p:spPr bwMode="auto">
          <a:xfrm>
            <a:off x="395288" y="1905000"/>
            <a:ext cx="8353425" cy="4143375"/>
          </a:xfrm>
          <a:prstGeom prst="rect">
            <a:avLst/>
          </a:prstGeom>
          <a:noFill/>
          <a:ln w="9525">
            <a:noFill/>
            <a:miter lim="800000"/>
            <a:headEnd/>
            <a:tailEnd/>
          </a:ln>
        </p:spPr>
      </p:pic>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Running Time</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25</a:t>
            </a:fld>
            <a:endParaRPr lang="en-US"/>
          </a:p>
        </p:txBody>
      </p:sp>
      <p:pic>
        <p:nvPicPr>
          <p:cNvPr id="111618" name="Picture 2"/>
          <p:cNvPicPr>
            <a:picLocks noChangeAspect="1" noChangeArrowheads="1"/>
          </p:cNvPicPr>
          <p:nvPr/>
        </p:nvPicPr>
        <p:blipFill>
          <a:blip r:embed="rId2" cstate="print"/>
          <a:srcRect/>
          <a:stretch>
            <a:fillRect/>
          </a:stretch>
        </p:blipFill>
        <p:spPr bwMode="auto">
          <a:xfrm>
            <a:off x="734497" y="1524000"/>
            <a:ext cx="5056703" cy="4279392"/>
          </a:xfrm>
          <a:prstGeom prst="rect">
            <a:avLst/>
          </a:prstGeom>
          <a:noFill/>
          <a:ln w="9525">
            <a:noFill/>
            <a:miter lim="800000"/>
            <a:headEnd/>
            <a:tailEnd/>
          </a:ln>
        </p:spPr>
      </p:pic>
      <p:sp>
        <p:nvSpPr>
          <p:cNvPr id="5" name="TextBox 4"/>
          <p:cNvSpPr txBox="1"/>
          <p:nvPr/>
        </p:nvSpPr>
        <p:spPr>
          <a:xfrm>
            <a:off x="5947856" y="2209800"/>
            <a:ext cx="2973250" cy="2554545"/>
          </a:xfrm>
          <a:prstGeom prst="rect">
            <a:avLst/>
          </a:prstGeom>
          <a:noFill/>
        </p:spPr>
        <p:txBody>
          <a:bodyPr wrap="none" rtlCol="0">
            <a:spAutoFit/>
          </a:bodyPr>
          <a:lstStyle/>
          <a:p>
            <a:pPr>
              <a:buFont typeface="Arial" pitchFamily="34" charset="0"/>
              <a:buChar char="•"/>
            </a:pPr>
            <a:r>
              <a:rPr lang="en-CA" sz="2000" dirty="0" smtClean="0">
                <a:solidFill>
                  <a:srgbClr val="FF0000"/>
                </a:solidFill>
              </a:rPr>
              <a:t> MC-CELF takes 7 days to </a:t>
            </a:r>
            <a:br>
              <a:rPr lang="en-CA" sz="2000" dirty="0" smtClean="0">
                <a:solidFill>
                  <a:srgbClr val="FF0000"/>
                </a:solidFill>
              </a:rPr>
            </a:br>
            <a:r>
              <a:rPr lang="en-CA" sz="2000" dirty="0" smtClean="0">
                <a:solidFill>
                  <a:srgbClr val="FF0000"/>
                </a:solidFill>
              </a:rPr>
              <a:t>   finish.</a:t>
            </a:r>
          </a:p>
          <a:p>
            <a:pPr>
              <a:buFont typeface="Arial" charset="0"/>
              <a:buChar char="•"/>
            </a:pPr>
            <a:endParaRPr lang="en-CA" sz="2000" dirty="0" smtClean="0">
              <a:solidFill>
                <a:srgbClr val="FF0000"/>
              </a:solidFill>
            </a:endParaRPr>
          </a:p>
          <a:p>
            <a:pPr>
              <a:buFont typeface="Arial" charset="0"/>
              <a:buChar char="•"/>
            </a:pPr>
            <a:r>
              <a:rPr lang="en-CA" sz="2000" dirty="0" smtClean="0">
                <a:solidFill>
                  <a:srgbClr val="FF0000"/>
                </a:solidFill>
              </a:rPr>
              <a:t> Both LDAG and </a:t>
            </a:r>
            <a:r>
              <a:rPr lang="en-CA" sz="2000" dirty="0" err="1" smtClean="0">
                <a:solidFill>
                  <a:srgbClr val="FF0000"/>
                </a:solidFill>
              </a:rPr>
              <a:t>Simpath</a:t>
            </a:r>
            <a:r>
              <a:rPr lang="en-CA" sz="2000" dirty="0" smtClean="0">
                <a:solidFill>
                  <a:srgbClr val="FF0000"/>
                </a:solidFill>
              </a:rPr>
              <a:t> </a:t>
            </a:r>
            <a:br>
              <a:rPr lang="en-CA" sz="2000" dirty="0" smtClean="0">
                <a:solidFill>
                  <a:srgbClr val="FF0000"/>
                </a:solidFill>
              </a:rPr>
            </a:br>
            <a:r>
              <a:rPr lang="en-CA" sz="2000" dirty="0" smtClean="0">
                <a:solidFill>
                  <a:srgbClr val="FF0000"/>
                </a:solidFill>
              </a:rPr>
              <a:t>    takes less than 10 min.</a:t>
            </a:r>
          </a:p>
          <a:p>
            <a:pPr>
              <a:buFont typeface="Arial" charset="0"/>
              <a:buChar char="•"/>
            </a:pPr>
            <a:endParaRPr lang="en-CA" sz="2000" dirty="0" smtClean="0">
              <a:solidFill>
                <a:srgbClr val="FF0000"/>
              </a:solidFill>
            </a:endParaRPr>
          </a:p>
          <a:p>
            <a:pPr>
              <a:buFont typeface="Arial" charset="0"/>
              <a:buChar char="•"/>
            </a:pPr>
            <a:r>
              <a:rPr lang="en-CA" sz="2000" dirty="0" smtClean="0">
                <a:solidFill>
                  <a:srgbClr val="FF0000"/>
                </a:solidFill>
              </a:rPr>
              <a:t> </a:t>
            </a:r>
            <a:r>
              <a:rPr lang="en-CA" sz="2000" dirty="0" err="1" smtClean="0">
                <a:solidFill>
                  <a:srgbClr val="FF0000"/>
                </a:solidFill>
              </a:rPr>
              <a:t>Simpath</a:t>
            </a:r>
            <a:r>
              <a:rPr lang="en-CA" sz="2000" dirty="0" smtClean="0">
                <a:solidFill>
                  <a:srgbClr val="FF0000"/>
                </a:solidFill>
              </a:rPr>
              <a:t> is 42.9% faster </a:t>
            </a:r>
            <a:br>
              <a:rPr lang="en-CA" sz="2000" dirty="0" smtClean="0">
                <a:solidFill>
                  <a:srgbClr val="FF0000"/>
                </a:solidFill>
              </a:rPr>
            </a:br>
            <a:r>
              <a:rPr lang="en-CA" sz="2000" dirty="0" smtClean="0">
                <a:solidFill>
                  <a:srgbClr val="FF0000"/>
                </a:solidFill>
              </a:rPr>
              <a:t>     than LDAG.</a:t>
            </a:r>
            <a:endParaRPr lang="en-CA" sz="2000" dirty="0">
              <a:solidFill>
                <a:srgbClr val="FF0000"/>
              </a:solidFill>
            </a:endParaRPr>
          </a:p>
        </p:txBody>
      </p:sp>
      <p:sp>
        <p:nvSpPr>
          <p:cNvPr id="6"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Running Time</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pic>
        <p:nvPicPr>
          <p:cNvPr id="112642" name="Picture 2"/>
          <p:cNvPicPr>
            <a:picLocks noChangeAspect="1" noChangeArrowheads="1"/>
          </p:cNvPicPr>
          <p:nvPr/>
        </p:nvPicPr>
        <p:blipFill>
          <a:blip r:embed="rId2" cstate="print"/>
          <a:srcRect/>
          <a:stretch>
            <a:fillRect/>
          </a:stretch>
        </p:blipFill>
        <p:spPr bwMode="auto">
          <a:xfrm>
            <a:off x="723484" y="1524000"/>
            <a:ext cx="5143916" cy="4279392"/>
          </a:xfrm>
          <a:prstGeom prst="rect">
            <a:avLst/>
          </a:prstGeom>
          <a:noFill/>
          <a:ln w="9525">
            <a:noFill/>
            <a:miter lim="800000"/>
            <a:headEnd/>
            <a:tailEnd/>
          </a:ln>
        </p:spPr>
      </p:pic>
      <p:sp>
        <p:nvSpPr>
          <p:cNvPr id="5" name="TextBox 4"/>
          <p:cNvSpPr txBox="1"/>
          <p:nvPr/>
        </p:nvSpPr>
        <p:spPr>
          <a:xfrm>
            <a:off x="5947856" y="2514600"/>
            <a:ext cx="2872902" cy="1631216"/>
          </a:xfrm>
          <a:prstGeom prst="rect">
            <a:avLst/>
          </a:prstGeom>
          <a:noFill/>
        </p:spPr>
        <p:txBody>
          <a:bodyPr wrap="none" rtlCol="0">
            <a:spAutoFit/>
          </a:bodyPr>
          <a:lstStyle/>
          <a:p>
            <a:pPr>
              <a:buFont typeface="Arial" pitchFamily="34" charset="0"/>
              <a:buChar char="•"/>
            </a:pPr>
            <a:r>
              <a:rPr lang="en-CA" sz="2000" dirty="0" smtClean="0">
                <a:solidFill>
                  <a:srgbClr val="FF0000"/>
                </a:solidFill>
              </a:rPr>
              <a:t> MC-CELF is too slow to</a:t>
            </a:r>
            <a:br>
              <a:rPr lang="en-CA" sz="2000" dirty="0" smtClean="0">
                <a:solidFill>
                  <a:srgbClr val="FF0000"/>
                </a:solidFill>
              </a:rPr>
            </a:br>
            <a:r>
              <a:rPr lang="en-CA" sz="2000" dirty="0" smtClean="0">
                <a:solidFill>
                  <a:srgbClr val="FF0000"/>
                </a:solidFill>
              </a:rPr>
              <a:t>   finish.</a:t>
            </a:r>
          </a:p>
          <a:p>
            <a:endParaRPr lang="en-CA" sz="2000" dirty="0" smtClean="0">
              <a:solidFill>
                <a:srgbClr val="FF0000"/>
              </a:solidFill>
            </a:endParaRPr>
          </a:p>
          <a:p>
            <a:pPr>
              <a:buFont typeface="Arial" charset="0"/>
              <a:buChar char="•"/>
            </a:pPr>
            <a:r>
              <a:rPr lang="en-CA" sz="2000" dirty="0" smtClean="0">
                <a:solidFill>
                  <a:srgbClr val="FF0000"/>
                </a:solidFill>
              </a:rPr>
              <a:t> </a:t>
            </a:r>
            <a:r>
              <a:rPr lang="en-CA" sz="2000" dirty="0" err="1" smtClean="0">
                <a:solidFill>
                  <a:srgbClr val="FF0000"/>
                </a:solidFill>
              </a:rPr>
              <a:t>Simpath</a:t>
            </a:r>
            <a:r>
              <a:rPr lang="en-CA" sz="2000" dirty="0" smtClean="0">
                <a:solidFill>
                  <a:srgbClr val="FF0000"/>
                </a:solidFill>
              </a:rPr>
              <a:t> is 33.6% faster </a:t>
            </a:r>
            <a:br>
              <a:rPr lang="en-CA" sz="2000" dirty="0" smtClean="0">
                <a:solidFill>
                  <a:srgbClr val="FF0000"/>
                </a:solidFill>
              </a:rPr>
            </a:br>
            <a:r>
              <a:rPr lang="en-CA" sz="2000" dirty="0" smtClean="0">
                <a:solidFill>
                  <a:srgbClr val="FF0000"/>
                </a:solidFill>
              </a:rPr>
              <a:t>     than LDAG.</a:t>
            </a:r>
            <a:endParaRPr lang="en-CA" sz="2000" dirty="0">
              <a:solidFill>
                <a:srgbClr val="FF0000"/>
              </a:solidFill>
            </a:endParaRPr>
          </a:p>
        </p:txBody>
      </p:sp>
      <p:sp>
        <p:nvSpPr>
          <p:cNvPr id="6"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Influence Spread Achieved</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27</a:t>
            </a:fld>
            <a:endParaRPr lang="en-US"/>
          </a:p>
        </p:txBody>
      </p:sp>
      <p:pic>
        <p:nvPicPr>
          <p:cNvPr id="110594" name="Picture 2"/>
          <p:cNvPicPr>
            <a:picLocks noChangeAspect="1" noChangeArrowheads="1"/>
          </p:cNvPicPr>
          <p:nvPr/>
        </p:nvPicPr>
        <p:blipFill>
          <a:blip r:embed="rId2" cstate="print"/>
          <a:srcRect/>
          <a:stretch>
            <a:fillRect/>
          </a:stretch>
        </p:blipFill>
        <p:spPr bwMode="auto">
          <a:xfrm>
            <a:off x="744193" y="1524000"/>
            <a:ext cx="5275607" cy="4279392"/>
          </a:xfrm>
          <a:prstGeom prst="rect">
            <a:avLst/>
          </a:prstGeom>
          <a:noFill/>
          <a:ln w="9525">
            <a:noFill/>
            <a:miter lim="800000"/>
            <a:headEnd/>
            <a:tailEnd/>
          </a:ln>
        </p:spPr>
      </p:pic>
      <p:sp>
        <p:nvSpPr>
          <p:cNvPr id="5" name="TextBox 4"/>
          <p:cNvSpPr txBox="1"/>
          <p:nvPr/>
        </p:nvSpPr>
        <p:spPr>
          <a:xfrm>
            <a:off x="5947856" y="2743200"/>
            <a:ext cx="3046090" cy="1323439"/>
          </a:xfrm>
          <a:prstGeom prst="rect">
            <a:avLst/>
          </a:prstGeom>
          <a:noFill/>
        </p:spPr>
        <p:txBody>
          <a:bodyPr wrap="none" rtlCol="0">
            <a:spAutoFit/>
          </a:bodyPr>
          <a:lstStyle/>
          <a:p>
            <a:pPr>
              <a:buFont typeface="Arial" pitchFamily="34" charset="0"/>
              <a:buChar char="•"/>
            </a:pPr>
            <a:r>
              <a:rPr lang="en-CA" sz="2000" dirty="0" smtClean="0">
                <a:solidFill>
                  <a:srgbClr val="FF0000"/>
                </a:solidFill>
              </a:rPr>
              <a:t> 1.7% better than LDAG</a:t>
            </a:r>
          </a:p>
          <a:p>
            <a:pPr>
              <a:buFont typeface="Arial" charset="0"/>
              <a:buChar char="•"/>
            </a:pPr>
            <a:endParaRPr lang="en-CA" sz="2000" dirty="0" smtClean="0">
              <a:solidFill>
                <a:srgbClr val="FF0000"/>
              </a:solidFill>
            </a:endParaRPr>
          </a:p>
          <a:p>
            <a:pPr>
              <a:buFont typeface="Arial" charset="0"/>
              <a:buChar char="•"/>
            </a:pPr>
            <a:r>
              <a:rPr lang="en-CA" sz="2000" dirty="0" smtClean="0">
                <a:solidFill>
                  <a:srgbClr val="FF0000"/>
                </a:solidFill>
              </a:rPr>
              <a:t> 0.7% lower than MC-CELF,</a:t>
            </a:r>
            <a:r>
              <a:rPr lang="en-CA" sz="2000" dirty="0">
                <a:solidFill>
                  <a:srgbClr val="FF0000"/>
                </a:solidFill>
              </a:rPr>
              <a:t/>
            </a:r>
            <a:br>
              <a:rPr lang="en-CA" sz="2000" dirty="0">
                <a:solidFill>
                  <a:srgbClr val="FF0000"/>
                </a:solidFill>
              </a:rPr>
            </a:br>
            <a:r>
              <a:rPr lang="en-CA" sz="2000" dirty="0" smtClean="0">
                <a:solidFill>
                  <a:srgbClr val="FF0000"/>
                </a:solidFill>
              </a:rPr>
              <a:t>   the upper bound</a:t>
            </a:r>
          </a:p>
        </p:txBody>
      </p:sp>
      <p:sp>
        <p:nvSpPr>
          <p:cNvPr id="6"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Influence Spread Achieved</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pic>
        <p:nvPicPr>
          <p:cNvPr id="109571" name="Picture 3"/>
          <p:cNvPicPr>
            <a:picLocks noChangeAspect="1" noChangeArrowheads="1"/>
          </p:cNvPicPr>
          <p:nvPr/>
        </p:nvPicPr>
        <p:blipFill>
          <a:blip r:embed="rId2" cstate="print"/>
          <a:srcRect/>
          <a:stretch>
            <a:fillRect/>
          </a:stretch>
        </p:blipFill>
        <p:spPr bwMode="auto">
          <a:xfrm>
            <a:off x="762000" y="1524000"/>
            <a:ext cx="5257800" cy="4280388"/>
          </a:xfrm>
          <a:prstGeom prst="rect">
            <a:avLst/>
          </a:prstGeom>
          <a:noFill/>
          <a:ln w="9525">
            <a:noFill/>
            <a:miter lim="800000"/>
            <a:headEnd/>
            <a:tailEnd/>
          </a:ln>
        </p:spPr>
      </p:pic>
      <p:sp>
        <p:nvSpPr>
          <p:cNvPr id="5" name="TextBox 4"/>
          <p:cNvSpPr txBox="1"/>
          <p:nvPr/>
        </p:nvSpPr>
        <p:spPr>
          <a:xfrm>
            <a:off x="5947856" y="2590800"/>
            <a:ext cx="2803396" cy="1323439"/>
          </a:xfrm>
          <a:prstGeom prst="rect">
            <a:avLst/>
          </a:prstGeom>
          <a:noFill/>
        </p:spPr>
        <p:txBody>
          <a:bodyPr wrap="none" rtlCol="0">
            <a:spAutoFit/>
          </a:bodyPr>
          <a:lstStyle/>
          <a:p>
            <a:pPr>
              <a:buFont typeface="Arial" pitchFamily="34" charset="0"/>
              <a:buChar char="•"/>
            </a:pPr>
            <a:r>
              <a:rPr lang="en-CA" sz="2000" dirty="0" smtClean="0">
                <a:solidFill>
                  <a:srgbClr val="FF0000"/>
                </a:solidFill>
              </a:rPr>
              <a:t> 8.9% better than LDAG.</a:t>
            </a:r>
          </a:p>
          <a:p>
            <a:pPr>
              <a:buFont typeface="Arial" pitchFamily="34" charset="0"/>
              <a:buChar char="•"/>
            </a:pPr>
            <a:endParaRPr lang="en-CA" sz="2000" dirty="0" smtClean="0">
              <a:solidFill>
                <a:srgbClr val="FF0000"/>
              </a:solidFill>
            </a:endParaRPr>
          </a:p>
          <a:p>
            <a:pPr>
              <a:buFont typeface="Arial" pitchFamily="34" charset="0"/>
              <a:buChar char="•"/>
            </a:pPr>
            <a:r>
              <a:rPr lang="en-CA" sz="2000" dirty="0" smtClean="0">
                <a:solidFill>
                  <a:srgbClr val="FF0000"/>
                </a:solidFill>
              </a:rPr>
              <a:t> MC-CELF is too slow </a:t>
            </a:r>
          </a:p>
          <a:p>
            <a:r>
              <a:rPr lang="en-CA" sz="2000" dirty="0" smtClean="0">
                <a:solidFill>
                  <a:srgbClr val="FF0000"/>
                </a:solidFill>
              </a:rPr>
              <a:t>     to finish on it</a:t>
            </a:r>
            <a:endParaRPr lang="en-CA" sz="2000" dirty="0">
              <a:solidFill>
                <a:srgbClr val="FF0000"/>
              </a:solidFill>
            </a:endParaRPr>
          </a:p>
        </p:txBody>
      </p:sp>
      <p:sp>
        <p:nvSpPr>
          <p:cNvPr id="6"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Comparison of Memory Usage</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pic>
        <p:nvPicPr>
          <p:cNvPr id="114690" name="Picture 2"/>
          <p:cNvPicPr>
            <a:picLocks noChangeAspect="1" noChangeArrowheads="1"/>
          </p:cNvPicPr>
          <p:nvPr/>
        </p:nvPicPr>
        <p:blipFill>
          <a:blip r:embed="rId2" cstate="print"/>
          <a:srcRect/>
          <a:stretch>
            <a:fillRect/>
          </a:stretch>
        </p:blipFill>
        <p:spPr bwMode="auto">
          <a:xfrm>
            <a:off x="76200" y="1600200"/>
            <a:ext cx="7258050" cy="4552950"/>
          </a:xfrm>
          <a:prstGeom prst="rect">
            <a:avLst/>
          </a:prstGeom>
          <a:noFill/>
          <a:ln w="9525">
            <a:noFill/>
            <a:miter lim="800000"/>
            <a:headEnd/>
            <a:tailEnd/>
          </a:ln>
        </p:spPr>
      </p:pic>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
        <p:nvSpPr>
          <p:cNvPr id="6" name="TextBox 5"/>
          <p:cNvSpPr txBox="1"/>
          <p:nvPr/>
        </p:nvSpPr>
        <p:spPr>
          <a:xfrm>
            <a:off x="7302355" y="3327737"/>
            <a:ext cx="1689245" cy="1015663"/>
          </a:xfrm>
          <a:prstGeom prst="rect">
            <a:avLst/>
          </a:prstGeom>
          <a:noFill/>
        </p:spPr>
        <p:txBody>
          <a:bodyPr wrap="none" rtlCol="0">
            <a:spAutoFit/>
          </a:bodyPr>
          <a:lstStyle/>
          <a:p>
            <a:pPr>
              <a:buFont typeface="Arial" pitchFamily="34" charset="0"/>
              <a:buChar char="•"/>
            </a:pPr>
            <a:r>
              <a:rPr lang="en-CA" sz="2000" dirty="0" smtClean="0">
                <a:solidFill>
                  <a:srgbClr val="FF0000"/>
                </a:solidFill>
              </a:rPr>
              <a:t> 60-90% </a:t>
            </a:r>
            <a:br>
              <a:rPr lang="en-CA" sz="2000" dirty="0" smtClean="0">
                <a:solidFill>
                  <a:srgbClr val="FF0000"/>
                </a:solidFill>
              </a:rPr>
            </a:br>
            <a:r>
              <a:rPr lang="en-CA" sz="2000" dirty="0" smtClean="0">
                <a:solidFill>
                  <a:srgbClr val="FF0000"/>
                </a:solidFill>
              </a:rPr>
              <a:t>   improvement</a:t>
            </a:r>
            <a:br>
              <a:rPr lang="en-CA" sz="2000" dirty="0" smtClean="0">
                <a:solidFill>
                  <a:srgbClr val="FF0000"/>
                </a:solidFill>
              </a:rPr>
            </a:br>
            <a:r>
              <a:rPr lang="en-CA" sz="2000" dirty="0" smtClean="0">
                <a:solidFill>
                  <a:srgbClr val="FF0000"/>
                </a:solidFill>
              </a:rPr>
              <a:t>   over LDAG</a:t>
            </a:r>
            <a:endParaRPr lang="en-CA" sz="20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Viral Marketing</a:t>
            </a:r>
            <a:endParaRPr lang="en-CA" dirty="0"/>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pPr/>
              <a:t>3</a:t>
            </a:fld>
            <a:endParaRPr lang="en-US"/>
          </a:p>
        </p:txBody>
      </p:sp>
      <p:sp>
        <p:nvSpPr>
          <p:cNvPr id="7" name="Rounded Rectangle 6"/>
          <p:cNvSpPr/>
          <p:nvPr/>
        </p:nvSpPr>
        <p:spPr>
          <a:xfrm>
            <a:off x="609600" y="1752600"/>
            <a:ext cx="3200400" cy="1143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Identify influential customers</a:t>
            </a:r>
            <a:endParaRPr lang="en-CA" sz="3200" dirty="0"/>
          </a:p>
        </p:txBody>
      </p:sp>
      <p:sp>
        <p:nvSpPr>
          <p:cNvPr id="9" name="Rounded Rectangle 8"/>
          <p:cNvSpPr/>
          <p:nvPr/>
        </p:nvSpPr>
        <p:spPr>
          <a:xfrm>
            <a:off x="4953000" y="4724400"/>
            <a:ext cx="3657600" cy="1828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These customers endorse the product among their friends</a:t>
            </a:r>
            <a:endParaRPr lang="en-CA" sz="3200" dirty="0"/>
          </a:p>
        </p:txBody>
      </p:sp>
      <p:pic>
        <p:nvPicPr>
          <p:cNvPr id="11" name="Picture 6" descr="viral_marketing"/>
          <p:cNvPicPr>
            <a:picLocks noChangeAspect="1" noChangeArrowheads="1"/>
          </p:cNvPicPr>
          <p:nvPr/>
        </p:nvPicPr>
        <p:blipFill>
          <a:blip r:embed="rId3" cstate="print"/>
          <a:srcRect/>
          <a:stretch>
            <a:fillRect/>
          </a:stretch>
        </p:blipFill>
        <p:spPr bwMode="auto">
          <a:xfrm>
            <a:off x="4953000" y="1524000"/>
            <a:ext cx="3276600" cy="2326706"/>
          </a:xfrm>
          <a:prstGeom prst="rect">
            <a:avLst/>
          </a:prstGeom>
          <a:noFill/>
          <a:ln w="9525">
            <a:noFill/>
            <a:miter lim="800000"/>
            <a:headEnd/>
            <a:tailEnd/>
          </a:ln>
        </p:spPr>
      </p:pic>
      <p:sp>
        <p:nvSpPr>
          <p:cNvPr id="12" name="Rounded Rectangle 11"/>
          <p:cNvSpPr/>
          <p:nvPr/>
        </p:nvSpPr>
        <p:spPr>
          <a:xfrm>
            <a:off x="457200" y="4495800"/>
            <a:ext cx="3657600" cy="2057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Convince them to adopt the product – Offer discount/free samples</a:t>
            </a:r>
            <a:endParaRPr lang="en-CA" sz="3200" dirty="0"/>
          </a:p>
        </p:txBody>
      </p:sp>
      <p:sp>
        <p:nvSpPr>
          <p:cNvPr id="14" name="Down Arrow 13"/>
          <p:cNvSpPr/>
          <p:nvPr/>
        </p:nvSpPr>
        <p:spPr>
          <a:xfrm>
            <a:off x="1828800" y="30480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Down Arrow 14"/>
          <p:cNvSpPr/>
          <p:nvPr/>
        </p:nvSpPr>
        <p:spPr>
          <a:xfrm rot="16200000">
            <a:off x="4191000" y="52578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Down Arrow 15"/>
          <p:cNvSpPr/>
          <p:nvPr/>
        </p:nvSpPr>
        <p:spPr>
          <a:xfrm rot="10800000">
            <a:off x="6248400" y="3886200"/>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Effect of Look Ahead Optimization</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pic>
        <p:nvPicPr>
          <p:cNvPr id="117762" name="Picture 2"/>
          <p:cNvPicPr>
            <a:picLocks noChangeAspect="1" noChangeArrowheads="1"/>
          </p:cNvPicPr>
          <p:nvPr/>
        </p:nvPicPr>
        <p:blipFill>
          <a:blip r:embed="rId2" cstate="print"/>
          <a:srcRect/>
          <a:stretch>
            <a:fillRect/>
          </a:stretch>
        </p:blipFill>
        <p:spPr bwMode="auto">
          <a:xfrm>
            <a:off x="152400" y="1524000"/>
            <a:ext cx="5800725" cy="4695825"/>
          </a:xfrm>
          <a:prstGeom prst="rect">
            <a:avLst/>
          </a:prstGeom>
          <a:noFill/>
          <a:ln w="9525">
            <a:noFill/>
            <a:miter lim="800000"/>
            <a:headEnd/>
            <a:tailEnd/>
          </a:ln>
        </p:spPr>
      </p:pic>
      <p:sp>
        <p:nvSpPr>
          <p:cNvPr id="6" name="TextBox 5"/>
          <p:cNvSpPr txBox="1"/>
          <p:nvPr/>
        </p:nvSpPr>
        <p:spPr>
          <a:xfrm>
            <a:off x="5867400" y="2133600"/>
            <a:ext cx="3276600" cy="2554545"/>
          </a:xfrm>
          <a:prstGeom prst="rect">
            <a:avLst/>
          </a:prstGeom>
          <a:noFill/>
        </p:spPr>
        <p:txBody>
          <a:bodyPr wrap="square" rtlCol="0">
            <a:spAutoFit/>
          </a:bodyPr>
          <a:lstStyle/>
          <a:p>
            <a:pPr>
              <a:buFont typeface="Arial" pitchFamily="34" charset="0"/>
              <a:buChar char="•"/>
            </a:pPr>
            <a:r>
              <a:rPr lang="en-CA" sz="2000" dirty="0" smtClean="0">
                <a:solidFill>
                  <a:srgbClr val="FF0000"/>
                </a:solidFill>
              </a:rPr>
              <a:t> l is the look ahead value.</a:t>
            </a:r>
          </a:p>
          <a:p>
            <a:r>
              <a:rPr lang="en-CA" sz="2000" dirty="0" smtClean="0">
                <a:solidFill>
                  <a:srgbClr val="FF0000"/>
                </a:solidFill>
              </a:rPr>
              <a:t> </a:t>
            </a:r>
          </a:p>
          <a:p>
            <a:pPr>
              <a:buFont typeface="Arial" pitchFamily="34" charset="0"/>
              <a:buChar char="•"/>
            </a:pPr>
            <a:r>
              <a:rPr lang="en-CA" sz="2000" dirty="0" smtClean="0">
                <a:solidFill>
                  <a:srgbClr val="FF0000"/>
                </a:solidFill>
              </a:rPr>
              <a:t> l=1 implies no optimization.</a:t>
            </a:r>
          </a:p>
          <a:p>
            <a:r>
              <a:rPr lang="en-CA" sz="2000" dirty="0" smtClean="0">
                <a:solidFill>
                  <a:srgbClr val="FF0000"/>
                </a:solidFill>
              </a:rPr>
              <a:t> </a:t>
            </a:r>
          </a:p>
          <a:p>
            <a:pPr>
              <a:buFont typeface="Arial" pitchFamily="34" charset="0"/>
              <a:buChar char="•"/>
            </a:pPr>
            <a:r>
              <a:rPr lang="en-CA" sz="2000" dirty="0" smtClean="0">
                <a:solidFill>
                  <a:srgbClr val="FF0000"/>
                </a:solidFill>
              </a:rPr>
              <a:t> Without the optimization, </a:t>
            </a:r>
            <a:br>
              <a:rPr lang="en-CA" sz="2000" dirty="0" smtClean="0">
                <a:solidFill>
                  <a:srgbClr val="FF0000"/>
                </a:solidFill>
              </a:rPr>
            </a:br>
            <a:r>
              <a:rPr lang="en-CA" sz="2000" dirty="0" smtClean="0">
                <a:solidFill>
                  <a:srgbClr val="FF0000"/>
                </a:solidFill>
              </a:rPr>
              <a:t>   the running time increases</a:t>
            </a:r>
            <a:br>
              <a:rPr lang="en-CA" sz="2000" dirty="0" smtClean="0">
                <a:solidFill>
                  <a:srgbClr val="FF0000"/>
                </a:solidFill>
              </a:rPr>
            </a:br>
            <a:r>
              <a:rPr lang="en-CA" sz="2000" dirty="0" smtClean="0">
                <a:solidFill>
                  <a:srgbClr val="FF0000"/>
                </a:solidFill>
              </a:rPr>
              <a:t>   sharply with the number</a:t>
            </a:r>
            <a:br>
              <a:rPr lang="en-CA" sz="2000" dirty="0" smtClean="0">
                <a:solidFill>
                  <a:srgbClr val="FF0000"/>
                </a:solidFill>
              </a:rPr>
            </a:br>
            <a:r>
              <a:rPr lang="en-CA" sz="2000" dirty="0" smtClean="0">
                <a:solidFill>
                  <a:srgbClr val="FF0000"/>
                </a:solidFill>
              </a:rPr>
              <a:t>   of iterations.</a:t>
            </a:r>
          </a:p>
        </p:txBody>
      </p:sp>
      <p:sp>
        <p:nvSpPr>
          <p:cNvPr id="7"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Effect of Look Ahead Optimization</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31</a:t>
            </a:fld>
            <a:endParaRPr lang="en-US"/>
          </a:p>
        </p:txBody>
      </p:sp>
      <p:pic>
        <p:nvPicPr>
          <p:cNvPr id="118786" name="Picture 2"/>
          <p:cNvPicPr>
            <a:picLocks noChangeAspect="1" noChangeArrowheads="1"/>
          </p:cNvPicPr>
          <p:nvPr/>
        </p:nvPicPr>
        <p:blipFill>
          <a:blip r:embed="rId2" cstate="print"/>
          <a:srcRect/>
          <a:stretch>
            <a:fillRect/>
          </a:stretch>
        </p:blipFill>
        <p:spPr bwMode="auto">
          <a:xfrm>
            <a:off x="704850" y="1524000"/>
            <a:ext cx="5619750" cy="4657725"/>
          </a:xfrm>
          <a:prstGeom prst="rect">
            <a:avLst/>
          </a:prstGeom>
          <a:noFill/>
          <a:ln w="9525">
            <a:noFill/>
            <a:miter lim="800000"/>
            <a:headEnd/>
            <a:tailEnd/>
          </a:ln>
        </p:spPr>
      </p:pic>
      <p:sp>
        <p:nvSpPr>
          <p:cNvPr id="5" name="TextBox 4"/>
          <p:cNvSpPr txBox="1"/>
          <p:nvPr/>
        </p:nvSpPr>
        <p:spPr>
          <a:xfrm>
            <a:off x="6248400" y="2486561"/>
            <a:ext cx="2610330" cy="707886"/>
          </a:xfrm>
          <a:prstGeom prst="rect">
            <a:avLst/>
          </a:prstGeom>
          <a:noFill/>
        </p:spPr>
        <p:txBody>
          <a:bodyPr wrap="none" rtlCol="0">
            <a:spAutoFit/>
          </a:bodyPr>
          <a:lstStyle/>
          <a:p>
            <a:pPr>
              <a:buFont typeface="Arial" pitchFamily="34" charset="0"/>
              <a:buChar char="•"/>
            </a:pPr>
            <a:r>
              <a:rPr lang="en-CA" sz="2000" dirty="0" smtClean="0">
                <a:solidFill>
                  <a:srgbClr val="FF0000"/>
                </a:solidFill>
              </a:rPr>
              <a:t> Similar observation in </a:t>
            </a:r>
            <a:br>
              <a:rPr lang="en-CA" sz="2000" dirty="0" smtClean="0">
                <a:solidFill>
                  <a:srgbClr val="FF0000"/>
                </a:solidFill>
              </a:rPr>
            </a:br>
            <a:r>
              <a:rPr lang="en-CA" sz="2000" dirty="0" smtClean="0">
                <a:solidFill>
                  <a:srgbClr val="FF0000"/>
                </a:solidFill>
              </a:rPr>
              <a:t>   other datasets.</a:t>
            </a:r>
          </a:p>
        </p:txBody>
      </p:sp>
      <p:sp>
        <p:nvSpPr>
          <p:cNvPr id="6"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Effect of Parameter </a:t>
            </a:r>
            <a:r>
              <a:rPr lang="el-GR" dirty="0" smtClean="0">
                <a:latin typeface="Lucida Sans Unicode"/>
                <a:cs typeface="Lucida Sans Unicode"/>
              </a:rPr>
              <a:t>η</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32</a:t>
            </a:fld>
            <a:endParaRPr lang="en-US"/>
          </a:p>
        </p:txBody>
      </p:sp>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pic>
        <p:nvPicPr>
          <p:cNvPr id="175106" name="Picture 2"/>
          <p:cNvPicPr>
            <a:picLocks noChangeAspect="1" noChangeArrowheads="1"/>
          </p:cNvPicPr>
          <p:nvPr/>
        </p:nvPicPr>
        <p:blipFill>
          <a:blip r:embed="rId2" cstate="print"/>
          <a:srcRect/>
          <a:stretch>
            <a:fillRect/>
          </a:stretch>
        </p:blipFill>
        <p:spPr bwMode="auto">
          <a:xfrm>
            <a:off x="1295400" y="1752600"/>
            <a:ext cx="6366678" cy="2809875"/>
          </a:xfrm>
          <a:prstGeom prst="rect">
            <a:avLst/>
          </a:prstGeom>
          <a:noFill/>
          <a:ln w="9525">
            <a:noFill/>
            <a:miter lim="800000"/>
            <a:headEnd/>
            <a:tailEnd/>
          </a:ln>
        </p:spPr>
      </p:pic>
      <p:sp>
        <p:nvSpPr>
          <p:cNvPr id="7" name="TextBox 6"/>
          <p:cNvSpPr txBox="1"/>
          <p:nvPr/>
        </p:nvSpPr>
        <p:spPr>
          <a:xfrm>
            <a:off x="914400" y="4724400"/>
            <a:ext cx="7484549" cy="1569660"/>
          </a:xfrm>
          <a:prstGeom prst="rect">
            <a:avLst/>
          </a:prstGeom>
          <a:noFill/>
        </p:spPr>
        <p:txBody>
          <a:bodyPr wrap="none" rtlCol="0">
            <a:spAutoFit/>
          </a:bodyPr>
          <a:lstStyle/>
          <a:p>
            <a:pPr>
              <a:buFont typeface="Arial" pitchFamily="34" charset="0"/>
              <a:buChar char="•"/>
            </a:pPr>
            <a:r>
              <a:rPr lang="en-CA" sz="2400" dirty="0" smtClean="0">
                <a:solidFill>
                  <a:srgbClr val="FF0000"/>
                </a:solidFill>
              </a:rPr>
              <a:t> </a:t>
            </a:r>
            <a:r>
              <a:rPr lang="el-GR" sz="2400" dirty="0" smtClean="0">
                <a:solidFill>
                  <a:srgbClr val="FF0000"/>
                </a:solidFill>
                <a:latin typeface="Tw Cen MT (Body)"/>
                <a:cs typeface="Lucida Sans Unicode"/>
              </a:rPr>
              <a:t>η</a:t>
            </a:r>
            <a:r>
              <a:rPr lang="en-CA" sz="2400" dirty="0" smtClean="0">
                <a:solidFill>
                  <a:srgbClr val="FF0000"/>
                </a:solidFill>
                <a:latin typeface="Lucida Sans Unicode"/>
                <a:cs typeface="Lucida Sans Unicode"/>
              </a:rPr>
              <a:t> </a:t>
            </a:r>
            <a:r>
              <a:rPr lang="en-CA" sz="2400" dirty="0" smtClean="0">
                <a:solidFill>
                  <a:srgbClr val="FF0000"/>
                </a:solidFill>
              </a:rPr>
              <a:t>decides the size of the neighborhood. </a:t>
            </a:r>
          </a:p>
          <a:p>
            <a:pPr>
              <a:buFont typeface="Arial" pitchFamily="34" charset="0"/>
              <a:buChar char="•"/>
            </a:pPr>
            <a:r>
              <a:rPr lang="en-CA" sz="2400" dirty="0" smtClean="0">
                <a:solidFill>
                  <a:srgbClr val="FF0000"/>
                </a:solidFill>
              </a:rPr>
              <a:t> Lower the value of </a:t>
            </a:r>
            <a:r>
              <a:rPr lang="el-GR" sz="2400" dirty="0" smtClean="0">
                <a:solidFill>
                  <a:srgbClr val="FF0000"/>
                </a:solidFill>
                <a:latin typeface="Tw Cen MT (Body)"/>
                <a:cs typeface="Lucida Sans Unicode"/>
              </a:rPr>
              <a:t>η</a:t>
            </a:r>
            <a:r>
              <a:rPr lang="en-CA" sz="2400" dirty="0" smtClean="0">
                <a:solidFill>
                  <a:srgbClr val="FF0000"/>
                </a:solidFill>
              </a:rPr>
              <a:t>, more paths to enumerate.</a:t>
            </a:r>
          </a:p>
          <a:p>
            <a:pPr>
              <a:buFont typeface="Arial" pitchFamily="34" charset="0"/>
              <a:buChar char="•"/>
            </a:pPr>
            <a:r>
              <a:rPr lang="en-CA" sz="2400" dirty="0" smtClean="0">
                <a:solidFill>
                  <a:srgbClr val="FF0000"/>
                </a:solidFill>
              </a:rPr>
              <a:t> As we decrease the value of </a:t>
            </a:r>
            <a:r>
              <a:rPr lang="el-GR" sz="2400" dirty="0" smtClean="0">
                <a:solidFill>
                  <a:srgbClr val="FF0000"/>
                </a:solidFill>
                <a:latin typeface="Tw Cen MT (Body)"/>
                <a:cs typeface="Lucida Sans Unicode"/>
              </a:rPr>
              <a:t>η</a:t>
            </a:r>
            <a:r>
              <a:rPr lang="en-CA" sz="2400" dirty="0" smtClean="0">
                <a:solidFill>
                  <a:srgbClr val="FF0000"/>
                </a:solidFill>
              </a:rPr>
              <a:t>, influence spread achieved</a:t>
            </a:r>
            <a:br>
              <a:rPr lang="en-CA" sz="2400" dirty="0" smtClean="0">
                <a:solidFill>
                  <a:srgbClr val="FF0000"/>
                </a:solidFill>
              </a:rPr>
            </a:br>
            <a:r>
              <a:rPr lang="en-CA" sz="2400" dirty="0" smtClean="0">
                <a:solidFill>
                  <a:srgbClr val="FF0000"/>
                </a:solidFill>
              </a:rPr>
              <a:t>   improves but the algorithm becomes inefficient.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33</a:t>
            </a:fld>
            <a:endParaRPr lang="en-US"/>
          </a:p>
        </p:txBody>
      </p:sp>
      <p:cxnSp>
        <p:nvCxnSpPr>
          <p:cNvPr id="6" name="Straight Arrow Connector 5"/>
          <p:cNvCxnSpPr/>
          <p:nvPr/>
        </p:nvCxnSpPr>
        <p:spPr>
          <a:xfrm>
            <a:off x="685800" y="6019800"/>
            <a:ext cx="7391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85800" y="2438400"/>
            <a:ext cx="0" cy="3581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70519" y="6096000"/>
            <a:ext cx="4706481" cy="461665"/>
          </a:xfrm>
          <a:prstGeom prst="rect">
            <a:avLst/>
          </a:prstGeom>
          <a:noFill/>
        </p:spPr>
        <p:txBody>
          <a:bodyPr wrap="none" rtlCol="0">
            <a:spAutoFit/>
          </a:bodyPr>
          <a:lstStyle/>
          <a:p>
            <a:pPr algn="ctr"/>
            <a:r>
              <a:rPr lang="en-CA" sz="2400" dirty="0" smtClean="0"/>
              <a:t>Expected influence spread achieved</a:t>
            </a:r>
            <a:endParaRPr lang="en-CA" sz="2400" dirty="0"/>
          </a:p>
        </p:txBody>
      </p:sp>
      <p:sp>
        <p:nvSpPr>
          <p:cNvPr id="13" name="TextBox 12"/>
          <p:cNvSpPr txBox="1"/>
          <p:nvPr/>
        </p:nvSpPr>
        <p:spPr>
          <a:xfrm>
            <a:off x="0" y="1531203"/>
            <a:ext cx="2146293" cy="830997"/>
          </a:xfrm>
          <a:prstGeom prst="rect">
            <a:avLst/>
          </a:prstGeom>
          <a:noFill/>
        </p:spPr>
        <p:txBody>
          <a:bodyPr wrap="none" rtlCol="0">
            <a:spAutoFit/>
          </a:bodyPr>
          <a:lstStyle/>
          <a:p>
            <a:pPr algn="ctr"/>
            <a:r>
              <a:rPr lang="en-CA" sz="2400" dirty="0" smtClean="0"/>
              <a:t>Running time </a:t>
            </a:r>
          </a:p>
          <a:p>
            <a:pPr algn="ctr"/>
            <a:r>
              <a:rPr lang="en-CA" sz="2400" dirty="0" smtClean="0"/>
              <a:t>of the algorithm</a:t>
            </a:r>
          </a:p>
        </p:txBody>
      </p:sp>
      <p:sp>
        <p:nvSpPr>
          <p:cNvPr id="14" name="5-Point Star 13"/>
          <p:cNvSpPr/>
          <p:nvPr/>
        </p:nvSpPr>
        <p:spPr>
          <a:xfrm>
            <a:off x="7162800" y="4876800"/>
            <a:ext cx="1143000" cy="838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5346198" y="2133600"/>
            <a:ext cx="2080570" cy="646331"/>
          </a:xfrm>
          <a:prstGeom prst="rect">
            <a:avLst/>
          </a:prstGeom>
          <a:solidFill>
            <a:srgbClr val="92D050"/>
          </a:solidFill>
        </p:spPr>
        <p:txBody>
          <a:bodyPr wrap="none" rtlCol="0">
            <a:spAutoFit/>
          </a:bodyPr>
          <a:lstStyle/>
          <a:p>
            <a:pPr algn="ctr"/>
            <a:r>
              <a:rPr lang="en-CA" dirty="0" smtClean="0"/>
              <a:t>Simple Greedy with </a:t>
            </a:r>
          </a:p>
          <a:p>
            <a:pPr algn="ctr"/>
            <a:r>
              <a:rPr lang="en-CA" dirty="0" smtClean="0"/>
              <a:t>CELF Optimization</a:t>
            </a:r>
          </a:p>
        </p:txBody>
      </p:sp>
      <p:sp>
        <p:nvSpPr>
          <p:cNvPr id="16" name="TextBox 15"/>
          <p:cNvSpPr txBox="1"/>
          <p:nvPr/>
        </p:nvSpPr>
        <p:spPr>
          <a:xfrm>
            <a:off x="2114675" y="3657600"/>
            <a:ext cx="1923925" cy="646331"/>
          </a:xfrm>
          <a:prstGeom prst="rect">
            <a:avLst/>
          </a:prstGeom>
          <a:solidFill>
            <a:srgbClr val="92D050"/>
          </a:solidFill>
        </p:spPr>
        <p:txBody>
          <a:bodyPr wrap="none" rtlCol="0">
            <a:spAutoFit/>
          </a:bodyPr>
          <a:lstStyle/>
          <a:p>
            <a:pPr algn="ctr"/>
            <a:r>
              <a:rPr lang="en-CA" dirty="0" smtClean="0"/>
              <a:t>LDAG Algorithm</a:t>
            </a:r>
          </a:p>
          <a:p>
            <a:pPr algn="ctr"/>
            <a:r>
              <a:rPr lang="en-CA" dirty="0" smtClean="0"/>
              <a:t>(Chen et al., 2010)</a:t>
            </a:r>
            <a:endParaRPr lang="en-CA" dirty="0"/>
          </a:p>
        </p:txBody>
      </p:sp>
      <p:sp>
        <p:nvSpPr>
          <p:cNvPr id="18" name="TextBox 17"/>
          <p:cNvSpPr txBox="1"/>
          <p:nvPr/>
        </p:nvSpPr>
        <p:spPr>
          <a:xfrm>
            <a:off x="4724400" y="4154269"/>
            <a:ext cx="1675459" cy="646331"/>
          </a:xfrm>
          <a:prstGeom prst="rect">
            <a:avLst/>
          </a:prstGeom>
          <a:solidFill>
            <a:srgbClr val="00B0F0"/>
          </a:solidFill>
        </p:spPr>
        <p:txBody>
          <a:bodyPr wrap="square" rtlCol="0">
            <a:spAutoFit/>
          </a:bodyPr>
          <a:lstStyle/>
          <a:p>
            <a:pPr algn="ctr"/>
            <a:r>
              <a:rPr lang="en-CA" b="1" dirty="0" err="1" smtClean="0">
                <a:solidFill>
                  <a:srgbClr val="FF0000"/>
                </a:solidFill>
              </a:rPr>
              <a:t>Simpath</a:t>
            </a:r>
            <a:endParaRPr lang="en-CA" b="1" dirty="0" smtClean="0">
              <a:solidFill>
                <a:srgbClr val="FF0000"/>
              </a:solidFill>
            </a:endParaRPr>
          </a:p>
          <a:p>
            <a:pPr algn="ctr"/>
            <a:r>
              <a:rPr lang="en-CA" b="1" dirty="0" smtClean="0">
                <a:solidFill>
                  <a:srgbClr val="FF0000"/>
                </a:solidFill>
              </a:rPr>
              <a:t>(Our algorithm)</a:t>
            </a:r>
            <a:endParaRPr lang="en-CA" b="1" dirty="0">
              <a:solidFill>
                <a:srgbClr val="FF0000"/>
              </a:solidFill>
            </a:endParaRPr>
          </a:p>
        </p:txBody>
      </p:sp>
      <p:sp>
        <p:nvSpPr>
          <p:cNvPr id="21" name="TextBox 20"/>
          <p:cNvSpPr txBox="1"/>
          <p:nvPr/>
        </p:nvSpPr>
        <p:spPr>
          <a:xfrm>
            <a:off x="7877077" y="3352800"/>
            <a:ext cx="962123" cy="369332"/>
          </a:xfrm>
          <a:prstGeom prst="rect">
            <a:avLst/>
          </a:prstGeom>
          <a:noFill/>
        </p:spPr>
        <p:txBody>
          <a:bodyPr wrap="none" rtlCol="0">
            <a:spAutoFit/>
          </a:bodyPr>
          <a:lstStyle/>
          <a:p>
            <a:r>
              <a:rPr lang="en-CA" dirty="0" smtClean="0"/>
              <a:t>NP-hard</a:t>
            </a:r>
            <a:endParaRPr lang="en-CA" dirty="0"/>
          </a:p>
        </p:txBody>
      </p:sp>
      <p:sp>
        <p:nvSpPr>
          <p:cNvPr id="22" name="TextBox 21"/>
          <p:cNvSpPr txBox="1"/>
          <p:nvPr/>
        </p:nvSpPr>
        <p:spPr>
          <a:xfrm>
            <a:off x="7680138" y="2590800"/>
            <a:ext cx="1463862" cy="584775"/>
          </a:xfrm>
          <a:prstGeom prst="rect">
            <a:avLst/>
          </a:prstGeom>
          <a:noFill/>
        </p:spPr>
        <p:txBody>
          <a:bodyPr wrap="none" rtlCol="0">
            <a:spAutoFit/>
          </a:bodyPr>
          <a:lstStyle/>
          <a:p>
            <a:pPr algn="ctr"/>
            <a:r>
              <a:rPr lang="en-CA" dirty="0" smtClean="0">
                <a:solidFill>
                  <a:srgbClr val="7030A0"/>
                </a:solidFill>
              </a:rPr>
              <a:t>1-1/e- </a:t>
            </a:r>
            <a:r>
              <a:rPr lang="el-GR" dirty="0" smtClean="0">
                <a:solidFill>
                  <a:srgbClr val="7030A0"/>
                </a:solidFill>
                <a:latin typeface="Tw Cen MT (Body)"/>
                <a:cs typeface="Lucida Sans Unicode"/>
              </a:rPr>
              <a:t>ε</a:t>
            </a:r>
            <a:r>
              <a:rPr lang="en-CA" dirty="0" smtClean="0">
                <a:solidFill>
                  <a:srgbClr val="7030A0"/>
                </a:solidFill>
                <a:latin typeface="Lucida Sans Unicode"/>
                <a:cs typeface="Lucida Sans Unicode"/>
              </a:rPr>
              <a:t> </a:t>
            </a:r>
          </a:p>
          <a:p>
            <a:pPr algn="ctr"/>
            <a:r>
              <a:rPr lang="en-CA" sz="1400" dirty="0" smtClean="0">
                <a:solidFill>
                  <a:srgbClr val="7030A0"/>
                </a:solidFill>
                <a:latin typeface="Lucida Sans Unicode"/>
                <a:cs typeface="Lucida Sans Unicode"/>
              </a:rPr>
              <a:t>approximation</a:t>
            </a:r>
            <a:endParaRPr lang="en-CA" dirty="0">
              <a:solidFill>
                <a:srgbClr val="7030A0"/>
              </a:solidFill>
            </a:endParaRPr>
          </a:p>
        </p:txBody>
      </p:sp>
      <p:sp>
        <p:nvSpPr>
          <p:cNvPr id="23" name="TextBox 22"/>
          <p:cNvSpPr txBox="1"/>
          <p:nvPr/>
        </p:nvSpPr>
        <p:spPr>
          <a:xfrm>
            <a:off x="3051121" y="5130225"/>
            <a:ext cx="1673279" cy="584775"/>
          </a:xfrm>
          <a:prstGeom prst="rect">
            <a:avLst/>
          </a:prstGeom>
          <a:noFill/>
        </p:spPr>
        <p:txBody>
          <a:bodyPr wrap="square" rtlCol="0">
            <a:spAutoFit/>
          </a:bodyPr>
          <a:lstStyle/>
          <a:p>
            <a:pPr algn="ctr"/>
            <a:r>
              <a:rPr lang="en-CA" sz="1600" dirty="0" smtClean="0">
                <a:solidFill>
                  <a:srgbClr val="7030A0"/>
                </a:solidFill>
              </a:rPr>
              <a:t>No approximation</a:t>
            </a:r>
          </a:p>
          <a:p>
            <a:pPr algn="ctr"/>
            <a:r>
              <a:rPr lang="en-CA" sz="1600" dirty="0" smtClean="0">
                <a:solidFill>
                  <a:srgbClr val="7030A0"/>
                </a:solidFill>
              </a:rPr>
              <a:t>guarantees</a:t>
            </a:r>
            <a:endParaRPr lang="en-CA" sz="1600" dirty="0">
              <a:solidFill>
                <a:srgbClr val="7030A0"/>
              </a:solidFill>
            </a:endParaRPr>
          </a:p>
        </p:txBody>
      </p:sp>
      <p:sp>
        <p:nvSpPr>
          <p:cNvPr id="19" name="TextBox 18"/>
          <p:cNvSpPr txBox="1"/>
          <p:nvPr/>
        </p:nvSpPr>
        <p:spPr>
          <a:xfrm>
            <a:off x="4715264" y="1611868"/>
            <a:ext cx="1075936" cy="369332"/>
          </a:xfrm>
          <a:prstGeom prst="rect">
            <a:avLst/>
          </a:prstGeom>
          <a:noFill/>
        </p:spPr>
        <p:txBody>
          <a:bodyPr wrap="none" rtlCol="0">
            <a:spAutoFit/>
          </a:bodyPr>
          <a:lstStyle/>
          <a:p>
            <a:pPr algn="ctr"/>
            <a:r>
              <a:rPr lang="en-CA" dirty="0" smtClean="0">
                <a:solidFill>
                  <a:srgbClr val="7030A0"/>
                </a:solidFill>
              </a:rPr>
              <a:t>Inefficient</a:t>
            </a:r>
            <a:endParaRPr lang="en-CA" dirty="0" smtClean="0">
              <a:solidFill>
                <a:srgbClr val="7030A0"/>
              </a:solidFill>
              <a:latin typeface="Lucida Sans Unicode"/>
              <a:cs typeface="Lucida Sans Unicode"/>
            </a:endParaRPr>
          </a:p>
        </p:txBody>
      </p:sp>
      <p:sp>
        <p:nvSpPr>
          <p:cNvPr id="20" name="TextBox 19"/>
          <p:cNvSpPr txBox="1"/>
          <p:nvPr/>
        </p:nvSpPr>
        <p:spPr>
          <a:xfrm>
            <a:off x="1524000" y="4766846"/>
            <a:ext cx="511295" cy="338554"/>
          </a:xfrm>
          <a:prstGeom prst="rect">
            <a:avLst/>
          </a:prstGeom>
          <a:noFill/>
        </p:spPr>
        <p:txBody>
          <a:bodyPr wrap="none" rtlCol="0">
            <a:spAutoFit/>
          </a:bodyPr>
          <a:lstStyle/>
          <a:p>
            <a:pPr algn="ctr"/>
            <a:r>
              <a:rPr lang="en-CA" sz="1600" dirty="0" smtClean="0">
                <a:solidFill>
                  <a:srgbClr val="7030A0"/>
                </a:solidFill>
              </a:rPr>
              <a:t>Fast</a:t>
            </a:r>
            <a:endParaRPr lang="en-CA" sz="1600" dirty="0">
              <a:solidFill>
                <a:srgbClr val="7030A0"/>
              </a:solidFill>
            </a:endParaRPr>
          </a:p>
        </p:txBody>
      </p:sp>
      <p:sp>
        <p:nvSpPr>
          <p:cNvPr id="24" name="TextBox 23"/>
          <p:cNvSpPr txBox="1"/>
          <p:nvPr/>
        </p:nvSpPr>
        <p:spPr>
          <a:xfrm>
            <a:off x="1066800" y="2590800"/>
            <a:ext cx="2107373" cy="830997"/>
          </a:xfrm>
          <a:prstGeom prst="rect">
            <a:avLst/>
          </a:prstGeom>
          <a:noFill/>
        </p:spPr>
        <p:txBody>
          <a:bodyPr wrap="none" rtlCol="0">
            <a:spAutoFit/>
          </a:bodyPr>
          <a:lstStyle/>
          <a:p>
            <a:pPr algn="ctr"/>
            <a:r>
              <a:rPr lang="en-CA" sz="1600" dirty="0" smtClean="0">
                <a:solidFill>
                  <a:srgbClr val="7030A0"/>
                </a:solidFill>
              </a:rPr>
              <a:t>* Memory usage is high</a:t>
            </a:r>
          </a:p>
          <a:p>
            <a:pPr algn="ctr"/>
            <a:r>
              <a:rPr lang="en-CA" sz="1600" dirty="0" smtClean="0">
                <a:solidFill>
                  <a:srgbClr val="7030A0"/>
                </a:solidFill>
              </a:rPr>
              <a:t>* Spread achieved </a:t>
            </a:r>
          </a:p>
          <a:p>
            <a:pPr algn="ctr"/>
            <a:r>
              <a:rPr lang="en-CA" sz="1600" dirty="0" smtClean="0">
                <a:solidFill>
                  <a:srgbClr val="7030A0"/>
                </a:solidFill>
              </a:rPr>
              <a:t>can be improved</a:t>
            </a:r>
            <a:endParaRPr lang="en-CA" sz="1600" dirty="0">
              <a:solidFill>
                <a:srgbClr val="7030A0"/>
              </a:solidFill>
            </a:endParaRPr>
          </a:p>
        </p:txBody>
      </p:sp>
      <p:cxnSp>
        <p:nvCxnSpPr>
          <p:cNvPr id="26" name="Straight Connector 25"/>
          <p:cNvCxnSpPr>
            <a:stCxn id="23" idx="0"/>
            <a:endCxn id="16" idx="2"/>
          </p:cNvCxnSpPr>
          <p:nvPr/>
        </p:nvCxnSpPr>
        <p:spPr>
          <a:xfrm flipH="1" flipV="1">
            <a:off x="3076638" y="4303931"/>
            <a:ext cx="811123" cy="826294"/>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0"/>
          </p:cNvCxnSpPr>
          <p:nvPr/>
        </p:nvCxnSpPr>
        <p:spPr>
          <a:xfrm flipV="1">
            <a:off x="1779648" y="4343400"/>
            <a:ext cx="1192152" cy="423446"/>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0"/>
            <a:endCxn id="24" idx="2"/>
          </p:cNvCxnSpPr>
          <p:nvPr/>
        </p:nvCxnSpPr>
        <p:spPr>
          <a:xfrm flipH="1" flipV="1">
            <a:off x="2120487" y="3421797"/>
            <a:ext cx="956151" cy="235803"/>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00800" y="5029200"/>
            <a:ext cx="685800" cy="338554"/>
          </a:xfrm>
          <a:prstGeom prst="rect">
            <a:avLst/>
          </a:prstGeom>
          <a:noFill/>
        </p:spPr>
        <p:txBody>
          <a:bodyPr wrap="square" rtlCol="0">
            <a:spAutoFit/>
          </a:bodyPr>
          <a:lstStyle/>
          <a:p>
            <a:pPr algn="ctr"/>
            <a:r>
              <a:rPr lang="en-CA" sz="1600" dirty="0" smtClean="0">
                <a:solidFill>
                  <a:srgbClr val="FF0000"/>
                </a:solidFill>
              </a:rPr>
              <a:t>Faster</a:t>
            </a:r>
            <a:endParaRPr lang="en-CA" sz="1600" dirty="0">
              <a:solidFill>
                <a:srgbClr val="FF0000"/>
              </a:solidFill>
            </a:endParaRPr>
          </a:p>
        </p:txBody>
      </p:sp>
      <p:cxnSp>
        <p:nvCxnSpPr>
          <p:cNvPr id="39" name="Straight Connector 38"/>
          <p:cNvCxnSpPr>
            <a:stCxn id="38" idx="1"/>
            <a:endCxn id="18" idx="2"/>
          </p:cNvCxnSpPr>
          <p:nvPr/>
        </p:nvCxnSpPr>
        <p:spPr>
          <a:xfrm flipH="1" flipV="1">
            <a:off x="5562130" y="4800600"/>
            <a:ext cx="838670" cy="397877"/>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8" idx="1"/>
          </p:cNvCxnSpPr>
          <p:nvPr/>
        </p:nvCxnSpPr>
        <p:spPr>
          <a:xfrm flipV="1">
            <a:off x="4114800" y="4477435"/>
            <a:ext cx="609600" cy="627965"/>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103595" y="3149025"/>
            <a:ext cx="2468240" cy="584775"/>
          </a:xfrm>
          <a:prstGeom prst="rect">
            <a:avLst/>
          </a:prstGeom>
          <a:noFill/>
        </p:spPr>
        <p:txBody>
          <a:bodyPr wrap="none" rtlCol="0">
            <a:spAutoFit/>
          </a:bodyPr>
          <a:lstStyle/>
          <a:p>
            <a:pPr algn="ctr"/>
            <a:r>
              <a:rPr lang="en-CA" sz="1600" dirty="0" smtClean="0">
                <a:solidFill>
                  <a:srgbClr val="FF0000"/>
                </a:solidFill>
              </a:rPr>
              <a:t>* Memory usage is low</a:t>
            </a:r>
          </a:p>
          <a:p>
            <a:pPr algn="ctr"/>
            <a:r>
              <a:rPr lang="en-CA" sz="1600" dirty="0" smtClean="0">
                <a:solidFill>
                  <a:srgbClr val="FF0000"/>
                </a:solidFill>
              </a:rPr>
              <a:t>* Spread achieved is better</a:t>
            </a:r>
          </a:p>
        </p:txBody>
      </p:sp>
      <p:cxnSp>
        <p:nvCxnSpPr>
          <p:cNvPr id="56" name="Straight Connector 55"/>
          <p:cNvCxnSpPr>
            <a:stCxn id="18" idx="0"/>
            <a:endCxn id="55" idx="2"/>
          </p:cNvCxnSpPr>
          <p:nvPr/>
        </p:nvCxnSpPr>
        <p:spPr>
          <a:xfrm flipV="1">
            <a:off x="5562130" y="3733800"/>
            <a:ext cx="775585" cy="420469"/>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2" idx="1"/>
            <a:endCxn id="15" idx="3"/>
          </p:cNvCxnSpPr>
          <p:nvPr/>
        </p:nvCxnSpPr>
        <p:spPr>
          <a:xfrm flipH="1" flipV="1">
            <a:off x="7426768" y="2456766"/>
            <a:ext cx="253370" cy="426422"/>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19" idx="2"/>
          </p:cNvCxnSpPr>
          <p:nvPr/>
        </p:nvCxnSpPr>
        <p:spPr>
          <a:xfrm flipH="1" flipV="1">
            <a:off x="5253232" y="1981200"/>
            <a:ext cx="995168" cy="15240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01000" y="4495800"/>
            <a:ext cx="1063112" cy="646331"/>
          </a:xfrm>
          <a:prstGeom prst="rect">
            <a:avLst/>
          </a:prstGeom>
          <a:noFill/>
        </p:spPr>
        <p:txBody>
          <a:bodyPr wrap="none" rtlCol="0">
            <a:spAutoFit/>
          </a:bodyPr>
          <a:lstStyle/>
          <a:p>
            <a:r>
              <a:rPr lang="en-CA" dirty="0" smtClean="0"/>
              <a:t>Ideal </a:t>
            </a:r>
          </a:p>
          <a:p>
            <a:r>
              <a:rPr lang="en-CA" dirty="0" smtClean="0"/>
              <a:t>Algorithm</a:t>
            </a:r>
            <a:endParaRPr lang="en-CA" dirty="0"/>
          </a:p>
        </p:txBody>
      </p:sp>
      <p:sp>
        <p:nvSpPr>
          <p:cNvPr id="29"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
        <p:nvSpPr>
          <p:cNvPr id="35" name="TextBox 34"/>
          <p:cNvSpPr txBox="1"/>
          <p:nvPr/>
        </p:nvSpPr>
        <p:spPr>
          <a:xfrm>
            <a:off x="6826930" y="1447800"/>
            <a:ext cx="2240870" cy="646331"/>
          </a:xfrm>
          <a:prstGeom prst="rect">
            <a:avLst/>
          </a:prstGeom>
          <a:noFill/>
        </p:spPr>
        <p:txBody>
          <a:bodyPr wrap="none" rtlCol="0">
            <a:spAutoFit/>
          </a:bodyPr>
          <a:lstStyle/>
          <a:p>
            <a:pPr algn="ctr"/>
            <a:r>
              <a:rPr lang="en-CA" dirty="0" smtClean="0">
                <a:solidFill>
                  <a:srgbClr val="7030A0"/>
                </a:solidFill>
              </a:rPr>
              <a:t>First iteration in </a:t>
            </a:r>
          </a:p>
          <a:p>
            <a:pPr algn="ctr"/>
            <a:r>
              <a:rPr lang="en-CA" dirty="0" smtClean="0">
                <a:solidFill>
                  <a:srgbClr val="7030A0"/>
                </a:solidFill>
              </a:rPr>
              <a:t>particular is expensive</a:t>
            </a:r>
            <a:endParaRPr lang="en-CA" dirty="0" smtClean="0">
              <a:solidFill>
                <a:srgbClr val="7030A0"/>
              </a:solidFill>
              <a:latin typeface="Lucida Sans Unicode"/>
              <a:cs typeface="Lucida Sans Unicode"/>
            </a:endParaRPr>
          </a:p>
        </p:txBody>
      </p:sp>
      <p:cxnSp>
        <p:nvCxnSpPr>
          <p:cNvPr id="36" name="Straight Connector 35"/>
          <p:cNvCxnSpPr/>
          <p:nvPr/>
        </p:nvCxnSpPr>
        <p:spPr>
          <a:xfrm flipV="1">
            <a:off x="6629400" y="1676400"/>
            <a:ext cx="273730" cy="362634"/>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par>
                                <p:cTn id="28" presetID="3" presetClass="entr" presetSubtype="1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blinds(horizontal)">
                                      <p:cBhvr>
                                        <p:cTn id="30" dur="5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linds(horizontal)">
                                      <p:cBhvr>
                                        <p:cTn id="35" dur="500"/>
                                        <p:tgtEl>
                                          <p:spTgt spid="35"/>
                                        </p:tgtEl>
                                      </p:cBhvr>
                                    </p:animEffect>
                                  </p:childTnLst>
                                </p:cTn>
                              </p:par>
                              <p:par>
                                <p:cTn id="36" presetID="3" presetClass="entr" presetSubtype="1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linds(horizontal)">
                                      <p:cBhvr>
                                        <p:cTn id="49" dur="500"/>
                                        <p:tgtEl>
                                          <p:spTgt spid="20"/>
                                        </p:tgtEl>
                                      </p:cBhvr>
                                    </p:animEffect>
                                  </p:childTnLst>
                                </p:cTn>
                              </p:par>
                              <p:par>
                                <p:cTn id="50" presetID="5" presetClass="entr" presetSubtype="1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heckerboard(across)">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blinds(horizontal)">
                                      <p:cBhvr>
                                        <p:cTn id="57" dur="500"/>
                                        <p:tgtEl>
                                          <p:spTgt spid="23">
                                            <p:txEl>
                                              <p:pRg st="0" end="0"/>
                                            </p:txEl>
                                          </p:spTgt>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Effect transition="in" filter="blinds(horizontal)">
                                      <p:cBhvr>
                                        <p:cTn id="60" dur="500"/>
                                        <p:tgtEl>
                                          <p:spTgt spid="23">
                                            <p:txEl>
                                              <p:pRg st="1" end="1"/>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linds(horizontal)">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par>
                                <p:cTn id="69" presetID="3" presetClass="entr" presetSubtype="1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linds(horizontal)">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blinds(horizontal)">
                                      <p:cBhvr>
                                        <p:cTn id="82" dur="500"/>
                                        <p:tgtEl>
                                          <p:spTgt spid="38"/>
                                        </p:tgtEl>
                                      </p:cBhvr>
                                    </p:animEffect>
                                  </p:childTnLst>
                                </p:cTn>
                              </p:par>
                              <p:par>
                                <p:cTn id="83" presetID="5" presetClass="entr" presetSubtype="1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checkerboard(across)">
                                      <p:cBhvr>
                                        <p:cTn id="85" dur="500"/>
                                        <p:tgtEl>
                                          <p:spTgt spid="39"/>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checkerboard(across)">
                                      <p:cBhvr>
                                        <p:cTn id="90" dur="500"/>
                                        <p:tgtEl>
                                          <p:spTgt spid="51"/>
                                        </p:tgtEl>
                                      </p:cBhvr>
                                    </p:animEffect>
                                  </p:childTnLst>
                                </p:cTn>
                              </p:par>
                              <p:par>
                                <p:cTn id="91" presetID="3" presetClass="emph" presetSubtype="2" fill="hold" nodeType="withEffect">
                                  <p:stCondLst>
                                    <p:cond delay="0"/>
                                  </p:stCondLst>
                                  <p:childTnLst>
                                    <p:animClr clrSpc="rgb">
                                      <p:cBhvr override="childStyle">
                                        <p:cTn id="92" dur="2000" fill="hold"/>
                                        <p:tgtEl>
                                          <p:spTgt spid="23">
                                            <p:txEl>
                                              <p:pRg st="0" end="0"/>
                                            </p:txEl>
                                          </p:spTgt>
                                        </p:tgtEl>
                                        <p:attrNameLst>
                                          <p:attrName>style.color</p:attrName>
                                        </p:attrNameLst>
                                      </p:cBhvr>
                                      <p:to>
                                        <a:srgbClr val="FF0000"/>
                                      </p:to>
                                    </p:animClr>
                                  </p:childTnLst>
                                </p:cTn>
                              </p:par>
                              <p:par>
                                <p:cTn id="93" presetID="3" presetClass="emph" presetSubtype="2" fill="hold" nodeType="withEffect">
                                  <p:stCondLst>
                                    <p:cond delay="0"/>
                                  </p:stCondLst>
                                  <p:childTnLst>
                                    <p:animClr clrSpc="rgb">
                                      <p:cBhvr override="childStyle">
                                        <p:cTn id="94" dur="2000" fill="hold"/>
                                        <p:tgtEl>
                                          <p:spTgt spid="23">
                                            <p:txEl>
                                              <p:pRg st="1" end="1"/>
                                            </p:txEl>
                                          </p:spTgt>
                                        </p:tgtEl>
                                        <p:attrNameLst>
                                          <p:attrName>style.color</p:attrName>
                                        </p:attrNameLst>
                                      </p:cBhvr>
                                      <p:to>
                                        <a:srgbClr val="FF0000"/>
                                      </p:to>
                                    </p:animClr>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blinds(horizontal)">
                                      <p:cBhvr>
                                        <p:cTn id="99" dur="500"/>
                                        <p:tgtEl>
                                          <p:spTgt spid="55"/>
                                        </p:tgtEl>
                                      </p:cBhvr>
                                    </p:animEffect>
                                  </p:childTnLst>
                                </p:cTn>
                              </p:par>
                              <p:par>
                                <p:cTn id="100" presetID="3" presetClass="entr" presetSubtype="10" fill="hold" nodeType="with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blinds(horizontal)">
                                      <p:cBhvr>
                                        <p:cTn id="10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1" grpId="0"/>
      <p:bldP spid="22" grpId="0"/>
      <p:bldP spid="23" grpId="0" build="allAtOnce"/>
      <p:bldP spid="19" grpId="0"/>
      <p:bldP spid="20" grpId="0"/>
      <p:bldP spid="24" grpId="0"/>
      <p:bldP spid="38" grpId="0"/>
      <p:bldP spid="55"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34</a:t>
            </a:fld>
            <a:endParaRPr lang="en-US"/>
          </a:p>
        </p:txBody>
      </p:sp>
      <p:sp>
        <p:nvSpPr>
          <p:cNvPr id="4" name="Content Placeholder 3"/>
          <p:cNvSpPr>
            <a:spLocks noGrp="1"/>
          </p:cNvSpPr>
          <p:nvPr>
            <p:ph sz="quarter" idx="1"/>
          </p:nvPr>
        </p:nvSpPr>
        <p:spPr>
          <a:xfrm>
            <a:off x="612648" y="1600200"/>
            <a:ext cx="8153400" cy="5105400"/>
          </a:xfrm>
        </p:spPr>
        <p:txBody>
          <a:bodyPr>
            <a:normAutofit lnSpcReduction="10000"/>
          </a:bodyPr>
          <a:lstStyle/>
          <a:p>
            <a:r>
              <a:rPr lang="en-CA" dirty="0" err="1" smtClean="0"/>
              <a:t>SimPath</a:t>
            </a:r>
            <a:r>
              <a:rPr lang="en-CA" dirty="0" smtClean="0"/>
              <a:t> estimates influence spread by </a:t>
            </a:r>
            <a:r>
              <a:rPr lang="en-CA" b="1" dirty="0" smtClean="0">
                <a:solidFill>
                  <a:srgbClr val="FF0000"/>
                </a:solidFill>
              </a:rPr>
              <a:t>enumerating simple paths</a:t>
            </a:r>
            <a:r>
              <a:rPr lang="en-CA" dirty="0" smtClean="0">
                <a:solidFill>
                  <a:srgbClr val="FF0000"/>
                </a:solidFill>
              </a:rPr>
              <a:t> </a:t>
            </a:r>
            <a:r>
              <a:rPr lang="en-CA" dirty="0" smtClean="0"/>
              <a:t>starting from the seed set.</a:t>
            </a:r>
          </a:p>
          <a:p>
            <a:r>
              <a:rPr lang="en-CA" dirty="0" smtClean="0"/>
              <a:t>Using the parameter   , we can strike a balance between running time and desired quality. </a:t>
            </a:r>
          </a:p>
          <a:p>
            <a:r>
              <a:rPr lang="en-CA" b="1" dirty="0" smtClean="0">
                <a:solidFill>
                  <a:srgbClr val="FF0000"/>
                </a:solidFill>
              </a:rPr>
              <a:t>Vertex Cover Optimization </a:t>
            </a:r>
            <a:r>
              <a:rPr lang="en-CA" dirty="0" smtClean="0"/>
              <a:t>improves the running time in first iteration, thus addressing the key weakness of CELF optimization.</a:t>
            </a:r>
          </a:p>
          <a:p>
            <a:r>
              <a:rPr lang="en-CA" b="1" dirty="0" smtClean="0">
                <a:solidFill>
                  <a:srgbClr val="FF0000"/>
                </a:solidFill>
              </a:rPr>
              <a:t>Look Ahead Optimization </a:t>
            </a:r>
            <a:r>
              <a:rPr lang="en-CA" dirty="0" smtClean="0"/>
              <a:t>improves the efficiency in subsequent iterations.</a:t>
            </a:r>
          </a:p>
          <a:p>
            <a:r>
              <a:rPr lang="en-CA" dirty="0" smtClean="0"/>
              <a:t>We have released the code for </a:t>
            </a:r>
            <a:r>
              <a:rPr lang="en-CA" dirty="0" err="1" smtClean="0"/>
              <a:t>Simpath</a:t>
            </a:r>
            <a:r>
              <a:rPr lang="en-CA" dirty="0" smtClean="0"/>
              <a:t> and other related algorithms.</a:t>
            </a:r>
          </a:p>
        </p:txBody>
      </p:sp>
      <p:pic>
        <p:nvPicPr>
          <p:cNvPr id="119811" name="Picture 3"/>
          <p:cNvPicPr>
            <a:picLocks noChangeAspect="1" noChangeArrowheads="1"/>
          </p:cNvPicPr>
          <p:nvPr/>
        </p:nvPicPr>
        <p:blipFill>
          <a:blip r:embed="rId2" cstate="print"/>
          <a:srcRect/>
          <a:stretch>
            <a:fillRect/>
          </a:stretch>
        </p:blipFill>
        <p:spPr bwMode="auto">
          <a:xfrm>
            <a:off x="4111487" y="2667000"/>
            <a:ext cx="231913" cy="381000"/>
          </a:xfrm>
          <a:prstGeom prst="rect">
            <a:avLst/>
          </a:prstGeom>
          <a:noFill/>
          <a:ln w="9525">
            <a:noFill/>
            <a:miter lim="800000"/>
            <a:headEnd/>
            <a:tailEnd/>
          </a:ln>
        </p:spPr>
      </p:pic>
      <p:sp>
        <p:nvSpPr>
          <p:cNvPr id="6"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applications</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35</a:t>
            </a:fld>
            <a:endParaRPr lang="en-US"/>
          </a:p>
        </p:txBody>
      </p:sp>
      <p:sp>
        <p:nvSpPr>
          <p:cNvPr id="4" name="Content Placeholder 3"/>
          <p:cNvSpPr>
            <a:spLocks noGrp="1"/>
          </p:cNvSpPr>
          <p:nvPr>
            <p:ph sz="quarter" idx="1"/>
          </p:nvPr>
        </p:nvSpPr>
        <p:spPr>
          <a:xfrm>
            <a:off x="612648" y="1600200"/>
            <a:ext cx="8153400" cy="4800600"/>
          </a:xfrm>
        </p:spPr>
        <p:txBody>
          <a:bodyPr>
            <a:normAutofit/>
          </a:bodyPr>
          <a:lstStyle/>
          <a:p>
            <a:r>
              <a:rPr lang="en-CA" dirty="0" err="1" smtClean="0"/>
              <a:t>Simpath</a:t>
            </a:r>
            <a:r>
              <a:rPr lang="en-CA" dirty="0" smtClean="0"/>
              <a:t> can be used in other variants of Influence Maximization problem.</a:t>
            </a:r>
          </a:p>
          <a:p>
            <a:r>
              <a:rPr lang="en-CA" dirty="0" smtClean="0">
                <a:solidFill>
                  <a:srgbClr val="FF0000"/>
                </a:solidFill>
              </a:rPr>
              <a:t>Minimizing seed set (also called Target Set Selection)</a:t>
            </a:r>
          </a:p>
          <a:p>
            <a:pPr lvl="1"/>
            <a:r>
              <a:rPr lang="en-CA" dirty="0" smtClean="0"/>
              <a:t>Chen 2008</a:t>
            </a:r>
          </a:p>
          <a:p>
            <a:pPr lvl="1"/>
            <a:r>
              <a:rPr lang="en-CA" dirty="0" smtClean="0"/>
              <a:t>Ben-</a:t>
            </a:r>
            <a:r>
              <a:rPr lang="en-CA" dirty="0" err="1" smtClean="0"/>
              <a:t>Zwi</a:t>
            </a:r>
            <a:r>
              <a:rPr lang="en-CA" dirty="0" smtClean="0"/>
              <a:t> et al., 2009</a:t>
            </a:r>
          </a:p>
          <a:p>
            <a:pPr lvl="1"/>
            <a:r>
              <a:rPr lang="en-CA" dirty="0" err="1" smtClean="0"/>
              <a:t>Goyal</a:t>
            </a:r>
            <a:r>
              <a:rPr lang="en-CA" dirty="0" smtClean="0"/>
              <a:t> et al., 2010</a:t>
            </a:r>
          </a:p>
          <a:p>
            <a:r>
              <a:rPr lang="en-CA" dirty="0" smtClean="0">
                <a:solidFill>
                  <a:srgbClr val="FF0000"/>
                </a:solidFill>
              </a:rPr>
              <a:t>Minimizing Propagation time (MINTIME)</a:t>
            </a:r>
          </a:p>
          <a:p>
            <a:pPr lvl="1"/>
            <a:r>
              <a:rPr lang="en-CA" dirty="0" err="1" smtClean="0"/>
              <a:t>Goyal</a:t>
            </a:r>
            <a:r>
              <a:rPr lang="en-CA" dirty="0" smtClean="0"/>
              <a:t> et al., 2010</a:t>
            </a:r>
          </a:p>
        </p:txBody>
      </p:sp>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r>
              <a:rPr lang="en-US" dirty="0" smtClean="0"/>
              <a:t>Thanks and Questions</a:t>
            </a:r>
          </a:p>
        </p:txBody>
      </p:sp>
      <p:sp>
        <p:nvSpPr>
          <p:cNvPr id="3" name="Slide Number Placeholder 2"/>
          <p:cNvSpPr>
            <a:spLocks noGrp="1"/>
          </p:cNvSpPr>
          <p:nvPr>
            <p:ph type="sldNum" sz="quarter" idx="11"/>
          </p:nvPr>
        </p:nvSpPr>
        <p:spPr/>
        <p:txBody>
          <a:bodyPr/>
          <a:lstStyle/>
          <a:p>
            <a:fld id="{B6F15528-21DE-4FAA-801E-634DDDAF4B2B}" type="slidenum">
              <a:rPr lang="en-US" smtClean="0"/>
              <a:pPr/>
              <a:t>36</a:t>
            </a:fld>
            <a:endParaRPr lang="en-US"/>
          </a:p>
        </p:txBody>
      </p:sp>
      <p:sp>
        <p:nvSpPr>
          <p:cNvPr id="4"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
        <p:nvSpPr>
          <p:cNvPr id="5" name="Subtitle 2"/>
          <p:cNvSpPr>
            <a:spLocks noGrp="1"/>
          </p:cNvSpPr>
          <p:nvPr>
            <p:ph type="body" idx="1"/>
          </p:nvPr>
        </p:nvSpPr>
        <p:spPr>
          <a:xfrm>
            <a:off x="1371600" y="2743200"/>
            <a:ext cx="7123113" cy="1673225"/>
          </a:xfrm>
        </p:spPr>
        <p:txBody>
          <a:bodyPr>
            <a:normAutofit/>
          </a:bodyPr>
          <a:lstStyle/>
          <a:p>
            <a:r>
              <a:rPr lang="en-CA" b="1" dirty="0" err="1" smtClean="0"/>
              <a:t>Amit</a:t>
            </a:r>
            <a:r>
              <a:rPr lang="en-CA" b="1" dirty="0" smtClean="0"/>
              <a:t> </a:t>
            </a:r>
            <a:r>
              <a:rPr lang="en-CA" b="1" dirty="0" err="1" smtClean="0"/>
              <a:t>Goyal</a:t>
            </a:r>
            <a:r>
              <a:rPr lang="en-CA" b="1" dirty="0" smtClean="0"/>
              <a:t> </a:t>
            </a:r>
            <a:r>
              <a:rPr lang="en-CA" dirty="0" smtClean="0"/>
              <a:t>(</a:t>
            </a:r>
            <a:r>
              <a:rPr lang="en-CA" dirty="0" smtClean="0">
                <a:solidFill>
                  <a:srgbClr val="FF0000"/>
                </a:solidFill>
              </a:rPr>
              <a:t>Graduating in Summer 2012</a:t>
            </a:r>
            <a:r>
              <a:rPr lang="en-CA" dirty="0" smtClean="0"/>
              <a:t>)</a:t>
            </a:r>
          </a:p>
          <a:p>
            <a:r>
              <a:rPr lang="en-CA" dirty="0" smtClean="0"/>
              <a:t>Wei Lu</a:t>
            </a:r>
          </a:p>
          <a:p>
            <a:r>
              <a:rPr lang="en-CA" dirty="0" smtClean="0"/>
              <a:t>Laks V. S. Lakshmanan</a:t>
            </a:r>
          </a:p>
          <a:p>
            <a:endParaRPr lang="en-CA" dirty="0" smtClean="0"/>
          </a:p>
        </p:txBody>
      </p:sp>
      <p:pic>
        <p:nvPicPr>
          <p:cNvPr id="7" name="Picture 4"/>
          <p:cNvPicPr>
            <a:picLocks noChangeAspect="1" noChangeArrowheads="1"/>
          </p:cNvPicPr>
          <p:nvPr/>
        </p:nvPicPr>
        <p:blipFill>
          <a:blip r:embed="rId2" cstate="print"/>
          <a:srcRect/>
          <a:stretch>
            <a:fillRect/>
          </a:stretch>
        </p:blipFill>
        <p:spPr bwMode="auto">
          <a:xfrm>
            <a:off x="152400" y="5562600"/>
            <a:ext cx="862013" cy="1152525"/>
          </a:xfrm>
          <a:prstGeom prst="rect">
            <a:avLst/>
          </a:prstGeom>
          <a:noFill/>
          <a:ln w="9525">
            <a:noFill/>
            <a:miter lim="800000"/>
            <a:headEnd/>
            <a:tailEnd/>
          </a:ln>
        </p:spPr>
      </p:pic>
      <p:sp>
        <p:nvSpPr>
          <p:cNvPr id="8" name="TextBox 7"/>
          <p:cNvSpPr txBox="1"/>
          <p:nvPr/>
        </p:nvSpPr>
        <p:spPr>
          <a:xfrm>
            <a:off x="1143000" y="5562600"/>
            <a:ext cx="3751155" cy="461665"/>
          </a:xfrm>
          <a:prstGeom prst="rect">
            <a:avLst/>
          </a:prstGeom>
          <a:noFill/>
        </p:spPr>
        <p:txBody>
          <a:bodyPr wrap="none" rtlCol="0">
            <a:spAutoFit/>
          </a:bodyPr>
          <a:lstStyle/>
          <a:p>
            <a:r>
              <a:rPr lang="en-CA" sz="2400" dirty="0" smtClean="0"/>
              <a:t>University of British Columbia</a:t>
            </a:r>
            <a:endParaRPr lang="en-CA" sz="2400" dirty="0"/>
          </a:p>
        </p:txBody>
      </p:sp>
      <p:sp>
        <p:nvSpPr>
          <p:cNvPr id="9" name="TextBox 8"/>
          <p:cNvSpPr txBox="1"/>
          <p:nvPr/>
        </p:nvSpPr>
        <p:spPr>
          <a:xfrm>
            <a:off x="5996022" y="6396335"/>
            <a:ext cx="3147978" cy="461665"/>
          </a:xfrm>
          <a:prstGeom prst="rect">
            <a:avLst/>
          </a:prstGeom>
          <a:noFill/>
        </p:spPr>
        <p:txBody>
          <a:bodyPr wrap="none" rtlCol="0">
            <a:spAutoFit/>
          </a:bodyPr>
          <a:lstStyle/>
          <a:p>
            <a:r>
              <a:rPr lang="en-CA" sz="2400" dirty="0" smtClean="0"/>
              <a:t>http://cs.ubc.ca/~goyal</a:t>
            </a:r>
            <a:endParaRPr lang="en-CA"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 Ahead Optimization</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37</a:t>
            </a:fld>
            <a:endParaRPr lang="en-US"/>
          </a:p>
        </p:txBody>
      </p:sp>
      <p:pic>
        <p:nvPicPr>
          <p:cNvPr id="108547" name="Picture 3"/>
          <p:cNvPicPr>
            <a:picLocks noGrp="1" noChangeAspect="1" noChangeArrowheads="1"/>
          </p:cNvPicPr>
          <p:nvPr>
            <p:ph sz="quarter" idx="1"/>
          </p:nvPr>
        </p:nvPicPr>
        <p:blipFill>
          <a:blip r:embed="rId2" cstate="print"/>
          <a:srcRect/>
          <a:stretch>
            <a:fillRect/>
          </a:stretch>
        </p:blipFill>
        <p:spPr bwMode="auto">
          <a:xfrm>
            <a:off x="3657600" y="1752600"/>
            <a:ext cx="2679123" cy="533400"/>
          </a:xfrm>
          <a:prstGeom prst="rect">
            <a:avLst/>
          </a:prstGeom>
          <a:noFill/>
          <a:ln w="9525">
            <a:noFill/>
            <a:miter lim="800000"/>
            <a:headEnd/>
            <a:tailEnd/>
          </a:ln>
        </p:spPr>
      </p:pic>
      <p:pic>
        <p:nvPicPr>
          <p:cNvPr id="108546" name="Picture 2"/>
          <p:cNvPicPr>
            <a:picLocks noChangeAspect="1" noChangeArrowheads="1"/>
          </p:cNvPicPr>
          <p:nvPr/>
        </p:nvPicPr>
        <p:blipFill>
          <a:blip r:embed="rId3" cstate="print"/>
          <a:srcRect/>
          <a:stretch>
            <a:fillRect/>
          </a:stretch>
        </p:blipFill>
        <p:spPr bwMode="auto">
          <a:xfrm>
            <a:off x="2057400" y="1752600"/>
            <a:ext cx="1598613" cy="504825"/>
          </a:xfrm>
          <a:prstGeom prst="rect">
            <a:avLst/>
          </a:prstGeom>
          <a:noFill/>
          <a:ln w="9525">
            <a:noFill/>
            <a:miter lim="800000"/>
            <a:headEnd/>
            <a:tailEnd/>
          </a:ln>
        </p:spPr>
      </p:pic>
      <p:sp>
        <p:nvSpPr>
          <p:cNvPr id="7" name="Content Placeholder 3"/>
          <p:cNvSpPr txBox="1">
            <a:spLocks/>
          </p:cNvSpPr>
          <p:nvPr/>
        </p:nvSpPr>
        <p:spPr>
          <a:xfrm>
            <a:off x="612648" y="2438400"/>
            <a:ext cx="8153400" cy="3886200"/>
          </a:xfrm>
          <a:prstGeom prst="rect">
            <a:avLst/>
          </a:prstGeom>
        </p:spPr>
        <p:txBody>
          <a:bodyPr vert="horz">
            <a:normAutofit lnSpcReduction="1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CA" sz="2900" b="0" i="0" u="none" strike="noStrike" kern="1200" cap="none" spc="0" normalizeH="0" baseline="0" noProof="0" dirty="0" smtClean="0">
                <a:ln>
                  <a:noFill/>
                </a:ln>
                <a:solidFill>
                  <a:schemeClr val="tx1"/>
                </a:solidFill>
                <a:effectLst/>
                <a:uLnTx/>
                <a:uFillTx/>
                <a:latin typeface="+mn-lt"/>
                <a:ea typeface="+mn-ea"/>
                <a:cs typeface="+mn-cs"/>
              </a:rPr>
              <a:t>In an iteration, the optimization takes top-L elements from the CELF queue, and computes the spread of seed set S</a:t>
            </a:r>
            <a:r>
              <a:rPr kumimoji="0" lang="en-CA" sz="2900" b="0" i="0" u="none" strike="noStrike" kern="1200" cap="none" spc="0" normalizeH="0" baseline="-25000" noProof="0" dirty="0" smtClean="0">
                <a:ln>
                  <a:noFill/>
                </a:ln>
                <a:solidFill>
                  <a:schemeClr val="tx1"/>
                </a:solidFill>
                <a:effectLst/>
                <a:uLnTx/>
                <a:uFillTx/>
                <a:latin typeface="+mn-lt"/>
                <a:ea typeface="+mn-ea"/>
                <a:cs typeface="+mn-cs"/>
              </a:rPr>
              <a:t>i</a:t>
            </a:r>
            <a:r>
              <a:rPr kumimoji="0" lang="en-CA" sz="2900" b="0" i="0" u="none" strike="noStrike" kern="1200" cap="none" spc="0" normalizeH="0" baseline="0" noProof="0" dirty="0" smtClean="0">
                <a:ln>
                  <a:noFill/>
                </a:ln>
                <a:solidFill>
                  <a:schemeClr val="tx1"/>
                </a:solidFill>
                <a:effectLst/>
                <a:uLnTx/>
                <a:uFillTx/>
                <a:latin typeface="+mn-lt"/>
                <a:ea typeface="+mn-ea"/>
                <a:cs typeface="+mn-cs"/>
              </a:rPr>
              <a:t> on graphs V-x</a:t>
            </a:r>
            <a:r>
              <a:rPr kumimoji="0" lang="en-CA" sz="2900" b="0" i="0" u="none" strike="noStrike" kern="1200" cap="none" spc="0" normalizeH="0" noProof="0" dirty="0" smtClean="0">
                <a:ln>
                  <a:noFill/>
                </a:ln>
                <a:solidFill>
                  <a:schemeClr val="tx1"/>
                </a:solidFill>
                <a:effectLst/>
                <a:uLnTx/>
                <a:uFillTx/>
                <a:latin typeface="+mn-lt"/>
                <a:ea typeface="+mn-ea"/>
                <a:cs typeface="+mn-cs"/>
              </a:rPr>
              <a:t> for all nodes in those top-L elements.</a:t>
            </a:r>
            <a:endParaRPr kumimoji="0" lang="en-CA" sz="2900" b="0" i="0" u="none" strike="noStrike" kern="1200" cap="none" spc="0" normalizeH="0" baseline="0" noProof="0" dirty="0" smtClean="0">
              <a:ln>
                <a:noFill/>
              </a:ln>
              <a:solidFill>
                <a:schemeClr val="tx1"/>
              </a:solidFill>
              <a:effectLst/>
              <a:uLnTx/>
              <a:uFillTx/>
              <a:latin typeface="+mn-lt"/>
              <a:ea typeface="+mn-ea"/>
              <a:cs typeface="+mn-cs"/>
            </a:endParaRPr>
          </a:p>
          <a:p>
            <a:pPr marL="320040" lvl="0" indent="-320040">
              <a:spcBef>
                <a:spcPts val="700"/>
              </a:spcBef>
              <a:buClr>
                <a:schemeClr val="accent2"/>
              </a:buClr>
              <a:buSzPct val="60000"/>
              <a:buFont typeface="Wingdings"/>
              <a:buChar char=""/>
            </a:pPr>
            <a:r>
              <a:rPr kumimoji="0" lang="en-CA" sz="2900" b="0" i="0" u="none" strike="noStrike" kern="1200" cap="none" spc="0" normalizeH="0" baseline="0" noProof="0" dirty="0" smtClean="0">
                <a:ln>
                  <a:noFill/>
                </a:ln>
                <a:solidFill>
                  <a:schemeClr val="tx1"/>
                </a:solidFill>
                <a:effectLst/>
                <a:uLnTx/>
                <a:uFillTx/>
                <a:latin typeface="+mn-lt"/>
                <a:ea typeface="+mn-ea"/>
                <a:cs typeface="+mn-cs"/>
              </a:rPr>
              <a:t>Then, it computes spread of x on graph V-S</a:t>
            </a:r>
            <a:r>
              <a:rPr kumimoji="0" lang="en-CA" sz="2900" b="0" i="0" u="none" strike="noStrike" kern="1200" cap="none" spc="0" normalizeH="0" baseline="-25000" noProof="0" dirty="0" smtClean="0">
                <a:ln>
                  <a:noFill/>
                </a:ln>
                <a:solidFill>
                  <a:schemeClr val="tx1"/>
                </a:solidFill>
                <a:effectLst/>
                <a:uLnTx/>
                <a:uFillTx/>
                <a:latin typeface="+mn-lt"/>
                <a:ea typeface="+mn-ea"/>
                <a:cs typeface="+mn-cs"/>
              </a:rPr>
              <a:t>i</a:t>
            </a:r>
            <a:r>
              <a:rPr lang="en-CA" sz="2900" dirty="0" smtClean="0"/>
              <a:t>.</a:t>
            </a:r>
            <a:endParaRPr kumimoji="0" lang="en-CA" sz="2900" b="0" i="0" u="none" strike="noStrike" kern="1200" cap="none" spc="0" normalizeH="0" baseline="-25000" noProof="0" dirty="0" smtClean="0">
              <a:ln>
                <a:noFill/>
              </a:ln>
              <a:solidFill>
                <a:schemeClr val="tx1"/>
              </a:solidFill>
              <a:effectLst/>
              <a:uLnTx/>
              <a:uFillTx/>
              <a:latin typeface="+mn-lt"/>
              <a:ea typeface="+mn-ea"/>
              <a:cs typeface="+mn-cs"/>
            </a:endParaRPr>
          </a:p>
          <a:p>
            <a:pPr marL="320040" lvl="0" indent="-320040">
              <a:spcBef>
                <a:spcPts val="700"/>
              </a:spcBef>
              <a:buClr>
                <a:schemeClr val="accent2"/>
              </a:buClr>
              <a:buSzPct val="60000"/>
              <a:buFont typeface="Wingdings"/>
              <a:buChar char=""/>
            </a:pPr>
            <a:r>
              <a:rPr kumimoji="0" lang="en-CA" sz="2900" b="0" i="0" u="none" strike="noStrike" kern="1200" cap="none" spc="0" normalizeH="0" baseline="0" noProof="0" dirty="0" smtClean="0">
                <a:ln>
                  <a:noFill/>
                </a:ln>
                <a:solidFill>
                  <a:schemeClr val="tx1"/>
                </a:solidFill>
                <a:effectLst/>
                <a:uLnTx/>
                <a:uFillTx/>
                <a:latin typeface="+mn-lt"/>
                <a:ea typeface="+mn-ea"/>
                <a:cs typeface="+mn-cs"/>
              </a:rPr>
              <a:t>Apply the formula to get the spread </a:t>
            </a:r>
            <a:r>
              <a:rPr lang="en-CA" sz="2900" dirty="0" smtClean="0"/>
              <a:t>of S</a:t>
            </a:r>
            <a:r>
              <a:rPr lang="en-CA" sz="2900" baseline="-25000" dirty="0" smtClean="0"/>
              <a:t>i</a:t>
            </a:r>
            <a:r>
              <a:rPr lang="en-CA" sz="2900" dirty="0" smtClean="0"/>
              <a:t> + x. </a:t>
            </a:r>
          </a:p>
          <a:p>
            <a:pPr marL="320040" lvl="0" indent="-320040">
              <a:spcBef>
                <a:spcPts val="700"/>
              </a:spcBef>
              <a:buClr>
                <a:schemeClr val="accent2"/>
              </a:buClr>
              <a:buSzPct val="60000"/>
              <a:buFont typeface="Wingdings"/>
              <a:buChar char=""/>
            </a:pPr>
            <a:r>
              <a:rPr lang="en-CA" sz="2900" dirty="0" smtClean="0"/>
              <a:t>If </a:t>
            </a:r>
            <a:r>
              <a:rPr kumimoji="0" lang="en-CA" sz="2900" b="0" i="0" u="none" strike="noStrike" kern="1200" cap="none" spc="0" normalizeH="0" baseline="0" noProof="0" dirty="0" smtClean="0">
                <a:ln>
                  <a:noFill/>
                </a:ln>
                <a:solidFill>
                  <a:schemeClr val="tx1"/>
                </a:solidFill>
                <a:effectLst/>
                <a:uLnTx/>
                <a:uFillTx/>
                <a:latin typeface="+mn-lt"/>
                <a:ea typeface="+mn-ea"/>
                <a:cs typeface="+mn-cs"/>
              </a:rPr>
              <a:t>a seed is found in these top-L elements, we are good, otherwise, next top-L elements are taken.</a:t>
            </a:r>
          </a:p>
        </p:txBody>
      </p:sp>
      <p:sp>
        <p:nvSpPr>
          <p:cNvPr id="8"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 Ahead Optimization</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38</a:t>
            </a:fld>
            <a:endParaRPr lang="en-US"/>
          </a:p>
        </p:txBody>
      </p:sp>
      <p:pic>
        <p:nvPicPr>
          <p:cNvPr id="108547" name="Picture 3"/>
          <p:cNvPicPr>
            <a:picLocks noGrp="1" noChangeAspect="1" noChangeArrowheads="1"/>
          </p:cNvPicPr>
          <p:nvPr>
            <p:ph sz="quarter" idx="1"/>
          </p:nvPr>
        </p:nvPicPr>
        <p:blipFill>
          <a:blip r:embed="rId2" cstate="print"/>
          <a:srcRect/>
          <a:stretch>
            <a:fillRect/>
          </a:stretch>
        </p:blipFill>
        <p:spPr bwMode="auto">
          <a:xfrm>
            <a:off x="3657600" y="1752600"/>
            <a:ext cx="2679123" cy="533400"/>
          </a:xfrm>
          <a:prstGeom prst="rect">
            <a:avLst/>
          </a:prstGeom>
          <a:noFill/>
          <a:ln w="9525">
            <a:noFill/>
            <a:miter lim="800000"/>
            <a:headEnd/>
            <a:tailEnd/>
          </a:ln>
        </p:spPr>
      </p:pic>
      <p:pic>
        <p:nvPicPr>
          <p:cNvPr id="108546" name="Picture 2"/>
          <p:cNvPicPr>
            <a:picLocks noChangeAspect="1" noChangeArrowheads="1"/>
          </p:cNvPicPr>
          <p:nvPr/>
        </p:nvPicPr>
        <p:blipFill>
          <a:blip r:embed="rId3" cstate="print"/>
          <a:srcRect/>
          <a:stretch>
            <a:fillRect/>
          </a:stretch>
        </p:blipFill>
        <p:spPr bwMode="auto">
          <a:xfrm>
            <a:off x="2057400" y="1752600"/>
            <a:ext cx="1598613" cy="504825"/>
          </a:xfrm>
          <a:prstGeom prst="rect">
            <a:avLst/>
          </a:prstGeom>
          <a:noFill/>
          <a:ln w="9525">
            <a:noFill/>
            <a:miter lim="800000"/>
            <a:headEnd/>
            <a:tailEnd/>
          </a:ln>
        </p:spPr>
      </p:pic>
      <p:sp>
        <p:nvSpPr>
          <p:cNvPr id="7" name="Content Placeholder 3"/>
          <p:cNvSpPr txBox="1">
            <a:spLocks/>
          </p:cNvSpPr>
          <p:nvPr/>
        </p:nvSpPr>
        <p:spPr>
          <a:xfrm>
            <a:off x="612648" y="2438400"/>
            <a:ext cx="8153400" cy="3886200"/>
          </a:xfrm>
          <a:prstGeom prst="rect">
            <a:avLst/>
          </a:prstGeom>
        </p:spPr>
        <p:txBody>
          <a:bodyPr vert="horz">
            <a:normAutofit/>
          </a:bodyPr>
          <a:lstStyle/>
          <a:p>
            <a:pPr marL="320040" lvl="0" indent="-320040">
              <a:spcBef>
                <a:spcPts val="700"/>
              </a:spcBef>
              <a:buClr>
                <a:srgbClr val="DD8047"/>
              </a:buClr>
              <a:buSzPct val="60000"/>
              <a:buFont typeface="Wingdings"/>
              <a:buChar char=""/>
            </a:pPr>
            <a:r>
              <a:rPr lang="en-CA" sz="2900" dirty="0" smtClean="0">
                <a:solidFill>
                  <a:prstClr val="black"/>
                </a:solidFill>
              </a:rPr>
              <a:t>L=1 implies no optimization. </a:t>
            </a:r>
          </a:p>
          <a:p>
            <a:pPr marL="320040" lvl="0" indent="-320040">
              <a:spcBef>
                <a:spcPts val="700"/>
              </a:spcBef>
              <a:buClr>
                <a:srgbClr val="DD8047"/>
              </a:buClr>
              <a:buSzPct val="60000"/>
              <a:buFont typeface="Wingdings"/>
              <a:buChar char=""/>
            </a:pPr>
            <a:r>
              <a:rPr lang="en-CA" sz="2900" dirty="0" smtClean="0">
                <a:solidFill>
                  <a:prstClr val="black"/>
                </a:solidFill>
              </a:rPr>
              <a:t>High values of L are not good as well, as the overhead in computing spread of </a:t>
            </a:r>
            <a:r>
              <a:rPr lang="en-CA" sz="2900" dirty="0" smtClean="0"/>
              <a:t>S</a:t>
            </a:r>
            <a:r>
              <a:rPr lang="en-CA" sz="2900" baseline="-25000" dirty="0" smtClean="0"/>
              <a:t>i</a:t>
            </a:r>
            <a:r>
              <a:rPr lang="en-CA" sz="2900" dirty="0" smtClean="0"/>
              <a:t> on graphs V-x for all nodes in those top-L elements becomes large.</a:t>
            </a:r>
          </a:p>
          <a:p>
            <a:pPr marL="320040" lvl="0" indent="-320040">
              <a:spcBef>
                <a:spcPts val="700"/>
              </a:spcBef>
              <a:buClr>
                <a:srgbClr val="DD8047"/>
              </a:buClr>
              <a:buSzPct val="60000"/>
              <a:buFont typeface="Wingdings"/>
              <a:buChar char=""/>
            </a:pPr>
            <a:r>
              <a:rPr lang="en-CA" sz="2900" dirty="0" smtClean="0">
                <a:solidFill>
                  <a:prstClr val="black"/>
                </a:solidFill>
              </a:rPr>
              <a:t>We study the effect of L in experiments.</a:t>
            </a:r>
          </a:p>
        </p:txBody>
      </p:sp>
      <p:sp>
        <p:nvSpPr>
          <p:cNvPr id="8"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Effect of Pruning Threshold </a:t>
            </a:r>
            <a:r>
              <a:rPr lang="el-GR" dirty="0" smtClean="0">
                <a:latin typeface="Lucida Sans Unicode"/>
                <a:cs typeface="Lucida Sans Unicode"/>
              </a:rPr>
              <a:t>η</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39</a:t>
            </a:fld>
            <a:endParaRPr lang="en-US"/>
          </a:p>
        </p:txBody>
      </p:sp>
      <p:pic>
        <p:nvPicPr>
          <p:cNvPr id="111618" name="Picture 2"/>
          <p:cNvPicPr>
            <a:picLocks noChangeAspect="1" noChangeArrowheads="1"/>
          </p:cNvPicPr>
          <p:nvPr/>
        </p:nvPicPr>
        <p:blipFill>
          <a:blip r:embed="rId2" cstate="print"/>
          <a:srcRect/>
          <a:stretch>
            <a:fillRect/>
          </a:stretch>
        </p:blipFill>
        <p:spPr bwMode="auto">
          <a:xfrm>
            <a:off x="726755" y="2133600"/>
            <a:ext cx="7579045" cy="3476626"/>
          </a:xfrm>
          <a:prstGeom prst="rect">
            <a:avLst/>
          </a:prstGeom>
          <a:noFill/>
          <a:ln w="9525">
            <a:noFill/>
            <a:miter lim="800000"/>
            <a:headEnd/>
            <a:tailEnd/>
          </a:ln>
        </p:spPr>
      </p:pic>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Influence Maximization</a:t>
            </a:r>
            <a:endParaRPr lang="en-CA" dirty="0"/>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pPr/>
              <a:t>4</a:t>
            </a:fld>
            <a:endParaRPr lang="en-US"/>
          </a:p>
        </p:txBody>
      </p:sp>
      <p:pic>
        <p:nvPicPr>
          <p:cNvPr id="6" name="Picture 3" descr="C:\Users\welu\Pictures\fancyS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945" y="2438400"/>
            <a:ext cx="2517055" cy="235125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2"/>
          <p:cNvSpPr>
            <a:spLocks noGrp="1"/>
          </p:cNvSpPr>
          <p:nvPr>
            <p:ph sz="quarter" idx="1"/>
          </p:nvPr>
        </p:nvSpPr>
        <p:spPr>
          <a:xfrm>
            <a:off x="4191000" y="1524000"/>
            <a:ext cx="3886200" cy="2667000"/>
          </a:xfrm>
        </p:spPr>
        <p:txBody>
          <a:bodyPr>
            <a:normAutofit/>
          </a:bodyPr>
          <a:lstStyle/>
          <a:p>
            <a:r>
              <a:rPr lang="en-CA" dirty="0" smtClean="0">
                <a:solidFill>
                  <a:srgbClr val="FF0000"/>
                </a:solidFill>
              </a:rPr>
              <a:t>Problem</a:t>
            </a:r>
            <a:r>
              <a:rPr lang="en-CA" dirty="0" smtClean="0"/>
              <a:t>: </a:t>
            </a:r>
          </a:p>
          <a:p>
            <a:pPr lvl="1"/>
            <a:r>
              <a:rPr lang="en-CA" dirty="0" smtClean="0"/>
              <a:t>Select k individuals such that by activating them, the </a:t>
            </a:r>
            <a:r>
              <a:rPr lang="en-CA" dirty="0" smtClean="0">
                <a:solidFill>
                  <a:srgbClr val="00B0F0"/>
                </a:solidFill>
              </a:rPr>
              <a:t>expected spread of influence </a:t>
            </a:r>
            <a:r>
              <a:rPr lang="en-CA" dirty="0" smtClean="0"/>
              <a:t>is maximized.</a:t>
            </a:r>
          </a:p>
        </p:txBody>
      </p:sp>
      <p:sp>
        <p:nvSpPr>
          <p:cNvPr id="9" name="TextBox 8"/>
          <p:cNvSpPr txBox="1"/>
          <p:nvPr/>
        </p:nvSpPr>
        <p:spPr>
          <a:xfrm>
            <a:off x="1335843" y="1610380"/>
            <a:ext cx="873957" cy="523220"/>
          </a:xfrm>
          <a:prstGeom prst="rect">
            <a:avLst/>
          </a:prstGeom>
          <a:noFill/>
        </p:spPr>
        <p:txBody>
          <a:bodyPr wrap="none" rtlCol="0">
            <a:spAutoFit/>
          </a:bodyPr>
          <a:lstStyle/>
          <a:p>
            <a:r>
              <a:rPr lang="en-CA" sz="2800" dirty="0" smtClean="0">
                <a:solidFill>
                  <a:srgbClr val="FF0000"/>
                </a:solidFill>
              </a:rPr>
              <a:t>Input</a:t>
            </a:r>
            <a:endParaRPr lang="en-CA" sz="2800" dirty="0">
              <a:solidFill>
                <a:srgbClr val="FF0000"/>
              </a:solidFill>
            </a:endParaRPr>
          </a:p>
        </p:txBody>
      </p:sp>
      <p:sp>
        <p:nvSpPr>
          <p:cNvPr id="13" name="TextBox 12"/>
          <p:cNvSpPr txBox="1"/>
          <p:nvPr/>
        </p:nvSpPr>
        <p:spPr>
          <a:xfrm>
            <a:off x="4709366" y="4429780"/>
            <a:ext cx="1170513" cy="523220"/>
          </a:xfrm>
          <a:prstGeom prst="rect">
            <a:avLst/>
          </a:prstGeom>
          <a:noFill/>
        </p:spPr>
        <p:txBody>
          <a:bodyPr wrap="none" rtlCol="0">
            <a:spAutoFit/>
          </a:bodyPr>
          <a:lstStyle/>
          <a:p>
            <a:r>
              <a:rPr lang="en-CA" sz="2800" dirty="0" smtClean="0">
                <a:solidFill>
                  <a:srgbClr val="FF0000"/>
                </a:solidFill>
              </a:rPr>
              <a:t>Output</a:t>
            </a:r>
            <a:endParaRPr lang="en-CA" sz="2800" dirty="0">
              <a:solidFill>
                <a:srgbClr val="FF0000"/>
              </a:solidFill>
            </a:endParaRPr>
          </a:p>
        </p:txBody>
      </p:sp>
      <p:pic>
        <p:nvPicPr>
          <p:cNvPr id="131074" name="Picture 2" descr="C:\acads\Picture1.jpg"/>
          <p:cNvPicPr>
            <a:picLocks noChangeAspect="1" noChangeArrowheads="1"/>
          </p:cNvPicPr>
          <p:nvPr/>
        </p:nvPicPr>
        <p:blipFill>
          <a:blip r:embed="rId4" cstate="print"/>
          <a:srcRect/>
          <a:stretch>
            <a:fillRect/>
          </a:stretch>
        </p:blipFill>
        <p:spPr bwMode="auto">
          <a:xfrm>
            <a:off x="4750294" y="5249323"/>
            <a:ext cx="355106" cy="457199"/>
          </a:xfrm>
          <a:prstGeom prst="rect">
            <a:avLst/>
          </a:prstGeom>
          <a:noFill/>
        </p:spPr>
      </p:pic>
      <p:pic>
        <p:nvPicPr>
          <p:cNvPr id="131075" name="Picture 3" descr="C:\acads\Picture1.jpg"/>
          <p:cNvPicPr>
            <a:picLocks noChangeAspect="1" noChangeArrowheads="1"/>
          </p:cNvPicPr>
          <p:nvPr/>
        </p:nvPicPr>
        <p:blipFill>
          <a:blip r:embed="rId5" cstate="print"/>
          <a:srcRect/>
          <a:stretch>
            <a:fillRect/>
          </a:stretch>
        </p:blipFill>
        <p:spPr bwMode="auto">
          <a:xfrm>
            <a:off x="5131294" y="5706523"/>
            <a:ext cx="335756" cy="389477"/>
          </a:xfrm>
          <a:prstGeom prst="rect">
            <a:avLst/>
          </a:prstGeom>
          <a:noFill/>
        </p:spPr>
      </p:pic>
      <p:pic>
        <p:nvPicPr>
          <p:cNvPr id="16" name="Picture 2" descr="C:\acads\Picture1.jpg"/>
          <p:cNvPicPr>
            <a:picLocks noChangeAspect="1" noChangeArrowheads="1"/>
          </p:cNvPicPr>
          <p:nvPr/>
        </p:nvPicPr>
        <p:blipFill>
          <a:blip r:embed="rId4" cstate="print"/>
          <a:srcRect/>
          <a:stretch>
            <a:fillRect/>
          </a:stretch>
        </p:blipFill>
        <p:spPr bwMode="auto">
          <a:xfrm>
            <a:off x="5664694" y="5477923"/>
            <a:ext cx="355106" cy="457199"/>
          </a:xfrm>
          <a:prstGeom prst="rect">
            <a:avLst/>
          </a:prstGeom>
          <a:noFill/>
        </p:spPr>
      </p:pic>
      <p:pic>
        <p:nvPicPr>
          <p:cNvPr id="17" name="Picture 3" descr="C:\acads\Picture1.jpg"/>
          <p:cNvPicPr>
            <a:picLocks noChangeAspect="1" noChangeArrowheads="1"/>
          </p:cNvPicPr>
          <p:nvPr/>
        </p:nvPicPr>
        <p:blipFill>
          <a:blip r:embed="rId5" cstate="print"/>
          <a:srcRect/>
          <a:stretch>
            <a:fillRect/>
          </a:stretch>
        </p:blipFill>
        <p:spPr bwMode="auto">
          <a:xfrm>
            <a:off x="5283694" y="5173123"/>
            <a:ext cx="335756" cy="389477"/>
          </a:xfrm>
          <a:prstGeom prst="rect">
            <a:avLst/>
          </a:prstGeom>
          <a:noFill/>
        </p:spPr>
      </p:pic>
      <p:sp>
        <p:nvSpPr>
          <p:cNvPr id="18" name="Oval 17"/>
          <p:cNvSpPr/>
          <p:nvPr/>
        </p:nvSpPr>
        <p:spPr>
          <a:xfrm>
            <a:off x="4572000" y="5029200"/>
            <a:ext cx="16002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6248400" y="5334000"/>
            <a:ext cx="1813766" cy="369332"/>
          </a:xfrm>
          <a:prstGeom prst="rect">
            <a:avLst/>
          </a:prstGeom>
          <a:noFill/>
        </p:spPr>
        <p:txBody>
          <a:bodyPr wrap="none" rtlCol="0">
            <a:spAutoFit/>
          </a:bodyPr>
          <a:lstStyle/>
          <a:p>
            <a:r>
              <a:rPr lang="en-CA" dirty="0" smtClean="0"/>
              <a:t>Seed set of size k</a:t>
            </a:r>
            <a:endParaRPr lang="en-CA" dirty="0"/>
          </a:p>
        </p:txBody>
      </p:sp>
      <p:sp>
        <p:nvSpPr>
          <p:cNvPr id="20" name="TextBox 19"/>
          <p:cNvSpPr txBox="1"/>
          <p:nvPr/>
        </p:nvSpPr>
        <p:spPr>
          <a:xfrm>
            <a:off x="473153" y="5105400"/>
            <a:ext cx="2651047" cy="646331"/>
          </a:xfrm>
          <a:prstGeom prst="rect">
            <a:avLst/>
          </a:prstGeom>
          <a:noFill/>
        </p:spPr>
        <p:txBody>
          <a:bodyPr wrap="none" rtlCol="0">
            <a:spAutoFit/>
          </a:bodyPr>
          <a:lstStyle/>
          <a:p>
            <a:pPr algn="ctr"/>
            <a:r>
              <a:rPr lang="en-CA" dirty="0" smtClean="0"/>
              <a:t>Social graph with influence</a:t>
            </a:r>
          </a:p>
          <a:p>
            <a:pPr algn="ctr"/>
            <a:r>
              <a:rPr lang="en-CA" dirty="0" smtClean="0"/>
              <a:t>probabilities of edges</a:t>
            </a:r>
            <a:endParaRPr lang="en-CA" dirty="0"/>
          </a:p>
        </p:txBody>
      </p:sp>
      <p:sp>
        <p:nvSpPr>
          <p:cNvPr id="21" name="Rectangle 20"/>
          <p:cNvSpPr/>
          <p:nvPr/>
        </p:nvSpPr>
        <p:spPr>
          <a:xfrm>
            <a:off x="2133600" y="6336268"/>
            <a:ext cx="4343400" cy="369332"/>
          </a:xfrm>
          <a:prstGeom prst="rect">
            <a:avLst/>
          </a:prstGeom>
        </p:spPr>
        <p:txBody>
          <a:bodyPr wrap="square">
            <a:spAutoFit/>
          </a:bodyPr>
          <a:lstStyle/>
          <a:p>
            <a:r>
              <a:rPr lang="en-CA" dirty="0" err="1" smtClean="0"/>
              <a:t>Domingos</a:t>
            </a:r>
            <a:r>
              <a:rPr lang="en-CA" dirty="0" smtClean="0"/>
              <a:t> et al., 2001; </a:t>
            </a:r>
            <a:r>
              <a:rPr lang="en-CA" dirty="0" err="1" smtClean="0"/>
              <a:t>Kempe</a:t>
            </a:r>
            <a:r>
              <a:rPr lang="en-CA" dirty="0" smtClean="0"/>
              <a:t> et al., 2003.</a:t>
            </a:r>
          </a:p>
        </p:txBody>
      </p:sp>
      <p:sp>
        <p:nvSpPr>
          <p:cNvPr id="23" name="Footer Placeholder 6"/>
          <p:cNvSpPr>
            <a:spLocks noGrp="1"/>
          </p:cNvSpPr>
          <p:nvPr>
            <p:ph type="ftr" sz="quarter" idx="17"/>
          </p:nvPr>
        </p:nvSpPr>
        <p:spPr>
          <a:xfrm>
            <a:off x="3722917" y="6477000"/>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nodeType="withEffect">
                                  <p:stCondLst>
                                    <p:cond delay="0"/>
                                  </p:stCondLst>
                                  <p:childTnLst>
                                    <p:set>
                                      <p:cBhvr>
                                        <p:cTn id="17" dur="1" fill="hold">
                                          <p:stCondLst>
                                            <p:cond delay="0"/>
                                          </p:stCondLst>
                                        </p:cTn>
                                        <p:tgtEl>
                                          <p:spTgt spid="131074"/>
                                        </p:tgtEl>
                                        <p:attrNameLst>
                                          <p:attrName>style.visibility</p:attrName>
                                        </p:attrNameLst>
                                      </p:cBhvr>
                                      <p:to>
                                        <p:strVal val="visible"/>
                                      </p:to>
                                    </p:set>
                                    <p:animEffect transition="in" filter="blinds(horizontal)">
                                      <p:cBhvr>
                                        <p:cTn id="18" dur="500"/>
                                        <p:tgtEl>
                                          <p:spTgt spid="131074"/>
                                        </p:tgtEl>
                                      </p:cBhvr>
                                    </p:animEffect>
                                  </p:childTnLst>
                                </p:cTn>
                              </p:par>
                              <p:par>
                                <p:cTn id="19" presetID="3" presetClass="entr" presetSubtype="10" fill="hold" nodeType="withEffect">
                                  <p:stCondLst>
                                    <p:cond delay="0"/>
                                  </p:stCondLst>
                                  <p:childTnLst>
                                    <p:set>
                                      <p:cBhvr>
                                        <p:cTn id="20" dur="1" fill="hold">
                                          <p:stCondLst>
                                            <p:cond delay="0"/>
                                          </p:stCondLst>
                                        </p:cTn>
                                        <p:tgtEl>
                                          <p:spTgt spid="131075"/>
                                        </p:tgtEl>
                                        <p:attrNameLst>
                                          <p:attrName>style.visibility</p:attrName>
                                        </p:attrNameLst>
                                      </p:cBhvr>
                                      <p:to>
                                        <p:strVal val="visible"/>
                                      </p:to>
                                    </p:set>
                                    <p:animEffect transition="in" filter="blinds(horizontal)">
                                      <p:cBhvr>
                                        <p:cTn id="21" dur="500"/>
                                        <p:tgtEl>
                                          <p:spTgt spid="131075"/>
                                        </p:tgtEl>
                                      </p:cBhvr>
                                    </p:animEffect>
                                  </p:childTnLst>
                                </p:cTn>
                              </p:par>
                              <p:par>
                                <p:cTn id="22" presetID="3" presetClass="entr" presetSubtype="1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par>
                                <p:cTn id="25" presetID="3"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LDAG – current state of art</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40</a:t>
            </a:fld>
            <a:endParaRPr lang="en-US"/>
          </a:p>
        </p:txBody>
      </p:sp>
      <p:sp>
        <p:nvSpPr>
          <p:cNvPr id="4" name="Content Placeholder 3"/>
          <p:cNvSpPr>
            <a:spLocks noGrp="1"/>
          </p:cNvSpPr>
          <p:nvPr>
            <p:ph sz="quarter" idx="1"/>
          </p:nvPr>
        </p:nvSpPr>
        <p:spPr/>
        <p:txBody>
          <a:bodyPr>
            <a:normAutofit/>
          </a:bodyPr>
          <a:lstStyle/>
          <a:p>
            <a:r>
              <a:rPr lang="en-CA" dirty="0" smtClean="0"/>
              <a:t>Computing spread in general graphs is #P hard.</a:t>
            </a:r>
          </a:p>
          <a:p>
            <a:pPr lvl="1"/>
            <a:r>
              <a:rPr lang="en-CA" dirty="0" smtClean="0"/>
              <a:t>However, it can be computed in linear time on DAGs.</a:t>
            </a:r>
          </a:p>
          <a:p>
            <a:endParaRPr lang="en-CA" dirty="0" smtClean="0"/>
          </a:p>
          <a:p>
            <a:r>
              <a:rPr lang="en-CA" dirty="0" smtClean="0"/>
              <a:t>Majority of influence to a node flows from a small neighborhood.</a:t>
            </a:r>
          </a:p>
          <a:p>
            <a:endParaRPr lang="en-CA" dirty="0" smtClean="0"/>
          </a:p>
          <a:p>
            <a:r>
              <a:rPr lang="en-CA" dirty="0" smtClean="0"/>
              <a:t>For each node, construct a local DAG (LDAG) and consider the influence flow in that LDAG.</a:t>
            </a:r>
          </a:p>
        </p:txBody>
      </p:sp>
      <p:sp>
        <p:nvSpPr>
          <p:cNvPr id="5" name="TextBox 4"/>
          <p:cNvSpPr txBox="1"/>
          <p:nvPr/>
        </p:nvSpPr>
        <p:spPr>
          <a:xfrm>
            <a:off x="3191312" y="6305490"/>
            <a:ext cx="1863011" cy="400110"/>
          </a:xfrm>
          <a:prstGeom prst="rect">
            <a:avLst/>
          </a:prstGeom>
          <a:noFill/>
        </p:spPr>
        <p:txBody>
          <a:bodyPr wrap="none" rtlCol="0">
            <a:spAutoFit/>
          </a:bodyPr>
          <a:lstStyle/>
          <a:p>
            <a:r>
              <a:rPr lang="en-CA" sz="2000" dirty="0" smtClean="0"/>
              <a:t>Chen et al 2010</a:t>
            </a:r>
            <a:endParaRPr lang="en-CA" sz="2000" dirty="0"/>
          </a:p>
        </p:txBody>
      </p:sp>
      <p:sp>
        <p:nvSpPr>
          <p:cNvPr id="6"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Issues in LDAG algorithm</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41</a:t>
            </a:fld>
            <a:endParaRPr lang="en-US"/>
          </a:p>
        </p:txBody>
      </p:sp>
      <p:sp>
        <p:nvSpPr>
          <p:cNvPr id="4" name="Content Placeholder 3"/>
          <p:cNvSpPr>
            <a:spLocks noGrp="1"/>
          </p:cNvSpPr>
          <p:nvPr>
            <p:ph sz="quarter" idx="1"/>
          </p:nvPr>
        </p:nvSpPr>
        <p:spPr>
          <a:xfrm>
            <a:off x="612648" y="1600200"/>
            <a:ext cx="8153400" cy="5105400"/>
          </a:xfrm>
        </p:spPr>
        <p:txBody>
          <a:bodyPr>
            <a:normAutofit lnSpcReduction="10000"/>
          </a:bodyPr>
          <a:lstStyle/>
          <a:p>
            <a:r>
              <a:rPr lang="en-CA" dirty="0" smtClean="0"/>
              <a:t>The algorithm relies heavily on finding good LDAG.</a:t>
            </a:r>
          </a:p>
          <a:p>
            <a:pPr lvl="1"/>
            <a:r>
              <a:rPr lang="en-CA" dirty="0" smtClean="0"/>
              <a:t>Finding optimal LDAG is NP-hard.</a:t>
            </a:r>
          </a:p>
          <a:p>
            <a:pPr lvl="1"/>
            <a:r>
              <a:rPr lang="en-CA" dirty="0" smtClean="0"/>
              <a:t>A greedy heuristic is employed. No approximation guarantees provided.</a:t>
            </a:r>
          </a:p>
          <a:p>
            <a:pPr lvl="1"/>
            <a:r>
              <a:rPr lang="en-CA" dirty="0" smtClean="0"/>
              <a:t>Additional level of loss in quality.</a:t>
            </a:r>
          </a:p>
          <a:p>
            <a:r>
              <a:rPr lang="en-CA" dirty="0" smtClean="0"/>
              <a:t>The algorithm considers the influence flow from only one local DAG, and ignores other DAGs. </a:t>
            </a:r>
          </a:p>
          <a:p>
            <a:pPr lvl="1"/>
            <a:r>
              <a:rPr lang="en-CA" dirty="0" smtClean="0"/>
              <a:t>If influence flow from other local DAGs is significant, the performance may be poor.</a:t>
            </a:r>
          </a:p>
          <a:p>
            <a:r>
              <a:rPr lang="en-CA" dirty="0" smtClean="0"/>
              <a:t>Because it maintains one DAG per node, memory consumption is high.</a:t>
            </a:r>
            <a:endParaRPr lang="en-CA" dirty="0"/>
          </a:p>
        </p:txBody>
      </p:sp>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Vertex Cover Optimization (1/2)</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42</a:t>
            </a:fld>
            <a:endParaRPr lang="en-US"/>
          </a:p>
        </p:txBody>
      </p:sp>
      <p:sp>
        <p:nvSpPr>
          <p:cNvPr id="4" name="Content Placeholder 3"/>
          <p:cNvSpPr>
            <a:spLocks noGrp="1"/>
          </p:cNvSpPr>
          <p:nvPr>
            <p:ph sz="quarter" idx="1"/>
          </p:nvPr>
        </p:nvSpPr>
        <p:spPr/>
        <p:txBody>
          <a:bodyPr/>
          <a:lstStyle/>
          <a:p>
            <a:r>
              <a:rPr lang="en-CA" dirty="0" smtClean="0"/>
              <a:t>We show that the spread of a node can be computed “directly” using spread of its out-neighbors.</a:t>
            </a:r>
          </a:p>
          <a:p>
            <a:r>
              <a:rPr lang="en-CA" dirty="0" smtClean="0"/>
              <a:t>Thus, in the first iteration, construct the vertex cover C, and compute spread for nodes in C only.</a:t>
            </a:r>
          </a:p>
          <a:p>
            <a:r>
              <a:rPr lang="en-CA" dirty="0" smtClean="0"/>
              <a:t>Spread for other nodes can be computed “directly”.</a:t>
            </a:r>
          </a:p>
          <a:p>
            <a:endParaRPr lang="en-CA" dirty="0"/>
          </a:p>
        </p:txBody>
      </p:sp>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Vertex Cover Optimization (2/2)</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43</a:t>
            </a:fld>
            <a:endParaRPr lang="en-US"/>
          </a:p>
        </p:txBody>
      </p:sp>
      <p:pic>
        <p:nvPicPr>
          <p:cNvPr id="106497" name="Picture 1"/>
          <p:cNvPicPr>
            <a:picLocks noGrp="1" noChangeAspect="1" noChangeArrowheads="1"/>
          </p:cNvPicPr>
          <p:nvPr>
            <p:ph sz="quarter" idx="1"/>
          </p:nvPr>
        </p:nvPicPr>
        <p:blipFill>
          <a:blip r:embed="rId3" cstate="print"/>
          <a:srcRect/>
          <a:stretch>
            <a:fillRect/>
          </a:stretch>
        </p:blipFill>
        <p:spPr bwMode="auto">
          <a:xfrm>
            <a:off x="976952" y="1600200"/>
            <a:ext cx="7328848" cy="1704975"/>
          </a:xfrm>
          <a:prstGeom prst="rect">
            <a:avLst/>
          </a:prstGeom>
          <a:noFill/>
          <a:ln w="9525">
            <a:noFill/>
            <a:miter lim="800000"/>
            <a:headEnd/>
            <a:tailEnd/>
          </a:ln>
        </p:spPr>
      </p:pic>
      <p:sp>
        <p:nvSpPr>
          <p:cNvPr id="7" name="Oval 6"/>
          <p:cNvSpPr/>
          <p:nvPr/>
        </p:nvSpPr>
        <p:spPr>
          <a:xfrm>
            <a:off x="2743200" y="3505200"/>
            <a:ext cx="533400" cy="533400"/>
          </a:xfrm>
          <a:prstGeom prst="ellipse">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x</a:t>
            </a:r>
            <a:endParaRPr lang="en-CA" sz="2800" dirty="0">
              <a:solidFill>
                <a:srgbClr val="002060"/>
              </a:solidFill>
            </a:endParaRPr>
          </a:p>
        </p:txBody>
      </p:sp>
      <p:sp>
        <p:nvSpPr>
          <p:cNvPr id="8" name="Oval 7"/>
          <p:cNvSpPr/>
          <p:nvPr/>
        </p:nvSpPr>
        <p:spPr>
          <a:xfrm>
            <a:off x="3962400" y="45720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y</a:t>
            </a:r>
            <a:endParaRPr lang="en-CA" sz="2800" dirty="0">
              <a:solidFill>
                <a:srgbClr val="002060"/>
              </a:solidFill>
            </a:endParaRPr>
          </a:p>
        </p:txBody>
      </p:sp>
      <p:sp>
        <p:nvSpPr>
          <p:cNvPr id="9" name="Oval 8"/>
          <p:cNvSpPr/>
          <p:nvPr/>
        </p:nvSpPr>
        <p:spPr>
          <a:xfrm>
            <a:off x="5181600" y="3505200"/>
            <a:ext cx="533400" cy="533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z</a:t>
            </a:r>
            <a:endParaRPr lang="en-CA" sz="2800" dirty="0">
              <a:solidFill>
                <a:srgbClr val="002060"/>
              </a:solidFill>
            </a:endParaRPr>
          </a:p>
        </p:txBody>
      </p:sp>
      <p:cxnSp>
        <p:nvCxnSpPr>
          <p:cNvPr id="10" name="Straight Arrow Connector 9"/>
          <p:cNvCxnSpPr>
            <a:stCxn id="7" idx="6"/>
            <a:endCxn id="9" idx="2"/>
          </p:cNvCxnSpPr>
          <p:nvPr/>
        </p:nvCxnSpPr>
        <p:spPr>
          <a:xfrm>
            <a:off x="3276600" y="3771900"/>
            <a:ext cx="1905000" cy="1588"/>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5"/>
            <a:endCxn id="8" idx="1"/>
          </p:cNvCxnSpPr>
          <p:nvPr/>
        </p:nvCxnSpPr>
        <p:spPr>
          <a:xfrm rot="16200000" flipH="1">
            <a:off x="3274685" y="3884285"/>
            <a:ext cx="689630" cy="84203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a:endCxn id="7" idx="4"/>
          </p:cNvCxnSpPr>
          <p:nvPr/>
        </p:nvCxnSpPr>
        <p:spPr>
          <a:xfrm rot="10800000">
            <a:off x="3009900" y="4038600"/>
            <a:ext cx="952500" cy="80010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7"/>
            <a:endCxn id="9" idx="3"/>
          </p:cNvCxnSpPr>
          <p:nvPr/>
        </p:nvCxnSpPr>
        <p:spPr>
          <a:xfrm rot="5400000" flipH="1" flipV="1">
            <a:off x="4493885" y="3884285"/>
            <a:ext cx="689630" cy="84203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4"/>
            <a:endCxn id="8" idx="6"/>
          </p:cNvCxnSpPr>
          <p:nvPr/>
        </p:nvCxnSpPr>
        <p:spPr>
          <a:xfrm rot="5400000">
            <a:off x="4572000" y="3962400"/>
            <a:ext cx="800100" cy="952500"/>
          </a:xfrm>
          <a:prstGeom prst="straightConnector1">
            <a:avLst/>
          </a:prstGeom>
          <a:ln w="19050" cap="sq">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2400" y="3429000"/>
            <a:ext cx="489236" cy="369332"/>
          </a:xfrm>
          <a:prstGeom prst="rect">
            <a:avLst/>
          </a:prstGeom>
          <a:noFill/>
        </p:spPr>
        <p:txBody>
          <a:bodyPr wrap="none" rtlCol="0">
            <a:spAutoFit/>
          </a:bodyPr>
          <a:lstStyle/>
          <a:p>
            <a:r>
              <a:rPr lang="en-CA" dirty="0" smtClean="0"/>
              <a:t>0.4</a:t>
            </a:r>
            <a:endParaRPr lang="en-CA" dirty="0"/>
          </a:p>
        </p:txBody>
      </p:sp>
      <p:sp>
        <p:nvSpPr>
          <p:cNvPr id="16" name="TextBox 15"/>
          <p:cNvSpPr txBox="1"/>
          <p:nvPr/>
        </p:nvSpPr>
        <p:spPr>
          <a:xfrm>
            <a:off x="3505200" y="3974068"/>
            <a:ext cx="489236" cy="369332"/>
          </a:xfrm>
          <a:prstGeom prst="rect">
            <a:avLst/>
          </a:prstGeom>
          <a:noFill/>
        </p:spPr>
        <p:txBody>
          <a:bodyPr wrap="none" rtlCol="0">
            <a:spAutoFit/>
          </a:bodyPr>
          <a:lstStyle/>
          <a:p>
            <a:r>
              <a:rPr lang="en-CA" dirty="0" smtClean="0"/>
              <a:t>0.3</a:t>
            </a:r>
            <a:endParaRPr lang="en-CA" dirty="0"/>
          </a:p>
        </p:txBody>
      </p:sp>
      <p:sp>
        <p:nvSpPr>
          <p:cNvPr id="17" name="TextBox 16"/>
          <p:cNvSpPr txBox="1"/>
          <p:nvPr/>
        </p:nvSpPr>
        <p:spPr>
          <a:xfrm>
            <a:off x="3048000" y="4355068"/>
            <a:ext cx="489236" cy="369332"/>
          </a:xfrm>
          <a:prstGeom prst="rect">
            <a:avLst/>
          </a:prstGeom>
          <a:noFill/>
        </p:spPr>
        <p:txBody>
          <a:bodyPr wrap="none" rtlCol="0">
            <a:spAutoFit/>
          </a:bodyPr>
          <a:lstStyle/>
          <a:p>
            <a:r>
              <a:rPr lang="en-CA" dirty="0" smtClean="0"/>
              <a:t>0.1</a:t>
            </a:r>
            <a:endParaRPr lang="en-CA" dirty="0"/>
          </a:p>
        </p:txBody>
      </p:sp>
      <p:sp>
        <p:nvSpPr>
          <p:cNvPr id="18" name="TextBox 17"/>
          <p:cNvSpPr txBox="1"/>
          <p:nvPr/>
        </p:nvSpPr>
        <p:spPr>
          <a:xfrm>
            <a:off x="4419600" y="3962400"/>
            <a:ext cx="489236" cy="369332"/>
          </a:xfrm>
          <a:prstGeom prst="rect">
            <a:avLst/>
          </a:prstGeom>
          <a:noFill/>
        </p:spPr>
        <p:txBody>
          <a:bodyPr wrap="none" rtlCol="0">
            <a:spAutoFit/>
          </a:bodyPr>
          <a:lstStyle/>
          <a:p>
            <a:r>
              <a:rPr lang="en-CA" dirty="0" smtClean="0"/>
              <a:t>0.2</a:t>
            </a:r>
            <a:endParaRPr lang="en-CA" dirty="0"/>
          </a:p>
        </p:txBody>
      </p:sp>
      <p:sp>
        <p:nvSpPr>
          <p:cNvPr id="19" name="TextBox 18"/>
          <p:cNvSpPr txBox="1"/>
          <p:nvPr/>
        </p:nvSpPr>
        <p:spPr>
          <a:xfrm>
            <a:off x="4997164" y="4355068"/>
            <a:ext cx="489236" cy="369332"/>
          </a:xfrm>
          <a:prstGeom prst="rect">
            <a:avLst/>
          </a:prstGeom>
          <a:noFill/>
        </p:spPr>
        <p:txBody>
          <a:bodyPr wrap="none" rtlCol="0">
            <a:spAutoFit/>
          </a:bodyPr>
          <a:lstStyle/>
          <a:p>
            <a:r>
              <a:rPr lang="en-CA" dirty="0" smtClean="0"/>
              <a:t>0.5</a:t>
            </a:r>
            <a:endParaRPr lang="en-CA" dirty="0"/>
          </a:p>
        </p:txBody>
      </p:sp>
      <p:graphicFrame>
        <p:nvGraphicFramePr>
          <p:cNvPr id="106498" name="Object 2"/>
          <p:cNvGraphicFramePr>
            <a:graphicFrameLocks noChangeAspect="1"/>
          </p:cNvGraphicFramePr>
          <p:nvPr/>
        </p:nvGraphicFramePr>
        <p:xfrm>
          <a:off x="1374775" y="5360988"/>
          <a:ext cx="5326063" cy="1058862"/>
        </p:xfrm>
        <a:graphic>
          <a:graphicData uri="http://schemas.openxmlformats.org/presentationml/2006/ole">
            <p:oleObj spid="_x0000_s130050" name="Equation" r:id="rId4" imgW="2425680" imgH="482400" progId="Equation.3">
              <p:embed/>
            </p:oleObj>
          </a:graphicData>
        </a:graphic>
      </p:graphicFrame>
      <p:sp>
        <p:nvSpPr>
          <p:cNvPr id="20" name="Rounded Rectangle 19"/>
          <p:cNvSpPr/>
          <p:nvPr/>
        </p:nvSpPr>
        <p:spPr>
          <a:xfrm>
            <a:off x="3429000" y="5334000"/>
            <a:ext cx="1143000" cy="5334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ounded Rectangle 21"/>
          <p:cNvSpPr/>
          <p:nvPr/>
        </p:nvSpPr>
        <p:spPr>
          <a:xfrm>
            <a:off x="2743200" y="5943600"/>
            <a:ext cx="1066800" cy="4572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le 22"/>
          <p:cNvSpPr/>
          <p:nvPr/>
        </p:nvSpPr>
        <p:spPr>
          <a:xfrm>
            <a:off x="5486400" y="5334000"/>
            <a:ext cx="1143000" cy="5334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ounded Rectangle 23"/>
          <p:cNvSpPr/>
          <p:nvPr/>
        </p:nvSpPr>
        <p:spPr>
          <a:xfrm>
            <a:off x="4724400" y="5943600"/>
            <a:ext cx="1066800" cy="457200"/>
          </a:xfrm>
          <a:prstGeom prst="roundRect">
            <a:avLst/>
          </a:prstGeom>
          <a:solidFill>
            <a:schemeClr val="accent1">
              <a:lumMod val="40000"/>
              <a:lumOff val="60000"/>
              <a:alpha val="3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3962400" y="4572000"/>
            <a:ext cx="533400" cy="533400"/>
          </a:xfrm>
          <a:prstGeom prst="ellipse">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y</a:t>
            </a:r>
            <a:endParaRPr lang="en-CA" sz="2800" dirty="0">
              <a:solidFill>
                <a:srgbClr val="002060"/>
              </a:solidFill>
            </a:endParaRPr>
          </a:p>
        </p:txBody>
      </p:sp>
      <p:sp>
        <p:nvSpPr>
          <p:cNvPr id="27" name="Rounded Rectangle 26"/>
          <p:cNvSpPr/>
          <p:nvPr/>
        </p:nvSpPr>
        <p:spPr>
          <a:xfrm rot="19200000">
            <a:off x="4275997" y="4286746"/>
            <a:ext cx="1060525" cy="141060"/>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ounded Rectangle 27"/>
          <p:cNvSpPr/>
          <p:nvPr/>
        </p:nvSpPr>
        <p:spPr>
          <a:xfrm rot="8370078">
            <a:off x="4430910" y="4366072"/>
            <a:ext cx="1060525" cy="141060"/>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5181600" y="3505200"/>
            <a:ext cx="533400" cy="533400"/>
          </a:xfrm>
          <a:prstGeom prst="ellipse">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CA" sz="2800" dirty="0" smtClean="0">
                <a:solidFill>
                  <a:srgbClr val="002060"/>
                </a:solidFill>
              </a:rPr>
              <a:t>z</a:t>
            </a:r>
            <a:endParaRPr lang="en-CA" sz="2800" dirty="0">
              <a:solidFill>
                <a:srgbClr val="002060"/>
              </a:solidFill>
            </a:endParaRPr>
          </a:p>
        </p:txBody>
      </p:sp>
      <p:sp>
        <p:nvSpPr>
          <p:cNvPr id="30"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0" presetClass="emph" presetSubtype="0" fill="hold" grpId="0" nodeType="withEffect">
                                  <p:stCondLst>
                                    <p:cond delay="0"/>
                                  </p:stCondLst>
                                  <p:childTnLst>
                                    <p:animClr clrSpc="hsl">
                                      <p:cBhvr override="childStyle">
                                        <p:cTn id="12" dur="500" fill="hold"/>
                                        <p:tgtEl>
                                          <p:spTgt spid="15"/>
                                        </p:tgtEl>
                                        <p:attrNameLst>
                                          <p:attrName>style.color</p:attrName>
                                        </p:attrNameLst>
                                      </p:cBhvr>
                                      <p:by>
                                        <p:hsl h="0" s="12549" l="25098"/>
                                      </p:by>
                                    </p:animClr>
                                    <p:animClr clrSpc="hsl">
                                      <p:cBhvr>
                                        <p:cTn id="13" dur="500" fill="hold"/>
                                        <p:tgtEl>
                                          <p:spTgt spid="15"/>
                                        </p:tgtEl>
                                        <p:attrNameLst>
                                          <p:attrName>fillcolor</p:attrName>
                                        </p:attrNameLst>
                                      </p:cBhvr>
                                      <p:by>
                                        <p:hsl h="0" s="12549" l="25098"/>
                                      </p:by>
                                    </p:animClr>
                                    <p:animClr clrSpc="hsl">
                                      <p:cBhvr>
                                        <p:cTn id="14" dur="500" fill="hold"/>
                                        <p:tgtEl>
                                          <p:spTgt spid="15"/>
                                        </p:tgtEl>
                                        <p:attrNameLst>
                                          <p:attrName>stroke.color</p:attrName>
                                        </p:attrNameLst>
                                      </p:cBhvr>
                                      <p:by>
                                        <p:hsl h="0" s="12549" l="25098"/>
                                      </p:by>
                                    </p:animClr>
                                    <p:set>
                                      <p:cBhvr>
                                        <p:cTn id="15" dur="500" fill="hold"/>
                                        <p:tgtEl>
                                          <p:spTgt spid="15"/>
                                        </p:tgtEl>
                                        <p:attrNameLst>
                                          <p:attrName>fill.type</p:attrName>
                                        </p:attrNameLst>
                                      </p:cBhvr>
                                      <p:to>
                                        <p:strVal val="solid"/>
                                      </p:to>
                                    </p:set>
                                  </p:childTnLst>
                                </p:cTn>
                              </p:par>
                              <p:par>
                                <p:cTn id="16" presetID="30" presetClass="emph" presetSubtype="0" fill="hold" nodeType="withEffect">
                                  <p:stCondLst>
                                    <p:cond delay="0"/>
                                  </p:stCondLst>
                                  <p:childTnLst>
                                    <p:animClr clrSpc="hsl">
                                      <p:cBhvr override="childStyle">
                                        <p:cTn id="17" dur="500" fill="hold"/>
                                        <p:tgtEl>
                                          <p:spTgt spid="10"/>
                                        </p:tgtEl>
                                        <p:attrNameLst>
                                          <p:attrName>style.color</p:attrName>
                                        </p:attrNameLst>
                                      </p:cBhvr>
                                      <p:by>
                                        <p:hsl h="0" s="12549" l="25098"/>
                                      </p:by>
                                    </p:animClr>
                                    <p:animClr clrSpc="hsl">
                                      <p:cBhvr>
                                        <p:cTn id="18" dur="500" fill="hold"/>
                                        <p:tgtEl>
                                          <p:spTgt spid="10"/>
                                        </p:tgtEl>
                                        <p:attrNameLst>
                                          <p:attrName>fillcolor</p:attrName>
                                        </p:attrNameLst>
                                      </p:cBhvr>
                                      <p:by>
                                        <p:hsl h="0" s="12549" l="25098"/>
                                      </p:by>
                                    </p:animClr>
                                    <p:animClr clrSpc="hsl">
                                      <p:cBhvr>
                                        <p:cTn id="19" dur="500" fill="hold"/>
                                        <p:tgtEl>
                                          <p:spTgt spid="10"/>
                                        </p:tgtEl>
                                        <p:attrNameLst>
                                          <p:attrName>stroke.color</p:attrName>
                                        </p:attrNameLst>
                                      </p:cBhvr>
                                      <p:by>
                                        <p:hsl h="0" s="12549" l="25098"/>
                                      </p:by>
                                    </p:animClr>
                                    <p:set>
                                      <p:cBhvr>
                                        <p:cTn id="20" dur="500" fill="hold"/>
                                        <p:tgtEl>
                                          <p:spTgt spid="10"/>
                                        </p:tgtEl>
                                        <p:attrNameLst>
                                          <p:attrName>fill.type</p:attrName>
                                        </p:attrNameLst>
                                      </p:cBhvr>
                                      <p:to>
                                        <p:strVal val="solid"/>
                                      </p:to>
                                    </p:set>
                                  </p:childTnLst>
                                </p:cTn>
                              </p:par>
                              <p:par>
                                <p:cTn id="21" presetID="30" presetClass="emph" presetSubtype="0" fill="hold" grpId="0" nodeType="withEffect">
                                  <p:stCondLst>
                                    <p:cond delay="0"/>
                                  </p:stCondLst>
                                  <p:childTnLst>
                                    <p:animClr clrSpc="hsl">
                                      <p:cBhvr override="childStyle">
                                        <p:cTn id="22" dur="500" fill="hold"/>
                                        <p:tgtEl>
                                          <p:spTgt spid="7"/>
                                        </p:tgtEl>
                                        <p:attrNameLst>
                                          <p:attrName>style.color</p:attrName>
                                        </p:attrNameLst>
                                      </p:cBhvr>
                                      <p:by>
                                        <p:hsl h="0" s="12549" l="25098"/>
                                      </p:by>
                                    </p:animClr>
                                    <p:animClr clrSpc="hsl">
                                      <p:cBhvr>
                                        <p:cTn id="23" dur="500" fill="hold"/>
                                        <p:tgtEl>
                                          <p:spTgt spid="7"/>
                                        </p:tgtEl>
                                        <p:attrNameLst>
                                          <p:attrName>fillcolor</p:attrName>
                                        </p:attrNameLst>
                                      </p:cBhvr>
                                      <p:by>
                                        <p:hsl h="0" s="12549" l="25098"/>
                                      </p:by>
                                    </p:animClr>
                                    <p:animClr clrSpc="hsl">
                                      <p:cBhvr>
                                        <p:cTn id="24" dur="500" fill="hold"/>
                                        <p:tgtEl>
                                          <p:spTgt spid="7"/>
                                        </p:tgtEl>
                                        <p:attrNameLst>
                                          <p:attrName>stroke.color</p:attrName>
                                        </p:attrNameLst>
                                      </p:cBhvr>
                                      <p:by>
                                        <p:hsl h="0" s="12549" l="25098"/>
                                      </p:by>
                                    </p:animClr>
                                    <p:set>
                                      <p:cBhvr>
                                        <p:cTn id="25" dur="500" fill="hold"/>
                                        <p:tgtEl>
                                          <p:spTgt spid="7"/>
                                        </p:tgtEl>
                                        <p:attrNameLst>
                                          <p:attrName>fill.type</p:attrName>
                                        </p:attrNameLst>
                                      </p:cBhvr>
                                      <p:to>
                                        <p:strVal val="solid"/>
                                      </p:to>
                                    </p:set>
                                  </p:childTnLst>
                                </p:cTn>
                              </p:par>
                              <p:par>
                                <p:cTn id="26" presetID="30" presetClass="emph" presetSubtype="0" fill="hold" grpId="0" nodeType="withEffect">
                                  <p:stCondLst>
                                    <p:cond delay="0"/>
                                  </p:stCondLst>
                                  <p:childTnLst>
                                    <p:animClr clrSpc="hsl">
                                      <p:cBhvr override="childStyle">
                                        <p:cTn id="27" dur="500" fill="hold"/>
                                        <p:tgtEl>
                                          <p:spTgt spid="16"/>
                                        </p:tgtEl>
                                        <p:attrNameLst>
                                          <p:attrName>style.color</p:attrName>
                                        </p:attrNameLst>
                                      </p:cBhvr>
                                      <p:by>
                                        <p:hsl h="0" s="12549" l="25098"/>
                                      </p:by>
                                    </p:animClr>
                                    <p:animClr clrSpc="hsl">
                                      <p:cBhvr>
                                        <p:cTn id="28" dur="500" fill="hold"/>
                                        <p:tgtEl>
                                          <p:spTgt spid="16"/>
                                        </p:tgtEl>
                                        <p:attrNameLst>
                                          <p:attrName>fillcolor</p:attrName>
                                        </p:attrNameLst>
                                      </p:cBhvr>
                                      <p:by>
                                        <p:hsl h="0" s="12549" l="25098"/>
                                      </p:by>
                                    </p:animClr>
                                    <p:animClr clrSpc="hsl">
                                      <p:cBhvr>
                                        <p:cTn id="29" dur="500" fill="hold"/>
                                        <p:tgtEl>
                                          <p:spTgt spid="16"/>
                                        </p:tgtEl>
                                        <p:attrNameLst>
                                          <p:attrName>stroke.color</p:attrName>
                                        </p:attrNameLst>
                                      </p:cBhvr>
                                      <p:by>
                                        <p:hsl h="0" s="12549" l="25098"/>
                                      </p:by>
                                    </p:animClr>
                                    <p:set>
                                      <p:cBhvr>
                                        <p:cTn id="30" dur="500" fill="hold"/>
                                        <p:tgtEl>
                                          <p:spTgt spid="16"/>
                                        </p:tgtEl>
                                        <p:attrNameLst>
                                          <p:attrName>fill.type</p:attrName>
                                        </p:attrNameLst>
                                      </p:cBhvr>
                                      <p:to>
                                        <p:strVal val="solid"/>
                                      </p:to>
                                    </p:set>
                                  </p:childTnLst>
                                </p:cTn>
                              </p:par>
                              <p:par>
                                <p:cTn id="31" presetID="30" presetClass="emph" presetSubtype="0" fill="hold" nodeType="withEffect">
                                  <p:stCondLst>
                                    <p:cond delay="0"/>
                                  </p:stCondLst>
                                  <p:childTnLst>
                                    <p:animClr clrSpc="hsl">
                                      <p:cBhvr override="childStyle">
                                        <p:cTn id="32" dur="500" fill="hold"/>
                                        <p:tgtEl>
                                          <p:spTgt spid="11"/>
                                        </p:tgtEl>
                                        <p:attrNameLst>
                                          <p:attrName>style.color</p:attrName>
                                        </p:attrNameLst>
                                      </p:cBhvr>
                                      <p:by>
                                        <p:hsl h="0" s="12549" l="25098"/>
                                      </p:by>
                                    </p:animClr>
                                    <p:animClr clrSpc="hsl">
                                      <p:cBhvr>
                                        <p:cTn id="33" dur="500" fill="hold"/>
                                        <p:tgtEl>
                                          <p:spTgt spid="11"/>
                                        </p:tgtEl>
                                        <p:attrNameLst>
                                          <p:attrName>fillcolor</p:attrName>
                                        </p:attrNameLst>
                                      </p:cBhvr>
                                      <p:by>
                                        <p:hsl h="0" s="12549" l="25098"/>
                                      </p:by>
                                    </p:animClr>
                                    <p:animClr clrSpc="hsl">
                                      <p:cBhvr>
                                        <p:cTn id="34" dur="500" fill="hold"/>
                                        <p:tgtEl>
                                          <p:spTgt spid="11"/>
                                        </p:tgtEl>
                                        <p:attrNameLst>
                                          <p:attrName>stroke.color</p:attrName>
                                        </p:attrNameLst>
                                      </p:cBhvr>
                                      <p:by>
                                        <p:hsl h="0" s="12549" l="25098"/>
                                      </p:by>
                                    </p:animClr>
                                    <p:set>
                                      <p:cBhvr>
                                        <p:cTn id="35" dur="500" fill="hold"/>
                                        <p:tgtEl>
                                          <p:spTgt spid="11"/>
                                        </p:tgtEl>
                                        <p:attrNameLst>
                                          <p:attrName>fill.type</p:attrName>
                                        </p:attrNameLst>
                                      </p:cBhvr>
                                      <p:to>
                                        <p:strVal val="solid"/>
                                      </p:to>
                                    </p:set>
                                  </p:childTnLst>
                                </p:cTn>
                              </p:par>
                              <p:par>
                                <p:cTn id="36" presetID="30" presetClass="emph" presetSubtype="0" fill="hold" nodeType="withEffect">
                                  <p:stCondLst>
                                    <p:cond delay="0"/>
                                  </p:stCondLst>
                                  <p:childTnLst>
                                    <p:animClr clrSpc="hsl">
                                      <p:cBhvr override="childStyle">
                                        <p:cTn id="37" dur="500" fill="hold"/>
                                        <p:tgtEl>
                                          <p:spTgt spid="12"/>
                                        </p:tgtEl>
                                        <p:attrNameLst>
                                          <p:attrName>style.color</p:attrName>
                                        </p:attrNameLst>
                                      </p:cBhvr>
                                      <p:by>
                                        <p:hsl h="0" s="12549" l="25098"/>
                                      </p:by>
                                    </p:animClr>
                                    <p:animClr clrSpc="hsl">
                                      <p:cBhvr>
                                        <p:cTn id="38" dur="500" fill="hold"/>
                                        <p:tgtEl>
                                          <p:spTgt spid="12"/>
                                        </p:tgtEl>
                                        <p:attrNameLst>
                                          <p:attrName>fillcolor</p:attrName>
                                        </p:attrNameLst>
                                      </p:cBhvr>
                                      <p:by>
                                        <p:hsl h="0" s="12549" l="25098"/>
                                      </p:by>
                                    </p:animClr>
                                    <p:animClr clrSpc="hsl">
                                      <p:cBhvr>
                                        <p:cTn id="39" dur="500" fill="hold"/>
                                        <p:tgtEl>
                                          <p:spTgt spid="12"/>
                                        </p:tgtEl>
                                        <p:attrNameLst>
                                          <p:attrName>stroke.color</p:attrName>
                                        </p:attrNameLst>
                                      </p:cBhvr>
                                      <p:by>
                                        <p:hsl h="0" s="12549" l="25098"/>
                                      </p:by>
                                    </p:animClr>
                                    <p:set>
                                      <p:cBhvr>
                                        <p:cTn id="40" dur="500" fill="hold"/>
                                        <p:tgtEl>
                                          <p:spTgt spid="12"/>
                                        </p:tgtEl>
                                        <p:attrNameLst>
                                          <p:attrName>fill.type</p:attrName>
                                        </p:attrNameLst>
                                      </p:cBhvr>
                                      <p:to>
                                        <p:strVal val="solid"/>
                                      </p:to>
                                    </p:set>
                                  </p:childTnLst>
                                </p:cTn>
                              </p:par>
                              <p:par>
                                <p:cTn id="41" presetID="3"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linds(horizontal)">
                                      <p:cBhvr>
                                        <p:cTn id="43" dur="500"/>
                                        <p:tgtEl>
                                          <p:spTgt spid="2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heckerboard(across)">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3" presetClass="entr" presetSubtype="1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5" presetClass="exit" presetSubtype="10" fill="hold" grpId="1" nodeType="withEffect">
                                  <p:stCondLst>
                                    <p:cond delay="0"/>
                                  </p:stCondLst>
                                  <p:childTnLst>
                                    <p:animEffect transition="out" filter="checkerboard(across)">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par>
                                <p:cTn id="64" presetID="5"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checkerboard(across)">
                                      <p:cBhvr>
                                        <p:cTn id="66" dur="500"/>
                                        <p:tgtEl>
                                          <p:spTgt spid="28"/>
                                        </p:tgtEl>
                                      </p:cBhvr>
                                    </p:animEffect>
                                  </p:childTnLst>
                                </p:cTn>
                              </p:par>
                              <p:par>
                                <p:cTn id="67" presetID="3" presetClass="exit" presetSubtype="10" fill="hold" grpId="1" nodeType="withEffect">
                                  <p:stCondLst>
                                    <p:cond delay="0"/>
                                  </p:stCondLst>
                                  <p:childTnLst>
                                    <p:animEffect transition="out" filter="blinds(horizontal)">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3" presetClass="entr" presetSubtype="1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6" grpId="0"/>
      <p:bldP spid="22" grpId="0" animBg="1"/>
      <p:bldP spid="22" grpId="1" animBg="1"/>
      <p:bldP spid="23" grpId="0" animBg="1"/>
      <p:bldP spid="24" grpId="0" animBg="1"/>
      <p:bldP spid="26" grpId="0" animBg="1"/>
      <p:bldP spid="26" grpId="1" animBg="1"/>
      <p:bldP spid="27" grpId="0" animBg="1"/>
      <p:bldP spid="27" grpId="1" animBg="1"/>
      <p:bldP spid="28" grpId="0" animBg="1"/>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02752" cy="990600"/>
          </a:xfrm>
        </p:spPr>
        <p:txBody>
          <a:bodyPr>
            <a:normAutofit/>
          </a:bodyPr>
          <a:lstStyle/>
          <a:p>
            <a:r>
              <a:rPr lang="en-CA" dirty="0" smtClean="0"/>
              <a:t>Effect of Vertex Cover Optimization</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44</a:t>
            </a:fld>
            <a:endParaRPr lang="en-US"/>
          </a:p>
        </p:txBody>
      </p:sp>
      <p:pic>
        <p:nvPicPr>
          <p:cNvPr id="115714" name="Picture 2"/>
          <p:cNvPicPr>
            <a:picLocks noChangeAspect="1" noChangeArrowheads="1"/>
          </p:cNvPicPr>
          <p:nvPr/>
        </p:nvPicPr>
        <p:blipFill>
          <a:blip r:embed="rId2" cstate="print"/>
          <a:srcRect/>
          <a:stretch>
            <a:fillRect/>
          </a:stretch>
        </p:blipFill>
        <p:spPr bwMode="auto">
          <a:xfrm>
            <a:off x="966788" y="1628775"/>
            <a:ext cx="7210425" cy="5076825"/>
          </a:xfrm>
          <a:prstGeom prst="rect">
            <a:avLst/>
          </a:prstGeom>
          <a:noFill/>
          <a:ln w="9525">
            <a:noFill/>
            <a:miter lim="800000"/>
            <a:headEnd/>
            <a:tailEnd/>
          </a:ln>
        </p:spPr>
      </p:pic>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226552" cy="990600"/>
          </a:xfrm>
        </p:spPr>
        <p:txBody>
          <a:bodyPr>
            <a:normAutofit/>
          </a:bodyPr>
          <a:lstStyle/>
          <a:p>
            <a:r>
              <a:rPr lang="en-CA" dirty="0" smtClean="0"/>
              <a:t>Effect of Vertex Cover Optimization</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45</a:t>
            </a:fld>
            <a:endParaRPr lang="en-US"/>
          </a:p>
        </p:txBody>
      </p:sp>
      <p:pic>
        <p:nvPicPr>
          <p:cNvPr id="116738" name="Picture 2"/>
          <p:cNvPicPr>
            <a:picLocks noChangeAspect="1" noChangeArrowheads="1"/>
          </p:cNvPicPr>
          <p:nvPr/>
        </p:nvPicPr>
        <p:blipFill>
          <a:blip r:embed="rId2" cstate="print"/>
          <a:srcRect/>
          <a:stretch>
            <a:fillRect/>
          </a:stretch>
        </p:blipFill>
        <p:spPr bwMode="auto">
          <a:xfrm>
            <a:off x="1428750" y="1557086"/>
            <a:ext cx="6038850" cy="5072314"/>
          </a:xfrm>
          <a:prstGeom prst="rect">
            <a:avLst/>
          </a:prstGeom>
          <a:noFill/>
          <a:ln w="9525">
            <a:noFill/>
            <a:miter lim="800000"/>
            <a:headEnd/>
            <a:tailEnd/>
          </a:ln>
        </p:spPr>
      </p:pic>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Number of hops</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46</a:t>
            </a:fld>
            <a:endParaRPr lang="en-US"/>
          </a:p>
        </p:txBody>
      </p:sp>
      <p:pic>
        <p:nvPicPr>
          <p:cNvPr id="128002" name="Picture 2"/>
          <p:cNvPicPr>
            <a:picLocks noChangeAspect="1" noChangeArrowheads="1"/>
          </p:cNvPicPr>
          <p:nvPr/>
        </p:nvPicPr>
        <p:blipFill>
          <a:blip r:embed="rId2" cstate="print"/>
          <a:srcRect/>
          <a:stretch>
            <a:fillRect/>
          </a:stretch>
        </p:blipFill>
        <p:spPr bwMode="auto">
          <a:xfrm>
            <a:off x="744191" y="1548384"/>
            <a:ext cx="5809009" cy="4700016"/>
          </a:xfrm>
          <a:prstGeom prst="rect">
            <a:avLst/>
          </a:prstGeom>
          <a:noFill/>
          <a:ln w="9525">
            <a:noFill/>
            <a:miter lim="800000"/>
            <a:headEnd/>
            <a:tailEnd/>
          </a:ln>
        </p:spPr>
      </p:pic>
      <p:sp>
        <p:nvSpPr>
          <p:cNvPr id="5" name="TextBox 4"/>
          <p:cNvSpPr txBox="1"/>
          <p:nvPr/>
        </p:nvSpPr>
        <p:spPr>
          <a:xfrm>
            <a:off x="6248400" y="2486561"/>
            <a:ext cx="2778646" cy="1938992"/>
          </a:xfrm>
          <a:prstGeom prst="rect">
            <a:avLst/>
          </a:prstGeom>
          <a:noFill/>
        </p:spPr>
        <p:txBody>
          <a:bodyPr wrap="none" rtlCol="0">
            <a:spAutoFit/>
          </a:bodyPr>
          <a:lstStyle/>
          <a:p>
            <a:pPr>
              <a:buFont typeface="Arial" pitchFamily="34" charset="0"/>
              <a:buChar char="•"/>
            </a:pPr>
            <a:r>
              <a:rPr lang="en-CA" sz="2000" dirty="0" smtClean="0">
                <a:solidFill>
                  <a:srgbClr val="FF0000"/>
                </a:solidFill>
              </a:rPr>
              <a:t> In maximum number of </a:t>
            </a:r>
            <a:br>
              <a:rPr lang="en-CA" sz="2000" dirty="0" smtClean="0">
                <a:solidFill>
                  <a:srgbClr val="FF0000"/>
                </a:solidFill>
              </a:rPr>
            </a:br>
            <a:r>
              <a:rPr lang="en-CA" sz="2000" dirty="0" smtClean="0">
                <a:solidFill>
                  <a:srgbClr val="FF0000"/>
                </a:solidFill>
              </a:rPr>
              <a:t>   paths, influence decays</a:t>
            </a:r>
            <a:br>
              <a:rPr lang="en-CA" sz="2000" dirty="0" smtClean="0">
                <a:solidFill>
                  <a:srgbClr val="FF0000"/>
                </a:solidFill>
              </a:rPr>
            </a:br>
            <a:r>
              <a:rPr lang="en-CA" sz="2000" dirty="0" smtClean="0">
                <a:solidFill>
                  <a:srgbClr val="FF0000"/>
                </a:solidFill>
              </a:rPr>
              <a:t>   below 0.001 in 4 hops.</a:t>
            </a:r>
          </a:p>
          <a:p>
            <a:r>
              <a:rPr lang="en-CA" sz="2000" dirty="0" smtClean="0">
                <a:solidFill>
                  <a:srgbClr val="FF0000"/>
                </a:solidFill>
              </a:rPr>
              <a:t> </a:t>
            </a:r>
          </a:p>
          <a:p>
            <a:pPr>
              <a:buFont typeface="Arial" pitchFamily="34" charset="0"/>
              <a:buChar char="•"/>
            </a:pPr>
            <a:r>
              <a:rPr lang="en-CA" sz="2000" dirty="0" smtClean="0">
                <a:solidFill>
                  <a:srgbClr val="FF0000"/>
                </a:solidFill>
              </a:rPr>
              <a:t> Maximum hop length in </a:t>
            </a:r>
            <a:br>
              <a:rPr lang="en-CA" sz="2000" dirty="0" smtClean="0">
                <a:solidFill>
                  <a:srgbClr val="FF0000"/>
                </a:solidFill>
              </a:rPr>
            </a:br>
            <a:r>
              <a:rPr lang="en-CA" sz="2000" dirty="0" smtClean="0">
                <a:solidFill>
                  <a:srgbClr val="FF0000"/>
                </a:solidFill>
              </a:rPr>
              <a:t>   dataset is 8.</a:t>
            </a:r>
          </a:p>
        </p:txBody>
      </p:sp>
      <p:sp>
        <p:nvSpPr>
          <p:cNvPr id="6"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Two Classical Propagation Models</a:t>
            </a:r>
            <a:endParaRPr lang="en-CA"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dirty="0"/>
          </a:p>
        </p:txBody>
      </p:sp>
      <p:sp>
        <p:nvSpPr>
          <p:cNvPr id="3" name="Content Placeholder 2"/>
          <p:cNvSpPr>
            <a:spLocks noGrp="1"/>
          </p:cNvSpPr>
          <p:nvPr>
            <p:ph sz="quarter" idx="1"/>
          </p:nvPr>
        </p:nvSpPr>
        <p:spPr>
          <a:xfrm>
            <a:off x="612648" y="1600200"/>
            <a:ext cx="8153400" cy="1524000"/>
          </a:xfrm>
        </p:spPr>
        <p:txBody>
          <a:bodyPr>
            <a:normAutofit/>
          </a:bodyPr>
          <a:lstStyle/>
          <a:p>
            <a:r>
              <a:rPr lang="en-CA" dirty="0" smtClean="0"/>
              <a:t>Linear Threshold Model</a:t>
            </a:r>
          </a:p>
          <a:p>
            <a:r>
              <a:rPr lang="en-CA" dirty="0" smtClean="0"/>
              <a:t>Independent Cascade Model</a:t>
            </a:r>
          </a:p>
        </p:txBody>
      </p:sp>
      <p:sp>
        <p:nvSpPr>
          <p:cNvPr id="5" name="TextBox 4"/>
          <p:cNvSpPr txBox="1"/>
          <p:nvPr/>
        </p:nvSpPr>
        <p:spPr>
          <a:xfrm>
            <a:off x="95335" y="3581400"/>
            <a:ext cx="9062096" cy="1661993"/>
          </a:xfrm>
          <a:prstGeom prst="rect">
            <a:avLst/>
          </a:prstGeom>
          <a:noFill/>
        </p:spPr>
        <p:txBody>
          <a:bodyPr wrap="none" rtlCol="0">
            <a:spAutoFit/>
          </a:bodyPr>
          <a:lstStyle/>
          <a:p>
            <a:pPr algn="ctr"/>
            <a:r>
              <a:rPr lang="en-CA" sz="3400" b="1" dirty="0" smtClean="0">
                <a:solidFill>
                  <a:srgbClr val="FF0000"/>
                </a:solidFill>
              </a:rPr>
              <a:t>In this paper, we improve the current state of art </a:t>
            </a:r>
          </a:p>
          <a:p>
            <a:pPr algn="ctr"/>
            <a:r>
              <a:rPr lang="en-CA" sz="3400" b="1" dirty="0" smtClean="0">
                <a:solidFill>
                  <a:srgbClr val="FF0000"/>
                </a:solidFill>
              </a:rPr>
              <a:t>algorithm for influence maximization </a:t>
            </a:r>
          </a:p>
          <a:p>
            <a:pPr algn="ctr"/>
            <a:r>
              <a:rPr lang="en-CA" sz="3400" b="1" dirty="0" smtClean="0">
                <a:solidFill>
                  <a:srgbClr val="FF0000"/>
                </a:solidFill>
              </a:rPr>
              <a:t>under Linear Threshold Model</a:t>
            </a:r>
            <a:endParaRPr lang="en-CA" sz="3400" b="1" dirty="0">
              <a:solidFill>
                <a:srgbClr val="FF0000"/>
              </a:solidFill>
            </a:endParaRPr>
          </a:p>
        </p:txBody>
      </p:sp>
      <p:sp>
        <p:nvSpPr>
          <p:cNvPr id="8"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cxnSp>
        <p:nvCxnSpPr>
          <p:cNvPr id="6" name="Straight Arrow Connector 5"/>
          <p:cNvCxnSpPr/>
          <p:nvPr/>
        </p:nvCxnSpPr>
        <p:spPr>
          <a:xfrm>
            <a:off x="685800" y="6019800"/>
            <a:ext cx="7391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85800" y="2438400"/>
            <a:ext cx="0" cy="3581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7756" y="6096000"/>
            <a:ext cx="4973734" cy="461665"/>
          </a:xfrm>
          <a:prstGeom prst="rect">
            <a:avLst/>
          </a:prstGeom>
          <a:noFill/>
        </p:spPr>
        <p:txBody>
          <a:bodyPr wrap="none" rtlCol="0">
            <a:spAutoFit/>
          </a:bodyPr>
          <a:lstStyle/>
          <a:p>
            <a:pPr algn="ctr"/>
            <a:r>
              <a:rPr lang="en-CA" sz="2400" dirty="0" smtClean="0"/>
              <a:t>Expected spread of influence achieved</a:t>
            </a:r>
            <a:endParaRPr lang="en-CA" sz="2400" dirty="0"/>
          </a:p>
        </p:txBody>
      </p:sp>
      <p:sp>
        <p:nvSpPr>
          <p:cNvPr id="13" name="TextBox 12"/>
          <p:cNvSpPr txBox="1"/>
          <p:nvPr/>
        </p:nvSpPr>
        <p:spPr>
          <a:xfrm>
            <a:off x="0" y="1531203"/>
            <a:ext cx="2146293" cy="830997"/>
          </a:xfrm>
          <a:prstGeom prst="rect">
            <a:avLst/>
          </a:prstGeom>
          <a:noFill/>
        </p:spPr>
        <p:txBody>
          <a:bodyPr wrap="none" rtlCol="0">
            <a:spAutoFit/>
          </a:bodyPr>
          <a:lstStyle/>
          <a:p>
            <a:pPr algn="ctr"/>
            <a:r>
              <a:rPr lang="en-CA" sz="2400" dirty="0" smtClean="0"/>
              <a:t>Running time </a:t>
            </a:r>
          </a:p>
          <a:p>
            <a:pPr algn="ctr"/>
            <a:r>
              <a:rPr lang="en-CA" sz="2400" dirty="0" smtClean="0"/>
              <a:t>of the algorithm</a:t>
            </a:r>
          </a:p>
        </p:txBody>
      </p:sp>
      <p:sp>
        <p:nvSpPr>
          <p:cNvPr id="14" name="5-Point Star 13"/>
          <p:cNvSpPr/>
          <p:nvPr/>
        </p:nvSpPr>
        <p:spPr>
          <a:xfrm>
            <a:off x="7162800" y="4876800"/>
            <a:ext cx="1143000" cy="838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5123380" y="2133600"/>
            <a:ext cx="2526204" cy="646331"/>
          </a:xfrm>
          <a:prstGeom prst="rect">
            <a:avLst/>
          </a:prstGeom>
          <a:solidFill>
            <a:srgbClr val="92D050"/>
          </a:solidFill>
        </p:spPr>
        <p:txBody>
          <a:bodyPr wrap="none" rtlCol="0">
            <a:spAutoFit/>
          </a:bodyPr>
          <a:lstStyle/>
          <a:p>
            <a:pPr algn="ctr"/>
            <a:r>
              <a:rPr lang="en-CA" dirty="0" smtClean="0"/>
              <a:t>Simple Greedy Algorithm</a:t>
            </a:r>
          </a:p>
          <a:p>
            <a:pPr algn="ctr"/>
            <a:r>
              <a:rPr lang="en-CA" dirty="0" smtClean="0"/>
              <a:t>(</a:t>
            </a:r>
            <a:r>
              <a:rPr lang="en-CA" dirty="0" err="1" smtClean="0"/>
              <a:t>Kempe</a:t>
            </a:r>
            <a:r>
              <a:rPr lang="en-CA" dirty="0" smtClean="0"/>
              <a:t> et al., 2003)</a:t>
            </a:r>
          </a:p>
        </p:txBody>
      </p:sp>
      <p:sp>
        <p:nvSpPr>
          <p:cNvPr id="16" name="TextBox 15"/>
          <p:cNvSpPr txBox="1"/>
          <p:nvPr/>
        </p:nvSpPr>
        <p:spPr>
          <a:xfrm>
            <a:off x="2114675" y="3657600"/>
            <a:ext cx="1923925" cy="646331"/>
          </a:xfrm>
          <a:prstGeom prst="rect">
            <a:avLst/>
          </a:prstGeom>
          <a:solidFill>
            <a:srgbClr val="92D050"/>
          </a:solidFill>
        </p:spPr>
        <p:txBody>
          <a:bodyPr wrap="none" rtlCol="0">
            <a:spAutoFit/>
          </a:bodyPr>
          <a:lstStyle/>
          <a:p>
            <a:pPr algn="ctr"/>
            <a:r>
              <a:rPr lang="en-CA" dirty="0" smtClean="0"/>
              <a:t>LDAG Algorithm</a:t>
            </a:r>
          </a:p>
          <a:p>
            <a:pPr algn="ctr"/>
            <a:r>
              <a:rPr lang="en-CA" dirty="0" smtClean="0"/>
              <a:t>(Chen et al., 2010)</a:t>
            </a:r>
            <a:endParaRPr lang="en-CA" dirty="0"/>
          </a:p>
        </p:txBody>
      </p:sp>
      <p:sp>
        <p:nvSpPr>
          <p:cNvPr id="18" name="TextBox 17"/>
          <p:cNvSpPr txBox="1"/>
          <p:nvPr/>
        </p:nvSpPr>
        <p:spPr>
          <a:xfrm>
            <a:off x="4724400" y="4154269"/>
            <a:ext cx="1675459" cy="646331"/>
          </a:xfrm>
          <a:prstGeom prst="rect">
            <a:avLst/>
          </a:prstGeom>
          <a:solidFill>
            <a:srgbClr val="00B0F0"/>
          </a:solidFill>
        </p:spPr>
        <p:txBody>
          <a:bodyPr wrap="square" rtlCol="0">
            <a:spAutoFit/>
          </a:bodyPr>
          <a:lstStyle/>
          <a:p>
            <a:pPr algn="ctr"/>
            <a:r>
              <a:rPr lang="en-CA" b="1" dirty="0" err="1" smtClean="0">
                <a:solidFill>
                  <a:srgbClr val="FF0000"/>
                </a:solidFill>
              </a:rPr>
              <a:t>Simpath</a:t>
            </a:r>
            <a:endParaRPr lang="en-CA" b="1" dirty="0" smtClean="0">
              <a:solidFill>
                <a:srgbClr val="FF0000"/>
              </a:solidFill>
            </a:endParaRPr>
          </a:p>
          <a:p>
            <a:pPr algn="ctr"/>
            <a:r>
              <a:rPr lang="en-CA" b="1" dirty="0" smtClean="0">
                <a:solidFill>
                  <a:srgbClr val="FF0000"/>
                </a:solidFill>
              </a:rPr>
              <a:t>(Our algorithm)</a:t>
            </a:r>
            <a:endParaRPr lang="en-CA" b="1" dirty="0">
              <a:solidFill>
                <a:srgbClr val="FF0000"/>
              </a:solidFill>
            </a:endParaRPr>
          </a:p>
        </p:txBody>
      </p:sp>
      <p:sp>
        <p:nvSpPr>
          <p:cNvPr id="21" name="TextBox 20"/>
          <p:cNvSpPr txBox="1"/>
          <p:nvPr/>
        </p:nvSpPr>
        <p:spPr>
          <a:xfrm>
            <a:off x="7877077" y="3352800"/>
            <a:ext cx="962123" cy="369332"/>
          </a:xfrm>
          <a:prstGeom prst="rect">
            <a:avLst/>
          </a:prstGeom>
          <a:noFill/>
        </p:spPr>
        <p:txBody>
          <a:bodyPr wrap="none" rtlCol="0">
            <a:spAutoFit/>
          </a:bodyPr>
          <a:lstStyle/>
          <a:p>
            <a:r>
              <a:rPr lang="en-CA" dirty="0" smtClean="0"/>
              <a:t>NP-hard</a:t>
            </a:r>
            <a:endParaRPr lang="en-CA" dirty="0"/>
          </a:p>
        </p:txBody>
      </p:sp>
      <p:sp>
        <p:nvSpPr>
          <p:cNvPr id="22" name="TextBox 21"/>
          <p:cNvSpPr txBox="1"/>
          <p:nvPr/>
        </p:nvSpPr>
        <p:spPr>
          <a:xfrm>
            <a:off x="7467600" y="1524000"/>
            <a:ext cx="1463862" cy="584775"/>
          </a:xfrm>
          <a:prstGeom prst="rect">
            <a:avLst/>
          </a:prstGeom>
          <a:noFill/>
        </p:spPr>
        <p:txBody>
          <a:bodyPr wrap="none" rtlCol="0">
            <a:spAutoFit/>
          </a:bodyPr>
          <a:lstStyle/>
          <a:p>
            <a:pPr algn="ctr"/>
            <a:r>
              <a:rPr lang="en-CA" dirty="0" smtClean="0">
                <a:solidFill>
                  <a:srgbClr val="7030A0"/>
                </a:solidFill>
              </a:rPr>
              <a:t>1-1/e- </a:t>
            </a:r>
            <a:r>
              <a:rPr lang="el-GR" dirty="0" smtClean="0">
                <a:solidFill>
                  <a:srgbClr val="7030A0"/>
                </a:solidFill>
                <a:latin typeface="Tw Cen MT (Body)"/>
                <a:cs typeface="Lucida Sans Unicode"/>
              </a:rPr>
              <a:t>ε</a:t>
            </a:r>
            <a:r>
              <a:rPr lang="en-CA" dirty="0" smtClean="0">
                <a:solidFill>
                  <a:srgbClr val="7030A0"/>
                </a:solidFill>
                <a:latin typeface="Lucida Sans Unicode"/>
                <a:cs typeface="Lucida Sans Unicode"/>
              </a:rPr>
              <a:t> </a:t>
            </a:r>
          </a:p>
          <a:p>
            <a:pPr algn="ctr"/>
            <a:r>
              <a:rPr lang="en-CA" sz="1400" dirty="0" smtClean="0">
                <a:solidFill>
                  <a:srgbClr val="7030A0"/>
                </a:solidFill>
                <a:latin typeface="Lucida Sans Unicode"/>
                <a:cs typeface="Lucida Sans Unicode"/>
              </a:rPr>
              <a:t>approximation</a:t>
            </a:r>
            <a:endParaRPr lang="en-CA" dirty="0">
              <a:solidFill>
                <a:srgbClr val="7030A0"/>
              </a:solidFill>
            </a:endParaRPr>
          </a:p>
        </p:txBody>
      </p:sp>
      <p:sp>
        <p:nvSpPr>
          <p:cNvPr id="23" name="TextBox 22"/>
          <p:cNvSpPr txBox="1"/>
          <p:nvPr/>
        </p:nvSpPr>
        <p:spPr>
          <a:xfrm>
            <a:off x="3051121" y="5130225"/>
            <a:ext cx="1673279" cy="584775"/>
          </a:xfrm>
          <a:prstGeom prst="rect">
            <a:avLst/>
          </a:prstGeom>
          <a:noFill/>
        </p:spPr>
        <p:txBody>
          <a:bodyPr wrap="square" rtlCol="0">
            <a:spAutoFit/>
          </a:bodyPr>
          <a:lstStyle/>
          <a:p>
            <a:pPr algn="ctr"/>
            <a:r>
              <a:rPr lang="en-CA" sz="1600" dirty="0" smtClean="0">
                <a:solidFill>
                  <a:srgbClr val="7030A0"/>
                </a:solidFill>
              </a:rPr>
              <a:t>No approximation</a:t>
            </a:r>
          </a:p>
          <a:p>
            <a:pPr algn="ctr"/>
            <a:r>
              <a:rPr lang="en-CA" sz="1600" dirty="0" smtClean="0">
                <a:solidFill>
                  <a:srgbClr val="7030A0"/>
                </a:solidFill>
              </a:rPr>
              <a:t>guarantees</a:t>
            </a:r>
            <a:endParaRPr lang="en-CA" sz="1600" dirty="0">
              <a:solidFill>
                <a:srgbClr val="7030A0"/>
              </a:solidFill>
            </a:endParaRPr>
          </a:p>
        </p:txBody>
      </p:sp>
      <p:sp>
        <p:nvSpPr>
          <p:cNvPr id="19" name="TextBox 18"/>
          <p:cNvSpPr txBox="1"/>
          <p:nvPr/>
        </p:nvSpPr>
        <p:spPr>
          <a:xfrm>
            <a:off x="4715264" y="1611868"/>
            <a:ext cx="1075936" cy="369332"/>
          </a:xfrm>
          <a:prstGeom prst="rect">
            <a:avLst/>
          </a:prstGeom>
          <a:noFill/>
        </p:spPr>
        <p:txBody>
          <a:bodyPr wrap="none" rtlCol="0">
            <a:spAutoFit/>
          </a:bodyPr>
          <a:lstStyle/>
          <a:p>
            <a:pPr algn="ctr"/>
            <a:r>
              <a:rPr lang="en-CA" dirty="0" smtClean="0">
                <a:solidFill>
                  <a:srgbClr val="7030A0"/>
                </a:solidFill>
              </a:rPr>
              <a:t>Inefficient</a:t>
            </a:r>
            <a:endParaRPr lang="en-CA" dirty="0" smtClean="0">
              <a:solidFill>
                <a:srgbClr val="7030A0"/>
              </a:solidFill>
              <a:latin typeface="Lucida Sans Unicode"/>
              <a:cs typeface="Lucida Sans Unicode"/>
            </a:endParaRPr>
          </a:p>
        </p:txBody>
      </p:sp>
      <p:sp>
        <p:nvSpPr>
          <p:cNvPr id="20" name="TextBox 19"/>
          <p:cNvSpPr txBox="1"/>
          <p:nvPr/>
        </p:nvSpPr>
        <p:spPr>
          <a:xfrm>
            <a:off x="1524000" y="4766846"/>
            <a:ext cx="511295" cy="338554"/>
          </a:xfrm>
          <a:prstGeom prst="rect">
            <a:avLst/>
          </a:prstGeom>
          <a:noFill/>
        </p:spPr>
        <p:txBody>
          <a:bodyPr wrap="none" rtlCol="0">
            <a:spAutoFit/>
          </a:bodyPr>
          <a:lstStyle/>
          <a:p>
            <a:pPr algn="ctr"/>
            <a:r>
              <a:rPr lang="en-CA" sz="1600" dirty="0" smtClean="0">
                <a:solidFill>
                  <a:srgbClr val="7030A0"/>
                </a:solidFill>
              </a:rPr>
              <a:t>Fast</a:t>
            </a:r>
            <a:endParaRPr lang="en-CA" sz="1600" dirty="0">
              <a:solidFill>
                <a:srgbClr val="7030A0"/>
              </a:solidFill>
            </a:endParaRPr>
          </a:p>
        </p:txBody>
      </p:sp>
      <p:sp>
        <p:nvSpPr>
          <p:cNvPr id="24" name="TextBox 23"/>
          <p:cNvSpPr txBox="1"/>
          <p:nvPr/>
        </p:nvSpPr>
        <p:spPr>
          <a:xfrm>
            <a:off x="1066800" y="2590800"/>
            <a:ext cx="2107373" cy="830997"/>
          </a:xfrm>
          <a:prstGeom prst="rect">
            <a:avLst/>
          </a:prstGeom>
          <a:noFill/>
        </p:spPr>
        <p:txBody>
          <a:bodyPr wrap="none" rtlCol="0">
            <a:spAutoFit/>
          </a:bodyPr>
          <a:lstStyle/>
          <a:p>
            <a:pPr algn="ctr"/>
            <a:r>
              <a:rPr lang="en-CA" sz="1600" dirty="0" smtClean="0">
                <a:solidFill>
                  <a:srgbClr val="7030A0"/>
                </a:solidFill>
              </a:rPr>
              <a:t>* Memory usage is high</a:t>
            </a:r>
          </a:p>
          <a:p>
            <a:pPr algn="ctr"/>
            <a:r>
              <a:rPr lang="en-CA" sz="1600" dirty="0" smtClean="0">
                <a:solidFill>
                  <a:srgbClr val="7030A0"/>
                </a:solidFill>
              </a:rPr>
              <a:t>* Spread achieved </a:t>
            </a:r>
          </a:p>
          <a:p>
            <a:pPr algn="ctr"/>
            <a:r>
              <a:rPr lang="en-CA" sz="1600" dirty="0" smtClean="0">
                <a:solidFill>
                  <a:srgbClr val="7030A0"/>
                </a:solidFill>
              </a:rPr>
              <a:t>can be improved</a:t>
            </a:r>
            <a:endParaRPr lang="en-CA" sz="1600" dirty="0">
              <a:solidFill>
                <a:srgbClr val="7030A0"/>
              </a:solidFill>
            </a:endParaRPr>
          </a:p>
        </p:txBody>
      </p:sp>
      <p:cxnSp>
        <p:nvCxnSpPr>
          <p:cNvPr id="26" name="Straight Connector 25"/>
          <p:cNvCxnSpPr>
            <a:stCxn id="23" idx="0"/>
            <a:endCxn id="16" idx="2"/>
          </p:cNvCxnSpPr>
          <p:nvPr/>
        </p:nvCxnSpPr>
        <p:spPr>
          <a:xfrm flipH="1" flipV="1">
            <a:off x="3076638" y="4303931"/>
            <a:ext cx="811123" cy="826294"/>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0"/>
          </p:cNvCxnSpPr>
          <p:nvPr/>
        </p:nvCxnSpPr>
        <p:spPr>
          <a:xfrm flipV="1">
            <a:off x="1779648" y="4343400"/>
            <a:ext cx="1192152" cy="423446"/>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0"/>
            <a:endCxn id="24" idx="2"/>
          </p:cNvCxnSpPr>
          <p:nvPr/>
        </p:nvCxnSpPr>
        <p:spPr>
          <a:xfrm flipH="1" flipV="1">
            <a:off x="2120487" y="3421797"/>
            <a:ext cx="956151" cy="235803"/>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00800" y="5029200"/>
            <a:ext cx="685800" cy="338554"/>
          </a:xfrm>
          <a:prstGeom prst="rect">
            <a:avLst/>
          </a:prstGeom>
          <a:noFill/>
        </p:spPr>
        <p:txBody>
          <a:bodyPr wrap="square" rtlCol="0">
            <a:spAutoFit/>
          </a:bodyPr>
          <a:lstStyle/>
          <a:p>
            <a:pPr algn="ctr"/>
            <a:r>
              <a:rPr lang="en-CA" sz="1600" dirty="0" smtClean="0">
                <a:solidFill>
                  <a:srgbClr val="FF0000"/>
                </a:solidFill>
              </a:rPr>
              <a:t>Faster</a:t>
            </a:r>
            <a:endParaRPr lang="en-CA" sz="1600" dirty="0">
              <a:solidFill>
                <a:srgbClr val="FF0000"/>
              </a:solidFill>
            </a:endParaRPr>
          </a:p>
        </p:txBody>
      </p:sp>
      <p:cxnSp>
        <p:nvCxnSpPr>
          <p:cNvPr id="39" name="Straight Connector 38"/>
          <p:cNvCxnSpPr>
            <a:stCxn id="38" idx="1"/>
            <a:endCxn id="18" idx="2"/>
          </p:cNvCxnSpPr>
          <p:nvPr/>
        </p:nvCxnSpPr>
        <p:spPr>
          <a:xfrm flipH="1" flipV="1">
            <a:off x="5562130" y="4800600"/>
            <a:ext cx="838670" cy="397877"/>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8" idx="1"/>
          </p:cNvCxnSpPr>
          <p:nvPr/>
        </p:nvCxnSpPr>
        <p:spPr>
          <a:xfrm flipV="1">
            <a:off x="4114800" y="4477435"/>
            <a:ext cx="609600" cy="627965"/>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103595" y="3149025"/>
            <a:ext cx="2468240" cy="584775"/>
          </a:xfrm>
          <a:prstGeom prst="rect">
            <a:avLst/>
          </a:prstGeom>
          <a:noFill/>
        </p:spPr>
        <p:txBody>
          <a:bodyPr wrap="none" rtlCol="0">
            <a:spAutoFit/>
          </a:bodyPr>
          <a:lstStyle/>
          <a:p>
            <a:pPr algn="ctr"/>
            <a:r>
              <a:rPr lang="en-CA" sz="1600" dirty="0" smtClean="0">
                <a:solidFill>
                  <a:srgbClr val="FF0000"/>
                </a:solidFill>
              </a:rPr>
              <a:t>* Memory usage is low</a:t>
            </a:r>
          </a:p>
          <a:p>
            <a:pPr algn="ctr"/>
            <a:r>
              <a:rPr lang="en-CA" sz="1600" dirty="0" smtClean="0">
                <a:solidFill>
                  <a:srgbClr val="FF0000"/>
                </a:solidFill>
              </a:rPr>
              <a:t>* Spread achieved is better</a:t>
            </a:r>
          </a:p>
        </p:txBody>
      </p:sp>
      <p:cxnSp>
        <p:nvCxnSpPr>
          <p:cNvPr id="56" name="Straight Connector 55"/>
          <p:cNvCxnSpPr>
            <a:stCxn id="18" idx="0"/>
            <a:endCxn id="55" idx="2"/>
          </p:cNvCxnSpPr>
          <p:nvPr/>
        </p:nvCxnSpPr>
        <p:spPr>
          <a:xfrm flipV="1">
            <a:off x="5562130" y="3733800"/>
            <a:ext cx="775585" cy="420469"/>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2" idx="2"/>
            <a:endCxn id="15" idx="3"/>
          </p:cNvCxnSpPr>
          <p:nvPr/>
        </p:nvCxnSpPr>
        <p:spPr>
          <a:xfrm flipH="1">
            <a:off x="7649584" y="2108775"/>
            <a:ext cx="549947" cy="347991"/>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19" idx="2"/>
          </p:cNvCxnSpPr>
          <p:nvPr/>
        </p:nvCxnSpPr>
        <p:spPr>
          <a:xfrm flipH="1" flipV="1">
            <a:off x="5253232" y="1981200"/>
            <a:ext cx="995168" cy="15240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01000" y="4495800"/>
            <a:ext cx="1063112" cy="646331"/>
          </a:xfrm>
          <a:prstGeom prst="rect">
            <a:avLst/>
          </a:prstGeom>
          <a:noFill/>
        </p:spPr>
        <p:txBody>
          <a:bodyPr wrap="none" rtlCol="0">
            <a:spAutoFit/>
          </a:bodyPr>
          <a:lstStyle/>
          <a:p>
            <a:r>
              <a:rPr lang="en-CA" dirty="0" smtClean="0"/>
              <a:t>Ideal </a:t>
            </a:r>
          </a:p>
          <a:p>
            <a:r>
              <a:rPr lang="en-CA" dirty="0" smtClean="0"/>
              <a:t>Algorithm</a:t>
            </a:r>
            <a:endParaRPr lang="en-CA" dirty="0"/>
          </a:p>
        </p:txBody>
      </p:sp>
      <p:sp>
        <p:nvSpPr>
          <p:cNvPr id="29"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par>
                                <p:cTn id="28" presetID="3" presetClass="entr" presetSubtype="1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blinds(horizontal)">
                                      <p:cBhvr>
                                        <p:cTn id="30" dur="5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par>
                                <p:cTn id="42" presetID="5" presetClass="entr" presetSubtype="1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heckerboard(across)">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blinds(horizontal)">
                                      <p:cBhvr>
                                        <p:cTn id="49" dur="500"/>
                                        <p:tgtEl>
                                          <p:spTgt spid="23">
                                            <p:txEl>
                                              <p:pRg st="0" end="0"/>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
                                            <p:txEl>
                                              <p:pRg st="1" end="1"/>
                                            </p:txEl>
                                          </p:spTgt>
                                        </p:tgtEl>
                                        <p:attrNameLst>
                                          <p:attrName>style.visibility</p:attrName>
                                        </p:attrNameLst>
                                      </p:cBhvr>
                                      <p:to>
                                        <p:strVal val="visible"/>
                                      </p:to>
                                    </p:set>
                                    <p:animEffect transition="in" filter="blinds(horizontal)">
                                      <p:cBhvr>
                                        <p:cTn id="52" dur="500"/>
                                        <p:tgtEl>
                                          <p:spTgt spid="23">
                                            <p:txEl>
                                              <p:pRg st="1" end="1"/>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linds(horizont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linds(horizontal)">
                                      <p:cBhvr>
                                        <p:cTn id="74" dur="500"/>
                                        <p:tgtEl>
                                          <p:spTgt spid="38"/>
                                        </p:tgtEl>
                                      </p:cBhvr>
                                    </p:animEffect>
                                  </p:childTnLst>
                                </p:cTn>
                              </p:par>
                              <p:par>
                                <p:cTn id="75" presetID="5" presetClass="entr" presetSubtype="1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checkerboard(across)">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checkerboard(across)">
                                      <p:cBhvr>
                                        <p:cTn id="82" dur="500"/>
                                        <p:tgtEl>
                                          <p:spTgt spid="51"/>
                                        </p:tgtEl>
                                      </p:cBhvr>
                                    </p:animEffect>
                                  </p:childTnLst>
                                </p:cTn>
                              </p:par>
                              <p:par>
                                <p:cTn id="83" presetID="3" presetClass="emph" presetSubtype="2" fill="hold" nodeType="withEffect">
                                  <p:stCondLst>
                                    <p:cond delay="0"/>
                                  </p:stCondLst>
                                  <p:childTnLst>
                                    <p:animClr clrSpc="rgb">
                                      <p:cBhvr override="childStyle">
                                        <p:cTn id="84" dur="2000" fill="hold"/>
                                        <p:tgtEl>
                                          <p:spTgt spid="23">
                                            <p:txEl>
                                              <p:pRg st="0" end="0"/>
                                            </p:txEl>
                                          </p:spTgt>
                                        </p:tgtEl>
                                        <p:attrNameLst>
                                          <p:attrName>style.color</p:attrName>
                                        </p:attrNameLst>
                                      </p:cBhvr>
                                      <p:to>
                                        <a:srgbClr val="FF0000"/>
                                      </p:to>
                                    </p:animClr>
                                  </p:childTnLst>
                                </p:cTn>
                              </p:par>
                              <p:par>
                                <p:cTn id="85" presetID="3" presetClass="emph" presetSubtype="2" fill="hold" nodeType="withEffect">
                                  <p:stCondLst>
                                    <p:cond delay="0"/>
                                  </p:stCondLst>
                                  <p:childTnLst>
                                    <p:animClr clrSpc="rgb">
                                      <p:cBhvr override="childStyle">
                                        <p:cTn id="86" dur="2000" fill="hold"/>
                                        <p:tgtEl>
                                          <p:spTgt spid="23">
                                            <p:txEl>
                                              <p:pRg st="1" end="1"/>
                                            </p:txEl>
                                          </p:spTgt>
                                        </p:tgtEl>
                                        <p:attrNameLst>
                                          <p:attrName>style.color</p:attrName>
                                        </p:attrNameLst>
                                      </p:cBhvr>
                                      <p:to>
                                        <a:srgbClr val="FF0000"/>
                                      </p:to>
                                    </p:animClr>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blinds(horizontal)">
                                      <p:cBhvr>
                                        <p:cTn id="91" dur="500"/>
                                        <p:tgtEl>
                                          <p:spTgt spid="55"/>
                                        </p:tgtEl>
                                      </p:cBhvr>
                                    </p:animEffect>
                                  </p:childTnLst>
                                </p:cTn>
                              </p:par>
                              <p:par>
                                <p:cTn id="92" presetID="3" presetClass="entr" presetSubtype="10"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blinds(horizontal)">
                                      <p:cBhvr>
                                        <p:cTn id="9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1" grpId="0"/>
      <p:bldP spid="22" grpId="0"/>
      <p:bldP spid="23" grpId="0" build="allAtOnce"/>
      <p:bldP spid="19" grpId="0"/>
      <p:bldP spid="20" grpId="0"/>
      <p:bldP spid="24" grpId="0"/>
      <p:bldP spid="38"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Linear Threshold (LT) Model</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4" name="Content Placeholder 3"/>
          <p:cNvSpPr>
            <a:spLocks noGrp="1"/>
          </p:cNvSpPr>
          <p:nvPr>
            <p:ph sz="quarter" idx="1"/>
          </p:nvPr>
        </p:nvSpPr>
        <p:spPr/>
        <p:txBody>
          <a:bodyPr>
            <a:normAutofit/>
          </a:bodyPr>
          <a:lstStyle/>
          <a:p>
            <a:r>
              <a:rPr lang="en-CA" dirty="0" smtClean="0"/>
              <a:t>A user is either active (influenced) or inactive.</a:t>
            </a:r>
          </a:p>
          <a:p>
            <a:r>
              <a:rPr lang="en-CA" dirty="0" smtClean="0"/>
              <a:t>Influence spreads through the social graph from active users to inactive users.</a:t>
            </a:r>
          </a:p>
          <a:p>
            <a:r>
              <a:rPr lang="en-CA" dirty="0" smtClean="0"/>
              <a:t>Each user has an activation threshold, uniformly distributed in [0,1].</a:t>
            </a:r>
          </a:p>
          <a:p>
            <a:r>
              <a:rPr lang="en-CA" dirty="0" smtClean="0"/>
              <a:t>If the sum of incoming influence from neighbors is more than the activation threshold, the user becomes active.</a:t>
            </a:r>
          </a:p>
          <a:p>
            <a:endParaRPr lang="en-CA" dirty="0"/>
          </a:p>
        </p:txBody>
      </p:sp>
      <p:sp>
        <p:nvSpPr>
          <p:cNvPr id="5"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smtClean="0"/>
              <a:t>Linear Threshold Model - Example</a:t>
            </a:r>
          </a:p>
        </p:txBody>
      </p:sp>
      <p:sp>
        <p:nvSpPr>
          <p:cNvPr id="24633" name="Slide Number Placeholder 58"/>
          <p:cNvSpPr>
            <a:spLocks noGrp="1"/>
          </p:cNvSpPr>
          <p:nvPr>
            <p:ph type="sldNum" sz="quarter" idx="12"/>
          </p:nvPr>
        </p:nvSpPr>
        <p:spPr>
          <a:noFill/>
        </p:spPr>
        <p:txBody>
          <a:bodyPr>
            <a:normAutofit fontScale="85000" lnSpcReduction="20000"/>
          </a:bodyPr>
          <a:lstStyle/>
          <a:p>
            <a:fld id="{41B64B88-6904-4BFA-BDA2-F6591D53C8E7}" type="slidenum">
              <a:rPr lang="en-US" smtClean="0"/>
              <a:pPr/>
              <a:t>8</a:t>
            </a:fld>
            <a:endParaRPr lang="en-US" smtClean="0"/>
          </a:p>
        </p:txBody>
      </p:sp>
      <p:sp>
        <p:nvSpPr>
          <p:cNvPr id="21509" name="Oval 5"/>
          <p:cNvSpPr>
            <a:spLocks noChangeArrowheads="1"/>
          </p:cNvSpPr>
          <p:nvPr/>
        </p:nvSpPr>
        <p:spPr bwMode="auto">
          <a:xfrm>
            <a:off x="2052638" y="3516312"/>
            <a:ext cx="658812" cy="509588"/>
          </a:xfrm>
          <a:prstGeom prst="ellipse">
            <a:avLst/>
          </a:prstGeom>
          <a:solidFill>
            <a:schemeClr val="bg1"/>
          </a:solidFill>
          <a:ln w="9525">
            <a:solidFill>
              <a:schemeClr val="tx1"/>
            </a:solidFill>
            <a:round/>
            <a:headEnd/>
            <a:tailEnd/>
          </a:ln>
        </p:spPr>
        <p:txBody>
          <a:bodyPr wrap="none" anchor="ctr"/>
          <a:lstStyle/>
          <a:p>
            <a:endParaRPr lang="en-IN"/>
          </a:p>
        </p:txBody>
      </p:sp>
      <p:sp>
        <p:nvSpPr>
          <p:cNvPr id="24580" name="Rectangle 6"/>
          <p:cNvSpPr>
            <a:spLocks noChangeArrowheads="1"/>
          </p:cNvSpPr>
          <p:nvPr/>
        </p:nvSpPr>
        <p:spPr bwMode="auto">
          <a:xfrm>
            <a:off x="5949950" y="1544638"/>
            <a:ext cx="2787650" cy="2652712"/>
          </a:xfrm>
          <a:prstGeom prst="rect">
            <a:avLst/>
          </a:prstGeom>
          <a:noFill/>
          <a:ln w="9525">
            <a:solidFill>
              <a:schemeClr val="tx1"/>
            </a:solidFill>
            <a:miter lim="800000"/>
            <a:headEnd/>
            <a:tailEnd/>
          </a:ln>
        </p:spPr>
        <p:txBody>
          <a:bodyPr wrap="none" anchor="ctr"/>
          <a:lstStyle/>
          <a:p>
            <a:endParaRPr lang="en-IN"/>
          </a:p>
        </p:txBody>
      </p:sp>
      <p:sp>
        <p:nvSpPr>
          <p:cNvPr id="24581" name="Text Box 7"/>
          <p:cNvSpPr txBox="1">
            <a:spLocks noChangeArrowheads="1"/>
          </p:cNvSpPr>
          <p:nvPr/>
        </p:nvSpPr>
        <p:spPr bwMode="auto">
          <a:xfrm>
            <a:off x="6831013" y="1776413"/>
            <a:ext cx="1798637" cy="338137"/>
          </a:xfrm>
          <a:prstGeom prst="rect">
            <a:avLst/>
          </a:prstGeom>
          <a:noFill/>
          <a:ln w="9525">
            <a:noFill/>
            <a:miter lim="800000"/>
            <a:headEnd/>
            <a:tailEnd/>
          </a:ln>
        </p:spPr>
        <p:txBody>
          <a:bodyPr wrap="none">
            <a:spAutoFit/>
          </a:bodyPr>
          <a:lstStyle/>
          <a:p>
            <a:r>
              <a:rPr lang="en-US" sz="1600" b="1"/>
              <a:t>Inactive Node</a:t>
            </a:r>
          </a:p>
        </p:txBody>
      </p:sp>
      <p:sp>
        <p:nvSpPr>
          <p:cNvPr id="24582" name="Text Box 8"/>
          <p:cNvSpPr txBox="1">
            <a:spLocks noChangeArrowheads="1"/>
          </p:cNvSpPr>
          <p:nvPr/>
        </p:nvSpPr>
        <p:spPr bwMode="auto">
          <a:xfrm>
            <a:off x="6858000" y="2419350"/>
            <a:ext cx="1562100" cy="338138"/>
          </a:xfrm>
          <a:prstGeom prst="rect">
            <a:avLst/>
          </a:prstGeom>
          <a:noFill/>
          <a:ln w="9525">
            <a:noFill/>
            <a:miter lim="800000"/>
            <a:headEnd/>
            <a:tailEnd/>
          </a:ln>
        </p:spPr>
        <p:txBody>
          <a:bodyPr wrap="none">
            <a:spAutoFit/>
          </a:bodyPr>
          <a:lstStyle/>
          <a:p>
            <a:r>
              <a:rPr lang="en-US" sz="1600" b="1"/>
              <a:t>Active Node</a:t>
            </a:r>
          </a:p>
        </p:txBody>
      </p:sp>
      <p:sp>
        <p:nvSpPr>
          <p:cNvPr id="24583" name="Text Box 9"/>
          <p:cNvSpPr txBox="1">
            <a:spLocks noChangeArrowheads="1"/>
          </p:cNvSpPr>
          <p:nvPr/>
        </p:nvSpPr>
        <p:spPr bwMode="auto">
          <a:xfrm>
            <a:off x="6858000" y="3067050"/>
            <a:ext cx="1954189" cy="338554"/>
          </a:xfrm>
          <a:prstGeom prst="rect">
            <a:avLst/>
          </a:prstGeom>
          <a:noFill/>
          <a:ln w="9525">
            <a:noFill/>
            <a:miter lim="800000"/>
            <a:headEnd/>
            <a:tailEnd/>
          </a:ln>
        </p:spPr>
        <p:txBody>
          <a:bodyPr wrap="none">
            <a:spAutoFit/>
          </a:bodyPr>
          <a:lstStyle/>
          <a:p>
            <a:r>
              <a:rPr lang="en-US" sz="1600" b="1" dirty="0" smtClean="0"/>
              <a:t>Activation Threshold</a:t>
            </a:r>
            <a:endParaRPr lang="en-US" b="1" dirty="0"/>
          </a:p>
        </p:txBody>
      </p:sp>
      <p:sp>
        <p:nvSpPr>
          <p:cNvPr id="24584" name="Text Box 10"/>
          <p:cNvSpPr txBox="1">
            <a:spLocks noChangeArrowheads="1"/>
          </p:cNvSpPr>
          <p:nvPr/>
        </p:nvSpPr>
        <p:spPr bwMode="auto">
          <a:xfrm>
            <a:off x="6858000" y="3571875"/>
            <a:ext cx="1928813" cy="338554"/>
          </a:xfrm>
          <a:prstGeom prst="rect">
            <a:avLst/>
          </a:prstGeom>
          <a:noFill/>
          <a:ln w="9525">
            <a:noFill/>
            <a:miter lim="800000"/>
            <a:headEnd/>
            <a:tailEnd/>
          </a:ln>
        </p:spPr>
        <p:txBody>
          <a:bodyPr>
            <a:spAutoFit/>
          </a:bodyPr>
          <a:lstStyle/>
          <a:p>
            <a:r>
              <a:rPr lang="en-US" sz="1600" b="1" dirty="0" smtClean="0"/>
              <a:t>Incoming influence</a:t>
            </a:r>
            <a:endParaRPr lang="en-US" sz="1600" b="1" dirty="0"/>
          </a:p>
        </p:txBody>
      </p:sp>
      <p:sp>
        <p:nvSpPr>
          <p:cNvPr id="21515" name="Oval 11"/>
          <p:cNvSpPr>
            <a:spLocks noChangeArrowheads="1"/>
          </p:cNvSpPr>
          <p:nvPr/>
        </p:nvSpPr>
        <p:spPr bwMode="auto">
          <a:xfrm>
            <a:off x="2103438" y="4883150"/>
            <a:ext cx="628650" cy="509587"/>
          </a:xfrm>
          <a:prstGeom prst="ellipse">
            <a:avLst/>
          </a:prstGeom>
          <a:solidFill>
            <a:schemeClr val="bg1"/>
          </a:solidFill>
          <a:ln w="9525">
            <a:solidFill>
              <a:schemeClr val="tx1"/>
            </a:solidFill>
            <a:round/>
            <a:headEnd/>
            <a:tailEnd/>
          </a:ln>
        </p:spPr>
        <p:txBody>
          <a:bodyPr wrap="none" anchor="ctr"/>
          <a:lstStyle/>
          <a:p>
            <a:endParaRPr lang="en-IN"/>
          </a:p>
        </p:txBody>
      </p:sp>
      <p:sp>
        <p:nvSpPr>
          <p:cNvPr id="21516" name="Oval 12"/>
          <p:cNvSpPr>
            <a:spLocks noChangeArrowheads="1"/>
          </p:cNvSpPr>
          <p:nvPr/>
        </p:nvSpPr>
        <p:spPr bwMode="auto">
          <a:xfrm>
            <a:off x="4616450" y="3500437"/>
            <a:ext cx="628650" cy="509588"/>
          </a:xfrm>
          <a:prstGeom prst="ellipse">
            <a:avLst/>
          </a:prstGeom>
          <a:solidFill>
            <a:schemeClr val="bg1"/>
          </a:solidFill>
          <a:ln w="9525">
            <a:solidFill>
              <a:schemeClr val="tx1"/>
            </a:solidFill>
            <a:round/>
            <a:headEnd/>
            <a:tailEnd/>
          </a:ln>
        </p:spPr>
        <p:txBody>
          <a:bodyPr wrap="none" anchor="ctr"/>
          <a:lstStyle/>
          <a:p>
            <a:endParaRPr lang="en-IN"/>
          </a:p>
        </p:txBody>
      </p:sp>
      <p:sp>
        <p:nvSpPr>
          <p:cNvPr id="21517" name="Oval 13"/>
          <p:cNvSpPr>
            <a:spLocks noChangeArrowheads="1"/>
          </p:cNvSpPr>
          <p:nvPr/>
        </p:nvSpPr>
        <p:spPr bwMode="auto">
          <a:xfrm>
            <a:off x="4638675" y="4913312"/>
            <a:ext cx="628650" cy="509588"/>
          </a:xfrm>
          <a:prstGeom prst="ellipse">
            <a:avLst/>
          </a:prstGeom>
          <a:noFill/>
          <a:ln w="9525">
            <a:solidFill>
              <a:schemeClr val="tx1"/>
            </a:solidFill>
            <a:round/>
            <a:headEnd/>
            <a:tailEnd/>
          </a:ln>
        </p:spPr>
        <p:txBody>
          <a:bodyPr wrap="none" anchor="ctr"/>
          <a:lstStyle/>
          <a:p>
            <a:endParaRPr lang="en-IN"/>
          </a:p>
        </p:txBody>
      </p:sp>
      <p:sp>
        <p:nvSpPr>
          <p:cNvPr id="24588" name="Oval 14"/>
          <p:cNvSpPr>
            <a:spLocks noChangeArrowheads="1"/>
          </p:cNvSpPr>
          <p:nvPr/>
        </p:nvSpPr>
        <p:spPr bwMode="auto">
          <a:xfrm>
            <a:off x="6137275" y="1719263"/>
            <a:ext cx="493713" cy="509587"/>
          </a:xfrm>
          <a:prstGeom prst="ellipse">
            <a:avLst/>
          </a:prstGeom>
          <a:solidFill>
            <a:schemeClr val="bg1"/>
          </a:solidFill>
          <a:ln w="9525">
            <a:solidFill>
              <a:schemeClr val="tx1"/>
            </a:solidFill>
            <a:round/>
            <a:headEnd/>
            <a:tailEnd/>
          </a:ln>
        </p:spPr>
        <p:txBody>
          <a:bodyPr wrap="none" anchor="ctr"/>
          <a:lstStyle/>
          <a:p>
            <a:endParaRPr lang="en-IN"/>
          </a:p>
        </p:txBody>
      </p:sp>
      <p:sp>
        <p:nvSpPr>
          <p:cNvPr id="24589" name="Oval 15"/>
          <p:cNvSpPr>
            <a:spLocks noChangeArrowheads="1"/>
          </p:cNvSpPr>
          <p:nvPr/>
        </p:nvSpPr>
        <p:spPr bwMode="auto">
          <a:xfrm>
            <a:off x="6172200" y="2446338"/>
            <a:ext cx="493713" cy="509587"/>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24590" name="Rectangle 16"/>
          <p:cNvSpPr>
            <a:spLocks noChangeArrowheads="1"/>
          </p:cNvSpPr>
          <p:nvPr/>
        </p:nvSpPr>
        <p:spPr bwMode="auto">
          <a:xfrm>
            <a:off x="6296025" y="3089275"/>
            <a:ext cx="239713" cy="346075"/>
          </a:xfrm>
          <a:prstGeom prst="rect">
            <a:avLst/>
          </a:prstGeom>
          <a:solidFill>
            <a:schemeClr val="accent6">
              <a:lumMod val="60000"/>
              <a:lumOff val="40000"/>
            </a:schemeClr>
          </a:solidFill>
          <a:ln w="9525">
            <a:solidFill>
              <a:schemeClr val="tx1"/>
            </a:solidFill>
            <a:miter lim="800000"/>
            <a:headEnd/>
            <a:tailEnd/>
          </a:ln>
        </p:spPr>
        <p:txBody>
          <a:bodyPr wrap="none" anchor="ctr"/>
          <a:lstStyle/>
          <a:p>
            <a:endParaRPr lang="en-IN"/>
          </a:p>
        </p:txBody>
      </p:sp>
      <p:sp>
        <p:nvSpPr>
          <p:cNvPr id="24591" name="Rectangle 17"/>
          <p:cNvSpPr>
            <a:spLocks noChangeArrowheads="1"/>
          </p:cNvSpPr>
          <p:nvPr/>
        </p:nvSpPr>
        <p:spPr bwMode="auto">
          <a:xfrm>
            <a:off x="6316663" y="3590925"/>
            <a:ext cx="239712" cy="346075"/>
          </a:xfrm>
          <a:prstGeom prst="rect">
            <a:avLst/>
          </a:prstGeom>
          <a:solidFill>
            <a:srgbClr val="800000"/>
          </a:solidFill>
          <a:ln w="9525">
            <a:solidFill>
              <a:schemeClr val="tx1"/>
            </a:solidFill>
            <a:miter lim="800000"/>
            <a:headEnd/>
            <a:tailEnd/>
          </a:ln>
        </p:spPr>
        <p:txBody>
          <a:bodyPr wrap="none" anchor="ctr"/>
          <a:lstStyle/>
          <a:p>
            <a:endParaRPr lang="en-IN"/>
          </a:p>
        </p:txBody>
      </p:sp>
      <p:sp>
        <p:nvSpPr>
          <p:cNvPr id="24592" name="Oval 18"/>
          <p:cNvSpPr>
            <a:spLocks noChangeArrowheads="1"/>
          </p:cNvSpPr>
          <p:nvPr/>
        </p:nvSpPr>
        <p:spPr bwMode="auto">
          <a:xfrm>
            <a:off x="614363" y="1920875"/>
            <a:ext cx="612775" cy="509587"/>
          </a:xfrm>
          <a:prstGeom prst="ellipse">
            <a:avLst/>
          </a:prstGeom>
          <a:solidFill>
            <a:schemeClr val="bg1"/>
          </a:solidFill>
          <a:ln w="9525">
            <a:solidFill>
              <a:schemeClr val="tx1"/>
            </a:solidFill>
            <a:round/>
            <a:headEnd/>
            <a:tailEnd/>
          </a:ln>
        </p:spPr>
        <p:txBody>
          <a:bodyPr wrap="none" anchor="ctr"/>
          <a:lstStyle/>
          <a:p>
            <a:endParaRPr lang="en-IN"/>
          </a:p>
        </p:txBody>
      </p:sp>
      <p:sp>
        <p:nvSpPr>
          <p:cNvPr id="24593" name="Oval 19"/>
          <p:cNvSpPr>
            <a:spLocks noChangeArrowheads="1"/>
          </p:cNvSpPr>
          <p:nvPr/>
        </p:nvSpPr>
        <p:spPr bwMode="auto">
          <a:xfrm>
            <a:off x="3616325" y="1897062"/>
            <a:ext cx="673100" cy="509588"/>
          </a:xfrm>
          <a:prstGeom prst="ellipse">
            <a:avLst/>
          </a:prstGeom>
          <a:solidFill>
            <a:schemeClr val="bg1"/>
          </a:solidFill>
          <a:ln w="9525">
            <a:solidFill>
              <a:schemeClr val="tx1"/>
            </a:solidFill>
            <a:round/>
            <a:headEnd/>
            <a:tailEnd/>
          </a:ln>
        </p:spPr>
        <p:txBody>
          <a:bodyPr wrap="none" anchor="ctr"/>
          <a:lstStyle/>
          <a:p>
            <a:endParaRPr lang="en-IN"/>
          </a:p>
        </p:txBody>
      </p:sp>
      <p:sp>
        <p:nvSpPr>
          <p:cNvPr id="24594" name="Line 20"/>
          <p:cNvSpPr>
            <a:spLocks noChangeShapeType="1"/>
          </p:cNvSpPr>
          <p:nvPr/>
        </p:nvSpPr>
        <p:spPr bwMode="auto">
          <a:xfrm>
            <a:off x="2713038" y="5208587"/>
            <a:ext cx="1919287" cy="14288"/>
          </a:xfrm>
          <a:prstGeom prst="line">
            <a:avLst/>
          </a:prstGeom>
          <a:noFill/>
          <a:ln w="9525">
            <a:solidFill>
              <a:schemeClr val="tx1"/>
            </a:solidFill>
            <a:round/>
            <a:headEnd type="triangle" w="med" len="med"/>
            <a:tailEnd type="triangle" w="med" len="med"/>
          </a:ln>
        </p:spPr>
        <p:txBody>
          <a:bodyPr/>
          <a:lstStyle/>
          <a:p>
            <a:endParaRPr lang="en-CA"/>
          </a:p>
        </p:txBody>
      </p:sp>
      <p:sp>
        <p:nvSpPr>
          <p:cNvPr id="24595" name="Line 21"/>
          <p:cNvSpPr>
            <a:spLocks noChangeShapeType="1"/>
          </p:cNvSpPr>
          <p:nvPr/>
        </p:nvSpPr>
        <p:spPr bwMode="auto">
          <a:xfrm flipV="1">
            <a:off x="2652713" y="3889375"/>
            <a:ext cx="1979612" cy="1049337"/>
          </a:xfrm>
          <a:prstGeom prst="line">
            <a:avLst/>
          </a:prstGeom>
          <a:noFill/>
          <a:ln w="9525">
            <a:solidFill>
              <a:schemeClr val="tx1"/>
            </a:solidFill>
            <a:round/>
            <a:headEnd/>
            <a:tailEnd type="triangle" w="med" len="med"/>
          </a:ln>
        </p:spPr>
        <p:txBody>
          <a:bodyPr/>
          <a:lstStyle/>
          <a:p>
            <a:endParaRPr lang="en-CA"/>
          </a:p>
        </p:txBody>
      </p:sp>
      <p:sp>
        <p:nvSpPr>
          <p:cNvPr id="24596" name="Line 22"/>
          <p:cNvSpPr>
            <a:spLocks noChangeShapeType="1"/>
          </p:cNvSpPr>
          <p:nvPr/>
        </p:nvSpPr>
        <p:spPr bwMode="auto">
          <a:xfrm flipV="1">
            <a:off x="2487613" y="4038600"/>
            <a:ext cx="0" cy="839787"/>
          </a:xfrm>
          <a:prstGeom prst="line">
            <a:avLst/>
          </a:prstGeom>
          <a:noFill/>
          <a:ln w="9525">
            <a:solidFill>
              <a:schemeClr val="tx1"/>
            </a:solidFill>
            <a:round/>
            <a:headEnd/>
            <a:tailEnd type="triangle" w="med" len="med"/>
          </a:ln>
        </p:spPr>
        <p:txBody>
          <a:bodyPr/>
          <a:lstStyle/>
          <a:p>
            <a:endParaRPr lang="en-CA"/>
          </a:p>
        </p:txBody>
      </p:sp>
      <p:sp>
        <p:nvSpPr>
          <p:cNvPr id="24597" name="Line 23"/>
          <p:cNvSpPr>
            <a:spLocks noChangeShapeType="1"/>
          </p:cNvSpPr>
          <p:nvPr/>
        </p:nvSpPr>
        <p:spPr bwMode="auto">
          <a:xfrm flipH="1">
            <a:off x="2698750" y="3694112"/>
            <a:ext cx="1917700" cy="0"/>
          </a:xfrm>
          <a:prstGeom prst="line">
            <a:avLst/>
          </a:prstGeom>
          <a:noFill/>
          <a:ln w="9525">
            <a:solidFill>
              <a:schemeClr val="tx1"/>
            </a:solidFill>
            <a:round/>
            <a:headEnd/>
            <a:tailEnd type="triangle" w="med" len="med"/>
          </a:ln>
        </p:spPr>
        <p:txBody>
          <a:bodyPr/>
          <a:lstStyle/>
          <a:p>
            <a:endParaRPr lang="en-CA"/>
          </a:p>
        </p:txBody>
      </p:sp>
      <p:sp>
        <p:nvSpPr>
          <p:cNvPr id="24598" name="Line 24"/>
          <p:cNvSpPr>
            <a:spLocks noChangeShapeType="1"/>
          </p:cNvSpPr>
          <p:nvPr/>
        </p:nvSpPr>
        <p:spPr bwMode="auto">
          <a:xfrm>
            <a:off x="974725" y="2451100"/>
            <a:ext cx="1273175" cy="2532062"/>
          </a:xfrm>
          <a:prstGeom prst="line">
            <a:avLst/>
          </a:prstGeom>
          <a:noFill/>
          <a:ln w="9525">
            <a:solidFill>
              <a:schemeClr val="tx1"/>
            </a:solidFill>
            <a:round/>
            <a:headEnd/>
            <a:tailEnd type="triangle" w="med" len="med"/>
          </a:ln>
        </p:spPr>
        <p:txBody>
          <a:bodyPr/>
          <a:lstStyle/>
          <a:p>
            <a:endParaRPr lang="en-CA"/>
          </a:p>
        </p:txBody>
      </p:sp>
      <p:sp>
        <p:nvSpPr>
          <p:cNvPr id="24599" name="Line 25"/>
          <p:cNvSpPr>
            <a:spLocks noChangeShapeType="1"/>
          </p:cNvSpPr>
          <p:nvPr/>
        </p:nvSpPr>
        <p:spPr bwMode="auto">
          <a:xfrm>
            <a:off x="1093788" y="2405062"/>
            <a:ext cx="1109662" cy="1154113"/>
          </a:xfrm>
          <a:prstGeom prst="line">
            <a:avLst/>
          </a:prstGeom>
          <a:noFill/>
          <a:ln w="9525">
            <a:solidFill>
              <a:schemeClr val="tx1"/>
            </a:solidFill>
            <a:round/>
            <a:headEnd/>
            <a:tailEnd type="triangle" w="med" len="med"/>
          </a:ln>
        </p:spPr>
        <p:txBody>
          <a:bodyPr/>
          <a:lstStyle/>
          <a:p>
            <a:endParaRPr lang="en-CA"/>
          </a:p>
        </p:txBody>
      </p:sp>
      <p:sp>
        <p:nvSpPr>
          <p:cNvPr id="24600" name="Line 26"/>
          <p:cNvSpPr>
            <a:spLocks noChangeShapeType="1"/>
          </p:cNvSpPr>
          <p:nvPr/>
        </p:nvSpPr>
        <p:spPr bwMode="auto">
          <a:xfrm flipV="1">
            <a:off x="2517775" y="2344737"/>
            <a:ext cx="1154113" cy="1169988"/>
          </a:xfrm>
          <a:prstGeom prst="line">
            <a:avLst/>
          </a:prstGeom>
          <a:noFill/>
          <a:ln w="9525">
            <a:solidFill>
              <a:schemeClr val="tx1"/>
            </a:solidFill>
            <a:round/>
            <a:headEnd/>
            <a:tailEnd type="triangle" w="med" len="med"/>
          </a:ln>
        </p:spPr>
        <p:txBody>
          <a:bodyPr/>
          <a:lstStyle/>
          <a:p>
            <a:endParaRPr lang="en-CA"/>
          </a:p>
        </p:txBody>
      </p:sp>
      <p:sp>
        <p:nvSpPr>
          <p:cNvPr id="24601" name="Line 27"/>
          <p:cNvSpPr>
            <a:spLocks noChangeShapeType="1"/>
          </p:cNvSpPr>
          <p:nvPr/>
        </p:nvSpPr>
        <p:spPr bwMode="auto">
          <a:xfrm flipV="1">
            <a:off x="1228725" y="2181225"/>
            <a:ext cx="2368550" cy="14287"/>
          </a:xfrm>
          <a:prstGeom prst="line">
            <a:avLst/>
          </a:prstGeom>
          <a:noFill/>
          <a:ln w="9525">
            <a:solidFill>
              <a:schemeClr val="tx1"/>
            </a:solidFill>
            <a:round/>
            <a:headEnd type="triangle" w="med" len="med"/>
            <a:tailEnd type="triangle" w="med" len="med"/>
          </a:ln>
        </p:spPr>
        <p:txBody>
          <a:bodyPr/>
          <a:lstStyle/>
          <a:p>
            <a:endParaRPr lang="en-CA"/>
          </a:p>
        </p:txBody>
      </p:sp>
      <p:sp>
        <p:nvSpPr>
          <p:cNvPr id="24602" name="Line 28"/>
          <p:cNvSpPr>
            <a:spLocks noChangeShapeType="1"/>
          </p:cNvSpPr>
          <p:nvPr/>
        </p:nvSpPr>
        <p:spPr bwMode="auto">
          <a:xfrm>
            <a:off x="4017963" y="2360612"/>
            <a:ext cx="719137" cy="1168400"/>
          </a:xfrm>
          <a:prstGeom prst="line">
            <a:avLst/>
          </a:prstGeom>
          <a:noFill/>
          <a:ln w="9525">
            <a:solidFill>
              <a:schemeClr val="tx1"/>
            </a:solidFill>
            <a:round/>
            <a:headEnd type="triangle" w="med" len="med"/>
            <a:tailEnd/>
          </a:ln>
        </p:spPr>
        <p:txBody>
          <a:bodyPr/>
          <a:lstStyle/>
          <a:p>
            <a:endParaRPr lang="en-CA"/>
          </a:p>
        </p:txBody>
      </p:sp>
      <p:sp>
        <p:nvSpPr>
          <p:cNvPr id="24603" name="Line 29"/>
          <p:cNvSpPr>
            <a:spLocks noChangeShapeType="1"/>
          </p:cNvSpPr>
          <p:nvPr/>
        </p:nvSpPr>
        <p:spPr bwMode="auto">
          <a:xfrm flipH="1">
            <a:off x="4841875" y="4024312"/>
            <a:ext cx="14288" cy="884238"/>
          </a:xfrm>
          <a:prstGeom prst="line">
            <a:avLst/>
          </a:prstGeom>
          <a:noFill/>
          <a:ln w="9525">
            <a:solidFill>
              <a:schemeClr val="tx1"/>
            </a:solidFill>
            <a:round/>
            <a:headEnd type="triangle" w="med" len="med"/>
            <a:tailEnd type="triangle" w="med" len="med"/>
          </a:ln>
        </p:spPr>
        <p:txBody>
          <a:bodyPr/>
          <a:lstStyle/>
          <a:p>
            <a:endParaRPr lang="en-CA"/>
          </a:p>
        </p:txBody>
      </p:sp>
      <p:sp>
        <p:nvSpPr>
          <p:cNvPr id="24605" name="Text Box 31"/>
          <p:cNvSpPr txBox="1">
            <a:spLocks noChangeArrowheads="1"/>
          </p:cNvSpPr>
          <p:nvPr/>
        </p:nvSpPr>
        <p:spPr bwMode="auto">
          <a:xfrm>
            <a:off x="5200650" y="4983162"/>
            <a:ext cx="314325" cy="442913"/>
          </a:xfrm>
          <a:prstGeom prst="rect">
            <a:avLst/>
          </a:prstGeom>
          <a:noFill/>
          <a:ln w="9525">
            <a:noFill/>
            <a:miter lim="800000"/>
            <a:headEnd/>
            <a:tailEnd/>
          </a:ln>
        </p:spPr>
        <p:txBody>
          <a:bodyPr>
            <a:spAutoFit/>
          </a:bodyPr>
          <a:lstStyle/>
          <a:p>
            <a:pPr>
              <a:spcBef>
                <a:spcPct val="50000"/>
              </a:spcBef>
            </a:pPr>
            <a:r>
              <a:rPr lang="en-US" sz="2300" b="1" i="1" dirty="0">
                <a:solidFill>
                  <a:srgbClr val="002060"/>
                </a:solidFill>
              </a:rPr>
              <a:t>v</a:t>
            </a:r>
          </a:p>
        </p:txBody>
      </p:sp>
      <p:sp>
        <p:nvSpPr>
          <p:cNvPr id="24606" name="Text Box 32"/>
          <p:cNvSpPr txBox="1">
            <a:spLocks noChangeArrowheads="1"/>
          </p:cNvSpPr>
          <p:nvPr/>
        </p:nvSpPr>
        <p:spPr bwMode="auto">
          <a:xfrm>
            <a:off x="1730375" y="4973637"/>
            <a:ext cx="344488" cy="442913"/>
          </a:xfrm>
          <a:prstGeom prst="rect">
            <a:avLst/>
          </a:prstGeom>
          <a:noFill/>
          <a:ln w="9525">
            <a:noFill/>
            <a:miter lim="800000"/>
            <a:headEnd/>
            <a:tailEnd/>
          </a:ln>
        </p:spPr>
        <p:txBody>
          <a:bodyPr>
            <a:spAutoFit/>
          </a:bodyPr>
          <a:lstStyle/>
          <a:p>
            <a:pPr>
              <a:spcBef>
                <a:spcPct val="50000"/>
              </a:spcBef>
            </a:pPr>
            <a:r>
              <a:rPr lang="en-US" sz="2300" b="1" i="1" dirty="0">
                <a:solidFill>
                  <a:srgbClr val="002060"/>
                </a:solidFill>
              </a:rPr>
              <a:t>w</a:t>
            </a:r>
          </a:p>
        </p:txBody>
      </p:sp>
      <p:sp>
        <p:nvSpPr>
          <p:cNvPr id="24607" name="Text Box 33"/>
          <p:cNvSpPr txBox="1">
            <a:spLocks noChangeArrowheads="1"/>
          </p:cNvSpPr>
          <p:nvPr/>
        </p:nvSpPr>
        <p:spPr bwMode="auto">
          <a:xfrm>
            <a:off x="3297238" y="4879975"/>
            <a:ext cx="614362" cy="366712"/>
          </a:xfrm>
          <a:prstGeom prst="rect">
            <a:avLst/>
          </a:prstGeom>
          <a:noFill/>
          <a:ln w="9525">
            <a:noFill/>
            <a:miter lim="800000"/>
            <a:headEnd/>
            <a:tailEnd/>
          </a:ln>
        </p:spPr>
        <p:txBody>
          <a:bodyPr>
            <a:spAutoFit/>
          </a:bodyPr>
          <a:lstStyle/>
          <a:p>
            <a:pPr>
              <a:spcBef>
                <a:spcPct val="50000"/>
              </a:spcBef>
            </a:pPr>
            <a:r>
              <a:rPr lang="en-US" b="1"/>
              <a:t>0.5</a:t>
            </a:r>
          </a:p>
        </p:txBody>
      </p:sp>
      <p:sp>
        <p:nvSpPr>
          <p:cNvPr id="24608" name="Text Box 35"/>
          <p:cNvSpPr txBox="1">
            <a:spLocks noChangeArrowheads="1"/>
          </p:cNvSpPr>
          <p:nvPr/>
        </p:nvSpPr>
        <p:spPr bwMode="auto">
          <a:xfrm>
            <a:off x="3141663" y="4167187"/>
            <a:ext cx="614362" cy="366713"/>
          </a:xfrm>
          <a:prstGeom prst="rect">
            <a:avLst/>
          </a:prstGeom>
          <a:noFill/>
          <a:ln w="9525">
            <a:noFill/>
            <a:miter lim="800000"/>
            <a:headEnd/>
            <a:tailEnd/>
          </a:ln>
        </p:spPr>
        <p:txBody>
          <a:bodyPr>
            <a:spAutoFit/>
          </a:bodyPr>
          <a:lstStyle/>
          <a:p>
            <a:pPr>
              <a:spcBef>
                <a:spcPct val="50000"/>
              </a:spcBef>
            </a:pPr>
            <a:r>
              <a:rPr lang="en-US" b="1"/>
              <a:t>0.3</a:t>
            </a:r>
          </a:p>
        </p:txBody>
      </p:sp>
      <p:sp>
        <p:nvSpPr>
          <p:cNvPr id="24609" name="Text Box 36"/>
          <p:cNvSpPr txBox="1">
            <a:spLocks noChangeArrowheads="1"/>
          </p:cNvSpPr>
          <p:nvPr/>
        </p:nvSpPr>
        <p:spPr bwMode="auto">
          <a:xfrm>
            <a:off x="4829175" y="4383087"/>
            <a:ext cx="614363" cy="366713"/>
          </a:xfrm>
          <a:prstGeom prst="rect">
            <a:avLst/>
          </a:prstGeom>
          <a:noFill/>
          <a:ln w="9525">
            <a:noFill/>
            <a:miter lim="800000"/>
            <a:headEnd/>
            <a:tailEnd/>
          </a:ln>
        </p:spPr>
        <p:txBody>
          <a:bodyPr>
            <a:spAutoFit/>
          </a:bodyPr>
          <a:lstStyle/>
          <a:p>
            <a:pPr>
              <a:spcBef>
                <a:spcPct val="50000"/>
              </a:spcBef>
            </a:pPr>
            <a:r>
              <a:rPr lang="en-US" b="1"/>
              <a:t>0.2</a:t>
            </a:r>
          </a:p>
        </p:txBody>
      </p:sp>
      <p:sp>
        <p:nvSpPr>
          <p:cNvPr id="24610" name="Text Box 37"/>
          <p:cNvSpPr txBox="1">
            <a:spLocks noChangeArrowheads="1"/>
          </p:cNvSpPr>
          <p:nvPr/>
        </p:nvSpPr>
        <p:spPr bwMode="auto">
          <a:xfrm>
            <a:off x="2443163" y="4225925"/>
            <a:ext cx="614362" cy="366712"/>
          </a:xfrm>
          <a:prstGeom prst="rect">
            <a:avLst/>
          </a:prstGeom>
          <a:noFill/>
          <a:ln w="9525">
            <a:noFill/>
            <a:miter lim="800000"/>
            <a:headEnd/>
            <a:tailEnd/>
          </a:ln>
        </p:spPr>
        <p:txBody>
          <a:bodyPr>
            <a:spAutoFit/>
          </a:bodyPr>
          <a:lstStyle/>
          <a:p>
            <a:pPr>
              <a:spcBef>
                <a:spcPct val="50000"/>
              </a:spcBef>
            </a:pPr>
            <a:r>
              <a:rPr lang="en-US" b="1"/>
              <a:t>0.5</a:t>
            </a:r>
          </a:p>
        </p:txBody>
      </p:sp>
      <p:sp>
        <p:nvSpPr>
          <p:cNvPr id="24611" name="Text Box 38"/>
          <p:cNvSpPr txBox="1">
            <a:spLocks noChangeArrowheads="1"/>
          </p:cNvSpPr>
          <p:nvPr/>
        </p:nvSpPr>
        <p:spPr bwMode="auto">
          <a:xfrm>
            <a:off x="3357563" y="3340100"/>
            <a:ext cx="614362" cy="366712"/>
          </a:xfrm>
          <a:prstGeom prst="rect">
            <a:avLst/>
          </a:prstGeom>
          <a:noFill/>
          <a:ln w="9525">
            <a:noFill/>
            <a:miter lim="800000"/>
            <a:headEnd/>
            <a:tailEnd/>
          </a:ln>
        </p:spPr>
        <p:txBody>
          <a:bodyPr>
            <a:spAutoFit/>
          </a:bodyPr>
          <a:lstStyle/>
          <a:p>
            <a:pPr>
              <a:spcBef>
                <a:spcPct val="50000"/>
              </a:spcBef>
            </a:pPr>
            <a:r>
              <a:rPr lang="en-US" b="1"/>
              <a:t>0.1</a:t>
            </a:r>
          </a:p>
        </p:txBody>
      </p:sp>
      <p:sp>
        <p:nvSpPr>
          <p:cNvPr id="24612" name="Text Box 39"/>
          <p:cNvSpPr txBox="1">
            <a:spLocks noChangeArrowheads="1"/>
          </p:cNvSpPr>
          <p:nvPr/>
        </p:nvSpPr>
        <p:spPr bwMode="auto">
          <a:xfrm>
            <a:off x="1171575" y="3640137"/>
            <a:ext cx="614363" cy="366713"/>
          </a:xfrm>
          <a:prstGeom prst="rect">
            <a:avLst/>
          </a:prstGeom>
          <a:noFill/>
          <a:ln w="9525">
            <a:noFill/>
            <a:miter lim="800000"/>
            <a:headEnd/>
            <a:tailEnd/>
          </a:ln>
        </p:spPr>
        <p:txBody>
          <a:bodyPr>
            <a:spAutoFit/>
          </a:bodyPr>
          <a:lstStyle/>
          <a:p>
            <a:pPr>
              <a:spcBef>
                <a:spcPct val="50000"/>
              </a:spcBef>
            </a:pPr>
            <a:r>
              <a:rPr lang="en-US" b="1"/>
              <a:t>0.4</a:t>
            </a:r>
          </a:p>
        </p:txBody>
      </p:sp>
      <p:sp>
        <p:nvSpPr>
          <p:cNvPr id="24613" name="Text Box 40"/>
          <p:cNvSpPr txBox="1">
            <a:spLocks noChangeArrowheads="1"/>
          </p:cNvSpPr>
          <p:nvPr/>
        </p:nvSpPr>
        <p:spPr bwMode="auto">
          <a:xfrm>
            <a:off x="1616075" y="2713037"/>
            <a:ext cx="614363" cy="366713"/>
          </a:xfrm>
          <a:prstGeom prst="rect">
            <a:avLst/>
          </a:prstGeom>
          <a:noFill/>
          <a:ln w="9525">
            <a:noFill/>
            <a:miter lim="800000"/>
            <a:headEnd/>
            <a:tailEnd/>
          </a:ln>
        </p:spPr>
        <p:txBody>
          <a:bodyPr>
            <a:spAutoFit/>
          </a:bodyPr>
          <a:lstStyle/>
          <a:p>
            <a:pPr>
              <a:spcBef>
                <a:spcPct val="50000"/>
              </a:spcBef>
            </a:pPr>
            <a:r>
              <a:rPr lang="en-US" b="1"/>
              <a:t>0.3</a:t>
            </a:r>
          </a:p>
        </p:txBody>
      </p:sp>
      <p:sp>
        <p:nvSpPr>
          <p:cNvPr id="24614" name="Text Box 41"/>
          <p:cNvSpPr txBox="1">
            <a:spLocks noChangeArrowheads="1"/>
          </p:cNvSpPr>
          <p:nvPr/>
        </p:nvSpPr>
        <p:spPr bwMode="auto">
          <a:xfrm>
            <a:off x="2703513" y="2628900"/>
            <a:ext cx="614362" cy="366712"/>
          </a:xfrm>
          <a:prstGeom prst="rect">
            <a:avLst/>
          </a:prstGeom>
          <a:noFill/>
          <a:ln w="9525">
            <a:noFill/>
            <a:miter lim="800000"/>
            <a:headEnd/>
            <a:tailEnd/>
          </a:ln>
        </p:spPr>
        <p:txBody>
          <a:bodyPr>
            <a:spAutoFit/>
          </a:bodyPr>
          <a:lstStyle/>
          <a:p>
            <a:pPr>
              <a:spcBef>
                <a:spcPct val="50000"/>
              </a:spcBef>
            </a:pPr>
            <a:r>
              <a:rPr lang="en-US" b="1"/>
              <a:t>0.2</a:t>
            </a:r>
          </a:p>
        </p:txBody>
      </p:sp>
      <p:sp>
        <p:nvSpPr>
          <p:cNvPr id="24615" name="Text Box 42"/>
          <p:cNvSpPr txBox="1">
            <a:spLocks noChangeArrowheads="1"/>
          </p:cNvSpPr>
          <p:nvPr/>
        </p:nvSpPr>
        <p:spPr bwMode="auto">
          <a:xfrm>
            <a:off x="2246313" y="1828800"/>
            <a:ext cx="614362" cy="366712"/>
          </a:xfrm>
          <a:prstGeom prst="rect">
            <a:avLst/>
          </a:prstGeom>
          <a:noFill/>
          <a:ln w="9525">
            <a:noFill/>
            <a:miter lim="800000"/>
            <a:headEnd/>
            <a:tailEnd/>
          </a:ln>
        </p:spPr>
        <p:txBody>
          <a:bodyPr>
            <a:spAutoFit/>
          </a:bodyPr>
          <a:lstStyle/>
          <a:p>
            <a:pPr>
              <a:spcBef>
                <a:spcPct val="50000"/>
              </a:spcBef>
            </a:pPr>
            <a:r>
              <a:rPr lang="en-US" b="1"/>
              <a:t>0.6</a:t>
            </a:r>
          </a:p>
        </p:txBody>
      </p:sp>
      <p:sp>
        <p:nvSpPr>
          <p:cNvPr id="24616" name="Text Box 43"/>
          <p:cNvSpPr txBox="1">
            <a:spLocks noChangeArrowheads="1"/>
          </p:cNvSpPr>
          <p:nvPr/>
        </p:nvSpPr>
        <p:spPr bwMode="auto">
          <a:xfrm>
            <a:off x="4318000" y="2643187"/>
            <a:ext cx="614363" cy="366713"/>
          </a:xfrm>
          <a:prstGeom prst="rect">
            <a:avLst/>
          </a:prstGeom>
          <a:noFill/>
          <a:ln w="9525">
            <a:noFill/>
            <a:miter lim="800000"/>
            <a:headEnd/>
            <a:tailEnd/>
          </a:ln>
        </p:spPr>
        <p:txBody>
          <a:bodyPr>
            <a:spAutoFit/>
          </a:bodyPr>
          <a:lstStyle/>
          <a:p>
            <a:pPr>
              <a:spcBef>
                <a:spcPct val="50000"/>
              </a:spcBef>
            </a:pPr>
            <a:r>
              <a:rPr lang="en-US" b="1"/>
              <a:t>0.2</a:t>
            </a:r>
          </a:p>
        </p:txBody>
      </p:sp>
      <p:sp>
        <p:nvSpPr>
          <p:cNvPr id="21548" name="Rectangle 44"/>
          <p:cNvSpPr>
            <a:spLocks noChangeArrowheads="1"/>
          </p:cNvSpPr>
          <p:nvPr/>
        </p:nvSpPr>
        <p:spPr bwMode="auto">
          <a:xfrm>
            <a:off x="4699000" y="5021262"/>
            <a:ext cx="222250" cy="227013"/>
          </a:xfrm>
          <a:prstGeom prst="rect">
            <a:avLst/>
          </a:prstGeom>
          <a:solidFill>
            <a:schemeClr val="accent6">
              <a:lumMod val="60000"/>
              <a:lumOff val="40000"/>
            </a:schemeClr>
          </a:solidFill>
          <a:ln w="9525">
            <a:solidFill>
              <a:schemeClr val="tx1"/>
            </a:solidFill>
            <a:miter lim="800000"/>
            <a:headEnd/>
            <a:tailEnd/>
          </a:ln>
        </p:spPr>
        <p:txBody>
          <a:bodyPr wrap="none" anchor="ctr"/>
          <a:lstStyle/>
          <a:p>
            <a:endParaRPr lang="en-IN"/>
          </a:p>
        </p:txBody>
      </p:sp>
      <p:sp>
        <p:nvSpPr>
          <p:cNvPr id="21551" name="Rectangle 47"/>
          <p:cNvSpPr>
            <a:spLocks noChangeArrowheads="1"/>
          </p:cNvSpPr>
          <p:nvPr/>
        </p:nvSpPr>
        <p:spPr bwMode="auto">
          <a:xfrm>
            <a:off x="3716338" y="2046287"/>
            <a:ext cx="222250" cy="180975"/>
          </a:xfrm>
          <a:prstGeom prst="rect">
            <a:avLst/>
          </a:prstGeom>
          <a:solidFill>
            <a:schemeClr val="accent6">
              <a:lumMod val="60000"/>
              <a:lumOff val="40000"/>
            </a:schemeClr>
          </a:solidFill>
          <a:ln w="9525">
            <a:solidFill>
              <a:schemeClr val="tx1"/>
            </a:solidFill>
            <a:miter lim="800000"/>
            <a:headEnd/>
            <a:tailEnd/>
          </a:ln>
        </p:spPr>
        <p:txBody>
          <a:bodyPr wrap="none" anchor="ctr"/>
          <a:lstStyle/>
          <a:p>
            <a:endParaRPr lang="en-IN"/>
          </a:p>
        </p:txBody>
      </p:sp>
      <p:sp>
        <p:nvSpPr>
          <p:cNvPr id="21552" name="Rectangle 48"/>
          <p:cNvSpPr>
            <a:spLocks noChangeArrowheads="1"/>
          </p:cNvSpPr>
          <p:nvPr/>
        </p:nvSpPr>
        <p:spPr bwMode="auto">
          <a:xfrm>
            <a:off x="2132013" y="3686175"/>
            <a:ext cx="222250" cy="150812"/>
          </a:xfrm>
          <a:prstGeom prst="rect">
            <a:avLst/>
          </a:prstGeom>
          <a:solidFill>
            <a:schemeClr val="accent6">
              <a:lumMod val="60000"/>
              <a:lumOff val="40000"/>
            </a:schemeClr>
          </a:solidFill>
          <a:ln w="9525">
            <a:solidFill>
              <a:schemeClr val="tx1"/>
            </a:solidFill>
            <a:miter lim="800000"/>
            <a:headEnd/>
            <a:tailEnd/>
          </a:ln>
        </p:spPr>
        <p:txBody>
          <a:bodyPr wrap="none" anchor="ctr"/>
          <a:lstStyle/>
          <a:p>
            <a:endParaRPr lang="en-IN"/>
          </a:p>
        </p:txBody>
      </p:sp>
      <p:sp>
        <p:nvSpPr>
          <p:cNvPr id="21553" name="Rectangle 49"/>
          <p:cNvSpPr>
            <a:spLocks noChangeArrowheads="1"/>
          </p:cNvSpPr>
          <p:nvPr/>
        </p:nvSpPr>
        <p:spPr bwMode="auto">
          <a:xfrm>
            <a:off x="4711700" y="3702050"/>
            <a:ext cx="222250" cy="120650"/>
          </a:xfrm>
          <a:prstGeom prst="rect">
            <a:avLst/>
          </a:prstGeom>
          <a:solidFill>
            <a:schemeClr val="accent6">
              <a:lumMod val="60000"/>
              <a:lumOff val="40000"/>
            </a:schemeClr>
          </a:solidFill>
          <a:ln w="9525">
            <a:solidFill>
              <a:schemeClr val="tx1"/>
            </a:solidFill>
            <a:miter lim="800000"/>
            <a:headEnd/>
            <a:tailEnd/>
          </a:ln>
        </p:spPr>
        <p:txBody>
          <a:bodyPr wrap="none" anchor="ctr"/>
          <a:lstStyle/>
          <a:p>
            <a:endParaRPr lang="en-IN"/>
          </a:p>
        </p:txBody>
      </p:sp>
      <p:sp>
        <p:nvSpPr>
          <p:cNvPr id="21554" name="Rectangle 50"/>
          <p:cNvSpPr>
            <a:spLocks noChangeArrowheads="1"/>
          </p:cNvSpPr>
          <p:nvPr/>
        </p:nvSpPr>
        <p:spPr bwMode="auto">
          <a:xfrm>
            <a:off x="2184400" y="5176837"/>
            <a:ext cx="252413" cy="44450"/>
          </a:xfrm>
          <a:prstGeom prst="rect">
            <a:avLst/>
          </a:prstGeom>
          <a:solidFill>
            <a:schemeClr val="accent6">
              <a:lumMod val="60000"/>
              <a:lumOff val="40000"/>
            </a:schemeClr>
          </a:solidFill>
          <a:ln w="9525">
            <a:solidFill>
              <a:schemeClr val="tx1"/>
            </a:solidFill>
            <a:miter lim="800000"/>
            <a:headEnd/>
            <a:tailEnd/>
          </a:ln>
        </p:spPr>
        <p:txBody>
          <a:bodyPr wrap="none" anchor="ctr"/>
          <a:lstStyle/>
          <a:p>
            <a:endParaRPr lang="en-IN"/>
          </a:p>
        </p:txBody>
      </p:sp>
      <p:sp>
        <p:nvSpPr>
          <p:cNvPr id="21555" name="Rectangle 51"/>
          <p:cNvSpPr>
            <a:spLocks noChangeArrowheads="1"/>
          </p:cNvSpPr>
          <p:nvPr/>
        </p:nvSpPr>
        <p:spPr bwMode="auto">
          <a:xfrm>
            <a:off x="661988" y="2155825"/>
            <a:ext cx="252412" cy="44450"/>
          </a:xfrm>
          <a:prstGeom prst="rect">
            <a:avLst/>
          </a:prstGeom>
          <a:solidFill>
            <a:schemeClr val="accent6">
              <a:lumMod val="60000"/>
              <a:lumOff val="40000"/>
            </a:schemeClr>
          </a:solidFill>
          <a:ln w="9525">
            <a:solidFill>
              <a:schemeClr val="tx1"/>
            </a:solidFill>
            <a:miter lim="800000"/>
            <a:headEnd/>
            <a:tailEnd/>
          </a:ln>
        </p:spPr>
        <p:txBody>
          <a:bodyPr wrap="none" anchor="ctr"/>
          <a:lstStyle/>
          <a:p>
            <a:endParaRPr lang="en-IN"/>
          </a:p>
        </p:txBody>
      </p:sp>
      <p:sp>
        <p:nvSpPr>
          <p:cNvPr id="21556" name="Rectangle 52"/>
          <p:cNvSpPr>
            <a:spLocks noChangeArrowheads="1"/>
          </p:cNvSpPr>
          <p:nvPr/>
        </p:nvSpPr>
        <p:spPr bwMode="auto">
          <a:xfrm>
            <a:off x="2452688" y="5087937"/>
            <a:ext cx="269875" cy="120650"/>
          </a:xfrm>
          <a:prstGeom prst="rect">
            <a:avLst/>
          </a:prstGeom>
          <a:solidFill>
            <a:srgbClr val="800000"/>
          </a:solidFill>
          <a:ln w="9525">
            <a:solidFill>
              <a:schemeClr val="tx1"/>
            </a:solidFill>
            <a:miter lim="800000"/>
            <a:headEnd/>
            <a:tailEnd/>
          </a:ln>
        </p:spPr>
        <p:txBody>
          <a:bodyPr wrap="none" anchor="ctr"/>
          <a:lstStyle/>
          <a:p>
            <a:endParaRPr lang="en-IN"/>
          </a:p>
        </p:txBody>
      </p:sp>
      <p:sp>
        <p:nvSpPr>
          <p:cNvPr id="21557" name="Rectangle 53"/>
          <p:cNvSpPr>
            <a:spLocks noChangeArrowheads="1"/>
          </p:cNvSpPr>
          <p:nvPr/>
        </p:nvSpPr>
        <p:spPr bwMode="auto">
          <a:xfrm>
            <a:off x="4964113" y="3760787"/>
            <a:ext cx="211137" cy="60325"/>
          </a:xfrm>
          <a:prstGeom prst="rect">
            <a:avLst/>
          </a:prstGeom>
          <a:solidFill>
            <a:srgbClr val="800000"/>
          </a:solidFill>
          <a:ln w="9525">
            <a:solidFill>
              <a:schemeClr val="tx1"/>
            </a:solidFill>
            <a:miter lim="800000"/>
            <a:headEnd/>
            <a:tailEnd/>
          </a:ln>
        </p:spPr>
        <p:txBody>
          <a:bodyPr wrap="none" anchor="ctr"/>
          <a:lstStyle/>
          <a:p>
            <a:endParaRPr lang="en-IN"/>
          </a:p>
        </p:txBody>
      </p:sp>
      <p:sp>
        <p:nvSpPr>
          <p:cNvPr id="21558" name="Rectangle 54"/>
          <p:cNvSpPr>
            <a:spLocks noChangeArrowheads="1"/>
          </p:cNvSpPr>
          <p:nvPr/>
        </p:nvSpPr>
        <p:spPr bwMode="auto">
          <a:xfrm>
            <a:off x="2382838" y="3717925"/>
            <a:ext cx="239712" cy="120650"/>
          </a:xfrm>
          <a:prstGeom prst="rect">
            <a:avLst/>
          </a:prstGeom>
          <a:solidFill>
            <a:srgbClr val="800000"/>
          </a:solidFill>
          <a:ln w="9525">
            <a:solidFill>
              <a:schemeClr val="tx1"/>
            </a:solidFill>
            <a:miter lim="800000"/>
            <a:headEnd/>
            <a:tailEnd/>
          </a:ln>
        </p:spPr>
        <p:txBody>
          <a:bodyPr wrap="none" anchor="ctr"/>
          <a:lstStyle/>
          <a:p>
            <a:endParaRPr lang="en-IN"/>
          </a:p>
        </p:txBody>
      </p:sp>
      <p:sp>
        <p:nvSpPr>
          <p:cNvPr id="21559" name="Rectangle 55"/>
          <p:cNvSpPr>
            <a:spLocks noChangeArrowheads="1"/>
          </p:cNvSpPr>
          <p:nvPr/>
        </p:nvSpPr>
        <p:spPr bwMode="auto">
          <a:xfrm>
            <a:off x="4957763" y="3678237"/>
            <a:ext cx="239712" cy="150813"/>
          </a:xfrm>
          <a:prstGeom prst="rect">
            <a:avLst/>
          </a:prstGeom>
          <a:solidFill>
            <a:srgbClr val="800000"/>
          </a:solidFill>
          <a:ln w="9525">
            <a:solidFill>
              <a:schemeClr val="tx1"/>
            </a:solidFill>
            <a:miter lim="800000"/>
            <a:headEnd/>
            <a:tailEnd/>
          </a:ln>
        </p:spPr>
        <p:txBody>
          <a:bodyPr wrap="none" anchor="ctr"/>
          <a:lstStyle/>
          <a:p>
            <a:endParaRPr lang="en-IN"/>
          </a:p>
        </p:txBody>
      </p:sp>
      <p:sp>
        <p:nvSpPr>
          <p:cNvPr id="21560" name="Rectangle 56"/>
          <p:cNvSpPr>
            <a:spLocks noChangeArrowheads="1"/>
          </p:cNvSpPr>
          <p:nvPr/>
        </p:nvSpPr>
        <p:spPr bwMode="auto">
          <a:xfrm>
            <a:off x="2370138" y="3654425"/>
            <a:ext cx="255587" cy="180975"/>
          </a:xfrm>
          <a:prstGeom prst="rect">
            <a:avLst/>
          </a:prstGeom>
          <a:solidFill>
            <a:srgbClr val="800000"/>
          </a:solidFill>
          <a:ln w="9525">
            <a:solidFill>
              <a:schemeClr val="tx1"/>
            </a:solidFill>
            <a:miter lim="800000"/>
            <a:headEnd/>
            <a:tailEnd/>
          </a:ln>
        </p:spPr>
        <p:txBody>
          <a:bodyPr wrap="none" anchor="ctr"/>
          <a:lstStyle/>
          <a:p>
            <a:endParaRPr lang="en-IN"/>
          </a:p>
        </p:txBody>
      </p:sp>
      <p:sp>
        <p:nvSpPr>
          <p:cNvPr id="21561" name="Rectangle 57"/>
          <p:cNvSpPr>
            <a:spLocks noChangeArrowheads="1"/>
          </p:cNvSpPr>
          <p:nvPr/>
        </p:nvSpPr>
        <p:spPr bwMode="auto">
          <a:xfrm>
            <a:off x="3956050" y="2149475"/>
            <a:ext cx="269875" cy="80962"/>
          </a:xfrm>
          <a:prstGeom prst="rect">
            <a:avLst/>
          </a:prstGeom>
          <a:solidFill>
            <a:srgbClr val="800000"/>
          </a:solidFill>
          <a:ln w="9525">
            <a:solidFill>
              <a:schemeClr val="tx1"/>
            </a:solidFill>
            <a:miter lim="800000"/>
            <a:headEnd/>
            <a:tailEnd/>
          </a:ln>
        </p:spPr>
        <p:txBody>
          <a:bodyPr wrap="none" anchor="ctr"/>
          <a:lstStyle/>
          <a:p>
            <a:endParaRPr lang="en-IN"/>
          </a:p>
        </p:txBody>
      </p:sp>
      <p:sp>
        <p:nvSpPr>
          <p:cNvPr id="21562" name="Text Box 58"/>
          <p:cNvSpPr txBox="1">
            <a:spLocks noChangeArrowheads="1"/>
          </p:cNvSpPr>
          <p:nvPr/>
        </p:nvSpPr>
        <p:spPr bwMode="auto">
          <a:xfrm>
            <a:off x="6240462" y="4343400"/>
            <a:ext cx="1303338" cy="549275"/>
          </a:xfrm>
          <a:prstGeom prst="rect">
            <a:avLst/>
          </a:prstGeom>
          <a:noFill/>
          <a:ln w="9525">
            <a:noFill/>
            <a:miter lim="800000"/>
            <a:headEnd/>
            <a:tailEnd/>
          </a:ln>
        </p:spPr>
        <p:txBody>
          <a:bodyPr>
            <a:spAutoFit/>
          </a:bodyPr>
          <a:lstStyle/>
          <a:p>
            <a:pPr>
              <a:spcBef>
                <a:spcPct val="50000"/>
              </a:spcBef>
            </a:pPr>
            <a:r>
              <a:rPr lang="en-US" altLang="zh-CN" sz="3000" b="1" i="1" dirty="0">
                <a:ea typeface="SimSun" pitchFamily="2" charset="-122"/>
              </a:rPr>
              <a:t>Stop!</a:t>
            </a:r>
            <a:endParaRPr lang="en-US" sz="3000" b="1" i="1" dirty="0"/>
          </a:p>
        </p:txBody>
      </p:sp>
      <p:sp>
        <p:nvSpPr>
          <p:cNvPr id="24630" name="Text Box 60"/>
          <p:cNvSpPr txBox="1">
            <a:spLocks noChangeArrowheads="1"/>
          </p:cNvSpPr>
          <p:nvPr/>
        </p:nvSpPr>
        <p:spPr bwMode="auto">
          <a:xfrm>
            <a:off x="5313363" y="3711575"/>
            <a:ext cx="398462" cy="366712"/>
          </a:xfrm>
          <a:prstGeom prst="rect">
            <a:avLst/>
          </a:prstGeom>
          <a:noFill/>
          <a:ln w="9525">
            <a:noFill/>
            <a:miter lim="800000"/>
            <a:headEnd/>
            <a:tailEnd/>
          </a:ln>
        </p:spPr>
        <p:txBody>
          <a:bodyPr>
            <a:spAutoFit/>
          </a:bodyPr>
          <a:lstStyle/>
          <a:p>
            <a:pPr>
              <a:spcBef>
                <a:spcPct val="50000"/>
              </a:spcBef>
            </a:pPr>
            <a:r>
              <a:rPr lang="en-US" b="1" dirty="0">
                <a:solidFill>
                  <a:srgbClr val="002060"/>
                </a:solidFill>
              </a:rPr>
              <a:t>U</a:t>
            </a:r>
          </a:p>
        </p:txBody>
      </p:sp>
      <p:sp>
        <p:nvSpPr>
          <p:cNvPr id="21565" name="Rectangle 61"/>
          <p:cNvSpPr>
            <a:spLocks noChangeArrowheads="1"/>
          </p:cNvSpPr>
          <p:nvPr/>
        </p:nvSpPr>
        <p:spPr bwMode="auto">
          <a:xfrm>
            <a:off x="3960813" y="2087562"/>
            <a:ext cx="269875" cy="80963"/>
          </a:xfrm>
          <a:prstGeom prst="rect">
            <a:avLst/>
          </a:prstGeom>
          <a:solidFill>
            <a:srgbClr val="800000"/>
          </a:solidFill>
          <a:ln w="9525">
            <a:solidFill>
              <a:schemeClr val="tx1"/>
            </a:solidFill>
            <a:miter lim="800000"/>
            <a:headEnd/>
            <a:tailEnd/>
          </a:ln>
        </p:spPr>
        <p:txBody>
          <a:bodyPr wrap="none" anchor="ctr"/>
          <a:lstStyle/>
          <a:p>
            <a:endParaRPr lang="en-IN"/>
          </a:p>
        </p:txBody>
      </p:sp>
      <p:sp>
        <p:nvSpPr>
          <p:cNvPr id="24635" name="Text Box 31"/>
          <p:cNvSpPr txBox="1">
            <a:spLocks noChangeArrowheads="1"/>
          </p:cNvSpPr>
          <p:nvPr/>
        </p:nvSpPr>
        <p:spPr bwMode="auto">
          <a:xfrm>
            <a:off x="2214563" y="3079750"/>
            <a:ext cx="314325" cy="442912"/>
          </a:xfrm>
          <a:prstGeom prst="rect">
            <a:avLst/>
          </a:prstGeom>
          <a:noFill/>
          <a:ln w="9525">
            <a:noFill/>
            <a:miter lim="800000"/>
            <a:headEnd/>
            <a:tailEnd/>
          </a:ln>
        </p:spPr>
        <p:txBody>
          <a:bodyPr>
            <a:spAutoFit/>
          </a:bodyPr>
          <a:lstStyle/>
          <a:p>
            <a:pPr>
              <a:spcBef>
                <a:spcPct val="50000"/>
              </a:spcBef>
            </a:pPr>
            <a:r>
              <a:rPr lang="en-US" sz="2300" b="1" i="1" dirty="0">
                <a:solidFill>
                  <a:srgbClr val="002060"/>
                </a:solidFill>
              </a:rPr>
              <a:t>x</a:t>
            </a:r>
          </a:p>
        </p:txBody>
      </p:sp>
      <p:sp>
        <p:nvSpPr>
          <p:cNvPr id="58" name="TextBox 57"/>
          <p:cNvSpPr txBox="1"/>
          <p:nvPr/>
        </p:nvSpPr>
        <p:spPr>
          <a:xfrm>
            <a:off x="5334000" y="4960203"/>
            <a:ext cx="3732689" cy="830997"/>
          </a:xfrm>
          <a:prstGeom prst="rect">
            <a:avLst/>
          </a:prstGeom>
          <a:noFill/>
        </p:spPr>
        <p:txBody>
          <a:bodyPr wrap="none" rtlCol="0">
            <a:spAutoFit/>
          </a:bodyPr>
          <a:lstStyle/>
          <a:p>
            <a:pPr algn="ctr"/>
            <a:r>
              <a:rPr lang="en-CA" sz="2400" b="1" dirty="0" smtClean="0">
                <a:solidFill>
                  <a:srgbClr val="00B0F0"/>
                </a:solidFill>
              </a:rPr>
              <a:t>Spread of node v is 4 </a:t>
            </a:r>
          </a:p>
          <a:p>
            <a:pPr algn="ctr"/>
            <a:r>
              <a:rPr lang="en-CA" sz="2400" b="1" dirty="0" smtClean="0">
                <a:solidFill>
                  <a:srgbClr val="00B0F0"/>
                </a:solidFill>
              </a:rPr>
              <a:t>for this choice of thresholds</a:t>
            </a:r>
            <a:endParaRPr lang="en-CA" sz="2400" b="1" dirty="0">
              <a:solidFill>
                <a:srgbClr val="00B0F0"/>
              </a:solidFill>
            </a:endParaRPr>
          </a:p>
        </p:txBody>
      </p:sp>
      <p:sp>
        <p:nvSpPr>
          <p:cNvPr id="59" name="TextBox 58"/>
          <p:cNvSpPr txBox="1"/>
          <p:nvPr/>
        </p:nvSpPr>
        <p:spPr>
          <a:xfrm>
            <a:off x="885233" y="5867400"/>
            <a:ext cx="6810967" cy="830997"/>
          </a:xfrm>
          <a:prstGeom prst="rect">
            <a:avLst/>
          </a:prstGeom>
          <a:noFill/>
        </p:spPr>
        <p:txBody>
          <a:bodyPr wrap="none" rtlCol="0">
            <a:spAutoFit/>
          </a:bodyPr>
          <a:lstStyle/>
          <a:p>
            <a:pPr algn="ctr"/>
            <a:r>
              <a:rPr lang="en-CA" sz="2400" b="1" dirty="0" smtClean="0">
                <a:solidFill>
                  <a:srgbClr val="FF0000"/>
                </a:solidFill>
              </a:rPr>
              <a:t>To estimate the spread of a seed set, this process is </a:t>
            </a:r>
          </a:p>
          <a:p>
            <a:pPr algn="ctr"/>
            <a:r>
              <a:rPr lang="en-CA" sz="2400" b="1" dirty="0" smtClean="0">
                <a:solidFill>
                  <a:srgbClr val="FF0000"/>
                </a:solidFill>
              </a:rPr>
              <a:t>repeated many times, and the average is taken</a:t>
            </a:r>
            <a:endParaRPr lang="en-CA" sz="2400" b="1" dirty="0">
              <a:solidFill>
                <a:srgbClr val="FF0000"/>
              </a:solidFill>
            </a:endParaRPr>
          </a:p>
        </p:txBody>
      </p:sp>
      <p:sp>
        <p:nvSpPr>
          <p:cNvPr id="61" name="TextBox 60"/>
          <p:cNvSpPr txBox="1"/>
          <p:nvPr/>
        </p:nvSpPr>
        <p:spPr>
          <a:xfrm>
            <a:off x="914400" y="5867400"/>
            <a:ext cx="6808531" cy="707886"/>
          </a:xfrm>
          <a:prstGeom prst="rect">
            <a:avLst/>
          </a:prstGeom>
          <a:noFill/>
        </p:spPr>
        <p:txBody>
          <a:bodyPr wrap="none" rtlCol="0">
            <a:spAutoFit/>
          </a:bodyPr>
          <a:lstStyle/>
          <a:p>
            <a:pPr algn="ctr"/>
            <a:r>
              <a:rPr lang="en-CA" sz="2000" dirty="0" smtClean="0"/>
              <a:t>Through coin tosses, the activation thresholds of all the nodes are </a:t>
            </a:r>
          </a:p>
          <a:p>
            <a:pPr algn="ctr"/>
            <a:r>
              <a:rPr lang="en-CA" sz="2000" dirty="0" smtClean="0"/>
              <a:t>decided in the beginning.</a:t>
            </a:r>
            <a:endParaRPr lang="en-CA" sz="2000" dirty="0"/>
          </a:p>
        </p:txBody>
      </p:sp>
      <p:sp>
        <p:nvSpPr>
          <p:cNvPr id="62" name="TextBox 61"/>
          <p:cNvSpPr txBox="1"/>
          <p:nvPr/>
        </p:nvSpPr>
        <p:spPr>
          <a:xfrm>
            <a:off x="2971800" y="5943600"/>
            <a:ext cx="2893421" cy="400110"/>
          </a:xfrm>
          <a:prstGeom prst="rect">
            <a:avLst/>
          </a:prstGeom>
          <a:noFill/>
        </p:spPr>
        <p:txBody>
          <a:bodyPr wrap="none" rtlCol="0">
            <a:spAutoFit/>
          </a:bodyPr>
          <a:lstStyle/>
          <a:p>
            <a:r>
              <a:rPr lang="en-CA" sz="2000" dirty="0" smtClean="0"/>
              <a:t>Say node v is the seed set.</a:t>
            </a:r>
            <a:endParaRPr lang="en-CA" sz="2000" dirty="0"/>
          </a:p>
        </p:txBody>
      </p:sp>
      <p:sp>
        <p:nvSpPr>
          <p:cNvPr id="63"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48"/>
                                        </p:tgtEl>
                                        <p:attrNameLst>
                                          <p:attrName>style.visibility</p:attrName>
                                        </p:attrNameLst>
                                      </p:cBhvr>
                                      <p:to>
                                        <p:strVal val="visible"/>
                                      </p:to>
                                    </p:set>
                                  </p:childTnLst>
                                </p:cTn>
                              </p:par>
                              <p:par>
                                <p:cTn id="17" presetID="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21517"/>
                                        </p:tgtEl>
                                        <p:attrNameLst>
                                          <p:attrName>fillcolor</p:attrName>
                                        </p:attrNameLst>
                                      </p:cBhvr>
                                      <p:to>
                                        <a:schemeClr val="accent1"/>
                                      </p:to>
                                    </p:animClr>
                                    <p:set>
                                      <p:cBhvr>
                                        <p:cTn id="25" dur="500" fill="hold"/>
                                        <p:tgtEl>
                                          <p:spTgt spid="21517"/>
                                        </p:tgtEl>
                                        <p:attrNameLst>
                                          <p:attrName>fill.type</p:attrName>
                                        </p:attrNameLst>
                                      </p:cBhvr>
                                      <p:to>
                                        <p:strVal val="solid"/>
                                      </p:to>
                                    </p:set>
                                    <p:set>
                                      <p:cBhvr>
                                        <p:cTn id="26" dur="500" fill="hold"/>
                                        <p:tgtEl>
                                          <p:spTgt spid="21517"/>
                                        </p:tgtEl>
                                        <p:attrNameLst>
                                          <p:attrName>fill.on</p:attrName>
                                        </p:attrNameLst>
                                      </p:cBhvr>
                                      <p:to>
                                        <p:strVal val="true"/>
                                      </p:to>
                                    </p:set>
                                  </p:childTnLst>
                                </p:cTn>
                              </p:par>
                              <p:par>
                                <p:cTn id="27" presetID="3" presetClass="exit" presetSubtype="10" fill="hold" grpId="1" nodeType="withEffect">
                                  <p:stCondLst>
                                    <p:cond delay="0"/>
                                  </p:stCondLst>
                                  <p:childTnLst>
                                    <p:animEffect transition="out" filter="blinds(horizontal)">
                                      <p:cBhvr>
                                        <p:cTn id="28" dur="500"/>
                                        <p:tgtEl>
                                          <p:spTgt spid="61"/>
                                        </p:tgtEl>
                                      </p:cBhvr>
                                    </p:animEffect>
                                    <p:set>
                                      <p:cBhvr>
                                        <p:cTn id="29" dur="1" fill="hold">
                                          <p:stCondLst>
                                            <p:cond delay="499"/>
                                          </p:stCondLst>
                                        </p:cTn>
                                        <p:tgtEl>
                                          <p:spTgt spid="61"/>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 fill="hold"/>
                                        <p:tgtEl>
                                          <p:spTgt spid="62"/>
                                        </p:tgtEl>
                                        <p:attrNameLst>
                                          <p:attrName>ppt_x</p:attrName>
                                        </p:attrNameLst>
                                      </p:cBhvr>
                                      <p:tavLst>
                                        <p:tav tm="0">
                                          <p:val>
                                            <p:strVal val="#ppt_x"/>
                                          </p:val>
                                        </p:tav>
                                        <p:tav tm="100000">
                                          <p:val>
                                            <p:strVal val="#ppt_x"/>
                                          </p:val>
                                        </p:tav>
                                      </p:tavLst>
                                    </p:anim>
                                    <p:anim calcmode="lin" valueType="num">
                                      <p:cBhvr additive="base">
                                        <p:cTn id="3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55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55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mph" presetSubtype="1" nodeType="clickEffect">
                                  <p:stCondLst>
                                    <p:cond delay="0"/>
                                  </p:stCondLst>
                                  <p:childTnLst>
                                    <p:set>
                                      <p:cBhvr>
                                        <p:cTn id="43" dur="indefinite"/>
                                        <p:tgtEl>
                                          <p:spTgt spid="21515"/>
                                        </p:tgtEl>
                                        <p:attrNameLst>
                                          <p:attrName>fillcolor</p:attrName>
                                        </p:attrNameLst>
                                      </p:cBhvr>
                                      <p:to>
                                        <p:clrVal>
                                          <a:schemeClr val="accent1"/>
                                        </p:clrVal>
                                      </p:to>
                                    </p:set>
                                    <p:set>
                                      <p:cBhvr>
                                        <p:cTn id="44" dur="indefinite"/>
                                        <p:tgtEl>
                                          <p:spTgt spid="21515"/>
                                        </p:tgtEl>
                                        <p:attrNameLst>
                                          <p:attrName>fill.type</p:attrName>
                                        </p:attrNameLst>
                                      </p:cBhvr>
                                      <p:to>
                                        <p:strVal val="solid"/>
                                      </p:to>
                                    </p:set>
                                    <p:set>
                                      <p:cBhvr>
                                        <p:cTn id="45" dur="indefinite"/>
                                        <p:tgtEl>
                                          <p:spTgt spid="21515"/>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55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155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mph" presetSubtype="1" nodeType="clickEffect">
                                  <p:stCondLst>
                                    <p:cond delay="0"/>
                                  </p:stCondLst>
                                  <p:childTnLst>
                                    <p:set>
                                      <p:cBhvr>
                                        <p:cTn id="55" dur="indefinite"/>
                                        <p:tgtEl>
                                          <p:spTgt spid="21516"/>
                                        </p:tgtEl>
                                        <p:attrNameLst>
                                          <p:attrName>fillcolor</p:attrName>
                                        </p:attrNameLst>
                                      </p:cBhvr>
                                      <p:to>
                                        <p:clrVal>
                                          <a:schemeClr val="accent1"/>
                                        </p:clrVal>
                                      </p:to>
                                    </p:set>
                                    <p:set>
                                      <p:cBhvr>
                                        <p:cTn id="56" dur="indefinite"/>
                                        <p:tgtEl>
                                          <p:spTgt spid="21516"/>
                                        </p:tgtEl>
                                        <p:attrNameLst>
                                          <p:attrName>fill.type</p:attrName>
                                        </p:attrNameLst>
                                      </p:cBhvr>
                                      <p:to>
                                        <p:strVal val="solid"/>
                                      </p:to>
                                    </p:set>
                                    <p:set>
                                      <p:cBhvr>
                                        <p:cTn id="57" dur="indefinite"/>
                                        <p:tgtEl>
                                          <p:spTgt spid="21516"/>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56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156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mph" presetSubtype="1" nodeType="clickEffect">
                                  <p:stCondLst>
                                    <p:cond delay="0"/>
                                  </p:stCondLst>
                                  <p:childTnLst>
                                    <p:set>
                                      <p:cBhvr>
                                        <p:cTn id="67" dur="indefinite"/>
                                        <p:tgtEl>
                                          <p:spTgt spid="21509"/>
                                        </p:tgtEl>
                                        <p:attrNameLst>
                                          <p:attrName>fillcolor</p:attrName>
                                        </p:attrNameLst>
                                      </p:cBhvr>
                                      <p:to>
                                        <p:clrVal>
                                          <a:schemeClr val="accent1"/>
                                        </p:clrVal>
                                      </p:to>
                                    </p:set>
                                    <p:set>
                                      <p:cBhvr>
                                        <p:cTn id="68" dur="indefinite"/>
                                        <p:tgtEl>
                                          <p:spTgt spid="21509"/>
                                        </p:tgtEl>
                                        <p:attrNameLst>
                                          <p:attrName>fill.type</p:attrName>
                                        </p:attrNameLst>
                                      </p:cBhvr>
                                      <p:to>
                                        <p:strVal val="solid"/>
                                      </p:to>
                                    </p:set>
                                    <p:set>
                                      <p:cBhvr>
                                        <p:cTn id="69" dur="indefinite"/>
                                        <p:tgtEl>
                                          <p:spTgt spid="21509"/>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156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156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1562"/>
                                        </p:tgtEl>
                                        <p:attrNameLst>
                                          <p:attrName>style.visibility</p:attrName>
                                        </p:attrNameLst>
                                      </p:cBhvr>
                                      <p:to>
                                        <p:strVal val="visible"/>
                                      </p:to>
                                    </p:set>
                                    <p:anim calcmode="lin" valueType="num">
                                      <p:cBhvr additive="base">
                                        <p:cTn id="80" dur="500" fill="hold"/>
                                        <p:tgtEl>
                                          <p:spTgt spid="21562"/>
                                        </p:tgtEl>
                                        <p:attrNameLst>
                                          <p:attrName>ppt_x</p:attrName>
                                        </p:attrNameLst>
                                      </p:cBhvr>
                                      <p:tavLst>
                                        <p:tav tm="0">
                                          <p:val>
                                            <p:strVal val="#ppt_x"/>
                                          </p:val>
                                        </p:tav>
                                        <p:tav tm="100000">
                                          <p:val>
                                            <p:strVal val="#ppt_x"/>
                                          </p:val>
                                        </p:tav>
                                      </p:tavLst>
                                    </p:anim>
                                    <p:anim calcmode="lin" valueType="num">
                                      <p:cBhvr additive="base">
                                        <p:cTn id="81" dur="500" fill="hold"/>
                                        <p:tgtEl>
                                          <p:spTgt spid="2156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8"/>
                                        </p:tgtEl>
                                        <p:attrNameLst>
                                          <p:attrName>style.visibility</p:attrName>
                                        </p:attrNameLst>
                                      </p:cBhvr>
                                      <p:to>
                                        <p:strVal val="visible"/>
                                      </p:to>
                                    </p:set>
                                    <p:anim calcmode="lin" valueType="num">
                                      <p:cBhvr additive="base">
                                        <p:cTn id="86" dur="500" fill="hold"/>
                                        <p:tgtEl>
                                          <p:spTgt spid="58"/>
                                        </p:tgtEl>
                                        <p:attrNameLst>
                                          <p:attrName>ppt_x</p:attrName>
                                        </p:attrNameLst>
                                      </p:cBhvr>
                                      <p:tavLst>
                                        <p:tav tm="0">
                                          <p:val>
                                            <p:strVal val="#ppt_x"/>
                                          </p:val>
                                        </p:tav>
                                        <p:tav tm="100000">
                                          <p:val>
                                            <p:strVal val="#ppt_x"/>
                                          </p:val>
                                        </p:tav>
                                      </p:tavLst>
                                    </p:anim>
                                    <p:anim calcmode="lin" valueType="num">
                                      <p:cBhvr additive="base">
                                        <p:cTn id="87"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additive="base">
                                        <p:cTn id="92" dur="500" fill="hold"/>
                                        <p:tgtEl>
                                          <p:spTgt spid="59"/>
                                        </p:tgtEl>
                                        <p:attrNameLst>
                                          <p:attrName>ppt_x</p:attrName>
                                        </p:attrNameLst>
                                      </p:cBhvr>
                                      <p:tavLst>
                                        <p:tav tm="0">
                                          <p:val>
                                            <p:strVal val="#ppt_x"/>
                                          </p:val>
                                        </p:tav>
                                        <p:tav tm="100000">
                                          <p:val>
                                            <p:strVal val="#ppt_x"/>
                                          </p:val>
                                        </p:tav>
                                      </p:tavLst>
                                    </p:anim>
                                    <p:anim calcmode="lin" valueType="num">
                                      <p:cBhvr additive="base">
                                        <p:cTn id="93" dur="500" fill="hold"/>
                                        <p:tgtEl>
                                          <p:spTgt spid="59"/>
                                        </p:tgtEl>
                                        <p:attrNameLst>
                                          <p:attrName>ppt_y</p:attrName>
                                        </p:attrNameLst>
                                      </p:cBhvr>
                                      <p:tavLst>
                                        <p:tav tm="0">
                                          <p:val>
                                            <p:strVal val="1+#ppt_h/2"/>
                                          </p:val>
                                        </p:tav>
                                        <p:tav tm="100000">
                                          <p:val>
                                            <p:strVal val="#ppt_y"/>
                                          </p:val>
                                        </p:tav>
                                      </p:tavLst>
                                    </p:anim>
                                  </p:childTnLst>
                                </p:cTn>
                              </p:par>
                              <p:par>
                                <p:cTn id="94" presetID="3" presetClass="exit" presetSubtype="10" fill="hold" grpId="1" nodeType="withEffect">
                                  <p:stCondLst>
                                    <p:cond delay="0"/>
                                  </p:stCondLst>
                                  <p:childTnLst>
                                    <p:animEffect transition="out" filter="blinds(horizontal)">
                                      <p:cBhvr>
                                        <p:cTn id="95" dur="500"/>
                                        <p:tgtEl>
                                          <p:spTgt spid="62"/>
                                        </p:tgtEl>
                                      </p:cBhvr>
                                    </p:animEffect>
                                    <p:set>
                                      <p:cBhvr>
                                        <p:cTn id="96"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8" grpId="0" animBg="1"/>
      <p:bldP spid="21551" grpId="0" animBg="1"/>
      <p:bldP spid="21552" grpId="0" animBg="1"/>
      <p:bldP spid="21553" grpId="0" animBg="1"/>
      <p:bldP spid="21554" grpId="0" animBg="1"/>
      <p:bldP spid="21555" grpId="0" animBg="1"/>
      <p:bldP spid="21556" grpId="0" animBg="1"/>
      <p:bldP spid="21557" grpId="0" animBg="1"/>
      <p:bldP spid="21558" grpId="0" animBg="1"/>
      <p:bldP spid="21559" grpId="0" animBg="1"/>
      <p:bldP spid="21560" grpId="0" animBg="1"/>
      <p:bldP spid="21561" grpId="0" animBg="1"/>
      <p:bldP spid="21561" grpId="1" animBg="1"/>
      <p:bldP spid="21562" grpId="0"/>
      <p:bldP spid="21565" grpId="0" animBg="1"/>
      <p:bldP spid="58" grpId="0"/>
      <p:bldP spid="59" grpId="0"/>
      <p:bldP spid="61" grpId="0"/>
      <p:bldP spid="61" grpId="1"/>
      <p:bldP spid="62" grpId="0"/>
      <p:bldP spid="6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Simple Greedy algorithm</a:t>
            </a:r>
            <a:endParaRPr lang="en-CA"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4" name="Content Placeholder 3"/>
          <p:cNvSpPr>
            <a:spLocks noGrp="1"/>
          </p:cNvSpPr>
          <p:nvPr>
            <p:ph sz="quarter" idx="1"/>
          </p:nvPr>
        </p:nvSpPr>
        <p:spPr>
          <a:xfrm>
            <a:off x="228600" y="3200400"/>
            <a:ext cx="7775448" cy="2133600"/>
          </a:xfrm>
        </p:spPr>
        <p:txBody>
          <a:bodyPr>
            <a:normAutofit/>
          </a:bodyPr>
          <a:lstStyle/>
          <a:p>
            <a:pPr algn="ctr">
              <a:buNone/>
            </a:pPr>
            <a:r>
              <a:rPr lang="en-CA" sz="4000" dirty="0" smtClean="0"/>
              <a:t>  In each iteration, add to the seed set, the node providing the maximum marginal gain in spread.</a:t>
            </a:r>
            <a:endParaRPr lang="en-CA" sz="4000" dirty="0"/>
          </a:p>
        </p:txBody>
      </p:sp>
      <p:pic>
        <p:nvPicPr>
          <p:cNvPr id="99330" name="Picture 2"/>
          <p:cNvPicPr>
            <a:picLocks noChangeAspect="1" noChangeArrowheads="1"/>
          </p:cNvPicPr>
          <p:nvPr/>
        </p:nvPicPr>
        <p:blipFill>
          <a:blip r:embed="rId3" cstate="print"/>
          <a:srcRect/>
          <a:stretch>
            <a:fillRect/>
          </a:stretch>
        </p:blipFill>
        <p:spPr bwMode="auto">
          <a:xfrm>
            <a:off x="228600" y="1600200"/>
            <a:ext cx="3581978" cy="1523999"/>
          </a:xfrm>
          <a:prstGeom prst="rect">
            <a:avLst/>
          </a:prstGeom>
          <a:noFill/>
          <a:ln w="9525">
            <a:noFill/>
            <a:miter lim="800000"/>
            <a:headEnd/>
            <a:tailEnd/>
          </a:ln>
        </p:spPr>
      </p:pic>
      <p:sp>
        <p:nvSpPr>
          <p:cNvPr id="7" name="TextBox 6"/>
          <p:cNvSpPr txBox="1"/>
          <p:nvPr/>
        </p:nvSpPr>
        <p:spPr>
          <a:xfrm>
            <a:off x="4114800" y="1676400"/>
            <a:ext cx="4571999" cy="954107"/>
          </a:xfrm>
          <a:prstGeom prst="rect">
            <a:avLst/>
          </a:prstGeom>
          <a:noFill/>
        </p:spPr>
        <p:txBody>
          <a:bodyPr wrap="square" rtlCol="0">
            <a:spAutoFit/>
          </a:bodyPr>
          <a:lstStyle/>
          <a:p>
            <a:pPr algn="ctr"/>
            <a:r>
              <a:rPr lang="en-CA" sz="2800" dirty="0" smtClean="0">
                <a:solidFill>
                  <a:srgbClr val="FF0000"/>
                </a:solidFill>
              </a:rPr>
              <a:t>Computing marginal gain (or spread) is #P hard</a:t>
            </a:r>
            <a:endParaRPr lang="en-CA" sz="2800" dirty="0">
              <a:solidFill>
                <a:srgbClr val="FF0000"/>
              </a:solidFill>
            </a:endParaRPr>
          </a:p>
        </p:txBody>
      </p:sp>
      <p:sp>
        <p:nvSpPr>
          <p:cNvPr id="8" name="TextBox 7"/>
          <p:cNvSpPr txBox="1"/>
          <p:nvPr/>
        </p:nvSpPr>
        <p:spPr>
          <a:xfrm>
            <a:off x="304800" y="5370493"/>
            <a:ext cx="4267200" cy="954107"/>
          </a:xfrm>
          <a:prstGeom prst="rect">
            <a:avLst/>
          </a:prstGeom>
          <a:noFill/>
        </p:spPr>
        <p:txBody>
          <a:bodyPr wrap="square" rtlCol="0">
            <a:spAutoFit/>
          </a:bodyPr>
          <a:lstStyle/>
          <a:p>
            <a:pPr algn="ctr"/>
            <a:r>
              <a:rPr lang="en-CA" sz="2800" dirty="0" smtClean="0">
                <a:solidFill>
                  <a:srgbClr val="FF0000"/>
                </a:solidFill>
              </a:rPr>
              <a:t>O(n*k) calls to spread estimation subroutine</a:t>
            </a:r>
            <a:endParaRPr lang="en-CA" sz="2800" dirty="0">
              <a:solidFill>
                <a:srgbClr val="FF0000"/>
              </a:solidFill>
            </a:endParaRPr>
          </a:p>
        </p:txBody>
      </p:sp>
      <p:sp>
        <p:nvSpPr>
          <p:cNvPr id="9" name="TextBox 8"/>
          <p:cNvSpPr txBox="1"/>
          <p:nvPr/>
        </p:nvSpPr>
        <p:spPr>
          <a:xfrm>
            <a:off x="5466502" y="2743200"/>
            <a:ext cx="1798890" cy="369332"/>
          </a:xfrm>
          <a:prstGeom prst="rect">
            <a:avLst/>
          </a:prstGeom>
          <a:noFill/>
        </p:spPr>
        <p:txBody>
          <a:bodyPr wrap="none" rtlCol="0">
            <a:spAutoFit/>
          </a:bodyPr>
          <a:lstStyle/>
          <a:p>
            <a:r>
              <a:rPr lang="en-CA" dirty="0" smtClean="0"/>
              <a:t>Chen et al., 2010</a:t>
            </a:r>
            <a:endParaRPr lang="en-CA" dirty="0"/>
          </a:p>
        </p:txBody>
      </p:sp>
      <p:sp>
        <p:nvSpPr>
          <p:cNvPr id="10" name="TextBox 9"/>
          <p:cNvSpPr txBox="1"/>
          <p:nvPr/>
        </p:nvSpPr>
        <p:spPr>
          <a:xfrm>
            <a:off x="4800600" y="5486400"/>
            <a:ext cx="4259949" cy="707886"/>
          </a:xfrm>
          <a:prstGeom prst="rect">
            <a:avLst/>
          </a:prstGeom>
          <a:noFill/>
        </p:spPr>
        <p:txBody>
          <a:bodyPr wrap="none" rtlCol="0">
            <a:spAutoFit/>
          </a:bodyPr>
          <a:lstStyle/>
          <a:p>
            <a:r>
              <a:rPr lang="en-CA" sz="2000" dirty="0" smtClean="0"/>
              <a:t>CELF algorithm by </a:t>
            </a:r>
            <a:r>
              <a:rPr lang="en-CA" sz="2000" dirty="0" err="1" smtClean="0"/>
              <a:t>Leskovec</a:t>
            </a:r>
            <a:r>
              <a:rPr lang="en-CA" sz="2000" dirty="0" smtClean="0"/>
              <a:t> et al., 2007</a:t>
            </a:r>
          </a:p>
          <a:p>
            <a:r>
              <a:rPr lang="en-CA" sz="2000" dirty="0" smtClean="0"/>
              <a:t>CELF++ by </a:t>
            </a:r>
            <a:r>
              <a:rPr lang="en-CA" sz="2000" dirty="0" err="1" smtClean="0"/>
              <a:t>Goyal</a:t>
            </a:r>
            <a:r>
              <a:rPr lang="en-CA" sz="2000" dirty="0" smtClean="0"/>
              <a:t> et al., 2011</a:t>
            </a:r>
            <a:endParaRPr lang="en-CA" sz="2000" dirty="0"/>
          </a:p>
        </p:txBody>
      </p:sp>
      <p:sp>
        <p:nvSpPr>
          <p:cNvPr id="11" name="Title 1"/>
          <p:cNvSpPr txBox="1">
            <a:spLocks/>
          </p:cNvSpPr>
          <p:nvPr/>
        </p:nvSpPr>
        <p:spPr>
          <a:xfrm>
            <a:off x="609600" y="2286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tx2"/>
                </a:solidFill>
                <a:effectLst/>
                <a:uLnTx/>
                <a:uFillTx/>
                <a:latin typeface="+mj-lt"/>
                <a:ea typeface="+mj-ea"/>
                <a:cs typeface="+mj-cs"/>
              </a:rPr>
              <a:t>Simple</a:t>
            </a:r>
            <a:r>
              <a:rPr kumimoji="0" lang="en-CA" sz="4400" b="0" i="0" u="none" strike="noStrike" kern="1200" cap="none" spc="0" normalizeH="0" baseline="0" noProof="0" dirty="0" smtClean="0">
                <a:ln>
                  <a:noFill/>
                </a:ln>
                <a:solidFill>
                  <a:srgbClr val="FF0000"/>
                </a:solidFill>
                <a:effectLst/>
                <a:uLnTx/>
                <a:uFillTx/>
                <a:latin typeface="+mj-lt"/>
                <a:ea typeface="+mj-ea"/>
                <a:cs typeface="+mj-cs"/>
              </a:rPr>
              <a:t>????</a:t>
            </a:r>
            <a:r>
              <a:rPr kumimoji="0" lang="en-CA" sz="4400" b="0" i="0" u="none" strike="noStrike" kern="1200" cap="none" spc="0" normalizeH="0" baseline="0" noProof="0" dirty="0" smtClean="0">
                <a:ln>
                  <a:noFill/>
                </a:ln>
                <a:solidFill>
                  <a:schemeClr val="tx2"/>
                </a:solidFill>
                <a:effectLst/>
                <a:uLnTx/>
                <a:uFillTx/>
                <a:latin typeface="+mj-lt"/>
                <a:ea typeface="+mj-ea"/>
                <a:cs typeface="+mj-cs"/>
              </a:rPr>
              <a:t> Greedy algorithm</a:t>
            </a:r>
            <a:endParaRPr kumimoji="0" lang="en-CA"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12" name="TextBox 11"/>
          <p:cNvSpPr txBox="1"/>
          <p:nvPr/>
        </p:nvSpPr>
        <p:spPr>
          <a:xfrm>
            <a:off x="7756338" y="4038600"/>
            <a:ext cx="1463862" cy="584775"/>
          </a:xfrm>
          <a:prstGeom prst="rect">
            <a:avLst/>
          </a:prstGeom>
          <a:noFill/>
        </p:spPr>
        <p:txBody>
          <a:bodyPr wrap="none" rtlCol="0">
            <a:spAutoFit/>
          </a:bodyPr>
          <a:lstStyle/>
          <a:p>
            <a:pPr algn="ctr"/>
            <a:r>
              <a:rPr lang="en-CA" dirty="0" smtClean="0">
                <a:solidFill>
                  <a:srgbClr val="7030A0"/>
                </a:solidFill>
              </a:rPr>
              <a:t>1-1/e- </a:t>
            </a:r>
            <a:r>
              <a:rPr lang="el-GR" dirty="0" smtClean="0">
                <a:solidFill>
                  <a:srgbClr val="7030A0"/>
                </a:solidFill>
                <a:latin typeface="Tw Cen MT (Body)"/>
                <a:cs typeface="Lucida Sans Unicode"/>
              </a:rPr>
              <a:t>ε</a:t>
            </a:r>
            <a:r>
              <a:rPr lang="en-CA" dirty="0" smtClean="0">
                <a:solidFill>
                  <a:srgbClr val="7030A0"/>
                </a:solidFill>
                <a:latin typeface="Lucida Sans Unicode"/>
                <a:cs typeface="Lucida Sans Unicode"/>
              </a:rPr>
              <a:t> </a:t>
            </a:r>
          </a:p>
          <a:p>
            <a:pPr algn="ctr"/>
            <a:r>
              <a:rPr lang="en-CA" sz="1400" dirty="0" smtClean="0">
                <a:solidFill>
                  <a:srgbClr val="7030A0"/>
                </a:solidFill>
                <a:latin typeface="Lucida Sans Unicode"/>
                <a:cs typeface="Lucida Sans Unicode"/>
              </a:rPr>
              <a:t>approximation</a:t>
            </a:r>
            <a:endParaRPr lang="en-CA" dirty="0">
              <a:solidFill>
                <a:srgbClr val="7030A0"/>
              </a:solidFill>
            </a:endParaRPr>
          </a:p>
        </p:txBody>
      </p:sp>
      <p:cxnSp>
        <p:nvCxnSpPr>
          <p:cNvPr id="14" name="Straight Connector 13"/>
          <p:cNvCxnSpPr/>
          <p:nvPr/>
        </p:nvCxnSpPr>
        <p:spPr>
          <a:xfrm flipH="1" flipV="1">
            <a:off x="7315200" y="4038600"/>
            <a:ext cx="457200" cy="15240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99330"/>
                                        </p:tgtEl>
                                        <p:attrNameLst>
                                          <p:attrName>style.visibility</p:attrName>
                                        </p:attrNameLst>
                                      </p:cBhvr>
                                      <p:to>
                                        <p:strVal val="visible"/>
                                      </p:to>
                                    </p:set>
                                    <p:anim calcmode="lin" valueType="num">
                                      <p:cBhvr additive="base">
                                        <p:cTn id="15" dur="500" fill="hold"/>
                                        <p:tgtEl>
                                          <p:spTgt spid="99330"/>
                                        </p:tgtEl>
                                        <p:attrNameLst>
                                          <p:attrName>ppt_x</p:attrName>
                                        </p:attrNameLst>
                                      </p:cBhvr>
                                      <p:tavLst>
                                        <p:tav tm="0">
                                          <p:val>
                                            <p:strVal val="0-#ppt_w/2"/>
                                          </p:val>
                                        </p:tav>
                                        <p:tav tm="100000">
                                          <p:val>
                                            <p:strVal val="#ppt_x"/>
                                          </p:val>
                                        </p:tav>
                                      </p:tavLst>
                                    </p:anim>
                                    <p:anim calcmode="lin" valueType="num">
                                      <p:cBhvr additive="base">
                                        <p:cTn id="16" dur="500" fill="hold"/>
                                        <p:tgtEl>
                                          <p:spTgt spid="9933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5" presetClass="exit" presetSubtype="10" fill="hold" grpId="0" nodeType="withEffect">
                                  <p:stCondLst>
                                    <p:cond delay="0"/>
                                  </p:stCondLst>
                                  <p:childTnLst>
                                    <p:animEffect transition="out" filter="checkerboard(across)">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9635</TotalTime>
  <Words>2481</Words>
  <Application>Microsoft Office PowerPoint</Application>
  <PresentationFormat>On-screen Show (4:3)</PresentationFormat>
  <Paragraphs>474</Paragraphs>
  <Slides>46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Median</vt:lpstr>
      <vt:lpstr>Equation</vt:lpstr>
      <vt:lpstr>Simpath: An Efficient Algorithm for Influence Maximization under Linear Threshold Model</vt:lpstr>
      <vt:lpstr>Influence Spread</vt:lpstr>
      <vt:lpstr>Viral Marketing</vt:lpstr>
      <vt:lpstr>Influence Maximization</vt:lpstr>
      <vt:lpstr>Two Classical Propagation Models</vt:lpstr>
      <vt:lpstr>Overview</vt:lpstr>
      <vt:lpstr>Linear Threshold (LT) Model</vt:lpstr>
      <vt:lpstr>Linear Threshold Model - Example</vt:lpstr>
      <vt:lpstr>Simple Greedy algorithm</vt:lpstr>
      <vt:lpstr>In this paper, …</vt:lpstr>
      <vt:lpstr>Greedy algorithm with CELF</vt:lpstr>
      <vt:lpstr>Rest of the talk</vt:lpstr>
      <vt:lpstr>Estimating Spread in SimPath (1)</vt:lpstr>
      <vt:lpstr>Estimating Spread in SimPath (2)</vt:lpstr>
      <vt:lpstr>Estimating Spread in SimPath (3)</vt:lpstr>
      <vt:lpstr>Estimating Spread in SimPath (4)</vt:lpstr>
      <vt:lpstr>Estimating Spread in SimPath (5)</vt:lpstr>
      <vt:lpstr>Slide 18</vt:lpstr>
      <vt:lpstr>Look Ahead Optimization (1/2)</vt:lpstr>
      <vt:lpstr>Look Ahead Optimization (2/2)</vt:lpstr>
      <vt:lpstr>Experiments</vt:lpstr>
      <vt:lpstr>Datasets</vt:lpstr>
      <vt:lpstr>Algorithms Compared</vt:lpstr>
      <vt:lpstr>SimPath vs LDAG</vt:lpstr>
      <vt:lpstr>Running Time</vt:lpstr>
      <vt:lpstr>Running Time</vt:lpstr>
      <vt:lpstr>Influence Spread Achieved</vt:lpstr>
      <vt:lpstr>Influence Spread Achieved</vt:lpstr>
      <vt:lpstr>Comparison of Memory Usage</vt:lpstr>
      <vt:lpstr>Effect of Look Ahead Optimization</vt:lpstr>
      <vt:lpstr>Effect of Look Ahead Optimization</vt:lpstr>
      <vt:lpstr>Effect of Parameter η</vt:lpstr>
      <vt:lpstr>Conclusions</vt:lpstr>
      <vt:lpstr>Conclusions</vt:lpstr>
      <vt:lpstr>Other applications</vt:lpstr>
      <vt:lpstr>Thanks and Questions</vt:lpstr>
      <vt:lpstr>Look Ahead Optimization</vt:lpstr>
      <vt:lpstr>Look Ahead Optimization</vt:lpstr>
      <vt:lpstr>Effect of Pruning Threshold η</vt:lpstr>
      <vt:lpstr>LDAG – current state of art</vt:lpstr>
      <vt:lpstr>Issues in LDAG algorithm</vt:lpstr>
      <vt:lpstr>Vertex Cover Optimization (1/2)</vt:lpstr>
      <vt:lpstr>Vertex Cover Optimization (2/2)</vt:lpstr>
      <vt:lpstr>Effect of Vertex Cover Optimization</vt:lpstr>
      <vt:lpstr>Effect of Vertex Cover Optimization</vt:lpstr>
      <vt:lpstr>Number of hops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Spread and Its Applications in Social Network</dc:title>
  <dc:creator>solmaz</dc:creator>
  <cp:lastModifiedBy>solmaz</cp:lastModifiedBy>
  <cp:revision>1401</cp:revision>
  <dcterms:created xsi:type="dcterms:W3CDTF">2006-08-16T00:00:00Z</dcterms:created>
  <dcterms:modified xsi:type="dcterms:W3CDTF">2011-12-16T19:52:56Z</dcterms:modified>
</cp:coreProperties>
</file>