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6" r:id="rId2"/>
    <p:sldId id="257" r:id="rId3"/>
    <p:sldId id="258" r:id="rId4"/>
    <p:sldId id="269" r:id="rId5"/>
    <p:sldId id="356" r:id="rId6"/>
    <p:sldId id="357" r:id="rId7"/>
    <p:sldId id="358" r:id="rId8"/>
    <p:sldId id="360" r:id="rId9"/>
    <p:sldId id="361" r:id="rId10"/>
    <p:sldId id="362" r:id="rId11"/>
    <p:sldId id="270" r:id="rId12"/>
    <p:sldId id="271" r:id="rId13"/>
    <p:sldId id="281" r:id="rId14"/>
    <p:sldId id="275" r:id="rId15"/>
    <p:sldId id="273" r:id="rId16"/>
    <p:sldId id="276" r:id="rId17"/>
    <p:sldId id="274" r:id="rId18"/>
    <p:sldId id="292" r:id="rId19"/>
    <p:sldId id="293" r:id="rId20"/>
    <p:sldId id="280" r:id="rId21"/>
    <p:sldId id="283" r:id="rId22"/>
    <p:sldId id="284" r:id="rId23"/>
    <p:sldId id="285" r:id="rId24"/>
    <p:sldId id="294" r:id="rId25"/>
    <p:sldId id="295" r:id="rId26"/>
    <p:sldId id="286" r:id="rId27"/>
    <p:sldId id="287" r:id="rId28"/>
    <p:sldId id="288" r:id="rId29"/>
    <p:sldId id="289" r:id="rId30"/>
    <p:sldId id="290" r:id="rId31"/>
    <p:sldId id="291" r:id="rId32"/>
    <p:sldId id="296" r:id="rId33"/>
    <p:sldId id="389" r:id="rId34"/>
    <p:sldId id="390" r:id="rId35"/>
    <p:sldId id="391" r:id="rId36"/>
    <p:sldId id="299" r:id="rId37"/>
    <p:sldId id="297" r:id="rId38"/>
    <p:sldId id="298" r:id="rId39"/>
    <p:sldId id="264" r:id="rId40"/>
    <p:sldId id="260" r:id="rId41"/>
    <p:sldId id="306" r:id="rId42"/>
    <p:sldId id="307" r:id="rId43"/>
    <p:sldId id="308" r:id="rId44"/>
    <p:sldId id="309" r:id="rId45"/>
    <p:sldId id="350" r:id="rId46"/>
    <p:sldId id="351" r:id="rId47"/>
    <p:sldId id="380" r:id="rId48"/>
    <p:sldId id="353" r:id="rId49"/>
    <p:sldId id="354" r:id="rId50"/>
    <p:sldId id="355" r:id="rId51"/>
    <p:sldId id="352" r:id="rId52"/>
    <p:sldId id="375" r:id="rId53"/>
    <p:sldId id="310" r:id="rId54"/>
    <p:sldId id="311" r:id="rId55"/>
    <p:sldId id="312" r:id="rId56"/>
    <p:sldId id="313" r:id="rId57"/>
    <p:sldId id="382" r:id="rId58"/>
    <p:sldId id="370" r:id="rId59"/>
    <p:sldId id="314" r:id="rId60"/>
    <p:sldId id="371" r:id="rId61"/>
    <p:sldId id="372" r:id="rId62"/>
    <p:sldId id="373" r:id="rId63"/>
    <p:sldId id="376" r:id="rId64"/>
    <p:sldId id="316" r:id="rId65"/>
    <p:sldId id="315" r:id="rId66"/>
    <p:sldId id="317" r:id="rId67"/>
    <p:sldId id="321" r:id="rId68"/>
    <p:sldId id="377" r:id="rId69"/>
    <p:sldId id="383" r:id="rId70"/>
    <p:sldId id="392" r:id="rId71"/>
    <p:sldId id="393" r:id="rId72"/>
    <p:sldId id="394" r:id="rId73"/>
    <p:sldId id="384" r:id="rId74"/>
    <p:sldId id="385" r:id="rId75"/>
    <p:sldId id="386" r:id="rId76"/>
    <p:sldId id="387" r:id="rId77"/>
    <p:sldId id="318" r:id="rId78"/>
    <p:sldId id="319" r:id="rId79"/>
    <p:sldId id="320" r:id="rId80"/>
    <p:sldId id="381" r:id="rId81"/>
    <p:sldId id="341" r:id="rId82"/>
    <p:sldId id="342" r:id="rId83"/>
    <p:sldId id="388" r:id="rId84"/>
    <p:sldId id="379" r:id="rId85"/>
    <p:sldId id="378" r:id="rId86"/>
    <p:sldId id="367" r:id="rId87"/>
    <p:sldId id="343" r:id="rId88"/>
    <p:sldId id="347" r:id="rId89"/>
    <p:sldId id="346" r:id="rId90"/>
    <p:sldId id="345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11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7" autoAdjust="0"/>
    <p:restoredTop sz="97329" autoAdjust="0"/>
  </p:normalViewPr>
  <p:slideViewPr>
    <p:cSldViewPr snapToGrid="0" snapToObjects="1">
      <p:cViewPr>
        <p:scale>
          <a:sx n="110" d="100"/>
          <a:sy n="110" d="100"/>
        </p:scale>
        <p:origin x="-1320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-3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Relationship Id="rId2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984A4-B3D2-A34B-833E-674305042026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7ED74-0CEE-0C48-82E5-B9123E80A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6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7ED74-0CEE-0C48-82E5-B9123E80AF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1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11A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11A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1A33"/>
                </a:solidFill>
              </a:defRPr>
            </a:lvl1pPr>
          </a:lstStyle>
          <a:p>
            <a:fld id="{4CAC8A81-DD63-ED42-8CD7-6B82C8AF9107}" type="datetimeFigureOut">
              <a:rPr lang="en-US" smtClean="0"/>
              <a:pPr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1A3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1A33"/>
                </a:solidFill>
              </a:defRPr>
            </a:lvl1pPr>
          </a:lstStyle>
          <a:p>
            <a:fld id="{E11A1117-B8A9-1E4A-A733-350E9DDF1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A81-DD63-ED42-8CD7-6B82C8AF9107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1117-B8A9-1E4A-A733-350E9DDF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5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A81-DD63-ED42-8CD7-6B82C8AF9107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1117-B8A9-1E4A-A733-350E9DDF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011A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011A33"/>
                </a:solidFill>
              </a:defRPr>
            </a:lvl1pPr>
            <a:lvl2pPr>
              <a:defRPr sz="2400">
                <a:solidFill>
                  <a:srgbClr val="011A33"/>
                </a:solidFill>
              </a:defRPr>
            </a:lvl2pPr>
            <a:lvl3pPr>
              <a:defRPr sz="2000">
                <a:solidFill>
                  <a:srgbClr val="011A33"/>
                </a:solidFill>
              </a:defRPr>
            </a:lvl3pPr>
            <a:lvl4pPr>
              <a:defRPr sz="1800">
                <a:solidFill>
                  <a:srgbClr val="011A33"/>
                </a:solidFill>
              </a:defRPr>
            </a:lvl4pPr>
            <a:lvl5pPr>
              <a:defRPr sz="1800">
                <a:solidFill>
                  <a:srgbClr val="011A3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fld id="{4CAC8A81-DD63-ED42-8CD7-6B82C8AF9107}" type="datetimeFigureOut">
              <a:rPr lang="en-US" smtClean="0"/>
              <a:pPr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fld id="{E11A1117-B8A9-1E4A-A733-350E9DDF1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11A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11A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rgbClr val="011A33"/>
                </a:solidFill>
              </a:defRPr>
            </a:lvl1pPr>
          </a:lstStyle>
          <a:p>
            <a:fld id="{4CAC8A81-DD63-ED42-8CD7-6B82C8AF9107}" type="datetimeFigureOut">
              <a:rPr lang="en-US" smtClean="0"/>
              <a:pPr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rgbClr val="011A3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rgbClr val="011A33"/>
                </a:solidFill>
              </a:defRPr>
            </a:lvl1pPr>
          </a:lstStyle>
          <a:p>
            <a:fld id="{E11A1117-B8A9-1E4A-A733-350E9DDF1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4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011A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4720"/>
            <a:ext cx="4038600" cy="5191443"/>
          </a:xfrm>
        </p:spPr>
        <p:txBody>
          <a:bodyPr/>
          <a:lstStyle>
            <a:lvl1pPr>
              <a:defRPr sz="2400">
                <a:solidFill>
                  <a:srgbClr val="011A33"/>
                </a:solidFill>
              </a:defRPr>
            </a:lvl1pPr>
            <a:lvl2pPr>
              <a:defRPr sz="2000">
                <a:solidFill>
                  <a:srgbClr val="011A33"/>
                </a:solidFill>
              </a:defRPr>
            </a:lvl2pPr>
            <a:lvl3pPr>
              <a:defRPr sz="1800">
                <a:solidFill>
                  <a:srgbClr val="011A33"/>
                </a:solidFill>
              </a:defRPr>
            </a:lvl3pPr>
            <a:lvl4pPr>
              <a:defRPr sz="1600">
                <a:solidFill>
                  <a:srgbClr val="011A33"/>
                </a:solidFill>
              </a:defRPr>
            </a:lvl4pPr>
            <a:lvl5pPr>
              <a:defRPr sz="1600">
                <a:solidFill>
                  <a:srgbClr val="011A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4720"/>
            <a:ext cx="4038600" cy="5191443"/>
          </a:xfrm>
        </p:spPr>
        <p:txBody>
          <a:bodyPr/>
          <a:lstStyle>
            <a:lvl1pPr>
              <a:defRPr sz="2400">
                <a:solidFill>
                  <a:srgbClr val="011A33"/>
                </a:solidFill>
              </a:defRPr>
            </a:lvl1pPr>
            <a:lvl2pPr>
              <a:defRPr sz="2000">
                <a:solidFill>
                  <a:srgbClr val="011A33"/>
                </a:solidFill>
              </a:defRPr>
            </a:lvl2pPr>
            <a:lvl3pPr>
              <a:defRPr sz="1800">
                <a:solidFill>
                  <a:srgbClr val="011A33"/>
                </a:solidFill>
              </a:defRPr>
            </a:lvl3pPr>
            <a:lvl4pPr>
              <a:defRPr sz="1600">
                <a:solidFill>
                  <a:srgbClr val="011A33"/>
                </a:solidFill>
              </a:defRPr>
            </a:lvl4pPr>
            <a:lvl5pPr>
              <a:defRPr sz="1600">
                <a:solidFill>
                  <a:srgbClr val="011A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fld id="{4CAC8A81-DD63-ED42-8CD7-6B82C8AF9107}" type="datetimeFigureOut">
              <a:rPr lang="en-US" smtClean="0"/>
              <a:pPr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fld id="{E11A1117-B8A9-1E4A-A733-350E9DDF1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1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011A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11A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>
                <a:solidFill>
                  <a:srgbClr val="011A33"/>
                </a:solidFill>
              </a:defRPr>
            </a:lvl1pPr>
            <a:lvl2pPr>
              <a:defRPr sz="1800">
                <a:solidFill>
                  <a:srgbClr val="011A33"/>
                </a:solidFill>
              </a:defRPr>
            </a:lvl2pPr>
            <a:lvl3pPr>
              <a:defRPr sz="1600">
                <a:solidFill>
                  <a:srgbClr val="011A33"/>
                </a:solidFill>
              </a:defRPr>
            </a:lvl3pPr>
            <a:lvl4pPr>
              <a:defRPr sz="1400">
                <a:solidFill>
                  <a:srgbClr val="011A33"/>
                </a:solidFill>
              </a:defRPr>
            </a:lvl4pPr>
            <a:lvl5pPr>
              <a:defRPr sz="1400">
                <a:solidFill>
                  <a:srgbClr val="011A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11A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>
                <a:solidFill>
                  <a:srgbClr val="011A33"/>
                </a:solidFill>
              </a:defRPr>
            </a:lvl1pPr>
            <a:lvl2pPr>
              <a:defRPr sz="1800">
                <a:solidFill>
                  <a:srgbClr val="011A33"/>
                </a:solidFill>
              </a:defRPr>
            </a:lvl2pPr>
            <a:lvl3pPr>
              <a:defRPr sz="1600">
                <a:solidFill>
                  <a:srgbClr val="011A33"/>
                </a:solidFill>
              </a:defRPr>
            </a:lvl3pPr>
            <a:lvl4pPr>
              <a:defRPr sz="1400">
                <a:solidFill>
                  <a:srgbClr val="011A33"/>
                </a:solidFill>
              </a:defRPr>
            </a:lvl4pPr>
            <a:lvl5pPr>
              <a:defRPr sz="1400">
                <a:solidFill>
                  <a:srgbClr val="011A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fld id="{4CAC8A81-DD63-ED42-8CD7-6B82C8AF9107}" type="datetimeFigureOut">
              <a:rPr lang="en-US" smtClean="0"/>
              <a:pPr/>
              <a:t>19/11/14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011A33"/>
                </a:solidFill>
              </a:defRPr>
            </a:lvl1pPr>
          </a:lstStyle>
          <a:p>
            <a:fld id="{E11A1117-B8A9-1E4A-A733-350E9DDF1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7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A81-DD63-ED42-8CD7-6B82C8AF9107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1117-B8A9-1E4A-A733-350E9DDF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5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A81-DD63-ED42-8CD7-6B82C8AF9107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1117-B8A9-1E4A-A733-350E9DDF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A81-DD63-ED42-8CD7-6B82C8AF9107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1117-B8A9-1E4A-A733-350E9DDF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A81-DD63-ED42-8CD7-6B82C8AF9107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1117-B8A9-1E4A-A733-350E9DDF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3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x_logo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" y="113401"/>
            <a:ext cx="8941779" cy="663719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11A33"/>
                </a:solidFill>
                <a:latin typeface="Arial"/>
                <a:cs typeface="Arial"/>
              </a:defRPr>
            </a:lvl1pPr>
          </a:lstStyle>
          <a:p>
            <a:fld id="{4CAC8A81-DD63-ED42-8CD7-6B82C8AF9107}" type="datetimeFigureOut">
              <a:rPr lang="en-US" smtClean="0"/>
              <a:pPr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4831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11A33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9806" y="6356350"/>
            <a:ext cx="5669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11A33"/>
                </a:solidFill>
                <a:latin typeface="Arial"/>
                <a:cs typeface="Arial"/>
              </a:defRPr>
            </a:lvl1pPr>
          </a:lstStyle>
          <a:p>
            <a:fld id="{E11A1117-B8A9-1E4A-A733-350E9DDF1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11A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11A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11A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11A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11A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11A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www.robots.ox.ac.uk/~fwood/anglican/" TargetMode="External"/><Relationship Id="rId5" Type="http://schemas.openxmlformats.org/officeDocument/2006/relationships/hyperlink" Target="https://bitbucket.org/fwood/anglican/issues" TargetMode="External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bots.ox.ac.uk/~fwood/anglican/language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bots.ox.ac.uk/~fwood/anglican/language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bots.ox.ac.uk/~fwood/anglican/language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bots.ox.ac.uk/~fwood/anglican/language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5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4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emf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5" Type="http://schemas.openxmlformats.org/officeDocument/2006/relationships/image" Target="../media/image92.pn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" Type="http://schemas.microsoft.com/office/2007/relationships/media" Target="../media/media4.mp4"/><Relationship Id="rId2" Type="http://schemas.openxmlformats.org/officeDocument/2006/relationships/video" Target="../media/media4.mp4"/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microsoft.com/office/2007/relationships/media" Target="../media/media7.mp4"/><Relationship Id="rId8" Type="http://schemas.openxmlformats.org/officeDocument/2006/relationships/video" Target="../media/media7.mp4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brooks/probabilistic-c/" TargetMode="External"/><Relationship Id="rId4" Type="http://schemas.openxmlformats.org/officeDocument/2006/relationships/hyperlink" Target="http://probabilistic-programming.org/wiki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bots.ox.ac.uk/~fwood/anglican/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Probabilistic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Frank Wood</a:t>
            </a:r>
          </a:p>
          <a:p>
            <a:r>
              <a:rPr lang="en-US" dirty="0" err="1" smtClean="0"/>
              <a:t>fwood@robots.ox.ac.uk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3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Inverse Computing</a:t>
            </a:r>
          </a:p>
          <a:p>
            <a:r>
              <a:rPr lang="en-US" dirty="0" smtClean="0"/>
              <a:t>Automated Inference For Generative Modeling</a:t>
            </a:r>
          </a:p>
          <a:p>
            <a:r>
              <a:rPr lang="en-US" dirty="0" smtClean="0"/>
              <a:t>Stochastic Black-box Simulator Inversion</a:t>
            </a:r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Probabilistic programs are usual functional or imperative programs with two added constructs: (1) the ability to draw values at random from distributions, and (2) the ability to condition values of </a:t>
            </a:r>
            <a:r>
              <a:rPr lang="en-US" dirty="0" smtClean="0"/>
              <a:t>variables </a:t>
            </a:r>
            <a:r>
              <a:rPr lang="en-US" dirty="0"/>
              <a:t>in a program via observations. Models from diverse </a:t>
            </a:r>
            <a:r>
              <a:rPr lang="en-US" dirty="0" smtClean="0"/>
              <a:t>application </a:t>
            </a:r>
            <a:r>
              <a:rPr lang="en-US" dirty="0"/>
              <a:t>areas such as computer vision, coding theory, cryptographic protocols, biology and reliability analysis can be written as </a:t>
            </a:r>
            <a:r>
              <a:rPr lang="en-US" dirty="0" smtClean="0"/>
              <a:t>probabilistic </a:t>
            </a:r>
            <a:r>
              <a:rPr lang="en-US" dirty="0"/>
              <a:t>programs</a:t>
            </a:r>
            <a:r>
              <a:rPr lang="en-US" dirty="0" smtClean="0"/>
              <a:t>.”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7928" y="6126163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11A33"/>
                </a:solidFill>
                <a:latin typeface="Arial"/>
                <a:cs typeface="Arial"/>
              </a:rPr>
              <a:t>Gordon et </a:t>
            </a:r>
            <a:r>
              <a:rPr lang="en-US" sz="1400" b="1" dirty="0" smtClean="0">
                <a:solidFill>
                  <a:srgbClr val="011A33"/>
                </a:solidFill>
                <a:latin typeface="Arial"/>
                <a:cs typeface="Arial"/>
              </a:rPr>
              <a:t>al</a:t>
            </a:r>
            <a:r>
              <a:rPr lang="en-US" sz="1400" dirty="0" smtClean="0">
                <a:solidFill>
                  <a:srgbClr val="011A33"/>
                </a:solidFill>
                <a:latin typeface="Arial"/>
                <a:cs typeface="Arial"/>
              </a:rPr>
              <a:t>, “Probabilistic Programming”, ICSE 2014</a:t>
            </a:r>
            <a:endParaRPr lang="en-US" sz="1400" dirty="0">
              <a:solidFill>
                <a:srgbClr val="011A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45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and Research Language</a:t>
            </a:r>
            <a:endParaRPr lang="en-US" dirty="0"/>
          </a:p>
        </p:txBody>
      </p:sp>
      <p:sp>
        <p:nvSpPr>
          <p:cNvPr id="19" name="Title 6"/>
          <p:cNvSpPr>
            <a:spLocks noGrp="1"/>
          </p:cNvSpPr>
          <p:nvPr/>
        </p:nvSpPr>
        <p:spPr bwMode="auto">
          <a:xfrm>
            <a:off x="960458" y="1906588"/>
            <a:ext cx="464724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2147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2147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2147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2147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800" dirty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Anglican</a:t>
            </a:r>
          </a:p>
        </p:txBody>
      </p:sp>
      <p:sp>
        <p:nvSpPr>
          <p:cNvPr id="20" name="Subtitle 7"/>
          <p:cNvSpPr>
            <a:spLocks noGrp="1"/>
          </p:cNvSpPr>
          <p:nvPr/>
        </p:nvSpPr>
        <p:spPr bwMode="auto">
          <a:xfrm>
            <a:off x="1056640" y="2584450"/>
            <a:ext cx="455106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A “Church” </a:t>
            </a:r>
            <a:r>
              <a:rPr lang="en-US" dirty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of England </a:t>
            </a:r>
            <a:r>
              <a:rPr lang="en-US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“Venture”</a:t>
            </a: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38" y="1757362"/>
            <a:ext cx="26670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ubtitle 7"/>
          <p:cNvSpPr txBox="1">
            <a:spLocks/>
          </p:cNvSpPr>
          <p:nvPr/>
        </p:nvSpPr>
        <p:spPr bwMode="auto">
          <a:xfrm>
            <a:off x="2258173" y="661289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b="1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Wood, van de </a:t>
            </a:r>
            <a:r>
              <a:rPr lang="en-US" sz="1100" b="1" dirty="0" err="1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Meent</a:t>
            </a:r>
            <a:r>
              <a:rPr lang="en-US" sz="1100" b="1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100" b="1" dirty="0" err="1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Mansinghka</a:t>
            </a:r>
            <a:r>
              <a:rPr lang="en-US" sz="1100" b="1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100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“A New Approach to Probabilistic Programming Inference” AISTATS 2014</a:t>
            </a: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7762916" y="5213430"/>
            <a:ext cx="190872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500" kern="1200" dirty="0">
                <a:solidFill>
                  <a:srgbClr val="011A33"/>
                </a:solidFill>
              </a:rPr>
              <a:t>van de </a:t>
            </a:r>
            <a:r>
              <a:rPr lang="en-US" sz="500" kern="1200" dirty="0" err="1">
                <a:solidFill>
                  <a:srgbClr val="011A33"/>
                </a:solidFill>
              </a:rPr>
              <a:t>Meent</a:t>
            </a:r>
            <a:endParaRPr lang="en-US" sz="500" kern="1200" dirty="0">
              <a:solidFill>
                <a:srgbClr val="011A33"/>
              </a:solidFill>
            </a:endParaRPr>
          </a:p>
        </p:txBody>
      </p:sp>
      <p:pic>
        <p:nvPicPr>
          <p:cNvPr id="28" name="Picture 27" descr="highres_7769953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6794"/>
          <a:stretch/>
        </p:blipFill>
        <p:spPr>
          <a:xfrm>
            <a:off x="7810841" y="5443385"/>
            <a:ext cx="484026" cy="56205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0458" y="4330700"/>
            <a:ext cx="4800600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11A33"/>
                </a:solidFill>
                <a:hlinkClick r:id="rId4"/>
              </a:rPr>
              <a:t>http</a:t>
            </a:r>
            <a:r>
              <a:rPr lang="en-US" sz="1800" dirty="0">
                <a:solidFill>
                  <a:srgbClr val="011A33"/>
                </a:solidFill>
                <a:hlinkClick r:id="rId4"/>
              </a:rPr>
              <a:t>://www.robots.ox.ac.uk/~fwood/anglican</a:t>
            </a:r>
            <a:r>
              <a:rPr lang="en-US" sz="1800" dirty="0" smtClean="0">
                <a:solidFill>
                  <a:srgbClr val="011A33"/>
                </a:solidFill>
                <a:hlinkClick r:id="rId4"/>
              </a:rPr>
              <a:t>/</a:t>
            </a:r>
            <a:endParaRPr lang="en-US" sz="1800" dirty="0" smtClean="0">
              <a:solidFill>
                <a:srgbClr val="011A33"/>
              </a:solidFill>
            </a:endParaRPr>
          </a:p>
          <a:p>
            <a:endParaRPr lang="en-US" sz="1800" dirty="0">
              <a:solidFill>
                <a:srgbClr val="011A33"/>
              </a:solidFill>
            </a:endParaRPr>
          </a:p>
          <a:p>
            <a:r>
              <a:rPr lang="en-US" sz="1800" i="1" dirty="0" smtClean="0">
                <a:solidFill>
                  <a:srgbClr val="011A33"/>
                </a:solidFill>
              </a:rPr>
              <a:t>Please report bugs to</a:t>
            </a:r>
          </a:p>
          <a:p>
            <a:endParaRPr lang="en-US" sz="1800" dirty="0" smtClean="0">
              <a:solidFill>
                <a:srgbClr val="011A33"/>
              </a:solidFill>
            </a:endParaRPr>
          </a:p>
          <a:p>
            <a:r>
              <a:rPr lang="en-US" sz="1800" dirty="0">
                <a:solidFill>
                  <a:srgbClr val="011A33"/>
                </a:solidFill>
                <a:hlinkClick r:id="rId5"/>
              </a:rPr>
              <a:t>https://</a:t>
            </a:r>
            <a:r>
              <a:rPr lang="en-US" sz="1800" dirty="0" err="1">
                <a:solidFill>
                  <a:srgbClr val="011A33"/>
                </a:solidFill>
                <a:hlinkClick r:id="rId5"/>
              </a:rPr>
              <a:t>bitbucket.org</a:t>
            </a:r>
            <a:r>
              <a:rPr lang="en-US" sz="1800" dirty="0">
                <a:solidFill>
                  <a:srgbClr val="011A33"/>
                </a:solidFill>
                <a:hlinkClick r:id="rId5"/>
              </a:rPr>
              <a:t>/</a:t>
            </a:r>
            <a:r>
              <a:rPr lang="en-US" sz="1800" dirty="0" err="1">
                <a:solidFill>
                  <a:srgbClr val="011A33"/>
                </a:solidFill>
                <a:hlinkClick r:id="rId5"/>
              </a:rPr>
              <a:t>fwood</a:t>
            </a:r>
            <a:r>
              <a:rPr lang="en-US" sz="1800" dirty="0">
                <a:solidFill>
                  <a:srgbClr val="011A33"/>
                </a:solidFill>
                <a:hlinkClick r:id="rId5"/>
              </a:rPr>
              <a:t>/</a:t>
            </a:r>
            <a:r>
              <a:rPr lang="en-US" sz="1800" dirty="0" err="1">
                <a:solidFill>
                  <a:srgbClr val="011A33"/>
                </a:solidFill>
                <a:hlinkClick r:id="rId5"/>
              </a:rPr>
              <a:t>anglican</a:t>
            </a:r>
            <a:r>
              <a:rPr lang="en-US" sz="1800" dirty="0">
                <a:solidFill>
                  <a:srgbClr val="011A33"/>
                </a:solidFill>
                <a:hlinkClick r:id="rId5"/>
              </a:rPr>
              <a:t>/issues</a:t>
            </a:r>
            <a:endParaRPr lang="en-US" sz="1800" dirty="0">
              <a:solidFill>
                <a:srgbClr val="011A33"/>
              </a:solidFill>
            </a:endParaRPr>
          </a:p>
          <a:p>
            <a:endParaRPr lang="en-US" sz="1800" dirty="0">
              <a:solidFill>
                <a:srgbClr val="011A33"/>
              </a:solidFill>
            </a:endParaRPr>
          </a:p>
          <a:p>
            <a:endParaRPr lang="en-US" dirty="0">
              <a:solidFill>
                <a:srgbClr val="011A3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8414380" y="5212553"/>
            <a:ext cx="78042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500" dirty="0" err="1" smtClean="0">
                <a:solidFill>
                  <a:srgbClr val="011A33"/>
                </a:solidFill>
              </a:rPr>
              <a:t>Perov</a:t>
            </a:r>
            <a:endParaRPr lang="en-US" sz="500" dirty="0">
              <a:solidFill>
                <a:srgbClr val="011A33"/>
              </a:solidFill>
            </a:endParaRPr>
          </a:p>
        </p:txBody>
      </p:sp>
      <p:pic>
        <p:nvPicPr>
          <p:cNvPr id="31" name="Picture 30" descr="C:\Oxford\FrankPresentation\Yu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16" y="5443386"/>
            <a:ext cx="528816" cy="5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1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Language Syntax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Outer Directives</a:t>
            </a:r>
          </a:p>
          <a:p>
            <a:pPr marL="400050" lvl="1" indent="0">
              <a:buNone/>
            </a:pPr>
            <a:r>
              <a:rPr lang="en-US" dirty="0" smtClean="0">
                <a:latin typeface="Courier New"/>
              </a:rPr>
              <a:t>[assume symbol </a:t>
            </a:r>
            <a:r>
              <a:rPr lang="en-US" dirty="0" err="1" smtClean="0">
                <a:latin typeface="Courier New"/>
              </a:rPr>
              <a:t>expr</a:t>
            </a:r>
            <a:r>
              <a:rPr lang="en-US" dirty="0" smtClean="0">
                <a:latin typeface="Courier New"/>
              </a:rPr>
              <a:t>]</a:t>
            </a:r>
          </a:p>
          <a:p>
            <a:pPr marL="400050" lvl="1" indent="0">
              <a:buNone/>
            </a:pPr>
            <a:r>
              <a:rPr lang="en-US" dirty="0" smtClean="0">
                <a:latin typeface="Courier New"/>
              </a:rPr>
              <a:t>[observe </a:t>
            </a:r>
            <a:r>
              <a:rPr lang="en-US" dirty="0" err="1" smtClean="0">
                <a:latin typeface="Courier New"/>
              </a:rPr>
              <a:t>expr</a:t>
            </a:r>
            <a:r>
              <a:rPr lang="en-US" dirty="0" smtClean="0">
                <a:latin typeface="Courier New"/>
              </a:rPr>
              <a:t> value]</a:t>
            </a:r>
          </a:p>
          <a:p>
            <a:pPr marL="400050" lvl="1" indent="0">
              <a:buNone/>
            </a:pPr>
            <a:r>
              <a:rPr lang="en-US" dirty="0" smtClean="0">
                <a:latin typeface="Courier New"/>
              </a:rPr>
              <a:t>[predict </a:t>
            </a:r>
            <a:r>
              <a:rPr lang="en-US" dirty="0" err="1" smtClean="0">
                <a:latin typeface="Courier New"/>
              </a:rPr>
              <a:t>expr</a:t>
            </a:r>
            <a:r>
              <a:rPr lang="en-US" dirty="0" smtClean="0">
                <a:latin typeface="Courier New"/>
              </a:rPr>
              <a:t>]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Inner Expressions - Scheme/Lisp/</a:t>
            </a:r>
            <a:r>
              <a:rPr lang="en-US" dirty="0" err="1" smtClean="0"/>
              <a:t>Clojure</a:t>
            </a:r>
            <a:endParaRPr lang="en-US" dirty="0" smtClean="0"/>
          </a:p>
          <a:p>
            <a:r>
              <a:rPr lang="en-US" dirty="0" smtClean="0"/>
              <a:t>Functional except stochastic procedures</a:t>
            </a:r>
          </a:p>
          <a:p>
            <a:r>
              <a:rPr lang="en-US" dirty="0" smtClean="0"/>
              <a:t>Pure (no side-effects) except </a:t>
            </a:r>
            <a:r>
              <a:rPr lang="en-US" dirty="0" err="1" smtClean="0"/>
              <a:t>mem</a:t>
            </a:r>
            <a:endParaRPr lang="en-US" dirty="0" smtClean="0"/>
          </a:p>
          <a:p>
            <a:r>
              <a:rPr lang="en-US" dirty="0" smtClean="0"/>
              <a:t>Higher order</a:t>
            </a:r>
          </a:p>
        </p:txBody>
      </p:sp>
    </p:spTree>
    <p:extLst>
      <p:ext uri="{BB962C8B-B14F-4D97-AF65-F5344CB8AC3E}">
        <p14:creationId xmlns:p14="http://schemas.microsoft.com/office/powerpoint/2010/main" val="19785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Ugh, Why Lisp?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Redefinition prohibited (“pure functional”)</a:t>
            </a:r>
            <a:endParaRPr lang="en-US" sz="2400" dirty="0">
              <a:latin typeface="Courier New"/>
            </a:endParaRPr>
          </a:p>
          <a:p>
            <a:pPr marL="574675" lvl="1" indent="0">
              <a:buNone/>
            </a:pPr>
            <a:r>
              <a:rPr lang="en-US" dirty="0">
                <a:latin typeface="Courier New"/>
              </a:rPr>
              <a:t>[assume </a:t>
            </a:r>
            <a:r>
              <a:rPr lang="en-US" dirty="0" smtClean="0">
                <a:latin typeface="Courier New"/>
              </a:rPr>
              <a:t>a </a:t>
            </a:r>
            <a:r>
              <a:rPr lang="en-US" dirty="0">
                <a:latin typeface="Courier New"/>
              </a:rPr>
              <a:t>(normal 5 10</a:t>
            </a:r>
            <a:r>
              <a:rPr lang="en-US" dirty="0" smtClean="0">
                <a:latin typeface="Courier New"/>
              </a:rPr>
              <a:t>)]</a:t>
            </a:r>
            <a:endParaRPr lang="en-US" dirty="0">
              <a:latin typeface="Courier New"/>
            </a:endParaRPr>
          </a:p>
          <a:p>
            <a:pPr marL="574675" lvl="1" indent="0">
              <a:buNone/>
            </a:pPr>
            <a:r>
              <a:rPr lang="en-US" dirty="0">
                <a:latin typeface="Courier New"/>
              </a:rPr>
              <a:t>[assume </a:t>
            </a:r>
            <a:r>
              <a:rPr lang="en-US" dirty="0" smtClean="0">
                <a:latin typeface="Courier New"/>
              </a:rPr>
              <a:t>b </a:t>
            </a:r>
            <a:r>
              <a:rPr lang="en-US" dirty="0">
                <a:latin typeface="Courier New"/>
              </a:rPr>
              <a:t>(normal a 2 </a:t>
            </a:r>
            <a:r>
              <a:rPr lang="en-US" dirty="0" smtClean="0">
                <a:latin typeface="Courier New"/>
              </a:rPr>
              <a:t>)]</a:t>
            </a:r>
            <a:endParaRPr lang="en-US" dirty="0">
              <a:latin typeface="Courier New"/>
            </a:endParaRPr>
          </a:p>
          <a:p>
            <a:pPr marL="574675" lvl="1" indent="0">
              <a:buNone/>
            </a:pPr>
            <a:r>
              <a:rPr lang="en-US" dirty="0">
                <a:latin typeface="Courier New"/>
              </a:rPr>
              <a:t>[assume </a:t>
            </a:r>
            <a:r>
              <a:rPr lang="en-US" dirty="0" smtClean="0">
                <a:latin typeface="Courier New"/>
              </a:rPr>
              <a:t>a </a:t>
            </a:r>
            <a:r>
              <a:rPr lang="en-US" dirty="0">
                <a:latin typeface="Courier New"/>
              </a:rPr>
              <a:t>(normal b </a:t>
            </a:r>
            <a:r>
              <a:rPr lang="en-US">
                <a:latin typeface="Courier New"/>
              </a:rPr>
              <a:t>7 </a:t>
            </a:r>
            <a:r>
              <a:rPr lang="en-US" smtClean="0">
                <a:latin typeface="Courier New"/>
              </a:rPr>
              <a:t>)]</a:t>
            </a:r>
            <a:endParaRPr lang="en-US" dirty="0">
              <a:latin typeface="Courier New"/>
            </a:endParaRPr>
          </a:p>
          <a:p>
            <a:pPr marL="574675" lvl="1" indent="0">
              <a:buNone/>
            </a:pPr>
            <a:r>
              <a:rPr lang="en-US" dirty="0">
                <a:latin typeface="Courier New"/>
              </a:rPr>
              <a:t>=&gt; Error</a:t>
            </a:r>
          </a:p>
          <a:p>
            <a:pPr marL="0" indent="0">
              <a:buNone/>
            </a:pPr>
            <a:endParaRPr lang="en-US" sz="2400" dirty="0">
              <a:latin typeface="Courier New"/>
            </a:endParaRPr>
          </a:p>
          <a:p>
            <a:r>
              <a:rPr lang="en-US" sz="2400" dirty="0"/>
              <a:t>Imperative languages </a:t>
            </a:r>
            <a:r>
              <a:rPr lang="en-US" sz="2400" dirty="0" smtClean="0"/>
              <a:t>(i.e. Probabilistic-C) allow (!?!!)</a:t>
            </a:r>
            <a:endParaRPr lang="en-US" sz="2400" dirty="0"/>
          </a:p>
          <a:p>
            <a:pPr marL="574675" lvl="1" indent="0">
              <a:buNone/>
            </a:pPr>
            <a:r>
              <a:rPr lang="en-US" dirty="0" err="1">
                <a:latin typeface="Courier New"/>
              </a:rPr>
              <a:t>int</a:t>
            </a:r>
            <a:r>
              <a:rPr lang="en-US" dirty="0">
                <a:latin typeface="Courier New"/>
              </a:rPr>
              <a:t> a = normal(5,10);</a:t>
            </a:r>
          </a:p>
          <a:p>
            <a:pPr marL="574675" lvl="1" indent="0">
              <a:buNone/>
            </a:pPr>
            <a:r>
              <a:rPr lang="en-US" dirty="0" err="1">
                <a:latin typeface="Courier New"/>
              </a:rPr>
              <a:t>int</a:t>
            </a:r>
            <a:r>
              <a:rPr lang="en-US" dirty="0">
                <a:latin typeface="Courier New"/>
              </a:rPr>
              <a:t> b = normal(a,2 );</a:t>
            </a:r>
          </a:p>
          <a:p>
            <a:pPr marL="574675" lvl="1" indent="0">
              <a:buNone/>
            </a:pPr>
            <a:r>
              <a:rPr lang="en-US" dirty="0" err="1">
                <a:latin typeface="Courier New"/>
              </a:rPr>
              <a:t>int</a:t>
            </a:r>
            <a:r>
              <a:rPr lang="en-US" dirty="0">
                <a:latin typeface="Courier New"/>
              </a:rPr>
              <a:t> a = normal(b,7 );</a:t>
            </a:r>
            <a:endParaRPr lang="en-US" dirty="0"/>
          </a:p>
          <a:p>
            <a:endParaRPr lang="en-US" dirty="0"/>
          </a:p>
        </p:txBody>
      </p:sp>
      <p:sp>
        <p:nvSpPr>
          <p:cNvPr id="4" name="Subtitle 7"/>
          <p:cNvSpPr txBox="1">
            <a:spLocks/>
          </p:cNvSpPr>
          <p:nvPr/>
        </p:nvSpPr>
        <p:spPr bwMode="auto">
          <a:xfrm>
            <a:off x="2789243" y="661289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b="1" dirty="0" smtClean="0">
                <a:solidFill>
                  <a:srgbClr val="011A33"/>
                </a:solidFill>
              </a:rPr>
              <a:t>Paige and Wood </a:t>
            </a:r>
            <a:r>
              <a:rPr lang="en-US" sz="1100" dirty="0">
                <a:solidFill>
                  <a:srgbClr val="011A33"/>
                </a:solidFill>
              </a:rPr>
              <a:t>“A Compilation Target for Probabilistic Programming Languages” </a:t>
            </a:r>
            <a:r>
              <a:rPr lang="en-US" sz="1100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ICML 2014</a:t>
            </a: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0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Anglican Stochastic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sz="2400" dirty="0" smtClean="0"/>
          </a:p>
          <a:p>
            <a:pPr>
              <a:lnSpc>
                <a:spcPct val="100000"/>
              </a:lnSpc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300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011A33"/>
                </a:solidFill>
                <a:latin typeface="Courier New"/>
              </a:rPr>
              <a:t>(flip p) 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sample a single binomial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trial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. Returns true with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probability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 p and false with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probability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 1-p.</a:t>
            </a:r>
          </a:p>
          <a:p>
            <a:endParaRPr lang="da-DK" dirty="0">
              <a:solidFill>
                <a:srgbClr val="011A33"/>
              </a:solidFill>
              <a:latin typeface="Courier New"/>
            </a:endParaRPr>
          </a:p>
          <a:p>
            <a:r>
              <a:rPr lang="da-DK" b="1" dirty="0">
                <a:solidFill>
                  <a:srgbClr val="011A33"/>
                </a:solidFill>
                <a:latin typeface="Courier New"/>
              </a:rPr>
              <a:t>(gamma a b) 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samples from a Gamma distribution with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shape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 a and rate b. Returns a double on the domain (0,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Inf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).</a:t>
            </a:r>
          </a:p>
          <a:p>
            <a:endParaRPr lang="da-DK" dirty="0">
              <a:solidFill>
                <a:srgbClr val="011A33"/>
              </a:solidFill>
              <a:latin typeface="Courier New"/>
            </a:endParaRPr>
          </a:p>
          <a:p>
            <a:r>
              <a:rPr lang="da-DK" b="1" dirty="0">
                <a:solidFill>
                  <a:srgbClr val="011A33"/>
                </a:solidFill>
                <a:latin typeface="Courier New"/>
              </a:rPr>
              <a:t>(</a:t>
            </a:r>
            <a:r>
              <a:rPr lang="da-DK" b="1" dirty="0" err="1">
                <a:solidFill>
                  <a:srgbClr val="011A33"/>
                </a:solidFill>
                <a:latin typeface="Courier New"/>
              </a:rPr>
              <a:t>invgamma</a:t>
            </a:r>
            <a:r>
              <a:rPr lang="da-DK" b="1" dirty="0">
                <a:solidFill>
                  <a:srgbClr val="011A33"/>
                </a:solidFill>
                <a:latin typeface="Courier New"/>
              </a:rPr>
              <a:t> a b) 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samples from an inverse Gamma distribution with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shape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 a and rate b. Returns a double on the domain (0,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Inf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).</a:t>
            </a:r>
          </a:p>
          <a:p>
            <a:endParaRPr lang="da-DK" dirty="0">
              <a:solidFill>
                <a:srgbClr val="011A33"/>
              </a:solidFill>
              <a:latin typeface="Courier New"/>
            </a:endParaRPr>
          </a:p>
          <a:p>
            <a:r>
              <a:rPr lang="da-DK" b="1" dirty="0">
                <a:solidFill>
                  <a:srgbClr val="011A33"/>
                </a:solidFill>
                <a:latin typeface="Courier New"/>
              </a:rPr>
              <a:t>(normal m </a:t>
            </a:r>
            <a:r>
              <a:rPr lang="da-DK" b="1" dirty="0" smtClean="0">
                <a:solidFill>
                  <a:srgbClr val="011A33"/>
                </a:solidFill>
                <a:latin typeface="Courier New"/>
              </a:rPr>
              <a:t>s) 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samples from a univariate normal distribution with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mean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 m and </a:t>
            </a:r>
            <a:r>
              <a:rPr lang="da-DK" dirty="0" err="1" smtClean="0">
                <a:solidFill>
                  <a:srgbClr val="011A33"/>
                </a:solidFill>
                <a:latin typeface="Courier New"/>
              </a:rPr>
              <a:t>stdev</a:t>
            </a:r>
            <a:r>
              <a:rPr lang="da-DK" dirty="0" smtClean="0">
                <a:solidFill>
                  <a:srgbClr val="011A33"/>
                </a:solidFill>
                <a:latin typeface="Courier New"/>
              </a:rPr>
              <a:t> s. 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Returns a double on the domain (-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Inf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, </a:t>
            </a:r>
            <a:r>
              <a:rPr lang="da-DK" dirty="0" err="1">
                <a:solidFill>
                  <a:srgbClr val="011A33"/>
                </a:solidFill>
                <a:latin typeface="Courier New"/>
              </a:rPr>
              <a:t>Inf</a:t>
            </a:r>
            <a:r>
              <a:rPr lang="da-DK" dirty="0">
                <a:solidFill>
                  <a:srgbClr val="011A33"/>
                </a:solidFill>
                <a:latin typeface="Courier New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64770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http://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www.robots.ox.ac.uk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/~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fwood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anglican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/language</a:t>
            </a:r>
            <a:r>
              <a:rPr lang="en-US" sz="1400" dirty="0" smtClean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endParaRPr lang="en-US" sz="1400" dirty="0">
              <a:solidFill>
                <a:srgbClr val="011A33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086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Higher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sz="2400" dirty="0" smtClean="0"/>
          </a:p>
          <a:p>
            <a:pPr>
              <a:lnSpc>
                <a:spcPct val="100000"/>
              </a:lnSpc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99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11A33"/>
                </a:solidFill>
                <a:latin typeface="Courier New"/>
              </a:rPr>
              <a:t>(lambda (&amp; symbols) body) =&gt; compound procedure</a:t>
            </a:r>
          </a:p>
          <a:p>
            <a:r>
              <a:rPr lang="en-US" sz="1800" dirty="0">
                <a:solidFill>
                  <a:srgbClr val="011A33"/>
                </a:solidFill>
                <a:latin typeface="Courier New"/>
              </a:rPr>
              <a:t>(lambda symbol body) =&gt; compound 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procedure</a:t>
            </a: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r>
              <a:rPr lang="en-US" sz="1800" dirty="0">
                <a:solidFill>
                  <a:srgbClr val="011A33"/>
                </a:solidFill>
                <a:latin typeface="Courier New"/>
              </a:rPr>
              <a:t>Constructs a compound 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procedure.</a:t>
            </a: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Example</a:t>
            </a: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fi-FI" sz="1800" dirty="0">
                <a:solidFill>
                  <a:srgbClr val="011A33"/>
                </a:solidFill>
                <a:latin typeface="Courier New"/>
              </a:rPr>
              <a:t>((</a:t>
            </a:r>
            <a:r>
              <a:rPr lang="fi-FI" sz="1800" dirty="0" err="1">
                <a:solidFill>
                  <a:srgbClr val="011A33"/>
                </a:solidFill>
                <a:latin typeface="Courier New"/>
              </a:rPr>
              <a:t>lambda</a:t>
            </a:r>
            <a:r>
              <a:rPr lang="fi-FI" sz="1800" dirty="0">
                <a:solidFill>
                  <a:srgbClr val="011A33"/>
                </a:solidFill>
                <a:latin typeface="Courier New"/>
              </a:rPr>
              <a:t> (n m) </a:t>
            </a:r>
            <a:endParaRPr lang="fi-FI" sz="1800" dirty="0" smtClean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fi-FI" sz="1800" dirty="0">
                <a:solidFill>
                  <a:srgbClr val="011A33"/>
                </a:solidFill>
                <a:latin typeface="Courier New"/>
              </a:rPr>
              <a:t> </a:t>
            </a:r>
            <a:r>
              <a:rPr lang="fi-FI" sz="1800" dirty="0" smtClean="0">
                <a:solidFill>
                  <a:srgbClr val="011A33"/>
                </a:solidFill>
                <a:latin typeface="Courier New"/>
              </a:rPr>
              <a:t>        (</a:t>
            </a:r>
            <a:r>
              <a:rPr lang="fi-FI" sz="1800" dirty="0">
                <a:solidFill>
                  <a:srgbClr val="011A33"/>
                </a:solidFill>
                <a:latin typeface="Courier New"/>
              </a:rPr>
              <a:t>* (+ n 1) m)) </a:t>
            </a:r>
          </a:p>
          <a:p>
            <a:pPr lvl="1"/>
            <a:r>
              <a:rPr lang="fi-FI" sz="1800" dirty="0">
                <a:solidFill>
                  <a:srgbClr val="011A33"/>
                </a:solidFill>
                <a:latin typeface="Courier New"/>
              </a:rPr>
              <a:t>   </a:t>
            </a:r>
            <a:r>
              <a:rPr lang="fi-FI" sz="1800" dirty="0" smtClean="0">
                <a:solidFill>
                  <a:srgbClr val="011A33"/>
                </a:solidFill>
                <a:latin typeface="Courier New"/>
              </a:rPr>
              <a:t> 1 </a:t>
            </a:r>
            <a:r>
              <a:rPr lang="fi-FI" sz="1800" dirty="0">
                <a:solidFill>
                  <a:srgbClr val="011A33"/>
                </a:solidFill>
                <a:latin typeface="Courier New"/>
              </a:rPr>
              <a:t>2) </a:t>
            </a:r>
            <a:endParaRPr lang="fi-FI" sz="1800" dirty="0" smtClean="0">
              <a:solidFill>
                <a:srgbClr val="011A33"/>
              </a:solidFill>
              <a:latin typeface="Courier New"/>
            </a:endParaRPr>
          </a:p>
          <a:p>
            <a:pPr lvl="1"/>
            <a:endParaRPr lang="fi-FI" sz="1800" dirty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fi-FI" sz="1800" dirty="0" smtClean="0">
                <a:solidFill>
                  <a:srgbClr val="011A33"/>
                </a:solidFill>
                <a:latin typeface="Courier New"/>
              </a:rPr>
              <a:t>=</a:t>
            </a:r>
            <a:r>
              <a:rPr lang="fi-FI" sz="1800" dirty="0">
                <a:solidFill>
                  <a:srgbClr val="011A33"/>
                </a:solidFill>
                <a:latin typeface="Courier New"/>
              </a:rPr>
              <a:t>&gt; 4</a:t>
            </a:r>
            <a:endParaRPr lang="en-US" sz="1800" dirty="0" smtClean="0">
              <a:solidFill>
                <a:srgbClr val="011A33"/>
              </a:solidFill>
              <a:latin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64770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http://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www.robots.ox.ac.uk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/~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fwood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anglican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/language</a:t>
            </a:r>
            <a:r>
              <a:rPr lang="en-US" sz="1400" dirty="0" smtClean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endParaRPr lang="en-US" sz="1400" dirty="0">
              <a:solidFill>
                <a:srgbClr val="011A33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63810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Memoization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sz="2400" dirty="0" smtClean="0"/>
          </a:p>
          <a:p>
            <a:pPr>
              <a:lnSpc>
                <a:spcPct val="100000"/>
              </a:lnSpc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57504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1A33"/>
                </a:solidFill>
                <a:latin typeface="Courier New"/>
              </a:rPr>
              <a:t>(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mem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 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proc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)</a:t>
            </a:r>
          </a:p>
          <a:p>
            <a:endParaRPr lang="en-US" dirty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en-US" dirty="0">
                <a:solidFill>
                  <a:srgbClr val="011A33"/>
                </a:solidFill>
                <a:latin typeface="Courier New"/>
              </a:rPr>
              <a:t>Constructs a 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memoized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 procedure instance from an expression 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proc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 that must evaluate to a procedure. If a 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memoized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 procedure call is made with a previously used set of arguments, a cached value is returned instead of re-doing computation. This is typically used both to get dynamic programming for free and to incrementally construct complex 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datastructures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.</a:t>
            </a:r>
          </a:p>
          <a:p>
            <a:pPr lvl="1"/>
            <a:endParaRPr lang="en-US" dirty="0">
              <a:solidFill>
                <a:srgbClr val="011A33"/>
              </a:solidFill>
              <a:latin typeface="Courier New"/>
            </a:endParaRPr>
          </a:p>
          <a:p>
            <a:r>
              <a:rPr lang="en-US" dirty="0">
                <a:solidFill>
                  <a:srgbClr val="011A33"/>
                </a:solidFill>
                <a:latin typeface="Courier New"/>
              </a:rPr>
              <a:t>Example</a:t>
            </a:r>
          </a:p>
          <a:p>
            <a:endParaRPr lang="en-US" dirty="0">
              <a:solidFill>
                <a:srgbClr val="011A33"/>
              </a:solidFill>
              <a:latin typeface="Courier New"/>
            </a:endParaRPr>
          </a:p>
          <a:p>
            <a:r>
              <a:rPr lang="en-US" dirty="0">
                <a:solidFill>
                  <a:srgbClr val="011A33"/>
                </a:solidFill>
                <a:latin typeface="Courier New"/>
              </a:rPr>
              <a:t>[assume H (</a:t>
            </a:r>
            <a:r>
              <a:rPr lang="en-US" dirty="0" err="1">
                <a:solidFill>
                  <a:srgbClr val="011A33"/>
                </a:solidFill>
                <a:latin typeface="Courier New"/>
              </a:rPr>
              <a:t>mem</a:t>
            </a:r>
            <a:r>
              <a:rPr lang="en-US" dirty="0">
                <a:solidFill>
                  <a:srgbClr val="011A33"/>
                </a:solidFill>
                <a:latin typeface="Courier New"/>
              </a:rPr>
              <a:t> (lambda (k) (list (normal 3 4) (gamma 1 1))))]</a:t>
            </a:r>
          </a:p>
          <a:p>
            <a:r>
              <a:rPr lang="en-US" dirty="0">
                <a:solidFill>
                  <a:srgbClr val="011A33"/>
                </a:solidFill>
                <a:latin typeface="Courier New"/>
              </a:rPr>
              <a:t>[assume theta_1 (H 1)]</a:t>
            </a:r>
          </a:p>
          <a:p>
            <a:r>
              <a:rPr lang="en-US" dirty="0">
                <a:solidFill>
                  <a:srgbClr val="011A33"/>
                </a:solidFill>
                <a:latin typeface="Courier New"/>
              </a:rPr>
              <a:t>[assume theta_2 (H 2)]</a:t>
            </a:r>
          </a:p>
          <a:p>
            <a:r>
              <a:rPr lang="en-US" dirty="0">
                <a:solidFill>
                  <a:srgbClr val="011A33"/>
                </a:solidFill>
                <a:latin typeface="Courier New"/>
              </a:rPr>
              <a:t>[assume theta_3 (H 1)]</a:t>
            </a:r>
          </a:p>
          <a:p>
            <a:r>
              <a:rPr lang="en-US" dirty="0">
                <a:solidFill>
                  <a:srgbClr val="011A33"/>
                </a:solidFill>
                <a:latin typeface="Courier New"/>
              </a:rPr>
              <a:t>[predict (= theta_1 theta_3 )] =&gt; always true</a:t>
            </a:r>
          </a:p>
          <a:p>
            <a:endParaRPr lang="da-DK" dirty="0">
              <a:solidFill>
                <a:srgbClr val="011A33"/>
              </a:solidFill>
              <a:latin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64770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http://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www.robots.ox.ac.uk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/~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fwood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anglican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/language</a:t>
            </a:r>
            <a:r>
              <a:rPr lang="en-US" sz="1400" dirty="0" smtClean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endParaRPr lang="en-US" sz="1400" dirty="0">
              <a:solidFill>
                <a:srgbClr val="011A33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06073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Complex Control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sz="2400" dirty="0" smtClean="0"/>
          </a:p>
          <a:p>
            <a:pPr>
              <a:lnSpc>
                <a:spcPct val="100000"/>
              </a:lnSpc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991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11A33"/>
                </a:solidFill>
                <a:latin typeface="Courier New"/>
              </a:rPr>
              <a:t>(if </a:t>
            </a:r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bool-expr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 cons-</a:t>
            </a:r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expr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 alt-</a:t>
            </a:r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expr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)</a:t>
            </a: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Example</a:t>
            </a: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en-US" sz="1800" dirty="0">
                <a:solidFill>
                  <a:srgbClr val="011A33"/>
                </a:solidFill>
                <a:latin typeface="Courier New"/>
              </a:rPr>
              <a:t>(if (= 1 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(</a:t>
            </a:r>
            <a:r>
              <a:rPr lang="en-US" sz="1800" dirty="0" err="1" smtClean="0">
                <a:solidFill>
                  <a:srgbClr val="011A33"/>
                </a:solidFill>
                <a:latin typeface="Courier New"/>
              </a:rPr>
              <a:t>poisson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 2)) </a:t>
            </a:r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en-US" sz="1800" dirty="0">
                <a:solidFill>
                  <a:srgbClr val="011A33"/>
                </a:solidFill>
                <a:latin typeface="Courier New"/>
              </a:rPr>
              <a:t>        "the predicate is true"</a:t>
            </a:r>
          </a:p>
          <a:p>
            <a:pPr lvl="1"/>
            <a:r>
              <a:rPr lang="en-US" sz="1800" dirty="0">
                <a:solidFill>
                  <a:srgbClr val="011A33"/>
                </a:solidFill>
                <a:latin typeface="Courier New"/>
              </a:rPr>
              <a:t>        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(normal 18 (/ 45 3.98)))</a:t>
            </a:r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pPr lvl="1"/>
            <a:endParaRPr lang="en-US" sz="1800" dirty="0" smtClean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=&gt; "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the predicate is 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true” </a:t>
            </a:r>
            <a:r>
              <a:rPr lang="en-US" sz="1800" dirty="0" err="1" smtClean="0">
                <a:solidFill>
                  <a:srgbClr val="011A33"/>
                </a:solidFill>
                <a:latin typeface="Courier New"/>
              </a:rPr>
              <a:t>w.p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. 0.2707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64770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http://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www.robots.ox.ac.uk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/~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fwood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r>
              <a:rPr lang="en-US" sz="1400" dirty="0" err="1">
                <a:solidFill>
                  <a:srgbClr val="011A33"/>
                </a:solidFill>
                <a:latin typeface="Courier New"/>
                <a:hlinkClick r:id="rId2"/>
              </a:rPr>
              <a:t>anglican</a:t>
            </a:r>
            <a:r>
              <a:rPr lang="en-US" sz="1400" dirty="0">
                <a:solidFill>
                  <a:srgbClr val="011A33"/>
                </a:solidFill>
                <a:latin typeface="Courier New"/>
                <a:hlinkClick r:id="rId2"/>
              </a:rPr>
              <a:t>/language</a:t>
            </a:r>
            <a:r>
              <a:rPr lang="en-US" sz="1400" dirty="0" smtClean="0">
                <a:solidFill>
                  <a:srgbClr val="011A33"/>
                </a:solidFill>
                <a:latin typeface="Courier New"/>
                <a:hlinkClick r:id="rId2"/>
              </a:rPr>
              <a:t>/</a:t>
            </a:r>
            <a:endParaRPr lang="en-US" sz="1400" dirty="0">
              <a:solidFill>
                <a:srgbClr val="011A33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71077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Birthday Coincidence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Approximately, what’s the probability that in a room filled with 23 people at least one pair of people have the same birthday?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735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[assume birthday (</a:t>
            </a:r>
            <a:r>
              <a:rPr lang="en-US" sz="1600" dirty="0" err="1">
                <a:latin typeface="Courier New"/>
                <a:cs typeface="Courier New"/>
              </a:rPr>
              <a:t>mem</a:t>
            </a:r>
            <a:r>
              <a:rPr lang="en-US" sz="1600" dirty="0">
                <a:latin typeface="Courier New"/>
                <a:cs typeface="Courier New"/>
              </a:rPr>
              <a:t> (lambda (</a:t>
            </a:r>
            <a:r>
              <a:rPr lang="en-US" sz="1600" dirty="0" err="1">
                <a:latin typeface="Courier New"/>
                <a:cs typeface="Courier New"/>
              </a:rPr>
              <a:t>i</a:t>
            </a:r>
            <a:r>
              <a:rPr lang="en-US" sz="1600" dirty="0">
                <a:latin typeface="Courier New"/>
                <a:cs typeface="Courier New"/>
              </a:rPr>
              <a:t>) (uniform-discrete 1 366)))]</a:t>
            </a:r>
          </a:p>
          <a:p>
            <a:pPr marL="0" indent="0">
              <a:buNone/>
            </a:pPr>
            <a:r>
              <a:rPr lang="is-IS" sz="1600" dirty="0">
                <a:latin typeface="Courier New"/>
                <a:cs typeface="Courier New"/>
              </a:rPr>
              <a:t>[assume N 23]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[assume pair-equal 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  (lambda (</a:t>
            </a:r>
            <a:r>
              <a:rPr lang="en-US" sz="1600" dirty="0" err="1">
                <a:latin typeface="Courier New"/>
                <a:cs typeface="Courier New"/>
              </a:rPr>
              <a:t>i</a:t>
            </a:r>
            <a:r>
              <a:rPr lang="en-US" sz="1600" dirty="0">
                <a:latin typeface="Courier New"/>
                <a:cs typeface="Courier New"/>
              </a:rPr>
              <a:t> j) </a:t>
            </a:r>
          </a:p>
          <a:p>
            <a:pPr marL="0" indent="0">
              <a:buNone/>
            </a:pPr>
            <a:r>
              <a:rPr lang="nb-NO" sz="1600" dirty="0">
                <a:latin typeface="Courier New"/>
                <a:cs typeface="Courier New"/>
              </a:rPr>
              <a:t>    (</a:t>
            </a:r>
            <a:r>
              <a:rPr lang="nb-NO" sz="1600" dirty="0" err="1">
                <a:latin typeface="Courier New"/>
                <a:cs typeface="Courier New"/>
              </a:rPr>
              <a:t>if</a:t>
            </a:r>
            <a:r>
              <a:rPr lang="nb-NO" sz="1600" dirty="0">
                <a:latin typeface="Courier New"/>
                <a:cs typeface="Courier New"/>
              </a:rPr>
              <a:t> (&gt; i N) </a:t>
            </a:r>
          </a:p>
          <a:p>
            <a:pPr marL="0" indent="0">
              <a:buNone/>
            </a:pPr>
            <a:r>
              <a:rPr lang="da-DK" sz="1600" dirty="0">
                <a:latin typeface="Courier New"/>
                <a:cs typeface="Courier New"/>
              </a:rPr>
              <a:t>      false</a:t>
            </a:r>
          </a:p>
          <a:p>
            <a:pPr marL="0" indent="0">
              <a:buNone/>
            </a:pPr>
            <a:r>
              <a:rPr lang="da-DK" sz="1600" dirty="0">
                <a:latin typeface="Courier New"/>
                <a:cs typeface="Courier New"/>
              </a:rPr>
              <a:t>      (</a:t>
            </a:r>
            <a:r>
              <a:rPr lang="da-DK" sz="1600" dirty="0" err="1">
                <a:latin typeface="Courier New"/>
                <a:cs typeface="Courier New"/>
              </a:rPr>
              <a:t>if</a:t>
            </a:r>
            <a:r>
              <a:rPr lang="da-DK" sz="1600" dirty="0">
                <a:latin typeface="Courier New"/>
                <a:cs typeface="Courier New"/>
              </a:rPr>
              <a:t> (&gt; j N)</a:t>
            </a:r>
          </a:p>
          <a:p>
            <a:pPr marL="0" indent="0">
              <a:buNone/>
            </a:pPr>
            <a:r>
              <a:rPr lang="pt-BR" sz="1600" dirty="0">
                <a:latin typeface="Courier New"/>
                <a:cs typeface="Courier New"/>
              </a:rPr>
              <a:t>        (</a:t>
            </a:r>
            <a:r>
              <a:rPr lang="pt-BR" sz="1600" dirty="0" err="1">
                <a:latin typeface="Courier New"/>
                <a:cs typeface="Courier New"/>
              </a:rPr>
              <a:t>pair-equal</a:t>
            </a:r>
            <a:r>
              <a:rPr lang="pt-BR" sz="1600" dirty="0">
                <a:latin typeface="Courier New"/>
                <a:cs typeface="Courier New"/>
              </a:rPr>
              <a:t> (+ </a:t>
            </a:r>
            <a:r>
              <a:rPr lang="pt-BR" sz="1600" dirty="0" err="1">
                <a:latin typeface="Courier New"/>
                <a:cs typeface="Courier New"/>
              </a:rPr>
              <a:t>i</a:t>
            </a:r>
            <a:r>
              <a:rPr lang="pt-BR" sz="1600" dirty="0">
                <a:latin typeface="Courier New"/>
                <a:cs typeface="Courier New"/>
              </a:rPr>
              <a:t> 1) (+ </a:t>
            </a:r>
            <a:r>
              <a:rPr lang="pt-BR" sz="1600" dirty="0" err="1">
                <a:latin typeface="Courier New"/>
                <a:cs typeface="Courier New"/>
              </a:rPr>
              <a:t>i</a:t>
            </a:r>
            <a:r>
              <a:rPr lang="pt-BR" sz="1600" dirty="0">
                <a:latin typeface="Courier New"/>
                <a:cs typeface="Courier New"/>
              </a:rPr>
              <a:t> 2))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        (if (= (birthday </a:t>
            </a:r>
            <a:r>
              <a:rPr lang="en-US" sz="1600" dirty="0" err="1">
                <a:latin typeface="Courier New"/>
                <a:cs typeface="Courier New"/>
              </a:rPr>
              <a:t>i</a:t>
            </a:r>
            <a:r>
              <a:rPr lang="en-US" sz="1600" dirty="0">
                <a:latin typeface="Courier New"/>
                <a:cs typeface="Courier New"/>
              </a:rPr>
              <a:t>) (birthday j)) 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          true</a:t>
            </a:r>
          </a:p>
          <a:p>
            <a:pPr marL="0" indent="0">
              <a:buNone/>
            </a:pPr>
            <a:r>
              <a:rPr lang="pt-BR" sz="1600" dirty="0">
                <a:latin typeface="Courier New"/>
                <a:cs typeface="Courier New"/>
              </a:rPr>
              <a:t>          (</a:t>
            </a:r>
            <a:r>
              <a:rPr lang="pt-BR" sz="1600" dirty="0" err="1">
                <a:latin typeface="Courier New"/>
                <a:cs typeface="Courier New"/>
              </a:rPr>
              <a:t>pair-equal</a:t>
            </a:r>
            <a:r>
              <a:rPr lang="pt-BR" sz="1600" dirty="0">
                <a:latin typeface="Courier New"/>
                <a:cs typeface="Courier New"/>
              </a:rPr>
              <a:t> </a:t>
            </a:r>
            <a:r>
              <a:rPr lang="pt-BR" sz="1600" dirty="0" err="1">
                <a:latin typeface="Courier New"/>
                <a:cs typeface="Courier New"/>
              </a:rPr>
              <a:t>i</a:t>
            </a:r>
            <a:r>
              <a:rPr lang="pt-BR" sz="1600" dirty="0">
                <a:latin typeface="Courier New"/>
                <a:cs typeface="Courier New"/>
              </a:rPr>
              <a:t> (+ </a:t>
            </a:r>
            <a:r>
              <a:rPr lang="pt-BR" sz="1600" dirty="0" err="1">
                <a:latin typeface="Courier New"/>
                <a:cs typeface="Courier New"/>
              </a:rPr>
              <a:t>j</a:t>
            </a:r>
            <a:r>
              <a:rPr lang="pt-BR" sz="1600" dirty="0">
                <a:latin typeface="Courier New"/>
                <a:cs typeface="Courier New"/>
              </a:rPr>
              <a:t> 1))))))]</a:t>
            </a:r>
          </a:p>
          <a:p>
            <a:pPr marL="0" indent="0">
              <a:buNone/>
            </a:pPr>
            <a:r>
              <a:rPr lang="pt-BR" sz="1600" dirty="0">
                <a:latin typeface="Courier New"/>
                <a:cs typeface="Courier New"/>
              </a:rPr>
              <a:t>[</a:t>
            </a:r>
            <a:r>
              <a:rPr lang="pt-BR" sz="1600" dirty="0" err="1">
                <a:latin typeface="Courier New"/>
                <a:cs typeface="Courier New"/>
              </a:rPr>
              <a:t>predict</a:t>
            </a:r>
            <a:r>
              <a:rPr lang="pt-BR" sz="1600" dirty="0">
                <a:latin typeface="Courier New"/>
                <a:cs typeface="Courier New"/>
              </a:rPr>
              <a:t> (</a:t>
            </a:r>
            <a:r>
              <a:rPr lang="pt-BR" sz="1600" dirty="0" err="1">
                <a:latin typeface="Courier New"/>
                <a:cs typeface="Courier New"/>
              </a:rPr>
              <a:t>pair-equal</a:t>
            </a:r>
            <a:r>
              <a:rPr lang="pt-BR" sz="1600" dirty="0">
                <a:latin typeface="Courier New"/>
                <a:cs typeface="Courier New"/>
              </a:rPr>
              <a:t> 1 2)]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2909" y="46066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6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95" y="1254760"/>
            <a:ext cx="2239139" cy="3950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34" y="1254760"/>
            <a:ext cx="2239139" cy="395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034" y="1266577"/>
            <a:ext cx="2667000" cy="39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Invoking Anglican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417638"/>
            <a:ext cx="8991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anglican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  -s *</a:t>
            </a:r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yoursourcefile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*</a:t>
            </a:r>
          </a:p>
          <a:p>
            <a:endParaRPr lang="en-US" sz="1800" dirty="0" smtClean="0">
              <a:solidFill>
                <a:srgbClr val="011A33"/>
              </a:solidFill>
              <a:latin typeface="Courier New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or –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r>
              <a:rPr lang="en-US" sz="1800" dirty="0">
                <a:solidFill>
                  <a:srgbClr val="011A33"/>
                </a:solidFill>
                <a:latin typeface="Courier New"/>
              </a:rPr>
              <a:t>cat *</a:t>
            </a:r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yoursourcefile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* | </a:t>
            </a:r>
            <a:r>
              <a:rPr lang="en-US" sz="1800" dirty="0" err="1">
                <a:solidFill>
                  <a:srgbClr val="011A33"/>
                </a:solidFill>
                <a:latin typeface="Courier New"/>
              </a:rPr>
              <a:t>anglican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 </a:t>
            </a:r>
          </a:p>
          <a:p>
            <a:endParaRPr lang="en-US" sz="1800" dirty="0" smtClean="0">
              <a:solidFill>
                <a:srgbClr val="011A33"/>
              </a:solidFill>
              <a:latin typeface="Courier New"/>
            </a:endParaRP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endParaRPr lang="en-US" sz="1800" dirty="0" smtClean="0">
              <a:solidFill>
                <a:srgbClr val="011A33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11A33"/>
                </a:solidFill>
                <a:latin typeface="Courier New"/>
              </a:rPr>
              <a:t>Some c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ommand </a:t>
            </a:r>
            <a:r>
              <a:rPr lang="en-US" sz="1800" dirty="0">
                <a:solidFill>
                  <a:srgbClr val="011A33"/>
                </a:solidFill>
                <a:latin typeface="Courier New"/>
              </a:rPr>
              <a:t>line </a:t>
            </a:r>
            <a:r>
              <a:rPr lang="en-US" sz="1800" dirty="0" smtClean="0">
                <a:solidFill>
                  <a:srgbClr val="011A33"/>
                </a:solidFill>
                <a:latin typeface="Courier New"/>
              </a:rPr>
              <a:t>switches</a:t>
            </a:r>
          </a:p>
          <a:p>
            <a:endParaRPr lang="en-US" sz="1800" dirty="0">
              <a:solidFill>
                <a:srgbClr val="011A33"/>
              </a:solidFill>
              <a:latin typeface="Courier New"/>
            </a:endParaRPr>
          </a:p>
          <a:p>
            <a:pPr lvl="1"/>
            <a:r>
              <a:rPr lang="en-US" sz="1100" dirty="0">
                <a:solidFill>
                  <a:srgbClr val="011A33"/>
                </a:solidFill>
                <a:latin typeface="Courier New"/>
              </a:rPr>
              <a:t> Switches                                           Default   </a:t>
            </a:r>
            <a:r>
              <a:rPr lang="en-US" sz="1100" dirty="0" err="1">
                <a:solidFill>
                  <a:srgbClr val="011A33"/>
                </a:solidFill>
                <a:latin typeface="Courier New"/>
              </a:rPr>
              <a:t>Desc</a:t>
            </a:r>
            <a:r>
              <a:rPr lang="en-US" sz="1100" dirty="0">
                <a:solidFill>
                  <a:srgbClr val="011A33"/>
                </a:solidFill>
                <a:latin typeface="Courier New"/>
              </a:rPr>
              <a:t>                                              </a:t>
            </a:r>
          </a:p>
          <a:p>
            <a:pPr lvl="1"/>
            <a:r>
              <a:rPr lang="en-US" sz="1100" dirty="0">
                <a:solidFill>
                  <a:srgbClr val="011A33"/>
                </a:solidFill>
                <a:latin typeface="Courier New"/>
              </a:rPr>
              <a:t> --------                                           -------   ----                                              </a:t>
            </a:r>
          </a:p>
          <a:p>
            <a:pPr lvl="1"/>
            <a:r>
              <a:rPr lang="en-US" sz="1100" dirty="0">
                <a:solidFill>
                  <a:srgbClr val="011A33"/>
                </a:solidFill>
                <a:latin typeface="Courier New"/>
              </a:rPr>
              <a:t> -h, --no-help, --help                              false     Show help                                         </a:t>
            </a:r>
          </a:p>
          <a:p>
            <a:pPr lvl="1"/>
            <a:r>
              <a:rPr lang="en-US" sz="1100" dirty="0">
                <a:solidFill>
                  <a:srgbClr val="011A33"/>
                </a:solidFill>
                <a:latin typeface="Courier New"/>
              </a:rPr>
              <a:t> -s, --source-file                                  *in*      Anglican source file to interpret                 </a:t>
            </a:r>
          </a:p>
          <a:p>
            <a:pPr lvl="1"/>
            <a:r>
              <a:rPr lang="en-US" sz="1100" dirty="0">
                <a:solidFill>
                  <a:srgbClr val="011A33"/>
                </a:solidFill>
                <a:latin typeface="Courier New"/>
              </a:rPr>
              <a:t> -p, --predict-file                                 *out*     File into which to print predicts                 </a:t>
            </a:r>
          </a:p>
          <a:p>
            <a:pPr lvl="1"/>
            <a:r>
              <a:rPr lang="en-US" sz="1100" dirty="0" smtClean="0">
                <a:solidFill>
                  <a:srgbClr val="011A33"/>
                </a:solidFill>
                <a:latin typeface="Courier New"/>
              </a:rPr>
              <a:t> -</a:t>
            </a:r>
            <a:r>
              <a:rPr lang="en-US" sz="1100" dirty="0">
                <a:solidFill>
                  <a:srgbClr val="011A33"/>
                </a:solidFill>
                <a:latin typeface="Courier New"/>
              </a:rPr>
              <a:t>n, --</a:t>
            </a:r>
            <a:r>
              <a:rPr lang="en-US" sz="1100" dirty="0" err="1">
                <a:solidFill>
                  <a:srgbClr val="011A33"/>
                </a:solidFill>
                <a:latin typeface="Courier New"/>
              </a:rPr>
              <a:t>num</a:t>
            </a:r>
            <a:r>
              <a:rPr lang="en-US" sz="1100" dirty="0">
                <a:solidFill>
                  <a:srgbClr val="011A33"/>
                </a:solidFill>
                <a:latin typeface="Courier New"/>
              </a:rPr>
              <a:t>-samples                                  Infinity  Number of samples </a:t>
            </a:r>
            <a:endParaRPr lang="da-DK" sz="1100" dirty="0" smtClean="0">
              <a:solidFill>
                <a:srgbClr val="011A33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24228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Anglican Semantics Lite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417638"/>
            <a:ext cx="873252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011A33"/>
                </a:solidFill>
                <a:latin typeface="Arial"/>
                <a:cs typeface="Arial"/>
              </a:rPr>
              <a:t>Applying a </a:t>
            </a:r>
            <a:r>
              <a:rPr lang="en-US" sz="2400" dirty="0" smtClean="0">
                <a:solidFill>
                  <a:srgbClr val="011A33"/>
                </a:solidFill>
                <a:latin typeface="Arial"/>
                <a:cs typeface="Arial"/>
              </a:rPr>
              <a:t>(random) </a:t>
            </a:r>
            <a:r>
              <a:rPr lang="en-US" sz="2400" dirty="0">
                <a:solidFill>
                  <a:srgbClr val="011A33"/>
                </a:solidFill>
                <a:latin typeface="Arial"/>
                <a:cs typeface="Arial"/>
              </a:rPr>
              <a:t>procedure generates a sample.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rgbClr val="011A33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11A33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11A33"/>
                </a:solidFill>
                <a:latin typeface="Arial"/>
                <a:cs typeface="Arial"/>
              </a:rPr>
              <a:t>Running an Anglican program yields a stream of predict expression samples generated from a sequence of program execution paths sampled via a Markov chain Monte Carlo exploration of the space of execution paths.</a:t>
            </a:r>
          </a:p>
          <a:p>
            <a:endParaRPr lang="en-US" sz="2800" dirty="0">
              <a:solidFill>
                <a:srgbClr val="011A33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11A33"/>
                </a:solidFill>
                <a:latin typeface="Arial"/>
                <a:cs typeface="Arial"/>
              </a:rPr>
              <a:t> </a:t>
            </a:r>
            <a:endParaRPr lang="en-US" sz="2800" dirty="0" smtClean="0">
              <a:solidFill>
                <a:srgbClr val="011A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0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1657350"/>
            <a:ext cx="2806700" cy="1155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20" y="3375660"/>
            <a:ext cx="1244600" cy="1092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220970"/>
            <a:ext cx="4724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[assume sigma (</a:t>
            </a:r>
            <a:r>
              <a:rPr lang="en-US" sz="2400" dirty="0" err="1">
                <a:latin typeface="Courier New"/>
                <a:cs typeface="Courier New"/>
              </a:rPr>
              <a:t>sqrt</a:t>
            </a:r>
            <a:r>
              <a:rPr lang="en-US" sz="2400" dirty="0">
                <a:latin typeface="Courier New"/>
                <a:cs typeface="Courier New"/>
              </a:rPr>
              <a:t> 2)]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[assume mu (normal 1 (</a:t>
            </a:r>
            <a:r>
              <a:rPr lang="en-US" sz="2400" dirty="0" err="1">
                <a:latin typeface="Courier New"/>
                <a:cs typeface="Courier New"/>
              </a:rPr>
              <a:t>sqrt</a:t>
            </a:r>
            <a:r>
              <a:rPr lang="en-US" sz="2400" dirty="0">
                <a:latin typeface="Courier New"/>
                <a:cs typeface="Courier New"/>
              </a:rPr>
              <a:t> 5))]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[observe (normal mu sigma) 9]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[observe (normal mu sigma) 8]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[predict mu]</a:t>
            </a:r>
          </a:p>
        </p:txBody>
      </p:sp>
    </p:spTree>
    <p:extLst>
      <p:ext uri="{BB962C8B-B14F-4D97-AF65-F5344CB8AC3E}">
        <p14:creationId xmlns:p14="http://schemas.microsoft.com/office/powerpoint/2010/main" val="318853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numbers added together equal seven?</a:t>
            </a:r>
          </a:p>
        </p:txBody>
      </p:sp>
    </p:spTree>
    <p:extLst>
      <p:ext uri="{BB962C8B-B14F-4D97-AF65-F5344CB8AC3E}">
        <p14:creationId xmlns:p14="http://schemas.microsoft.com/office/powerpoint/2010/main" val="283120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latin typeface="Courier New"/>
                <a:cs typeface="Courier New"/>
              </a:rPr>
              <a:t>[</a:t>
            </a:r>
            <a:r>
              <a:rPr lang="fi-FI" dirty="0" err="1">
                <a:latin typeface="Courier New"/>
                <a:cs typeface="Courier New"/>
              </a:rPr>
              <a:t>assume</a:t>
            </a:r>
            <a:r>
              <a:rPr lang="fi-FI" dirty="0">
                <a:latin typeface="Courier New"/>
                <a:cs typeface="Courier New"/>
              </a:rPr>
              <a:t> a (- (</a:t>
            </a:r>
            <a:r>
              <a:rPr lang="fi-FI" dirty="0" err="1">
                <a:latin typeface="Courier New"/>
                <a:cs typeface="Courier New"/>
              </a:rPr>
              <a:t>poisson</a:t>
            </a:r>
            <a:r>
              <a:rPr lang="fi-FI" dirty="0">
                <a:latin typeface="Courier New"/>
                <a:cs typeface="Courier New"/>
              </a:rPr>
              <a:t> 100) 100)]</a:t>
            </a:r>
          </a:p>
          <a:p>
            <a:pPr marL="0" indent="0">
              <a:buNone/>
            </a:pPr>
            <a:r>
              <a:rPr lang="fi-FI" dirty="0">
                <a:latin typeface="Courier New"/>
                <a:cs typeface="Courier New"/>
              </a:rPr>
              <a:t>[</a:t>
            </a:r>
            <a:r>
              <a:rPr lang="fi-FI" dirty="0" err="1">
                <a:latin typeface="Courier New"/>
                <a:cs typeface="Courier New"/>
              </a:rPr>
              <a:t>assume</a:t>
            </a:r>
            <a:r>
              <a:rPr lang="fi-FI" dirty="0">
                <a:latin typeface="Courier New"/>
                <a:cs typeface="Courier New"/>
              </a:rPr>
              <a:t> b (- (</a:t>
            </a:r>
            <a:r>
              <a:rPr lang="fi-FI" dirty="0" err="1">
                <a:latin typeface="Courier New"/>
                <a:cs typeface="Courier New"/>
              </a:rPr>
              <a:t>poisson</a:t>
            </a:r>
            <a:r>
              <a:rPr lang="fi-FI" dirty="0">
                <a:latin typeface="Courier New"/>
                <a:cs typeface="Courier New"/>
              </a:rPr>
              <a:t> 100) 100)]</a:t>
            </a:r>
          </a:p>
          <a:p>
            <a:pPr marL="0" indent="0">
              <a:buNone/>
            </a:pPr>
            <a:r>
              <a:rPr lang="hu-HU" dirty="0">
                <a:latin typeface="Courier New"/>
                <a:cs typeface="Courier New"/>
              </a:rPr>
              <a:t>[observe (normal (+ a b) .00001) 7]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[predict (list a b)]</a:t>
            </a:r>
          </a:p>
        </p:txBody>
      </p:sp>
    </p:spTree>
    <p:extLst>
      <p:ext uri="{BB962C8B-B14F-4D97-AF65-F5344CB8AC3E}">
        <p14:creationId xmlns:p14="http://schemas.microsoft.com/office/powerpoint/2010/main" val="276324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Anglican Semantics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417638"/>
            <a:ext cx="865632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11A33"/>
                </a:solidFill>
                <a:latin typeface="Arial"/>
                <a:cs typeface="Arial"/>
              </a:rPr>
              <a:t>Running an Anglican program yields a stream of predict expression samples generated from a </a:t>
            </a:r>
            <a:r>
              <a:rPr lang="en-US" sz="2400" dirty="0">
                <a:solidFill>
                  <a:srgbClr val="011A33"/>
                </a:solidFill>
                <a:latin typeface="Arial"/>
                <a:cs typeface="Arial"/>
              </a:rPr>
              <a:t>dependent </a:t>
            </a:r>
            <a:r>
              <a:rPr lang="en-US" sz="2400" dirty="0" smtClean="0">
                <a:solidFill>
                  <a:srgbClr val="011A33"/>
                </a:solidFill>
                <a:latin typeface="Arial"/>
                <a:cs typeface="Arial"/>
              </a:rPr>
              <a:t>sequence of program execution paths sampled via a Markov chain Monte Carlo exploration of the posterior of execution paths conditioned on observed data.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11A33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11A33"/>
                </a:solidFill>
                <a:latin typeface="Arial"/>
                <a:cs typeface="Arial"/>
              </a:rPr>
              <a:t>Test function averages converge in the usual sense.</a:t>
            </a:r>
          </a:p>
          <a:p>
            <a:endParaRPr lang="en-US" sz="2800" dirty="0">
              <a:solidFill>
                <a:srgbClr val="011A33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11A33"/>
                </a:solidFill>
                <a:latin typeface="Arial"/>
                <a:cs typeface="Arial"/>
              </a:rPr>
              <a:t> </a:t>
            </a:r>
            <a:endParaRPr lang="en-US" sz="2800" dirty="0" smtClean="0">
              <a:solidFill>
                <a:srgbClr val="011A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27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Leaving The Beaten Path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20" y="3375660"/>
            <a:ext cx="1244600" cy="1092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0" y="1840230"/>
            <a:ext cx="3403600" cy="1155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40" y="5017770"/>
            <a:ext cx="1778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5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[assume sigma (</a:t>
            </a:r>
            <a:r>
              <a:rPr lang="en-US" dirty="0" err="1">
                <a:latin typeface="Courier New"/>
                <a:cs typeface="Courier New"/>
              </a:rPr>
              <a:t>sqrt</a:t>
            </a:r>
            <a:r>
              <a:rPr lang="en-US" dirty="0">
                <a:latin typeface="Courier New"/>
                <a:cs typeface="Courier New"/>
              </a:rPr>
              <a:t> 2)]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[assume mu (</a:t>
            </a:r>
            <a:r>
              <a:rPr lang="en-US" dirty="0" err="1">
                <a:latin typeface="Courier New"/>
                <a:cs typeface="Courier New"/>
              </a:rPr>
              <a:t>poisson</a:t>
            </a:r>
            <a:r>
              <a:rPr lang="en-US" dirty="0">
                <a:latin typeface="Courier New"/>
                <a:cs typeface="Courier New"/>
              </a:rPr>
              <a:t> 1)]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[observe (normal mu sigma) 9]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[observe (normal mu sigma) 8]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[predict mu]</a:t>
            </a:r>
          </a:p>
        </p:txBody>
      </p:sp>
    </p:spTree>
    <p:extLst>
      <p:ext uri="{BB962C8B-B14F-4D97-AF65-F5344CB8AC3E}">
        <p14:creationId xmlns:p14="http://schemas.microsoft.com/office/powerpoint/2010/main" val="423635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Multivariate Logistic Regression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70" y="2202180"/>
            <a:ext cx="51181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Way Machine Learning Is</a:t>
            </a:r>
            <a:endParaRPr lang="en-US" dirty="0"/>
          </a:p>
        </p:txBody>
      </p:sp>
      <p:pic>
        <p:nvPicPr>
          <p:cNvPr id="6" name="Picture 5" descr="the-way-it-w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" y="1036320"/>
            <a:ext cx="9144000" cy="37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9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[</a:t>
            </a:r>
            <a:r>
              <a:rPr lang="en-US" sz="1200" dirty="0">
                <a:latin typeface="Courier New"/>
                <a:cs typeface="Courier New"/>
              </a:rPr>
              <a:t>assume dot-product (lambda (u v) 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(</a:t>
            </a:r>
            <a:r>
              <a:rPr lang="en-US" sz="1200" dirty="0">
                <a:latin typeface="Courier New"/>
                <a:cs typeface="Courier New"/>
              </a:rPr>
              <a:t>if (= (count u) 0) 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     0 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  (</a:t>
            </a:r>
            <a:r>
              <a:rPr lang="en-US" sz="1200" dirty="0">
                <a:latin typeface="Courier New"/>
                <a:cs typeface="Courier New"/>
              </a:rPr>
              <a:t>+ (* (first u) (first v)) 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     (</a:t>
            </a:r>
            <a:r>
              <a:rPr lang="en-US" sz="1200" dirty="0">
                <a:latin typeface="Courier New"/>
                <a:cs typeface="Courier New"/>
              </a:rPr>
              <a:t>dot-product (rest u) (rest v)))))</a:t>
            </a:r>
            <a:r>
              <a:rPr lang="en-US" sz="1200" dirty="0" smtClean="0">
                <a:latin typeface="Courier New"/>
                <a:cs typeface="Courier New"/>
              </a:rPr>
              <a:t>]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[assume sigma (</a:t>
            </a:r>
            <a:r>
              <a:rPr lang="en-US" sz="1200" dirty="0" err="1" smtClean="0">
                <a:latin typeface="Courier New"/>
                <a:cs typeface="Courier New"/>
              </a:rPr>
              <a:t>sqrt</a:t>
            </a:r>
            <a:r>
              <a:rPr lang="en-US" sz="1200" dirty="0" smtClean="0">
                <a:latin typeface="Courier New"/>
                <a:cs typeface="Courier New"/>
              </a:rPr>
              <a:t> (gamma 1 1))]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[assume beta (list (normal 0 </a:t>
            </a:r>
            <a:r>
              <a:rPr lang="en-US" sz="1200" dirty="0" smtClean="0">
                <a:latin typeface="Courier New"/>
                <a:cs typeface="Courier New"/>
              </a:rPr>
              <a:t>sigma) </a:t>
            </a:r>
            <a:r>
              <a:rPr lang="en-US" sz="1200" dirty="0">
                <a:latin typeface="Courier New"/>
                <a:cs typeface="Courier New"/>
              </a:rPr>
              <a:t>(normal 0 </a:t>
            </a:r>
            <a:r>
              <a:rPr lang="en-US" sz="1200" dirty="0" smtClean="0">
                <a:latin typeface="Courier New"/>
                <a:cs typeface="Courier New"/>
              </a:rPr>
              <a:t>sigma) </a:t>
            </a:r>
            <a:r>
              <a:rPr lang="en-US" sz="1200" dirty="0">
                <a:latin typeface="Courier New"/>
                <a:cs typeface="Courier New"/>
              </a:rPr>
              <a:t>(normal 0 </a:t>
            </a:r>
            <a:r>
              <a:rPr lang="en-US" sz="1200" dirty="0" smtClean="0">
                <a:latin typeface="Courier New"/>
                <a:cs typeface="Courier New"/>
              </a:rPr>
              <a:t>sigma) (</a:t>
            </a:r>
            <a:r>
              <a:rPr lang="en-US" sz="1200" dirty="0">
                <a:latin typeface="Courier New"/>
                <a:cs typeface="Courier New"/>
              </a:rPr>
              <a:t>normal 0 </a:t>
            </a:r>
            <a:r>
              <a:rPr lang="en-US" sz="1200" dirty="0" smtClean="0">
                <a:latin typeface="Courier New"/>
                <a:cs typeface="Courier New"/>
              </a:rPr>
              <a:t>sigma) </a:t>
            </a:r>
            <a:r>
              <a:rPr lang="en-US" sz="1200" dirty="0">
                <a:latin typeface="Courier New"/>
                <a:cs typeface="Courier New"/>
              </a:rPr>
              <a:t>(normal 0 </a:t>
            </a:r>
            <a:r>
              <a:rPr lang="en-US" sz="1200" dirty="0" smtClean="0">
                <a:latin typeface="Courier New"/>
                <a:cs typeface="Courier New"/>
              </a:rPr>
              <a:t>sigma)</a:t>
            </a:r>
            <a:r>
              <a:rPr lang="en-US" sz="1200" dirty="0">
                <a:latin typeface="Courier New"/>
                <a:cs typeface="Courier New"/>
              </a:rPr>
              <a:t>)]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[</a:t>
            </a:r>
            <a:r>
              <a:rPr lang="en-US" sz="1200" dirty="0">
                <a:latin typeface="Courier New"/>
                <a:cs typeface="Courier New"/>
              </a:rPr>
              <a:t>assume z (lambda (x) 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</a:t>
            </a:r>
            <a:r>
              <a:rPr lang="en-US" sz="1200" dirty="0" smtClean="0">
                <a:latin typeface="Courier New"/>
                <a:cs typeface="Courier New"/>
              </a:rPr>
              <a:t>(</a:t>
            </a:r>
            <a:r>
              <a:rPr lang="en-US" sz="1200" dirty="0">
                <a:latin typeface="Courier New"/>
                <a:cs typeface="Courier New"/>
              </a:rPr>
              <a:t>/ 1 (+ </a:t>
            </a:r>
            <a:r>
              <a:rPr lang="en-US" sz="1200" dirty="0" smtClean="0">
                <a:latin typeface="Courier New"/>
                <a:cs typeface="Courier New"/>
              </a:rPr>
              <a:t>1 (</a:t>
            </a:r>
            <a:r>
              <a:rPr lang="en-US" sz="1200" dirty="0" err="1">
                <a:latin typeface="Courier New"/>
                <a:cs typeface="Courier New"/>
              </a:rPr>
              <a:t>exp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(</a:t>
            </a:r>
            <a:r>
              <a:rPr lang="en-US" sz="1200" dirty="0">
                <a:latin typeface="Courier New"/>
                <a:cs typeface="Courier New"/>
              </a:rPr>
              <a:t>* -1 </a:t>
            </a:r>
            <a:r>
              <a:rPr lang="en-US" sz="1200" dirty="0" smtClean="0">
                <a:latin typeface="Courier New"/>
                <a:cs typeface="Courier New"/>
              </a:rPr>
              <a:t>(</a:t>
            </a:r>
            <a:r>
              <a:rPr lang="en-US" sz="1200" dirty="0">
                <a:latin typeface="Courier New"/>
                <a:cs typeface="Courier New"/>
              </a:rPr>
              <a:t>dot-product beta x</a:t>
            </a:r>
            <a:r>
              <a:rPr lang="en-US" sz="1200" dirty="0" smtClean="0">
                <a:latin typeface="Courier New"/>
                <a:cs typeface="Courier New"/>
              </a:rPr>
              <a:t>)))</a:t>
            </a:r>
            <a:r>
              <a:rPr lang="en-US" sz="1200" dirty="0">
                <a:latin typeface="Courier New"/>
                <a:cs typeface="Courier New"/>
              </a:rPr>
              <a:t>)))]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[observe-</a:t>
            </a:r>
            <a:r>
              <a:rPr lang="en-US" sz="1200" dirty="0" err="1">
                <a:latin typeface="Courier New"/>
                <a:cs typeface="Courier New"/>
              </a:rPr>
              <a:t>csv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"</a:t>
            </a:r>
            <a:r>
              <a:rPr lang="en-US" sz="1200" dirty="0">
                <a:latin typeface="Courier New"/>
                <a:cs typeface="Courier New"/>
              </a:rPr>
              <a:t>http://</a:t>
            </a:r>
            <a:r>
              <a:rPr lang="en-US" sz="1200" dirty="0" err="1">
                <a:latin typeface="Courier New"/>
                <a:cs typeface="Courier New"/>
              </a:rPr>
              <a:t>www.robots.ox.ac.uk</a:t>
            </a:r>
            <a:r>
              <a:rPr lang="en-US" sz="1200" dirty="0">
                <a:latin typeface="Courier New"/>
                <a:cs typeface="Courier New"/>
              </a:rPr>
              <a:t>/~</a:t>
            </a:r>
            <a:r>
              <a:rPr lang="en-US" sz="1200" dirty="0" err="1">
                <a:latin typeface="Courier New"/>
                <a:cs typeface="Courier New"/>
              </a:rPr>
              <a:t>fwood</a:t>
            </a:r>
            <a:r>
              <a:rPr lang="en-US" sz="1200" dirty="0">
                <a:latin typeface="Courier New"/>
                <a:cs typeface="Courier New"/>
              </a:rPr>
              <a:t>/</a:t>
            </a:r>
            <a:r>
              <a:rPr lang="en-US" sz="1200" dirty="0" err="1">
                <a:latin typeface="Courier New"/>
                <a:cs typeface="Courier New"/>
              </a:rPr>
              <a:t>anglican</a:t>
            </a:r>
            <a:r>
              <a:rPr lang="en-US" sz="1200" dirty="0">
                <a:latin typeface="Courier New"/>
                <a:cs typeface="Courier New"/>
              </a:rPr>
              <a:t>/examples/</a:t>
            </a:r>
            <a:r>
              <a:rPr lang="en-US" sz="1200" dirty="0" err="1">
                <a:latin typeface="Courier New"/>
                <a:cs typeface="Courier New"/>
              </a:rPr>
              <a:t>logistic_regression</a:t>
            </a:r>
            <a:r>
              <a:rPr lang="en-US" sz="1200" dirty="0">
                <a:latin typeface="Courier New"/>
                <a:cs typeface="Courier New"/>
              </a:rPr>
              <a:t>/</a:t>
            </a:r>
            <a:r>
              <a:rPr lang="en-US" sz="1200" dirty="0" err="1">
                <a:latin typeface="Courier New"/>
                <a:cs typeface="Courier New"/>
              </a:rPr>
              <a:t>iris.csv</a:t>
            </a:r>
            <a:r>
              <a:rPr lang="en-US" sz="1200" dirty="0">
                <a:latin typeface="Courier New"/>
                <a:cs typeface="Courier New"/>
              </a:rPr>
              <a:t>" 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(</a:t>
            </a:r>
            <a:r>
              <a:rPr lang="en-US" sz="1200" dirty="0">
                <a:latin typeface="Courier New"/>
                <a:cs typeface="Courier New"/>
              </a:rPr>
              <a:t>flip (z (list 1 $1 $2 $3 $4))) (= $5 "</a:t>
            </a:r>
            <a:r>
              <a:rPr lang="en-US" sz="1200" dirty="0" smtClean="0">
                <a:latin typeface="Courier New"/>
                <a:cs typeface="Courier New"/>
              </a:rPr>
              <a:t>Iris</a:t>
            </a:r>
            <a:r>
              <a:rPr lang="en-US" sz="1200" dirty="0">
                <a:latin typeface="Courier New"/>
                <a:cs typeface="Courier New"/>
              </a:rPr>
              <a:t>-</a:t>
            </a:r>
            <a:r>
              <a:rPr lang="en-US" sz="1200" dirty="0" err="1" smtClean="0">
                <a:latin typeface="Courier New"/>
                <a:cs typeface="Courier New"/>
              </a:rPr>
              <a:t>setosa</a:t>
            </a:r>
            <a:r>
              <a:rPr lang="en-US" sz="1200" dirty="0">
                <a:latin typeface="Courier New"/>
                <a:cs typeface="Courier New"/>
              </a:rPr>
              <a:t>"</a:t>
            </a:r>
            <a:r>
              <a:rPr lang="en-US" sz="1200" dirty="0" smtClean="0">
                <a:latin typeface="Courier New"/>
                <a:cs typeface="Courier New"/>
              </a:rPr>
              <a:t>)]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[</a:t>
            </a:r>
            <a:r>
              <a:rPr lang="en-US" sz="1200" dirty="0">
                <a:latin typeface="Courier New"/>
                <a:cs typeface="Courier New"/>
              </a:rPr>
              <a:t>predict beta</a:t>
            </a:r>
            <a:r>
              <a:rPr lang="en-US" sz="1200" dirty="0" smtClean="0">
                <a:latin typeface="Courier New"/>
                <a:cs typeface="Courier New"/>
              </a:rPr>
              <a:t>]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; should be Iris-</a:t>
            </a:r>
            <a:r>
              <a:rPr lang="en-US" sz="1200" dirty="0" err="1" smtClean="0">
                <a:latin typeface="Courier New"/>
                <a:cs typeface="Courier New"/>
              </a:rPr>
              <a:t>setosa</a:t>
            </a:r>
            <a:r>
              <a:rPr lang="en-US" sz="1200" dirty="0" smtClean="0">
                <a:latin typeface="Courier New"/>
                <a:cs typeface="Courier New"/>
              </a:rPr>
              <a:t>,    i.e. 1 (from training data)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[predict (z </a:t>
            </a:r>
            <a:r>
              <a:rPr lang="en-US" sz="1200" dirty="0">
                <a:latin typeface="Courier New"/>
                <a:cs typeface="Courier New"/>
              </a:rPr>
              <a:t>(list 1 5.1 3.5 1.4 0.2 </a:t>
            </a:r>
            <a:r>
              <a:rPr lang="en-US" sz="1200" dirty="0" smtClean="0">
                <a:latin typeface="Courier New"/>
                <a:cs typeface="Courier New"/>
              </a:rPr>
              <a:t>))]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; should </a:t>
            </a:r>
            <a:r>
              <a:rPr lang="en-US" sz="1200" dirty="0">
                <a:latin typeface="Courier New"/>
                <a:cs typeface="Courier New"/>
              </a:rPr>
              <a:t>be Iris</a:t>
            </a:r>
            <a:r>
              <a:rPr lang="en-US" sz="1200" dirty="0" smtClean="0">
                <a:latin typeface="Courier New"/>
                <a:cs typeface="Courier New"/>
              </a:rPr>
              <a:t>-</a:t>
            </a:r>
            <a:r>
              <a:rPr lang="en-US" sz="1200" dirty="0" err="1" smtClean="0">
                <a:latin typeface="Courier New"/>
                <a:cs typeface="Courier New"/>
              </a:rPr>
              <a:t>virginica</a:t>
            </a:r>
            <a:r>
              <a:rPr lang="en-US" sz="1200" dirty="0" smtClean="0">
                <a:latin typeface="Courier New"/>
                <a:cs typeface="Courier New"/>
              </a:rPr>
              <a:t>, i.e. 0 </a:t>
            </a:r>
            <a:r>
              <a:rPr lang="en-US" sz="1200" dirty="0">
                <a:latin typeface="Courier New"/>
                <a:cs typeface="Courier New"/>
              </a:rPr>
              <a:t>(from training data)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[</a:t>
            </a:r>
            <a:r>
              <a:rPr lang="en-US" sz="1200" dirty="0">
                <a:latin typeface="Courier New"/>
                <a:cs typeface="Courier New"/>
              </a:rPr>
              <a:t>predict (z (list </a:t>
            </a:r>
            <a:r>
              <a:rPr lang="en-US" sz="1200" dirty="0" smtClean="0">
                <a:latin typeface="Courier New"/>
                <a:cs typeface="Courier New"/>
              </a:rPr>
              <a:t>1 7.7 </a:t>
            </a:r>
            <a:r>
              <a:rPr lang="en-US" sz="1200" dirty="0">
                <a:latin typeface="Courier New"/>
                <a:cs typeface="Courier New"/>
              </a:rPr>
              <a:t>2.6 6.9 2.3 ))]</a:t>
            </a:r>
          </a:p>
          <a:p>
            <a:pPr marL="0" indent="0">
              <a:buNone/>
            </a:pPr>
            <a:endParaRPr lang="en-US"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11092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920" y="1417638"/>
            <a:ext cx="7548880" cy="523716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[assume </a:t>
            </a:r>
            <a:r>
              <a:rPr lang="en-US" sz="3600" dirty="0">
                <a:latin typeface="Courier New"/>
                <a:cs typeface="Courier New"/>
              </a:rPr>
              <a:t>initial-state-</a:t>
            </a:r>
            <a:r>
              <a:rPr lang="en-US" sz="3600" dirty="0" err="1">
                <a:latin typeface="Courier New"/>
                <a:cs typeface="Courier New"/>
              </a:rPr>
              <a:t>dist</a:t>
            </a:r>
            <a:r>
              <a:rPr lang="en-US" sz="3600" dirty="0">
                <a:latin typeface="Courier New"/>
                <a:cs typeface="Courier New"/>
              </a:rPr>
              <a:t> </a:t>
            </a:r>
            <a:r>
              <a:rPr lang="en-US" sz="3600" dirty="0" smtClean="0">
                <a:latin typeface="Courier New"/>
                <a:cs typeface="Courier New"/>
              </a:rPr>
              <a:t>(list </a:t>
            </a:r>
            <a:r>
              <a:rPr lang="en-US" sz="3600" dirty="0">
                <a:latin typeface="Courier New"/>
                <a:cs typeface="Courier New"/>
              </a:rPr>
              <a:t>(/ 1 3) (/ 1 3) (/ 1 3))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[assume </a:t>
            </a:r>
            <a:r>
              <a:rPr lang="en-US" sz="3600" dirty="0">
                <a:latin typeface="Courier New"/>
                <a:cs typeface="Courier New"/>
              </a:rPr>
              <a:t>get-state-transition-</a:t>
            </a:r>
            <a:r>
              <a:rPr lang="en-US" sz="3600" dirty="0" err="1">
                <a:latin typeface="Courier New"/>
                <a:cs typeface="Courier New"/>
              </a:rPr>
              <a:t>dist</a:t>
            </a:r>
            <a:r>
              <a:rPr lang="en-US" sz="3600" dirty="0">
                <a:latin typeface="Courier New"/>
                <a:cs typeface="Courier New"/>
              </a:rPr>
              <a:t> </a:t>
            </a:r>
            <a:endParaRPr lang="en-US" sz="3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    (lambda </a:t>
            </a:r>
            <a:r>
              <a:rPr lang="en-US" sz="3600" dirty="0">
                <a:latin typeface="Courier New"/>
                <a:cs typeface="Courier New"/>
              </a:rPr>
              <a:t>(s</a:t>
            </a:r>
            <a:r>
              <a:rPr lang="en-US" sz="3600" dirty="0" smtClean="0">
                <a:latin typeface="Courier New"/>
                <a:cs typeface="Courier New"/>
              </a:rPr>
              <a:t>) (</a:t>
            </a:r>
            <a:r>
              <a:rPr lang="en-US" sz="3600" dirty="0" err="1" smtClean="0">
                <a:latin typeface="Courier New"/>
                <a:cs typeface="Courier New"/>
              </a:rPr>
              <a:t>cond</a:t>
            </a:r>
            <a:r>
              <a:rPr lang="en-US" sz="3600" dirty="0" smtClean="0">
                <a:latin typeface="Courier New"/>
                <a:cs typeface="Courier New"/>
              </a:rPr>
              <a:t> </a:t>
            </a:r>
            <a:r>
              <a:rPr lang="en-US" sz="3600" dirty="0">
                <a:latin typeface="Courier New"/>
                <a:cs typeface="Courier New"/>
              </a:rPr>
              <a:t>((= s 0) </a:t>
            </a:r>
            <a:r>
              <a:rPr lang="en-US" sz="3600" dirty="0" smtClean="0">
                <a:latin typeface="Courier New"/>
                <a:cs typeface="Courier New"/>
              </a:rPr>
              <a:t>(list </a:t>
            </a:r>
            <a:r>
              <a:rPr lang="en-US" sz="3600" dirty="0">
                <a:latin typeface="Courier New"/>
                <a:cs typeface="Courier New"/>
              </a:rPr>
              <a:t>.1 </a:t>
            </a:r>
            <a:r>
              <a:rPr lang="en-US" sz="3600" dirty="0" smtClean="0">
                <a:latin typeface="Courier New"/>
                <a:cs typeface="Courier New"/>
              </a:rPr>
              <a:t> .</a:t>
            </a:r>
            <a:r>
              <a:rPr lang="en-US" sz="3600" dirty="0">
                <a:latin typeface="Courier New"/>
                <a:cs typeface="Courier New"/>
              </a:rPr>
              <a:t>5 </a:t>
            </a:r>
            <a:r>
              <a:rPr lang="en-US" sz="3600" dirty="0" smtClean="0">
                <a:latin typeface="Courier New"/>
                <a:cs typeface="Courier New"/>
              </a:rPr>
              <a:t> .4</a:t>
            </a:r>
            <a:r>
              <a:rPr lang="en-US" sz="3600" dirty="0">
                <a:latin typeface="Courier New"/>
                <a:cs typeface="Courier New"/>
              </a:rPr>
              <a:t>)) </a:t>
            </a:r>
            <a:endParaRPr lang="en-US" sz="3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>
                <a:latin typeface="Courier New"/>
                <a:cs typeface="Courier New"/>
              </a:rPr>
              <a:t> </a:t>
            </a:r>
            <a:r>
              <a:rPr lang="en-US" sz="3600" dirty="0" smtClean="0">
                <a:latin typeface="Courier New"/>
                <a:cs typeface="Courier New"/>
              </a:rPr>
              <a:t>                     (</a:t>
            </a:r>
            <a:r>
              <a:rPr lang="en-US" sz="3600" dirty="0">
                <a:latin typeface="Courier New"/>
                <a:cs typeface="Courier New"/>
              </a:rPr>
              <a:t>(= s 1) </a:t>
            </a:r>
            <a:r>
              <a:rPr lang="en-US" sz="3600" dirty="0" smtClean="0">
                <a:latin typeface="Courier New"/>
                <a:cs typeface="Courier New"/>
              </a:rPr>
              <a:t>(list </a:t>
            </a:r>
            <a:r>
              <a:rPr lang="en-US" sz="3600" dirty="0">
                <a:latin typeface="Courier New"/>
                <a:cs typeface="Courier New"/>
              </a:rPr>
              <a:t>.2 </a:t>
            </a:r>
            <a:r>
              <a:rPr lang="en-US" sz="3600" dirty="0" smtClean="0">
                <a:latin typeface="Courier New"/>
                <a:cs typeface="Courier New"/>
              </a:rPr>
              <a:t> .</a:t>
            </a:r>
            <a:r>
              <a:rPr lang="en-US" sz="3600" dirty="0">
                <a:latin typeface="Courier New"/>
                <a:cs typeface="Courier New"/>
              </a:rPr>
              <a:t>2 </a:t>
            </a:r>
            <a:r>
              <a:rPr lang="en-US" sz="3600" dirty="0" smtClean="0">
                <a:latin typeface="Courier New"/>
                <a:cs typeface="Courier New"/>
              </a:rPr>
              <a:t> .</a:t>
            </a:r>
            <a:r>
              <a:rPr lang="en-US" sz="3600" dirty="0">
                <a:latin typeface="Courier New"/>
                <a:cs typeface="Courier New"/>
              </a:rPr>
              <a:t>6)</a:t>
            </a:r>
            <a:r>
              <a:rPr lang="en-US" sz="3600" dirty="0" smtClean="0">
                <a:latin typeface="Courier New"/>
                <a:cs typeface="Courier New"/>
              </a:rPr>
              <a:t>)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                      (</a:t>
            </a:r>
            <a:r>
              <a:rPr lang="en-US" sz="3600" dirty="0">
                <a:latin typeface="Courier New"/>
                <a:cs typeface="Courier New"/>
              </a:rPr>
              <a:t>(= s 2) </a:t>
            </a:r>
            <a:r>
              <a:rPr lang="en-US" sz="3600" dirty="0" smtClean="0">
                <a:latin typeface="Courier New"/>
                <a:cs typeface="Courier New"/>
              </a:rPr>
              <a:t>(list </a:t>
            </a:r>
            <a:r>
              <a:rPr lang="en-US" sz="3600" dirty="0">
                <a:latin typeface="Courier New"/>
                <a:cs typeface="Courier New"/>
              </a:rPr>
              <a:t>.15 .15 .7))))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[assume </a:t>
            </a:r>
            <a:r>
              <a:rPr lang="en-US" sz="3600" dirty="0">
                <a:latin typeface="Courier New"/>
                <a:cs typeface="Courier New"/>
              </a:rPr>
              <a:t>transition </a:t>
            </a:r>
            <a:r>
              <a:rPr lang="en-US" sz="3600" dirty="0" smtClean="0">
                <a:latin typeface="Courier New"/>
                <a:cs typeface="Courier New"/>
              </a:rPr>
              <a:t>(lambda (</a:t>
            </a:r>
            <a:r>
              <a:rPr lang="en-US" sz="3600" dirty="0" err="1" smtClean="0">
                <a:latin typeface="Courier New"/>
                <a:cs typeface="Courier New"/>
              </a:rPr>
              <a:t>prev</a:t>
            </a:r>
            <a:r>
              <a:rPr lang="en-US" sz="3600" dirty="0">
                <a:latin typeface="Courier New"/>
                <a:cs typeface="Courier New"/>
              </a:rPr>
              <a:t>-</a:t>
            </a:r>
            <a:r>
              <a:rPr lang="en-US" sz="3600" dirty="0" smtClean="0">
                <a:latin typeface="Courier New"/>
                <a:cs typeface="Courier New"/>
              </a:rPr>
              <a:t>state)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     (discrete (get</a:t>
            </a:r>
            <a:r>
              <a:rPr lang="en-US" sz="3600" dirty="0">
                <a:latin typeface="Courier New"/>
                <a:cs typeface="Courier New"/>
              </a:rPr>
              <a:t>-state-transition-</a:t>
            </a:r>
            <a:r>
              <a:rPr lang="en-US" sz="3600" dirty="0" err="1">
                <a:latin typeface="Courier New"/>
                <a:cs typeface="Courier New"/>
              </a:rPr>
              <a:t>dist</a:t>
            </a:r>
            <a:r>
              <a:rPr lang="en-US" sz="3600" dirty="0">
                <a:latin typeface="Courier New"/>
                <a:cs typeface="Courier New"/>
              </a:rPr>
              <a:t> </a:t>
            </a:r>
            <a:r>
              <a:rPr lang="en-US" sz="3600" dirty="0" err="1">
                <a:latin typeface="Courier New"/>
                <a:cs typeface="Courier New"/>
              </a:rPr>
              <a:t>prev</a:t>
            </a:r>
            <a:r>
              <a:rPr lang="en-US" sz="3600" dirty="0">
                <a:latin typeface="Courier New"/>
                <a:cs typeface="Courier New"/>
              </a:rPr>
              <a:t>-</a:t>
            </a:r>
            <a:r>
              <a:rPr lang="en-US" sz="3600" dirty="0" smtClean="0">
                <a:latin typeface="Courier New"/>
                <a:cs typeface="Courier New"/>
              </a:rPr>
              <a:t>state)</a:t>
            </a:r>
            <a:r>
              <a:rPr lang="en-US" sz="3600" dirty="0">
                <a:latin typeface="Courier New"/>
                <a:cs typeface="Courier New"/>
              </a:rPr>
              <a:t>))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[assume </a:t>
            </a:r>
            <a:r>
              <a:rPr lang="en-US" sz="3600" dirty="0">
                <a:latin typeface="Courier New"/>
                <a:cs typeface="Courier New"/>
              </a:rPr>
              <a:t>get-state </a:t>
            </a:r>
            <a:r>
              <a:rPr lang="en-US" sz="3600" dirty="0" smtClean="0">
                <a:latin typeface="Courier New"/>
                <a:cs typeface="Courier New"/>
              </a:rPr>
              <a:t>(</a:t>
            </a:r>
            <a:r>
              <a:rPr lang="en-US" sz="3600" dirty="0" err="1" smtClean="0">
                <a:latin typeface="Courier New"/>
                <a:cs typeface="Courier New"/>
              </a:rPr>
              <a:t>mem</a:t>
            </a:r>
            <a:r>
              <a:rPr lang="en-US" sz="3600" dirty="0" smtClean="0">
                <a:latin typeface="Courier New"/>
                <a:cs typeface="Courier New"/>
              </a:rPr>
              <a:t> (lambda (index)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     (if (&lt;</a:t>
            </a:r>
            <a:r>
              <a:rPr lang="en-US" sz="3600" dirty="0">
                <a:latin typeface="Courier New"/>
                <a:cs typeface="Courier New"/>
              </a:rPr>
              <a:t>= index 0) </a:t>
            </a:r>
            <a:r>
              <a:rPr lang="en-US" sz="3600" dirty="0" smtClean="0">
                <a:latin typeface="Courier New"/>
                <a:cs typeface="Courier New"/>
              </a:rPr>
              <a:t>(discrete </a:t>
            </a:r>
            <a:r>
              <a:rPr lang="en-US" sz="3600" dirty="0">
                <a:latin typeface="Courier New"/>
                <a:cs typeface="Courier New"/>
              </a:rPr>
              <a:t>initial-state-</a:t>
            </a:r>
            <a:r>
              <a:rPr lang="en-US" sz="3600" dirty="0" err="1" smtClean="0">
                <a:latin typeface="Courier New"/>
                <a:cs typeface="Courier New"/>
              </a:rPr>
              <a:t>dist</a:t>
            </a:r>
            <a:r>
              <a:rPr lang="en-US" sz="3600" dirty="0" smtClean="0">
                <a:latin typeface="Courier New"/>
                <a:cs typeface="Courier New"/>
              </a:rPr>
              <a:t>)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                      (transition (get</a:t>
            </a:r>
            <a:r>
              <a:rPr lang="en-US" sz="3600" dirty="0">
                <a:latin typeface="Courier New"/>
                <a:cs typeface="Courier New"/>
              </a:rPr>
              <a:t>-state (- index 1))))))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[assume </a:t>
            </a:r>
            <a:r>
              <a:rPr lang="en-US" sz="3600" dirty="0">
                <a:latin typeface="Courier New"/>
                <a:cs typeface="Courier New"/>
              </a:rPr>
              <a:t>get-state-observation-mean </a:t>
            </a:r>
            <a:endParaRPr lang="en-US" sz="3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>
                <a:latin typeface="Courier New"/>
                <a:cs typeface="Courier New"/>
              </a:rPr>
              <a:t> </a:t>
            </a:r>
            <a:r>
              <a:rPr lang="en-US" sz="3600" dirty="0" smtClean="0">
                <a:latin typeface="Courier New"/>
                <a:cs typeface="Courier New"/>
              </a:rPr>
              <a:t>    (lambda </a:t>
            </a:r>
            <a:r>
              <a:rPr lang="en-US" sz="3600" dirty="0">
                <a:latin typeface="Courier New"/>
                <a:cs typeface="Courier New"/>
              </a:rPr>
              <a:t>(s</a:t>
            </a:r>
            <a:r>
              <a:rPr lang="en-US" sz="3600" dirty="0" smtClean="0">
                <a:latin typeface="Courier New"/>
                <a:cs typeface="Courier New"/>
              </a:rPr>
              <a:t>) (</a:t>
            </a:r>
            <a:r>
              <a:rPr lang="en-US" sz="3600" dirty="0" err="1" smtClean="0">
                <a:latin typeface="Courier New"/>
                <a:cs typeface="Courier New"/>
              </a:rPr>
              <a:t>cond</a:t>
            </a:r>
            <a:r>
              <a:rPr lang="en-US" sz="3600" dirty="0" smtClean="0">
                <a:latin typeface="Courier New"/>
                <a:cs typeface="Courier New"/>
              </a:rPr>
              <a:t> </a:t>
            </a:r>
            <a:r>
              <a:rPr lang="en-US" sz="3600" dirty="0">
                <a:latin typeface="Courier New"/>
                <a:cs typeface="Courier New"/>
              </a:rPr>
              <a:t>((= s 0) -1) </a:t>
            </a:r>
            <a:endParaRPr lang="en-US" sz="3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>
                <a:latin typeface="Courier New"/>
                <a:cs typeface="Courier New"/>
              </a:rPr>
              <a:t> </a:t>
            </a:r>
            <a:r>
              <a:rPr lang="en-US" sz="3600" dirty="0" smtClean="0">
                <a:latin typeface="Courier New"/>
                <a:cs typeface="Courier New"/>
              </a:rPr>
              <a:t>                      (</a:t>
            </a:r>
            <a:r>
              <a:rPr lang="en-US" sz="3600" dirty="0">
                <a:latin typeface="Courier New"/>
                <a:cs typeface="Courier New"/>
              </a:rPr>
              <a:t>(= s 1) </a:t>
            </a:r>
            <a:r>
              <a:rPr lang="en-US" sz="3600" dirty="0" smtClean="0">
                <a:latin typeface="Courier New"/>
                <a:cs typeface="Courier New"/>
              </a:rPr>
              <a:t> 1</a:t>
            </a:r>
            <a:r>
              <a:rPr lang="en-US" sz="3600" dirty="0">
                <a:latin typeface="Courier New"/>
                <a:cs typeface="Courier New"/>
              </a:rPr>
              <a:t>) </a:t>
            </a:r>
            <a:endParaRPr lang="en-US" sz="3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>
                <a:latin typeface="Courier New"/>
                <a:cs typeface="Courier New"/>
              </a:rPr>
              <a:t> </a:t>
            </a:r>
            <a:r>
              <a:rPr lang="en-US" sz="3600" dirty="0" smtClean="0">
                <a:latin typeface="Courier New"/>
                <a:cs typeface="Courier New"/>
              </a:rPr>
              <a:t>                      (</a:t>
            </a:r>
            <a:r>
              <a:rPr lang="en-US" sz="3600" dirty="0">
                <a:latin typeface="Courier New"/>
                <a:cs typeface="Courier New"/>
              </a:rPr>
              <a:t>(= s 2) </a:t>
            </a:r>
            <a:r>
              <a:rPr lang="en-US" sz="3600" dirty="0" smtClean="0">
                <a:latin typeface="Courier New"/>
                <a:cs typeface="Courier New"/>
              </a:rPr>
              <a:t> 0</a:t>
            </a:r>
            <a:r>
              <a:rPr lang="en-US" sz="3600" dirty="0">
                <a:latin typeface="Courier New"/>
                <a:cs typeface="Courier New"/>
              </a:rPr>
              <a:t>)))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[observe (normal (get</a:t>
            </a:r>
            <a:r>
              <a:rPr lang="en-US" sz="3600" dirty="0">
                <a:latin typeface="Courier New"/>
                <a:cs typeface="Courier New"/>
              </a:rPr>
              <a:t>-state-</a:t>
            </a:r>
            <a:r>
              <a:rPr lang="en-US" sz="3600" dirty="0" err="1">
                <a:latin typeface="Courier New"/>
                <a:cs typeface="Courier New"/>
              </a:rPr>
              <a:t>obs</a:t>
            </a:r>
            <a:r>
              <a:rPr lang="en-US" sz="3600" dirty="0">
                <a:latin typeface="Courier New"/>
                <a:cs typeface="Courier New"/>
              </a:rPr>
              <a:t>-mean </a:t>
            </a:r>
            <a:r>
              <a:rPr lang="en-US" sz="3600" dirty="0" smtClean="0">
                <a:latin typeface="Courier New"/>
                <a:cs typeface="Courier New"/>
              </a:rPr>
              <a:t>(get</a:t>
            </a:r>
            <a:r>
              <a:rPr lang="en-US" sz="3600" dirty="0">
                <a:latin typeface="Courier New"/>
                <a:cs typeface="Courier New"/>
              </a:rPr>
              <a:t>-state </a:t>
            </a:r>
            <a:r>
              <a:rPr lang="en-US" sz="3600" dirty="0" smtClean="0">
                <a:latin typeface="Courier New"/>
                <a:cs typeface="Courier New"/>
              </a:rPr>
              <a:t>1 )</a:t>
            </a:r>
            <a:r>
              <a:rPr lang="en-US" sz="3600" dirty="0">
                <a:latin typeface="Courier New"/>
                <a:cs typeface="Courier New"/>
              </a:rPr>
              <a:t>) 1) .9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[observe (normal (get</a:t>
            </a:r>
            <a:r>
              <a:rPr lang="en-US" sz="3600" dirty="0">
                <a:latin typeface="Courier New"/>
                <a:cs typeface="Courier New"/>
              </a:rPr>
              <a:t>-state-</a:t>
            </a:r>
            <a:r>
              <a:rPr lang="en-US" sz="3600" dirty="0" err="1">
                <a:latin typeface="Courier New"/>
                <a:cs typeface="Courier New"/>
              </a:rPr>
              <a:t>obs</a:t>
            </a:r>
            <a:r>
              <a:rPr lang="en-US" sz="3600" dirty="0">
                <a:latin typeface="Courier New"/>
                <a:cs typeface="Courier New"/>
              </a:rPr>
              <a:t>-mean </a:t>
            </a:r>
            <a:r>
              <a:rPr lang="en-US" sz="3600" dirty="0" smtClean="0">
                <a:latin typeface="Courier New"/>
                <a:cs typeface="Courier New"/>
              </a:rPr>
              <a:t>(get</a:t>
            </a:r>
            <a:r>
              <a:rPr lang="en-US" sz="3600" dirty="0">
                <a:latin typeface="Courier New"/>
                <a:cs typeface="Courier New"/>
              </a:rPr>
              <a:t>-state </a:t>
            </a:r>
            <a:r>
              <a:rPr lang="en-US" sz="3600" dirty="0" smtClean="0">
                <a:latin typeface="Courier New"/>
                <a:cs typeface="Courier New"/>
              </a:rPr>
              <a:t>2 )</a:t>
            </a:r>
            <a:r>
              <a:rPr lang="en-US" sz="3600" dirty="0">
                <a:latin typeface="Courier New"/>
                <a:cs typeface="Courier New"/>
              </a:rPr>
              <a:t>) 1) .8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…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[observe (normal (get</a:t>
            </a:r>
            <a:r>
              <a:rPr lang="en-US" sz="3600" dirty="0">
                <a:latin typeface="Courier New"/>
                <a:cs typeface="Courier New"/>
              </a:rPr>
              <a:t>-state-</a:t>
            </a:r>
            <a:r>
              <a:rPr lang="en-US" sz="3600" dirty="0" err="1">
                <a:latin typeface="Courier New"/>
                <a:cs typeface="Courier New"/>
              </a:rPr>
              <a:t>obs</a:t>
            </a:r>
            <a:r>
              <a:rPr lang="en-US" sz="3600" dirty="0">
                <a:latin typeface="Courier New"/>
                <a:cs typeface="Courier New"/>
              </a:rPr>
              <a:t>-mean </a:t>
            </a:r>
            <a:r>
              <a:rPr lang="en-US" sz="3600" dirty="0" smtClean="0">
                <a:latin typeface="Courier New"/>
                <a:cs typeface="Courier New"/>
              </a:rPr>
              <a:t>(get</a:t>
            </a:r>
            <a:r>
              <a:rPr lang="en-US" sz="3600" dirty="0">
                <a:latin typeface="Courier New"/>
                <a:cs typeface="Courier New"/>
              </a:rPr>
              <a:t>-state 16)) 1) -1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[predict (get</a:t>
            </a:r>
            <a:r>
              <a:rPr lang="en-US" sz="3600" dirty="0">
                <a:latin typeface="Courier New"/>
                <a:cs typeface="Courier New"/>
              </a:rPr>
              <a:t>-state 0)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[predict (get</a:t>
            </a:r>
            <a:r>
              <a:rPr lang="en-US" sz="3600" dirty="0">
                <a:latin typeface="Courier New"/>
                <a:cs typeface="Courier New"/>
              </a:rPr>
              <a:t>-state 1)</a:t>
            </a:r>
            <a:r>
              <a:rPr lang="en-US" sz="3600" dirty="0" smtClean="0">
                <a:latin typeface="Courier New"/>
                <a:cs typeface="Courier New"/>
              </a:rPr>
              <a:t>]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…</a:t>
            </a:r>
            <a:endParaRPr lang="en-US" sz="3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3600" dirty="0" smtClean="0">
                <a:latin typeface="Courier New"/>
                <a:cs typeface="Courier New"/>
              </a:rPr>
              <a:t>[predict (get</a:t>
            </a:r>
            <a:r>
              <a:rPr lang="en-US" sz="3600" dirty="0">
                <a:latin typeface="Courier New"/>
                <a:cs typeface="Courier New"/>
              </a:rPr>
              <a:t>-state 16)]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1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Bayesian </a:t>
            </a:r>
            <a:r>
              <a:rPr lang="en-US" dirty="0" err="1" smtClean="0"/>
              <a:t>Nonparametrics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1091"/>
            <a:ext cx="8229600" cy="4325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sample-stick-index is a procedure that samples an index </a:t>
            </a:r>
            <a:r>
              <a:rPr lang="sk-SK" sz="1600" dirty="0" smtClean="0">
                <a:latin typeface="Courier New"/>
                <a:cs typeface="Courier New"/>
              </a:rPr>
              <a:t>from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a potentially infinite dimensional discrete </a:t>
            </a:r>
            <a:r>
              <a:rPr lang="sk-SK" sz="1600" dirty="0" smtClean="0">
                <a:latin typeface="Courier New"/>
                <a:cs typeface="Courier New"/>
              </a:rPr>
              <a:t>distribution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lazily constructed </a:t>
            </a:r>
            <a:r>
              <a:rPr lang="sk-SK" sz="1600" dirty="0" smtClean="0">
                <a:latin typeface="Courier New"/>
                <a:cs typeface="Courier New"/>
              </a:rPr>
              <a:t>using a </a:t>
            </a:r>
            <a:r>
              <a:rPr lang="sk-SK" sz="1600" dirty="0">
                <a:latin typeface="Courier New"/>
                <a:cs typeface="Courier New"/>
              </a:rPr>
              <a:t>stick breaking rule</a:t>
            </a:r>
          </a:p>
          <a:p>
            <a:pPr marL="0" indent="0">
              <a:buNone/>
            </a:pP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[assume sample-stick-index </a:t>
            </a:r>
            <a:r>
              <a:rPr lang="sk-SK" sz="1600" dirty="0" smtClean="0">
                <a:latin typeface="Courier New"/>
                <a:cs typeface="Courier New"/>
              </a:rPr>
              <a:t>(lambda (breaking</a:t>
            </a:r>
            <a:r>
              <a:rPr lang="sk-SK" sz="1600" dirty="0">
                <a:latin typeface="Courier New"/>
                <a:cs typeface="Courier New"/>
              </a:rPr>
              <a:t>-rule </a:t>
            </a:r>
            <a:r>
              <a:rPr lang="sk-SK" sz="1600" dirty="0" smtClean="0">
                <a:latin typeface="Courier New"/>
                <a:cs typeface="Courier New"/>
              </a:rPr>
              <a:t>index)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(if (flip (breaking</a:t>
            </a:r>
            <a:r>
              <a:rPr lang="sk-SK" sz="1600" dirty="0">
                <a:latin typeface="Courier New"/>
                <a:cs typeface="Courier New"/>
              </a:rPr>
              <a:t>-rule </a:t>
            </a:r>
            <a:r>
              <a:rPr lang="sk-SK" sz="1600" dirty="0" smtClean="0">
                <a:latin typeface="Courier New"/>
                <a:cs typeface="Courier New"/>
              </a:rPr>
              <a:t>index))</a:t>
            </a: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       index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(sample</a:t>
            </a:r>
            <a:r>
              <a:rPr lang="sk-SK" sz="1600" dirty="0">
                <a:latin typeface="Courier New"/>
                <a:cs typeface="Courier New"/>
              </a:rPr>
              <a:t>-stick-index breaking-rule (+ index 1))))]</a:t>
            </a:r>
          </a:p>
          <a:p>
            <a:pPr marL="0" indent="0">
              <a:buNone/>
            </a:pP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186805"/>
            <a:ext cx="865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11A33"/>
                </a:solidFill>
                <a:latin typeface="Arial"/>
                <a:cs typeface="Arial"/>
              </a:rPr>
              <a:t>One way : lazy stick sampling</a:t>
            </a:r>
            <a:endParaRPr lang="en-US" sz="2800" dirty="0">
              <a:solidFill>
                <a:srgbClr val="011A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3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Sethuraman</a:t>
            </a:r>
            <a:r>
              <a:rPr lang="en-US" dirty="0" smtClean="0"/>
              <a:t> Stick Breaking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sethuraman-stick-picking-procedure returns a </a:t>
            </a:r>
            <a:r>
              <a:rPr lang="sk-SK" sz="1600" dirty="0" smtClean="0">
                <a:latin typeface="Courier New"/>
                <a:cs typeface="Courier New"/>
              </a:rPr>
              <a:t>procedure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that picks a stick each time its called from the set of </a:t>
            </a:r>
            <a:r>
              <a:rPr lang="sk-SK" sz="1600" dirty="0" smtClean="0">
                <a:latin typeface="Courier New"/>
                <a:cs typeface="Courier New"/>
              </a:rPr>
              <a:t>sticks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lazily constructed via </a:t>
            </a:r>
            <a:r>
              <a:rPr lang="sk-SK" sz="1600" dirty="0" smtClean="0">
                <a:latin typeface="Courier New"/>
                <a:cs typeface="Courier New"/>
              </a:rPr>
              <a:t>a closed</a:t>
            </a:r>
            <a:r>
              <a:rPr lang="sk-SK" sz="1600" dirty="0">
                <a:latin typeface="Courier New"/>
                <a:cs typeface="Courier New"/>
              </a:rPr>
              <a:t>-over one-parameter stick </a:t>
            </a: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; breaking rule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[assume make-sethuraman-stick-picking-procedure </a:t>
            </a: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(lambda (concentration)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(begin (define </a:t>
            </a:r>
            <a:r>
              <a:rPr lang="sk-SK" sz="1600" dirty="0">
                <a:latin typeface="Courier New"/>
                <a:cs typeface="Courier New"/>
              </a:rPr>
              <a:t>V </a:t>
            </a: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              (mem (lambda (x) (beta </a:t>
            </a:r>
            <a:r>
              <a:rPr lang="sk-SK" sz="1600" dirty="0">
                <a:latin typeface="Courier New"/>
                <a:cs typeface="Courier New"/>
              </a:rPr>
              <a:t>1.0 </a:t>
            </a:r>
            <a:r>
              <a:rPr lang="sk-SK" sz="1600" dirty="0" smtClean="0">
                <a:latin typeface="Courier New"/>
                <a:cs typeface="Courier New"/>
              </a:rPr>
              <a:t>concentration)</a:t>
            </a:r>
            <a:r>
              <a:rPr lang="sk-SK" sz="1600" dirty="0">
                <a:latin typeface="Courier New"/>
                <a:cs typeface="Courier New"/>
              </a:rPr>
              <a:t>)))</a:t>
            </a: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(lambda </a:t>
            </a:r>
            <a:r>
              <a:rPr lang="sk-SK" sz="1600" dirty="0">
                <a:latin typeface="Courier New"/>
                <a:cs typeface="Courier New"/>
              </a:rPr>
              <a:t>() </a:t>
            </a:r>
            <a:r>
              <a:rPr lang="sk-SK" sz="1600" dirty="0" smtClean="0">
                <a:latin typeface="Courier New"/>
                <a:cs typeface="Courier New"/>
              </a:rPr>
              <a:t>(sample</a:t>
            </a:r>
            <a:r>
              <a:rPr lang="sk-SK" sz="1600" dirty="0">
                <a:latin typeface="Courier New"/>
                <a:cs typeface="Courier New"/>
              </a:rPr>
              <a:t>-stick-index V 1))))]</a:t>
            </a:r>
          </a:p>
          <a:p>
            <a:pPr marL="0" indent="0">
              <a:buNone/>
            </a:pP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1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548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DPMem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DPmem is a procedure that takes two arguments -- the </a:t>
            </a:r>
            <a:r>
              <a:rPr lang="sk-SK" sz="1600" dirty="0" smtClean="0">
                <a:latin typeface="Courier New"/>
                <a:cs typeface="Courier New"/>
              </a:rPr>
              <a:t>concentration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to a Dirichlet process and a base sampling </a:t>
            </a:r>
            <a:r>
              <a:rPr lang="sk-SK" sz="1600" dirty="0" smtClean="0">
                <a:latin typeface="Courier New"/>
                <a:cs typeface="Courier New"/>
              </a:rPr>
              <a:t>procedure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; DPmem returns a </a:t>
            </a:r>
            <a:r>
              <a:rPr lang="sk-SK" sz="1600" dirty="0" smtClean="0">
                <a:latin typeface="Courier New"/>
                <a:cs typeface="Courier New"/>
              </a:rPr>
              <a:t>procedure</a:t>
            </a:r>
          </a:p>
          <a:p>
            <a:pPr marL="0" indent="0">
              <a:buNone/>
            </a:pP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[assume </a:t>
            </a:r>
            <a:r>
              <a:rPr lang="sk-SK" sz="1600" dirty="0" smtClean="0">
                <a:latin typeface="Courier New"/>
                <a:cs typeface="Courier New"/>
              </a:rPr>
              <a:t>DPmem (lambda (concentration base)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(begin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(define </a:t>
            </a:r>
            <a:r>
              <a:rPr lang="sk-SK" sz="1600" dirty="0">
                <a:latin typeface="Courier New"/>
                <a:cs typeface="Courier New"/>
              </a:rPr>
              <a:t>get-value-from-cache-or-</a:t>
            </a:r>
            <a:r>
              <a:rPr lang="sk-SK" sz="1600" dirty="0" smtClean="0">
                <a:latin typeface="Courier New"/>
                <a:cs typeface="Courier New"/>
              </a:rPr>
              <a:t>sample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(mem (lambda (args </a:t>
            </a:r>
            <a:r>
              <a:rPr lang="sk-SK" sz="1600" dirty="0">
                <a:latin typeface="Courier New"/>
                <a:cs typeface="Courier New"/>
              </a:rPr>
              <a:t>stick-</a:t>
            </a:r>
            <a:r>
              <a:rPr lang="sk-SK" sz="1600" dirty="0" smtClean="0">
                <a:latin typeface="Courier New"/>
                <a:cs typeface="Courier New"/>
              </a:rPr>
              <a:t>index)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   (apply </a:t>
            </a:r>
            <a:r>
              <a:rPr lang="sk-SK" sz="1600" dirty="0">
                <a:latin typeface="Courier New"/>
                <a:cs typeface="Courier New"/>
              </a:rPr>
              <a:t>base </a:t>
            </a:r>
            <a:r>
              <a:rPr lang="sk-SK" sz="1600" dirty="0" smtClean="0">
                <a:latin typeface="Courier New"/>
                <a:cs typeface="Courier New"/>
              </a:rPr>
              <a:t>args)</a:t>
            </a:r>
            <a:r>
              <a:rPr lang="sk-SK" sz="1600" dirty="0">
                <a:latin typeface="Courier New"/>
                <a:cs typeface="Courier New"/>
              </a:rPr>
              <a:t>))</a:t>
            </a:r>
            <a:r>
              <a:rPr lang="sk-SK" sz="1600" dirty="0" smtClean="0">
                <a:latin typeface="Courier New"/>
                <a:cs typeface="Courier New"/>
              </a:rPr>
              <a:t>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(define </a:t>
            </a:r>
            <a:r>
              <a:rPr lang="sk-SK" sz="1600" dirty="0">
                <a:latin typeface="Courier New"/>
                <a:cs typeface="Courier New"/>
              </a:rPr>
              <a:t>get-stick-picking-procedure-from-</a:t>
            </a:r>
            <a:r>
              <a:rPr lang="sk-SK" sz="1600" dirty="0" smtClean="0">
                <a:latin typeface="Courier New"/>
                <a:cs typeface="Courier New"/>
              </a:rPr>
              <a:t>cache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(mem (lambda (args)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   (make</a:t>
            </a:r>
            <a:r>
              <a:rPr lang="sk-SK" sz="1600" dirty="0">
                <a:latin typeface="Courier New"/>
                <a:cs typeface="Courier New"/>
              </a:rPr>
              <a:t>-sethuraman-stick-picking-procedure </a:t>
            </a:r>
            <a:r>
              <a:rPr lang="sk-SK" sz="1600" dirty="0" smtClean="0">
                <a:latin typeface="Courier New"/>
                <a:cs typeface="Courier New"/>
              </a:rPr>
              <a:t>concentration)</a:t>
            </a:r>
            <a:r>
              <a:rPr lang="sk-SK" sz="1600" dirty="0">
                <a:latin typeface="Courier New"/>
                <a:cs typeface="Courier New"/>
              </a:rPr>
              <a:t>))</a:t>
            </a:r>
            <a:r>
              <a:rPr lang="sk-SK" sz="1600" dirty="0" smtClean="0">
                <a:latin typeface="Courier New"/>
                <a:cs typeface="Courier New"/>
              </a:rPr>
              <a:t>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(lambda varargs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; </a:t>
            </a:r>
            <a:r>
              <a:rPr lang="sk-SK" sz="1600" dirty="0">
                <a:latin typeface="Courier New"/>
                <a:cs typeface="Courier New"/>
              </a:rPr>
              <a:t>when the returned function is called , the first </a:t>
            </a:r>
            <a:r>
              <a:rPr lang="sk-SK" sz="1600" dirty="0" smtClean="0">
                <a:latin typeface="Courier New"/>
                <a:cs typeface="Courier New"/>
              </a:rPr>
              <a:t>thing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; </a:t>
            </a:r>
            <a:r>
              <a:rPr lang="sk-SK" sz="1600" dirty="0">
                <a:latin typeface="Courier New"/>
                <a:cs typeface="Courier New"/>
              </a:rPr>
              <a:t>it does is get the cached stick </a:t>
            </a:r>
            <a:r>
              <a:rPr lang="sk-SK" sz="1600" dirty="0" smtClean="0">
                <a:latin typeface="Courier New"/>
                <a:cs typeface="Courier New"/>
              </a:rPr>
              <a:t>breaking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; </a:t>
            </a:r>
            <a:r>
              <a:rPr lang="sk-SK" sz="1600" dirty="0">
                <a:latin typeface="Courier New"/>
                <a:cs typeface="Courier New"/>
              </a:rPr>
              <a:t>procedure for the passed in </a:t>
            </a:r>
            <a:r>
              <a:rPr lang="sk-SK" sz="1600" dirty="0" smtClean="0">
                <a:latin typeface="Courier New"/>
                <a:cs typeface="Courier New"/>
              </a:rPr>
              <a:t>arguments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; </a:t>
            </a:r>
            <a:r>
              <a:rPr lang="sk-SK" sz="1600" dirty="0">
                <a:latin typeface="Courier New"/>
                <a:cs typeface="Courier New"/>
              </a:rPr>
              <a:t>and _calls_ it to get an </a:t>
            </a:r>
            <a:r>
              <a:rPr lang="sk-SK" sz="1600" dirty="0" smtClean="0">
                <a:latin typeface="Courier New"/>
                <a:cs typeface="Courier New"/>
              </a:rPr>
              <a:t>index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(begin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(define </a:t>
            </a:r>
            <a:r>
              <a:rPr lang="sk-SK" sz="1600" dirty="0">
                <a:latin typeface="Courier New"/>
                <a:cs typeface="Courier New"/>
              </a:rPr>
              <a:t>index (</a:t>
            </a:r>
            <a:r>
              <a:rPr lang="sk-SK" sz="1600" dirty="0" smtClean="0">
                <a:latin typeface="Courier New"/>
                <a:cs typeface="Courier New"/>
              </a:rPr>
              <a:t>(get</a:t>
            </a:r>
            <a:r>
              <a:rPr lang="sk-SK" sz="1600" dirty="0">
                <a:latin typeface="Courier New"/>
                <a:cs typeface="Courier New"/>
              </a:rPr>
              <a:t>-stick-picking-procedure-from-cache </a:t>
            </a:r>
            <a:r>
              <a:rPr lang="sk-SK" sz="1600" dirty="0" smtClean="0">
                <a:latin typeface="Courier New"/>
                <a:cs typeface="Courier New"/>
              </a:rPr>
              <a:t>varargs)</a:t>
            </a:r>
            <a:r>
              <a:rPr lang="sk-SK" sz="1600" dirty="0">
                <a:latin typeface="Courier New"/>
                <a:cs typeface="Courier New"/>
              </a:rPr>
              <a:t>)</a:t>
            </a:r>
            <a:r>
              <a:rPr lang="sk-SK" sz="1600" dirty="0" smtClean="0">
                <a:latin typeface="Courier New"/>
                <a:cs typeface="Courier New"/>
              </a:rPr>
              <a:t>)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; </a:t>
            </a:r>
            <a:r>
              <a:rPr lang="sk-SK" sz="1600" dirty="0">
                <a:latin typeface="Courier New"/>
                <a:cs typeface="Courier New"/>
              </a:rPr>
              <a:t>if , for the given set of arguments </a:t>
            </a:r>
            <a:r>
              <a:rPr lang="sk-SK" sz="1600" dirty="0" smtClean="0">
                <a:latin typeface="Courier New"/>
                <a:cs typeface="Courier New"/>
              </a:rPr>
              <a:t>and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; </a:t>
            </a:r>
            <a:r>
              <a:rPr lang="sk-SK" sz="1600" dirty="0">
                <a:latin typeface="Courier New"/>
                <a:cs typeface="Courier New"/>
              </a:rPr>
              <a:t>just sampled index a return value has </a:t>
            </a:r>
            <a:r>
              <a:rPr lang="sk-SK" sz="1600" dirty="0" smtClean="0">
                <a:latin typeface="Courier New"/>
                <a:cs typeface="Courier New"/>
              </a:rPr>
              <a:t>already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; </a:t>
            </a:r>
            <a:r>
              <a:rPr lang="sk-SK" sz="1600" dirty="0">
                <a:latin typeface="Courier New"/>
                <a:cs typeface="Courier New"/>
              </a:rPr>
              <a:t>been computed , get it from the </a:t>
            </a:r>
            <a:r>
              <a:rPr lang="sk-SK" sz="1600" dirty="0" smtClean="0">
                <a:latin typeface="Courier New"/>
                <a:cs typeface="Courier New"/>
              </a:rPr>
              <a:t>cache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   ; </a:t>
            </a:r>
            <a:r>
              <a:rPr lang="sk-SK" sz="1600" dirty="0">
                <a:latin typeface="Courier New"/>
                <a:cs typeface="Courier New"/>
              </a:rPr>
              <a:t>and return it , otherwise sample a new </a:t>
            </a:r>
            <a:r>
              <a:rPr lang="sk-SK" sz="1600" dirty="0" smtClean="0">
                <a:latin typeface="Courier New"/>
                <a:cs typeface="Courier New"/>
              </a:rPr>
              <a:t>value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       (get</a:t>
            </a:r>
            <a:r>
              <a:rPr lang="sk-SK" sz="1600" dirty="0">
                <a:latin typeface="Courier New"/>
                <a:cs typeface="Courier New"/>
              </a:rPr>
              <a:t>-value-from-cache-or-sample varargs </a:t>
            </a:r>
            <a:r>
              <a:rPr lang="sk-SK" sz="1600" dirty="0" smtClean="0">
                <a:latin typeface="Courier New"/>
                <a:cs typeface="Courier New"/>
              </a:rPr>
              <a:t>index)</a:t>
            </a:r>
            <a:r>
              <a:rPr lang="sk-SK" sz="1600" dirty="0">
                <a:latin typeface="Courier New"/>
                <a:cs typeface="Courier New"/>
              </a:rPr>
              <a:t>))))]</a:t>
            </a:r>
          </a:p>
          <a:p>
            <a:pPr marL="0" indent="0">
              <a:buNone/>
            </a:pP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1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548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Dirichlet</a:t>
            </a:r>
            <a:r>
              <a:rPr lang="en-US" dirty="0" smtClean="0"/>
              <a:t> Process Mixture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[assume H (lambda () </a:t>
            </a: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  (</a:t>
            </a:r>
            <a:r>
              <a:rPr lang="sk-SK" sz="1600" dirty="0">
                <a:latin typeface="Courier New"/>
                <a:cs typeface="Courier New"/>
              </a:rPr>
              <a:t>begin </a:t>
            </a: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    (</a:t>
            </a:r>
            <a:r>
              <a:rPr lang="sk-SK" sz="1600" dirty="0">
                <a:latin typeface="Courier New"/>
                <a:cs typeface="Courier New"/>
              </a:rPr>
              <a:t>define v (/ 1.0 (gamma 1 10))) </a:t>
            </a:r>
            <a:r>
              <a:rPr lang="sk-SK" sz="1600" dirty="0" smtClean="0">
                <a:latin typeface="Courier New"/>
                <a:cs typeface="Courier New"/>
              </a:rPr>
              <a:t>       </a:t>
            </a: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    (</a:t>
            </a:r>
            <a:r>
              <a:rPr lang="sk-SK" sz="1600" dirty="0">
                <a:latin typeface="Courier New"/>
                <a:cs typeface="Courier New"/>
              </a:rPr>
              <a:t>list </a:t>
            </a:r>
            <a:r>
              <a:rPr lang="sk-SK" sz="1600" dirty="0" smtClean="0">
                <a:latin typeface="Courier New"/>
                <a:cs typeface="Courier New"/>
              </a:rPr>
              <a:t>(</a:t>
            </a:r>
            <a:r>
              <a:rPr lang="sk-SK" sz="1600" dirty="0">
                <a:latin typeface="Courier New"/>
                <a:cs typeface="Courier New"/>
              </a:rPr>
              <a:t>normal 0 (sqrt (* 10 v))</a:t>
            </a:r>
            <a:r>
              <a:rPr lang="sk-SK" sz="1600" dirty="0" smtClean="0">
                <a:latin typeface="Courier New"/>
                <a:cs typeface="Courier New"/>
              </a:rPr>
              <a:t>) (</a:t>
            </a:r>
            <a:r>
              <a:rPr lang="sk-SK" sz="1600" dirty="0">
                <a:latin typeface="Courier New"/>
                <a:cs typeface="Courier New"/>
              </a:rPr>
              <a:t>sqrt v))))] </a:t>
            </a:r>
            <a:r>
              <a:rPr lang="sk-SK" sz="1600" dirty="0" smtClean="0">
                <a:latin typeface="Courier New"/>
                <a:cs typeface="Courier New"/>
              </a:rPr>
              <a:t>    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[</a:t>
            </a:r>
            <a:r>
              <a:rPr lang="sk-SK" sz="1600" dirty="0">
                <a:latin typeface="Courier New"/>
                <a:cs typeface="Courier New"/>
              </a:rPr>
              <a:t>assume gaussian-mixture-model-parameters (DPmem 1.72 H)]</a:t>
            </a: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[observe-</a:t>
            </a:r>
            <a:r>
              <a:rPr lang="sk-SK" sz="1600" dirty="0" smtClean="0">
                <a:latin typeface="Courier New"/>
                <a:cs typeface="Courier New"/>
              </a:rPr>
              <a:t>csv </a:t>
            </a:r>
            <a:r>
              <a:rPr lang="sk-SK" sz="1600" dirty="0">
                <a:latin typeface="Courier New"/>
                <a:cs typeface="Courier New"/>
              </a:rPr>
              <a:t>"http</a:t>
            </a:r>
            <a:r>
              <a:rPr lang="sk-SK" sz="1600" dirty="0" smtClean="0">
                <a:latin typeface="Courier New"/>
                <a:cs typeface="Courier New"/>
              </a:rPr>
              <a:t>:// ... "</a:t>
            </a: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 </a:t>
            </a:r>
            <a:r>
              <a:rPr lang="sk-SK" sz="1600" dirty="0" smtClean="0">
                <a:latin typeface="Courier New"/>
                <a:cs typeface="Courier New"/>
              </a:rPr>
              <a:t>    (</a:t>
            </a:r>
            <a:r>
              <a:rPr lang="sk-SK" sz="1600" dirty="0">
                <a:latin typeface="Courier New"/>
                <a:cs typeface="Courier New"/>
              </a:rPr>
              <a:t>apply normal (gaussian-mixture-model-parameters)) $2</a:t>
            </a:r>
            <a:r>
              <a:rPr lang="sk-SK" sz="1600" dirty="0" smtClean="0">
                <a:latin typeface="Courier New"/>
                <a:cs typeface="Courier New"/>
              </a:rPr>
              <a:t>]</a:t>
            </a: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>
                <a:latin typeface="Courier New"/>
                <a:cs typeface="Courier New"/>
              </a:rPr>
              <a:t>[predict (apply normal (gaussian-mixture-model-parameters))</a:t>
            </a:r>
            <a:r>
              <a:rPr lang="sk-SK" sz="1600" dirty="0" smtClean="0">
                <a:latin typeface="Courier New"/>
                <a:cs typeface="Courier New"/>
              </a:rPr>
              <a:t>]</a:t>
            </a:r>
          </a:p>
          <a:p>
            <a:pPr marL="0" indent="0">
              <a:buNone/>
            </a:pP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sk-SK" sz="1600" dirty="0" smtClean="0">
                <a:latin typeface="Courier New"/>
                <a:cs typeface="Courier New"/>
              </a:rPr>
              <a:t>Example:</a:t>
            </a:r>
          </a:p>
          <a:p>
            <a:pPr marL="0" indent="0">
              <a:buNone/>
            </a:pPr>
            <a:endParaRPr lang="sk-SK" sz="16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curl -s http://</a:t>
            </a:r>
            <a:r>
              <a:rPr lang="en-US" sz="1600" dirty="0" err="1">
                <a:latin typeface="Courier New"/>
                <a:cs typeface="Courier New"/>
              </a:rPr>
              <a:t>www.robots.ox.ac.uk</a:t>
            </a:r>
            <a:r>
              <a:rPr lang="en-US" sz="1600" dirty="0">
                <a:latin typeface="Courier New"/>
                <a:cs typeface="Courier New"/>
              </a:rPr>
              <a:t>/~</a:t>
            </a:r>
            <a:r>
              <a:rPr lang="en-US" sz="1600" dirty="0" err="1">
                <a:latin typeface="Courier New"/>
                <a:cs typeface="Courier New"/>
              </a:rPr>
              <a:t>fwood</a:t>
            </a:r>
            <a:r>
              <a:rPr lang="en-US" sz="1600" dirty="0">
                <a:latin typeface="Courier New"/>
                <a:cs typeface="Courier New"/>
              </a:rPr>
              <a:t>/</a:t>
            </a:r>
            <a:r>
              <a:rPr lang="en-US" sz="1600" dirty="0" err="1">
                <a:latin typeface="Courier New"/>
                <a:cs typeface="Courier New"/>
              </a:rPr>
              <a:t>anglican</a:t>
            </a:r>
            <a:r>
              <a:rPr lang="en-US" sz="1600" dirty="0">
                <a:latin typeface="Courier New"/>
                <a:cs typeface="Courier New"/>
              </a:rPr>
              <a:t>/examples/</a:t>
            </a:r>
            <a:r>
              <a:rPr lang="en-US" sz="1600" dirty="0" err="1">
                <a:latin typeface="Courier New"/>
                <a:cs typeface="Courier New"/>
              </a:rPr>
              <a:t>dp_mixture_model</a:t>
            </a:r>
            <a:r>
              <a:rPr lang="en-US" sz="1600" dirty="0">
                <a:latin typeface="Courier New"/>
                <a:cs typeface="Courier New"/>
              </a:rPr>
              <a:t>/</a:t>
            </a:r>
            <a:r>
              <a:rPr lang="en-US" sz="1600" dirty="0" err="1">
                <a:latin typeface="Courier New"/>
                <a:cs typeface="Courier New"/>
              </a:rPr>
              <a:t>dp-church.anglican</a:t>
            </a:r>
            <a:r>
              <a:rPr lang="en-US" sz="1600" dirty="0">
                <a:latin typeface="Courier New"/>
                <a:cs typeface="Courier New"/>
              </a:rPr>
              <a:t> | </a:t>
            </a:r>
            <a:r>
              <a:rPr lang="en-US" sz="1600" dirty="0" err="1">
                <a:latin typeface="Courier New"/>
                <a:cs typeface="Courier New"/>
              </a:rPr>
              <a:t>anglican</a:t>
            </a:r>
            <a:r>
              <a:rPr lang="en-US" sz="1600" dirty="0">
                <a:latin typeface="Courier New"/>
                <a:cs typeface="Courier New"/>
              </a:rPr>
              <a:t> </a:t>
            </a:r>
            <a:r>
              <a:rPr lang="en-US" sz="1600" dirty="0" smtClean="0">
                <a:latin typeface="Courier New"/>
                <a:cs typeface="Courier New"/>
              </a:rPr>
              <a:t>| </a:t>
            </a:r>
            <a:r>
              <a:rPr lang="en-US" sz="1600" dirty="0" err="1">
                <a:latin typeface="Courier New"/>
                <a:cs typeface="Courier New"/>
              </a:rPr>
              <a:t>grep</a:t>
            </a:r>
            <a:r>
              <a:rPr lang="en-US" sz="1600" dirty="0">
                <a:latin typeface="Courier New"/>
                <a:cs typeface="Courier New"/>
              </a:rPr>
              <a:t> 'normal' | </a:t>
            </a:r>
            <a:r>
              <a:rPr lang="en-US" sz="1600" dirty="0" err="1">
                <a:latin typeface="Courier New"/>
                <a:cs typeface="Courier New"/>
              </a:rPr>
              <a:t>awk</a:t>
            </a:r>
            <a:r>
              <a:rPr lang="en-US" sz="1600" dirty="0">
                <a:latin typeface="Courier New"/>
                <a:cs typeface="Courier New"/>
              </a:rPr>
              <a:t> -F',' '{print $2}' | </a:t>
            </a:r>
            <a:r>
              <a:rPr lang="en-US" sz="1600" dirty="0" err="1">
                <a:latin typeface="Courier New"/>
                <a:cs typeface="Courier New"/>
              </a:rPr>
              <a:t>feedgnuplot</a:t>
            </a:r>
            <a:r>
              <a:rPr lang="en-US" sz="1600" dirty="0">
                <a:latin typeface="Courier New"/>
                <a:cs typeface="Courier New"/>
              </a:rPr>
              <a:t> --stream --histogram 0 --with boxes  --</a:t>
            </a:r>
            <a:r>
              <a:rPr lang="en-US" sz="1600" dirty="0" err="1">
                <a:latin typeface="Courier New"/>
                <a:cs typeface="Courier New"/>
              </a:rPr>
              <a:t>xlabel</a:t>
            </a:r>
            <a:r>
              <a:rPr lang="en-US" sz="1600" dirty="0">
                <a:latin typeface="Courier New"/>
                <a:cs typeface="Courier New"/>
              </a:rPr>
              <a:t> 'x' --</a:t>
            </a:r>
            <a:r>
              <a:rPr lang="en-US" sz="1600" dirty="0" err="1">
                <a:latin typeface="Courier New"/>
                <a:cs typeface="Courier New"/>
              </a:rPr>
              <a:t>ylabel</a:t>
            </a:r>
            <a:r>
              <a:rPr lang="en-US" sz="1600" dirty="0">
                <a:latin typeface="Courier New"/>
                <a:cs typeface="Courier New"/>
              </a:rPr>
              <a:t> Frequency --</a:t>
            </a:r>
            <a:r>
              <a:rPr lang="en-US" sz="1600" dirty="0" err="1">
                <a:latin typeface="Courier New"/>
                <a:cs typeface="Courier New"/>
              </a:rPr>
              <a:t>binwidth</a:t>
            </a:r>
            <a:r>
              <a:rPr lang="en-US" sz="1600" dirty="0">
                <a:latin typeface="Courier New"/>
                <a:cs typeface="Courier New"/>
              </a:rPr>
              <a:t> 1</a:t>
            </a:r>
          </a:p>
          <a:p>
            <a:pPr marL="0" indent="0">
              <a:buNone/>
            </a:pPr>
            <a:endParaRPr lang="sk-SK" sz="16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1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4359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Easily implement modern machine learning methods</a:t>
            </a:r>
          </a:p>
          <a:p>
            <a:pPr lvl="1"/>
            <a:r>
              <a:rPr lang="en-US" dirty="0" smtClean="0"/>
              <a:t>10’s of lines of code</a:t>
            </a:r>
            <a:endParaRPr lang="en-US" dirty="0"/>
          </a:p>
          <a:p>
            <a:r>
              <a:rPr lang="en-US" dirty="0" smtClean="0"/>
              <a:t>Higher-order functionality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8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Symbolic Function Induction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What’s the </a:t>
            </a:r>
            <a:r>
              <a:rPr lang="en-US" dirty="0"/>
              <a:t>next value</a:t>
            </a:r>
            <a:r>
              <a:rPr lang="en-US" dirty="0" smtClean="0"/>
              <a:t>?  And the function?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077286"/>
              </p:ext>
            </p:extLst>
          </p:nvPr>
        </p:nvGraphicFramePr>
        <p:xfrm>
          <a:off x="1432560" y="240792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03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975360"/>
            <a:ext cx="7741920" cy="515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[assume get-</a:t>
            </a:r>
            <a:r>
              <a:rPr lang="en-US" sz="1000" dirty="0" err="1">
                <a:latin typeface="Courier New"/>
                <a:cs typeface="Courier New"/>
              </a:rPr>
              <a:t>int</a:t>
            </a:r>
            <a:r>
              <a:rPr lang="en-US" sz="1000" dirty="0">
                <a:latin typeface="Courier New"/>
                <a:cs typeface="Courier New"/>
              </a:rPr>
              <a:t>-constant</a:t>
            </a: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  (lambda () (uniform-discrete 0 10))]</a:t>
            </a:r>
          </a:p>
          <a:p>
            <a:pPr marL="0" indent="0">
              <a:buNone/>
            </a:pPr>
            <a:endParaRPr lang="en-US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[assume safe-div </a:t>
            </a:r>
          </a:p>
          <a:p>
            <a:pPr marL="0" indent="0">
              <a:buNone/>
            </a:pPr>
            <a:r>
              <a:rPr lang="es-ES_tradnl" sz="1000" dirty="0">
                <a:latin typeface="Courier New"/>
                <a:cs typeface="Courier New"/>
              </a:rPr>
              <a:t>  (lambda (x y) (</a:t>
            </a:r>
            <a:r>
              <a:rPr lang="es-ES_tradnl" sz="1000" dirty="0" err="1">
                <a:latin typeface="Courier New"/>
                <a:cs typeface="Courier New"/>
              </a:rPr>
              <a:t>if</a:t>
            </a:r>
            <a:r>
              <a:rPr lang="es-ES_tradnl" sz="1000" dirty="0">
                <a:latin typeface="Courier New"/>
                <a:cs typeface="Courier New"/>
              </a:rPr>
              <a:t> (= y 0) 0 (/ x y)))]</a:t>
            </a:r>
          </a:p>
          <a:p>
            <a:pPr marL="0" indent="0">
              <a:buNone/>
            </a:pPr>
            <a:endParaRPr lang="es-ES_tradnl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s-ES_tradnl" sz="1000" dirty="0">
                <a:latin typeface="Courier New"/>
                <a:cs typeface="Courier New"/>
              </a:rPr>
              <a:t>[</a:t>
            </a:r>
            <a:r>
              <a:rPr lang="es-ES_tradnl" sz="1000" dirty="0" err="1">
                <a:latin typeface="Courier New"/>
                <a:cs typeface="Courier New"/>
              </a:rPr>
              <a:t>assume</a:t>
            </a:r>
            <a:r>
              <a:rPr lang="es-ES_tradnl" sz="1000" dirty="0">
                <a:latin typeface="Courier New"/>
                <a:cs typeface="Courier New"/>
              </a:rPr>
              <a:t> </a:t>
            </a:r>
            <a:r>
              <a:rPr lang="es-ES_tradnl" sz="1000" dirty="0" err="1" smtClean="0">
                <a:latin typeface="Courier New"/>
                <a:cs typeface="Courier New"/>
              </a:rPr>
              <a:t>pcfg</a:t>
            </a:r>
            <a:endParaRPr lang="es-ES_tradnl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s-ES_tradnl" sz="1000" dirty="0">
                <a:latin typeface="Courier New"/>
                <a:cs typeface="Courier New"/>
              </a:rPr>
              <a:t>  (lambda ()</a:t>
            </a:r>
          </a:p>
          <a:p>
            <a:pPr marL="0" indent="0">
              <a:buNone/>
            </a:pPr>
            <a:r>
              <a:rPr lang="es-ES_tradnl" sz="1000" dirty="0">
                <a:latin typeface="Courier New"/>
                <a:cs typeface="Courier New"/>
              </a:rPr>
              <a:t>    (define </a:t>
            </a:r>
            <a:r>
              <a:rPr lang="es-ES_tradnl" sz="1000" dirty="0" err="1">
                <a:latin typeface="Courier New"/>
                <a:cs typeface="Courier New"/>
              </a:rPr>
              <a:t>expression-type</a:t>
            </a:r>
            <a:r>
              <a:rPr lang="es-ES_tradnl" sz="1000" dirty="0">
                <a:latin typeface="Courier New"/>
                <a:cs typeface="Courier New"/>
              </a:rPr>
              <a:t> (</a:t>
            </a:r>
            <a:r>
              <a:rPr lang="es-ES_tradnl" sz="1000" dirty="0" err="1">
                <a:latin typeface="Courier New"/>
                <a:cs typeface="Courier New"/>
              </a:rPr>
              <a:t>discrete</a:t>
            </a:r>
            <a:r>
              <a:rPr lang="es-ES_tradnl" sz="1000" dirty="0">
                <a:latin typeface="Courier New"/>
                <a:cs typeface="Courier New"/>
              </a:rPr>
              <a:t> (</a:t>
            </a:r>
            <a:r>
              <a:rPr lang="es-ES_tradnl" sz="1000" dirty="0" err="1">
                <a:latin typeface="Courier New"/>
                <a:cs typeface="Courier New"/>
              </a:rPr>
              <a:t>list</a:t>
            </a:r>
            <a:r>
              <a:rPr lang="es-ES_tradnl" sz="1000" dirty="0">
                <a:latin typeface="Courier New"/>
                <a:cs typeface="Courier New"/>
              </a:rPr>
              <a:t> 0.40 0.30 0.30)))</a:t>
            </a:r>
          </a:p>
          <a:p>
            <a:pPr marL="0" indent="0">
              <a:buNone/>
            </a:pPr>
            <a:r>
              <a:rPr lang="es-ES_tradnl" sz="1000" dirty="0">
                <a:latin typeface="Courier New"/>
                <a:cs typeface="Courier New"/>
              </a:rPr>
              <a:t>      (</a:t>
            </a:r>
            <a:r>
              <a:rPr lang="es-ES_tradnl" sz="1000" dirty="0" err="1">
                <a:latin typeface="Courier New"/>
                <a:cs typeface="Courier New"/>
              </a:rPr>
              <a:t>cond</a:t>
            </a:r>
            <a:endParaRPr lang="es-ES_tradnl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s-ES_tradnl" sz="1000" dirty="0">
                <a:latin typeface="Courier New"/>
                <a:cs typeface="Courier New"/>
              </a:rPr>
              <a:t>        ((= </a:t>
            </a:r>
            <a:r>
              <a:rPr lang="es-ES_tradnl" sz="1000" dirty="0" err="1">
                <a:latin typeface="Courier New"/>
                <a:cs typeface="Courier New"/>
              </a:rPr>
              <a:t>expression-type</a:t>
            </a:r>
            <a:r>
              <a:rPr lang="es-ES_tradnl" sz="1000" dirty="0">
                <a:latin typeface="Courier New"/>
                <a:cs typeface="Courier New"/>
              </a:rPr>
              <a:t> 0) (</a:t>
            </a:r>
            <a:r>
              <a:rPr lang="es-ES_tradnl" sz="1000" dirty="0" err="1">
                <a:latin typeface="Courier New"/>
                <a:cs typeface="Courier New"/>
              </a:rPr>
              <a:t>get-int-constant</a:t>
            </a:r>
            <a:r>
              <a:rPr lang="es-ES_tradnl" sz="1000" dirty="0">
                <a:latin typeface="Courier New"/>
                <a:cs typeface="Courier New"/>
              </a:rPr>
              <a:t>))</a:t>
            </a:r>
          </a:p>
          <a:p>
            <a:pPr marL="0" indent="0">
              <a:buNone/>
            </a:pPr>
            <a:r>
              <a:rPr lang="fr-FR" sz="1000" dirty="0">
                <a:latin typeface="Courier New"/>
                <a:cs typeface="Courier New"/>
              </a:rPr>
              <a:t>        ((= expression-type 1) 'x)</a:t>
            </a:r>
          </a:p>
          <a:p>
            <a:pPr marL="0" indent="0">
              <a:buNone/>
            </a:pPr>
            <a:r>
              <a:rPr lang="da-DK" sz="1000" dirty="0">
                <a:latin typeface="Courier New"/>
                <a:cs typeface="Courier New"/>
              </a:rPr>
              <a:t>        (</a:t>
            </a:r>
            <a:r>
              <a:rPr lang="da-DK" sz="1000" dirty="0" err="1">
                <a:latin typeface="Courier New"/>
                <a:cs typeface="Courier New"/>
              </a:rPr>
              <a:t>else</a:t>
            </a:r>
            <a:endParaRPr lang="da-DK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da-DK" sz="1000" dirty="0">
                <a:latin typeface="Courier New"/>
                <a:cs typeface="Courier New"/>
              </a:rPr>
              <a:t>          (list</a:t>
            </a: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            (</a:t>
            </a:r>
            <a:r>
              <a:rPr lang="fi-FI" sz="1000" dirty="0" err="1">
                <a:latin typeface="Courier New"/>
                <a:cs typeface="Courier New"/>
              </a:rPr>
              <a:t>nth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list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quote</a:t>
            </a:r>
            <a:r>
              <a:rPr lang="fi-FI" sz="1000" dirty="0">
                <a:latin typeface="Courier New"/>
                <a:cs typeface="Courier New"/>
              </a:rPr>
              <a:t> +) (</a:t>
            </a:r>
            <a:r>
              <a:rPr lang="fi-FI" sz="1000" dirty="0" err="1">
                <a:latin typeface="Courier New"/>
                <a:cs typeface="Courier New"/>
              </a:rPr>
              <a:t>quote</a:t>
            </a:r>
            <a:r>
              <a:rPr lang="fi-FI" sz="1000" dirty="0">
                <a:latin typeface="Courier New"/>
                <a:cs typeface="Courier New"/>
              </a:rPr>
              <a:t> -) (</a:t>
            </a:r>
            <a:r>
              <a:rPr lang="fi-FI" sz="1000" dirty="0" err="1">
                <a:latin typeface="Courier New"/>
                <a:cs typeface="Courier New"/>
              </a:rPr>
              <a:t>quote</a:t>
            </a:r>
            <a:r>
              <a:rPr lang="fi-FI" sz="1000" dirty="0">
                <a:latin typeface="Courier New"/>
                <a:cs typeface="Courier New"/>
              </a:rPr>
              <a:t> *) (</a:t>
            </a:r>
            <a:r>
              <a:rPr lang="fi-FI" sz="1000" dirty="0" err="1">
                <a:latin typeface="Courier New"/>
                <a:cs typeface="Courier New"/>
              </a:rPr>
              <a:t>quote</a:t>
            </a:r>
            <a:r>
              <a:rPr lang="fi-FI" sz="1000" dirty="0">
                <a:latin typeface="Courier New"/>
                <a:cs typeface="Courier New"/>
              </a:rPr>
              <a:t> </a:t>
            </a:r>
            <a:r>
              <a:rPr lang="fi-FI" sz="1000" dirty="0" err="1">
                <a:latin typeface="Courier New"/>
                <a:cs typeface="Courier New"/>
              </a:rPr>
              <a:t>safe-div</a:t>
            </a:r>
            <a:r>
              <a:rPr lang="fi-FI" sz="1000" dirty="0">
                <a:latin typeface="Courier New"/>
                <a:cs typeface="Courier New"/>
              </a:rPr>
              <a:t>))</a:t>
            </a:r>
          </a:p>
          <a:p>
            <a:pPr marL="0" indent="0">
              <a:buNone/>
            </a:pPr>
            <a:r>
              <a:rPr lang="de-DE" sz="1000" dirty="0">
                <a:latin typeface="Courier New"/>
                <a:cs typeface="Courier New"/>
              </a:rPr>
              <a:t>                 (</a:t>
            </a:r>
            <a:r>
              <a:rPr lang="de-DE" sz="1000" dirty="0" err="1">
                <a:latin typeface="Courier New"/>
                <a:cs typeface="Courier New"/>
              </a:rPr>
              <a:t>discrete</a:t>
            </a:r>
            <a:r>
              <a:rPr lang="de-DE" sz="1000" dirty="0">
                <a:latin typeface="Courier New"/>
                <a:cs typeface="Courier New"/>
              </a:rPr>
              <a:t> (</a:t>
            </a:r>
            <a:r>
              <a:rPr lang="de-DE" sz="1000" dirty="0" err="1">
                <a:latin typeface="Courier New"/>
                <a:cs typeface="Courier New"/>
              </a:rPr>
              <a:t>list</a:t>
            </a:r>
            <a:r>
              <a:rPr lang="de-DE" sz="1000" dirty="0">
                <a:latin typeface="Courier New"/>
                <a:cs typeface="Courier New"/>
              </a:rPr>
              <a:t> 0.25 0.25 0.25 0.25)))</a:t>
            </a:r>
          </a:p>
          <a:p>
            <a:pPr marL="0" indent="0">
              <a:buNone/>
            </a:pPr>
            <a:r>
              <a:rPr lang="fr-FR" sz="1000" dirty="0" smtClean="0">
                <a:latin typeface="Courier New"/>
                <a:cs typeface="Courier New"/>
              </a:rPr>
              <a:t>              (</a:t>
            </a:r>
            <a:r>
              <a:rPr lang="fr-FR" sz="1000" dirty="0" err="1" smtClean="0">
                <a:latin typeface="Courier New"/>
                <a:cs typeface="Courier New"/>
              </a:rPr>
              <a:t>pcfg</a:t>
            </a:r>
            <a:r>
              <a:rPr lang="fr-FR" sz="1000" dirty="0" smtClean="0">
                <a:latin typeface="Courier New"/>
                <a:cs typeface="Courier New"/>
              </a:rPr>
              <a:t>) (</a:t>
            </a:r>
            <a:r>
              <a:rPr lang="fr-FR" sz="1000" dirty="0" err="1" smtClean="0">
                <a:latin typeface="Courier New"/>
                <a:cs typeface="Courier New"/>
              </a:rPr>
              <a:t>pcfg</a:t>
            </a:r>
            <a:r>
              <a:rPr lang="fr-FR" sz="1000" dirty="0" smtClean="0">
                <a:latin typeface="Courier New"/>
                <a:cs typeface="Courier New"/>
              </a:rPr>
              <a:t>)))))]</a:t>
            </a:r>
          </a:p>
          <a:p>
            <a:pPr marL="0" indent="0">
              <a:buNone/>
            </a:pPr>
            <a:endParaRPr lang="fr-FR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fr-FR" sz="1000" dirty="0">
                <a:latin typeface="Courier New"/>
                <a:cs typeface="Courier New"/>
              </a:rPr>
              <a:t>[assume </a:t>
            </a:r>
            <a:r>
              <a:rPr lang="fr-FR" sz="1000" dirty="0" err="1">
                <a:latin typeface="Courier New"/>
                <a:cs typeface="Courier New"/>
              </a:rPr>
              <a:t>induced</a:t>
            </a:r>
            <a:r>
              <a:rPr lang="fr-FR" sz="1000" dirty="0">
                <a:latin typeface="Courier New"/>
                <a:cs typeface="Courier New"/>
              </a:rPr>
              <a:t>-</a:t>
            </a:r>
            <a:r>
              <a:rPr lang="fr-FR" sz="1000" dirty="0" err="1">
                <a:latin typeface="Courier New"/>
                <a:cs typeface="Courier New"/>
              </a:rPr>
              <a:t>procedure</a:t>
            </a:r>
            <a:r>
              <a:rPr lang="fr-FR" sz="1000" dirty="0">
                <a:latin typeface="Courier New"/>
                <a:cs typeface="Courier New"/>
              </a:rPr>
              <a:t>-code (</a:t>
            </a:r>
            <a:r>
              <a:rPr lang="fr-FR" sz="1000" dirty="0" err="1">
                <a:latin typeface="Courier New"/>
                <a:cs typeface="Courier New"/>
              </a:rPr>
              <a:t>list</a:t>
            </a:r>
            <a:r>
              <a:rPr lang="fr-FR" sz="1000" dirty="0">
                <a:latin typeface="Courier New"/>
                <a:cs typeface="Courier New"/>
              </a:rPr>
              <a:t> 'lambda (</a:t>
            </a:r>
            <a:r>
              <a:rPr lang="fr-FR" sz="1000" dirty="0" err="1">
                <a:latin typeface="Courier New"/>
                <a:cs typeface="Courier New"/>
              </a:rPr>
              <a:t>list</a:t>
            </a:r>
            <a:r>
              <a:rPr lang="fr-FR" sz="1000" dirty="0">
                <a:latin typeface="Courier New"/>
                <a:cs typeface="Courier New"/>
              </a:rPr>
              <a:t> 'x) </a:t>
            </a:r>
            <a:r>
              <a:rPr lang="fr-FR" sz="1000" dirty="0" smtClean="0">
                <a:latin typeface="Courier New"/>
                <a:cs typeface="Courier New"/>
              </a:rPr>
              <a:t>(</a:t>
            </a:r>
            <a:r>
              <a:rPr lang="es-ES_tradnl" sz="1000" dirty="0" err="1">
                <a:latin typeface="Courier New"/>
                <a:cs typeface="Courier New"/>
              </a:rPr>
              <a:t>pcfg</a:t>
            </a:r>
            <a:r>
              <a:rPr lang="fr-FR" sz="1000" dirty="0" smtClean="0">
                <a:latin typeface="Courier New"/>
                <a:cs typeface="Courier New"/>
              </a:rPr>
              <a:t>)</a:t>
            </a:r>
            <a:r>
              <a:rPr lang="fr-FR" sz="1000" dirty="0">
                <a:latin typeface="Courier New"/>
                <a:cs typeface="Courier New"/>
              </a:rPr>
              <a:t>)]</a:t>
            </a:r>
          </a:p>
          <a:p>
            <a:pPr marL="0" indent="0">
              <a:buNone/>
            </a:pPr>
            <a:r>
              <a:rPr lang="fr-FR" sz="1000" dirty="0">
                <a:latin typeface="Courier New"/>
                <a:cs typeface="Courier New"/>
              </a:rPr>
              <a:t>[assume </a:t>
            </a:r>
            <a:r>
              <a:rPr lang="fr-FR" sz="1000" dirty="0" err="1">
                <a:latin typeface="Courier New"/>
                <a:cs typeface="Courier New"/>
              </a:rPr>
              <a:t>induced-procedure</a:t>
            </a:r>
            <a:r>
              <a:rPr lang="fr-FR" sz="1000" dirty="0">
                <a:latin typeface="Courier New"/>
                <a:cs typeface="Courier New"/>
              </a:rPr>
              <a:t> (</a:t>
            </a:r>
            <a:r>
              <a:rPr lang="fr-FR" sz="1000" dirty="0" err="1">
                <a:latin typeface="Courier New"/>
                <a:cs typeface="Courier New"/>
              </a:rPr>
              <a:t>eval</a:t>
            </a:r>
            <a:r>
              <a:rPr lang="fr-FR" sz="1000" dirty="0">
                <a:latin typeface="Courier New"/>
                <a:cs typeface="Courier New"/>
              </a:rPr>
              <a:t> </a:t>
            </a:r>
            <a:r>
              <a:rPr lang="fr-FR" sz="1000" dirty="0" err="1">
                <a:latin typeface="Courier New"/>
                <a:cs typeface="Courier New"/>
              </a:rPr>
              <a:t>induced</a:t>
            </a:r>
            <a:r>
              <a:rPr lang="fr-FR" sz="1000" dirty="0">
                <a:latin typeface="Courier New"/>
                <a:cs typeface="Courier New"/>
              </a:rPr>
              <a:t>-</a:t>
            </a:r>
            <a:r>
              <a:rPr lang="fr-FR" sz="1000" dirty="0" err="1">
                <a:latin typeface="Courier New"/>
                <a:cs typeface="Courier New"/>
              </a:rPr>
              <a:t>procedure</a:t>
            </a:r>
            <a:r>
              <a:rPr lang="fr-FR" sz="1000" dirty="0">
                <a:latin typeface="Courier New"/>
                <a:cs typeface="Courier New"/>
              </a:rPr>
              <a:t>-code)]</a:t>
            </a:r>
          </a:p>
          <a:p>
            <a:pPr marL="0" indent="0">
              <a:buNone/>
            </a:pPr>
            <a:endParaRPr lang="fr-FR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[</a:t>
            </a:r>
            <a:r>
              <a:rPr lang="fi-FI" sz="1000" dirty="0" err="1">
                <a:latin typeface="Courier New"/>
                <a:cs typeface="Courier New"/>
              </a:rPr>
              <a:t>assume</a:t>
            </a:r>
            <a:r>
              <a:rPr lang="fi-FI" sz="1000" dirty="0">
                <a:latin typeface="Courier New"/>
                <a:cs typeface="Courier New"/>
              </a:rPr>
              <a:t> </a:t>
            </a:r>
            <a:r>
              <a:rPr lang="fi-FI" sz="1000" dirty="0" err="1">
                <a:latin typeface="Courier New"/>
                <a:cs typeface="Courier New"/>
              </a:rPr>
              <a:t>noise</a:t>
            </a:r>
            <a:r>
              <a:rPr lang="fi-FI" sz="1000" dirty="0">
                <a:latin typeface="Courier New"/>
                <a:cs typeface="Courier New"/>
              </a:rPr>
              <a:t> 0.00001]</a:t>
            </a: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[</a:t>
            </a:r>
            <a:r>
              <a:rPr lang="fi-FI" sz="1000" dirty="0" err="1">
                <a:latin typeface="Courier New"/>
                <a:cs typeface="Courier New"/>
              </a:rPr>
              <a:t>observe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normal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induced-procedure</a:t>
            </a:r>
            <a:r>
              <a:rPr lang="fi-FI" sz="1000" dirty="0">
                <a:latin typeface="Courier New"/>
                <a:cs typeface="Courier New"/>
              </a:rPr>
              <a:t> 1) </a:t>
            </a:r>
            <a:r>
              <a:rPr lang="fi-FI" sz="1000" dirty="0" err="1">
                <a:latin typeface="Courier New"/>
                <a:cs typeface="Courier New"/>
              </a:rPr>
              <a:t>noise</a:t>
            </a:r>
            <a:r>
              <a:rPr lang="fi-FI" sz="1000" dirty="0">
                <a:latin typeface="Courier New"/>
                <a:cs typeface="Courier New"/>
              </a:rPr>
              <a:t>) 5]</a:t>
            </a: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[</a:t>
            </a:r>
            <a:r>
              <a:rPr lang="fi-FI" sz="1000" dirty="0" err="1">
                <a:latin typeface="Courier New"/>
                <a:cs typeface="Courier New"/>
              </a:rPr>
              <a:t>observe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normal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induced-procedure</a:t>
            </a:r>
            <a:r>
              <a:rPr lang="fi-FI" sz="1000" dirty="0">
                <a:latin typeface="Courier New"/>
                <a:cs typeface="Courier New"/>
              </a:rPr>
              <a:t> 2) </a:t>
            </a:r>
            <a:r>
              <a:rPr lang="fi-FI" sz="1000" dirty="0" err="1">
                <a:latin typeface="Courier New"/>
                <a:cs typeface="Courier New"/>
              </a:rPr>
              <a:t>noise</a:t>
            </a:r>
            <a:r>
              <a:rPr lang="fi-FI" sz="1000" dirty="0">
                <a:latin typeface="Courier New"/>
                <a:cs typeface="Courier New"/>
              </a:rPr>
              <a:t>) 3]</a:t>
            </a: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[</a:t>
            </a:r>
            <a:r>
              <a:rPr lang="fi-FI" sz="1000" dirty="0" err="1">
                <a:latin typeface="Courier New"/>
                <a:cs typeface="Courier New"/>
              </a:rPr>
              <a:t>observe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normal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induced-procedure</a:t>
            </a:r>
            <a:r>
              <a:rPr lang="fi-FI" sz="1000" dirty="0">
                <a:latin typeface="Courier New"/>
                <a:cs typeface="Courier New"/>
              </a:rPr>
              <a:t> 3) </a:t>
            </a:r>
            <a:r>
              <a:rPr lang="fi-FI" sz="1000" dirty="0" err="1">
                <a:latin typeface="Courier New"/>
                <a:cs typeface="Courier New"/>
              </a:rPr>
              <a:t>noise</a:t>
            </a:r>
            <a:r>
              <a:rPr lang="fi-FI" sz="1000" dirty="0">
                <a:latin typeface="Courier New"/>
                <a:cs typeface="Courier New"/>
              </a:rPr>
              <a:t>) 1]</a:t>
            </a:r>
          </a:p>
          <a:p>
            <a:pPr marL="0" indent="0">
              <a:buNone/>
            </a:pPr>
            <a:endParaRPr lang="fi-FI" sz="10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[</a:t>
            </a:r>
            <a:r>
              <a:rPr lang="fi-FI" sz="1000" dirty="0" err="1">
                <a:latin typeface="Courier New"/>
                <a:cs typeface="Courier New"/>
              </a:rPr>
              <a:t>predict</a:t>
            </a:r>
            <a:r>
              <a:rPr lang="fi-FI" sz="1000" dirty="0">
                <a:latin typeface="Courier New"/>
                <a:cs typeface="Courier New"/>
              </a:rPr>
              <a:t> </a:t>
            </a:r>
            <a:r>
              <a:rPr lang="fi-FI" sz="1000" dirty="0" err="1">
                <a:latin typeface="Courier New"/>
                <a:cs typeface="Courier New"/>
              </a:rPr>
              <a:t>induced-procedure-code</a:t>
            </a:r>
            <a:r>
              <a:rPr lang="fi-FI" sz="1000" dirty="0">
                <a:latin typeface="Courier New"/>
                <a:cs typeface="Courier New"/>
              </a:rPr>
              <a:t>]</a:t>
            </a:r>
          </a:p>
          <a:p>
            <a:pPr marL="0" indent="0">
              <a:buNone/>
            </a:pPr>
            <a:r>
              <a:rPr lang="fi-FI" sz="1000" dirty="0">
                <a:latin typeface="Courier New"/>
                <a:cs typeface="Courier New"/>
              </a:rPr>
              <a:t>[</a:t>
            </a:r>
            <a:r>
              <a:rPr lang="fi-FI" sz="1000" dirty="0" err="1">
                <a:latin typeface="Courier New"/>
                <a:cs typeface="Courier New"/>
              </a:rPr>
              <a:t>predict</a:t>
            </a:r>
            <a:r>
              <a:rPr lang="fi-FI" sz="1000" dirty="0">
                <a:latin typeface="Courier New"/>
                <a:cs typeface="Courier New"/>
              </a:rPr>
              <a:t> (</a:t>
            </a:r>
            <a:r>
              <a:rPr lang="fi-FI" sz="1000" dirty="0" err="1">
                <a:latin typeface="Courier New"/>
                <a:cs typeface="Courier New"/>
              </a:rPr>
              <a:t>induced-procedure</a:t>
            </a:r>
            <a:r>
              <a:rPr lang="fi-FI" sz="1000" dirty="0">
                <a:latin typeface="Courier New"/>
                <a:cs typeface="Courier New"/>
              </a:rPr>
              <a:t> 4)]</a:t>
            </a:r>
            <a:endParaRPr lang="en-US" sz="10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887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and 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AutoNum type="romanLcParenBoth"/>
              <a:defRPr/>
            </a:pPr>
            <a:r>
              <a:rPr lang="en-US" dirty="0"/>
              <a:t>Accelerate iteration over models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Inference is automatic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Writing generative code is easier than deriving model inverses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Lower technical barrier of entry to development of new models</a:t>
            </a:r>
          </a:p>
          <a:p>
            <a:pPr marL="766763" lvl="1">
              <a:buFontTx/>
              <a:buChar char="-"/>
              <a:defRPr/>
            </a:pPr>
            <a:endParaRPr lang="en-US" dirty="0"/>
          </a:p>
          <a:p>
            <a:pPr marL="514350" indent="-514350">
              <a:buAutoNum type="romanLcParenBoth"/>
              <a:defRPr/>
            </a:pPr>
            <a:r>
              <a:rPr lang="en-US" dirty="0"/>
              <a:t>Accelerate iteration over inference procedures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Computer language is an abstraction barrier</a:t>
            </a:r>
          </a:p>
          <a:p>
            <a:pPr marL="1144588" lvl="2" indent="-285750">
              <a:buFontTx/>
              <a:buChar char="-"/>
              <a:defRPr/>
            </a:pPr>
            <a:r>
              <a:rPr lang="en-US" dirty="0"/>
              <a:t>Inference procedures can be tested against a library of models</a:t>
            </a:r>
          </a:p>
          <a:p>
            <a:pPr marL="1144588" lvl="2" indent="-285750">
              <a:buFontTx/>
              <a:buChar char="-"/>
              <a:defRPr/>
            </a:pPr>
            <a:r>
              <a:rPr lang="en-US" dirty="0"/>
              <a:t>Inference procedures become “compiler optimizations”</a:t>
            </a:r>
          </a:p>
          <a:p>
            <a:pPr marL="481013" lvl="1" indent="0">
              <a:buNone/>
              <a:defRPr/>
            </a:pPr>
            <a:endParaRPr lang="en-US" dirty="0"/>
          </a:p>
          <a:p>
            <a:pPr marL="514350" indent="-514350">
              <a:buAutoNum type="romanLcParenBoth"/>
              <a:defRPr/>
            </a:pPr>
            <a:r>
              <a:rPr lang="en-US" dirty="0"/>
              <a:t>Enable development of more expressive models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Probabilistic programs can express a superset of graphical models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Modern machine learning models are tens of lines of code</a:t>
            </a:r>
          </a:p>
          <a:p>
            <a:pPr marL="766763" lvl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Way </a:t>
            </a:r>
            <a:r>
              <a:rPr lang="en-US" sz="4000" kern="1200" dirty="0" smtClean="0">
                <a:solidFill>
                  <a:srgbClr val="011A33"/>
                </a:solidFill>
                <a:effectLst/>
                <a:latin typeface="Arial"/>
                <a:ea typeface="+mj-ea"/>
                <a:cs typeface="Arial"/>
              </a:rPr>
              <a:t>Machine Learning </a:t>
            </a:r>
            <a:r>
              <a:rPr lang="en-US" dirty="0" smtClean="0"/>
              <a:t>Will Be</a:t>
            </a:r>
            <a:endParaRPr lang="en-US" dirty="0"/>
          </a:p>
        </p:txBody>
      </p:sp>
      <p:pic>
        <p:nvPicPr>
          <p:cNvPr id="4" name="Picture 3" descr="the-way-it-will-b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036320"/>
            <a:ext cx="9144000" cy="37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9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Probabilistic Programming Concepts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685800" y="990599"/>
            <a:ext cx="7772400" cy="55441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First half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Procedures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“sample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Programs are generative models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This half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“Sampling” execution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traces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= inference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Different traces arise from stochastic procedure outputs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Elementary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331913" lvl="3" indent="0">
              <a:spcBef>
                <a:spcPts val="0"/>
              </a:spcBef>
              <a:buNone/>
            </a:pP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flip</a:t>
            </a:r>
            <a:r>
              <a:rPr lang="en-US" dirty="0">
                <a:latin typeface="Courier New"/>
                <a:ea typeface="ＭＳ Ｐゴシック" charset="0"/>
                <a:cs typeface="Courier New"/>
              </a:rPr>
              <a:t>, normal, discrete, </a:t>
            </a:r>
            <a:r>
              <a:rPr lang="en-US" dirty="0" err="1" smtClean="0">
                <a:latin typeface="Courier New"/>
                <a:ea typeface="ＭＳ Ｐゴシック" charset="0"/>
                <a:cs typeface="Courier New"/>
              </a:rPr>
              <a:t>poisson</a:t>
            </a: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, </a:t>
            </a:r>
            <a:r>
              <a:rPr lang="en-US" dirty="0">
                <a:latin typeface="Courier New"/>
                <a:ea typeface="ＭＳ Ｐゴシック" charset="0"/>
                <a:cs typeface="Courier New"/>
              </a:rPr>
              <a:t>gamma, </a:t>
            </a: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…</a:t>
            </a:r>
          </a:p>
          <a:p>
            <a:pPr marL="1331913" lvl="3" indent="0">
              <a:spcBef>
                <a:spcPts val="0"/>
              </a:spcBef>
              <a:buNone/>
            </a:pPr>
            <a:endParaRPr lang="en-US" dirty="0">
              <a:latin typeface="Courier New"/>
              <a:ea typeface="ＭＳ Ｐゴシック" charset="0"/>
              <a:cs typeface="Courier New"/>
            </a:endParaRP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Compound</a:t>
            </a:r>
          </a:p>
          <a:p>
            <a:pPr lvl="2"/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331913" lvl="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(lambda (a b) (if (flip a) </a:t>
            </a:r>
          </a:p>
          <a:p>
            <a:pPr marL="1331913" lvl="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                 (+ (</a:t>
            </a:r>
            <a:r>
              <a:rPr lang="en-US" dirty="0" err="1" smtClean="0">
                <a:latin typeface="Courier New"/>
                <a:ea typeface="ＭＳ Ｐゴシック" charset="0"/>
                <a:cs typeface="Courier New"/>
              </a:rPr>
              <a:t>poisson</a:t>
            </a: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 b) 7) </a:t>
            </a:r>
          </a:p>
          <a:p>
            <a:pPr marL="1331913" lvl="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dirty="0" smtClean="0">
                <a:latin typeface="Courier New"/>
                <a:ea typeface="ＭＳ Ｐゴシック" charset="0"/>
                <a:cs typeface="Courier New"/>
              </a:rPr>
              <a:t>                 (normal a b)))</a:t>
            </a:r>
          </a:p>
          <a:p>
            <a:pPr marL="481013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Various sampling algorithms apply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Rejection sampling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Metropolis Hastings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Sequential Monte Carlo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Particle Markov Chain Monte Carlo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4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Trace Probability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Probabilistic </a:t>
            </a:r>
            <a:r>
              <a:rPr lang="en-US" sz="2000" dirty="0"/>
              <a:t>Program Interpretation</a:t>
            </a:r>
          </a:p>
          <a:p>
            <a:pPr lvl="2"/>
            <a:endParaRPr lang="en-US" sz="1600" dirty="0" smtClean="0"/>
          </a:p>
          <a:p>
            <a:r>
              <a:rPr lang="en-US" sz="2000" dirty="0" smtClean="0"/>
              <a:t>Monte </a:t>
            </a:r>
            <a:r>
              <a:rPr lang="en-US" sz="2000" dirty="0"/>
              <a:t>Carlo-based probabilistic inference</a:t>
            </a:r>
          </a:p>
          <a:p>
            <a:pPr lvl="1"/>
            <a:r>
              <a:rPr lang="en-US" sz="1800" dirty="0"/>
              <a:t>Rejection Sampling</a:t>
            </a:r>
          </a:p>
          <a:p>
            <a:pPr lvl="1"/>
            <a:r>
              <a:rPr lang="en-US" sz="1800" dirty="0"/>
              <a:t>MCMC</a:t>
            </a:r>
          </a:p>
          <a:p>
            <a:pPr lvl="1"/>
            <a:r>
              <a:rPr lang="en-US" sz="1800" dirty="0"/>
              <a:t>SMC</a:t>
            </a:r>
          </a:p>
          <a:p>
            <a:pPr lvl="1"/>
            <a:r>
              <a:rPr lang="en-US" sz="1800" dirty="0"/>
              <a:t>PMCMC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3937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Inference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036320"/>
            <a:ext cx="9017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Monte Carlo Integration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1074057"/>
            <a:ext cx="9144000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Sample Execution Traces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an execution trace?</a:t>
            </a:r>
          </a:p>
          <a:p>
            <a:r>
              <a:rPr lang="en-US" dirty="0" smtClean="0"/>
              <a:t>What is its probability?</a:t>
            </a:r>
          </a:p>
        </p:txBody>
      </p:sp>
    </p:spTree>
    <p:extLst>
      <p:ext uri="{BB962C8B-B14F-4D97-AF65-F5344CB8AC3E}">
        <p14:creationId xmlns:p14="http://schemas.microsoft.com/office/powerpoint/2010/main" val="25350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1066800"/>
            <a:ext cx="8458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Forward interpretation generates </a:t>
            </a:r>
            <a:r>
              <a:rPr lang="en-US" dirty="0">
                <a:solidFill>
                  <a:srgbClr val="FFFFFF"/>
                </a:solidFill>
              </a:rPr>
              <a:t>sequences of stochastic procedure applications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6629400" cy="920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Execution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Trace Probability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2" y="4711700"/>
            <a:ext cx="6045200" cy="9271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Straight Connector 11"/>
          <p:cNvCxnSpPr/>
          <p:nvPr/>
        </p:nvCxnSpPr>
        <p:spPr bwMode="auto">
          <a:xfrm>
            <a:off x="5148262" y="5376862"/>
            <a:ext cx="0" cy="5334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825" name="TextBox 12"/>
          <p:cNvSpPr txBox="1">
            <a:spLocks noChangeArrowheads="1"/>
          </p:cNvSpPr>
          <p:nvPr/>
        </p:nvSpPr>
        <p:spPr bwMode="auto">
          <a:xfrm>
            <a:off x="4995862" y="5910262"/>
            <a:ext cx="2808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Type of stochastic procedure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4995862" y="4157662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Parameter of stochastic procedure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5" name="Straight Connector 14"/>
          <p:cNvCxnSpPr>
            <a:endCxn id="34826" idx="1"/>
          </p:cNvCxnSpPr>
          <p:nvPr/>
        </p:nvCxnSpPr>
        <p:spPr bwMode="auto">
          <a:xfrm flipV="1">
            <a:off x="4995862" y="4327525"/>
            <a:ext cx="0" cy="668337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828" name="TextBox 17"/>
          <p:cNvSpPr txBox="1">
            <a:spLocks noChangeArrowheads="1"/>
          </p:cNvSpPr>
          <p:nvPr/>
        </p:nvSpPr>
        <p:spPr bwMode="auto">
          <a:xfrm>
            <a:off x="4843462" y="1143000"/>
            <a:ext cx="1622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Observed value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4919662" y="1524000"/>
            <a:ext cx="0" cy="668338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830" name="TextBox 19"/>
          <p:cNvSpPr txBox="1">
            <a:spLocks noChangeArrowheads="1"/>
          </p:cNvSpPr>
          <p:nvPr/>
        </p:nvSpPr>
        <p:spPr bwMode="auto">
          <a:xfrm>
            <a:off x="5072062" y="1447800"/>
            <a:ext cx="3538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Parameter of observation distribution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5148262" y="1905000"/>
            <a:ext cx="0" cy="2286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5300662" y="2514600"/>
            <a:ext cx="7938" cy="3556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833" name="TextBox 24"/>
          <p:cNvSpPr txBox="1">
            <a:spLocks noChangeArrowheads="1"/>
          </p:cNvSpPr>
          <p:nvPr/>
        </p:nvSpPr>
        <p:spPr bwMode="auto">
          <a:xfrm>
            <a:off x="3931951" y="2941766"/>
            <a:ext cx="19754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Type of </a:t>
            </a:r>
            <a:r>
              <a:rPr lang="en-US" sz="1600" dirty="0" smtClean="0">
                <a:solidFill>
                  <a:schemeClr val="accent1"/>
                </a:solidFill>
              </a:rPr>
              <a:t>observation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distribution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6062662" y="2895600"/>
            <a:ext cx="24310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Interpreter memory state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5791200" y="2514600"/>
            <a:ext cx="576262" cy="3810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54000" y="1320224"/>
            <a:ext cx="348034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Posterior Distribution of Trace Given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Observations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756371" y="1905000"/>
            <a:ext cx="0" cy="344056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4000" y="2749550"/>
            <a:ext cx="29104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Joint Distribution of Trace And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Observations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1500909" y="2514600"/>
            <a:ext cx="715818" cy="276514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01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  <p:bldP spid="348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Suggests Relationship To State Space Modeling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15655"/>
            <a:ext cx="6959600" cy="2387600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457201" y="1066801"/>
            <a:ext cx="8229600" cy="4800600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Program generates all random variables</a:t>
            </a: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State is interpreter memory state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Transition is stochastic procedure application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Only observes need be indexed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52399" y="1627909"/>
            <a:ext cx="6636327" cy="69272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683000" y="3105727"/>
            <a:ext cx="357909" cy="1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040909" y="2959679"/>
            <a:ext cx="12625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g = observe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40182" y="1818988"/>
            <a:ext cx="1935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f = execute forward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2874818" y="2157542"/>
            <a:ext cx="127000" cy="338587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 </a:t>
            </a:r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511300"/>
            <a:ext cx="4648200" cy="41148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(define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Courier New"/>
                <a:cs typeface="Courier New"/>
              </a:rPr>
              <a:t> </a:t>
            </a:r>
            <a:r>
              <a:rPr lang="en-US" sz="1100" dirty="0">
                <a:latin typeface="Courier New"/>
                <a:cs typeface="Courier New"/>
              </a:rPr>
              <a:t>(</a:t>
            </a:r>
            <a:r>
              <a:rPr lang="en-US" sz="1100" dirty="0" err="1">
                <a:latin typeface="Courier New"/>
                <a:cs typeface="Courier New"/>
              </a:rPr>
              <a:t>cond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endParaRPr lang="en-US" sz="1100" dirty="0" smtClean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(self-evaluating?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(variable?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(lookup-variable-value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(quoted?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(text-of-quotation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(assignment?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-assignment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(definition?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-definition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(if?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-if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(lambda? </a:t>
            </a:r>
            <a:r>
              <a:rPr lang="en-US" sz="1100" dirty="0" err="1">
                <a:latin typeface="Courier New"/>
                <a:cs typeface="Courier New"/>
              </a:rPr>
              <a:t>e</a:t>
            </a:r>
            <a:r>
              <a:rPr lang="en-US" sz="1100" dirty="0" err="1" smtClean="0">
                <a:latin typeface="Courier New"/>
                <a:cs typeface="Courier New"/>
              </a:rPr>
              <a:t>xp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 </a:t>
            </a:r>
            <a:r>
              <a:rPr lang="en-US" sz="1100" dirty="0" smtClean="0">
                <a:latin typeface="Courier New"/>
                <a:cs typeface="Courier New"/>
              </a:rPr>
              <a:t>   (</a:t>
            </a:r>
            <a:r>
              <a:rPr lang="en-US" sz="1100" dirty="0">
                <a:latin typeface="Courier New"/>
                <a:cs typeface="Courier New"/>
              </a:rPr>
              <a:t>make-procedure (lambda-parameters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                  (</a:t>
            </a:r>
            <a:r>
              <a:rPr lang="en-US" sz="1100" dirty="0">
                <a:latin typeface="Courier New"/>
                <a:cs typeface="Courier New"/>
              </a:rPr>
              <a:t>lambda-body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 smtClean="0">
                <a:latin typeface="Courier New"/>
                <a:cs typeface="Courier New"/>
              </a:rPr>
              <a:t>) </a:t>
            </a:r>
            <a:r>
              <a:rPr lang="en-US" sz="1100" dirty="0" err="1" smtClean="0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(begin?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 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-sequence (begin-actions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</a:t>
            </a:r>
            <a:r>
              <a:rPr lang="en-US" sz="1100" dirty="0" err="1">
                <a:latin typeface="Courier New"/>
                <a:cs typeface="Courier New"/>
              </a:rPr>
              <a:t>cond</a:t>
            </a:r>
            <a:r>
              <a:rPr lang="en-US" sz="1100" dirty="0">
                <a:latin typeface="Courier New"/>
                <a:cs typeface="Courier New"/>
              </a:rPr>
              <a:t>?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 (</a:t>
            </a:r>
            <a:r>
              <a:rPr lang="en-US" sz="1100" dirty="0" err="1">
                <a:latin typeface="Courier New"/>
                <a:cs typeface="Courier New"/>
              </a:rPr>
              <a:t>cond</a:t>
            </a:r>
            <a:r>
              <a:rPr lang="en-US" sz="1100" dirty="0">
                <a:latin typeface="Courier New"/>
                <a:cs typeface="Courier New"/>
              </a:rPr>
              <a:t>-&gt;if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</a:t>
            </a:r>
            <a:r>
              <a:rPr lang="en-US" sz="1100" dirty="0">
                <a:latin typeface="Courier New"/>
                <a:cs typeface="Courier New"/>
              </a:rPr>
              <a:t>(application? </a:t>
            </a:r>
            <a:r>
              <a:rPr lang="en-US" sz="1100" dirty="0" err="1" smtClean="0">
                <a:latin typeface="Courier New"/>
                <a:cs typeface="Courier New"/>
              </a:rPr>
              <a:t>exp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  (</a:t>
            </a:r>
            <a:r>
              <a:rPr lang="en-US" sz="1100" dirty="0">
                <a:latin typeface="Courier New"/>
                <a:cs typeface="Courier New"/>
              </a:rPr>
              <a:t>apply (</a:t>
            </a:r>
            <a:r>
              <a:rPr lang="en-US" sz="1100" dirty="0" err="1">
                <a:latin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cs typeface="Courier New"/>
              </a:rPr>
              <a:t> (operator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         (</a:t>
            </a:r>
            <a:r>
              <a:rPr lang="en-US" sz="1100" dirty="0">
                <a:latin typeface="Courier New"/>
                <a:cs typeface="Courier New"/>
              </a:rPr>
              <a:t>list-of-values (operands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 </a:t>
            </a:r>
            <a:r>
              <a:rPr lang="en-US" sz="1100" dirty="0" err="1">
                <a:latin typeface="Courier New"/>
                <a:cs typeface="Courier New"/>
              </a:rPr>
              <a:t>env</a:t>
            </a:r>
            <a:r>
              <a:rPr lang="en-US" sz="1100" dirty="0">
                <a:latin typeface="Courier New"/>
                <a:cs typeface="Courier New"/>
              </a:rPr>
              <a:t>))</a:t>
            </a:r>
            <a:r>
              <a:rPr lang="en-US" sz="1100" dirty="0" smtClean="0">
                <a:latin typeface="Courier New"/>
                <a:cs typeface="Courier New"/>
              </a:rPr>
              <a:t>)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(else</a:t>
            </a:r>
            <a:endParaRPr lang="en-US" sz="1100" dirty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  (</a:t>
            </a:r>
            <a:r>
              <a:rPr lang="en-US" sz="1100" dirty="0">
                <a:latin typeface="Courier New"/>
                <a:cs typeface="Courier New"/>
              </a:rPr>
              <a:t>error </a:t>
            </a:r>
            <a:endParaRPr lang="en-US" sz="1100" dirty="0" smtClean="0">
              <a:latin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cs typeface="Courier New"/>
              </a:rPr>
              <a:t>      "</a:t>
            </a:r>
            <a:r>
              <a:rPr lang="en-US" sz="1100" dirty="0">
                <a:latin typeface="Courier New"/>
                <a:cs typeface="Courier New"/>
              </a:rPr>
              <a:t>Unknown expression type -- EVAL" </a:t>
            </a:r>
            <a:r>
              <a:rPr lang="en-US" sz="1100" dirty="0" err="1">
                <a:latin typeface="Courier New"/>
                <a:cs typeface="Courier New"/>
              </a:rPr>
              <a:t>exp</a:t>
            </a:r>
            <a:r>
              <a:rPr lang="en-US" sz="1100" dirty="0">
                <a:latin typeface="Courier New"/>
                <a:cs typeface="Courier New"/>
              </a:rPr>
              <a:t>))))</a:t>
            </a:r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5430520" cy="41148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(define (apply procedure arguments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Courier New"/>
                <a:ea typeface="Courier New"/>
                <a:cs typeface="Courier New"/>
              </a:rPr>
              <a:t> (</a:t>
            </a:r>
            <a:r>
              <a:rPr lang="en-US" sz="1100" dirty="0" err="1" smtClean="0">
                <a:latin typeface="Courier New"/>
                <a:ea typeface="Courier New"/>
                <a:cs typeface="Courier New"/>
              </a:rPr>
              <a:t>cond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((primitive-procedure? procedure)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(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apply-primitive-procedure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procedure arguments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)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)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(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(compound-procedure? p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rocedure)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(</a:t>
            </a:r>
            <a:r>
              <a:rPr lang="en-US" sz="1100" dirty="0" err="1">
                <a:latin typeface="Courier New"/>
                <a:ea typeface="Courier New"/>
                <a:cs typeface="Courier New"/>
              </a:rPr>
              <a:t>eval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-sequence </a:t>
            </a:r>
            <a:endParaRPr lang="en-US" sz="1100" dirty="0" smtClean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Courier New"/>
                <a:ea typeface="Courier New"/>
                <a:cs typeface="Courier New"/>
              </a:rPr>
              <a:t>     (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procedure-body procedure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)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 (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extend-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environment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   (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procedure-parameters procedure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)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   arguments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   (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procedure-environment procedure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 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)</a:t>
            </a:r>
            <a:endParaRPr lang="en-US" sz="1100" dirty="0">
              <a:latin typeface="Courier New"/>
              <a:ea typeface="Courier New"/>
              <a:cs typeface="Courier Ne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(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else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(error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ourier New"/>
                <a:ea typeface="Courier New"/>
                <a:cs typeface="Courier New"/>
              </a:rPr>
              <a:t>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   "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Unknown procedure type </a:t>
            </a:r>
            <a:r>
              <a:rPr lang="en-US" sz="1100" dirty="0" smtClean="0">
                <a:latin typeface="Courier New"/>
                <a:ea typeface="Courier New"/>
                <a:cs typeface="Courier New"/>
              </a:rPr>
              <a:t>– APPLY” procedure</a:t>
            </a:r>
            <a:r>
              <a:rPr lang="en-US" sz="1100" dirty="0">
                <a:latin typeface="Courier New"/>
                <a:ea typeface="Courier New"/>
                <a:cs typeface="Courier New"/>
              </a:rPr>
              <a:t>))))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76200" y="1066800"/>
            <a:ext cx="426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err="1" smtClean="0">
                <a:solidFill>
                  <a:srgbClr val="011A33"/>
                </a:solidFill>
              </a:rPr>
              <a:t>eval</a:t>
            </a:r>
            <a:endParaRPr lang="en-US" sz="2000" dirty="0">
              <a:solidFill>
                <a:srgbClr val="011A33"/>
              </a:solidFill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4572000" y="1066800"/>
            <a:ext cx="426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11A33"/>
                </a:solidFill>
              </a:rPr>
              <a:t>apply</a:t>
            </a:r>
            <a:endParaRPr lang="en-US" sz="2000" dirty="0">
              <a:solidFill>
                <a:srgbClr val="011A33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400" y="1798320"/>
            <a:ext cx="4419600" cy="2600960"/>
          </a:xfrm>
          <a:prstGeom prst="rect">
            <a:avLst/>
          </a:prstGeom>
          <a:solidFill>
            <a:srgbClr val="FFFFFF">
              <a:alpha val="8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" y="5022850"/>
            <a:ext cx="4419600" cy="840740"/>
          </a:xfrm>
          <a:prstGeom prst="rect">
            <a:avLst/>
          </a:prstGeom>
          <a:solidFill>
            <a:srgbClr val="FFFFFF">
              <a:alpha val="8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0" y="4399280"/>
            <a:ext cx="4419600" cy="803920"/>
          </a:xfrm>
          <a:prstGeom prst="rect">
            <a:avLst/>
          </a:prstGeom>
          <a:solidFill>
            <a:srgbClr val="FFFFFF">
              <a:alpha val="8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6400" y="6466860"/>
            <a:ext cx="670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1100" dirty="0" smtClean="0">
                <a:solidFill>
                  <a:srgbClr val="011A33"/>
                </a:solidFill>
              </a:rPr>
              <a:t>Copied from </a:t>
            </a:r>
            <a:r>
              <a:rPr lang="en-US" sz="1100" b="1" dirty="0" smtClean="0">
                <a:solidFill>
                  <a:srgbClr val="011A33"/>
                </a:solidFill>
              </a:rPr>
              <a:t>Abelson</a:t>
            </a:r>
            <a:r>
              <a:rPr lang="en-US" sz="1100" b="1" dirty="0">
                <a:solidFill>
                  <a:srgbClr val="011A33"/>
                </a:solidFill>
              </a:rPr>
              <a:t>, </a:t>
            </a:r>
            <a:r>
              <a:rPr lang="en-US" sz="1100" b="1" dirty="0" err="1">
                <a:solidFill>
                  <a:srgbClr val="011A33"/>
                </a:solidFill>
              </a:rPr>
              <a:t>Sussman</a:t>
            </a:r>
            <a:r>
              <a:rPr lang="en-US" sz="1100" b="1" dirty="0">
                <a:solidFill>
                  <a:srgbClr val="011A33"/>
                </a:solidFill>
              </a:rPr>
              <a:t> and </a:t>
            </a:r>
            <a:r>
              <a:rPr lang="en-US" sz="1100" b="1" dirty="0" err="1">
                <a:solidFill>
                  <a:srgbClr val="011A33"/>
                </a:solidFill>
              </a:rPr>
              <a:t>Sussman</a:t>
            </a:r>
            <a:r>
              <a:rPr lang="en-US" sz="1100" b="1" dirty="0">
                <a:solidFill>
                  <a:srgbClr val="011A33"/>
                </a:solidFill>
              </a:rPr>
              <a:t> </a:t>
            </a:r>
            <a:r>
              <a:rPr lang="en-US" sz="1100" dirty="0">
                <a:solidFill>
                  <a:srgbClr val="011A33"/>
                </a:solidFill>
              </a:rPr>
              <a:t>“Structure and Interpretation of Computer Programs”</a:t>
            </a:r>
          </a:p>
        </p:txBody>
      </p:sp>
    </p:spTree>
    <p:extLst>
      <p:ext uri="{BB962C8B-B14F-4D97-AF65-F5344CB8AC3E}">
        <p14:creationId xmlns:p14="http://schemas.microsoft.com/office/powerpoint/2010/main" val="256578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914400"/>
            <a:ext cx="7823200" cy="7142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Rectangle 31"/>
          <p:cNvSpPr/>
          <p:nvPr/>
        </p:nvSpPr>
        <p:spPr bwMode="auto">
          <a:xfrm>
            <a:off x="-152400" y="5943600"/>
            <a:ext cx="102108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57600"/>
            <a:ext cx="8382000" cy="254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     ?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762000" y="2438400"/>
            <a:ext cx="8305800" cy="381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57200" y="2057400"/>
            <a:ext cx="8382000" cy="381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" y="1676400"/>
            <a:ext cx="8305800" cy="381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9600" y="1308100"/>
            <a:ext cx="8305800" cy="3683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514600" y="3657600"/>
            <a:ext cx="12954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200400" y="3911600"/>
            <a:ext cx="1397000" cy="2921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664200" y="4432300"/>
            <a:ext cx="1054100" cy="2540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070600" y="4686300"/>
            <a:ext cx="1422400" cy="2413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8253095" y="5422900"/>
            <a:ext cx="321310" cy="241300"/>
          </a:xfrm>
          <a:prstGeom prst="roundRect">
            <a:avLst/>
          </a:prstGeom>
          <a:noFill/>
          <a:ln w="19050" cap="flat" cmpd="sng" algn="ctr">
            <a:solidFill>
              <a:srgbClr val="B46E1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8150"/>
            <a:ext cx="508000" cy="3175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 bwMode="auto">
          <a:xfrm>
            <a:off x="2971800" y="5664200"/>
            <a:ext cx="4724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609600" y="2819400"/>
            <a:ext cx="8305800" cy="8382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25" y="463360"/>
            <a:ext cx="507111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1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Larger Goal: Expressive Compact Models (AI)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46" y="1409799"/>
            <a:ext cx="6851073" cy="4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914400"/>
            <a:ext cx="7823200" cy="7142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Rectangle 31"/>
          <p:cNvSpPr/>
          <p:nvPr/>
        </p:nvSpPr>
        <p:spPr bwMode="auto">
          <a:xfrm>
            <a:off x="-152400" y="5943600"/>
            <a:ext cx="102108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57600"/>
            <a:ext cx="8382000" cy="2540000"/>
          </a:xfrm>
          <a:prstGeom prst="rect">
            <a:avLst/>
          </a:prstGeom>
          <a:solidFill>
            <a:srgbClr val="C6D9F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       ?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38200" y="838200"/>
            <a:ext cx="8001000" cy="1981200"/>
          </a:xfrm>
          <a:prstGeom prst="rect">
            <a:avLst/>
          </a:prstGeom>
          <a:solidFill>
            <a:srgbClr val="031835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337300" y="5168900"/>
            <a:ext cx="2476500" cy="2794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667500" y="5676900"/>
            <a:ext cx="215900" cy="254000"/>
          </a:xfrm>
          <a:prstGeom prst="roundRect">
            <a:avLst/>
          </a:prstGeom>
          <a:noFill/>
          <a:ln w="19050" cap="flat" cmpd="sng" algn="ctr">
            <a:solidFill>
              <a:srgbClr val="B46E1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28600" y="3162300"/>
            <a:ext cx="8763000" cy="4953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289300" y="59182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85" y="477203"/>
            <a:ext cx="79629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447800"/>
            <a:ext cx="1689100" cy="444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Observe Statements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743200" y="1905000"/>
            <a:ext cx="1905000" cy="838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flipH="1" flipV="1">
            <a:off x="4267200" y="1828800"/>
            <a:ext cx="4191000" cy="9144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00400" y="1752600"/>
            <a:ext cx="5029200" cy="1066803"/>
            <a:chOff x="3200400" y="1752600"/>
            <a:chExt cx="5029200" cy="1066803"/>
          </a:xfrm>
        </p:grpSpPr>
        <p:cxnSp>
          <p:nvCxnSpPr>
            <p:cNvPr id="15" name="Straight Connector 14"/>
            <p:cNvCxnSpPr/>
            <p:nvPr/>
          </p:nvCxnSpPr>
          <p:spPr bwMode="auto">
            <a:xfrm flipH="1" flipV="1">
              <a:off x="4533295" y="1752600"/>
              <a:ext cx="1104295" cy="963108"/>
            </a:xfrm>
            <a:prstGeom prst="line">
              <a:avLst/>
            </a:prstGeom>
            <a:ln>
              <a:solidFill>
                <a:srgbClr val="72BFC5"/>
              </a:solidFill>
              <a:headEnd type="triangl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Left Brace 17"/>
            <p:cNvSpPr/>
            <p:nvPr/>
          </p:nvSpPr>
          <p:spPr bwMode="auto">
            <a:xfrm rot="5400000">
              <a:off x="5663153" y="252957"/>
              <a:ext cx="103693" cy="5029200"/>
            </a:xfrm>
            <a:prstGeom prst="leftBrace">
              <a:avLst>
                <a:gd name="adj1" fmla="val 8333"/>
                <a:gd name="adj2" fmla="val 4979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chemeClr val="bg1"/>
                  </a:solidFill>
                </a:ln>
                <a:noFill/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7810494" cy="2479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1242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Original</a:t>
            </a:r>
            <a:r>
              <a:rPr lang="en-US" dirty="0" smtClean="0"/>
              <a:t> Church : Rejection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Run program forward and condition on all observations exactly matching the observed output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15507"/>
            <a:ext cx="5072695" cy="224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5200" y="6443990"/>
            <a:ext cx="5486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1100" dirty="0" smtClean="0">
                <a:solidFill>
                  <a:schemeClr val="bg1"/>
                </a:solidFill>
              </a:rPr>
              <a:t>Copied from </a:t>
            </a:r>
            <a:r>
              <a:rPr lang="en-US" sz="1100" b="1" dirty="0" smtClean="0">
                <a:solidFill>
                  <a:schemeClr val="bg1"/>
                </a:solidFill>
              </a:rPr>
              <a:t>Goodman</a:t>
            </a:r>
            <a:r>
              <a:rPr lang="en-US" sz="1100" dirty="0">
                <a:solidFill>
                  <a:schemeClr val="bg1"/>
                </a:solidFill>
              </a:rPr>
              <a:t> “The Principles and Practice of Probabilistic Programming”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468255" y="6438208"/>
            <a:ext cx="94843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endParaRPr lang="en-US" sz="900" b="1" dirty="0" smtClean="0">
              <a:solidFill>
                <a:srgbClr val="011A33"/>
              </a:solidFill>
            </a:endParaRPr>
          </a:p>
          <a:p>
            <a:pPr marL="117475"/>
            <a:r>
              <a:rPr lang="en-US" sz="900" b="1" dirty="0" smtClean="0">
                <a:solidFill>
                  <a:srgbClr val="011A33"/>
                </a:solidFill>
              </a:rPr>
              <a:t>Goodman, </a:t>
            </a:r>
            <a:r>
              <a:rPr lang="en-US" sz="900" b="1" dirty="0" err="1" smtClean="0">
                <a:solidFill>
                  <a:srgbClr val="011A33"/>
                </a:solidFill>
              </a:rPr>
              <a:t>Mansinghka</a:t>
            </a:r>
            <a:r>
              <a:rPr lang="en-US" sz="900" b="1" dirty="0">
                <a:solidFill>
                  <a:srgbClr val="011A33"/>
                </a:solidFill>
              </a:rPr>
              <a:t>,</a:t>
            </a:r>
            <a:r>
              <a:rPr lang="en-US" sz="900" b="1" dirty="0" smtClean="0">
                <a:solidFill>
                  <a:srgbClr val="011A33"/>
                </a:solidFill>
              </a:rPr>
              <a:t> Roy, </a:t>
            </a:r>
            <a:r>
              <a:rPr lang="en-US" sz="900" b="1" dirty="0" err="1" smtClean="0">
                <a:solidFill>
                  <a:srgbClr val="011A33"/>
                </a:solidFill>
              </a:rPr>
              <a:t>Bonawitz</a:t>
            </a:r>
            <a:r>
              <a:rPr lang="en-US" sz="900" b="1" dirty="0" smtClean="0">
                <a:solidFill>
                  <a:srgbClr val="011A33"/>
                </a:solidFill>
              </a:rPr>
              <a:t>, and. </a:t>
            </a:r>
            <a:r>
              <a:rPr lang="en-US" sz="900" b="1" dirty="0" err="1" smtClean="0">
                <a:solidFill>
                  <a:srgbClr val="011A33"/>
                </a:solidFill>
              </a:rPr>
              <a:t>Tenenbaum</a:t>
            </a:r>
            <a:r>
              <a:rPr lang="en-US" sz="900" b="1" dirty="0" smtClean="0">
                <a:solidFill>
                  <a:srgbClr val="011A33"/>
                </a:solidFill>
              </a:rPr>
              <a:t> </a:t>
            </a:r>
            <a:r>
              <a:rPr lang="en-US" sz="900" dirty="0" smtClean="0">
                <a:solidFill>
                  <a:srgbClr val="011A33"/>
                </a:solidFill>
              </a:rPr>
              <a:t>Church</a:t>
            </a:r>
            <a:r>
              <a:rPr lang="en-US" sz="900" dirty="0">
                <a:solidFill>
                  <a:srgbClr val="011A33"/>
                </a:solidFill>
              </a:rPr>
              <a:t>: A language for generative models, </a:t>
            </a:r>
            <a:r>
              <a:rPr lang="en-US" sz="900" dirty="0" smtClean="0">
                <a:solidFill>
                  <a:srgbClr val="011A33"/>
                </a:solidFill>
              </a:rPr>
              <a:t>UAI, 2008</a:t>
            </a:r>
            <a:endParaRPr lang="en-US" sz="900" dirty="0">
              <a:solidFill>
                <a:srgbClr val="011A33"/>
              </a:solidFill>
            </a:endParaRPr>
          </a:p>
          <a:p>
            <a:pPr marL="117475"/>
            <a:endParaRPr lang="en-US" sz="900" dirty="0">
              <a:solidFill>
                <a:srgbClr val="011A33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18308" y="3671455"/>
            <a:ext cx="6636327" cy="13392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77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Review: Rejection Sampling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092200"/>
            <a:ext cx="8991600" cy="391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665"/>
            <a:ext cx="9144000" cy="39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016000"/>
            <a:ext cx="9067800" cy="481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Rejection Sampling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00600" y="6477000"/>
            <a:ext cx="655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1100" dirty="0" smtClean="0">
                <a:solidFill>
                  <a:schemeClr val="bg1"/>
                </a:solidFill>
              </a:rPr>
              <a:t>Figure from Bishop “Pattern Recognition and Machine Learning”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5029200"/>
            <a:ext cx="9144000" cy="990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3886200"/>
            <a:ext cx="9144000" cy="762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0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4" y="1137920"/>
            <a:ext cx="8728131" cy="482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Rejection Sampling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" y="4762500"/>
            <a:ext cx="9144000" cy="12954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2933700"/>
            <a:ext cx="9144000" cy="18288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2171700"/>
            <a:ext cx="9144000" cy="762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1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68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Rejection 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3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Original</a:t>
            </a:r>
            <a:r>
              <a:rPr lang="en-US" dirty="0" smtClean="0"/>
              <a:t> Church : Rejection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Run program forward and condition on all observations exactly matching the observed output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15507"/>
            <a:ext cx="5072695" cy="224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5200" y="6443990"/>
            <a:ext cx="5486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1100" dirty="0" smtClean="0">
                <a:solidFill>
                  <a:schemeClr val="bg1"/>
                </a:solidFill>
              </a:rPr>
              <a:t>Copied from </a:t>
            </a:r>
            <a:r>
              <a:rPr lang="en-US" sz="1100" b="1" dirty="0" smtClean="0">
                <a:solidFill>
                  <a:schemeClr val="bg1"/>
                </a:solidFill>
              </a:rPr>
              <a:t>Goodman</a:t>
            </a:r>
            <a:r>
              <a:rPr lang="en-US" sz="1100" dirty="0">
                <a:solidFill>
                  <a:schemeClr val="bg1"/>
                </a:solidFill>
              </a:rPr>
              <a:t> “The Principles and Practice of Probabilistic Programming”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468255" y="6438208"/>
            <a:ext cx="94843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endParaRPr lang="en-US" sz="900" b="1" dirty="0" smtClean="0">
              <a:solidFill>
                <a:srgbClr val="011A33"/>
              </a:solidFill>
            </a:endParaRPr>
          </a:p>
          <a:p>
            <a:pPr marL="117475"/>
            <a:r>
              <a:rPr lang="en-US" sz="900" b="1" dirty="0" smtClean="0">
                <a:solidFill>
                  <a:srgbClr val="011A33"/>
                </a:solidFill>
              </a:rPr>
              <a:t>Goodman, </a:t>
            </a:r>
            <a:r>
              <a:rPr lang="en-US" sz="900" b="1" dirty="0" err="1" smtClean="0">
                <a:solidFill>
                  <a:srgbClr val="011A33"/>
                </a:solidFill>
              </a:rPr>
              <a:t>Mansinghka</a:t>
            </a:r>
            <a:r>
              <a:rPr lang="en-US" sz="900" b="1" dirty="0">
                <a:solidFill>
                  <a:srgbClr val="011A33"/>
                </a:solidFill>
              </a:rPr>
              <a:t>,</a:t>
            </a:r>
            <a:r>
              <a:rPr lang="en-US" sz="900" b="1" dirty="0" smtClean="0">
                <a:solidFill>
                  <a:srgbClr val="011A33"/>
                </a:solidFill>
              </a:rPr>
              <a:t> Roy, </a:t>
            </a:r>
            <a:r>
              <a:rPr lang="en-US" sz="900" b="1" dirty="0" err="1" smtClean="0">
                <a:solidFill>
                  <a:srgbClr val="011A33"/>
                </a:solidFill>
              </a:rPr>
              <a:t>Bonawitz</a:t>
            </a:r>
            <a:r>
              <a:rPr lang="en-US" sz="900" b="1" dirty="0" smtClean="0">
                <a:solidFill>
                  <a:srgbClr val="011A33"/>
                </a:solidFill>
              </a:rPr>
              <a:t>, and. </a:t>
            </a:r>
            <a:r>
              <a:rPr lang="en-US" sz="900" b="1" dirty="0" err="1" smtClean="0">
                <a:solidFill>
                  <a:srgbClr val="011A33"/>
                </a:solidFill>
              </a:rPr>
              <a:t>Tenenbaum</a:t>
            </a:r>
            <a:r>
              <a:rPr lang="en-US" sz="900" b="1" dirty="0" smtClean="0">
                <a:solidFill>
                  <a:srgbClr val="011A33"/>
                </a:solidFill>
              </a:rPr>
              <a:t> </a:t>
            </a:r>
            <a:r>
              <a:rPr lang="en-US" sz="900" dirty="0" smtClean="0">
                <a:solidFill>
                  <a:srgbClr val="011A33"/>
                </a:solidFill>
              </a:rPr>
              <a:t>Church</a:t>
            </a:r>
            <a:r>
              <a:rPr lang="en-US" sz="900" dirty="0">
                <a:solidFill>
                  <a:srgbClr val="011A33"/>
                </a:solidFill>
              </a:rPr>
              <a:t>: A language for generative models, </a:t>
            </a:r>
            <a:r>
              <a:rPr lang="en-US" sz="900" dirty="0" smtClean="0">
                <a:solidFill>
                  <a:srgbClr val="011A33"/>
                </a:solidFill>
              </a:rPr>
              <a:t>UAI, 2008</a:t>
            </a:r>
            <a:endParaRPr lang="en-US" sz="900" dirty="0">
              <a:solidFill>
                <a:srgbClr val="011A33"/>
              </a:solidFill>
            </a:endParaRPr>
          </a:p>
          <a:p>
            <a:pPr marL="117475"/>
            <a:endParaRPr lang="en-US" sz="900" dirty="0">
              <a:solidFill>
                <a:srgbClr val="011A33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18308" y="3671455"/>
            <a:ext cx="6636327" cy="13392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1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New Church : Single-Site Independent MH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7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7" y="3425825"/>
            <a:ext cx="3408363" cy="91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13"/>
          <p:cNvSpPr txBox="1">
            <a:spLocks noChangeArrowheads="1"/>
          </p:cNvSpPr>
          <p:nvPr/>
        </p:nvSpPr>
        <p:spPr bwMode="auto">
          <a:xfrm>
            <a:off x="533400" y="914400"/>
            <a:ext cx="845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11A33"/>
                </a:solidFill>
              </a:rPr>
              <a:t>Sample posterior distribution of execution traces using joint with observed values plugged in</a:t>
            </a:r>
            <a:endParaRPr lang="en-US" sz="2000" dirty="0">
              <a:solidFill>
                <a:srgbClr val="011A33"/>
              </a:solidFill>
            </a:endParaRPr>
          </a:p>
        </p:txBody>
      </p:sp>
      <p:sp>
        <p:nvSpPr>
          <p:cNvPr id="36875" name="TextBox 15"/>
          <p:cNvSpPr txBox="1">
            <a:spLocks noChangeArrowheads="1"/>
          </p:cNvSpPr>
          <p:nvPr/>
        </p:nvSpPr>
        <p:spPr bwMode="auto">
          <a:xfrm>
            <a:off x="533400" y="2647890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11A33"/>
                </a:solidFill>
              </a:rPr>
              <a:t>Metropolis</a:t>
            </a:r>
            <a:r>
              <a:rPr lang="en-US" sz="2000" dirty="0">
                <a:solidFill>
                  <a:srgbClr val="011A33"/>
                </a:solidFill>
              </a:rPr>
              <a:t>-</a:t>
            </a:r>
            <a:r>
              <a:rPr lang="en-US" sz="2000" dirty="0" smtClean="0">
                <a:solidFill>
                  <a:srgbClr val="011A33"/>
                </a:solidFill>
              </a:rPr>
              <a:t>Hastings acceptance rule  </a:t>
            </a:r>
            <a:endParaRPr lang="en-US" sz="2000" dirty="0">
              <a:solidFill>
                <a:srgbClr val="011A3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1917700"/>
            <a:ext cx="3187700" cy="444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4495800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rgbClr val="011A33"/>
                </a:solidFill>
              </a:rPr>
              <a:t>Need</a:t>
            </a:r>
            <a:endParaRPr lang="en-US" sz="1800" dirty="0" smtClean="0">
              <a:solidFill>
                <a:srgbClr val="011A33"/>
              </a:solidFill>
            </a:endParaRPr>
          </a:p>
          <a:p>
            <a:pPr lvl="1"/>
            <a:r>
              <a:rPr lang="en-US" sz="1800" dirty="0" smtClean="0">
                <a:solidFill>
                  <a:srgbClr val="011A33"/>
                </a:solidFill>
              </a:rPr>
              <a:t>Proposal</a:t>
            </a:r>
          </a:p>
          <a:p>
            <a:r>
              <a:rPr lang="en-US" sz="2000" dirty="0" smtClean="0">
                <a:solidFill>
                  <a:srgbClr val="011A33"/>
                </a:solidFill>
              </a:rPr>
              <a:t>Have</a:t>
            </a:r>
            <a:endParaRPr lang="en-US" sz="1800" dirty="0" smtClean="0">
              <a:solidFill>
                <a:srgbClr val="011A33"/>
              </a:solidFill>
            </a:endParaRPr>
          </a:p>
          <a:p>
            <a:pPr lvl="1"/>
            <a:r>
              <a:rPr lang="en-US" sz="1800" dirty="0" smtClean="0">
                <a:solidFill>
                  <a:srgbClr val="011A33"/>
                </a:solidFill>
              </a:rPr>
              <a:t>Likelihoods (via observe statement restrictions)</a:t>
            </a:r>
          </a:p>
          <a:p>
            <a:pPr lvl="1"/>
            <a:r>
              <a:rPr lang="en-US" sz="1800" dirty="0" smtClean="0">
                <a:solidFill>
                  <a:srgbClr val="011A33"/>
                </a:solidFill>
              </a:rPr>
              <a:t>Prior (sequence of ERP returns; scored in interpreter)</a:t>
            </a:r>
            <a:endParaRPr lang="en-US" sz="1800" dirty="0">
              <a:solidFill>
                <a:srgbClr val="011A33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923472" y="6019800"/>
            <a:ext cx="10363200" cy="4114800"/>
          </a:xfrm>
        </p:spPr>
        <p:txBody>
          <a:bodyPr/>
          <a:lstStyle/>
          <a:p>
            <a:pPr marL="0" indent="0">
              <a:buNone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900" b="1" dirty="0">
                <a:latin typeface="Arial" charset="0"/>
                <a:ea typeface="ＭＳ Ｐゴシック" charset="0"/>
              </a:rPr>
              <a:t>Wingate, </a:t>
            </a:r>
            <a:r>
              <a:rPr lang="en-US" sz="900" b="1" dirty="0" err="1">
                <a:latin typeface="Arial" charset="0"/>
                <a:ea typeface="ＭＳ Ｐゴシック" charset="0"/>
              </a:rPr>
              <a:t>Stuhlmüller</a:t>
            </a:r>
            <a:r>
              <a:rPr lang="en-US" sz="900" b="1" dirty="0">
                <a:latin typeface="Arial" charset="0"/>
                <a:ea typeface="ＭＳ Ｐゴシック" charset="0"/>
              </a:rPr>
              <a:t> et </a:t>
            </a:r>
            <a:r>
              <a:rPr lang="en-US" sz="900" b="1" dirty="0" smtClean="0">
                <a:latin typeface="Arial" charset="0"/>
                <a:ea typeface="ＭＳ Ｐゴシック" charset="0"/>
              </a:rPr>
              <a:t>al </a:t>
            </a:r>
            <a:r>
              <a:rPr lang="en-US" sz="900" dirty="0" smtClean="0">
                <a:latin typeface="Arial" charset="0"/>
                <a:ea typeface="ＭＳ Ｐゴシック" charset="0"/>
              </a:rPr>
              <a:t>Lightweight </a:t>
            </a:r>
            <a:r>
              <a:rPr lang="en-US" sz="900" dirty="0">
                <a:latin typeface="Arial" charset="0"/>
                <a:ea typeface="ＭＳ Ｐゴシック" charset="0"/>
              </a:rPr>
              <a:t>Implementations of Probabilistic Programming Languages </a:t>
            </a:r>
            <a:r>
              <a:rPr lang="en-US" sz="900" dirty="0" smtClean="0">
                <a:latin typeface="Arial" charset="0"/>
                <a:ea typeface="ＭＳ Ｐゴシック" charset="0"/>
              </a:rPr>
              <a:t>Via Transformational Compilation, 2011</a:t>
            </a:r>
          </a:p>
          <a:p>
            <a:pPr marL="0" indent="0">
              <a:buNone/>
            </a:pPr>
            <a:r>
              <a:rPr lang="en-US" sz="900" b="1" dirty="0">
                <a:latin typeface="Arial" charset="0"/>
                <a:ea typeface="ＭＳ Ｐゴシック" charset="0"/>
                <a:cs typeface="ＭＳ Ｐゴシック" charset="0"/>
              </a:rPr>
              <a:t>Wood, van de </a:t>
            </a:r>
            <a:r>
              <a:rPr lang="en-US" sz="900" b="1" dirty="0" err="1">
                <a:latin typeface="Arial" charset="0"/>
                <a:ea typeface="ＭＳ Ｐゴシック" charset="0"/>
                <a:cs typeface="ＭＳ Ｐゴシック" charset="0"/>
              </a:rPr>
              <a:t>Meent</a:t>
            </a:r>
            <a:r>
              <a:rPr lang="en-US" sz="900" b="1" dirty="0"/>
              <a:t>, and</a:t>
            </a:r>
            <a:r>
              <a:rPr lang="en-US" sz="9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>
                <a:latin typeface="Arial" charset="0"/>
                <a:ea typeface="ＭＳ Ｐゴシック" charset="0"/>
                <a:cs typeface="ＭＳ Ｐゴシック" charset="0"/>
              </a:rPr>
              <a:t>Mansinghka</a:t>
            </a:r>
            <a:r>
              <a:rPr lang="en-US" sz="9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dirty="0">
                <a:latin typeface="Arial" charset="0"/>
                <a:ea typeface="ＭＳ Ｐゴシック" charset="0"/>
                <a:cs typeface="ＭＳ Ｐゴシック" charset="0"/>
              </a:rPr>
              <a:t>“A New Approach to Probabilistic Programming Inference” AISTATS </a:t>
            </a:r>
            <a:r>
              <a:rPr lang="en-US" sz="900" dirty="0" smtClean="0"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</a:p>
          <a:p>
            <a:pPr marL="0" indent="0">
              <a:buNone/>
            </a:pPr>
            <a:r>
              <a:rPr lang="en-US" sz="9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Mansinghka</a:t>
            </a:r>
            <a:r>
              <a:rPr lang="en-US" sz="900" b="1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9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Selsam</a:t>
            </a:r>
            <a:r>
              <a:rPr lang="en-US" sz="900" b="1" dirty="0" smtClean="0">
                <a:latin typeface="Arial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sz="9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Perov</a:t>
            </a:r>
            <a:r>
              <a:rPr lang="en-US" sz="900" b="1" dirty="0" smtClean="0">
                <a:latin typeface="Arial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sz="900" dirty="0" smtClean="0">
                <a:latin typeface="Arial" charset="0"/>
                <a:ea typeface="ＭＳ Ｐゴシック" charset="0"/>
                <a:cs typeface="ＭＳ Ｐゴシック" charset="0"/>
              </a:rPr>
              <a:t>Venture</a:t>
            </a:r>
            <a:r>
              <a:rPr lang="en-US" sz="900" dirty="0">
                <a:latin typeface="Arial" charset="0"/>
                <a:ea typeface="ＭＳ Ｐゴシック" charset="0"/>
                <a:cs typeface="ＭＳ Ｐゴシック" charset="0"/>
              </a:rPr>
              <a:t>: an interactive, T</a:t>
            </a:r>
            <a:r>
              <a:rPr lang="en-US" sz="900" dirty="0" smtClean="0">
                <a:latin typeface="Arial" charset="0"/>
                <a:ea typeface="ＭＳ Ｐゴシック" charset="0"/>
                <a:cs typeface="ＭＳ Ｐゴシック" charset="0"/>
              </a:rPr>
              <a:t>uring</a:t>
            </a:r>
            <a:r>
              <a:rPr lang="en-US" sz="900" dirty="0">
                <a:latin typeface="Arial" charset="0"/>
                <a:ea typeface="ＭＳ Ｐゴシック" charset="0"/>
                <a:cs typeface="ＭＳ Ｐゴシック" charset="0"/>
              </a:rPr>
              <a:t>-complete probabilistic programming </a:t>
            </a:r>
            <a:r>
              <a:rPr lang="en-US" sz="900" dirty="0" smtClean="0">
                <a:latin typeface="Arial" charset="0"/>
                <a:ea typeface="ＭＳ Ｐゴシック" charset="0"/>
                <a:cs typeface="ＭＳ Ｐゴシック" charset="0"/>
              </a:rPr>
              <a:t>platform” </a:t>
            </a:r>
            <a:r>
              <a:rPr lang="en-US" sz="900" dirty="0" err="1" smtClean="0">
                <a:latin typeface="Arial" charset="0"/>
                <a:ea typeface="ＭＳ Ｐゴシック" charset="0"/>
                <a:cs typeface="ＭＳ Ｐゴシック" charset="0"/>
              </a:rPr>
              <a:t>arXiv</a:t>
            </a:r>
            <a:r>
              <a:rPr lang="en-US" sz="900" dirty="0" smtClean="0">
                <a:latin typeface="Arial" charset="0"/>
                <a:ea typeface="ＭＳ Ｐゴシック" charset="0"/>
                <a:cs typeface="ＭＳ Ｐゴシック" charset="0"/>
              </a:rPr>
              <a:t> 2014</a:t>
            </a:r>
          </a:p>
          <a:p>
            <a:pPr marL="0" indent="0">
              <a:buNone/>
            </a:pPr>
            <a:endParaRPr lang="en-US" sz="9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9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9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0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: Metropolis Hastings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035527"/>
            <a:ext cx="8687211" cy="49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(Streaming) Sequence </a:t>
            </a:r>
            <a:r>
              <a:rPr lang="en-US" dirty="0" err="1" smtClean="0"/>
              <a:t>Memoizer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09448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Model</a:t>
            </a:r>
            <a:endParaRPr lang="en-US" sz="1600" dirty="0" smtClean="0"/>
          </a:p>
          <a:p>
            <a:r>
              <a:rPr lang="en-US" sz="1600" dirty="0" smtClean="0"/>
              <a:t>World state = (infinite) history of emissions</a:t>
            </a:r>
          </a:p>
          <a:p>
            <a:r>
              <a:rPr lang="en-US" sz="1600" dirty="0" smtClean="0"/>
              <a:t>Per-state emissions </a:t>
            </a:r>
            <a:r>
              <a:rPr lang="en-US" sz="1600" i="1" dirty="0" smtClean="0"/>
              <a:t>learned</a:t>
            </a:r>
          </a:p>
          <a:p>
            <a:pPr lvl="1"/>
            <a:r>
              <a:rPr lang="en-US" sz="1400" dirty="0" smtClean="0"/>
              <a:t>Requires careful smoothing</a:t>
            </a:r>
          </a:p>
          <a:p>
            <a:r>
              <a:rPr lang="en-US" sz="1600" dirty="0" smtClean="0"/>
              <a:t>Deterministic transitions </a:t>
            </a:r>
            <a:r>
              <a:rPr lang="en-US" sz="1600" i="1" dirty="0" smtClean="0"/>
              <a:t>fixed</a:t>
            </a:r>
          </a:p>
          <a:p>
            <a:endParaRPr lang="en-US" sz="1600" dirty="0"/>
          </a:p>
          <a:p>
            <a:r>
              <a:rPr lang="en-US" sz="1600" dirty="0" smtClean="0"/>
              <a:t>Wikipedia next-byte predictive performance in range of Shannon’s human-estimate of the entropy of written English</a:t>
            </a: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04080" y="1066800"/>
            <a:ext cx="409448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Problem</a:t>
            </a:r>
            <a:endParaRPr lang="en-US" sz="1600" dirty="0" smtClean="0"/>
          </a:p>
          <a:p>
            <a:r>
              <a:rPr lang="en-US" sz="1600" dirty="0" smtClean="0"/>
              <a:t>~2500 lines of Java code</a:t>
            </a:r>
          </a:p>
          <a:p>
            <a:r>
              <a:rPr lang="en-US" sz="1600" dirty="0" smtClean="0"/>
              <a:t>New student re-implementation</a:t>
            </a:r>
          </a:p>
          <a:p>
            <a:pPr lvl="1"/>
            <a:r>
              <a:rPr lang="en-US" sz="1200" dirty="0" smtClean="0"/>
              <a:t> 6-12 months</a:t>
            </a:r>
          </a:p>
          <a:p>
            <a:r>
              <a:rPr lang="en-US" sz="1600" dirty="0" smtClean="0"/>
              <a:t>High-</a:t>
            </a:r>
            <a:r>
              <a:rPr lang="en-US" sz="1600" dirty="0" err="1" smtClean="0"/>
              <a:t>arity</a:t>
            </a:r>
            <a:r>
              <a:rPr lang="en-US" sz="1600" dirty="0" smtClean="0"/>
              <a:t> state space brings out statistical inefficiencies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15982" y="4363695"/>
            <a:ext cx="4630756" cy="1485900"/>
            <a:chOff x="586740" y="3695700"/>
            <a:chExt cx="4630756" cy="1485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740" y="3695700"/>
              <a:ext cx="4495800" cy="1485900"/>
            </a:xfrm>
            <a:prstGeom prst="rect">
              <a:avLst/>
            </a:prstGeom>
          </p:spPr>
        </p:pic>
        <p:sp>
          <p:nvSpPr>
            <p:cNvPr id="6" name="Parallelogram 5"/>
            <p:cNvSpPr/>
            <p:nvPr/>
          </p:nvSpPr>
          <p:spPr>
            <a:xfrm rot="15300000">
              <a:off x="4499739" y="4155516"/>
              <a:ext cx="1051652" cy="38386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201" y="3194913"/>
            <a:ext cx="4548775" cy="9365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84600" y="6435552"/>
            <a:ext cx="6553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900" b="1" dirty="0" smtClean="0">
                <a:solidFill>
                  <a:srgbClr val="011A33"/>
                </a:solidFill>
              </a:rPr>
              <a:t>Wood, </a:t>
            </a:r>
            <a:r>
              <a:rPr lang="en-US" sz="900" b="1" dirty="0" err="1" smtClean="0">
                <a:solidFill>
                  <a:srgbClr val="011A33"/>
                </a:solidFill>
              </a:rPr>
              <a:t>Archambeau</a:t>
            </a:r>
            <a:r>
              <a:rPr lang="en-US" sz="900" b="1" dirty="0" smtClean="0">
                <a:solidFill>
                  <a:srgbClr val="011A33"/>
                </a:solidFill>
              </a:rPr>
              <a:t>, </a:t>
            </a:r>
            <a:r>
              <a:rPr lang="en-US" sz="900" b="1" dirty="0" err="1" smtClean="0">
                <a:solidFill>
                  <a:srgbClr val="011A33"/>
                </a:solidFill>
              </a:rPr>
              <a:t>Gasthaus</a:t>
            </a:r>
            <a:r>
              <a:rPr lang="en-US" sz="900" b="1" dirty="0" smtClean="0">
                <a:solidFill>
                  <a:srgbClr val="011A33"/>
                </a:solidFill>
              </a:rPr>
              <a:t>, James, and </a:t>
            </a:r>
            <a:r>
              <a:rPr lang="en-US" sz="900" b="1" dirty="0" err="1" smtClean="0">
                <a:solidFill>
                  <a:srgbClr val="011A33"/>
                </a:solidFill>
              </a:rPr>
              <a:t>Teh</a:t>
            </a:r>
            <a:r>
              <a:rPr lang="en-US" sz="900" b="1" dirty="0" smtClean="0">
                <a:solidFill>
                  <a:srgbClr val="011A33"/>
                </a:solidFill>
              </a:rPr>
              <a:t> </a:t>
            </a:r>
            <a:r>
              <a:rPr lang="en-US" sz="900" dirty="0">
                <a:solidFill>
                  <a:srgbClr val="011A33"/>
                </a:solidFill>
              </a:rPr>
              <a:t>A Stochastic </a:t>
            </a:r>
            <a:r>
              <a:rPr lang="en-US" sz="900" dirty="0" err="1">
                <a:solidFill>
                  <a:srgbClr val="011A33"/>
                </a:solidFill>
              </a:rPr>
              <a:t>Memoizer</a:t>
            </a:r>
            <a:r>
              <a:rPr lang="en-US" sz="900" dirty="0">
                <a:solidFill>
                  <a:srgbClr val="011A33"/>
                </a:solidFill>
              </a:rPr>
              <a:t> for Sequence </a:t>
            </a:r>
            <a:r>
              <a:rPr lang="en-US" sz="900" dirty="0" smtClean="0">
                <a:solidFill>
                  <a:srgbClr val="011A33"/>
                </a:solidFill>
              </a:rPr>
              <a:t>Data, ICML 2009</a:t>
            </a:r>
          </a:p>
          <a:p>
            <a:pPr marL="117475"/>
            <a:r>
              <a:rPr lang="en-US" sz="900" b="1" dirty="0" smtClean="0">
                <a:solidFill>
                  <a:srgbClr val="011A33"/>
                </a:solidFill>
              </a:rPr>
              <a:t>Bartlett</a:t>
            </a:r>
            <a:r>
              <a:rPr lang="en-US" sz="900" b="1" dirty="0">
                <a:solidFill>
                  <a:srgbClr val="011A33"/>
                </a:solidFill>
              </a:rPr>
              <a:t> </a:t>
            </a:r>
            <a:r>
              <a:rPr lang="en-US" sz="900" b="1" dirty="0" smtClean="0">
                <a:solidFill>
                  <a:srgbClr val="011A33"/>
                </a:solidFill>
              </a:rPr>
              <a:t>and Wood </a:t>
            </a:r>
            <a:r>
              <a:rPr lang="en-US" sz="900" dirty="0" err="1">
                <a:solidFill>
                  <a:srgbClr val="011A33"/>
                </a:solidFill>
              </a:rPr>
              <a:t>Deplump</a:t>
            </a:r>
            <a:r>
              <a:rPr lang="en-US" sz="900" dirty="0">
                <a:solidFill>
                  <a:srgbClr val="011A33"/>
                </a:solidFill>
              </a:rPr>
              <a:t> for Streaming Data, </a:t>
            </a:r>
            <a:r>
              <a:rPr lang="en-US" sz="900" dirty="0" smtClean="0">
                <a:solidFill>
                  <a:srgbClr val="011A33"/>
                </a:solidFill>
              </a:rPr>
              <a:t>DCC 2011</a:t>
            </a:r>
            <a:endParaRPr lang="en-US" sz="900" dirty="0">
              <a:solidFill>
                <a:srgbClr val="011A33"/>
              </a:solidFill>
            </a:endParaRPr>
          </a:p>
          <a:p>
            <a:pPr marL="117475"/>
            <a:endParaRPr lang="en-US" sz="900" dirty="0">
              <a:solidFill>
                <a:srgbClr val="011A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7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Random Database (RDB) MH Proposal 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10824"/>
            <a:ext cx="4483100" cy="81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1905000" y="1548824"/>
            <a:ext cx="2203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Single stochastic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procedure (SP) output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114800" y="1853624"/>
            <a:ext cx="0" cy="5461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2711450" y="3225224"/>
            <a:ext cx="183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Number of SP’s in </a:t>
            </a:r>
          </a:p>
          <a:p>
            <a:r>
              <a:rPr lang="en-US" sz="1600">
                <a:solidFill>
                  <a:schemeClr val="accent1"/>
                </a:solidFill>
              </a:rPr>
              <a:t>original trace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40250" y="2996624"/>
            <a:ext cx="0" cy="457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4114800" y="3606224"/>
            <a:ext cx="3124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Probability of new SP </a:t>
            </a:r>
            <a:r>
              <a:rPr lang="en-US" sz="1600" dirty="0" smtClean="0">
                <a:solidFill>
                  <a:schemeClr val="accent1"/>
                </a:solidFill>
              </a:rPr>
              <a:t>return value (sample) given trace prefix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10200" y="2996624"/>
            <a:ext cx="0" cy="6096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V="1">
            <a:off x="5410200" y="2006024"/>
            <a:ext cx="0" cy="3937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4572000" y="1396424"/>
            <a:ext cx="248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Probability of new part of</a:t>
            </a:r>
          </a:p>
          <a:p>
            <a:r>
              <a:rPr lang="en-US" sz="1600">
                <a:solidFill>
                  <a:schemeClr val="accent1"/>
                </a:solidFill>
              </a:rPr>
              <a:t>proposed execution trace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9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RDB Implementation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05200"/>
            <a:ext cx="3644900" cy="73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3408363" cy="393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3"/>
          <p:cNvSpPr txBox="1">
            <a:spLocks noChangeArrowheads="1"/>
          </p:cNvSpPr>
          <p:nvPr/>
        </p:nvSpPr>
        <p:spPr bwMode="auto">
          <a:xfrm>
            <a:off x="533400" y="914400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11A33"/>
                </a:solidFill>
              </a:rPr>
              <a:t>Single site update = sample from the prior = run program forward</a:t>
            </a:r>
            <a:endParaRPr lang="en-US" sz="2000" dirty="0">
              <a:solidFill>
                <a:srgbClr val="011A33"/>
              </a:solidFill>
            </a:endParaRPr>
          </a:p>
        </p:txBody>
      </p:sp>
      <p:sp>
        <p:nvSpPr>
          <p:cNvPr id="37896" name="TextBox 14"/>
          <p:cNvSpPr txBox="1">
            <a:spLocks noChangeArrowheads="1"/>
          </p:cNvSpPr>
          <p:nvPr/>
        </p:nvSpPr>
        <p:spPr bwMode="auto">
          <a:xfrm>
            <a:off x="609600" y="2133600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11A33"/>
                </a:solidFill>
              </a:rPr>
              <a:t>MH </a:t>
            </a:r>
            <a:r>
              <a:rPr lang="en-US" sz="2000" dirty="0">
                <a:solidFill>
                  <a:srgbClr val="011A33"/>
                </a:solidFill>
              </a:rPr>
              <a:t>acceptance </a:t>
            </a:r>
            <a:r>
              <a:rPr lang="en-US" sz="2000" dirty="0" smtClean="0">
                <a:solidFill>
                  <a:srgbClr val="011A33"/>
                </a:solidFill>
              </a:rPr>
              <a:t>ratio simplifies</a:t>
            </a:r>
            <a:endParaRPr lang="en-US" sz="2000" dirty="0">
              <a:solidFill>
                <a:srgbClr val="011A33"/>
              </a:solidFill>
            </a:endParaRPr>
          </a:p>
        </p:txBody>
      </p:sp>
      <p:sp>
        <p:nvSpPr>
          <p:cNvPr id="37897" name="TextBox 15"/>
          <p:cNvSpPr txBox="1">
            <a:spLocks noChangeArrowheads="1"/>
          </p:cNvSpPr>
          <p:nvPr/>
        </p:nvSpPr>
        <p:spPr bwMode="auto">
          <a:xfrm>
            <a:off x="1752600" y="2590800"/>
            <a:ext cx="260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Number of SP applications</a:t>
            </a:r>
          </a:p>
          <a:p>
            <a:r>
              <a:rPr lang="en-US" sz="1600">
                <a:solidFill>
                  <a:schemeClr val="accent1"/>
                </a:solidFill>
              </a:rPr>
              <a:t>in original trace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4114800" y="2971800"/>
            <a:ext cx="0" cy="5461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899" name="TextBox 17"/>
          <p:cNvSpPr txBox="1">
            <a:spLocks noChangeArrowheads="1"/>
          </p:cNvSpPr>
          <p:nvPr/>
        </p:nvSpPr>
        <p:spPr bwMode="auto">
          <a:xfrm>
            <a:off x="4495800" y="2590800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Probability of regenerating current trace </a:t>
            </a:r>
          </a:p>
          <a:p>
            <a:r>
              <a:rPr lang="en-US" sz="1600">
                <a:solidFill>
                  <a:schemeClr val="accent1"/>
                </a:solidFill>
              </a:rPr>
              <a:t>continuation given proposal trace beginning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4419600" y="2971800"/>
            <a:ext cx="0" cy="5461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901" name="TextBox 21"/>
          <p:cNvSpPr txBox="1">
            <a:spLocks noChangeArrowheads="1"/>
          </p:cNvSpPr>
          <p:nvPr/>
        </p:nvSpPr>
        <p:spPr bwMode="auto">
          <a:xfrm>
            <a:off x="1752600" y="4495800"/>
            <a:ext cx="260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Number of SP applications</a:t>
            </a:r>
          </a:p>
          <a:p>
            <a:r>
              <a:rPr lang="en-US" sz="1600">
                <a:solidFill>
                  <a:schemeClr val="accent1"/>
                </a:solidFill>
              </a:rPr>
              <a:t>in new trace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114800" y="4191000"/>
            <a:ext cx="0" cy="3048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903" name="TextBox 23"/>
          <p:cNvSpPr txBox="1">
            <a:spLocks noChangeArrowheads="1"/>
          </p:cNvSpPr>
          <p:nvPr/>
        </p:nvSpPr>
        <p:spPr bwMode="auto">
          <a:xfrm>
            <a:off x="4495800" y="4495800"/>
            <a:ext cx="399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Probability of generating proposal trace </a:t>
            </a:r>
          </a:p>
          <a:p>
            <a:r>
              <a:rPr lang="en-US" sz="1600">
                <a:solidFill>
                  <a:schemeClr val="accent1"/>
                </a:solidFill>
              </a:rPr>
              <a:t>continuation given current trace beginning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4419600" y="4191000"/>
            <a:ext cx="0" cy="3048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12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914400"/>
            <a:ext cx="7823200" cy="71429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-3556000"/>
            <a:ext cx="7823200" cy="7142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Rectangle 48"/>
          <p:cNvSpPr/>
          <p:nvPr/>
        </p:nvSpPr>
        <p:spPr bwMode="auto">
          <a:xfrm>
            <a:off x="-152400" y="5943600"/>
            <a:ext cx="102108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33400" y="-609600"/>
            <a:ext cx="8305800" cy="152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57600"/>
            <a:ext cx="8382000" cy="2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RDB Implementation Sketch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3429000" y="1689100"/>
            <a:ext cx="5029200" cy="2997200"/>
            <a:chOff x="3429000" y="1676400"/>
            <a:chExt cx="5029200" cy="2997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5651500" y="4432300"/>
              <a:ext cx="1066800" cy="241300"/>
            </a:xfrm>
            <a:prstGeom prst="roundRect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429000" y="1676400"/>
              <a:ext cx="5029200" cy="355600"/>
            </a:xfrm>
            <a:prstGeom prst="roundRect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90600" y="2235200"/>
            <a:ext cx="7518400" cy="1143000"/>
            <a:chOff x="990600" y="2362200"/>
            <a:chExt cx="7518400" cy="1143000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6324600" y="2362200"/>
              <a:ext cx="21336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990600" y="2705100"/>
              <a:ext cx="7454900" cy="3810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5257800" y="3086100"/>
              <a:ext cx="3200400" cy="3810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3810000" y="3467100"/>
              <a:ext cx="4699000" cy="3810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057400" y="5943600"/>
            <a:ext cx="10439400" cy="4114800"/>
          </a:xfrm>
        </p:spPr>
        <p:txBody>
          <a:bodyPr/>
          <a:lstStyle/>
          <a:p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endParaRPr lang="en-US" sz="800" dirty="0">
              <a:latin typeface="Arial" charset="0"/>
              <a:ea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90600" y="2235200"/>
            <a:ext cx="7467600" cy="382905"/>
            <a:chOff x="990600" y="2362200"/>
            <a:chExt cx="7467600" cy="382905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6324600" y="2362200"/>
              <a:ext cx="21336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990600" y="2703195"/>
              <a:ext cx="7454900" cy="4191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4182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SMC for Prob. </a:t>
            </a:r>
            <a:r>
              <a:rPr lang="en-US" dirty="0" err="1" smtClean="0"/>
              <a:t>Prog</a:t>
            </a:r>
            <a:r>
              <a:rPr lang="en-US" dirty="0" smtClean="0"/>
              <a:t>.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2400" dirty="0" smtClean="0"/>
              <a:t>State-space-model-like decomposition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 smtClean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 smtClean="0"/>
              <a:t>Suggests Sequential Importance Resampling (SIR)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 smtClean="0"/>
          </a:p>
          <a:p>
            <a:pPr marL="0" indent="0">
              <a:buNone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81200"/>
            <a:ext cx="5918200" cy="469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76600"/>
            <a:ext cx="7543800" cy="1041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910517" y="4648200"/>
            <a:ext cx="9944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Proposal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328738" y="4191000"/>
            <a:ext cx="42862" cy="457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48979" y="4648200"/>
            <a:ext cx="261391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Run program forward 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until next observe directive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267200" y="4191000"/>
            <a:ext cx="42862" cy="457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6705600" y="4648200"/>
            <a:ext cx="237456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Weight of particle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Is observation likelihood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7166683" y="4038600"/>
            <a:ext cx="185738" cy="6096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ubtitle 7"/>
          <p:cNvSpPr txBox="1">
            <a:spLocks/>
          </p:cNvSpPr>
          <p:nvPr/>
        </p:nvSpPr>
        <p:spPr bwMode="auto">
          <a:xfrm>
            <a:off x="1905000" y="6273594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b="1" dirty="0" smtClean="0">
                <a:solidFill>
                  <a:srgbClr val="011A33"/>
                </a:solidFill>
              </a:rPr>
              <a:t>Fischer</a:t>
            </a:r>
            <a:r>
              <a:rPr lang="en-US" sz="1100" b="1" dirty="0">
                <a:solidFill>
                  <a:srgbClr val="011A33"/>
                </a:solidFill>
              </a:rPr>
              <a:t>, </a:t>
            </a:r>
            <a:r>
              <a:rPr lang="en-US" sz="1100" b="1" dirty="0" err="1">
                <a:solidFill>
                  <a:srgbClr val="011A33"/>
                </a:solidFill>
              </a:rPr>
              <a:t>Kiselyov</a:t>
            </a:r>
            <a:r>
              <a:rPr lang="en-US" sz="1100" b="1" dirty="0">
                <a:solidFill>
                  <a:srgbClr val="011A33"/>
                </a:solidFill>
              </a:rPr>
              <a:t>, </a:t>
            </a:r>
            <a:r>
              <a:rPr lang="en-US" sz="1100" b="1" dirty="0" smtClean="0">
                <a:solidFill>
                  <a:srgbClr val="011A33"/>
                </a:solidFill>
              </a:rPr>
              <a:t>and Shan </a:t>
            </a:r>
            <a:r>
              <a:rPr lang="en-US" sz="1100" dirty="0">
                <a:solidFill>
                  <a:srgbClr val="011A33"/>
                </a:solidFill>
              </a:rPr>
              <a:t>“Purely functional lazy non-deterministic programming” </a:t>
            </a:r>
            <a:r>
              <a:rPr lang="en-US" sz="1100" dirty="0" smtClean="0">
                <a:solidFill>
                  <a:srgbClr val="011A33"/>
                </a:solidFill>
              </a:rPr>
              <a:t>ACM </a:t>
            </a:r>
            <a:r>
              <a:rPr lang="en-US" sz="1100" dirty="0" err="1" smtClean="0">
                <a:solidFill>
                  <a:srgbClr val="011A33"/>
                </a:solidFill>
              </a:rPr>
              <a:t>Sigplan</a:t>
            </a:r>
            <a:r>
              <a:rPr lang="en-US" sz="1100" dirty="0" smtClean="0">
                <a:solidFill>
                  <a:srgbClr val="011A33"/>
                </a:solidFill>
              </a:rPr>
              <a:t> 2009</a:t>
            </a:r>
            <a:endParaRPr lang="en-US" sz="1100" b="1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100" b="1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Wood, van de </a:t>
            </a:r>
            <a:r>
              <a:rPr lang="en-US" sz="1100" b="1" dirty="0" err="1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Meent</a:t>
            </a:r>
            <a:r>
              <a:rPr lang="en-US" sz="1100" b="1" dirty="0" smtClean="0">
                <a:solidFill>
                  <a:srgbClr val="011A33"/>
                </a:solidFill>
              </a:rPr>
              <a:t>, and</a:t>
            </a:r>
            <a:r>
              <a:rPr lang="en-US" sz="1100" b="1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100" b="1" dirty="0" err="1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Mansinghka</a:t>
            </a:r>
            <a:r>
              <a:rPr lang="en-US" sz="1100" b="1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100" dirty="0" smtClean="0">
                <a:solidFill>
                  <a:srgbClr val="011A33"/>
                </a:solidFill>
                <a:latin typeface="Arial" charset="0"/>
                <a:ea typeface="ＭＳ Ｐゴシック" charset="0"/>
                <a:cs typeface="ＭＳ Ｐゴシック" charset="0"/>
              </a:rPr>
              <a:t>“A New Approach to Probabilistic Programming Inference” AISTATS 2014</a:t>
            </a:r>
          </a:p>
          <a:p>
            <a:r>
              <a:rPr lang="en-US" sz="1100" b="1" dirty="0">
                <a:solidFill>
                  <a:srgbClr val="011A33"/>
                </a:solidFill>
              </a:rPr>
              <a:t>Paige and Wood </a:t>
            </a:r>
            <a:r>
              <a:rPr lang="en-US" sz="1100" dirty="0">
                <a:solidFill>
                  <a:srgbClr val="011A33"/>
                </a:solidFill>
              </a:rPr>
              <a:t>“A Compilation Target for Probabilistic Programming Languages” ICML 2014</a:t>
            </a:r>
          </a:p>
          <a:p>
            <a:endParaRPr lang="en-US" sz="1100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100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Review : Sequential Importance Resampling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3529" b="23529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61" y="3600510"/>
            <a:ext cx="5797016" cy="256567"/>
          </a:xfrm>
          <a:prstGeom prst="rect">
            <a:avLst/>
          </a:prstGeom>
        </p:spPr>
      </p:pic>
      <p:sp>
        <p:nvSpPr>
          <p:cNvPr id="10" name="Content Placeholder 9"/>
          <p:cNvSpPr txBox="1">
            <a:spLocks/>
          </p:cNvSpPr>
          <p:nvPr/>
        </p:nvSpPr>
        <p:spPr>
          <a:xfrm>
            <a:off x="457201" y="1066801"/>
            <a:ext cx="8229600" cy="4800600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SIR Targets</a:t>
            </a: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With a weighted set of particles</a:t>
            </a: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Noting the identity</a:t>
            </a: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We can use importance sampling to generate samples from </a:t>
            </a: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Given our sample-based approximation to </a:t>
            </a: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574675" lvl="1" indent="0"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574675" lvl="1" indent="0">
              <a:buClrTx/>
              <a:buFont typeface="Wingdings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357535"/>
            <a:ext cx="2799184" cy="690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143000"/>
            <a:ext cx="6662057" cy="1194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483" y="5324669"/>
            <a:ext cx="1828800" cy="466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433" y="4281196"/>
            <a:ext cx="1362269" cy="6718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0" y="3962400"/>
            <a:ext cx="9144000" cy="9144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0" y="3048000"/>
            <a:ext cx="9144000" cy="9144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2095500"/>
            <a:ext cx="9144000" cy="9525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0" y="4876799"/>
            <a:ext cx="9144000" cy="1145117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1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: Importance Sampling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3529" b="23529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457201" y="1066801"/>
            <a:ext cx="8229600" cy="4800600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574675" lvl="1" indent="0"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574675" lvl="1" indent="0">
              <a:buClrTx/>
              <a:buFont typeface="Wingdings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6850566" cy="2895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0" y="3200400"/>
            <a:ext cx="9144000" cy="28194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0" y="2438400"/>
            <a:ext cx="9144000" cy="762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0" y="1800860"/>
            <a:ext cx="9144000" cy="63754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Review: Sequential </a:t>
            </a:r>
            <a:r>
              <a:rPr lang="en-US" sz="3200" dirty="0"/>
              <a:t>Importance Resampling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777761" cy="4343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0" y="3078311"/>
            <a:ext cx="9144000" cy="981456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23" y="2573031"/>
            <a:ext cx="6548885" cy="2898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3"/>
          <p:cNvSpPr/>
          <p:nvPr/>
        </p:nvSpPr>
        <p:spPr bwMode="auto">
          <a:xfrm>
            <a:off x="0" y="2273978"/>
            <a:ext cx="9144000" cy="804333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4059464"/>
            <a:ext cx="9144000" cy="1962453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9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SMC Methods Discussed Require </a:t>
            </a:r>
            <a:r>
              <a:rPr lang="en-US" dirty="0"/>
              <a:t>Only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Initialization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1828800" lvl="4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can be sampled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Forward Simulation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1828800" lvl="4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can be sampled (</a:t>
            </a:r>
            <a:r>
              <a:rPr lang="en-US" dirty="0" err="1" smtClean="0">
                <a:solidFill>
                  <a:srgbClr val="000000"/>
                </a:solidFill>
              </a:rPr>
              <a:t>blackbox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Observation Likelihood Weight Computation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1828800" lvl="4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can be point-wise evaluated up to constant multiple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1794576"/>
            <a:ext cx="1193532" cy="42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" y="3383280"/>
            <a:ext cx="1982804" cy="827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" y="5307531"/>
            <a:ext cx="1828800" cy="7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Sequential Monte Carlo for Prob. </a:t>
            </a:r>
            <a:r>
              <a:rPr lang="en-US" dirty="0" err="1" smtClean="0"/>
              <a:t>Prog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3529" b="23529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78" y="1066800"/>
            <a:ext cx="5157357" cy="5157357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7000" y="6553200"/>
            <a:ext cx="8534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FFFFFF"/>
                </a:solidFill>
              </a:rPr>
              <a:t>Paige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</a:rPr>
              <a:t>and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</a:rPr>
              <a:t>W. </a:t>
            </a:r>
            <a:r>
              <a:rPr lang="en-US" sz="1200" dirty="0" smtClean="0">
                <a:solidFill>
                  <a:srgbClr val="FFFFFF"/>
                </a:solidFill>
              </a:rPr>
              <a:t>“</a:t>
            </a:r>
            <a:r>
              <a:rPr lang="en-US" sz="1200" dirty="0">
                <a:solidFill>
                  <a:srgbClr val="FFFFFF"/>
                </a:solidFill>
              </a:rPr>
              <a:t>A Compilation Target for Probabilistic Programming </a:t>
            </a:r>
            <a:r>
              <a:rPr lang="en-US" sz="1200" dirty="0" smtClean="0">
                <a:solidFill>
                  <a:srgbClr val="FFFFFF"/>
                </a:solidFill>
              </a:rPr>
              <a:t>Languages.”  ICML, 2014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Probabilistic-C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36" y="1012536"/>
            <a:ext cx="5317835" cy="5191219"/>
          </a:xfrm>
          <a:prstGeom prst="rect">
            <a:avLst/>
          </a:prstGeom>
        </p:spPr>
      </p:pic>
      <p:sp>
        <p:nvSpPr>
          <p:cNvPr id="4" name="Subtitle 7"/>
          <p:cNvSpPr txBox="1">
            <a:spLocks/>
          </p:cNvSpPr>
          <p:nvPr/>
        </p:nvSpPr>
        <p:spPr bwMode="auto">
          <a:xfrm>
            <a:off x="3024909" y="6477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b="1" dirty="0" smtClean="0">
                <a:solidFill>
                  <a:srgbClr val="011A33"/>
                </a:solidFill>
              </a:rPr>
              <a:t>Paige </a:t>
            </a:r>
            <a:r>
              <a:rPr lang="en-US" sz="1100" b="1" dirty="0">
                <a:solidFill>
                  <a:srgbClr val="011A33"/>
                </a:solidFill>
              </a:rPr>
              <a:t>and Wood </a:t>
            </a:r>
            <a:r>
              <a:rPr lang="en-US" sz="1100" dirty="0">
                <a:solidFill>
                  <a:srgbClr val="011A33"/>
                </a:solidFill>
              </a:rPr>
              <a:t>“A Compilation Target for Probabilistic Programming Languages” ICML 2014</a:t>
            </a:r>
          </a:p>
          <a:p>
            <a:endParaRPr lang="en-US" sz="1100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100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Probabilistic Deterministic Infinite Automata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09448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Model</a:t>
            </a:r>
            <a:endParaRPr lang="en-US" sz="1600" dirty="0" smtClean="0"/>
          </a:p>
          <a:p>
            <a:r>
              <a:rPr lang="en-US" sz="1600" dirty="0" smtClean="0"/>
              <a:t>World state ≈ sufficient statistic of emissions</a:t>
            </a:r>
          </a:p>
          <a:p>
            <a:r>
              <a:rPr lang="en-US" sz="1600" dirty="0" smtClean="0"/>
              <a:t>Per-state emissions </a:t>
            </a:r>
            <a:r>
              <a:rPr lang="en-US" sz="1600" i="1" dirty="0" smtClean="0"/>
              <a:t>learned</a:t>
            </a:r>
          </a:p>
          <a:p>
            <a:r>
              <a:rPr lang="en-US" sz="1600" dirty="0" smtClean="0"/>
              <a:t>Per-state deterministic transition functions </a:t>
            </a:r>
            <a:r>
              <a:rPr lang="en-US" sz="1600" i="1" dirty="0" smtClean="0"/>
              <a:t>learned</a:t>
            </a:r>
          </a:p>
          <a:p>
            <a:endParaRPr lang="en-US" sz="1600" dirty="0"/>
          </a:p>
          <a:p>
            <a:r>
              <a:rPr lang="en-US" sz="1600" dirty="0" smtClean="0"/>
              <a:t>Unsupervised PDFA structure learning biases towards compact (few states) world models that are fast approximate predictors</a:t>
            </a: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04080" y="1066800"/>
            <a:ext cx="409448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Problem</a:t>
            </a:r>
            <a:endParaRPr lang="en-US" sz="1600" dirty="0" smtClean="0"/>
          </a:p>
          <a:p>
            <a:r>
              <a:rPr lang="en-US" sz="1600" dirty="0" smtClean="0"/>
              <a:t>~4000 lines of Java code</a:t>
            </a:r>
          </a:p>
          <a:p>
            <a:r>
              <a:rPr lang="en-US" sz="1600" dirty="0" smtClean="0"/>
              <a:t>New student re-implementation</a:t>
            </a:r>
          </a:p>
          <a:p>
            <a:pPr lvl="1"/>
            <a:r>
              <a:rPr lang="en-US" sz="1200" dirty="0" smtClean="0"/>
              <a:t> 6-12 months</a:t>
            </a:r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630055" y="6454247"/>
            <a:ext cx="6553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900" b="1" dirty="0" err="1" smtClean="0">
                <a:solidFill>
                  <a:srgbClr val="011A33"/>
                </a:solidFill>
              </a:rPr>
              <a:t>Pfau</a:t>
            </a:r>
            <a:r>
              <a:rPr lang="en-US" sz="900" b="1" dirty="0" smtClean="0">
                <a:solidFill>
                  <a:srgbClr val="011A33"/>
                </a:solidFill>
              </a:rPr>
              <a:t>, Bartlett, and Wood </a:t>
            </a:r>
            <a:r>
              <a:rPr lang="en-US" sz="900" dirty="0">
                <a:solidFill>
                  <a:srgbClr val="011A33"/>
                </a:solidFill>
              </a:rPr>
              <a:t>Probabilistic Deterministic Infinite Automata, </a:t>
            </a:r>
            <a:r>
              <a:rPr lang="en-US" sz="900" dirty="0" smtClean="0">
                <a:solidFill>
                  <a:srgbClr val="011A33"/>
                </a:solidFill>
              </a:rPr>
              <a:t>NIPS, 2011</a:t>
            </a:r>
            <a:endParaRPr lang="en-US" sz="900" dirty="0">
              <a:solidFill>
                <a:srgbClr val="011A33"/>
              </a:solidFill>
            </a:endParaRPr>
          </a:p>
          <a:p>
            <a:pPr marL="117475"/>
            <a:r>
              <a:rPr lang="en-US" sz="900" b="1" dirty="0" err="1" smtClean="0">
                <a:solidFill>
                  <a:srgbClr val="011A33"/>
                </a:solidFill>
              </a:rPr>
              <a:t>Doshi</a:t>
            </a:r>
            <a:r>
              <a:rPr lang="en-US" sz="900" b="1" dirty="0" smtClean="0">
                <a:solidFill>
                  <a:srgbClr val="011A33"/>
                </a:solidFill>
              </a:rPr>
              <a:t>-Velez, </a:t>
            </a:r>
            <a:r>
              <a:rPr lang="en-US" sz="900" b="1" dirty="0" err="1" smtClean="0">
                <a:solidFill>
                  <a:srgbClr val="011A33"/>
                </a:solidFill>
              </a:rPr>
              <a:t>Pfau</a:t>
            </a:r>
            <a:r>
              <a:rPr lang="en-US" sz="900" b="1" dirty="0" smtClean="0">
                <a:solidFill>
                  <a:srgbClr val="011A33"/>
                </a:solidFill>
              </a:rPr>
              <a:t>, Wood, and Roy </a:t>
            </a:r>
            <a:r>
              <a:rPr lang="en-US" sz="900" dirty="0">
                <a:solidFill>
                  <a:srgbClr val="011A33"/>
                </a:solidFill>
              </a:rPr>
              <a:t>Bayesian Nonparametric Methods for Partially-Observable Reinforcement Learning, </a:t>
            </a:r>
            <a:r>
              <a:rPr lang="en-US" sz="900" dirty="0" smtClean="0">
                <a:solidFill>
                  <a:srgbClr val="011A33"/>
                </a:solidFill>
              </a:rPr>
              <a:t>TPAMI, 2013</a:t>
            </a:r>
            <a:endParaRPr lang="en-US" sz="900" dirty="0">
              <a:solidFill>
                <a:srgbClr val="011A33"/>
              </a:solidFill>
            </a:endParaRPr>
          </a:p>
          <a:p>
            <a:pPr marL="117475"/>
            <a:endParaRPr lang="en-US" sz="900" dirty="0">
              <a:solidFill>
                <a:srgbClr val="011A3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483" y="2621280"/>
            <a:ext cx="4258656" cy="335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4303648"/>
            <a:ext cx="3774666" cy="11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Markov Model</a:t>
            </a:r>
            <a:endParaRPr lang="en-US" dirty="0"/>
          </a:p>
        </p:txBody>
      </p:sp>
      <p:pic>
        <p:nvPicPr>
          <p:cNvPr id="4" name="prior-2938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54113"/>
            <a:ext cx="8229600" cy="4883150"/>
          </a:xfrm>
        </p:spPr>
      </p:pic>
    </p:spTree>
    <p:extLst>
      <p:ext uri="{BB962C8B-B14F-4D97-AF65-F5344CB8AC3E}">
        <p14:creationId xmlns:p14="http://schemas.microsoft.com/office/powerpoint/2010/main" val="228180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HMM</a:t>
            </a:r>
            <a:endParaRPr lang="en-US" dirty="0"/>
          </a:p>
        </p:txBody>
      </p:sp>
      <p:pic>
        <p:nvPicPr>
          <p:cNvPr id="4" name="posterior-295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7763"/>
            <a:ext cx="8229600" cy="4895850"/>
          </a:xfrm>
        </p:spPr>
      </p:pic>
    </p:spTree>
    <p:extLst>
      <p:ext uri="{BB962C8B-B14F-4D97-AF65-F5344CB8AC3E}">
        <p14:creationId xmlns:p14="http://schemas.microsoft.com/office/powerpoint/2010/main" val="72533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Bayesian HMM</a:t>
            </a:r>
            <a:endParaRPr lang="en-US" dirty="0"/>
          </a:p>
        </p:txBody>
      </p:sp>
      <p:pic>
        <p:nvPicPr>
          <p:cNvPr id="7" name="bayesian-301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1413"/>
            <a:ext cx="8229600" cy="4910137"/>
          </a:xfrm>
        </p:spPr>
      </p:pic>
    </p:spTree>
    <p:extLst>
      <p:ext uri="{BB962C8B-B14F-4D97-AF65-F5344CB8AC3E}">
        <p14:creationId xmlns:p14="http://schemas.microsoft.com/office/powerpoint/2010/main" val="272649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Inverse Stochastic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Deterministic simulator exists as code</a:t>
            </a:r>
          </a:p>
          <a:p>
            <a:r>
              <a:rPr lang="en-US" dirty="0" smtClean="0"/>
              <a:t>Parameter uncertainties exist</a:t>
            </a:r>
          </a:p>
          <a:p>
            <a:pPr lvl="1"/>
            <a:r>
              <a:rPr lang="en-US" dirty="0" smtClean="0"/>
              <a:t>Varying parameters to simulator = stochastic simulator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to do with observations?</a:t>
            </a:r>
          </a:p>
          <a:p>
            <a:pPr lvl="1"/>
            <a:r>
              <a:rPr lang="en-US" dirty="0" smtClean="0"/>
              <a:t>Update estimates of parameters</a:t>
            </a:r>
          </a:p>
          <a:p>
            <a:pPr lvl="1"/>
            <a:r>
              <a:rPr lang="en-US" dirty="0" smtClean="0"/>
              <a:t>Posterior predictions</a:t>
            </a:r>
          </a:p>
        </p:txBody>
      </p:sp>
    </p:spTree>
    <p:extLst>
      <p:ext uri="{BB962C8B-B14F-4D97-AF65-F5344CB8AC3E}">
        <p14:creationId xmlns:p14="http://schemas.microsoft.com/office/powerpoint/2010/main" val="43123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/>
          <a:lstStyle/>
          <a:p>
            <a:pPr algn="l"/>
            <a:r>
              <a:rPr lang="en-GB" sz="2800" dirty="0" smtClean="0"/>
              <a:t>            Example : Jack-Up Units</a:t>
            </a:r>
            <a:endParaRPr lang="en-GB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46" y="1196752"/>
            <a:ext cx="4104481" cy="45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t="7196" r="26593" b="13377"/>
          <a:stretch/>
        </p:blipFill>
        <p:spPr>
          <a:xfrm>
            <a:off x="6084962" y="494088"/>
            <a:ext cx="2709334" cy="30988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76650" y="3284984"/>
            <a:ext cx="288032" cy="2880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64682" y="1293530"/>
            <a:ext cx="4010827" cy="2135471"/>
          </a:xfrm>
          <a:prstGeom prst="straightConnector1">
            <a:avLst/>
          </a:prstGeom>
          <a:ln w="508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48" y="3905846"/>
            <a:ext cx="3416595" cy="256244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429050" y="5567453"/>
            <a:ext cx="288032" cy="2880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17082" y="5099401"/>
            <a:ext cx="2117661" cy="612068"/>
          </a:xfrm>
          <a:prstGeom prst="straightConnector1">
            <a:avLst/>
          </a:prstGeom>
          <a:ln w="508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17394" y="5567453"/>
            <a:ext cx="1226344" cy="127659"/>
          </a:xfrm>
          <a:prstGeom prst="line">
            <a:avLst/>
          </a:prstGeom>
          <a:ln w="6667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43738" y="5695112"/>
            <a:ext cx="452437" cy="331832"/>
          </a:xfrm>
          <a:prstGeom prst="line">
            <a:avLst/>
          </a:prstGeom>
          <a:ln w="6667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96175" y="5695112"/>
            <a:ext cx="335756" cy="331832"/>
          </a:xfrm>
          <a:prstGeom prst="line">
            <a:avLst/>
          </a:prstGeom>
          <a:ln w="6667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31931" y="5586413"/>
            <a:ext cx="1203212" cy="108698"/>
          </a:xfrm>
          <a:prstGeom prst="line">
            <a:avLst/>
          </a:prstGeom>
          <a:ln w="6667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533577" y="1367270"/>
            <a:ext cx="2227264" cy="0"/>
          </a:xfrm>
          <a:prstGeom prst="straightConnector1">
            <a:avLst/>
          </a:prstGeom>
          <a:ln w="508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60754" y="708755"/>
            <a:ext cx="100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60m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8548" y="6476790"/>
            <a:ext cx="1490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Keppel FELS</a:t>
            </a:r>
            <a:endParaRPr lang="en-GB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962" y="3567292"/>
            <a:ext cx="1490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Keppel FELS</a:t>
            </a:r>
            <a:endParaRPr lang="en-GB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019" y="5711469"/>
            <a:ext cx="1490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Maersk</a:t>
            </a:r>
            <a:endParaRPr lang="en-GB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1077332" cy="7182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457200" y="-25400"/>
            <a:ext cx="134937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 err="1" smtClean="0">
                <a:solidFill>
                  <a:schemeClr val="accent3"/>
                </a:solidFill>
              </a:rPr>
              <a:t>Houlsby</a:t>
            </a:r>
            <a:endParaRPr lang="en-US" sz="800" dirty="0">
              <a:solidFill>
                <a:schemeClr val="accent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199" y="6553200"/>
            <a:ext cx="1569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FFFFFF"/>
                </a:solidFill>
              </a:rPr>
              <a:t>Slide from </a:t>
            </a:r>
            <a:r>
              <a:rPr lang="en-GB" sz="1100" dirty="0" err="1" smtClean="0">
                <a:solidFill>
                  <a:srgbClr val="FFFFFF"/>
                </a:solidFill>
              </a:rPr>
              <a:t>Houlsby</a:t>
            </a:r>
            <a:endParaRPr lang="en-GB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4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/>
      <p:bldP spid="18" grpId="0"/>
      <p:bldP spid="1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Jack-up operations</a:t>
            </a:r>
            <a:br>
              <a:rPr lang="en-GB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9" y="2085126"/>
            <a:ext cx="1287780" cy="2500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71" y="2085126"/>
            <a:ext cx="1287780" cy="2500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51" y="2085126"/>
            <a:ext cx="1233170" cy="2500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998" y="4579399"/>
            <a:ext cx="806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Float to site</a:t>
            </a:r>
            <a:endParaRPr lang="en-GB" sz="1600" dirty="0">
              <a:solidFill>
                <a:srgbClr val="011A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9213" y="4579398"/>
            <a:ext cx="864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Lower legs</a:t>
            </a:r>
            <a:endParaRPr lang="en-GB" sz="1600" dirty="0">
              <a:solidFill>
                <a:srgbClr val="011A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9259" y="4585755"/>
            <a:ext cx="936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Storm</a:t>
            </a:r>
            <a:endParaRPr lang="en-GB" sz="1600" dirty="0">
              <a:solidFill>
                <a:srgbClr val="011A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8868" y="4585755"/>
            <a:ext cx="1006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Climb to air-gap and operate</a:t>
            </a:r>
            <a:endParaRPr lang="en-GB" sz="1600" dirty="0">
              <a:solidFill>
                <a:srgbClr val="011A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7765" y="4588222"/>
            <a:ext cx="940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Dump preload</a:t>
            </a:r>
            <a:endParaRPr lang="en-GB" sz="1600" dirty="0">
              <a:solidFill>
                <a:srgbClr val="011A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6854" y="458822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Preload</a:t>
            </a:r>
            <a:endParaRPr lang="en-GB" sz="1600" dirty="0">
              <a:solidFill>
                <a:srgbClr val="011A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7680" y="4585756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1A33"/>
                </a:solidFill>
              </a:rPr>
              <a:t>Light ship load</a:t>
            </a:r>
            <a:endParaRPr lang="en-GB" sz="1600" dirty="0">
              <a:solidFill>
                <a:srgbClr val="011A33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31491" y="2085126"/>
            <a:ext cx="1233170" cy="2500630"/>
            <a:chOff x="5031491" y="2085126"/>
            <a:chExt cx="1233170" cy="25006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491" y="2085126"/>
              <a:ext cx="1233170" cy="2500630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 flipH="1">
              <a:off x="5648074" y="3367887"/>
              <a:ext cx="103221" cy="653752"/>
            </a:xfrm>
            <a:custGeom>
              <a:avLst/>
              <a:gdLst>
                <a:gd name="connsiteX0" fmla="*/ 259644 w 259644"/>
                <a:gd name="connsiteY0" fmla="*/ 812800 h 812800"/>
                <a:gd name="connsiteX1" fmla="*/ 0 w 259644"/>
                <a:gd name="connsiteY1" fmla="*/ 383822 h 812800"/>
                <a:gd name="connsiteX2" fmla="*/ 259644 w 259644"/>
                <a:gd name="connsiteY2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644" h="812800">
                  <a:moveTo>
                    <a:pt x="259644" y="812800"/>
                  </a:moveTo>
                  <a:cubicBezTo>
                    <a:pt x="129822" y="666044"/>
                    <a:pt x="0" y="519289"/>
                    <a:pt x="0" y="383822"/>
                  </a:cubicBezTo>
                  <a:cubicBezTo>
                    <a:pt x="0" y="248355"/>
                    <a:pt x="129822" y="124177"/>
                    <a:pt x="259644" y="0"/>
                  </a:cubicBezTo>
                </a:path>
              </a:pathLst>
            </a:custGeom>
            <a:noFill/>
            <a:ln w="38100">
              <a:headEnd type="triangle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11A33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98320" y="2087592"/>
            <a:ext cx="1233170" cy="2500630"/>
            <a:chOff x="3798320" y="2087592"/>
            <a:chExt cx="1233170" cy="25006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320" y="2087592"/>
              <a:ext cx="1233170" cy="2500630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 flipH="1">
              <a:off x="4363295" y="3356992"/>
              <a:ext cx="103221" cy="653752"/>
            </a:xfrm>
            <a:custGeom>
              <a:avLst/>
              <a:gdLst>
                <a:gd name="connsiteX0" fmla="*/ 259644 w 259644"/>
                <a:gd name="connsiteY0" fmla="*/ 812800 h 812800"/>
                <a:gd name="connsiteX1" fmla="*/ 0 w 259644"/>
                <a:gd name="connsiteY1" fmla="*/ 383822 h 812800"/>
                <a:gd name="connsiteX2" fmla="*/ 259644 w 259644"/>
                <a:gd name="connsiteY2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644" h="812800">
                  <a:moveTo>
                    <a:pt x="259644" y="812800"/>
                  </a:moveTo>
                  <a:cubicBezTo>
                    <a:pt x="129822" y="666044"/>
                    <a:pt x="0" y="519289"/>
                    <a:pt x="0" y="383822"/>
                  </a:cubicBezTo>
                  <a:cubicBezTo>
                    <a:pt x="0" y="248355"/>
                    <a:pt x="129822" y="124177"/>
                    <a:pt x="259644" y="0"/>
                  </a:cubicBezTo>
                </a:path>
              </a:pathLst>
            </a:custGeom>
            <a:noFill/>
            <a:ln w="38100"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11A33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788818" y="4021639"/>
              <a:ext cx="0" cy="3681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924722" y="4021639"/>
              <a:ext cx="0" cy="3681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264661" y="2085126"/>
            <a:ext cx="1435100" cy="2500630"/>
            <a:chOff x="6264661" y="2085126"/>
            <a:chExt cx="1435100" cy="250063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661" y="2085126"/>
              <a:ext cx="1435100" cy="250063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982210" y="3226646"/>
              <a:ext cx="0" cy="288032"/>
            </a:xfrm>
            <a:prstGeom prst="straightConnector1">
              <a:avLst/>
            </a:prstGeom>
            <a:ln w="28575">
              <a:solidFill>
                <a:srgbClr val="00B050"/>
              </a:solidFill>
              <a:bevel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622157" y="6406219"/>
            <a:ext cx="326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>
                <a:solidFill>
                  <a:srgbClr val="011A33"/>
                </a:solidFill>
              </a:rPr>
              <a:t>sketches after </a:t>
            </a:r>
            <a:r>
              <a:rPr lang="en-GB" sz="1100" dirty="0" err="1" smtClean="0">
                <a:solidFill>
                  <a:srgbClr val="011A33"/>
                </a:solidFill>
              </a:rPr>
              <a:t>Poulos</a:t>
            </a:r>
            <a:r>
              <a:rPr lang="en-GB" sz="1100" dirty="0" smtClean="0">
                <a:solidFill>
                  <a:srgbClr val="011A33"/>
                </a:solidFill>
              </a:rPr>
              <a:t> (1988)</a:t>
            </a:r>
          </a:p>
          <a:p>
            <a:pPr algn="r"/>
            <a:r>
              <a:rPr lang="en-GB" sz="1100" dirty="0" smtClean="0">
                <a:solidFill>
                  <a:srgbClr val="011A33"/>
                </a:solidFill>
              </a:rPr>
              <a:t>Slide from </a:t>
            </a:r>
            <a:r>
              <a:rPr lang="en-GB" sz="1100" dirty="0" err="1" smtClean="0">
                <a:solidFill>
                  <a:srgbClr val="011A33"/>
                </a:solidFill>
              </a:rPr>
              <a:t>Houlsby</a:t>
            </a:r>
            <a:endParaRPr lang="en-GB" sz="1100" dirty="0">
              <a:solidFill>
                <a:srgbClr val="011A33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699761" y="2085126"/>
            <a:ext cx="1435100" cy="2500630"/>
            <a:chOff x="7699761" y="2085126"/>
            <a:chExt cx="1435100" cy="250063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761" y="2085126"/>
              <a:ext cx="1435100" cy="2500630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7949259" y="3429000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8461226" y="3429000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7699761" y="2852936"/>
              <a:ext cx="32941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642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800" dirty="0" err="1" smtClean="0"/>
              <a:t>Spudcan</a:t>
            </a:r>
            <a:r>
              <a:rPr lang="en-US" sz="2800" dirty="0" smtClean="0"/>
              <a:t> Simulator + Probabilistic-C -&gt; Inference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1300"/>
            <a:ext cx="38862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Deterministic simulator</a:t>
            </a:r>
          </a:p>
          <a:p>
            <a:pPr lvl="1"/>
            <a:r>
              <a:rPr lang="en-US" dirty="0" smtClean="0"/>
              <a:t>~750 lines of C code</a:t>
            </a:r>
          </a:p>
          <a:p>
            <a:pPr lvl="1"/>
            <a:r>
              <a:rPr lang="en-US" dirty="0" smtClean="0"/>
              <a:t>10-100’s of parameters</a:t>
            </a:r>
          </a:p>
          <a:p>
            <a:pPr lvl="1"/>
            <a:r>
              <a:rPr lang="en-US" dirty="0" smtClean="0"/>
              <a:t>Black-box </a:t>
            </a:r>
          </a:p>
          <a:p>
            <a:pPr lvl="1"/>
            <a:r>
              <a:rPr lang="en-US" dirty="0" smtClean="0"/>
              <a:t>Not differentiable</a:t>
            </a:r>
          </a:p>
          <a:p>
            <a:r>
              <a:rPr lang="en-US" dirty="0" smtClean="0"/>
              <a:t>Stochastic simulator</a:t>
            </a:r>
          </a:p>
          <a:p>
            <a:pPr lvl="1"/>
            <a:r>
              <a:rPr lang="en-US" dirty="0" smtClean="0"/>
              <a:t>+150 lines of C code</a:t>
            </a:r>
          </a:p>
          <a:p>
            <a:pPr lvl="1"/>
            <a:r>
              <a:rPr lang="en-US" dirty="0" smtClean="0"/>
              <a:t>Priors on parameters</a:t>
            </a:r>
            <a:endParaRPr lang="en-US" dirty="0"/>
          </a:p>
          <a:p>
            <a:r>
              <a:rPr lang="en-US" dirty="0" smtClean="0"/>
              <a:t>Automatic inference</a:t>
            </a:r>
          </a:p>
          <a:p>
            <a:pPr lvl="1"/>
            <a:r>
              <a:rPr lang="en-US" dirty="0" smtClean="0"/>
              <a:t>+15 lines of Probabilistic-C</a:t>
            </a:r>
          </a:p>
          <a:p>
            <a:pPr lvl="1"/>
            <a:endParaRPr lang="en-US" dirty="0"/>
          </a:p>
          <a:p>
            <a:r>
              <a:rPr lang="en-US" dirty="0" smtClean="0"/>
              <a:t>~1000 samples / second</a:t>
            </a:r>
            <a:endParaRPr lang="en-US" dirty="0"/>
          </a:p>
        </p:txBody>
      </p:sp>
      <p:pic>
        <p:nvPicPr>
          <p:cNvPr id="4" name="Picture 3" descr="pri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3657600" cy="548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prior-with-da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3657600" cy="548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ob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3657600" cy="548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obs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3657600" cy="5486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308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Review : Inference In State Space Models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066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 inference in a state space model that depends on fixed parameters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76400"/>
            <a:ext cx="5600700" cy="290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133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</a:t>
            </a:r>
            <a:r>
              <a:rPr lang="en-US" sz="1400" dirty="0" smtClean="0">
                <a:solidFill>
                  <a:schemeClr val="accent1"/>
                </a:solidFill>
              </a:rPr>
              <a:t>an’t use SMC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3124200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single-site updates won’t mix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9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“Ideal” Inference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066800"/>
            <a:ext cx="655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Ideal MH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intractable.</a:t>
            </a:r>
          </a:p>
          <a:p>
            <a:endParaRPr lang="en-US" dirty="0" smtClean="0"/>
          </a:p>
          <a:p>
            <a:r>
              <a:rPr lang="en-US" dirty="0" smtClean="0"/>
              <a:t>SMC provides </a:t>
            </a:r>
            <a:r>
              <a:rPr lang="en-US" i="1" dirty="0" smtClean="0"/>
              <a:t>unbiased</a:t>
            </a:r>
            <a:r>
              <a:rPr lang="en-US" dirty="0" smtClean="0"/>
              <a:t> estimate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066800"/>
            <a:ext cx="3399552" cy="176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503680"/>
            <a:ext cx="3657600" cy="8520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94728" y="6523182"/>
            <a:ext cx="6553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900" b="1" dirty="0" smtClean="0">
                <a:solidFill>
                  <a:srgbClr val="011A33"/>
                </a:solidFill>
              </a:rPr>
              <a:t>Del </a:t>
            </a:r>
            <a:r>
              <a:rPr lang="en-US" sz="900" b="1" dirty="0">
                <a:solidFill>
                  <a:srgbClr val="011A33"/>
                </a:solidFill>
              </a:rPr>
              <a:t>Moral </a:t>
            </a:r>
            <a:r>
              <a:rPr lang="en-US" sz="900" dirty="0" smtClean="0">
                <a:solidFill>
                  <a:srgbClr val="011A33"/>
                </a:solidFill>
              </a:rPr>
              <a:t>“Feynman</a:t>
            </a:r>
            <a:r>
              <a:rPr lang="en-US" sz="900" dirty="0">
                <a:solidFill>
                  <a:srgbClr val="011A33"/>
                </a:solidFill>
              </a:rPr>
              <a:t>-</a:t>
            </a:r>
            <a:r>
              <a:rPr lang="en-US" sz="900" dirty="0" err="1">
                <a:solidFill>
                  <a:srgbClr val="011A33"/>
                </a:solidFill>
              </a:rPr>
              <a:t>Kac</a:t>
            </a:r>
            <a:r>
              <a:rPr lang="en-US" sz="900" dirty="0">
                <a:solidFill>
                  <a:srgbClr val="011A33"/>
                </a:solidFill>
              </a:rPr>
              <a:t> Formulae: Genealogical and Interacting Particle Systems with </a:t>
            </a:r>
            <a:r>
              <a:rPr lang="en-US" sz="900" dirty="0" smtClean="0">
                <a:solidFill>
                  <a:srgbClr val="011A33"/>
                </a:solidFill>
              </a:rPr>
              <a:t>Applications”</a:t>
            </a:r>
            <a:endParaRPr lang="en-US" sz="900" dirty="0">
              <a:solidFill>
                <a:srgbClr val="011A3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23920"/>
            <a:ext cx="3429000" cy="10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1066800"/>
            <a:ext cx="655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MH with unbiased likelihood estimates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computed via SMC proposal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targets correct distribution!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50" y="1514862"/>
            <a:ext cx="3139550" cy="908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Particle Marginal Metropolis Hastings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066800"/>
            <a:ext cx="3399552" cy="1765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57619" y="6550968"/>
            <a:ext cx="6553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r>
              <a:rPr lang="en-US" sz="900" b="1" dirty="0">
                <a:solidFill>
                  <a:srgbClr val="011A33"/>
                </a:solidFill>
              </a:rPr>
              <a:t>C. </a:t>
            </a:r>
            <a:r>
              <a:rPr lang="en-US" sz="900" b="1" dirty="0" err="1">
                <a:solidFill>
                  <a:srgbClr val="011A33"/>
                </a:solidFill>
              </a:rPr>
              <a:t>Andrieu</a:t>
            </a:r>
            <a:r>
              <a:rPr lang="en-US" sz="900" b="1" dirty="0">
                <a:solidFill>
                  <a:srgbClr val="011A33"/>
                </a:solidFill>
              </a:rPr>
              <a:t>, </a:t>
            </a:r>
            <a:r>
              <a:rPr lang="en-US" sz="900" b="1" dirty="0" smtClean="0">
                <a:solidFill>
                  <a:srgbClr val="011A33"/>
                </a:solidFill>
              </a:rPr>
              <a:t>A. </a:t>
            </a:r>
            <a:r>
              <a:rPr lang="en-US" sz="900" b="1" dirty="0" err="1" smtClean="0">
                <a:solidFill>
                  <a:srgbClr val="011A33"/>
                </a:solidFill>
              </a:rPr>
              <a:t>Doucet</a:t>
            </a:r>
            <a:r>
              <a:rPr lang="en-US" sz="900" b="1" dirty="0">
                <a:solidFill>
                  <a:srgbClr val="011A33"/>
                </a:solidFill>
              </a:rPr>
              <a:t>, R. </a:t>
            </a:r>
            <a:r>
              <a:rPr lang="en-US" sz="900" b="1" dirty="0" err="1" smtClean="0">
                <a:solidFill>
                  <a:srgbClr val="011A33"/>
                </a:solidFill>
              </a:rPr>
              <a:t>Holenstein</a:t>
            </a:r>
            <a:r>
              <a:rPr lang="en-US" sz="900" dirty="0" smtClean="0">
                <a:solidFill>
                  <a:srgbClr val="011A33"/>
                </a:solidFill>
              </a:rPr>
              <a:t> Particle </a:t>
            </a:r>
            <a:r>
              <a:rPr lang="en-US" sz="900" dirty="0">
                <a:solidFill>
                  <a:srgbClr val="011A33"/>
                </a:solidFill>
              </a:rPr>
              <a:t>Markov Chain Monte Carlo </a:t>
            </a:r>
            <a:r>
              <a:rPr lang="en-US" sz="900" dirty="0" smtClean="0">
                <a:solidFill>
                  <a:srgbClr val="011A33"/>
                </a:solidFill>
              </a:rPr>
              <a:t>methods</a:t>
            </a:r>
            <a:r>
              <a:rPr lang="en-US" sz="900" b="1" dirty="0" smtClean="0">
                <a:solidFill>
                  <a:srgbClr val="011A33"/>
                </a:solidFill>
              </a:rPr>
              <a:t> </a:t>
            </a:r>
            <a:endParaRPr lang="en-US" sz="900" dirty="0">
              <a:solidFill>
                <a:srgbClr val="011A33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946400"/>
            <a:ext cx="3429000" cy="10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8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Mixture of Objects Markov 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09448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Model</a:t>
            </a:r>
            <a:endParaRPr lang="en-US" sz="1600" dirty="0" smtClean="0"/>
          </a:p>
          <a:p>
            <a:r>
              <a:rPr lang="en-US" sz="1600" dirty="0" smtClean="0"/>
              <a:t>World state ≈ infinite mixture of objects</a:t>
            </a:r>
          </a:p>
          <a:p>
            <a:r>
              <a:rPr lang="en-US" sz="1600" dirty="0" smtClean="0"/>
              <a:t>Per-state, per-object emissions </a:t>
            </a:r>
            <a:r>
              <a:rPr lang="en-US" sz="1600" i="1" dirty="0" smtClean="0"/>
              <a:t>learned</a:t>
            </a:r>
          </a:p>
          <a:p>
            <a:r>
              <a:rPr lang="en-US" sz="1600" dirty="0" smtClean="0"/>
              <a:t>Per-state, per-object </a:t>
            </a:r>
            <a:r>
              <a:rPr lang="en-US" sz="1600" i="1" dirty="0" smtClean="0"/>
              <a:t>complex</a:t>
            </a:r>
            <a:r>
              <a:rPr lang="en-US" sz="1600" dirty="0" smtClean="0"/>
              <a:t> transition functions </a:t>
            </a:r>
            <a:r>
              <a:rPr lang="en-US" sz="1600" i="1" dirty="0" smtClean="0"/>
              <a:t>learned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04080" y="1066800"/>
            <a:ext cx="409448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11A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Problem</a:t>
            </a:r>
            <a:endParaRPr lang="en-US" sz="1600" dirty="0" smtClean="0"/>
          </a:p>
          <a:p>
            <a:r>
              <a:rPr lang="en-US" sz="1600" dirty="0" smtClean="0"/>
              <a:t>~5000 lines of </a:t>
            </a:r>
            <a:r>
              <a:rPr lang="en-US" sz="1600" dirty="0" err="1"/>
              <a:t>M</a:t>
            </a:r>
            <a:r>
              <a:rPr lang="en-US" sz="1600" dirty="0" err="1" smtClean="0"/>
              <a:t>atlab</a:t>
            </a:r>
            <a:r>
              <a:rPr lang="en-US" sz="1600" dirty="0" smtClean="0"/>
              <a:t> code</a:t>
            </a:r>
          </a:p>
          <a:p>
            <a:r>
              <a:rPr lang="en-US" sz="1600" dirty="0" smtClean="0"/>
              <a:t>Implementation</a:t>
            </a:r>
          </a:p>
          <a:p>
            <a:pPr lvl="1"/>
            <a:r>
              <a:rPr lang="en-US" sz="1200" dirty="0" smtClean="0"/>
              <a:t> ~ 1 year</a:t>
            </a:r>
          </a:p>
          <a:p>
            <a:r>
              <a:rPr lang="en-US" sz="1600" dirty="0" smtClean="0"/>
              <a:t>Generative model</a:t>
            </a:r>
          </a:p>
          <a:p>
            <a:pPr lvl="1"/>
            <a:r>
              <a:rPr lang="en-US" sz="1200" dirty="0" smtClean="0"/>
              <a:t>~1 </a:t>
            </a:r>
            <a:r>
              <a:rPr lang="en-US" sz="1200" i="1" dirty="0" smtClean="0"/>
              <a:t>page</a:t>
            </a:r>
            <a:r>
              <a:rPr lang="en-US" sz="1200" dirty="0" smtClean="0"/>
              <a:t> latex math</a:t>
            </a:r>
          </a:p>
          <a:p>
            <a:r>
              <a:rPr lang="en-US" sz="1600" dirty="0" smtClean="0"/>
              <a:t>Inference algorithm</a:t>
            </a:r>
          </a:p>
          <a:p>
            <a:pPr lvl="1"/>
            <a:r>
              <a:rPr lang="en-US" sz="1200" dirty="0" smtClean="0"/>
              <a:t>~3 </a:t>
            </a:r>
            <a:r>
              <a:rPr lang="en-US" sz="1200" i="1" dirty="0" smtClean="0"/>
              <a:t>pages</a:t>
            </a:r>
            <a:r>
              <a:rPr lang="en-US" sz="1200" dirty="0" smtClean="0"/>
              <a:t> latex math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021840" y="6438208"/>
            <a:ext cx="94843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/>
            <a:endParaRPr lang="en-US" sz="900" b="1" dirty="0" smtClean="0">
              <a:solidFill>
                <a:srgbClr val="011A33"/>
              </a:solidFill>
            </a:endParaRPr>
          </a:p>
          <a:p>
            <a:pPr marL="117475"/>
            <a:r>
              <a:rPr lang="en-US" sz="900" b="1" dirty="0" err="1" smtClean="0">
                <a:solidFill>
                  <a:srgbClr val="011A33"/>
                </a:solidFill>
              </a:rPr>
              <a:t>Neiswanger</a:t>
            </a:r>
            <a:r>
              <a:rPr lang="en-US" sz="900" b="1" dirty="0" smtClean="0">
                <a:solidFill>
                  <a:srgbClr val="011A33"/>
                </a:solidFill>
              </a:rPr>
              <a:t>, Wood, and Xing </a:t>
            </a:r>
            <a:r>
              <a:rPr lang="en-US" sz="900" dirty="0">
                <a:solidFill>
                  <a:srgbClr val="011A33"/>
                </a:solidFill>
              </a:rPr>
              <a:t>The Dependent </a:t>
            </a:r>
            <a:r>
              <a:rPr lang="en-US" sz="900" dirty="0" err="1">
                <a:solidFill>
                  <a:srgbClr val="011A33"/>
                </a:solidFill>
              </a:rPr>
              <a:t>D</a:t>
            </a:r>
            <a:r>
              <a:rPr lang="en-US" sz="900" dirty="0" err="1" smtClean="0">
                <a:solidFill>
                  <a:srgbClr val="011A33"/>
                </a:solidFill>
              </a:rPr>
              <a:t>irichlet</a:t>
            </a:r>
            <a:r>
              <a:rPr lang="en-US" sz="900" dirty="0" smtClean="0">
                <a:solidFill>
                  <a:srgbClr val="011A33"/>
                </a:solidFill>
              </a:rPr>
              <a:t> </a:t>
            </a:r>
            <a:r>
              <a:rPr lang="en-US" sz="900" dirty="0">
                <a:solidFill>
                  <a:srgbClr val="011A33"/>
                </a:solidFill>
              </a:rPr>
              <a:t>Process Mixture of Objects for Detection-free Tracking and Object Modeling, </a:t>
            </a:r>
            <a:r>
              <a:rPr lang="en-US" sz="900" dirty="0" smtClean="0">
                <a:solidFill>
                  <a:srgbClr val="011A33"/>
                </a:solidFill>
              </a:rPr>
              <a:t>AISTATS, 2014</a:t>
            </a:r>
            <a:endParaRPr lang="en-US" sz="900" dirty="0">
              <a:solidFill>
                <a:srgbClr val="011A33"/>
              </a:solidFill>
            </a:endParaRPr>
          </a:p>
          <a:p>
            <a:pPr marL="117475"/>
            <a:endParaRPr lang="en-US" sz="900" dirty="0">
              <a:solidFill>
                <a:srgbClr val="011A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34" y="2810945"/>
            <a:ext cx="3460866" cy="33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2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Conditional SMC for Prob. </a:t>
            </a:r>
            <a:r>
              <a:rPr lang="en-US" sz="2800" dirty="0" err="1" smtClean="0"/>
              <a:t>Prog</a:t>
            </a:r>
            <a:r>
              <a:rPr lang="en-US" sz="2800" dirty="0" smtClean="0"/>
              <a:t>. Inference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6959600" cy="2387600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457201" y="1066801"/>
            <a:ext cx="8229600" cy="4800600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 fixed parameter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Program generates all random variables</a:t>
            </a: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State is interpreter memory state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Transition is stochastic procedure application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Only observes need be indexed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4229979" y="3810000"/>
            <a:ext cx="165632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Lazy parameter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generation 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648200" y="3352800"/>
            <a:ext cx="42862" cy="457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H="1">
            <a:off x="4953000" y="3352800"/>
            <a:ext cx="381000" cy="457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228600" y="3810000"/>
            <a:ext cx="17243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Eager parameter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generation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762000" y="3200400"/>
            <a:ext cx="457201" cy="6096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7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9144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PIMH For Probabilistic Programming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57200" y="1059875"/>
            <a:ext cx="8229600" cy="4800600"/>
          </a:xfrm>
        </p:spPr>
        <p:txBody>
          <a:bodyPr/>
          <a:lstStyle/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Run SMC Once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Compute marginal likelihood estimate</a:t>
            </a: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Do forever</a:t>
            </a:r>
          </a:p>
          <a:p>
            <a:pPr lvl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Re-run SMC</a:t>
            </a:r>
          </a:p>
          <a:p>
            <a:pPr lvl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Compute new marginal likelihood estimate</a:t>
            </a:r>
          </a:p>
          <a:p>
            <a:pPr lvl="1"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Accept particle set with probability</a:t>
            </a:r>
          </a:p>
          <a:p>
            <a:pPr lvl="1"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Emit predictions from all particles in next set (new and/or old)</a:t>
            </a: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5" y="2089727"/>
            <a:ext cx="2873829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318000"/>
            <a:ext cx="279400" cy="27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029200"/>
            <a:ext cx="1055077" cy="228600"/>
          </a:xfrm>
          <a:prstGeom prst="rect">
            <a:avLst/>
          </a:prstGeom>
        </p:spPr>
      </p:pic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3620379" y="3059545"/>
            <a:ext cx="10173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1"/>
                </a:solidFill>
              </a:rPr>
              <a:t>No theta!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038600" y="2602345"/>
            <a:ext cx="42862" cy="457200"/>
          </a:xfrm>
          <a:prstGeom prst="line">
            <a:avLst/>
          </a:prstGeom>
          <a:ln>
            <a:solidFill>
              <a:srgbClr val="72BFC5"/>
            </a:solidFill>
            <a:headEnd type="triangl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6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Particle Gibbs for Prob.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Prog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533400" y="914400"/>
            <a:ext cx="457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dirty="0" smtClean="0">
                <a:solidFill>
                  <a:srgbClr val="011A33"/>
                </a:solidFill>
              </a:rPr>
              <a:t>MH w/ accept prob. = 1</a:t>
            </a:r>
          </a:p>
          <a:p>
            <a:pPr>
              <a:buFont typeface="Arial" charset="0"/>
              <a:buChar char="•"/>
            </a:pPr>
            <a:r>
              <a:rPr lang="en-US" sz="1800" dirty="0" smtClean="0">
                <a:solidFill>
                  <a:srgbClr val="011A33"/>
                </a:solidFill>
              </a:rPr>
              <a:t>SMC “inner-loop” proposal</a:t>
            </a:r>
            <a:endParaRPr lang="en-US" sz="1800" dirty="0">
              <a:solidFill>
                <a:srgbClr val="011A33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800" dirty="0">
                <a:solidFill>
                  <a:srgbClr val="011A33"/>
                </a:solidFill>
              </a:rPr>
              <a:t>“Retained particle” </a:t>
            </a:r>
          </a:p>
          <a:p>
            <a:pPr>
              <a:buFont typeface="Arial" charset="0"/>
              <a:buChar char="•"/>
            </a:pPr>
            <a:r>
              <a:rPr lang="en-US" sz="1800" i="1" dirty="0">
                <a:solidFill>
                  <a:srgbClr val="011A33"/>
                </a:solidFill>
              </a:rPr>
              <a:t>N</a:t>
            </a:r>
            <a:r>
              <a:rPr lang="en-US" sz="1800" i="1" dirty="0" smtClean="0">
                <a:solidFill>
                  <a:srgbClr val="011A33"/>
                </a:solidFill>
              </a:rPr>
              <a:t>on</a:t>
            </a:r>
            <a:r>
              <a:rPr lang="en-US" sz="1800" i="1" dirty="0">
                <a:solidFill>
                  <a:srgbClr val="011A33"/>
                </a:solidFill>
              </a:rPr>
              <a:t>-local</a:t>
            </a:r>
            <a:endParaRPr lang="en-US" sz="1800" dirty="0">
              <a:solidFill>
                <a:srgbClr val="011A33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800" dirty="0" smtClean="0">
                <a:solidFill>
                  <a:srgbClr val="011A33"/>
                </a:solidFill>
              </a:rPr>
              <a:t>Single “sweep” can propose changes to many variable values at once</a:t>
            </a:r>
            <a:endParaRPr lang="en-US" sz="1800" dirty="0">
              <a:solidFill>
                <a:srgbClr val="011A33"/>
              </a:solidFill>
            </a:endParaRPr>
          </a:p>
          <a:p>
            <a:pPr>
              <a:buFont typeface="Arial" charset="0"/>
              <a:buChar char="•"/>
            </a:pPr>
            <a:endParaRPr lang="en-US" sz="1800" dirty="0">
              <a:solidFill>
                <a:srgbClr val="011A33"/>
              </a:solidFill>
            </a:endParaRPr>
          </a:p>
        </p:txBody>
      </p:sp>
      <p:sp>
        <p:nvSpPr>
          <p:cNvPr id="5" name="Subtitle 7"/>
          <p:cNvSpPr txBox="1">
            <a:spLocks/>
          </p:cNvSpPr>
          <p:nvPr/>
        </p:nvSpPr>
        <p:spPr bwMode="auto">
          <a:xfrm>
            <a:off x="2304475" y="6310744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100" b="1" dirty="0" smtClean="0">
                <a:solidFill>
                  <a:srgbClr val="011A33"/>
                </a:solidFill>
                <a:latin typeface="Arial"/>
                <a:ea typeface="ＭＳ Ｐゴシック" charset="0"/>
                <a:cs typeface="Arial"/>
              </a:rPr>
              <a:t>Wood, van de </a:t>
            </a:r>
            <a:r>
              <a:rPr lang="en-US" sz="1100" b="1" dirty="0" err="1" smtClean="0">
                <a:solidFill>
                  <a:srgbClr val="011A33"/>
                </a:solidFill>
                <a:latin typeface="Arial"/>
                <a:ea typeface="ＭＳ Ｐゴシック" charset="0"/>
                <a:cs typeface="Arial"/>
              </a:rPr>
              <a:t>Meent</a:t>
            </a:r>
            <a:r>
              <a:rPr lang="en-US" sz="1100" b="1" dirty="0" smtClean="0">
                <a:solidFill>
                  <a:srgbClr val="011A33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100" b="1" dirty="0" err="1" smtClean="0">
                <a:solidFill>
                  <a:srgbClr val="011A33"/>
                </a:solidFill>
                <a:latin typeface="Arial"/>
                <a:ea typeface="ＭＳ Ｐゴシック" charset="0"/>
                <a:cs typeface="Arial"/>
              </a:rPr>
              <a:t>Mansinghka</a:t>
            </a:r>
            <a:r>
              <a:rPr lang="en-US" sz="1100" b="1" dirty="0" smtClean="0">
                <a:solidFill>
                  <a:srgbClr val="011A33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100" dirty="0" smtClean="0">
                <a:solidFill>
                  <a:srgbClr val="011A33"/>
                </a:solidFill>
                <a:latin typeface="Arial"/>
                <a:ea typeface="ＭＳ Ｐゴシック" charset="0"/>
                <a:cs typeface="Arial"/>
              </a:rPr>
              <a:t>“A New Approach to Probabilistic Programming Inference” AISTATS 2014</a:t>
            </a:r>
          </a:p>
          <a:p>
            <a:r>
              <a:rPr lang="en-US" sz="1100" b="1" dirty="0">
                <a:solidFill>
                  <a:srgbClr val="011A33"/>
                </a:solidFill>
                <a:latin typeface="Arial"/>
                <a:cs typeface="Arial"/>
              </a:rPr>
              <a:t>Paige and Wood </a:t>
            </a:r>
            <a:r>
              <a:rPr lang="en-US" sz="1100" dirty="0">
                <a:solidFill>
                  <a:srgbClr val="011A33"/>
                </a:solidFill>
                <a:latin typeface="Arial"/>
                <a:cs typeface="Arial"/>
              </a:rPr>
              <a:t>“A Compilation Target for Probabilistic Programming Languages” ICML 2014</a:t>
            </a:r>
          </a:p>
          <a:p>
            <a:endParaRPr lang="en-US" sz="1100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solidFill>
                <a:srgbClr val="011A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4500" y="3537230"/>
            <a:ext cx="43434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11A33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914400" y="3089564"/>
            <a:ext cx="5410200" cy="41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/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en-US" sz="1200" dirty="0" smtClean="0">
                <a:solidFill>
                  <a:srgbClr val="011A33"/>
                </a:solidFill>
              </a:rPr>
              <a:t>[</a:t>
            </a:r>
            <a:r>
              <a:rPr lang="en-US" sz="1200" dirty="0" err="1" smtClean="0">
                <a:solidFill>
                  <a:srgbClr val="011A33"/>
                </a:solidFill>
              </a:rPr>
              <a:t>Holenstein</a:t>
            </a:r>
            <a:r>
              <a:rPr lang="en-US" sz="1200" dirty="0" smtClean="0">
                <a:solidFill>
                  <a:srgbClr val="011A33"/>
                </a:solidFill>
              </a:rPr>
              <a:t> 2009; </a:t>
            </a:r>
            <a:r>
              <a:rPr lang="en-US" sz="1200" dirty="0" err="1" smtClean="0">
                <a:solidFill>
                  <a:srgbClr val="011A33"/>
                </a:solidFill>
              </a:rPr>
              <a:t>Andrieu</a:t>
            </a:r>
            <a:r>
              <a:rPr lang="en-US" sz="1200" dirty="0" smtClean="0">
                <a:solidFill>
                  <a:srgbClr val="011A33"/>
                </a:solidFill>
              </a:rPr>
              <a:t>, </a:t>
            </a:r>
            <a:r>
              <a:rPr lang="en-US" sz="1200" dirty="0" err="1" smtClean="0">
                <a:solidFill>
                  <a:srgbClr val="011A33"/>
                </a:solidFill>
              </a:rPr>
              <a:t>Doucet</a:t>
            </a:r>
            <a:r>
              <a:rPr lang="en-US" sz="1200" dirty="0" smtClean="0">
                <a:solidFill>
                  <a:srgbClr val="011A33"/>
                </a:solidFill>
              </a:rPr>
              <a:t>, </a:t>
            </a:r>
            <a:r>
              <a:rPr lang="en-US" sz="1200" dirty="0" err="1" smtClean="0">
                <a:solidFill>
                  <a:srgbClr val="011A33"/>
                </a:solidFill>
              </a:rPr>
              <a:t>Holenstein</a:t>
            </a:r>
            <a:r>
              <a:rPr lang="en-US" sz="1200" dirty="0" smtClean="0">
                <a:solidFill>
                  <a:srgbClr val="011A33"/>
                </a:solidFill>
              </a:rPr>
              <a:t> 2010; </a:t>
            </a:r>
            <a:r>
              <a:rPr lang="en-US" sz="1200" dirty="0" err="1" smtClean="0">
                <a:solidFill>
                  <a:srgbClr val="011A33"/>
                </a:solidFill>
              </a:rPr>
              <a:t>etc</a:t>
            </a:r>
            <a:r>
              <a:rPr lang="en-US" sz="1200" dirty="0" smtClean="0">
                <a:solidFill>
                  <a:srgbClr val="011A33"/>
                </a:solidFill>
              </a:rPr>
              <a:t>] </a:t>
            </a:r>
          </a:p>
          <a:p>
            <a:pPr>
              <a:defRPr/>
            </a:pPr>
            <a:endParaRPr lang="en-US" dirty="0">
              <a:solidFill>
                <a:srgbClr val="011A33"/>
              </a:solidFill>
            </a:endParaRPr>
          </a:p>
        </p:txBody>
      </p:sp>
      <p:pic>
        <p:nvPicPr>
          <p:cNvPr id="10" name="Picture 9" descr="pmcmc_schema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670300"/>
            <a:ext cx="3886200" cy="1822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25" y="160479"/>
            <a:ext cx="3651829" cy="58068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 bwMode="auto">
          <a:xfrm>
            <a:off x="5226625" y="88133"/>
            <a:ext cx="3778829" cy="5867400"/>
          </a:xfrm>
          <a:prstGeom prst="rect">
            <a:avLst/>
          </a:prstGeom>
          <a:solidFill>
            <a:schemeClr val="bg1">
              <a:alpha val="9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11A33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5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PMCMC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Prob.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Prog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 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mcmc_6563_expect_z.mp4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3886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mcmc_6563_z.mp4">
            <a:hlinkClick r:id="" action="ppaction://medi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886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andomdb_6564_expect_z.mp4">
            <a:hlinkClick r:id="" action="ppaction://media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886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andomdb_6564_z.mp4">
            <a:hlinkClick r:id="" action="ppaction://media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886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mcmc_6563_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24400" y="1295400"/>
            <a:ext cx="3886200" cy="1295400"/>
          </a:xfrm>
          <a:prstGeom prst="rect">
            <a:avLst/>
          </a:prstGeom>
        </p:spPr>
      </p:pic>
      <p:pic>
        <p:nvPicPr>
          <p:cNvPr id="3" name="pmcmc_6563_expect_z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2819400"/>
            <a:ext cx="3886200" cy="1295400"/>
          </a:xfrm>
          <a:prstGeom prst="rect">
            <a:avLst/>
          </a:prstGeom>
        </p:spPr>
      </p:pic>
      <p:pic>
        <p:nvPicPr>
          <p:cNvPr id="4" name="randomdb_6564_z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" y="1295400"/>
            <a:ext cx="3886200" cy="1295400"/>
          </a:xfrm>
          <a:prstGeom prst="rect">
            <a:avLst/>
          </a:prstGeom>
        </p:spPr>
      </p:pic>
      <p:pic>
        <p:nvPicPr>
          <p:cNvPr id="5" name="randomdb_6564_expect_z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7200" y="2819400"/>
            <a:ext cx="3886200" cy="1295400"/>
          </a:xfrm>
          <a:prstGeom prst="rect">
            <a:avLst/>
          </a:prstGeom>
        </p:spPr>
      </p:pic>
      <p:pic>
        <p:nvPicPr>
          <p:cNvPr id="12" name="Picture 11" descr="gamma-forward-backwar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4724400"/>
            <a:ext cx="3701143" cy="12954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18857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and 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AutoNum type="romanLcParenBoth"/>
              <a:defRPr/>
            </a:pPr>
            <a:r>
              <a:rPr lang="en-US" dirty="0"/>
              <a:t>Accelerate iteration over models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Inference is automatic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Writing generative code is easier than deriving model inverses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Lower technical barrier of entry to development of new models</a:t>
            </a:r>
          </a:p>
          <a:p>
            <a:pPr marL="766763" lvl="1">
              <a:buFontTx/>
              <a:buChar char="-"/>
              <a:defRPr/>
            </a:pPr>
            <a:endParaRPr lang="en-US" dirty="0"/>
          </a:p>
          <a:p>
            <a:pPr marL="514350" indent="-514350">
              <a:buAutoNum type="romanLcParenBoth"/>
              <a:defRPr/>
            </a:pPr>
            <a:r>
              <a:rPr lang="en-US" dirty="0"/>
              <a:t>Accelerate iteration over inference procedures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Computer language is an abstraction barrier</a:t>
            </a:r>
          </a:p>
          <a:p>
            <a:pPr marL="1144588" lvl="2" indent="-285750">
              <a:buFontTx/>
              <a:buChar char="-"/>
              <a:defRPr/>
            </a:pPr>
            <a:r>
              <a:rPr lang="en-US" dirty="0"/>
              <a:t>Inference procedures can be tested against a library of models</a:t>
            </a:r>
          </a:p>
          <a:p>
            <a:pPr marL="1144588" lvl="2" indent="-285750">
              <a:buFontTx/>
              <a:buChar char="-"/>
              <a:defRPr/>
            </a:pPr>
            <a:r>
              <a:rPr lang="en-US" dirty="0"/>
              <a:t>Inference procedures become “compiler optimizations”</a:t>
            </a:r>
          </a:p>
          <a:p>
            <a:pPr marL="481013" lvl="1" indent="0">
              <a:buNone/>
              <a:defRPr/>
            </a:pPr>
            <a:endParaRPr lang="en-US" dirty="0"/>
          </a:p>
          <a:p>
            <a:pPr marL="514350" indent="-514350">
              <a:buAutoNum type="romanLcParenBoth"/>
              <a:defRPr/>
            </a:pPr>
            <a:r>
              <a:rPr lang="en-US" dirty="0"/>
              <a:t>Enable development of more expressive models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Probabilistic programs can express a superset of graphical models</a:t>
            </a:r>
          </a:p>
          <a:p>
            <a:pPr marL="766763" lvl="1">
              <a:buFontTx/>
              <a:buChar char="-"/>
              <a:defRPr/>
            </a:pPr>
            <a:r>
              <a:rPr lang="en-US" dirty="0"/>
              <a:t>Modern machine learning models are tens of lines of code</a:t>
            </a:r>
          </a:p>
          <a:p>
            <a:pPr marL="766763" lvl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0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paths to efficient, scalable probabilistic programming inference</a:t>
            </a:r>
          </a:p>
          <a:p>
            <a:pPr lvl="1"/>
            <a:r>
              <a:rPr lang="en-US" dirty="0"/>
              <a:t>True hope for </a:t>
            </a:r>
            <a:r>
              <a:rPr lang="en-US" dirty="0" smtClean="0"/>
              <a:t>general purpose automatic inference</a:t>
            </a:r>
          </a:p>
          <a:p>
            <a:pPr lvl="1"/>
            <a:r>
              <a:rPr lang="en-US" dirty="0" smtClean="0"/>
              <a:t>New models (soon)</a:t>
            </a:r>
          </a:p>
          <a:p>
            <a:endParaRPr lang="en-US" dirty="0"/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>
                <a:hlinkClick r:id="rId2"/>
              </a:rPr>
              <a:t>http://www.robots.ox.ac.uk/~fwood/anglican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http://www.robots.ox.ac.uk/~brooks/probabilistic-c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http://probabilistic-programming.org/wiki/</a:t>
            </a:r>
            <a:r>
              <a:rPr lang="en-US" dirty="0" smtClean="0">
                <a:hlinkClick r:id="rId4"/>
              </a:rPr>
              <a:t>Home</a:t>
            </a:r>
            <a:endParaRPr lang="en-US" dirty="0" smtClean="0"/>
          </a:p>
          <a:p>
            <a:pPr lvl="1"/>
            <a:r>
              <a:rPr lang="en-US" dirty="0"/>
              <a:t>http://</a:t>
            </a:r>
            <a:r>
              <a:rPr lang="en-US" dirty="0" err="1"/>
              <a:t>forestdb.org</a:t>
            </a:r>
            <a:r>
              <a:rPr lang="en-US" dirty="0"/>
              <a:t>/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3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Parameter Posterior vs. Expert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1417638"/>
            <a:ext cx="6248400" cy="51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Compiled PMCMC Algorithm Performance</a:t>
            </a:r>
            <a:endParaRPr lang="en-US" dirty="0"/>
          </a:p>
        </p:txBody>
      </p:sp>
      <p:pic>
        <p:nvPicPr>
          <p:cNvPr id="5" name="Picture 4" descr="crp-inference-typ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84" y="1371600"/>
            <a:ext cx="4692316" cy="26221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hmm-inference-typ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" y="1371600"/>
            <a:ext cx="4692316" cy="2622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4419600"/>
            <a:ext cx="7772400" cy="12065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1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if </a:t>
            </a:r>
            <a:r>
              <a:rPr lang="en-US" dirty="0" err="1" smtClean="0">
                <a:latin typeface="Courier New"/>
                <a:cs typeface="Courier New"/>
              </a:rPr>
              <a:t>dirac</a:t>
            </a:r>
            <a:r>
              <a:rPr lang="en-US" dirty="0">
                <a:cs typeface="Courier New"/>
              </a:rPr>
              <a:t> </a:t>
            </a:r>
            <a:r>
              <a:rPr lang="en-US" dirty="0" smtClean="0">
                <a:cs typeface="Courier New"/>
              </a:rPr>
              <a:t>Observes?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up as constraints in joint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2400" y="1066800"/>
            <a:ext cx="9144000" cy="510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16637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 sz="2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63588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2pPr>
            <a:lvl3pPr marL="11414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§"/>
              <a:defRPr>
                <a:solidFill>
                  <a:schemeClr val="bg1"/>
                </a:solidFill>
                <a:latin typeface="+mn-lt"/>
                <a:ea typeface="+mn-ea"/>
              </a:defRPr>
            </a:lvl3pPr>
            <a:lvl4pPr marL="1519238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89865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3558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130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702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27450" indent="-1889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  <a:latin typeface="Courier New"/>
                <a:cs typeface="Courier New"/>
              </a:rPr>
              <a:t>d</a:t>
            </a:r>
            <a:r>
              <a:rPr lang="en-US" dirty="0" err="1" smtClean="0">
                <a:solidFill>
                  <a:schemeClr val="tx1"/>
                </a:solidFill>
                <a:latin typeface="Courier New"/>
                <a:cs typeface="Courier New"/>
              </a:rPr>
              <a:t>irac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bserves are constraints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=&gt; SMC / PMCMC reduce to rejection / repeated rejection sampling if all observes are constraints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0"/>
            <a:ext cx="633548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7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Opportunity :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Optimizing Inference by Program Line Reordering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13638" cy="441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91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Motivation, Proposal, Honesty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Existing tools for modeling are cumbersome</a:t>
            </a:r>
          </a:p>
          <a:p>
            <a:pPr lvl="1"/>
            <a:r>
              <a:rPr lang="en-US" dirty="0" smtClean="0"/>
              <a:t>Akin to writing code in assembly language</a:t>
            </a:r>
          </a:p>
          <a:p>
            <a:pPr lvl="1"/>
            <a:r>
              <a:rPr lang="en-US" dirty="0" smtClean="0"/>
              <a:t>Model specification and forward sampling “easy”</a:t>
            </a:r>
          </a:p>
          <a:p>
            <a:pPr lvl="1"/>
            <a:r>
              <a:rPr lang="en-US" dirty="0" smtClean="0"/>
              <a:t>Inference hard</a:t>
            </a:r>
          </a:p>
          <a:p>
            <a:endParaRPr lang="en-US" dirty="0" smtClean="0"/>
          </a:p>
          <a:p>
            <a:r>
              <a:rPr lang="en-US" dirty="0" smtClean="0"/>
              <a:t>Probabilistic programming systems</a:t>
            </a:r>
          </a:p>
          <a:p>
            <a:pPr lvl="1"/>
            <a:r>
              <a:rPr lang="en-US" dirty="0" smtClean="0"/>
              <a:t>Efficient model development and testing</a:t>
            </a:r>
          </a:p>
          <a:p>
            <a:pPr lvl="1"/>
            <a:r>
              <a:rPr lang="en-US" dirty="0" smtClean="0"/>
              <a:t>Decoupling of modeling and inference</a:t>
            </a:r>
          </a:p>
          <a:p>
            <a:pPr lvl="1"/>
            <a:r>
              <a:rPr lang="en-US" dirty="0" smtClean="0"/>
              <a:t>More compact notation</a:t>
            </a:r>
          </a:p>
          <a:p>
            <a:pPr lvl="1"/>
            <a:r>
              <a:rPr lang="en-US" dirty="0" smtClean="0"/>
              <a:t>Bigger more expressive models</a:t>
            </a:r>
          </a:p>
          <a:p>
            <a:pPr lvl="1"/>
            <a:r>
              <a:rPr lang="en-US" dirty="0" smtClean="0"/>
              <a:t>Automated inference</a:t>
            </a:r>
          </a:p>
          <a:p>
            <a:pPr lvl="1"/>
            <a:endParaRPr lang="en-US" dirty="0"/>
          </a:p>
          <a:p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Existing probabilistic programming systems not quite there yet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8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52400" y="990600"/>
            <a:ext cx="8839200" cy="4838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9350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Anglican : Particle MCMC Inference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gamma-ed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657600" cy="365760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46300" y="5351790"/>
            <a:ext cx="7239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074494"/>
                </a:solidFill>
              </a:rPr>
              <a:t>Wood, van de </a:t>
            </a:r>
            <a:r>
              <a:rPr lang="en-US" sz="1100" dirty="0" err="1" smtClean="0">
                <a:solidFill>
                  <a:srgbClr val="074494"/>
                </a:solidFill>
              </a:rPr>
              <a:t>Meent</a:t>
            </a:r>
            <a:r>
              <a:rPr lang="en-US" sz="1100" dirty="0" smtClean="0">
                <a:solidFill>
                  <a:srgbClr val="074494"/>
                </a:solidFill>
              </a:rPr>
              <a:t>, </a:t>
            </a:r>
            <a:r>
              <a:rPr lang="en-US" sz="1100" dirty="0" err="1" smtClean="0">
                <a:solidFill>
                  <a:srgbClr val="074494"/>
                </a:solidFill>
              </a:rPr>
              <a:t>Mansinghka</a:t>
            </a:r>
            <a:r>
              <a:rPr lang="en-US" sz="1100" dirty="0" smtClean="0">
                <a:solidFill>
                  <a:srgbClr val="074494"/>
                </a:solidFill>
              </a:rPr>
              <a:t> “A new approach to probabilistic programming inference.” AISTATS, 2014</a:t>
            </a:r>
            <a:endParaRPr lang="en-US" sz="1100" dirty="0">
              <a:solidFill>
                <a:srgbClr val="074494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5562600"/>
            <a:ext cx="9296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rgbClr val="B46E1E"/>
                </a:solidFill>
              </a:rPr>
              <a:t>Wingate et al </a:t>
            </a:r>
            <a:r>
              <a:rPr lang="en-US" sz="1100" dirty="0">
                <a:solidFill>
                  <a:srgbClr val="B46E1E"/>
                </a:solidFill>
              </a:rPr>
              <a:t>“Lightweight implementations of probabilistic programming languages via transformational compilation” </a:t>
            </a:r>
            <a:r>
              <a:rPr lang="en-US" sz="1100" dirty="0" smtClean="0">
                <a:solidFill>
                  <a:srgbClr val="B46E1E"/>
                </a:solidFill>
              </a:rPr>
              <a:t>AISTATS, 2011</a:t>
            </a:r>
            <a:endParaRPr lang="en-US" sz="1100" dirty="0">
              <a:solidFill>
                <a:srgbClr val="B46E1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19200"/>
            <a:ext cx="4267200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9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4861</Words>
  <Application>Microsoft Macintosh PowerPoint</Application>
  <PresentationFormat>On-screen Show (4:3)</PresentationFormat>
  <Paragraphs>809</Paragraphs>
  <Slides>90</Slides>
  <Notes>1</Notes>
  <HiddenSlides>1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Probabilistic Programming</vt:lpstr>
      <vt:lpstr>What Is It?</vt:lpstr>
      <vt:lpstr>The Way Machine Learning Is</vt:lpstr>
      <vt:lpstr>The Way Machine Learning Will Be</vt:lpstr>
      <vt:lpstr>Larger Goal: Expressive Compact Models (AI)</vt:lpstr>
      <vt:lpstr>(Streaming) Sequence Memoizer</vt:lpstr>
      <vt:lpstr>Probabilistic Deterministic Infinite Automata</vt:lpstr>
      <vt:lpstr>Mixture of Objects Markov Model</vt:lpstr>
      <vt:lpstr>Motivation, Proposal, Honesty</vt:lpstr>
      <vt:lpstr>Probabilistic Programming</vt:lpstr>
      <vt:lpstr>Teaching and Research Language</vt:lpstr>
      <vt:lpstr>Modeling Language Syntax</vt:lpstr>
      <vt:lpstr>Ugh, Why Lisp?</vt:lpstr>
      <vt:lpstr>Anglican Stochastic Procedures</vt:lpstr>
      <vt:lpstr>Higher Order</vt:lpstr>
      <vt:lpstr>Memoization</vt:lpstr>
      <vt:lpstr>Complex Control Flow</vt:lpstr>
      <vt:lpstr>Birthday Coincidence</vt:lpstr>
      <vt:lpstr>Solution</vt:lpstr>
      <vt:lpstr>Invoking Anglican</vt:lpstr>
      <vt:lpstr>Anglican Semantics Lite</vt:lpstr>
      <vt:lpstr>Inference</vt:lpstr>
      <vt:lpstr>Solution</vt:lpstr>
      <vt:lpstr>Addition</vt:lpstr>
      <vt:lpstr>Solution</vt:lpstr>
      <vt:lpstr>Anglican Semantics</vt:lpstr>
      <vt:lpstr>Leaving The Beaten Path</vt:lpstr>
      <vt:lpstr>Solution</vt:lpstr>
      <vt:lpstr>Multivariate Logistic Regression</vt:lpstr>
      <vt:lpstr>Solution</vt:lpstr>
      <vt:lpstr>Hidden Markov Model</vt:lpstr>
      <vt:lpstr>Bayesian Nonparametrics</vt:lpstr>
      <vt:lpstr>Sethuraman Stick Breaking</vt:lpstr>
      <vt:lpstr>DPMem</vt:lpstr>
      <vt:lpstr>Dirichlet Process Mixture</vt:lpstr>
      <vt:lpstr>Expressivity</vt:lpstr>
      <vt:lpstr>Symbolic Function Induction</vt:lpstr>
      <vt:lpstr>Solution</vt:lpstr>
      <vt:lpstr>Goals and Aims</vt:lpstr>
      <vt:lpstr>How Does it Work?</vt:lpstr>
      <vt:lpstr>Probabilistic Programming Concepts</vt:lpstr>
      <vt:lpstr>Outline</vt:lpstr>
      <vt:lpstr>Probabilistic Inference</vt:lpstr>
      <vt:lpstr>Monte Carlo Integration</vt:lpstr>
      <vt:lpstr>How To Sample Execution Traces</vt:lpstr>
      <vt:lpstr>Execution Trace Probability</vt:lpstr>
      <vt:lpstr>Suggests Relationship To State Space Modeling</vt:lpstr>
      <vt:lpstr>Program Interpretation</vt:lpstr>
      <vt:lpstr>What is      ? </vt:lpstr>
      <vt:lpstr>What is        ? </vt:lpstr>
      <vt:lpstr>Observe Statements</vt:lpstr>
      <vt:lpstr>Original Church : Rejection Sampling</vt:lpstr>
      <vt:lpstr>Review: Rejection Sampling</vt:lpstr>
      <vt:lpstr>Rejection Sampling</vt:lpstr>
      <vt:lpstr>Rejection Sampling</vt:lpstr>
      <vt:lpstr>Rejection Sampling</vt:lpstr>
      <vt:lpstr>Original Church : Rejection Sampling</vt:lpstr>
      <vt:lpstr>New Church : Single-Site Independent MH</vt:lpstr>
      <vt:lpstr>Review : Metropolis Hastings</vt:lpstr>
      <vt:lpstr>Random Database (RDB) MH Proposal </vt:lpstr>
      <vt:lpstr>RDB Implementation</vt:lpstr>
      <vt:lpstr>RDB Implementation Sketch</vt:lpstr>
      <vt:lpstr>SMC for Prob. Prog. Inference</vt:lpstr>
      <vt:lpstr>Review : Sequential Importance Resampling</vt:lpstr>
      <vt:lpstr>Review : Importance Sampling</vt:lpstr>
      <vt:lpstr>Review: Sequential Importance Resampling</vt:lpstr>
      <vt:lpstr>SMC Methods Discussed Require Only </vt:lpstr>
      <vt:lpstr>Sequential Monte Carlo for Prob. Prog.</vt:lpstr>
      <vt:lpstr>Probabilistic-C</vt:lpstr>
      <vt:lpstr>Markov Model</vt:lpstr>
      <vt:lpstr>HMM</vt:lpstr>
      <vt:lpstr>Bayesian HMM</vt:lpstr>
      <vt:lpstr>Inverse Stochastic Simulation</vt:lpstr>
      <vt:lpstr>            Example : Jack-Up Units</vt:lpstr>
      <vt:lpstr>Jack-up operations </vt:lpstr>
      <vt:lpstr>Spudcan Simulator + Probabilistic-C -&gt; Inference</vt:lpstr>
      <vt:lpstr>Review : Inference In State Space Models</vt:lpstr>
      <vt:lpstr>“Ideal” Inference</vt:lpstr>
      <vt:lpstr>Particle Marginal Metropolis Hastings</vt:lpstr>
      <vt:lpstr>Conditional SMC for Prob. Prog. Inference</vt:lpstr>
      <vt:lpstr>PIMH For Probabilistic Programming</vt:lpstr>
      <vt:lpstr>Particle Gibbs for Prob. Prog.</vt:lpstr>
      <vt:lpstr>PMCMC Prob. Prog. Example</vt:lpstr>
      <vt:lpstr>Goals and Aims</vt:lpstr>
      <vt:lpstr>Wrap-Up</vt:lpstr>
      <vt:lpstr>Parameter Posterior vs. Expert</vt:lpstr>
      <vt:lpstr>Compiled PMCMC Algorithm Performance</vt:lpstr>
      <vt:lpstr>What if dirac Observes?</vt:lpstr>
      <vt:lpstr>Opportunity : Optimizing Inference by Program Line Reordering </vt:lpstr>
      <vt:lpstr>Anglican : Particle MCMC Inference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Programing</dc:title>
  <dc:creator>Frank Wood</dc:creator>
  <cp:lastModifiedBy>Frank Wood</cp:lastModifiedBy>
  <cp:revision>75</cp:revision>
  <cp:lastPrinted>2014-11-10T15:16:19Z</cp:lastPrinted>
  <dcterms:created xsi:type="dcterms:W3CDTF">2014-10-13T17:02:52Z</dcterms:created>
  <dcterms:modified xsi:type="dcterms:W3CDTF">2014-11-19T11:06:54Z</dcterms:modified>
</cp:coreProperties>
</file>