
<file path=[Content_Types].xml><?xml version="1.0" encoding="utf-8"?>
<Types xmlns="http://schemas.openxmlformats.org/package/2006/content-types">
  <Default Extension="png" ContentType="image/png"/>
  <Default Extension="jpeg" ContentType="image/jpeg"/>
  <Default Extension="emf" ContentType="image/x-emf"/>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ink/ink1.xml" ContentType="application/inkml+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1"/>
  </p:notesMasterIdLst>
  <p:sldIdLst>
    <p:sldId id="256" r:id="rId2"/>
    <p:sldId id="257" r:id="rId3"/>
    <p:sldId id="258" r:id="rId4"/>
    <p:sldId id="259" r:id="rId5"/>
    <p:sldId id="283" r:id="rId6"/>
    <p:sldId id="260"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5" r:id="rId20"/>
    <p:sldId id="274" r:id="rId21"/>
    <p:sldId id="276" r:id="rId22"/>
    <p:sldId id="277" r:id="rId23"/>
    <p:sldId id="278" r:id="rId24"/>
    <p:sldId id="279" r:id="rId25"/>
    <p:sldId id="280" r:id="rId26"/>
    <p:sldId id="282" r:id="rId27"/>
    <p:sldId id="285" r:id="rId28"/>
    <p:sldId id="281" r:id="rId29"/>
    <p:sldId id="284" r:id="rId30"/>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5932" autoAdjust="0"/>
    <p:restoredTop sz="72987" autoAdjust="0"/>
  </p:normalViewPr>
  <p:slideViewPr>
    <p:cSldViewPr snapToGrid="0">
      <p:cViewPr varScale="1">
        <p:scale>
          <a:sx n="54" d="100"/>
          <a:sy n="54" d="100"/>
        </p:scale>
        <p:origin x="2004" y="78"/>
      </p:cViewPr>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tableStyles" Target="tableStyles.xml"/></Relationships>
</file>

<file path=ppt/ink/ink1.xml><?xml version="1.0" encoding="utf-8"?>
<inkml:ink xmlns:inkml="http://www.w3.org/2003/InkML">
  <inkml:definitions>
    <inkml:context xml:id="ctx0">
      <inkml:inkSource xml:id="inkSrc0">
        <inkml:traceFormat>
          <inkml:channel name="X" type="integer" max="1366" units="cm"/>
          <inkml:channel name="Y" type="integer" max="768" units="cm"/>
          <inkml:channel name="T" type="integer" max="2.14748E9" units="dev"/>
        </inkml:traceFormat>
        <inkml:channelProperties>
          <inkml:channelProperty channel="X" name="resolution" value="28.34025" units="1/cm"/>
          <inkml:channelProperty channel="Y" name="resolution" value="28.33948" units="1/cm"/>
          <inkml:channelProperty channel="T" name="resolution" value="1" units="1/dev"/>
        </inkml:channelProperties>
      </inkml:inkSource>
      <inkml:timestamp xml:id="ts0" timeString="2016-02-02T15:53:36.299"/>
    </inkml:context>
    <inkml:brush xml:id="br0">
      <inkml:brushProperty name="width" value="0.05292" units="cm"/>
      <inkml:brushProperty name="height" value="0.05292" units="cm"/>
      <inkml:brushProperty name="color" value="#FF0000"/>
    </inkml:brush>
  </inkml:definitions>
  <inkml:trace contextRef="#ctx0" brushRef="#br0">18033 5259 0</inkml:trace>
  <inkml:trace contextRef="#ctx0" brushRef="#br0" timeOffset="4296.2456">9500 7491 0</inkml:trace>
</inkml:ink>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CCD9CEF8-781D-44A8-92D2-248BF4CAD5EE}" type="datetimeFigureOut">
              <a:rPr lang="en-GB" smtClean="0"/>
              <a:t>29/01/2017</a:t>
            </a:fld>
            <a:endParaRPr lang="en-GB"/>
          </a:p>
        </p:txBody>
      </p:sp>
      <p:sp>
        <p:nvSpPr>
          <p:cNvPr id="4" name="Slide Image Placeholder 3"/>
          <p:cNvSpPr>
            <a:spLocks noGrp="1" noRot="1" noChangeAspect="1"/>
          </p:cNvSpPr>
          <p:nvPr>
            <p:ph type="sldImg" idx="2"/>
          </p:nvPr>
        </p:nvSpPr>
        <p:spPr>
          <a:xfrm>
            <a:off x="1371600" y="1143000"/>
            <a:ext cx="41148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GB"/>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B9A224E3-A161-4B0D-87C7-AFF7915A20C6}" type="slidenum">
              <a:rPr lang="en-GB" smtClean="0"/>
              <a:t>‹#›</a:t>
            </a:fld>
            <a:endParaRPr lang="en-GB"/>
          </a:p>
        </p:txBody>
      </p:sp>
    </p:spTree>
    <p:extLst>
      <p:ext uri="{BB962C8B-B14F-4D97-AF65-F5344CB8AC3E}">
        <p14:creationId xmlns:p14="http://schemas.microsoft.com/office/powerpoint/2010/main" val="136114404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3" Type="http://schemas.openxmlformats.org/officeDocument/2006/relationships/hyperlink" Target="http://www.cs.cmu.edu/afs/cs.cmu.edu/project/theo-20/www/mlbook/ch4.pdf" TargetMode="External"/><Relationship Id="rId2" Type="http://schemas.openxmlformats.org/officeDocument/2006/relationships/slide" Target="../slides/slide14.xml"/><Relationship Id="rId1" Type="http://schemas.openxmlformats.org/officeDocument/2006/relationships/notesMaster" Target="../notesMasters/notesMaster1.xml"/><Relationship Id="rId4" Type="http://schemas.openxmlformats.org/officeDocument/2006/relationships/hyperlink" Target="http://www.cs.cmu.edu/afs/cs.cmu.edu/project/theo-20/www/mlbook/ch4.pdf" TargetMode="Externa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3" Type="http://schemas.openxmlformats.org/officeDocument/2006/relationships/hyperlink" Target="http://www.wired.co.uk/news/archive/2015-02/25/google-deepmind-atari" TargetMode="External"/><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3" Type="http://schemas.openxmlformats.org/officeDocument/2006/relationships/hyperlink" Target="http://www.thestar.com/news/world/2016/01/27/deepmind-computer-program-beats-humans-at-go.html" TargetMode="External"/><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3" Type="http://schemas.openxmlformats.org/officeDocument/2006/relationships/hyperlink" Target="http://tex.stackexchange.com/questions/104334/tikz-diagram-of-a-perceptron" TargetMode="External"/><Relationship Id="rId2" Type="http://schemas.openxmlformats.org/officeDocument/2006/relationships/slide" Target="../slides/slide7.xml"/><Relationship Id="rId1" Type="http://schemas.openxmlformats.org/officeDocument/2006/relationships/notesMaster" Target="../notesMasters/notesMaster1.xml"/><Relationship Id="rId4" Type="http://schemas.openxmlformats.org/officeDocument/2006/relationships/hyperlink" Target="https://askabiologist.asu.edu/sites/default/files/resources/articles/neuron_anatomy.jpg" TargetMode="Externa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9A224E3-A161-4B0D-87C7-AFF7915A20C6}" type="slidenum">
              <a:rPr lang="en-GB" smtClean="0"/>
              <a:t>1</a:t>
            </a:fld>
            <a:endParaRPr lang="en-GB"/>
          </a:p>
        </p:txBody>
      </p:sp>
    </p:spTree>
    <p:extLst>
      <p:ext uri="{BB962C8B-B14F-4D97-AF65-F5344CB8AC3E}">
        <p14:creationId xmlns:p14="http://schemas.microsoft.com/office/powerpoint/2010/main" val="2030410615"/>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Our loss function is convex so we are guaranteed to converge to the right answer. I have used a very small learning rate in the above demo to be able to show how the line is moving towards the true solution.</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9A224E3-A161-4B0D-87C7-AFF7915A20C6}" type="slidenum">
              <a:rPr lang="en-GB" smtClean="0"/>
              <a:t>11</a:t>
            </a:fld>
            <a:endParaRPr lang="en-GB"/>
          </a:p>
        </p:txBody>
      </p:sp>
    </p:spTree>
    <p:extLst>
      <p:ext uri="{BB962C8B-B14F-4D97-AF65-F5344CB8AC3E}">
        <p14:creationId xmlns:p14="http://schemas.microsoft.com/office/powerpoint/2010/main" val="388034311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GB" dirty="0"/>
          </a:p>
        </p:txBody>
      </p:sp>
      <p:sp>
        <p:nvSpPr>
          <p:cNvPr id="4" name="Slide Number Placeholder 3"/>
          <p:cNvSpPr>
            <a:spLocks noGrp="1"/>
          </p:cNvSpPr>
          <p:nvPr>
            <p:ph type="sldNum" sz="quarter" idx="10"/>
          </p:nvPr>
        </p:nvSpPr>
        <p:spPr/>
        <p:txBody>
          <a:bodyPr/>
          <a:lstStyle/>
          <a:p>
            <a:fld id="{B9A224E3-A161-4B0D-87C7-AFF7915A20C6}" type="slidenum">
              <a:rPr lang="en-GB" smtClean="0"/>
              <a:t>12</a:t>
            </a:fld>
            <a:endParaRPr lang="en-GB"/>
          </a:p>
        </p:txBody>
      </p:sp>
    </p:spTree>
    <p:extLst>
      <p:ext uri="{BB962C8B-B14F-4D97-AF65-F5344CB8AC3E}">
        <p14:creationId xmlns:p14="http://schemas.microsoft.com/office/powerpoint/2010/main" val="1269314279"/>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Instead of computing the gradient over the entire dataset we can approximate it using a </a:t>
                </a:r>
                <a:r>
                  <a:rPr lang="en-US" sz="1200" kern="1200" dirty="0" err="1" smtClean="0">
                    <a:solidFill>
                      <a:schemeClr val="tx1"/>
                    </a:solidFill>
                    <a:effectLst/>
                    <a:latin typeface="+mn-lt"/>
                    <a:ea typeface="+mn-ea"/>
                    <a:cs typeface="+mn-cs"/>
                  </a:rPr>
                  <a:t>minibatch</a:t>
                </a:r>
                <a:r>
                  <a:rPr lang="en-US" sz="1200" kern="1200" dirty="0" smtClean="0">
                    <a:solidFill>
                      <a:schemeClr val="tx1"/>
                    </a:solidFill>
                    <a:effectLst/>
                    <a:latin typeface="+mn-lt"/>
                    <a:ea typeface="+mn-ea"/>
                    <a:cs typeface="+mn-cs"/>
                  </a:rPr>
                  <a:t> of data or even a single randomly selected sample. This method is called the stochastic gradient descent. The pseudo code is shown below:-</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Initialize </a:t>
                </a:r>
                <a:r>
                  <a:rPr lang="en-US" sz="1200" b="1" kern="1200" dirty="0">
                    <a:solidFill>
                      <a:schemeClr val="tx1"/>
                    </a:solidFill>
                    <a:effectLst/>
                    <a:latin typeface="+mn-lt"/>
                    <a:ea typeface="+mn-ea"/>
                    <a:cs typeface="+mn-cs"/>
                  </a:rPr>
                  <a:t>w </a:t>
                </a:r>
                <a:r>
                  <a:rPr lang="en-US" sz="1200" kern="1200" dirty="0">
                    <a:solidFill>
                      <a:schemeClr val="tx1"/>
                    </a:solidFill>
                    <a:effectLst/>
                    <a:latin typeface="+mn-lt"/>
                    <a:ea typeface="+mn-ea"/>
                    <a:cs typeface="+mn-cs"/>
                  </a:rPr>
                  <a:t>to small random values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Repeat until satisfied</a:t>
                </a:r>
                <a:endParaRPr lang="en-GB"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Sample a </a:t>
                </a:r>
                <a:r>
                  <a:rPr lang="en-US" sz="1200" kern="1200" dirty="0" err="1">
                    <a:solidFill>
                      <a:schemeClr val="tx1"/>
                    </a:solidFill>
                    <a:effectLst/>
                    <a:latin typeface="+mn-lt"/>
                    <a:ea typeface="+mn-ea"/>
                    <a:cs typeface="+mn-cs"/>
                  </a:rPr>
                  <a:t>minibatch</a:t>
                </a:r>
                <a:r>
                  <a:rPr lang="en-US" sz="1200" kern="1200" dirty="0">
                    <a:solidFill>
                      <a:schemeClr val="tx1"/>
                    </a:solidFill>
                    <a:effectLst/>
                    <a:latin typeface="+mn-lt"/>
                    <a:ea typeface="+mn-ea"/>
                    <a:cs typeface="+mn-cs"/>
                  </a:rPr>
                  <a:t> of K </a:t>
                </a:r>
                <a:r>
                  <a:rPr lang="en-US" sz="1200" kern="1200" dirty="0" err="1">
                    <a:solidFill>
                      <a:schemeClr val="tx1"/>
                    </a:solidFill>
                    <a:effectLst/>
                    <a:latin typeface="+mn-lt"/>
                    <a:ea typeface="+mn-ea"/>
                    <a:cs typeface="+mn-cs"/>
                  </a:rPr>
                  <a:t>datapoints</a:t>
                </a:r>
                <a:r>
                  <a:rPr lang="en-US" sz="1200" kern="1200" dirty="0">
                    <a:solidFill>
                      <a:schemeClr val="tx1"/>
                    </a:solidFill>
                    <a:effectLst/>
                    <a:latin typeface="+mn-lt"/>
                    <a:ea typeface="+mn-ea"/>
                    <a:cs typeface="+mn-cs"/>
                  </a:rPr>
                  <a:t>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𝐾</m:t>
                    </m:r>
                    <m:r>
                      <a:rPr lang="en-US" sz="1200" i="1" kern="1200">
                        <a:solidFill>
                          <a:schemeClr val="tx1"/>
                        </a:solidFill>
                        <a:effectLst/>
                        <a:latin typeface="Cambria Math" panose="02040503050406030204" pitchFamily="18" charset="0"/>
                        <a:ea typeface="+mn-ea"/>
                        <a:cs typeface="+mn-cs"/>
                      </a:rPr>
                      <m:t>&lt;</m:t>
                    </m:r>
                    <m:r>
                      <a:rPr lang="en-US" sz="1200" i="1" kern="1200">
                        <a:solidFill>
                          <a:schemeClr val="tx1"/>
                        </a:solidFill>
                        <a:effectLst/>
                        <a:latin typeface="Cambria Math" panose="02040503050406030204" pitchFamily="18" charset="0"/>
                        <a:ea typeface="+mn-ea"/>
                        <a:cs typeface="+mn-cs"/>
                      </a:rPr>
                      <m:t>𝑁</m:t>
                    </m:r>
                  </m:oMath>
                </a14:m>
                <a:r>
                  <a:rPr lang="en-US" sz="1200" kern="1200" dirty="0">
                    <a:solidFill>
                      <a:schemeClr val="tx1"/>
                    </a:solidFill>
                    <a:effectLst/>
                    <a:latin typeface="+mn-lt"/>
                    <a:ea typeface="+mn-ea"/>
                    <a:cs typeface="+mn-cs"/>
                  </a:rPr>
                  <a:t>; call it </a:t>
                </a:r>
                <a14:m>
                  <m:oMath xmlns:m="http://schemas.openxmlformats.org/officeDocument/2006/math">
                    <m:acc>
                      <m:accPr>
                        <m:chr m:val="̃"/>
                        <m:ctrlPr>
                          <a:rPr lang="en-GB"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𝐷</m:t>
                        </m:r>
                      </m:e>
                    </m:acc>
                  </m:oMath>
                </a14:m>
                <a:endParaRPr lang="en-GB" sz="1200" kern="1200" dirty="0">
                  <a:solidFill>
                    <a:schemeClr val="tx1"/>
                  </a:solidFill>
                  <a:effectLst/>
                  <a:latin typeface="+mn-lt"/>
                  <a:ea typeface="+mn-ea"/>
                  <a:cs typeface="+mn-cs"/>
                </a:endParaRPr>
              </a:p>
              <a:p>
                <a:pPr lvl="1"/>
                <a14:m>
                  <m:oMathPara xmlns:m="http://schemas.openxmlformats.org/officeDocument/2006/math">
                    <m:oMathParaPr>
                      <m:jc m:val="centerGroup"/>
                    </m:oMathParaPr>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kern="1200">
                              <a:solidFill>
                                <a:schemeClr val="tx1"/>
                              </a:solidFill>
                              <a:effectLst/>
                              <a:latin typeface="Cambria Math" panose="02040503050406030204" pitchFamily="18" charset="0"/>
                              <a:ea typeface="+mn-ea"/>
                              <a:cs typeface="+mn-cs"/>
                            </a:rPr>
                            <m:t>𝛻</m:t>
                          </m:r>
                        </m:e>
                        <m:sub>
                          <m:r>
                            <a:rPr lang="en-US" sz="1200" b="1" i="1" kern="1200">
                              <a:solidFill>
                                <a:schemeClr val="tx1"/>
                              </a:solidFill>
                              <a:effectLst/>
                              <a:latin typeface="Cambria Math" panose="02040503050406030204" pitchFamily="18" charset="0"/>
                              <a:ea typeface="+mn-ea"/>
                              <a:cs typeface="+mn-cs"/>
                            </a:rPr>
                            <m:t>𝐰</m:t>
                          </m:r>
                        </m:sub>
                      </m:sSub>
                      <m:d>
                        <m:dPr>
                          <m:ctrlPr>
                            <a:rPr lang="en-GB" sz="1200" b="1" i="1" kern="1200">
                              <a:solidFill>
                                <a:schemeClr val="tx1"/>
                              </a:solidFill>
                              <a:effectLst/>
                              <a:latin typeface="Cambria Math" panose="02040503050406030204" pitchFamily="18" charset="0"/>
                              <a:ea typeface="+mn-ea"/>
                              <a:cs typeface="+mn-cs"/>
                            </a:rPr>
                          </m:ctrlPr>
                        </m:dPr>
                        <m:e>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acc>
                                <m:accPr>
                                  <m:chr m:val="̃"/>
                                  <m:ctrlPr>
                                    <a:rPr lang="en-GB"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𝐷</m:t>
                                  </m:r>
                                </m:e>
                              </m:acc>
                            </m:sub>
                          </m:sSub>
                        </m:e>
                      </m:d>
                      <m:r>
                        <a:rPr lang="en-US" sz="1200" b="1" i="1" kern="1200">
                          <a:solidFill>
                            <a:schemeClr val="tx1"/>
                          </a:solidFill>
                          <a:effectLst/>
                          <a:latin typeface="Cambria Math" panose="02040503050406030204" pitchFamily="18" charset="0"/>
                          <a:ea typeface="+mn-ea"/>
                          <a:cs typeface="+mn-cs"/>
                        </a:rPr>
                        <m:t>=</m:t>
                      </m:r>
                      <m:f>
                        <m:fPr>
                          <m:ctrlPr>
                            <a:rPr lang="en-GB" sz="1200" b="1" i="1" kern="1200">
                              <a:solidFill>
                                <a:schemeClr val="tx1"/>
                              </a:solidFill>
                              <a:effectLst/>
                              <a:latin typeface="Cambria Math" panose="02040503050406030204" pitchFamily="18" charset="0"/>
                              <a:ea typeface="+mn-ea"/>
                              <a:cs typeface="+mn-cs"/>
                            </a:rPr>
                          </m:ctrlPr>
                        </m:fPr>
                        <m:num>
                          <m:r>
                            <a:rPr lang="en-US" sz="1200" b="1" i="1" kern="1200">
                              <a:solidFill>
                                <a:schemeClr val="tx1"/>
                              </a:solidFill>
                              <a:effectLst/>
                              <a:latin typeface="Cambria Math" panose="02040503050406030204" pitchFamily="18" charset="0"/>
                              <a:ea typeface="+mn-ea"/>
                              <a:cs typeface="+mn-cs"/>
                            </a:rPr>
                            <m:t>𝟏</m:t>
                          </m:r>
                        </m:num>
                        <m:den>
                          <m:r>
                            <a:rPr lang="en-US" sz="1200" b="1" i="1" kern="1200">
                              <a:solidFill>
                                <a:schemeClr val="tx1"/>
                              </a:solidFill>
                              <a:effectLst/>
                              <a:latin typeface="Cambria Math" panose="02040503050406030204" pitchFamily="18" charset="0"/>
                              <a:ea typeface="+mn-ea"/>
                              <a:cs typeface="+mn-cs"/>
                            </a:rPr>
                            <m:t>𝑲</m:t>
                          </m:r>
                        </m:den>
                      </m:f>
                      <m:nary>
                        <m:naryPr>
                          <m:chr m:val="∑"/>
                          <m:limLoc m:val="undOvr"/>
                          <m:ctrlPr>
                            <a:rPr lang="en-GB" sz="1200" b="1" i="1" kern="1200">
                              <a:solidFill>
                                <a:schemeClr val="tx1"/>
                              </a:solidFill>
                              <a:effectLst/>
                              <a:latin typeface="Cambria Math" panose="02040503050406030204" pitchFamily="18" charset="0"/>
                              <a:ea typeface="+mn-ea"/>
                              <a:cs typeface="+mn-cs"/>
                            </a:rPr>
                          </m:ctrlPr>
                        </m:naryPr>
                        <m:sub>
                          <m:r>
                            <a:rPr lang="en-US" sz="1200" b="1" i="1" kern="1200">
                              <a:solidFill>
                                <a:schemeClr val="tx1"/>
                              </a:solidFill>
                              <a:effectLst/>
                              <a:latin typeface="Cambria Math" panose="02040503050406030204" pitchFamily="18" charset="0"/>
                              <a:ea typeface="+mn-ea"/>
                              <a:cs typeface="+mn-cs"/>
                            </a:rPr>
                            <m:t>𝒅</m:t>
                          </m:r>
                          <m:r>
                            <a:rPr lang="en-US" sz="1200" b="1" i="1" kern="1200">
                              <a:solidFill>
                                <a:schemeClr val="tx1"/>
                              </a:solidFill>
                              <a:effectLst/>
                              <a:latin typeface="Cambria Math" panose="02040503050406030204" pitchFamily="18" charset="0"/>
                              <a:ea typeface="+mn-ea"/>
                              <a:cs typeface="+mn-cs"/>
                            </a:rPr>
                            <m:t>=</m:t>
                          </m:r>
                          <m:r>
                            <a:rPr lang="en-US" sz="1200" b="1" i="1" kern="1200">
                              <a:solidFill>
                                <a:schemeClr val="tx1"/>
                              </a:solidFill>
                              <a:effectLst/>
                              <a:latin typeface="Cambria Math" panose="02040503050406030204" pitchFamily="18" charset="0"/>
                              <a:ea typeface="+mn-ea"/>
                              <a:cs typeface="+mn-cs"/>
                            </a:rPr>
                            <m:t>𝟏</m:t>
                          </m:r>
                        </m:sub>
                        <m:sup>
                          <m:r>
                            <a:rPr lang="en-US" sz="1200" b="1" i="1" kern="1200">
                              <a:solidFill>
                                <a:schemeClr val="tx1"/>
                              </a:solidFill>
                              <a:effectLst/>
                              <a:latin typeface="Cambria Math" panose="02040503050406030204" pitchFamily="18" charset="0"/>
                              <a:ea typeface="+mn-ea"/>
                              <a:cs typeface="+mn-cs"/>
                            </a:rPr>
                            <m:t>𝑲</m:t>
                          </m:r>
                        </m:sup>
                        <m:e>
                          <m:d>
                            <m:dPr>
                              <m:ctrlPr>
                                <a:rPr lang="en-GB" sz="1200" b="1" i="1" kern="1200">
                                  <a:solidFill>
                                    <a:schemeClr val="tx1"/>
                                  </a:solidFill>
                                  <a:effectLst/>
                                  <a:latin typeface="Cambria Math" panose="02040503050406030204" pitchFamily="18" charset="0"/>
                                  <a:ea typeface="+mn-ea"/>
                                  <a:cs typeface="+mn-cs"/>
                                </a:rPr>
                              </m:ctrlPr>
                            </m:dPr>
                            <m:e>
                              <m:sSub>
                                <m:sSubPr>
                                  <m:ctrlPr>
                                    <a:rPr lang="en-GB" sz="1200" b="1" i="1" kern="1200">
                                      <a:solidFill>
                                        <a:schemeClr val="tx1"/>
                                      </a:solidFill>
                                      <a:effectLst/>
                                      <a:latin typeface="Cambria Math" panose="02040503050406030204" pitchFamily="18" charset="0"/>
                                      <a:ea typeface="+mn-ea"/>
                                      <a:cs typeface="+mn-cs"/>
                                    </a:rPr>
                                  </m:ctrlPr>
                                </m:sSubPr>
                                <m:e>
                                  <m:r>
                                    <a:rPr lang="en-US" sz="1200" b="1" i="1" kern="1200">
                                      <a:solidFill>
                                        <a:schemeClr val="tx1"/>
                                      </a:solidFill>
                                      <a:effectLst/>
                                      <a:latin typeface="Cambria Math" panose="02040503050406030204" pitchFamily="18" charset="0"/>
                                      <a:ea typeface="+mn-ea"/>
                                      <a:cs typeface="+mn-cs"/>
                                    </a:rPr>
                                    <m:t>𝒚</m:t>
                                  </m:r>
                                </m:e>
                                <m:sub>
                                  <m:r>
                                    <a:rPr lang="en-US" sz="1200" b="1" i="1" kern="1200">
                                      <a:solidFill>
                                        <a:schemeClr val="tx1"/>
                                      </a:solidFill>
                                      <a:effectLst/>
                                      <a:latin typeface="Cambria Math" panose="02040503050406030204" pitchFamily="18" charset="0"/>
                                      <a:ea typeface="+mn-ea"/>
                                      <a:cs typeface="+mn-cs"/>
                                    </a:rPr>
                                    <m:t>𝒅</m:t>
                                  </m:r>
                                </m:sub>
                              </m:sSub>
                              <m:r>
                                <a:rPr lang="en-US" sz="1200" b="1" i="1" kern="1200">
                                  <a:solidFill>
                                    <a:schemeClr val="tx1"/>
                                  </a:solidFill>
                                  <a:effectLst/>
                                  <a:latin typeface="Cambria Math" panose="02040503050406030204" pitchFamily="18" charset="0"/>
                                  <a:ea typeface="+mn-ea"/>
                                  <a:cs typeface="+mn-cs"/>
                                </a:rPr>
                                <m:t>− </m:t>
                              </m:r>
                              <m:acc>
                                <m:accPr>
                                  <m:chr m:val="̂"/>
                                  <m:ctrlPr>
                                    <a:rPr lang="en-GB" sz="1200" b="1" i="1" kern="1200">
                                      <a:solidFill>
                                        <a:schemeClr val="tx1"/>
                                      </a:solidFill>
                                      <a:effectLst/>
                                      <a:latin typeface="Cambria Math" panose="02040503050406030204" pitchFamily="18" charset="0"/>
                                      <a:ea typeface="+mn-ea"/>
                                      <a:cs typeface="+mn-cs"/>
                                    </a:rPr>
                                  </m:ctrlPr>
                                </m:accPr>
                                <m:e>
                                  <m:sSub>
                                    <m:sSubPr>
                                      <m:ctrlPr>
                                        <a:rPr lang="en-GB" sz="1200" b="1" i="1" kern="1200">
                                          <a:solidFill>
                                            <a:schemeClr val="tx1"/>
                                          </a:solidFill>
                                          <a:effectLst/>
                                          <a:latin typeface="Cambria Math" panose="02040503050406030204" pitchFamily="18" charset="0"/>
                                          <a:ea typeface="+mn-ea"/>
                                          <a:cs typeface="+mn-cs"/>
                                        </a:rPr>
                                      </m:ctrlPr>
                                    </m:sSubPr>
                                    <m:e>
                                      <m:r>
                                        <a:rPr lang="en-US" sz="1200" b="1" i="1" kern="1200">
                                          <a:solidFill>
                                            <a:schemeClr val="tx1"/>
                                          </a:solidFill>
                                          <a:effectLst/>
                                          <a:latin typeface="Cambria Math" panose="02040503050406030204" pitchFamily="18" charset="0"/>
                                          <a:ea typeface="+mn-ea"/>
                                          <a:cs typeface="+mn-cs"/>
                                        </a:rPr>
                                        <m:t>𝒚</m:t>
                                      </m:r>
                                    </m:e>
                                    <m:sub>
                                      <m:r>
                                        <a:rPr lang="en-US" sz="1200" b="1" i="1" kern="1200">
                                          <a:solidFill>
                                            <a:schemeClr val="tx1"/>
                                          </a:solidFill>
                                          <a:effectLst/>
                                          <a:latin typeface="Cambria Math" panose="02040503050406030204" pitchFamily="18" charset="0"/>
                                          <a:ea typeface="+mn-ea"/>
                                          <a:cs typeface="+mn-cs"/>
                                        </a:rPr>
                                        <m:t>𝒅</m:t>
                                      </m:r>
                                    </m:sub>
                                  </m:sSub>
                                </m:e>
                              </m:acc>
                            </m:e>
                          </m:d>
                          <m:r>
                            <a:rPr lang="en-US" sz="1200" b="1" i="1" kern="1200">
                              <a:solidFill>
                                <a:schemeClr val="tx1"/>
                              </a:solidFill>
                              <a:effectLst/>
                              <a:latin typeface="Cambria Math" panose="02040503050406030204" pitchFamily="18" charset="0"/>
                              <a:ea typeface="+mn-ea"/>
                              <a:cs typeface="+mn-cs"/>
                            </a:rPr>
                            <m:t>(−</m:t>
                          </m:r>
                          <m:sSub>
                            <m:sSubPr>
                              <m:ctrlPr>
                                <a:rPr lang="en-GB" sz="1200" b="1" i="1" kern="1200">
                                  <a:solidFill>
                                    <a:schemeClr val="tx1"/>
                                  </a:solidFill>
                                  <a:effectLst/>
                                  <a:latin typeface="Cambria Math" panose="02040503050406030204" pitchFamily="18" charset="0"/>
                                  <a:ea typeface="+mn-ea"/>
                                  <a:cs typeface="+mn-cs"/>
                                </a:rPr>
                              </m:ctrlPr>
                            </m:sSubPr>
                            <m:e>
                              <m:r>
                                <a:rPr lang="en-US" sz="1200" b="1" i="1" kern="1200">
                                  <a:solidFill>
                                    <a:schemeClr val="tx1"/>
                                  </a:solidFill>
                                  <a:effectLst/>
                                  <a:latin typeface="Cambria Math" panose="02040503050406030204" pitchFamily="18" charset="0"/>
                                  <a:ea typeface="+mn-ea"/>
                                  <a:cs typeface="+mn-cs"/>
                                </a:rPr>
                                <m:t>𝒙</m:t>
                              </m:r>
                            </m:e>
                            <m:sub>
                              <m:r>
                                <a:rPr lang="en-US" sz="1200" b="1" i="1" kern="1200">
                                  <a:solidFill>
                                    <a:schemeClr val="tx1"/>
                                  </a:solidFill>
                                  <a:effectLst/>
                                  <a:latin typeface="Cambria Math" panose="02040503050406030204" pitchFamily="18" charset="0"/>
                                  <a:ea typeface="+mn-ea"/>
                                  <a:cs typeface="+mn-cs"/>
                                </a:rPr>
                                <m:t>𝒅</m:t>
                              </m:r>
                            </m:sub>
                          </m:sSub>
                          <m:r>
                            <a:rPr lang="en-US" sz="1200" b="1" i="1" kern="1200">
                              <a:solidFill>
                                <a:schemeClr val="tx1"/>
                              </a:solidFill>
                              <a:effectLst/>
                              <a:latin typeface="Cambria Math" panose="02040503050406030204" pitchFamily="18" charset="0"/>
                              <a:ea typeface="+mn-ea"/>
                              <a:cs typeface="+mn-cs"/>
                            </a:rPr>
                            <m:t>)</m:t>
                          </m:r>
                        </m:e>
                      </m:nary>
                    </m:oMath>
                  </m:oMathPara>
                </a14:m>
                <a:endParaRPr lang="en-GB" sz="1200" kern="1200" dirty="0">
                  <a:solidFill>
                    <a:schemeClr val="tx1"/>
                  </a:solidFill>
                  <a:effectLst/>
                  <a:latin typeface="+mn-lt"/>
                  <a:ea typeface="+mn-ea"/>
                  <a:cs typeface="+mn-cs"/>
                </a:endParaRPr>
              </a:p>
              <a:p>
                <a:pPr lvl="1"/>
                <a14:m>
                  <m:oMathPara xmlns:m="http://schemas.openxmlformats.org/officeDocument/2006/math">
                    <m:oMathParaPr>
                      <m:jc m:val="centerGroup"/>
                    </m:oMathParaPr>
                    <m:oMath xmlns:m="http://schemas.openxmlformats.org/officeDocument/2006/math">
                      <m:r>
                        <a:rPr lang="en-US" sz="1200" b="1" i="1" kern="1200">
                          <a:solidFill>
                            <a:schemeClr val="tx1"/>
                          </a:solidFill>
                          <a:effectLst/>
                          <a:latin typeface="Cambria Math" panose="02040503050406030204" pitchFamily="18" charset="0"/>
                          <a:ea typeface="+mn-ea"/>
                          <a:cs typeface="+mn-cs"/>
                        </a:rPr>
                        <m:t>𝒘</m:t>
                      </m:r>
                      <m:r>
                        <a:rPr lang="en-US" sz="1200" b="1" i="1" kern="1200">
                          <a:solidFill>
                            <a:schemeClr val="tx1"/>
                          </a:solidFill>
                          <a:effectLst/>
                          <a:latin typeface="Cambria Math" panose="02040503050406030204" pitchFamily="18" charset="0"/>
                          <a:ea typeface="+mn-ea"/>
                          <a:cs typeface="+mn-cs"/>
                        </a:rPr>
                        <m:t>←</m:t>
                      </m:r>
                      <m:r>
                        <a:rPr lang="en-US" sz="1200" b="1" i="1" kern="1200">
                          <a:solidFill>
                            <a:schemeClr val="tx1"/>
                          </a:solidFill>
                          <a:effectLst/>
                          <a:latin typeface="Cambria Math" panose="02040503050406030204" pitchFamily="18" charset="0"/>
                          <a:ea typeface="+mn-ea"/>
                          <a:cs typeface="+mn-cs"/>
                        </a:rPr>
                        <m:t>𝒘</m:t>
                      </m:r>
                      <m:r>
                        <a:rPr lang="en-US" sz="1200" b="1"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𝜂</m:t>
                      </m:r>
                      <m:sSub>
                        <m:sSubPr>
                          <m:ctrlPr>
                            <a:rPr lang="en-GB" sz="1200" b="1" i="1" kern="1200">
                              <a:solidFill>
                                <a:schemeClr val="tx1"/>
                              </a:solidFill>
                              <a:effectLst/>
                              <a:latin typeface="Cambria Math" panose="02040503050406030204" pitchFamily="18" charset="0"/>
                              <a:ea typeface="+mn-ea"/>
                              <a:cs typeface="+mn-cs"/>
                            </a:rPr>
                          </m:ctrlPr>
                        </m:sSubPr>
                        <m:e>
                          <m:r>
                            <a:rPr lang="en-US" sz="1200" b="1" i="1" kern="1200">
                              <a:solidFill>
                                <a:schemeClr val="tx1"/>
                              </a:solidFill>
                              <a:effectLst/>
                              <a:latin typeface="Cambria Math" panose="02040503050406030204" pitchFamily="18" charset="0"/>
                              <a:ea typeface="+mn-ea"/>
                              <a:cs typeface="+mn-cs"/>
                            </a:rPr>
                            <m:t>𝛁</m:t>
                          </m:r>
                        </m:e>
                        <m:sub>
                          <m:r>
                            <a:rPr lang="en-US" sz="1200" b="1" i="1" kern="1200">
                              <a:solidFill>
                                <a:schemeClr val="tx1"/>
                              </a:solidFill>
                              <a:effectLst/>
                              <a:latin typeface="Cambria Math" panose="02040503050406030204" pitchFamily="18" charset="0"/>
                              <a:ea typeface="+mn-ea"/>
                              <a:cs typeface="+mn-cs"/>
                            </a:rPr>
                            <m:t>𝒘</m:t>
                          </m:r>
                        </m:sub>
                      </m:sSub>
                      <m:d>
                        <m:dPr>
                          <m:ctrlPr>
                            <a:rPr lang="en-GB" sz="1200" i="1" kern="1200">
                              <a:solidFill>
                                <a:schemeClr val="tx1"/>
                              </a:solidFill>
                              <a:effectLst/>
                              <a:latin typeface="Cambria Math" panose="02040503050406030204" pitchFamily="18" charset="0"/>
                              <a:ea typeface="+mn-ea"/>
                              <a:cs typeface="+mn-cs"/>
                            </a:rPr>
                          </m:ctrlPr>
                        </m:dPr>
                        <m:e>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acc>
                                <m:accPr>
                                  <m:chr m:val="̃"/>
                                  <m:ctrlPr>
                                    <a:rPr lang="en-GB" sz="1200" i="1" kern="1200">
                                      <a:solidFill>
                                        <a:schemeClr val="tx1"/>
                                      </a:solidFill>
                                      <a:effectLst/>
                                      <a:latin typeface="Cambria Math" panose="02040503050406030204" pitchFamily="18" charset="0"/>
                                      <a:ea typeface="+mn-ea"/>
                                      <a:cs typeface="+mn-cs"/>
                                    </a:rPr>
                                  </m:ctrlPr>
                                </m:accPr>
                                <m:e>
                                  <m:r>
                                    <a:rPr lang="en-US" sz="1200" i="1" kern="1200">
                                      <a:solidFill>
                                        <a:schemeClr val="tx1"/>
                                      </a:solidFill>
                                      <a:effectLst/>
                                      <a:latin typeface="Cambria Math" panose="02040503050406030204" pitchFamily="18" charset="0"/>
                                      <a:ea typeface="+mn-ea"/>
                                      <a:cs typeface="+mn-cs"/>
                                    </a:rPr>
                                    <m:t>𝐷</m:t>
                                  </m:r>
                                </m:e>
                              </m:acc>
                            </m:sub>
                          </m:sSub>
                        </m:e>
                      </m:d>
                    </m:oMath>
                  </m:oMathPara>
                </a14:m>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It can be shown that the stochastic approximation can be arbitrarily close to the true gradient for small enough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𝜂</m:t>
                    </m:r>
                  </m:oMath>
                </a14:m>
                <a:r>
                  <a:rPr lang="en-US" sz="1200" kern="1200" dirty="0">
                    <a:solidFill>
                      <a:schemeClr val="tx1"/>
                    </a:solidFill>
                    <a:effectLst/>
                    <a:latin typeface="+mn-lt"/>
                    <a:ea typeface="+mn-ea"/>
                    <a:cs typeface="+mn-cs"/>
                  </a:rPr>
                  <a:t>. The stochastic gradient descent approximation can be applied to non-linear problems as well where it has the added benefit of helping avoid some local minima due to its stochastic nature.</a:t>
                </a:r>
                <a:endParaRPr lang="en-GB" sz="1200" kern="1200" dirty="0">
                  <a:solidFill>
                    <a:schemeClr val="tx1"/>
                  </a:solidFill>
                  <a:effectLst/>
                  <a:latin typeface="+mn-lt"/>
                  <a:ea typeface="+mn-ea"/>
                  <a:cs typeface="+mn-cs"/>
                </a:endParaRPr>
              </a:p>
              <a:p>
                <a:endParaRPr lang="en-GB" dirty="0"/>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Instead of computing the gradient over the entire dataset we can approximate it using a </a:t>
                </a:r>
                <a:r>
                  <a:rPr lang="en-US" sz="1200" kern="1200" dirty="0" err="1" smtClean="0">
                    <a:solidFill>
                      <a:schemeClr val="tx1"/>
                    </a:solidFill>
                    <a:effectLst/>
                    <a:latin typeface="+mn-lt"/>
                    <a:ea typeface="+mn-ea"/>
                    <a:cs typeface="+mn-cs"/>
                  </a:rPr>
                  <a:t>minibatch</a:t>
                </a:r>
                <a:r>
                  <a:rPr lang="en-US" sz="1200" kern="1200" dirty="0" smtClean="0">
                    <a:solidFill>
                      <a:schemeClr val="tx1"/>
                    </a:solidFill>
                    <a:effectLst/>
                    <a:latin typeface="+mn-lt"/>
                    <a:ea typeface="+mn-ea"/>
                    <a:cs typeface="+mn-cs"/>
                  </a:rPr>
                  <a:t> of data or even a single randomly selected sample. This method is called the stochastic gradient descent. The pseudo code is shown below:-</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Initialize </a:t>
                </a:r>
                <a:r>
                  <a:rPr lang="en-US" sz="1200" b="1" kern="1200" dirty="0">
                    <a:solidFill>
                      <a:schemeClr val="tx1"/>
                    </a:solidFill>
                    <a:effectLst/>
                    <a:latin typeface="+mn-lt"/>
                    <a:ea typeface="+mn-ea"/>
                    <a:cs typeface="+mn-cs"/>
                  </a:rPr>
                  <a:t>w </a:t>
                </a:r>
                <a:r>
                  <a:rPr lang="en-US" sz="1200" kern="1200" dirty="0">
                    <a:solidFill>
                      <a:schemeClr val="tx1"/>
                    </a:solidFill>
                    <a:effectLst/>
                    <a:latin typeface="+mn-lt"/>
                    <a:ea typeface="+mn-ea"/>
                    <a:cs typeface="+mn-cs"/>
                  </a:rPr>
                  <a:t>to small random values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Repeat until satisfied</a:t>
                </a:r>
                <a:endParaRPr lang="en-GB" sz="1200" kern="1200" dirty="0">
                  <a:solidFill>
                    <a:schemeClr val="tx1"/>
                  </a:solidFill>
                  <a:effectLst/>
                  <a:latin typeface="+mn-lt"/>
                  <a:ea typeface="+mn-ea"/>
                  <a:cs typeface="+mn-cs"/>
                </a:endParaRPr>
              </a:p>
              <a:p>
                <a:pPr lvl="1"/>
                <a:r>
                  <a:rPr lang="en-US" sz="1200" kern="1200" dirty="0">
                    <a:solidFill>
                      <a:schemeClr val="tx1"/>
                    </a:solidFill>
                    <a:effectLst/>
                    <a:latin typeface="+mn-lt"/>
                    <a:ea typeface="+mn-ea"/>
                    <a:cs typeface="+mn-cs"/>
                  </a:rPr>
                  <a:t>Sample a </a:t>
                </a:r>
                <a:r>
                  <a:rPr lang="en-US" sz="1200" kern="1200" dirty="0" err="1">
                    <a:solidFill>
                      <a:schemeClr val="tx1"/>
                    </a:solidFill>
                    <a:effectLst/>
                    <a:latin typeface="+mn-lt"/>
                    <a:ea typeface="+mn-ea"/>
                    <a:cs typeface="+mn-cs"/>
                  </a:rPr>
                  <a:t>minibatch</a:t>
                </a:r>
                <a:r>
                  <a:rPr lang="en-US" sz="1200" kern="1200" dirty="0">
                    <a:solidFill>
                      <a:schemeClr val="tx1"/>
                    </a:solidFill>
                    <a:effectLst/>
                    <a:latin typeface="+mn-lt"/>
                    <a:ea typeface="+mn-ea"/>
                    <a:cs typeface="+mn-cs"/>
                  </a:rPr>
                  <a:t> of K </a:t>
                </a:r>
                <a:r>
                  <a:rPr lang="en-US" sz="1200" kern="1200" dirty="0" err="1">
                    <a:solidFill>
                      <a:schemeClr val="tx1"/>
                    </a:solidFill>
                    <a:effectLst/>
                    <a:latin typeface="+mn-lt"/>
                    <a:ea typeface="+mn-ea"/>
                    <a:cs typeface="+mn-cs"/>
                  </a:rPr>
                  <a:t>datapoints</a:t>
                </a:r>
                <a:r>
                  <a:rPr lang="en-US" sz="1200" kern="1200" dirty="0">
                    <a:solidFill>
                      <a:schemeClr val="tx1"/>
                    </a:solidFill>
                    <a:effectLst/>
                    <a:latin typeface="+mn-lt"/>
                    <a:ea typeface="+mn-ea"/>
                    <a:cs typeface="+mn-cs"/>
                  </a:rPr>
                  <a:t> </a:t>
                </a:r>
                <a:r>
                  <a:rPr lang="en-US" sz="1200" i="0" kern="1200">
                    <a:solidFill>
                      <a:schemeClr val="tx1"/>
                    </a:solidFill>
                    <a:effectLst/>
                    <a:latin typeface="+mn-lt"/>
                    <a:ea typeface="+mn-ea"/>
                    <a:cs typeface="+mn-cs"/>
                  </a:rPr>
                  <a:t>𝐾&lt;𝑁</a:t>
                </a:r>
                <a:r>
                  <a:rPr lang="en-US" sz="1200" kern="1200" dirty="0">
                    <a:solidFill>
                      <a:schemeClr val="tx1"/>
                    </a:solidFill>
                    <a:effectLst/>
                    <a:latin typeface="+mn-lt"/>
                    <a:ea typeface="+mn-ea"/>
                    <a:cs typeface="+mn-cs"/>
                  </a:rPr>
                  <a:t>; call it </a:t>
                </a:r>
                <a:r>
                  <a:rPr lang="en-US" sz="1200" i="0" kern="1200">
                    <a:solidFill>
                      <a:schemeClr val="tx1"/>
                    </a:solidFill>
                    <a:effectLst/>
                    <a:latin typeface="+mn-lt"/>
                    <a:ea typeface="+mn-ea"/>
                    <a:cs typeface="+mn-cs"/>
                  </a:rPr>
                  <a:t>𝐷</a:t>
                </a:r>
                <a:r>
                  <a:rPr lang="en-GB" sz="1200" i="0" kern="120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pPr lvl="1"/>
                <a:r>
                  <a:rPr lang="en-US" sz="1200" i="0" kern="1200">
                    <a:solidFill>
                      <a:schemeClr val="tx1"/>
                    </a:solidFill>
                    <a:effectLst/>
                    <a:latin typeface="+mn-lt"/>
                    <a:ea typeface="+mn-ea"/>
                    <a:cs typeface="+mn-cs"/>
                  </a:rPr>
                  <a:t>∇</a:t>
                </a:r>
                <a:r>
                  <a:rPr lang="en-GB" sz="1200" i="0" kern="1200">
                    <a:solidFill>
                      <a:schemeClr val="tx1"/>
                    </a:solidFill>
                    <a:effectLst/>
                    <a:latin typeface="+mn-lt"/>
                    <a:ea typeface="+mn-ea"/>
                    <a:cs typeface="+mn-cs"/>
                  </a:rPr>
                  <a:t>_</a:t>
                </a:r>
                <a:r>
                  <a:rPr lang="en-US" sz="1200" b="1" i="0" kern="1200">
                    <a:solidFill>
                      <a:schemeClr val="tx1"/>
                    </a:solidFill>
                    <a:effectLst/>
                    <a:latin typeface="+mn-lt"/>
                    <a:ea typeface="+mn-ea"/>
                    <a:cs typeface="+mn-cs"/>
                  </a:rPr>
                  <a:t>𝐰</a:t>
                </a:r>
                <a:r>
                  <a:rPr lang="en-GB" sz="1200" b="1" i="0" kern="1200">
                    <a:solidFill>
                      <a:schemeClr val="tx1"/>
                    </a:solidFill>
                    <a:effectLst/>
                    <a:latin typeface="+mn-lt"/>
                    <a:ea typeface="+mn-ea"/>
                    <a:cs typeface="+mn-cs"/>
                  </a:rPr>
                  <a:t> (</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𝐷</a:t>
                </a:r>
                <a:r>
                  <a:rPr lang="en-GB" sz="1200" i="0" kern="1200">
                    <a:solidFill>
                      <a:schemeClr val="tx1"/>
                    </a:solidFill>
                    <a:effectLst/>
                    <a:latin typeface="+mn-lt"/>
                    <a:ea typeface="+mn-ea"/>
                    <a:cs typeface="+mn-cs"/>
                  </a:rPr>
                  <a:t> ̃</a:t>
                </a:r>
                <a:r>
                  <a:rPr lang="en-US" sz="1200" i="0" kern="1200">
                    <a:solidFill>
                      <a:schemeClr val="tx1"/>
                    </a:solidFill>
                    <a:effectLst/>
                    <a:latin typeface="+mn-lt"/>
                    <a:ea typeface="+mn-ea"/>
                    <a:cs typeface="+mn-cs"/>
                  </a:rPr>
                  <a:t> </a:t>
                </a:r>
                <a:r>
                  <a:rPr lang="en-US" sz="1200" b="1" i="0" kern="1200">
                    <a:solidFill>
                      <a:schemeClr val="tx1"/>
                    </a:solidFill>
                    <a:effectLst/>
                    <a:latin typeface="+mn-lt"/>
                    <a:ea typeface="+mn-ea"/>
                    <a:cs typeface="+mn-cs"/>
                  </a:rPr>
                  <a:t> )=𝟏</a:t>
                </a:r>
                <a:r>
                  <a:rPr lang="en-GB" sz="1200" b="1" i="0" kern="1200">
                    <a:solidFill>
                      <a:schemeClr val="tx1"/>
                    </a:solidFill>
                    <a:effectLst/>
                    <a:latin typeface="+mn-lt"/>
                    <a:ea typeface="+mn-ea"/>
                    <a:cs typeface="+mn-cs"/>
                  </a:rPr>
                  <a:t>/</a:t>
                </a:r>
                <a:r>
                  <a:rPr lang="en-US" sz="1200" b="1" i="0" kern="1200">
                    <a:solidFill>
                      <a:schemeClr val="tx1"/>
                    </a:solidFill>
                    <a:effectLst/>
                    <a:latin typeface="+mn-lt"/>
                    <a:ea typeface="+mn-ea"/>
                    <a:cs typeface="+mn-cs"/>
                  </a:rPr>
                  <a:t>𝑲</a:t>
                </a:r>
                <a:r>
                  <a:rPr lang="en-GB" sz="1200" b="1" i="0" kern="1200">
                    <a:solidFill>
                      <a:schemeClr val="tx1"/>
                    </a:solidFill>
                    <a:effectLst/>
                    <a:latin typeface="+mn-lt"/>
                    <a:ea typeface="+mn-ea"/>
                    <a:cs typeface="+mn-cs"/>
                  </a:rPr>
                  <a:t> ∑1</a:t>
                </a:r>
                <a:r>
                  <a:rPr lang="en-US" sz="1200" b="1" i="0" kern="1200">
                    <a:solidFill>
                      <a:schemeClr val="tx1"/>
                    </a:solidFill>
                    <a:effectLst/>
                    <a:latin typeface="+mn-lt"/>
                    <a:ea typeface="+mn-ea"/>
                    <a:cs typeface="+mn-cs"/>
                  </a:rPr>
                  <a:t>_</a:t>
                </a:r>
                <a:r>
                  <a:rPr lang="en-GB" sz="1200" b="1" i="0" kern="1200">
                    <a:solidFill>
                      <a:schemeClr val="tx1"/>
                    </a:solidFill>
                    <a:effectLst/>
                    <a:latin typeface="+mn-lt"/>
                    <a:ea typeface="+mn-ea"/>
                    <a:cs typeface="+mn-cs"/>
                  </a:rPr>
                  <a:t>(</a:t>
                </a:r>
                <a:r>
                  <a:rPr lang="en-US" sz="1200" b="1" i="0" kern="1200">
                    <a:solidFill>
                      <a:schemeClr val="tx1"/>
                    </a:solidFill>
                    <a:effectLst/>
                    <a:latin typeface="+mn-lt"/>
                    <a:ea typeface="+mn-ea"/>
                    <a:cs typeface="+mn-cs"/>
                  </a:rPr>
                  <a:t>𝒅=𝟏</a:t>
                </a:r>
                <a:r>
                  <a:rPr lang="en-GB" sz="1200" b="1" i="0" kern="1200">
                    <a:solidFill>
                      <a:schemeClr val="tx1"/>
                    </a:solidFill>
                    <a:effectLst/>
                    <a:latin typeface="+mn-lt"/>
                    <a:ea typeface="+mn-ea"/>
                    <a:cs typeface="+mn-cs"/>
                  </a:rPr>
                  <a:t>)</a:t>
                </a:r>
                <a:r>
                  <a:rPr lang="en-US" sz="1200" b="1" i="0" kern="1200">
                    <a:solidFill>
                      <a:schemeClr val="tx1"/>
                    </a:solidFill>
                    <a:effectLst/>
                    <a:latin typeface="+mn-lt"/>
                    <a:ea typeface="+mn-ea"/>
                    <a:cs typeface="+mn-cs"/>
                  </a:rPr>
                  <a:t>^𝑲▒〖</a:t>
                </a:r>
                <a:r>
                  <a:rPr lang="en-GB" sz="1200" b="1" i="0" kern="1200">
                    <a:solidFill>
                      <a:schemeClr val="tx1"/>
                    </a:solidFill>
                    <a:effectLst/>
                    <a:latin typeface="+mn-lt"/>
                    <a:ea typeface="+mn-ea"/>
                    <a:cs typeface="+mn-cs"/>
                  </a:rPr>
                  <a:t>(</a:t>
                </a:r>
                <a:r>
                  <a:rPr lang="en-US" sz="1200" b="1" i="0" kern="1200">
                    <a:solidFill>
                      <a:schemeClr val="tx1"/>
                    </a:solidFill>
                    <a:effectLst/>
                    <a:latin typeface="+mn-lt"/>
                    <a:ea typeface="+mn-ea"/>
                    <a:cs typeface="+mn-cs"/>
                  </a:rPr>
                  <a:t>𝒚</a:t>
                </a:r>
                <a:r>
                  <a:rPr lang="en-GB" sz="1200" b="1" i="0" kern="1200">
                    <a:solidFill>
                      <a:schemeClr val="tx1"/>
                    </a:solidFill>
                    <a:effectLst/>
                    <a:latin typeface="+mn-lt"/>
                    <a:ea typeface="+mn-ea"/>
                    <a:cs typeface="+mn-cs"/>
                  </a:rPr>
                  <a:t>_</a:t>
                </a:r>
                <a:r>
                  <a:rPr lang="en-US" sz="1200" b="1" i="0" kern="1200">
                    <a:solidFill>
                      <a:schemeClr val="tx1"/>
                    </a:solidFill>
                    <a:effectLst/>
                    <a:latin typeface="+mn-lt"/>
                    <a:ea typeface="+mn-ea"/>
                    <a:cs typeface="+mn-cs"/>
                  </a:rPr>
                  <a:t>𝒅− </a:t>
                </a:r>
                <a:r>
                  <a:rPr lang="en-GB" sz="1200" b="1" i="0" kern="1200">
                    <a:solidFill>
                      <a:schemeClr val="tx1"/>
                    </a:solidFill>
                    <a:effectLst/>
                    <a:latin typeface="+mn-lt"/>
                    <a:ea typeface="+mn-ea"/>
                    <a:cs typeface="+mn-cs"/>
                  </a:rPr>
                  <a:t>(</a:t>
                </a:r>
                <a:r>
                  <a:rPr lang="en-US" sz="1200" b="1" i="0" kern="1200">
                    <a:solidFill>
                      <a:schemeClr val="tx1"/>
                    </a:solidFill>
                    <a:effectLst/>
                    <a:latin typeface="+mn-lt"/>
                    <a:ea typeface="+mn-ea"/>
                    <a:cs typeface="+mn-cs"/>
                  </a:rPr>
                  <a:t>𝒚</a:t>
                </a:r>
                <a:r>
                  <a:rPr lang="en-GB" sz="1200" b="1" i="0" kern="1200">
                    <a:solidFill>
                      <a:schemeClr val="tx1"/>
                    </a:solidFill>
                    <a:effectLst/>
                    <a:latin typeface="+mn-lt"/>
                    <a:ea typeface="+mn-ea"/>
                    <a:cs typeface="+mn-cs"/>
                  </a:rPr>
                  <a:t>_</a:t>
                </a:r>
                <a:r>
                  <a:rPr lang="en-US" sz="1200" b="1" i="0" kern="1200">
                    <a:solidFill>
                      <a:schemeClr val="tx1"/>
                    </a:solidFill>
                    <a:effectLst/>
                    <a:latin typeface="+mn-lt"/>
                    <a:ea typeface="+mn-ea"/>
                    <a:cs typeface="+mn-cs"/>
                  </a:rPr>
                  <a:t>𝒅 </a:t>
                </a:r>
                <a:r>
                  <a:rPr lang="en-GB" sz="1200" b="1" i="0" kern="1200">
                    <a:solidFill>
                      <a:schemeClr val="tx1"/>
                    </a:solidFill>
                    <a:effectLst/>
                    <a:latin typeface="+mn-lt"/>
                    <a:ea typeface="+mn-ea"/>
                    <a:cs typeface="+mn-cs"/>
                  </a:rPr>
                  <a:t>) ̂</a:t>
                </a:r>
                <a:r>
                  <a:rPr lang="en-US" sz="1200" b="1" i="0" kern="1200">
                    <a:solidFill>
                      <a:schemeClr val="tx1"/>
                    </a:solidFill>
                    <a:effectLst/>
                    <a:latin typeface="+mn-lt"/>
                    <a:ea typeface="+mn-ea"/>
                    <a:cs typeface="+mn-cs"/>
                  </a:rPr>
                  <a:t> )(−𝒙</a:t>
                </a:r>
                <a:r>
                  <a:rPr lang="en-GB" sz="1200" b="1" i="0" kern="1200">
                    <a:solidFill>
                      <a:schemeClr val="tx1"/>
                    </a:solidFill>
                    <a:effectLst/>
                    <a:latin typeface="+mn-lt"/>
                    <a:ea typeface="+mn-ea"/>
                    <a:cs typeface="+mn-cs"/>
                  </a:rPr>
                  <a:t>_</a:t>
                </a:r>
                <a:r>
                  <a:rPr lang="en-US" sz="1200" b="1" i="0" kern="1200">
                    <a:solidFill>
                      <a:schemeClr val="tx1"/>
                    </a:solidFill>
                    <a:effectLst/>
                    <a:latin typeface="+mn-lt"/>
                    <a:ea typeface="+mn-ea"/>
                    <a:cs typeface="+mn-cs"/>
                  </a:rPr>
                  <a:t>𝒅)〗</a:t>
                </a:r>
                <a:endParaRPr lang="en-GB" sz="1200" kern="1200" dirty="0">
                  <a:solidFill>
                    <a:schemeClr val="tx1"/>
                  </a:solidFill>
                  <a:effectLst/>
                  <a:latin typeface="+mn-lt"/>
                  <a:ea typeface="+mn-ea"/>
                  <a:cs typeface="+mn-cs"/>
                </a:endParaRPr>
              </a:p>
              <a:p>
                <a:pPr lvl="1"/>
                <a:r>
                  <a:rPr lang="en-US" sz="1200" b="1" i="0" kern="1200">
                    <a:solidFill>
                      <a:schemeClr val="tx1"/>
                    </a:solidFill>
                    <a:effectLst/>
                    <a:latin typeface="+mn-lt"/>
                    <a:ea typeface="+mn-ea"/>
                    <a:cs typeface="+mn-cs"/>
                  </a:rPr>
                  <a:t>𝒘←𝒘−</a:t>
                </a:r>
                <a:r>
                  <a:rPr lang="en-US" sz="1200" i="0" kern="1200">
                    <a:solidFill>
                      <a:schemeClr val="tx1"/>
                    </a:solidFill>
                    <a:effectLst/>
                    <a:latin typeface="+mn-lt"/>
                    <a:ea typeface="+mn-ea"/>
                    <a:cs typeface="+mn-cs"/>
                  </a:rPr>
                  <a:t>𝜂</a:t>
                </a:r>
                <a:r>
                  <a:rPr lang="en-US" sz="1200" b="1" i="0" kern="1200">
                    <a:solidFill>
                      <a:schemeClr val="tx1"/>
                    </a:solidFill>
                    <a:effectLst/>
                    <a:latin typeface="+mn-lt"/>
                    <a:ea typeface="+mn-ea"/>
                    <a:cs typeface="+mn-cs"/>
                  </a:rPr>
                  <a:t>𝛁</a:t>
                </a:r>
                <a:r>
                  <a:rPr lang="en-GB" sz="1200" b="1" i="0" kern="1200">
                    <a:solidFill>
                      <a:schemeClr val="tx1"/>
                    </a:solidFill>
                    <a:effectLst/>
                    <a:latin typeface="+mn-lt"/>
                    <a:ea typeface="+mn-ea"/>
                    <a:cs typeface="+mn-cs"/>
                  </a:rPr>
                  <a:t>_</a:t>
                </a:r>
                <a:r>
                  <a:rPr lang="en-US" sz="1200" b="1" i="0" kern="1200">
                    <a:solidFill>
                      <a:schemeClr val="tx1"/>
                    </a:solidFill>
                    <a:effectLst/>
                    <a:latin typeface="+mn-lt"/>
                    <a:ea typeface="+mn-ea"/>
                    <a:cs typeface="+mn-cs"/>
                  </a:rPr>
                  <a:t>𝒘</a:t>
                </a:r>
                <a:r>
                  <a:rPr lang="en-GB" sz="1200" b="1" i="0" kern="1200">
                    <a:solidFill>
                      <a:schemeClr val="tx1"/>
                    </a:solidFill>
                    <a:effectLst/>
                    <a:latin typeface="+mn-lt"/>
                    <a:ea typeface="+mn-ea"/>
                    <a:cs typeface="+mn-cs"/>
                  </a:rPr>
                  <a:t>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𝐷</a:t>
                </a:r>
                <a:r>
                  <a:rPr lang="en-GB" sz="1200" i="0" kern="1200">
                    <a:solidFill>
                      <a:schemeClr val="tx1"/>
                    </a:solidFill>
                    <a:effectLst/>
                    <a:latin typeface="+mn-lt"/>
                    <a:ea typeface="+mn-ea"/>
                    <a:cs typeface="+mn-cs"/>
                  </a:rPr>
                  <a:t> ̃</a:t>
                </a:r>
                <a:r>
                  <a:rPr lang="en-US" sz="1200" i="0" kern="1200">
                    <a:solidFill>
                      <a:schemeClr val="tx1"/>
                    </a:solidFill>
                    <a:effectLst/>
                    <a:latin typeface="+mn-lt"/>
                    <a:ea typeface="+mn-ea"/>
                    <a:cs typeface="+mn-cs"/>
                  </a:rPr>
                  <a:t>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It can be shown that the stochastic approximation can be arbitrarily close to the true gradient for small enough </a:t>
                </a:r>
                <a:r>
                  <a:rPr lang="en-US" sz="1200" i="0" kern="1200">
                    <a:solidFill>
                      <a:schemeClr val="tx1"/>
                    </a:solidFill>
                    <a:effectLst/>
                    <a:latin typeface="+mn-lt"/>
                    <a:ea typeface="+mn-ea"/>
                    <a:cs typeface="+mn-cs"/>
                  </a:rPr>
                  <a:t>𝜂</a:t>
                </a:r>
                <a:r>
                  <a:rPr lang="en-US" sz="1200" kern="1200" dirty="0">
                    <a:solidFill>
                      <a:schemeClr val="tx1"/>
                    </a:solidFill>
                    <a:effectLst/>
                    <a:latin typeface="+mn-lt"/>
                    <a:ea typeface="+mn-ea"/>
                    <a:cs typeface="+mn-cs"/>
                  </a:rPr>
                  <a:t>. The stochastic gradient descent approximation can be applied to non-linear problems as well where it has the added benefit of helping avoid some local minima due to its stochastic nature.</a:t>
                </a:r>
                <a:endParaRPr lang="en-GB" sz="1200" kern="1200" dirty="0">
                  <a:solidFill>
                    <a:schemeClr val="tx1"/>
                  </a:solidFill>
                  <a:effectLst/>
                  <a:latin typeface="+mn-lt"/>
                  <a:ea typeface="+mn-ea"/>
                  <a:cs typeface="+mn-cs"/>
                </a:endParaRPr>
              </a:p>
              <a:p>
                <a:endParaRPr lang="en-GB" dirty="0"/>
              </a:p>
            </p:txBody>
          </p:sp>
        </mc:Fallback>
      </mc:AlternateContent>
      <p:sp>
        <p:nvSpPr>
          <p:cNvPr id="4" name="Slide Number Placeholder 3"/>
          <p:cNvSpPr>
            <a:spLocks noGrp="1"/>
          </p:cNvSpPr>
          <p:nvPr>
            <p:ph type="sldNum" sz="quarter" idx="10"/>
          </p:nvPr>
        </p:nvSpPr>
        <p:spPr/>
        <p:txBody>
          <a:bodyPr/>
          <a:lstStyle/>
          <a:p>
            <a:fld id="{B9A224E3-A161-4B0D-87C7-AFF7915A20C6}" type="slidenum">
              <a:rPr lang="en-GB" smtClean="0"/>
              <a:t>13</a:t>
            </a:fld>
            <a:endParaRPr lang="en-GB"/>
          </a:p>
        </p:txBody>
      </p:sp>
    </p:spTree>
    <p:extLst>
      <p:ext uri="{BB962C8B-B14F-4D97-AF65-F5344CB8AC3E}">
        <p14:creationId xmlns:p14="http://schemas.microsoft.com/office/powerpoint/2010/main" val="3111924405"/>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real world problem will often involve non-linear decision boundaries. The perceptron model cannot provide good accuracies for such problems. However, if we stack together multiple layers of several </a:t>
                </a:r>
                <a:r>
                  <a:rPr lang="en-US" sz="1200" kern="1200" dirty="0" err="1" smtClean="0">
                    <a:solidFill>
                      <a:schemeClr val="tx1"/>
                    </a:solidFill>
                    <a:effectLst/>
                    <a:latin typeface="+mn-lt"/>
                    <a:ea typeface="+mn-ea"/>
                    <a:cs typeface="+mn-cs"/>
                  </a:rPr>
                  <a:t>perceptrons</a:t>
                </a:r>
                <a:r>
                  <a:rPr lang="en-US" sz="1200" kern="1200" dirty="0" smtClean="0">
                    <a:solidFill>
                      <a:schemeClr val="tx1"/>
                    </a:solidFill>
                    <a:effectLst/>
                    <a:latin typeface="+mn-lt"/>
                    <a:ea typeface="+mn-ea"/>
                    <a:cs typeface="+mn-cs"/>
                  </a:rPr>
                  <a:t> then a very powerful class of models is obtained commonly referred to as ‘multi-layer feedforward neural networks’. Unfortunately, the threshold non-linearity in each layer makes this non differentiable. Thus we cannot use gradient descent to train it. We therefore replace the threshold non-linearity with a sigmoid non-linearity.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Image source: </a:t>
                </a:r>
                <a:r>
                  <a:rPr lang="en-US" sz="1200" u="sng" kern="1200" dirty="0" smtClean="0">
                    <a:solidFill>
                      <a:schemeClr val="tx1"/>
                    </a:solidFill>
                    <a:effectLst/>
                    <a:latin typeface="+mn-lt"/>
                    <a:ea typeface="+mn-ea"/>
                    <a:cs typeface="+mn-cs"/>
                    <a:hlinkClick r:id="rId3"/>
                  </a:rPr>
                  <a:t>http://www.cs.cmu.edu/afs/cs.cmu.edu/project/theo-20/www/mlbook/ch4.pdf</a:t>
                </a:r>
                <a:r>
                  <a:rPr lang="en-US" sz="1200" kern="1200" dirty="0" smtClean="0">
                    <a:solidFill>
                      <a:schemeClr val="tx1"/>
                    </a:solidFill>
                    <a:effectLst/>
                    <a:latin typeface="+mn-lt"/>
                    <a:ea typeface="+mn-ea"/>
                    <a:cs typeface="+mn-cs"/>
                  </a:rPr>
                  <a:t> slide 16</a:t>
                </a:r>
              </a:p>
              <a:p>
                <a:r>
                  <a:rPr lang="en-US" sz="1200" kern="1200" dirty="0" smtClean="0">
                    <a:solidFill>
                      <a:schemeClr val="tx1"/>
                    </a:solidFill>
                    <a:effectLst/>
                    <a:latin typeface="+mn-lt"/>
                    <a:ea typeface="+mn-ea"/>
                    <a:cs typeface="+mn-cs"/>
                  </a:rPr>
                  <a:t>[Ask them to do the derivative]</a:t>
                </a:r>
              </a:p>
              <a:p>
                <a:r>
                  <a:rPr lang="en-US" sz="1200" kern="1200" dirty="0" smtClean="0">
                    <a:solidFill>
                      <a:schemeClr val="tx1"/>
                    </a:solidFill>
                    <a:effectLst/>
                    <a:latin typeface="+mn-lt"/>
                    <a:ea typeface="+mn-ea"/>
                    <a:cs typeface="+mn-cs"/>
                  </a:rPr>
                  <a:t>The sigmoid non-linearity is differentiable. Using the notation as in the figure above:-</a:t>
                </a:r>
                <a:endParaRPr lang="en-GB" sz="1200" kern="1200" dirty="0">
                  <a:solidFill>
                    <a:schemeClr val="tx1"/>
                  </a:solidFill>
                  <a:effectLst/>
                  <a:latin typeface="+mn-lt"/>
                  <a:ea typeface="+mn-ea"/>
                  <a:cs typeface="+mn-cs"/>
                </a:endParaRPr>
              </a:p>
              <a:p>
                <a:pPr/>
                <a14:m>
                  <m:oMathPara xmlns:m="http://schemas.openxmlformats.org/officeDocument/2006/math">
                    <m:oMathParaPr>
                      <m:jc m:val="centerGroup"/>
                    </m:oMathParaPr>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𝑑</m:t>
                          </m:r>
                          <m:r>
                            <a:rPr lang="en-US" sz="1200" i="1" kern="1200">
                              <a:solidFill>
                                <a:schemeClr val="tx1"/>
                              </a:solidFill>
                              <a:effectLst/>
                              <a:latin typeface="Cambria Math" panose="02040503050406030204" pitchFamily="18" charset="0"/>
                              <a:ea typeface="+mn-ea"/>
                              <a:cs typeface="+mn-cs"/>
                            </a:rPr>
                            <m:t>𝜎</m:t>
                          </m:r>
                        </m:num>
                        <m:den>
                          <m:r>
                            <a:rPr lang="en-US" sz="1200" i="1" kern="1200">
                              <a:solidFill>
                                <a:schemeClr val="tx1"/>
                              </a:solidFill>
                              <a:effectLst/>
                              <a:latin typeface="Cambria Math" panose="02040503050406030204" pitchFamily="18" charset="0"/>
                              <a:ea typeface="+mn-ea"/>
                              <a:cs typeface="+mn-cs"/>
                            </a:rPr>
                            <m:t>𝑑</m:t>
                          </m:r>
                          <m:d>
                            <m:dPr>
                              <m:ctrlPr>
                                <a:rPr lang="en-GB"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𝑛𝑒𝑡</m:t>
                              </m:r>
                            </m:e>
                          </m:d>
                        </m:den>
                      </m:f>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𝑜</m:t>
                      </m:r>
                      <m:r>
                        <a:rPr lang="en-US" sz="1200" i="1" kern="1200">
                          <a:solidFill>
                            <a:schemeClr val="tx1"/>
                          </a:solidFill>
                          <a:effectLst/>
                          <a:latin typeface="Cambria Math" panose="02040503050406030204" pitchFamily="18" charset="0"/>
                          <a:ea typeface="+mn-ea"/>
                          <a:cs typeface="+mn-cs"/>
                        </a:rPr>
                        <m:t> </m:t>
                      </m:r>
                      <m:d>
                        <m:dPr>
                          <m:ctrlPr>
                            <a:rPr lang="en-GB"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1−</m:t>
                          </m:r>
                          <m:r>
                            <a:rPr lang="en-US" sz="1200" i="1" kern="1200">
                              <a:solidFill>
                                <a:schemeClr val="tx1"/>
                              </a:solidFill>
                              <a:effectLst/>
                              <a:latin typeface="Cambria Math" panose="02040503050406030204" pitchFamily="18" charset="0"/>
                              <a:ea typeface="+mn-ea"/>
                              <a:cs typeface="+mn-cs"/>
                            </a:rPr>
                            <m:t>𝑜</m:t>
                          </m:r>
                        </m:e>
                      </m:d>
                    </m:oMath>
                  </m:oMathPara>
                </a14:m>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Where we have rewritten the derivative in terms of the network output. </a:t>
                </a:r>
                <a:endParaRPr lang="en-GB" dirty="0"/>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real world problem will often involve non-linear decision boundaries. The perceptron model cannot provide good accuracies for such problems. However, if we stack together multiple layers of several </a:t>
                </a:r>
                <a:r>
                  <a:rPr lang="en-US" sz="1200" kern="1200" dirty="0" err="1" smtClean="0">
                    <a:solidFill>
                      <a:schemeClr val="tx1"/>
                    </a:solidFill>
                    <a:effectLst/>
                    <a:latin typeface="+mn-lt"/>
                    <a:ea typeface="+mn-ea"/>
                    <a:cs typeface="+mn-cs"/>
                  </a:rPr>
                  <a:t>perceptrons</a:t>
                </a:r>
                <a:r>
                  <a:rPr lang="en-US" sz="1200" kern="1200" dirty="0" smtClean="0">
                    <a:solidFill>
                      <a:schemeClr val="tx1"/>
                    </a:solidFill>
                    <a:effectLst/>
                    <a:latin typeface="+mn-lt"/>
                    <a:ea typeface="+mn-ea"/>
                    <a:cs typeface="+mn-cs"/>
                  </a:rPr>
                  <a:t> then a very powerful class of models is obtained commonly referred to as ‘multi-layer feedforward neural networks’. Unfortunately, the threshold non-linearity in each layer makes this non differentiable. Thus we cannot use gradient descent to train it. We therefore replace the threshold non-linearity with a sigmoid non-linearity. </a:t>
                </a:r>
              </a:p>
              <a:p>
                <a:endParaRPr lang="en-US"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Image source: </a:t>
                </a:r>
                <a:r>
                  <a:rPr lang="en-US" sz="1200" u="sng" kern="1200" dirty="0" smtClean="0">
                    <a:solidFill>
                      <a:schemeClr val="tx1"/>
                    </a:solidFill>
                    <a:effectLst/>
                    <a:latin typeface="+mn-lt"/>
                    <a:ea typeface="+mn-ea"/>
                    <a:cs typeface="+mn-cs"/>
                    <a:hlinkClick r:id="rId4"/>
                  </a:rPr>
                  <a:t>http://www.cs.cmu.edu/afs/cs.cmu.edu/project/theo-20/www/mlbook/ch4.pdf</a:t>
                </a:r>
                <a:r>
                  <a:rPr lang="en-US" sz="1200" kern="1200" dirty="0" smtClean="0">
                    <a:solidFill>
                      <a:schemeClr val="tx1"/>
                    </a:solidFill>
                    <a:effectLst/>
                    <a:latin typeface="+mn-lt"/>
                    <a:ea typeface="+mn-ea"/>
                    <a:cs typeface="+mn-cs"/>
                  </a:rPr>
                  <a:t> slide 16</a:t>
                </a:r>
              </a:p>
              <a:p>
                <a:r>
                  <a:rPr lang="en-US" sz="1200" kern="1200" dirty="0" smtClean="0">
                    <a:solidFill>
                      <a:schemeClr val="tx1"/>
                    </a:solidFill>
                    <a:effectLst/>
                    <a:latin typeface="+mn-lt"/>
                    <a:ea typeface="+mn-ea"/>
                    <a:cs typeface="+mn-cs"/>
                  </a:rPr>
                  <a:t>[Ask them to do the derivative]</a:t>
                </a:r>
              </a:p>
              <a:p>
                <a:r>
                  <a:rPr lang="en-US" sz="1200" kern="1200" dirty="0" smtClean="0">
                    <a:solidFill>
                      <a:schemeClr val="tx1"/>
                    </a:solidFill>
                    <a:effectLst/>
                    <a:latin typeface="+mn-lt"/>
                    <a:ea typeface="+mn-ea"/>
                    <a:cs typeface="+mn-cs"/>
                  </a:rPr>
                  <a:t>The sigmoid non-linearity is differentiable. Using the notation as in the figure above:-</a:t>
                </a:r>
                <a:endParaRPr lang="en-GB" sz="1200" kern="1200" dirty="0">
                  <a:solidFill>
                    <a:schemeClr val="tx1"/>
                  </a:solidFill>
                  <a:effectLst/>
                  <a:latin typeface="+mn-lt"/>
                  <a:ea typeface="+mn-ea"/>
                  <a:cs typeface="+mn-cs"/>
                </a:endParaRPr>
              </a:p>
              <a:p>
                <a:r>
                  <a:rPr lang="en-US" sz="1200" i="0" kern="1200">
                    <a:solidFill>
                      <a:schemeClr val="tx1"/>
                    </a:solidFill>
                    <a:effectLst/>
                    <a:latin typeface="+mn-lt"/>
                    <a:ea typeface="+mn-ea"/>
                    <a:cs typeface="+mn-cs"/>
                  </a:rPr>
                  <a:t>𝑑𝜎</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𝑛𝑒𝑡) =𝑜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1−𝑜)</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Where we have rewritten the derivative in terms of the network output. </a:t>
                </a:r>
                <a:endParaRPr lang="en-GB" dirty="0"/>
              </a:p>
            </p:txBody>
          </p:sp>
        </mc:Fallback>
      </mc:AlternateContent>
      <p:sp>
        <p:nvSpPr>
          <p:cNvPr id="4" name="Slide Number Placeholder 3"/>
          <p:cNvSpPr>
            <a:spLocks noGrp="1"/>
          </p:cNvSpPr>
          <p:nvPr>
            <p:ph type="sldNum" sz="quarter" idx="10"/>
          </p:nvPr>
        </p:nvSpPr>
        <p:spPr/>
        <p:txBody>
          <a:bodyPr/>
          <a:lstStyle/>
          <a:p>
            <a:fld id="{B9A224E3-A161-4B0D-87C7-AFF7915A20C6}" type="slidenum">
              <a:rPr lang="en-GB" smtClean="0"/>
              <a:t>14</a:t>
            </a:fld>
            <a:endParaRPr lang="en-GB"/>
          </a:p>
        </p:txBody>
      </p:sp>
    </p:spTree>
    <p:extLst>
      <p:ext uri="{BB962C8B-B14F-4D97-AF65-F5344CB8AC3E}">
        <p14:creationId xmlns:p14="http://schemas.microsoft.com/office/powerpoint/2010/main" val="183457175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[HAVE THEM</a:t>
            </a:r>
            <a:r>
              <a:rPr lang="en-US" sz="1200" kern="1200" baseline="0" dirty="0" smtClean="0">
                <a:solidFill>
                  <a:schemeClr val="tx1"/>
                </a:solidFill>
                <a:effectLst/>
                <a:latin typeface="+mn-lt"/>
                <a:ea typeface="+mn-ea"/>
                <a:cs typeface="+mn-cs"/>
              </a:rPr>
              <a:t> ASK THE QUESTIONS]</a:t>
            </a:r>
            <a:endParaRPr lang="en-US" sz="1200" kern="1200" dirty="0" smtClean="0">
              <a:solidFill>
                <a:schemeClr val="tx1"/>
              </a:solidFill>
              <a:effectLst/>
              <a:latin typeface="+mn-lt"/>
              <a:ea typeface="+mn-ea"/>
              <a:cs typeface="+mn-cs"/>
            </a:endParaRPr>
          </a:p>
          <a:p>
            <a:pPr lvl="0"/>
            <a:endParaRPr lang="en-US"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How do we connect these sigmoid neurons?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Ans. In general we can connect neurons arbitrarily but in this lesson we only focus on a special case called the linear chain; shown below:-</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Input</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Layer 1</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Layer 2</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Layer 3</a:t>
            </a:r>
            <a:endParaRPr lang="en-GB" sz="1200" kern="1200" dirty="0" smtClean="0">
              <a:solidFill>
                <a:schemeClr val="tx1"/>
              </a:solidFill>
              <a:effectLst/>
              <a:latin typeface="+mn-lt"/>
              <a:ea typeface="+mn-ea"/>
              <a:cs typeface="+mn-cs"/>
            </a:endParaRPr>
          </a:p>
          <a:p>
            <a:r>
              <a:rPr lang="en-US" dirty="0" smtClean="0">
                <a:effectLst/>
              </a:rPr>
              <a:t> </a:t>
            </a:r>
            <a:r>
              <a:rPr lang="en-GB" dirty="0" smtClean="0">
                <a:effectLst/>
              </a:rPr>
              <a:t> </a:t>
            </a:r>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pPr lvl="0"/>
            <a:r>
              <a:rPr lang="en-GB" dirty="0" smtClean="0">
                <a:effectLst/>
              </a:rPr>
              <a:t/>
            </a:r>
            <a:br>
              <a:rPr lang="en-GB" dirty="0" smtClean="0">
                <a:effectLst/>
              </a:rPr>
            </a:br>
            <a:r>
              <a:rPr lang="en-US" sz="1200" kern="1200" dirty="0" smtClean="0">
                <a:solidFill>
                  <a:schemeClr val="tx1"/>
                </a:solidFill>
                <a:effectLst/>
                <a:latin typeface="+mn-lt"/>
                <a:ea typeface="+mn-ea"/>
                <a:cs typeface="+mn-cs"/>
              </a:rPr>
              <a:t>How do we train such a network with many sigmoid units?</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Ans. We train such a network using the backpropagation algorithm. The algorithm easily generalizes to arbitrary directed acyclic graphs but for ease of presentation we shall describe it for the linear chain model.</a:t>
            </a:r>
          </a:p>
          <a:p>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Note that cyclic connections are also used in practice. These are referred to as recurrent neural networks and they are usually trained using backpropagation through time. The generalization to acyclic graphs is more trivial than the generalization to a graph with cycles.</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9A224E3-A161-4B0D-87C7-AFF7915A20C6}" type="slidenum">
              <a:rPr lang="en-GB" smtClean="0"/>
              <a:t>15</a:t>
            </a:fld>
            <a:endParaRPr lang="en-GB"/>
          </a:p>
        </p:txBody>
      </p:sp>
    </p:spTree>
    <p:extLst>
      <p:ext uri="{BB962C8B-B14F-4D97-AF65-F5344CB8AC3E}">
        <p14:creationId xmlns:p14="http://schemas.microsoft.com/office/powerpoint/2010/main" val="296111061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shall discuss the backpropagation algorithm by example. Consider a network that performs the following mathematical operations</a:t>
                </a:r>
                <a:endParaRPr lang="en-GB" sz="1200" kern="1200" dirty="0">
                  <a:solidFill>
                    <a:schemeClr val="tx1"/>
                  </a:solidFill>
                  <a:effectLst/>
                  <a:latin typeface="+mn-lt"/>
                  <a:ea typeface="+mn-ea"/>
                  <a:cs typeface="+mn-cs"/>
                </a:endParaRPr>
              </a:p>
              <a:p>
                <a:pPr/>
                <a14:m>
                  <m:oMathPara xmlns:m="http://schemas.openxmlformats.org/officeDocument/2006/math">
                    <m:oMathParaPr>
                      <m:jc m:val="centerGroup"/>
                    </m:oMathParaPr>
                    <m:oMath xmlns:m="http://schemas.openxmlformats.org/officeDocument/2006/math">
                      <m:r>
                        <a:rPr lang="en-US" sz="1200" i="1" kern="1200">
                          <a:solidFill>
                            <a:schemeClr val="tx1"/>
                          </a:solidFill>
                          <a:effectLst/>
                          <a:latin typeface="Cambria Math" panose="02040503050406030204" pitchFamily="18" charset="0"/>
                          <a:ea typeface="+mn-ea"/>
                          <a:cs typeface="+mn-cs"/>
                        </a:rPr>
                        <m:t>𝐼</m:t>
                      </m:r>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𝐼</m:t>
                      </m:r>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2</m:t>
                          </m:r>
                        </m:sub>
                      </m:sSub>
                      <m:r>
                        <a:rPr lang="en-US" sz="1200" i="1"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𝜎</m:t>
                      </m:r>
                      <m:d>
                        <m:dPr>
                          <m:ctrlPr>
                            <a:rPr lang="en-GB" sz="1200" i="1" kern="1200">
                              <a:solidFill>
                                <a:schemeClr val="tx1"/>
                              </a:solidFill>
                              <a:effectLst/>
                              <a:latin typeface="Cambria Math" panose="02040503050406030204" pitchFamily="18" charset="0"/>
                              <a:ea typeface="+mn-ea"/>
                              <a:cs typeface="+mn-cs"/>
                            </a:rPr>
                          </m:ctrlPr>
                        </m:dPr>
                        <m:e>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1</m:t>
                              </m:r>
                            </m:sub>
                          </m:sSub>
                        </m:e>
                      </m:d>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3</m:t>
                          </m:r>
                        </m:sub>
                      </m:sSub>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3</m:t>
                          </m:r>
                        </m:sub>
                      </m:sSub>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2</m:t>
                          </m:r>
                        </m:sub>
                      </m:sSub>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sub>
                      </m:sSub>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𝜎</m:t>
                      </m:r>
                      <m:d>
                        <m:dPr>
                          <m:ctrlPr>
                            <a:rPr lang="en-GB" sz="1200" i="1" kern="1200">
                              <a:solidFill>
                                <a:schemeClr val="tx1"/>
                              </a:solidFill>
                              <a:effectLst/>
                              <a:latin typeface="Cambria Math" panose="02040503050406030204" pitchFamily="18" charset="0"/>
                              <a:ea typeface="+mn-ea"/>
                              <a:cs typeface="+mn-cs"/>
                            </a:rPr>
                          </m:ctrlPr>
                        </m:dPr>
                        <m:e>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3</m:t>
                              </m:r>
                            </m:sub>
                          </m:sSub>
                        </m:e>
                      </m:d>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𝐸</m:t>
                      </m:r>
                      <m:r>
                        <a:rPr lang="en-US" sz="1200" i="1" kern="1200">
                          <a:solidFill>
                            <a:schemeClr val="tx1"/>
                          </a:solidFill>
                          <a:effectLst/>
                          <a:latin typeface="Cambria Math" panose="02040503050406030204" pitchFamily="18" charset="0"/>
                          <a:ea typeface="+mn-ea"/>
                          <a:cs typeface="+mn-cs"/>
                        </a:rPr>
                        <m:t>=</m:t>
                      </m:r>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1</m:t>
                          </m:r>
                        </m:num>
                        <m:den>
                          <m:r>
                            <a:rPr lang="en-US" sz="1200" i="1" kern="1200">
                              <a:solidFill>
                                <a:schemeClr val="tx1"/>
                              </a:solidFill>
                              <a:effectLst/>
                              <a:latin typeface="Cambria Math" panose="02040503050406030204" pitchFamily="18" charset="0"/>
                              <a:ea typeface="+mn-ea"/>
                              <a:cs typeface="+mn-cs"/>
                            </a:rPr>
                            <m:t>2</m:t>
                          </m:r>
                        </m:den>
                      </m:f>
                      <m:sSup>
                        <m:sSupPr>
                          <m:ctrlPr>
                            <a:rPr lang="en-GB" sz="1200" i="1" kern="1200">
                              <a:solidFill>
                                <a:schemeClr val="tx1"/>
                              </a:solidFill>
                              <a:effectLst/>
                              <a:latin typeface="Cambria Math" panose="02040503050406030204" pitchFamily="18" charset="0"/>
                              <a:ea typeface="+mn-ea"/>
                              <a:cs typeface="+mn-cs"/>
                            </a:rPr>
                          </m:ctrlPr>
                        </m:sSupPr>
                        <m:e>
                          <m:d>
                            <m:dPr>
                              <m:ctrlPr>
                                <a:rPr lang="en-GB"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𝑦</m:t>
                              </m:r>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sub>
                              </m:sSub>
                            </m:e>
                          </m:d>
                        </m:e>
                        <m:sup>
                          <m:r>
                            <a:rPr lang="en-US" sz="1200" i="1" kern="1200">
                              <a:solidFill>
                                <a:schemeClr val="tx1"/>
                              </a:solidFill>
                              <a:effectLst/>
                              <a:latin typeface="Cambria Math" panose="02040503050406030204" pitchFamily="18" charset="0"/>
                              <a:ea typeface="+mn-ea"/>
                              <a:cs typeface="+mn-cs"/>
                            </a:rPr>
                            <m:t>2</m:t>
                          </m:r>
                        </m:sup>
                      </m:sSup>
                    </m:oMath>
                  </m:oMathPara>
                </a14:m>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network receives a scalar input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𝐼</m:t>
                    </m:r>
                  </m:oMath>
                </a14:m>
                <a:r>
                  <a:rPr lang="en-US" sz="1200" kern="1200" dirty="0">
                    <a:solidFill>
                      <a:schemeClr val="tx1"/>
                    </a:solidFill>
                    <a:effectLst/>
                    <a:latin typeface="+mn-lt"/>
                    <a:ea typeface="+mn-ea"/>
                    <a:cs typeface="+mn-cs"/>
                  </a:rPr>
                  <a:t>, which passes through 2 sigmoid units with weights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oMath>
                </a14:m>
                <a:r>
                  <a:rPr lang="en-US" sz="1200" kern="1200" dirty="0">
                    <a:solidFill>
                      <a:schemeClr val="tx1"/>
                    </a:solidFill>
                    <a:effectLst/>
                    <a:latin typeface="+mn-lt"/>
                    <a:ea typeface="+mn-ea"/>
                    <a:cs typeface="+mn-cs"/>
                  </a:rPr>
                  <a:t> and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3</m:t>
                        </m:r>
                      </m:sub>
                    </m:sSub>
                  </m:oMath>
                </a14:m>
                <a:r>
                  <a:rPr lang="en-US" sz="1200" kern="1200" dirty="0">
                    <a:solidFill>
                      <a:schemeClr val="tx1"/>
                    </a:solidFill>
                    <a:effectLst/>
                    <a:latin typeface="+mn-lt"/>
                    <a:ea typeface="+mn-ea"/>
                    <a:cs typeface="+mn-cs"/>
                  </a:rPr>
                  <a:t> respectively. It produces a scalar output E by comparing the prediction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sub>
                    </m:sSub>
                  </m:oMath>
                </a14:m>
                <a:r>
                  <a:rPr lang="en-US" sz="1200" kern="1200" dirty="0">
                    <a:solidFill>
                      <a:schemeClr val="tx1"/>
                    </a:solidFill>
                    <a:effectLst/>
                    <a:latin typeface="+mn-lt"/>
                    <a:ea typeface="+mn-ea"/>
                    <a:cs typeface="+mn-cs"/>
                  </a:rPr>
                  <a:t>with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𝑦</m:t>
                    </m:r>
                  </m:oMath>
                </a14:m>
                <a:r>
                  <a:rPr lang="en-US" sz="1200" kern="1200" dirty="0">
                    <a:solidFill>
                      <a:schemeClr val="tx1"/>
                    </a:solidFill>
                    <a:effectLst/>
                    <a:latin typeface="+mn-lt"/>
                    <a:ea typeface="+mn-ea"/>
                    <a:cs typeface="+mn-cs"/>
                  </a:rPr>
                  <a:t>. For simplicity we shall decompose this into five layers – layer 1 performs the multiplication with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oMath>
                </a14:m>
                <a:r>
                  <a:rPr lang="en-US" sz="1200" kern="1200" dirty="0">
                    <a:solidFill>
                      <a:schemeClr val="tx1"/>
                    </a:solidFill>
                    <a:effectLst/>
                    <a:latin typeface="+mn-lt"/>
                    <a:ea typeface="+mn-ea"/>
                    <a:cs typeface="+mn-cs"/>
                  </a:rPr>
                  <a:t>to transform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𝐼</m:t>
                    </m:r>
                  </m:oMath>
                </a14:m>
                <a:r>
                  <a:rPr lang="en-US" sz="1200" kern="1200" dirty="0">
                    <a:solidFill>
                      <a:schemeClr val="tx1"/>
                    </a:solidFill>
                    <a:effectLst/>
                    <a:latin typeface="+mn-lt"/>
                    <a:ea typeface="+mn-ea"/>
                    <a:cs typeface="+mn-cs"/>
                  </a:rPr>
                  <a:t> into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1</m:t>
                        </m:r>
                      </m:sub>
                    </m:sSub>
                  </m:oMath>
                </a14:m>
                <a:r>
                  <a:rPr lang="en-US" sz="1200" kern="1200" dirty="0">
                    <a:solidFill>
                      <a:schemeClr val="tx1"/>
                    </a:solidFill>
                    <a:effectLst/>
                    <a:latin typeface="+mn-lt"/>
                    <a:ea typeface="+mn-ea"/>
                    <a:cs typeface="+mn-cs"/>
                  </a:rPr>
                  <a:t>and layer 2 performs the non-linearity transforming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1</m:t>
                        </m:r>
                      </m:sub>
                    </m:sSub>
                  </m:oMath>
                </a14:m>
                <a:r>
                  <a:rPr lang="en-US" sz="1200" kern="1200" dirty="0">
                    <a:solidFill>
                      <a:schemeClr val="tx1"/>
                    </a:solidFill>
                    <a:effectLst/>
                    <a:latin typeface="+mn-lt"/>
                    <a:ea typeface="+mn-ea"/>
                    <a:cs typeface="+mn-cs"/>
                  </a:rPr>
                  <a:t> into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2</m:t>
                        </m:r>
                      </m:sub>
                    </m:sSub>
                  </m:oMath>
                </a14:m>
                <a:r>
                  <a:rPr lang="en-US" sz="1200" kern="1200" dirty="0">
                    <a:solidFill>
                      <a:schemeClr val="tx1"/>
                    </a:solidFill>
                    <a:effectLst/>
                    <a:latin typeface="+mn-lt"/>
                    <a:ea typeface="+mn-ea"/>
                    <a:cs typeface="+mn-cs"/>
                  </a:rPr>
                  <a:t>. Layer 3 performs the multiplication with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oMath>
                </a14:m>
                <a:r>
                  <a:rPr lang="en-US" sz="1200" kern="1200" dirty="0">
                    <a:solidFill>
                      <a:schemeClr val="tx1"/>
                    </a:solidFill>
                    <a:effectLst/>
                    <a:latin typeface="+mn-lt"/>
                    <a:ea typeface="+mn-ea"/>
                    <a:cs typeface="+mn-cs"/>
                  </a:rPr>
                  <a:t>and layer 4 performs the non-linearity transforming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1</m:t>
                        </m:r>
                      </m:sub>
                    </m:sSub>
                  </m:oMath>
                </a14:m>
                <a:r>
                  <a:rPr lang="en-US" sz="1200" kern="1200" dirty="0">
                    <a:solidFill>
                      <a:schemeClr val="tx1"/>
                    </a:solidFill>
                    <a:effectLst/>
                    <a:latin typeface="+mn-lt"/>
                    <a:ea typeface="+mn-ea"/>
                    <a:cs typeface="+mn-cs"/>
                  </a:rPr>
                  <a:t>into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sub>
                    </m:sSub>
                  </m:oMath>
                </a14:m>
                <a:r>
                  <a:rPr lang="en-US" sz="1200" kern="1200" dirty="0">
                    <a:solidFill>
                      <a:schemeClr val="tx1"/>
                    </a:solidFill>
                    <a:effectLst/>
                    <a:latin typeface="+mn-lt"/>
                    <a:ea typeface="+mn-ea"/>
                    <a:cs typeface="+mn-cs"/>
                  </a:rPr>
                  <a:t>. Lastly, layer 5 converts</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sub>
                    </m:sSub>
                  </m:oMath>
                </a14:m>
                <a:r>
                  <a:rPr lang="en-US" sz="1200" kern="1200" dirty="0">
                    <a:solidFill>
                      <a:schemeClr val="tx1"/>
                    </a:solidFill>
                    <a:effectLst/>
                    <a:latin typeface="+mn-lt"/>
                    <a:ea typeface="+mn-ea"/>
                    <a:cs typeface="+mn-cs"/>
                  </a:rPr>
                  <a:t> into the scalar loss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𝐸</m:t>
                    </m:r>
                  </m:oMath>
                </a14:m>
                <a:r>
                  <a:rPr lang="en-US"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All of the variables are real valued scalars. We shall generalize this to vectors after deriving the scalar version here.</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backpropagation algorithm is the same as gradient descent. Gradient descent for the network above is written below:-</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For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𝑛</m:t>
                    </m:r>
                    <m:r>
                      <a:rPr lang="en-US" sz="1200" i="1" kern="1200">
                        <a:solidFill>
                          <a:schemeClr val="tx1"/>
                        </a:solidFill>
                        <a:effectLst/>
                        <a:latin typeface="Cambria Math" panose="02040503050406030204" pitchFamily="18" charset="0"/>
                        <a:ea typeface="+mn-ea"/>
                        <a:cs typeface="+mn-cs"/>
                      </a:rPr>
                      <m:t>=1 </m:t>
                    </m:r>
                    <m:r>
                      <a:rPr lang="en-US" sz="1200" i="1" kern="1200">
                        <a:solidFill>
                          <a:schemeClr val="tx1"/>
                        </a:solidFill>
                        <a:effectLst/>
                        <a:latin typeface="Cambria Math" panose="02040503050406030204" pitchFamily="18" charset="0"/>
                        <a:ea typeface="+mn-ea"/>
                        <a:cs typeface="+mn-cs"/>
                      </a:rPr>
                      <m:t>𝑡𝑜</m:t>
                    </m:r>
                    <m:r>
                      <a:rPr lang="en-US" sz="1200" i="1"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numIterations</m:t>
                    </m:r>
                  </m:oMath>
                </a14:m>
                <a:endParaRPr lang="en-GB" sz="1200" kern="1200" dirty="0">
                  <a:solidFill>
                    <a:schemeClr val="tx1"/>
                  </a:solidFill>
                  <a:effectLst/>
                  <a:latin typeface="+mn-lt"/>
                  <a:ea typeface="+mn-ea"/>
                  <a:cs typeface="+mn-cs"/>
                </a:endParaRPr>
              </a:p>
              <a:p>
                <a:pPr lvl="1"/>
                <a14:m>
                  <m:oMathPara xmlns:m="http://schemas.openxmlformats.org/officeDocument/2006/math">
                    <m:oMathParaPr>
                      <m:jc m:val="centerGroup"/>
                    </m:oMathParaPr>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Δ</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=0, </m:t>
                      </m:r>
                      <m:r>
                        <m:rPr>
                          <m:sty m:val="p"/>
                        </m:rPr>
                        <a:rPr lang="en-US" sz="1200" kern="1200">
                          <a:solidFill>
                            <a:schemeClr val="tx1"/>
                          </a:solidFill>
                          <a:effectLst/>
                          <a:latin typeface="Cambria Math" panose="02040503050406030204" pitchFamily="18" charset="0"/>
                          <a:ea typeface="+mn-ea"/>
                          <a:cs typeface="+mn-cs"/>
                        </a:rPr>
                        <m:t>Δ</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2</m:t>
                          </m:r>
                        </m:sub>
                      </m:sSub>
                      <m:r>
                        <a:rPr lang="en-US" sz="1200" i="1" kern="1200">
                          <a:solidFill>
                            <a:schemeClr val="tx1"/>
                          </a:solidFill>
                          <a:effectLst/>
                          <a:latin typeface="Cambria Math" panose="02040503050406030204" pitchFamily="18" charset="0"/>
                          <a:ea typeface="+mn-ea"/>
                          <a:cs typeface="+mn-cs"/>
                        </a:rPr>
                        <m:t>=0</m:t>
                      </m:r>
                    </m:oMath>
                  </m:oMathPara>
                </a14:m>
                <a:endParaRPr lang="en-GB" sz="1200" kern="1200" dirty="0">
                  <a:solidFill>
                    <a:schemeClr val="tx1"/>
                  </a:solidFill>
                  <a:effectLst/>
                  <a:latin typeface="+mn-lt"/>
                  <a:ea typeface="+mn-ea"/>
                  <a:cs typeface="+mn-cs"/>
                </a:endParaRPr>
              </a:p>
              <a:p>
                <a:pPr lvl="1"/>
                <a14:m>
                  <m:oMathPara xmlns:m="http://schemas.openxmlformats.org/officeDocument/2006/math">
                    <m:oMathParaPr>
                      <m:jc m:val="centerGroup"/>
                    </m:oMathParaPr>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for</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d</m:t>
                      </m:r>
                      <m:r>
                        <a:rPr lang="en-US" sz="1200" kern="1200">
                          <a:solidFill>
                            <a:schemeClr val="tx1"/>
                          </a:solidFill>
                          <a:effectLst/>
                          <a:latin typeface="Cambria Math" panose="02040503050406030204" pitchFamily="18" charset="0"/>
                          <a:ea typeface="+mn-ea"/>
                          <a:cs typeface="+mn-cs"/>
                        </a:rPr>
                        <m:t>=1 </m:t>
                      </m:r>
                      <m:r>
                        <m:rPr>
                          <m:sty m:val="p"/>
                        </m:rPr>
                        <a:rPr lang="en-US" sz="1200" kern="1200">
                          <a:solidFill>
                            <a:schemeClr val="tx1"/>
                          </a:solidFill>
                          <a:effectLst/>
                          <a:latin typeface="Cambria Math" panose="02040503050406030204" pitchFamily="18" charset="0"/>
                          <a:ea typeface="+mn-ea"/>
                          <a:cs typeface="+mn-cs"/>
                        </a:rPr>
                        <m:t>to</m:t>
                      </m:r>
                      <m:r>
                        <a:rPr lang="en-US" sz="1200" kern="1200">
                          <a:solidFill>
                            <a:schemeClr val="tx1"/>
                          </a:solidFill>
                          <a:effectLst/>
                          <a:latin typeface="Cambria Math" panose="02040503050406030204" pitchFamily="18" charset="0"/>
                          <a:ea typeface="+mn-ea"/>
                          <a:cs typeface="+mn-cs"/>
                        </a:rPr>
                        <m:t> </m:t>
                      </m:r>
                      <m:r>
                        <m:rPr>
                          <m:sty m:val="p"/>
                        </m:rPr>
                        <a:rPr lang="en-US" sz="1200" kern="1200">
                          <a:solidFill>
                            <a:schemeClr val="tx1"/>
                          </a:solidFill>
                          <a:effectLst/>
                          <a:latin typeface="Cambria Math" panose="02040503050406030204" pitchFamily="18" charset="0"/>
                          <a:ea typeface="+mn-ea"/>
                          <a:cs typeface="+mn-cs"/>
                        </a:rPr>
                        <m:t>numData</m:t>
                      </m:r>
                    </m:oMath>
                  </m:oMathPara>
                </a14:m>
                <a:endParaRPr lang="en-GB" sz="1200" kern="1200" dirty="0">
                  <a:solidFill>
                    <a:schemeClr val="tx1"/>
                  </a:solidFill>
                  <a:effectLst/>
                  <a:latin typeface="+mn-lt"/>
                  <a:ea typeface="+mn-ea"/>
                  <a:cs typeface="+mn-cs"/>
                </a:endParaRPr>
              </a:p>
              <a:p>
                <a:pPr lvl="2"/>
                <a14:m>
                  <m:oMathPara xmlns:m="http://schemas.openxmlformats.org/officeDocument/2006/math">
                    <m:oMathParaPr>
                      <m:jc m:val="centerGroup"/>
                    </m:oMathParaPr>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Δ</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m:t>
                      </m:r>
                      <m:r>
                        <m:rPr>
                          <m:sty m:val="p"/>
                        </m:rPr>
                        <a:rPr lang="en-US" sz="1200" kern="1200">
                          <a:solidFill>
                            <a:schemeClr val="tx1"/>
                          </a:solidFill>
                          <a:effectLst/>
                          <a:latin typeface="Cambria Math" panose="02040503050406030204" pitchFamily="18" charset="0"/>
                          <a:ea typeface="+mn-ea"/>
                          <a:cs typeface="+mn-cs"/>
                        </a:rPr>
                        <m:t>Δ</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m:t>
                      </m:r>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den>
                      </m:f>
                    </m:oMath>
                  </m:oMathPara>
                </a14:m>
                <a:endParaRPr lang="en-GB" sz="1200" kern="1200" dirty="0">
                  <a:solidFill>
                    <a:schemeClr val="tx1"/>
                  </a:solidFill>
                  <a:effectLst/>
                  <a:latin typeface="+mn-lt"/>
                  <a:ea typeface="+mn-ea"/>
                  <a:cs typeface="+mn-cs"/>
                </a:endParaRPr>
              </a:p>
              <a:p>
                <a:pPr lvl="2"/>
                <a14:m>
                  <m:oMathPara xmlns:m="http://schemas.openxmlformats.org/officeDocument/2006/math">
                    <m:oMathParaPr>
                      <m:jc m:val="centerGroup"/>
                    </m:oMathParaPr>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Δ</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2</m:t>
                          </m:r>
                        </m:sub>
                      </m:sSub>
                      <m:r>
                        <a:rPr lang="en-US" sz="1200" i="1" kern="1200">
                          <a:solidFill>
                            <a:schemeClr val="tx1"/>
                          </a:solidFill>
                          <a:effectLst/>
                          <a:latin typeface="Cambria Math" panose="02040503050406030204" pitchFamily="18" charset="0"/>
                          <a:ea typeface="+mn-ea"/>
                          <a:cs typeface="+mn-cs"/>
                        </a:rPr>
                        <m:t>=</m:t>
                      </m:r>
                      <m:r>
                        <m:rPr>
                          <m:sty m:val="p"/>
                        </m:rPr>
                        <a:rPr lang="en-US" sz="1200" kern="1200">
                          <a:solidFill>
                            <a:schemeClr val="tx1"/>
                          </a:solidFill>
                          <a:effectLst/>
                          <a:latin typeface="Cambria Math" panose="02040503050406030204" pitchFamily="18" charset="0"/>
                          <a:ea typeface="+mn-ea"/>
                          <a:cs typeface="+mn-cs"/>
                        </a:rPr>
                        <m:t>Δ</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2</m:t>
                          </m:r>
                        </m:sub>
                      </m:sSub>
                      <m:r>
                        <a:rPr lang="en-US" sz="1200" i="1" kern="1200">
                          <a:solidFill>
                            <a:schemeClr val="tx1"/>
                          </a:solidFill>
                          <a:effectLst/>
                          <a:latin typeface="Cambria Math" panose="02040503050406030204" pitchFamily="18" charset="0"/>
                          <a:ea typeface="+mn-ea"/>
                          <a:cs typeface="+mn-cs"/>
                        </a:rPr>
                        <m:t>−</m:t>
                      </m:r>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2</m:t>
                              </m:r>
                            </m:sub>
                          </m:sSub>
                        </m:den>
                      </m:f>
                    </m:oMath>
                  </m:oMathPara>
                </a14:m>
                <a:endParaRPr lang="en-GB" sz="1200" kern="1200" dirty="0">
                  <a:solidFill>
                    <a:schemeClr val="tx1"/>
                  </a:solidFill>
                  <a:effectLst/>
                  <a:latin typeface="+mn-lt"/>
                  <a:ea typeface="+mn-ea"/>
                  <a:cs typeface="+mn-cs"/>
                </a:endParaRPr>
              </a:p>
              <a:p>
                <a:pPr lvl="1"/>
                <a14:m>
                  <m:oMathPara xmlns:m="http://schemas.openxmlformats.org/officeDocument/2006/math">
                    <m:oMathParaPr>
                      <m:jc m:val="centerGroup"/>
                    </m:oMathParaPr>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𝜂</m:t>
                          </m:r>
                        </m:e>
                        <m:sub>
                          <m:r>
                            <a:rPr lang="en-US" sz="1200" i="1" kern="1200">
                              <a:solidFill>
                                <a:schemeClr val="tx1"/>
                              </a:solidFill>
                              <a:effectLst/>
                              <a:latin typeface="Cambria Math" panose="02040503050406030204" pitchFamily="18" charset="0"/>
                              <a:ea typeface="+mn-ea"/>
                              <a:cs typeface="+mn-cs"/>
                            </a:rPr>
                            <m:t>𝑛</m:t>
                          </m:r>
                        </m:sub>
                      </m:sSub>
                      <m:r>
                        <m:rPr>
                          <m:sty m:val="p"/>
                        </m:rPr>
                        <a:rPr lang="en-US" sz="1200" kern="1200">
                          <a:solidFill>
                            <a:schemeClr val="tx1"/>
                          </a:solidFill>
                          <a:effectLst/>
                          <a:latin typeface="Cambria Math" panose="02040503050406030204" pitchFamily="18" charset="0"/>
                          <a:ea typeface="+mn-ea"/>
                          <a:cs typeface="+mn-cs"/>
                        </a:rPr>
                        <m:t>Δ</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oMath>
                  </m:oMathPara>
                </a14:m>
                <a:endParaRPr lang="en-GB" sz="1200" kern="1200" dirty="0">
                  <a:solidFill>
                    <a:schemeClr val="tx1"/>
                  </a:solidFill>
                  <a:effectLst/>
                  <a:latin typeface="+mn-lt"/>
                  <a:ea typeface="+mn-ea"/>
                  <a:cs typeface="+mn-cs"/>
                </a:endParaRPr>
              </a:p>
              <a:p>
                <a:pPr lvl="1"/>
                <a14:m>
                  <m:oMathPara xmlns:m="http://schemas.openxmlformats.org/officeDocument/2006/math">
                    <m:oMathParaPr>
                      <m:jc m:val="centerGroup"/>
                    </m:oMathParaPr>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2</m:t>
                          </m:r>
                        </m:sub>
                      </m:sSub>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2</m:t>
                          </m:r>
                        </m:sub>
                      </m:sSub>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𝜂</m:t>
                          </m:r>
                        </m:e>
                        <m:sub>
                          <m:r>
                            <a:rPr lang="en-US" sz="1200" i="1" kern="1200">
                              <a:solidFill>
                                <a:schemeClr val="tx1"/>
                              </a:solidFill>
                              <a:effectLst/>
                              <a:latin typeface="Cambria Math" panose="02040503050406030204" pitchFamily="18" charset="0"/>
                              <a:ea typeface="+mn-ea"/>
                              <a:cs typeface="+mn-cs"/>
                            </a:rPr>
                            <m:t>𝑛</m:t>
                          </m:r>
                        </m:sub>
                      </m:sSub>
                      <m:r>
                        <m:rPr>
                          <m:sty m:val="p"/>
                        </m:rPr>
                        <a:rPr lang="en-US" sz="1200" kern="1200">
                          <a:solidFill>
                            <a:schemeClr val="tx1"/>
                          </a:solidFill>
                          <a:effectLst/>
                          <a:latin typeface="Cambria Math" panose="02040503050406030204" pitchFamily="18" charset="0"/>
                          <a:ea typeface="+mn-ea"/>
                          <a:cs typeface="+mn-cs"/>
                        </a:rPr>
                        <m:t>Δ</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2</m:t>
                          </m:r>
                        </m:sub>
                      </m:sSub>
                    </m:oMath>
                  </m:oMathPara>
                </a14:m>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above algorithm computes the gradient by iterating over each data point. The subscript d is used to denote the variable value corresponding to a single data point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𝐼</m:t>
                        </m:r>
                      </m:e>
                      <m:sub>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1</m:t>
                        </m:r>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2</m:t>
                        </m:r>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3</m:t>
                        </m:r>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r>
                          <a:rPr lang="en-US" sz="1200" i="1" kern="1200">
                            <a:solidFill>
                              <a:schemeClr val="tx1"/>
                            </a:solidFill>
                            <a:effectLst/>
                            <a:latin typeface="Cambria Math" panose="02040503050406030204" pitchFamily="18" charset="0"/>
                            <a:ea typeface="+mn-ea"/>
                            <a:cs typeface="+mn-cs"/>
                          </a:rPr>
                          <m:t>𝑑</m:t>
                        </m:r>
                      </m:sub>
                    </m:sSub>
                  </m:oMath>
                </a14:m>
                <a:r>
                  <a:rPr lang="en-US"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backpropagation algorithm contributes an efficient way of computing the partial derivatives </a:t>
                </a:r>
                <a14:m>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den>
                    </m:f>
                    <m:r>
                      <a:rPr lang="en-US" sz="1200" i="1"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𝑎𝑛𝑑</m:t>
                    </m:r>
                    <m:r>
                      <a:rPr lang="en-US" sz="1200" i="1" kern="1200">
                        <a:solidFill>
                          <a:schemeClr val="tx1"/>
                        </a:solidFill>
                        <a:effectLst/>
                        <a:latin typeface="Cambria Math" panose="02040503050406030204" pitchFamily="18" charset="0"/>
                        <a:ea typeface="+mn-ea"/>
                        <a:cs typeface="+mn-cs"/>
                      </a:rPr>
                      <m:t> </m:t>
                    </m:r>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2</m:t>
                            </m:r>
                          </m:sub>
                        </m:sSub>
                      </m:den>
                    </m:f>
                  </m:oMath>
                </a14:m>
                <a:r>
                  <a:rPr lang="en-US" sz="1200" kern="1200" dirty="0">
                    <a:solidFill>
                      <a:schemeClr val="tx1"/>
                    </a:solidFill>
                    <a:effectLst/>
                    <a:latin typeface="+mn-lt"/>
                    <a:ea typeface="+mn-ea"/>
                    <a:cs typeface="+mn-cs"/>
                  </a:rPr>
                  <a:t>. This contribution is simply the chain rule. Backpropagation works by each layer computing two things</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Derivative of the loss with respect to its input.</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Derivative of the loss with respect to its parameters.</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is done for all the layers starting from layer 5 down to layer 1.</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Layer 5: </a:t>
                </a:r>
                <a:endParaRPr lang="en-GB" sz="1200" kern="1200" dirty="0">
                  <a:solidFill>
                    <a:schemeClr val="tx1"/>
                  </a:solidFill>
                  <a:effectLst/>
                  <a:latin typeface="+mn-lt"/>
                  <a:ea typeface="+mn-ea"/>
                  <a:cs typeface="+mn-cs"/>
                </a:endParaRPr>
              </a:p>
              <a:p>
                <a:pPr lvl="0"/>
                <a14:m>
                  <m:oMathPara xmlns:m="http://schemas.openxmlformats.org/officeDocument/2006/math">
                    <m:oMathParaPr>
                      <m:jc m:val="centerGroup"/>
                    </m:oMathParaPr>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r>
                                <a:rPr lang="en-US" sz="1200" i="1" kern="1200">
                                  <a:solidFill>
                                    <a:schemeClr val="tx1"/>
                                  </a:solidFill>
                                  <a:effectLst/>
                                  <a:latin typeface="Cambria Math" panose="02040503050406030204" pitchFamily="18" charset="0"/>
                                  <a:ea typeface="+mn-ea"/>
                                  <a:cs typeface="+mn-cs"/>
                                </a:rPr>
                                <m:t>𝑑</m:t>
                              </m:r>
                            </m:sub>
                          </m:sSub>
                        </m:den>
                      </m:f>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 </m:t>
                      </m:r>
                    </m:oMath>
                  </m:oMathPara>
                </a14:m>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No parameters for layer 5.</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Each layer passes the derivative of the loss with respect to its input to the layer below it. The layer below treats this as “top derivative” or </a:t>
                </a:r>
                <a:r>
                  <a:rPr lang="en-US" sz="1200" kern="1200" dirty="0" err="1">
                    <a:solidFill>
                      <a:schemeClr val="tx1"/>
                    </a:solidFill>
                    <a:effectLst/>
                    <a:latin typeface="+mn-lt"/>
                    <a:ea typeface="+mn-ea"/>
                    <a:cs typeface="+mn-cs"/>
                  </a:rPr>
                  <a:t>backpropagated</a:t>
                </a:r>
                <a:r>
                  <a:rPr lang="en-US" sz="1200" kern="1200" dirty="0">
                    <a:solidFill>
                      <a:schemeClr val="tx1"/>
                    </a:solidFill>
                    <a:effectLst/>
                    <a:latin typeface="+mn-lt"/>
                    <a:ea typeface="+mn-ea"/>
                    <a:cs typeface="+mn-cs"/>
                  </a:rPr>
                  <a:t> error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𝛿</m:t>
                        </m:r>
                      </m:e>
                      <m:sub>
                        <m:r>
                          <a:rPr lang="en-US" sz="1200" i="1" kern="1200">
                            <a:solidFill>
                              <a:schemeClr val="tx1"/>
                            </a:solidFill>
                            <a:effectLst/>
                            <a:latin typeface="Cambria Math" panose="02040503050406030204" pitchFamily="18" charset="0"/>
                            <a:ea typeface="+mn-ea"/>
                            <a:cs typeface="+mn-cs"/>
                          </a:rPr>
                          <m:t>𝑑</m:t>
                        </m:r>
                      </m:sub>
                    </m:sSub>
                  </m:oMath>
                </a14:m>
                <a:r>
                  <a:rPr lang="en-US"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 Layer 4:</a:t>
                </a:r>
                <a:endParaRPr lang="en-GB" sz="1200" kern="1200" dirty="0">
                  <a:solidFill>
                    <a:schemeClr val="tx1"/>
                  </a:solidFill>
                  <a:effectLst/>
                  <a:latin typeface="+mn-lt"/>
                  <a:ea typeface="+mn-ea"/>
                  <a:cs typeface="+mn-cs"/>
                </a:endParaRPr>
              </a:p>
              <a:p>
                <a:pPr lvl="0"/>
                <a14:m>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3</m:t>
                            </m:r>
                            <m:r>
                              <a:rPr lang="en-US" sz="1200" i="1" kern="1200">
                                <a:solidFill>
                                  <a:schemeClr val="tx1"/>
                                </a:solidFill>
                                <a:effectLst/>
                                <a:latin typeface="Cambria Math" panose="02040503050406030204" pitchFamily="18" charset="0"/>
                                <a:ea typeface="+mn-ea"/>
                                <a:cs typeface="+mn-cs"/>
                              </a:rPr>
                              <m:t>𝑑</m:t>
                            </m:r>
                          </m:sub>
                        </m:sSub>
                      </m:den>
                    </m:f>
                    <m:r>
                      <a:rPr lang="en-US" sz="1200" i="1" kern="1200">
                        <a:solidFill>
                          <a:schemeClr val="tx1"/>
                        </a:solidFill>
                        <a:effectLst/>
                        <a:latin typeface="Cambria Math" panose="02040503050406030204" pitchFamily="18" charset="0"/>
                        <a:ea typeface="+mn-ea"/>
                        <a:cs typeface="+mn-cs"/>
                      </a:rPr>
                      <m:t>=</m:t>
                    </m:r>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r>
                              <a:rPr lang="en-US" sz="1200" i="1" kern="1200">
                                <a:solidFill>
                                  <a:schemeClr val="tx1"/>
                                </a:solidFill>
                                <a:effectLst/>
                                <a:latin typeface="Cambria Math" panose="02040503050406030204" pitchFamily="18" charset="0"/>
                                <a:ea typeface="+mn-ea"/>
                                <a:cs typeface="+mn-cs"/>
                              </a:rPr>
                              <m:t>𝑑</m:t>
                            </m:r>
                          </m:sub>
                        </m:sSub>
                      </m:den>
                    </m:f>
                    <m:r>
                      <a:rPr lang="en-US" sz="1200" i="1" kern="1200">
                        <a:solidFill>
                          <a:schemeClr val="tx1"/>
                        </a:solidFill>
                        <a:effectLst/>
                        <a:latin typeface="Cambria Math" panose="02040503050406030204" pitchFamily="18" charset="0"/>
                        <a:ea typeface="+mn-ea"/>
                        <a:cs typeface="+mn-cs"/>
                      </a:rPr>
                      <m:t>×</m:t>
                    </m:r>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3</m:t>
                            </m:r>
                            <m:r>
                              <a:rPr lang="en-US" sz="1200" i="1" kern="1200">
                                <a:solidFill>
                                  <a:schemeClr val="tx1"/>
                                </a:solidFill>
                                <a:effectLst/>
                                <a:latin typeface="Cambria Math" panose="02040503050406030204" pitchFamily="18" charset="0"/>
                                <a:ea typeface="+mn-ea"/>
                                <a:cs typeface="+mn-cs"/>
                              </a:rPr>
                              <m:t>𝑑</m:t>
                            </m:r>
                          </m:sub>
                        </m:sSub>
                      </m:den>
                    </m:f>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𝛿</m:t>
                        </m:r>
                      </m:e>
                      <m:sub>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m:t>
                    </m:r>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3</m:t>
                            </m:r>
                            <m:r>
                              <a:rPr lang="en-US" sz="1200" i="1" kern="1200">
                                <a:solidFill>
                                  <a:schemeClr val="tx1"/>
                                </a:solidFill>
                                <a:effectLst/>
                                <a:latin typeface="Cambria Math" panose="02040503050406030204" pitchFamily="18" charset="0"/>
                                <a:ea typeface="+mn-ea"/>
                                <a:cs typeface="+mn-cs"/>
                              </a:rPr>
                              <m:t>𝑑</m:t>
                            </m:r>
                          </m:sub>
                        </m:sSub>
                      </m:den>
                    </m:f>
                  </m:oMath>
                </a14:m>
                <a:r>
                  <a:rPr lang="en-US" sz="1200" kern="1200" dirty="0">
                    <a:solidFill>
                      <a:schemeClr val="tx1"/>
                    </a:solidFill>
                    <a:effectLst/>
                    <a:latin typeface="+mn-lt"/>
                    <a:ea typeface="+mn-ea"/>
                    <a:cs typeface="+mn-cs"/>
                  </a:rPr>
                  <a:t> where the chain rule has been used to simplify the problem. Note that layer 4 now only needs to compute the derivative of its output with respect to its input and doesn’t bother about the layers above it. Thus,</a:t>
                </a:r>
                <a:endParaRPr lang="en-GB" sz="1200" kern="1200" dirty="0">
                  <a:solidFill>
                    <a:schemeClr val="tx1"/>
                  </a:solidFill>
                  <a:effectLst/>
                  <a:latin typeface="+mn-lt"/>
                  <a:ea typeface="+mn-ea"/>
                  <a:cs typeface="+mn-cs"/>
                </a:endParaRPr>
              </a:p>
              <a:p>
                <a:pPr/>
                <a14:m>
                  <m:oMathPara xmlns:m="http://schemas.openxmlformats.org/officeDocument/2006/math">
                    <m:oMathParaPr>
                      <m:jc m:val="centerGroup"/>
                    </m:oMathParaPr>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3</m:t>
                              </m:r>
                              <m:r>
                                <a:rPr lang="en-US" sz="1200" i="1" kern="1200">
                                  <a:solidFill>
                                    <a:schemeClr val="tx1"/>
                                  </a:solidFill>
                                  <a:effectLst/>
                                  <a:latin typeface="Cambria Math" panose="02040503050406030204" pitchFamily="18" charset="0"/>
                                  <a:ea typeface="+mn-ea"/>
                                  <a:cs typeface="+mn-cs"/>
                                </a:rPr>
                                <m:t>𝑑</m:t>
                              </m:r>
                            </m:sub>
                          </m:sSub>
                        </m:den>
                      </m:f>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𝛿</m:t>
                          </m:r>
                        </m:e>
                        <m:sub>
                          <m:r>
                            <a:rPr lang="en-US" sz="1200" i="1" kern="1200">
                              <a:solidFill>
                                <a:schemeClr val="tx1"/>
                              </a:solidFill>
                              <a:effectLst/>
                              <a:latin typeface="Cambria Math" panose="02040503050406030204" pitchFamily="18" charset="0"/>
                              <a:ea typeface="+mn-ea"/>
                              <a:cs typeface="+mn-cs"/>
                            </a:rPr>
                            <m:t>𝑑</m:t>
                          </m:r>
                        </m:sub>
                      </m:sSub>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r>
                            <a:rPr lang="en-US" sz="1200" i="1" kern="1200">
                              <a:solidFill>
                                <a:schemeClr val="tx1"/>
                              </a:solidFill>
                              <a:effectLst/>
                              <a:latin typeface="Cambria Math" panose="02040503050406030204" pitchFamily="18" charset="0"/>
                              <a:ea typeface="+mn-ea"/>
                              <a:cs typeface="+mn-cs"/>
                            </a:rPr>
                            <m:t>𝑑</m:t>
                          </m:r>
                        </m:sub>
                      </m:sSub>
                      <m:d>
                        <m:dPr>
                          <m:ctrlPr>
                            <a:rPr lang="en-GB"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1−</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r>
                                <a:rPr lang="en-US" sz="1200" i="1" kern="1200">
                                  <a:solidFill>
                                    <a:schemeClr val="tx1"/>
                                  </a:solidFill>
                                  <a:effectLst/>
                                  <a:latin typeface="Cambria Math" panose="02040503050406030204" pitchFamily="18" charset="0"/>
                                  <a:ea typeface="+mn-ea"/>
                                  <a:cs typeface="+mn-cs"/>
                                </a:rPr>
                                <m:t>𝑑</m:t>
                              </m:r>
                            </m:sub>
                          </m:sSub>
                        </m:e>
                      </m:d>
                    </m:oMath>
                  </m:oMathPara>
                </a14:m>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No parameters for layer 4.</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Again layer 4 will pass </a:t>
                </a:r>
                <a14:m>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3</m:t>
                            </m:r>
                            <m:r>
                              <a:rPr lang="en-US" sz="1200" i="1" kern="1200">
                                <a:solidFill>
                                  <a:schemeClr val="tx1"/>
                                </a:solidFill>
                                <a:effectLst/>
                                <a:latin typeface="Cambria Math" panose="02040503050406030204" pitchFamily="18" charset="0"/>
                                <a:ea typeface="+mn-ea"/>
                                <a:cs typeface="+mn-cs"/>
                              </a:rPr>
                              <m:t>𝑑</m:t>
                            </m:r>
                          </m:sub>
                        </m:sSub>
                      </m:den>
                    </m:f>
                  </m:oMath>
                </a14:m>
                <a:r>
                  <a:rPr lang="en-US" sz="1200" kern="1200" dirty="0">
                    <a:solidFill>
                      <a:schemeClr val="tx1"/>
                    </a:solidFill>
                    <a:effectLst/>
                    <a:latin typeface="+mn-lt"/>
                    <a:ea typeface="+mn-ea"/>
                    <a:cs typeface="+mn-cs"/>
                  </a:rPr>
                  <a:t> to layer 3 in the form of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𝛿</m:t>
                        </m:r>
                      </m:e>
                      <m:sub>
                        <m:r>
                          <a:rPr lang="en-US" sz="1200" i="1" kern="1200">
                            <a:solidFill>
                              <a:schemeClr val="tx1"/>
                            </a:solidFill>
                            <a:effectLst/>
                            <a:latin typeface="Cambria Math" panose="02040503050406030204" pitchFamily="18" charset="0"/>
                            <a:ea typeface="+mn-ea"/>
                            <a:cs typeface="+mn-cs"/>
                          </a:rPr>
                          <m:t>𝑑</m:t>
                        </m:r>
                      </m:sub>
                    </m:sSub>
                  </m:oMath>
                </a14:m>
                <a:r>
                  <a:rPr lang="en-US"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Layer 3: </a:t>
                </a:r>
                <a:endParaRPr lang="en-GB" sz="1200" kern="1200" dirty="0">
                  <a:solidFill>
                    <a:schemeClr val="tx1"/>
                  </a:solidFill>
                  <a:effectLst/>
                  <a:latin typeface="+mn-lt"/>
                  <a:ea typeface="+mn-ea"/>
                  <a:cs typeface="+mn-cs"/>
                </a:endParaRPr>
              </a:p>
              <a:p>
                <a:pPr lvl="0"/>
                <a14:m>
                  <m:oMathPara xmlns:m="http://schemas.openxmlformats.org/officeDocument/2006/math">
                    <m:oMathParaPr>
                      <m:jc m:val="centerGroup"/>
                    </m:oMathParaPr>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2</m:t>
                              </m:r>
                              <m:r>
                                <a:rPr lang="en-US" sz="1200" i="1" kern="1200">
                                  <a:solidFill>
                                    <a:schemeClr val="tx1"/>
                                  </a:solidFill>
                                  <a:effectLst/>
                                  <a:latin typeface="Cambria Math" panose="02040503050406030204" pitchFamily="18" charset="0"/>
                                  <a:ea typeface="+mn-ea"/>
                                  <a:cs typeface="+mn-cs"/>
                                </a:rPr>
                                <m:t>𝑑</m:t>
                              </m:r>
                            </m:sub>
                          </m:sSub>
                        </m:den>
                      </m:f>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𝛿</m:t>
                          </m:r>
                        </m:e>
                        <m:sub>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m:t>
                      </m:r>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3</m:t>
                              </m:r>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2</m:t>
                              </m:r>
                              <m:r>
                                <a:rPr lang="en-US" sz="1200" i="1" kern="1200">
                                  <a:solidFill>
                                    <a:schemeClr val="tx1"/>
                                  </a:solidFill>
                                  <a:effectLst/>
                                  <a:latin typeface="Cambria Math" panose="02040503050406030204" pitchFamily="18" charset="0"/>
                                  <a:ea typeface="+mn-ea"/>
                                  <a:cs typeface="+mn-cs"/>
                                </a:rPr>
                                <m:t>𝑑</m:t>
                              </m:r>
                            </m:sub>
                          </m:sSub>
                        </m:den>
                      </m:f>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𝛿</m:t>
                          </m:r>
                        </m:e>
                        <m:sub>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3</m:t>
                          </m:r>
                        </m:sub>
                      </m:sSub>
                    </m:oMath>
                  </m:oMathPara>
                </a14:m>
                <a:endParaRPr lang="en-GB" sz="1200" kern="1200" dirty="0">
                  <a:solidFill>
                    <a:schemeClr val="tx1"/>
                  </a:solidFill>
                  <a:effectLst/>
                  <a:latin typeface="+mn-lt"/>
                  <a:ea typeface="+mn-ea"/>
                  <a:cs typeface="+mn-cs"/>
                </a:endParaRPr>
              </a:p>
              <a:p>
                <a:pPr lvl="0"/>
                <a14:m>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3</m:t>
                            </m:r>
                          </m:sub>
                        </m:sSub>
                      </m:den>
                    </m:f>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𝛿</m:t>
                        </m:r>
                      </m:e>
                      <m:sub>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2</m:t>
                        </m:r>
                        <m:r>
                          <a:rPr lang="en-US" sz="1200" i="1" kern="1200">
                            <a:solidFill>
                              <a:schemeClr val="tx1"/>
                            </a:solidFill>
                            <a:effectLst/>
                            <a:latin typeface="Cambria Math" panose="02040503050406030204" pitchFamily="18" charset="0"/>
                            <a:ea typeface="+mn-ea"/>
                            <a:cs typeface="+mn-cs"/>
                          </a:rPr>
                          <m:t>𝑑</m:t>
                        </m:r>
                      </m:sub>
                    </m:sSub>
                  </m:oMath>
                </a14:m>
                <a:r>
                  <a:rPr lang="en-US" sz="1200" kern="1200" dirty="0">
                    <a:solidFill>
                      <a:schemeClr val="tx1"/>
                    </a:solidFill>
                    <a:effectLst/>
                    <a:latin typeface="+mn-lt"/>
                    <a:ea typeface="+mn-ea"/>
                    <a:cs typeface="+mn-cs"/>
                  </a:rPr>
                  <a:t> where the chair rule was again used to make the problem local and independent of the operations performed at deeper layers.</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Layer 2: </a:t>
                </a:r>
                <a:endParaRPr lang="en-GB" sz="1200" kern="1200" dirty="0">
                  <a:solidFill>
                    <a:schemeClr val="tx1"/>
                  </a:solidFill>
                  <a:effectLst/>
                  <a:latin typeface="+mn-lt"/>
                  <a:ea typeface="+mn-ea"/>
                  <a:cs typeface="+mn-cs"/>
                </a:endParaRPr>
              </a:p>
              <a:p>
                <a:pPr lvl="0"/>
                <a14:m>
                  <m:oMathPara xmlns:m="http://schemas.openxmlformats.org/officeDocument/2006/math">
                    <m:oMathParaPr>
                      <m:jc m:val="centerGroup"/>
                    </m:oMathParaPr>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1</m:t>
                              </m:r>
                              <m:r>
                                <a:rPr lang="en-US" sz="1200" i="1" kern="1200">
                                  <a:solidFill>
                                    <a:schemeClr val="tx1"/>
                                  </a:solidFill>
                                  <a:effectLst/>
                                  <a:latin typeface="Cambria Math" panose="02040503050406030204" pitchFamily="18" charset="0"/>
                                  <a:ea typeface="+mn-ea"/>
                                  <a:cs typeface="+mn-cs"/>
                                </a:rPr>
                                <m:t>𝑑</m:t>
                              </m:r>
                            </m:sub>
                          </m:sSub>
                        </m:den>
                      </m:f>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𝛿</m:t>
                          </m:r>
                        </m:e>
                        <m:sub>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2</m:t>
                          </m:r>
                          <m:r>
                            <a:rPr lang="en-US" sz="1200" i="1" kern="1200">
                              <a:solidFill>
                                <a:schemeClr val="tx1"/>
                              </a:solidFill>
                              <a:effectLst/>
                              <a:latin typeface="Cambria Math" panose="02040503050406030204" pitchFamily="18" charset="0"/>
                              <a:ea typeface="+mn-ea"/>
                              <a:cs typeface="+mn-cs"/>
                            </a:rPr>
                            <m:t>𝑑</m:t>
                          </m:r>
                        </m:sub>
                      </m:sSub>
                      <m:d>
                        <m:dPr>
                          <m:ctrlPr>
                            <a:rPr lang="en-GB"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1−</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2</m:t>
                              </m:r>
                              <m:r>
                                <a:rPr lang="en-US" sz="1200" i="1" kern="1200">
                                  <a:solidFill>
                                    <a:schemeClr val="tx1"/>
                                  </a:solidFill>
                                  <a:effectLst/>
                                  <a:latin typeface="Cambria Math" panose="02040503050406030204" pitchFamily="18" charset="0"/>
                                  <a:ea typeface="+mn-ea"/>
                                  <a:cs typeface="+mn-cs"/>
                                </a:rPr>
                                <m:t>𝑑</m:t>
                              </m:r>
                            </m:sub>
                          </m:sSub>
                        </m:e>
                      </m:d>
                    </m:oMath>
                  </m:oMathPara>
                </a14:m>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No parameters at layer 2.</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Layer 1:</a:t>
                </a:r>
                <a:endParaRPr lang="en-GB" sz="1200" kern="1200" dirty="0">
                  <a:solidFill>
                    <a:schemeClr val="tx1"/>
                  </a:solidFill>
                  <a:effectLst/>
                  <a:latin typeface="+mn-lt"/>
                  <a:ea typeface="+mn-ea"/>
                  <a:cs typeface="+mn-cs"/>
                </a:endParaRPr>
              </a:p>
              <a:p>
                <a:pPr lvl="0"/>
                <a14:m>
                  <m:oMathPara xmlns:m="http://schemas.openxmlformats.org/officeDocument/2006/math">
                    <m:oMathParaPr>
                      <m:jc m:val="centerGroup"/>
                    </m:oMathParaPr>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𝐼</m:t>
                              </m:r>
                            </m:e>
                            <m:sub>
                              <m:r>
                                <a:rPr lang="en-US" sz="1200" i="1" kern="1200">
                                  <a:solidFill>
                                    <a:schemeClr val="tx1"/>
                                  </a:solidFill>
                                  <a:effectLst/>
                                  <a:latin typeface="Cambria Math" panose="02040503050406030204" pitchFamily="18" charset="0"/>
                                  <a:ea typeface="+mn-ea"/>
                                  <a:cs typeface="+mn-cs"/>
                                </a:rPr>
                                <m:t>𝑑</m:t>
                              </m:r>
                            </m:sub>
                          </m:sSub>
                        </m:den>
                      </m:f>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𝛿</m:t>
                          </m:r>
                        </m:e>
                        <m:sub>
                          <m:r>
                            <a:rPr lang="en-US" sz="1200" i="1" kern="1200">
                              <a:solidFill>
                                <a:schemeClr val="tx1"/>
                              </a:solidFill>
                              <a:effectLst/>
                              <a:latin typeface="Cambria Math" panose="02040503050406030204" pitchFamily="18" charset="0"/>
                              <a:ea typeface="+mn-ea"/>
                              <a:cs typeface="+mn-cs"/>
                            </a:rPr>
                            <m:t>𝑑</m:t>
                          </m:r>
                        </m:sub>
                      </m:sSub>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oMath>
                  </m:oMathPara>
                </a14:m>
                <a:endParaRPr lang="en-GB" sz="1200" kern="1200" dirty="0">
                  <a:solidFill>
                    <a:schemeClr val="tx1"/>
                  </a:solidFill>
                  <a:effectLst/>
                  <a:latin typeface="+mn-lt"/>
                  <a:ea typeface="+mn-ea"/>
                  <a:cs typeface="+mn-cs"/>
                </a:endParaRPr>
              </a:p>
              <a:p>
                <a:pPr lvl="0"/>
                <a14:m>
                  <m:oMathPara xmlns:m="http://schemas.openxmlformats.org/officeDocument/2006/math">
                    <m:oMathParaPr>
                      <m:jc m:val="centerGroup"/>
                    </m:oMathParaPr>
                    <m:oMath xmlns:m="http://schemas.openxmlformats.org/officeDocument/2006/math">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𝑤</m:t>
                              </m:r>
                            </m:e>
                            <m:sub>
                              <m:r>
                                <a:rPr lang="en-US" sz="1200" i="1" kern="1200">
                                  <a:solidFill>
                                    <a:schemeClr val="tx1"/>
                                  </a:solidFill>
                                  <a:effectLst/>
                                  <a:latin typeface="Cambria Math" panose="02040503050406030204" pitchFamily="18" charset="0"/>
                                  <a:ea typeface="+mn-ea"/>
                                  <a:cs typeface="+mn-cs"/>
                                </a:rPr>
                                <m:t>1</m:t>
                              </m:r>
                            </m:sub>
                          </m:sSub>
                        </m:den>
                      </m:f>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𝛿</m:t>
                          </m:r>
                        </m:e>
                        <m:sub>
                          <m:r>
                            <a:rPr lang="en-US" sz="1200" i="1" kern="1200">
                              <a:solidFill>
                                <a:schemeClr val="tx1"/>
                              </a:solidFill>
                              <a:effectLst/>
                              <a:latin typeface="Cambria Math" panose="02040503050406030204" pitchFamily="18" charset="0"/>
                              <a:ea typeface="+mn-ea"/>
                              <a:cs typeface="+mn-cs"/>
                            </a:rPr>
                            <m:t>𝑑</m:t>
                          </m:r>
                        </m:sub>
                      </m:sSub>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𝐼</m:t>
                          </m:r>
                        </m:e>
                        <m:sub>
                          <m:r>
                            <a:rPr lang="en-US" sz="1200" i="1" kern="1200">
                              <a:solidFill>
                                <a:schemeClr val="tx1"/>
                              </a:solidFill>
                              <a:effectLst/>
                              <a:latin typeface="Cambria Math" panose="02040503050406030204" pitchFamily="18" charset="0"/>
                              <a:ea typeface="+mn-ea"/>
                              <a:cs typeface="+mn-cs"/>
                            </a:rPr>
                            <m:t>𝑑</m:t>
                          </m:r>
                        </m:sub>
                      </m:sSub>
                    </m:oMath>
                  </m:oMathPara>
                </a14:m>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Done!</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Thus the backpropagation algorithm allows for the efficient implementation of gradient descent over a multilayer feedforward neural network by cleverly applying the chair rule.</a:t>
                </a:r>
                <a:endParaRPr lang="en-GB" dirty="0"/>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We shall discuss the backpropagation algorithm by example. Consider a network that performs the following mathematical operations</a:t>
                </a:r>
                <a:endParaRPr lang="en-GB" sz="1200" kern="1200" dirty="0">
                  <a:solidFill>
                    <a:schemeClr val="tx1"/>
                  </a:solidFill>
                  <a:effectLst/>
                  <a:latin typeface="+mn-lt"/>
                  <a:ea typeface="+mn-ea"/>
                  <a:cs typeface="+mn-cs"/>
                </a:endParaRPr>
              </a:p>
              <a:p>
                <a:r>
                  <a:rPr lang="en-US" sz="1200" i="0" kern="1200">
                    <a:solidFill>
                      <a:schemeClr val="tx1"/>
                    </a:solidFill>
                    <a:effectLst/>
                    <a:latin typeface="+mn-lt"/>
                    <a:ea typeface="+mn-ea"/>
                    <a:cs typeface="+mn-cs"/>
                  </a:rPr>
                  <a:t>𝐼→𝑦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 𝐼→𝑦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 𝜎</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1 )→𝑦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a:t>
                </a:r>
                <a:r>
                  <a:rPr lang="en-GB" sz="1200" i="0" kern="1200">
                    <a:solidFill>
                      <a:schemeClr val="tx1"/>
                    </a:solidFill>
                    <a:effectLst/>
                    <a:latin typeface="+mn-lt"/>
                    <a:ea typeface="+mn-ea"/>
                    <a:cs typeface="+mn-cs"/>
                  </a:rPr>
                  <a:t> </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4=𝜎</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3 )→𝐸=1</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2</a:t>
                </a:r>
                <a:r>
                  <a:rPr lang="en-GB" sz="1200" i="0" kern="1200">
                    <a:solidFill>
                      <a:schemeClr val="tx1"/>
                    </a:solidFill>
                    <a:effectLst/>
                    <a:latin typeface="+mn-lt"/>
                    <a:ea typeface="+mn-ea"/>
                    <a:cs typeface="+mn-cs"/>
                  </a:rPr>
                  <a:t> (</a:t>
                </a:r>
                <a:r>
                  <a:rPr lang="en-US" sz="1200" i="0" kern="1200">
                    <a:solidFill>
                      <a:schemeClr val="tx1"/>
                    </a:solidFill>
                    <a:effectLst/>
                    <a:latin typeface="+mn-lt"/>
                    <a:ea typeface="+mn-ea"/>
                    <a:cs typeface="+mn-cs"/>
                  </a:rPr>
                  <a:t>𝑦−𝑦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2</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network receives a scalar input </a:t>
                </a:r>
                <a:r>
                  <a:rPr lang="en-US" sz="1200" i="0" kern="1200">
                    <a:solidFill>
                      <a:schemeClr val="tx1"/>
                    </a:solidFill>
                    <a:effectLst/>
                    <a:latin typeface="+mn-lt"/>
                    <a:ea typeface="+mn-ea"/>
                    <a:cs typeface="+mn-cs"/>
                  </a:rPr>
                  <a:t>𝐼</a:t>
                </a:r>
                <a:r>
                  <a:rPr lang="en-US" sz="1200" kern="1200" dirty="0">
                    <a:solidFill>
                      <a:schemeClr val="tx1"/>
                    </a:solidFill>
                    <a:effectLst/>
                    <a:latin typeface="+mn-lt"/>
                    <a:ea typeface="+mn-ea"/>
                    <a:cs typeface="+mn-cs"/>
                  </a:rPr>
                  <a:t>, which passes through 2 sigmoid units with weights </a:t>
                </a:r>
                <a:r>
                  <a:rPr lang="en-US" sz="1200" i="0" kern="1200">
                    <a:solidFill>
                      <a:schemeClr val="tx1"/>
                    </a:solidFill>
                    <a:effectLst/>
                    <a:latin typeface="+mn-lt"/>
                    <a:ea typeface="+mn-ea"/>
                    <a:cs typeface="+mn-cs"/>
                  </a:rPr>
                  <a:t>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a:t>
                </a:r>
                <a:r>
                  <a:rPr lang="en-US" sz="1200" kern="1200" dirty="0">
                    <a:solidFill>
                      <a:schemeClr val="tx1"/>
                    </a:solidFill>
                    <a:effectLst/>
                    <a:latin typeface="+mn-lt"/>
                    <a:ea typeface="+mn-ea"/>
                    <a:cs typeface="+mn-cs"/>
                  </a:rPr>
                  <a:t> and </a:t>
                </a:r>
                <a:r>
                  <a:rPr lang="en-US" sz="1200" i="0" kern="1200">
                    <a:solidFill>
                      <a:schemeClr val="tx1"/>
                    </a:solidFill>
                    <a:effectLst/>
                    <a:latin typeface="+mn-lt"/>
                    <a:ea typeface="+mn-ea"/>
                    <a:cs typeface="+mn-cs"/>
                  </a:rPr>
                  <a:t>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a:t>
                </a:r>
                <a:r>
                  <a:rPr lang="en-US" sz="1200" kern="1200" dirty="0">
                    <a:solidFill>
                      <a:schemeClr val="tx1"/>
                    </a:solidFill>
                    <a:effectLst/>
                    <a:latin typeface="+mn-lt"/>
                    <a:ea typeface="+mn-ea"/>
                    <a:cs typeface="+mn-cs"/>
                  </a:rPr>
                  <a:t> respectively. It produces a scalar output E by comparing the prediction </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a:t>
                </a:r>
                <a:r>
                  <a:rPr lang="en-US" sz="1200" kern="1200" dirty="0">
                    <a:solidFill>
                      <a:schemeClr val="tx1"/>
                    </a:solidFill>
                    <a:effectLst/>
                    <a:latin typeface="+mn-lt"/>
                    <a:ea typeface="+mn-ea"/>
                    <a:cs typeface="+mn-cs"/>
                  </a:rPr>
                  <a:t>with </a:t>
                </a:r>
                <a:r>
                  <a:rPr lang="en-US" sz="1200" i="0" kern="1200">
                    <a:solidFill>
                      <a:schemeClr val="tx1"/>
                    </a:solidFill>
                    <a:effectLst/>
                    <a:latin typeface="+mn-lt"/>
                    <a:ea typeface="+mn-ea"/>
                    <a:cs typeface="+mn-cs"/>
                  </a:rPr>
                  <a:t>𝑦</a:t>
                </a:r>
                <a:r>
                  <a:rPr lang="en-US" sz="1200" kern="1200" dirty="0">
                    <a:solidFill>
                      <a:schemeClr val="tx1"/>
                    </a:solidFill>
                    <a:effectLst/>
                    <a:latin typeface="+mn-lt"/>
                    <a:ea typeface="+mn-ea"/>
                    <a:cs typeface="+mn-cs"/>
                  </a:rPr>
                  <a:t>. For simplicity we shall decompose this into five layers – layer 1 performs the multiplication with </a:t>
                </a:r>
                <a:r>
                  <a:rPr lang="en-US" sz="1200" i="0" kern="1200">
                    <a:solidFill>
                      <a:schemeClr val="tx1"/>
                    </a:solidFill>
                    <a:effectLst/>
                    <a:latin typeface="+mn-lt"/>
                    <a:ea typeface="+mn-ea"/>
                    <a:cs typeface="+mn-cs"/>
                  </a:rPr>
                  <a:t>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a:t>
                </a:r>
                <a:r>
                  <a:rPr lang="en-US" sz="1200" kern="1200" dirty="0">
                    <a:solidFill>
                      <a:schemeClr val="tx1"/>
                    </a:solidFill>
                    <a:effectLst/>
                    <a:latin typeface="+mn-lt"/>
                    <a:ea typeface="+mn-ea"/>
                    <a:cs typeface="+mn-cs"/>
                  </a:rPr>
                  <a:t>to transform </a:t>
                </a:r>
                <a:r>
                  <a:rPr lang="en-US" sz="1200" i="0" kern="1200">
                    <a:solidFill>
                      <a:schemeClr val="tx1"/>
                    </a:solidFill>
                    <a:effectLst/>
                    <a:latin typeface="+mn-lt"/>
                    <a:ea typeface="+mn-ea"/>
                    <a:cs typeface="+mn-cs"/>
                  </a:rPr>
                  <a:t>𝐼</a:t>
                </a:r>
                <a:r>
                  <a:rPr lang="en-US" sz="1200" kern="1200" dirty="0">
                    <a:solidFill>
                      <a:schemeClr val="tx1"/>
                    </a:solidFill>
                    <a:effectLst/>
                    <a:latin typeface="+mn-lt"/>
                    <a:ea typeface="+mn-ea"/>
                    <a:cs typeface="+mn-cs"/>
                  </a:rPr>
                  <a:t> into </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a:t>
                </a:r>
                <a:r>
                  <a:rPr lang="en-US" sz="1200" kern="1200" dirty="0">
                    <a:solidFill>
                      <a:schemeClr val="tx1"/>
                    </a:solidFill>
                    <a:effectLst/>
                    <a:latin typeface="+mn-lt"/>
                    <a:ea typeface="+mn-ea"/>
                    <a:cs typeface="+mn-cs"/>
                  </a:rPr>
                  <a:t>and layer 2 performs the non-linearity transforming </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a:t>
                </a:r>
                <a:r>
                  <a:rPr lang="en-US" sz="1200" kern="1200" dirty="0">
                    <a:solidFill>
                      <a:schemeClr val="tx1"/>
                    </a:solidFill>
                    <a:effectLst/>
                    <a:latin typeface="+mn-lt"/>
                    <a:ea typeface="+mn-ea"/>
                    <a:cs typeface="+mn-cs"/>
                  </a:rPr>
                  <a:t> into </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a:t>
                </a:r>
                <a:r>
                  <a:rPr lang="en-US" sz="1200" kern="1200" dirty="0">
                    <a:solidFill>
                      <a:schemeClr val="tx1"/>
                    </a:solidFill>
                    <a:effectLst/>
                    <a:latin typeface="+mn-lt"/>
                    <a:ea typeface="+mn-ea"/>
                    <a:cs typeface="+mn-cs"/>
                  </a:rPr>
                  <a:t>. Layer 3 performs the multiplication with </a:t>
                </a:r>
                <a:r>
                  <a:rPr lang="en-US" sz="1200" i="0" kern="1200">
                    <a:solidFill>
                      <a:schemeClr val="tx1"/>
                    </a:solidFill>
                    <a:effectLst/>
                    <a:latin typeface="+mn-lt"/>
                    <a:ea typeface="+mn-ea"/>
                    <a:cs typeface="+mn-cs"/>
                  </a:rPr>
                  <a:t>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a:t>
                </a:r>
                <a:r>
                  <a:rPr lang="en-US" sz="1200" kern="1200" dirty="0">
                    <a:solidFill>
                      <a:schemeClr val="tx1"/>
                    </a:solidFill>
                    <a:effectLst/>
                    <a:latin typeface="+mn-lt"/>
                    <a:ea typeface="+mn-ea"/>
                    <a:cs typeface="+mn-cs"/>
                  </a:rPr>
                  <a:t>and layer 4 performs the non-linearity transforming </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a:t>
                </a:r>
                <a:r>
                  <a:rPr lang="en-US" sz="1200" kern="1200" dirty="0">
                    <a:solidFill>
                      <a:schemeClr val="tx1"/>
                    </a:solidFill>
                    <a:effectLst/>
                    <a:latin typeface="+mn-lt"/>
                    <a:ea typeface="+mn-ea"/>
                    <a:cs typeface="+mn-cs"/>
                  </a:rPr>
                  <a:t>into </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a:t>
                </a:r>
                <a:r>
                  <a:rPr lang="en-US" sz="1200" kern="1200" dirty="0">
                    <a:solidFill>
                      <a:schemeClr val="tx1"/>
                    </a:solidFill>
                    <a:effectLst/>
                    <a:latin typeface="+mn-lt"/>
                    <a:ea typeface="+mn-ea"/>
                    <a:cs typeface="+mn-cs"/>
                  </a:rPr>
                  <a:t>. Lastly, layer 5 converts</a:t>
                </a:r>
                <a:r>
                  <a:rPr lang="en-US" sz="1200" i="0" kern="1200">
                    <a:solidFill>
                      <a:schemeClr val="tx1"/>
                    </a:solidFill>
                    <a:effectLst/>
                    <a:latin typeface="+mn-lt"/>
                    <a:ea typeface="+mn-ea"/>
                    <a:cs typeface="+mn-cs"/>
                  </a:rPr>
                  <a:t> 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a:t>
                </a:r>
                <a:r>
                  <a:rPr lang="en-US" sz="1200" kern="1200" dirty="0">
                    <a:solidFill>
                      <a:schemeClr val="tx1"/>
                    </a:solidFill>
                    <a:effectLst/>
                    <a:latin typeface="+mn-lt"/>
                    <a:ea typeface="+mn-ea"/>
                    <a:cs typeface="+mn-cs"/>
                  </a:rPr>
                  <a:t> into the scalar loss </a:t>
                </a:r>
                <a:r>
                  <a:rPr lang="en-US" sz="1200" i="0" kern="1200">
                    <a:solidFill>
                      <a:schemeClr val="tx1"/>
                    </a:solidFill>
                    <a:effectLst/>
                    <a:latin typeface="+mn-lt"/>
                    <a:ea typeface="+mn-ea"/>
                    <a:cs typeface="+mn-cs"/>
                  </a:rPr>
                  <a:t>𝐸</a:t>
                </a:r>
                <a:r>
                  <a:rPr lang="en-US"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All of the variables are real valued scalars. We shall generalize this to vectors after deriving the scalar version here.</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backpropagation algorithm is the same as gradient descent. Gradient descent for the network above is written below:-</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For </a:t>
                </a:r>
                <a:r>
                  <a:rPr lang="en-US" sz="1200" i="0" kern="1200">
                    <a:solidFill>
                      <a:schemeClr val="tx1"/>
                    </a:solidFill>
                    <a:effectLst/>
                    <a:latin typeface="+mn-lt"/>
                    <a:ea typeface="+mn-ea"/>
                    <a:cs typeface="+mn-cs"/>
                  </a:rPr>
                  <a:t>𝑛=1 𝑡𝑜 numIterations</a:t>
                </a:r>
                <a:endParaRPr lang="en-GB" sz="1200" kern="1200" dirty="0">
                  <a:solidFill>
                    <a:schemeClr val="tx1"/>
                  </a:solidFill>
                  <a:effectLst/>
                  <a:latin typeface="+mn-lt"/>
                  <a:ea typeface="+mn-ea"/>
                  <a:cs typeface="+mn-cs"/>
                </a:endParaRPr>
              </a:p>
              <a:p>
                <a:pPr lvl="1"/>
                <a:r>
                  <a:rPr lang="en-US" sz="1200" i="0" kern="1200">
                    <a:solidFill>
                      <a:schemeClr val="tx1"/>
                    </a:solidFill>
                    <a:effectLst/>
                    <a:latin typeface="+mn-lt"/>
                    <a:ea typeface="+mn-ea"/>
                    <a:cs typeface="+mn-cs"/>
                  </a:rPr>
                  <a:t>Δ𝑤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1=0, Δ𝑤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2=0</a:t>
                </a:r>
                <a:endParaRPr lang="en-GB" sz="1200" kern="1200" dirty="0">
                  <a:solidFill>
                    <a:schemeClr val="tx1"/>
                  </a:solidFill>
                  <a:effectLst/>
                  <a:latin typeface="+mn-lt"/>
                  <a:ea typeface="+mn-ea"/>
                  <a:cs typeface="+mn-cs"/>
                </a:endParaRPr>
              </a:p>
              <a:p>
                <a:pPr lvl="1"/>
                <a:r>
                  <a:rPr lang="en-US" sz="1200" i="0" kern="1200">
                    <a:solidFill>
                      <a:schemeClr val="tx1"/>
                    </a:solidFill>
                    <a:effectLst/>
                    <a:latin typeface="+mn-lt"/>
                    <a:ea typeface="+mn-ea"/>
                    <a:cs typeface="+mn-cs"/>
                  </a:rPr>
                  <a:t>for d=1 to numData</a:t>
                </a:r>
                <a:endParaRPr lang="en-GB" sz="1200" kern="1200" dirty="0">
                  <a:solidFill>
                    <a:schemeClr val="tx1"/>
                  </a:solidFill>
                  <a:effectLst/>
                  <a:latin typeface="+mn-lt"/>
                  <a:ea typeface="+mn-ea"/>
                  <a:cs typeface="+mn-cs"/>
                </a:endParaRPr>
              </a:p>
              <a:p>
                <a:pPr lvl="2"/>
                <a:r>
                  <a:rPr lang="en-US" sz="1200" i="0" kern="1200">
                    <a:solidFill>
                      <a:schemeClr val="tx1"/>
                    </a:solidFill>
                    <a:effectLst/>
                    <a:latin typeface="+mn-lt"/>
                    <a:ea typeface="+mn-ea"/>
                    <a:cs typeface="+mn-cs"/>
                  </a:rPr>
                  <a:t>Δ𝑤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1=Δ𝑤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 </a:t>
                </a:r>
                <a:r>
                  <a:rPr lang="en-GB" sz="1200" i="0" kern="120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pPr lvl="2"/>
                <a:r>
                  <a:rPr lang="en-US" sz="1200" i="0" kern="1200">
                    <a:solidFill>
                      <a:schemeClr val="tx1"/>
                    </a:solidFill>
                    <a:effectLst/>
                    <a:latin typeface="+mn-lt"/>
                    <a:ea typeface="+mn-ea"/>
                    <a:cs typeface="+mn-cs"/>
                  </a:rPr>
                  <a:t>Δ𝑤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2=Δ𝑤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 </a:t>
                </a:r>
                <a:r>
                  <a:rPr lang="en-GB" sz="1200" i="0" kern="120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pPr lvl="1"/>
                <a:r>
                  <a:rPr lang="en-US" sz="1200" i="0" kern="1200">
                    <a:solidFill>
                      <a:schemeClr val="tx1"/>
                    </a:solidFill>
                    <a:effectLst/>
                    <a:latin typeface="+mn-lt"/>
                    <a:ea typeface="+mn-ea"/>
                    <a:cs typeface="+mn-cs"/>
                  </a:rPr>
                  <a:t>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 𝜂</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𝑛 Δ𝑤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a:t>
                </a:r>
                <a:endParaRPr lang="en-GB" sz="1200" kern="1200" dirty="0">
                  <a:solidFill>
                    <a:schemeClr val="tx1"/>
                  </a:solidFill>
                  <a:effectLst/>
                  <a:latin typeface="+mn-lt"/>
                  <a:ea typeface="+mn-ea"/>
                  <a:cs typeface="+mn-cs"/>
                </a:endParaRPr>
              </a:p>
              <a:p>
                <a:pPr lvl="1"/>
                <a:r>
                  <a:rPr lang="en-US" sz="1200" i="0" kern="1200">
                    <a:solidFill>
                      <a:schemeClr val="tx1"/>
                    </a:solidFill>
                    <a:effectLst/>
                    <a:latin typeface="+mn-lt"/>
                    <a:ea typeface="+mn-ea"/>
                    <a:cs typeface="+mn-cs"/>
                  </a:rPr>
                  <a:t>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 𝜂</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𝑛 Δ𝑤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above algorithm computes the gradient by iterating over each data point. The subscript d is used to denote the variable value corresponding to a single data point </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 𝐼</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 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1𝑑, 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2𝑑, 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3𝑑, 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4𝑑</a:t>
                </a:r>
                <a:r>
                  <a:rPr lang="en-US"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backpropagation algorithm contributes an efficient way of computing the partial derivatives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  𝑎𝑛𝑑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 </a:t>
                </a:r>
                <a:r>
                  <a:rPr lang="en-GB" sz="1200" i="0" kern="1200">
                    <a:solidFill>
                      <a:schemeClr val="tx1"/>
                    </a:solidFill>
                    <a:effectLst/>
                    <a:latin typeface="+mn-lt"/>
                    <a:ea typeface="+mn-ea"/>
                    <a:cs typeface="+mn-cs"/>
                  </a:rPr>
                  <a:t>)</a:t>
                </a:r>
                <a:r>
                  <a:rPr lang="en-US" sz="1200" kern="1200" dirty="0">
                    <a:solidFill>
                      <a:schemeClr val="tx1"/>
                    </a:solidFill>
                    <a:effectLst/>
                    <a:latin typeface="+mn-lt"/>
                    <a:ea typeface="+mn-ea"/>
                    <a:cs typeface="+mn-cs"/>
                  </a:rPr>
                  <a:t>. This contribution is simply the chain rule. Backpropagation works by each layer computing two things</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Derivative of the loss with respect to its input.</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Derivative of the loss with respect to its parameters.</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is done for all the layers starting from layer 5 down to layer 1.</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Layer 5: </a:t>
                </a:r>
                <a:endParaRPr lang="en-GB" sz="1200" kern="1200" dirty="0">
                  <a:solidFill>
                    <a:schemeClr val="tx1"/>
                  </a:solidFill>
                  <a:effectLst/>
                  <a:latin typeface="+mn-lt"/>
                  <a:ea typeface="+mn-ea"/>
                  <a:cs typeface="+mn-cs"/>
                </a:endParaRPr>
              </a:p>
              <a:p>
                <a:pPr lvl="0"/>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4𝑑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4𝑑−𝑦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No parameters for layer 5.</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Each layer passes the derivative of the loss with respect to its input to the layer below it. The layer below treats this as “top derivative” or </a:t>
                </a:r>
                <a:r>
                  <a:rPr lang="en-US" sz="1200" kern="1200" dirty="0" err="1">
                    <a:solidFill>
                      <a:schemeClr val="tx1"/>
                    </a:solidFill>
                    <a:effectLst/>
                    <a:latin typeface="+mn-lt"/>
                    <a:ea typeface="+mn-ea"/>
                    <a:cs typeface="+mn-cs"/>
                  </a:rPr>
                  <a:t>backpropagated</a:t>
                </a:r>
                <a:r>
                  <a:rPr lang="en-US" sz="1200" kern="1200" dirty="0">
                    <a:solidFill>
                      <a:schemeClr val="tx1"/>
                    </a:solidFill>
                    <a:effectLst/>
                    <a:latin typeface="+mn-lt"/>
                    <a:ea typeface="+mn-ea"/>
                    <a:cs typeface="+mn-cs"/>
                  </a:rPr>
                  <a:t> error </a:t>
                </a:r>
                <a:r>
                  <a:rPr lang="en-US" sz="1200" i="0" kern="1200">
                    <a:solidFill>
                      <a:schemeClr val="tx1"/>
                    </a:solidFill>
                    <a:effectLst/>
                    <a:latin typeface="+mn-lt"/>
                    <a:ea typeface="+mn-ea"/>
                    <a:cs typeface="+mn-cs"/>
                  </a:rPr>
                  <a:t>𝛿</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US"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So Layer 4:</a:t>
                </a:r>
                <a:endParaRPr lang="en-GB" sz="1200" kern="1200" dirty="0">
                  <a:solidFill>
                    <a:schemeClr val="tx1"/>
                  </a:solidFill>
                  <a:effectLst/>
                  <a:latin typeface="+mn-lt"/>
                  <a:ea typeface="+mn-ea"/>
                  <a:cs typeface="+mn-cs"/>
                </a:endParaRPr>
              </a:p>
              <a:p>
                <a:pPr lvl="0"/>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3𝑑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4𝑑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3𝑑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=𝛿</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3𝑑 </a:t>
                </a:r>
                <a:r>
                  <a:rPr lang="en-GB" sz="1200" i="0" kern="1200">
                    <a:solidFill>
                      <a:schemeClr val="tx1"/>
                    </a:solidFill>
                    <a:effectLst/>
                    <a:latin typeface="+mn-lt"/>
                    <a:ea typeface="+mn-ea"/>
                    <a:cs typeface="+mn-cs"/>
                  </a:rPr>
                  <a:t>)</a:t>
                </a:r>
                <a:r>
                  <a:rPr lang="en-US" sz="1200" kern="1200" dirty="0">
                    <a:solidFill>
                      <a:schemeClr val="tx1"/>
                    </a:solidFill>
                    <a:effectLst/>
                    <a:latin typeface="+mn-lt"/>
                    <a:ea typeface="+mn-ea"/>
                    <a:cs typeface="+mn-cs"/>
                  </a:rPr>
                  <a:t> where the chain rule has been used to simplify the problem. Note that layer 4 now only needs to compute the derivative of its output with respect to its input and doesn’t bother about the layers above it. Thus,</a:t>
                </a:r>
                <a:endParaRPr lang="en-GB" sz="1200" kern="1200" dirty="0">
                  <a:solidFill>
                    <a:schemeClr val="tx1"/>
                  </a:solidFill>
                  <a:effectLst/>
                  <a:latin typeface="+mn-lt"/>
                  <a:ea typeface="+mn-ea"/>
                  <a:cs typeface="+mn-cs"/>
                </a:endParaRPr>
              </a:p>
              <a:p>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3𝑑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=𝛿</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 </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4𝑑</a:t>
                </a:r>
                <a:r>
                  <a:rPr lang="en-GB" sz="1200" i="0" kern="1200">
                    <a:solidFill>
                      <a:schemeClr val="tx1"/>
                    </a:solidFill>
                    <a:effectLst/>
                    <a:latin typeface="+mn-lt"/>
                    <a:ea typeface="+mn-ea"/>
                    <a:cs typeface="+mn-cs"/>
                  </a:rPr>
                  <a:t> (</a:t>
                </a:r>
                <a:r>
                  <a:rPr lang="en-US" sz="1200" i="0" kern="1200">
                    <a:solidFill>
                      <a:schemeClr val="tx1"/>
                    </a:solidFill>
                    <a:effectLst/>
                    <a:latin typeface="+mn-lt"/>
                    <a:ea typeface="+mn-ea"/>
                    <a:cs typeface="+mn-cs"/>
                  </a:rPr>
                  <a:t>1−𝑦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4𝑑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No parameters for layer 4.</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Again layer 4 will pass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3𝑑 </a:t>
                </a:r>
                <a:r>
                  <a:rPr lang="en-GB" sz="1200" i="0" kern="1200">
                    <a:solidFill>
                      <a:schemeClr val="tx1"/>
                    </a:solidFill>
                    <a:effectLst/>
                    <a:latin typeface="+mn-lt"/>
                    <a:ea typeface="+mn-ea"/>
                    <a:cs typeface="+mn-cs"/>
                  </a:rPr>
                  <a:t>)</a:t>
                </a:r>
                <a:r>
                  <a:rPr lang="en-US" sz="1200" kern="1200" dirty="0">
                    <a:solidFill>
                      <a:schemeClr val="tx1"/>
                    </a:solidFill>
                    <a:effectLst/>
                    <a:latin typeface="+mn-lt"/>
                    <a:ea typeface="+mn-ea"/>
                    <a:cs typeface="+mn-cs"/>
                  </a:rPr>
                  <a:t> to layer 3 in the form of </a:t>
                </a:r>
                <a:r>
                  <a:rPr lang="en-US" sz="1200" i="0" kern="1200">
                    <a:solidFill>
                      <a:schemeClr val="tx1"/>
                    </a:solidFill>
                    <a:effectLst/>
                    <a:latin typeface="+mn-lt"/>
                    <a:ea typeface="+mn-ea"/>
                    <a:cs typeface="+mn-cs"/>
                  </a:rPr>
                  <a:t>𝛿</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US"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Layer 3: </a:t>
                </a:r>
                <a:endParaRPr lang="en-GB" sz="1200" kern="1200" dirty="0">
                  <a:solidFill>
                    <a:schemeClr val="tx1"/>
                  </a:solidFill>
                  <a:effectLst/>
                  <a:latin typeface="+mn-lt"/>
                  <a:ea typeface="+mn-ea"/>
                  <a:cs typeface="+mn-cs"/>
                </a:endParaRPr>
              </a:p>
              <a:p>
                <a:pPr lvl="0"/>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2𝑑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 𝛿</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2𝑑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=𝛿</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a:t>
                </a:r>
                <a:endParaRPr lang="en-GB" sz="1200" kern="1200" dirty="0">
                  <a:solidFill>
                    <a:schemeClr val="tx1"/>
                  </a:solidFill>
                  <a:effectLst/>
                  <a:latin typeface="+mn-lt"/>
                  <a:ea typeface="+mn-ea"/>
                  <a:cs typeface="+mn-cs"/>
                </a:endParaRPr>
              </a:p>
              <a:p>
                <a:pPr lvl="0"/>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 𝛿</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2𝑑</a:t>
                </a:r>
                <a:r>
                  <a:rPr lang="en-US" sz="1200" kern="1200" dirty="0">
                    <a:solidFill>
                      <a:schemeClr val="tx1"/>
                    </a:solidFill>
                    <a:effectLst/>
                    <a:latin typeface="+mn-lt"/>
                    <a:ea typeface="+mn-ea"/>
                    <a:cs typeface="+mn-cs"/>
                  </a:rPr>
                  <a:t> where the chair rule was again used to make the problem local and independent of the operations performed at deeper layers.</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Layer 2: </a:t>
                </a:r>
                <a:endParaRPr lang="en-GB" sz="1200" kern="1200" dirty="0">
                  <a:solidFill>
                    <a:schemeClr val="tx1"/>
                  </a:solidFill>
                  <a:effectLst/>
                  <a:latin typeface="+mn-lt"/>
                  <a:ea typeface="+mn-ea"/>
                  <a:cs typeface="+mn-cs"/>
                </a:endParaRPr>
              </a:p>
              <a:p>
                <a:pPr lvl="0"/>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1𝑑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 𝛿</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2𝑑</a:t>
                </a:r>
                <a:r>
                  <a:rPr lang="en-GB" sz="1200" i="0" kern="1200">
                    <a:solidFill>
                      <a:schemeClr val="tx1"/>
                    </a:solidFill>
                    <a:effectLst/>
                    <a:latin typeface="+mn-lt"/>
                    <a:ea typeface="+mn-ea"/>
                    <a:cs typeface="+mn-cs"/>
                  </a:rPr>
                  <a:t> (</a:t>
                </a:r>
                <a:r>
                  <a:rPr lang="en-US" sz="1200" i="0" kern="1200">
                    <a:solidFill>
                      <a:schemeClr val="tx1"/>
                    </a:solidFill>
                    <a:effectLst/>
                    <a:latin typeface="+mn-lt"/>
                    <a:ea typeface="+mn-ea"/>
                    <a:cs typeface="+mn-cs"/>
                  </a:rPr>
                  <a:t>1−𝑦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2𝑑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No parameters at layer 2.</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Layer 1:</a:t>
                </a:r>
                <a:endParaRPr lang="en-GB" sz="1200" kern="1200" dirty="0">
                  <a:solidFill>
                    <a:schemeClr val="tx1"/>
                  </a:solidFill>
                  <a:effectLst/>
                  <a:latin typeface="+mn-lt"/>
                  <a:ea typeface="+mn-ea"/>
                  <a:cs typeface="+mn-cs"/>
                </a:endParaRPr>
              </a:p>
              <a:p>
                <a:pPr lvl="0"/>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𝜕𝐼</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 𝛿</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 </a:t>
                </a:r>
                <a:r>
                  <a:rPr lang="en-US" sz="1200" i="0" kern="1200">
                    <a:solidFill>
                      <a:schemeClr val="tx1"/>
                    </a:solidFill>
                    <a:effectLst/>
                    <a:latin typeface="+mn-lt"/>
                    <a:ea typeface="+mn-ea"/>
                    <a:cs typeface="+mn-cs"/>
                  </a:rPr>
                  <a:t>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a:t>
                </a:r>
                <a:endParaRPr lang="en-GB" sz="1200" kern="1200" dirty="0">
                  <a:solidFill>
                    <a:schemeClr val="tx1"/>
                  </a:solidFill>
                  <a:effectLst/>
                  <a:latin typeface="+mn-lt"/>
                  <a:ea typeface="+mn-ea"/>
                  <a:cs typeface="+mn-cs"/>
                </a:endParaRPr>
              </a:p>
              <a:p>
                <a:pPr lvl="0"/>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𝜕𝑤</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 𝛿</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 </a:t>
                </a:r>
                <a:r>
                  <a:rPr lang="en-US" sz="1200" i="0" kern="1200">
                    <a:solidFill>
                      <a:schemeClr val="tx1"/>
                    </a:solidFill>
                    <a:effectLst/>
                    <a:latin typeface="+mn-lt"/>
                    <a:ea typeface="+mn-ea"/>
                    <a:cs typeface="+mn-cs"/>
                  </a:rPr>
                  <a:t>𝐼</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Done!</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Thus the backpropagation algorithm allows for the efficient implementation of gradient descent over a multilayer feedforward neural network by cleverly applying the chair rule.</a:t>
                </a:r>
                <a:endParaRPr lang="en-GB" dirty="0"/>
              </a:p>
            </p:txBody>
          </p:sp>
        </mc:Fallback>
      </mc:AlternateContent>
      <p:sp>
        <p:nvSpPr>
          <p:cNvPr id="4" name="Slide Number Placeholder 3"/>
          <p:cNvSpPr>
            <a:spLocks noGrp="1"/>
          </p:cNvSpPr>
          <p:nvPr>
            <p:ph type="sldNum" sz="quarter" idx="10"/>
          </p:nvPr>
        </p:nvSpPr>
        <p:spPr/>
        <p:txBody>
          <a:bodyPr/>
          <a:lstStyle/>
          <a:p>
            <a:fld id="{B9A224E3-A161-4B0D-87C7-AFF7915A20C6}" type="slidenum">
              <a:rPr lang="en-GB" smtClean="0"/>
              <a:t>16</a:t>
            </a:fld>
            <a:endParaRPr lang="en-GB"/>
          </a:p>
        </p:txBody>
      </p:sp>
    </p:spTree>
    <p:extLst>
      <p:ext uri="{BB962C8B-B14F-4D97-AF65-F5344CB8AC3E}">
        <p14:creationId xmlns:p14="http://schemas.microsoft.com/office/powerpoint/2010/main" val="346335120"/>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Backpropagation Algorithm for Vector Input and Vector Output</a:t>
                </a:r>
                <a:endParaRPr lang="en-GB" sz="1200" b="1"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scalar example illustrated above is a </a:t>
                </a:r>
                <a:r>
                  <a:rPr lang="en-US" sz="1200" kern="1200" dirty="0" smtClean="0">
                    <a:solidFill>
                      <a:schemeClr val="tx1"/>
                    </a:solidFill>
                    <a:effectLst/>
                    <a:latin typeface="+mn-lt"/>
                    <a:ea typeface="+mn-ea"/>
                    <a:cs typeface="+mn-cs"/>
                  </a:rPr>
                  <a:t>overly</a:t>
                </a:r>
                <a:r>
                  <a:rPr lang="en-US" sz="1200" kern="1200" baseline="0" dirty="0" smtClean="0">
                    <a:solidFill>
                      <a:schemeClr val="tx1"/>
                    </a:solidFill>
                    <a:effectLst/>
                    <a:latin typeface="+mn-lt"/>
                    <a:ea typeface="+mn-ea"/>
                    <a:cs typeface="+mn-cs"/>
                  </a:rPr>
                  <a:t> simple </a:t>
                </a:r>
                <a:r>
                  <a:rPr lang="en-US" sz="1200" kern="1200" dirty="0" smtClean="0">
                    <a:solidFill>
                      <a:schemeClr val="tx1"/>
                    </a:solidFill>
                    <a:effectLst/>
                    <a:latin typeface="+mn-lt"/>
                    <a:ea typeface="+mn-ea"/>
                    <a:cs typeface="+mn-cs"/>
                  </a:rPr>
                  <a:t>case</a:t>
                </a:r>
                <a:r>
                  <a:rPr lang="en-US" sz="1200" kern="1200" dirty="0">
                    <a:solidFill>
                      <a:schemeClr val="tx1"/>
                    </a:solidFill>
                    <a:effectLst/>
                    <a:latin typeface="+mn-lt"/>
                    <a:ea typeface="+mn-ea"/>
                    <a:cs typeface="+mn-cs"/>
                  </a:rPr>
                  <a:t>. The generalization to vectors just involves more linear algebra. </a:t>
                </a:r>
                <a:endParaRPr lang="en-GB" sz="1200" kern="1200" dirty="0">
                  <a:solidFill>
                    <a:schemeClr val="tx1"/>
                  </a:solidFill>
                  <a:effectLst/>
                  <a:latin typeface="+mn-lt"/>
                  <a:ea typeface="+mn-ea"/>
                  <a:cs typeface="+mn-cs"/>
                </a:endParaRPr>
              </a:p>
              <a:p>
                <a:pPr/>
                <a14:m>
                  <m:oMathPara xmlns:m="http://schemas.openxmlformats.org/officeDocument/2006/math">
                    <m:oMathParaPr>
                      <m:jc m:val="centerGroup"/>
                    </m:oMathParaPr>
                    <m:oMath xmlns:m="http://schemas.openxmlformats.org/officeDocument/2006/math">
                      <m:r>
                        <a:rPr lang="en-US" sz="1200" i="1" kern="1200">
                          <a:solidFill>
                            <a:schemeClr val="tx1"/>
                          </a:solidFill>
                          <a:effectLst/>
                          <a:latin typeface="Cambria Math" panose="02040503050406030204" pitchFamily="18" charset="0"/>
                          <a:ea typeface="+mn-ea"/>
                          <a:cs typeface="+mn-cs"/>
                        </a:rPr>
                        <m:t>𝐼</m:t>
                      </m:r>
                      <m:r>
                        <a:rPr lang="en-US" sz="1200" i="1" kern="1200">
                          <a:solidFill>
                            <a:schemeClr val="tx1"/>
                          </a:solidFill>
                          <a:effectLst/>
                          <a:latin typeface="Cambria Math" panose="02040503050406030204" pitchFamily="18" charset="0"/>
                          <a:ea typeface="+mn-ea"/>
                          <a:cs typeface="+mn-cs"/>
                        </a:rPr>
                        <m:t>∈</m:t>
                      </m:r>
                      <m:sSup>
                        <m:sSupPr>
                          <m:ctrlPr>
                            <a:rPr lang="en-GB"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ℝ</m:t>
                          </m:r>
                        </m:e>
                        <m:sup>
                          <m:r>
                            <a:rPr lang="en-US" sz="1200" i="1" kern="1200">
                              <a:solidFill>
                                <a:schemeClr val="tx1"/>
                              </a:solidFill>
                              <a:effectLst/>
                              <a:latin typeface="Cambria Math" panose="02040503050406030204" pitchFamily="18" charset="0"/>
                              <a:ea typeface="+mn-ea"/>
                              <a:cs typeface="+mn-cs"/>
                            </a:rPr>
                            <m:t>𝑁</m:t>
                          </m:r>
                        </m:sup>
                      </m:sSup>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𝑊</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m:t>
                      </m:r>
                      <m:sSup>
                        <m:sSupPr>
                          <m:ctrlPr>
                            <a:rPr lang="en-GB"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ℝ</m:t>
                          </m:r>
                        </m:e>
                        <m:sup>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𝑁</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𝑁</m:t>
                          </m:r>
                        </m:sup>
                      </m:sSup>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1</m:t>
                          </m:r>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m:t>
                      </m:r>
                      <m:sSup>
                        <m:sSupPr>
                          <m:ctrlPr>
                            <a:rPr lang="en-GB"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ℝ</m:t>
                          </m:r>
                        </m:e>
                        <m:sup>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𝑁</m:t>
                              </m:r>
                            </m:e>
                            <m:sub>
                              <m:r>
                                <a:rPr lang="en-US" sz="1200" i="1" kern="1200">
                                  <a:solidFill>
                                    <a:schemeClr val="tx1"/>
                                  </a:solidFill>
                                  <a:effectLst/>
                                  <a:latin typeface="Cambria Math" panose="02040503050406030204" pitchFamily="18" charset="0"/>
                                  <a:ea typeface="+mn-ea"/>
                                  <a:cs typeface="+mn-cs"/>
                                </a:rPr>
                                <m:t>1</m:t>
                              </m:r>
                            </m:sub>
                          </m:sSub>
                        </m:sup>
                      </m:sSup>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2</m:t>
                          </m:r>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m:t>
                      </m:r>
                      <m:sSup>
                        <m:sSupPr>
                          <m:ctrlPr>
                            <a:rPr lang="en-GB"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ℝ</m:t>
                          </m:r>
                        </m:e>
                        <m:sup>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𝑁</m:t>
                              </m:r>
                            </m:e>
                            <m:sub>
                              <m:r>
                                <a:rPr lang="en-US" sz="1200" i="1" kern="1200">
                                  <a:solidFill>
                                    <a:schemeClr val="tx1"/>
                                  </a:solidFill>
                                  <a:effectLst/>
                                  <a:latin typeface="Cambria Math" panose="02040503050406030204" pitchFamily="18" charset="0"/>
                                  <a:ea typeface="+mn-ea"/>
                                  <a:cs typeface="+mn-cs"/>
                                </a:rPr>
                                <m:t>1</m:t>
                              </m:r>
                            </m:sub>
                          </m:sSub>
                        </m:sup>
                      </m:sSup>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𝑊</m:t>
                          </m:r>
                        </m:e>
                        <m:sub>
                          <m:r>
                            <a:rPr lang="en-US" sz="1200" i="1" kern="1200">
                              <a:solidFill>
                                <a:schemeClr val="tx1"/>
                              </a:solidFill>
                              <a:effectLst/>
                              <a:latin typeface="Cambria Math" panose="02040503050406030204" pitchFamily="18" charset="0"/>
                              <a:ea typeface="+mn-ea"/>
                              <a:cs typeface="+mn-cs"/>
                            </a:rPr>
                            <m:t>3</m:t>
                          </m:r>
                        </m:sub>
                      </m:sSub>
                      <m:r>
                        <a:rPr lang="en-US" sz="1200" i="1" kern="1200">
                          <a:solidFill>
                            <a:schemeClr val="tx1"/>
                          </a:solidFill>
                          <a:effectLst/>
                          <a:latin typeface="Cambria Math" panose="02040503050406030204" pitchFamily="18" charset="0"/>
                          <a:ea typeface="+mn-ea"/>
                          <a:cs typeface="+mn-cs"/>
                        </a:rPr>
                        <m:t>∈</m:t>
                      </m:r>
                      <m:sSup>
                        <m:sSupPr>
                          <m:ctrlPr>
                            <a:rPr lang="en-GB"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ℝ</m:t>
                          </m:r>
                        </m:e>
                        <m:sup>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𝑁</m:t>
                              </m:r>
                            </m:e>
                            <m:sub>
                              <m:r>
                                <a:rPr lang="en-US" sz="1200" i="1" kern="1200">
                                  <a:solidFill>
                                    <a:schemeClr val="tx1"/>
                                  </a:solidFill>
                                  <a:effectLst/>
                                  <a:latin typeface="Cambria Math" panose="02040503050406030204" pitchFamily="18" charset="0"/>
                                  <a:ea typeface="+mn-ea"/>
                                  <a:cs typeface="+mn-cs"/>
                                </a:rPr>
                                <m:t>3</m:t>
                              </m:r>
                            </m:sub>
                          </m:sSub>
                          <m:r>
                            <a:rPr lang="en-US" sz="1200" i="1" kern="1200">
                              <a:solidFill>
                                <a:schemeClr val="tx1"/>
                              </a:solidFill>
                              <a:effectLst/>
                              <a:latin typeface="Cambria Math" panose="02040503050406030204" pitchFamily="18" charset="0"/>
                              <a:ea typeface="+mn-ea"/>
                              <a:cs typeface="+mn-cs"/>
                            </a:rPr>
                            <m:t>×</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𝑁</m:t>
                              </m:r>
                            </m:e>
                            <m:sub>
                              <m:r>
                                <a:rPr lang="en-US" sz="1200" i="1" kern="1200">
                                  <a:solidFill>
                                    <a:schemeClr val="tx1"/>
                                  </a:solidFill>
                                  <a:effectLst/>
                                  <a:latin typeface="Cambria Math" panose="02040503050406030204" pitchFamily="18" charset="0"/>
                                  <a:ea typeface="+mn-ea"/>
                                  <a:cs typeface="+mn-cs"/>
                                </a:rPr>
                                <m:t>1</m:t>
                              </m:r>
                            </m:sub>
                          </m:sSub>
                        </m:sup>
                      </m:sSup>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3</m:t>
                          </m:r>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m:t>
                      </m:r>
                      <m:sSup>
                        <m:sSupPr>
                          <m:ctrlPr>
                            <a:rPr lang="en-GB"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ℝ</m:t>
                          </m:r>
                        </m:e>
                        <m:sup>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𝑁</m:t>
                              </m:r>
                            </m:e>
                            <m:sub>
                              <m:r>
                                <a:rPr lang="en-US" sz="1200" i="1" kern="1200">
                                  <a:solidFill>
                                    <a:schemeClr val="tx1"/>
                                  </a:solidFill>
                                  <a:effectLst/>
                                  <a:latin typeface="Cambria Math" panose="02040503050406030204" pitchFamily="18" charset="0"/>
                                  <a:ea typeface="+mn-ea"/>
                                  <a:cs typeface="+mn-cs"/>
                                </a:rPr>
                                <m:t>3</m:t>
                              </m:r>
                            </m:sub>
                          </m:sSub>
                        </m:sup>
                      </m:sSup>
                      <m:r>
                        <a:rPr lang="en-US" sz="1200" i="1" kern="1200">
                          <a:solidFill>
                            <a:schemeClr val="tx1"/>
                          </a:solidFill>
                          <a:effectLst/>
                          <a:latin typeface="Cambria Math" panose="02040503050406030204" pitchFamily="18" charset="0"/>
                          <a:ea typeface="+mn-ea"/>
                          <a:cs typeface="+mn-cs"/>
                        </a:rPr>
                        <m:t>,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4</m:t>
                          </m:r>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m:t>
                      </m:r>
                      <m:sSup>
                        <m:sSupPr>
                          <m:ctrlPr>
                            <a:rPr lang="en-GB" sz="1200" i="1" kern="1200">
                              <a:solidFill>
                                <a:schemeClr val="tx1"/>
                              </a:solidFill>
                              <a:effectLst/>
                              <a:latin typeface="Cambria Math" panose="02040503050406030204" pitchFamily="18" charset="0"/>
                              <a:ea typeface="+mn-ea"/>
                              <a:cs typeface="+mn-cs"/>
                            </a:rPr>
                          </m:ctrlPr>
                        </m:sSupPr>
                        <m:e>
                          <m:r>
                            <a:rPr lang="en-US" sz="1200" i="1" kern="1200">
                              <a:solidFill>
                                <a:schemeClr val="tx1"/>
                              </a:solidFill>
                              <a:effectLst/>
                              <a:latin typeface="Cambria Math" panose="02040503050406030204" pitchFamily="18" charset="0"/>
                              <a:ea typeface="+mn-ea"/>
                              <a:cs typeface="+mn-cs"/>
                            </a:rPr>
                            <m:t>ℝ</m:t>
                          </m:r>
                        </m:e>
                        <m:sup>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𝑁</m:t>
                              </m:r>
                            </m:e>
                            <m:sub>
                              <m:r>
                                <a:rPr lang="en-US" sz="1200" i="1" kern="1200">
                                  <a:solidFill>
                                    <a:schemeClr val="tx1"/>
                                  </a:solidFill>
                                  <a:effectLst/>
                                  <a:latin typeface="Cambria Math" panose="02040503050406030204" pitchFamily="18" charset="0"/>
                                  <a:ea typeface="+mn-ea"/>
                                  <a:cs typeface="+mn-cs"/>
                                </a:rPr>
                                <m:t>3</m:t>
                              </m:r>
                            </m:sub>
                          </m:sSub>
                        </m:sup>
                      </m:sSup>
                    </m:oMath>
                  </m:oMathPara>
                </a14:m>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All the partial derivatives are generalized to gradients and all scalar multiplications are generalized to matrix vector operations.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section has been omitted from the </a:t>
                </a:r>
                <a:r>
                  <a:rPr lang="en-US" sz="1200" kern="1200" dirty="0" err="1">
                    <a:solidFill>
                      <a:schemeClr val="tx1"/>
                    </a:solidFill>
                    <a:effectLst/>
                    <a:latin typeface="+mn-lt"/>
                    <a:ea typeface="+mn-ea"/>
                    <a:cs typeface="+mn-cs"/>
                  </a:rPr>
                  <a:t>writeup</a:t>
                </a:r>
                <a:r>
                  <a:rPr lang="en-US"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endParaRPr lang="en-GB" dirty="0"/>
              </a:p>
            </p:txBody>
          </p:sp>
        </mc:Choice>
        <mc:Fallback xmlns="">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Backpropagation Algorithm for Vector Input and Vector Output</a:t>
                </a:r>
                <a:endParaRPr lang="en-GB" sz="1200" b="1"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scalar example illustrated above is a degenerate case. The generalization to vectors just involves more linear algebra. </a:t>
                </a:r>
                <a:endParaRPr lang="en-GB" sz="1200" kern="1200" dirty="0">
                  <a:solidFill>
                    <a:schemeClr val="tx1"/>
                  </a:solidFill>
                  <a:effectLst/>
                  <a:latin typeface="+mn-lt"/>
                  <a:ea typeface="+mn-ea"/>
                  <a:cs typeface="+mn-cs"/>
                </a:endParaRPr>
              </a:p>
              <a:p>
                <a:r>
                  <a:rPr lang="en-US" sz="1200" i="0" kern="1200">
                    <a:solidFill>
                      <a:schemeClr val="tx1"/>
                    </a:solidFill>
                    <a:effectLst/>
                    <a:latin typeface="+mn-lt"/>
                    <a:ea typeface="+mn-ea"/>
                    <a:cs typeface="+mn-cs"/>
                  </a:rPr>
                  <a:t>𝐼∈ℝ</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𝑁, 𝑊</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1∈ℝ</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𝑁</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1×𝑁</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 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1𝑑∈ℝ</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𝑁</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 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2𝑑∈ℝ</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𝑁</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 𝑊</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3∈ℝ</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𝑁</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3×𝑁</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 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3𝑑∈ℝ</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𝑁</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 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4𝑑∈ℝ</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𝑁</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 </a:t>
                </a:r>
                <a:r>
                  <a:rPr lang="en-GB" sz="1200" i="0" kern="120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All the partial derivatives are generalized to gradients and all scalar multiplications are generalized to matrix vector operations.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This section has been omitted from the </a:t>
                </a:r>
                <a:r>
                  <a:rPr lang="en-US" sz="1200" kern="1200" dirty="0" err="1">
                    <a:solidFill>
                      <a:schemeClr val="tx1"/>
                    </a:solidFill>
                    <a:effectLst/>
                    <a:latin typeface="+mn-lt"/>
                    <a:ea typeface="+mn-ea"/>
                    <a:cs typeface="+mn-cs"/>
                  </a:rPr>
                  <a:t>writeup</a:t>
                </a:r>
                <a:r>
                  <a:rPr lang="en-US" sz="1200" kern="1200" dirty="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endParaRPr lang="en-GB" dirty="0"/>
              </a:p>
            </p:txBody>
          </p:sp>
        </mc:Fallback>
      </mc:AlternateContent>
      <p:sp>
        <p:nvSpPr>
          <p:cNvPr id="4" name="Slide Number Placeholder 3"/>
          <p:cNvSpPr>
            <a:spLocks noGrp="1"/>
          </p:cNvSpPr>
          <p:nvPr>
            <p:ph type="sldNum" sz="quarter" idx="10"/>
          </p:nvPr>
        </p:nvSpPr>
        <p:spPr/>
        <p:txBody>
          <a:bodyPr/>
          <a:lstStyle/>
          <a:p>
            <a:fld id="{B9A224E3-A161-4B0D-87C7-AFF7915A20C6}" type="slidenum">
              <a:rPr lang="en-GB" smtClean="0"/>
              <a:t>17</a:t>
            </a:fld>
            <a:endParaRPr lang="en-GB"/>
          </a:p>
        </p:txBody>
      </p:sp>
    </p:spTree>
    <p:extLst>
      <p:ext uri="{BB962C8B-B14F-4D97-AF65-F5344CB8AC3E}">
        <p14:creationId xmlns:p14="http://schemas.microsoft.com/office/powerpoint/2010/main" val="141560950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Problems</a:t>
                </a:r>
                <a:endParaRPr lang="en-GB" sz="1200" b="1"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Vanishing gradients – If we stack up too many sigmoid units then the gradient magnitude decays as it travels backwards. This makes gradient updates in the lower layers extremely small and learning impractically slow and ineffective. This is addressed by pre-training the network using unsupervised learning or by using </a:t>
                </a:r>
                <a:r>
                  <a:rPr lang="en-US" sz="1200" kern="1200" dirty="0" err="1">
                    <a:solidFill>
                      <a:schemeClr val="tx1"/>
                    </a:solidFill>
                    <a:effectLst/>
                    <a:latin typeface="+mn-lt"/>
                    <a:ea typeface="+mn-ea"/>
                    <a:cs typeface="+mn-cs"/>
                  </a:rPr>
                  <a:t>ReLU</a:t>
                </a:r>
                <a:r>
                  <a:rPr lang="en-US" sz="1200" kern="1200" dirty="0">
                    <a:solidFill>
                      <a:schemeClr val="tx1"/>
                    </a:solidFill>
                    <a:effectLst/>
                    <a:latin typeface="+mn-lt"/>
                    <a:ea typeface="+mn-ea"/>
                    <a:cs typeface="+mn-cs"/>
                  </a:rPr>
                  <a:t> activation units instead of sigmoid. More on this in the section on deep learning.</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Local Optimum – The loss function with two or more layers is highly non-linear with lots of local optimum. There is no guarantee that backpropagation will converge to the global optimum solution. This is helped partly by using stochastic gradient descent. Additional tricks include initialization with small weights so that we are near the linear region of the sigmoid where the problem is less non-linear. Alternatively, we can use a momentum term to help skip small local optima in the optimization landscape.</a:t>
                </a:r>
                <a:br>
                  <a:rPr lang="en-US" sz="1200" kern="1200" dirty="0">
                    <a:solidFill>
                      <a:schemeClr val="tx1"/>
                    </a:solidFill>
                    <a:effectLst/>
                    <a:latin typeface="+mn-lt"/>
                    <a:ea typeface="+mn-ea"/>
                    <a:cs typeface="+mn-cs"/>
                  </a:rPr>
                </a:br>
                <a14:m>
                  <m:oMath xmlns:m="http://schemas.openxmlformats.org/officeDocument/2006/math">
                    <m:r>
                      <m:rPr>
                        <m:sty m:val="p"/>
                      </m:rPr>
                      <a:rPr lang="en-US" sz="1200" kern="1200">
                        <a:solidFill>
                          <a:schemeClr val="tx1"/>
                        </a:solidFill>
                        <a:effectLst/>
                        <a:latin typeface="Cambria Math" panose="02040503050406030204" pitchFamily="18" charset="0"/>
                        <a:ea typeface="+mn-ea"/>
                        <a:cs typeface="+mn-cs"/>
                      </a:rPr>
                      <m:t>Δ</m:t>
                    </m:r>
                    <m:r>
                      <a:rPr lang="en-US" sz="1200" i="1" kern="1200">
                        <a:solidFill>
                          <a:schemeClr val="tx1"/>
                        </a:solidFill>
                        <a:effectLst/>
                        <a:latin typeface="Cambria Math" panose="02040503050406030204" pitchFamily="18" charset="0"/>
                        <a:ea typeface="+mn-ea"/>
                        <a:cs typeface="+mn-cs"/>
                      </a:rPr>
                      <m:t>𝑤</m:t>
                    </m:r>
                    <m:d>
                      <m:dPr>
                        <m:ctrlPr>
                          <a:rPr lang="en-GB"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𝑛</m:t>
                        </m:r>
                      </m:e>
                    </m:d>
                    <m:r>
                      <a:rPr lang="en-US" sz="1200" i="1" kern="1200">
                        <a:solidFill>
                          <a:schemeClr val="tx1"/>
                        </a:solidFill>
                        <a:effectLst/>
                        <a:latin typeface="Cambria Math" panose="02040503050406030204" pitchFamily="18" charset="0"/>
                        <a:ea typeface="+mn-ea"/>
                        <a:cs typeface="+mn-cs"/>
                      </a:rPr>
                      <m:t>=</m:t>
                    </m:r>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𝜂𝜕</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𝑑</m:t>
                            </m:r>
                          </m:sub>
                        </m:sSub>
                      </m:num>
                      <m:den>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𝑤</m:t>
                        </m:r>
                      </m:den>
                    </m:f>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𝛼</m:t>
                    </m:r>
                    <m:r>
                      <m:rPr>
                        <m:sty m:val="p"/>
                      </m:rPr>
                      <a:rPr lang="en-US" sz="1200" kern="1200">
                        <a:solidFill>
                          <a:schemeClr val="tx1"/>
                        </a:solidFill>
                        <a:effectLst/>
                        <a:latin typeface="Cambria Math" panose="02040503050406030204" pitchFamily="18" charset="0"/>
                        <a:ea typeface="+mn-ea"/>
                        <a:cs typeface="+mn-cs"/>
                      </a:rPr>
                      <m:t>Δ</m:t>
                    </m:r>
                    <m:r>
                      <a:rPr lang="en-US" sz="1200" i="1" kern="1200">
                        <a:solidFill>
                          <a:schemeClr val="tx1"/>
                        </a:solidFill>
                        <a:effectLst/>
                        <a:latin typeface="Cambria Math" panose="02040503050406030204" pitchFamily="18" charset="0"/>
                        <a:ea typeface="+mn-ea"/>
                        <a:cs typeface="+mn-cs"/>
                      </a:rPr>
                      <m:t>𝑤</m:t>
                    </m:r>
                    <m:d>
                      <m:dPr>
                        <m:ctrlPr>
                          <a:rPr lang="en-GB" sz="1200" i="1" kern="1200">
                            <a:solidFill>
                              <a:schemeClr val="tx1"/>
                            </a:solidFill>
                            <a:effectLst/>
                            <a:latin typeface="Cambria Math" panose="02040503050406030204" pitchFamily="18" charset="0"/>
                            <a:ea typeface="+mn-ea"/>
                            <a:cs typeface="+mn-cs"/>
                          </a:rPr>
                        </m:ctrlPr>
                      </m:dPr>
                      <m:e>
                        <m:r>
                          <a:rPr lang="en-US" sz="1200" i="1" kern="1200">
                            <a:solidFill>
                              <a:schemeClr val="tx1"/>
                            </a:solidFill>
                            <a:effectLst/>
                            <a:latin typeface="Cambria Math" panose="02040503050406030204" pitchFamily="18" charset="0"/>
                            <a:ea typeface="+mn-ea"/>
                            <a:cs typeface="+mn-cs"/>
                          </a:rPr>
                          <m:t>𝑛</m:t>
                        </m:r>
                        <m:r>
                          <a:rPr lang="en-US" sz="1200" i="1" kern="1200">
                            <a:solidFill>
                              <a:schemeClr val="tx1"/>
                            </a:solidFill>
                            <a:effectLst/>
                            <a:latin typeface="Cambria Math" panose="02040503050406030204" pitchFamily="18" charset="0"/>
                            <a:ea typeface="+mn-ea"/>
                            <a:cs typeface="+mn-cs"/>
                          </a:rPr>
                          <m:t>−1</m:t>
                        </m:r>
                      </m:e>
                    </m:d>
                    <m:r>
                      <a:rPr lang="en-US" sz="1200" i="1" kern="1200">
                        <a:solidFill>
                          <a:schemeClr val="tx1"/>
                        </a:solidFill>
                        <a:effectLst/>
                        <a:latin typeface="Cambria Math" panose="02040503050406030204" pitchFamily="18" charset="0"/>
                        <a:ea typeface="+mn-ea"/>
                        <a:cs typeface="+mn-cs"/>
                      </a:rPr>
                      <m:t>𝛼</m:t>
                    </m:r>
                    <m:r>
                      <a:rPr lang="en-US" sz="1200" i="1" kern="1200">
                        <a:solidFill>
                          <a:schemeClr val="tx1"/>
                        </a:solidFill>
                        <a:effectLst/>
                        <a:latin typeface="Cambria Math" panose="02040503050406030204" pitchFamily="18" charset="0"/>
                        <a:ea typeface="+mn-ea"/>
                        <a:cs typeface="+mn-cs"/>
                      </a:rPr>
                      <m:t>∈(0,1)</m:t>
                    </m:r>
                  </m:oMath>
                </a14:m>
                <a:r>
                  <a:rPr lang="en-US" sz="1200" kern="1200" dirty="0">
                    <a:solidFill>
                      <a:schemeClr val="tx1"/>
                    </a:solidFill>
                    <a:effectLst/>
                    <a:latin typeface="+mn-lt"/>
                    <a:ea typeface="+mn-ea"/>
                    <a:cs typeface="+mn-cs"/>
                  </a:rPr>
                  <a:t> is called the momentum term.</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Overfitting – These multilayer feedforward neural networks are very expressive and thus they can fit those idiosyncrasies of training data that do not reflect the general behavior of at test time. This is a problem in any setting with a reasonable amount of noise. Techniques such as early stopping with cross validation, weight decay are used to prevent overfitting.</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Weight decay reduces all the weights in each iteration by a small fraction of their current value.</a:t>
                </a:r>
                <a:br>
                  <a:rPr lang="en-US" sz="1200" kern="1200" dirty="0">
                    <a:solidFill>
                      <a:schemeClr val="tx1"/>
                    </a:solidFill>
                    <a:effectLst/>
                    <a:latin typeface="+mn-lt"/>
                    <a:ea typeface="+mn-ea"/>
                    <a:cs typeface="+mn-cs"/>
                  </a:rPr>
                </a:br>
                <a14:m>
                  <m:oMath xmlns:m="http://schemas.openxmlformats.org/officeDocument/2006/math">
                    <m:r>
                      <a:rPr lang="en-US" sz="1200" i="1" kern="1200">
                        <a:solidFill>
                          <a:schemeClr val="tx1"/>
                        </a:solidFill>
                        <a:effectLst/>
                        <a:latin typeface="Cambria Math" panose="02040503050406030204" pitchFamily="18" charset="0"/>
                        <a:ea typeface="+mn-ea"/>
                        <a:cs typeface="+mn-cs"/>
                      </a:rPr>
                      <m:t>𝑤</m:t>
                    </m:r>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𝑤</m:t>
                    </m:r>
                    <m:r>
                      <a:rPr lang="en-US" sz="1200"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𝜁</m:t>
                    </m:r>
                    <m:r>
                      <a:rPr lang="en-US" sz="1200" i="1" kern="1200">
                        <a:solidFill>
                          <a:schemeClr val="tx1"/>
                        </a:solidFill>
                        <a:effectLst/>
                        <a:latin typeface="Cambria Math" panose="02040503050406030204" pitchFamily="18" charset="0"/>
                        <a:ea typeface="+mn-ea"/>
                        <a:cs typeface="+mn-cs"/>
                      </a:rPr>
                      <m:t>𝑤</m:t>
                    </m:r>
                  </m:oMath>
                </a14:m>
                <a:r>
                  <a:rPr lang="en-US" sz="1200" kern="1200" dirty="0">
                    <a:solidFill>
                      <a:schemeClr val="tx1"/>
                    </a:solidFill>
                    <a:effectLst/>
                    <a:latin typeface="+mn-lt"/>
                    <a:ea typeface="+mn-ea"/>
                    <a:cs typeface="+mn-cs"/>
                  </a:rPr>
                  <a:t> Where </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𝜁</m:t>
                    </m:r>
                  </m:oMath>
                </a14:m>
                <a:r>
                  <a:rPr lang="en-US" sz="1200" kern="1200" dirty="0">
                    <a:solidFill>
                      <a:schemeClr val="tx1"/>
                    </a:solidFill>
                    <a:effectLst/>
                    <a:latin typeface="+mn-lt"/>
                    <a:ea typeface="+mn-ea"/>
                    <a:cs typeface="+mn-cs"/>
                  </a:rPr>
                  <a:t>is very small. Smaller weights push the network closer to the linear region of the sigmoid making it less likely for the network to be able to fit unreasonable idiosyncrasies in the training data.</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Lots of Parameter Tuning – There are lots of design choices involved in solving a learning problem using a neural network. How many neurons should we use in each layer? How to set the learning rate? The momentum term? Often the learning rate needs to change after a few iterations and this is also manually specified by the programmer.</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Lack of Interpretability – The neurons other than the input and output neurons are called hidden layer neurons. The output of hidden layer neurons is often hard to interpret making it difficult to justify our neural network solution to scientists and people in other domains, where interpretability is very important.</a:t>
                </a:r>
                <a:endParaRPr lang="en-GB" dirty="0"/>
              </a:p>
            </p:txBody>
          </p:sp>
        </mc:Choice>
        <mc:Fallback xmlns="">
          <p:sp>
            <p:nvSpPr>
              <p:cNvPr id="3" name="Notes Placeholder 2"/>
              <p:cNvSpPr>
                <a:spLocks noGrp="1"/>
              </p:cNvSpPr>
              <p:nvPr>
                <p:ph type="body" idx="1"/>
              </p:nvPr>
            </p:nvSpPr>
            <p:spPr/>
            <p:txBody>
              <a:bodyPr/>
              <a:lstStyle/>
              <a:p>
                <a:r>
                  <a:rPr lang="en-US" sz="1200" b="1" kern="1200" dirty="0" smtClean="0">
                    <a:solidFill>
                      <a:schemeClr val="tx1"/>
                    </a:solidFill>
                    <a:effectLst/>
                    <a:latin typeface="+mn-lt"/>
                    <a:ea typeface="+mn-ea"/>
                    <a:cs typeface="+mn-cs"/>
                  </a:rPr>
                  <a:t>Problems</a:t>
                </a:r>
                <a:endParaRPr lang="en-GB" sz="1200" b="1"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Vanishing gradients – If we stack up too many sigmoid units then the gradient magnitude decays as it travels backwards. This makes gradient updates in the lower layers extremely small and learning impractically slow and ineffective. This is addressed by pre-training the network using unsupervised learning or by using </a:t>
                </a:r>
                <a:r>
                  <a:rPr lang="en-US" sz="1200" kern="1200" dirty="0" err="1">
                    <a:solidFill>
                      <a:schemeClr val="tx1"/>
                    </a:solidFill>
                    <a:effectLst/>
                    <a:latin typeface="+mn-lt"/>
                    <a:ea typeface="+mn-ea"/>
                    <a:cs typeface="+mn-cs"/>
                  </a:rPr>
                  <a:t>ReLU</a:t>
                </a:r>
                <a:r>
                  <a:rPr lang="en-US" sz="1200" kern="1200" dirty="0">
                    <a:solidFill>
                      <a:schemeClr val="tx1"/>
                    </a:solidFill>
                    <a:effectLst/>
                    <a:latin typeface="+mn-lt"/>
                    <a:ea typeface="+mn-ea"/>
                    <a:cs typeface="+mn-cs"/>
                  </a:rPr>
                  <a:t> activation units instead of sigmoid. More on this in the section on deep learning.</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Local Optimum – The loss function with two or more layers is highly non-linear with lots of local optimum. There is no guarantee that backpropagation will converge to the global optimum solution. This is helped partly by using stochastic gradient descent. Additional tricks include initialization with small weights so that we are near the linear region of the sigmoid where the problem is less non-linear. Alternatively, we can use a momentum term to help skip small local optima in the optimization landscape.</a:t>
                </a:r>
                <a:br>
                  <a:rPr lang="en-US" sz="1200" kern="1200" dirty="0">
                    <a:solidFill>
                      <a:schemeClr val="tx1"/>
                    </a:solidFill>
                    <a:effectLst/>
                    <a:latin typeface="+mn-lt"/>
                    <a:ea typeface="+mn-ea"/>
                    <a:cs typeface="+mn-cs"/>
                  </a:rPr>
                </a:br>
                <a:r>
                  <a:rPr lang="en-US" sz="1200" i="0" kern="1200">
                    <a:solidFill>
                      <a:schemeClr val="tx1"/>
                    </a:solidFill>
                    <a:effectLst/>
                    <a:latin typeface="+mn-lt"/>
                    <a:ea typeface="+mn-ea"/>
                    <a:cs typeface="+mn-cs"/>
                  </a:rPr>
                  <a:t>Δ𝑤</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𝑛)=</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𝜂𝜕𝐸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𝜕𝑤+𝛼Δ𝑤</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𝑛−1)𝛼∈(0,1)</a:t>
                </a:r>
                <a:r>
                  <a:rPr lang="en-US" sz="1200" kern="1200" dirty="0">
                    <a:solidFill>
                      <a:schemeClr val="tx1"/>
                    </a:solidFill>
                    <a:effectLst/>
                    <a:latin typeface="+mn-lt"/>
                    <a:ea typeface="+mn-ea"/>
                    <a:cs typeface="+mn-cs"/>
                  </a:rPr>
                  <a:t> is called the momentum term.</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Overfitting – These multilayer feedforward neural networks are very expressive and thus they can fit those idiosyncrasies of training data that do not reflect the general behavior of at test time. This is a problem in any setting with a reasonable amount of noise. Techniques such as early stopping with cross validation, weight decay are used to prevent overfitting.</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Weight decay reduces all the weights in each iteration by a small fraction of their current value.</a:t>
                </a:r>
                <a:br>
                  <a:rPr lang="en-US" sz="1200" kern="1200" dirty="0">
                    <a:solidFill>
                      <a:schemeClr val="tx1"/>
                    </a:solidFill>
                    <a:effectLst/>
                    <a:latin typeface="+mn-lt"/>
                    <a:ea typeface="+mn-ea"/>
                    <a:cs typeface="+mn-cs"/>
                  </a:rPr>
                </a:br>
                <a:r>
                  <a:rPr lang="en-US" sz="1200" i="0" kern="1200">
                    <a:solidFill>
                      <a:schemeClr val="tx1"/>
                    </a:solidFill>
                    <a:effectLst/>
                    <a:latin typeface="+mn-lt"/>
                    <a:ea typeface="+mn-ea"/>
                    <a:cs typeface="+mn-cs"/>
                  </a:rPr>
                  <a:t>𝑤←𝑤−𝜁𝑤</a:t>
                </a:r>
                <a:r>
                  <a:rPr lang="en-US" sz="1200" kern="1200" dirty="0">
                    <a:solidFill>
                      <a:schemeClr val="tx1"/>
                    </a:solidFill>
                    <a:effectLst/>
                    <a:latin typeface="+mn-lt"/>
                    <a:ea typeface="+mn-ea"/>
                    <a:cs typeface="+mn-cs"/>
                  </a:rPr>
                  <a:t> Where </a:t>
                </a:r>
                <a:r>
                  <a:rPr lang="en-US" sz="1200" i="0" kern="1200">
                    <a:solidFill>
                      <a:schemeClr val="tx1"/>
                    </a:solidFill>
                    <a:effectLst/>
                    <a:latin typeface="+mn-lt"/>
                    <a:ea typeface="+mn-ea"/>
                    <a:cs typeface="+mn-cs"/>
                  </a:rPr>
                  <a:t>𝜁</a:t>
                </a:r>
                <a:r>
                  <a:rPr lang="en-US" sz="1200" kern="1200" dirty="0">
                    <a:solidFill>
                      <a:schemeClr val="tx1"/>
                    </a:solidFill>
                    <a:effectLst/>
                    <a:latin typeface="+mn-lt"/>
                    <a:ea typeface="+mn-ea"/>
                    <a:cs typeface="+mn-cs"/>
                  </a:rPr>
                  <a:t>is very small. Smaller weights push the network closer to the linear region of the sigmoid making it less likely for the network to be able to fit unreasonable idiosyncrasies in the training data.</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Lots of Parameter Tuning – There are lots of design choices involved in solving a learning problem using a neural network. How many neurons should we use in each layer? How to set the learning rate? The momentum term? Often the learning rate needs to change after a few iterations and this is also manually specified by the programmer.</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Lack of Interpretability – The neurons other than the input and output neurons are called hidden layer neurons. The output of hidden layer neurons is often hard to interpret making it difficult to justify our neural network solution to scientists and people in other domains, where interpretability is very important.</a:t>
                </a:r>
                <a:endParaRPr lang="en-GB" dirty="0"/>
              </a:p>
            </p:txBody>
          </p:sp>
        </mc:Fallback>
      </mc:AlternateContent>
      <p:sp>
        <p:nvSpPr>
          <p:cNvPr id="4" name="Slide Number Placeholder 3"/>
          <p:cNvSpPr>
            <a:spLocks noGrp="1"/>
          </p:cNvSpPr>
          <p:nvPr>
            <p:ph type="sldNum" sz="quarter" idx="10"/>
          </p:nvPr>
        </p:nvSpPr>
        <p:spPr/>
        <p:txBody>
          <a:bodyPr/>
          <a:lstStyle/>
          <a:p>
            <a:fld id="{B9A224E3-A161-4B0D-87C7-AFF7915A20C6}" type="slidenum">
              <a:rPr lang="en-GB" smtClean="0"/>
              <a:t>18</a:t>
            </a:fld>
            <a:endParaRPr lang="en-GB"/>
          </a:p>
        </p:txBody>
      </p:sp>
    </p:spTree>
    <p:extLst>
      <p:ext uri="{BB962C8B-B14F-4D97-AF65-F5344CB8AC3E}">
        <p14:creationId xmlns:p14="http://schemas.microsoft.com/office/powerpoint/2010/main" val="283374376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simple example has been illustrated by Tom Mitchell in his book “Machine Learning”. He trains a 2 layer network of sigmoid units (similar to the example above with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𝑁</m:t>
                        </m:r>
                      </m:e>
                      <m:sub>
                        <m:r>
                          <a:rPr lang="en-US" sz="1200" i="1" kern="1200">
                            <a:solidFill>
                              <a:schemeClr val="tx1"/>
                            </a:solidFill>
                            <a:effectLst/>
                            <a:latin typeface="Cambria Math" panose="02040503050406030204" pitchFamily="18" charset="0"/>
                            <a:ea typeface="+mn-ea"/>
                            <a:cs typeface="+mn-cs"/>
                          </a:rPr>
                          <m:t>1</m:t>
                        </m:r>
                      </m:sub>
                    </m:sSub>
                    <m:r>
                      <a:rPr lang="en-US" sz="1200" i="1" kern="1200">
                        <a:solidFill>
                          <a:schemeClr val="tx1"/>
                        </a:solidFill>
                        <a:effectLst/>
                        <a:latin typeface="Cambria Math" panose="02040503050406030204" pitchFamily="18" charset="0"/>
                        <a:ea typeface="+mn-ea"/>
                        <a:cs typeface="+mn-cs"/>
                      </a:rPr>
                      <m:t>=3, </m:t>
                    </m:r>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𝑁</m:t>
                        </m:r>
                      </m:e>
                      <m:sub>
                        <m:r>
                          <a:rPr lang="en-US" sz="1200" i="1" kern="1200">
                            <a:solidFill>
                              <a:schemeClr val="tx1"/>
                            </a:solidFill>
                            <a:effectLst/>
                            <a:latin typeface="Cambria Math" panose="02040503050406030204" pitchFamily="18" charset="0"/>
                            <a:ea typeface="+mn-ea"/>
                            <a:cs typeface="+mn-cs"/>
                          </a:rPr>
                          <m:t>3</m:t>
                        </m:r>
                      </m:sub>
                    </m:sSub>
                    <m:r>
                      <a:rPr lang="en-US" sz="1200" i="1" kern="1200">
                        <a:solidFill>
                          <a:schemeClr val="tx1"/>
                        </a:solidFill>
                        <a:effectLst/>
                        <a:latin typeface="Cambria Math" panose="02040503050406030204" pitchFamily="18" charset="0"/>
                        <a:ea typeface="+mn-ea"/>
                        <a:cs typeface="+mn-cs"/>
                      </a:rPr>
                      <m:t>=4</m:t>
                    </m:r>
                  </m:oMath>
                </a14:m>
                <a:r>
                  <a:rPr lang="en-US" sz="1200" kern="1200" dirty="0">
                    <a:solidFill>
                      <a:schemeClr val="tx1"/>
                    </a:solidFill>
                    <a:effectLst/>
                    <a:latin typeface="+mn-lt"/>
                    <a:ea typeface="+mn-ea"/>
                    <a:cs typeface="+mn-cs"/>
                  </a:rPr>
                  <a:t> to classify the pose of a face shown in an image. The image is 30 x 32 pixels grayscale and is made into a vector and fed into the network. The network should output whether the face is looking left, right, up or straight. Several design choices are made when designing the network; other than the network architecture itself. These are:-</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Input representation</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The full resolution images are </a:t>
                </a:r>
                <a:r>
                  <a:rPr lang="en-US" sz="1200" kern="1200" dirty="0" err="1">
                    <a:solidFill>
                      <a:schemeClr val="tx1"/>
                    </a:solidFill>
                    <a:effectLst/>
                    <a:latin typeface="+mn-lt"/>
                    <a:ea typeface="+mn-ea"/>
                    <a:cs typeface="+mn-cs"/>
                  </a:rPr>
                  <a:t>downsampled</a:t>
                </a:r>
                <a:r>
                  <a:rPr lang="en-US" sz="1200" kern="1200" dirty="0">
                    <a:solidFill>
                      <a:schemeClr val="tx1"/>
                    </a:solidFill>
                    <a:effectLst/>
                    <a:latin typeface="+mn-lt"/>
                    <a:ea typeface="+mn-ea"/>
                    <a:cs typeface="+mn-cs"/>
                  </a:rPr>
                  <a:t> to 30 x 32 pixels by local averaging pixel values. Pixel values normally range from 0 to 255. They are linearly scaled to lie between 0 to 1.</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Output representation</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Four output neurons are used for a one hot encoding of the four possible results – 1000 for left, 0100 for right, 0010 for up and 0001 for straight. Further, instead of using 1 or 0 he uses 0.9 and 0.1. This is because sigmoid units cannot actually produce 0 and 1 with finite weights while they can produce 0.9 and 0.1 with finite weights. This prevents the weight values from exploding out of control.</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Other learning parameters</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Learning rate is set to 0.3, momentum to 0.3 and a single example stochastic approximation of the gradient is used.</a:t>
                </a:r>
                <a:endParaRPr lang="en-GB" dirty="0"/>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 simple example has been illustrated by Tom Mitchell in his book “Machine Learning”. He trains a 2 layer network of sigmoid units (similar to the example above with </a:t>
                </a:r>
                <a:r>
                  <a:rPr lang="en-US" sz="1200" i="0" kern="1200">
                    <a:solidFill>
                      <a:schemeClr val="tx1"/>
                    </a:solidFill>
                    <a:effectLst/>
                    <a:latin typeface="+mn-lt"/>
                    <a:ea typeface="+mn-ea"/>
                    <a:cs typeface="+mn-cs"/>
                  </a:rPr>
                  <a:t>𝑁</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1=3, 𝑁</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3=4</a:t>
                </a:r>
                <a:r>
                  <a:rPr lang="en-US" sz="1200" kern="1200" dirty="0">
                    <a:solidFill>
                      <a:schemeClr val="tx1"/>
                    </a:solidFill>
                    <a:effectLst/>
                    <a:latin typeface="+mn-lt"/>
                    <a:ea typeface="+mn-ea"/>
                    <a:cs typeface="+mn-cs"/>
                  </a:rPr>
                  <a:t> to classify the pose of a face shown in an image. The image is 30 x 32 pixels grayscale and is made into a vector and fed into the network. The network should output whether the face is looking left, right, up or straight. Several design choices are made when designing the network; other than the network architecture itself. These are:-</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Input representation</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The full resolution images are </a:t>
                </a:r>
                <a:r>
                  <a:rPr lang="en-US" sz="1200" kern="1200" dirty="0" err="1">
                    <a:solidFill>
                      <a:schemeClr val="tx1"/>
                    </a:solidFill>
                    <a:effectLst/>
                    <a:latin typeface="+mn-lt"/>
                    <a:ea typeface="+mn-ea"/>
                    <a:cs typeface="+mn-cs"/>
                  </a:rPr>
                  <a:t>downsampled</a:t>
                </a:r>
                <a:r>
                  <a:rPr lang="en-US" sz="1200" kern="1200" dirty="0">
                    <a:solidFill>
                      <a:schemeClr val="tx1"/>
                    </a:solidFill>
                    <a:effectLst/>
                    <a:latin typeface="+mn-lt"/>
                    <a:ea typeface="+mn-ea"/>
                    <a:cs typeface="+mn-cs"/>
                  </a:rPr>
                  <a:t> to 30 x 32 pixels by local averaging pixel values. Pixel values normally range from 0 to 255. They are linearly scaled to lie between 0 to 1.</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Output representation</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Four output neurons are used for a one hot encoding of the four possible results – 1000 for left, 0100 for right, 0010 for up and 0001 for straight. Further, instead of using 1 or 0 he uses 0.9 and 0.1. This is because sigmoid units cannot actually produce 0 and 1 with finite weights while they can produce 0.9 and 0.1 with finite weights. This prevents the weight values from exploding out of control.</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Other learning parameters</a:t>
                </a:r>
                <a:br>
                  <a:rPr lang="en-US" sz="1200" kern="1200" dirty="0">
                    <a:solidFill>
                      <a:schemeClr val="tx1"/>
                    </a:solidFill>
                    <a:effectLst/>
                    <a:latin typeface="+mn-lt"/>
                    <a:ea typeface="+mn-ea"/>
                    <a:cs typeface="+mn-cs"/>
                  </a:rPr>
                </a:br>
                <a:r>
                  <a:rPr lang="en-US" sz="1200" kern="1200" dirty="0">
                    <a:solidFill>
                      <a:schemeClr val="tx1"/>
                    </a:solidFill>
                    <a:effectLst/>
                    <a:latin typeface="+mn-lt"/>
                    <a:ea typeface="+mn-ea"/>
                    <a:cs typeface="+mn-cs"/>
                  </a:rPr>
                  <a:t>Learning rate is set to 0.3, momentum to 0.3 and a single example stochastic approximation of the gradient is used.</a:t>
                </a:r>
                <a:endParaRPr lang="en-GB" dirty="0"/>
              </a:p>
            </p:txBody>
          </p:sp>
        </mc:Fallback>
      </mc:AlternateContent>
      <p:sp>
        <p:nvSpPr>
          <p:cNvPr id="4" name="Slide Number Placeholder 3"/>
          <p:cNvSpPr>
            <a:spLocks noGrp="1"/>
          </p:cNvSpPr>
          <p:nvPr>
            <p:ph type="sldNum" sz="quarter" idx="10"/>
          </p:nvPr>
        </p:nvSpPr>
        <p:spPr/>
        <p:txBody>
          <a:bodyPr/>
          <a:lstStyle/>
          <a:p>
            <a:fld id="{B9A224E3-A161-4B0D-87C7-AFF7915A20C6}" type="slidenum">
              <a:rPr lang="en-GB" smtClean="0"/>
              <a:t>20</a:t>
            </a:fld>
            <a:endParaRPr lang="en-GB"/>
          </a:p>
        </p:txBody>
      </p:sp>
    </p:spTree>
    <p:extLst>
      <p:ext uri="{BB962C8B-B14F-4D97-AF65-F5344CB8AC3E}">
        <p14:creationId xmlns:p14="http://schemas.microsoft.com/office/powerpoint/2010/main" val="2780410501"/>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lvl="0"/>
            <a:r>
              <a:rPr lang="en-US" sz="1200" kern="1200" dirty="0" smtClean="0">
                <a:solidFill>
                  <a:schemeClr val="tx1"/>
                </a:solidFill>
                <a:effectLst/>
                <a:latin typeface="+mn-lt"/>
                <a:ea typeface="+mn-ea"/>
                <a:cs typeface="+mn-cs"/>
              </a:rPr>
              <a:t>1. Two layers of sigmoid units can express any Boolean function.</a:t>
            </a:r>
            <a:endParaRPr lang="en-GB"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2. Any bounded continuous function can be approximated arbitrarily well by a two layer network with sigmoid units in the hidden layer and (</a:t>
            </a:r>
            <a:r>
              <a:rPr lang="en-US" sz="1200" kern="1200" dirty="0" err="1" smtClean="0">
                <a:solidFill>
                  <a:schemeClr val="tx1"/>
                </a:solidFill>
                <a:effectLst/>
                <a:latin typeface="+mn-lt"/>
                <a:ea typeface="+mn-ea"/>
                <a:cs typeface="+mn-cs"/>
              </a:rPr>
              <a:t>unthresholded</a:t>
            </a:r>
            <a:r>
              <a:rPr lang="en-US" sz="1200" kern="1200" dirty="0" smtClean="0">
                <a:solidFill>
                  <a:schemeClr val="tx1"/>
                </a:solidFill>
                <a:effectLst/>
                <a:latin typeface="+mn-lt"/>
                <a:ea typeface="+mn-ea"/>
                <a:cs typeface="+mn-cs"/>
              </a:rPr>
              <a:t>) linear units in the output layer. (</a:t>
            </a:r>
            <a:r>
              <a:rPr lang="en-US" sz="1200" kern="1200" dirty="0" err="1" smtClean="0">
                <a:solidFill>
                  <a:schemeClr val="tx1"/>
                </a:solidFill>
                <a:effectLst/>
                <a:latin typeface="+mn-lt"/>
                <a:ea typeface="+mn-ea"/>
                <a:cs typeface="+mn-cs"/>
              </a:rPr>
              <a:t>Cybenko</a:t>
            </a:r>
            <a:r>
              <a:rPr lang="en-US" sz="1200" kern="1200" dirty="0" smtClean="0">
                <a:solidFill>
                  <a:schemeClr val="tx1"/>
                </a:solidFill>
                <a:effectLst/>
                <a:latin typeface="+mn-lt"/>
                <a:ea typeface="+mn-ea"/>
                <a:cs typeface="+mn-cs"/>
              </a:rPr>
              <a:t> 1989, </a:t>
            </a:r>
            <a:r>
              <a:rPr lang="en-US" sz="1200" kern="1200" dirty="0" err="1" smtClean="0">
                <a:solidFill>
                  <a:schemeClr val="tx1"/>
                </a:solidFill>
                <a:effectLst/>
                <a:latin typeface="+mn-lt"/>
                <a:ea typeface="+mn-ea"/>
                <a:cs typeface="+mn-cs"/>
              </a:rPr>
              <a:t>Hornik</a:t>
            </a:r>
            <a:r>
              <a:rPr lang="en-US" sz="1200" kern="1200" dirty="0" smtClean="0">
                <a:solidFill>
                  <a:schemeClr val="tx1"/>
                </a:solidFill>
                <a:effectLst/>
                <a:latin typeface="+mn-lt"/>
                <a:ea typeface="+mn-ea"/>
                <a:cs typeface="+mn-cs"/>
              </a:rPr>
              <a:t> et. al. 1989)</a:t>
            </a:r>
            <a:endParaRPr lang="en-GB"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3. Any function can be approximated to arbitrary accuracy with a network of three layers, where the output layer again has linear units. (</a:t>
            </a:r>
            <a:r>
              <a:rPr lang="en-US" sz="1200" kern="1200" dirty="0" err="1" smtClean="0">
                <a:solidFill>
                  <a:schemeClr val="tx1"/>
                </a:solidFill>
                <a:effectLst/>
                <a:latin typeface="+mn-lt"/>
                <a:ea typeface="+mn-ea"/>
                <a:cs typeface="+mn-cs"/>
              </a:rPr>
              <a:t>Cybenko</a:t>
            </a:r>
            <a:r>
              <a:rPr lang="en-US" sz="1200" kern="1200" dirty="0" smtClean="0">
                <a:solidFill>
                  <a:schemeClr val="tx1"/>
                </a:solidFill>
                <a:effectLst/>
                <a:latin typeface="+mn-lt"/>
                <a:ea typeface="+mn-ea"/>
                <a:cs typeface="+mn-cs"/>
              </a:rPr>
              <a:t> 1988).</a:t>
            </a:r>
          </a:p>
          <a:p>
            <a:pPr lvl="0"/>
            <a:endParaRPr lang="en-US" sz="1200" kern="1200" dirty="0" smtClean="0">
              <a:solidFill>
                <a:schemeClr val="tx1"/>
              </a:solidFill>
              <a:effectLst/>
              <a:latin typeface="+mn-lt"/>
              <a:ea typeface="+mn-ea"/>
              <a:cs typeface="+mn-cs"/>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Thus a multilayer feedforward neural network is very expressive which makes them prone to overfitting. But in the worst case, we need to use a large number of hidden layer neurons – exponential in the input dimension. This is computationally infeasible for real world problems in computer vision and speech recognition where the data is in several thousand if not millions of dimensions. This problem is addressed by going deeper with several hidden layers as discussed in the next section.</a:t>
            </a:r>
            <a:endParaRPr lang="en-GB" sz="1200" kern="1200" dirty="0" smtClean="0">
              <a:solidFill>
                <a:schemeClr val="tx1"/>
              </a:solidFill>
              <a:effectLst/>
              <a:latin typeface="+mn-lt"/>
              <a:ea typeface="+mn-ea"/>
              <a:cs typeface="+mn-cs"/>
            </a:endParaRPr>
          </a:p>
          <a:p>
            <a:pPr lvl="0"/>
            <a:endParaRPr lang="en-GB" sz="1200" kern="1200" dirty="0" smtClean="0">
              <a:solidFill>
                <a:schemeClr val="tx1"/>
              </a:solidFill>
              <a:effectLst/>
              <a:latin typeface="+mn-lt"/>
              <a:ea typeface="+mn-ea"/>
              <a:cs typeface="+mn-cs"/>
            </a:endParaRPr>
          </a:p>
        </p:txBody>
      </p:sp>
      <p:sp>
        <p:nvSpPr>
          <p:cNvPr id="4" name="Slide Number Placeholder 3"/>
          <p:cNvSpPr>
            <a:spLocks noGrp="1"/>
          </p:cNvSpPr>
          <p:nvPr>
            <p:ph type="sldNum" sz="quarter" idx="10"/>
          </p:nvPr>
        </p:nvSpPr>
        <p:spPr/>
        <p:txBody>
          <a:bodyPr/>
          <a:lstStyle/>
          <a:p>
            <a:fld id="{B9A224E3-A161-4B0D-87C7-AFF7915A20C6}" type="slidenum">
              <a:rPr lang="en-GB" smtClean="0"/>
              <a:t>22</a:t>
            </a:fld>
            <a:endParaRPr lang="en-GB"/>
          </a:p>
        </p:txBody>
      </p:sp>
    </p:spTree>
    <p:extLst>
      <p:ext uri="{BB962C8B-B14F-4D97-AF65-F5344CB8AC3E}">
        <p14:creationId xmlns:p14="http://schemas.microsoft.com/office/powerpoint/2010/main" val="327382289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Artificial neural networks are a class of machine learning models inspired by the brain. They consist of nodes</a:t>
            </a:r>
            <a:r>
              <a:rPr lang="en-GB" baseline="0" dirty="0" smtClean="0"/>
              <a:t> called neurons that perform very simple computations. These nodes are connected to form a network that is trained to approximate a complex function.</a:t>
            </a:r>
            <a:endParaRPr lang="en-GB" dirty="0"/>
          </a:p>
        </p:txBody>
      </p:sp>
      <p:sp>
        <p:nvSpPr>
          <p:cNvPr id="4" name="Slide Number Placeholder 3"/>
          <p:cNvSpPr>
            <a:spLocks noGrp="1"/>
          </p:cNvSpPr>
          <p:nvPr>
            <p:ph type="sldNum" sz="quarter" idx="10"/>
          </p:nvPr>
        </p:nvSpPr>
        <p:spPr/>
        <p:txBody>
          <a:bodyPr/>
          <a:lstStyle/>
          <a:p>
            <a:fld id="{B9A224E3-A161-4B0D-87C7-AFF7915A20C6}" type="slidenum">
              <a:rPr lang="en-GB" smtClean="0"/>
              <a:t>2</a:t>
            </a:fld>
            <a:endParaRPr lang="en-GB"/>
          </a:p>
        </p:txBody>
      </p:sp>
    </p:spTree>
    <p:extLst>
      <p:ext uri="{BB962C8B-B14F-4D97-AF65-F5344CB8AC3E}">
        <p14:creationId xmlns:p14="http://schemas.microsoft.com/office/powerpoint/2010/main" val="199973248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 artificial neural network with many hidden layers is called a deep neural network. Deep neural networks can express very complicated functions but without many hidden layer neurons. Despite this knowledge they were not very popular until recently. This is because training such a deep network is very difficult. The gradients at the lower layers are very small because of the non-linear nature of sigmoid units at each layer. This is called the problem of “vanishing gradients”. This is addressed by replacing the sigmoid with a rectified linear unit (</a:t>
            </a:r>
            <a:r>
              <a:rPr lang="en-US" sz="1200" kern="1200" dirty="0" err="1" smtClean="0">
                <a:solidFill>
                  <a:schemeClr val="tx1"/>
                </a:solidFill>
                <a:effectLst/>
                <a:latin typeface="+mn-lt"/>
                <a:ea typeface="+mn-ea"/>
                <a:cs typeface="+mn-cs"/>
              </a:rPr>
              <a:t>ReLU</a:t>
            </a:r>
            <a:r>
              <a:rPr lang="en-US" sz="1200" kern="1200" dirty="0" smtClean="0">
                <a:solidFill>
                  <a:schemeClr val="tx1"/>
                </a:solidFill>
                <a:effectLst/>
                <a:latin typeface="+mn-lt"/>
                <a:ea typeface="+mn-ea"/>
                <a:cs typeface="+mn-cs"/>
              </a:rPr>
              <a:t>) or by pre-training the network using unsupervised learning. We shall discuss only the </a:t>
            </a:r>
            <a:r>
              <a:rPr lang="en-US" sz="1200" kern="1200" dirty="0" err="1" smtClean="0">
                <a:solidFill>
                  <a:schemeClr val="tx1"/>
                </a:solidFill>
                <a:effectLst/>
                <a:latin typeface="+mn-lt"/>
                <a:ea typeface="+mn-ea"/>
                <a:cs typeface="+mn-cs"/>
              </a:rPr>
              <a:t>ReLU</a:t>
            </a:r>
            <a:r>
              <a:rPr lang="en-US" sz="1200" kern="1200" dirty="0" smtClean="0">
                <a:solidFill>
                  <a:schemeClr val="tx1"/>
                </a:solidFill>
                <a:effectLst/>
                <a:latin typeface="+mn-lt"/>
                <a:ea typeface="+mn-ea"/>
                <a:cs typeface="+mn-cs"/>
              </a:rPr>
              <a:t> units in this lesson.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"Rectifier and </a:t>
            </a:r>
            <a:r>
              <a:rPr lang="en-US" sz="1200" kern="1200" dirty="0" err="1" smtClean="0">
                <a:solidFill>
                  <a:schemeClr val="tx1"/>
                </a:solidFill>
                <a:effectLst/>
                <a:latin typeface="+mn-lt"/>
                <a:ea typeface="+mn-ea"/>
                <a:cs typeface="+mn-cs"/>
              </a:rPr>
              <a:t>softplus</a:t>
            </a:r>
            <a:r>
              <a:rPr lang="en-US" sz="1200" kern="1200" dirty="0" smtClean="0">
                <a:solidFill>
                  <a:schemeClr val="tx1"/>
                </a:solidFill>
                <a:effectLst/>
                <a:latin typeface="+mn-lt"/>
                <a:ea typeface="+mn-ea"/>
                <a:cs typeface="+mn-cs"/>
              </a:rPr>
              <a:t> functions". Licensed under CC0 via Wikipedia - https://en.wikipedia.org/wiki/File:Rectifier_and_softplus_functions.svg#/media/File:Rectifier_and_softplus_functions.svg</a:t>
            </a:r>
          </a:p>
          <a:p>
            <a:endParaRPr lang="en-US" sz="1200" kern="1200" dirty="0" smtClean="0">
              <a:solidFill>
                <a:schemeClr val="tx1"/>
              </a:solidFill>
              <a:effectLst/>
              <a:latin typeface="+mn-lt"/>
              <a:ea typeface="+mn-ea"/>
              <a:cs typeface="+mn-cs"/>
            </a:endParaRPr>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a:t>
            </a:r>
            <a:r>
              <a:rPr lang="en-US" sz="1200" kern="1200" dirty="0" err="1" smtClean="0">
                <a:solidFill>
                  <a:schemeClr val="tx1"/>
                </a:solidFill>
                <a:effectLst/>
                <a:latin typeface="+mn-lt"/>
                <a:ea typeface="+mn-ea"/>
                <a:cs typeface="+mn-cs"/>
              </a:rPr>
              <a:t>ReLU</a:t>
            </a:r>
            <a:r>
              <a:rPr lang="en-US" sz="1200" kern="1200" dirty="0" smtClean="0">
                <a:solidFill>
                  <a:schemeClr val="tx1"/>
                </a:solidFill>
                <a:effectLst/>
                <a:latin typeface="+mn-lt"/>
                <a:ea typeface="+mn-ea"/>
                <a:cs typeface="+mn-cs"/>
              </a:rPr>
              <a:t> has a non-linearity at 0. It is linear for any input greater than 0. Thus the gradients do not get squashed and remain significant very deep down the network.</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9A224E3-A161-4B0D-87C7-AFF7915A20C6}" type="slidenum">
              <a:rPr lang="en-GB" smtClean="0"/>
              <a:t>23</a:t>
            </a:fld>
            <a:endParaRPr lang="en-GB"/>
          </a:p>
        </p:txBody>
      </p:sp>
    </p:spTree>
    <p:extLst>
      <p:ext uri="{BB962C8B-B14F-4D97-AF65-F5344CB8AC3E}">
        <p14:creationId xmlns:p14="http://schemas.microsoft.com/office/powerpoint/2010/main" val="245830595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Another important idea is to use convolution to scale up to large images. This was first proposed by Fukushima (1980) in a model called the neo-</a:t>
            </a:r>
            <a:r>
              <a:rPr lang="en-US" sz="1200" kern="1200" dirty="0" err="1" smtClean="0">
                <a:solidFill>
                  <a:schemeClr val="tx1"/>
                </a:solidFill>
                <a:effectLst/>
                <a:latin typeface="+mn-lt"/>
                <a:ea typeface="+mn-ea"/>
                <a:cs typeface="+mn-cs"/>
              </a:rPr>
              <a:t>cognitron</a:t>
            </a:r>
            <a:r>
              <a:rPr lang="en-US" sz="1200" kern="1200" dirty="0" smtClean="0">
                <a:solidFill>
                  <a:schemeClr val="tx1"/>
                </a:solidFill>
                <a:effectLst/>
                <a:latin typeface="+mn-lt"/>
                <a:ea typeface="+mn-ea"/>
                <a:cs typeface="+mn-cs"/>
              </a:rPr>
              <a:t>. It was later developed into the convolutional neural network (</a:t>
            </a:r>
            <a:r>
              <a:rPr lang="en-US" sz="1200" kern="1200" dirty="0" err="1" smtClean="0">
                <a:solidFill>
                  <a:schemeClr val="tx1"/>
                </a:solidFill>
                <a:effectLst/>
                <a:latin typeface="+mn-lt"/>
                <a:ea typeface="+mn-ea"/>
                <a:cs typeface="+mn-cs"/>
              </a:rPr>
              <a:t>ConvNet</a:t>
            </a:r>
            <a:r>
              <a:rPr lang="en-US" sz="1200" kern="1200" dirty="0" smtClean="0">
                <a:solidFill>
                  <a:schemeClr val="tx1"/>
                </a:solidFill>
                <a:effectLst/>
                <a:latin typeface="+mn-lt"/>
                <a:ea typeface="+mn-ea"/>
                <a:cs typeface="+mn-cs"/>
              </a:rPr>
              <a:t>) by </a:t>
            </a:r>
            <a:r>
              <a:rPr lang="en-US" sz="1200" kern="1200" dirty="0" err="1" smtClean="0">
                <a:solidFill>
                  <a:schemeClr val="tx1"/>
                </a:solidFill>
                <a:effectLst/>
                <a:latin typeface="+mn-lt"/>
                <a:ea typeface="+mn-ea"/>
                <a:cs typeface="+mn-cs"/>
              </a:rPr>
              <a:t>Lecun</a:t>
            </a:r>
            <a:r>
              <a:rPr lang="en-US" sz="1200" kern="1200" dirty="0" smtClean="0">
                <a:solidFill>
                  <a:schemeClr val="tx1"/>
                </a:solidFill>
                <a:effectLst/>
                <a:latin typeface="+mn-lt"/>
                <a:ea typeface="+mn-ea"/>
                <a:cs typeface="+mn-cs"/>
              </a:rPr>
              <a:t> et. al. (1988). The key idea is that instead of multiplying each pixel by a weight and thus using a million weights for 1 megapixel image, we convolve a small kernel of weights over the image. This assumes that image statistics are translation invariant and the same weights can be applied everywhere in the image. How does this help?</a:t>
            </a:r>
            <a:endParaRPr lang="en-GB"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number of weights is now much less than 1 million for a 1 mega pixel image.</a:t>
            </a:r>
            <a:endParaRPr lang="en-GB"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The small number of weights can use different parts of the image as training data. Thus we have several orders of magnitude more data to train the fewer number of weights.</a:t>
            </a:r>
            <a:endParaRPr lang="en-GB"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We get translation invariance for free.</a:t>
            </a:r>
            <a:endParaRPr lang="en-GB" sz="1200" kern="1200" dirty="0" smtClean="0">
              <a:solidFill>
                <a:schemeClr val="tx1"/>
              </a:solidFill>
              <a:effectLst/>
              <a:latin typeface="+mn-lt"/>
              <a:ea typeface="+mn-ea"/>
              <a:cs typeface="+mn-cs"/>
            </a:endParaRPr>
          </a:p>
          <a:p>
            <a:pPr lvl="0"/>
            <a:r>
              <a:rPr lang="en-US" sz="1200" kern="1200" dirty="0" smtClean="0">
                <a:solidFill>
                  <a:schemeClr val="tx1"/>
                </a:solidFill>
                <a:effectLst/>
                <a:latin typeface="+mn-lt"/>
                <a:ea typeface="+mn-ea"/>
                <a:cs typeface="+mn-cs"/>
              </a:rPr>
              <a:t>Fewer parameters take less memory and thus all the computations can be carried out in memory in a GPU or across multiple processors.</a:t>
            </a:r>
            <a:endParaRPr lang="en-GB" sz="1200" kern="1200" dirty="0" smtClean="0">
              <a:solidFill>
                <a:schemeClr val="tx1"/>
              </a:solidFill>
              <a:effectLst/>
              <a:latin typeface="+mn-lt"/>
              <a:ea typeface="+mn-ea"/>
              <a:cs typeface="+mn-cs"/>
            </a:endParaRP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The last of these points may not sound like a big deal but for modern deep convolutional neural networks with </a:t>
            </a:r>
            <a:r>
              <a:rPr lang="en-US" sz="1200" kern="1200" dirty="0" err="1" smtClean="0">
                <a:solidFill>
                  <a:schemeClr val="tx1"/>
                </a:solidFill>
                <a:effectLst/>
                <a:latin typeface="+mn-lt"/>
                <a:ea typeface="+mn-ea"/>
                <a:cs typeface="+mn-cs"/>
              </a:rPr>
              <a:t>upto</a:t>
            </a:r>
            <a:r>
              <a:rPr lang="en-US" sz="1200" kern="1200" dirty="0" smtClean="0">
                <a:solidFill>
                  <a:schemeClr val="tx1"/>
                </a:solidFill>
                <a:effectLst/>
                <a:latin typeface="+mn-lt"/>
                <a:ea typeface="+mn-ea"/>
                <a:cs typeface="+mn-cs"/>
              </a:rPr>
              <a:t> 16 layers this can make the difference between several months of training and several weeks of training. GPU code is typically 10 times faster for these models than their CPU counterparts.</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9A224E3-A161-4B0D-87C7-AFF7915A20C6}" type="slidenum">
              <a:rPr lang="en-GB" smtClean="0"/>
              <a:t>24</a:t>
            </a:fld>
            <a:endParaRPr lang="en-GB"/>
          </a:p>
        </p:txBody>
      </p:sp>
    </p:spTree>
    <p:extLst>
      <p:ext uri="{BB962C8B-B14F-4D97-AF65-F5344CB8AC3E}">
        <p14:creationId xmlns:p14="http://schemas.microsoft.com/office/powerpoint/2010/main" val="3779289335"/>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GB" dirty="0" smtClean="0"/>
              <a:t>http://www.cs.toronto.edu/~fritz/absps/imagenet.pdf</a:t>
            </a:r>
          </a:p>
          <a:p>
            <a:endParaRPr lang="en-US" dirty="0" smtClean="0"/>
          </a:p>
          <a:p>
            <a:pPr marL="0" marR="0" indent="0" algn="l" defTabSz="914400" rtl="0" eaLnBrk="1" fontAlgn="auto" latinLnBrk="0" hangingPunct="1">
              <a:lnSpc>
                <a:spcPct val="100000"/>
              </a:lnSpc>
              <a:spcBef>
                <a:spcPts val="0"/>
              </a:spcBef>
              <a:spcAft>
                <a:spcPts val="0"/>
              </a:spcAft>
              <a:buClrTx/>
              <a:buSzTx/>
              <a:buFontTx/>
              <a:buNone/>
              <a:tabLst/>
              <a:defRPr/>
            </a:pPr>
            <a:r>
              <a:rPr lang="en-GB" sz="1200" kern="1200" dirty="0" smtClean="0">
                <a:solidFill>
                  <a:schemeClr val="tx1"/>
                </a:solidFill>
                <a:effectLst/>
                <a:latin typeface="+mn-lt"/>
                <a:ea typeface="+mn-ea"/>
                <a:cs typeface="+mn-cs"/>
              </a:rPr>
              <a:t>A modern neural network is nothing like its biological counterpart. We can put any sequence of differentiable / sub-</a:t>
            </a:r>
            <a:r>
              <a:rPr lang="en-GB" sz="1200" kern="1200" dirty="0" err="1" smtClean="0">
                <a:solidFill>
                  <a:schemeClr val="tx1"/>
                </a:solidFill>
                <a:effectLst/>
                <a:latin typeface="+mn-lt"/>
                <a:ea typeface="+mn-ea"/>
                <a:cs typeface="+mn-cs"/>
              </a:rPr>
              <a:t>gradientable</a:t>
            </a:r>
            <a:r>
              <a:rPr lang="en-GB" sz="1200" kern="1200" dirty="0" smtClean="0">
                <a:solidFill>
                  <a:schemeClr val="tx1"/>
                </a:solidFill>
                <a:effectLst/>
                <a:latin typeface="+mn-lt"/>
                <a:ea typeface="+mn-ea"/>
                <a:cs typeface="+mn-cs"/>
              </a:rPr>
              <a:t> operations and use backpropagation to train the parameters. A modern deep neural network used to solve digit recognition is composed of convolution, </a:t>
            </a:r>
            <a:r>
              <a:rPr lang="en-GB" sz="1200" kern="1200" dirty="0" err="1" smtClean="0">
                <a:solidFill>
                  <a:schemeClr val="tx1"/>
                </a:solidFill>
                <a:effectLst/>
                <a:latin typeface="+mn-lt"/>
                <a:ea typeface="+mn-ea"/>
                <a:cs typeface="+mn-cs"/>
              </a:rPr>
              <a:t>ReLU</a:t>
            </a:r>
            <a:r>
              <a:rPr lang="en-GB" sz="1200" kern="1200" dirty="0" smtClean="0">
                <a:solidFill>
                  <a:schemeClr val="tx1"/>
                </a:solidFill>
                <a:effectLst/>
                <a:latin typeface="+mn-lt"/>
                <a:ea typeface="+mn-ea"/>
                <a:cs typeface="+mn-cs"/>
              </a:rPr>
              <a:t> and max pooling and </a:t>
            </a:r>
            <a:r>
              <a:rPr lang="en-GB" sz="1200" kern="1200" dirty="0" err="1" smtClean="0">
                <a:solidFill>
                  <a:schemeClr val="tx1"/>
                </a:solidFill>
                <a:effectLst/>
                <a:latin typeface="+mn-lt"/>
                <a:ea typeface="+mn-ea"/>
                <a:cs typeface="+mn-cs"/>
              </a:rPr>
              <a:t>softmax</a:t>
            </a:r>
            <a:r>
              <a:rPr lang="en-GB" sz="1200" kern="1200" dirty="0" smtClean="0">
                <a:solidFill>
                  <a:schemeClr val="tx1"/>
                </a:solidFill>
                <a:effectLst/>
                <a:latin typeface="+mn-lt"/>
                <a:ea typeface="+mn-ea"/>
                <a:cs typeface="+mn-cs"/>
              </a:rPr>
              <a:t> layers. Of these you are already familiar with Convolution and </a:t>
            </a:r>
            <a:r>
              <a:rPr lang="en-GB" sz="1200" kern="1200" dirty="0" err="1" smtClean="0">
                <a:solidFill>
                  <a:schemeClr val="tx1"/>
                </a:solidFill>
                <a:effectLst/>
                <a:latin typeface="+mn-lt"/>
                <a:ea typeface="+mn-ea"/>
                <a:cs typeface="+mn-cs"/>
              </a:rPr>
              <a:t>ReLU</a:t>
            </a:r>
            <a:r>
              <a:rPr lang="en-GB" sz="1200" kern="1200" dirty="0" smtClean="0">
                <a:solidFill>
                  <a:schemeClr val="tx1"/>
                </a:solidFill>
                <a:effectLst/>
                <a:latin typeface="+mn-lt"/>
                <a:ea typeface="+mn-ea"/>
                <a:cs typeface="+mn-cs"/>
              </a:rPr>
              <a:t>. Max Pooling layers take the local maximum across a small spatial </a:t>
            </a:r>
            <a:r>
              <a:rPr lang="en-GB" sz="1200" kern="1200" dirty="0" err="1" smtClean="0">
                <a:solidFill>
                  <a:schemeClr val="tx1"/>
                </a:solidFill>
                <a:effectLst/>
                <a:latin typeface="+mn-lt"/>
                <a:ea typeface="+mn-ea"/>
                <a:cs typeface="+mn-cs"/>
              </a:rPr>
              <a:t>neighborhood</a:t>
            </a:r>
            <a:r>
              <a:rPr lang="en-GB" sz="1200" kern="1200" dirty="0" smtClean="0">
                <a:solidFill>
                  <a:schemeClr val="tx1"/>
                </a:solidFill>
                <a:effectLst/>
                <a:latin typeface="+mn-lt"/>
                <a:ea typeface="+mn-ea"/>
                <a:cs typeface="+mn-cs"/>
              </a:rPr>
              <a:t>. This </a:t>
            </a:r>
            <a:r>
              <a:rPr lang="en-GB" sz="1200" kern="1200" dirty="0" err="1" smtClean="0">
                <a:solidFill>
                  <a:schemeClr val="tx1"/>
                </a:solidFill>
                <a:effectLst/>
                <a:latin typeface="+mn-lt"/>
                <a:ea typeface="+mn-ea"/>
                <a:cs typeface="+mn-cs"/>
              </a:rPr>
              <a:t>downsamples</a:t>
            </a:r>
            <a:r>
              <a:rPr lang="en-GB" sz="1200" kern="1200" dirty="0" smtClean="0">
                <a:solidFill>
                  <a:schemeClr val="tx1"/>
                </a:solidFill>
                <a:effectLst/>
                <a:latin typeface="+mn-lt"/>
                <a:ea typeface="+mn-ea"/>
                <a:cs typeface="+mn-cs"/>
              </a:rPr>
              <a:t> the input and makes it invariant to local spatial deformations. </a:t>
            </a:r>
            <a:r>
              <a:rPr lang="en-GB" sz="1200" kern="1200" dirty="0" err="1" smtClean="0">
                <a:solidFill>
                  <a:schemeClr val="tx1"/>
                </a:solidFill>
                <a:effectLst/>
                <a:latin typeface="+mn-lt"/>
                <a:ea typeface="+mn-ea"/>
                <a:cs typeface="+mn-cs"/>
              </a:rPr>
              <a:t>Softmax</a:t>
            </a:r>
            <a:r>
              <a:rPr lang="en-GB" sz="1200" kern="1200" dirty="0" smtClean="0">
                <a:solidFill>
                  <a:schemeClr val="tx1"/>
                </a:solidFill>
                <a:effectLst/>
                <a:latin typeface="+mn-lt"/>
                <a:ea typeface="+mn-ea"/>
                <a:cs typeface="+mn-cs"/>
              </a:rPr>
              <a:t> is used to convert neuron scores into a vector of probabilities. This is typically used at the top of the network to measure the log likelihood of the ground truth class. This implements maximum </a:t>
            </a:r>
            <a:r>
              <a:rPr lang="en-GB" sz="1200" kern="1200" dirty="0" err="1" smtClean="0">
                <a:solidFill>
                  <a:schemeClr val="tx1"/>
                </a:solidFill>
                <a:effectLst/>
                <a:latin typeface="+mn-lt"/>
                <a:ea typeface="+mn-ea"/>
                <a:cs typeface="+mn-cs"/>
              </a:rPr>
              <a:t>liklihood</a:t>
            </a:r>
            <a:r>
              <a:rPr lang="en-GB" sz="1200" kern="1200" dirty="0" smtClean="0">
                <a:solidFill>
                  <a:schemeClr val="tx1"/>
                </a:solidFill>
                <a:effectLst/>
                <a:latin typeface="+mn-lt"/>
                <a:ea typeface="+mn-ea"/>
                <a:cs typeface="+mn-cs"/>
              </a:rPr>
              <a:t> learning. </a:t>
            </a:r>
          </a:p>
          <a:p>
            <a:endParaRPr lang="en-GB" dirty="0"/>
          </a:p>
        </p:txBody>
      </p:sp>
      <p:sp>
        <p:nvSpPr>
          <p:cNvPr id="4" name="Slide Number Placeholder 3"/>
          <p:cNvSpPr>
            <a:spLocks noGrp="1"/>
          </p:cNvSpPr>
          <p:nvPr>
            <p:ph type="sldNum" sz="quarter" idx="10"/>
          </p:nvPr>
        </p:nvSpPr>
        <p:spPr/>
        <p:txBody>
          <a:bodyPr/>
          <a:lstStyle/>
          <a:p>
            <a:fld id="{B9A224E3-A161-4B0D-87C7-AFF7915A20C6}" type="slidenum">
              <a:rPr lang="en-GB" smtClean="0"/>
              <a:t>25</a:t>
            </a:fld>
            <a:endParaRPr lang="en-GB"/>
          </a:p>
        </p:txBody>
      </p:sp>
    </p:spTree>
    <p:extLst>
      <p:ext uri="{BB962C8B-B14F-4D97-AF65-F5344CB8AC3E}">
        <p14:creationId xmlns:p14="http://schemas.microsoft.com/office/powerpoint/2010/main" val="261211903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Screenshot</a:t>
            </a:r>
            <a:r>
              <a:rPr lang="en-US" baseline="0" dirty="0" smtClean="0"/>
              <a:t> from - http://www.image-net.org/challenges/LSVRC/2012/results.html</a:t>
            </a:r>
          </a:p>
          <a:p>
            <a:endParaRPr lang="en-US" baseline="0" dirty="0" smtClean="0"/>
          </a:p>
          <a:p>
            <a:endParaRPr lang="en-US" baseline="0" dirty="0" smtClean="0"/>
          </a:p>
        </p:txBody>
      </p:sp>
      <p:sp>
        <p:nvSpPr>
          <p:cNvPr id="4" name="Slide Number Placeholder 3"/>
          <p:cNvSpPr>
            <a:spLocks noGrp="1"/>
          </p:cNvSpPr>
          <p:nvPr>
            <p:ph type="sldNum" sz="quarter" idx="10"/>
          </p:nvPr>
        </p:nvSpPr>
        <p:spPr/>
        <p:txBody>
          <a:bodyPr/>
          <a:lstStyle/>
          <a:p>
            <a:fld id="{B9A224E3-A161-4B0D-87C7-AFF7915A20C6}" type="slidenum">
              <a:rPr lang="en-GB" smtClean="0"/>
              <a:t>3</a:t>
            </a:fld>
            <a:endParaRPr lang="en-GB"/>
          </a:p>
        </p:txBody>
      </p:sp>
    </p:spTree>
    <p:extLst>
      <p:ext uri="{BB962C8B-B14F-4D97-AF65-F5344CB8AC3E}">
        <p14:creationId xmlns:p14="http://schemas.microsoft.com/office/powerpoint/2010/main" val="4162651849"/>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Screenshot from </a:t>
            </a:r>
            <a:r>
              <a:rPr lang="en-US" sz="1200" u="sng" kern="1200" dirty="0" smtClean="0">
                <a:solidFill>
                  <a:schemeClr val="tx1"/>
                </a:solidFill>
                <a:effectLst/>
                <a:latin typeface="+mn-lt"/>
                <a:ea typeface="+mn-ea"/>
                <a:cs typeface="+mn-cs"/>
                <a:hlinkClick r:id="rId3"/>
              </a:rPr>
              <a:t>http://www.wired.co.uk/news/archive/2015-02/25/google-deepmind-atari</a:t>
            </a:r>
            <a:r>
              <a:rPr lang="en-US" sz="1200" kern="1200" dirty="0" smtClean="0">
                <a:solidFill>
                  <a:schemeClr val="tx1"/>
                </a:solidFill>
                <a:effectLst/>
                <a:latin typeface="+mn-lt"/>
                <a:ea typeface="+mn-ea"/>
                <a:cs typeface="+mn-cs"/>
              </a:rPr>
              <a:t> </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9A224E3-A161-4B0D-87C7-AFF7915A20C6}" type="slidenum">
              <a:rPr lang="en-GB" smtClean="0"/>
              <a:t>4</a:t>
            </a:fld>
            <a:endParaRPr lang="en-GB"/>
          </a:p>
        </p:txBody>
      </p:sp>
    </p:spTree>
    <p:extLst>
      <p:ext uri="{BB962C8B-B14F-4D97-AF65-F5344CB8AC3E}">
        <p14:creationId xmlns:p14="http://schemas.microsoft.com/office/powerpoint/2010/main" val="3349880579"/>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0" lang="en-US" alt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rPr>
              <a:t>Screenshot from - </a:t>
            </a:r>
            <a:r>
              <a:rPr kumimoji="0" lang="en-US" altLang="en-US" sz="1200" b="0" i="0" u="none" strike="noStrike" cap="none" normalizeH="0" baseline="0" dirty="0" smtClean="0">
                <a:ln>
                  <a:noFill/>
                </a:ln>
                <a:solidFill>
                  <a:schemeClr val="tx1"/>
                </a:solidFill>
                <a:effectLst/>
                <a:latin typeface="Arial" panose="020B0604020202020204" pitchFamily="34" charset="0"/>
                <a:ea typeface="Calibri" panose="020F0502020204030204" pitchFamily="34" charset="0"/>
                <a:cs typeface="Times New Roman" panose="02020603050405020304" pitchFamily="18" charset="0"/>
                <a:hlinkClick r:id="rId3"/>
              </a:rPr>
              <a:t>http://www.thestar.com/news/world/2016/01/27/deepmind-computer-program-beats-humans-at-go.html</a:t>
            </a:r>
            <a:r>
              <a:rPr kumimoji="0" lang="en-GB" altLang="en-US" sz="900" b="0" i="0" u="none" strike="noStrike" cap="none" normalizeH="0" baseline="0" dirty="0" smtClean="0">
                <a:ln>
                  <a:noFill/>
                </a:ln>
                <a:solidFill>
                  <a:schemeClr val="tx1"/>
                </a:solidFill>
                <a:effectLst/>
                <a:latin typeface="Arial" panose="020B0604020202020204" pitchFamily="34" charset="0"/>
              </a:rPr>
              <a:t> </a:t>
            </a:r>
            <a:endParaRPr kumimoji="0" lang="en-GB" altLang="en-US" sz="2000" b="0" i="0" u="none" strike="noStrike" cap="none" normalizeH="0" baseline="0" dirty="0" smtClean="0">
              <a:ln>
                <a:noFill/>
              </a:ln>
              <a:solidFill>
                <a:schemeClr val="tx1"/>
              </a:solidFill>
              <a:effectLst/>
              <a:latin typeface="Arial" panose="020B0604020202020204" pitchFamily="34" charset="0"/>
            </a:endParaRPr>
          </a:p>
          <a:p>
            <a:endParaRPr lang="en-GB" b="1" dirty="0"/>
          </a:p>
        </p:txBody>
      </p:sp>
      <p:sp>
        <p:nvSpPr>
          <p:cNvPr id="4" name="Slide Number Placeholder 3"/>
          <p:cNvSpPr>
            <a:spLocks noGrp="1"/>
          </p:cNvSpPr>
          <p:nvPr>
            <p:ph type="sldNum" sz="quarter" idx="10"/>
          </p:nvPr>
        </p:nvSpPr>
        <p:spPr/>
        <p:txBody>
          <a:bodyPr/>
          <a:lstStyle/>
          <a:p>
            <a:fld id="{B9A224E3-A161-4B0D-87C7-AFF7915A20C6}" type="slidenum">
              <a:rPr lang="en-GB" smtClean="0"/>
              <a:t>5</a:t>
            </a:fld>
            <a:endParaRPr lang="en-GB"/>
          </a:p>
        </p:txBody>
      </p:sp>
    </p:spTree>
    <p:extLst>
      <p:ext uri="{BB962C8B-B14F-4D97-AF65-F5344CB8AC3E}">
        <p14:creationId xmlns:p14="http://schemas.microsoft.com/office/powerpoint/2010/main" val="3413497105"/>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200" kern="1200" dirty="0" smtClean="0">
                <a:solidFill>
                  <a:schemeClr val="tx1"/>
                </a:solidFill>
                <a:effectLst/>
                <a:latin typeface="+mn-lt"/>
                <a:ea typeface="+mn-ea"/>
                <a:cs typeface="+mn-cs"/>
              </a:rPr>
              <a:t>ANNs are good for problems where the nature of the target function is hard to guess. Also they are really slow to train. The </a:t>
            </a:r>
            <a:r>
              <a:rPr lang="en-US" sz="1200" kern="1200" dirty="0" err="1" smtClean="0">
                <a:solidFill>
                  <a:schemeClr val="tx1"/>
                </a:solidFill>
                <a:effectLst/>
                <a:latin typeface="+mn-lt"/>
                <a:ea typeface="+mn-ea"/>
                <a:cs typeface="+mn-cs"/>
              </a:rPr>
              <a:t>imagenet</a:t>
            </a:r>
            <a:r>
              <a:rPr lang="en-US" sz="1200" kern="1200" dirty="0" smtClean="0">
                <a:solidFill>
                  <a:schemeClr val="tx1"/>
                </a:solidFill>
                <a:effectLst/>
                <a:latin typeface="+mn-lt"/>
                <a:ea typeface="+mn-ea"/>
                <a:cs typeface="+mn-cs"/>
              </a:rPr>
              <a:t> winner in 2012 took 6 days to train on 2 GPUs but the trained model is really fast at test time.</a:t>
            </a:r>
            <a:endParaRPr lang="en-GB" sz="1200" kern="1200" dirty="0" smtClean="0">
              <a:solidFill>
                <a:schemeClr val="tx1"/>
              </a:solidFill>
              <a:effectLst/>
              <a:latin typeface="+mn-lt"/>
              <a:ea typeface="+mn-ea"/>
              <a:cs typeface="+mn-cs"/>
            </a:endParaRPr>
          </a:p>
          <a:p>
            <a:endParaRPr lang="en-GB" dirty="0"/>
          </a:p>
        </p:txBody>
      </p:sp>
      <p:sp>
        <p:nvSpPr>
          <p:cNvPr id="4" name="Slide Number Placeholder 3"/>
          <p:cNvSpPr>
            <a:spLocks noGrp="1"/>
          </p:cNvSpPr>
          <p:nvPr>
            <p:ph type="sldNum" sz="quarter" idx="10"/>
          </p:nvPr>
        </p:nvSpPr>
        <p:spPr/>
        <p:txBody>
          <a:bodyPr/>
          <a:lstStyle/>
          <a:p>
            <a:fld id="{B9A224E3-A161-4B0D-87C7-AFF7915A20C6}" type="slidenum">
              <a:rPr lang="en-GB" smtClean="0"/>
              <a:t>6</a:t>
            </a:fld>
            <a:endParaRPr lang="en-GB"/>
          </a:p>
        </p:txBody>
      </p:sp>
    </p:spTree>
    <p:extLst>
      <p:ext uri="{BB962C8B-B14F-4D97-AF65-F5344CB8AC3E}">
        <p14:creationId xmlns:p14="http://schemas.microsoft.com/office/powerpoint/2010/main" val="365675707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lang="en-US" sz="1200" u="sng" kern="1200" dirty="0" smtClean="0">
                    <a:solidFill>
                      <a:schemeClr val="tx1"/>
                    </a:solidFill>
                    <a:effectLst/>
                    <a:latin typeface="+mn-lt"/>
                    <a:ea typeface="+mn-ea"/>
                    <a:cs typeface="+mn-cs"/>
                    <a:hlinkClick r:id="rId3"/>
                  </a:rPr>
                  <a:t>http://tex.stackexchange.com/questions/104334/tikz-diagram-of-a-perceptron</a:t>
                </a:r>
                <a:endParaRPr lang="en-GB" sz="1200"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
                </a:r>
                <a:br>
                  <a:rPr lang="en-US" sz="1200" kern="1200" dirty="0" smtClean="0">
                    <a:solidFill>
                      <a:schemeClr val="tx1"/>
                    </a:solidFill>
                    <a:effectLst/>
                    <a:latin typeface="+mn-lt"/>
                    <a:ea typeface="+mn-ea"/>
                    <a:cs typeface="+mn-cs"/>
                  </a:rPr>
                </a:br>
                <a:r>
                  <a:rPr lang="en-US" sz="1200" kern="1200" dirty="0" smtClean="0">
                    <a:solidFill>
                      <a:schemeClr val="tx1"/>
                    </a:solidFill>
                    <a:effectLst/>
                    <a:latin typeface="+mn-lt"/>
                    <a:ea typeface="+mn-ea"/>
                    <a:cs typeface="+mn-cs"/>
                  </a:rPr>
                  <a:t>A biological neuron’s output is in the form of voltage spikes communicated via neurotransmitters. The perceptron has a binary output that is not time varying.</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Then why this model?</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firing rate of a biological neuron can be plotted against aggregated input voltage. The output curve is like a sigmoid function but not exactly a sigmoid function. The threshold activation function is an approximation of this. Thus the output of a perceptron unit can be thought of as the firing rate of a neuron rather than the neuron output itself.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perceptron unit is parametrized by the </a:t>
                </a:r>
                <a14:m>
                  <m:oMath xmlns:m="http://schemas.openxmlformats.org/officeDocument/2006/math">
                    <m:r>
                      <a:rPr lang="en-US" sz="1200" b="1" i="1" kern="1200">
                        <a:solidFill>
                          <a:schemeClr val="tx1"/>
                        </a:solidFill>
                        <a:effectLst/>
                        <a:latin typeface="Cambria Math" panose="02040503050406030204" pitchFamily="18" charset="0"/>
                        <a:ea typeface="+mn-ea"/>
                        <a:cs typeface="+mn-cs"/>
                      </a:rPr>
                      <m:t>𝒘</m:t>
                    </m:r>
                    <m:r>
                      <a:rPr lang="en-US" sz="1200" b="1" i="1" kern="1200">
                        <a:solidFill>
                          <a:schemeClr val="tx1"/>
                        </a:solidFill>
                        <a:effectLst/>
                        <a:latin typeface="Cambria Math" panose="02040503050406030204" pitchFamily="18" charset="0"/>
                        <a:ea typeface="+mn-ea"/>
                        <a:cs typeface="+mn-cs"/>
                      </a:rPr>
                      <m:t>∈</m:t>
                    </m:r>
                    <m:sSup>
                      <m:sSupPr>
                        <m:ctrlPr>
                          <a:rPr lang="en-GB" sz="1200" b="1" i="1" kern="1200">
                            <a:solidFill>
                              <a:schemeClr val="tx1"/>
                            </a:solidFill>
                            <a:effectLst/>
                            <a:latin typeface="Cambria Math" panose="02040503050406030204" pitchFamily="18" charset="0"/>
                            <a:ea typeface="+mn-ea"/>
                            <a:cs typeface="+mn-cs"/>
                          </a:rPr>
                        </m:ctrlPr>
                      </m:sSupPr>
                      <m:e>
                        <m:r>
                          <a:rPr lang="en-US" sz="1200" b="1" i="1" kern="1200">
                            <a:solidFill>
                              <a:schemeClr val="tx1"/>
                            </a:solidFill>
                            <a:effectLst/>
                            <a:latin typeface="Cambria Math" panose="02040503050406030204" pitchFamily="18" charset="0"/>
                            <a:ea typeface="+mn-ea"/>
                            <a:cs typeface="+mn-cs"/>
                          </a:rPr>
                          <m:t>𝑹</m:t>
                        </m:r>
                      </m:e>
                      <m:sup>
                        <m:r>
                          <a:rPr lang="en-US" sz="1200" b="1" i="1" kern="1200">
                            <a:solidFill>
                              <a:schemeClr val="tx1"/>
                            </a:solidFill>
                            <a:effectLst/>
                            <a:latin typeface="Cambria Math" panose="02040503050406030204" pitchFamily="18" charset="0"/>
                            <a:ea typeface="+mn-ea"/>
                            <a:cs typeface="+mn-cs"/>
                          </a:rPr>
                          <m:t>𝒏</m:t>
                        </m:r>
                      </m:sup>
                    </m:sSup>
                  </m:oMath>
                </a14:m>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vector. It can represent any linear decision boundary in n dimensional space. Note that the first input is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𝑥</m:t>
                        </m:r>
                      </m:e>
                      <m:sub>
                        <m:r>
                          <a:rPr lang="en-US" sz="1200" i="1" kern="1200">
                            <a:solidFill>
                              <a:schemeClr val="tx1"/>
                            </a:solidFill>
                            <a:effectLst/>
                            <a:latin typeface="Cambria Math" panose="02040503050406030204" pitchFamily="18" charset="0"/>
                            <a:ea typeface="+mn-ea"/>
                            <a:cs typeface="+mn-cs"/>
                          </a:rPr>
                          <m:t>0</m:t>
                        </m:r>
                      </m:sub>
                    </m:sSub>
                    <m:r>
                      <a:rPr lang="en-US" sz="1200" i="1" kern="1200">
                        <a:solidFill>
                          <a:schemeClr val="tx1"/>
                        </a:solidFill>
                        <a:effectLst/>
                        <a:latin typeface="Cambria Math" panose="02040503050406030204" pitchFamily="18" charset="0"/>
                        <a:ea typeface="+mn-ea"/>
                        <a:cs typeface="+mn-cs"/>
                      </a:rPr>
                      <m:t>=1</m:t>
                    </m:r>
                  </m:oMath>
                </a14:m>
                <a:r>
                  <a:rPr lang="en-US" sz="1200" kern="1200" dirty="0">
                    <a:solidFill>
                      <a:schemeClr val="tx1"/>
                    </a:solidFill>
                    <a:effectLst/>
                    <a:latin typeface="+mn-lt"/>
                    <a:ea typeface="+mn-ea"/>
                    <a:cs typeface="+mn-cs"/>
                  </a:rPr>
                  <a:t> which accommodates the offset term of the hyperplane neatly in vector notation. For any given machine learning problem, say the classification of apple against orange, we will need to learn this </a:t>
                </a:r>
                <a14:m>
                  <m:oMath xmlns:m="http://schemas.openxmlformats.org/officeDocument/2006/math">
                    <m:r>
                      <a:rPr lang="en-US" sz="1200" b="1" i="1" kern="1200">
                        <a:solidFill>
                          <a:schemeClr val="tx1"/>
                        </a:solidFill>
                        <a:effectLst/>
                        <a:latin typeface="Cambria Math" panose="02040503050406030204" pitchFamily="18" charset="0"/>
                        <a:ea typeface="+mn-ea"/>
                        <a:cs typeface="+mn-cs"/>
                      </a:rPr>
                      <m:t>𝒘</m:t>
                    </m:r>
                  </m:oMath>
                </a14:m>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from training data.</a:t>
                </a:r>
                <a:endParaRPr lang="en-GB" sz="1200" kern="1200" dirty="0">
                  <a:solidFill>
                    <a:schemeClr val="tx1"/>
                  </a:solidFill>
                  <a:effectLst/>
                  <a:latin typeface="+mn-lt"/>
                  <a:ea typeface="+mn-ea"/>
                  <a:cs typeface="+mn-cs"/>
                </a:endParaRPr>
              </a:p>
              <a:p>
                <a:endParaRPr lang="en-GB" dirty="0"/>
              </a:p>
            </p:txBody>
          </p:sp>
        </mc:Choice>
        <mc:Fallback xmlns="">
          <p:sp>
            <p:nvSpPr>
              <p:cNvPr id="3" name="Notes Placeholder 2"/>
              <p:cNvSpPr>
                <a:spLocks noGrp="1"/>
              </p:cNvSpPr>
              <p:nvPr>
                <p:ph type="body" idx="1"/>
              </p:nvPr>
            </p:nvSpPr>
            <p:spPr/>
            <p:txBody>
              <a:bodyPr/>
              <a:lstStyle/>
              <a:p>
                <a:r>
                  <a:rPr lang="en-US" sz="1200" u="sng" kern="1200" dirty="0" smtClean="0">
                    <a:solidFill>
                      <a:schemeClr val="tx1"/>
                    </a:solidFill>
                    <a:effectLst/>
                    <a:latin typeface="+mn-lt"/>
                    <a:ea typeface="+mn-ea"/>
                    <a:cs typeface="+mn-cs"/>
                    <a:hlinkClick r:id="rId4"/>
                  </a:rPr>
                  <a:t>https://askabiologist.asu.edu/sites/default/files/resources/articles/neuron_anatomy.jpg</a:t>
                </a:r>
                <a:endParaRPr lang="en-US" sz="1200" u="sng" kern="1200" dirty="0" smtClean="0">
                  <a:solidFill>
                    <a:schemeClr val="tx1"/>
                  </a:solidFill>
                  <a:effectLst/>
                  <a:latin typeface="+mn-lt"/>
                  <a:ea typeface="+mn-ea"/>
                  <a:cs typeface="+mn-cs"/>
                </a:endParaRPr>
              </a:p>
              <a:p>
                <a:endParaRPr lang="en-US" sz="1200" u="sng" kern="1200" dirty="0" smtClean="0">
                  <a:solidFill>
                    <a:schemeClr val="tx1"/>
                  </a:solidFill>
                  <a:effectLst/>
                  <a:latin typeface="+mn-lt"/>
                  <a:ea typeface="+mn-ea"/>
                  <a:cs typeface="+mn-cs"/>
                </a:endParaRPr>
              </a:p>
              <a:p>
                <a:endParaRPr lang="en-US" sz="1200" u="sng" kern="1200" dirty="0" smtClean="0">
                  <a:solidFill>
                    <a:schemeClr val="tx1"/>
                  </a:solidFill>
                  <a:effectLst/>
                  <a:latin typeface="+mn-lt"/>
                  <a:ea typeface="+mn-ea"/>
                  <a:cs typeface="+mn-cs"/>
                </a:endParaRPr>
              </a:p>
              <a:p>
                <a:r>
                  <a:rPr lang="en-US" sz="1200" kern="1200" dirty="0" smtClean="0">
                    <a:solidFill>
                      <a:schemeClr val="tx1"/>
                    </a:solidFill>
                    <a:effectLst/>
                    <a:latin typeface="+mn-lt"/>
                    <a:ea typeface="+mn-ea"/>
                    <a:cs typeface="+mn-cs"/>
                  </a:rPr>
                  <a:t>A biological neuron’s output is in the form of voltage spikes communicated via neurotransmitters. The perceptron has a binary output that is not time varying.</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Then why this model?</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firing rate of a biological neuron can be plotted against aggregated input voltage. The output curve is like a sigmoid function but not exactly a sigmoid function. The threshold activation function is an approximation of this. Thus the output of a perceptron unit can be thought of as the firing rate of a neuron rather than the neuron output itself.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perceptron unit is parametrized by the </a:t>
                </a:r>
                <a:r>
                  <a:rPr lang="en-US" sz="1200" b="1" i="0" kern="1200">
                    <a:solidFill>
                      <a:schemeClr val="tx1"/>
                    </a:solidFill>
                    <a:effectLst/>
                    <a:latin typeface="+mn-lt"/>
                    <a:ea typeface="+mn-ea"/>
                    <a:cs typeface="+mn-cs"/>
                  </a:rPr>
                  <a:t>𝒘∈𝑹</a:t>
                </a:r>
                <a:r>
                  <a:rPr lang="en-GB" sz="1200" b="1" i="0" kern="1200">
                    <a:solidFill>
                      <a:schemeClr val="tx1"/>
                    </a:solidFill>
                    <a:effectLst/>
                    <a:latin typeface="+mn-lt"/>
                    <a:ea typeface="+mn-ea"/>
                    <a:cs typeface="+mn-cs"/>
                  </a:rPr>
                  <a:t>^</a:t>
                </a:r>
                <a:r>
                  <a:rPr lang="en-US" sz="1200" b="1" i="0" kern="1200">
                    <a:solidFill>
                      <a:schemeClr val="tx1"/>
                    </a:solidFill>
                    <a:effectLst/>
                    <a:latin typeface="+mn-lt"/>
                    <a:ea typeface="+mn-ea"/>
                    <a:cs typeface="+mn-cs"/>
                  </a:rPr>
                  <a:t>𝒏</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vector. It can represent any linear decision boundary in n dimensional space. Note that the first input is </a:t>
                </a:r>
                <a:r>
                  <a:rPr lang="en-US" sz="1200" i="0" kern="1200">
                    <a:solidFill>
                      <a:schemeClr val="tx1"/>
                    </a:solidFill>
                    <a:effectLst/>
                    <a:latin typeface="+mn-lt"/>
                    <a:ea typeface="+mn-ea"/>
                    <a:cs typeface="+mn-cs"/>
                  </a:rPr>
                  <a:t>𝑥</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0=1</a:t>
                </a:r>
                <a:r>
                  <a:rPr lang="en-US" sz="1200" kern="1200" dirty="0">
                    <a:solidFill>
                      <a:schemeClr val="tx1"/>
                    </a:solidFill>
                    <a:effectLst/>
                    <a:latin typeface="+mn-lt"/>
                    <a:ea typeface="+mn-ea"/>
                    <a:cs typeface="+mn-cs"/>
                  </a:rPr>
                  <a:t> which accommodates the offset term of the hyperplane neatly in vector notation. For any given machine learning problem, say the classification of apple against orange, we will need to learn this </a:t>
                </a:r>
                <a:r>
                  <a:rPr lang="en-US" sz="1200" b="1" i="0" kern="1200">
                    <a:solidFill>
                      <a:schemeClr val="tx1"/>
                    </a:solidFill>
                    <a:effectLst/>
                    <a:latin typeface="+mn-lt"/>
                    <a:ea typeface="+mn-ea"/>
                    <a:cs typeface="+mn-cs"/>
                  </a:rPr>
                  <a:t>𝒘</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from training data.</a:t>
                </a:r>
                <a:endParaRPr lang="en-GB" sz="1200" kern="1200" dirty="0">
                  <a:solidFill>
                    <a:schemeClr val="tx1"/>
                  </a:solidFill>
                  <a:effectLst/>
                  <a:latin typeface="+mn-lt"/>
                  <a:ea typeface="+mn-ea"/>
                  <a:cs typeface="+mn-cs"/>
                </a:endParaRPr>
              </a:p>
              <a:p>
                <a:endParaRPr lang="en-GB" dirty="0"/>
              </a:p>
            </p:txBody>
          </p:sp>
        </mc:Fallback>
      </mc:AlternateContent>
      <p:sp>
        <p:nvSpPr>
          <p:cNvPr id="4" name="Slide Number Placeholder 3"/>
          <p:cNvSpPr>
            <a:spLocks noGrp="1"/>
          </p:cNvSpPr>
          <p:nvPr>
            <p:ph type="sldNum" sz="quarter" idx="10"/>
          </p:nvPr>
        </p:nvSpPr>
        <p:spPr/>
        <p:txBody>
          <a:bodyPr/>
          <a:lstStyle/>
          <a:p>
            <a:fld id="{B9A224E3-A161-4B0D-87C7-AFF7915A20C6}" type="slidenum">
              <a:rPr lang="en-GB" smtClean="0"/>
              <a:t>7</a:t>
            </a:fld>
            <a:endParaRPr lang="en-GB"/>
          </a:p>
        </p:txBody>
      </p:sp>
    </p:spTree>
    <p:extLst>
      <p:ext uri="{BB962C8B-B14F-4D97-AF65-F5344CB8AC3E}">
        <p14:creationId xmlns:p14="http://schemas.microsoft.com/office/powerpoint/2010/main" val="2424754572"/>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original method used for learning a perceptron is called the “Perceptron rule”. In this lecture we shall not discuss it as it is rarely used now a days. Instead we shall discuss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gradient descent method applied to perceptron learning. This is called LMS rule or delta rule. This rule minimizes </a:t>
                </a:r>
                <a:endParaRPr lang="en-GB" sz="1200" kern="1200" dirty="0">
                  <a:solidFill>
                    <a:schemeClr val="tx1"/>
                  </a:solidFill>
                  <a:effectLst/>
                  <a:latin typeface="+mn-lt"/>
                  <a:ea typeface="+mn-ea"/>
                  <a:cs typeface="+mn-cs"/>
                </a:endParaRPr>
              </a:p>
              <a:p>
                <a:pPr/>
                <a14:m>
                  <m:oMathPara xmlns:m="http://schemas.openxmlformats.org/officeDocument/2006/math">
                    <m:oMathParaPr>
                      <m:jc m:val="centerGroup"/>
                    </m:oMathParaPr>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𝐷</m:t>
                          </m:r>
                        </m:sub>
                      </m:sSub>
                      <m:r>
                        <a:rPr lang="en-US" sz="1200" i="1" kern="1200">
                          <a:solidFill>
                            <a:schemeClr val="tx1"/>
                          </a:solidFill>
                          <a:effectLst/>
                          <a:latin typeface="Cambria Math" panose="02040503050406030204" pitchFamily="18" charset="0"/>
                          <a:ea typeface="+mn-ea"/>
                          <a:cs typeface="+mn-cs"/>
                        </a:rPr>
                        <m:t>=</m:t>
                      </m:r>
                      <m:f>
                        <m:fPr>
                          <m:ctrlPr>
                            <a:rPr lang="en-GB" sz="1200" i="1" kern="1200">
                              <a:solidFill>
                                <a:schemeClr val="tx1"/>
                              </a:solidFill>
                              <a:effectLst/>
                              <a:latin typeface="Cambria Math" panose="02040503050406030204" pitchFamily="18" charset="0"/>
                              <a:ea typeface="+mn-ea"/>
                              <a:cs typeface="+mn-cs"/>
                            </a:rPr>
                          </m:ctrlPr>
                        </m:fPr>
                        <m:num>
                          <m:r>
                            <a:rPr lang="en-US" sz="1200" i="1" kern="1200">
                              <a:solidFill>
                                <a:schemeClr val="tx1"/>
                              </a:solidFill>
                              <a:effectLst/>
                              <a:latin typeface="Cambria Math" panose="02040503050406030204" pitchFamily="18" charset="0"/>
                              <a:ea typeface="+mn-ea"/>
                              <a:cs typeface="+mn-cs"/>
                            </a:rPr>
                            <m:t>1</m:t>
                          </m:r>
                        </m:num>
                        <m:den>
                          <m:r>
                            <a:rPr lang="en-US" sz="1200" i="1" kern="1200">
                              <a:solidFill>
                                <a:schemeClr val="tx1"/>
                              </a:solidFill>
                              <a:effectLst/>
                              <a:latin typeface="Cambria Math" panose="02040503050406030204" pitchFamily="18" charset="0"/>
                              <a:ea typeface="+mn-ea"/>
                              <a:cs typeface="+mn-cs"/>
                            </a:rPr>
                            <m:t>2</m:t>
                          </m:r>
                          <m:r>
                            <a:rPr lang="en-US" sz="1200" i="1" kern="1200">
                              <a:solidFill>
                                <a:schemeClr val="tx1"/>
                              </a:solidFill>
                              <a:effectLst/>
                              <a:latin typeface="Cambria Math" panose="02040503050406030204" pitchFamily="18" charset="0"/>
                              <a:ea typeface="+mn-ea"/>
                              <a:cs typeface="+mn-cs"/>
                            </a:rPr>
                            <m:t>𝑁</m:t>
                          </m:r>
                        </m:den>
                      </m:f>
                      <m:nary>
                        <m:naryPr>
                          <m:chr m:val="∑"/>
                          <m:limLoc m:val="undOvr"/>
                          <m:ctrlPr>
                            <a:rPr lang="en-GB" sz="1200" i="1" kern="1200">
                              <a:solidFill>
                                <a:schemeClr val="tx1"/>
                              </a:solidFill>
                              <a:effectLst/>
                              <a:latin typeface="Cambria Math" panose="02040503050406030204" pitchFamily="18" charset="0"/>
                              <a:ea typeface="+mn-ea"/>
                              <a:cs typeface="+mn-cs"/>
                            </a:rPr>
                          </m:ctrlPr>
                        </m:naryPr>
                        <m:sub>
                          <m:r>
                            <a:rPr lang="en-US" sz="1200" i="1" kern="1200">
                              <a:solidFill>
                                <a:schemeClr val="tx1"/>
                              </a:solidFill>
                              <a:effectLst/>
                              <a:latin typeface="Cambria Math" panose="02040503050406030204" pitchFamily="18" charset="0"/>
                              <a:ea typeface="+mn-ea"/>
                              <a:cs typeface="+mn-cs"/>
                            </a:rPr>
                            <m:t>𝑑</m:t>
                          </m:r>
                          <m:r>
                            <a:rPr lang="en-US" sz="1200" i="1" kern="1200">
                              <a:solidFill>
                                <a:schemeClr val="tx1"/>
                              </a:solidFill>
                              <a:effectLst/>
                              <a:latin typeface="Cambria Math" panose="02040503050406030204" pitchFamily="18" charset="0"/>
                              <a:ea typeface="+mn-ea"/>
                              <a:cs typeface="+mn-cs"/>
                            </a:rPr>
                            <m:t>=1</m:t>
                          </m:r>
                        </m:sub>
                        <m:sup>
                          <m:r>
                            <a:rPr lang="en-US" sz="1200" i="1" kern="1200">
                              <a:solidFill>
                                <a:schemeClr val="tx1"/>
                              </a:solidFill>
                              <a:effectLst/>
                              <a:latin typeface="Cambria Math" panose="02040503050406030204" pitchFamily="18" charset="0"/>
                              <a:ea typeface="+mn-ea"/>
                              <a:cs typeface="+mn-cs"/>
                            </a:rPr>
                            <m:t>𝑁</m:t>
                          </m:r>
                        </m:sup>
                        <m:e>
                          <m:sSup>
                            <m:sSupPr>
                              <m:ctrlPr>
                                <a:rPr lang="en-GB" sz="1200" i="1" kern="1200">
                                  <a:solidFill>
                                    <a:schemeClr val="tx1"/>
                                  </a:solidFill>
                                  <a:effectLst/>
                                  <a:latin typeface="Cambria Math" panose="02040503050406030204" pitchFamily="18" charset="0"/>
                                  <a:ea typeface="+mn-ea"/>
                                  <a:cs typeface="+mn-cs"/>
                                </a:rPr>
                              </m:ctrlPr>
                            </m:sSupPr>
                            <m:e>
                              <m:d>
                                <m:dPr>
                                  <m:ctrlPr>
                                    <a:rPr lang="en-GB" sz="1200" i="1" kern="1200">
                                      <a:solidFill>
                                        <a:schemeClr val="tx1"/>
                                      </a:solidFill>
                                      <a:effectLst/>
                                      <a:latin typeface="Cambria Math" panose="02040503050406030204" pitchFamily="18" charset="0"/>
                                      <a:ea typeface="+mn-ea"/>
                                      <a:cs typeface="+mn-cs"/>
                                    </a:rPr>
                                  </m:ctrlPr>
                                </m:dPr>
                                <m:e>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𝑑</m:t>
                                      </m:r>
                                    </m:sub>
                                  </m:sSub>
                                  <m:r>
                                    <a:rPr lang="en-US" sz="1200" i="1" kern="1200">
                                      <a:solidFill>
                                        <a:schemeClr val="tx1"/>
                                      </a:solidFill>
                                      <a:effectLst/>
                                      <a:latin typeface="Cambria Math" panose="02040503050406030204" pitchFamily="18" charset="0"/>
                                      <a:ea typeface="+mn-ea"/>
                                      <a:cs typeface="+mn-cs"/>
                                    </a:rPr>
                                    <m:t>−</m:t>
                                  </m:r>
                                  <m:acc>
                                    <m:accPr>
                                      <m:chr m:val="̂"/>
                                      <m:ctrlPr>
                                        <a:rPr lang="en-GB" sz="1200" i="1" kern="1200">
                                          <a:solidFill>
                                            <a:schemeClr val="tx1"/>
                                          </a:solidFill>
                                          <a:effectLst/>
                                          <a:latin typeface="Cambria Math" panose="02040503050406030204" pitchFamily="18" charset="0"/>
                                          <a:ea typeface="+mn-ea"/>
                                          <a:cs typeface="+mn-cs"/>
                                        </a:rPr>
                                      </m:ctrlPr>
                                    </m:accPr>
                                    <m:e>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𝑑</m:t>
                                          </m:r>
                                        </m:sub>
                                      </m:sSub>
                                    </m:e>
                                  </m:acc>
                                </m:e>
                              </m:d>
                            </m:e>
                            <m:sup>
                              <m:r>
                                <a:rPr lang="en-US" sz="1200" i="1" kern="1200">
                                  <a:solidFill>
                                    <a:schemeClr val="tx1"/>
                                  </a:solidFill>
                                  <a:effectLst/>
                                  <a:latin typeface="Cambria Math" panose="02040503050406030204" pitchFamily="18" charset="0"/>
                                  <a:ea typeface="+mn-ea"/>
                                  <a:cs typeface="+mn-cs"/>
                                </a:rPr>
                                <m:t>2</m:t>
                              </m:r>
                            </m:sup>
                          </m:sSup>
                          <m:r>
                            <a:rPr lang="en-US" sz="1200" i="1" kern="1200">
                              <a:solidFill>
                                <a:schemeClr val="tx1"/>
                              </a:solidFill>
                              <a:effectLst/>
                              <a:latin typeface="Cambria Math" panose="02040503050406030204" pitchFamily="18" charset="0"/>
                              <a:ea typeface="+mn-ea"/>
                              <a:cs typeface="+mn-cs"/>
                            </a:rPr>
                            <m:t> </m:t>
                          </m:r>
                        </m:e>
                      </m:nary>
                    </m:oMath>
                  </m:oMathPara>
                </a14:m>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Where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𝑑</m:t>
                        </m:r>
                      </m:sub>
                    </m:sSub>
                  </m:oMath>
                </a14:m>
                <a:r>
                  <a:rPr lang="en-US" sz="1200" kern="1200" dirty="0">
                    <a:solidFill>
                      <a:schemeClr val="tx1"/>
                    </a:solidFill>
                    <a:effectLst/>
                    <a:latin typeface="+mn-lt"/>
                    <a:ea typeface="+mn-ea"/>
                    <a:cs typeface="+mn-cs"/>
                  </a:rPr>
                  <a:t>is the ground truth target value (say +1 for apples and -1 for oranges) and </a:t>
                </a:r>
                <a14:m>
                  <m:oMath xmlns:m="http://schemas.openxmlformats.org/officeDocument/2006/math">
                    <m:acc>
                      <m:accPr>
                        <m:chr m:val="̂"/>
                        <m:ctrlPr>
                          <a:rPr lang="en-GB" sz="1200" i="1" kern="1200">
                            <a:solidFill>
                              <a:schemeClr val="tx1"/>
                            </a:solidFill>
                            <a:effectLst/>
                            <a:latin typeface="Cambria Math" panose="02040503050406030204" pitchFamily="18" charset="0"/>
                            <a:ea typeface="+mn-ea"/>
                            <a:cs typeface="+mn-cs"/>
                          </a:rPr>
                        </m:ctrlPr>
                      </m:accPr>
                      <m:e>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𝑦</m:t>
                            </m:r>
                          </m:e>
                          <m:sub>
                            <m:r>
                              <a:rPr lang="en-US" sz="1200" i="1" kern="1200">
                                <a:solidFill>
                                  <a:schemeClr val="tx1"/>
                                </a:solidFill>
                                <a:effectLst/>
                                <a:latin typeface="Cambria Math" panose="02040503050406030204" pitchFamily="18" charset="0"/>
                                <a:ea typeface="+mn-ea"/>
                                <a:cs typeface="+mn-cs"/>
                              </a:rPr>
                              <m:t>𝑑</m:t>
                            </m:r>
                          </m:sub>
                        </m:sSub>
                      </m:e>
                    </m:acc>
                    <m:r>
                      <a:rPr lang="en-US" sz="1200" i="1" kern="1200">
                        <a:solidFill>
                          <a:schemeClr val="tx1"/>
                        </a:solidFill>
                        <a:effectLst/>
                        <a:latin typeface="Cambria Math" panose="02040503050406030204" pitchFamily="18" charset="0"/>
                        <a:ea typeface="+mn-ea"/>
                        <a:cs typeface="+mn-cs"/>
                      </a:rPr>
                      <m:t>= </m:t>
                    </m:r>
                    <m:sSup>
                      <m:sSupPr>
                        <m:ctrlPr>
                          <a:rPr lang="en-GB" sz="1200" i="1" kern="1200">
                            <a:solidFill>
                              <a:schemeClr val="tx1"/>
                            </a:solidFill>
                            <a:effectLst/>
                            <a:latin typeface="Cambria Math" panose="02040503050406030204" pitchFamily="18" charset="0"/>
                            <a:ea typeface="+mn-ea"/>
                            <a:cs typeface="+mn-cs"/>
                          </a:rPr>
                        </m:ctrlPr>
                      </m:sSupPr>
                      <m:e>
                        <m:r>
                          <a:rPr lang="en-US" sz="1200" b="1" i="1" kern="1200">
                            <a:solidFill>
                              <a:schemeClr val="tx1"/>
                            </a:solidFill>
                            <a:effectLst/>
                            <a:latin typeface="Cambria Math" panose="02040503050406030204" pitchFamily="18" charset="0"/>
                            <a:ea typeface="+mn-ea"/>
                            <a:cs typeface="+mn-cs"/>
                          </a:rPr>
                          <m:t>𝒘</m:t>
                        </m:r>
                      </m:e>
                      <m:sup>
                        <m:r>
                          <a:rPr lang="en-US" sz="1200" i="1" kern="1200">
                            <a:solidFill>
                              <a:schemeClr val="tx1"/>
                            </a:solidFill>
                            <a:effectLst/>
                            <a:latin typeface="Cambria Math" panose="02040503050406030204" pitchFamily="18" charset="0"/>
                            <a:ea typeface="+mn-ea"/>
                            <a:cs typeface="+mn-cs"/>
                          </a:rPr>
                          <m:t>𝑡</m:t>
                        </m:r>
                      </m:sup>
                    </m:sSup>
                    <m:r>
                      <a:rPr lang="en-US" sz="1200" b="1" i="1" kern="1200">
                        <a:solidFill>
                          <a:schemeClr val="tx1"/>
                        </a:solidFill>
                        <a:effectLst/>
                        <a:latin typeface="Cambria Math" panose="02040503050406030204" pitchFamily="18" charset="0"/>
                        <a:ea typeface="+mn-ea"/>
                        <a:cs typeface="+mn-cs"/>
                      </a:rPr>
                      <m:t>𝒙</m:t>
                    </m:r>
                  </m:oMath>
                </a14:m>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is the prediction corresponding to the linear part of the perceptron. This error is minimized using gradient </a:t>
                </a:r>
                <a:r>
                  <a:rPr lang="en-US" sz="1200" kern="1200" dirty="0" smtClean="0">
                    <a:solidFill>
                      <a:schemeClr val="tx1"/>
                    </a:solidFill>
                    <a:effectLst/>
                    <a:latin typeface="+mn-lt"/>
                    <a:ea typeface="+mn-ea"/>
                    <a:cs typeface="+mn-cs"/>
                  </a:rPr>
                  <a:t>descent.</a:t>
                </a:r>
              </a:p>
              <a:p>
                <a:endParaRPr lang="en-US" sz="1200" kern="1200" dirty="0" smtClean="0">
                  <a:solidFill>
                    <a:schemeClr val="tx1"/>
                  </a:solidFill>
                  <a:effectLst/>
                  <a:latin typeface="+mn-lt"/>
                  <a:ea typeface="+mn-ea"/>
                  <a:cs typeface="+mn-cs"/>
                </a:endParaRPr>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original method used for learning a perceptron is called the “Perceptron rule”. In this lecture we shall not discuss it as it is rarely used now a days. Instead we shall discuss</a:t>
                </a:r>
                <a:r>
                  <a:rPr lang="en-US" sz="1200" kern="1200" baseline="0" dirty="0" smtClean="0">
                    <a:solidFill>
                      <a:schemeClr val="tx1"/>
                    </a:solidFill>
                    <a:effectLst/>
                    <a:latin typeface="+mn-lt"/>
                    <a:ea typeface="+mn-ea"/>
                    <a:cs typeface="+mn-cs"/>
                  </a:rPr>
                  <a:t> </a:t>
                </a:r>
                <a:r>
                  <a:rPr lang="en-US" sz="1200" kern="1200" dirty="0" smtClean="0">
                    <a:solidFill>
                      <a:schemeClr val="tx1"/>
                    </a:solidFill>
                    <a:effectLst/>
                    <a:latin typeface="+mn-lt"/>
                    <a:ea typeface="+mn-ea"/>
                    <a:cs typeface="+mn-cs"/>
                  </a:rPr>
                  <a:t>the gradient descent method applied to perceptron learning. This is called LMS rule or delta rule. This rule minimizes </a:t>
                </a:r>
                <a:endParaRPr lang="en-GB" sz="1200" kern="1200" dirty="0">
                  <a:solidFill>
                    <a:schemeClr val="tx1"/>
                  </a:solidFill>
                  <a:effectLst/>
                  <a:latin typeface="+mn-lt"/>
                  <a:ea typeface="+mn-ea"/>
                  <a:cs typeface="+mn-cs"/>
                </a:endParaRPr>
              </a:p>
              <a:p>
                <a:r>
                  <a:rPr lang="en-US" sz="1200" i="0" kern="1200">
                    <a:solidFill>
                      <a:schemeClr val="tx1"/>
                    </a:solidFill>
                    <a:effectLst/>
                    <a:latin typeface="+mn-lt"/>
                    <a:ea typeface="+mn-ea"/>
                    <a:cs typeface="+mn-cs"/>
                  </a:rPr>
                  <a:t>𝐸</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𝐷=1</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2𝑁</a:t>
                </a:r>
                <a:r>
                  <a:rPr lang="en-GB" sz="1200" i="0" kern="1200">
                    <a:solidFill>
                      <a:schemeClr val="tx1"/>
                    </a:solidFill>
                    <a:effectLst/>
                    <a:latin typeface="+mn-lt"/>
                    <a:ea typeface="+mn-ea"/>
                    <a:cs typeface="+mn-cs"/>
                  </a:rPr>
                  <a:t> ∑1</a:t>
                </a:r>
                <a:r>
                  <a:rPr lang="en-US" sz="1200" i="0" kern="1200">
                    <a:solidFill>
                      <a:schemeClr val="tx1"/>
                    </a:solidFill>
                    <a:effectLst/>
                    <a:latin typeface="+mn-lt"/>
                    <a:ea typeface="+mn-ea"/>
                    <a:cs typeface="+mn-cs"/>
                  </a:rPr>
                  <a:t>_</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𝑑=1</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^𝑁▒〖</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 </a:t>
                </a:r>
                <a:r>
                  <a:rPr lang="en-GB" sz="1200" i="0" kern="1200">
                    <a:solidFill>
                      <a:schemeClr val="tx1"/>
                    </a:solidFill>
                    <a:effectLst/>
                    <a:latin typeface="+mn-lt"/>
                    <a:ea typeface="+mn-ea"/>
                    <a:cs typeface="+mn-cs"/>
                  </a:rPr>
                  <a:t>) ̂</a:t>
                </a:r>
                <a:r>
                  <a:rPr lang="en-US" sz="1200" i="0" kern="1200">
                    <a:solidFill>
                      <a:schemeClr val="tx1"/>
                    </a:solidFill>
                    <a:effectLst/>
                    <a:latin typeface="+mn-lt"/>
                    <a:ea typeface="+mn-ea"/>
                    <a:cs typeface="+mn-cs"/>
                  </a:rPr>
                  <a:t>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2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Where </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a:t>
                </a:r>
                <a:r>
                  <a:rPr lang="en-US" sz="1200" kern="1200" dirty="0">
                    <a:solidFill>
                      <a:schemeClr val="tx1"/>
                    </a:solidFill>
                    <a:effectLst/>
                    <a:latin typeface="+mn-lt"/>
                    <a:ea typeface="+mn-ea"/>
                    <a:cs typeface="+mn-cs"/>
                  </a:rPr>
                  <a:t>is the ground truth target value (say +1 for apples and -1 for oranges) and </a:t>
                </a:r>
                <a:r>
                  <a:rPr lang="en-GB" sz="1200"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𝑦</a:t>
                </a:r>
                <a:r>
                  <a:rPr lang="en-GB" sz="1200" i="0" kern="1200">
                    <a:solidFill>
                      <a:schemeClr val="tx1"/>
                    </a:solidFill>
                    <a:effectLst/>
                    <a:latin typeface="+mn-lt"/>
                    <a:ea typeface="+mn-ea"/>
                    <a:cs typeface="+mn-cs"/>
                  </a:rPr>
                  <a:t>_</a:t>
                </a:r>
                <a:r>
                  <a:rPr lang="en-US" sz="1200" i="0" kern="1200">
                    <a:solidFill>
                      <a:schemeClr val="tx1"/>
                    </a:solidFill>
                    <a:effectLst/>
                    <a:latin typeface="+mn-lt"/>
                    <a:ea typeface="+mn-ea"/>
                    <a:cs typeface="+mn-cs"/>
                  </a:rPr>
                  <a:t>𝑑 </a:t>
                </a:r>
                <a:r>
                  <a:rPr lang="en-GB" sz="1200" i="0" kern="1200">
                    <a:solidFill>
                      <a:schemeClr val="tx1"/>
                    </a:solidFill>
                    <a:effectLst/>
                    <a:latin typeface="+mn-lt"/>
                    <a:ea typeface="+mn-ea"/>
                    <a:cs typeface="+mn-cs"/>
                  </a:rPr>
                  <a:t>) ̂</a:t>
                </a:r>
                <a:r>
                  <a:rPr lang="en-US" sz="1200" i="0" kern="1200">
                    <a:solidFill>
                      <a:schemeClr val="tx1"/>
                    </a:solidFill>
                    <a:effectLst/>
                    <a:latin typeface="+mn-lt"/>
                    <a:ea typeface="+mn-ea"/>
                    <a:cs typeface="+mn-cs"/>
                  </a:rPr>
                  <a:t>= </a:t>
                </a:r>
                <a:r>
                  <a:rPr lang="en-US" sz="1200" b="1" i="0" kern="1200">
                    <a:solidFill>
                      <a:schemeClr val="tx1"/>
                    </a:solidFill>
                    <a:effectLst/>
                    <a:latin typeface="+mn-lt"/>
                    <a:ea typeface="+mn-ea"/>
                    <a:cs typeface="+mn-cs"/>
                  </a:rPr>
                  <a:t>𝒘</a:t>
                </a:r>
                <a:r>
                  <a:rPr lang="en-GB" sz="1200" b="1" i="0" kern="1200">
                    <a:solidFill>
                      <a:schemeClr val="tx1"/>
                    </a:solidFill>
                    <a:effectLst/>
                    <a:latin typeface="+mn-lt"/>
                    <a:ea typeface="+mn-ea"/>
                    <a:cs typeface="+mn-cs"/>
                  </a:rPr>
                  <a:t>^</a:t>
                </a:r>
                <a:r>
                  <a:rPr lang="en-US" sz="1200" i="0" kern="1200">
                    <a:solidFill>
                      <a:schemeClr val="tx1"/>
                    </a:solidFill>
                    <a:effectLst/>
                    <a:latin typeface="+mn-lt"/>
                    <a:ea typeface="+mn-ea"/>
                    <a:cs typeface="+mn-cs"/>
                  </a:rPr>
                  <a:t>𝑡</a:t>
                </a:r>
                <a:r>
                  <a:rPr lang="en-US" sz="1200" b="1" i="0" kern="1200">
                    <a:solidFill>
                      <a:schemeClr val="tx1"/>
                    </a:solidFill>
                    <a:effectLst/>
                    <a:latin typeface="+mn-lt"/>
                    <a:ea typeface="+mn-ea"/>
                    <a:cs typeface="+mn-cs"/>
                  </a:rPr>
                  <a:t> 𝒙</a:t>
                </a:r>
                <a:r>
                  <a:rPr lang="en-US" sz="1200" b="1" kern="1200" dirty="0">
                    <a:solidFill>
                      <a:schemeClr val="tx1"/>
                    </a:solidFill>
                    <a:effectLst/>
                    <a:latin typeface="+mn-lt"/>
                    <a:ea typeface="+mn-ea"/>
                    <a:cs typeface="+mn-cs"/>
                  </a:rPr>
                  <a:t> </a:t>
                </a:r>
                <a:r>
                  <a:rPr lang="en-US" sz="1200" kern="1200" dirty="0">
                    <a:solidFill>
                      <a:schemeClr val="tx1"/>
                    </a:solidFill>
                    <a:effectLst/>
                    <a:latin typeface="+mn-lt"/>
                    <a:ea typeface="+mn-ea"/>
                    <a:cs typeface="+mn-cs"/>
                  </a:rPr>
                  <a:t>is the prediction corresponding to the linear part of the perceptron. This error is minimized using gradient </a:t>
                </a:r>
                <a:r>
                  <a:rPr lang="en-US" sz="1200" kern="1200" dirty="0" smtClean="0">
                    <a:solidFill>
                      <a:schemeClr val="tx1"/>
                    </a:solidFill>
                    <a:effectLst/>
                    <a:latin typeface="+mn-lt"/>
                    <a:ea typeface="+mn-ea"/>
                    <a:cs typeface="+mn-cs"/>
                  </a:rPr>
                  <a:t>descent.</a:t>
                </a:r>
              </a:p>
              <a:p>
                <a:endParaRPr lang="en-US" sz="1200" kern="1200" dirty="0" smtClean="0">
                  <a:solidFill>
                    <a:schemeClr val="tx1"/>
                  </a:solidFill>
                  <a:effectLst/>
                  <a:latin typeface="+mn-lt"/>
                  <a:ea typeface="+mn-ea"/>
                  <a:cs typeface="+mn-cs"/>
                </a:endParaRPr>
              </a:p>
            </p:txBody>
          </p:sp>
        </mc:Fallback>
      </mc:AlternateContent>
      <p:sp>
        <p:nvSpPr>
          <p:cNvPr id="4" name="Slide Number Placeholder 3"/>
          <p:cNvSpPr>
            <a:spLocks noGrp="1"/>
          </p:cNvSpPr>
          <p:nvPr>
            <p:ph type="sldNum" sz="quarter" idx="10"/>
          </p:nvPr>
        </p:nvSpPr>
        <p:spPr/>
        <p:txBody>
          <a:bodyPr/>
          <a:lstStyle/>
          <a:p>
            <a:fld id="{B9A224E3-A161-4B0D-87C7-AFF7915A20C6}" type="slidenum">
              <a:rPr lang="en-GB" smtClean="0"/>
              <a:t>8</a:t>
            </a:fld>
            <a:endParaRPr lang="en-GB"/>
          </a:p>
        </p:txBody>
      </p:sp>
    </p:spTree>
    <p:extLst>
      <p:ext uri="{BB962C8B-B14F-4D97-AF65-F5344CB8AC3E}">
        <p14:creationId xmlns:p14="http://schemas.microsoft.com/office/powerpoint/2010/main" val="309913095"/>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mc:AlternateContent xmlns:mc="http://schemas.openxmlformats.org/markup-compatibility/2006" xmlns:a14="http://schemas.microsoft.com/office/drawing/2010/main">
        <mc:Choice Requires="a14">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t>
                </a:r>
                <a:r>
                  <a:rPr lang="en-US" sz="1200" kern="1200" dirty="0">
                    <a:solidFill>
                      <a:schemeClr val="tx1"/>
                    </a:solidFill>
                    <a:effectLst/>
                    <a:latin typeface="+mn-lt"/>
                    <a:ea typeface="+mn-ea"/>
                    <a:cs typeface="+mn-cs"/>
                  </a:rPr>
                  <a:t>pseudo code is shown </a:t>
                </a:r>
                <a:r>
                  <a:rPr lang="en-US" sz="1200" kern="1200" dirty="0" smtClean="0">
                    <a:solidFill>
                      <a:schemeClr val="tx1"/>
                    </a:solidFill>
                    <a:effectLst/>
                    <a:latin typeface="+mn-lt"/>
                    <a:ea typeface="+mn-ea"/>
                    <a:cs typeface="+mn-cs"/>
                  </a:rPr>
                  <a:t>below [WRITE THIS ON THE BLACK</a:t>
                </a:r>
                <a:r>
                  <a:rPr lang="en-US" sz="1200" kern="1200" baseline="0" dirty="0" smtClean="0">
                    <a:solidFill>
                      <a:schemeClr val="tx1"/>
                    </a:solidFill>
                    <a:effectLst/>
                    <a:latin typeface="+mn-lt"/>
                    <a:ea typeface="+mn-ea"/>
                    <a:cs typeface="+mn-cs"/>
                  </a:rPr>
                  <a:t> BOARD]</a:t>
                </a:r>
                <a:r>
                  <a:rPr lang="en-US" sz="1200" kern="1200" dirty="0" smtClean="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Initialize </a:t>
                </a:r>
                <a:r>
                  <a:rPr lang="en-US" sz="1200" b="1" kern="1200" dirty="0">
                    <a:solidFill>
                      <a:schemeClr val="tx1"/>
                    </a:solidFill>
                    <a:effectLst/>
                    <a:latin typeface="+mn-lt"/>
                    <a:ea typeface="+mn-ea"/>
                    <a:cs typeface="+mn-cs"/>
                  </a:rPr>
                  <a:t>w </a:t>
                </a:r>
                <a:r>
                  <a:rPr lang="en-US" sz="1200" kern="1200" dirty="0">
                    <a:solidFill>
                      <a:schemeClr val="tx1"/>
                    </a:solidFill>
                    <a:effectLst/>
                    <a:latin typeface="+mn-lt"/>
                    <a:ea typeface="+mn-ea"/>
                    <a:cs typeface="+mn-cs"/>
                  </a:rPr>
                  <a:t>to small random values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Repeat until satisfied</a:t>
                </a:r>
                <a:endParaRPr lang="en-GB" sz="1200" kern="1200" dirty="0">
                  <a:solidFill>
                    <a:schemeClr val="tx1"/>
                  </a:solidFill>
                  <a:effectLst/>
                  <a:latin typeface="+mn-lt"/>
                  <a:ea typeface="+mn-ea"/>
                  <a:cs typeface="+mn-cs"/>
                </a:endParaRPr>
              </a:p>
              <a:p>
                <a:pPr lvl="1"/>
                <a14:m>
                  <m:oMathPara xmlns:m="http://schemas.openxmlformats.org/officeDocument/2006/math">
                    <m:oMathParaPr>
                      <m:jc m:val="centerGroup"/>
                    </m:oMathParaPr>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kern="1200">
                              <a:solidFill>
                                <a:schemeClr val="tx1"/>
                              </a:solidFill>
                              <a:effectLst/>
                              <a:latin typeface="Cambria Math" panose="02040503050406030204" pitchFamily="18" charset="0"/>
                              <a:ea typeface="+mn-ea"/>
                              <a:cs typeface="+mn-cs"/>
                            </a:rPr>
                            <m:t>𝛻</m:t>
                          </m:r>
                        </m:e>
                        <m:sub>
                          <m:r>
                            <a:rPr lang="en-US" sz="1200" b="1" i="1" kern="1200">
                              <a:solidFill>
                                <a:schemeClr val="tx1"/>
                              </a:solidFill>
                              <a:effectLst/>
                              <a:latin typeface="Cambria Math" panose="02040503050406030204" pitchFamily="18" charset="0"/>
                              <a:ea typeface="+mn-ea"/>
                              <a:cs typeface="+mn-cs"/>
                            </a:rPr>
                            <m:t>𝐰</m:t>
                          </m:r>
                        </m:sub>
                      </m:sSub>
                      <m:d>
                        <m:dPr>
                          <m:ctrlPr>
                            <a:rPr lang="en-GB" sz="1200" b="1" i="1" kern="1200">
                              <a:solidFill>
                                <a:schemeClr val="tx1"/>
                              </a:solidFill>
                              <a:effectLst/>
                              <a:latin typeface="Cambria Math" panose="02040503050406030204" pitchFamily="18" charset="0"/>
                              <a:ea typeface="+mn-ea"/>
                              <a:cs typeface="+mn-cs"/>
                            </a:rPr>
                          </m:ctrlPr>
                        </m:dPr>
                        <m:e>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𝐷</m:t>
                              </m:r>
                            </m:sub>
                          </m:sSub>
                        </m:e>
                      </m:d>
                      <m:r>
                        <a:rPr lang="en-US" sz="1200" b="1" i="1" kern="1200">
                          <a:solidFill>
                            <a:schemeClr val="tx1"/>
                          </a:solidFill>
                          <a:effectLst/>
                          <a:latin typeface="Cambria Math" panose="02040503050406030204" pitchFamily="18" charset="0"/>
                          <a:ea typeface="+mn-ea"/>
                          <a:cs typeface="+mn-cs"/>
                        </a:rPr>
                        <m:t>=</m:t>
                      </m:r>
                      <m:f>
                        <m:fPr>
                          <m:ctrlPr>
                            <a:rPr lang="en-GB" sz="1200" b="1" i="1" kern="1200">
                              <a:solidFill>
                                <a:schemeClr val="tx1"/>
                              </a:solidFill>
                              <a:effectLst/>
                              <a:latin typeface="Cambria Math" panose="02040503050406030204" pitchFamily="18" charset="0"/>
                              <a:ea typeface="+mn-ea"/>
                              <a:cs typeface="+mn-cs"/>
                            </a:rPr>
                          </m:ctrlPr>
                        </m:fPr>
                        <m:num>
                          <m:r>
                            <a:rPr lang="en-US" sz="1200" b="1" i="1" kern="1200">
                              <a:solidFill>
                                <a:schemeClr val="tx1"/>
                              </a:solidFill>
                              <a:effectLst/>
                              <a:latin typeface="Cambria Math" panose="02040503050406030204" pitchFamily="18" charset="0"/>
                              <a:ea typeface="+mn-ea"/>
                              <a:cs typeface="+mn-cs"/>
                            </a:rPr>
                            <m:t>𝟏</m:t>
                          </m:r>
                        </m:num>
                        <m:den>
                          <m:r>
                            <a:rPr lang="en-US" sz="1200" b="1" i="1" kern="1200">
                              <a:solidFill>
                                <a:schemeClr val="tx1"/>
                              </a:solidFill>
                              <a:effectLst/>
                              <a:latin typeface="Cambria Math" panose="02040503050406030204" pitchFamily="18" charset="0"/>
                              <a:ea typeface="+mn-ea"/>
                              <a:cs typeface="+mn-cs"/>
                            </a:rPr>
                            <m:t>𝑵</m:t>
                          </m:r>
                        </m:den>
                      </m:f>
                      <m:nary>
                        <m:naryPr>
                          <m:chr m:val="∑"/>
                          <m:limLoc m:val="undOvr"/>
                          <m:ctrlPr>
                            <a:rPr lang="en-GB" sz="1200" b="1" i="1" kern="1200">
                              <a:solidFill>
                                <a:schemeClr val="tx1"/>
                              </a:solidFill>
                              <a:effectLst/>
                              <a:latin typeface="Cambria Math" panose="02040503050406030204" pitchFamily="18" charset="0"/>
                              <a:ea typeface="+mn-ea"/>
                              <a:cs typeface="+mn-cs"/>
                            </a:rPr>
                          </m:ctrlPr>
                        </m:naryPr>
                        <m:sub>
                          <m:r>
                            <a:rPr lang="en-US" sz="1200" b="1" i="1" kern="1200">
                              <a:solidFill>
                                <a:schemeClr val="tx1"/>
                              </a:solidFill>
                              <a:effectLst/>
                              <a:latin typeface="Cambria Math" panose="02040503050406030204" pitchFamily="18" charset="0"/>
                              <a:ea typeface="+mn-ea"/>
                              <a:cs typeface="+mn-cs"/>
                            </a:rPr>
                            <m:t>𝒅</m:t>
                          </m:r>
                          <m:r>
                            <a:rPr lang="en-US" sz="1200" b="1" i="1" kern="1200">
                              <a:solidFill>
                                <a:schemeClr val="tx1"/>
                              </a:solidFill>
                              <a:effectLst/>
                              <a:latin typeface="Cambria Math" panose="02040503050406030204" pitchFamily="18" charset="0"/>
                              <a:ea typeface="+mn-ea"/>
                              <a:cs typeface="+mn-cs"/>
                            </a:rPr>
                            <m:t>=</m:t>
                          </m:r>
                          <m:r>
                            <a:rPr lang="en-US" sz="1200" b="1" i="1" kern="1200">
                              <a:solidFill>
                                <a:schemeClr val="tx1"/>
                              </a:solidFill>
                              <a:effectLst/>
                              <a:latin typeface="Cambria Math" panose="02040503050406030204" pitchFamily="18" charset="0"/>
                              <a:ea typeface="+mn-ea"/>
                              <a:cs typeface="+mn-cs"/>
                            </a:rPr>
                            <m:t>𝟏</m:t>
                          </m:r>
                        </m:sub>
                        <m:sup>
                          <m:r>
                            <a:rPr lang="en-US" sz="1200" b="1" i="1" kern="1200">
                              <a:solidFill>
                                <a:schemeClr val="tx1"/>
                              </a:solidFill>
                              <a:effectLst/>
                              <a:latin typeface="Cambria Math" panose="02040503050406030204" pitchFamily="18" charset="0"/>
                              <a:ea typeface="+mn-ea"/>
                              <a:cs typeface="+mn-cs"/>
                            </a:rPr>
                            <m:t>𝑵</m:t>
                          </m:r>
                        </m:sup>
                        <m:e>
                          <m:d>
                            <m:dPr>
                              <m:ctrlPr>
                                <a:rPr lang="en-GB" sz="1200" b="1" i="1" kern="1200">
                                  <a:solidFill>
                                    <a:schemeClr val="tx1"/>
                                  </a:solidFill>
                                  <a:effectLst/>
                                  <a:latin typeface="Cambria Math" panose="02040503050406030204" pitchFamily="18" charset="0"/>
                                  <a:ea typeface="+mn-ea"/>
                                  <a:cs typeface="+mn-cs"/>
                                </a:rPr>
                              </m:ctrlPr>
                            </m:dPr>
                            <m:e>
                              <m:sSub>
                                <m:sSubPr>
                                  <m:ctrlPr>
                                    <a:rPr lang="en-GB" sz="1200" b="1" i="1" kern="1200">
                                      <a:solidFill>
                                        <a:schemeClr val="tx1"/>
                                      </a:solidFill>
                                      <a:effectLst/>
                                      <a:latin typeface="Cambria Math" panose="02040503050406030204" pitchFamily="18" charset="0"/>
                                      <a:ea typeface="+mn-ea"/>
                                      <a:cs typeface="+mn-cs"/>
                                    </a:rPr>
                                  </m:ctrlPr>
                                </m:sSubPr>
                                <m:e>
                                  <m:r>
                                    <a:rPr lang="en-US" sz="1200" b="1" i="1" kern="1200">
                                      <a:solidFill>
                                        <a:schemeClr val="tx1"/>
                                      </a:solidFill>
                                      <a:effectLst/>
                                      <a:latin typeface="Cambria Math" panose="02040503050406030204" pitchFamily="18" charset="0"/>
                                      <a:ea typeface="+mn-ea"/>
                                      <a:cs typeface="+mn-cs"/>
                                    </a:rPr>
                                    <m:t>𝒚</m:t>
                                  </m:r>
                                </m:e>
                                <m:sub>
                                  <m:r>
                                    <a:rPr lang="en-US" sz="1200" b="1" i="1" kern="1200">
                                      <a:solidFill>
                                        <a:schemeClr val="tx1"/>
                                      </a:solidFill>
                                      <a:effectLst/>
                                      <a:latin typeface="Cambria Math" panose="02040503050406030204" pitchFamily="18" charset="0"/>
                                      <a:ea typeface="+mn-ea"/>
                                      <a:cs typeface="+mn-cs"/>
                                    </a:rPr>
                                    <m:t>𝒅</m:t>
                                  </m:r>
                                </m:sub>
                              </m:sSub>
                              <m:r>
                                <a:rPr lang="en-US" sz="1200" b="1" i="1" kern="1200">
                                  <a:solidFill>
                                    <a:schemeClr val="tx1"/>
                                  </a:solidFill>
                                  <a:effectLst/>
                                  <a:latin typeface="Cambria Math" panose="02040503050406030204" pitchFamily="18" charset="0"/>
                                  <a:ea typeface="+mn-ea"/>
                                  <a:cs typeface="+mn-cs"/>
                                </a:rPr>
                                <m:t>− </m:t>
                              </m:r>
                              <m:acc>
                                <m:accPr>
                                  <m:chr m:val="̂"/>
                                  <m:ctrlPr>
                                    <a:rPr lang="en-GB" sz="1200" b="1" i="1" kern="1200">
                                      <a:solidFill>
                                        <a:schemeClr val="tx1"/>
                                      </a:solidFill>
                                      <a:effectLst/>
                                      <a:latin typeface="Cambria Math" panose="02040503050406030204" pitchFamily="18" charset="0"/>
                                      <a:ea typeface="+mn-ea"/>
                                      <a:cs typeface="+mn-cs"/>
                                    </a:rPr>
                                  </m:ctrlPr>
                                </m:accPr>
                                <m:e>
                                  <m:sSub>
                                    <m:sSubPr>
                                      <m:ctrlPr>
                                        <a:rPr lang="en-GB" sz="1200" b="1" i="1" kern="1200">
                                          <a:solidFill>
                                            <a:schemeClr val="tx1"/>
                                          </a:solidFill>
                                          <a:effectLst/>
                                          <a:latin typeface="Cambria Math" panose="02040503050406030204" pitchFamily="18" charset="0"/>
                                          <a:ea typeface="+mn-ea"/>
                                          <a:cs typeface="+mn-cs"/>
                                        </a:rPr>
                                      </m:ctrlPr>
                                    </m:sSubPr>
                                    <m:e>
                                      <m:r>
                                        <a:rPr lang="en-US" sz="1200" b="1" i="1" kern="1200">
                                          <a:solidFill>
                                            <a:schemeClr val="tx1"/>
                                          </a:solidFill>
                                          <a:effectLst/>
                                          <a:latin typeface="Cambria Math" panose="02040503050406030204" pitchFamily="18" charset="0"/>
                                          <a:ea typeface="+mn-ea"/>
                                          <a:cs typeface="+mn-cs"/>
                                        </a:rPr>
                                        <m:t>𝒚</m:t>
                                      </m:r>
                                    </m:e>
                                    <m:sub>
                                      <m:r>
                                        <a:rPr lang="en-US" sz="1200" b="1" i="1" kern="1200">
                                          <a:solidFill>
                                            <a:schemeClr val="tx1"/>
                                          </a:solidFill>
                                          <a:effectLst/>
                                          <a:latin typeface="Cambria Math" panose="02040503050406030204" pitchFamily="18" charset="0"/>
                                          <a:ea typeface="+mn-ea"/>
                                          <a:cs typeface="+mn-cs"/>
                                        </a:rPr>
                                        <m:t>𝒅</m:t>
                                      </m:r>
                                    </m:sub>
                                  </m:sSub>
                                </m:e>
                              </m:acc>
                            </m:e>
                          </m:d>
                          <m:r>
                            <a:rPr lang="en-US" sz="1200" b="1" i="1" kern="1200">
                              <a:solidFill>
                                <a:schemeClr val="tx1"/>
                              </a:solidFill>
                              <a:effectLst/>
                              <a:latin typeface="Cambria Math" panose="02040503050406030204" pitchFamily="18" charset="0"/>
                              <a:ea typeface="+mn-ea"/>
                              <a:cs typeface="+mn-cs"/>
                            </a:rPr>
                            <m:t>(−</m:t>
                          </m:r>
                          <m:sSub>
                            <m:sSubPr>
                              <m:ctrlPr>
                                <a:rPr lang="en-GB" sz="1200" b="1" i="1" kern="1200">
                                  <a:solidFill>
                                    <a:schemeClr val="tx1"/>
                                  </a:solidFill>
                                  <a:effectLst/>
                                  <a:latin typeface="Cambria Math" panose="02040503050406030204" pitchFamily="18" charset="0"/>
                                  <a:ea typeface="+mn-ea"/>
                                  <a:cs typeface="+mn-cs"/>
                                </a:rPr>
                              </m:ctrlPr>
                            </m:sSubPr>
                            <m:e>
                              <m:r>
                                <a:rPr lang="en-US" sz="1200" b="1" i="1" kern="1200">
                                  <a:solidFill>
                                    <a:schemeClr val="tx1"/>
                                  </a:solidFill>
                                  <a:effectLst/>
                                  <a:latin typeface="Cambria Math" panose="02040503050406030204" pitchFamily="18" charset="0"/>
                                  <a:ea typeface="+mn-ea"/>
                                  <a:cs typeface="+mn-cs"/>
                                </a:rPr>
                                <m:t>𝒙</m:t>
                              </m:r>
                            </m:e>
                            <m:sub>
                              <m:r>
                                <a:rPr lang="en-US" sz="1200" b="1" i="1" kern="1200">
                                  <a:solidFill>
                                    <a:schemeClr val="tx1"/>
                                  </a:solidFill>
                                  <a:effectLst/>
                                  <a:latin typeface="Cambria Math" panose="02040503050406030204" pitchFamily="18" charset="0"/>
                                  <a:ea typeface="+mn-ea"/>
                                  <a:cs typeface="+mn-cs"/>
                                </a:rPr>
                                <m:t>𝒅</m:t>
                              </m:r>
                            </m:sub>
                          </m:sSub>
                          <m:r>
                            <a:rPr lang="en-US" sz="1200" b="1" i="1" kern="1200">
                              <a:solidFill>
                                <a:schemeClr val="tx1"/>
                              </a:solidFill>
                              <a:effectLst/>
                              <a:latin typeface="Cambria Math" panose="02040503050406030204" pitchFamily="18" charset="0"/>
                              <a:ea typeface="+mn-ea"/>
                              <a:cs typeface="+mn-cs"/>
                            </a:rPr>
                            <m:t>)</m:t>
                          </m:r>
                        </m:e>
                      </m:nary>
                    </m:oMath>
                  </m:oMathPara>
                </a14:m>
                <a:endParaRPr lang="en-GB" sz="1200" kern="1200" dirty="0">
                  <a:solidFill>
                    <a:schemeClr val="tx1"/>
                  </a:solidFill>
                  <a:effectLst/>
                  <a:latin typeface="+mn-lt"/>
                  <a:ea typeface="+mn-ea"/>
                  <a:cs typeface="+mn-cs"/>
                </a:endParaRPr>
              </a:p>
              <a:p>
                <a:pPr lvl="1"/>
                <a14:m>
                  <m:oMathPara xmlns:m="http://schemas.openxmlformats.org/officeDocument/2006/math">
                    <m:oMathParaPr>
                      <m:jc m:val="centerGroup"/>
                    </m:oMathParaPr>
                    <m:oMath xmlns:m="http://schemas.openxmlformats.org/officeDocument/2006/math">
                      <m:r>
                        <a:rPr lang="en-US" sz="1200" b="1" i="1" kern="1200">
                          <a:solidFill>
                            <a:schemeClr val="tx1"/>
                          </a:solidFill>
                          <a:effectLst/>
                          <a:latin typeface="Cambria Math" panose="02040503050406030204" pitchFamily="18" charset="0"/>
                          <a:ea typeface="+mn-ea"/>
                          <a:cs typeface="+mn-cs"/>
                        </a:rPr>
                        <m:t>𝒘</m:t>
                      </m:r>
                      <m:r>
                        <a:rPr lang="en-US" sz="1200" b="1" i="1" kern="1200">
                          <a:solidFill>
                            <a:schemeClr val="tx1"/>
                          </a:solidFill>
                          <a:effectLst/>
                          <a:latin typeface="Cambria Math" panose="02040503050406030204" pitchFamily="18" charset="0"/>
                          <a:ea typeface="+mn-ea"/>
                          <a:cs typeface="+mn-cs"/>
                        </a:rPr>
                        <m:t>←</m:t>
                      </m:r>
                      <m:r>
                        <a:rPr lang="en-US" sz="1200" b="1" i="1" kern="1200">
                          <a:solidFill>
                            <a:schemeClr val="tx1"/>
                          </a:solidFill>
                          <a:effectLst/>
                          <a:latin typeface="Cambria Math" panose="02040503050406030204" pitchFamily="18" charset="0"/>
                          <a:ea typeface="+mn-ea"/>
                          <a:cs typeface="+mn-cs"/>
                        </a:rPr>
                        <m:t>𝒘</m:t>
                      </m:r>
                      <m:r>
                        <a:rPr lang="en-US" sz="1200" b="1" i="1" kern="1200">
                          <a:solidFill>
                            <a:schemeClr val="tx1"/>
                          </a:solidFill>
                          <a:effectLst/>
                          <a:latin typeface="Cambria Math" panose="02040503050406030204" pitchFamily="18" charset="0"/>
                          <a:ea typeface="+mn-ea"/>
                          <a:cs typeface="+mn-cs"/>
                        </a:rPr>
                        <m:t>−</m:t>
                      </m:r>
                      <m:r>
                        <a:rPr lang="en-US" sz="1200" i="1" kern="1200">
                          <a:solidFill>
                            <a:schemeClr val="tx1"/>
                          </a:solidFill>
                          <a:effectLst/>
                          <a:latin typeface="Cambria Math" panose="02040503050406030204" pitchFamily="18" charset="0"/>
                          <a:ea typeface="+mn-ea"/>
                          <a:cs typeface="+mn-cs"/>
                        </a:rPr>
                        <m:t>𝜂</m:t>
                      </m:r>
                      <m:sSub>
                        <m:sSubPr>
                          <m:ctrlPr>
                            <a:rPr lang="en-GB" sz="1200" b="1" i="1" kern="1200">
                              <a:solidFill>
                                <a:schemeClr val="tx1"/>
                              </a:solidFill>
                              <a:effectLst/>
                              <a:latin typeface="Cambria Math" panose="02040503050406030204" pitchFamily="18" charset="0"/>
                              <a:ea typeface="+mn-ea"/>
                              <a:cs typeface="+mn-cs"/>
                            </a:rPr>
                          </m:ctrlPr>
                        </m:sSubPr>
                        <m:e>
                          <m:r>
                            <a:rPr lang="en-US" sz="1200" b="1" i="1" kern="1200">
                              <a:solidFill>
                                <a:schemeClr val="tx1"/>
                              </a:solidFill>
                              <a:effectLst/>
                              <a:latin typeface="Cambria Math" panose="02040503050406030204" pitchFamily="18" charset="0"/>
                              <a:ea typeface="+mn-ea"/>
                              <a:cs typeface="+mn-cs"/>
                            </a:rPr>
                            <m:t>𝛁</m:t>
                          </m:r>
                        </m:e>
                        <m:sub>
                          <m:r>
                            <a:rPr lang="en-US" sz="1200" b="1" i="1" kern="1200">
                              <a:solidFill>
                                <a:schemeClr val="tx1"/>
                              </a:solidFill>
                              <a:effectLst/>
                              <a:latin typeface="Cambria Math" panose="02040503050406030204" pitchFamily="18" charset="0"/>
                              <a:ea typeface="+mn-ea"/>
                              <a:cs typeface="+mn-cs"/>
                            </a:rPr>
                            <m:t>𝒘</m:t>
                          </m:r>
                        </m:sub>
                      </m:sSub>
                      <m:d>
                        <m:dPr>
                          <m:ctrlPr>
                            <a:rPr lang="en-GB" sz="1200" i="1" kern="1200">
                              <a:solidFill>
                                <a:schemeClr val="tx1"/>
                              </a:solidFill>
                              <a:effectLst/>
                              <a:latin typeface="Cambria Math" panose="02040503050406030204" pitchFamily="18" charset="0"/>
                              <a:ea typeface="+mn-ea"/>
                              <a:cs typeface="+mn-cs"/>
                            </a:rPr>
                          </m:ctrlPr>
                        </m:dPr>
                        <m:e>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𝐷</m:t>
                              </m:r>
                            </m:sub>
                          </m:sSub>
                        </m:e>
                      </m:d>
                    </m:oMath>
                  </m:oMathPara>
                </a14:m>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gradient descent procedure simply follows the direction of negative of the gradient to minimize the loss function </a:t>
                </a:r>
                <a14:m>
                  <m:oMath xmlns:m="http://schemas.openxmlformats.org/officeDocument/2006/math">
                    <m:sSub>
                      <m:sSubPr>
                        <m:ctrlPr>
                          <a:rPr lang="en-GB" sz="1200" i="1" kern="1200">
                            <a:solidFill>
                              <a:schemeClr val="tx1"/>
                            </a:solidFill>
                            <a:effectLst/>
                            <a:latin typeface="Cambria Math" panose="02040503050406030204" pitchFamily="18" charset="0"/>
                            <a:ea typeface="+mn-ea"/>
                            <a:cs typeface="+mn-cs"/>
                          </a:rPr>
                        </m:ctrlPr>
                      </m:sSubPr>
                      <m:e>
                        <m:r>
                          <a:rPr lang="en-US" sz="1200" i="1" kern="1200">
                            <a:solidFill>
                              <a:schemeClr val="tx1"/>
                            </a:solidFill>
                            <a:effectLst/>
                            <a:latin typeface="Cambria Math" panose="02040503050406030204" pitchFamily="18" charset="0"/>
                            <a:ea typeface="+mn-ea"/>
                            <a:cs typeface="+mn-cs"/>
                          </a:rPr>
                          <m:t>𝐸</m:t>
                        </m:r>
                      </m:e>
                      <m:sub>
                        <m:r>
                          <a:rPr lang="en-US" sz="1200" i="1" kern="1200">
                            <a:solidFill>
                              <a:schemeClr val="tx1"/>
                            </a:solidFill>
                            <a:effectLst/>
                            <a:latin typeface="Cambria Math" panose="02040503050406030204" pitchFamily="18" charset="0"/>
                            <a:ea typeface="+mn-ea"/>
                            <a:cs typeface="+mn-cs"/>
                          </a:rPr>
                          <m:t>𝐷</m:t>
                        </m:r>
                      </m:sub>
                    </m:sSub>
                  </m:oMath>
                </a14:m>
                <a:r>
                  <a:rPr lang="en-US" sz="1200" kern="1200" dirty="0">
                    <a:solidFill>
                      <a:schemeClr val="tx1"/>
                    </a:solidFill>
                    <a:effectLst/>
                    <a:latin typeface="+mn-lt"/>
                    <a:ea typeface="+mn-ea"/>
                    <a:cs typeface="+mn-cs"/>
                  </a:rPr>
                  <a:t>. Why does following the negative of the gradient effect the loss function value?</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gradient is the direct of steepest ascent in the local neighborhood around a point. The negative of this is the direct of steepest descent. Because this property is true only locally, we follow the chosen direction for a small step size</a:t>
                </a:r>
                <a14:m>
                  <m:oMath xmlns:m="http://schemas.openxmlformats.org/officeDocument/2006/math">
                    <m:r>
                      <a:rPr lang="en-US" sz="1200" i="1" kern="1200">
                        <a:solidFill>
                          <a:schemeClr val="tx1"/>
                        </a:solidFill>
                        <a:effectLst/>
                        <a:latin typeface="Cambria Math" panose="02040503050406030204" pitchFamily="18" charset="0"/>
                        <a:ea typeface="+mn-ea"/>
                        <a:cs typeface="+mn-cs"/>
                      </a:rPr>
                      <m:t> </m:t>
                    </m:r>
                    <m:r>
                      <a:rPr lang="en-US" sz="1200" i="1" kern="1200">
                        <a:solidFill>
                          <a:schemeClr val="tx1"/>
                        </a:solidFill>
                        <a:effectLst/>
                        <a:latin typeface="Cambria Math" panose="02040503050406030204" pitchFamily="18" charset="0"/>
                        <a:ea typeface="+mn-ea"/>
                        <a:cs typeface="+mn-cs"/>
                      </a:rPr>
                      <m:t>𝜂</m:t>
                    </m:r>
                  </m:oMath>
                </a14:m>
                <a:r>
                  <a:rPr lang="en-US" sz="1200" kern="1200" dirty="0">
                    <a:solidFill>
                      <a:schemeClr val="tx1"/>
                    </a:solidFill>
                    <a:effectLst/>
                    <a:latin typeface="+mn-lt"/>
                    <a:ea typeface="+mn-ea"/>
                    <a:cs typeface="+mn-cs"/>
                  </a:rPr>
                  <a:t>. This is a hyper-parameter typically chosen by hand.</a:t>
                </a:r>
                <a:endParaRPr lang="en-GB" sz="1200" kern="1200" dirty="0">
                  <a:solidFill>
                    <a:schemeClr val="tx1"/>
                  </a:solidFill>
                  <a:effectLst/>
                  <a:latin typeface="+mn-lt"/>
                  <a:ea typeface="+mn-ea"/>
                  <a:cs typeface="+mn-cs"/>
                </a:endParaRPr>
              </a:p>
              <a:p>
                <a:endParaRPr lang="en-GB" dirty="0"/>
              </a:p>
              <a:p>
                <a:endParaRPr lang="en-GB" dirty="0"/>
              </a:p>
            </p:txBody>
          </p:sp>
        </mc:Choice>
        <mc:Fallback xmlns="">
          <p:sp>
            <p:nvSpPr>
              <p:cNvPr id="3" name="Notes Placeholder 2"/>
              <p:cNvSpPr>
                <a:spLocks noGrp="1"/>
              </p:cNvSpPr>
              <p:nvPr>
                <p:ph type="body" idx="1"/>
              </p:nvPr>
            </p:nvSpPr>
            <p:spPr/>
            <p:txBody>
              <a:bodyPr/>
              <a:lstStyle/>
              <a:p>
                <a:r>
                  <a:rPr lang="en-US" sz="1200" kern="1200" dirty="0" smtClean="0">
                    <a:solidFill>
                      <a:schemeClr val="tx1"/>
                    </a:solidFill>
                    <a:effectLst/>
                    <a:latin typeface="+mn-lt"/>
                    <a:ea typeface="+mn-ea"/>
                    <a:cs typeface="+mn-cs"/>
                  </a:rPr>
                  <a:t>The </a:t>
                </a:r>
                <a:r>
                  <a:rPr lang="en-US" sz="1200" kern="1200" dirty="0">
                    <a:solidFill>
                      <a:schemeClr val="tx1"/>
                    </a:solidFill>
                    <a:effectLst/>
                    <a:latin typeface="+mn-lt"/>
                    <a:ea typeface="+mn-ea"/>
                    <a:cs typeface="+mn-cs"/>
                  </a:rPr>
                  <a:t>pseudo code is shown </a:t>
                </a:r>
                <a:r>
                  <a:rPr lang="en-US" sz="1200" kern="1200" dirty="0" smtClean="0">
                    <a:solidFill>
                      <a:schemeClr val="tx1"/>
                    </a:solidFill>
                    <a:effectLst/>
                    <a:latin typeface="+mn-lt"/>
                    <a:ea typeface="+mn-ea"/>
                    <a:cs typeface="+mn-cs"/>
                  </a:rPr>
                  <a:t>below [WRITE THIS ON THE BLACK</a:t>
                </a:r>
                <a:r>
                  <a:rPr lang="en-US" sz="1200" kern="1200" baseline="0" dirty="0" smtClean="0">
                    <a:solidFill>
                      <a:schemeClr val="tx1"/>
                    </a:solidFill>
                    <a:effectLst/>
                    <a:latin typeface="+mn-lt"/>
                    <a:ea typeface="+mn-ea"/>
                    <a:cs typeface="+mn-cs"/>
                  </a:rPr>
                  <a:t> BOARD]</a:t>
                </a:r>
                <a:r>
                  <a:rPr lang="en-US" sz="1200" kern="1200" dirty="0" smtClean="0">
                    <a:solidFill>
                      <a:schemeClr val="tx1"/>
                    </a:solidFill>
                    <a:effectLst/>
                    <a:latin typeface="+mn-lt"/>
                    <a:ea typeface="+mn-ea"/>
                    <a:cs typeface="+mn-cs"/>
                  </a:rPr>
                  <a:t>:-</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Initialize </a:t>
                </a:r>
                <a:r>
                  <a:rPr lang="en-US" sz="1200" b="1" kern="1200" dirty="0">
                    <a:solidFill>
                      <a:schemeClr val="tx1"/>
                    </a:solidFill>
                    <a:effectLst/>
                    <a:latin typeface="+mn-lt"/>
                    <a:ea typeface="+mn-ea"/>
                    <a:cs typeface="+mn-cs"/>
                  </a:rPr>
                  <a:t>w </a:t>
                </a:r>
                <a:r>
                  <a:rPr lang="en-US" sz="1200" kern="1200" dirty="0">
                    <a:solidFill>
                      <a:schemeClr val="tx1"/>
                    </a:solidFill>
                    <a:effectLst/>
                    <a:latin typeface="+mn-lt"/>
                    <a:ea typeface="+mn-ea"/>
                    <a:cs typeface="+mn-cs"/>
                  </a:rPr>
                  <a:t>to small random values </a:t>
                </a:r>
                <a:endParaRPr lang="en-GB" sz="1200" kern="1200" dirty="0">
                  <a:solidFill>
                    <a:schemeClr val="tx1"/>
                  </a:solidFill>
                  <a:effectLst/>
                  <a:latin typeface="+mn-lt"/>
                  <a:ea typeface="+mn-ea"/>
                  <a:cs typeface="+mn-cs"/>
                </a:endParaRPr>
              </a:p>
              <a:p>
                <a:pPr lvl="0"/>
                <a:r>
                  <a:rPr lang="en-US" sz="1200" kern="1200" dirty="0">
                    <a:solidFill>
                      <a:schemeClr val="tx1"/>
                    </a:solidFill>
                    <a:effectLst/>
                    <a:latin typeface="+mn-lt"/>
                    <a:ea typeface="+mn-ea"/>
                    <a:cs typeface="+mn-cs"/>
                  </a:rPr>
                  <a:t>Repeat until satisfied</a:t>
                </a:r>
                <a:endParaRPr lang="en-GB" sz="1200" kern="1200" dirty="0">
                  <a:solidFill>
                    <a:schemeClr val="tx1"/>
                  </a:solidFill>
                  <a:effectLst/>
                  <a:latin typeface="+mn-lt"/>
                  <a:ea typeface="+mn-ea"/>
                  <a:cs typeface="+mn-cs"/>
                </a:endParaRPr>
              </a:p>
              <a:p>
                <a:pPr lvl="1"/>
                <a:r>
                  <a:rPr lang="en-US" sz="1200" i="0" kern="1200">
                    <a:solidFill>
                      <a:schemeClr val="tx1"/>
                    </a:solidFill>
                    <a:effectLst/>
                    <a:latin typeface="Cambria Math" panose="02040503050406030204" pitchFamily="18" charset="0"/>
                    <a:ea typeface="+mn-ea"/>
                    <a:cs typeface="+mn-cs"/>
                  </a:rPr>
                  <a:t>𝛻</a:t>
                </a:r>
                <a:r>
                  <a:rPr lang="en-GB" sz="1200" i="0" kern="1200">
                    <a:solidFill>
                      <a:schemeClr val="tx1"/>
                    </a:solidFill>
                    <a:effectLst/>
                    <a:latin typeface="Cambria Math" panose="02040503050406030204" pitchFamily="18" charset="0"/>
                    <a:ea typeface="+mn-ea"/>
                    <a:cs typeface="+mn-cs"/>
                  </a:rPr>
                  <a:t>_</a:t>
                </a:r>
                <a:r>
                  <a:rPr lang="en-US" sz="1200" b="1" i="0" kern="1200">
                    <a:solidFill>
                      <a:schemeClr val="tx1"/>
                    </a:solidFill>
                    <a:effectLst/>
                    <a:latin typeface="Cambria Math" panose="02040503050406030204" pitchFamily="18" charset="0"/>
                    <a:ea typeface="+mn-ea"/>
                    <a:cs typeface="+mn-cs"/>
                  </a:rPr>
                  <a:t>𝐰</a:t>
                </a:r>
                <a:r>
                  <a:rPr lang="en-GB" sz="1200" b="1" i="0" kern="1200">
                    <a:solidFill>
                      <a:schemeClr val="tx1"/>
                    </a:solidFill>
                    <a:effectLst/>
                    <a:latin typeface="Cambria Math" panose="02040503050406030204" pitchFamily="18" charset="0"/>
                    <a:ea typeface="+mn-ea"/>
                    <a:cs typeface="+mn-cs"/>
                  </a:rPr>
                  <a:t> (</a:t>
                </a:r>
                <a:r>
                  <a:rPr lang="en-US" sz="1200" i="0" kern="1200">
                    <a:solidFill>
                      <a:schemeClr val="tx1"/>
                    </a:solidFill>
                    <a:effectLst/>
                    <a:latin typeface="Cambria Math" panose="02040503050406030204" pitchFamily="18" charset="0"/>
                    <a:ea typeface="+mn-ea"/>
                    <a:cs typeface="+mn-cs"/>
                  </a:rPr>
                  <a:t>𝐸</a:t>
                </a:r>
                <a:r>
                  <a:rPr lang="en-GB" sz="1200" i="0" kern="1200">
                    <a:solidFill>
                      <a:schemeClr val="tx1"/>
                    </a:solidFill>
                    <a:effectLst/>
                    <a:latin typeface="Cambria Math" panose="02040503050406030204" pitchFamily="18" charset="0"/>
                    <a:ea typeface="+mn-ea"/>
                    <a:cs typeface="+mn-cs"/>
                  </a:rPr>
                  <a:t>_</a:t>
                </a:r>
                <a:r>
                  <a:rPr lang="en-US" sz="1200" i="0" kern="1200">
                    <a:solidFill>
                      <a:schemeClr val="tx1"/>
                    </a:solidFill>
                    <a:effectLst/>
                    <a:latin typeface="Cambria Math" panose="02040503050406030204" pitchFamily="18" charset="0"/>
                    <a:ea typeface="+mn-ea"/>
                    <a:cs typeface="+mn-cs"/>
                  </a:rPr>
                  <a:t>𝐷</a:t>
                </a:r>
                <a:r>
                  <a:rPr lang="en-US" sz="1200" b="1" i="0" kern="1200">
                    <a:solidFill>
                      <a:schemeClr val="tx1"/>
                    </a:solidFill>
                    <a:effectLst/>
                    <a:latin typeface="Cambria Math" panose="02040503050406030204" pitchFamily="18" charset="0"/>
                    <a:ea typeface="+mn-ea"/>
                    <a:cs typeface="+mn-cs"/>
                  </a:rPr>
                  <a:t> )=𝟏</a:t>
                </a:r>
                <a:r>
                  <a:rPr lang="en-GB" sz="1200" b="1" i="0" kern="1200">
                    <a:solidFill>
                      <a:schemeClr val="tx1"/>
                    </a:solidFill>
                    <a:effectLst/>
                    <a:latin typeface="Cambria Math" panose="02040503050406030204" pitchFamily="18" charset="0"/>
                    <a:ea typeface="+mn-ea"/>
                    <a:cs typeface="+mn-cs"/>
                  </a:rPr>
                  <a:t>/</a:t>
                </a:r>
                <a:r>
                  <a:rPr lang="en-US" sz="1200" b="1" i="0" kern="1200">
                    <a:solidFill>
                      <a:schemeClr val="tx1"/>
                    </a:solidFill>
                    <a:effectLst/>
                    <a:latin typeface="Cambria Math" panose="02040503050406030204" pitchFamily="18" charset="0"/>
                    <a:ea typeface="+mn-ea"/>
                    <a:cs typeface="+mn-cs"/>
                  </a:rPr>
                  <a:t>𝑵</a:t>
                </a:r>
                <a:r>
                  <a:rPr lang="en-GB" sz="1200" b="1" i="0" kern="1200">
                    <a:solidFill>
                      <a:schemeClr val="tx1"/>
                    </a:solidFill>
                    <a:effectLst/>
                    <a:latin typeface="Cambria Math" panose="02040503050406030204" pitchFamily="18" charset="0"/>
                    <a:ea typeface="+mn-ea"/>
                    <a:cs typeface="+mn-cs"/>
                  </a:rPr>
                  <a:t> ∑1</a:t>
                </a:r>
                <a:r>
                  <a:rPr lang="en-US" sz="1200" b="1" i="0" kern="1200">
                    <a:solidFill>
                      <a:schemeClr val="tx1"/>
                    </a:solidFill>
                    <a:effectLst/>
                    <a:latin typeface="Cambria Math" panose="02040503050406030204" pitchFamily="18" charset="0"/>
                    <a:ea typeface="+mn-ea"/>
                    <a:cs typeface="+mn-cs"/>
                  </a:rPr>
                  <a:t>_</a:t>
                </a:r>
                <a:r>
                  <a:rPr lang="en-GB" sz="1200" b="1" i="0" kern="1200">
                    <a:solidFill>
                      <a:schemeClr val="tx1"/>
                    </a:solidFill>
                    <a:effectLst/>
                    <a:latin typeface="Cambria Math" panose="02040503050406030204" pitchFamily="18" charset="0"/>
                    <a:ea typeface="+mn-ea"/>
                    <a:cs typeface="+mn-cs"/>
                  </a:rPr>
                  <a:t>(</a:t>
                </a:r>
                <a:r>
                  <a:rPr lang="en-US" sz="1200" b="1" i="0" kern="1200">
                    <a:solidFill>
                      <a:schemeClr val="tx1"/>
                    </a:solidFill>
                    <a:effectLst/>
                    <a:latin typeface="Cambria Math" panose="02040503050406030204" pitchFamily="18" charset="0"/>
                    <a:ea typeface="+mn-ea"/>
                    <a:cs typeface="+mn-cs"/>
                  </a:rPr>
                  <a:t>𝒅=𝟏</a:t>
                </a:r>
                <a:r>
                  <a:rPr lang="en-GB" sz="1200" b="1" i="0" kern="1200">
                    <a:solidFill>
                      <a:schemeClr val="tx1"/>
                    </a:solidFill>
                    <a:effectLst/>
                    <a:latin typeface="Cambria Math" panose="02040503050406030204" pitchFamily="18" charset="0"/>
                    <a:ea typeface="+mn-ea"/>
                    <a:cs typeface="+mn-cs"/>
                  </a:rPr>
                  <a:t>)</a:t>
                </a:r>
                <a:r>
                  <a:rPr lang="en-US" sz="1200" b="1" i="0" kern="1200">
                    <a:solidFill>
                      <a:schemeClr val="tx1"/>
                    </a:solidFill>
                    <a:effectLst/>
                    <a:latin typeface="Cambria Math" panose="02040503050406030204" pitchFamily="18" charset="0"/>
                    <a:ea typeface="+mn-ea"/>
                    <a:cs typeface="+mn-cs"/>
                  </a:rPr>
                  <a:t>^𝑵▒〖</a:t>
                </a:r>
                <a:r>
                  <a:rPr lang="en-GB" sz="1200" b="1" i="0" kern="1200">
                    <a:solidFill>
                      <a:schemeClr val="tx1"/>
                    </a:solidFill>
                    <a:effectLst/>
                    <a:latin typeface="Cambria Math" panose="02040503050406030204" pitchFamily="18" charset="0"/>
                    <a:ea typeface="+mn-ea"/>
                    <a:cs typeface="+mn-cs"/>
                  </a:rPr>
                  <a:t>(</a:t>
                </a:r>
                <a:r>
                  <a:rPr lang="en-US" sz="1200" b="1" i="0" kern="1200">
                    <a:solidFill>
                      <a:schemeClr val="tx1"/>
                    </a:solidFill>
                    <a:effectLst/>
                    <a:latin typeface="Cambria Math" panose="02040503050406030204" pitchFamily="18" charset="0"/>
                    <a:ea typeface="+mn-ea"/>
                    <a:cs typeface="+mn-cs"/>
                  </a:rPr>
                  <a:t>𝒚</a:t>
                </a:r>
                <a:r>
                  <a:rPr lang="en-GB" sz="1200" b="1" i="0" kern="1200">
                    <a:solidFill>
                      <a:schemeClr val="tx1"/>
                    </a:solidFill>
                    <a:effectLst/>
                    <a:latin typeface="Cambria Math" panose="02040503050406030204" pitchFamily="18" charset="0"/>
                    <a:ea typeface="+mn-ea"/>
                    <a:cs typeface="+mn-cs"/>
                  </a:rPr>
                  <a:t>_</a:t>
                </a:r>
                <a:r>
                  <a:rPr lang="en-US" sz="1200" b="1" i="0" kern="1200">
                    <a:solidFill>
                      <a:schemeClr val="tx1"/>
                    </a:solidFill>
                    <a:effectLst/>
                    <a:latin typeface="Cambria Math" panose="02040503050406030204" pitchFamily="18" charset="0"/>
                    <a:ea typeface="+mn-ea"/>
                    <a:cs typeface="+mn-cs"/>
                  </a:rPr>
                  <a:t>𝒅− </a:t>
                </a:r>
                <a:r>
                  <a:rPr lang="en-GB" sz="1200" b="1" i="0" kern="1200">
                    <a:solidFill>
                      <a:schemeClr val="tx1"/>
                    </a:solidFill>
                    <a:effectLst/>
                    <a:latin typeface="Cambria Math" panose="02040503050406030204" pitchFamily="18" charset="0"/>
                    <a:ea typeface="+mn-ea"/>
                    <a:cs typeface="+mn-cs"/>
                  </a:rPr>
                  <a:t>(</a:t>
                </a:r>
                <a:r>
                  <a:rPr lang="en-US" sz="1200" b="1" i="0" kern="1200">
                    <a:solidFill>
                      <a:schemeClr val="tx1"/>
                    </a:solidFill>
                    <a:effectLst/>
                    <a:latin typeface="Cambria Math" panose="02040503050406030204" pitchFamily="18" charset="0"/>
                    <a:ea typeface="+mn-ea"/>
                    <a:cs typeface="+mn-cs"/>
                  </a:rPr>
                  <a:t>𝒚</a:t>
                </a:r>
                <a:r>
                  <a:rPr lang="en-GB" sz="1200" b="1" i="0" kern="1200">
                    <a:solidFill>
                      <a:schemeClr val="tx1"/>
                    </a:solidFill>
                    <a:effectLst/>
                    <a:latin typeface="Cambria Math" panose="02040503050406030204" pitchFamily="18" charset="0"/>
                    <a:ea typeface="+mn-ea"/>
                    <a:cs typeface="+mn-cs"/>
                  </a:rPr>
                  <a:t>_</a:t>
                </a:r>
                <a:r>
                  <a:rPr lang="en-US" sz="1200" b="1" i="0" kern="1200">
                    <a:solidFill>
                      <a:schemeClr val="tx1"/>
                    </a:solidFill>
                    <a:effectLst/>
                    <a:latin typeface="Cambria Math" panose="02040503050406030204" pitchFamily="18" charset="0"/>
                    <a:ea typeface="+mn-ea"/>
                    <a:cs typeface="+mn-cs"/>
                  </a:rPr>
                  <a:t>𝒅 </a:t>
                </a:r>
                <a:r>
                  <a:rPr lang="en-GB" sz="1200" b="1" i="0" kern="1200">
                    <a:solidFill>
                      <a:schemeClr val="tx1"/>
                    </a:solidFill>
                    <a:effectLst/>
                    <a:latin typeface="Cambria Math" panose="02040503050406030204" pitchFamily="18" charset="0"/>
                    <a:ea typeface="+mn-ea"/>
                    <a:cs typeface="+mn-cs"/>
                  </a:rPr>
                  <a:t>) ̂</a:t>
                </a:r>
                <a:r>
                  <a:rPr lang="en-US" sz="1200" b="1" i="0" kern="1200">
                    <a:solidFill>
                      <a:schemeClr val="tx1"/>
                    </a:solidFill>
                    <a:effectLst/>
                    <a:latin typeface="Cambria Math" panose="02040503050406030204" pitchFamily="18" charset="0"/>
                    <a:ea typeface="+mn-ea"/>
                    <a:cs typeface="+mn-cs"/>
                  </a:rPr>
                  <a:t> )(−𝒙</a:t>
                </a:r>
                <a:r>
                  <a:rPr lang="en-GB" sz="1200" b="1" i="0" kern="1200">
                    <a:solidFill>
                      <a:schemeClr val="tx1"/>
                    </a:solidFill>
                    <a:effectLst/>
                    <a:latin typeface="Cambria Math" panose="02040503050406030204" pitchFamily="18" charset="0"/>
                    <a:ea typeface="+mn-ea"/>
                    <a:cs typeface="+mn-cs"/>
                  </a:rPr>
                  <a:t>_</a:t>
                </a:r>
                <a:r>
                  <a:rPr lang="en-US" sz="1200" b="1" i="0" kern="1200">
                    <a:solidFill>
                      <a:schemeClr val="tx1"/>
                    </a:solidFill>
                    <a:effectLst/>
                    <a:latin typeface="Cambria Math" panose="02040503050406030204" pitchFamily="18" charset="0"/>
                    <a:ea typeface="+mn-ea"/>
                    <a:cs typeface="+mn-cs"/>
                  </a:rPr>
                  <a:t>𝒅)〗</a:t>
                </a:r>
                <a:endParaRPr lang="en-GB" sz="1200" kern="1200" dirty="0">
                  <a:solidFill>
                    <a:schemeClr val="tx1"/>
                  </a:solidFill>
                  <a:effectLst/>
                  <a:latin typeface="+mn-lt"/>
                  <a:ea typeface="+mn-ea"/>
                  <a:cs typeface="+mn-cs"/>
                </a:endParaRPr>
              </a:p>
              <a:p>
                <a:pPr lvl="1"/>
                <a:r>
                  <a:rPr lang="en-US" sz="1200" b="1" i="0" kern="1200">
                    <a:solidFill>
                      <a:schemeClr val="tx1"/>
                    </a:solidFill>
                    <a:effectLst/>
                    <a:latin typeface="Cambria Math" panose="02040503050406030204" pitchFamily="18" charset="0"/>
                    <a:ea typeface="+mn-ea"/>
                    <a:cs typeface="+mn-cs"/>
                  </a:rPr>
                  <a:t>𝒘←𝒘−</a:t>
                </a:r>
                <a:r>
                  <a:rPr lang="en-US" sz="1200" i="0" kern="1200">
                    <a:solidFill>
                      <a:schemeClr val="tx1"/>
                    </a:solidFill>
                    <a:effectLst/>
                    <a:latin typeface="Cambria Math" panose="02040503050406030204" pitchFamily="18" charset="0"/>
                    <a:ea typeface="+mn-ea"/>
                    <a:cs typeface="+mn-cs"/>
                  </a:rPr>
                  <a:t>𝜂</a:t>
                </a:r>
                <a:r>
                  <a:rPr lang="en-US" sz="1200" b="1" i="0" kern="1200">
                    <a:solidFill>
                      <a:schemeClr val="tx1"/>
                    </a:solidFill>
                    <a:effectLst/>
                    <a:latin typeface="Cambria Math" panose="02040503050406030204" pitchFamily="18" charset="0"/>
                    <a:ea typeface="+mn-ea"/>
                    <a:cs typeface="+mn-cs"/>
                  </a:rPr>
                  <a:t>𝛁</a:t>
                </a:r>
                <a:r>
                  <a:rPr lang="en-GB" sz="1200" b="1" i="0" kern="1200">
                    <a:solidFill>
                      <a:schemeClr val="tx1"/>
                    </a:solidFill>
                    <a:effectLst/>
                    <a:latin typeface="Cambria Math" panose="02040503050406030204" pitchFamily="18" charset="0"/>
                    <a:ea typeface="+mn-ea"/>
                    <a:cs typeface="+mn-cs"/>
                  </a:rPr>
                  <a:t>_</a:t>
                </a:r>
                <a:r>
                  <a:rPr lang="en-US" sz="1200" b="1" i="0" kern="1200">
                    <a:solidFill>
                      <a:schemeClr val="tx1"/>
                    </a:solidFill>
                    <a:effectLst/>
                    <a:latin typeface="Cambria Math" panose="02040503050406030204" pitchFamily="18" charset="0"/>
                    <a:ea typeface="+mn-ea"/>
                    <a:cs typeface="+mn-cs"/>
                  </a:rPr>
                  <a:t>𝒘</a:t>
                </a:r>
                <a:r>
                  <a:rPr lang="en-GB" sz="1200" b="1" i="0" kern="1200">
                    <a:solidFill>
                      <a:schemeClr val="tx1"/>
                    </a:solidFill>
                    <a:effectLst/>
                    <a:latin typeface="Cambria Math" panose="02040503050406030204" pitchFamily="18" charset="0"/>
                    <a:ea typeface="+mn-ea"/>
                    <a:cs typeface="+mn-cs"/>
                  </a:rPr>
                  <a:t> </a:t>
                </a:r>
                <a:r>
                  <a:rPr lang="en-GB" sz="1200" i="0" kern="1200">
                    <a:solidFill>
                      <a:schemeClr val="tx1"/>
                    </a:solidFill>
                    <a:effectLst/>
                    <a:latin typeface="Cambria Math" panose="02040503050406030204" pitchFamily="18" charset="0"/>
                    <a:ea typeface="+mn-ea"/>
                    <a:cs typeface="+mn-cs"/>
                  </a:rPr>
                  <a:t>(</a:t>
                </a:r>
                <a:r>
                  <a:rPr lang="en-US" sz="1200" i="0" kern="1200">
                    <a:solidFill>
                      <a:schemeClr val="tx1"/>
                    </a:solidFill>
                    <a:effectLst/>
                    <a:latin typeface="Cambria Math" panose="02040503050406030204" pitchFamily="18" charset="0"/>
                    <a:ea typeface="+mn-ea"/>
                    <a:cs typeface="+mn-cs"/>
                  </a:rPr>
                  <a:t>𝐸</a:t>
                </a:r>
                <a:r>
                  <a:rPr lang="en-GB" sz="1200" i="0" kern="1200">
                    <a:solidFill>
                      <a:schemeClr val="tx1"/>
                    </a:solidFill>
                    <a:effectLst/>
                    <a:latin typeface="Cambria Math" panose="02040503050406030204" pitchFamily="18" charset="0"/>
                    <a:ea typeface="+mn-ea"/>
                    <a:cs typeface="+mn-cs"/>
                  </a:rPr>
                  <a:t>_</a:t>
                </a:r>
                <a:r>
                  <a:rPr lang="en-US" sz="1200" i="0" kern="1200">
                    <a:solidFill>
                      <a:schemeClr val="tx1"/>
                    </a:solidFill>
                    <a:effectLst/>
                    <a:latin typeface="Cambria Math" panose="02040503050406030204" pitchFamily="18" charset="0"/>
                    <a:ea typeface="+mn-ea"/>
                    <a:cs typeface="+mn-cs"/>
                  </a:rPr>
                  <a:t>𝐷 )</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gradient descent procedure simply follows the direction of negative of the gradient to minimize the loss function </a:t>
                </a:r>
                <a:r>
                  <a:rPr lang="en-US" sz="1200" i="0" kern="1200">
                    <a:solidFill>
                      <a:schemeClr val="tx1"/>
                    </a:solidFill>
                    <a:effectLst/>
                    <a:latin typeface="Cambria Math" panose="02040503050406030204" pitchFamily="18" charset="0"/>
                    <a:ea typeface="+mn-ea"/>
                    <a:cs typeface="+mn-cs"/>
                  </a:rPr>
                  <a:t>𝐸</a:t>
                </a:r>
                <a:r>
                  <a:rPr lang="en-GB" sz="1200" i="0" kern="1200">
                    <a:solidFill>
                      <a:schemeClr val="tx1"/>
                    </a:solidFill>
                    <a:effectLst/>
                    <a:latin typeface="Cambria Math" panose="02040503050406030204" pitchFamily="18" charset="0"/>
                    <a:ea typeface="+mn-ea"/>
                    <a:cs typeface="+mn-cs"/>
                  </a:rPr>
                  <a:t>_</a:t>
                </a:r>
                <a:r>
                  <a:rPr lang="en-US" sz="1200" i="0" kern="1200">
                    <a:solidFill>
                      <a:schemeClr val="tx1"/>
                    </a:solidFill>
                    <a:effectLst/>
                    <a:latin typeface="Cambria Math" panose="02040503050406030204" pitchFamily="18" charset="0"/>
                    <a:ea typeface="+mn-ea"/>
                    <a:cs typeface="+mn-cs"/>
                  </a:rPr>
                  <a:t>𝐷</a:t>
                </a:r>
                <a:r>
                  <a:rPr lang="en-US" sz="1200" kern="1200" dirty="0">
                    <a:solidFill>
                      <a:schemeClr val="tx1"/>
                    </a:solidFill>
                    <a:effectLst/>
                    <a:latin typeface="+mn-lt"/>
                    <a:ea typeface="+mn-ea"/>
                    <a:cs typeface="+mn-cs"/>
                  </a:rPr>
                  <a:t>. Why does following the negative of the gradient effect the loss function value?</a:t>
                </a:r>
                <a:endParaRPr lang="en-GB" sz="1200" kern="1200" dirty="0">
                  <a:solidFill>
                    <a:schemeClr val="tx1"/>
                  </a:solidFill>
                  <a:effectLst/>
                  <a:latin typeface="+mn-lt"/>
                  <a:ea typeface="+mn-ea"/>
                  <a:cs typeface="+mn-cs"/>
                </a:endParaRPr>
              </a:p>
              <a:p>
                <a:r>
                  <a:rPr lang="en-US" sz="1200" kern="1200" dirty="0">
                    <a:solidFill>
                      <a:schemeClr val="tx1"/>
                    </a:solidFill>
                    <a:effectLst/>
                    <a:latin typeface="+mn-lt"/>
                    <a:ea typeface="+mn-ea"/>
                    <a:cs typeface="+mn-cs"/>
                  </a:rPr>
                  <a:t>The gradient is the direct of steepest ascent in the local neighborhood around a point. The negative of this is the direct of steepest descent. Because this property is true only locally, we follow the chosen direction for a small step size</a:t>
                </a:r>
                <a:r>
                  <a:rPr lang="en-US" sz="1200" i="0" kern="1200">
                    <a:solidFill>
                      <a:schemeClr val="tx1"/>
                    </a:solidFill>
                    <a:effectLst/>
                    <a:latin typeface="Cambria Math" panose="02040503050406030204" pitchFamily="18" charset="0"/>
                    <a:ea typeface="+mn-ea"/>
                    <a:cs typeface="+mn-cs"/>
                  </a:rPr>
                  <a:t> 𝜂</a:t>
                </a:r>
                <a:r>
                  <a:rPr lang="en-US" sz="1200" kern="1200" dirty="0">
                    <a:solidFill>
                      <a:schemeClr val="tx1"/>
                    </a:solidFill>
                    <a:effectLst/>
                    <a:latin typeface="+mn-lt"/>
                    <a:ea typeface="+mn-ea"/>
                    <a:cs typeface="+mn-cs"/>
                  </a:rPr>
                  <a:t>. This is a hyper-parameter typically chosen by hand.</a:t>
                </a:r>
                <a:endParaRPr lang="en-GB" sz="1200" kern="1200" dirty="0">
                  <a:solidFill>
                    <a:schemeClr val="tx1"/>
                  </a:solidFill>
                  <a:effectLst/>
                  <a:latin typeface="+mn-lt"/>
                  <a:ea typeface="+mn-ea"/>
                  <a:cs typeface="+mn-cs"/>
                </a:endParaRPr>
              </a:p>
              <a:p>
                <a:endParaRPr lang="en-GB" dirty="0"/>
              </a:p>
              <a:p>
                <a:endParaRPr lang="en-GB" dirty="0"/>
              </a:p>
            </p:txBody>
          </p:sp>
        </mc:Fallback>
      </mc:AlternateContent>
      <p:sp>
        <p:nvSpPr>
          <p:cNvPr id="4" name="Slide Number Placeholder 3"/>
          <p:cNvSpPr>
            <a:spLocks noGrp="1"/>
          </p:cNvSpPr>
          <p:nvPr>
            <p:ph type="sldNum" sz="quarter" idx="10"/>
          </p:nvPr>
        </p:nvSpPr>
        <p:spPr/>
        <p:txBody>
          <a:bodyPr/>
          <a:lstStyle/>
          <a:p>
            <a:fld id="{B9A224E3-A161-4B0D-87C7-AFF7915A20C6}" type="slidenum">
              <a:rPr lang="en-GB" smtClean="0"/>
              <a:t>9</a:t>
            </a:fld>
            <a:endParaRPr lang="en-GB"/>
          </a:p>
        </p:txBody>
      </p:sp>
    </p:spTree>
    <p:extLst>
      <p:ext uri="{BB962C8B-B14F-4D97-AF65-F5344CB8AC3E}">
        <p14:creationId xmlns:p14="http://schemas.microsoft.com/office/powerpoint/2010/main" val="2647347142"/>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1122363"/>
            <a:ext cx="7772400" cy="2387600"/>
          </a:xfrm>
        </p:spPr>
        <p:txBody>
          <a:bodyPr anchor="b"/>
          <a:lstStyle>
            <a:lvl1pPr algn="ctr">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143000" y="3602038"/>
            <a:ext cx="6858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p:txBody>
          <a:bodyPr/>
          <a:lstStyle/>
          <a:p>
            <a:fld id="{BDEE348A-7CFD-4EA3-B53D-F2F7B8DD5923}" type="datetimeFigureOut">
              <a:rPr lang="en-GB" smtClean="0"/>
              <a:t>29/01/2017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7C118F-C3A9-445B-9E58-2540511F919D}" type="slidenum">
              <a:rPr lang="en-GB" smtClean="0"/>
              <a:t>‹#›</a:t>
            </a:fld>
            <a:endParaRPr lang="en-GB"/>
          </a:p>
        </p:txBody>
      </p:sp>
    </p:spTree>
    <p:extLst>
      <p:ext uri="{BB962C8B-B14F-4D97-AF65-F5344CB8AC3E}">
        <p14:creationId xmlns:p14="http://schemas.microsoft.com/office/powerpoint/2010/main" val="276598082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DEE348A-7CFD-4EA3-B53D-F2F7B8DD5923}" type="datetimeFigureOut">
              <a:rPr lang="en-GB" smtClean="0"/>
              <a:t>29/01/2017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7C118F-C3A9-445B-9E58-2540511F919D}" type="slidenum">
              <a:rPr lang="en-GB" smtClean="0"/>
              <a:t>‹#›</a:t>
            </a:fld>
            <a:endParaRPr lang="en-GB"/>
          </a:p>
        </p:txBody>
      </p:sp>
    </p:spTree>
    <p:extLst>
      <p:ext uri="{BB962C8B-B14F-4D97-AF65-F5344CB8AC3E}">
        <p14:creationId xmlns:p14="http://schemas.microsoft.com/office/powerpoint/2010/main" val="275301467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543675" y="365125"/>
            <a:ext cx="1971675" cy="5811838"/>
          </a:xfrm>
        </p:spPr>
        <p:txBody>
          <a:bodyPr vert="eaVert"/>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28650" y="365125"/>
            <a:ext cx="5800725" cy="5811838"/>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DEE348A-7CFD-4EA3-B53D-F2F7B8DD5923}" type="datetimeFigureOut">
              <a:rPr lang="en-GB" smtClean="0"/>
              <a:t>29/01/2017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7C118F-C3A9-445B-9E58-2540511F919D}" type="slidenum">
              <a:rPr lang="en-GB" smtClean="0"/>
              <a:t>‹#›</a:t>
            </a:fld>
            <a:endParaRPr lang="en-GB"/>
          </a:p>
        </p:txBody>
      </p:sp>
    </p:spTree>
    <p:extLst>
      <p:ext uri="{BB962C8B-B14F-4D97-AF65-F5344CB8AC3E}">
        <p14:creationId xmlns:p14="http://schemas.microsoft.com/office/powerpoint/2010/main" val="35835008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BDEE348A-7CFD-4EA3-B53D-F2F7B8DD5923}" type="datetimeFigureOut">
              <a:rPr lang="en-GB" smtClean="0"/>
              <a:t>29/01/2017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7C118F-C3A9-445B-9E58-2540511F919D}" type="slidenum">
              <a:rPr lang="en-GB" smtClean="0"/>
              <a:t>‹#›</a:t>
            </a:fld>
            <a:endParaRPr lang="en-GB"/>
          </a:p>
        </p:txBody>
      </p:sp>
    </p:spTree>
    <p:extLst>
      <p:ext uri="{BB962C8B-B14F-4D97-AF65-F5344CB8AC3E}">
        <p14:creationId xmlns:p14="http://schemas.microsoft.com/office/powerpoint/2010/main" val="426266993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23888" y="1709739"/>
            <a:ext cx="7886700" cy="2852737"/>
          </a:xfrm>
        </p:spPr>
        <p:txBody>
          <a:bodyPr anchor="b"/>
          <a:lstStyle>
            <a:lvl1pPr>
              <a:defRPr sz="6000"/>
            </a:lvl1pPr>
          </a:lstStyle>
          <a:p>
            <a:r>
              <a:rPr lang="en-US" smtClean="0"/>
              <a:t>Click to edit Master title style</a:t>
            </a:r>
            <a:endParaRPr lang="en-US" dirty="0"/>
          </a:p>
        </p:txBody>
      </p:sp>
      <p:sp>
        <p:nvSpPr>
          <p:cNvPr id="3" name="Text Placeholder 2"/>
          <p:cNvSpPr>
            <a:spLocks noGrp="1"/>
          </p:cNvSpPr>
          <p:nvPr>
            <p:ph type="body" idx="1"/>
          </p:nvPr>
        </p:nvSpPr>
        <p:spPr>
          <a:xfrm>
            <a:off x="623888" y="4589464"/>
            <a:ext cx="7886700" cy="1500187"/>
          </a:xfrm>
        </p:spPr>
        <p:txBody>
          <a:bodyPr/>
          <a:lstStyle>
            <a:lvl1pPr marL="0" indent="0">
              <a:buNone/>
              <a:defRPr sz="2400">
                <a:solidFill>
                  <a:schemeClr val="tx1"/>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BDEE348A-7CFD-4EA3-B53D-F2F7B8DD5923}" type="datetimeFigureOut">
              <a:rPr lang="en-GB" smtClean="0"/>
              <a:t>29/01/2017</a:t>
            </a:fld>
            <a:endParaRPr lang="en-GB"/>
          </a:p>
        </p:txBody>
      </p:sp>
      <p:sp>
        <p:nvSpPr>
          <p:cNvPr id="5" name="Footer Placeholder 4"/>
          <p:cNvSpPr>
            <a:spLocks noGrp="1"/>
          </p:cNvSpPr>
          <p:nvPr>
            <p:ph type="ftr" sz="quarter" idx="11"/>
          </p:nvPr>
        </p:nvSpPr>
        <p:spPr/>
        <p:txBody>
          <a:bodyPr/>
          <a:lstStyle/>
          <a:p>
            <a:endParaRPr lang="en-GB"/>
          </a:p>
        </p:txBody>
      </p:sp>
      <p:sp>
        <p:nvSpPr>
          <p:cNvPr id="6" name="Slide Number Placeholder 5"/>
          <p:cNvSpPr>
            <a:spLocks noGrp="1"/>
          </p:cNvSpPr>
          <p:nvPr>
            <p:ph type="sldNum" sz="quarter" idx="12"/>
          </p:nvPr>
        </p:nvSpPr>
        <p:spPr/>
        <p:txBody>
          <a:bodyPr/>
          <a:lstStyle/>
          <a:p>
            <a:fld id="{437C118F-C3A9-445B-9E58-2540511F919D}" type="slidenum">
              <a:rPr lang="en-GB" smtClean="0"/>
              <a:t>‹#›</a:t>
            </a:fld>
            <a:endParaRPr lang="en-GB"/>
          </a:p>
        </p:txBody>
      </p:sp>
    </p:spTree>
    <p:extLst>
      <p:ext uri="{BB962C8B-B14F-4D97-AF65-F5344CB8AC3E}">
        <p14:creationId xmlns:p14="http://schemas.microsoft.com/office/powerpoint/2010/main" val="21290155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286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4629150" y="1825625"/>
            <a:ext cx="3886200" cy="435133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BDEE348A-7CFD-4EA3-B53D-F2F7B8DD5923}" type="datetimeFigureOut">
              <a:rPr lang="en-GB" smtClean="0"/>
              <a:t>29/01/2017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7C118F-C3A9-445B-9E58-2540511F919D}" type="slidenum">
              <a:rPr lang="en-GB" smtClean="0"/>
              <a:t>‹#›</a:t>
            </a:fld>
            <a:endParaRPr lang="en-GB"/>
          </a:p>
        </p:txBody>
      </p:sp>
    </p:spTree>
    <p:extLst>
      <p:ext uri="{BB962C8B-B14F-4D97-AF65-F5344CB8AC3E}">
        <p14:creationId xmlns:p14="http://schemas.microsoft.com/office/powerpoint/2010/main" val="181249683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29841" y="365126"/>
            <a:ext cx="7886700" cy="1325563"/>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629842" y="1681163"/>
            <a:ext cx="3868340"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29842" y="2505075"/>
            <a:ext cx="3868340"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4629150" y="1681163"/>
            <a:ext cx="3887391"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29150" y="2505075"/>
            <a:ext cx="3887391" cy="3684588"/>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BDEE348A-7CFD-4EA3-B53D-F2F7B8DD5923}" type="datetimeFigureOut">
              <a:rPr lang="en-GB" smtClean="0"/>
              <a:t>29/01/2017</a:t>
            </a:fld>
            <a:endParaRPr lang="en-GB"/>
          </a:p>
        </p:txBody>
      </p:sp>
      <p:sp>
        <p:nvSpPr>
          <p:cNvPr id="8" name="Footer Placeholder 7"/>
          <p:cNvSpPr>
            <a:spLocks noGrp="1"/>
          </p:cNvSpPr>
          <p:nvPr>
            <p:ph type="ftr" sz="quarter" idx="11"/>
          </p:nvPr>
        </p:nvSpPr>
        <p:spPr/>
        <p:txBody>
          <a:bodyPr/>
          <a:lstStyle/>
          <a:p>
            <a:endParaRPr lang="en-GB"/>
          </a:p>
        </p:txBody>
      </p:sp>
      <p:sp>
        <p:nvSpPr>
          <p:cNvPr id="9" name="Slide Number Placeholder 8"/>
          <p:cNvSpPr>
            <a:spLocks noGrp="1"/>
          </p:cNvSpPr>
          <p:nvPr>
            <p:ph type="sldNum" sz="quarter" idx="12"/>
          </p:nvPr>
        </p:nvSpPr>
        <p:spPr/>
        <p:txBody>
          <a:bodyPr/>
          <a:lstStyle/>
          <a:p>
            <a:fld id="{437C118F-C3A9-445B-9E58-2540511F919D}" type="slidenum">
              <a:rPr lang="en-GB" smtClean="0"/>
              <a:t>‹#›</a:t>
            </a:fld>
            <a:endParaRPr lang="en-GB"/>
          </a:p>
        </p:txBody>
      </p:sp>
    </p:spTree>
    <p:extLst>
      <p:ext uri="{BB962C8B-B14F-4D97-AF65-F5344CB8AC3E}">
        <p14:creationId xmlns:p14="http://schemas.microsoft.com/office/powerpoint/2010/main" val="61492458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BDEE348A-7CFD-4EA3-B53D-F2F7B8DD5923}" type="datetimeFigureOut">
              <a:rPr lang="en-GB" smtClean="0"/>
              <a:t>29/01/2017</a:t>
            </a:fld>
            <a:endParaRPr lang="en-GB"/>
          </a:p>
        </p:txBody>
      </p:sp>
      <p:sp>
        <p:nvSpPr>
          <p:cNvPr id="4" name="Footer Placeholder 3"/>
          <p:cNvSpPr>
            <a:spLocks noGrp="1"/>
          </p:cNvSpPr>
          <p:nvPr>
            <p:ph type="ftr" sz="quarter" idx="11"/>
          </p:nvPr>
        </p:nvSpPr>
        <p:spPr/>
        <p:txBody>
          <a:bodyPr/>
          <a:lstStyle/>
          <a:p>
            <a:endParaRPr lang="en-GB"/>
          </a:p>
        </p:txBody>
      </p:sp>
      <p:sp>
        <p:nvSpPr>
          <p:cNvPr id="5" name="Slide Number Placeholder 4"/>
          <p:cNvSpPr>
            <a:spLocks noGrp="1"/>
          </p:cNvSpPr>
          <p:nvPr>
            <p:ph type="sldNum" sz="quarter" idx="12"/>
          </p:nvPr>
        </p:nvSpPr>
        <p:spPr/>
        <p:txBody>
          <a:bodyPr/>
          <a:lstStyle/>
          <a:p>
            <a:fld id="{437C118F-C3A9-445B-9E58-2540511F919D}" type="slidenum">
              <a:rPr lang="en-GB" smtClean="0"/>
              <a:t>‹#›</a:t>
            </a:fld>
            <a:endParaRPr lang="en-GB"/>
          </a:p>
        </p:txBody>
      </p:sp>
    </p:spTree>
    <p:extLst>
      <p:ext uri="{BB962C8B-B14F-4D97-AF65-F5344CB8AC3E}">
        <p14:creationId xmlns:p14="http://schemas.microsoft.com/office/powerpoint/2010/main" val="145211142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DEE348A-7CFD-4EA3-B53D-F2F7B8DD5923}" type="datetimeFigureOut">
              <a:rPr lang="en-GB" smtClean="0"/>
              <a:t>29/01/2017</a:t>
            </a:fld>
            <a:endParaRPr lang="en-GB"/>
          </a:p>
        </p:txBody>
      </p:sp>
      <p:sp>
        <p:nvSpPr>
          <p:cNvPr id="3" name="Footer Placeholder 2"/>
          <p:cNvSpPr>
            <a:spLocks noGrp="1"/>
          </p:cNvSpPr>
          <p:nvPr>
            <p:ph type="ftr" sz="quarter" idx="11"/>
          </p:nvPr>
        </p:nvSpPr>
        <p:spPr/>
        <p:txBody>
          <a:bodyPr/>
          <a:lstStyle/>
          <a:p>
            <a:endParaRPr lang="en-GB"/>
          </a:p>
        </p:txBody>
      </p:sp>
      <p:sp>
        <p:nvSpPr>
          <p:cNvPr id="4" name="Slide Number Placeholder 3"/>
          <p:cNvSpPr>
            <a:spLocks noGrp="1"/>
          </p:cNvSpPr>
          <p:nvPr>
            <p:ph type="sldNum" sz="quarter" idx="12"/>
          </p:nvPr>
        </p:nvSpPr>
        <p:spPr/>
        <p:txBody>
          <a:bodyPr/>
          <a:lstStyle/>
          <a:p>
            <a:fld id="{437C118F-C3A9-445B-9E58-2540511F919D}" type="slidenum">
              <a:rPr lang="en-GB" smtClean="0"/>
              <a:t>‹#›</a:t>
            </a:fld>
            <a:endParaRPr lang="en-GB"/>
          </a:p>
        </p:txBody>
      </p:sp>
    </p:spTree>
    <p:extLst>
      <p:ext uri="{BB962C8B-B14F-4D97-AF65-F5344CB8AC3E}">
        <p14:creationId xmlns:p14="http://schemas.microsoft.com/office/powerpoint/2010/main" val="125964088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Content Placeholder 2"/>
          <p:cNvSpPr>
            <a:spLocks noGrp="1"/>
          </p:cNvSpPr>
          <p:nvPr>
            <p:ph idx="1"/>
          </p:nvPr>
        </p:nvSpPr>
        <p:spPr>
          <a:xfrm>
            <a:off x="3887391" y="987426"/>
            <a:ext cx="462915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EE348A-7CFD-4EA3-B53D-F2F7B8DD5923}" type="datetimeFigureOut">
              <a:rPr lang="en-GB" smtClean="0"/>
              <a:t>29/01/2017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7C118F-C3A9-445B-9E58-2540511F919D}" type="slidenum">
              <a:rPr lang="en-GB" smtClean="0"/>
              <a:t>‹#›</a:t>
            </a:fld>
            <a:endParaRPr lang="en-GB"/>
          </a:p>
        </p:txBody>
      </p:sp>
    </p:spTree>
    <p:extLst>
      <p:ext uri="{BB962C8B-B14F-4D97-AF65-F5344CB8AC3E}">
        <p14:creationId xmlns:p14="http://schemas.microsoft.com/office/powerpoint/2010/main" val="403778766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29841" y="457200"/>
            <a:ext cx="2949178" cy="1600200"/>
          </a:xfrm>
        </p:spPr>
        <p:txBody>
          <a:bodyPr anchor="b"/>
          <a:lstStyle>
            <a:lvl1pPr>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3887391" y="987426"/>
            <a:ext cx="4629150" cy="4873625"/>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29841" y="2057400"/>
            <a:ext cx="2949178"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BDEE348A-7CFD-4EA3-B53D-F2F7B8DD5923}" type="datetimeFigureOut">
              <a:rPr lang="en-GB" smtClean="0"/>
              <a:t>29/01/2017</a:t>
            </a:fld>
            <a:endParaRPr lang="en-GB"/>
          </a:p>
        </p:txBody>
      </p:sp>
      <p:sp>
        <p:nvSpPr>
          <p:cNvPr id="6" name="Footer Placeholder 5"/>
          <p:cNvSpPr>
            <a:spLocks noGrp="1"/>
          </p:cNvSpPr>
          <p:nvPr>
            <p:ph type="ftr" sz="quarter" idx="11"/>
          </p:nvPr>
        </p:nvSpPr>
        <p:spPr/>
        <p:txBody>
          <a:bodyPr/>
          <a:lstStyle/>
          <a:p>
            <a:endParaRPr lang="en-GB"/>
          </a:p>
        </p:txBody>
      </p:sp>
      <p:sp>
        <p:nvSpPr>
          <p:cNvPr id="7" name="Slide Number Placeholder 6"/>
          <p:cNvSpPr>
            <a:spLocks noGrp="1"/>
          </p:cNvSpPr>
          <p:nvPr>
            <p:ph type="sldNum" sz="quarter" idx="12"/>
          </p:nvPr>
        </p:nvSpPr>
        <p:spPr/>
        <p:txBody>
          <a:bodyPr/>
          <a:lstStyle/>
          <a:p>
            <a:fld id="{437C118F-C3A9-445B-9E58-2540511F919D}" type="slidenum">
              <a:rPr lang="en-GB" smtClean="0"/>
              <a:t>‹#›</a:t>
            </a:fld>
            <a:endParaRPr lang="en-GB"/>
          </a:p>
        </p:txBody>
      </p:sp>
    </p:spTree>
    <p:extLst>
      <p:ext uri="{BB962C8B-B14F-4D97-AF65-F5344CB8AC3E}">
        <p14:creationId xmlns:p14="http://schemas.microsoft.com/office/powerpoint/2010/main" val="20762868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28650" y="365126"/>
            <a:ext cx="7886700" cy="1325563"/>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28650" y="1825625"/>
            <a:ext cx="7886700" cy="4351338"/>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628650" y="6356351"/>
            <a:ext cx="2057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BDEE348A-7CFD-4EA3-B53D-F2F7B8DD5923}" type="datetimeFigureOut">
              <a:rPr lang="en-GB" smtClean="0"/>
              <a:t>29/01/2017</a:t>
            </a:fld>
            <a:endParaRPr lang="en-GB"/>
          </a:p>
        </p:txBody>
      </p:sp>
      <p:sp>
        <p:nvSpPr>
          <p:cNvPr id="5" name="Footer Placeholder 4"/>
          <p:cNvSpPr>
            <a:spLocks noGrp="1"/>
          </p:cNvSpPr>
          <p:nvPr>
            <p:ph type="ftr" sz="quarter" idx="3"/>
          </p:nvPr>
        </p:nvSpPr>
        <p:spPr>
          <a:xfrm>
            <a:off x="3028950" y="6356351"/>
            <a:ext cx="30861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GB"/>
          </a:p>
        </p:txBody>
      </p:sp>
      <p:sp>
        <p:nvSpPr>
          <p:cNvPr id="6" name="Slide Number Placeholder 5"/>
          <p:cNvSpPr>
            <a:spLocks noGrp="1"/>
          </p:cNvSpPr>
          <p:nvPr>
            <p:ph type="sldNum" sz="quarter" idx="4"/>
          </p:nvPr>
        </p:nvSpPr>
        <p:spPr>
          <a:xfrm>
            <a:off x="6457950" y="6356351"/>
            <a:ext cx="2057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37C118F-C3A9-445B-9E58-2540511F919D}" type="slidenum">
              <a:rPr lang="en-GB" smtClean="0"/>
              <a:t>‹#›</a:t>
            </a:fld>
            <a:endParaRPr lang="en-GB"/>
          </a:p>
        </p:txBody>
      </p:sp>
    </p:spTree>
    <p:extLst>
      <p:ext uri="{BB962C8B-B14F-4D97-AF65-F5344CB8AC3E}">
        <p14:creationId xmlns:p14="http://schemas.microsoft.com/office/powerpoint/2010/main" val="16052548"/>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20.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14.png"/><Relationship Id="rId7" Type="http://schemas.openxmlformats.org/officeDocument/2006/relationships/image" Target="../media/image18.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16.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image" Target="../media/image20.png"/><Relationship Id="rId7" Type="http://schemas.openxmlformats.org/officeDocument/2006/relationships/image" Target="../media/image22.png"/><Relationship Id="rId2" Type="http://schemas.openxmlformats.org/officeDocument/2006/relationships/notesSlide" Target="../notesSlides/notesSlide16.xml"/><Relationship Id="rId1" Type="http://schemas.openxmlformats.org/officeDocument/2006/relationships/slideLayout" Target="../slideLayouts/slideLayout2.xml"/><Relationship Id="rId6" Type="http://schemas.openxmlformats.org/officeDocument/2006/relationships/image" Target="../media/image17.png"/><Relationship Id="rId5" Type="http://schemas.openxmlformats.org/officeDocument/2006/relationships/image" Target="../media/image21.png"/><Relationship Id="rId4" Type="http://schemas.openxmlformats.org/officeDocument/2006/relationships/image" Target="../media/image15.png"/></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customXml" Target="../ink/ink1.xml"/><Relationship Id="rId2" Type="http://schemas.openxmlformats.org/officeDocument/2006/relationships/notesSlide" Target="../notesSlides/notesSlide22.xml"/><Relationship Id="rId1" Type="http://schemas.openxmlformats.org/officeDocument/2006/relationships/slideLayout" Target="../slideLayouts/slideLayout2.xml"/><Relationship Id="rId6" Type="http://schemas.openxmlformats.org/officeDocument/2006/relationships/image" Target="../media/image23.png"/><Relationship Id="rId5" Type="http://schemas.openxmlformats.org/officeDocument/2006/relationships/image" Target="../media/image30.emf"/></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24.gif"/><Relationship Id="rId2" Type="http://schemas.openxmlformats.org/officeDocument/2006/relationships/hyperlink" Target="mailto:aravindh.mahendran@new.ox.ac.uk"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hyperlink" Target="http://www.cs.princeton.edu/courses/archive/spr08/cos598B/Readings/Fukushima1980.pdf" TargetMode="External"/><Relationship Id="rId7" Type="http://schemas.openxmlformats.org/officeDocument/2006/relationships/hyperlink" Target="http://yann.lecun.com/exdb/publis/pdf/lecun-98.pdf" TargetMode="External"/><Relationship Id="rId2" Type="http://schemas.openxmlformats.org/officeDocument/2006/relationships/hyperlink" Target="https://www.dartmouth.edu/~gvc/Cybenko_MCSS.pdf" TargetMode="External"/><Relationship Id="rId1" Type="http://schemas.openxmlformats.org/officeDocument/2006/relationships/slideLayout" Target="../slideLayouts/slideLayout2.xml"/><Relationship Id="rId6" Type="http://schemas.openxmlformats.org/officeDocument/2006/relationships/hyperlink" Target="http://papers.nips.cc/paper/4824-imagenet-classification-with-deep-convolutional-neural-networks.pdf" TargetMode="External"/><Relationship Id="rId5" Type="http://schemas.openxmlformats.org/officeDocument/2006/relationships/hyperlink" Target="http://www.sciencedirect.com/science/article/pii/0893608089900208" TargetMode="External"/><Relationship Id="rId4" Type="http://schemas.openxmlformats.org/officeDocument/2006/relationships/hyperlink" Target="http://www.cs.toronto.edu/~fritz/absps/ncfast.pdf" TargetMode="External"/></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90.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smtClean="0"/>
              <a:t>Artificial Neural Networks</a:t>
            </a:r>
            <a:endParaRPr lang="en-GB" dirty="0"/>
          </a:p>
        </p:txBody>
      </p:sp>
    </p:spTree>
    <p:extLst>
      <p:ext uri="{BB962C8B-B14F-4D97-AF65-F5344CB8AC3E}">
        <p14:creationId xmlns:p14="http://schemas.microsoft.com/office/powerpoint/2010/main" val="3294918817"/>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of Simple Synthetic Dataset</a:t>
            </a:r>
            <a:endParaRPr lang="en-GB" dirty="0"/>
          </a:p>
        </p:txBody>
      </p:sp>
      <p:pic>
        <p:nvPicPr>
          <p:cNvPr id="6" name="Content Placeholder 5"/>
          <p:cNvPicPr>
            <a:picLocks noGrp="1"/>
          </p:cNvPicPr>
          <p:nvPr>
            <p:ph idx="1"/>
          </p:nvPr>
        </p:nvPicPr>
        <p:blipFill>
          <a:blip r:embed="rId2"/>
          <a:stretch>
            <a:fillRect/>
          </a:stretch>
        </p:blipFill>
        <p:spPr>
          <a:xfrm>
            <a:off x="2305050" y="2158206"/>
            <a:ext cx="4533900" cy="3686175"/>
          </a:xfrm>
          <a:prstGeom prst="rect">
            <a:avLst/>
          </a:prstGeom>
        </p:spPr>
      </p:pic>
    </p:spTree>
    <p:extLst>
      <p:ext uri="{BB962C8B-B14F-4D97-AF65-F5344CB8AC3E}">
        <p14:creationId xmlns:p14="http://schemas.microsoft.com/office/powerpoint/2010/main" val="119410968"/>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of Simple Synthetic Dataset</a:t>
            </a:r>
            <a:endParaRPr lang="en-GB" dirty="0"/>
          </a:p>
        </p:txBody>
      </p:sp>
      <p:sp>
        <p:nvSpPr>
          <p:cNvPr id="5" name="TextBox 4"/>
          <p:cNvSpPr txBox="1"/>
          <p:nvPr/>
        </p:nvSpPr>
        <p:spPr>
          <a:xfrm>
            <a:off x="1316685" y="5953919"/>
            <a:ext cx="6510628" cy="523220"/>
          </a:xfrm>
          <a:prstGeom prst="rect">
            <a:avLst/>
          </a:prstGeom>
          <a:noFill/>
        </p:spPr>
        <p:txBody>
          <a:bodyPr wrap="none" rtlCol="0">
            <a:spAutoFit/>
          </a:bodyPr>
          <a:lstStyle/>
          <a:p>
            <a:r>
              <a:rPr lang="en-US" sz="2800" dirty="0" smtClean="0"/>
              <a:t>Convex problem! Guaranteed convergence!</a:t>
            </a:r>
            <a:endParaRPr lang="en-GB" sz="2800" dirty="0"/>
          </a:p>
        </p:txBody>
      </p:sp>
      <p:pic>
        <p:nvPicPr>
          <p:cNvPr id="7" name="Content Placeholder 6"/>
          <p:cNvPicPr>
            <a:picLocks noGrp="1"/>
          </p:cNvPicPr>
          <p:nvPr>
            <p:ph idx="1"/>
          </p:nvPr>
        </p:nvPicPr>
        <p:blipFill>
          <a:blip r:embed="rId3"/>
          <a:stretch>
            <a:fillRect/>
          </a:stretch>
        </p:blipFill>
        <p:spPr>
          <a:xfrm>
            <a:off x="2143125" y="2029619"/>
            <a:ext cx="4857750" cy="3943350"/>
          </a:xfrm>
          <a:prstGeom prst="rect">
            <a:avLst/>
          </a:prstGeom>
        </p:spPr>
      </p:pic>
    </p:spTree>
    <p:extLst>
      <p:ext uri="{BB962C8B-B14F-4D97-AF65-F5344CB8AC3E}">
        <p14:creationId xmlns:p14="http://schemas.microsoft.com/office/powerpoint/2010/main" val="1506152881"/>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 with Perceptron ANN</a:t>
            </a:r>
            <a:endParaRPr lang="en-GB" dirty="0"/>
          </a:p>
        </p:txBody>
      </p:sp>
      <p:sp>
        <p:nvSpPr>
          <p:cNvPr id="3" name="Content Placeholder 2"/>
          <p:cNvSpPr>
            <a:spLocks noGrp="1"/>
          </p:cNvSpPr>
          <p:nvPr>
            <p:ph idx="1"/>
          </p:nvPr>
        </p:nvSpPr>
        <p:spPr/>
        <p:txBody>
          <a:bodyPr/>
          <a:lstStyle/>
          <a:p>
            <a:r>
              <a:rPr lang="en-US" dirty="0" smtClean="0"/>
              <a:t>Only works for linearly separable data.</a:t>
            </a:r>
          </a:p>
          <a:p>
            <a:pPr lvl="1"/>
            <a:r>
              <a:rPr lang="en-US" dirty="0" smtClean="0"/>
              <a:t>Solution? – multi layer</a:t>
            </a:r>
          </a:p>
          <a:p>
            <a:pPr lvl="1"/>
            <a:endParaRPr lang="en-US" dirty="0" smtClean="0"/>
          </a:p>
          <a:p>
            <a:pPr lvl="1"/>
            <a:endParaRPr lang="en-US" dirty="0"/>
          </a:p>
          <a:p>
            <a:r>
              <a:rPr lang="en-US" dirty="0" smtClean="0"/>
              <a:t>Very large terabyte dataset. A single gradient computation will take days </a:t>
            </a:r>
            <a:r>
              <a:rPr lang="en-US" dirty="0" smtClean="0">
                <a:sym typeface="Wingdings" panose="05000000000000000000" pitchFamily="2" charset="2"/>
              </a:rPr>
              <a:t> </a:t>
            </a:r>
          </a:p>
          <a:p>
            <a:pPr lvl="1"/>
            <a:r>
              <a:rPr lang="en-US" dirty="0" smtClean="0">
                <a:sym typeface="Wingdings" panose="05000000000000000000" pitchFamily="2" charset="2"/>
              </a:rPr>
              <a:t>Solution? – Stochastic Gradient Descent</a:t>
            </a:r>
            <a:endParaRPr lang="en-US" dirty="0"/>
          </a:p>
        </p:txBody>
      </p:sp>
    </p:spTree>
    <p:extLst>
      <p:ext uri="{BB962C8B-B14F-4D97-AF65-F5344CB8AC3E}">
        <p14:creationId xmlns:p14="http://schemas.microsoft.com/office/powerpoint/2010/main" val="27937373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par>
                                <p:cTn id="7" presetID="1" presetClass="entr" presetSubtype="0" fill="hold" grpId="0" nodeType="withEffect">
                                  <p:stCondLst>
                                    <p:cond delay="0"/>
                                  </p:stCondLst>
                                  <p:childTnLst>
                                    <p:set>
                                      <p:cBhvr>
                                        <p:cTn id="8"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9" fill="hold">
                      <p:stCondLst>
                        <p:cond delay="indefinite"/>
                      </p:stCondLst>
                      <p:childTnLst>
                        <p:par>
                          <p:cTn id="10" fill="hold">
                            <p:stCondLst>
                              <p:cond delay="0"/>
                            </p:stCondLst>
                            <p:childTnLst>
                              <p:par>
                                <p:cTn id="11" presetID="1" presetClass="entr" presetSubtype="0" fill="hold" grpId="0" nodeType="clickEffect">
                                  <p:stCondLst>
                                    <p:cond delay="0"/>
                                  </p:stCondLst>
                                  <p:childTnLst>
                                    <p:set>
                                      <p:cBhvr>
                                        <p:cTn id="12" dur="1" fill="hold">
                                          <p:stCondLst>
                                            <p:cond delay="0"/>
                                          </p:stCondLst>
                                        </p:cTn>
                                        <p:tgtEl>
                                          <p:spTgt spid="3">
                                            <p:txEl>
                                              <p:pRg st="4" end="4"/>
                                            </p:txEl>
                                          </p:spTgt>
                                        </p:tgtEl>
                                        <p:attrNameLst>
                                          <p:attrName>style.visibility</p:attrName>
                                        </p:attrNameLst>
                                      </p:cBhvr>
                                      <p:to>
                                        <p:strVal val="visible"/>
                                      </p:to>
                                    </p:set>
                                  </p:childTnLst>
                                </p:cTn>
                              </p:par>
                              <p:par>
                                <p:cTn id="13" presetID="1" presetClass="entr" presetSubtype="0" fill="hold" grpId="0"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Stochastic Gradient Descent (SGD)</a:t>
            </a:r>
            <a:endParaRPr lang="en-GB" dirty="0"/>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lnSpcReduction="10000"/>
              </a:bodyPr>
              <a:lstStyle/>
              <a:p>
                <a:r>
                  <a:rPr lang="en-US" dirty="0" smtClean="0"/>
                  <a:t>Approximate the gradient with a small number of examples – may be just 1 data point.</a:t>
                </a:r>
              </a:p>
              <a:p>
                <a:pPr marL="0" indent="0" algn="ctr">
                  <a:buNone/>
                </a:pPr>
                <a:endParaRPr lang="en-GB" sz="600" i="1" dirty="0" smtClean="0">
                  <a:latin typeface="Cambria Math" panose="02040503050406030204" pitchFamily="18" charset="0"/>
                </a:endParaRPr>
              </a:p>
              <a:p>
                <a:pPr marL="0" indent="0" algn="ctr">
                  <a:buNone/>
                </a:pPr>
                <a14:m>
                  <m:oMathPara xmlns:m="http://schemas.openxmlformats.org/officeDocument/2006/math">
                    <m:oMathParaPr>
                      <m:jc m:val="centerGroup"/>
                    </m:oMathParaPr>
                    <m:oMath xmlns:m="http://schemas.openxmlformats.org/officeDocument/2006/math">
                      <m:sSub>
                        <m:sSubPr>
                          <m:ctrlPr>
                            <a:rPr lang="en-GB" i="1">
                              <a:latin typeface="Cambria Math" panose="02040503050406030204" pitchFamily="18" charset="0"/>
                            </a:rPr>
                          </m:ctrlPr>
                        </m:sSubPr>
                        <m:e>
                          <m:r>
                            <a:rPr lang="en-US" i="1">
                              <a:latin typeface="Cambria Math" panose="02040503050406030204" pitchFamily="18" charset="0"/>
                            </a:rPr>
                            <m:t>𝐸</m:t>
                          </m:r>
                        </m:e>
                        <m:sub>
                          <m:r>
                            <a:rPr lang="en-US" i="1">
                              <a:latin typeface="Cambria Math" panose="02040503050406030204" pitchFamily="18" charset="0"/>
                            </a:rPr>
                            <m:t>𝐷</m:t>
                          </m:r>
                        </m:sub>
                      </m:sSub>
                      <m:r>
                        <a:rPr lang="en-US" i="1">
                          <a:latin typeface="Cambria Math" panose="02040503050406030204" pitchFamily="18" charset="0"/>
                        </a:rPr>
                        <m:t>=</m:t>
                      </m:r>
                      <m:f>
                        <m:fPr>
                          <m:ctrlPr>
                            <a:rPr lang="en-GB" i="1">
                              <a:latin typeface="Cambria Math" panose="02040503050406030204" pitchFamily="18" charset="0"/>
                            </a:rPr>
                          </m:ctrlPr>
                        </m:fPr>
                        <m:num>
                          <m:r>
                            <a:rPr lang="en-US" i="1">
                              <a:latin typeface="Cambria Math" panose="02040503050406030204" pitchFamily="18" charset="0"/>
                            </a:rPr>
                            <m:t>1</m:t>
                          </m:r>
                        </m:num>
                        <m:den>
                          <m:r>
                            <a:rPr lang="en-US" i="1">
                              <a:latin typeface="Cambria Math" panose="02040503050406030204" pitchFamily="18" charset="0"/>
                            </a:rPr>
                            <m:t>2</m:t>
                          </m:r>
                          <m:r>
                            <a:rPr lang="en-US" b="0" i="1" smtClean="0">
                              <a:latin typeface="Cambria Math" panose="02040503050406030204" pitchFamily="18" charset="0"/>
                            </a:rPr>
                            <m:t>𝐾</m:t>
                          </m:r>
                        </m:den>
                      </m:f>
                      <m:nary>
                        <m:naryPr>
                          <m:chr m:val="∑"/>
                          <m:limLoc m:val="undOvr"/>
                          <m:ctrlPr>
                            <a:rPr lang="en-GB" i="1">
                              <a:latin typeface="Cambria Math" panose="02040503050406030204" pitchFamily="18" charset="0"/>
                            </a:rPr>
                          </m:ctrlPr>
                        </m:naryPr>
                        <m:sub>
                          <m:r>
                            <a:rPr lang="en-US" i="1">
                              <a:latin typeface="Cambria Math" panose="02040503050406030204" pitchFamily="18" charset="0"/>
                            </a:rPr>
                            <m:t>𝑑</m:t>
                          </m:r>
                          <m:r>
                            <a:rPr lang="en-US" i="1">
                              <a:latin typeface="Cambria Math" panose="02040503050406030204" pitchFamily="18" charset="0"/>
                            </a:rPr>
                            <m:t>=1</m:t>
                          </m:r>
                        </m:sub>
                        <m:sup>
                          <m:r>
                            <a:rPr lang="en-US" b="0" i="1" smtClean="0">
                              <a:latin typeface="Cambria Math" panose="02040503050406030204" pitchFamily="18" charset="0"/>
                            </a:rPr>
                            <m:t>𝐾</m:t>
                          </m:r>
                        </m:sup>
                        <m:e>
                          <m:sSup>
                            <m:sSupPr>
                              <m:ctrlPr>
                                <a:rPr lang="en-GB" i="1">
                                  <a:latin typeface="Cambria Math" panose="02040503050406030204" pitchFamily="18" charset="0"/>
                                </a:rPr>
                              </m:ctrlPr>
                            </m:sSupPr>
                            <m:e>
                              <m:d>
                                <m:dPr>
                                  <m:ctrlPr>
                                    <a:rPr lang="en-GB" i="1">
                                      <a:latin typeface="Cambria Math" panose="02040503050406030204" pitchFamily="18" charset="0"/>
                                    </a:rPr>
                                  </m:ctrlPr>
                                </m:dPr>
                                <m:e>
                                  <m:sSub>
                                    <m:sSubPr>
                                      <m:ctrlPr>
                                        <a:rPr lang="en-GB"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𝑑</m:t>
                                      </m:r>
                                    </m:sub>
                                  </m:sSub>
                                  <m:r>
                                    <a:rPr lang="en-US" i="1">
                                      <a:latin typeface="Cambria Math" panose="02040503050406030204" pitchFamily="18" charset="0"/>
                                    </a:rPr>
                                    <m:t>−</m:t>
                                  </m:r>
                                  <m:acc>
                                    <m:accPr>
                                      <m:chr m:val="̂"/>
                                      <m:ctrlPr>
                                        <a:rPr lang="en-GB" i="1">
                                          <a:latin typeface="Cambria Math" panose="02040503050406030204" pitchFamily="18" charset="0"/>
                                        </a:rPr>
                                      </m:ctrlPr>
                                    </m:accPr>
                                    <m:e>
                                      <m:sSub>
                                        <m:sSubPr>
                                          <m:ctrlPr>
                                            <a:rPr lang="en-GB" i="1">
                                              <a:latin typeface="Cambria Math" panose="02040503050406030204" pitchFamily="18" charset="0"/>
                                            </a:rPr>
                                          </m:ctrlPr>
                                        </m:sSubPr>
                                        <m:e>
                                          <m:r>
                                            <a:rPr lang="en-US" i="1">
                                              <a:latin typeface="Cambria Math" panose="02040503050406030204" pitchFamily="18" charset="0"/>
                                            </a:rPr>
                                            <m:t>𝑦</m:t>
                                          </m:r>
                                        </m:e>
                                        <m:sub>
                                          <m:r>
                                            <a:rPr lang="en-US" i="1">
                                              <a:latin typeface="Cambria Math" panose="02040503050406030204" pitchFamily="18" charset="0"/>
                                            </a:rPr>
                                            <m:t>𝑑</m:t>
                                          </m:r>
                                        </m:sub>
                                      </m:sSub>
                                    </m:e>
                                  </m:acc>
                                </m:e>
                              </m:d>
                            </m:e>
                            <m:sup>
                              <m:r>
                                <a:rPr lang="en-US" i="1">
                                  <a:latin typeface="Cambria Math" panose="02040503050406030204" pitchFamily="18" charset="0"/>
                                </a:rPr>
                                <m:t>2</m:t>
                              </m:r>
                            </m:sup>
                          </m:sSup>
                          <m:r>
                            <a:rPr lang="en-US" i="1">
                              <a:latin typeface="Cambria Math" panose="02040503050406030204" pitchFamily="18" charset="0"/>
                            </a:rPr>
                            <m:t> </m:t>
                          </m:r>
                        </m:e>
                      </m:nary>
                    </m:oMath>
                  </m:oMathPara>
                </a14:m>
                <a:endParaRPr lang="en-US" dirty="0" smtClean="0"/>
              </a:p>
              <a:p>
                <a:endParaRPr lang="en-US" sz="600" dirty="0" smtClean="0"/>
              </a:p>
              <a:p>
                <a:r>
                  <a:rPr lang="en-US" dirty="0" smtClean="0"/>
                  <a:t>Can prove it is arbitrarily close to the true gradient for small enough learning rate.</a:t>
                </a:r>
              </a:p>
              <a:p>
                <a:endParaRPr lang="en-US" sz="600" dirty="0"/>
              </a:p>
              <a:p>
                <a:r>
                  <a:rPr lang="en-US" dirty="0" smtClean="0"/>
                  <a:t>Try modifying the demo code at home to implement SGD.</a:t>
                </a:r>
                <a:endParaRPr lang="en-GB"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391" t="-3081"/>
                </a:stretch>
              </a:blipFill>
            </p:spPr>
            <p:txBody>
              <a:bodyPr/>
              <a:lstStyle/>
              <a:p>
                <a:r>
                  <a:rPr lang="en-GB">
                    <a:noFill/>
                  </a:rPr>
                  <a:t> </a:t>
                </a:r>
              </a:p>
            </p:txBody>
          </p:sp>
        </mc:Fallback>
      </mc:AlternateContent>
    </p:spTree>
    <p:extLst>
      <p:ext uri="{BB962C8B-B14F-4D97-AF65-F5344CB8AC3E}">
        <p14:creationId xmlns:p14="http://schemas.microsoft.com/office/powerpoint/2010/main" val="2924192468"/>
      </p:ext>
    </p:extLst>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Non-Linear Decision Boundary?</a:t>
            </a:r>
            <a:endParaRPr lang="en-GB" dirty="0"/>
          </a:p>
        </p:txBody>
      </p:sp>
      <p:pic>
        <p:nvPicPr>
          <p:cNvPr id="4" name="Content Placeholder 3"/>
          <p:cNvPicPr>
            <a:picLocks noGrp="1"/>
          </p:cNvPicPr>
          <p:nvPr>
            <p:ph idx="1"/>
          </p:nvPr>
        </p:nvPicPr>
        <p:blipFill>
          <a:blip r:embed="rId3"/>
          <a:stretch>
            <a:fillRect/>
          </a:stretch>
        </p:blipFill>
        <p:spPr>
          <a:xfrm>
            <a:off x="628650" y="2010728"/>
            <a:ext cx="7886700" cy="2972751"/>
          </a:xfrm>
          <a:prstGeom prst="rect">
            <a:avLst/>
          </a:prstGeom>
        </p:spPr>
      </p:pic>
      <p:sp>
        <p:nvSpPr>
          <p:cNvPr id="5" name="TextBox 4"/>
          <p:cNvSpPr txBox="1"/>
          <p:nvPr/>
        </p:nvSpPr>
        <p:spPr>
          <a:xfrm>
            <a:off x="4398108" y="5580185"/>
            <a:ext cx="2323328" cy="369332"/>
          </a:xfrm>
          <a:prstGeom prst="rect">
            <a:avLst/>
          </a:prstGeom>
          <a:noFill/>
        </p:spPr>
        <p:txBody>
          <a:bodyPr wrap="none" rtlCol="0">
            <a:spAutoFit/>
          </a:bodyPr>
          <a:lstStyle/>
          <a:p>
            <a:r>
              <a:rPr lang="en-US" dirty="0" smtClean="0"/>
              <a:t>Derivative of sigmoid? </a:t>
            </a:r>
            <a:endParaRPr lang="en-GB" dirty="0"/>
          </a:p>
        </p:txBody>
      </p:sp>
    </p:spTree>
    <p:extLst>
      <p:ext uri="{BB962C8B-B14F-4D97-AF65-F5344CB8AC3E}">
        <p14:creationId xmlns:p14="http://schemas.microsoft.com/office/powerpoint/2010/main" val="911667231"/>
      </p:ext>
    </p:extLst>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Questions about the Sigmoid Unit?</a:t>
            </a:r>
            <a:endParaRPr lang="en-GB" dirty="0"/>
          </a:p>
        </p:txBody>
      </p:sp>
      <p:sp>
        <p:nvSpPr>
          <p:cNvPr id="3" name="Content Placeholder 2"/>
          <p:cNvSpPr>
            <a:spLocks noGrp="1"/>
          </p:cNvSpPr>
          <p:nvPr>
            <p:ph idx="1"/>
          </p:nvPr>
        </p:nvSpPr>
        <p:spPr/>
        <p:txBody>
          <a:bodyPr>
            <a:normAutofit/>
          </a:bodyPr>
          <a:lstStyle/>
          <a:p>
            <a:r>
              <a:rPr lang="en-US" dirty="0" smtClean="0"/>
              <a:t>How do we connect the neurons?</a:t>
            </a:r>
            <a:br>
              <a:rPr lang="en-US" dirty="0" smtClean="0"/>
            </a:br>
            <a:r>
              <a:rPr lang="en-US" sz="2400" dirty="0" smtClean="0"/>
              <a:t>For this lesson, linear chain – </a:t>
            </a:r>
            <a:r>
              <a:rPr lang="en-US" sz="2400" b="1" dirty="0" smtClean="0">
                <a:solidFill>
                  <a:srgbClr val="FF0000"/>
                </a:solidFill>
              </a:rPr>
              <a:t>multilayer feedforward.</a:t>
            </a:r>
            <a:r>
              <a:rPr lang="en-US" b="1" dirty="0" smtClean="0">
                <a:solidFill>
                  <a:srgbClr val="FF0000"/>
                </a:solidFill>
              </a:rPr>
              <a:t/>
            </a:r>
            <a:br>
              <a:rPr lang="en-US" b="1" dirty="0" smtClean="0">
                <a:solidFill>
                  <a:srgbClr val="FF0000"/>
                </a:solidFill>
              </a:rPr>
            </a:br>
            <a:r>
              <a:rPr lang="en-US" dirty="0" smtClean="0"/>
              <a:t>	</a:t>
            </a:r>
            <a:br>
              <a:rPr lang="en-US" dirty="0" smtClean="0"/>
            </a:br>
            <a:r>
              <a:rPr lang="en-US" dirty="0" smtClean="0"/>
              <a:t/>
            </a:r>
            <a:br>
              <a:rPr lang="en-US" dirty="0" smtClean="0"/>
            </a:br>
            <a:endParaRPr lang="en-US" sz="600" dirty="0" smtClean="0"/>
          </a:p>
          <a:p>
            <a:pPr marL="0" indent="0">
              <a:buNone/>
            </a:pPr>
            <a:r>
              <a:rPr lang="en-US" dirty="0"/>
              <a:t> </a:t>
            </a:r>
            <a:r>
              <a:rPr lang="en-US" dirty="0" smtClean="0"/>
              <a:t>  Outside this lesson:-</a:t>
            </a:r>
            <a:br>
              <a:rPr lang="en-US" dirty="0" smtClean="0"/>
            </a:br>
            <a:r>
              <a:rPr lang="en-US" dirty="0" smtClean="0"/>
              <a:t>	Pretty much anything you like</a:t>
            </a:r>
          </a:p>
          <a:p>
            <a:endParaRPr lang="en-US" dirty="0" smtClean="0"/>
          </a:p>
          <a:p>
            <a:r>
              <a:rPr lang="en-US" dirty="0" smtClean="0"/>
              <a:t>How do we train?</a:t>
            </a:r>
            <a:br>
              <a:rPr lang="en-US" dirty="0" smtClean="0"/>
            </a:br>
            <a:r>
              <a:rPr lang="en-US" b="1" dirty="0" smtClean="0">
                <a:solidFill>
                  <a:srgbClr val="FF0000"/>
                </a:solidFill>
              </a:rPr>
              <a:t>	Backpropagation algorithm</a:t>
            </a:r>
            <a:endParaRPr lang="en-GB" b="1" dirty="0">
              <a:solidFill>
                <a:srgbClr val="FF0000"/>
              </a:solidFill>
            </a:endParaRPr>
          </a:p>
        </p:txBody>
      </p:sp>
      <p:grpSp>
        <p:nvGrpSpPr>
          <p:cNvPr id="31" name="Group 30"/>
          <p:cNvGrpSpPr/>
          <p:nvPr/>
        </p:nvGrpSpPr>
        <p:grpSpPr>
          <a:xfrm>
            <a:off x="1441116" y="2806030"/>
            <a:ext cx="6410825" cy="513349"/>
            <a:chOff x="1441116" y="2806030"/>
            <a:chExt cx="6410825" cy="513349"/>
          </a:xfrm>
        </p:grpSpPr>
        <p:grpSp>
          <p:nvGrpSpPr>
            <p:cNvPr id="30" name="Group 29"/>
            <p:cNvGrpSpPr/>
            <p:nvPr/>
          </p:nvGrpSpPr>
          <p:grpSpPr>
            <a:xfrm>
              <a:off x="1441116" y="2806030"/>
              <a:ext cx="6410825" cy="513349"/>
              <a:chOff x="1187116" y="2679030"/>
              <a:chExt cx="6410825" cy="513349"/>
            </a:xfrm>
          </p:grpSpPr>
          <p:sp>
            <p:nvSpPr>
              <p:cNvPr id="23" name="Rectangle 22"/>
              <p:cNvSpPr/>
              <p:nvPr/>
            </p:nvSpPr>
            <p:spPr>
              <a:xfrm>
                <a:off x="1187116" y="2679032"/>
                <a:ext cx="1764631" cy="5133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Input</a:t>
                </a:r>
                <a:endParaRPr lang="en-GB" dirty="0"/>
              </a:p>
            </p:txBody>
          </p:sp>
          <p:sp>
            <p:nvSpPr>
              <p:cNvPr id="24" name="Rectangle 23"/>
              <p:cNvSpPr/>
              <p:nvPr/>
            </p:nvSpPr>
            <p:spPr>
              <a:xfrm>
                <a:off x="3510213" y="2679031"/>
                <a:ext cx="1764631" cy="5133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Layer 1</a:t>
                </a:r>
                <a:endParaRPr lang="en-GB" dirty="0"/>
              </a:p>
            </p:txBody>
          </p:sp>
          <p:sp>
            <p:nvSpPr>
              <p:cNvPr id="25" name="Rectangle 24"/>
              <p:cNvSpPr/>
              <p:nvPr/>
            </p:nvSpPr>
            <p:spPr>
              <a:xfrm>
                <a:off x="5833310" y="2679030"/>
                <a:ext cx="1764631" cy="513347"/>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Layer 2</a:t>
                </a:r>
                <a:endParaRPr lang="en-GB" dirty="0"/>
              </a:p>
            </p:txBody>
          </p:sp>
          <p:cxnSp>
            <p:nvCxnSpPr>
              <p:cNvPr id="27" name="Straight Arrow Connector 26"/>
              <p:cNvCxnSpPr>
                <a:stCxn id="23" idx="3"/>
                <a:endCxn id="24" idx="1"/>
              </p:cNvCxnSpPr>
              <p:nvPr/>
            </p:nvCxnSpPr>
            <p:spPr>
              <a:xfrm flipV="1">
                <a:off x="2951747" y="2935705"/>
                <a:ext cx="558466" cy="1"/>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cxnSp>
          <p:nvCxnSpPr>
            <p:cNvPr id="29" name="Straight Arrow Connector 28"/>
            <p:cNvCxnSpPr>
              <a:stCxn id="24" idx="3"/>
            </p:cNvCxnSpPr>
            <p:nvPr/>
          </p:nvCxnSpPr>
          <p:spPr>
            <a:xfrm flipV="1">
              <a:off x="5528844" y="3062703"/>
              <a:ext cx="558466" cy="2"/>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grpSp>
    </p:spTree>
    <p:extLst>
      <p:ext uri="{BB962C8B-B14F-4D97-AF65-F5344CB8AC3E}">
        <p14:creationId xmlns:p14="http://schemas.microsoft.com/office/powerpoint/2010/main" val="207014448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nodeType="clickEffect">
                                  <p:stCondLst>
                                    <p:cond delay="0"/>
                                  </p:stCondLst>
                                  <p:childTnLst>
                                    <p:set>
                                      <p:cBhvr>
                                        <p:cTn id="10" dur="1" fill="hold">
                                          <p:stCondLst>
                                            <p:cond delay="0"/>
                                          </p:stCondLst>
                                        </p:cTn>
                                        <p:tgtEl>
                                          <p:spTgt spid="31"/>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0"/>
                                          </p:stCondLst>
                                        </p:cTn>
                                        <p:tgtEl>
                                          <p:spTgt spid="3">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uiExpand="1"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Backpropagation Algorithm</a:t>
            </a:r>
            <a:endParaRPr lang="en-GB" dirty="0"/>
          </a:p>
        </p:txBody>
      </p:sp>
      <p:sp>
        <p:nvSpPr>
          <p:cNvPr id="13" name="Content Placeholder 12"/>
          <p:cNvSpPr>
            <a:spLocks noGrp="1"/>
          </p:cNvSpPr>
          <p:nvPr>
            <p:ph idx="1"/>
          </p:nvPr>
        </p:nvSpPr>
        <p:spPr>
          <a:xfrm>
            <a:off x="628650" y="1825625"/>
            <a:ext cx="4898390" cy="4351338"/>
          </a:xfrm>
        </p:spPr>
        <p:txBody>
          <a:bodyPr>
            <a:normAutofit/>
          </a:bodyPr>
          <a:lstStyle/>
          <a:p>
            <a:r>
              <a:rPr lang="en-US" dirty="0" smtClean="0"/>
              <a:t>Each layer does two things</a:t>
            </a:r>
          </a:p>
          <a:p>
            <a:pPr lvl="1"/>
            <a:r>
              <a:rPr lang="en-US" sz="2800" dirty="0" smtClean="0"/>
              <a:t>Compute the derivative of E w.r.t. its parameters. </a:t>
            </a:r>
          </a:p>
          <a:p>
            <a:pPr lvl="2"/>
            <a:r>
              <a:rPr lang="en-US" sz="2800" dirty="0" smtClean="0"/>
              <a:t>Why?</a:t>
            </a:r>
          </a:p>
          <a:p>
            <a:pPr marL="914400" lvl="2" indent="0">
              <a:buNone/>
            </a:pPr>
            <a:endParaRPr lang="en-US" sz="2800" dirty="0" smtClean="0"/>
          </a:p>
          <a:p>
            <a:pPr lvl="1"/>
            <a:r>
              <a:rPr lang="en-US" sz="2800" dirty="0" smtClean="0"/>
              <a:t>Compute the derivative of E w.r.t. its input.</a:t>
            </a:r>
          </a:p>
          <a:p>
            <a:pPr lvl="2"/>
            <a:r>
              <a:rPr lang="en-US" sz="2800" dirty="0" smtClean="0"/>
              <a:t>The reason for this will be obvious when we do it.</a:t>
            </a:r>
            <a:endParaRPr lang="en-GB" sz="2800" dirty="0"/>
          </a:p>
        </p:txBody>
      </p:sp>
      <p:grpSp>
        <p:nvGrpSpPr>
          <p:cNvPr id="12" name="Group 11"/>
          <p:cNvGrpSpPr/>
          <p:nvPr/>
        </p:nvGrpSpPr>
        <p:grpSpPr>
          <a:xfrm>
            <a:off x="5866264" y="1514304"/>
            <a:ext cx="3006955" cy="5124222"/>
            <a:chOff x="2574424" y="1372064"/>
            <a:chExt cx="3006955" cy="5124222"/>
          </a:xfrm>
        </p:grpSpPr>
        <mc:AlternateContent xmlns:mc="http://schemas.openxmlformats.org/markup-compatibility/2006" xmlns:a14="http://schemas.microsoft.com/office/drawing/2010/main">
          <mc:Choice Requires="a14">
            <p:sp>
              <p:nvSpPr>
                <p:cNvPr id="5" name="Rectangle 4"/>
                <p:cNvSpPr/>
                <p:nvPr/>
              </p:nvSpPr>
              <p:spPr>
                <a:xfrm>
                  <a:off x="3002945" y="2048848"/>
                  <a:ext cx="2134800" cy="694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GB" sz="2800" i="1" smtClean="0">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1</m:t>
                            </m:r>
                          </m:sub>
                        </m:sSub>
                        <m:r>
                          <a:rPr lang="en-US" sz="2800" i="1">
                            <a:latin typeface="Cambria Math" panose="02040503050406030204" pitchFamily="18" charset="0"/>
                          </a:rPr>
                          <m:t>=</m:t>
                        </m:r>
                        <m:sSub>
                          <m:sSubPr>
                            <m:ctrlPr>
                              <a:rPr lang="en-GB" sz="2800" i="1">
                                <a:latin typeface="Cambria Math" panose="02040503050406030204" pitchFamily="18" charset="0"/>
                              </a:rPr>
                            </m:ctrlPr>
                          </m:sSubPr>
                          <m:e>
                            <m:r>
                              <a:rPr lang="en-US" sz="2800" i="1">
                                <a:latin typeface="Cambria Math" panose="02040503050406030204" pitchFamily="18" charset="0"/>
                              </a:rPr>
                              <m:t>𝑤</m:t>
                            </m:r>
                          </m:e>
                          <m:sub>
                            <m:r>
                              <a:rPr lang="en-US" sz="2800" i="1">
                                <a:latin typeface="Cambria Math" panose="02040503050406030204" pitchFamily="18" charset="0"/>
                              </a:rPr>
                              <m:t>1</m:t>
                            </m:r>
                          </m:sub>
                        </m:sSub>
                        <m:r>
                          <a:rPr lang="en-US" sz="2800" i="1">
                            <a:latin typeface="Cambria Math" panose="02040503050406030204" pitchFamily="18" charset="0"/>
                          </a:rPr>
                          <m:t>𝐼</m:t>
                        </m:r>
                      </m:oMath>
                    </m:oMathPara>
                  </a14:m>
                  <a:endParaRPr lang="en-GB" sz="2800" dirty="0"/>
                </a:p>
              </p:txBody>
            </p:sp>
          </mc:Choice>
          <mc:Fallback xmlns="">
            <p:sp>
              <p:nvSpPr>
                <p:cNvPr id="5" name="Rectangle 4"/>
                <p:cNvSpPr>
                  <a:spLocks noRot="1" noChangeAspect="1" noMove="1" noResize="1" noEditPoints="1" noAdjustHandles="1" noChangeArrowheads="1" noChangeShapeType="1" noTextEdit="1"/>
                </p:cNvSpPr>
                <p:nvPr/>
              </p:nvSpPr>
              <p:spPr>
                <a:xfrm>
                  <a:off x="3002945" y="2048848"/>
                  <a:ext cx="2134800" cy="694363"/>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3002945" y="2863631"/>
                  <a:ext cx="2135204" cy="7736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GB" sz="2800" i="1" smtClean="0">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2</m:t>
                            </m:r>
                          </m:sub>
                        </m:sSub>
                        <m:r>
                          <a:rPr lang="en-US" sz="2800" i="1">
                            <a:latin typeface="Cambria Math" panose="02040503050406030204" pitchFamily="18" charset="0"/>
                          </a:rPr>
                          <m:t>= </m:t>
                        </m:r>
                        <m:r>
                          <a:rPr lang="en-US" sz="2800" i="1">
                            <a:latin typeface="Cambria Math" panose="02040503050406030204" pitchFamily="18" charset="0"/>
                          </a:rPr>
                          <m:t>𝜎</m:t>
                        </m:r>
                        <m:d>
                          <m:dPr>
                            <m:ctrlPr>
                              <a:rPr lang="en-GB" sz="2800" i="1">
                                <a:latin typeface="Cambria Math" panose="02040503050406030204" pitchFamily="18" charset="0"/>
                              </a:rPr>
                            </m:ctrlPr>
                          </m:dPr>
                          <m:e>
                            <m:sSub>
                              <m:sSubPr>
                                <m:ctrlPr>
                                  <a:rPr lang="en-GB" sz="2800" i="1">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1</m:t>
                                </m:r>
                              </m:sub>
                            </m:sSub>
                          </m:e>
                        </m:d>
                      </m:oMath>
                    </m:oMathPara>
                  </a14:m>
                  <a:endParaRPr lang="en-GB" sz="2800" dirty="0"/>
                </a:p>
              </p:txBody>
            </p:sp>
          </mc:Choice>
          <mc:Fallback xmlns="">
            <p:sp>
              <p:nvSpPr>
                <p:cNvPr id="6" name="Rectangle 5"/>
                <p:cNvSpPr>
                  <a:spLocks noRot="1" noChangeAspect="1" noMove="1" noResize="1" noEditPoints="1" noAdjustHandles="1" noChangeArrowheads="1" noChangeShapeType="1" noTextEdit="1"/>
                </p:cNvSpPr>
                <p:nvPr/>
              </p:nvSpPr>
              <p:spPr>
                <a:xfrm>
                  <a:off x="3002945" y="2863631"/>
                  <a:ext cx="2135204" cy="773649"/>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3003349" y="3756734"/>
                  <a:ext cx="2149107" cy="753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GB" sz="2800" i="1" smtClean="0">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3</m:t>
                            </m:r>
                          </m:sub>
                        </m:sSub>
                        <m:r>
                          <a:rPr lang="en-US" sz="2800" i="1">
                            <a:latin typeface="Cambria Math" panose="02040503050406030204" pitchFamily="18" charset="0"/>
                          </a:rPr>
                          <m:t>=</m:t>
                        </m:r>
                        <m:sSub>
                          <m:sSubPr>
                            <m:ctrlPr>
                              <a:rPr lang="en-GB" sz="2800" i="1">
                                <a:latin typeface="Cambria Math" panose="02040503050406030204" pitchFamily="18" charset="0"/>
                              </a:rPr>
                            </m:ctrlPr>
                          </m:sSubPr>
                          <m:e>
                            <m:r>
                              <a:rPr lang="en-US" sz="2800" i="1">
                                <a:latin typeface="Cambria Math" panose="02040503050406030204" pitchFamily="18" charset="0"/>
                              </a:rPr>
                              <m:t>𝑤</m:t>
                            </m:r>
                          </m:e>
                          <m:sub>
                            <m:r>
                              <a:rPr lang="en-US" sz="2800" i="1">
                                <a:latin typeface="Cambria Math" panose="02040503050406030204" pitchFamily="18" charset="0"/>
                              </a:rPr>
                              <m:t>3</m:t>
                            </m:r>
                          </m:sub>
                        </m:sSub>
                        <m:sSub>
                          <m:sSubPr>
                            <m:ctrlPr>
                              <a:rPr lang="en-GB" sz="2800" i="1">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2</m:t>
                            </m:r>
                          </m:sub>
                        </m:sSub>
                      </m:oMath>
                    </m:oMathPara>
                  </a14:m>
                  <a:endParaRPr lang="en-GB" sz="2800" dirty="0"/>
                </a:p>
              </p:txBody>
            </p:sp>
          </mc:Choice>
          <mc:Fallback xmlns="">
            <p:sp>
              <p:nvSpPr>
                <p:cNvPr id="7" name="Rectangle 6"/>
                <p:cNvSpPr>
                  <a:spLocks noRot="1" noChangeAspect="1" noMove="1" noResize="1" noEditPoints="1" noAdjustHandles="1" noChangeArrowheads="1" noChangeShapeType="1" noTextEdit="1"/>
                </p:cNvSpPr>
                <p:nvPr/>
              </p:nvSpPr>
              <p:spPr>
                <a:xfrm>
                  <a:off x="3003349" y="3756734"/>
                  <a:ext cx="2149107" cy="753289"/>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3003349" y="4629477"/>
                  <a:ext cx="2134800" cy="7226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GB" sz="2800" i="1" smtClean="0">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4</m:t>
                            </m:r>
                          </m:sub>
                        </m:sSub>
                        <m:r>
                          <a:rPr lang="en-US" sz="2800" i="1">
                            <a:latin typeface="Cambria Math" panose="02040503050406030204" pitchFamily="18" charset="0"/>
                          </a:rPr>
                          <m:t>=</m:t>
                        </m:r>
                        <m:r>
                          <a:rPr lang="en-US" sz="2800" i="1">
                            <a:latin typeface="Cambria Math" panose="02040503050406030204" pitchFamily="18" charset="0"/>
                          </a:rPr>
                          <m:t>𝜎</m:t>
                        </m:r>
                        <m:d>
                          <m:dPr>
                            <m:ctrlPr>
                              <a:rPr lang="en-GB" sz="2800" i="1">
                                <a:latin typeface="Cambria Math" panose="02040503050406030204" pitchFamily="18" charset="0"/>
                              </a:rPr>
                            </m:ctrlPr>
                          </m:dPr>
                          <m:e>
                            <m:sSub>
                              <m:sSubPr>
                                <m:ctrlPr>
                                  <a:rPr lang="en-GB" sz="2800" i="1">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3</m:t>
                                </m:r>
                              </m:sub>
                            </m:sSub>
                          </m:e>
                        </m:d>
                      </m:oMath>
                    </m:oMathPara>
                  </a14:m>
                  <a:endParaRPr lang="en-GB" sz="2800" dirty="0"/>
                </a:p>
              </p:txBody>
            </p:sp>
          </mc:Choice>
          <mc:Fallback xmlns="">
            <p:sp>
              <p:nvSpPr>
                <p:cNvPr id="8" name="Rectangle 7"/>
                <p:cNvSpPr>
                  <a:spLocks noRot="1" noChangeAspect="1" noMove="1" noResize="1" noEditPoints="1" noAdjustHandles="1" noChangeArrowheads="1" noChangeShapeType="1" noTextEdit="1"/>
                </p:cNvSpPr>
                <p:nvPr/>
              </p:nvSpPr>
              <p:spPr>
                <a:xfrm>
                  <a:off x="3003349" y="4629477"/>
                  <a:ext cx="2134800" cy="722651"/>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2574424" y="5523546"/>
                  <a:ext cx="3006955" cy="9727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smtClean="0">
                            <a:latin typeface="Cambria Math" panose="02040503050406030204" pitchFamily="18" charset="0"/>
                          </a:rPr>
                          <m:t>𝐸</m:t>
                        </m:r>
                        <m:r>
                          <a:rPr lang="en-US" sz="2800" i="1" smtClean="0">
                            <a:latin typeface="Cambria Math" panose="02040503050406030204" pitchFamily="18" charset="0"/>
                          </a:rPr>
                          <m:t>=</m:t>
                        </m:r>
                        <m:f>
                          <m:fPr>
                            <m:ctrlPr>
                              <a:rPr lang="en-GB" sz="2800" i="1">
                                <a:latin typeface="Cambria Math" panose="02040503050406030204" pitchFamily="18" charset="0"/>
                              </a:rPr>
                            </m:ctrlPr>
                          </m:fPr>
                          <m:num>
                            <m:r>
                              <a:rPr lang="en-US" sz="2800" i="1">
                                <a:latin typeface="Cambria Math" panose="02040503050406030204" pitchFamily="18" charset="0"/>
                              </a:rPr>
                              <m:t>1</m:t>
                            </m:r>
                          </m:num>
                          <m:den>
                            <m:r>
                              <a:rPr lang="en-US" sz="2800" i="1">
                                <a:latin typeface="Cambria Math" panose="02040503050406030204" pitchFamily="18" charset="0"/>
                              </a:rPr>
                              <m:t>2</m:t>
                            </m:r>
                          </m:den>
                        </m:f>
                        <m:sSup>
                          <m:sSupPr>
                            <m:ctrlPr>
                              <a:rPr lang="en-GB" sz="2800" i="1">
                                <a:latin typeface="Cambria Math" panose="02040503050406030204" pitchFamily="18" charset="0"/>
                              </a:rPr>
                            </m:ctrlPr>
                          </m:sSupPr>
                          <m:e>
                            <m:d>
                              <m:dPr>
                                <m:ctrlPr>
                                  <a:rPr lang="en-GB" sz="2800" i="1">
                                    <a:latin typeface="Cambria Math" panose="02040503050406030204" pitchFamily="18" charset="0"/>
                                  </a:rPr>
                                </m:ctrlPr>
                              </m:dPr>
                              <m:e>
                                <m:r>
                                  <a:rPr lang="en-US" sz="2800" i="1">
                                    <a:latin typeface="Cambria Math" panose="02040503050406030204" pitchFamily="18" charset="0"/>
                                  </a:rPr>
                                  <m:t>𝑦</m:t>
                                </m:r>
                                <m:r>
                                  <a:rPr lang="en-US" sz="2800" i="1">
                                    <a:latin typeface="Cambria Math" panose="02040503050406030204" pitchFamily="18" charset="0"/>
                                  </a:rPr>
                                  <m:t>−</m:t>
                                </m:r>
                                <m:sSub>
                                  <m:sSubPr>
                                    <m:ctrlPr>
                                      <a:rPr lang="en-GB" sz="2800" i="1">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4</m:t>
                                    </m:r>
                                  </m:sub>
                                </m:sSub>
                              </m:e>
                            </m:d>
                          </m:e>
                          <m:sup>
                            <m:r>
                              <a:rPr lang="en-US" sz="2800" i="1">
                                <a:latin typeface="Cambria Math" panose="02040503050406030204" pitchFamily="18" charset="0"/>
                              </a:rPr>
                              <m:t>2</m:t>
                            </m:r>
                          </m:sup>
                        </m:sSup>
                      </m:oMath>
                    </m:oMathPara>
                  </a14:m>
                  <a:endParaRPr lang="en-GB" sz="2800" dirty="0"/>
                </a:p>
              </p:txBody>
            </p:sp>
          </mc:Choice>
          <mc:Fallback xmlns="">
            <p:sp>
              <p:nvSpPr>
                <p:cNvPr id="9" name="Rectangle 8"/>
                <p:cNvSpPr>
                  <a:spLocks noRot="1" noChangeAspect="1" noMove="1" noResize="1" noEditPoints="1" noAdjustHandles="1" noChangeArrowheads="1" noChangeShapeType="1" noTextEdit="1"/>
                </p:cNvSpPr>
                <p:nvPr/>
              </p:nvSpPr>
              <p:spPr>
                <a:xfrm>
                  <a:off x="2574424" y="5523546"/>
                  <a:ext cx="3006955" cy="972740"/>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1" name="Rectangle 10"/>
                <p:cNvSpPr/>
                <p:nvPr/>
              </p:nvSpPr>
              <p:spPr>
                <a:xfrm>
                  <a:off x="3003349" y="1372064"/>
                  <a:ext cx="2134800" cy="5563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smtClean="0">
                            <a:latin typeface="Cambria Math" panose="02040503050406030204" pitchFamily="18" charset="0"/>
                          </a:rPr>
                          <m:t>𝐼</m:t>
                        </m:r>
                      </m:oMath>
                    </m:oMathPara>
                  </a14:m>
                  <a:endParaRPr lang="en-GB" sz="2800" dirty="0"/>
                </a:p>
              </p:txBody>
            </p:sp>
          </mc:Choice>
          <mc:Fallback xmlns="">
            <p:sp>
              <p:nvSpPr>
                <p:cNvPr id="11" name="Rectangle 10"/>
                <p:cNvSpPr>
                  <a:spLocks noRot="1" noChangeAspect="1" noMove="1" noResize="1" noEditPoints="1" noAdjustHandles="1" noChangeArrowheads="1" noChangeShapeType="1" noTextEdit="1"/>
                </p:cNvSpPr>
                <p:nvPr/>
              </p:nvSpPr>
              <p:spPr>
                <a:xfrm>
                  <a:off x="3003349" y="1372064"/>
                  <a:ext cx="2134800" cy="556364"/>
                </a:xfrm>
                <a:prstGeom prst="rect">
                  <a:avLst/>
                </a:prstGeom>
                <a:blipFill rotWithShape="0">
                  <a:blip r:embed="rId8"/>
                  <a:stretch>
                    <a:fillRect/>
                  </a:stretch>
                </a:blipFill>
              </p:spPr>
              <p:txBody>
                <a:bodyPr/>
                <a:lstStyle/>
                <a:p>
                  <a:r>
                    <a:rPr lang="en-GB">
                      <a:noFill/>
                    </a:rPr>
                    <a:t> </a:t>
                  </a:r>
                </a:p>
              </p:txBody>
            </p:sp>
          </mc:Fallback>
        </mc:AlternateContent>
      </p:grpSp>
    </p:spTree>
    <p:extLst>
      <p:ext uri="{BB962C8B-B14F-4D97-AF65-F5344CB8AC3E}">
        <p14:creationId xmlns:p14="http://schemas.microsoft.com/office/powerpoint/2010/main" val="97911214"/>
      </p:ext>
    </p:extLst>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Dealing with Vector Data</a:t>
            </a:r>
            <a:endParaRPr lang="en-GB" dirty="0"/>
          </a:p>
        </p:txBody>
      </p:sp>
      <p:sp>
        <p:nvSpPr>
          <p:cNvPr id="3" name="Content Placeholder 2"/>
          <p:cNvSpPr>
            <a:spLocks noGrp="1"/>
          </p:cNvSpPr>
          <p:nvPr>
            <p:ph idx="1"/>
          </p:nvPr>
        </p:nvSpPr>
        <p:spPr>
          <a:xfrm>
            <a:off x="628650" y="1825625"/>
            <a:ext cx="4715510" cy="4351338"/>
          </a:xfrm>
        </p:spPr>
        <p:txBody>
          <a:bodyPr/>
          <a:lstStyle/>
          <a:p>
            <a:r>
              <a:rPr lang="en-US" dirty="0" smtClean="0"/>
              <a:t>Partial derivatives change to gradients.</a:t>
            </a:r>
          </a:p>
          <a:p>
            <a:pPr marL="0" indent="0">
              <a:buNone/>
            </a:pPr>
            <a:endParaRPr lang="en-US" dirty="0" smtClean="0"/>
          </a:p>
          <a:p>
            <a:r>
              <a:rPr lang="en-US" dirty="0" smtClean="0"/>
              <a:t>Scalar multiplication changes to vector matrix products or sometimes even tensor vector products.</a:t>
            </a:r>
            <a:endParaRPr lang="en-GB" dirty="0"/>
          </a:p>
        </p:txBody>
      </p:sp>
      <p:grpSp>
        <p:nvGrpSpPr>
          <p:cNvPr id="4" name="Group 3"/>
          <p:cNvGrpSpPr/>
          <p:nvPr/>
        </p:nvGrpSpPr>
        <p:grpSpPr>
          <a:xfrm>
            <a:off x="5866264" y="1514304"/>
            <a:ext cx="3006955" cy="5124222"/>
            <a:chOff x="2574424" y="1372064"/>
            <a:chExt cx="3006955" cy="5124222"/>
          </a:xfrm>
        </p:grpSpPr>
        <mc:AlternateContent xmlns:mc="http://schemas.openxmlformats.org/markup-compatibility/2006" xmlns:a14="http://schemas.microsoft.com/office/drawing/2010/main">
          <mc:Choice Requires="a14">
            <p:sp>
              <p:nvSpPr>
                <p:cNvPr id="5" name="Rectangle 4"/>
                <p:cNvSpPr/>
                <p:nvPr/>
              </p:nvSpPr>
              <p:spPr>
                <a:xfrm>
                  <a:off x="3002945" y="2048848"/>
                  <a:ext cx="2134800" cy="694363"/>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GB" sz="2800" i="1" smtClean="0">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1</m:t>
                            </m:r>
                          </m:sub>
                        </m:sSub>
                        <m:r>
                          <a:rPr lang="en-US" sz="2800" i="1">
                            <a:latin typeface="Cambria Math" panose="02040503050406030204" pitchFamily="18" charset="0"/>
                          </a:rPr>
                          <m:t>=</m:t>
                        </m:r>
                        <m:sSub>
                          <m:sSubPr>
                            <m:ctrlPr>
                              <a:rPr lang="en-GB" sz="2800" i="1">
                                <a:latin typeface="Cambria Math" panose="02040503050406030204" pitchFamily="18" charset="0"/>
                              </a:rPr>
                            </m:ctrlPr>
                          </m:sSubPr>
                          <m:e>
                            <m:r>
                              <a:rPr lang="en-US" sz="2800" b="0" i="1" smtClean="0">
                                <a:latin typeface="Cambria Math" panose="02040503050406030204" pitchFamily="18" charset="0"/>
                              </a:rPr>
                              <m:t>𝑊</m:t>
                            </m:r>
                          </m:e>
                          <m:sub>
                            <m:r>
                              <a:rPr lang="en-US" sz="2800" i="1">
                                <a:latin typeface="Cambria Math" panose="02040503050406030204" pitchFamily="18" charset="0"/>
                              </a:rPr>
                              <m:t>1</m:t>
                            </m:r>
                          </m:sub>
                        </m:sSub>
                        <m:r>
                          <a:rPr lang="en-US" sz="2800" i="1">
                            <a:latin typeface="Cambria Math" panose="02040503050406030204" pitchFamily="18" charset="0"/>
                          </a:rPr>
                          <m:t>𝐼</m:t>
                        </m:r>
                      </m:oMath>
                    </m:oMathPara>
                  </a14:m>
                  <a:endParaRPr lang="en-GB" sz="2800" dirty="0"/>
                </a:p>
              </p:txBody>
            </p:sp>
          </mc:Choice>
          <mc:Fallback xmlns="">
            <p:sp>
              <p:nvSpPr>
                <p:cNvPr id="5" name="Rectangle 4"/>
                <p:cNvSpPr>
                  <a:spLocks noRot="1" noChangeAspect="1" noMove="1" noResize="1" noEditPoints="1" noAdjustHandles="1" noChangeArrowheads="1" noChangeShapeType="1" noTextEdit="1"/>
                </p:cNvSpPr>
                <p:nvPr/>
              </p:nvSpPr>
              <p:spPr>
                <a:xfrm>
                  <a:off x="3002945" y="2048848"/>
                  <a:ext cx="2134800" cy="694363"/>
                </a:xfrm>
                <a:prstGeom prst="rect">
                  <a:avLst/>
                </a:prstGeom>
                <a:blipFill rotWithShape="0">
                  <a:blip r:embed="rId3"/>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6" name="Rectangle 5"/>
                <p:cNvSpPr/>
                <p:nvPr/>
              </p:nvSpPr>
              <p:spPr>
                <a:xfrm>
                  <a:off x="3002945" y="2863631"/>
                  <a:ext cx="2135204" cy="77364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GB" sz="2800" i="1" smtClean="0">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2</m:t>
                            </m:r>
                          </m:sub>
                        </m:sSub>
                        <m:r>
                          <a:rPr lang="en-US" sz="2800" i="1">
                            <a:latin typeface="Cambria Math" panose="02040503050406030204" pitchFamily="18" charset="0"/>
                          </a:rPr>
                          <m:t>= </m:t>
                        </m:r>
                        <m:r>
                          <a:rPr lang="en-US" sz="2800" i="1">
                            <a:latin typeface="Cambria Math" panose="02040503050406030204" pitchFamily="18" charset="0"/>
                          </a:rPr>
                          <m:t>𝜎</m:t>
                        </m:r>
                        <m:d>
                          <m:dPr>
                            <m:ctrlPr>
                              <a:rPr lang="en-GB" sz="2800" i="1">
                                <a:latin typeface="Cambria Math" panose="02040503050406030204" pitchFamily="18" charset="0"/>
                              </a:rPr>
                            </m:ctrlPr>
                          </m:dPr>
                          <m:e>
                            <m:sSub>
                              <m:sSubPr>
                                <m:ctrlPr>
                                  <a:rPr lang="en-GB" sz="2800" i="1">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1</m:t>
                                </m:r>
                              </m:sub>
                            </m:sSub>
                          </m:e>
                        </m:d>
                      </m:oMath>
                    </m:oMathPara>
                  </a14:m>
                  <a:endParaRPr lang="en-GB" sz="2800" dirty="0"/>
                </a:p>
              </p:txBody>
            </p:sp>
          </mc:Choice>
          <mc:Fallback xmlns="">
            <p:sp>
              <p:nvSpPr>
                <p:cNvPr id="6" name="Rectangle 5"/>
                <p:cNvSpPr>
                  <a:spLocks noRot="1" noChangeAspect="1" noMove="1" noResize="1" noEditPoints="1" noAdjustHandles="1" noChangeArrowheads="1" noChangeShapeType="1" noTextEdit="1"/>
                </p:cNvSpPr>
                <p:nvPr/>
              </p:nvSpPr>
              <p:spPr>
                <a:xfrm>
                  <a:off x="3002945" y="2863631"/>
                  <a:ext cx="2135204" cy="773649"/>
                </a:xfrm>
                <a:prstGeom prst="rect">
                  <a:avLst/>
                </a:prstGeom>
                <a:blipFill rotWithShape="0">
                  <a:blip r:embed="rId4"/>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7" name="Rectangle 6"/>
                <p:cNvSpPr/>
                <p:nvPr/>
              </p:nvSpPr>
              <p:spPr>
                <a:xfrm>
                  <a:off x="3003349" y="3756734"/>
                  <a:ext cx="2149107" cy="753289"/>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GB" sz="2800" i="1" smtClean="0">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3</m:t>
                            </m:r>
                          </m:sub>
                        </m:sSub>
                        <m:r>
                          <a:rPr lang="en-US" sz="2800" i="1">
                            <a:latin typeface="Cambria Math" panose="02040503050406030204" pitchFamily="18" charset="0"/>
                          </a:rPr>
                          <m:t>=</m:t>
                        </m:r>
                        <m:sSub>
                          <m:sSubPr>
                            <m:ctrlPr>
                              <a:rPr lang="en-GB" sz="2800" i="1" smtClean="0">
                                <a:latin typeface="Cambria Math" panose="02040503050406030204" pitchFamily="18" charset="0"/>
                              </a:rPr>
                            </m:ctrlPr>
                          </m:sSubPr>
                          <m:e>
                            <m:r>
                              <a:rPr lang="en-US" sz="2800" b="0" i="1" smtClean="0">
                                <a:latin typeface="Cambria Math" panose="02040503050406030204" pitchFamily="18" charset="0"/>
                              </a:rPr>
                              <m:t>𝑊</m:t>
                            </m:r>
                          </m:e>
                          <m:sub>
                            <m:r>
                              <a:rPr lang="en-US" sz="2800" i="1">
                                <a:latin typeface="Cambria Math" panose="02040503050406030204" pitchFamily="18" charset="0"/>
                              </a:rPr>
                              <m:t>3</m:t>
                            </m:r>
                          </m:sub>
                        </m:sSub>
                        <m:sSub>
                          <m:sSubPr>
                            <m:ctrlPr>
                              <a:rPr lang="en-GB" sz="2800" i="1">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2</m:t>
                            </m:r>
                          </m:sub>
                        </m:sSub>
                      </m:oMath>
                    </m:oMathPara>
                  </a14:m>
                  <a:endParaRPr lang="en-GB" sz="2800" dirty="0"/>
                </a:p>
              </p:txBody>
            </p:sp>
          </mc:Choice>
          <mc:Fallback xmlns="">
            <p:sp>
              <p:nvSpPr>
                <p:cNvPr id="7" name="Rectangle 6"/>
                <p:cNvSpPr>
                  <a:spLocks noRot="1" noChangeAspect="1" noMove="1" noResize="1" noEditPoints="1" noAdjustHandles="1" noChangeArrowheads="1" noChangeShapeType="1" noTextEdit="1"/>
                </p:cNvSpPr>
                <p:nvPr/>
              </p:nvSpPr>
              <p:spPr>
                <a:xfrm>
                  <a:off x="3003349" y="3756734"/>
                  <a:ext cx="2149107" cy="753289"/>
                </a:xfrm>
                <a:prstGeom prst="rect">
                  <a:avLst/>
                </a:prstGeom>
                <a:blipFill rotWithShape="0">
                  <a:blip r:embed="rId5"/>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8" name="Rectangle 7"/>
                <p:cNvSpPr/>
                <p:nvPr/>
              </p:nvSpPr>
              <p:spPr>
                <a:xfrm>
                  <a:off x="3003349" y="4629477"/>
                  <a:ext cx="2134800" cy="722651"/>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sSub>
                          <m:sSubPr>
                            <m:ctrlPr>
                              <a:rPr lang="en-GB" sz="2800" i="1" smtClean="0">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4</m:t>
                            </m:r>
                          </m:sub>
                        </m:sSub>
                        <m:r>
                          <a:rPr lang="en-US" sz="2800" i="1">
                            <a:latin typeface="Cambria Math" panose="02040503050406030204" pitchFamily="18" charset="0"/>
                          </a:rPr>
                          <m:t>=</m:t>
                        </m:r>
                        <m:r>
                          <a:rPr lang="en-US" sz="2800" i="1">
                            <a:latin typeface="Cambria Math" panose="02040503050406030204" pitchFamily="18" charset="0"/>
                          </a:rPr>
                          <m:t>𝜎</m:t>
                        </m:r>
                        <m:d>
                          <m:dPr>
                            <m:ctrlPr>
                              <a:rPr lang="en-GB" sz="2800" i="1">
                                <a:latin typeface="Cambria Math" panose="02040503050406030204" pitchFamily="18" charset="0"/>
                              </a:rPr>
                            </m:ctrlPr>
                          </m:dPr>
                          <m:e>
                            <m:sSub>
                              <m:sSubPr>
                                <m:ctrlPr>
                                  <a:rPr lang="en-GB" sz="2800" i="1">
                                    <a:latin typeface="Cambria Math" panose="02040503050406030204" pitchFamily="18" charset="0"/>
                                  </a:rPr>
                                </m:ctrlPr>
                              </m:sSubPr>
                              <m:e>
                                <m:r>
                                  <a:rPr lang="en-US" sz="2800" i="1">
                                    <a:latin typeface="Cambria Math" panose="02040503050406030204" pitchFamily="18" charset="0"/>
                                  </a:rPr>
                                  <m:t>𝑦</m:t>
                                </m:r>
                              </m:e>
                              <m:sub>
                                <m:r>
                                  <a:rPr lang="en-US" sz="2800" i="1">
                                    <a:latin typeface="Cambria Math" panose="02040503050406030204" pitchFamily="18" charset="0"/>
                                  </a:rPr>
                                  <m:t>3</m:t>
                                </m:r>
                              </m:sub>
                            </m:sSub>
                          </m:e>
                        </m:d>
                      </m:oMath>
                    </m:oMathPara>
                  </a14:m>
                  <a:endParaRPr lang="en-GB" sz="2800" dirty="0"/>
                </a:p>
              </p:txBody>
            </p:sp>
          </mc:Choice>
          <mc:Fallback xmlns="">
            <p:sp>
              <p:nvSpPr>
                <p:cNvPr id="8" name="Rectangle 7"/>
                <p:cNvSpPr>
                  <a:spLocks noRot="1" noChangeAspect="1" noMove="1" noResize="1" noEditPoints="1" noAdjustHandles="1" noChangeArrowheads="1" noChangeShapeType="1" noTextEdit="1"/>
                </p:cNvSpPr>
                <p:nvPr/>
              </p:nvSpPr>
              <p:spPr>
                <a:xfrm>
                  <a:off x="3003349" y="4629477"/>
                  <a:ext cx="2134800" cy="722651"/>
                </a:xfrm>
                <a:prstGeom prst="rect">
                  <a:avLst/>
                </a:prstGeom>
                <a:blipFill rotWithShape="0">
                  <a:blip r:embed="rId6"/>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9" name="Rectangle 8"/>
                <p:cNvSpPr/>
                <p:nvPr/>
              </p:nvSpPr>
              <p:spPr>
                <a:xfrm>
                  <a:off x="2574424" y="5523546"/>
                  <a:ext cx="3006955" cy="972740"/>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smtClean="0">
                            <a:latin typeface="Cambria Math" panose="02040503050406030204" pitchFamily="18" charset="0"/>
                          </a:rPr>
                          <m:t>𝐸</m:t>
                        </m:r>
                        <m:r>
                          <a:rPr lang="en-US" sz="2800" i="1" smtClean="0">
                            <a:latin typeface="Cambria Math" panose="02040503050406030204" pitchFamily="18" charset="0"/>
                          </a:rPr>
                          <m:t>=</m:t>
                        </m:r>
                        <m:f>
                          <m:fPr>
                            <m:ctrlPr>
                              <a:rPr lang="en-GB" sz="2800" i="1">
                                <a:latin typeface="Cambria Math" panose="02040503050406030204" pitchFamily="18" charset="0"/>
                              </a:rPr>
                            </m:ctrlPr>
                          </m:fPr>
                          <m:num>
                            <m:r>
                              <a:rPr lang="en-US" sz="2800" i="1">
                                <a:latin typeface="Cambria Math" panose="02040503050406030204" pitchFamily="18" charset="0"/>
                              </a:rPr>
                              <m:t>1</m:t>
                            </m:r>
                          </m:num>
                          <m:den>
                            <m:r>
                              <a:rPr lang="en-US" sz="2800" i="1">
                                <a:latin typeface="Cambria Math" panose="02040503050406030204" pitchFamily="18" charset="0"/>
                              </a:rPr>
                              <m:t>2</m:t>
                            </m:r>
                          </m:den>
                        </m:f>
                        <m:sSup>
                          <m:sSupPr>
                            <m:ctrlPr>
                              <a:rPr lang="en-GB" sz="2800" i="1">
                                <a:latin typeface="Cambria Math" panose="02040503050406030204" pitchFamily="18" charset="0"/>
                              </a:rPr>
                            </m:ctrlPr>
                          </m:sSupPr>
                          <m:e>
                            <m:d>
                              <m:dPr>
                                <m:begChr m:val="‖"/>
                                <m:endChr m:val=""/>
                                <m:ctrlPr>
                                  <a:rPr lang="en-GB" sz="2800" i="1" smtClean="0">
                                    <a:latin typeface="Cambria Math" panose="02040503050406030204" pitchFamily="18" charset="0"/>
                                  </a:rPr>
                                </m:ctrlPr>
                              </m:dPr>
                              <m:e>
                                <m:r>
                                  <a:rPr lang="en-US" sz="2800" b="0" i="1" smtClean="0">
                                    <a:latin typeface="Cambria Math" panose="02040503050406030204" pitchFamily="18" charset="0"/>
                                  </a:rPr>
                                  <m:t>𝑦</m:t>
                                </m:r>
                                <m:r>
                                  <a:rPr lang="en-US" sz="2800" b="0" i="1" smtClean="0">
                                    <a:latin typeface="Cambria Math" panose="02040503050406030204" pitchFamily="18" charset="0"/>
                                  </a:rPr>
                                  <m:t> −</m:t>
                                </m:r>
                                <m:sSub>
                                  <m:sSubPr>
                                    <m:ctrlPr>
                                      <a:rPr lang="en-US" sz="2800" b="0" i="1" smtClean="0">
                                        <a:latin typeface="Cambria Math" panose="02040503050406030204" pitchFamily="18" charset="0"/>
                                      </a:rPr>
                                    </m:ctrlPr>
                                  </m:sSubPr>
                                  <m:e>
                                    <m:r>
                                      <a:rPr lang="en-US" sz="2800" b="0" i="1" smtClean="0">
                                        <a:latin typeface="Cambria Math" panose="02040503050406030204" pitchFamily="18" charset="0"/>
                                      </a:rPr>
                                      <m:t>𝑦</m:t>
                                    </m:r>
                                  </m:e>
                                  <m:sub>
                                    <m:r>
                                      <a:rPr lang="en-US" sz="2800" b="0" i="1" smtClean="0">
                                        <a:latin typeface="Cambria Math" panose="02040503050406030204" pitchFamily="18" charset="0"/>
                                      </a:rPr>
                                      <m:t>4</m:t>
                                    </m:r>
                                  </m:sub>
                                </m:sSub>
                                <m:d>
                                  <m:dPr>
                                    <m:begChr m:val=""/>
                                    <m:endChr m:val="‖"/>
                                    <m:ctrlPr>
                                      <a:rPr lang="en-US" sz="2800" b="0" i="1" smtClean="0">
                                        <a:latin typeface="Cambria Math" panose="02040503050406030204" pitchFamily="18" charset="0"/>
                                      </a:rPr>
                                    </m:ctrlPr>
                                  </m:dPr>
                                  <m:e>
                                    <m:r>
                                      <a:rPr lang="en-US" sz="2800" b="0" i="1" smtClean="0">
                                        <a:latin typeface="Cambria Math" panose="02040503050406030204" pitchFamily="18" charset="0"/>
                                      </a:rPr>
                                      <m:t> </m:t>
                                    </m:r>
                                  </m:e>
                                </m:d>
                              </m:e>
                            </m:d>
                          </m:e>
                          <m:sup>
                            <m:r>
                              <a:rPr lang="en-US" sz="2800" i="1">
                                <a:latin typeface="Cambria Math" panose="02040503050406030204" pitchFamily="18" charset="0"/>
                              </a:rPr>
                              <m:t>2</m:t>
                            </m:r>
                          </m:sup>
                        </m:sSup>
                      </m:oMath>
                    </m:oMathPara>
                  </a14:m>
                  <a:endParaRPr lang="en-GB" sz="2800" dirty="0"/>
                </a:p>
              </p:txBody>
            </p:sp>
          </mc:Choice>
          <mc:Fallback xmlns="">
            <p:sp>
              <p:nvSpPr>
                <p:cNvPr id="9" name="Rectangle 8"/>
                <p:cNvSpPr>
                  <a:spLocks noRot="1" noChangeAspect="1" noMove="1" noResize="1" noEditPoints="1" noAdjustHandles="1" noChangeArrowheads="1" noChangeShapeType="1" noTextEdit="1"/>
                </p:cNvSpPr>
                <p:nvPr/>
              </p:nvSpPr>
              <p:spPr>
                <a:xfrm>
                  <a:off x="2574424" y="5523546"/>
                  <a:ext cx="3006955" cy="972740"/>
                </a:xfrm>
                <a:prstGeom prst="rect">
                  <a:avLst/>
                </a:prstGeom>
                <a:blipFill rotWithShape="0">
                  <a:blip r:embed="rId7"/>
                  <a:stretch>
                    <a:fillRect/>
                  </a:stretch>
                </a:blipFill>
              </p:spPr>
              <p:txBody>
                <a:bodyPr/>
                <a:lstStyle/>
                <a:p>
                  <a:r>
                    <a:rPr lang="en-GB">
                      <a:noFill/>
                    </a:rPr>
                    <a:t> </a:t>
                  </a:r>
                </a:p>
              </p:txBody>
            </p:sp>
          </mc:Fallback>
        </mc:AlternateContent>
        <mc:AlternateContent xmlns:mc="http://schemas.openxmlformats.org/markup-compatibility/2006" xmlns:a14="http://schemas.microsoft.com/office/drawing/2010/main">
          <mc:Choice Requires="a14">
            <p:sp>
              <p:nvSpPr>
                <p:cNvPr id="10" name="Rectangle 9"/>
                <p:cNvSpPr/>
                <p:nvPr/>
              </p:nvSpPr>
              <p:spPr>
                <a:xfrm>
                  <a:off x="3003349" y="1372064"/>
                  <a:ext cx="2134800" cy="556364"/>
                </a:xfrm>
                <a:prstGeom prst="rect">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14:m>
                    <m:oMathPara xmlns:m="http://schemas.openxmlformats.org/officeDocument/2006/math">
                      <m:oMathParaPr>
                        <m:jc m:val="centerGroup"/>
                      </m:oMathParaPr>
                      <m:oMath xmlns:m="http://schemas.openxmlformats.org/officeDocument/2006/math">
                        <m:r>
                          <a:rPr lang="en-US" sz="2800" i="1">
                            <a:latin typeface="Cambria Math" panose="02040503050406030204" pitchFamily="18" charset="0"/>
                          </a:rPr>
                          <m:t>𝐼</m:t>
                        </m:r>
                      </m:oMath>
                    </m:oMathPara>
                  </a14:m>
                  <a:endParaRPr lang="en-GB" sz="2800" dirty="0"/>
                </a:p>
              </p:txBody>
            </p:sp>
          </mc:Choice>
          <mc:Fallback xmlns="">
            <p:sp>
              <p:nvSpPr>
                <p:cNvPr id="10" name="Rectangle 9"/>
                <p:cNvSpPr>
                  <a:spLocks noRot="1" noChangeAspect="1" noMove="1" noResize="1" noEditPoints="1" noAdjustHandles="1" noChangeArrowheads="1" noChangeShapeType="1" noTextEdit="1"/>
                </p:cNvSpPr>
                <p:nvPr/>
              </p:nvSpPr>
              <p:spPr>
                <a:xfrm>
                  <a:off x="3003349" y="1372064"/>
                  <a:ext cx="2134800" cy="556364"/>
                </a:xfrm>
                <a:prstGeom prst="rect">
                  <a:avLst/>
                </a:prstGeom>
                <a:blipFill rotWithShape="0">
                  <a:blip r:embed="rId8"/>
                  <a:stretch>
                    <a:fillRect/>
                  </a:stretch>
                </a:blipFill>
              </p:spPr>
              <p:txBody>
                <a:bodyPr/>
                <a:lstStyle/>
                <a:p>
                  <a:r>
                    <a:rPr lang="en-GB">
                      <a:noFill/>
                    </a:rPr>
                    <a:t> </a:t>
                  </a:r>
                </a:p>
              </p:txBody>
            </p:sp>
          </mc:Fallback>
        </mc:AlternateContent>
      </p:grpSp>
    </p:spTree>
    <p:extLst>
      <p:ext uri="{BB962C8B-B14F-4D97-AF65-F5344CB8AC3E}">
        <p14:creationId xmlns:p14="http://schemas.microsoft.com/office/powerpoint/2010/main" val="286581017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Problems</a:t>
            </a:r>
            <a:endParaRPr lang="en-GB" dirty="0"/>
          </a:p>
        </p:txBody>
      </p:sp>
      <p:sp>
        <p:nvSpPr>
          <p:cNvPr id="3" name="Content Placeholder 2"/>
          <p:cNvSpPr>
            <a:spLocks noGrp="1"/>
          </p:cNvSpPr>
          <p:nvPr>
            <p:ph idx="1"/>
          </p:nvPr>
        </p:nvSpPr>
        <p:spPr>
          <a:xfrm>
            <a:off x="628650" y="1825625"/>
            <a:ext cx="7886700" cy="4692406"/>
          </a:xfrm>
        </p:spPr>
        <p:txBody>
          <a:bodyPr>
            <a:normAutofit fontScale="85000" lnSpcReduction="20000"/>
          </a:bodyPr>
          <a:lstStyle/>
          <a:p>
            <a:r>
              <a:rPr lang="en-US" dirty="0" smtClean="0"/>
              <a:t>Sigmoid units – many of them – vanishing gradients</a:t>
            </a:r>
          </a:p>
          <a:p>
            <a:pPr lvl="1"/>
            <a:r>
              <a:rPr lang="en-US" dirty="0" err="1" smtClean="0"/>
              <a:t>ReLU</a:t>
            </a:r>
            <a:r>
              <a:rPr lang="en-US" dirty="0" smtClean="0"/>
              <a:t> units, </a:t>
            </a:r>
            <a:r>
              <a:rPr lang="en-US" dirty="0" err="1" smtClean="0"/>
              <a:t>pretraining</a:t>
            </a:r>
            <a:r>
              <a:rPr lang="en-US" dirty="0" smtClean="0"/>
              <a:t> using unsupervised learning.</a:t>
            </a:r>
          </a:p>
          <a:p>
            <a:pPr lvl="1"/>
            <a:endParaRPr lang="en-US" dirty="0"/>
          </a:p>
          <a:p>
            <a:r>
              <a:rPr lang="en-US" dirty="0" smtClean="0"/>
              <a:t>Local optimum – non convex problem</a:t>
            </a:r>
          </a:p>
          <a:p>
            <a:pPr lvl="1"/>
            <a:r>
              <a:rPr lang="en-US" dirty="0" smtClean="0"/>
              <a:t>Momentum, SGD, small weights for initialization</a:t>
            </a:r>
          </a:p>
          <a:p>
            <a:pPr lvl="1"/>
            <a:endParaRPr lang="en-US" dirty="0"/>
          </a:p>
          <a:p>
            <a:r>
              <a:rPr lang="en-US" dirty="0" smtClean="0"/>
              <a:t>Overfitting</a:t>
            </a:r>
          </a:p>
          <a:p>
            <a:pPr lvl="1"/>
            <a:r>
              <a:rPr lang="en-US" dirty="0" smtClean="0"/>
              <a:t>Use validation data for early stopping, weight decay.</a:t>
            </a:r>
          </a:p>
          <a:p>
            <a:pPr lvl="1"/>
            <a:endParaRPr lang="en-US" dirty="0"/>
          </a:p>
          <a:p>
            <a:r>
              <a:rPr lang="en-US" dirty="0" smtClean="0"/>
              <a:t>Lots of parameter tuning</a:t>
            </a:r>
          </a:p>
          <a:p>
            <a:pPr lvl="1"/>
            <a:r>
              <a:rPr lang="en-US" dirty="0" smtClean="0"/>
              <a:t>Use several thousand computers to try several parameters and pick the best.</a:t>
            </a:r>
          </a:p>
          <a:p>
            <a:pPr lvl="1"/>
            <a:endParaRPr lang="en-US" dirty="0"/>
          </a:p>
          <a:p>
            <a:r>
              <a:rPr lang="en-US" dirty="0" smtClean="0"/>
              <a:t>Lack of Interpretability</a:t>
            </a:r>
          </a:p>
        </p:txBody>
      </p:sp>
    </p:spTree>
    <p:extLst>
      <p:ext uri="{BB962C8B-B14F-4D97-AF65-F5344CB8AC3E}">
        <p14:creationId xmlns:p14="http://schemas.microsoft.com/office/powerpoint/2010/main" val="3134559063"/>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Demo on Face Pose Estimation</a:t>
            </a:r>
            <a:endParaRPr lang="en-GB" dirty="0"/>
          </a:p>
        </p:txBody>
      </p:sp>
      <p:pic>
        <p:nvPicPr>
          <p:cNvPr id="4" name="Content Placeholder 3"/>
          <p:cNvPicPr>
            <a:picLocks noGrp="1" noChangeAspect="1"/>
          </p:cNvPicPr>
          <p:nvPr>
            <p:ph idx="1"/>
          </p:nvPr>
        </p:nvPicPr>
        <p:blipFill>
          <a:blip r:embed="rId2"/>
          <a:stretch>
            <a:fillRect/>
          </a:stretch>
        </p:blipFill>
        <p:spPr>
          <a:xfrm>
            <a:off x="2076035" y="1825625"/>
            <a:ext cx="4991929" cy="4351338"/>
          </a:xfrm>
          <a:prstGeom prst="rect">
            <a:avLst/>
          </a:prstGeom>
        </p:spPr>
      </p:pic>
    </p:spTree>
    <p:extLst>
      <p:ext uri="{BB962C8B-B14F-4D97-AF65-F5344CB8AC3E}">
        <p14:creationId xmlns:p14="http://schemas.microsoft.com/office/powerpoint/2010/main" val="3253596906"/>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What are Artificial Neural Networks (ANN)?</a:t>
            </a:r>
            <a:endParaRPr lang="en-GB" dirty="0"/>
          </a:p>
        </p:txBody>
      </p:sp>
      <p:pic>
        <p:nvPicPr>
          <p:cNvPr id="5" name="Picture 2" descr="https://upload.wikimedia.org/wikipedia/commons/thumb/4/46/Colored_neural_network.svg/296px-Colored_neural_network.svg.png"/>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3162300" y="2305844"/>
            <a:ext cx="2819400" cy="3390900"/>
          </a:xfrm>
          <a:prstGeom prst="rect">
            <a:avLst/>
          </a:prstGeom>
          <a:noFill/>
          <a:extLst>
            <a:ext uri="{909E8E84-426E-40DD-AFC4-6F175D3DCCD1}">
              <a14:hiddenFill xmlns:a14="http://schemas.microsoft.com/office/drawing/2010/main">
                <a:solidFill>
                  <a:srgbClr val="FFFFFF"/>
                </a:solidFill>
              </a14:hiddenFill>
            </a:ext>
          </a:extLst>
        </p:spPr>
      </p:pic>
      <p:sp>
        <p:nvSpPr>
          <p:cNvPr id="4" name="Rectangle 3"/>
          <p:cNvSpPr/>
          <p:nvPr/>
        </p:nvSpPr>
        <p:spPr>
          <a:xfrm>
            <a:off x="3162300" y="6123937"/>
            <a:ext cx="5860677" cy="507831"/>
          </a:xfrm>
          <a:prstGeom prst="rect">
            <a:avLst/>
          </a:prstGeom>
        </p:spPr>
        <p:txBody>
          <a:bodyPr wrap="square">
            <a:spAutoFit/>
          </a:bodyPr>
          <a:lstStyle/>
          <a:p>
            <a:r>
              <a:rPr lang="en-GB" sz="900" dirty="0" smtClean="0"/>
              <a:t>"</a:t>
            </a:r>
            <a:r>
              <a:rPr lang="en-GB" sz="900" dirty="0" err="1" smtClean="0"/>
              <a:t>Colored</a:t>
            </a:r>
            <a:r>
              <a:rPr lang="en-GB" sz="900" dirty="0" smtClean="0"/>
              <a:t> neural network" by Glosser.ca - Own work, Derivative of File:Artificial neural </a:t>
            </a:r>
            <a:r>
              <a:rPr lang="en-GB" sz="900" dirty="0" err="1" smtClean="0"/>
              <a:t>network.svg</a:t>
            </a:r>
            <a:r>
              <a:rPr lang="en-GB" sz="900" dirty="0" smtClean="0"/>
              <a:t>. Licensed under CC BY-SA 3.0 via Commons - https://commons.wikimedia.org/wiki/File:Colored_neural_network.svg#/media/File:Colored_neural_network.svg</a:t>
            </a:r>
            <a:endParaRPr lang="en-GB" sz="900" dirty="0"/>
          </a:p>
        </p:txBody>
      </p:sp>
    </p:spTree>
    <p:extLst>
      <p:ext uri="{BB962C8B-B14F-4D97-AF65-F5344CB8AC3E}">
        <p14:creationId xmlns:p14="http://schemas.microsoft.com/office/powerpoint/2010/main" val="11333746"/>
      </p:ext>
    </p:extLst>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on Face Pose Estimation</a:t>
            </a:r>
            <a:endParaRPr lang="en-GB" dirty="0"/>
          </a:p>
        </p:txBody>
      </p:sp>
      <p:sp>
        <p:nvSpPr>
          <p:cNvPr id="3" name="Content Placeholder 2"/>
          <p:cNvSpPr>
            <a:spLocks noGrp="1"/>
          </p:cNvSpPr>
          <p:nvPr>
            <p:ph idx="1"/>
          </p:nvPr>
        </p:nvSpPr>
        <p:spPr/>
        <p:txBody>
          <a:bodyPr/>
          <a:lstStyle/>
          <a:p>
            <a:r>
              <a:rPr lang="en-US" dirty="0" smtClean="0"/>
              <a:t>Input representation</a:t>
            </a:r>
          </a:p>
          <a:p>
            <a:pPr lvl="1"/>
            <a:r>
              <a:rPr lang="en-US" dirty="0" err="1" smtClean="0"/>
              <a:t>Downsample</a:t>
            </a:r>
            <a:r>
              <a:rPr lang="en-US" dirty="0" smtClean="0"/>
              <a:t> image and divide by 255.</a:t>
            </a:r>
          </a:p>
          <a:p>
            <a:pPr lvl="1"/>
            <a:endParaRPr lang="en-US" dirty="0"/>
          </a:p>
          <a:p>
            <a:r>
              <a:rPr lang="en-US" dirty="0" smtClean="0"/>
              <a:t>Output representation</a:t>
            </a:r>
          </a:p>
          <a:p>
            <a:pPr lvl="1"/>
            <a:r>
              <a:rPr lang="en-US" dirty="0" smtClean="0"/>
              <a:t>1 of 4 encoding</a:t>
            </a:r>
          </a:p>
          <a:p>
            <a:pPr lvl="1"/>
            <a:endParaRPr lang="en-US" dirty="0"/>
          </a:p>
          <a:p>
            <a:r>
              <a:rPr lang="en-US" dirty="0" smtClean="0"/>
              <a:t>Other learning parameters</a:t>
            </a:r>
          </a:p>
          <a:p>
            <a:pPr lvl="1"/>
            <a:r>
              <a:rPr lang="en-US" dirty="0" smtClean="0"/>
              <a:t>Learning rate – 0.3, momentum – 0</a:t>
            </a:r>
          </a:p>
          <a:p>
            <a:pPr lvl="1"/>
            <a:r>
              <a:rPr lang="en-US" dirty="0" smtClean="0"/>
              <a:t>Single sample SGD.</a:t>
            </a:r>
            <a:endParaRPr lang="en-GB" dirty="0"/>
          </a:p>
        </p:txBody>
      </p:sp>
      <p:sp>
        <p:nvSpPr>
          <p:cNvPr id="4" name="TextBox 3"/>
          <p:cNvSpPr txBox="1"/>
          <p:nvPr/>
        </p:nvSpPr>
        <p:spPr>
          <a:xfrm>
            <a:off x="6307015" y="3352800"/>
            <a:ext cx="1863395" cy="369332"/>
          </a:xfrm>
          <a:prstGeom prst="rect">
            <a:avLst/>
          </a:prstGeom>
          <a:noFill/>
        </p:spPr>
        <p:txBody>
          <a:bodyPr wrap="none" rtlCol="0">
            <a:spAutoFit/>
          </a:bodyPr>
          <a:lstStyle/>
          <a:p>
            <a:r>
              <a:rPr lang="en-US" dirty="0" smtClean="0"/>
              <a:t>Let’s see the code</a:t>
            </a:r>
            <a:endParaRPr lang="en-GB" dirty="0"/>
          </a:p>
        </p:txBody>
      </p:sp>
    </p:spTree>
    <p:extLst>
      <p:ext uri="{BB962C8B-B14F-4D97-AF65-F5344CB8AC3E}">
        <p14:creationId xmlns:p14="http://schemas.microsoft.com/office/powerpoint/2010/main" val="3717912021"/>
      </p:ext>
    </p:extLst>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Demo on Face Pose Estimation</a:t>
            </a:r>
            <a:endParaRPr lang="en-GB" dirty="0"/>
          </a:p>
        </p:txBody>
      </p:sp>
      <p:pic>
        <p:nvPicPr>
          <p:cNvPr id="9" name="Picture 8"/>
          <p:cNvPicPr/>
          <p:nvPr/>
        </p:nvPicPr>
        <p:blipFill>
          <a:blip r:embed="rId2"/>
          <a:stretch>
            <a:fillRect/>
          </a:stretch>
        </p:blipFill>
        <p:spPr>
          <a:xfrm>
            <a:off x="2282369" y="1690689"/>
            <a:ext cx="6232981" cy="1966911"/>
          </a:xfrm>
          <a:prstGeom prst="rect">
            <a:avLst/>
          </a:prstGeom>
        </p:spPr>
      </p:pic>
      <p:pic>
        <p:nvPicPr>
          <p:cNvPr id="11" name="Picture 10"/>
          <p:cNvPicPr/>
          <p:nvPr/>
        </p:nvPicPr>
        <p:blipFill>
          <a:blip r:embed="rId3"/>
          <a:stretch>
            <a:fillRect/>
          </a:stretch>
        </p:blipFill>
        <p:spPr>
          <a:xfrm>
            <a:off x="2671482" y="4060190"/>
            <a:ext cx="5843868" cy="1324610"/>
          </a:xfrm>
          <a:prstGeom prst="rect">
            <a:avLst/>
          </a:prstGeom>
        </p:spPr>
      </p:pic>
      <p:sp>
        <p:nvSpPr>
          <p:cNvPr id="12" name="TextBox 11"/>
          <p:cNvSpPr txBox="1"/>
          <p:nvPr/>
        </p:nvSpPr>
        <p:spPr>
          <a:xfrm>
            <a:off x="555169" y="4245441"/>
            <a:ext cx="1727200" cy="954107"/>
          </a:xfrm>
          <a:prstGeom prst="rect">
            <a:avLst/>
          </a:prstGeom>
          <a:noFill/>
        </p:spPr>
        <p:txBody>
          <a:bodyPr wrap="square" rtlCol="0">
            <a:spAutoFit/>
          </a:bodyPr>
          <a:lstStyle/>
          <a:p>
            <a:r>
              <a:rPr lang="en-US" sz="2800" dirty="0" smtClean="0"/>
              <a:t>Layer 2 weights</a:t>
            </a:r>
            <a:endParaRPr lang="en-GB" sz="2800" dirty="0"/>
          </a:p>
        </p:txBody>
      </p:sp>
      <p:sp>
        <p:nvSpPr>
          <p:cNvPr id="13" name="TextBox 12"/>
          <p:cNvSpPr txBox="1"/>
          <p:nvPr/>
        </p:nvSpPr>
        <p:spPr>
          <a:xfrm>
            <a:off x="555169" y="2199622"/>
            <a:ext cx="1727200" cy="954107"/>
          </a:xfrm>
          <a:prstGeom prst="rect">
            <a:avLst/>
          </a:prstGeom>
          <a:noFill/>
        </p:spPr>
        <p:txBody>
          <a:bodyPr wrap="square" rtlCol="0">
            <a:spAutoFit/>
          </a:bodyPr>
          <a:lstStyle/>
          <a:p>
            <a:r>
              <a:rPr lang="en-US" sz="2800" dirty="0" smtClean="0"/>
              <a:t>Layer 1 weights</a:t>
            </a:r>
            <a:endParaRPr lang="en-GB" sz="2800" dirty="0"/>
          </a:p>
        </p:txBody>
      </p:sp>
      <p:sp>
        <p:nvSpPr>
          <p:cNvPr id="14" name="TextBox 13"/>
          <p:cNvSpPr txBox="1"/>
          <p:nvPr/>
        </p:nvSpPr>
        <p:spPr>
          <a:xfrm>
            <a:off x="3118339" y="5376985"/>
            <a:ext cx="668260" cy="369332"/>
          </a:xfrm>
          <a:prstGeom prst="rect">
            <a:avLst/>
          </a:prstGeom>
          <a:noFill/>
        </p:spPr>
        <p:txBody>
          <a:bodyPr wrap="none" rtlCol="0">
            <a:spAutoFit/>
          </a:bodyPr>
          <a:lstStyle/>
          <a:p>
            <a:r>
              <a:rPr lang="en-US" dirty="0" smtClean="0"/>
              <a:t>Right</a:t>
            </a:r>
            <a:endParaRPr lang="en-GB" dirty="0"/>
          </a:p>
        </p:txBody>
      </p:sp>
      <p:sp>
        <p:nvSpPr>
          <p:cNvPr id="15" name="TextBox 14"/>
          <p:cNvSpPr txBox="1"/>
          <p:nvPr/>
        </p:nvSpPr>
        <p:spPr>
          <a:xfrm>
            <a:off x="4529137" y="5384800"/>
            <a:ext cx="543290" cy="369332"/>
          </a:xfrm>
          <a:prstGeom prst="rect">
            <a:avLst/>
          </a:prstGeom>
          <a:noFill/>
        </p:spPr>
        <p:txBody>
          <a:bodyPr wrap="none" rtlCol="0">
            <a:spAutoFit/>
          </a:bodyPr>
          <a:lstStyle/>
          <a:p>
            <a:r>
              <a:rPr lang="en-US" dirty="0" smtClean="0"/>
              <a:t>Left</a:t>
            </a:r>
            <a:endParaRPr lang="en-GB" dirty="0"/>
          </a:p>
        </p:txBody>
      </p:sp>
      <p:sp>
        <p:nvSpPr>
          <p:cNvPr id="16" name="TextBox 15"/>
          <p:cNvSpPr txBox="1"/>
          <p:nvPr/>
        </p:nvSpPr>
        <p:spPr>
          <a:xfrm>
            <a:off x="6041438" y="5376985"/>
            <a:ext cx="453970" cy="369332"/>
          </a:xfrm>
          <a:prstGeom prst="rect">
            <a:avLst/>
          </a:prstGeom>
          <a:noFill/>
        </p:spPr>
        <p:txBody>
          <a:bodyPr wrap="none" rtlCol="0">
            <a:spAutoFit/>
          </a:bodyPr>
          <a:lstStyle/>
          <a:p>
            <a:r>
              <a:rPr lang="en-US" dirty="0" smtClean="0"/>
              <a:t>Up</a:t>
            </a:r>
            <a:endParaRPr lang="en-GB" dirty="0"/>
          </a:p>
        </p:txBody>
      </p:sp>
      <p:sp>
        <p:nvSpPr>
          <p:cNvPr id="17" name="TextBox 16"/>
          <p:cNvSpPr txBox="1"/>
          <p:nvPr/>
        </p:nvSpPr>
        <p:spPr>
          <a:xfrm>
            <a:off x="7628127" y="5384800"/>
            <a:ext cx="911981" cy="369332"/>
          </a:xfrm>
          <a:prstGeom prst="rect">
            <a:avLst/>
          </a:prstGeom>
          <a:noFill/>
        </p:spPr>
        <p:txBody>
          <a:bodyPr wrap="none" rtlCol="0">
            <a:spAutoFit/>
          </a:bodyPr>
          <a:lstStyle/>
          <a:p>
            <a:r>
              <a:rPr lang="en-US" dirty="0" smtClean="0"/>
              <a:t>Straight</a:t>
            </a:r>
            <a:endParaRPr lang="en-GB" dirty="0"/>
          </a:p>
        </p:txBody>
      </p:sp>
    </p:spTree>
    <p:extLst>
      <p:ext uri="{BB962C8B-B14F-4D97-AF65-F5344CB8AC3E}">
        <p14:creationId xmlns:p14="http://schemas.microsoft.com/office/powerpoint/2010/main" val="1577911568"/>
      </p:ext>
    </p:extLst>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Expressive Power</a:t>
            </a:r>
            <a:endParaRPr lang="en-GB" dirty="0"/>
          </a:p>
        </p:txBody>
      </p:sp>
      <p:sp>
        <p:nvSpPr>
          <p:cNvPr id="3" name="Content Placeholder 2"/>
          <p:cNvSpPr>
            <a:spLocks noGrp="1"/>
          </p:cNvSpPr>
          <p:nvPr>
            <p:ph idx="1"/>
          </p:nvPr>
        </p:nvSpPr>
        <p:spPr/>
        <p:txBody>
          <a:bodyPr>
            <a:normAutofit fontScale="92500" lnSpcReduction="10000"/>
          </a:bodyPr>
          <a:lstStyle/>
          <a:p>
            <a:pPr lvl="0"/>
            <a:r>
              <a:rPr lang="en-US" dirty="0"/>
              <a:t>Two layers of sigmoid units </a:t>
            </a:r>
            <a:r>
              <a:rPr lang="en-US" dirty="0" smtClean="0"/>
              <a:t>– any </a:t>
            </a:r>
            <a:r>
              <a:rPr lang="en-US" dirty="0"/>
              <a:t>Boolean function</a:t>
            </a:r>
            <a:r>
              <a:rPr lang="en-US" dirty="0" smtClean="0"/>
              <a:t>.</a:t>
            </a:r>
          </a:p>
          <a:p>
            <a:pPr marL="457200" lvl="1" indent="0">
              <a:buNone/>
            </a:pPr>
            <a:endParaRPr lang="en-GB" sz="600" dirty="0"/>
          </a:p>
          <a:p>
            <a:pPr lvl="0"/>
            <a:r>
              <a:rPr lang="en-US" dirty="0" smtClean="0"/>
              <a:t>Two </a:t>
            </a:r>
            <a:r>
              <a:rPr lang="en-US" dirty="0"/>
              <a:t>layer network with sigmoid units in the hidden layer and (</a:t>
            </a:r>
            <a:r>
              <a:rPr lang="en-US" dirty="0" err="1"/>
              <a:t>unthresholded</a:t>
            </a:r>
            <a:r>
              <a:rPr lang="en-US" dirty="0"/>
              <a:t>) linear units in the output </a:t>
            </a:r>
            <a:r>
              <a:rPr lang="en-US" dirty="0" smtClean="0"/>
              <a:t>layer - </a:t>
            </a:r>
            <a:r>
              <a:rPr lang="en-US" dirty="0"/>
              <a:t>Any bounded continuous function</a:t>
            </a:r>
            <a:r>
              <a:rPr lang="en-US" dirty="0" smtClean="0"/>
              <a:t>. </a:t>
            </a:r>
            <a:r>
              <a:rPr lang="en-US" dirty="0"/>
              <a:t>(</a:t>
            </a:r>
            <a:r>
              <a:rPr lang="en-US" dirty="0" err="1"/>
              <a:t>Cybenko</a:t>
            </a:r>
            <a:r>
              <a:rPr lang="en-US" dirty="0"/>
              <a:t> 1989, </a:t>
            </a:r>
            <a:r>
              <a:rPr lang="en-US" dirty="0" err="1"/>
              <a:t>Hornik</a:t>
            </a:r>
            <a:r>
              <a:rPr lang="en-US" dirty="0"/>
              <a:t> et. al. 1989</a:t>
            </a:r>
            <a:r>
              <a:rPr lang="en-US" dirty="0" smtClean="0"/>
              <a:t>)</a:t>
            </a:r>
          </a:p>
          <a:p>
            <a:pPr lvl="0"/>
            <a:endParaRPr lang="en-GB" sz="600" dirty="0"/>
          </a:p>
          <a:p>
            <a:pPr lvl="0"/>
            <a:r>
              <a:rPr lang="en-US" dirty="0" smtClean="0"/>
              <a:t>A </a:t>
            </a:r>
            <a:r>
              <a:rPr lang="en-US" dirty="0"/>
              <a:t>network of three </a:t>
            </a:r>
            <a:r>
              <a:rPr lang="en-US" dirty="0" smtClean="0"/>
              <a:t>layers, </a:t>
            </a:r>
            <a:r>
              <a:rPr lang="en-US" dirty="0"/>
              <a:t>where the output layer again has linear </a:t>
            </a:r>
            <a:r>
              <a:rPr lang="en-US" dirty="0" smtClean="0"/>
              <a:t>units - </a:t>
            </a:r>
            <a:r>
              <a:rPr lang="en-US" dirty="0"/>
              <a:t>Any function</a:t>
            </a:r>
            <a:r>
              <a:rPr lang="en-US" dirty="0" smtClean="0"/>
              <a:t>. </a:t>
            </a:r>
            <a:r>
              <a:rPr lang="en-US" dirty="0"/>
              <a:t>(</a:t>
            </a:r>
            <a:r>
              <a:rPr lang="en-US" dirty="0" err="1"/>
              <a:t>Cybenko</a:t>
            </a:r>
            <a:r>
              <a:rPr lang="en-US" dirty="0"/>
              <a:t> 1988</a:t>
            </a:r>
            <a:r>
              <a:rPr lang="en-US" dirty="0" smtClean="0"/>
              <a:t>).</a:t>
            </a:r>
          </a:p>
          <a:p>
            <a:pPr lvl="0"/>
            <a:endParaRPr lang="en-US" dirty="0"/>
          </a:p>
          <a:p>
            <a:pPr lvl="0"/>
            <a:r>
              <a:rPr lang="en-US" dirty="0" smtClean="0"/>
              <a:t>So multi layer Sigmoid Units are the ultimate supervised learning thing - right?  Nope </a:t>
            </a:r>
            <a:r>
              <a:rPr lang="en-US" dirty="0" smtClean="0">
                <a:sym typeface="Wingdings" panose="05000000000000000000" pitchFamily="2" charset="2"/>
              </a:rPr>
              <a:t></a:t>
            </a:r>
            <a:endParaRPr lang="en-GB" dirty="0"/>
          </a:p>
        </p:txBody>
      </p:sp>
    </p:spTree>
    <p:extLst>
      <p:ext uri="{BB962C8B-B14F-4D97-AF65-F5344CB8AC3E}">
        <p14:creationId xmlns:p14="http://schemas.microsoft.com/office/powerpoint/2010/main" val="1469608721"/>
      </p:ext>
    </p:extLst>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Deep Learning</a:t>
            </a:r>
            <a:endParaRPr lang="en-GB" dirty="0"/>
          </a:p>
        </p:txBody>
      </p:sp>
      <p:sp>
        <p:nvSpPr>
          <p:cNvPr id="3" name="Content Placeholder 2"/>
          <p:cNvSpPr>
            <a:spLocks noGrp="1"/>
          </p:cNvSpPr>
          <p:nvPr>
            <p:ph idx="1"/>
          </p:nvPr>
        </p:nvSpPr>
        <p:spPr/>
        <p:txBody>
          <a:bodyPr/>
          <a:lstStyle/>
          <a:p>
            <a:r>
              <a:rPr lang="en-US" dirty="0" smtClean="0"/>
              <a:t>Sigmoid ANNs need to be very fat.</a:t>
            </a:r>
          </a:p>
          <a:p>
            <a:endParaRPr lang="en-US" dirty="0"/>
          </a:p>
          <a:p>
            <a:r>
              <a:rPr lang="en-US" dirty="0" smtClean="0"/>
              <a:t>Instead we can go deep and thin. But then we have vanishing gradients!</a:t>
            </a:r>
            <a:endParaRPr lang="en-US" dirty="0"/>
          </a:p>
          <a:p>
            <a:endParaRPr lang="en-US" dirty="0" smtClean="0"/>
          </a:p>
          <a:p>
            <a:r>
              <a:rPr lang="en-US" dirty="0" smtClean="0"/>
              <a:t>Use </a:t>
            </a:r>
            <a:r>
              <a:rPr lang="en-US" dirty="0" err="1" smtClean="0"/>
              <a:t>ReLUs</a:t>
            </a:r>
            <a:r>
              <a:rPr lang="en-US" dirty="0" smtClean="0"/>
              <a:t>.</a:t>
            </a:r>
            <a:endParaRPr lang="en-US" dirty="0"/>
          </a:p>
        </p:txBody>
      </p:sp>
      <p:pic>
        <p:nvPicPr>
          <p:cNvPr id="4" name="Picture 3" descr="https://upload.wikimedia.org/wikipedia/en/thumb/6/6c/Rectifier_and_softplus_functions.svg/495px-Rectifier_and_softplus_functions.svg.png"/>
          <p:cNvPicPr/>
          <p:nvPr/>
        </p:nvPicPr>
        <p:blipFill>
          <a:blip r:embed="rId3">
            <a:extLst>
              <a:ext uri="{28A0092B-C50C-407E-A947-70E740481C1C}">
                <a14:useLocalDpi xmlns:a14="http://schemas.microsoft.com/office/drawing/2010/main" val="0"/>
              </a:ext>
            </a:extLst>
          </a:blip>
          <a:srcRect/>
          <a:stretch>
            <a:fillRect/>
          </a:stretch>
        </p:blipFill>
        <p:spPr bwMode="auto">
          <a:xfrm>
            <a:off x="4104322" y="3429000"/>
            <a:ext cx="4714875" cy="3429000"/>
          </a:xfrm>
          <a:prstGeom prst="rect">
            <a:avLst/>
          </a:prstGeom>
          <a:noFill/>
          <a:ln>
            <a:noFill/>
          </a:ln>
        </p:spPr>
      </p:pic>
    </p:spTree>
    <p:extLst>
      <p:ext uri="{BB962C8B-B14F-4D97-AF65-F5344CB8AC3E}">
        <p14:creationId xmlns:p14="http://schemas.microsoft.com/office/powerpoint/2010/main" val="1935959498"/>
      </p:ext>
    </p:extLst>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Still too Many Parameters</a:t>
            </a:r>
            <a:endParaRPr lang="en-GB" dirty="0"/>
          </a:p>
        </p:txBody>
      </p:sp>
      <p:sp>
        <p:nvSpPr>
          <p:cNvPr id="3" name="Content Placeholder 2"/>
          <p:cNvSpPr>
            <a:spLocks noGrp="1"/>
          </p:cNvSpPr>
          <p:nvPr>
            <p:ph idx="1"/>
          </p:nvPr>
        </p:nvSpPr>
        <p:spPr/>
        <p:txBody>
          <a:bodyPr/>
          <a:lstStyle/>
          <a:p>
            <a:r>
              <a:rPr lang="en-US" dirty="0" smtClean="0"/>
              <a:t>1 Megapixel image over 1000 categories. A single layer network will itself need 1 billion parameters.</a:t>
            </a:r>
          </a:p>
          <a:p>
            <a:endParaRPr lang="en-US" dirty="0"/>
          </a:p>
          <a:p>
            <a:r>
              <a:rPr lang="en-US" dirty="0" smtClean="0"/>
              <a:t>Convolutional Neural Networks help us scale to large images with very few parameters.</a:t>
            </a:r>
            <a:endParaRPr lang="en-GB" dirty="0"/>
          </a:p>
        </p:txBody>
      </p:sp>
    </p:spTree>
    <p:extLst>
      <p:ext uri="{BB962C8B-B14F-4D97-AF65-F5344CB8AC3E}">
        <p14:creationId xmlns:p14="http://schemas.microsoft.com/office/powerpoint/2010/main" val="14971796"/>
      </p:ext>
    </p:extLst>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Convolutional Neural Network</a:t>
            </a:r>
            <a:endParaRPr lang="en-GB" dirty="0"/>
          </a:p>
        </p:txBody>
      </p:sp>
      <mc:AlternateContent xmlns:mc="http://schemas.openxmlformats.org/markup-compatibility/2006" xmlns:p14="http://schemas.microsoft.com/office/powerpoint/2010/main">
        <mc:Choice Requires="p14">
          <p:contentPart p14:bwMode="auto" r:id="rId3">
            <p14:nvContentPartPr>
              <p14:cNvPr id="3" name="Ink 2"/>
              <p14:cNvContentPartPr/>
              <p14:nvPr/>
            </p14:nvContentPartPr>
            <p14:xfrm>
              <a:off x="3420000" y="1893240"/>
              <a:ext cx="3072240" cy="803880"/>
            </p14:xfrm>
          </p:contentPart>
        </mc:Choice>
        <mc:Fallback xmlns="">
          <p:pic>
            <p:nvPicPr>
              <p:cNvPr id="3" name="Ink 2"/>
              <p:cNvPicPr/>
              <p:nvPr/>
            </p:nvPicPr>
            <p:blipFill>
              <a:blip r:embed="rId5"/>
              <a:stretch>
                <a:fillRect/>
              </a:stretch>
            </p:blipFill>
            <p:spPr>
              <a:xfrm>
                <a:off x="3410640" y="1883880"/>
                <a:ext cx="3090960" cy="822600"/>
              </a:xfrm>
              <a:prstGeom prst="rect">
                <a:avLst/>
              </a:prstGeom>
            </p:spPr>
          </p:pic>
        </mc:Fallback>
      </mc:AlternateContent>
      <p:pic>
        <p:nvPicPr>
          <p:cNvPr id="5" name="Content Placeholder 4"/>
          <p:cNvPicPr>
            <a:picLocks noGrp="1" noChangeAspect="1"/>
          </p:cNvPicPr>
          <p:nvPr>
            <p:ph idx="1"/>
          </p:nvPr>
        </p:nvPicPr>
        <p:blipFill>
          <a:blip r:embed="rId6"/>
          <a:stretch>
            <a:fillRect/>
          </a:stretch>
        </p:blipFill>
        <p:spPr>
          <a:xfrm>
            <a:off x="0" y="2084832"/>
            <a:ext cx="9144000" cy="2956429"/>
          </a:xfrm>
          <a:prstGeom prst="rect">
            <a:avLst/>
          </a:prstGeom>
        </p:spPr>
      </p:pic>
      <p:sp>
        <p:nvSpPr>
          <p:cNvPr id="6" name="TextBox 5"/>
          <p:cNvSpPr txBox="1"/>
          <p:nvPr/>
        </p:nvSpPr>
        <p:spPr>
          <a:xfrm>
            <a:off x="1418253" y="5250738"/>
            <a:ext cx="6043834" cy="369332"/>
          </a:xfrm>
          <a:prstGeom prst="rect">
            <a:avLst/>
          </a:prstGeom>
          <a:noFill/>
        </p:spPr>
        <p:txBody>
          <a:bodyPr wrap="none" rtlCol="0">
            <a:spAutoFit/>
          </a:bodyPr>
          <a:lstStyle/>
          <a:p>
            <a:r>
              <a:rPr lang="en-GB" dirty="0" err="1" smtClean="0"/>
              <a:t>AlexNet</a:t>
            </a:r>
            <a:r>
              <a:rPr lang="en-GB" dirty="0" smtClean="0"/>
              <a:t>: ImageNet classification challenge ILSVRC 2012 winner</a:t>
            </a:r>
            <a:endParaRPr lang="en-GB" dirty="0"/>
          </a:p>
        </p:txBody>
      </p:sp>
    </p:spTree>
    <p:extLst>
      <p:ext uri="{BB962C8B-B14F-4D97-AF65-F5344CB8AC3E}">
        <p14:creationId xmlns:p14="http://schemas.microsoft.com/office/powerpoint/2010/main" val="3234118572"/>
      </p:ext>
    </p:extLst>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Benefits of CNNs</a:t>
            </a:r>
            <a:endParaRPr lang="en-GB" dirty="0"/>
          </a:p>
        </p:txBody>
      </p:sp>
      <p:sp>
        <p:nvSpPr>
          <p:cNvPr id="3" name="Content Placeholder 2"/>
          <p:cNvSpPr>
            <a:spLocks noGrp="1"/>
          </p:cNvSpPr>
          <p:nvPr>
            <p:ph idx="1"/>
          </p:nvPr>
        </p:nvSpPr>
        <p:spPr/>
        <p:txBody>
          <a:bodyPr/>
          <a:lstStyle/>
          <a:p>
            <a:pPr lvl="0"/>
            <a:r>
              <a:rPr lang="en-US" dirty="0"/>
              <a:t>The number of weights is now much less than 1 million for a 1 mega pixel image.</a:t>
            </a:r>
            <a:endParaRPr lang="en-GB" dirty="0"/>
          </a:p>
          <a:p>
            <a:pPr lvl="0"/>
            <a:r>
              <a:rPr lang="en-US" dirty="0"/>
              <a:t>The small number of weights can use different parts of the image as training data. Thus we have several orders of magnitude more data to train the fewer number of weights.</a:t>
            </a:r>
            <a:endParaRPr lang="en-GB" dirty="0"/>
          </a:p>
          <a:p>
            <a:pPr lvl="0"/>
            <a:r>
              <a:rPr lang="en-US" dirty="0" smtClean="0"/>
              <a:t>We can </a:t>
            </a:r>
            <a:r>
              <a:rPr lang="en-US" dirty="0"/>
              <a:t>get translation invariance for free.</a:t>
            </a:r>
            <a:endParaRPr lang="en-GB" dirty="0"/>
          </a:p>
          <a:p>
            <a:pPr lvl="0"/>
            <a:r>
              <a:rPr lang="en-US" dirty="0"/>
              <a:t>Fewer parameters take less memory and thus all the computations can be carried out in memory in a GPU or across multiple processors</a:t>
            </a:r>
            <a:r>
              <a:rPr lang="en-US" dirty="0" smtClean="0"/>
              <a:t>.</a:t>
            </a:r>
            <a:endParaRPr lang="en-GB" dirty="0"/>
          </a:p>
        </p:txBody>
      </p:sp>
    </p:spTree>
    <p:extLst>
      <p:ext uri="{BB962C8B-B14F-4D97-AF65-F5344CB8AC3E}">
        <p14:creationId xmlns:p14="http://schemas.microsoft.com/office/powerpoint/2010/main" val="1339820900"/>
      </p:ext>
    </p:extLst>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CNN toolboxes</a:t>
            </a:r>
            <a:endParaRPr lang="en-GB" dirty="0"/>
          </a:p>
        </p:txBody>
      </p:sp>
      <p:sp>
        <p:nvSpPr>
          <p:cNvPr id="3" name="Content Placeholder 2"/>
          <p:cNvSpPr>
            <a:spLocks noGrp="1"/>
          </p:cNvSpPr>
          <p:nvPr>
            <p:ph idx="1"/>
          </p:nvPr>
        </p:nvSpPr>
        <p:spPr/>
        <p:txBody>
          <a:bodyPr/>
          <a:lstStyle/>
          <a:p>
            <a:r>
              <a:rPr lang="en-GB" dirty="0" err="1" smtClean="0"/>
              <a:t>MatConvNet</a:t>
            </a:r>
            <a:r>
              <a:rPr lang="en-GB" dirty="0" smtClean="0"/>
              <a:t> – </a:t>
            </a:r>
            <a:r>
              <a:rPr lang="en-GB" dirty="0" err="1" smtClean="0"/>
              <a:t>matlab</a:t>
            </a:r>
            <a:r>
              <a:rPr lang="en-GB" dirty="0" smtClean="0"/>
              <a:t>; based focussing primarily on 2D images.</a:t>
            </a:r>
          </a:p>
          <a:p>
            <a:r>
              <a:rPr lang="en-GB" dirty="0" err="1" smtClean="0"/>
              <a:t>Tensorflow</a:t>
            </a:r>
            <a:r>
              <a:rPr lang="en-GB" dirty="0" smtClean="0"/>
              <a:t> – python; supports a wide variety of neural networks.</a:t>
            </a:r>
          </a:p>
          <a:p>
            <a:r>
              <a:rPr lang="en-GB" dirty="0" smtClean="0"/>
              <a:t>Torch – </a:t>
            </a:r>
            <a:r>
              <a:rPr lang="en-GB" dirty="0" err="1" smtClean="0"/>
              <a:t>lua</a:t>
            </a:r>
            <a:r>
              <a:rPr lang="en-GB" dirty="0" smtClean="0"/>
              <a:t> (</a:t>
            </a:r>
            <a:r>
              <a:rPr lang="en-GB" dirty="0" err="1" smtClean="0"/>
              <a:t>pytorch</a:t>
            </a:r>
            <a:r>
              <a:rPr lang="en-GB" dirty="0" smtClean="0"/>
              <a:t> for python); supports a lot of things but not very popular for computer vision.</a:t>
            </a:r>
          </a:p>
          <a:p>
            <a:r>
              <a:rPr lang="en-GB" dirty="0" err="1" smtClean="0"/>
              <a:t>Caffe</a:t>
            </a:r>
            <a:r>
              <a:rPr lang="en-GB" dirty="0" smtClean="0"/>
              <a:t> – De-facto framework for image classification like problems.</a:t>
            </a:r>
          </a:p>
          <a:p>
            <a:r>
              <a:rPr lang="en-GB" dirty="0" smtClean="0"/>
              <a:t>lots of others … (</a:t>
            </a:r>
            <a:r>
              <a:rPr lang="en-GB" dirty="0" err="1" smtClean="0"/>
              <a:t>mxnet</a:t>
            </a:r>
            <a:r>
              <a:rPr lang="en-GB" dirty="0" smtClean="0"/>
              <a:t>, </a:t>
            </a:r>
            <a:r>
              <a:rPr lang="en-GB" dirty="0" err="1" smtClean="0"/>
              <a:t>theano</a:t>
            </a:r>
            <a:r>
              <a:rPr lang="en-GB" dirty="0" smtClean="0"/>
              <a:t>, </a:t>
            </a:r>
            <a:r>
              <a:rPr lang="en-GB" dirty="0" err="1" smtClean="0"/>
              <a:t>lasagna</a:t>
            </a:r>
            <a:r>
              <a:rPr lang="en-GB" dirty="0" smtClean="0"/>
              <a:t>, </a:t>
            </a:r>
            <a:r>
              <a:rPr lang="en-GB" dirty="0" err="1" smtClean="0"/>
              <a:t>keras</a:t>
            </a:r>
            <a:r>
              <a:rPr lang="en-GB" dirty="0" smtClean="0"/>
              <a:t>).</a:t>
            </a:r>
          </a:p>
        </p:txBody>
      </p:sp>
    </p:spTree>
    <p:extLst>
      <p:ext uri="{BB962C8B-B14F-4D97-AF65-F5344CB8AC3E}">
        <p14:creationId xmlns:p14="http://schemas.microsoft.com/office/powerpoint/2010/main" val="4130003615"/>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Thank you</a:t>
            </a:r>
            <a:endParaRPr lang="en-GB" dirty="0"/>
          </a:p>
        </p:txBody>
      </p:sp>
      <p:sp>
        <p:nvSpPr>
          <p:cNvPr id="3" name="Content Placeholder 2"/>
          <p:cNvSpPr>
            <a:spLocks noGrp="1"/>
          </p:cNvSpPr>
          <p:nvPr>
            <p:ph idx="1"/>
          </p:nvPr>
        </p:nvSpPr>
        <p:spPr/>
        <p:txBody>
          <a:bodyPr/>
          <a:lstStyle/>
          <a:p>
            <a:r>
              <a:rPr lang="en-US" dirty="0" smtClean="0"/>
              <a:t>Feel free to email me your questions at </a:t>
            </a:r>
            <a:r>
              <a:rPr lang="en-US" dirty="0" smtClean="0">
                <a:hlinkClick r:id="rId2"/>
              </a:rPr>
              <a:t>aravindh.mahendran@new.ox.ac.uk</a:t>
            </a:r>
            <a:r>
              <a:rPr lang="en-US" dirty="0" smtClean="0"/>
              <a:t>  </a:t>
            </a:r>
            <a:endParaRPr lang="en-GB" dirty="0"/>
          </a:p>
        </p:txBody>
      </p:sp>
      <p:pic>
        <p:nvPicPr>
          <p:cNvPr id="6146" name="Picture 2" descr="cover"/>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231255" y="2264165"/>
            <a:ext cx="2729865" cy="404773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1212215" y="3810978"/>
            <a:ext cx="4573270" cy="954107"/>
          </a:xfrm>
          <a:prstGeom prst="rect">
            <a:avLst/>
          </a:prstGeom>
          <a:noFill/>
        </p:spPr>
        <p:txBody>
          <a:bodyPr wrap="square" rtlCol="0">
            <a:spAutoFit/>
          </a:bodyPr>
          <a:lstStyle/>
          <a:p>
            <a:r>
              <a:rPr lang="en-US" sz="2800" dirty="0" smtClean="0"/>
              <a:t>Strongly recommend this book for basics</a:t>
            </a:r>
            <a:endParaRPr lang="en-GB" sz="2800" dirty="0"/>
          </a:p>
        </p:txBody>
      </p:sp>
      <p:cxnSp>
        <p:nvCxnSpPr>
          <p:cNvPr id="6" name="Straight Arrow Connector 5"/>
          <p:cNvCxnSpPr>
            <a:endCxn id="6146" idx="1"/>
          </p:cNvCxnSpPr>
          <p:nvPr/>
        </p:nvCxnSpPr>
        <p:spPr>
          <a:xfrm flipV="1">
            <a:off x="4743133" y="4288032"/>
            <a:ext cx="1488122" cy="40639"/>
          </a:xfrm>
          <a:prstGeom prst="straightConnector1">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078335080"/>
      </p:ext>
    </p:extLst>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References</a:t>
            </a:r>
            <a:endParaRPr lang="en-GB" dirty="0"/>
          </a:p>
        </p:txBody>
      </p:sp>
      <p:sp>
        <p:nvSpPr>
          <p:cNvPr id="3" name="Content Placeholder 2"/>
          <p:cNvSpPr>
            <a:spLocks noGrp="1"/>
          </p:cNvSpPr>
          <p:nvPr>
            <p:ph idx="1"/>
          </p:nvPr>
        </p:nvSpPr>
        <p:spPr/>
        <p:txBody>
          <a:bodyPr>
            <a:normAutofit fontScale="62500" lnSpcReduction="20000"/>
          </a:bodyPr>
          <a:lstStyle/>
          <a:p>
            <a:r>
              <a:rPr lang="en-US" dirty="0" err="1"/>
              <a:t>Cybenko</a:t>
            </a:r>
            <a:r>
              <a:rPr lang="en-US" dirty="0"/>
              <a:t> 1989 - </a:t>
            </a:r>
            <a:r>
              <a:rPr lang="en-US" u="sng" dirty="0">
                <a:hlinkClick r:id="rId2"/>
              </a:rPr>
              <a:t>https://www.dartmouth.edu/~gvc/Cybenko_MCSS.pdf</a:t>
            </a:r>
            <a:r>
              <a:rPr lang="en-US" dirty="0"/>
              <a:t> </a:t>
            </a:r>
            <a:endParaRPr lang="en-GB" dirty="0"/>
          </a:p>
          <a:p>
            <a:r>
              <a:rPr lang="en-US" dirty="0" err="1"/>
              <a:t>Cybenko</a:t>
            </a:r>
            <a:r>
              <a:rPr lang="en-US" dirty="0"/>
              <a:t> 1988 – Continuous Valued Neural Networks with two Hidden Layers are Sufficient (Technical </a:t>
            </a:r>
            <a:r>
              <a:rPr lang="en-US" dirty="0" smtClean="0"/>
              <a:t>Report), </a:t>
            </a:r>
            <a:r>
              <a:rPr lang="en-US" dirty="0"/>
              <a:t>Department of Computer Science, Tufts University, Medford, MA</a:t>
            </a:r>
            <a:endParaRPr lang="en-GB" dirty="0"/>
          </a:p>
          <a:p>
            <a:r>
              <a:rPr lang="en-US" dirty="0"/>
              <a:t>Fukushima 1980 - </a:t>
            </a:r>
            <a:r>
              <a:rPr lang="en-US" u="sng" dirty="0">
                <a:hlinkClick r:id="rId3"/>
              </a:rPr>
              <a:t>http://www.cs.princeton.edu/courses/archive/spr08/cos598B/Readings/Fukushima1980.pdf</a:t>
            </a:r>
            <a:r>
              <a:rPr lang="en-US" dirty="0"/>
              <a:t> </a:t>
            </a:r>
            <a:endParaRPr lang="en-GB" dirty="0"/>
          </a:p>
          <a:p>
            <a:r>
              <a:rPr lang="en-US" dirty="0"/>
              <a:t>Hinton 2006 - </a:t>
            </a:r>
            <a:r>
              <a:rPr lang="en-US" u="sng" dirty="0">
                <a:hlinkClick r:id="rId4"/>
              </a:rPr>
              <a:t>http://www.cs.toronto.edu/~fritz/absps/ncfast.pdf</a:t>
            </a:r>
            <a:r>
              <a:rPr lang="en-US" dirty="0"/>
              <a:t> </a:t>
            </a:r>
            <a:endParaRPr lang="en-GB" dirty="0"/>
          </a:p>
          <a:p>
            <a:r>
              <a:rPr lang="en-US" dirty="0" err="1"/>
              <a:t>Hornick</a:t>
            </a:r>
            <a:r>
              <a:rPr lang="en-US" dirty="0"/>
              <a:t> et. al. 1989 - </a:t>
            </a:r>
            <a:r>
              <a:rPr lang="en-US" u="sng" dirty="0">
                <a:hlinkClick r:id="rId5"/>
              </a:rPr>
              <a:t>http://www.sciencedirect.com/science/article/pii/0893608089900208</a:t>
            </a:r>
            <a:r>
              <a:rPr lang="en-US" dirty="0"/>
              <a:t> </a:t>
            </a:r>
            <a:endParaRPr lang="en-GB" dirty="0"/>
          </a:p>
          <a:p>
            <a:r>
              <a:rPr lang="en-US" dirty="0" err="1"/>
              <a:t>Krizhevsky</a:t>
            </a:r>
            <a:r>
              <a:rPr lang="en-US" dirty="0"/>
              <a:t> et. al. 2012 - </a:t>
            </a:r>
            <a:r>
              <a:rPr lang="en-US" u="sng" dirty="0">
                <a:hlinkClick r:id="rId6"/>
              </a:rPr>
              <a:t>http://papers.nips.cc/paper/4824-imagenet-classification-with-deep-convolutional-neural-networks.pdf</a:t>
            </a:r>
            <a:r>
              <a:rPr lang="en-US" dirty="0"/>
              <a:t> </a:t>
            </a:r>
            <a:endParaRPr lang="en-GB" dirty="0"/>
          </a:p>
          <a:p>
            <a:r>
              <a:rPr lang="en-US" dirty="0" err="1"/>
              <a:t>Lecun</a:t>
            </a:r>
            <a:r>
              <a:rPr lang="en-US" dirty="0"/>
              <a:t> 1998 - </a:t>
            </a:r>
            <a:r>
              <a:rPr lang="en-US" u="sng" dirty="0">
                <a:hlinkClick r:id="rId7"/>
              </a:rPr>
              <a:t>http://yann.lecun.com/exdb/publis/pdf/lecun-98.pdf</a:t>
            </a:r>
            <a:r>
              <a:rPr lang="en-US" dirty="0"/>
              <a:t> </a:t>
            </a:r>
            <a:endParaRPr lang="en-GB" dirty="0"/>
          </a:p>
          <a:p>
            <a:r>
              <a:rPr lang="en-US" dirty="0"/>
              <a:t>Tom Mitchell, Machine Learning, 1997 </a:t>
            </a:r>
            <a:endParaRPr lang="en-US" dirty="0" smtClean="0"/>
          </a:p>
          <a:p>
            <a:r>
              <a:rPr lang="en-GB" dirty="0"/>
              <a:t>"</a:t>
            </a:r>
            <a:r>
              <a:rPr lang="en-GB" dirty="0" err="1"/>
              <a:t>MatConvNet</a:t>
            </a:r>
            <a:r>
              <a:rPr lang="en-GB" dirty="0"/>
              <a:t> - Convolutional Neural Networks for MATLAB", A. Vedaldi and K. Lenc, </a:t>
            </a:r>
            <a:r>
              <a:rPr lang="en-GB" i="1" dirty="0"/>
              <a:t>Proc. of the ACM Int. Conf. on Multimedia</a:t>
            </a:r>
            <a:r>
              <a:rPr lang="en-GB" dirty="0"/>
              <a:t>, 2015</a:t>
            </a:r>
            <a:r>
              <a:rPr lang="en-GB" dirty="0" smtClean="0"/>
              <a:t>.</a:t>
            </a:r>
            <a:endParaRPr lang="en-GB" dirty="0"/>
          </a:p>
        </p:txBody>
      </p:sp>
    </p:spTree>
    <p:extLst>
      <p:ext uri="{BB962C8B-B14F-4D97-AF65-F5344CB8AC3E}">
        <p14:creationId xmlns:p14="http://schemas.microsoft.com/office/powerpoint/2010/main" val="80922436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ANN?</a:t>
            </a:r>
            <a:endParaRPr lang="en-GB" dirty="0"/>
          </a:p>
        </p:txBody>
      </p:sp>
      <p:pic>
        <p:nvPicPr>
          <p:cNvPr id="8" name="Content Placeholder 7"/>
          <p:cNvPicPr>
            <a:picLocks noGrp="1" noChangeAspect="1"/>
          </p:cNvPicPr>
          <p:nvPr>
            <p:ph idx="1"/>
          </p:nvPr>
        </p:nvPicPr>
        <p:blipFill>
          <a:blip r:embed="rId3"/>
          <a:stretch>
            <a:fillRect/>
          </a:stretch>
        </p:blipFill>
        <p:spPr>
          <a:xfrm>
            <a:off x="285288" y="1690689"/>
            <a:ext cx="8573423" cy="3490911"/>
          </a:xfrm>
          <a:prstGeom prst="rect">
            <a:avLst/>
          </a:prstGeom>
        </p:spPr>
      </p:pic>
    </p:spTree>
    <p:extLst>
      <p:ext uri="{BB962C8B-B14F-4D97-AF65-F5344CB8AC3E}">
        <p14:creationId xmlns:p14="http://schemas.microsoft.com/office/powerpoint/2010/main" val="207663307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ANN?</a:t>
            </a:r>
            <a:endParaRPr lang="en-GB" dirty="0"/>
          </a:p>
        </p:txBody>
      </p:sp>
      <p:pic>
        <p:nvPicPr>
          <p:cNvPr id="4" name="Content Placeholder 3"/>
          <p:cNvPicPr>
            <a:picLocks noGrp="1"/>
          </p:cNvPicPr>
          <p:nvPr>
            <p:ph idx="1"/>
          </p:nvPr>
        </p:nvPicPr>
        <p:blipFill>
          <a:blip r:embed="rId3"/>
          <a:stretch>
            <a:fillRect/>
          </a:stretch>
        </p:blipFill>
        <p:spPr>
          <a:xfrm>
            <a:off x="628650" y="2061836"/>
            <a:ext cx="7886700" cy="3878916"/>
          </a:xfrm>
          <a:prstGeom prst="rect">
            <a:avLst/>
          </a:prstGeom>
        </p:spPr>
      </p:pic>
    </p:spTree>
    <p:extLst>
      <p:ext uri="{BB962C8B-B14F-4D97-AF65-F5344CB8AC3E}">
        <p14:creationId xmlns:p14="http://schemas.microsoft.com/office/powerpoint/2010/main" val="23068198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ANN?</a:t>
            </a:r>
            <a:endParaRPr lang="en-GB" dirty="0"/>
          </a:p>
        </p:txBody>
      </p:sp>
      <p:sp>
        <p:nvSpPr>
          <p:cNvPr id="4" name="Rectangle 2"/>
          <p:cNvSpPr>
            <a:spLocks noChangeArrowheads="1"/>
          </p:cNvSpPr>
          <p:nvPr/>
        </p:nvSpPr>
        <p:spPr bwMode="auto">
          <a:xfrm>
            <a:off x="797169" y="1233489"/>
            <a:ext cx="91440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none" lIns="91440" tIns="45720" rIns="91440" bIns="45720" numCol="1" anchor="ctr" anchorCtr="0" compatLnSpc="1">
            <a:prstTxWarp prst="textNoShape">
              <a:avLst/>
            </a:prstTxWarp>
            <a:spAutoFit/>
          </a:bodyPr>
          <a:lstStyle/>
          <a:p>
            <a:endParaRPr lang="en-GB"/>
          </a:p>
        </p:txBody>
      </p:sp>
      <p:pic>
        <p:nvPicPr>
          <p:cNvPr id="7" name="Picture 20"/>
          <p:cNvPicPr>
            <a:picLocks noGrp="1" noChangeAspect="1" noChangeArrowheads="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628650" y="1690689"/>
            <a:ext cx="7564965" cy="337598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592420517"/>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Why ANN?</a:t>
            </a:r>
            <a:endParaRPr lang="en-GB" dirty="0"/>
          </a:p>
        </p:txBody>
      </p:sp>
      <p:sp>
        <p:nvSpPr>
          <p:cNvPr id="3" name="Content Placeholder 2"/>
          <p:cNvSpPr>
            <a:spLocks noGrp="1"/>
          </p:cNvSpPr>
          <p:nvPr>
            <p:ph idx="1"/>
          </p:nvPr>
        </p:nvSpPr>
        <p:spPr/>
        <p:txBody>
          <a:bodyPr/>
          <a:lstStyle/>
          <a:p>
            <a:r>
              <a:rPr lang="en-US" dirty="0" smtClean="0"/>
              <a:t>Nature of target function is unknown.</a:t>
            </a:r>
          </a:p>
          <a:p>
            <a:endParaRPr lang="en-US" dirty="0" smtClean="0"/>
          </a:p>
          <a:p>
            <a:r>
              <a:rPr lang="en-US" dirty="0" smtClean="0"/>
              <a:t>Interpretability of function is not important.</a:t>
            </a:r>
          </a:p>
          <a:p>
            <a:endParaRPr lang="en-US" dirty="0" smtClean="0"/>
          </a:p>
          <a:p>
            <a:r>
              <a:rPr lang="en-US" dirty="0" smtClean="0"/>
              <a:t>Slow training time is ok.</a:t>
            </a:r>
          </a:p>
        </p:txBody>
      </p:sp>
    </p:spTree>
    <p:extLst>
      <p:ext uri="{BB962C8B-B14F-4D97-AF65-F5344CB8AC3E}">
        <p14:creationId xmlns:p14="http://schemas.microsoft.com/office/powerpoint/2010/main" val="3884726210"/>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Perceptron</a:t>
            </a:r>
            <a:endParaRPr lang="en-GB" dirty="0"/>
          </a:p>
        </p:txBody>
      </p:sp>
      <p:pic>
        <p:nvPicPr>
          <p:cNvPr id="7" name="Content Placeholder 6" descr="Perceptron"/>
          <p:cNvPicPr>
            <a:picLocks noGrp="1"/>
          </p:cNvPicPr>
          <p:nvPr>
            <p:ph idx="1"/>
          </p:nvPr>
        </p:nvPicPr>
        <p:blipFill>
          <a:blip r:embed="rId3">
            <a:extLst>
              <a:ext uri="{28A0092B-C50C-407E-A947-70E740481C1C}">
                <a14:useLocalDpi xmlns:a14="http://schemas.microsoft.com/office/drawing/2010/main" val="0"/>
              </a:ext>
            </a:extLst>
          </a:blip>
          <a:srcRect/>
          <a:stretch>
            <a:fillRect/>
          </a:stretch>
        </p:blipFill>
        <p:spPr bwMode="auto">
          <a:xfrm>
            <a:off x="1402630" y="1828799"/>
            <a:ext cx="6338739" cy="3426993"/>
          </a:xfrm>
          <a:prstGeom prst="rect">
            <a:avLst/>
          </a:prstGeom>
          <a:noFill/>
          <a:ln>
            <a:noFill/>
          </a:ln>
        </p:spPr>
      </p:pic>
    </p:spTree>
    <p:extLst>
      <p:ext uri="{BB962C8B-B14F-4D97-AF65-F5344CB8AC3E}">
        <p14:creationId xmlns:p14="http://schemas.microsoft.com/office/powerpoint/2010/main" val="271547621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LMS / Delta Rule for Learning a Perceptron model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r>
                  <a:rPr lang="en-US" dirty="0" smtClean="0"/>
                  <a:t>Need to learn the </a:t>
                </a:r>
                <a:r>
                  <a:rPr lang="en-US" b="1" dirty="0" smtClean="0"/>
                  <a:t>w </a:t>
                </a:r>
                <a:r>
                  <a:rPr lang="en-US" dirty="0" smtClean="0"/>
                  <a:t>parameter for a given problem.</a:t>
                </a:r>
                <a:endParaRPr lang="en-US" b="1" dirty="0" smtClean="0"/>
              </a:p>
              <a:p>
                <a:endParaRPr lang="en-US" sz="600" dirty="0" smtClean="0"/>
              </a:p>
              <a:p>
                <a:r>
                  <a:rPr lang="en-US" dirty="0" smtClean="0"/>
                  <a:t>Delta rule is not the perceptron rule. Perceptron rule is rarely used now a days.</a:t>
                </a:r>
              </a:p>
              <a:p>
                <a:endParaRPr lang="en-US" sz="600" dirty="0" smtClean="0"/>
              </a:p>
              <a:p>
                <a:r>
                  <a:rPr lang="en-US" dirty="0" smtClean="0"/>
                  <a:t>This is gradient descent.</a:t>
                </a:r>
              </a:p>
              <a:p>
                <a:endParaRPr lang="en-GB" sz="600" i="1" dirty="0" smtClean="0"/>
              </a:p>
              <a:p>
                <a:pPr marL="0" indent="0">
                  <a:buNone/>
                </a:pPr>
                <a14:m>
                  <m:oMathPara xmlns:m="http://schemas.openxmlformats.org/officeDocument/2006/math">
                    <m:oMathParaPr>
                      <m:jc m:val="centerGroup"/>
                    </m:oMathParaPr>
                    <m:oMath xmlns:m="http://schemas.openxmlformats.org/officeDocument/2006/math">
                      <m:sSub>
                        <m:sSubPr>
                          <m:ctrlPr>
                            <a:rPr lang="en-GB" sz="3200" i="1">
                              <a:latin typeface="Cambria Math" panose="02040503050406030204" pitchFamily="18" charset="0"/>
                            </a:rPr>
                          </m:ctrlPr>
                        </m:sSubPr>
                        <m:e>
                          <m:r>
                            <a:rPr lang="en-US" sz="3200" i="1">
                              <a:latin typeface="Cambria Math" panose="02040503050406030204" pitchFamily="18" charset="0"/>
                            </a:rPr>
                            <m:t>𝐸</m:t>
                          </m:r>
                        </m:e>
                        <m:sub>
                          <m:r>
                            <a:rPr lang="en-US" sz="3200" i="1">
                              <a:latin typeface="Cambria Math" panose="02040503050406030204" pitchFamily="18" charset="0"/>
                            </a:rPr>
                            <m:t>𝐷</m:t>
                          </m:r>
                        </m:sub>
                      </m:sSub>
                      <m:r>
                        <a:rPr lang="en-US" sz="3200" i="1">
                          <a:latin typeface="Cambria Math" panose="02040503050406030204" pitchFamily="18" charset="0"/>
                        </a:rPr>
                        <m:t>=</m:t>
                      </m:r>
                      <m:f>
                        <m:fPr>
                          <m:ctrlPr>
                            <a:rPr lang="en-GB" sz="3200" i="1">
                              <a:latin typeface="Cambria Math" panose="02040503050406030204" pitchFamily="18" charset="0"/>
                            </a:rPr>
                          </m:ctrlPr>
                        </m:fPr>
                        <m:num>
                          <m:r>
                            <a:rPr lang="en-US" sz="3200" i="1">
                              <a:latin typeface="Cambria Math" panose="02040503050406030204" pitchFamily="18" charset="0"/>
                            </a:rPr>
                            <m:t>1</m:t>
                          </m:r>
                        </m:num>
                        <m:den>
                          <m:r>
                            <a:rPr lang="en-US" sz="3200" i="1">
                              <a:latin typeface="Cambria Math" panose="02040503050406030204" pitchFamily="18" charset="0"/>
                            </a:rPr>
                            <m:t>2</m:t>
                          </m:r>
                          <m:r>
                            <a:rPr lang="en-US" sz="3200" i="1">
                              <a:latin typeface="Cambria Math" panose="02040503050406030204" pitchFamily="18" charset="0"/>
                            </a:rPr>
                            <m:t>𝑁</m:t>
                          </m:r>
                        </m:den>
                      </m:f>
                      <m:nary>
                        <m:naryPr>
                          <m:chr m:val="∑"/>
                          <m:limLoc m:val="undOvr"/>
                          <m:ctrlPr>
                            <a:rPr lang="en-GB" sz="3200" i="1">
                              <a:latin typeface="Cambria Math" panose="02040503050406030204" pitchFamily="18" charset="0"/>
                            </a:rPr>
                          </m:ctrlPr>
                        </m:naryPr>
                        <m:sub>
                          <m:r>
                            <a:rPr lang="en-US" sz="3200" i="1">
                              <a:latin typeface="Cambria Math" panose="02040503050406030204" pitchFamily="18" charset="0"/>
                            </a:rPr>
                            <m:t>𝑑</m:t>
                          </m:r>
                          <m:r>
                            <a:rPr lang="en-US" sz="3200" i="1">
                              <a:latin typeface="Cambria Math" panose="02040503050406030204" pitchFamily="18" charset="0"/>
                            </a:rPr>
                            <m:t>=1</m:t>
                          </m:r>
                        </m:sub>
                        <m:sup>
                          <m:r>
                            <a:rPr lang="en-US" sz="3200" i="1">
                              <a:latin typeface="Cambria Math" panose="02040503050406030204" pitchFamily="18" charset="0"/>
                            </a:rPr>
                            <m:t>𝑁</m:t>
                          </m:r>
                        </m:sup>
                        <m:e>
                          <m:sSup>
                            <m:sSupPr>
                              <m:ctrlPr>
                                <a:rPr lang="en-GB" sz="3200" i="1">
                                  <a:latin typeface="Cambria Math" panose="02040503050406030204" pitchFamily="18" charset="0"/>
                                </a:rPr>
                              </m:ctrlPr>
                            </m:sSupPr>
                            <m:e>
                              <m:d>
                                <m:dPr>
                                  <m:ctrlPr>
                                    <a:rPr lang="en-GB" sz="3200" i="1">
                                      <a:latin typeface="Cambria Math" panose="02040503050406030204" pitchFamily="18" charset="0"/>
                                    </a:rPr>
                                  </m:ctrlPr>
                                </m:dPr>
                                <m:e>
                                  <m:sSub>
                                    <m:sSubPr>
                                      <m:ctrlPr>
                                        <a:rPr lang="en-GB" sz="3200" i="1">
                                          <a:latin typeface="Cambria Math" panose="02040503050406030204" pitchFamily="18" charset="0"/>
                                        </a:rPr>
                                      </m:ctrlPr>
                                    </m:sSubPr>
                                    <m:e>
                                      <m:r>
                                        <a:rPr lang="en-US" sz="3200" i="1">
                                          <a:latin typeface="Cambria Math" panose="02040503050406030204" pitchFamily="18" charset="0"/>
                                        </a:rPr>
                                        <m:t>𝑦</m:t>
                                      </m:r>
                                    </m:e>
                                    <m:sub>
                                      <m:r>
                                        <a:rPr lang="en-US" sz="3200" i="1">
                                          <a:latin typeface="Cambria Math" panose="02040503050406030204" pitchFamily="18" charset="0"/>
                                        </a:rPr>
                                        <m:t>𝑑</m:t>
                                      </m:r>
                                    </m:sub>
                                  </m:sSub>
                                  <m:r>
                                    <a:rPr lang="en-US" sz="3200" i="1">
                                      <a:latin typeface="Cambria Math" panose="02040503050406030204" pitchFamily="18" charset="0"/>
                                    </a:rPr>
                                    <m:t>−</m:t>
                                  </m:r>
                                  <m:acc>
                                    <m:accPr>
                                      <m:chr m:val="̂"/>
                                      <m:ctrlPr>
                                        <a:rPr lang="en-GB" sz="3200" i="1">
                                          <a:latin typeface="Cambria Math" panose="02040503050406030204" pitchFamily="18" charset="0"/>
                                        </a:rPr>
                                      </m:ctrlPr>
                                    </m:accPr>
                                    <m:e>
                                      <m:sSub>
                                        <m:sSubPr>
                                          <m:ctrlPr>
                                            <a:rPr lang="en-GB" sz="3200" i="1">
                                              <a:latin typeface="Cambria Math" panose="02040503050406030204" pitchFamily="18" charset="0"/>
                                            </a:rPr>
                                          </m:ctrlPr>
                                        </m:sSubPr>
                                        <m:e>
                                          <m:r>
                                            <a:rPr lang="en-US" sz="3200" i="1">
                                              <a:latin typeface="Cambria Math" panose="02040503050406030204" pitchFamily="18" charset="0"/>
                                            </a:rPr>
                                            <m:t>𝑦</m:t>
                                          </m:r>
                                        </m:e>
                                        <m:sub>
                                          <m:r>
                                            <a:rPr lang="en-US" sz="3200" i="1">
                                              <a:latin typeface="Cambria Math" panose="02040503050406030204" pitchFamily="18" charset="0"/>
                                            </a:rPr>
                                            <m:t>𝑑</m:t>
                                          </m:r>
                                        </m:sub>
                                      </m:sSub>
                                    </m:e>
                                  </m:acc>
                                </m:e>
                              </m:d>
                            </m:e>
                            <m:sup>
                              <m:r>
                                <a:rPr lang="en-US" sz="3200" i="1">
                                  <a:latin typeface="Cambria Math" panose="02040503050406030204" pitchFamily="18" charset="0"/>
                                </a:rPr>
                                <m:t>2</m:t>
                              </m:r>
                            </m:sup>
                          </m:sSup>
                          <m:r>
                            <a:rPr lang="en-US" sz="3200" i="1">
                              <a:latin typeface="Cambria Math" panose="02040503050406030204" pitchFamily="18" charset="0"/>
                            </a:rPr>
                            <m:t> </m:t>
                          </m:r>
                        </m:e>
                      </m:nary>
                    </m:oMath>
                  </m:oMathPara>
                </a14:m>
                <a:endParaRPr lang="en-GB" sz="3200" dirty="0" smtClean="0"/>
              </a:p>
              <a:p>
                <a:pPr marL="0" indent="0" algn="ctr">
                  <a:buNone/>
                </a:pPr>
                <a:r>
                  <a:rPr lang="en-US" sz="3200" dirty="0" smtClean="0"/>
                  <a:t>Loss Function </a:t>
                </a:r>
                <a:endParaRPr lang="en-GB" sz="3200"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391" t="-2241" r="-1391" b="-3922"/>
                </a:stretch>
              </a:blipFill>
            </p:spPr>
            <p:txBody>
              <a:bodyPr/>
              <a:lstStyle/>
              <a:p>
                <a:r>
                  <a:rPr lang="en-GB">
                    <a:noFill/>
                  </a:rPr>
                  <a:t> </a:t>
                </a:r>
              </a:p>
            </p:txBody>
          </p:sp>
        </mc:Fallback>
      </mc:AlternateContent>
    </p:spTree>
    <p:extLst>
      <p:ext uri="{BB962C8B-B14F-4D97-AF65-F5344CB8AC3E}">
        <p14:creationId xmlns:p14="http://schemas.microsoft.com/office/powerpoint/2010/main" val="290756759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a:t>LMS / Delta Rule for Learning a Perceptron model</a:t>
            </a:r>
          </a:p>
        </p:txBody>
      </p:sp>
      <mc:AlternateContent xmlns:mc="http://schemas.openxmlformats.org/markup-compatibility/2006" xmlns:a14="http://schemas.microsoft.com/office/drawing/2010/main">
        <mc:Choice Requires="a14">
          <p:sp>
            <p:nvSpPr>
              <p:cNvPr id="3" name="Content Placeholder 2"/>
              <p:cNvSpPr>
                <a:spLocks noGrp="1"/>
              </p:cNvSpPr>
              <p:nvPr>
                <p:ph idx="1"/>
              </p:nvPr>
            </p:nvSpPr>
            <p:spPr/>
            <p:txBody>
              <a:bodyPr>
                <a:normAutofit/>
              </a:bodyPr>
              <a:lstStyle/>
              <a:p>
                <a:pPr lvl="0"/>
                <a:r>
                  <a:rPr lang="en-US" dirty="0"/>
                  <a:t>Initialize </a:t>
                </a:r>
                <a:r>
                  <a:rPr lang="en-US" b="1" dirty="0"/>
                  <a:t>w </a:t>
                </a:r>
                <a:r>
                  <a:rPr lang="en-US" dirty="0"/>
                  <a:t>to small random values </a:t>
                </a:r>
                <a:endParaRPr lang="en-GB" dirty="0"/>
              </a:p>
              <a:p>
                <a:r>
                  <a:rPr lang="en-US" dirty="0" smtClean="0"/>
                  <a:t>Repeat until satisfied</a:t>
                </a:r>
              </a:p>
              <a:p>
                <a:pPr marL="0" indent="0">
                  <a:buNone/>
                </a:pPr>
                <a:endParaRPr lang="en-US" dirty="0" smtClean="0"/>
              </a:p>
              <a:p>
                <a:pPr marL="457200" lvl="1" indent="0" algn="ctr">
                  <a:buNone/>
                </a:pPr>
                <a14:m>
                  <m:oMathPara xmlns:m="http://schemas.openxmlformats.org/officeDocument/2006/math">
                    <m:oMathParaPr>
                      <m:jc m:val="centerGroup"/>
                    </m:oMathParaPr>
                    <m:oMath xmlns:m="http://schemas.openxmlformats.org/officeDocument/2006/math">
                      <m:sSub>
                        <m:sSubPr>
                          <m:ctrlPr>
                            <a:rPr lang="en-GB" sz="3200" i="1">
                              <a:latin typeface="Cambria Math" panose="02040503050406030204" pitchFamily="18" charset="0"/>
                            </a:rPr>
                          </m:ctrlPr>
                        </m:sSubPr>
                        <m:e>
                          <m:r>
                            <a:rPr lang="en-US" sz="3200">
                              <a:latin typeface="Cambria Math" panose="02040503050406030204" pitchFamily="18" charset="0"/>
                            </a:rPr>
                            <m:t>𝛻</m:t>
                          </m:r>
                        </m:e>
                        <m:sub>
                          <m:r>
                            <a:rPr lang="en-US" sz="3200" b="1" i="1">
                              <a:latin typeface="Cambria Math" panose="02040503050406030204" pitchFamily="18" charset="0"/>
                            </a:rPr>
                            <m:t>𝐰</m:t>
                          </m:r>
                        </m:sub>
                      </m:sSub>
                      <m:d>
                        <m:dPr>
                          <m:ctrlPr>
                            <a:rPr lang="en-GB" sz="3200" b="1" i="1">
                              <a:latin typeface="Cambria Math" panose="02040503050406030204" pitchFamily="18" charset="0"/>
                            </a:rPr>
                          </m:ctrlPr>
                        </m:dPr>
                        <m:e>
                          <m:sSub>
                            <m:sSubPr>
                              <m:ctrlPr>
                                <a:rPr lang="en-GB" sz="3200" i="1">
                                  <a:latin typeface="Cambria Math" panose="02040503050406030204" pitchFamily="18" charset="0"/>
                                </a:rPr>
                              </m:ctrlPr>
                            </m:sSubPr>
                            <m:e>
                              <m:r>
                                <a:rPr lang="en-US" sz="3200" i="1">
                                  <a:latin typeface="Cambria Math" panose="02040503050406030204" pitchFamily="18" charset="0"/>
                                </a:rPr>
                                <m:t>𝐸</m:t>
                              </m:r>
                            </m:e>
                            <m:sub>
                              <m:r>
                                <a:rPr lang="en-US" sz="3200" i="1">
                                  <a:latin typeface="Cambria Math" panose="02040503050406030204" pitchFamily="18" charset="0"/>
                                </a:rPr>
                                <m:t>𝐷</m:t>
                              </m:r>
                            </m:sub>
                          </m:sSub>
                        </m:e>
                      </m:d>
                      <m:r>
                        <a:rPr lang="en-US" sz="3200" b="1" i="1">
                          <a:latin typeface="Cambria Math" panose="02040503050406030204" pitchFamily="18" charset="0"/>
                        </a:rPr>
                        <m:t>=</m:t>
                      </m:r>
                      <m:f>
                        <m:fPr>
                          <m:ctrlPr>
                            <a:rPr lang="en-GB" sz="3200" b="1" i="1">
                              <a:latin typeface="Cambria Math" panose="02040503050406030204" pitchFamily="18" charset="0"/>
                            </a:rPr>
                          </m:ctrlPr>
                        </m:fPr>
                        <m:num>
                          <m:r>
                            <a:rPr lang="en-US" sz="3200" b="1" i="1">
                              <a:latin typeface="Cambria Math" panose="02040503050406030204" pitchFamily="18" charset="0"/>
                            </a:rPr>
                            <m:t>𝟏</m:t>
                          </m:r>
                        </m:num>
                        <m:den>
                          <m:r>
                            <a:rPr lang="en-US" sz="3200" b="1" i="1">
                              <a:latin typeface="Cambria Math" panose="02040503050406030204" pitchFamily="18" charset="0"/>
                            </a:rPr>
                            <m:t>𝑵</m:t>
                          </m:r>
                        </m:den>
                      </m:f>
                      <m:nary>
                        <m:naryPr>
                          <m:chr m:val="∑"/>
                          <m:limLoc m:val="undOvr"/>
                          <m:ctrlPr>
                            <a:rPr lang="en-GB" sz="3200" b="1" i="1">
                              <a:latin typeface="Cambria Math" panose="02040503050406030204" pitchFamily="18" charset="0"/>
                            </a:rPr>
                          </m:ctrlPr>
                        </m:naryPr>
                        <m:sub>
                          <m:r>
                            <a:rPr lang="en-US" sz="3200" b="1" i="1">
                              <a:latin typeface="Cambria Math" panose="02040503050406030204" pitchFamily="18" charset="0"/>
                            </a:rPr>
                            <m:t>𝒅</m:t>
                          </m:r>
                          <m:r>
                            <a:rPr lang="en-US" sz="3200" b="1" i="1">
                              <a:latin typeface="Cambria Math" panose="02040503050406030204" pitchFamily="18" charset="0"/>
                            </a:rPr>
                            <m:t>=</m:t>
                          </m:r>
                          <m:r>
                            <a:rPr lang="en-US" sz="3200" b="1" i="1">
                              <a:latin typeface="Cambria Math" panose="02040503050406030204" pitchFamily="18" charset="0"/>
                            </a:rPr>
                            <m:t>𝟏</m:t>
                          </m:r>
                        </m:sub>
                        <m:sup>
                          <m:r>
                            <a:rPr lang="en-US" sz="3200" b="1" i="1">
                              <a:latin typeface="Cambria Math" panose="02040503050406030204" pitchFamily="18" charset="0"/>
                            </a:rPr>
                            <m:t>𝑵</m:t>
                          </m:r>
                        </m:sup>
                        <m:e>
                          <m:d>
                            <m:dPr>
                              <m:ctrlPr>
                                <a:rPr lang="en-GB" sz="3200" b="1" i="1">
                                  <a:latin typeface="Cambria Math" panose="02040503050406030204" pitchFamily="18" charset="0"/>
                                </a:rPr>
                              </m:ctrlPr>
                            </m:dPr>
                            <m:e>
                              <m:sSub>
                                <m:sSubPr>
                                  <m:ctrlPr>
                                    <a:rPr lang="en-GB" sz="3200" b="1" i="1">
                                      <a:latin typeface="Cambria Math" panose="02040503050406030204" pitchFamily="18" charset="0"/>
                                    </a:rPr>
                                  </m:ctrlPr>
                                </m:sSubPr>
                                <m:e>
                                  <m:r>
                                    <a:rPr lang="en-US" sz="3200" b="1" i="1">
                                      <a:latin typeface="Cambria Math" panose="02040503050406030204" pitchFamily="18" charset="0"/>
                                    </a:rPr>
                                    <m:t>𝒚</m:t>
                                  </m:r>
                                </m:e>
                                <m:sub>
                                  <m:r>
                                    <a:rPr lang="en-US" sz="3200" b="1" i="1">
                                      <a:latin typeface="Cambria Math" panose="02040503050406030204" pitchFamily="18" charset="0"/>
                                    </a:rPr>
                                    <m:t>𝒅</m:t>
                                  </m:r>
                                </m:sub>
                              </m:sSub>
                              <m:r>
                                <a:rPr lang="en-US" sz="3200" b="1" i="1">
                                  <a:latin typeface="Cambria Math" panose="02040503050406030204" pitchFamily="18" charset="0"/>
                                </a:rPr>
                                <m:t>− </m:t>
                              </m:r>
                              <m:acc>
                                <m:accPr>
                                  <m:chr m:val="̂"/>
                                  <m:ctrlPr>
                                    <a:rPr lang="en-GB" sz="3200" b="1" i="1">
                                      <a:latin typeface="Cambria Math" panose="02040503050406030204" pitchFamily="18" charset="0"/>
                                    </a:rPr>
                                  </m:ctrlPr>
                                </m:accPr>
                                <m:e>
                                  <m:sSub>
                                    <m:sSubPr>
                                      <m:ctrlPr>
                                        <a:rPr lang="en-GB" sz="3200" b="1" i="1">
                                          <a:latin typeface="Cambria Math" panose="02040503050406030204" pitchFamily="18" charset="0"/>
                                        </a:rPr>
                                      </m:ctrlPr>
                                    </m:sSubPr>
                                    <m:e>
                                      <m:r>
                                        <a:rPr lang="en-US" sz="3200" b="1" i="1">
                                          <a:latin typeface="Cambria Math" panose="02040503050406030204" pitchFamily="18" charset="0"/>
                                        </a:rPr>
                                        <m:t>𝒚</m:t>
                                      </m:r>
                                    </m:e>
                                    <m:sub>
                                      <m:r>
                                        <a:rPr lang="en-US" sz="3200" b="1" i="1">
                                          <a:latin typeface="Cambria Math" panose="02040503050406030204" pitchFamily="18" charset="0"/>
                                        </a:rPr>
                                        <m:t>𝒅</m:t>
                                      </m:r>
                                    </m:sub>
                                  </m:sSub>
                                </m:e>
                              </m:acc>
                            </m:e>
                          </m:d>
                          <m:r>
                            <a:rPr lang="en-US" sz="3200" b="1" i="1">
                              <a:latin typeface="Cambria Math" panose="02040503050406030204" pitchFamily="18" charset="0"/>
                            </a:rPr>
                            <m:t>(−</m:t>
                          </m:r>
                          <m:sSub>
                            <m:sSubPr>
                              <m:ctrlPr>
                                <a:rPr lang="en-GB" sz="3200" b="1" i="1">
                                  <a:latin typeface="Cambria Math" panose="02040503050406030204" pitchFamily="18" charset="0"/>
                                </a:rPr>
                              </m:ctrlPr>
                            </m:sSubPr>
                            <m:e>
                              <m:r>
                                <a:rPr lang="en-US" sz="3200" b="1" i="1">
                                  <a:latin typeface="Cambria Math" panose="02040503050406030204" pitchFamily="18" charset="0"/>
                                </a:rPr>
                                <m:t>𝒙</m:t>
                              </m:r>
                            </m:e>
                            <m:sub>
                              <m:r>
                                <a:rPr lang="en-US" sz="3200" b="1" i="1">
                                  <a:latin typeface="Cambria Math" panose="02040503050406030204" pitchFamily="18" charset="0"/>
                                </a:rPr>
                                <m:t>𝒅</m:t>
                              </m:r>
                            </m:sub>
                          </m:sSub>
                          <m:r>
                            <a:rPr lang="en-US" sz="3200" b="1" i="1">
                              <a:latin typeface="Cambria Math" panose="02040503050406030204" pitchFamily="18" charset="0"/>
                            </a:rPr>
                            <m:t>)</m:t>
                          </m:r>
                        </m:e>
                      </m:nary>
                    </m:oMath>
                  </m:oMathPara>
                </a14:m>
                <a:endParaRPr lang="en-GB" sz="3200" dirty="0" smtClean="0"/>
              </a:p>
              <a:p>
                <a:pPr marL="457200" lvl="1" indent="0" algn="ctr">
                  <a:buNone/>
                </a:pPr>
                <a:endParaRPr lang="en-US" sz="3200" b="1" i="1" dirty="0" smtClean="0"/>
              </a:p>
              <a:p>
                <a:pPr marL="457200" lvl="1" indent="0" algn="ctr">
                  <a:buNone/>
                </a:pPr>
                <a14:m>
                  <m:oMathPara xmlns:m="http://schemas.openxmlformats.org/officeDocument/2006/math">
                    <m:oMathParaPr>
                      <m:jc m:val="centerGroup"/>
                    </m:oMathParaPr>
                    <m:oMath xmlns:m="http://schemas.openxmlformats.org/officeDocument/2006/math">
                      <m:r>
                        <a:rPr lang="en-US" sz="3200" b="1" i="1">
                          <a:latin typeface="Cambria Math" panose="02040503050406030204" pitchFamily="18" charset="0"/>
                        </a:rPr>
                        <m:t>𝒘</m:t>
                      </m:r>
                      <m:r>
                        <a:rPr lang="en-US" sz="3200" b="1" i="1">
                          <a:latin typeface="Cambria Math" panose="02040503050406030204" pitchFamily="18" charset="0"/>
                        </a:rPr>
                        <m:t>←</m:t>
                      </m:r>
                      <m:r>
                        <a:rPr lang="en-US" sz="3200" b="1" i="1">
                          <a:latin typeface="Cambria Math" panose="02040503050406030204" pitchFamily="18" charset="0"/>
                        </a:rPr>
                        <m:t>𝒘</m:t>
                      </m:r>
                      <m:r>
                        <a:rPr lang="en-US" sz="3200" b="1" i="1">
                          <a:latin typeface="Cambria Math" panose="02040503050406030204" pitchFamily="18" charset="0"/>
                        </a:rPr>
                        <m:t>−</m:t>
                      </m:r>
                      <m:r>
                        <a:rPr lang="en-US" sz="3200" i="1">
                          <a:latin typeface="Cambria Math" panose="02040503050406030204" pitchFamily="18" charset="0"/>
                        </a:rPr>
                        <m:t>𝜂</m:t>
                      </m:r>
                      <m:sSub>
                        <m:sSubPr>
                          <m:ctrlPr>
                            <a:rPr lang="en-GB" sz="3200" b="1" i="1">
                              <a:latin typeface="Cambria Math" panose="02040503050406030204" pitchFamily="18" charset="0"/>
                            </a:rPr>
                          </m:ctrlPr>
                        </m:sSubPr>
                        <m:e>
                          <m:r>
                            <a:rPr lang="en-US" sz="3200" b="1" i="1">
                              <a:latin typeface="Cambria Math" panose="02040503050406030204" pitchFamily="18" charset="0"/>
                            </a:rPr>
                            <m:t>𝛁</m:t>
                          </m:r>
                        </m:e>
                        <m:sub>
                          <m:r>
                            <a:rPr lang="en-US" sz="3200" b="1" i="1">
                              <a:latin typeface="Cambria Math" panose="02040503050406030204" pitchFamily="18" charset="0"/>
                            </a:rPr>
                            <m:t>𝒘</m:t>
                          </m:r>
                        </m:sub>
                      </m:sSub>
                      <m:d>
                        <m:dPr>
                          <m:ctrlPr>
                            <a:rPr lang="en-GB" sz="3200" i="1">
                              <a:latin typeface="Cambria Math" panose="02040503050406030204" pitchFamily="18" charset="0"/>
                            </a:rPr>
                          </m:ctrlPr>
                        </m:dPr>
                        <m:e>
                          <m:sSub>
                            <m:sSubPr>
                              <m:ctrlPr>
                                <a:rPr lang="en-GB" sz="3200" i="1">
                                  <a:latin typeface="Cambria Math" panose="02040503050406030204" pitchFamily="18" charset="0"/>
                                </a:rPr>
                              </m:ctrlPr>
                            </m:sSubPr>
                            <m:e>
                              <m:r>
                                <a:rPr lang="en-US" sz="3200" i="1">
                                  <a:latin typeface="Cambria Math" panose="02040503050406030204" pitchFamily="18" charset="0"/>
                                </a:rPr>
                                <m:t>𝐸</m:t>
                              </m:r>
                            </m:e>
                            <m:sub>
                              <m:r>
                                <a:rPr lang="en-US" sz="3200" i="1">
                                  <a:latin typeface="Cambria Math" panose="02040503050406030204" pitchFamily="18" charset="0"/>
                                </a:rPr>
                                <m:t>𝐷</m:t>
                              </m:r>
                            </m:sub>
                          </m:sSub>
                        </m:e>
                      </m:d>
                    </m:oMath>
                  </m:oMathPara>
                </a14:m>
                <a:endParaRPr lang="en-GB" sz="3200" dirty="0"/>
              </a:p>
              <a:p>
                <a:pPr marL="457200" lvl="1" indent="0" algn="ctr">
                  <a:buNone/>
                </a:pPr>
                <a:endParaRPr lang="en-US" dirty="0"/>
              </a:p>
            </p:txBody>
          </p:sp>
        </mc:Choice>
        <mc:Fallback xmlns="">
          <p:sp>
            <p:nvSpPr>
              <p:cNvPr id="3" name="Content Placeholder 2"/>
              <p:cNvSpPr>
                <a:spLocks noGrp="1" noRot="1" noChangeAspect="1" noMove="1" noResize="1" noEditPoints="1" noAdjustHandles="1" noChangeArrowheads="1" noChangeShapeType="1" noTextEdit="1"/>
              </p:cNvSpPr>
              <p:nvPr>
                <p:ph idx="1"/>
              </p:nvPr>
            </p:nvSpPr>
            <p:spPr>
              <a:blipFill rotWithShape="0">
                <a:blip r:embed="rId3"/>
                <a:stretch>
                  <a:fillRect l="-1391" t="-2241"/>
                </a:stretch>
              </a:blipFill>
            </p:spPr>
            <p:txBody>
              <a:bodyPr/>
              <a:lstStyle/>
              <a:p>
                <a:r>
                  <a:rPr lang="en-GB">
                    <a:noFill/>
                  </a:rPr>
                  <a:t> </a:t>
                </a:r>
              </a:p>
            </p:txBody>
          </p:sp>
        </mc:Fallback>
      </mc:AlternateContent>
      <p:sp>
        <p:nvSpPr>
          <p:cNvPr id="5" name="TextBox 4"/>
          <p:cNvSpPr txBox="1"/>
          <p:nvPr/>
        </p:nvSpPr>
        <p:spPr>
          <a:xfrm>
            <a:off x="5920740" y="5653743"/>
            <a:ext cx="2766060" cy="523220"/>
          </a:xfrm>
          <a:prstGeom prst="rect">
            <a:avLst/>
          </a:prstGeom>
          <a:noFill/>
        </p:spPr>
        <p:txBody>
          <a:bodyPr wrap="square" rtlCol="0">
            <a:spAutoFit/>
          </a:bodyPr>
          <a:lstStyle/>
          <a:p>
            <a:r>
              <a:rPr lang="en-US" sz="2800" dirty="0" smtClean="0"/>
              <a:t>Learning rate</a:t>
            </a:r>
            <a:endParaRPr lang="en-GB" sz="2800" dirty="0"/>
          </a:p>
        </p:txBody>
      </p:sp>
      <p:cxnSp>
        <p:nvCxnSpPr>
          <p:cNvPr id="7" name="Curved Connector 6"/>
          <p:cNvCxnSpPr>
            <a:stCxn id="5" idx="1"/>
          </p:cNvCxnSpPr>
          <p:nvPr/>
        </p:nvCxnSpPr>
        <p:spPr>
          <a:xfrm rot="10800000">
            <a:off x="4572000" y="5463541"/>
            <a:ext cx="1348740" cy="451813"/>
          </a:xfrm>
          <a:prstGeom prst="curvedConnector3">
            <a:avLst>
              <a:gd name="adj1" fmla="val 104237"/>
            </a:avLst>
          </a:prstGeom>
          <a:ln w="38100">
            <a:tailEnd type="triangle"/>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1571883916"/>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Them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Them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Them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office theme</Template>
  <TotalTime>1880</TotalTime>
  <Words>2330</Words>
  <Application>Microsoft Office PowerPoint</Application>
  <PresentationFormat>On-screen Show (4:3)</PresentationFormat>
  <Paragraphs>299</Paragraphs>
  <Slides>29</Slides>
  <Notes>22</Notes>
  <HiddenSlides>0</HiddenSlides>
  <MMClips>0</MMClips>
  <ScaleCrop>false</ScaleCrop>
  <HeadingPairs>
    <vt:vector size="6" baseType="variant">
      <vt:variant>
        <vt:lpstr>Fonts Used</vt:lpstr>
      </vt:variant>
      <vt:variant>
        <vt:i4>6</vt:i4>
      </vt:variant>
      <vt:variant>
        <vt:lpstr>Theme</vt:lpstr>
      </vt:variant>
      <vt:variant>
        <vt:i4>1</vt:i4>
      </vt:variant>
      <vt:variant>
        <vt:lpstr>Slide Titles</vt:lpstr>
      </vt:variant>
      <vt:variant>
        <vt:i4>29</vt:i4>
      </vt:variant>
    </vt:vector>
  </HeadingPairs>
  <TitlesOfParts>
    <vt:vector size="36" baseType="lpstr">
      <vt:lpstr>Arial</vt:lpstr>
      <vt:lpstr>Calibri</vt:lpstr>
      <vt:lpstr>Calibri Light</vt:lpstr>
      <vt:lpstr>Cambria Math</vt:lpstr>
      <vt:lpstr>Times New Roman</vt:lpstr>
      <vt:lpstr>Wingdings</vt:lpstr>
      <vt:lpstr>Office Theme</vt:lpstr>
      <vt:lpstr>Artificial Neural Networks</vt:lpstr>
      <vt:lpstr>What are Artificial Neural Networks (ANN)?</vt:lpstr>
      <vt:lpstr>Why ANN?</vt:lpstr>
      <vt:lpstr>Why ANN?</vt:lpstr>
      <vt:lpstr>Why ANN?</vt:lpstr>
      <vt:lpstr>Why ANN?</vt:lpstr>
      <vt:lpstr>Perceptron</vt:lpstr>
      <vt:lpstr>LMS / Delta Rule for Learning a Perceptron model</vt:lpstr>
      <vt:lpstr>LMS / Delta Rule for Learning a Perceptron model</vt:lpstr>
      <vt:lpstr>Demo of Simple Synthetic Dataset</vt:lpstr>
      <vt:lpstr>Demo of Simple Synthetic Dataset</vt:lpstr>
      <vt:lpstr>Problems with Perceptron ANN</vt:lpstr>
      <vt:lpstr>Stochastic Gradient Descent (SGD)</vt:lpstr>
      <vt:lpstr>Non-Linear Decision Boundary?</vt:lpstr>
      <vt:lpstr>Questions about the Sigmoid Unit?</vt:lpstr>
      <vt:lpstr>Backpropagation Algorithm</vt:lpstr>
      <vt:lpstr>Dealing with Vector Data</vt:lpstr>
      <vt:lpstr>Problems</vt:lpstr>
      <vt:lpstr>Demo on Face Pose Estimation</vt:lpstr>
      <vt:lpstr>Demo on Face Pose Estimation</vt:lpstr>
      <vt:lpstr>Demo on Face Pose Estimation</vt:lpstr>
      <vt:lpstr>Expressive Power</vt:lpstr>
      <vt:lpstr>Deep Learning</vt:lpstr>
      <vt:lpstr>Still too Many Parameters</vt:lpstr>
      <vt:lpstr>Convolutional Neural Network</vt:lpstr>
      <vt:lpstr>Benefits of CNNs</vt:lpstr>
      <vt:lpstr>CNN toolboxes</vt:lpstr>
      <vt:lpstr>Thank you</vt:lpstr>
      <vt:lpstr>References</vt:lpstr>
    </vt:vector>
  </TitlesOfParts>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Artificial Neural Networks</dc:title>
  <dc:creator>Aravindh Mahendran</dc:creator>
  <cp:lastModifiedBy>Aravindh Mahendran</cp:lastModifiedBy>
  <cp:revision>58</cp:revision>
  <dcterms:created xsi:type="dcterms:W3CDTF">2016-02-01T19:28:24Z</dcterms:created>
  <dcterms:modified xsi:type="dcterms:W3CDTF">2017-01-29T19:14:51Z</dcterms:modified>
</cp:coreProperties>
</file>