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46" r:id="rId2"/>
    <p:sldId id="689" r:id="rId3"/>
    <p:sldId id="681" r:id="rId4"/>
    <p:sldId id="690" r:id="rId5"/>
    <p:sldId id="678" r:id="rId6"/>
    <p:sldId id="673" r:id="rId7"/>
    <p:sldId id="590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CC"/>
    <a:srgbClr val="FFFFFF"/>
    <a:srgbClr val="99FF33"/>
    <a:srgbClr val="66FF66"/>
    <a:srgbClr val="FFFFCC"/>
    <a:srgbClr val="FF3300"/>
    <a:srgbClr val="00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93845" autoAdjust="0"/>
  </p:normalViewPr>
  <p:slideViewPr>
    <p:cSldViewPr>
      <p:cViewPr varScale="1">
        <p:scale>
          <a:sx n="90" d="100"/>
          <a:sy n="90" d="100"/>
        </p:scale>
        <p:origin x="64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9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cs typeface="+mn-cs"/>
              </a:defRPr>
            </a:lvl1pPr>
          </a:lstStyle>
          <a:p>
            <a:pPr>
              <a:defRPr/>
            </a:pPr>
            <a:fld id="{EFACA021-D70A-4DF1-A878-17C2599C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0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cs typeface="+mn-cs"/>
              </a:defRPr>
            </a:lvl1pPr>
          </a:lstStyle>
          <a:p>
            <a:pPr>
              <a:defRPr/>
            </a:pPr>
            <a:fld id="{1339A8BC-A7A0-472D-964E-CF0486F2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4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EAC47-3B35-4354-AC81-D097BA549F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00D13-00D3-4B40-99F1-181D976D9498}" type="slidenum">
              <a:rPr lang="en-US"/>
              <a:pPr/>
              <a:t>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1:30</a:t>
            </a:r>
          </a:p>
        </p:txBody>
      </p:sp>
    </p:spTree>
    <p:extLst>
      <p:ext uri="{BB962C8B-B14F-4D97-AF65-F5344CB8AC3E}">
        <p14:creationId xmlns:p14="http://schemas.microsoft.com/office/powerpoint/2010/main" val="179628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5F8B3-87C1-4E86-B79F-A7C278606F70}" type="slidenum">
              <a:rPr lang="en-US"/>
              <a:pPr/>
              <a:t>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560888"/>
            <a:ext cx="5364162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3B2A9-4F22-43D9-971A-4BF3D74F653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9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BC82-5F36-4E7B-BFEF-AAAC8C38E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fld id="{BFC0F8CC-5866-4FC6-AB42-47629D30F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3333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184-2CC2-4FC6-8A54-28E9BB7C5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fld id="{7B1838F2-C444-468F-92A3-632D847F8E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fld id="{A4F40184-2CC2-4FC6-8A54-28E9BB7C5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3333FF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8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CC0099"/>
        </a:buClr>
        <a:buSzPct val="120000"/>
        <a:buChar char="•"/>
        <a:defRPr sz="24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darpa.mil/about-us/timeline/personalized-assistant-that-lear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blp.org/db/journals/kais/kais52.html#BerryDDGPY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over routine tasks: PAL 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Personalized Assistants that Learn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58200" cy="2232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RADAR is part of a large research initiative sponsored by USA – DARPA to devise all-encompassing personalized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844824"/>
            <a:ext cx="5106567" cy="3309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736" y="5154487"/>
            <a:ext cx="599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latin typeface="Arial" panose="020B0604020202020204" pitchFamily="34" charset="0"/>
              </a:rPr>
              <a:t>Ptime</a:t>
            </a:r>
            <a:r>
              <a:rPr lang="en-CA" sz="1800" dirty="0">
                <a:latin typeface="Arial" panose="020B0604020202020204" pitchFamily="34" charset="0"/>
              </a:rPr>
              <a:t> System for Scheduling Assistance (Berry  et al, </a:t>
            </a:r>
            <a:r>
              <a:rPr lang="en-CA" sz="1800" dirty="0" err="1">
                <a:latin typeface="Arial" panose="020B0604020202020204" pitchFamily="34" charset="0"/>
                <a:hlinkClick r:id="rId4"/>
              </a:rPr>
              <a:t>Knowl</a:t>
            </a:r>
            <a:r>
              <a:rPr lang="en-CA" sz="1800" dirty="0">
                <a:latin typeface="Arial" panose="020B0604020202020204" pitchFamily="34" charset="0"/>
                <a:hlinkClick r:id="rId4"/>
              </a:rPr>
              <a:t>. Inf. Syst.  52(2)</a:t>
            </a:r>
            <a:r>
              <a:rPr lang="en-CA" sz="1800" dirty="0">
                <a:latin typeface="Arial" panose="020B0604020202020204" pitchFamily="34" charset="0"/>
              </a:rPr>
              <a:t>: 379-409 (2017)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60" y="616530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</a:rPr>
              <a:t>PAL generated several commercial applications, including SIRI</a:t>
            </a:r>
          </a:p>
        </p:txBody>
      </p:sp>
    </p:spTree>
    <p:extLst>
      <p:ext uri="{BB962C8B-B14F-4D97-AF65-F5344CB8AC3E}">
        <p14:creationId xmlns:p14="http://schemas.microsoft.com/office/powerpoint/2010/main" val="175012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E142D1-F0AD-4A52-8618-582E73A6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184-2CC2-4FC6-8A54-28E9BB7C52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6BAD-BB86-45B0-AFBB-59D122E4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856"/>
            <a:ext cx="9144000" cy="44682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A82374-7D9F-40ED-9C73-33129534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81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1496" y="25663"/>
            <a:ext cx="7772400" cy="1143000"/>
          </a:xfrm>
        </p:spPr>
        <p:txBody>
          <a:bodyPr/>
          <a:lstStyle/>
          <a:p>
            <a:br>
              <a:rPr lang="en-US" b="0" dirty="0">
                <a:solidFill>
                  <a:schemeClr val="tx1"/>
                </a:solidFill>
              </a:rPr>
            </a:br>
            <a:r>
              <a:rPr lang="en-US" dirty="0"/>
              <a:t>Horvitz Mixed-Initiative principles</a:t>
            </a:r>
            <a:br>
              <a:rPr lang="en-US" sz="3200" b="0" dirty="0">
                <a:solidFill>
                  <a:schemeClr val="tx1"/>
                </a:solidFill>
              </a:rPr>
            </a:b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137219" name="Rectangle 1027"/>
          <p:cNvSpPr>
            <a:spLocks noChangeArrowheads="1"/>
          </p:cNvSpPr>
          <p:nvPr/>
        </p:nvSpPr>
        <p:spPr bwMode="auto">
          <a:xfrm>
            <a:off x="395536" y="62068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Significant value-added automation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Consider uncertainty about user goals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Consider status of user attention in timing services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Infer ideal action in light of costs, benefits and uncertainties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Use dialogue to resolve uncertainty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Allow direct invocation and termination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Minimize cost of poor guesses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Match precision of services with goal uncertainty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Mechanisms for user-system collaboration to refine results 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Socially appropriate behaviors for agent-user interaction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Maintaining working memory of recent interactions</a:t>
            </a:r>
          </a:p>
          <a:p>
            <a:pPr marL="3600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Continuous learning via observation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33CC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6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9F0F-624A-475B-81D1-1B05E93B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Minimize the cost of Poor Guesses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397EF-7614-4A92-AD80-FD68589E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184-2CC2-4FC6-8A54-28E9BB7C52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68AB1A-D45A-4CAD-A534-F00DC9187FAA}"/>
              </a:ext>
            </a:extLst>
          </p:cNvPr>
          <p:cNvSpPr/>
          <p:nvPr/>
        </p:nvSpPr>
        <p:spPr>
          <a:xfrm>
            <a:off x="683568" y="1556792"/>
            <a:ext cx="7774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“Note that in VIO, </a:t>
            </a:r>
            <a:r>
              <a:rPr lang="en-US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precision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favored over </a:t>
            </a:r>
            <a:r>
              <a:rPr lang="en-US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recall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because”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cost to the user of repairing an incorrect prediction is much higher than the cost of approving a  correct prediction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cost of handling a missed prediction is exactly the cost that the user would incur without assistance.</a:t>
            </a:r>
            <a:endParaRPr lang="en-CA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1D8B3-B127-47CF-8E1A-BFCB380C1A74}"/>
              </a:ext>
            </a:extLst>
          </p:cNvPr>
          <p:cNvSpPr txBox="1"/>
          <p:nvPr/>
        </p:nvSpPr>
        <p:spPr>
          <a:xfrm>
            <a:off x="1331640" y="5805264"/>
            <a:ext cx="604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 will see more in the paper for Th.</a:t>
            </a:r>
          </a:p>
        </p:txBody>
      </p:sp>
    </p:spTree>
    <p:extLst>
      <p:ext uri="{BB962C8B-B14F-4D97-AF65-F5344CB8AC3E}">
        <p14:creationId xmlns:p14="http://schemas.microsoft.com/office/powerpoint/2010/main" val="309737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000108"/>
          </a:xfrm>
        </p:spPr>
        <p:txBody>
          <a:bodyPr>
            <a:norm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Adaptation Cycle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70679" y="87854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</a:rPr>
              <a:t>Adapt behavior to user </a:t>
            </a:r>
            <a:r>
              <a:rPr lang="en-US" sz="2400" i="1" dirty="0">
                <a:latin typeface="Arial" panose="020B0604020202020204" pitchFamily="34" charset="0"/>
                <a:ea typeface="Microsoft Sans Serif" panose="020B0604020202020204" pitchFamily="34" charset="0"/>
              </a:rPr>
              <a:t>U 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</a:rPr>
              <a:t>on the basis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nontrivial inferences</a:t>
            </a:r>
            <a:r>
              <a:rPr lang="en-US" sz="2400" dirty="0">
                <a:latin typeface="Arial" panose="020B0604020202020204" pitchFamily="34" charset="0"/>
                <a:ea typeface="Microsoft Sans Serif" panose="020B0604020202020204" pitchFamily="34" charset="0"/>
              </a:rPr>
              <a:t> from information about </a:t>
            </a:r>
            <a:r>
              <a:rPr lang="en-US" sz="2400" i="1" dirty="0">
                <a:latin typeface="Arial" panose="020B0604020202020204" pitchFamily="34" charset="0"/>
                <a:ea typeface="Microsoft Sans Serif" panose="020B0604020202020204" pitchFamily="34" charset="0"/>
              </a:rPr>
              <a:t>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2" y="3694989"/>
            <a:ext cx="1242519" cy="826883"/>
          </a:xfrm>
          <a:prstGeom prst="rect">
            <a:avLst/>
          </a:prstGeom>
        </p:spPr>
      </p:pic>
      <p:cxnSp>
        <p:nvCxnSpPr>
          <p:cNvPr id="18" name="AutoShape 9"/>
          <p:cNvCxnSpPr>
            <a:cxnSpLocks noChangeShapeType="1"/>
          </p:cNvCxnSpPr>
          <p:nvPr/>
        </p:nvCxnSpPr>
        <p:spPr bwMode="auto">
          <a:xfrm rot="10800000" flipV="1">
            <a:off x="1081092" y="2345287"/>
            <a:ext cx="1776429" cy="1071569"/>
          </a:xfrm>
          <a:prstGeom prst="bentConnector3">
            <a:avLst>
              <a:gd name="adj1" fmla="val 100044"/>
            </a:avLst>
          </a:prstGeom>
          <a:noFill/>
          <a:ln w="50800">
            <a:solidFill>
              <a:srgbClr val="0000FF"/>
            </a:solidFill>
            <a:miter lim="800000"/>
            <a:headEnd type="none" w="sm" len="sm"/>
            <a:tailEnd type="triangle" w="lg" len="lg"/>
          </a:ln>
        </p:spPr>
      </p:cxnSp>
      <p:cxnSp>
        <p:nvCxnSpPr>
          <p:cNvPr id="19" name="Elbow Connector 18"/>
          <p:cNvCxnSpPr/>
          <p:nvPr/>
        </p:nvCxnSpPr>
        <p:spPr>
          <a:xfrm rot="16200000" flipH="1">
            <a:off x="1067533" y="4859162"/>
            <a:ext cx="642954" cy="1044471"/>
          </a:xfrm>
          <a:prstGeom prst="bentConnector2">
            <a:avLst/>
          </a:prstGeom>
          <a:ln w="476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6429420" y="3059668"/>
            <a:ext cx="142876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34" idx="2"/>
          </p:cNvCxnSpPr>
          <p:nvPr/>
        </p:nvCxnSpPr>
        <p:spPr>
          <a:xfrm flipV="1">
            <a:off x="4152917" y="4132822"/>
            <a:ext cx="3535355" cy="1586571"/>
          </a:xfrm>
          <a:prstGeom prst="bentConnector2">
            <a:avLst/>
          </a:prstGeom>
          <a:ln w="476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55"/>
          <p:cNvCxnSpPr>
            <a:endCxn id="28" idx="3"/>
          </p:cNvCxnSpPr>
          <p:nvPr/>
        </p:nvCxnSpPr>
        <p:spPr>
          <a:xfrm rot="10800000">
            <a:off x="4585714" y="2385594"/>
            <a:ext cx="3027190" cy="1317017"/>
          </a:xfrm>
          <a:prstGeom prst="bentConnector3">
            <a:avLst>
              <a:gd name="adj1" fmla="val -456"/>
            </a:avLst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857521" y="2031650"/>
            <a:ext cx="172819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Forms of adaptation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81" y="3219788"/>
            <a:ext cx="614571" cy="8524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22" y="4293096"/>
            <a:ext cx="819256" cy="985771"/>
          </a:xfrm>
          <a:prstGeom prst="rect">
            <a:avLst/>
          </a:prstGeom>
        </p:spPr>
      </p:pic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939279" y="5519338"/>
            <a:ext cx="2128665" cy="40011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sz="2000" i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Input sources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647664" y="3732712"/>
            <a:ext cx="2081215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User Model</a:t>
            </a: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6103448" y="2063488"/>
            <a:ext cx="2625431" cy="665133"/>
          </a:xfrm>
          <a:prstGeom prst="wedgeRoundRectCallout">
            <a:avLst>
              <a:gd name="adj1" fmla="val 33054"/>
              <a:gd name="adj2" fmla="val 49719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Inference/Learning: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how</a:t>
            </a:r>
            <a:r>
              <a:rPr lang="en-US" sz="2000" dirty="0">
                <a:latin typeface="Arial" panose="020B0604020202020204" pitchFamily="34" charset="0"/>
              </a:rPr>
              <a:t> to adapt</a:t>
            </a: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4813324" y="5278867"/>
            <a:ext cx="2625431" cy="1102461"/>
          </a:xfrm>
          <a:prstGeom prst="wedgeRoundRectCallout">
            <a:avLst>
              <a:gd name="adj1" fmla="val 33054"/>
              <a:gd name="adj2" fmla="val 49719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Inference/Learning: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Relevant user properties/states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6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"/>
    </mc:Choice>
    <mc:Fallback xmlns="">
      <p:transition spd="slow" advTm="4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2505" y="175773"/>
            <a:ext cx="7920038" cy="1143000"/>
          </a:xfrm>
        </p:spPr>
        <p:txBody>
          <a:bodyPr/>
          <a:lstStyle/>
          <a:p>
            <a:br>
              <a:rPr lang="en-US" b="0" dirty="0">
                <a:solidFill>
                  <a:schemeClr val="tx1"/>
                </a:solidFill>
              </a:rPr>
            </a:br>
            <a:endParaRPr lang="en-US" sz="3200" b="0" dirty="0">
              <a:solidFill>
                <a:schemeClr val="tx1"/>
              </a:solidFill>
            </a:endParaRPr>
          </a:p>
        </p:txBody>
      </p: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 rot="10800000" flipV="1">
            <a:off x="896013" y="836711"/>
            <a:ext cx="1865531" cy="1150361"/>
          </a:xfrm>
          <a:prstGeom prst="bentConnector3">
            <a:avLst>
              <a:gd name="adj1" fmla="val 98432"/>
            </a:avLst>
          </a:prstGeom>
          <a:noFill/>
          <a:ln w="50800">
            <a:solidFill>
              <a:srgbClr val="0000FF"/>
            </a:solidFill>
            <a:miter lim="800000"/>
            <a:headEnd type="none" w="sm" len="sm"/>
            <a:tailEnd type="triangle" w="lg" len="lg"/>
          </a:ln>
        </p:spPr>
      </p:cxnSp>
      <p:cxnSp>
        <p:nvCxnSpPr>
          <p:cNvPr id="18" name="Elbow Connector 17"/>
          <p:cNvCxnSpPr/>
          <p:nvPr/>
        </p:nvCxnSpPr>
        <p:spPr>
          <a:xfrm rot="16200000" flipH="1">
            <a:off x="576471" y="4368100"/>
            <a:ext cx="1540809" cy="1128740"/>
          </a:xfrm>
          <a:prstGeom prst="bentConnector3">
            <a:avLst>
              <a:gd name="adj1" fmla="val 99455"/>
            </a:avLst>
          </a:prstGeom>
          <a:ln w="476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6371359" y="1672059"/>
            <a:ext cx="142876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cxnSpLocks/>
            <a:endCxn id="26" idx="2"/>
          </p:cNvCxnSpPr>
          <p:nvPr/>
        </p:nvCxnSpPr>
        <p:spPr>
          <a:xfrm flipV="1">
            <a:off x="4152917" y="4523223"/>
            <a:ext cx="3348451" cy="818674"/>
          </a:xfrm>
          <a:prstGeom prst="bentConnector2">
            <a:avLst/>
          </a:prstGeom>
          <a:ln w="476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55"/>
          <p:cNvCxnSpPr/>
          <p:nvPr/>
        </p:nvCxnSpPr>
        <p:spPr>
          <a:xfrm rot="16200000" flipV="1">
            <a:off x="5488823" y="36554"/>
            <a:ext cx="1283183" cy="3164455"/>
          </a:xfrm>
          <a:prstGeom prst="bentConnector2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902222" y="336265"/>
            <a:ext cx="262543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144000" indent="-144000">
              <a:spcBef>
                <a:spcPts val="600"/>
              </a:spcBef>
              <a:buFontTx/>
              <a:buChar char="-"/>
            </a:pPr>
            <a:r>
              <a:rPr lang="en-US" sz="1400" dirty="0">
                <a:latin typeface="Arial" panose="020B0604020202020204" pitchFamily="34" charset="0"/>
              </a:rPr>
              <a:t>Take over tasks (e.g. form filling)</a:t>
            </a:r>
          </a:p>
          <a:p>
            <a:pPr marL="144000" indent="-144000">
              <a:spcBef>
                <a:spcPts val="600"/>
              </a:spcBef>
              <a:buFontTx/>
              <a:buChar char="-"/>
            </a:pPr>
            <a:r>
              <a:rPr lang="en-US" sz="1400" dirty="0">
                <a:latin typeface="Arial" panose="020B0604020202020204" pitchFamily="34" charset="0"/>
              </a:rPr>
              <a:t>Advice on task (how to prioritize, what to drop)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36886" y="4442120"/>
            <a:ext cx="2128665" cy="2000548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Emails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Previous Behaviors on tasks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Feedback on system actions (e.g. behavior correctio)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</a:rPr>
              <a:t>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</a:rPr>
              <a:t>Facial expressions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00192" y="2153343"/>
            <a:ext cx="2402351" cy="236988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User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tasks a user performs,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user experience in performing these tasks,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preferences,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expected workload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=================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User affective state (e.g. frustration, confusion)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6115033" y="328414"/>
            <a:ext cx="2625431" cy="1579297"/>
          </a:xfrm>
          <a:prstGeom prst="wedgeRoundRectCallout">
            <a:avLst>
              <a:gd name="adj1" fmla="val 33054"/>
              <a:gd name="adj2" fmla="val 49719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Techniques to match email terms to task fields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Detection of task boundaries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Constraint satisfaction on tasks</a:t>
            </a:r>
          </a:p>
          <a:p>
            <a:pPr algn="ctr"/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4527654" y="4970229"/>
            <a:ext cx="2911102" cy="1676962"/>
          </a:xfrm>
          <a:prstGeom prst="wedgeRoundRectCallout">
            <a:avLst>
              <a:gd name="adj1" fmla="val 33054"/>
              <a:gd name="adj2" fmla="val 49719"/>
              <a:gd name="adj3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regularized logistic regression (task classification)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F1C5F-FCCF-4225-83B5-3425AD9FE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58305"/>
            <a:ext cx="3686644" cy="21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7772400" cy="1143000"/>
          </a:xfrm>
        </p:spPr>
        <p:txBody>
          <a:bodyPr/>
          <a:lstStyle/>
          <a:p>
            <a:b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Domain Model?</a:t>
            </a:r>
            <a:b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1" name="Rectangle 1027"/>
          <p:cNvSpPr>
            <a:spLocks noChangeArrowheads="1"/>
          </p:cNvSpPr>
          <p:nvPr/>
        </p:nvSpPr>
        <p:spPr bwMode="auto">
          <a:xfrm>
            <a:off x="179512" y="404664"/>
            <a:ext cx="8458200" cy="398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Closed World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(e.g. domain to be taught in educational application)</a:t>
            </a:r>
          </a:p>
          <a:p>
            <a:pPr marL="971550" lvl="1" indent="-514350">
              <a:spcBef>
                <a:spcPts val="1200"/>
              </a:spcBef>
              <a:buClr>
                <a:srgbClr val="FF3399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Usually well defined</a:t>
            </a:r>
          </a:p>
          <a:p>
            <a:pPr marL="971550" lvl="1" indent="-514350">
              <a:spcBef>
                <a:spcPts val="1200"/>
              </a:spcBef>
              <a:buClr>
                <a:srgbClr val="FF3399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Rich representations are possible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Here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ts val="1200"/>
              </a:spcBef>
              <a:buClr>
                <a:srgbClr val="3333CC"/>
              </a:buClr>
              <a:buFont typeface="Wingdings" pitchFamily="2" charset="2"/>
              <a:buChar char="q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“explicit representation of user/system tasks. The representation provides a basic accounting of all currently known tasks including their constraints (deadlines, dependencies with other tasks), associations to other media (email) and execution state.”</a:t>
            </a:r>
          </a:p>
          <a:p>
            <a:pPr marL="800100" lvl="1" indent="-342900">
              <a:spcBef>
                <a:spcPts val="1200"/>
              </a:spcBef>
              <a:buClr>
                <a:srgbClr val="3333CC"/>
              </a:buClr>
              <a:buFont typeface="Wingdings" pitchFamily="2" charset="2"/>
              <a:buChar char="q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“these representations provide a basis for anticipating resource requirements (e.g. necessary data inputs) and for inferring task execution profiles (expected durations, likely </a:t>
            </a:r>
            <a:r>
              <a:rPr lang="en-CA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follow-on tasks).”</a:t>
            </a:r>
          </a:p>
          <a:p>
            <a:pPr marL="800100" lvl="1" indent="-342900">
              <a:spcBef>
                <a:spcPts val="1200"/>
              </a:spcBef>
              <a:buClr>
                <a:srgbClr val="3333CC"/>
              </a:buClr>
              <a:buFont typeface="Wingdings" pitchFamily="2" charset="2"/>
              <a:buChar char="q"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of ordering</a:t>
            </a:r>
            <a:r>
              <a:rPr kumimoji="0" lang="en-CA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preferences learned from experts executing tasks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Bef>
                <a:spcPts val="1200"/>
              </a:spcBef>
              <a:buClr>
                <a:srgbClr val="FF3399"/>
              </a:buClr>
              <a:buFont typeface="Wingdings" panose="05000000000000000000" pitchFamily="2" charset="2"/>
              <a:buChar char="q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1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On-screen Show (4:3)</PresentationFormat>
  <Paragraphs>77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Microsoft Sans Serif</vt:lpstr>
      <vt:lpstr>Times New Roman</vt:lpstr>
      <vt:lpstr>Wingdings</vt:lpstr>
      <vt:lpstr>Default Design</vt:lpstr>
      <vt:lpstr>Taking over routine tasks: PAL  (Personalized Assistants that Learn)</vt:lpstr>
      <vt:lpstr>PowerPoint Presentation</vt:lpstr>
      <vt:lpstr> Horvitz Mixed-Initiative principles </vt:lpstr>
      <vt:lpstr>Minimize the cost of Poor Guesses</vt:lpstr>
      <vt:lpstr>Adaptation Cycle</vt:lpstr>
      <vt:lpstr> </vt:lpstr>
      <vt:lpstr> Domain Model?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2010-09-08T22:51:11Z</dcterms:created>
  <dcterms:modified xsi:type="dcterms:W3CDTF">2022-02-02T16:48:30Z</dcterms:modified>
</cp:coreProperties>
</file>