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6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E8CF-39AD-4FC3-A886-E6A1CF31E60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1DD-79C7-41D1-9C93-85BA73A07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E8CF-39AD-4FC3-A886-E6A1CF31E60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1DD-79C7-41D1-9C93-85BA73A07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E8CF-39AD-4FC3-A886-E6A1CF31E60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1DD-79C7-41D1-9C93-85BA73A07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E8CF-39AD-4FC3-A886-E6A1CF31E60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1DD-79C7-41D1-9C93-85BA73A07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E8CF-39AD-4FC3-A886-E6A1CF31E60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1DD-79C7-41D1-9C93-85BA73A07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E8CF-39AD-4FC3-A886-E6A1CF31E60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1DD-79C7-41D1-9C93-85BA73A07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E8CF-39AD-4FC3-A886-E6A1CF31E60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1DD-79C7-41D1-9C93-85BA73A07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E8CF-39AD-4FC3-A886-E6A1CF31E60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1DD-79C7-41D1-9C93-85BA73A07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E8CF-39AD-4FC3-A886-E6A1CF31E60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1DD-79C7-41D1-9C93-85BA73A07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E8CF-39AD-4FC3-A886-E6A1CF31E60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1DD-79C7-41D1-9C93-85BA73A07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E8CF-39AD-4FC3-A886-E6A1CF31E60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1DD-79C7-41D1-9C93-85BA73A07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E8CF-39AD-4FC3-A886-E6A1CF31E60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F1DD-79C7-41D1-9C93-85BA73A071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838200"/>
            <a:ext cx="7848600" cy="2209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A Comparison of Model-Tracing and Constraint-Based Intelligent Tutoring paradigm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V </a:t>
            </a:r>
            <a:r>
              <a:rPr lang="en-US" sz="2400" dirty="0" err="1">
                <a:solidFill>
                  <a:schemeClr val="tx1"/>
                </a:solidFill>
              </a:rPr>
              <a:t>Kodaganallur</a:t>
            </a:r>
            <a:r>
              <a:rPr lang="en-US" sz="2400" dirty="0">
                <a:solidFill>
                  <a:schemeClr val="tx1"/>
                </a:solidFill>
              </a:rPr>
              <a:t>, RR Weitz, D Rosenthal</a:t>
            </a:r>
          </a:p>
          <a:p>
            <a:r>
              <a:rPr lang="en-US" sz="3600" i="1" dirty="0">
                <a:solidFill>
                  <a:schemeClr val="tx1"/>
                </a:solidFill>
              </a:rPr>
              <a:t>International Journal of Artificial Intelligence in Education</a:t>
            </a:r>
            <a:r>
              <a:rPr lang="en-US" sz="3600" dirty="0">
                <a:solidFill>
                  <a:schemeClr val="tx1"/>
                </a:solidFill>
              </a:rPr>
              <a:t>, 2005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077200" cy="281704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5200"/>
            <a:ext cx="7524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9200" y="6019800"/>
            <a:ext cx="425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More examples in appendix A of the paper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247900" y="1790700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As per statement above living CBT tutors do have some operator constraints – how many are acceptable?</a:t>
            </a:r>
          </a:p>
          <a:p>
            <a:r>
              <a:rPr lang="en-US" sz="2400" dirty="0"/>
              <a:t>Operator Constraints in KWR do represent domain principles (they give several examples)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Constraint 476 given by MO as an example of domain principle is actually not</a:t>
            </a:r>
          </a:p>
          <a:p>
            <a:pPr lvl="1"/>
            <a:r>
              <a:rPr lang="en-US" sz="2000" dirty="0"/>
              <a:t>It says that when there are n tables and the student has not used “JOIN” in the FROM clause, then there must be n-1 conditions in the WHERE clause</a:t>
            </a:r>
          </a:p>
          <a:p>
            <a:pPr lvl="1"/>
            <a:r>
              <a:rPr lang="en-US" sz="2000" dirty="0"/>
              <a:t>The paper provides a counterexample for this rule, showing that it is specific to the subset targeted by SQL tutor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2581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124200" y="1600200"/>
            <a:ext cx="45720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352800"/>
            <a:ext cx="4133850" cy="12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Problem: determine the median of a set of numbers</a:t>
            </a:r>
          </a:p>
          <a:p>
            <a:pPr lvl="1"/>
            <a:r>
              <a:rPr lang="en-US" sz="2400" dirty="0"/>
              <a:t>Correct procedure: order the numbers and select the middle value</a:t>
            </a:r>
          </a:p>
          <a:p>
            <a:r>
              <a:rPr lang="en-US" sz="2800" dirty="0"/>
              <a:t>If student gives wrong number</a:t>
            </a:r>
          </a:p>
          <a:p>
            <a:pPr lvl="1"/>
            <a:r>
              <a:rPr lang="en-US" sz="2400" dirty="0"/>
              <a:t>A constraint that says what the number should be can only say that the answer is wrong</a:t>
            </a:r>
          </a:p>
          <a:p>
            <a:pPr lvl="1"/>
            <a:r>
              <a:rPr lang="en-US" sz="2400" dirty="0"/>
              <a:t>To be more specific, one needs buggy constraints that specify different ways to make a mistake</a:t>
            </a:r>
          </a:p>
          <a:p>
            <a:pPr lvl="2"/>
            <a:r>
              <a:rPr lang="en-US" sz="2000" dirty="0"/>
              <a:t>Not order the numbers first, provide the arithmetic mean…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0"/>
            <a:ext cx="8953500" cy="10572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5400000">
            <a:off x="3162300" y="9525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Also, MO argue that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But claiming  that CBMT tutors can be effective even without buggy constraints does not disprove KWR’s point that CBMT cannot provide equivalent remediation than MT without buggy constraints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3" y="1447800"/>
            <a:ext cx="9137257" cy="10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4478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1395413"/>
            <a:ext cx="8896350" cy="40671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5400000">
            <a:off x="1675606" y="3429000"/>
            <a:ext cx="41155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4963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0" y="3429000"/>
            <a:ext cx="669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…and other similar quotes from CBMT papers are given in the rebuttal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3886200"/>
            <a:ext cx="8229600" cy="5562600"/>
          </a:xfrm>
        </p:spPr>
        <p:txBody>
          <a:bodyPr>
            <a:normAutofit/>
          </a:bodyPr>
          <a:lstStyle/>
          <a:p>
            <a:r>
              <a:rPr lang="en-US" sz="2400" dirty="0"/>
              <a:t>KWM agrees that it is possible to write path constraints that somehow capture how a solution can be produced</a:t>
            </a:r>
          </a:p>
          <a:p>
            <a:r>
              <a:rPr lang="en-US" sz="2400" dirty="0"/>
              <a:t>However</a:t>
            </a:r>
          </a:p>
          <a:p>
            <a:pPr lvl="1"/>
            <a:r>
              <a:rPr lang="en-US" sz="2000" dirty="0"/>
              <a:t>They are against the initial philosophy behind CBMT</a:t>
            </a:r>
          </a:p>
          <a:p>
            <a:pPr lvl="1"/>
            <a:r>
              <a:rPr lang="en-US" sz="2000" dirty="0"/>
              <a:t>There is no strong evidence that they have been successfully adopted</a:t>
            </a:r>
          </a:p>
          <a:p>
            <a:pPr lvl="2"/>
            <a:r>
              <a:rPr lang="en-US" sz="2000" dirty="0"/>
              <a:t>The only CBMT cited to have those is </a:t>
            </a:r>
            <a:r>
              <a:rPr lang="en-US" sz="2000" dirty="0" err="1"/>
              <a:t>Normit</a:t>
            </a:r>
            <a:r>
              <a:rPr lang="en-US" sz="2000" dirty="0"/>
              <a:t>, and it only covers a very simple, 6 steps procedure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1"/>
            <a:ext cx="82200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505200"/>
            <a:ext cx="46577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533400"/>
            <a:ext cx="8534400" cy="4953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333500" y="3009900"/>
            <a:ext cx="495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290513"/>
            <a:ext cx="85820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166688"/>
            <a:ext cx="85915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CBMT is hindered when the solution is not information-rich</a:t>
            </a:r>
          </a:p>
          <a:p>
            <a:pPr lvl="1"/>
            <a:r>
              <a:rPr lang="en-US" sz="2000" dirty="0"/>
              <a:t>E.g. Compute 5+4x if x = 6. </a:t>
            </a:r>
          </a:p>
          <a:p>
            <a:pPr lvl="1"/>
            <a:r>
              <a:rPr lang="en-US" sz="2000" dirty="0"/>
              <a:t>If answer is 54, CBMT can only say it is not correct, but can’t give any other feedback</a:t>
            </a:r>
          </a:p>
          <a:p>
            <a:r>
              <a:rPr lang="en-US" sz="2400" dirty="0"/>
              <a:t>Also, the counter-example MO provides is actually an information-rich solution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743200"/>
            <a:ext cx="485603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400" dirty="0">
                <a:solidFill>
                  <a:srgbClr val="FF0000"/>
                </a:solidFill>
              </a:rPr>
              <a:t>Compared</a:t>
            </a:r>
            <a:r>
              <a:rPr lang="en-CA" sz="2400" dirty="0"/>
              <a:t> building a </a:t>
            </a:r>
            <a:r>
              <a:rPr lang="en-CA" sz="2400" dirty="0">
                <a:solidFill>
                  <a:srgbClr val="FF0000"/>
                </a:solidFill>
              </a:rPr>
              <a:t>model-tracing tutor </a:t>
            </a:r>
            <a:r>
              <a:rPr lang="en-CA" sz="2400" dirty="0"/>
              <a:t>(</a:t>
            </a:r>
            <a:r>
              <a:rPr lang="en-CA" sz="2400" dirty="0">
                <a:solidFill>
                  <a:srgbClr val="FF0000"/>
                </a:solidFill>
              </a:rPr>
              <a:t>MTT</a:t>
            </a:r>
            <a:r>
              <a:rPr lang="en-CA" sz="2400" dirty="0"/>
              <a:t>) and a </a:t>
            </a:r>
            <a:r>
              <a:rPr lang="en-CA" sz="2400" dirty="0">
                <a:solidFill>
                  <a:srgbClr val="FF0000"/>
                </a:solidFill>
              </a:rPr>
              <a:t>constraint-based model tutor</a:t>
            </a:r>
            <a:r>
              <a:rPr lang="en-CA" sz="2400" dirty="0"/>
              <a:t> (</a:t>
            </a:r>
            <a:r>
              <a:rPr lang="en-CA" sz="2400" dirty="0">
                <a:solidFill>
                  <a:srgbClr val="FF0000"/>
                </a:solidFill>
              </a:rPr>
              <a:t>CBMT</a:t>
            </a:r>
            <a:r>
              <a:rPr lang="en-CA" sz="2400" dirty="0"/>
              <a:t>) for statistical hypothesis testing</a:t>
            </a:r>
          </a:p>
          <a:p>
            <a:r>
              <a:rPr lang="en-CA" sz="2400" dirty="0"/>
              <a:t>Are there specific </a:t>
            </a:r>
            <a:r>
              <a:rPr lang="en-CA" sz="2400" dirty="0">
                <a:solidFill>
                  <a:srgbClr val="FF0000"/>
                </a:solidFill>
              </a:rPr>
              <a:t>problem domain characteristics </a:t>
            </a:r>
            <a:r>
              <a:rPr lang="en-CA" sz="2400" dirty="0"/>
              <a:t>that make one or other paradigm more suitable? </a:t>
            </a:r>
          </a:p>
          <a:p>
            <a:r>
              <a:rPr lang="en-CA" sz="2400" dirty="0"/>
              <a:t>How exactly does the </a:t>
            </a:r>
            <a:r>
              <a:rPr lang="en-CA" sz="2400" dirty="0">
                <a:solidFill>
                  <a:srgbClr val="FF0000"/>
                </a:solidFill>
              </a:rPr>
              <a:t>development effort </a:t>
            </a:r>
            <a:r>
              <a:rPr lang="en-CA" sz="2400" dirty="0"/>
              <a:t>differ between the two? </a:t>
            </a:r>
          </a:p>
          <a:p>
            <a:r>
              <a:rPr lang="en-CA" sz="2400" dirty="0"/>
              <a:t>Does one or other paradigm inherently provide scope for </a:t>
            </a:r>
            <a:r>
              <a:rPr lang="en-CA" sz="2400" dirty="0">
                <a:solidFill>
                  <a:srgbClr val="FF0000"/>
                </a:solidFill>
              </a:rPr>
              <a:t>better remediation</a:t>
            </a:r>
            <a:r>
              <a:rPr lang="en-CA" sz="2400" dirty="0"/>
              <a:t>?</a:t>
            </a:r>
          </a:p>
          <a:p>
            <a:r>
              <a:rPr lang="en-CA" sz="2400" dirty="0"/>
              <a:t>How do tutors built using the two paradigms differ in terms of the </a:t>
            </a:r>
            <a:r>
              <a:rPr lang="en-CA" sz="2400" dirty="0">
                <a:solidFill>
                  <a:srgbClr val="FF0000"/>
                </a:solidFill>
              </a:rPr>
              <a:t>content of their knowledge bases</a:t>
            </a:r>
            <a:r>
              <a:rPr lang="en-CA" sz="2400" dirty="0"/>
              <a:t>, and what are the </a:t>
            </a:r>
            <a:r>
              <a:rPr lang="en-CA" sz="2400" dirty="0">
                <a:solidFill>
                  <a:srgbClr val="FF0000"/>
                </a:solidFill>
              </a:rPr>
              <a:t>implications</a:t>
            </a:r>
            <a:r>
              <a:rPr lang="en-CA" sz="2400" dirty="0"/>
              <a:t> of these differences?</a:t>
            </a:r>
          </a:p>
        </p:txBody>
      </p:sp>
    </p:spTree>
    <p:extLst>
      <p:ext uri="{BB962C8B-B14F-4D97-AF65-F5344CB8AC3E}">
        <p14:creationId xmlns:p14="http://schemas.microsoft.com/office/powerpoint/2010/main" val="643556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/>
              <a:t>Mitrovitc</a:t>
            </a:r>
            <a:r>
              <a:rPr lang="en-US" sz="2400" dirty="0"/>
              <a:t> et al performed a comparison of CBT and MT on the domain of database design (using a subset of the constraints in CBT Kermit)</a:t>
            </a:r>
          </a:p>
          <a:p>
            <a:pPr lvl="1"/>
            <a:r>
              <a:rPr lang="en-US" sz="2000" dirty="0"/>
              <a:t>The MT was implemented, so I can handle a design task</a:t>
            </a:r>
          </a:p>
          <a:p>
            <a:pPr lvl="1"/>
            <a:r>
              <a:rPr lang="en-US" sz="2000" dirty="0"/>
              <a:t>All design tasks attempted with CBT are very simplified, at a level that makes them quite well-defined, and with little room for creative solutions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1437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CA" dirty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566"/>
            <a:ext cx="8229600" cy="4525963"/>
          </a:xfrm>
        </p:spPr>
        <p:txBody>
          <a:bodyPr>
            <a:noAutofit/>
          </a:bodyPr>
          <a:lstStyle/>
          <a:p>
            <a:r>
              <a:rPr lang="en-CA" sz="2400" dirty="0"/>
              <a:t>The </a:t>
            </a:r>
            <a:r>
              <a:rPr lang="en-CA" sz="2400" dirty="0">
                <a:solidFill>
                  <a:srgbClr val="FF0000"/>
                </a:solidFill>
              </a:rPr>
              <a:t>CBMT</a:t>
            </a:r>
            <a:r>
              <a:rPr lang="en-CA" sz="2400" dirty="0"/>
              <a:t> paradigm is feasible only for domains in which the </a:t>
            </a:r>
            <a:r>
              <a:rPr lang="en-CA" sz="2400" dirty="0">
                <a:solidFill>
                  <a:srgbClr val="FF0000"/>
                </a:solidFill>
              </a:rPr>
              <a:t>solution</a:t>
            </a:r>
            <a:r>
              <a:rPr lang="en-CA" sz="2400" dirty="0"/>
              <a:t> itself is </a:t>
            </a:r>
            <a:r>
              <a:rPr lang="en-CA" sz="2400" dirty="0">
                <a:solidFill>
                  <a:srgbClr val="FF0000"/>
                </a:solidFill>
              </a:rPr>
              <a:t>rich in information</a:t>
            </a:r>
            <a:r>
              <a:rPr lang="en-CA" sz="2400" dirty="0"/>
              <a:t>. No such restriction for model tracing. </a:t>
            </a:r>
          </a:p>
          <a:p>
            <a:r>
              <a:rPr lang="en-CA" sz="2400" dirty="0"/>
              <a:t>MT demonstrates superiority with respect to the ability to provide targeted, high-quality remediation; </a:t>
            </a:r>
          </a:p>
          <a:p>
            <a:pPr lvl="1"/>
            <a:r>
              <a:rPr lang="en-CA" sz="2400" dirty="0"/>
              <a:t>superiority </a:t>
            </a:r>
            <a:r>
              <a:rPr lang="en-CA" sz="2400" dirty="0">
                <a:solidFill>
                  <a:srgbClr val="FF0000"/>
                </a:solidFill>
              </a:rPr>
              <a:t>increases</a:t>
            </a:r>
            <a:r>
              <a:rPr lang="en-CA" sz="2400" dirty="0"/>
              <a:t> with the </a:t>
            </a:r>
            <a:r>
              <a:rPr lang="en-CA" sz="2400" dirty="0">
                <a:solidFill>
                  <a:srgbClr val="FF0000"/>
                </a:solidFill>
              </a:rPr>
              <a:t>complexity</a:t>
            </a:r>
            <a:r>
              <a:rPr lang="en-CA" sz="2400" dirty="0"/>
              <a:t> of the </a:t>
            </a:r>
            <a:r>
              <a:rPr lang="en-CA" sz="2400" dirty="0">
                <a:solidFill>
                  <a:srgbClr val="FF0000"/>
                </a:solidFill>
              </a:rPr>
              <a:t>solution</a:t>
            </a:r>
            <a:r>
              <a:rPr lang="en-CA" sz="2400" dirty="0"/>
              <a:t> process </a:t>
            </a:r>
            <a:r>
              <a:rPr lang="en-CA" sz="2400" dirty="0">
                <a:solidFill>
                  <a:srgbClr val="FF0000"/>
                </a:solidFill>
              </a:rPr>
              <a:t>goal structure</a:t>
            </a:r>
            <a:r>
              <a:rPr lang="en-CA" sz="2400" dirty="0"/>
              <a:t>. </a:t>
            </a:r>
          </a:p>
          <a:p>
            <a:r>
              <a:rPr lang="en-CA" sz="2400" dirty="0"/>
              <a:t>development effort for a  model-tracing tutor is greater than that for a  constraint-based tutor. </a:t>
            </a:r>
          </a:p>
          <a:p>
            <a:pPr lvl="1"/>
            <a:r>
              <a:rPr lang="en-CA" sz="2000" dirty="0"/>
              <a:t>This increased effort is a function of additional design requirements that are responsible for the improved remediation</a:t>
            </a:r>
          </a:p>
        </p:txBody>
      </p:sp>
    </p:spTree>
    <p:extLst>
      <p:ext uri="{BB962C8B-B14F-4D97-AF65-F5344CB8AC3E}">
        <p14:creationId xmlns:p14="http://schemas.microsoft.com/office/powerpoint/2010/main" val="414156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2362200"/>
            <a:ext cx="8839201" cy="24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3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Critical dimensions to chose between the two paradigms </a:t>
            </a:r>
          </a:p>
          <a:p>
            <a:pPr lvl="1"/>
            <a:r>
              <a:rPr lang="en-CA" dirty="0"/>
              <a:t>information richness of the solution</a:t>
            </a:r>
          </a:p>
          <a:p>
            <a:pPr lvl="1"/>
            <a:r>
              <a:rPr lang="en-CA" dirty="0"/>
              <a:t>the complexity of the goal structure that defines the solution process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530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5" y="1219200"/>
            <a:ext cx="8158405" cy="51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4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r>
              <a:rPr lang="en-CA" sz="2400" dirty="0"/>
              <a:t>If solutions have high information richness, cost of building an MTT might surpass the marginal benefit of procedural remediation and tilt the balance in favour of CBMT. </a:t>
            </a:r>
          </a:p>
          <a:p>
            <a:pPr lvl="1"/>
            <a:r>
              <a:rPr lang="en-CA" sz="2000" dirty="0"/>
              <a:t> implication: in a domain with rich information content solutions, CBM could be used for rapid prototyping (provided a constraint checking engine is available).</a:t>
            </a:r>
          </a:p>
          <a:p>
            <a:r>
              <a:rPr lang="en-CA" sz="2400" dirty="0"/>
              <a:t>Knowledge base of an MTT subsumes that of a CBMT, thus MTT with same remediation can always be built corresponding to any CBMT. </a:t>
            </a:r>
          </a:p>
          <a:p>
            <a:pPr lvl="1"/>
            <a:r>
              <a:rPr lang="en-CA" sz="2000" dirty="0"/>
              <a:t>Effort </a:t>
            </a:r>
            <a:r>
              <a:rPr lang="en-CA" sz="2400" dirty="0"/>
              <a:t>comparable to that for the CBMT because the assumption of equal remediation precludes having to build extra planning rules and buggy rules for the MTT. </a:t>
            </a:r>
          </a:p>
          <a:p>
            <a:pPr lvl="1"/>
            <a:r>
              <a:rPr lang="en-CA" sz="2400" dirty="0"/>
              <a:t> Building a CBMT with equal remediation to an MTT might not always be possible without deviating from the spirit of CBM, and would be as effort intensive.</a:t>
            </a:r>
          </a:p>
        </p:txBody>
      </p:sp>
    </p:spTree>
    <p:extLst>
      <p:ext uri="{BB962C8B-B14F-4D97-AF65-F5344CB8AC3E}">
        <p14:creationId xmlns:p14="http://schemas.microsoft.com/office/powerpoint/2010/main" val="224748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AAD82-15AF-4D49-9049-F732F952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25963"/>
          </a:xfrm>
        </p:spPr>
        <p:txBody>
          <a:bodyPr/>
          <a:lstStyle/>
          <a:p>
            <a:r>
              <a:rPr lang="en-US" dirty="0"/>
              <a:t>Two of the researches who pioneered  the CBMT paradigm  (Mitrovic and </a:t>
            </a:r>
            <a:r>
              <a:rPr lang="en-US" dirty="0" err="1"/>
              <a:t>Ollsson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MO</a:t>
            </a:r>
            <a:r>
              <a:rPr lang="en-US" dirty="0"/>
              <a:t>) replied to this publication with a rebuttal to counteract some of the claims they made</a:t>
            </a:r>
          </a:p>
          <a:p>
            <a:r>
              <a:rPr lang="en-US" dirty="0"/>
              <a:t>The authors of the paper (</a:t>
            </a:r>
            <a:r>
              <a:rPr lang="en-US" dirty="0" err="1"/>
              <a:t>Kodaganallur</a:t>
            </a:r>
            <a:r>
              <a:rPr lang="en-US" dirty="0"/>
              <a:t>,  Weitz, Rosenthal, </a:t>
            </a:r>
            <a:r>
              <a:rPr lang="en-US" dirty="0">
                <a:solidFill>
                  <a:srgbClr val="FF0000"/>
                </a:solidFill>
              </a:rPr>
              <a:t>KWR) </a:t>
            </a:r>
            <a:r>
              <a:rPr lang="en-US" dirty="0"/>
              <a:t>then rebutted to the rebuttal </a:t>
            </a:r>
          </a:p>
          <a:p>
            <a:r>
              <a:rPr lang="en-US" dirty="0"/>
              <a:t>Feel free to </a:t>
            </a:r>
            <a:r>
              <a:rPr lang="en-US" dirty="0" err="1"/>
              <a:t>perouse</a:t>
            </a:r>
            <a:r>
              <a:rPr lang="en-US" dirty="0"/>
              <a:t> the remaining slides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336492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71" y="283029"/>
            <a:ext cx="8873924" cy="1905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sz="2400" dirty="0"/>
              <a:t>Problems of the sort identified for CBMT don’t disappear going from simple to more complex domains</a:t>
            </a:r>
          </a:p>
          <a:p>
            <a:r>
              <a:rPr lang="en-US" sz="2400" dirty="0"/>
              <a:t>Many existing CBMT systems have constraints sets similar in size to the one in the KWR comparison</a:t>
            </a:r>
          </a:p>
          <a:p>
            <a:pPr lvl="1"/>
            <a:r>
              <a:rPr lang="en-US" sz="2000" dirty="0"/>
              <a:t>Kermit: 90 constraints</a:t>
            </a:r>
          </a:p>
          <a:p>
            <a:pPr lvl="1"/>
            <a:r>
              <a:rPr lang="en-US" sz="2000" dirty="0"/>
              <a:t>Previous comparison of CBMT and CBMT: subset of Kermit with 23 constraints and 25 rules </a:t>
            </a:r>
          </a:p>
          <a:p>
            <a:pPr lvl="1"/>
            <a:r>
              <a:rPr lang="en-US" sz="2000" dirty="0"/>
              <a:t>CAPIT: 25 constraints</a:t>
            </a:r>
          </a:p>
          <a:p>
            <a:pPr lvl="1"/>
            <a:r>
              <a:rPr lang="en-US" sz="2000" dirty="0" err="1"/>
              <a:t>Normit</a:t>
            </a:r>
            <a:r>
              <a:rPr lang="en-US" sz="2000" dirty="0"/>
              <a:t>: 23 constraints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781300" y="1257300"/>
            <a:ext cx="190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882</Words>
  <Application>Microsoft Office PowerPoint</Application>
  <PresentationFormat>On-screen Show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KWR’s Rebuttal</dc:title>
  <dc:creator>cristina</dc:creator>
  <cp:lastModifiedBy>Cristina Conati</cp:lastModifiedBy>
  <cp:revision>25</cp:revision>
  <dcterms:created xsi:type="dcterms:W3CDTF">2011-10-18T21:11:43Z</dcterms:created>
  <dcterms:modified xsi:type="dcterms:W3CDTF">2024-02-07T23:33:18Z</dcterms:modified>
</cp:coreProperties>
</file>