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handoutMasterIdLst>
    <p:handoutMasterId r:id="rId16"/>
  </p:handoutMasterIdLst>
  <p:sldIdLst>
    <p:sldId id="643" r:id="rId2"/>
    <p:sldId id="697" r:id="rId3"/>
    <p:sldId id="701" r:id="rId4"/>
    <p:sldId id="698" r:id="rId5"/>
    <p:sldId id="702" r:id="rId6"/>
    <p:sldId id="704" r:id="rId7"/>
    <p:sldId id="705" r:id="rId8"/>
    <p:sldId id="700" r:id="rId9"/>
    <p:sldId id="691" r:id="rId10"/>
    <p:sldId id="616" r:id="rId11"/>
    <p:sldId id="668" r:id="rId12"/>
    <p:sldId id="678" r:id="rId13"/>
    <p:sldId id="696" r:id="rId14"/>
  </p:sldIdLst>
  <p:sldSz cx="9144000" cy="6858000" type="screen4x3"/>
  <p:notesSz cx="7315200" cy="96012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8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8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8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800" kern="1200">
        <a:solidFill>
          <a:schemeClr val="tx1"/>
        </a:solidFill>
        <a:latin typeface="Times New Roman" pitchFamily="18" charset="0"/>
        <a:ea typeface="+mn-ea"/>
        <a:cs typeface="Arial" pitchFamily="34" charset="0"/>
      </a:defRPr>
    </a:lvl5pPr>
    <a:lvl6pPr marL="2286000" algn="l" defTabSz="914400" rtl="0" eaLnBrk="1" latinLnBrk="0" hangingPunct="1">
      <a:defRPr sz="2800" kern="1200">
        <a:solidFill>
          <a:schemeClr val="tx1"/>
        </a:solidFill>
        <a:latin typeface="Times New Roman" pitchFamily="18" charset="0"/>
        <a:ea typeface="+mn-ea"/>
        <a:cs typeface="Arial" pitchFamily="34" charset="0"/>
      </a:defRPr>
    </a:lvl6pPr>
    <a:lvl7pPr marL="2743200" algn="l" defTabSz="914400" rtl="0" eaLnBrk="1" latinLnBrk="0" hangingPunct="1">
      <a:defRPr sz="2800" kern="1200">
        <a:solidFill>
          <a:schemeClr val="tx1"/>
        </a:solidFill>
        <a:latin typeface="Times New Roman" pitchFamily="18" charset="0"/>
        <a:ea typeface="+mn-ea"/>
        <a:cs typeface="Arial" pitchFamily="34" charset="0"/>
      </a:defRPr>
    </a:lvl7pPr>
    <a:lvl8pPr marL="3200400" algn="l" defTabSz="914400" rtl="0" eaLnBrk="1" latinLnBrk="0" hangingPunct="1">
      <a:defRPr sz="2800" kern="1200">
        <a:solidFill>
          <a:schemeClr val="tx1"/>
        </a:solidFill>
        <a:latin typeface="Times New Roman" pitchFamily="18" charset="0"/>
        <a:ea typeface="+mn-ea"/>
        <a:cs typeface="Arial" pitchFamily="34" charset="0"/>
      </a:defRPr>
    </a:lvl8pPr>
    <a:lvl9pPr marL="3657600" algn="l" defTabSz="914400" rtl="0" eaLnBrk="1" latinLnBrk="0" hangingPunct="1">
      <a:defRPr sz="28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Default Section" id="{E4CC5B52-1002-49BF-B36B-FD54163ACF92}">
          <p14:sldIdLst>
            <p14:sldId id="643"/>
            <p14:sldId id="697"/>
            <p14:sldId id="701"/>
            <p14:sldId id="698"/>
            <p14:sldId id="702"/>
            <p14:sldId id="704"/>
            <p14:sldId id="705"/>
            <p14:sldId id="700"/>
            <p14:sldId id="691"/>
            <p14:sldId id="616"/>
            <p14:sldId id="668"/>
            <p14:sldId id="678"/>
            <p14:sldId id="696"/>
          </p14:sldIdLst>
        </p14:section>
        <p14:section name="Default Section" id="{54905FDC-F9C0-4BC7-8FB2-7E69302E96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CCCC"/>
    <a:srgbClr val="FFFFFF"/>
    <a:srgbClr val="99FF33"/>
    <a:srgbClr val="66FF66"/>
    <a:srgbClr val="FFFFCC"/>
    <a:srgbClr val="FF3300"/>
    <a:srgbClr val="00CC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6" autoAdjust="0"/>
    <p:restoredTop sz="93845" autoAdjust="0"/>
  </p:normalViewPr>
  <p:slideViewPr>
    <p:cSldViewPr>
      <p:cViewPr varScale="1">
        <p:scale>
          <a:sx n="90" d="100"/>
          <a:sy n="90" d="100"/>
        </p:scale>
        <p:origin x="675" y="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851"/>
    </p:cViewPr>
  </p:sorterViewPr>
  <p:notesViewPr>
    <p:cSldViewPr>
      <p:cViewPr>
        <p:scale>
          <a:sx n="100" d="100"/>
          <a:sy n="100" d="100"/>
        </p:scale>
        <p:origin x="-864" y="28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789667896678967"/>
          <c:y val="9.3109869646182494E-2"/>
          <c:w val="0.79889298892988925"/>
          <c:h val="0.73743016759776536"/>
        </c:manualLayout>
      </c:layout>
      <c:barChart>
        <c:barDir val="col"/>
        <c:grouping val="clustered"/>
        <c:varyColors val="0"/>
        <c:ser>
          <c:idx val="0"/>
          <c:order val="0"/>
          <c:tx>
            <c:strRef>
              <c:f>Sheet1!$B$1</c:f>
              <c:strCache>
                <c:ptCount val="1"/>
                <c:pt idx="0">
                  <c:v>30%</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Sheet1!$A$2:$A$3</c:f>
              <c:strCache>
                <c:ptCount val="2"/>
                <c:pt idx="0">
                  <c:v>Split</c:v>
                </c:pt>
                <c:pt idx="1">
                  <c:v>Moving</c:v>
                </c:pt>
              </c:strCache>
            </c:strRef>
          </c:cat>
          <c:val>
            <c:numRef>
              <c:f>Sheet1!$B$2:$B$3</c:f>
              <c:numCache>
                <c:formatCode>General</c:formatCode>
                <c:ptCount val="2"/>
                <c:pt idx="0">
                  <c:v>94.558998107910156</c:v>
                </c:pt>
                <c:pt idx="1">
                  <c:v>92.363998413085938</c:v>
                </c:pt>
              </c:numCache>
            </c:numRef>
          </c:val>
          <c:extLst>
            <c:ext xmlns:c16="http://schemas.microsoft.com/office/drawing/2014/chart" uri="{C3380CC4-5D6E-409C-BE32-E72D297353CC}">
              <c16:uniqueId val="{00000000-1B70-4BD9-B4BB-82C11A581FD3}"/>
            </c:ext>
          </c:extLst>
        </c:ser>
        <c:ser>
          <c:idx val="1"/>
          <c:order val="1"/>
          <c:tx>
            <c:strRef>
              <c:f>Sheet1!$C$1</c:f>
              <c:strCache>
                <c:ptCount val="1"/>
                <c:pt idx="0">
                  <c:v>70%</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Sheet1!$A$2:$A$3</c:f>
              <c:strCache>
                <c:ptCount val="2"/>
                <c:pt idx="0">
                  <c:v>Split</c:v>
                </c:pt>
                <c:pt idx="1">
                  <c:v>Moving</c:v>
                </c:pt>
              </c:strCache>
            </c:strRef>
          </c:cat>
          <c:val>
            <c:numRef>
              <c:f>Sheet1!$C$2:$C$3</c:f>
              <c:numCache>
                <c:formatCode>General</c:formatCode>
                <c:ptCount val="2"/>
                <c:pt idx="0">
                  <c:v>76.1719970703125</c:v>
                </c:pt>
                <c:pt idx="1">
                  <c:v>80</c:v>
                </c:pt>
              </c:numCache>
            </c:numRef>
          </c:val>
          <c:extLst>
            <c:ext xmlns:c16="http://schemas.microsoft.com/office/drawing/2014/chart" uri="{C3380CC4-5D6E-409C-BE32-E72D297353CC}">
              <c16:uniqueId val="{00000001-1B70-4BD9-B4BB-82C11A581FD3}"/>
            </c:ext>
          </c:extLst>
        </c:ser>
        <c:dLbls>
          <c:showLegendKey val="0"/>
          <c:showVal val="0"/>
          <c:showCatName val="0"/>
          <c:showSerName val="0"/>
          <c:showPercent val="0"/>
          <c:showBubbleSize val="0"/>
        </c:dLbls>
        <c:gapWidth val="100"/>
        <c:overlap val="-24"/>
        <c:axId val="1662512031"/>
        <c:axId val="1"/>
      </c:barChart>
      <c:catAx>
        <c:axId val="1662512031"/>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max val="9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62512031"/>
        <c:crosses val="autoZero"/>
        <c:crossBetween val="between"/>
        <c:majorUnit val="19"/>
      </c:valAx>
      <c:spPr>
        <a:noFill/>
        <a:ln>
          <a:noFill/>
        </a:ln>
        <a:effectLst/>
      </c:spPr>
    </c:plotArea>
    <c:legend>
      <c:legendPos val="r"/>
      <c:layout>
        <c:manualLayout>
          <c:xMode val="edge"/>
          <c:yMode val="edge"/>
          <c:x val="0.39193844303944769"/>
          <c:y val="0.89134610138154402"/>
          <c:w val="0.31988421705907449"/>
          <c:h val="9.653774042274153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90822179732313"/>
          <c:y val="0.10365853658536585"/>
          <c:w val="0.82409177820267687"/>
          <c:h val="0.71138211382113825"/>
        </c:manualLayout>
      </c:layout>
      <c:barChart>
        <c:barDir val="col"/>
        <c:grouping val="clustered"/>
        <c:varyColors val="0"/>
        <c:ser>
          <c:idx val="0"/>
          <c:order val="0"/>
          <c:tx>
            <c:strRef>
              <c:f>Sheet1!$B$1</c:f>
              <c:strCache>
                <c:ptCount val="1"/>
                <c:pt idx="0">
                  <c:v>None</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Sheet1!$A$2:$A$2</c:f>
              <c:strCache>
                <c:ptCount val="1"/>
                <c:pt idx="0">
                  <c:v> </c:v>
                </c:pt>
              </c:strCache>
            </c:strRef>
          </c:cat>
          <c:val>
            <c:numRef>
              <c:f>Sheet1!$B$2:$B$2</c:f>
              <c:numCache>
                <c:formatCode>General</c:formatCode>
                <c:ptCount val="1"/>
                <c:pt idx="0">
                  <c:v>92.292999267578125</c:v>
                </c:pt>
              </c:numCache>
            </c:numRef>
          </c:val>
          <c:extLst>
            <c:ext xmlns:c16="http://schemas.microsoft.com/office/drawing/2014/chart" uri="{C3380CC4-5D6E-409C-BE32-E72D297353CC}">
              <c16:uniqueId val="{00000000-F238-4DC6-B577-14DF575E6366}"/>
            </c:ext>
          </c:extLst>
        </c:ser>
        <c:ser>
          <c:idx val="1"/>
          <c:order val="1"/>
          <c:tx>
            <c:strRef>
              <c:f>Sheet1!$C$1</c:f>
              <c:strCache>
                <c:ptCount val="1"/>
                <c:pt idx="0">
                  <c:v>Split</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Sheet1!$A$2:$A$2</c:f>
              <c:strCache>
                <c:ptCount val="1"/>
                <c:pt idx="0">
                  <c:v> </c:v>
                </c:pt>
              </c:strCache>
            </c:strRef>
          </c:cat>
          <c:val>
            <c:numRef>
              <c:f>Sheet1!$C$2:$C$2</c:f>
              <c:numCache>
                <c:formatCode>General</c:formatCode>
                <c:ptCount val="1"/>
                <c:pt idx="0">
                  <c:v>85.364997863769531</c:v>
                </c:pt>
              </c:numCache>
            </c:numRef>
          </c:val>
          <c:extLst>
            <c:ext xmlns:c16="http://schemas.microsoft.com/office/drawing/2014/chart" uri="{C3380CC4-5D6E-409C-BE32-E72D297353CC}">
              <c16:uniqueId val="{00000001-F238-4DC6-B577-14DF575E6366}"/>
            </c:ext>
          </c:extLst>
        </c:ser>
        <c:ser>
          <c:idx val="2"/>
          <c:order val="2"/>
          <c:tx>
            <c:strRef>
              <c:f>Sheet1!$D$1</c:f>
              <c:strCache>
                <c:ptCount val="1"/>
                <c:pt idx="0">
                  <c:v>Moving</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Sheet1!$A$2:$A$2</c:f>
              <c:strCache>
                <c:ptCount val="1"/>
                <c:pt idx="0">
                  <c:v> </c:v>
                </c:pt>
              </c:strCache>
            </c:strRef>
          </c:cat>
          <c:val>
            <c:numRef>
              <c:f>Sheet1!$D$2:$D$2</c:f>
              <c:numCache>
                <c:formatCode>General</c:formatCode>
                <c:ptCount val="1"/>
                <c:pt idx="0">
                  <c:v>86.181999206542969</c:v>
                </c:pt>
              </c:numCache>
            </c:numRef>
          </c:val>
          <c:extLst>
            <c:ext xmlns:c16="http://schemas.microsoft.com/office/drawing/2014/chart" uri="{C3380CC4-5D6E-409C-BE32-E72D297353CC}">
              <c16:uniqueId val="{00000002-F238-4DC6-B577-14DF575E6366}"/>
            </c:ext>
          </c:extLst>
        </c:ser>
        <c:dLbls>
          <c:showLegendKey val="0"/>
          <c:showVal val="0"/>
          <c:showCatName val="0"/>
          <c:showSerName val="0"/>
          <c:showPercent val="0"/>
          <c:showBubbleSize val="0"/>
        </c:dLbls>
        <c:gapWidth val="100"/>
        <c:overlap val="-24"/>
        <c:axId val="1141498480"/>
        <c:axId val="1"/>
      </c:barChart>
      <c:catAx>
        <c:axId val="1141498480"/>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max val="9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1498480"/>
        <c:crosses val="autoZero"/>
        <c:crossBetween val="between"/>
        <c:majorUnit val="19"/>
      </c:valAx>
      <c:spPr>
        <a:noFill/>
        <a:ln>
          <a:noFill/>
        </a:ln>
        <a:effectLst/>
      </c:spPr>
    </c:plotArea>
    <c:legend>
      <c:legendPos val="b"/>
      <c:layout>
        <c:manualLayout>
          <c:xMode val="edge"/>
          <c:yMode val="edge"/>
          <c:x val="0.24216380160520493"/>
          <c:y val="0.89828353234898717"/>
          <c:w val="0.66137221267839097"/>
          <c:h val="8.1630384437239467E-2"/>
        </c:manualLayout>
      </c:layout>
      <c:overlay val="0"/>
      <c:spPr>
        <a:noFill/>
        <a:ln w="57150">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defTabSz="966788">
              <a:defRPr sz="1200">
                <a:cs typeface="+mn-cs"/>
              </a:defRPr>
            </a:lvl1pPr>
          </a:lstStyle>
          <a:p>
            <a:pPr>
              <a:defRPr/>
            </a:pPr>
            <a:endParaRPr lang="en-US"/>
          </a:p>
        </p:txBody>
      </p:sp>
      <p:sp>
        <p:nvSpPr>
          <p:cNvPr id="27443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algn="r" defTabSz="966788">
              <a:defRPr sz="1200">
                <a:cs typeface="+mn-cs"/>
              </a:defRPr>
            </a:lvl1pPr>
          </a:lstStyle>
          <a:p>
            <a:pPr>
              <a:defRPr/>
            </a:pPr>
            <a:endParaRPr lang="en-US"/>
          </a:p>
        </p:txBody>
      </p:sp>
      <p:sp>
        <p:nvSpPr>
          <p:cNvPr id="27443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defTabSz="966788">
              <a:defRPr sz="1200">
                <a:cs typeface="+mn-cs"/>
              </a:defRPr>
            </a:lvl1pPr>
          </a:lstStyle>
          <a:p>
            <a:pPr>
              <a:defRPr/>
            </a:pPr>
            <a:endParaRPr lang="en-US"/>
          </a:p>
        </p:txBody>
      </p:sp>
      <p:sp>
        <p:nvSpPr>
          <p:cNvPr id="27443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algn="r" defTabSz="966788">
              <a:defRPr sz="1200">
                <a:cs typeface="+mn-cs"/>
              </a:defRPr>
            </a:lvl1pPr>
          </a:lstStyle>
          <a:p>
            <a:pPr>
              <a:defRPr/>
            </a:pPr>
            <a:fld id="{EFACA021-D70A-4DF1-A878-17C2599C210A}" type="slidenum">
              <a:rPr lang="en-US"/>
              <a:pPr>
                <a:defRPr/>
              </a:pPr>
              <a:t>‹#›</a:t>
            </a:fld>
            <a:endParaRPr lang="en-US"/>
          </a:p>
        </p:txBody>
      </p:sp>
    </p:spTree>
    <p:extLst>
      <p:ext uri="{BB962C8B-B14F-4D97-AF65-F5344CB8AC3E}">
        <p14:creationId xmlns:p14="http://schemas.microsoft.com/office/powerpoint/2010/main" val="318340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defTabSz="966788">
              <a:defRPr sz="1200">
                <a:cs typeface="+mn-cs"/>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algn="r" defTabSz="966788">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defTabSz="966788">
              <a:defRPr sz="1200">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algn="r" defTabSz="966788">
              <a:defRPr sz="1200">
                <a:cs typeface="+mn-cs"/>
              </a:defRPr>
            </a:lvl1pPr>
          </a:lstStyle>
          <a:p>
            <a:pPr>
              <a:defRPr/>
            </a:pPr>
            <a:fld id="{1339A8BC-A7A0-472D-964E-CF0486F222DE}" type="slidenum">
              <a:rPr lang="en-US"/>
              <a:pPr>
                <a:defRPr/>
              </a:pPr>
              <a:t>‹#›</a:t>
            </a:fld>
            <a:endParaRPr lang="en-US"/>
          </a:p>
        </p:txBody>
      </p:sp>
    </p:spTree>
    <p:extLst>
      <p:ext uri="{BB962C8B-B14F-4D97-AF65-F5344CB8AC3E}">
        <p14:creationId xmlns:p14="http://schemas.microsoft.com/office/powerpoint/2010/main" val="5817241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914A0-D222-49DF-A89A-5E2366940CA5}" type="slidenum">
              <a:rPr lang="en-US"/>
              <a:pPr/>
              <a:t>1</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02975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5F8B3-87C1-4E86-B79F-A7C278606F70}" type="slidenum">
              <a:rPr lang="en-US"/>
              <a:pPr/>
              <a:t>13</a:t>
            </a:fld>
            <a:endParaRPr lang="en-US"/>
          </a:p>
        </p:txBody>
      </p:sp>
      <p:sp>
        <p:nvSpPr>
          <p:cNvPr id="120834" name="Rectangle 2"/>
          <p:cNvSpPr>
            <a:spLocks noGrp="1" noRot="1" noChangeAspect="1" noChangeArrowheads="1" noTextEdit="1"/>
          </p:cNvSpPr>
          <p:nvPr>
            <p:ph type="sldImg"/>
          </p:nvPr>
        </p:nvSpPr>
        <p:spPr bwMode="auto">
          <a:xfrm>
            <a:off x="1257300" y="720725"/>
            <a:ext cx="4800600" cy="3600450"/>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893763" y="4560888"/>
            <a:ext cx="5364162" cy="4319587"/>
          </a:xfrm>
          <a:prstGeom prst="rect">
            <a:avLst/>
          </a:prstGeom>
          <a:solidFill>
            <a:srgbClr val="FFFFFF"/>
          </a:solidFill>
          <a:ln>
            <a:solidFill>
              <a:srgbClr val="000000"/>
            </a:solidFill>
            <a:miter lim="800000"/>
            <a:headEnd/>
            <a:tailEnd/>
          </a:ln>
        </p:spPr>
        <p:txBody>
          <a:bodyPr lIns="96661" tIns="48331" rIns="96661" bIns="48331"/>
          <a:lstStyle/>
          <a:p>
            <a:endParaRPr lang="en-US"/>
          </a:p>
          <a:p>
            <a:endParaRPr lang="en-US"/>
          </a:p>
        </p:txBody>
      </p:sp>
    </p:spTree>
    <p:extLst>
      <p:ext uri="{BB962C8B-B14F-4D97-AF65-F5344CB8AC3E}">
        <p14:creationId xmlns:p14="http://schemas.microsoft.com/office/powerpoint/2010/main" val="516932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482F87-B09C-409F-AA54-FE6B37515B15}" type="slidenum">
              <a:rPr lang="en-US" smtClean="0"/>
              <a:t>3</a:t>
            </a:fld>
            <a:endParaRPr lang="en-US"/>
          </a:p>
        </p:txBody>
      </p:sp>
    </p:spTree>
    <p:extLst>
      <p:ext uri="{BB962C8B-B14F-4D97-AF65-F5344CB8AC3E}">
        <p14:creationId xmlns:p14="http://schemas.microsoft.com/office/powerpoint/2010/main" val="328666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482F87-B09C-409F-AA54-FE6B37515B15}" type="slidenum">
              <a:rPr lang="en-US" smtClean="0"/>
              <a:t>4</a:t>
            </a:fld>
            <a:endParaRPr lang="en-US"/>
          </a:p>
        </p:txBody>
      </p:sp>
    </p:spTree>
    <p:extLst>
      <p:ext uri="{BB962C8B-B14F-4D97-AF65-F5344CB8AC3E}">
        <p14:creationId xmlns:p14="http://schemas.microsoft.com/office/powerpoint/2010/main" val="3417869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482F87-B09C-409F-AA54-FE6B37515B15}" type="slidenum">
              <a:rPr lang="en-US" smtClean="0"/>
              <a:t>5</a:t>
            </a:fld>
            <a:endParaRPr lang="en-US"/>
          </a:p>
        </p:txBody>
      </p:sp>
    </p:spTree>
    <p:extLst>
      <p:ext uri="{BB962C8B-B14F-4D97-AF65-F5344CB8AC3E}">
        <p14:creationId xmlns:p14="http://schemas.microsoft.com/office/powerpoint/2010/main" val="3964213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482F87-B09C-409F-AA54-FE6B37515B15}" type="slidenum">
              <a:rPr lang="en-US" smtClean="0"/>
              <a:t>8</a:t>
            </a:fld>
            <a:endParaRPr lang="en-US"/>
          </a:p>
        </p:txBody>
      </p:sp>
    </p:spTree>
    <p:extLst>
      <p:ext uri="{BB962C8B-B14F-4D97-AF65-F5344CB8AC3E}">
        <p14:creationId xmlns:p14="http://schemas.microsoft.com/office/powerpoint/2010/main" val="1647425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EAC47-3B35-4354-AC81-D097BA549FAF}" type="slidenum">
              <a:rPr lang="en-US"/>
              <a:pPr/>
              <a:t>9</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218400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EAC47-3B35-4354-AC81-D097BA549FAF}" type="slidenum">
              <a:rPr lang="en-US"/>
              <a:pPr/>
              <a:t>10</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3891171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7C2A47-FF11-49E0-ACA5-C8C1C4D60B40}" type="slidenum">
              <a:rPr lang="en-US"/>
              <a:pPr/>
              <a:t>11</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3808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00D13-00D3-4B40-99F1-181D976D9498}" type="slidenum">
              <a:rPr lang="en-US"/>
              <a:pPr/>
              <a:t>12</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r>
              <a:rPr lang="en-US" b="1" dirty="0"/>
              <a:t>1:30</a:t>
            </a:r>
          </a:p>
        </p:txBody>
      </p:sp>
    </p:spTree>
    <p:extLst>
      <p:ext uri="{BB962C8B-B14F-4D97-AF65-F5344CB8AC3E}">
        <p14:creationId xmlns:p14="http://schemas.microsoft.com/office/powerpoint/2010/main" val="1796282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FFBC82-5F36-4E7B-BFEF-AAAC8C38E6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dirty="0"/>
              <a:t>Click to edit Master title style</a:t>
            </a:r>
            <a:endParaRPr lang="en-CA" dirty="0"/>
          </a:p>
        </p:txBody>
      </p:sp>
      <p:sp>
        <p:nvSpPr>
          <p:cNvPr id="3" name="Content Placeholder 2"/>
          <p:cNvSpPr>
            <a:spLocks noGrp="1"/>
          </p:cNvSpPr>
          <p:nvPr>
            <p:ph idx="1"/>
          </p:nvPr>
        </p:nvSpPr>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vl2pPr>
              <a:defRPr>
                <a:latin typeface="Microsoft Sans Serif" panose="020B0604020202020204" pitchFamily="34" charset="0"/>
                <a:ea typeface="Microsoft Sans Serif" panose="020B0604020202020204" pitchFamily="34" charset="0"/>
                <a:cs typeface="Microsoft Sans Serif" panose="020B0604020202020204" pitchFamily="34" charset="0"/>
              </a:defRPr>
            </a:lvl2pPr>
            <a:lvl3pPr>
              <a:defRPr>
                <a:latin typeface="Microsoft Sans Serif" panose="020B0604020202020204" pitchFamily="34" charset="0"/>
                <a:ea typeface="Microsoft Sans Serif" panose="020B0604020202020204" pitchFamily="34" charset="0"/>
                <a:cs typeface="Microsoft Sans Serif" panose="020B0604020202020204" pitchFamily="34" charset="0"/>
              </a:defRPr>
            </a:lvl3pPr>
            <a:lvl4pPr>
              <a:defRPr>
                <a:latin typeface="Microsoft Sans Serif" panose="020B0604020202020204" pitchFamily="34" charset="0"/>
                <a:ea typeface="Microsoft Sans Serif" panose="020B0604020202020204" pitchFamily="34" charset="0"/>
                <a:cs typeface="Microsoft Sans Serif" panose="020B0604020202020204" pitchFamily="34" charset="0"/>
              </a:defRPr>
            </a:lvl4pPr>
            <a:lvl5pPr>
              <a:defRPr>
                <a:latin typeface="Microsoft Sans Serif" panose="020B0604020202020204" pitchFamily="34" charset="0"/>
                <a:ea typeface="Microsoft Sans Serif" panose="020B0604020202020204" pitchFamily="34" charset="0"/>
                <a:cs typeface="Microsoft Sans Serif"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Rectangle 4"/>
          <p:cNvSpPr>
            <a:spLocks noGrp="1" noChangeArrowheads="1"/>
          </p:cNvSpPr>
          <p:nvPr>
            <p:ph type="dt" sz="half" idx="10"/>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fld id="{BFC0F8CC-5866-4FC6-AB42-47629D30FC3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rgbClr val="3333FF"/>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dirty="0"/>
              <a:t>Click to edit Master title style</a:t>
            </a:r>
            <a:endParaRPr lang="en-CA" dirty="0"/>
          </a:p>
        </p:txBody>
      </p:sp>
      <p:sp>
        <p:nvSpPr>
          <p:cNvPr id="6" name="Date Placeholder 5"/>
          <p:cNvSpPr>
            <a:spLocks noGrp="1"/>
          </p:cNvSpPr>
          <p:nvPr>
            <p:ph type="dt" sz="half" idx="10"/>
          </p:nvPr>
        </p:nvSpPr>
        <p:spPr/>
        <p:txBody>
          <a:bodyPr/>
          <a:lstStyle/>
          <a:p>
            <a:pPr>
              <a:defRPr/>
            </a:pPr>
            <a:endParaRPr lang="en-US"/>
          </a:p>
        </p:txBody>
      </p:sp>
      <p:sp>
        <p:nvSpPr>
          <p:cNvPr id="7" name="Footer Placeholder 6"/>
          <p:cNvSpPr>
            <a:spLocks noGrp="1"/>
          </p:cNvSpPr>
          <p:nvPr>
            <p:ph type="ftr" sz="quarter" idx="11"/>
          </p:nvPr>
        </p:nvSpPr>
        <p:spPr/>
        <p:txBody>
          <a:bodyPr/>
          <a:lstStyle/>
          <a:p>
            <a:pPr>
              <a:defRPr/>
            </a:pPr>
            <a:endParaRPr lang="en-US"/>
          </a:p>
        </p:txBody>
      </p:sp>
      <p:sp>
        <p:nvSpPr>
          <p:cNvPr id="8" name="Slide Number Placeholder 7"/>
          <p:cNvSpPr>
            <a:spLocks noGrp="1"/>
          </p:cNvSpPr>
          <p:nvPr>
            <p:ph type="sldNum" sz="quarter" idx="12"/>
          </p:nvPr>
        </p:nvSpPr>
        <p:spPr/>
        <p:txBody>
          <a:bodyPr/>
          <a:lstStyle/>
          <a:p>
            <a:pPr>
              <a:defRPr/>
            </a:pPr>
            <a:fld id="{A4F40184-2CC2-4FC6-8A54-28E9BB7C522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a:t>Click to edit Master title style</a:t>
            </a:r>
            <a:endParaRPr lang="en-CA"/>
          </a:p>
        </p:txBody>
      </p:sp>
      <p:sp>
        <p:nvSpPr>
          <p:cNvPr id="3" name="Table Placeholder 2"/>
          <p:cNvSpPr>
            <a:spLocks noGrp="1"/>
          </p:cNvSpPr>
          <p:nvPr>
            <p:ph type="tbl" idx="1"/>
          </p:nvPr>
        </p:nvSpPr>
        <p:spPr>
          <a:xfrm>
            <a:off x="304800" y="1219200"/>
            <a:ext cx="8458200" cy="4495800"/>
          </a:xfrm>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lvl="0"/>
            <a:endParaRPr lang="en-CA" noProof="0"/>
          </a:p>
        </p:txBody>
      </p:sp>
      <p:sp>
        <p:nvSpPr>
          <p:cNvPr id="4" name="Rectangle 4"/>
          <p:cNvSpPr>
            <a:spLocks noGrp="1" noChangeArrowheads="1"/>
          </p:cNvSpPr>
          <p:nvPr>
            <p:ph type="dt" sz="half" idx="10"/>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fld id="{7B1838F2-C444-468F-92A3-632D847F8ED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051"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fld id="{A4F40184-2CC2-4FC6-8A54-28E9BB7C5228}"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0" r:id="rId4"/>
  </p:sldLayoutIdLst>
  <p:hf hdr="0" ftr="0" dt="0"/>
  <p:txStyles>
    <p:titleStyle>
      <a:lvl1pPr algn="ctr" rtl="0" eaLnBrk="0" fontAlgn="base" hangingPunct="0">
        <a:spcBef>
          <a:spcPct val="0"/>
        </a:spcBef>
        <a:spcAft>
          <a:spcPct val="0"/>
        </a:spcAft>
        <a:defRPr sz="3600" b="0">
          <a:solidFill>
            <a:srgbClr val="3333FF"/>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vl2pPr algn="ctr" rtl="0" eaLnBrk="0" fontAlgn="base" hangingPunct="0">
        <a:spcBef>
          <a:spcPct val="0"/>
        </a:spcBef>
        <a:spcAft>
          <a:spcPct val="0"/>
        </a:spcAft>
        <a:defRPr sz="3600" b="1">
          <a:solidFill>
            <a:schemeClr val="accent2"/>
          </a:solidFill>
          <a:latin typeface="Times New Roman" pitchFamily="18" charset="0"/>
        </a:defRPr>
      </a:lvl2pPr>
      <a:lvl3pPr algn="ctr" rtl="0" eaLnBrk="0" fontAlgn="base" hangingPunct="0">
        <a:spcBef>
          <a:spcPct val="0"/>
        </a:spcBef>
        <a:spcAft>
          <a:spcPct val="0"/>
        </a:spcAft>
        <a:defRPr sz="3600" b="1">
          <a:solidFill>
            <a:schemeClr val="accent2"/>
          </a:solidFill>
          <a:latin typeface="Times New Roman" pitchFamily="18" charset="0"/>
        </a:defRPr>
      </a:lvl3pPr>
      <a:lvl4pPr algn="ctr" rtl="0" eaLnBrk="0" fontAlgn="base" hangingPunct="0">
        <a:spcBef>
          <a:spcPct val="0"/>
        </a:spcBef>
        <a:spcAft>
          <a:spcPct val="0"/>
        </a:spcAft>
        <a:defRPr sz="3600" b="1">
          <a:solidFill>
            <a:schemeClr val="accent2"/>
          </a:solidFill>
          <a:latin typeface="Times New Roman" pitchFamily="18" charset="0"/>
        </a:defRPr>
      </a:lvl4pPr>
      <a:lvl5pPr algn="ctr" rtl="0" eaLnBrk="0" fontAlgn="base" hangingPunct="0">
        <a:spcBef>
          <a:spcPct val="0"/>
        </a:spcBef>
        <a:spcAft>
          <a:spcPct val="0"/>
        </a:spcAft>
        <a:defRPr sz="3600" b="1">
          <a:solidFill>
            <a:schemeClr val="accent2"/>
          </a:solidFill>
          <a:latin typeface="Times New Roman" pitchFamily="18" charset="0"/>
        </a:defRPr>
      </a:lvl5pPr>
      <a:lvl6pPr marL="457200" algn="ctr" rtl="0" fontAlgn="base">
        <a:spcBef>
          <a:spcPct val="0"/>
        </a:spcBef>
        <a:spcAft>
          <a:spcPct val="0"/>
        </a:spcAft>
        <a:defRPr sz="3600" b="1">
          <a:solidFill>
            <a:schemeClr val="accent2"/>
          </a:solidFill>
          <a:latin typeface="Times New Roman" pitchFamily="18" charset="0"/>
        </a:defRPr>
      </a:lvl6pPr>
      <a:lvl7pPr marL="914400" algn="ctr" rtl="0" fontAlgn="base">
        <a:spcBef>
          <a:spcPct val="0"/>
        </a:spcBef>
        <a:spcAft>
          <a:spcPct val="0"/>
        </a:spcAft>
        <a:defRPr sz="3600" b="1">
          <a:solidFill>
            <a:schemeClr val="accent2"/>
          </a:solidFill>
          <a:latin typeface="Times New Roman" pitchFamily="18" charset="0"/>
        </a:defRPr>
      </a:lvl7pPr>
      <a:lvl8pPr marL="1371600" algn="ctr" rtl="0" fontAlgn="base">
        <a:spcBef>
          <a:spcPct val="0"/>
        </a:spcBef>
        <a:spcAft>
          <a:spcPct val="0"/>
        </a:spcAft>
        <a:defRPr sz="3600" b="1">
          <a:solidFill>
            <a:schemeClr val="accent2"/>
          </a:solidFill>
          <a:latin typeface="Times New Roman" pitchFamily="18" charset="0"/>
        </a:defRPr>
      </a:lvl8pPr>
      <a:lvl9pPr marL="1828800" algn="ctr" rtl="0" fontAlgn="base">
        <a:spcBef>
          <a:spcPct val="0"/>
        </a:spcBef>
        <a:spcAft>
          <a:spcPct val="0"/>
        </a:spcAft>
        <a:defRPr sz="3600" b="1">
          <a:solidFill>
            <a:schemeClr val="accent2"/>
          </a:solidFill>
          <a:latin typeface="Times New Roman" pitchFamily="18" charset="0"/>
        </a:defRPr>
      </a:lvl9pPr>
    </p:titleStyle>
    <p:bodyStyle>
      <a:lvl1pPr marL="342900" indent="-342900" algn="l" rtl="0" eaLnBrk="0" fontAlgn="base" hangingPunct="0">
        <a:lnSpc>
          <a:spcPct val="90000"/>
        </a:lnSpc>
        <a:spcBef>
          <a:spcPct val="40000"/>
        </a:spcBef>
        <a:spcAft>
          <a:spcPct val="0"/>
        </a:spcAft>
        <a:defRPr sz="28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vl2pPr marL="742950" indent="-285750" algn="l" rtl="0" eaLnBrk="0" fontAlgn="base" hangingPunct="0">
        <a:lnSpc>
          <a:spcPct val="90000"/>
        </a:lnSpc>
        <a:spcBef>
          <a:spcPct val="40000"/>
        </a:spcBef>
        <a:spcAft>
          <a:spcPct val="0"/>
        </a:spcAft>
        <a:buClr>
          <a:srgbClr val="CC0099"/>
        </a:buClr>
        <a:buSzPct val="120000"/>
        <a:buChar char="•"/>
        <a:defRPr sz="24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2pPr>
      <a:lvl3pPr marL="1143000" indent="-228600" algn="l" rtl="0" eaLnBrk="0" fontAlgn="base" hangingPunct="0">
        <a:lnSpc>
          <a:spcPct val="90000"/>
        </a:lnSpc>
        <a:spcBef>
          <a:spcPct val="40000"/>
        </a:spcBef>
        <a:spcAft>
          <a:spcPct val="0"/>
        </a:spcAft>
        <a:buFont typeface="Wingdings" pitchFamily="2" charset="2"/>
        <a:buChar char="ü"/>
        <a:defRPr sz="20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3pPr>
      <a:lvl4pPr marL="1600200" indent="-228600" algn="l" rtl="0" eaLnBrk="0" fontAlgn="base" hangingPunct="0">
        <a:lnSpc>
          <a:spcPct val="90000"/>
        </a:lnSpc>
        <a:spcBef>
          <a:spcPct val="40000"/>
        </a:spcBef>
        <a:spcAft>
          <a:spcPct val="0"/>
        </a:spcAft>
        <a:buChar char="–"/>
        <a:defRPr>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4pPr>
      <a:lvl5pPr marL="2057400" indent="-228600" algn="l" rtl="0" eaLnBrk="0" fontAlgn="base" hangingPunct="0">
        <a:lnSpc>
          <a:spcPct val="90000"/>
        </a:lnSpc>
        <a:spcBef>
          <a:spcPct val="40000"/>
        </a:spcBef>
        <a:spcAft>
          <a:spcPct val="0"/>
        </a:spcAft>
        <a:buChar char="»"/>
        <a:defRPr sz="16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5pPr>
      <a:lvl6pPr marL="2514600" indent="-228600" algn="l" rtl="0" fontAlgn="base">
        <a:lnSpc>
          <a:spcPct val="90000"/>
        </a:lnSpc>
        <a:spcBef>
          <a:spcPct val="40000"/>
        </a:spcBef>
        <a:spcAft>
          <a:spcPct val="0"/>
        </a:spcAft>
        <a:buChar char="»"/>
        <a:defRPr sz="1600">
          <a:solidFill>
            <a:schemeClr val="tx1"/>
          </a:solidFill>
          <a:latin typeface="+mn-lt"/>
        </a:defRPr>
      </a:lvl6pPr>
      <a:lvl7pPr marL="2971800" indent="-228600" algn="l" rtl="0" fontAlgn="base">
        <a:lnSpc>
          <a:spcPct val="90000"/>
        </a:lnSpc>
        <a:spcBef>
          <a:spcPct val="40000"/>
        </a:spcBef>
        <a:spcAft>
          <a:spcPct val="0"/>
        </a:spcAft>
        <a:buChar char="»"/>
        <a:defRPr sz="1600">
          <a:solidFill>
            <a:schemeClr val="tx1"/>
          </a:solidFill>
          <a:latin typeface="+mn-lt"/>
        </a:defRPr>
      </a:lvl7pPr>
      <a:lvl8pPr marL="3429000" indent="-228600" algn="l" rtl="0" fontAlgn="base">
        <a:lnSpc>
          <a:spcPct val="90000"/>
        </a:lnSpc>
        <a:spcBef>
          <a:spcPct val="40000"/>
        </a:spcBef>
        <a:spcAft>
          <a:spcPct val="0"/>
        </a:spcAft>
        <a:buChar char="»"/>
        <a:defRPr sz="1600">
          <a:solidFill>
            <a:schemeClr val="tx1"/>
          </a:solidFill>
          <a:latin typeface="+mn-lt"/>
        </a:defRPr>
      </a:lvl8pPr>
      <a:lvl9pPr marL="3886200" indent="-228600" algn="l" rtl="0" fontAlgn="base">
        <a:lnSpc>
          <a:spcPct val="90000"/>
        </a:lnSpc>
        <a:spcBef>
          <a:spcPct val="4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hyperlink" Target="https://www.cs.ubc.ca/~conati/522/532b-2022/papers/gajosExploringDesignSpace.pdf" TargetMode="External"/><Relationship Id="rId5" Type="http://schemas.openxmlformats.org/officeDocument/2006/relationships/image" Target="../media/image3.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4067175" y="1773238"/>
            <a:ext cx="1223963" cy="725487"/>
          </a:xfrm>
          <a:prstGeom prst="rect">
            <a:avLst/>
          </a:prstGeom>
          <a:solidFill>
            <a:schemeClr val="bg1"/>
          </a:solidFill>
          <a:ln w="12700">
            <a:solidFill>
              <a:srgbClr val="008080"/>
            </a:solidFill>
            <a:miter lim="800000"/>
            <a:headEnd/>
            <a:tailEnd/>
          </a:ln>
          <a:effectLst/>
        </p:spPr>
        <p:txBody>
          <a:bodyPr wrap="none" lIns="18000" tIns="18000" rIns="18000" bIns="18000" anchor="ctr"/>
          <a:lstStyle/>
          <a:p>
            <a:pPr algn="ctr"/>
            <a:r>
              <a:rPr lang="en-US" sz="2000">
                <a:solidFill>
                  <a:srgbClr val="008080"/>
                </a:solidFill>
              </a:rPr>
              <a:t>Support </a:t>
            </a:r>
          </a:p>
          <a:p>
            <a:pPr algn="ctr"/>
            <a:r>
              <a:rPr lang="en-US" sz="2000">
                <a:solidFill>
                  <a:srgbClr val="008080"/>
                </a:solidFill>
              </a:rPr>
              <a:t>Learning</a:t>
            </a:r>
          </a:p>
        </p:txBody>
      </p:sp>
      <p:sp>
        <p:nvSpPr>
          <p:cNvPr id="174083" name="Rectangle 3"/>
          <p:cNvSpPr>
            <a:spLocks noChangeArrowheads="1"/>
          </p:cNvSpPr>
          <p:nvPr/>
        </p:nvSpPr>
        <p:spPr bwMode="auto">
          <a:xfrm>
            <a:off x="1763713" y="1557338"/>
            <a:ext cx="1944687" cy="1152525"/>
          </a:xfrm>
          <a:prstGeom prst="rect">
            <a:avLst/>
          </a:prstGeom>
          <a:solidFill>
            <a:schemeClr val="bg1"/>
          </a:solidFill>
          <a:ln w="12700">
            <a:solidFill>
              <a:srgbClr val="008080"/>
            </a:solidFill>
            <a:miter lim="800000"/>
            <a:headEnd/>
            <a:tailEnd/>
          </a:ln>
          <a:effectLst/>
        </p:spPr>
        <p:txBody>
          <a:bodyPr wrap="none" lIns="18000" tIns="18000" rIns="18000" bIns="18000" anchor="ctr"/>
          <a:lstStyle/>
          <a:p>
            <a:pPr algn="ctr"/>
            <a:r>
              <a:rPr lang="en-US" sz="2000">
                <a:solidFill>
                  <a:srgbClr val="008080"/>
                </a:solidFill>
              </a:rPr>
              <a:t>Support </a:t>
            </a:r>
          </a:p>
          <a:p>
            <a:pPr algn="ctr"/>
            <a:r>
              <a:rPr lang="en-US" sz="2000">
                <a:solidFill>
                  <a:srgbClr val="008080"/>
                </a:solidFill>
              </a:rPr>
              <a:t>Info Acquisition/ </a:t>
            </a:r>
          </a:p>
          <a:p>
            <a:pPr algn="ctr"/>
            <a:r>
              <a:rPr lang="en-US" sz="2000">
                <a:solidFill>
                  <a:srgbClr val="008080"/>
                </a:solidFill>
              </a:rPr>
              <a:t>Decision Making</a:t>
            </a:r>
          </a:p>
        </p:txBody>
      </p:sp>
      <p:sp>
        <p:nvSpPr>
          <p:cNvPr id="174084" name="Rectangle 4"/>
          <p:cNvSpPr>
            <a:spLocks noChangeArrowheads="1"/>
          </p:cNvSpPr>
          <p:nvPr/>
        </p:nvSpPr>
        <p:spPr bwMode="auto">
          <a:xfrm>
            <a:off x="179388" y="1700213"/>
            <a:ext cx="1081087" cy="865187"/>
          </a:xfrm>
          <a:prstGeom prst="rect">
            <a:avLst/>
          </a:prstGeom>
          <a:solidFill>
            <a:schemeClr val="bg1"/>
          </a:solidFill>
          <a:ln w="38100">
            <a:solidFill>
              <a:srgbClr val="008080"/>
            </a:solidFill>
            <a:miter lim="800000"/>
            <a:headEnd/>
            <a:tailEnd/>
          </a:ln>
          <a:effectLst/>
        </p:spPr>
        <p:txBody>
          <a:bodyPr wrap="none" lIns="18000" tIns="18000" rIns="18000" bIns="18000" anchor="ctr"/>
          <a:lstStyle/>
          <a:p>
            <a:pPr algn="ctr"/>
            <a:r>
              <a:rPr lang="en-US" sz="2000" dirty="0">
                <a:solidFill>
                  <a:srgbClr val="008080"/>
                </a:solidFill>
              </a:rPr>
              <a:t>Support </a:t>
            </a:r>
          </a:p>
          <a:p>
            <a:pPr algn="ctr"/>
            <a:r>
              <a:rPr lang="en-US" sz="2000" dirty="0">
                <a:solidFill>
                  <a:srgbClr val="008080"/>
                </a:solidFill>
              </a:rPr>
              <a:t>System </a:t>
            </a:r>
          </a:p>
          <a:p>
            <a:pPr algn="ctr"/>
            <a:r>
              <a:rPr lang="en-US" sz="2000" dirty="0">
                <a:solidFill>
                  <a:srgbClr val="008080"/>
                </a:solidFill>
              </a:rPr>
              <a:t>Usage</a:t>
            </a:r>
          </a:p>
        </p:txBody>
      </p:sp>
      <p:sp>
        <p:nvSpPr>
          <p:cNvPr id="174085" name="Rectangle 5"/>
          <p:cNvSpPr>
            <a:spLocks noChangeArrowheads="1"/>
          </p:cNvSpPr>
          <p:nvPr/>
        </p:nvSpPr>
        <p:spPr bwMode="auto">
          <a:xfrm>
            <a:off x="5940425" y="1897063"/>
            <a:ext cx="1368425" cy="725487"/>
          </a:xfrm>
          <a:prstGeom prst="rect">
            <a:avLst/>
          </a:prstGeom>
          <a:solidFill>
            <a:schemeClr val="bg1"/>
          </a:solidFill>
          <a:ln w="12700">
            <a:solidFill>
              <a:srgbClr val="008080"/>
            </a:solidFill>
            <a:miter lim="800000"/>
            <a:headEnd/>
            <a:tailEnd/>
          </a:ln>
          <a:effectLst/>
        </p:spPr>
        <p:txBody>
          <a:bodyPr wrap="none" lIns="18000" tIns="18000" rIns="18000" bIns="18000" anchor="ctr"/>
          <a:lstStyle/>
          <a:p>
            <a:pPr algn="ctr"/>
            <a:r>
              <a:rPr lang="en-US" sz="2000">
                <a:solidFill>
                  <a:srgbClr val="008080"/>
                </a:solidFill>
              </a:rPr>
              <a:t>Support </a:t>
            </a:r>
          </a:p>
          <a:p>
            <a:pPr algn="ctr"/>
            <a:r>
              <a:rPr lang="en-US" sz="2000">
                <a:solidFill>
                  <a:srgbClr val="008080"/>
                </a:solidFill>
              </a:rPr>
              <a:t>Collaboration</a:t>
            </a:r>
          </a:p>
        </p:txBody>
      </p:sp>
      <p:sp>
        <p:nvSpPr>
          <p:cNvPr id="174086" name="Rectangle 6"/>
          <p:cNvSpPr>
            <a:spLocks noChangeArrowheads="1"/>
          </p:cNvSpPr>
          <p:nvPr/>
        </p:nvSpPr>
        <p:spPr bwMode="auto">
          <a:xfrm>
            <a:off x="7704138" y="1897063"/>
            <a:ext cx="1439862" cy="725487"/>
          </a:xfrm>
          <a:prstGeom prst="rect">
            <a:avLst/>
          </a:prstGeom>
          <a:solidFill>
            <a:schemeClr val="bg1"/>
          </a:solidFill>
          <a:ln w="12700">
            <a:solidFill>
              <a:srgbClr val="008080"/>
            </a:solidFill>
            <a:miter lim="800000"/>
            <a:headEnd/>
            <a:tailEnd/>
          </a:ln>
          <a:effectLst/>
        </p:spPr>
        <p:txBody>
          <a:bodyPr wrap="none" lIns="18000" tIns="18000" rIns="18000" bIns="18000" anchor="ctr"/>
          <a:lstStyle/>
          <a:p>
            <a:pPr algn="ctr"/>
            <a:r>
              <a:rPr lang="en-US" sz="2000">
                <a:solidFill>
                  <a:srgbClr val="008080"/>
                </a:solidFill>
              </a:rPr>
              <a:t>Support </a:t>
            </a:r>
          </a:p>
          <a:p>
            <a:pPr algn="ctr"/>
            <a:r>
              <a:rPr lang="en-US" sz="2000">
                <a:solidFill>
                  <a:srgbClr val="008080"/>
                </a:solidFill>
              </a:rPr>
              <a:t>Entertainment</a:t>
            </a:r>
          </a:p>
        </p:txBody>
      </p:sp>
      <p:sp>
        <p:nvSpPr>
          <p:cNvPr id="174091" name="Text Box 11"/>
          <p:cNvSpPr txBox="1">
            <a:spLocks noChangeArrowheads="1"/>
          </p:cNvSpPr>
          <p:nvPr/>
        </p:nvSpPr>
        <p:spPr bwMode="auto">
          <a:xfrm>
            <a:off x="250825" y="6165850"/>
            <a:ext cx="3219450" cy="461963"/>
          </a:xfrm>
          <a:prstGeom prst="rect">
            <a:avLst/>
          </a:prstGeom>
          <a:noFill/>
          <a:ln w="9525">
            <a:noFill/>
            <a:miter lim="800000"/>
            <a:headEnd/>
            <a:tailEnd/>
          </a:ln>
          <a:effectLst/>
        </p:spPr>
        <p:txBody>
          <a:bodyPr wrap="none" lIns="18000" tIns="18000" rIns="18000" bIns="18000">
            <a:spAutoFit/>
          </a:bodyPr>
          <a:lstStyle/>
          <a:p>
            <a:r>
              <a:rPr lang="en-US" sz="2800" b="1">
                <a:solidFill>
                  <a:srgbClr val="990099"/>
                </a:solidFill>
              </a:rPr>
              <a:t>Forms of Adaptation</a:t>
            </a:r>
          </a:p>
        </p:txBody>
      </p:sp>
      <p:sp>
        <p:nvSpPr>
          <p:cNvPr id="174108" name="Rectangle 28"/>
          <p:cNvSpPr>
            <a:spLocks noGrp="1" noChangeArrowheads="1"/>
          </p:cNvSpPr>
          <p:nvPr>
            <p:ph type="title"/>
          </p:nvPr>
        </p:nvSpPr>
        <p:spPr>
          <a:xfrm>
            <a:off x="684213" y="0"/>
            <a:ext cx="7772400" cy="1143000"/>
          </a:xfrm>
          <a:noFill/>
          <a:ln/>
        </p:spPr>
        <p:txBody>
          <a:bodyPr/>
          <a:lstStyle/>
          <a:p>
            <a:r>
              <a:rPr lang="en-US" dirty="0" err="1"/>
              <a:t>Gajos</a:t>
            </a:r>
            <a:r>
              <a:rPr lang="en-US" dirty="0"/>
              <a:t> et al. </a:t>
            </a:r>
          </a:p>
        </p:txBody>
      </p:sp>
      <p:sp>
        <p:nvSpPr>
          <p:cNvPr id="174109" name="Text Box 29"/>
          <p:cNvSpPr txBox="1">
            <a:spLocks noChangeArrowheads="1"/>
          </p:cNvSpPr>
          <p:nvPr/>
        </p:nvSpPr>
        <p:spPr bwMode="auto">
          <a:xfrm>
            <a:off x="468313" y="1052513"/>
            <a:ext cx="1538287" cy="461962"/>
          </a:xfrm>
          <a:prstGeom prst="rect">
            <a:avLst/>
          </a:prstGeom>
          <a:solidFill>
            <a:schemeClr val="bg1"/>
          </a:solidFill>
          <a:ln w="22225">
            <a:noFill/>
            <a:miter lim="800000"/>
            <a:headEnd/>
            <a:tailEnd/>
          </a:ln>
          <a:effectLst/>
        </p:spPr>
        <p:txBody>
          <a:bodyPr wrap="none" lIns="18000" tIns="18000" rIns="18000" bIns="18000">
            <a:spAutoFit/>
          </a:bodyPr>
          <a:lstStyle/>
          <a:p>
            <a:r>
              <a:rPr lang="en-US" sz="2800" b="1">
                <a:solidFill>
                  <a:srgbClr val="008080"/>
                </a:solidFill>
              </a:rPr>
              <a:t>Functions</a:t>
            </a:r>
          </a:p>
        </p:txBody>
      </p:sp>
      <p:sp>
        <p:nvSpPr>
          <p:cNvPr id="174117" name="Rectangle 37"/>
          <p:cNvSpPr>
            <a:spLocks noChangeArrowheads="1"/>
          </p:cNvSpPr>
          <p:nvPr/>
        </p:nvSpPr>
        <p:spPr bwMode="auto">
          <a:xfrm>
            <a:off x="2627313" y="4652963"/>
            <a:ext cx="936625" cy="1223962"/>
          </a:xfrm>
          <a:prstGeom prst="rect">
            <a:avLst/>
          </a:prstGeom>
          <a:noFill/>
          <a:ln w="12700">
            <a:solidFill>
              <a:srgbClr val="800080"/>
            </a:solidFill>
            <a:miter lim="800000"/>
            <a:headEnd/>
            <a:tailEnd/>
          </a:ln>
          <a:effectLst/>
        </p:spPr>
        <p:txBody>
          <a:bodyPr wrap="none" lIns="18000" tIns="18000" rIns="18000" bIns="18000" anchor="ctr"/>
          <a:lstStyle/>
          <a:p>
            <a:pPr algn="ctr"/>
            <a:r>
              <a:rPr lang="en-US" sz="2000">
                <a:solidFill>
                  <a:srgbClr val="990099"/>
                </a:solidFill>
              </a:rPr>
              <a:t>Advice</a:t>
            </a:r>
          </a:p>
          <a:p>
            <a:pPr algn="ctr"/>
            <a:r>
              <a:rPr lang="en-US" sz="2000">
                <a:solidFill>
                  <a:srgbClr val="990099"/>
                </a:solidFill>
              </a:rPr>
              <a:t>on </a:t>
            </a:r>
          </a:p>
          <a:p>
            <a:pPr algn="ctr"/>
            <a:r>
              <a:rPr lang="en-US" sz="2000">
                <a:solidFill>
                  <a:srgbClr val="990099"/>
                </a:solidFill>
              </a:rPr>
              <a:t>System</a:t>
            </a:r>
          </a:p>
          <a:p>
            <a:pPr algn="ctr"/>
            <a:r>
              <a:rPr lang="en-US" sz="2000">
                <a:solidFill>
                  <a:srgbClr val="990099"/>
                </a:solidFill>
              </a:rPr>
              <a:t>Usage</a:t>
            </a:r>
          </a:p>
        </p:txBody>
      </p:sp>
      <p:sp>
        <p:nvSpPr>
          <p:cNvPr id="174118" name="Rectangle 38"/>
          <p:cNvSpPr>
            <a:spLocks noChangeArrowheads="1"/>
          </p:cNvSpPr>
          <p:nvPr/>
        </p:nvSpPr>
        <p:spPr bwMode="auto">
          <a:xfrm>
            <a:off x="1547813" y="4797425"/>
            <a:ext cx="935037" cy="935038"/>
          </a:xfrm>
          <a:prstGeom prst="rect">
            <a:avLst/>
          </a:prstGeom>
          <a:noFill/>
          <a:ln w="12700">
            <a:solidFill>
              <a:srgbClr val="800080"/>
            </a:solidFill>
            <a:miter lim="800000"/>
            <a:headEnd/>
            <a:tailEnd/>
          </a:ln>
          <a:effectLst/>
        </p:spPr>
        <p:txBody>
          <a:bodyPr wrap="none" lIns="18000" tIns="18000" rIns="18000" bIns="18000" anchor="ctr"/>
          <a:lstStyle/>
          <a:p>
            <a:pPr algn="ctr"/>
            <a:r>
              <a:rPr lang="en-US" sz="2000">
                <a:solidFill>
                  <a:srgbClr val="990099"/>
                </a:solidFill>
              </a:rPr>
              <a:t>Adapt</a:t>
            </a:r>
          </a:p>
          <a:p>
            <a:pPr algn="ctr"/>
            <a:r>
              <a:rPr lang="en-US" sz="2000">
                <a:solidFill>
                  <a:srgbClr val="990099"/>
                </a:solidFill>
              </a:rPr>
              <a:t>the </a:t>
            </a:r>
          </a:p>
          <a:p>
            <a:pPr algn="ctr"/>
            <a:r>
              <a:rPr lang="en-US" sz="2000">
                <a:solidFill>
                  <a:srgbClr val="990099"/>
                </a:solidFill>
              </a:rPr>
              <a:t>Interface</a:t>
            </a:r>
          </a:p>
        </p:txBody>
      </p:sp>
      <p:sp>
        <p:nvSpPr>
          <p:cNvPr id="174119" name="Rectangle 39"/>
          <p:cNvSpPr>
            <a:spLocks noChangeArrowheads="1"/>
          </p:cNvSpPr>
          <p:nvPr/>
        </p:nvSpPr>
        <p:spPr bwMode="auto">
          <a:xfrm>
            <a:off x="179388" y="4797425"/>
            <a:ext cx="1223962" cy="955675"/>
          </a:xfrm>
          <a:prstGeom prst="rect">
            <a:avLst/>
          </a:prstGeom>
          <a:noFill/>
          <a:ln w="12700">
            <a:solidFill>
              <a:srgbClr val="800080"/>
            </a:solidFill>
            <a:miter lim="800000"/>
            <a:headEnd/>
            <a:tailEnd/>
          </a:ln>
          <a:effectLst/>
        </p:spPr>
        <p:txBody>
          <a:bodyPr wrap="none" lIns="18000" tIns="18000" rIns="18000" bIns="18000" anchor="ctr"/>
          <a:lstStyle/>
          <a:p>
            <a:pPr algn="ctr"/>
            <a:r>
              <a:rPr lang="en-US" sz="2000">
                <a:solidFill>
                  <a:srgbClr val="990099"/>
                </a:solidFill>
              </a:rPr>
              <a:t>Take Over</a:t>
            </a:r>
          </a:p>
          <a:p>
            <a:pPr algn="ctr"/>
            <a:r>
              <a:rPr lang="en-US" sz="2000">
                <a:solidFill>
                  <a:srgbClr val="990099"/>
                </a:solidFill>
              </a:rPr>
              <a:t>Routine </a:t>
            </a:r>
          </a:p>
          <a:p>
            <a:pPr algn="ctr"/>
            <a:r>
              <a:rPr lang="en-US" sz="2000">
                <a:solidFill>
                  <a:srgbClr val="990099"/>
                </a:solidFill>
              </a:rPr>
              <a:t>Tasks</a:t>
            </a:r>
          </a:p>
        </p:txBody>
      </p:sp>
      <p:sp>
        <p:nvSpPr>
          <p:cNvPr id="174122" name="Rectangle 42"/>
          <p:cNvSpPr>
            <a:spLocks noChangeArrowheads="1"/>
          </p:cNvSpPr>
          <p:nvPr/>
        </p:nvSpPr>
        <p:spPr bwMode="auto">
          <a:xfrm>
            <a:off x="6372225" y="4797425"/>
            <a:ext cx="1476375" cy="865188"/>
          </a:xfrm>
          <a:prstGeom prst="rect">
            <a:avLst/>
          </a:prstGeom>
          <a:noFill/>
          <a:ln w="12700">
            <a:solidFill>
              <a:srgbClr val="800080"/>
            </a:solidFill>
            <a:miter lim="800000"/>
            <a:headEnd/>
            <a:tailEnd/>
          </a:ln>
          <a:effectLst/>
        </p:spPr>
        <p:txBody>
          <a:bodyPr wrap="none" lIns="18000" tIns="18000" rIns="18000" bIns="18000" anchor="ctr"/>
          <a:lstStyle/>
          <a:p>
            <a:pPr algn="ctr"/>
            <a:r>
              <a:rPr lang="en-US" sz="2000">
                <a:solidFill>
                  <a:srgbClr val="990099"/>
                </a:solidFill>
              </a:rPr>
              <a:t>Tailor</a:t>
            </a:r>
          </a:p>
          <a:p>
            <a:pPr algn="ctr"/>
            <a:r>
              <a:rPr lang="en-US" sz="2000">
                <a:solidFill>
                  <a:srgbClr val="990099"/>
                </a:solidFill>
              </a:rPr>
              <a:t>Info</a:t>
            </a:r>
          </a:p>
          <a:p>
            <a:pPr algn="ctr"/>
            <a:r>
              <a:rPr lang="en-US" sz="2000">
                <a:solidFill>
                  <a:srgbClr val="990099"/>
                </a:solidFill>
              </a:rPr>
              <a:t>Presentation</a:t>
            </a:r>
          </a:p>
        </p:txBody>
      </p:sp>
      <p:sp>
        <p:nvSpPr>
          <p:cNvPr id="174123" name="Rectangle 43"/>
          <p:cNvSpPr>
            <a:spLocks noChangeArrowheads="1"/>
          </p:cNvSpPr>
          <p:nvPr/>
        </p:nvSpPr>
        <p:spPr bwMode="auto">
          <a:xfrm>
            <a:off x="7956550" y="4652963"/>
            <a:ext cx="936625" cy="1223962"/>
          </a:xfrm>
          <a:prstGeom prst="rect">
            <a:avLst/>
          </a:prstGeom>
          <a:noFill/>
          <a:ln w="12700">
            <a:solidFill>
              <a:srgbClr val="800080"/>
            </a:solidFill>
            <a:miter lim="800000"/>
            <a:headEnd/>
            <a:tailEnd/>
          </a:ln>
          <a:effectLst/>
        </p:spPr>
        <p:txBody>
          <a:bodyPr wrap="none" lIns="18000" tIns="18000" rIns="18000" bIns="18000" anchor="ctr"/>
          <a:lstStyle/>
          <a:p>
            <a:pPr algn="ctr"/>
            <a:r>
              <a:rPr lang="en-US" sz="2000">
                <a:solidFill>
                  <a:srgbClr val="990099"/>
                </a:solidFill>
              </a:rPr>
              <a:t>Advice</a:t>
            </a:r>
          </a:p>
          <a:p>
            <a:pPr algn="ctr"/>
            <a:r>
              <a:rPr lang="en-US" sz="2000">
                <a:solidFill>
                  <a:srgbClr val="990099"/>
                </a:solidFill>
              </a:rPr>
              <a:t>on </a:t>
            </a:r>
          </a:p>
          <a:p>
            <a:pPr algn="ctr"/>
            <a:r>
              <a:rPr lang="en-US" sz="2000">
                <a:solidFill>
                  <a:srgbClr val="990099"/>
                </a:solidFill>
              </a:rPr>
              <a:t>task</a:t>
            </a:r>
          </a:p>
        </p:txBody>
      </p:sp>
      <p:sp>
        <p:nvSpPr>
          <p:cNvPr id="21" name="Rectangle 23"/>
          <p:cNvSpPr>
            <a:spLocks noChangeArrowheads="1"/>
          </p:cNvSpPr>
          <p:nvPr/>
        </p:nvSpPr>
        <p:spPr bwMode="auto">
          <a:xfrm>
            <a:off x="3635896" y="5086350"/>
            <a:ext cx="2592288" cy="792163"/>
          </a:xfrm>
          <a:prstGeom prst="rect">
            <a:avLst/>
          </a:prstGeom>
          <a:noFill/>
          <a:ln w="12700">
            <a:solidFill>
              <a:srgbClr val="800080"/>
            </a:solidFill>
            <a:miter lim="800000"/>
            <a:headEnd/>
            <a:tailEnd/>
          </a:ln>
          <a:effectLst/>
        </p:spPr>
        <p:txBody>
          <a:bodyPr wrap="none" lIns="18000" tIns="18000" rIns="18000" bIns="18000" anchor="ctr"/>
          <a:lstStyle/>
          <a:p>
            <a:pPr algn="ctr"/>
            <a:r>
              <a:rPr lang="en-US" sz="2000" dirty="0">
                <a:solidFill>
                  <a:srgbClr val="990099"/>
                </a:solidFill>
              </a:rPr>
              <a:t>Retrieve Info/</a:t>
            </a:r>
          </a:p>
          <a:p>
            <a:pPr algn="ctr"/>
            <a:r>
              <a:rPr lang="en-US" sz="2000" dirty="0">
                <a:solidFill>
                  <a:srgbClr val="990099"/>
                </a:solidFill>
              </a:rPr>
              <a:t>Recommend Objects</a:t>
            </a:r>
          </a:p>
        </p:txBody>
      </p:sp>
    </p:spTree>
    <p:extLst>
      <p:ext uri="{BB962C8B-B14F-4D97-AF65-F5344CB8AC3E}">
        <p14:creationId xmlns:p14="http://schemas.microsoft.com/office/powerpoint/2010/main" val="2444438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Horvitz Mixed-Initiative principles</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indent="-342900">
              <a:spcBef>
                <a:spcPct val="20000"/>
              </a:spcBef>
            </a:pPr>
            <a:endParaRPr lang="en-US" sz="2800" dirty="0"/>
          </a:p>
          <a:p>
            <a:pPr marL="457200" indent="-457200">
              <a:spcBef>
                <a:spcPts val="600"/>
              </a:spcBef>
              <a:buClr>
                <a:schemeClr val="accent2"/>
              </a:buClr>
              <a:buFont typeface="+mj-lt"/>
              <a:buAutoNum type="arabicPeriod"/>
            </a:pPr>
            <a:r>
              <a:rPr lang="en-US" sz="2000" dirty="0">
                <a:solidFill>
                  <a:srgbClr val="FF0000"/>
                </a:solidFill>
                <a:latin typeface="Arial" panose="020B0604020202020204" pitchFamily="34" charset="0"/>
              </a:rPr>
              <a:t>Significant value-added automation</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uncertainty about user goals</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status of user attention in timing services</a:t>
            </a:r>
          </a:p>
          <a:p>
            <a:pPr marL="457200" indent="-457200">
              <a:spcBef>
                <a:spcPts val="600"/>
              </a:spcBef>
              <a:buClr>
                <a:schemeClr val="accent2"/>
              </a:buClr>
              <a:buFont typeface="+mj-lt"/>
              <a:buAutoNum type="arabicPeriod"/>
            </a:pPr>
            <a:r>
              <a:rPr lang="en-US" sz="2000" dirty="0">
                <a:latin typeface="Arial" panose="020B0604020202020204" pitchFamily="34" charset="0"/>
              </a:rPr>
              <a:t>Infer ideal action in light of </a:t>
            </a:r>
            <a:r>
              <a:rPr lang="en-US" sz="2000" dirty="0">
                <a:solidFill>
                  <a:srgbClr val="FF0000"/>
                </a:solidFill>
                <a:latin typeface="Arial" panose="020B0604020202020204" pitchFamily="34" charset="0"/>
              </a:rPr>
              <a:t>costs</a:t>
            </a:r>
            <a:r>
              <a:rPr lang="en-US" sz="2000" dirty="0">
                <a:latin typeface="Arial" panose="020B0604020202020204" pitchFamily="34" charset="0"/>
              </a:rPr>
              <a:t>, benefits and uncertainties</a:t>
            </a:r>
          </a:p>
          <a:p>
            <a:pPr marL="457200" indent="-457200">
              <a:spcBef>
                <a:spcPts val="600"/>
              </a:spcBef>
              <a:buClr>
                <a:schemeClr val="accent2"/>
              </a:buClr>
              <a:buFont typeface="+mj-lt"/>
              <a:buAutoNum type="arabicPeriod"/>
            </a:pPr>
            <a:r>
              <a:rPr lang="en-US" sz="2000" dirty="0">
                <a:latin typeface="Arial" panose="020B0604020202020204" pitchFamily="34" charset="0"/>
              </a:rPr>
              <a:t>Use dialogue to resolve uncertainty</a:t>
            </a:r>
          </a:p>
          <a:p>
            <a:pPr marL="360000" indent="-457200">
              <a:spcBef>
                <a:spcPts val="600"/>
              </a:spcBef>
              <a:buClr>
                <a:schemeClr val="accent2"/>
              </a:buClr>
              <a:buFont typeface="+mj-lt"/>
              <a:buAutoNum type="arabicPeriod"/>
            </a:pPr>
            <a:r>
              <a:rPr lang="en-US" sz="2000" dirty="0">
                <a:latin typeface="Arial" panose="020B0604020202020204" pitchFamily="34" charset="0"/>
              </a:rPr>
              <a:t>Allow direct invocation and termination</a:t>
            </a:r>
          </a:p>
          <a:p>
            <a:pPr marL="360000" indent="-457200">
              <a:spcBef>
                <a:spcPts val="600"/>
              </a:spcBef>
              <a:buClr>
                <a:schemeClr val="accent2"/>
              </a:buClr>
              <a:buFont typeface="+mj-lt"/>
              <a:buAutoNum type="arabicPeriod"/>
            </a:pPr>
            <a:r>
              <a:rPr lang="en-US" sz="2000" dirty="0">
                <a:solidFill>
                  <a:srgbClr val="FF0000"/>
                </a:solidFill>
                <a:latin typeface="Arial" panose="020B0604020202020204" pitchFamily="34" charset="0"/>
              </a:rPr>
              <a:t>Minimize cost of poor guesses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Match precision of services with goal uncertainty</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Mechanisms for user-system collaboration to refine results </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Socially appropriate behaviors for agent-user interaction</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Maintaining working memory of recent interactions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Continuous learning via observation</a:t>
            </a:r>
          </a:p>
          <a:p>
            <a:pPr marL="457200" indent="-457200">
              <a:spcBef>
                <a:spcPts val="0"/>
              </a:spcBef>
              <a:buClr>
                <a:schemeClr val="accent2"/>
              </a:buClr>
              <a:buFont typeface="+mj-lt"/>
              <a:buAutoNum type="arabicPeriod"/>
            </a:pPr>
            <a:endParaRPr lang="en-US" sz="2000" dirty="0">
              <a:latin typeface="Arial" panose="020B0604020202020204" pitchFamily="34" charset="0"/>
            </a:endParaRPr>
          </a:p>
        </p:txBody>
      </p:sp>
    </p:spTree>
    <p:extLst>
      <p:ext uri="{BB962C8B-B14F-4D97-AF65-F5344CB8AC3E}">
        <p14:creationId xmlns:p14="http://schemas.microsoft.com/office/powerpoint/2010/main" val="113944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250825" y="1916113"/>
            <a:ext cx="7200900" cy="648792"/>
          </a:xfrm>
          <a:prstGeom prst="rect">
            <a:avLst/>
          </a:prstGeom>
          <a:solidFill>
            <a:srgbClr val="FFFF00"/>
          </a:solidFill>
          <a:ln w="9525">
            <a:noFill/>
            <a:miter lim="800000"/>
            <a:headEnd/>
            <a:tailEnd/>
          </a:ln>
          <a:effectLst/>
        </p:spPr>
        <p:txBody>
          <a:bodyPr wrap="none" anchor="ctr"/>
          <a:lstStyle/>
          <a:p>
            <a:endParaRPr lang="en-CA"/>
          </a:p>
        </p:txBody>
      </p:sp>
      <p:sp>
        <p:nvSpPr>
          <p:cNvPr id="214019" name="Rectangle 3"/>
          <p:cNvSpPr>
            <a:spLocks noGrp="1" noChangeArrowheads="1"/>
          </p:cNvSpPr>
          <p:nvPr>
            <p:ph type="title"/>
          </p:nvPr>
        </p:nvSpPr>
        <p:spPr>
          <a:xfrm>
            <a:off x="684213" y="0"/>
            <a:ext cx="7772400" cy="1143000"/>
          </a:xfrm>
        </p:spPr>
        <p:txBody>
          <a:bodyPr/>
          <a:lstStyle/>
          <a:p>
            <a:r>
              <a:rPr lang="en-US"/>
              <a:t>Overview</a:t>
            </a:r>
          </a:p>
        </p:txBody>
      </p:sp>
      <p:sp>
        <p:nvSpPr>
          <p:cNvPr id="214020" name="Rectangle 4"/>
          <p:cNvSpPr>
            <a:spLocks noChangeArrowheads="1"/>
          </p:cNvSpPr>
          <p:nvPr/>
        </p:nvSpPr>
        <p:spPr bwMode="auto">
          <a:xfrm>
            <a:off x="457200" y="1341438"/>
            <a:ext cx="8507413" cy="2443162"/>
          </a:xfrm>
          <a:prstGeom prst="rect">
            <a:avLst/>
          </a:prstGeom>
          <a:noFill/>
          <a:ln w="9525">
            <a:noFill/>
            <a:miter lim="800000"/>
            <a:headEnd/>
            <a:tailEnd/>
          </a:ln>
          <a:effectLst/>
        </p:spPr>
        <p:txBody>
          <a:bodyPr>
            <a:spAutoFit/>
          </a:bodyPr>
          <a:lstStyle/>
          <a:p>
            <a:pPr marL="457200" indent="-457200">
              <a:spcBef>
                <a:spcPct val="50000"/>
              </a:spcBef>
              <a:buClr>
                <a:schemeClr val="accent2"/>
              </a:buClr>
              <a:buFont typeface="Wingdings" pitchFamily="2" charset="2"/>
              <a:buChar char="q"/>
            </a:pPr>
            <a:r>
              <a:rPr lang="en-US" sz="2800" dirty="0">
                <a:latin typeface="Arial" panose="020B0604020202020204" pitchFamily="34" charset="0"/>
              </a:rPr>
              <a:t>Functions and Forms of Adaptive IUIs</a:t>
            </a:r>
          </a:p>
          <a:p>
            <a:pPr marL="457200" indent="-457200">
              <a:spcBef>
                <a:spcPct val="50000"/>
              </a:spcBef>
              <a:buClr>
                <a:schemeClr val="accent2"/>
              </a:buClr>
              <a:buFont typeface="Wingdings" pitchFamily="2" charset="2"/>
              <a:buChar char="q"/>
            </a:pPr>
            <a:r>
              <a:rPr lang="en-US" sz="2800" dirty="0">
                <a:latin typeface="Arial" panose="020B0604020202020204" pitchFamily="34" charset="0"/>
              </a:rPr>
              <a:t>Components</a:t>
            </a:r>
          </a:p>
          <a:p>
            <a:pPr marL="457200" indent="-457200">
              <a:spcBef>
                <a:spcPct val="50000"/>
              </a:spcBef>
              <a:buClr>
                <a:schemeClr val="accent2"/>
              </a:buClr>
              <a:buFont typeface="Wingdings" pitchFamily="2" charset="2"/>
              <a:buChar char="q"/>
            </a:pPr>
            <a:r>
              <a:rPr lang="en-US" sz="2800" dirty="0">
                <a:latin typeface="Arial" panose="020B0604020202020204" pitchFamily="34" charset="0"/>
              </a:rPr>
              <a:t>Usability and Evaluation</a:t>
            </a:r>
          </a:p>
          <a:p>
            <a:pPr marL="457200" indent="-457200">
              <a:spcBef>
                <a:spcPct val="50000"/>
              </a:spcBef>
              <a:buClr>
                <a:schemeClr val="accent2"/>
              </a:buClr>
              <a:buFont typeface="Wingdings" pitchFamily="2" charset="2"/>
              <a:buChar char="q"/>
            </a:pPr>
            <a:endParaRPr lang="en-US" sz="2800" dirty="0"/>
          </a:p>
        </p:txBody>
      </p:sp>
    </p:spTree>
    <p:extLst>
      <p:ext uri="{BB962C8B-B14F-4D97-AF65-F5344CB8AC3E}">
        <p14:creationId xmlns:p14="http://schemas.microsoft.com/office/powerpoint/2010/main" val="362632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wipe(left)">
                                      <p:cBhvr>
                                        <p:cTn id="7" dur="500"/>
                                        <p:tgtEl>
                                          <p:spTgt spid="214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714348" y="0"/>
            <a:ext cx="7772400" cy="1000108"/>
          </a:xfrm>
        </p:spPr>
        <p:txBody>
          <a:bodyPr>
            <a:normAutofit/>
          </a:bodyPr>
          <a:lstStyle/>
          <a:p>
            <a:r>
              <a:rPr lang="en-US" b="0" dirty="0">
                <a:latin typeface="Arial" panose="020B0604020202020204" pitchFamily="34" charset="0"/>
                <a:cs typeface="Arial" panose="020B0604020202020204" pitchFamily="34" charset="0"/>
              </a:rPr>
              <a:t>Adaptation Cycle</a:t>
            </a:r>
            <a:endParaRPr lang="en-US" sz="3600" b="0" dirty="0">
              <a:latin typeface="Arial" panose="020B0604020202020204" pitchFamily="34" charset="0"/>
              <a:cs typeface="Arial" panose="020B0604020202020204" pitchFamily="34" charset="0"/>
            </a:endParaRPr>
          </a:p>
        </p:txBody>
      </p:sp>
      <p:sp>
        <p:nvSpPr>
          <p:cNvPr id="25" name="Rectangle 3"/>
          <p:cNvSpPr>
            <a:spLocks noChangeArrowheads="1"/>
          </p:cNvSpPr>
          <p:nvPr/>
        </p:nvSpPr>
        <p:spPr bwMode="auto">
          <a:xfrm>
            <a:off x="270679" y="878548"/>
            <a:ext cx="8458200" cy="830997"/>
          </a:xfrm>
          <a:prstGeom prst="rect">
            <a:avLst/>
          </a:prstGeom>
          <a:noFill/>
          <a:ln w="9525">
            <a:noFill/>
            <a:miter lim="800000"/>
            <a:headEnd/>
            <a:tailEnd/>
          </a:ln>
          <a:effectLst/>
        </p:spPr>
        <p:txBody>
          <a:bodyPr>
            <a:spAutoFit/>
          </a:bodyPr>
          <a:lstStyle/>
          <a:p>
            <a:pPr marL="457200" indent="-457200">
              <a:spcBef>
                <a:spcPct val="50000"/>
              </a:spcBef>
              <a:buClr>
                <a:schemeClr val="accent2"/>
              </a:buClr>
              <a:buFont typeface="Wingdings" pitchFamily="2" charset="2"/>
              <a:buChar char="q"/>
            </a:pPr>
            <a:r>
              <a:rPr lang="en-US" sz="2400" dirty="0">
                <a:latin typeface="Arial" panose="020B0604020202020204" pitchFamily="34" charset="0"/>
                <a:ea typeface="Microsoft Sans Serif" panose="020B0604020202020204" pitchFamily="34" charset="0"/>
              </a:rPr>
              <a:t>Adapt behavior to user </a:t>
            </a:r>
            <a:r>
              <a:rPr lang="en-US" sz="2400" i="1" dirty="0">
                <a:latin typeface="Arial" panose="020B0604020202020204" pitchFamily="34" charset="0"/>
                <a:ea typeface="Microsoft Sans Serif" panose="020B0604020202020204" pitchFamily="34" charset="0"/>
              </a:rPr>
              <a:t>U </a:t>
            </a:r>
            <a:r>
              <a:rPr lang="en-US" sz="2400" dirty="0">
                <a:latin typeface="Arial" panose="020B0604020202020204" pitchFamily="34" charset="0"/>
                <a:ea typeface="Microsoft Sans Serif" panose="020B0604020202020204" pitchFamily="34" charset="0"/>
              </a:rPr>
              <a:t>on the basis of </a:t>
            </a:r>
            <a:r>
              <a:rPr lang="en-US" sz="2400" dirty="0">
                <a:solidFill>
                  <a:srgbClr val="FF0000"/>
                </a:solidFill>
                <a:latin typeface="Arial" panose="020B0604020202020204" pitchFamily="34" charset="0"/>
                <a:ea typeface="Microsoft Sans Serif" panose="020B0604020202020204" pitchFamily="34" charset="0"/>
              </a:rPr>
              <a:t>nontrivial inferences</a:t>
            </a:r>
            <a:r>
              <a:rPr lang="en-US" sz="2400" dirty="0">
                <a:latin typeface="Arial" panose="020B0604020202020204" pitchFamily="34" charset="0"/>
                <a:ea typeface="Microsoft Sans Serif" panose="020B0604020202020204" pitchFamily="34" charset="0"/>
              </a:rPr>
              <a:t> from information about </a:t>
            </a:r>
            <a:r>
              <a:rPr lang="en-US" sz="2400" i="1" dirty="0">
                <a:latin typeface="Arial" panose="020B0604020202020204" pitchFamily="34" charset="0"/>
                <a:ea typeface="Microsoft Sans Serif" panose="020B0604020202020204" pitchFamily="34" charset="0"/>
              </a:rPr>
              <a:t>U</a:t>
            </a: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2302" y="3694989"/>
            <a:ext cx="1242519" cy="826883"/>
          </a:xfrm>
          <a:prstGeom prst="rect">
            <a:avLst/>
          </a:prstGeom>
        </p:spPr>
      </p:pic>
      <p:cxnSp>
        <p:nvCxnSpPr>
          <p:cNvPr id="18" name="AutoShape 9"/>
          <p:cNvCxnSpPr>
            <a:cxnSpLocks noChangeShapeType="1"/>
          </p:cNvCxnSpPr>
          <p:nvPr/>
        </p:nvCxnSpPr>
        <p:spPr bwMode="auto">
          <a:xfrm rot="10800000" flipV="1">
            <a:off x="1081092" y="2345287"/>
            <a:ext cx="1776429" cy="1071569"/>
          </a:xfrm>
          <a:prstGeom prst="bentConnector3">
            <a:avLst>
              <a:gd name="adj1" fmla="val 100044"/>
            </a:avLst>
          </a:prstGeom>
          <a:noFill/>
          <a:ln w="50800">
            <a:solidFill>
              <a:srgbClr val="0000FF"/>
            </a:solidFill>
            <a:miter lim="800000"/>
            <a:headEnd type="none" w="sm" len="sm"/>
            <a:tailEnd type="triangle" w="lg" len="lg"/>
          </a:ln>
        </p:spPr>
      </p:cxnSp>
      <p:cxnSp>
        <p:nvCxnSpPr>
          <p:cNvPr id="19" name="Elbow Connector 18"/>
          <p:cNvCxnSpPr/>
          <p:nvPr/>
        </p:nvCxnSpPr>
        <p:spPr>
          <a:xfrm rot="16200000" flipH="1">
            <a:off x="1067533" y="4859162"/>
            <a:ext cx="642954" cy="1044471"/>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flipV="1">
            <a:off x="6429420" y="3059668"/>
            <a:ext cx="142876"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34" idx="2"/>
          </p:cNvCxnSpPr>
          <p:nvPr/>
        </p:nvCxnSpPr>
        <p:spPr>
          <a:xfrm flipV="1">
            <a:off x="4152917" y="4132822"/>
            <a:ext cx="3535355" cy="1586571"/>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hape 55"/>
          <p:cNvCxnSpPr>
            <a:endCxn id="28" idx="3"/>
          </p:cNvCxnSpPr>
          <p:nvPr/>
        </p:nvCxnSpPr>
        <p:spPr>
          <a:xfrm rot="10800000">
            <a:off x="4585714" y="2385594"/>
            <a:ext cx="3027190" cy="1317017"/>
          </a:xfrm>
          <a:prstGeom prst="bentConnector3">
            <a:avLst>
              <a:gd name="adj1" fmla="val -456"/>
            </a:avLst>
          </a:prstGeom>
          <a:ln w="4762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 Box 8"/>
          <p:cNvSpPr txBox="1">
            <a:spLocks noChangeArrowheads="1"/>
          </p:cNvSpPr>
          <p:nvPr/>
        </p:nvSpPr>
        <p:spPr bwMode="auto">
          <a:xfrm>
            <a:off x="2857521" y="2031650"/>
            <a:ext cx="1728193" cy="707886"/>
          </a:xfrm>
          <a:prstGeom prst="rect">
            <a:avLst/>
          </a:prstGeom>
          <a:solidFill>
            <a:schemeClr val="accent5">
              <a:lumMod val="20000"/>
              <a:lumOff val="80000"/>
            </a:schemeClr>
          </a:solidFill>
          <a:ln w="38100">
            <a:solidFill>
              <a:srgbClr val="0000FF"/>
            </a:solidFill>
            <a:miter lim="800000"/>
            <a:headEnd/>
            <a:tailEnd/>
          </a:ln>
        </p:spPr>
        <p:txBody>
          <a:bodyPr wrap="square" anchor="ctr" anchorCtr="0">
            <a:spAutoFit/>
          </a:bodyPr>
          <a:lstStyle/>
          <a:p>
            <a:pPr>
              <a:spcBef>
                <a:spcPts val="600"/>
              </a:spcBef>
            </a:pPr>
            <a:r>
              <a:rPr lang="en-US" sz="2000" b="1" dirty="0">
                <a:solidFill>
                  <a:srgbClr val="0000FF"/>
                </a:solidFill>
                <a:latin typeface="Arial" panose="020B0604020202020204" pitchFamily="34" charset="0"/>
              </a:rPr>
              <a:t>Forms of adaptation</a:t>
            </a:r>
          </a:p>
        </p:txBody>
      </p:sp>
      <p:pic>
        <p:nvPicPr>
          <p:cNvPr id="30" name="Picture 29"/>
          <p:cNvPicPr>
            <a:picLocks noChangeAspect="1"/>
          </p:cNvPicPr>
          <p:nvPr/>
        </p:nvPicPr>
        <p:blipFill>
          <a:blip r:embed="rId5"/>
          <a:stretch>
            <a:fillRect/>
          </a:stretch>
        </p:blipFill>
        <p:spPr>
          <a:xfrm>
            <a:off x="192381" y="3219788"/>
            <a:ext cx="614571" cy="852470"/>
          </a:xfrm>
          <a:prstGeom prst="rect">
            <a:avLst/>
          </a:prstGeom>
        </p:spPr>
      </p:pic>
      <p:pic>
        <p:nvPicPr>
          <p:cNvPr id="32" name="Picture 31"/>
          <p:cNvPicPr>
            <a:picLocks noChangeAspect="1"/>
          </p:cNvPicPr>
          <p:nvPr/>
        </p:nvPicPr>
        <p:blipFill>
          <a:blip r:embed="rId6"/>
          <a:stretch>
            <a:fillRect/>
          </a:stretch>
        </p:blipFill>
        <p:spPr>
          <a:xfrm>
            <a:off x="216622" y="4293096"/>
            <a:ext cx="819256" cy="985771"/>
          </a:xfrm>
          <a:prstGeom prst="rect">
            <a:avLst/>
          </a:prstGeom>
        </p:spPr>
      </p:pic>
      <p:sp>
        <p:nvSpPr>
          <p:cNvPr id="33" name="Text Box 8"/>
          <p:cNvSpPr txBox="1">
            <a:spLocks noChangeArrowheads="1"/>
          </p:cNvSpPr>
          <p:nvPr/>
        </p:nvSpPr>
        <p:spPr bwMode="auto">
          <a:xfrm>
            <a:off x="1939279" y="5519338"/>
            <a:ext cx="2128665" cy="400110"/>
          </a:xfrm>
          <a:prstGeom prst="rect">
            <a:avLst/>
          </a:prstGeom>
          <a:solidFill>
            <a:srgbClr val="CCFFFF"/>
          </a:solidFill>
          <a:ln w="38100">
            <a:solidFill>
              <a:srgbClr val="0000FF"/>
            </a:solidFill>
            <a:miter lim="800000"/>
            <a:headEnd/>
            <a:tailEnd/>
          </a:ln>
        </p:spPr>
        <p:txBody>
          <a:bodyPr wrap="square">
            <a:spAutoFit/>
          </a:bodyPr>
          <a:lstStyle/>
          <a:p>
            <a:r>
              <a:rPr kumimoji="1" lang="en-US" sz="2000" i="1" dirty="0">
                <a:latin typeface="Arial" panose="020B0604020202020204" pitchFamily="34" charset="0"/>
              </a:rPr>
              <a:t> </a:t>
            </a:r>
            <a:r>
              <a:rPr lang="en-US" sz="2000" b="1" dirty="0">
                <a:solidFill>
                  <a:srgbClr val="0000FF"/>
                </a:solidFill>
                <a:latin typeface="Arial" panose="020B0604020202020204" pitchFamily="34" charset="0"/>
              </a:rPr>
              <a:t>Input sources</a:t>
            </a:r>
          </a:p>
        </p:txBody>
      </p:sp>
      <p:sp>
        <p:nvSpPr>
          <p:cNvPr id="34" name="Text Box 8"/>
          <p:cNvSpPr txBox="1">
            <a:spLocks noChangeArrowheads="1"/>
          </p:cNvSpPr>
          <p:nvPr/>
        </p:nvSpPr>
        <p:spPr bwMode="auto">
          <a:xfrm>
            <a:off x="6647664" y="3732712"/>
            <a:ext cx="2081215" cy="400110"/>
          </a:xfrm>
          <a:prstGeom prst="rect">
            <a:avLst/>
          </a:prstGeom>
          <a:solidFill>
            <a:srgbClr val="FFFF99"/>
          </a:solidFill>
          <a:ln w="38100">
            <a:solidFill>
              <a:srgbClr val="0000FF"/>
            </a:solidFill>
            <a:miter lim="800000"/>
            <a:headEnd/>
            <a:tailEnd/>
          </a:ln>
        </p:spPr>
        <p:txBody>
          <a:bodyPr wrap="square">
            <a:spAutoFit/>
          </a:bodyPr>
          <a:lstStyle/>
          <a:p>
            <a:r>
              <a:rPr lang="en-US" sz="2000" b="1" dirty="0">
                <a:solidFill>
                  <a:srgbClr val="0000FF"/>
                </a:solidFill>
                <a:latin typeface="Arial" panose="020B0604020202020204" pitchFamily="34" charset="0"/>
              </a:rPr>
              <a:t>User Model</a:t>
            </a:r>
          </a:p>
        </p:txBody>
      </p:sp>
      <p:sp>
        <p:nvSpPr>
          <p:cNvPr id="35" name="AutoShape 16"/>
          <p:cNvSpPr>
            <a:spLocks noChangeArrowheads="1"/>
          </p:cNvSpPr>
          <p:nvPr/>
        </p:nvSpPr>
        <p:spPr bwMode="auto">
          <a:xfrm>
            <a:off x="6103448" y="2063488"/>
            <a:ext cx="2625431" cy="665133"/>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algn="ctr"/>
            <a:r>
              <a:rPr lang="en-US" sz="2000" dirty="0">
                <a:latin typeface="Arial" panose="020B0604020202020204" pitchFamily="34" charset="0"/>
              </a:rPr>
              <a:t>Inference/Learning:</a:t>
            </a:r>
          </a:p>
          <a:p>
            <a:pPr algn="ctr"/>
            <a:r>
              <a:rPr lang="en-US" sz="2000" dirty="0">
                <a:solidFill>
                  <a:srgbClr val="FF0000"/>
                </a:solidFill>
                <a:latin typeface="Arial" panose="020B0604020202020204" pitchFamily="34" charset="0"/>
              </a:rPr>
              <a:t>how</a:t>
            </a:r>
            <a:r>
              <a:rPr lang="en-US" sz="2000" dirty="0">
                <a:latin typeface="Arial" panose="020B0604020202020204" pitchFamily="34" charset="0"/>
              </a:rPr>
              <a:t> to adapt</a:t>
            </a:r>
          </a:p>
        </p:txBody>
      </p:sp>
      <p:sp>
        <p:nvSpPr>
          <p:cNvPr id="36" name="AutoShape 16"/>
          <p:cNvSpPr>
            <a:spLocks noChangeArrowheads="1"/>
          </p:cNvSpPr>
          <p:nvPr/>
        </p:nvSpPr>
        <p:spPr bwMode="auto">
          <a:xfrm>
            <a:off x="4813324" y="5278867"/>
            <a:ext cx="2625431" cy="1102461"/>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algn="ctr"/>
            <a:r>
              <a:rPr lang="en-US" sz="2000" dirty="0">
                <a:latin typeface="Arial" panose="020B0604020202020204" pitchFamily="34" charset="0"/>
              </a:rPr>
              <a:t>Inference/Learning:</a:t>
            </a:r>
          </a:p>
          <a:p>
            <a:pPr algn="ctr"/>
            <a:r>
              <a:rPr lang="en-US" sz="2000" dirty="0">
                <a:solidFill>
                  <a:srgbClr val="FF0000"/>
                </a:solidFill>
                <a:latin typeface="Arial" panose="020B0604020202020204" pitchFamily="34" charset="0"/>
              </a:rPr>
              <a:t>Relevant user properties/states</a:t>
            </a:r>
          </a:p>
        </p:txBody>
      </p:sp>
    </p:spTree>
    <p:custDataLst>
      <p:tags r:id="rId1"/>
    </p:custDataLst>
    <p:extLst>
      <p:ext uri="{BB962C8B-B14F-4D97-AF65-F5344CB8AC3E}">
        <p14:creationId xmlns:p14="http://schemas.microsoft.com/office/powerpoint/2010/main" val="833665389"/>
      </p:ext>
    </p:extLst>
  </p:cSld>
  <p:clrMapOvr>
    <a:masterClrMapping/>
  </p:clrMapOvr>
  <mc:AlternateContent xmlns:mc="http://schemas.openxmlformats.org/markup-compatibility/2006" xmlns:p14="http://schemas.microsoft.com/office/powerpoint/2010/main">
    <mc:Choice Requires="p14">
      <p:transition spd="slow" p14:dur="2000" advTm="464"/>
    </mc:Choice>
    <mc:Fallback xmlns="">
      <p:transition spd="slow" advTm="46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1026"/>
          <p:cNvSpPr>
            <a:spLocks noGrp="1" noChangeArrowheads="1"/>
          </p:cNvSpPr>
          <p:nvPr>
            <p:ph type="title"/>
          </p:nvPr>
        </p:nvSpPr>
        <p:spPr>
          <a:xfrm>
            <a:off x="782505" y="175773"/>
            <a:ext cx="7920038" cy="1143000"/>
          </a:xfrm>
        </p:spPr>
        <p:txBody>
          <a:bodyPr/>
          <a:lstStyle/>
          <a:p>
            <a:br>
              <a:rPr lang="en-US" b="0" dirty="0">
                <a:solidFill>
                  <a:schemeClr val="tx1"/>
                </a:solidFill>
              </a:rPr>
            </a:br>
            <a:endParaRPr lang="en-US" sz="3200" b="0" dirty="0">
              <a:solidFill>
                <a:schemeClr val="tx1"/>
              </a:solidFill>
            </a:endParaRPr>
          </a:p>
        </p:txBody>
      </p:sp>
      <p:cxnSp>
        <p:nvCxnSpPr>
          <p:cNvPr id="17" name="AutoShape 9"/>
          <p:cNvCxnSpPr>
            <a:cxnSpLocks noChangeShapeType="1"/>
          </p:cNvCxnSpPr>
          <p:nvPr/>
        </p:nvCxnSpPr>
        <p:spPr bwMode="auto">
          <a:xfrm rot="10800000" flipV="1">
            <a:off x="896013" y="836711"/>
            <a:ext cx="1865531" cy="1150361"/>
          </a:xfrm>
          <a:prstGeom prst="bentConnector3">
            <a:avLst>
              <a:gd name="adj1" fmla="val 98432"/>
            </a:avLst>
          </a:prstGeom>
          <a:noFill/>
          <a:ln w="50800">
            <a:solidFill>
              <a:srgbClr val="0000FF"/>
            </a:solidFill>
            <a:miter lim="800000"/>
            <a:headEnd type="none" w="sm" len="sm"/>
            <a:tailEnd type="triangle" w="lg" len="lg"/>
          </a:ln>
        </p:spPr>
      </p:cxnSp>
      <p:cxnSp>
        <p:nvCxnSpPr>
          <p:cNvPr id="18" name="Elbow Connector 17"/>
          <p:cNvCxnSpPr/>
          <p:nvPr/>
        </p:nvCxnSpPr>
        <p:spPr>
          <a:xfrm rot="16200000" flipH="1">
            <a:off x="576471" y="4368100"/>
            <a:ext cx="1540809" cy="1128740"/>
          </a:xfrm>
          <a:prstGeom prst="bentConnector3">
            <a:avLst>
              <a:gd name="adj1" fmla="val 99455"/>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flipV="1">
            <a:off x="6371359" y="1672059"/>
            <a:ext cx="142876"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cxnSpLocks/>
            <a:endCxn id="26" idx="2"/>
          </p:cNvCxnSpPr>
          <p:nvPr/>
        </p:nvCxnSpPr>
        <p:spPr>
          <a:xfrm flipV="1">
            <a:off x="4152917" y="4030780"/>
            <a:ext cx="3348451" cy="1311121"/>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hape 55"/>
          <p:cNvCxnSpPr/>
          <p:nvPr/>
        </p:nvCxnSpPr>
        <p:spPr>
          <a:xfrm rot="16200000" flipV="1">
            <a:off x="5488823" y="36554"/>
            <a:ext cx="1283183" cy="3164455"/>
          </a:xfrm>
          <a:prstGeom prst="bentConnector2">
            <a:avLst/>
          </a:prstGeom>
          <a:ln w="4762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2" name="Text Box 8"/>
          <p:cNvSpPr txBox="1">
            <a:spLocks noChangeArrowheads="1"/>
          </p:cNvSpPr>
          <p:nvPr/>
        </p:nvSpPr>
        <p:spPr bwMode="auto">
          <a:xfrm>
            <a:off x="1902222" y="482459"/>
            <a:ext cx="2625431" cy="1031051"/>
          </a:xfrm>
          <a:prstGeom prst="rect">
            <a:avLst/>
          </a:prstGeom>
          <a:solidFill>
            <a:schemeClr val="accent5">
              <a:lumMod val="20000"/>
              <a:lumOff val="80000"/>
            </a:schemeClr>
          </a:solidFill>
          <a:ln w="38100">
            <a:solidFill>
              <a:srgbClr val="0000FF"/>
            </a:solidFill>
            <a:miter lim="800000"/>
            <a:headEnd/>
            <a:tailEnd/>
          </a:ln>
        </p:spPr>
        <p:txBody>
          <a:bodyPr wrap="square" anchor="ctr" anchorCtr="0">
            <a:spAutoFit/>
          </a:bodyPr>
          <a:lstStyle/>
          <a:p>
            <a:pPr marL="144000" indent="-144000">
              <a:spcBef>
                <a:spcPts val="600"/>
              </a:spcBef>
              <a:buFontTx/>
              <a:buChar char="-"/>
            </a:pPr>
            <a:r>
              <a:rPr lang="en-US" sz="1400" dirty="0">
                <a:latin typeface="Arial" panose="020B0604020202020204" pitchFamily="34" charset="0"/>
              </a:rPr>
              <a:t>Promote the top 8 based on the specific interface adaptation strategy</a:t>
            </a:r>
          </a:p>
          <a:p>
            <a:pPr marL="285750" indent="-285750">
              <a:spcBef>
                <a:spcPts val="600"/>
              </a:spcBef>
              <a:buFontTx/>
              <a:buChar char="-"/>
            </a:pPr>
            <a:endParaRPr lang="en-US" sz="1400" dirty="0">
              <a:latin typeface="Arial" panose="020B0604020202020204" pitchFamily="34" charset="0"/>
            </a:endParaRPr>
          </a:p>
        </p:txBody>
      </p:sp>
      <p:sp>
        <p:nvSpPr>
          <p:cNvPr id="25" name="Text Box 8"/>
          <p:cNvSpPr txBox="1">
            <a:spLocks noChangeArrowheads="1"/>
          </p:cNvSpPr>
          <p:nvPr/>
        </p:nvSpPr>
        <p:spPr bwMode="auto">
          <a:xfrm>
            <a:off x="1836886" y="4442120"/>
            <a:ext cx="2128665" cy="2123658"/>
          </a:xfrm>
          <a:prstGeom prst="rect">
            <a:avLst/>
          </a:prstGeom>
          <a:solidFill>
            <a:srgbClr val="CCFFFF"/>
          </a:solidFill>
          <a:ln w="38100">
            <a:solidFill>
              <a:srgbClr val="0000FF"/>
            </a:solidFill>
            <a:miter lim="800000"/>
            <a:headEnd/>
            <a:tailEnd/>
          </a:ln>
        </p:spPr>
        <p:txBody>
          <a:bodyPr wrap="square">
            <a:spAutoFit/>
          </a:bodyPr>
          <a:lstStyle/>
          <a:p>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r>
              <a:rPr lang="en-US" sz="1600" dirty="0">
                <a:solidFill>
                  <a:srgbClr val="0000FF"/>
                </a:solidFill>
                <a:latin typeface="Arial" panose="020B0604020202020204" pitchFamily="34" charset="0"/>
              </a:rPr>
              <a:t>User activity with menu selection</a:t>
            </a: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2000" dirty="0">
              <a:solidFill>
                <a:srgbClr val="0000FF"/>
              </a:solidFill>
              <a:latin typeface="Arial" panose="020B0604020202020204" pitchFamily="34" charset="0"/>
            </a:endParaRPr>
          </a:p>
        </p:txBody>
      </p:sp>
      <p:sp>
        <p:nvSpPr>
          <p:cNvPr id="26" name="Text Box 8"/>
          <p:cNvSpPr txBox="1">
            <a:spLocks noChangeArrowheads="1"/>
          </p:cNvSpPr>
          <p:nvPr/>
        </p:nvSpPr>
        <p:spPr bwMode="auto">
          <a:xfrm>
            <a:off x="6300192" y="2153343"/>
            <a:ext cx="2402351" cy="1877437"/>
          </a:xfrm>
          <a:prstGeom prst="rect">
            <a:avLst/>
          </a:prstGeom>
          <a:solidFill>
            <a:srgbClr val="FFFF99"/>
          </a:solidFill>
          <a:ln w="38100">
            <a:solidFill>
              <a:srgbClr val="0000FF"/>
            </a:solidFill>
            <a:miter lim="800000"/>
            <a:headEnd/>
            <a:tailEnd/>
          </a:ln>
        </p:spPr>
        <p:txBody>
          <a:bodyPr wrap="square">
            <a:spAutoFit/>
          </a:bodyPr>
          <a:lstStyle/>
          <a:p>
            <a:r>
              <a:rPr lang="en-US" sz="2000" b="1" dirty="0">
                <a:solidFill>
                  <a:srgbClr val="0000FF"/>
                </a:solidFill>
                <a:latin typeface="Arial" panose="020B0604020202020204" pitchFamily="34" charset="0"/>
              </a:rPr>
              <a:t>User Model</a:t>
            </a:r>
          </a:p>
          <a:p>
            <a:endParaRPr lang="en-US" sz="2000" b="1" dirty="0">
              <a:solidFill>
                <a:srgbClr val="0000FF"/>
              </a:solidFill>
              <a:latin typeface="Arial" panose="020B0604020202020204" pitchFamily="34" charset="0"/>
            </a:endParaRPr>
          </a:p>
          <a:p>
            <a:r>
              <a:rPr lang="en-US" sz="2000" dirty="0">
                <a:latin typeface="Arial" panose="020B0604020202020204" pitchFamily="34" charset="0"/>
              </a:rPr>
              <a:t>Most frequent/recent commands</a:t>
            </a:r>
          </a:p>
          <a:p>
            <a:endPar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28" name="AutoShape 16"/>
          <p:cNvSpPr>
            <a:spLocks noChangeArrowheads="1"/>
          </p:cNvSpPr>
          <p:nvPr/>
        </p:nvSpPr>
        <p:spPr bwMode="auto">
          <a:xfrm>
            <a:off x="6115033" y="328414"/>
            <a:ext cx="2625431" cy="1579297"/>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marL="144000" indent="-144000">
              <a:buFont typeface="Arial" panose="020B0604020202020204" pitchFamily="34" charset="0"/>
              <a:buChar char="•"/>
            </a:pPr>
            <a:endParaRPr lang="en-US" sz="1400" dirty="0">
              <a:latin typeface="Arial" panose="020B0604020202020204" pitchFamily="34" charset="0"/>
            </a:endParaRPr>
          </a:p>
          <a:p>
            <a:pPr algn="ctr"/>
            <a:endParaRPr lang="en-US" sz="1400" dirty="0">
              <a:latin typeface="Arial" panose="020B0604020202020204" pitchFamily="34" charset="0"/>
            </a:endParaRPr>
          </a:p>
          <a:p>
            <a:pPr algn="ctr"/>
            <a:r>
              <a:rPr lang="en-US" sz="1400" dirty="0">
                <a:latin typeface="Arial" panose="020B0604020202020204" pitchFamily="34" charset="0"/>
              </a:rPr>
              <a:t>Select the top N (eight)</a:t>
            </a:r>
          </a:p>
          <a:p>
            <a:pPr algn="ctr"/>
            <a:endParaRPr lang="en-US" sz="2000" dirty="0">
              <a:latin typeface="Arial" panose="020B0604020202020204" pitchFamily="34" charset="0"/>
            </a:endParaRPr>
          </a:p>
        </p:txBody>
      </p:sp>
      <p:sp>
        <p:nvSpPr>
          <p:cNvPr id="29" name="AutoShape 16"/>
          <p:cNvSpPr>
            <a:spLocks noChangeArrowheads="1"/>
          </p:cNvSpPr>
          <p:nvPr/>
        </p:nvSpPr>
        <p:spPr bwMode="auto">
          <a:xfrm>
            <a:off x="4516646" y="4825930"/>
            <a:ext cx="2911102" cy="1676962"/>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endParaRPr lang="en-US" sz="1600" dirty="0">
              <a:latin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rPr>
              <a:t>Computation of frequency and recency</a:t>
            </a:r>
          </a:p>
        </p:txBody>
      </p:sp>
      <p:grpSp>
        <p:nvGrpSpPr>
          <p:cNvPr id="14" name="Group 13">
            <a:extLst>
              <a:ext uri="{FF2B5EF4-FFF2-40B4-BE49-F238E27FC236}">
                <a16:creationId xmlns:a16="http://schemas.microsoft.com/office/drawing/2014/main" id="{D6B0EBC8-55EF-43CA-896A-E974456A3D43}"/>
              </a:ext>
            </a:extLst>
          </p:cNvPr>
          <p:cNvGrpSpPr/>
          <p:nvPr/>
        </p:nvGrpSpPr>
        <p:grpSpPr>
          <a:xfrm>
            <a:off x="210079" y="2362169"/>
            <a:ext cx="5016476" cy="1283184"/>
            <a:chOff x="683568" y="908720"/>
            <a:chExt cx="7968804" cy="2965361"/>
          </a:xfrm>
        </p:grpSpPr>
        <p:pic>
          <p:nvPicPr>
            <p:cNvPr id="15" name="Picture 3">
              <a:extLst>
                <a:ext uri="{FF2B5EF4-FFF2-40B4-BE49-F238E27FC236}">
                  <a16:creationId xmlns:a16="http://schemas.microsoft.com/office/drawing/2014/main" id="{6B4BBA94-1F95-404C-A261-80BDF6667F5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967" y="1359329"/>
              <a:ext cx="4161755" cy="65294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6" name="Picture 5">
              <a:extLst>
                <a:ext uri="{FF2B5EF4-FFF2-40B4-BE49-F238E27FC236}">
                  <a16:creationId xmlns:a16="http://schemas.microsoft.com/office/drawing/2014/main" id="{7CB52A05-0E68-4D00-822D-7A242C11D4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3967" y="2486580"/>
              <a:ext cx="4036186" cy="12038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3" name="Picture 4">
              <a:extLst>
                <a:ext uri="{FF2B5EF4-FFF2-40B4-BE49-F238E27FC236}">
                  <a16:creationId xmlns:a16="http://schemas.microsoft.com/office/drawing/2014/main" id="{31364C44-40A4-4930-8138-8D8D594350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454" y="1365620"/>
              <a:ext cx="3383167" cy="23247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cxnSp>
          <p:nvCxnSpPr>
            <p:cNvPr id="31" name="Straight Connector 30">
              <a:extLst>
                <a:ext uri="{FF2B5EF4-FFF2-40B4-BE49-F238E27FC236}">
                  <a16:creationId xmlns:a16="http://schemas.microsoft.com/office/drawing/2014/main" id="{56E320B7-6B06-4EA7-B4B7-A8C2C9A9FB7C}"/>
                </a:ext>
              </a:extLst>
            </p:cNvPr>
            <p:cNvCxnSpPr/>
            <p:nvPr/>
          </p:nvCxnSpPr>
          <p:spPr>
            <a:xfrm>
              <a:off x="5072313"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615428-F716-4F05-B053-9F116A1BD375}"/>
                </a:ext>
              </a:extLst>
            </p:cNvPr>
            <p:cNvCxnSpPr/>
            <p:nvPr/>
          </p:nvCxnSpPr>
          <p:spPr>
            <a:xfrm>
              <a:off x="683568" y="2144481"/>
              <a:ext cx="43887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316B2C6-3172-4D4B-B103-1D89A62BAD1D}"/>
                </a:ext>
              </a:extLst>
            </p:cNvPr>
            <p:cNvCxnSpPr/>
            <p:nvPr/>
          </p:nvCxnSpPr>
          <p:spPr>
            <a:xfrm flipH="1">
              <a:off x="683568" y="908720"/>
              <a:ext cx="43887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CC51D0D-73C1-4CED-926F-2C5E8BEB0394}"/>
                </a:ext>
              </a:extLst>
            </p:cNvPr>
            <p:cNvCxnSpPr/>
            <p:nvPr/>
          </p:nvCxnSpPr>
          <p:spPr>
            <a:xfrm>
              <a:off x="683568"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3702E06-1204-47CE-AAA7-E04FD028D8D4}"/>
                </a:ext>
              </a:extLst>
            </p:cNvPr>
            <p:cNvCxnSpPr/>
            <p:nvPr/>
          </p:nvCxnSpPr>
          <p:spPr>
            <a:xfrm>
              <a:off x="683569" y="3874081"/>
              <a:ext cx="796880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F750494-36CF-4C63-9A7D-12BDD58C65B6}"/>
                </a:ext>
              </a:extLst>
            </p:cNvPr>
            <p:cNvCxnSpPr/>
            <p:nvPr/>
          </p:nvCxnSpPr>
          <p:spPr>
            <a:xfrm>
              <a:off x="5072314" y="908720"/>
              <a:ext cx="358005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9B9D43B-E75B-48F5-AE42-772BA6892909}"/>
                </a:ext>
              </a:extLst>
            </p:cNvPr>
            <p:cNvCxnSpPr/>
            <p:nvPr/>
          </p:nvCxnSpPr>
          <p:spPr>
            <a:xfrm>
              <a:off x="8652372"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0C86A64F-E8B0-49F2-BDD7-92BC076214EF}"/>
              </a:ext>
            </a:extLst>
          </p:cNvPr>
          <p:cNvSpPr txBox="1"/>
          <p:nvPr/>
        </p:nvSpPr>
        <p:spPr>
          <a:xfrm>
            <a:off x="101942" y="67859"/>
            <a:ext cx="8259551" cy="461665"/>
          </a:xfrm>
          <a:prstGeom prst="rect">
            <a:avLst/>
          </a:prstGeom>
          <a:noFill/>
        </p:spPr>
        <p:txBody>
          <a:bodyPr wrap="square" rtlCol="0">
            <a:spAutoFit/>
          </a:bodyPr>
          <a:lstStyle/>
          <a:p>
            <a:r>
              <a:rPr lang="en-US" sz="1200" dirty="0" err="1">
                <a:solidFill>
                  <a:srgbClr val="000000"/>
                </a:solidFill>
                <a:latin typeface="Arial" panose="020B0604020202020204" pitchFamily="34" charset="0"/>
              </a:rPr>
              <a:t>Gajos</a:t>
            </a:r>
            <a:r>
              <a:rPr lang="en-US" sz="1200" dirty="0">
                <a:solidFill>
                  <a:srgbClr val="000000"/>
                </a:solidFill>
                <a:latin typeface="Arial" panose="020B0604020202020204" pitchFamily="34" charset="0"/>
              </a:rPr>
              <a:t>, K. et al (2006) .</a:t>
            </a:r>
            <a:r>
              <a:rPr lang="en-US" sz="1200" dirty="0">
                <a:solidFill>
                  <a:srgbClr val="000000"/>
                </a:solidFill>
              </a:rPr>
              <a:t> </a:t>
            </a:r>
            <a:r>
              <a:rPr lang="en-US" sz="1200" dirty="0">
                <a:solidFill>
                  <a:srgbClr val="000000"/>
                </a:solidFill>
                <a:latin typeface="Arial" panose="020B0604020202020204" pitchFamily="34" charset="0"/>
                <a:hlinkClick r:id="rId6">
                  <a:extLst>
                    <a:ext uri="{A12FA001-AC4F-418D-AE19-62706E023703}">
                      <ahyp:hlinkClr xmlns:ahyp="http://schemas.microsoft.com/office/drawing/2018/hyperlinkcolor" val="tx"/>
                    </a:ext>
                  </a:extLst>
                </a:hlinkClick>
              </a:rPr>
              <a:t>Exploring the design space for adaptive graphical user interfaces</a:t>
            </a:r>
            <a:r>
              <a:rPr lang="en-US" sz="1200" dirty="0">
                <a:solidFill>
                  <a:srgbClr val="000000"/>
                </a:solidFill>
                <a:latin typeface="Arial" panose="020B0604020202020204" pitchFamily="34" charset="0"/>
              </a:rPr>
              <a:t>. In Proceedings of AVI ’06, Advanced Visual Interfaces</a:t>
            </a:r>
            <a:endParaRPr lang="en-US" sz="1200" dirty="0">
              <a:solidFill>
                <a:srgbClr val="000000"/>
              </a:solidFill>
            </a:endParaRPr>
          </a:p>
        </p:txBody>
      </p:sp>
    </p:spTree>
    <p:extLst>
      <p:ext uri="{BB962C8B-B14F-4D97-AF65-F5344CB8AC3E}">
        <p14:creationId xmlns:p14="http://schemas.microsoft.com/office/powerpoint/2010/main" val="51599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79A10-71B7-4D26-A102-FA96FBCE30B7}"/>
              </a:ext>
            </a:extLst>
          </p:cNvPr>
          <p:cNvSpPr>
            <a:spLocks noGrp="1"/>
          </p:cNvSpPr>
          <p:nvPr>
            <p:ph type="title"/>
          </p:nvPr>
        </p:nvSpPr>
        <p:spPr/>
        <p:txBody>
          <a:bodyPr/>
          <a:lstStyle/>
          <a:p>
            <a:r>
              <a:rPr lang="en-CA" dirty="0"/>
              <a:t>Contributions </a:t>
            </a:r>
            <a:r>
              <a:rPr lang="en-CA"/>
              <a:t>(aka What’s New?)</a:t>
            </a:r>
            <a:endParaRPr lang="en-CA" dirty="0"/>
          </a:p>
        </p:txBody>
      </p:sp>
      <p:sp>
        <p:nvSpPr>
          <p:cNvPr id="3" name="Slide Number Placeholder 2">
            <a:extLst>
              <a:ext uri="{FF2B5EF4-FFF2-40B4-BE49-F238E27FC236}">
                <a16:creationId xmlns:a16="http://schemas.microsoft.com/office/drawing/2014/main" id="{239B005C-27B9-4C1A-8C42-D62872ADDE5D}"/>
              </a:ext>
            </a:extLst>
          </p:cNvPr>
          <p:cNvSpPr>
            <a:spLocks noGrp="1"/>
          </p:cNvSpPr>
          <p:nvPr>
            <p:ph type="sldNum" sz="quarter" idx="12"/>
          </p:nvPr>
        </p:nvSpPr>
        <p:spPr/>
        <p:txBody>
          <a:bodyPr/>
          <a:lstStyle/>
          <a:p>
            <a:pPr>
              <a:defRPr/>
            </a:pPr>
            <a:fld id="{A4F40184-2CC2-4FC6-8A54-28E9BB7C5228}" type="slidenum">
              <a:rPr lang="en-US" smtClean="0"/>
              <a:pPr>
                <a:defRPr/>
              </a:pPr>
              <a:t>2</a:t>
            </a:fld>
            <a:endParaRPr lang="en-US"/>
          </a:p>
        </p:txBody>
      </p:sp>
      <p:sp>
        <p:nvSpPr>
          <p:cNvPr id="4" name="Rectangle 3">
            <a:extLst>
              <a:ext uri="{FF2B5EF4-FFF2-40B4-BE49-F238E27FC236}">
                <a16:creationId xmlns:a16="http://schemas.microsoft.com/office/drawing/2014/main" id="{1BD0028D-BD54-4E2B-9281-05A81591CA36}"/>
              </a:ext>
            </a:extLst>
          </p:cNvPr>
          <p:cNvSpPr/>
          <p:nvPr/>
        </p:nvSpPr>
        <p:spPr>
          <a:xfrm>
            <a:off x="251520" y="980728"/>
            <a:ext cx="8352928" cy="3108543"/>
          </a:xfrm>
          <a:prstGeom prst="rect">
            <a:avLst/>
          </a:prstGeom>
        </p:spPr>
        <p:txBody>
          <a:bodyPr wrap="square">
            <a:spAutoFit/>
          </a:bodyPr>
          <a:lstStyle/>
          <a:p>
            <a:endPar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indent="-342900">
              <a:buFont typeface="Arial" panose="020B0604020202020204" pitchFamily="34" charset="0"/>
              <a:buChar char="•"/>
            </a:pP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Look at </a:t>
            </a:r>
            <a:r>
              <a:rPr lang="en-US" sz="24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subjective</a:t>
            </a: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n-US" sz="24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benefits</a:t>
            </a: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 and costs of adaptation as perceived by the user and try to identify the </a:t>
            </a:r>
            <a:r>
              <a:rPr lang="en-US" sz="24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design choices</a:t>
            </a: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 that influence these perceptions.</a:t>
            </a:r>
          </a:p>
          <a:p>
            <a:pPr marL="342900" indent="-342900">
              <a:buFont typeface="Arial" panose="020B0604020202020204" pitchFamily="34" charset="0"/>
              <a:buChar char="•"/>
            </a:pP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Split-interface: no previous work on evaluating the effects of </a:t>
            </a:r>
            <a:r>
              <a:rPr lang="en-US" sz="24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replicating</a:t>
            </a: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 rather than </a:t>
            </a:r>
            <a:r>
              <a:rPr lang="en-US" sz="24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moving</a:t>
            </a:r>
            <a:r>
              <a:rPr lang="en-US" sz="2400" dirty="0">
                <a:latin typeface="Microsoft Sans Serif" panose="020B0604020202020204" pitchFamily="34" charset="0"/>
                <a:ea typeface="Microsoft Sans Serif" panose="020B0604020202020204" pitchFamily="34" charset="0"/>
                <a:cs typeface="Microsoft Sans Serif" panose="020B0604020202020204" pitchFamily="34" charset="0"/>
              </a:rPr>
              <a:t> content into the extra toolbar</a:t>
            </a:r>
          </a:p>
          <a:p>
            <a:pPr marL="457200" indent="-457200">
              <a:buFont typeface="Arial" panose="020B0604020202020204" pitchFamily="34" charset="0"/>
              <a:buChar char="•"/>
            </a:pPr>
            <a:endParaRPr lang="en-CA"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5" name="TextBox 4">
            <a:extLst>
              <a:ext uri="{FF2B5EF4-FFF2-40B4-BE49-F238E27FC236}">
                <a16:creationId xmlns:a16="http://schemas.microsoft.com/office/drawing/2014/main" id="{B07B80DC-A740-4B9E-BA93-3DA9D08FAAED}"/>
              </a:ext>
            </a:extLst>
          </p:cNvPr>
          <p:cNvSpPr txBox="1"/>
          <p:nvPr/>
        </p:nvSpPr>
        <p:spPr>
          <a:xfrm>
            <a:off x="685800" y="3789040"/>
            <a:ext cx="7414592" cy="1631216"/>
          </a:xfrm>
          <a:prstGeom prst="rect">
            <a:avLst/>
          </a:prstGeom>
          <a:noFill/>
        </p:spPr>
        <p:txBody>
          <a:bodyPr wrap="square" rtlCol="0">
            <a:spAutoFit/>
          </a:bodyPr>
          <a:lstStyle/>
          <a:p>
            <a:r>
              <a:rPr lang="en-US" sz="2000" dirty="0" err="1"/>
              <a:t>Karyn</a:t>
            </a:r>
            <a:r>
              <a:rPr lang="en-US" sz="2000" dirty="0"/>
              <a:t> </a:t>
            </a:r>
            <a:endParaRPr lang="en-US" sz="2000" b="1" dirty="0"/>
          </a:p>
          <a:p>
            <a:r>
              <a:rPr lang="en-US" sz="2000" dirty="0"/>
              <a:t>... inconsistencies in previous literature. To some extent, the inconsistency is expected because the design and evaluation process is likely to be heavily interface dependent….So I am wondering, to what extent, should we trust the GUI research.  </a:t>
            </a:r>
            <a:endParaRPr lang="en-CA" sz="2000" dirty="0"/>
          </a:p>
        </p:txBody>
      </p:sp>
    </p:spTree>
    <p:extLst>
      <p:ext uri="{BB962C8B-B14F-4D97-AF65-F5344CB8AC3E}">
        <p14:creationId xmlns:p14="http://schemas.microsoft.com/office/powerpoint/2010/main" val="3949910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C420C-C6C0-4F48-BCAF-7149E3AEEE1E}"/>
              </a:ext>
            </a:extLst>
          </p:cNvPr>
          <p:cNvSpPr>
            <a:spLocks noGrp="1"/>
          </p:cNvSpPr>
          <p:nvPr>
            <p:ph type="title"/>
          </p:nvPr>
        </p:nvSpPr>
        <p:spPr>
          <a:xfrm>
            <a:off x="1835695" y="60759"/>
            <a:ext cx="6823831" cy="715753"/>
          </a:xfrm>
        </p:spPr>
        <p:txBody>
          <a:bodyPr/>
          <a:lstStyle/>
          <a:p>
            <a:r>
              <a:rPr lang="en-US" dirty="0"/>
              <a:t>Interfaces and Expectation</a:t>
            </a:r>
          </a:p>
        </p:txBody>
      </p:sp>
      <p:graphicFrame>
        <p:nvGraphicFramePr>
          <p:cNvPr id="4" name="Table 4">
            <a:extLst>
              <a:ext uri="{FF2B5EF4-FFF2-40B4-BE49-F238E27FC236}">
                <a16:creationId xmlns:a16="http://schemas.microsoft.com/office/drawing/2014/main" id="{64F0835F-BB21-422C-B775-FB1BE3BEE223}"/>
              </a:ext>
            </a:extLst>
          </p:cNvPr>
          <p:cNvGraphicFramePr>
            <a:graphicFrameLocks noGrp="1"/>
          </p:cNvGraphicFramePr>
          <p:nvPr>
            <p:ph idx="1"/>
            <p:extLst>
              <p:ext uri="{D42A27DB-BD31-4B8C-83A1-F6EECF244321}">
                <p14:modId xmlns:p14="http://schemas.microsoft.com/office/powerpoint/2010/main" val="466619541"/>
              </p:ext>
            </p:extLst>
          </p:nvPr>
        </p:nvGraphicFramePr>
        <p:xfrm>
          <a:off x="755576" y="3852953"/>
          <a:ext cx="6769446" cy="1371600"/>
        </p:xfrm>
        <a:graphic>
          <a:graphicData uri="http://schemas.openxmlformats.org/drawingml/2006/table">
            <a:tbl>
              <a:tblPr firstRow="1" firstCol="1" bandRow="1">
                <a:tableStyleId>{5C22544A-7EE6-4342-B048-85BDC9FD1C3A}</a:tableStyleId>
              </a:tblPr>
              <a:tblGrid>
                <a:gridCol w="1805020">
                  <a:extLst>
                    <a:ext uri="{9D8B030D-6E8A-4147-A177-3AD203B41FA5}">
                      <a16:colId xmlns:a16="http://schemas.microsoft.com/office/drawing/2014/main" val="3867615487"/>
                    </a:ext>
                  </a:extLst>
                </a:gridCol>
                <a:gridCol w="1900875">
                  <a:extLst>
                    <a:ext uri="{9D8B030D-6E8A-4147-A177-3AD203B41FA5}">
                      <a16:colId xmlns:a16="http://schemas.microsoft.com/office/drawing/2014/main" val="924753331"/>
                    </a:ext>
                  </a:extLst>
                </a:gridCol>
                <a:gridCol w="3063551">
                  <a:extLst>
                    <a:ext uri="{9D8B030D-6E8A-4147-A177-3AD203B41FA5}">
                      <a16:colId xmlns:a16="http://schemas.microsoft.com/office/drawing/2014/main" val="1698111405"/>
                    </a:ext>
                  </a:extLst>
                </a:gridCol>
              </a:tblGrid>
              <a:tr h="319883">
                <a:tc>
                  <a:txBody>
                    <a:bodyPr/>
                    <a:lstStyle/>
                    <a:p>
                      <a:pPr algn="ctr"/>
                      <a:endPar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txBody>
                  <a:tcPr marL="68580" marR="68580" marT="34290" marB="34290" anchor="ctr">
                    <a:lnL w="12700" cmpd="sng">
                      <a:noFill/>
                    </a:lnL>
                    <a:lnT w="12700" cmpd="sng">
                      <a:noFill/>
                    </a:lnT>
                    <a:noFill/>
                  </a:tcPr>
                </a:tc>
                <a:tc>
                  <a:txBody>
                    <a:bodyPr/>
                    <a:lstStyle/>
                    <a:p>
                      <a:pPr algn="ctr"/>
                      <a:endPar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Potential Disorientation</a:t>
                      </a:r>
                    </a:p>
                  </a:txBody>
                  <a:tcPr marL="68580" marR="68580" marT="34290" marB="34290" anchor="ctr"/>
                </a:tc>
                <a:extLst>
                  <a:ext uri="{0D108BD9-81ED-4DB2-BD59-A6C34878D82A}">
                    <a16:rowId xmlns:a16="http://schemas.microsoft.com/office/drawing/2014/main" val="3546938001"/>
                  </a:ext>
                </a:extLst>
              </a:tr>
              <a:tr h="291188">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Split</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Medium</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Low</a:t>
                      </a:r>
                    </a:p>
                  </a:txBody>
                  <a:tcPr marL="68580" marR="68580" marT="34290" marB="34290" anchor="ctr"/>
                </a:tc>
                <a:extLst>
                  <a:ext uri="{0D108BD9-81ED-4DB2-BD59-A6C34878D82A}">
                    <a16:rowId xmlns:a16="http://schemas.microsoft.com/office/drawing/2014/main" val="3998676151"/>
                  </a:ext>
                </a:extLst>
              </a:tr>
              <a:tr h="291188">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Moving</a:t>
                      </a:r>
                    </a:p>
                  </a:txBody>
                  <a:tcPr marL="68580" marR="68580" marT="34290" marB="34290" anchor="ctr"/>
                </a:tc>
                <a:tc>
                  <a:txBody>
                    <a:bodyPr/>
                    <a:lstStyle/>
                    <a:p>
                      <a:pPr algn="ctr"/>
                      <a:r>
                        <a:rPr lang="en-US" sz="1800" dirty="0">
                          <a:solidFill>
                            <a:srgbClr val="00B050"/>
                          </a:solidFill>
                          <a:latin typeface="Microsoft Sans Serif" panose="020B0604020202020204" pitchFamily="34" charset="0"/>
                          <a:ea typeface="Microsoft Sans Serif" panose="020B0604020202020204" pitchFamily="34" charset="0"/>
                          <a:cs typeface="Microsoft Sans Serif" panose="020B0604020202020204" pitchFamily="34" charset="0"/>
                        </a:rPr>
                        <a:t>High</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Medium</a:t>
                      </a:r>
                    </a:p>
                  </a:txBody>
                  <a:tcPr marL="68580" marR="68580" marT="34290" marB="34290" anchor="ctr"/>
                </a:tc>
                <a:extLst>
                  <a:ext uri="{0D108BD9-81ED-4DB2-BD59-A6C34878D82A}">
                    <a16:rowId xmlns:a16="http://schemas.microsoft.com/office/drawing/2014/main" val="1105019226"/>
                  </a:ext>
                </a:extLst>
              </a:tr>
              <a:tr h="291188">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Visual </a:t>
                      </a:r>
                      <a:r>
                        <a:rPr lang="en-US" sz="1800" noProof="1">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Popout</a:t>
                      </a:r>
                    </a:p>
                  </a:txBody>
                  <a:tcPr marL="68580" marR="68580" marT="34290" marB="34290" anchor="ctr"/>
                </a:tc>
                <a:tc>
                  <a:txBody>
                    <a:bodyPr/>
                    <a:lstStyle/>
                    <a:p>
                      <a:pPr algn="ctr"/>
                      <a:r>
                        <a:rPr lang="en-US" sz="18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Low</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Low</a:t>
                      </a:r>
                    </a:p>
                  </a:txBody>
                  <a:tcPr marL="68580" marR="68580" marT="34290" marB="34290" anchor="ctr"/>
                </a:tc>
                <a:extLst>
                  <a:ext uri="{0D108BD9-81ED-4DB2-BD59-A6C34878D82A}">
                    <a16:rowId xmlns:a16="http://schemas.microsoft.com/office/drawing/2014/main" val="257659636"/>
                  </a:ext>
                </a:extLst>
              </a:tr>
            </a:tbl>
          </a:graphicData>
        </a:graphic>
      </p:graphicFrame>
      <p:grpSp>
        <p:nvGrpSpPr>
          <p:cNvPr id="19" name="Group 18">
            <a:extLst>
              <a:ext uri="{FF2B5EF4-FFF2-40B4-BE49-F238E27FC236}">
                <a16:creationId xmlns:a16="http://schemas.microsoft.com/office/drawing/2014/main" id="{0744B793-2304-4604-9224-C8941BE45117}"/>
              </a:ext>
            </a:extLst>
          </p:cNvPr>
          <p:cNvGrpSpPr/>
          <p:nvPr/>
        </p:nvGrpSpPr>
        <p:grpSpPr>
          <a:xfrm>
            <a:off x="179512" y="776512"/>
            <a:ext cx="7968804" cy="2965361"/>
            <a:chOff x="683568" y="908720"/>
            <a:chExt cx="7968804" cy="2965361"/>
          </a:xfrm>
        </p:grpSpPr>
        <p:pic>
          <p:nvPicPr>
            <p:cNvPr id="6" name="Picture 3">
              <a:extLst>
                <a:ext uri="{FF2B5EF4-FFF2-40B4-BE49-F238E27FC236}">
                  <a16:creationId xmlns:a16="http://schemas.microsoft.com/office/drawing/2014/main" id="{AE939284-B019-4BE9-9145-02B25BF41B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967" y="1359329"/>
              <a:ext cx="4161755" cy="65294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6B306C11-4249-4584-A48F-20AC8FB34F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67" y="2486580"/>
              <a:ext cx="4036186" cy="12038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600204F0-72FE-43E4-A604-A3F36F583D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454" y="1365620"/>
              <a:ext cx="3383167" cy="23247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3CCDDF9E-6969-4A8B-8176-DD58F44D9FB3}"/>
                </a:ext>
              </a:extLst>
            </p:cNvPr>
            <p:cNvSpPr/>
            <p:nvPr/>
          </p:nvSpPr>
          <p:spPr>
            <a:xfrm>
              <a:off x="1809985" y="961562"/>
              <a:ext cx="2044150" cy="369332"/>
            </a:xfrm>
            <a:prstGeom prst="rect">
              <a:avLst/>
            </a:prstGeom>
            <a:ln w="38100">
              <a:solidFill>
                <a:schemeClr val="tx1"/>
              </a:solidFill>
            </a:ln>
          </p:spPr>
          <p:txBody>
            <a:bodyPr wrap="none">
              <a:spAutoFit/>
            </a:bodyPr>
            <a:lstStyle/>
            <a:p>
              <a:pPr algn="ctr"/>
              <a:r>
                <a:rPr lang="en-US" sz="1800" b="1" dirty="0">
                  <a:cs typeface="Times New Roman" panose="02020603050405020304" pitchFamily="18" charset="0"/>
                </a:rPr>
                <a:t>The Split Interface</a:t>
              </a:r>
            </a:p>
          </p:txBody>
        </p:sp>
        <p:sp>
          <p:nvSpPr>
            <p:cNvPr id="10" name="Rectangle 9">
              <a:extLst>
                <a:ext uri="{FF2B5EF4-FFF2-40B4-BE49-F238E27FC236}">
                  <a16:creationId xmlns:a16="http://schemas.microsoft.com/office/drawing/2014/main" id="{63BE7051-CC4F-48A0-A2C3-8B5B958FA8DB}"/>
                </a:ext>
              </a:extLst>
            </p:cNvPr>
            <p:cNvSpPr/>
            <p:nvPr/>
          </p:nvSpPr>
          <p:spPr>
            <a:xfrm>
              <a:off x="1725292" y="2142406"/>
              <a:ext cx="2339103" cy="369332"/>
            </a:xfrm>
            <a:prstGeom prst="rect">
              <a:avLst/>
            </a:prstGeom>
            <a:ln w="38100">
              <a:solidFill>
                <a:schemeClr val="tx1"/>
              </a:solidFill>
            </a:ln>
          </p:spPr>
          <p:txBody>
            <a:bodyPr wrap="none">
              <a:spAutoFit/>
            </a:bodyPr>
            <a:lstStyle/>
            <a:p>
              <a:pPr algn="ctr"/>
              <a:r>
                <a:rPr lang="en-US" sz="1800" b="1" dirty="0">
                  <a:cs typeface="Times New Roman" panose="02020603050405020304" pitchFamily="18" charset="0"/>
                </a:rPr>
                <a:t>The Moving Interface</a:t>
              </a:r>
            </a:p>
          </p:txBody>
        </p:sp>
        <p:sp>
          <p:nvSpPr>
            <p:cNvPr id="11" name="Rectangle 10">
              <a:extLst>
                <a:ext uri="{FF2B5EF4-FFF2-40B4-BE49-F238E27FC236}">
                  <a16:creationId xmlns:a16="http://schemas.microsoft.com/office/drawing/2014/main" id="{1DF5C32E-BBDC-40D3-B533-B6F4D1CC31F0}"/>
                </a:ext>
              </a:extLst>
            </p:cNvPr>
            <p:cNvSpPr/>
            <p:nvPr/>
          </p:nvSpPr>
          <p:spPr>
            <a:xfrm>
              <a:off x="5343466" y="961561"/>
              <a:ext cx="3075200" cy="369332"/>
            </a:xfrm>
            <a:prstGeom prst="rect">
              <a:avLst/>
            </a:prstGeom>
            <a:ln w="38100">
              <a:solidFill>
                <a:schemeClr val="tx1"/>
              </a:solidFill>
            </a:ln>
          </p:spPr>
          <p:txBody>
            <a:bodyPr wrap="square">
              <a:spAutoFit/>
            </a:bodyPr>
            <a:lstStyle/>
            <a:p>
              <a:r>
                <a:rPr lang="en-US" sz="1800" b="1" dirty="0">
                  <a:cs typeface="Times New Roman" panose="02020603050405020304" pitchFamily="18" charset="0"/>
                </a:rPr>
                <a:t>The Visual </a:t>
              </a:r>
              <a:r>
                <a:rPr lang="en-US" sz="1800" b="1" noProof="1">
                  <a:cs typeface="Times New Roman" panose="02020603050405020304" pitchFamily="18" charset="0"/>
                </a:rPr>
                <a:t>Popout</a:t>
              </a:r>
              <a:r>
                <a:rPr lang="en-US" sz="1800" b="1" dirty="0">
                  <a:cs typeface="Times New Roman" panose="02020603050405020304" pitchFamily="18" charset="0"/>
                </a:rPr>
                <a:t> Interface</a:t>
              </a:r>
            </a:p>
          </p:txBody>
        </p:sp>
        <p:cxnSp>
          <p:nvCxnSpPr>
            <p:cNvPr id="12" name="Straight Connector 11">
              <a:extLst>
                <a:ext uri="{FF2B5EF4-FFF2-40B4-BE49-F238E27FC236}">
                  <a16:creationId xmlns:a16="http://schemas.microsoft.com/office/drawing/2014/main" id="{03613D00-2692-416D-B7FE-FB5F9DE1CFAD}"/>
                </a:ext>
              </a:extLst>
            </p:cNvPr>
            <p:cNvCxnSpPr/>
            <p:nvPr/>
          </p:nvCxnSpPr>
          <p:spPr>
            <a:xfrm>
              <a:off x="5072313"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80EB41F-856D-40A8-922F-BD6E53A4E3D6}"/>
                </a:ext>
              </a:extLst>
            </p:cNvPr>
            <p:cNvCxnSpPr/>
            <p:nvPr/>
          </p:nvCxnSpPr>
          <p:spPr>
            <a:xfrm>
              <a:off x="683568" y="2144481"/>
              <a:ext cx="43887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2AFEBA1-1A5B-4FBB-824E-A03F02BAE886}"/>
                </a:ext>
              </a:extLst>
            </p:cNvPr>
            <p:cNvCxnSpPr/>
            <p:nvPr/>
          </p:nvCxnSpPr>
          <p:spPr>
            <a:xfrm flipH="1">
              <a:off x="683568" y="908720"/>
              <a:ext cx="43887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8F59DEE-D92D-416F-A465-84F75E81226B}"/>
                </a:ext>
              </a:extLst>
            </p:cNvPr>
            <p:cNvCxnSpPr/>
            <p:nvPr/>
          </p:nvCxnSpPr>
          <p:spPr>
            <a:xfrm>
              <a:off x="683568"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AC7D33-D7A2-4AB4-921E-97CDB3594616}"/>
                </a:ext>
              </a:extLst>
            </p:cNvPr>
            <p:cNvCxnSpPr/>
            <p:nvPr/>
          </p:nvCxnSpPr>
          <p:spPr>
            <a:xfrm>
              <a:off x="683569" y="3874081"/>
              <a:ext cx="796880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3DA077C-6957-4220-8909-009748027130}"/>
                </a:ext>
              </a:extLst>
            </p:cNvPr>
            <p:cNvCxnSpPr/>
            <p:nvPr/>
          </p:nvCxnSpPr>
          <p:spPr>
            <a:xfrm>
              <a:off x="5072314" y="908720"/>
              <a:ext cx="358005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21C26B6-E374-4B14-8EF1-4692FD19EA16}"/>
                </a:ext>
              </a:extLst>
            </p:cNvPr>
            <p:cNvCxnSpPr/>
            <p:nvPr/>
          </p:nvCxnSpPr>
          <p:spPr>
            <a:xfrm>
              <a:off x="8652372"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5896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C420C-C6C0-4F48-BCAF-7149E3AEEE1E}"/>
              </a:ext>
            </a:extLst>
          </p:cNvPr>
          <p:cNvSpPr>
            <a:spLocks noGrp="1"/>
          </p:cNvSpPr>
          <p:nvPr>
            <p:ph type="title"/>
          </p:nvPr>
        </p:nvSpPr>
        <p:spPr>
          <a:xfrm>
            <a:off x="1835695" y="60759"/>
            <a:ext cx="6823831" cy="715753"/>
          </a:xfrm>
        </p:spPr>
        <p:txBody>
          <a:bodyPr/>
          <a:lstStyle/>
          <a:p>
            <a:r>
              <a:rPr lang="en-US" dirty="0"/>
              <a:t>User studies</a:t>
            </a:r>
          </a:p>
        </p:txBody>
      </p:sp>
      <p:sp>
        <p:nvSpPr>
          <p:cNvPr id="22" name="Content Placeholder 21">
            <a:extLst>
              <a:ext uri="{FF2B5EF4-FFF2-40B4-BE49-F238E27FC236}">
                <a16:creationId xmlns:a16="http://schemas.microsoft.com/office/drawing/2014/main" id="{4AD1323D-EC90-4029-A288-8390B6E5C145}"/>
              </a:ext>
            </a:extLst>
          </p:cNvPr>
          <p:cNvSpPr>
            <a:spLocks noGrp="1"/>
          </p:cNvSpPr>
          <p:nvPr>
            <p:ph idx="1"/>
          </p:nvPr>
        </p:nvSpPr>
        <p:spPr>
          <a:xfrm>
            <a:off x="304800" y="1219200"/>
            <a:ext cx="8458200" cy="2713856"/>
          </a:xfrm>
        </p:spPr>
        <p:txBody>
          <a:bodyPr/>
          <a:lstStyle/>
          <a:p>
            <a:pPr marL="457200" indent="-457200">
              <a:buFont typeface="Arial" panose="020B0604020202020204" pitchFamily="34" charset="0"/>
              <a:buChar char="•"/>
            </a:pPr>
            <a:r>
              <a:rPr lang="en-CA" sz="2400" dirty="0"/>
              <a:t>First study with high </a:t>
            </a:r>
            <a:r>
              <a:rPr lang="en-CA" sz="2400" dirty="0">
                <a:solidFill>
                  <a:srgbClr val="FF0000"/>
                </a:solidFill>
              </a:rPr>
              <a:t>ecological validity </a:t>
            </a:r>
            <a:r>
              <a:rPr lang="en-CA" sz="2400" dirty="0"/>
              <a:t>to evaluate user subjective experience</a:t>
            </a:r>
          </a:p>
          <a:p>
            <a:pPr marL="857250" lvl="1" indent="-457200">
              <a:buFont typeface="Arial" panose="020B0604020202020204" pitchFamily="34" charset="0"/>
              <a:buChar char="•"/>
            </a:pPr>
            <a:r>
              <a:rPr lang="en-CA" sz="2000" dirty="0"/>
              <a:t>They say it is expected that these tasks would </a:t>
            </a:r>
            <a:r>
              <a:rPr lang="en-CA" sz="2000" dirty="0">
                <a:solidFill>
                  <a:srgbClr val="FF0000"/>
                </a:solidFill>
              </a:rPr>
              <a:t>not</a:t>
            </a:r>
            <a:r>
              <a:rPr lang="en-CA" sz="2000" dirty="0"/>
              <a:t> be suitable to capture changes in </a:t>
            </a:r>
            <a:r>
              <a:rPr lang="en-CA" sz="2000" dirty="0">
                <a:solidFill>
                  <a:srgbClr val="FF0000"/>
                </a:solidFill>
              </a:rPr>
              <a:t>task performance</a:t>
            </a:r>
          </a:p>
          <a:p>
            <a:pPr marL="857250" lvl="1" indent="-457200">
              <a:buFont typeface="Arial" panose="020B0604020202020204" pitchFamily="34" charset="0"/>
              <a:buChar char="•"/>
            </a:pPr>
            <a:r>
              <a:rPr lang="en-CA" sz="2000" dirty="0"/>
              <a:t>Interviews confirmed that users found these tasks realistic</a:t>
            </a:r>
          </a:p>
          <a:p>
            <a:pPr marL="457200" indent="-457200">
              <a:buFont typeface="Arial" panose="020B0604020202020204" pitchFamily="34" charset="0"/>
              <a:buChar char="•"/>
            </a:pPr>
            <a:r>
              <a:rPr lang="en-CA" sz="2400" dirty="0"/>
              <a:t>Second study uses </a:t>
            </a:r>
            <a:r>
              <a:rPr lang="en-CA" sz="2400" dirty="0">
                <a:solidFill>
                  <a:srgbClr val="FF0000"/>
                </a:solidFill>
              </a:rPr>
              <a:t>less realistic tasks</a:t>
            </a:r>
            <a:r>
              <a:rPr lang="en-CA" sz="2400" dirty="0"/>
              <a:t>, but suitable to ascertain </a:t>
            </a:r>
            <a:r>
              <a:rPr lang="en-CA" sz="2400" dirty="0">
                <a:solidFill>
                  <a:srgbClr val="FF0000"/>
                </a:solidFill>
              </a:rPr>
              <a:t>impact</a:t>
            </a:r>
            <a:r>
              <a:rPr lang="en-CA" sz="2400" dirty="0"/>
              <a:t> on </a:t>
            </a:r>
            <a:r>
              <a:rPr lang="en-CA" sz="2400" dirty="0">
                <a:solidFill>
                  <a:srgbClr val="FF0000"/>
                </a:solidFill>
              </a:rPr>
              <a:t>performance</a:t>
            </a:r>
          </a:p>
        </p:txBody>
      </p:sp>
    </p:spTree>
    <p:extLst>
      <p:ext uri="{BB962C8B-B14F-4D97-AF65-F5344CB8AC3E}">
        <p14:creationId xmlns:p14="http://schemas.microsoft.com/office/powerpoint/2010/main" val="51185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5783-0897-4AC8-BEDC-01327EE08E83}"/>
              </a:ext>
            </a:extLst>
          </p:cNvPr>
          <p:cNvSpPr>
            <a:spLocks noGrp="1"/>
          </p:cNvSpPr>
          <p:nvPr>
            <p:ph type="title"/>
          </p:nvPr>
        </p:nvSpPr>
        <p:spPr/>
        <p:txBody>
          <a:bodyPr/>
          <a:lstStyle/>
          <a:p>
            <a:r>
              <a:rPr lang="en-US" dirty="0"/>
              <a:t>First Study Outcome</a:t>
            </a:r>
          </a:p>
        </p:txBody>
      </p:sp>
      <p:sp>
        <p:nvSpPr>
          <p:cNvPr id="4" name="Rectangle 3">
            <a:extLst>
              <a:ext uri="{FF2B5EF4-FFF2-40B4-BE49-F238E27FC236}">
                <a16:creationId xmlns:a16="http://schemas.microsoft.com/office/drawing/2014/main" id="{85B696A3-AD38-4750-B6F7-C2DCF2664097}"/>
              </a:ext>
            </a:extLst>
          </p:cNvPr>
          <p:cNvSpPr/>
          <p:nvPr/>
        </p:nvSpPr>
        <p:spPr>
          <a:xfrm>
            <a:off x="971600" y="1107155"/>
            <a:ext cx="4572000" cy="1200329"/>
          </a:xfrm>
          <a:prstGeom prst="rect">
            <a:avLst/>
          </a:prstGeom>
        </p:spPr>
        <p:txBody>
          <a:bodyPr>
            <a:spAutoFit/>
          </a:bodyPr>
          <a:lstStyle/>
          <a:p>
            <a:r>
              <a:rPr lang="en-US" sz="2100" b="1" dirty="0">
                <a:solidFill>
                  <a:srgbClr val="00B050"/>
                </a:solidFill>
                <a:latin typeface="Microsoft Sans Serif" panose="020B0604020202020204" pitchFamily="34" charset="0"/>
                <a:ea typeface="Microsoft Sans Serif" panose="020B0604020202020204" pitchFamily="34" charset="0"/>
                <a:cs typeface="Microsoft Sans Serif" panose="020B0604020202020204" pitchFamily="34" charset="0"/>
              </a:rPr>
              <a:t>Subjective Benefit</a:t>
            </a:r>
          </a:p>
          <a:p>
            <a:pPr marL="342900" indent="-342900">
              <a:buFont typeface="Arial" panose="020B0604020202020204" pitchFamily="34" charset="0"/>
              <a:buChar char="•"/>
            </a:pPr>
            <a:endParaRPr lang="en-US" sz="21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57175" indent="-257175">
              <a:buFont typeface="Arial" panose="020B0604020202020204" pitchFamily="34" charset="0"/>
              <a:buChar char="•"/>
            </a:pPr>
            <a:r>
              <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rPr>
              <a:t>Performance</a:t>
            </a:r>
          </a:p>
          <a:p>
            <a:pPr marL="257175" indent="-257175">
              <a:buFont typeface="Arial" panose="020B0604020202020204" pitchFamily="34" charset="0"/>
              <a:buChar char="•"/>
            </a:pPr>
            <a:r>
              <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rPr>
              <a:t>Efficiency </a:t>
            </a:r>
            <a:r>
              <a:rPr lang="en-US" sz="1500" dirty="0">
                <a:latin typeface="Microsoft Sans Serif" panose="020B0604020202020204" pitchFamily="34" charset="0"/>
                <a:ea typeface="Microsoft Sans Serif" panose="020B0604020202020204" pitchFamily="34" charset="0"/>
                <a:cs typeface="Microsoft Sans Serif" panose="020B0604020202020204" pitchFamily="34" charset="0"/>
              </a:rPr>
              <a:t>due to adaptation</a:t>
            </a:r>
          </a:p>
        </p:txBody>
      </p:sp>
      <p:sp>
        <p:nvSpPr>
          <p:cNvPr id="5" name="Rectangle 4">
            <a:extLst>
              <a:ext uri="{FF2B5EF4-FFF2-40B4-BE49-F238E27FC236}">
                <a16:creationId xmlns:a16="http://schemas.microsoft.com/office/drawing/2014/main" id="{389420B6-1043-4C5F-B295-50ABB3BAA687}"/>
              </a:ext>
            </a:extLst>
          </p:cNvPr>
          <p:cNvSpPr/>
          <p:nvPr/>
        </p:nvSpPr>
        <p:spPr>
          <a:xfrm>
            <a:off x="971600" y="2344944"/>
            <a:ext cx="4572000" cy="1569660"/>
          </a:xfrm>
          <a:prstGeom prst="rect">
            <a:avLst/>
          </a:prstGeom>
        </p:spPr>
        <p:txBody>
          <a:bodyPr>
            <a:spAutoFit/>
          </a:bodyPr>
          <a:lstStyle/>
          <a:p>
            <a:r>
              <a:rPr lang="en-US" sz="2100" b="1" dirty="0">
                <a:solidFill>
                  <a:schemeClr val="accent6">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Subjective Cost</a:t>
            </a:r>
          </a:p>
          <a:p>
            <a:pPr marL="214313" indent="-214313">
              <a:buFont typeface="Arial" panose="020B0604020202020204" pitchFamily="34" charset="0"/>
              <a:buChar char="•"/>
            </a:pPr>
            <a:endPar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14313" indent="-214313">
              <a:buFont typeface="Arial" panose="020B0604020202020204" pitchFamily="34" charset="0"/>
              <a:buChar char="•"/>
            </a:pPr>
            <a:r>
              <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rPr>
              <a:t>Mental Demand</a:t>
            </a:r>
          </a:p>
          <a:p>
            <a:pPr marL="214313" indent="-214313">
              <a:buFont typeface="Arial" panose="020B0604020202020204" pitchFamily="34" charset="0"/>
              <a:buChar char="•"/>
            </a:pPr>
            <a:r>
              <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rPr>
              <a:t>Physical Demand</a:t>
            </a:r>
          </a:p>
          <a:p>
            <a:pPr marL="214313" indent="-214313">
              <a:buFont typeface="Arial" panose="020B0604020202020204" pitchFamily="34" charset="0"/>
              <a:buChar char="•"/>
            </a:pPr>
            <a:r>
              <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rPr>
              <a:t>Frustration</a:t>
            </a:r>
          </a:p>
          <a:p>
            <a:pPr marL="214313" indent="-214313">
              <a:buFont typeface="Arial" panose="020B0604020202020204" pitchFamily="34" charset="0"/>
              <a:buChar char="•"/>
            </a:pPr>
            <a:r>
              <a:rPr lang="en-US" sz="1500" b="1" dirty="0">
                <a:latin typeface="Microsoft Sans Serif" panose="020B0604020202020204" pitchFamily="34" charset="0"/>
                <a:ea typeface="Microsoft Sans Serif" panose="020B0604020202020204" pitchFamily="34" charset="0"/>
                <a:cs typeface="Microsoft Sans Serif" panose="020B0604020202020204" pitchFamily="34" charset="0"/>
              </a:rPr>
              <a:t>Confusion </a:t>
            </a:r>
            <a:r>
              <a:rPr lang="en-US" sz="1500" dirty="0">
                <a:latin typeface="Microsoft Sans Serif" panose="020B0604020202020204" pitchFamily="34" charset="0"/>
                <a:ea typeface="Microsoft Sans Serif" panose="020B0604020202020204" pitchFamily="34" charset="0"/>
                <a:cs typeface="Microsoft Sans Serif" panose="020B0604020202020204" pitchFamily="34" charset="0"/>
              </a:rPr>
              <a:t>due to adaptation</a:t>
            </a:r>
          </a:p>
        </p:txBody>
      </p:sp>
      <p:pic>
        <p:nvPicPr>
          <p:cNvPr id="6" name="Picture 5">
            <a:extLst>
              <a:ext uri="{FF2B5EF4-FFF2-40B4-BE49-F238E27FC236}">
                <a16:creationId xmlns:a16="http://schemas.microsoft.com/office/drawing/2014/main" id="{3577E160-0FA5-42A4-854C-3C6756B9B8BC}"/>
              </a:ext>
            </a:extLst>
          </p:cNvPr>
          <p:cNvPicPr>
            <a:picLocks noChangeAspect="1"/>
          </p:cNvPicPr>
          <p:nvPr/>
        </p:nvPicPr>
        <p:blipFill>
          <a:blip r:embed="rId3"/>
          <a:stretch>
            <a:fillRect/>
          </a:stretch>
        </p:blipFill>
        <p:spPr>
          <a:xfrm>
            <a:off x="4247264" y="829072"/>
            <a:ext cx="3263720" cy="3519281"/>
          </a:xfrm>
          <a:prstGeom prst="rect">
            <a:avLst/>
          </a:prstGeom>
        </p:spPr>
      </p:pic>
      <p:sp>
        <p:nvSpPr>
          <p:cNvPr id="3" name="TextBox 2">
            <a:extLst>
              <a:ext uri="{FF2B5EF4-FFF2-40B4-BE49-F238E27FC236}">
                <a16:creationId xmlns:a16="http://schemas.microsoft.com/office/drawing/2014/main" id="{66BD23D7-ABEB-4326-A96F-D7ED7875CC87}"/>
              </a:ext>
            </a:extLst>
          </p:cNvPr>
          <p:cNvSpPr txBox="1"/>
          <p:nvPr/>
        </p:nvSpPr>
        <p:spPr>
          <a:xfrm>
            <a:off x="467544" y="4332086"/>
            <a:ext cx="7919472" cy="2031325"/>
          </a:xfrm>
          <a:prstGeom prst="rect">
            <a:avLst/>
          </a:prstGeom>
          <a:noFill/>
        </p:spPr>
        <p:txBody>
          <a:bodyPr wrap="square" rtlCol="0">
            <a:spAutoFit/>
          </a:bodyPr>
          <a:lstStyle/>
          <a:p>
            <a:pPr marL="457200" indent="-457200">
              <a:buFont typeface="Arial" panose="020B0604020202020204" pitchFamily="34" charset="0"/>
              <a:buChar char="•"/>
            </a:pPr>
            <a:r>
              <a:rPr lang="en-CA" sz="2400" dirty="0">
                <a:latin typeface="Microsoft Sans Serif" panose="020B0604020202020204" pitchFamily="34" charset="0"/>
                <a:ea typeface="Microsoft Sans Serif" panose="020B0604020202020204" pitchFamily="34" charset="0"/>
                <a:cs typeface="Microsoft Sans Serif" panose="020B0604020202020204" pitchFamily="34" charset="0"/>
              </a:rPr>
              <a:t>Visual </a:t>
            </a:r>
            <a:r>
              <a:rPr lang="en-CA" sz="2400" dirty="0" err="1">
                <a:latin typeface="Microsoft Sans Serif" panose="020B0604020202020204" pitchFamily="34" charset="0"/>
                <a:ea typeface="Microsoft Sans Serif" panose="020B0604020202020204" pitchFamily="34" charset="0"/>
                <a:cs typeface="Microsoft Sans Serif" panose="020B0604020202020204" pitchFamily="34" charset="0"/>
              </a:rPr>
              <a:t>Popout</a:t>
            </a:r>
            <a:r>
              <a:rPr lang="en-CA" sz="2400" dirty="0">
                <a:latin typeface="Microsoft Sans Serif" panose="020B0604020202020204" pitchFamily="34" charset="0"/>
                <a:ea typeface="Microsoft Sans Serif" panose="020B0604020202020204" pitchFamily="34" charset="0"/>
                <a:cs typeface="Microsoft Sans Serif" panose="020B0604020202020204" pitchFamily="34" charset="0"/>
              </a:rPr>
              <a:t> found very distracting: surprising? </a:t>
            </a: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(Rohit, Harshinee)</a:t>
            </a:r>
          </a:p>
          <a:p>
            <a:pPr marL="914400" lvl="1" indent="-457200">
              <a:buFont typeface="Arial" panose="020B0604020202020204" pitchFamily="34" charset="0"/>
              <a:buChar char="•"/>
            </a:pPr>
            <a:r>
              <a:rPr lang="en-CA" sz="2000" dirty="0">
                <a:latin typeface="Microsoft Sans Serif" panose="020B0604020202020204" pitchFamily="34" charset="0"/>
                <a:ea typeface="Microsoft Sans Serif" panose="020B0604020202020204" pitchFamily="34" charset="0"/>
                <a:cs typeface="Microsoft Sans Serif" panose="020B0604020202020204" pitchFamily="34" charset="0"/>
              </a:rPr>
              <a:t>Dropped from study 2 </a:t>
            </a:r>
          </a:p>
          <a:p>
            <a:pPr marL="457200" indent="-457200">
              <a:buFont typeface="Arial" panose="020B0604020202020204" pitchFamily="34" charset="0"/>
              <a:buChar char="•"/>
            </a:pPr>
            <a:r>
              <a:rPr lang="en-CA" sz="2400" dirty="0">
                <a:latin typeface="Microsoft Sans Serif" panose="020B0604020202020204" pitchFamily="34" charset="0"/>
                <a:ea typeface="Microsoft Sans Serif" panose="020B0604020202020204" pitchFamily="34" charset="0"/>
                <a:cs typeface="Microsoft Sans Serif" panose="020B0604020202020204" pitchFamily="34" charset="0"/>
              </a:rPr>
              <a:t>No effect of adaptation algorithm</a:t>
            </a:r>
          </a:p>
          <a:p>
            <a:pPr marL="914400" lvl="1" indent="-457200">
              <a:buFont typeface="Arial" panose="020B0604020202020204" pitchFamily="34" charset="0"/>
              <a:buChar char="•"/>
            </a:pPr>
            <a:r>
              <a:rPr lang="en-CA" sz="2000" dirty="0">
                <a:latin typeface="Microsoft Sans Serif" panose="020B0604020202020204" pitchFamily="34" charset="0"/>
                <a:ea typeface="Microsoft Sans Serif" panose="020B0604020202020204" pitchFamily="34" charset="0"/>
                <a:cs typeface="Microsoft Sans Serif" panose="020B0604020202020204" pitchFamily="34" charset="0"/>
              </a:rPr>
              <a:t>They keep only recency based for study 2</a:t>
            </a:r>
          </a:p>
          <a:p>
            <a:pPr marL="457200" indent="-457200">
              <a:buFont typeface="Arial" panose="020B0604020202020204" pitchFamily="34" charset="0"/>
              <a:buChar char="•"/>
            </a:pPr>
            <a:r>
              <a:rPr lang="en-CA" sz="2000" dirty="0">
                <a:latin typeface="Microsoft Sans Serif" panose="020B0604020202020204" pitchFamily="34" charset="0"/>
                <a:ea typeface="Microsoft Sans Serif" panose="020B0604020202020204" pitchFamily="34" charset="0"/>
                <a:cs typeface="Microsoft Sans Serif" panose="020B0604020202020204" pitchFamily="34" charset="0"/>
              </a:rPr>
              <a:t>Does it make sense to drop these tasks from study 2 (Jocelyn)</a:t>
            </a:r>
          </a:p>
        </p:txBody>
      </p:sp>
    </p:spTree>
    <p:extLst>
      <p:ext uri="{BB962C8B-B14F-4D97-AF65-F5344CB8AC3E}">
        <p14:creationId xmlns:p14="http://schemas.microsoft.com/office/powerpoint/2010/main" val="2533430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7A65C-1336-405A-9011-EC844FFC6967}"/>
              </a:ext>
            </a:extLst>
          </p:cNvPr>
          <p:cNvSpPr>
            <a:spLocks noGrp="1"/>
          </p:cNvSpPr>
          <p:nvPr>
            <p:ph type="title"/>
          </p:nvPr>
        </p:nvSpPr>
        <p:spPr>
          <a:xfrm>
            <a:off x="-1116632" y="186731"/>
            <a:ext cx="8534400" cy="685800"/>
          </a:xfrm>
        </p:spPr>
        <p:txBody>
          <a:bodyPr/>
          <a:lstStyle/>
          <a:p>
            <a:r>
              <a:rPr lang="en-CA" dirty="0"/>
              <a:t>Second Study outcome</a:t>
            </a:r>
            <a:endParaRPr lang="en-US" dirty="0"/>
          </a:p>
        </p:txBody>
      </p:sp>
      <p:sp>
        <p:nvSpPr>
          <p:cNvPr id="3" name="Content Placeholder 2">
            <a:extLst>
              <a:ext uri="{FF2B5EF4-FFF2-40B4-BE49-F238E27FC236}">
                <a16:creationId xmlns:a16="http://schemas.microsoft.com/office/drawing/2014/main" id="{5DB40D5E-0C79-4A92-9D71-BCA3585BFD70}"/>
              </a:ext>
            </a:extLst>
          </p:cNvPr>
          <p:cNvSpPr>
            <a:spLocks noGrp="1"/>
          </p:cNvSpPr>
          <p:nvPr>
            <p:ph idx="1"/>
          </p:nvPr>
        </p:nvSpPr>
        <p:spPr>
          <a:xfrm>
            <a:off x="304800" y="1219200"/>
            <a:ext cx="8458200" cy="769640"/>
          </a:xfrm>
        </p:spPr>
        <p:txBody>
          <a:bodyPr/>
          <a:lstStyle/>
          <a:p>
            <a:pPr>
              <a:buFont typeface="Arial" panose="020B0604020202020204" pitchFamily="34" charset="0"/>
              <a:buChar char="•"/>
            </a:pPr>
            <a:r>
              <a:rPr lang="en-US" sz="2000" b="1" dirty="0"/>
              <a:t>Split interface</a:t>
            </a:r>
            <a:r>
              <a:rPr lang="en-US" sz="2000" dirty="0"/>
              <a:t>: significantly faster</a:t>
            </a:r>
          </a:p>
          <a:p>
            <a:pPr>
              <a:buFont typeface="Arial" panose="020B0604020202020204" pitchFamily="34" charset="0"/>
              <a:buChar char="•"/>
            </a:pPr>
            <a:r>
              <a:rPr lang="en-US" sz="2000" b="1" dirty="0"/>
              <a:t>Moving interface</a:t>
            </a:r>
            <a:r>
              <a:rPr lang="en-US" sz="2000" dirty="0"/>
              <a:t>: marginally faster</a:t>
            </a:r>
          </a:p>
          <a:p>
            <a:pPr marL="0" indent="0"/>
            <a:endParaRPr lang="en-US" dirty="0"/>
          </a:p>
        </p:txBody>
      </p:sp>
      <p:sp>
        <p:nvSpPr>
          <p:cNvPr id="8" name="Rectangle 7">
            <a:extLst>
              <a:ext uri="{FF2B5EF4-FFF2-40B4-BE49-F238E27FC236}">
                <a16:creationId xmlns:a16="http://schemas.microsoft.com/office/drawing/2014/main" id="{27234761-0D29-43DB-90E8-FC921E01DA8F}"/>
              </a:ext>
            </a:extLst>
          </p:cNvPr>
          <p:cNvSpPr/>
          <p:nvPr/>
        </p:nvSpPr>
        <p:spPr>
          <a:xfrm>
            <a:off x="-324544" y="3075057"/>
            <a:ext cx="6336704" cy="707886"/>
          </a:xfrm>
          <a:prstGeom prst="rect">
            <a:avLst/>
          </a:prstGeom>
        </p:spPr>
        <p:txBody>
          <a:bodyPr wrap="square">
            <a:spAutoFit/>
          </a:bodyPr>
          <a:lstStyle/>
          <a:p>
            <a:pPr marL="666750"/>
            <a:r>
              <a:rPr lang="en-US" altLang="en-US" sz="2000" dirty="0">
                <a:latin typeface="Microsoft Sans Serif" panose="020B0604020202020204" pitchFamily="34" charset="0"/>
                <a:ea typeface="Microsoft Sans Serif" panose="020B0604020202020204" pitchFamily="34" charset="0"/>
                <a:cs typeface="Microsoft Sans Serif" panose="020B0604020202020204" pitchFamily="34" charset="0"/>
              </a:rPr>
              <a:t>Users performed much faster with both adaptive interfaces at the higher accuracy level (70%).</a:t>
            </a:r>
          </a:p>
        </p:txBody>
      </p:sp>
      <p:graphicFrame>
        <p:nvGraphicFramePr>
          <p:cNvPr id="9" name="Object 3">
            <a:extLst>
              <a:ext uri="{FF2B5EF4-FFF2-40B4-BE49-F238E27FC236}">
                <a16:creationId xmlns:a16="http://schemas.microsoft.com/office/drawing/2014/main" id="{1B2EBDDF-D3FD-4B4A-B63E-DA455343B98B}"/>
              </a:ext>
            </a:extLst>
          </p:cNvPr>
          <p:cNvGraphicFramePr>
            <a:graphicFrameLocks/>
          </p:cNvGraphicFramePr>
          <p:nvPr>
            <p:extLst>
              <p:ext uri="{D42A27DB-BD31-4B8C-83A1-F6EECF244321}">
                <p14:modId xmlns:p14="http://schemas.microsoft.com/office/powerpoint/2010/main" val="3569709682"/>
              </p:ext>
            </p:extLst>
          </p:nvPr>
        </p:nvGraphicFramePr>
        <p:xfrm>
          <a:off x="1763688" y="3863561"/>
          <a:ext cx="5076428" cy="29403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Object 2">
            <a:extLst>
              <a:ext uri="{FF2B5EF4-FFF2-40B4-BE49-F238E27FC236}">
                <a16:creationId xmlns:a16="http://schemas.microsoft.com/office/drawing/2014/main" id="{3425E220-4085-43D8-88AC-C6ED73C74B7E}"/>
              </a:ext>
            </a:extLst>
          </p:cNvPr>
          <p:cNvGraphicFramePr>
            <a:graphicFrameLocks/>
          </p:cNvGraphicFramePr>
          <p:nvPr>
            <p:extLst>
              <p:ext uri="{D42A27DB-BD31-4B8C-83A1-F6EECF244321}">
                <p14:modId xmlns:p14="http://schemas.microsoft.com/office/powerpoint/2010/main" val="1906242743"/>
              </p:ext>
            </p:extLst>
          </p:nvPr>
        </p:nvGraphicFramePr>
        <p:xfrm>
          <a:off x="4932040" y="744133"/>
          <a:ext cx="3530204" cy="21820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2231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4A8AB-637B-4A65-99D7-3D2D9297E14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03A361A-1663-4480-9923-1EE6010AB440}"/>
              </a:ext>
            </a:extLst>
          </p:cNvPr>
          <p:cNvSpPr>
            <a:spLocks noGrp="1"/>
          </p:cNvSpPr>
          <p:nvPr>
            <p:ph idx="1"/>
          </p:nvPr>
        </p:nvSpPr>
        <p:spPr>
          <a:xfrm>
            <a:off x="304800" y="980728"/>
            <a:ext cx="8458200" cy="4495800"/>
          </a:xfrm>
        </p:spPr>
        <p:txBody>
          <a:bodyPr/>
          <a:lstStyle/>
          <a:p>
            <a:r>
              <a:rPr lang="en-CA" sz="1800" dirty="0" err="1"/>
              <a:t>Parnia</a:t>
            </a:r>
            <a:r>
              <a:rPr lang="en-CA" sz="1800" dirty="0"/>
              <a:t>: </a:t>
            </a:r>
            <a:r>
              <a:rPr lang="en-US" sz="1800" dirty="0"/>
              <a:t> </a:t>
            </a:r>
          </a:p>
          <a:p>
            <a:r>
              <a:rPr lang="en-US" sz="1800" dirty="0"/>
              <a:t>I think the work they have done to investigate the reasons for the failure of some UIs can not be </a:t>
            </a:r>
            <a:r>
              <a:rPr lang="en-US" sz="1800" dirty="0" err="1"/>
              <a:t>generalised</a:t>
            </a:r>
            <a:r>
              <a:rPr lang="en-US" sz="1800" dirty="0"/>
              <a:t> to all existing UIs.</a:t>
            </a:r>
            <a:r>
              <a:rPr lang="en-US" dirty="0"/>
              <a:t> </a:t>
            </a:r>
          </a:p>
          <a:p>
            <a:r>
              <a:rPr lang="en-US" sz="2000" dirty="0"/>
              <a:t>In their second experiment, …I am not sure how much the results can be reliable if these tasks will never occur in the real world. </a:t>
            </a:r>
          </a:p>
          <a:p>
            <a:endParaRPr lang="en-US" sz="2000" dirty="0"/>
          </a:p>
          <a:p>
            <a:r>
              <a:rPr lang="en-US" sz="2000" dirty="0"/>
              <a:t>Felipe</a:t>
            </a:r>
          </a:p>
          <a:p>
            <a:r>
              <a:rPr lang="en-US" dirty="0"/>
              <a:t> </a:t>
            </a:r>
            <a:r>
              <a:rPr lang="en-US" sz="1600" dirty="0"/>
              <a:t>It seems that the locality of the adaptations plays an important role. When adaptation occurs close to the user's point of focus, they might discover those changes quickly. How can we identify those localities? For example, by conducting Eye-tracking user studies? It seems crucial to determine how to get user attention.</a:t>
            </a:r>
          </a:p>
          <a:p>
            <a:endParaRPr lang="en-US" sz="1600" dirty="0"/>
          </a:p>
          <a:p>
            <a:r>
              <a:rPr lang="en-US" sz="1600" dirty="0"/>
              <a:t>Lucie, </a:t>
            </a:r>
            <a:r>
              <a:rPr lang="en-US" sz="1600" dirty="0" err="1"/>
              <a:t>Karyn</a:t>
            </a:r>
            <a:endParaRPr lang="en-US" sz="1600" dirty="0"/>
          </a:p>
          <a:p>
            <a:r>
              <a:rPr lang="en-US" sz="1600" dirty="0"/>
              <a:t>  paper is 16 years old. Are the results still </a:t>
            </a:r>
            <a:r>
              <a:rPr lang="en-US" sz="1600" dirty="0" err="1"/>
              <a:t>revelant</a:t>
            </a:r>
            <a:r>
              <a:rPr lang="en-US" sz="1600" dirty="0"/>
              <a:t>?</a:t>
            </a:r>
          </a:p>
          <a:p>
            <a:pPr>
              <a:buFont typeface="Arial" panose="020B0604020202020204" pitchFamily="34" charset="0"/>
              <a:buChar char="•"/>
            </a:pPr>
            <a:r>
              <a:rPr lang="en-US" sz="1600" dirty="0"/>
              <a:t>Users might be more adaptive now</a:t>
            </a:r>
          </a:p>
          <a:p>
            <a:pPr>
              <a:buFont typeface="Arial" panose="020B0604020202020204" pitchFamily="34" charset="0"/>
              <a:buChar char="•"/>
            </a:pPr>
            <a:r>
              <a:rPr lang="en-US" sz="1600" dirty="0"/>
              <a:t>Can we use anything more sophisticated than frequency and recency? </a:t>
            </a:r>
          </a:p>
          <a:p>
            <a:endParaRPr lang="en-CA" dirty="0"/>
          </a:p>
        </p:txBody>
      </p:sp>
      <p:sp>
        <p:nvSpPr>
          <p:cNvPr id="4" name="Slide Number Placeholder 3">
            <a:extLst>
              <a:ext uri="{FF2B5EF4-FFF2-40B4-BE49-F238E27FC236}">
                <a16:creationId xmlns:a16="http://schemas.microsoft.com/office/drawing/2014/main" id="{8DB4B233-CDA3-4B9F-9C4A-434E589FEBF2}"/>
              </a:ext>
            </a:extLst>
          </p:cNvPr>
          <p:cNvSpPr>
            <a:spLocks noGrp="1"/>
          </p:cNvSpPr>
          <p:nvPr>
            <p:ph type="sldNum" sz="quarter" idx="12"/>
          </p:nvPr>
        </p:nvSpPr>
        <p:spPr/>
        <p:txBody>
          <a:bodyPr/>
          <a:lstStyle/>
          <a:p>
            <a:pPr>
              <a:defRPr/>
            </a:pPr>
            <a:fld id="{BFC0F8CC-5866-4FC6-AB42-47629D30FC3A}" type="slidenum">
              <a:rPr lang="en-US" smtClean="0"/>
              <a:pPr>
                <a:defRPr/>
              </a:pPr>
              <a:t>7</a:t>
            </a:fld>
            <a:endParaRPr lang="en-US"/>
          </a:p>
        </p:txBody>
      </p:sp>
    </p:spTree>
    <p:extLst>
      <p:ext uri="{BB962C8B-B14F-4D97-AF65-F5344CB8AC3E}">
        <p14:creationId xmlns:p14="http://schemas.microsoft.com/office/powerpoint/2010/main" val="4269086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C420C-C6C0-4F48-BCAF-7149E3AEEE1E}"/>
              </a:ext>
            </a:extLst>
          </p:cNvPr>
          <p:cNvSpPr>
            <a:spLocks noGrp="1"/>
          </p:cNvSpPr>
          <p:nvPr>
            <p:ph type="title"/>
          </p:nvPr>
        </p:nvSpPr>
        <p:spPr>
          <a:xfrm>
            <a:off x="1835695" y="60759"/>
            <a:ext cx="6823831" cy="715753"/>
          </a:xfrm>
        </p:spPr>
        <p:txBody>
          <a:bodyPr/>
          <a:lstStyle/>
          <a:p>
            <a:r>
              <a:rPr lang="en-US" dirty="0"/>
              <a:t>Interfaces and Expectation</a:t>
            </a:r>
          </a:p>
        </p:txBody>
      </p:sp>
      <p:graphicFrame>
        <p:nvGraphicFramePr>
          <p:cNvPr id="4" name="Table 4">
            <a:extLst>
              <a:ext uri="{FF2B5EF4-FFF2-40B4-BE49-F238E27FC236}">
                <a16:creationId xmlns:a16="http://schemas.microsoft.com/office/drawing/2014/main" id="{64F0835F-BB21-422C-B775-FB1BE3BEE223}"/>
              </a:ext>
            </a:extLst>
          </p:cNvPr>
          <p:cNvGraphicFramePr>
            <a:graphicFrameLocks noGrp="1"/>
          </p:cNvGraphicFramePr>
          <p:nvPr>
            <p:ph idx="1"/>
            <p:extLst/>
          </p:nvPr>
        </p:nvGraphicFramePr>
        <p:xfrm>
          <a:off x="755576" y="3852953"/>
          <a:ext cx="6769446" cy="1371600"/>
        </p:xfrm>
        <a:graphic>
          <a:graphicData uri="http://schemas.openxmlformats.org/drawingml/2006/table">
            <a:tbl>
              <a:tblPr firstRow="1" firstCol="1" bandRow="1">
                <a:tableStyleId>{5C22544A-7EE6-4342-B048-85BDC9FD1C3A}</a:tableStyleId>
              </a:tblPr>
              <a:tblGrid>
                <a:gridCol w="1805020">
                  <a:extLst>
                    <a:ext uri="{9D8B030D-6E8A-4147-A177-3AD203B41FA5}">
                      <a16:colId xmlns:a16="http://schemas.microsoft.com/office/drawing/2014/main" val="3867615487"/>
                    </a:ext>
                  </a:extLst>
                </a:gridCol>
                <a:gridCol w="1900875">
                  <a:extLst>
                    <a:ext uri="{9D8B030D-6E8A-4147-A177-3AD203B41FA5}">
                      <a16:colId xmlns:a16="http://schemas.microsoft.com/office/drawing/2014/main" val="924753331"/>
                    </a:ext>
                  </a:extLst>
                </a:gridCol>
                <a:gridCol w="3063551">
                  <a:extLst>
                    <a:ext uri="{9D8B030D-6E8A-4147-A177-3AD203B41FA5}">
                      <a16:colId xmlns:a16="http://schemas.microsoft.com/office/drawing/2014/main" val="1698111405"/>
                    </a:ext>
                  </a:extLst>
                </a:gridCol>
              </a:tblGrid>
              <a:tr h="319883">
                <a:tc>
                  <a:txBody>
                    <a:bodyPr/>
                    <a:lstStyle/>
                    <a:p>
                      <a:pPr algn="ctr"/>
                      <a:endPar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txBody>
                  <a:tcPr marL="68580" marR="68580" marT="34290" marB="34290" anchor="ctr">
                    <a:lnL w="12700" cmpd="sng">
                      <a:noFill/>
                    </a:lnL>
                    <a:lnT w="12700" cmpd="sng">
                      <a:noFill/>
                    </a:lnT>
                    <a:noFill/>
                  </a:tcP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Potential Benefit</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Potential Disorientation</a:t>
                      </a:r>
                    </a:p>
                  </a:txBody>
                  <a:tcPr marL="68580" marR="68580" marT="34290" marB="34290" anchor="ctr"/>
                </a:tc>
                <a:extLst>
                  <a:ext uri="{0D108BD9-81ED-4DB2-BD59-A6C34878D82A}">
                    <a16:rowId xmlns:a16="http://schemas.microsoft.com/office/drawing/2014/main" val="3546938001"/>
                  </a:ext>
                </a:extLst>
              </a:tr>
              <a:tr h="291188">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Split</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Medium</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Low</a:t>
                      </a:r>
                    </a:p>
                  </a:txBody>
                  <a:tcPr marL="68580" marR="68580" marT="34290" marB="34290" anchor="ctr"/>
                </a:tc>
                <a:extLst>
                  <a:ext uri="{0D108BD9-81ED-4DB2-BD59-A6C34878D82A}">
                    <a16:rowId xmlns:a16="http://schemas.microsoft.com/office/drawing/2014/main" val="3998676151"/>
                  </a:ext>
                </a:extLst>
              </a:tr>
              <a:tr h="291188">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Moving</a:t>
                      </a:r>
                    </a:p>
                  </a:txBody>
                  <a:tcPr marL="68580" marR="68580" marT="34290" marB="34290" anchor="ctr"/>
                </a:tc>
                <a:tc>
                  <a:txBody>
                    <a:bodyPr/>
                    <a:lstStyle/>
                    <a:p>
                      <a:pPr algn="ctr"/>
                      <a:r>
                        <a:rPr lang="en-US" sz="1800" dirty="0">
                          <a:solidFill>
                            <a:srgbClr val="00B050"/>
                          </a:solidFill>
                          <a:latin typeface="Microsoft Sans Serif" panose="020B0604020202020204" pitchFamily="34" charset="0"/>
                          <a:ea typeface="Microsoft Sans Serif" panose="020B0604020202020204" pitchFamily="34" charset="0"/>
                          <a:cs typeface="Microsoft Sans Serif" panose="020B0604020202020204" pitchFamily="34" charset="0"/>
                        </a:rPr>
                        <a:t>High</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Medium</a:t>
                      </a:r>
                    </a:p>
                  </a:txBody>
                  <a:tcPr marL="68580" marR="68580" marT="34290" marB="34290" anchor="ctr"/>
                </a:tc>
                <a:extLst>
                  <a:ext uri="{0D108BD9-81ED-4DB2-BD59-A6C34878D82A}">
                    <a16:rowId xmlns:a16="http://schemas.microsoft.com/office/drawing/2014/main" val="1105019226"/>
                  </a:ext>
                </a:extLst>
              </a:tr>
              <a:tr h="291188">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Visual </a:t>
                      </a:r>
                      <a:r>
                        <a:rPr lang="en-US" sz="1800" noProof="1">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Popout</a:t>
                      </a:r>
                    </a:p>
                  </a:txBody>
                  <a:tcPr marL="68580" marR="68580" marT="34290" marB="34290" anchor="ctr"/>
                </a:tc>
                <a:tc>
                  <a:txBody>
                    <a:bodyPr/>
                    <a:lstStyle/>
                    <a:p>
                      <a:pPr algn="ctr"/>
                      <a:r>
                        <a:rPr lang="en-US" sz="18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Low</a:t>
                      </a:r>
                    </a:p>
                  </a:txBody>
                  <a:tcPr marL="68580" marR="68580" marT="34290" marB="34290" anchor="ctr"/>
                </a:tc>
                <a:tc>
                  <a:txBody>
                    <a:bodyPr/>
                    <a:lstStyle/>
                    <a:p>
                      <a:pPr algn="ctr"/>
                      <a:r>
                        <a:rPr lang="en-US" sz="1800"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Low</a:t>
                      </a:r>
                    </a:p>
                  </a:txBody>
                  <a:tcPr marL="68580" marR="68580" marT="34290" marB="34290" anchor="ctr"/>
                </a:tc>
                <a:extLst>
                  <a:ext uri="{0D108BD9-81ED-4DB2-BD59-A6C34878D82A}">
                    <a16:rowId xmlns:a16="http://schemas.microsoft.com/office/drawing/2014/main" val="257659636"/>
                  </a:ext>
                </a:extLst>
              </a:tr>
            </a:tbl>
          </a:graphicData>
        </a:graphic>
      </p:graphicFrame>
      <p:grpSp>
        <p:nvGrpSpPr>
          <p:cNvPr id="19" name="Group 18">
            <a:extLst>
              <a:ext uri="{FF2B5EF4-FFF2-40B4-BE49-F238E27FC236}">
                <a16:creationId xmlns:a16="http://schemas.microsoft.com/office/drawing/2014/main" id="{0744B793-2304-4604-9224-C8941BE45117}"/>
              </a:ext>
            </a:extLst>
          </p:cNvPr>
          <p:cNvGrpSpPr/>
          <p:nvPr/>
        </p:nvGrpSpPr>
        <p:grpSpPr>
          <a:xfrm>
            <a:off x="179512" y="776512"/>
            <a:ext cx="7968804" cy="2965361"/>
            <a:chOff x="683568" y="908720"/>
            <a:chExt cx="7968804" cy="2965361"/>
          </a:xfrm>
        </p:grpSpPr>
        <p:pic>
          <p:nvPicPr>
            <p:cNvPr id="6" name="Picture 3">
              <a:extLst>
                <a:ext uri="{FF2B5EF4-FFF2-40B4-BE49-F238E27FC236}">
                  <a16:creationId xmlns:a16="http://schemas.microsoft.com/office/drawing/2014/main" id="{AE939284-B019-4BE9-9145-02B25BF41B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967" y="1359329"/>
              <a:ext cx="4161755" cy="65294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6B306C11-4249-4584-A48F-20AC8FB34F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67" y="2486580"/>
              <a:ext cx="4036186" cy="120383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600204F0-72FE-43E4-A604-A3F36F583D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454" y="1365620"/>
              <a:ext cx="3383167" cy="23247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3CCDDF9E-6969-4A8B-8176-DD58F44D9FB3}"/>
                </a:ext>
              </a:extLst>
            </p:cNvPr>
            <p:cNvSpPr/>
            <p:nvPr/>
          </p:nvSpPr>
          <p:spPr>
            <a:xfrm>
              <a:off x="1809985" y="961562"/>
              <a:ext cx="2044150" cy="369332"/>
            </a:xfrm>
            <a:prstGeom prst="rect">
              <a:avLst/>
            </a:prstGeom>
            <a:ln w="38100">
              <a:solidFill>
                <a:schemeClr val="tx1"/>
              </a:solidFill>
            </a:ln>
          </p:spPr>
          <p:txBody>
            <a:bodyPr wrap="none">
              <a:spAutoFit/>
            </a:bodyPr>
            <a:lstStyle/>
            <a:p>
              <a:pPr algn="ctr"/>
              <a:r>
                <a:rPr lang="en-US" sz="1800" b="1" dirty="0">
                  <a:cs typeface="Times New Roman" panose="02020603050405020304" pitchFamily="18" charset="0"/>
                </a:rPr>
                <a:t>The Split Interface</a:t>
              </a:r>
            </a:p>
          </p:txBody>
        </p:sp>
        <p:sp>
          <p:nvSpPr>
            <p:cNvPr id="10" name="Rectangle 9">
              <a:extLst>
                <a:ext uri="{FF2B5EF4-FFF2-40B4-BE49-F238E27FC236}">
                  <a16:creationId xmlns:a16="http://schemas.microsoft.com/office/drawing/2014/main" id="{63BE7051-CC4F-48A0-A2C3-8B5B958FA8DB}"/>
                </a:ext>
              </a:extLst>
            </p:cNvPr>
            <p:cNvSpPr/>
            <p:nvPr/>
          </p:nvSpPr>
          <p:spPr>
            <a:xfrm>
              <a:off x="1725292" y="2142406"/>
              <a:ext cx="2339103" cy="369332"/>
            </a:xfrm>
            <a:prstGeom prst="rect">
              <a:avLst/>
            </a:prstGeom>
            <a:ln w="38100">
              <a:solidFill>
                <a:schemeClr val="tx1"/>
              </a:solidFill>
            </a:ln>
          </p:spPr>
          <p:txBody>
            <a:bodyPr wrap="none">
              <a:spAutoFit/>
            </a:bodyPr>
            <a:lstStyle/>
            <a:p>
              <a:pPr algn="ctr"/>
              <a:r>
                <a:rPr lang="en-US" sz="1800" b="1" dirty="0">
                  <a:cs typeface="Times New Roman" panose="02020603050405020304" pitchFamily="18" charset="0"/>
                </a:rPr>
                <a:t>The Moving Interface</a:t>
              </a:r>
            </a:p>
          </p:txBody>
        </p:sp>
        <p:sp>
          <p:nvSpPr>
            <p:cNvPr id="11" name="Rectangle 10">
              <a:extLst>
                <a:ext uri="{FF2B5EF4-FFF2-40B4-BE49-F238E27FC236}">
                  <a16:creationId xmlns:a16="http://schemas.microsoft.com/office/drawing/2014/main" id="{1DF5C32E-BBDC-40D3-B533-B6F4D1CC31F0}"/>
                </a:ext>
              </a:extLst>
            </p:cNvPr>
            <p:cNvSpPr/>
            <p:nvPr/>
          </p:nvSpPr>
          <p:spPr>
            <a:xfrm>
              <a:off x="5343466" y="961561"/>
              <a:ext cx="3075200" cy="369332"/>
            </a:xfrm>
            <a:prstGeom prst="rect">
              <a:avLst/>
            </a:prstGeom>
            <a:ln w="38100">
              <a:solidFill>
                <a:schemeClr val="tx1"/>
              </a:solidFill>
            </a:ln>
          </p:spPr>
          <p:txBody>
            <a:bodyPr wrap="square">
              <a:spAutoFit/>
            </a:bodyPr>
            <a:lstStyle/>
            <a:p>
              <a:r>
                <a:rPr lang="en-US" sz="1800" b="1" dirty="0">
                  <a:cs typeface="Times New Roman" panose="02020603050405020304" pitchFamily="18" charset="0"/>
                </a:rPr>
                <a:t>The Visual </a:t>
              </a:r>
              <a:r>
                <a:rPr lang="en-US" sz="1800" b="1" noProof="1">
                  <a:cs typeface="Times New Roman" panose="02020603050405020304" pitchFamily="18" charset="0"/>
                </a:rPr>
                <a:t>Popout</a:t>
              </a:r>
              <a:r>
                <a:rPr lang="en-US" sz="1800" b="1" dirty="0">
                  <a:cs typeface="Times New Roman" panose="02020603050405020304" pitchFamily="18" charset="0"/>
                </a:rPr>
                <a:t> Interface</a:t>
              </a:r>
            </a:p>
          </p:txBody>
        </p:sp>
        <p:cxnSp>
          <p:nvCxnSpPr>
            <p:cNvPr id="12" name="Straight Connector 11">
              <a:extLst>
                <a:ext uri="{FF2B5EF4-FFF2-40B4-BE49-F238E27FC236}">
                  <a16:creationId xmlns:a16="http://schemas.microsoft.com/office/drawing/2014/main" id="{03613D00-2692-416D-B7FE-FB5F9DE1CFAD}"/>
                </a:ext>
              </a:extLst>
            </p:cNvPr>
            <p:cNvCxnSpPr/>
            <p:nvPr/>
          </p:nvCxnSpPr>
          <p:spPr>
            <a:xfrm>
              <a:off x="5072313"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80EB41F-856D-40A8-922F-BD6E53A4E3D6}"/>
                </a:ext>
              </a:extLst>
            </p:cNvPr>
            <p:cNvCxnSpPr/>
            <p:nvPr/>
          </p:nvCxnSpPr>
          <p:spPr>
            <a:xfrm>
              <a:off x="683568" y="2144481"/>
              <a:ext cx="43887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2AFEBA1-1A5B-4FBB-824E-A03F02BAE886}"/>
                </a:ext>
              </a:extLst>
            </p:cNvPr>
            <p:cNvCxnSpPr/>
            <p:nvPr/>
          </p:nvCxnSpPr>
          <p:spPr>
            <a:xfrm flipH="1">
              <a:off x="683568" y="908720"/>
              <a:ext cx="43887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8F59DEE-D92D-416F-A465-84F75E81226B}"/>
                </a:ext>
              </a:extLst>
            </p:cNvPr>
            <p:cNvCxnSpPr/>
            <p:nvPr/>
          </p:nvCxnSpPr>
          <p:spPr>
            <a:xfrm>
              <a:off x="683568"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AC7D33-D7A2-4AB4-921E-97CDB3594616}"/>
                </a:ext>
              </a:extLst>
            </p:cNvPr>
            <p:cNvCxnSpPr/>
            <p:nvPr/>
          </p:nvCxnSpPr>
          <p:spPr>
            <a:xfrm>
              <a:off x="683569" y="3874081"/>
              <a:ext cx="796880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3DA077C-6957-4220-8909-009748027130}"/>
                </a:ext>
              </a:extLst>
            </p:cNvPr>
            <p:cNvCxnSpPr/>
            <p:nvPr/>
          </p:nvCxnSpPr>
          <p:spPr>
            <a:xfrm>
              <a:off x="5072314" y="908720"/>
              <a:ext cx="358005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21C26B6-E374-4B14-8EF1-4692FD19EA16}"/>
                </a:ext>
              </a:extLst>
            </p:cNvPr>
            <p:cNvCxnSpPr/>
            <p:nvPr/>
          </p:nvCxnSpPr>
          <p:spPr>
            <a:xfrm>
              <a:off x="8652372" y="908720"/>
              <a:ext cx="0" cy="2965361"/>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81E79632-4D62-4C5F-BFCE-09F259FCFD0A}"/>
              </a:ext>
            </a:extLst>
          </p:cNvPr>
          <p:cNvSpPr txBox="1"/>
          <p:nvPr/>
        </p:nvSpPr>
        <p:spPr>
          <a:xfrm>
            <a:off x="287918" y="5471472"/>
            <a:ext cx="8712959" cy="1323439"/>
          </a:xfrm>
          <a:prstGeom prst="rect">
            <a:avLst/>
          </a:prstGeom>
          <a:noFill/>
        </p:spPr>
        <p:txBody>
          <a:bodyPr wrap="square" rtlCol="0">
            <a:spAutoFit/>
          </a:bodyPr>
          <a:lstStyle/>
          <a:p>
            <a:r>
              <a:rPr lang="en-CA" sz="20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Moving</a:t>
            </a:r>
            <a:r>
              <a:rPr lang="en-CA" sz="2000" dirty="0">
                <a:latin typeface="Microsoft Sans Serif" panose="020B0604020202020204" pitchFamily="34" charset="0"/>
                <a:ea typeface="Microsoft Sans Serif" panose="020B0604020202020204" pitchFamily="34" charset="0"/>
                <a:cs typeface="Microsoft Sans Serif" panose="020B0604020202020204" pitchFamily="34" charset="0"/>
              </a:rPr>
              <a:t> interface only moves items that are within pull down menus, </a:t>
            </a:r>
            <a:r>
              <a:rPr lang="en-CA" sz="20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Split</a:t>
            </a:r>
            <a:r>
              <a:rPr lang="en-CA" sz="2000" dirty="0">
                <a:latin typeface="Microsoft Sans Serif" panose="020B0604020202020204" pitchFamily="34" charset="0"/>
                <a:ea typeface="Microsoft Sans Serif" panose="020B0604020202020204" pitchFamily="34" charset="0"/>
                <a:cs typeface="Microsoft Sans Serif" panose="020B0604020202020204" pitchFamily="34" charset="0"/>
              </a:rPr>
              <a:t> also moves items in the tool bar</a:t>
            </a:r>
          </a:p>
          <a:p>
            <a:pPr marL="914400" lvl="1" indent="-457200">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They say this makes </a:t>
            </a:r>
            <a:r>
              <a:rPr lang="en-CA" sz="18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Moving</a:t>
            </a: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 potentially more beneficial</a:t>
            </a:r>
          </a:p>
          <a:p>
            <a:pPr marL="914400" lvl="1" indent="-457200">
              <a:buFont typeface="Arial" panose="020B0604020202020204" pitchFamily="34" charset="0"/>
              <a:buChar char="•"/>
            </a:pPr>
            <a:r>
              <a:rPr lang="en-CA" sz="2000" dirty="0">
                <a:latin typeface="Microsoft Sans Serif" panose="020B0604020202020204" pitchFamily="34" charset="0"/>
                <a:ea typeface="Microsoft Sans Serif" panose="020B0604020202020204" pitchFamily="34" charset="0"/>
                <a:cs typeface="Microsoft Sans Serif" panose="020B0604020202020204" pitchFamily="34" charset="0"/>
              </a:rPr>
              <a:t> Possible confound?</a:t>
            </a:r>
          </a:p>
        </p:txBody>
      </p:sp>
    </p:spTree>
    <p:extLst>
      <p:ext uri="{BB962C8B-B14F-4D97-AF65-F5344CB8AC3E}">
        <p14:creationId xmlns:p14="http://schemas.microsoft.com/office/powerpoint/2010/main" val="3726134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Horvitz Mixed-Initiative principles</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indent="-342900">
              <a:spcBef>
                <a:spcPct val="20000"/>
              </a:spcBef>
            </a:pPr>
            <a:endParaRPr lang="en-US" sz="2800" dirty="0"/>
          </a:p>
          <a:p>
            <a:pPr marL="457200" indent="-457200">
              <a:spcBef>
                <a:spcPts val="600"/>
              </a:spcBef>
              <a:buClr>
                <a:schemeClr val="accent2"/>
              </a:buClr>
              <a:buFont typeface="+mj-lt"/>
              <a:buAutoNum type="arabicPeriod"/>
            </a:pPr>
            <a:r>
              <a:rPr lang="en-US" sz="2000" dirty="0">
                <a:latin typeface="Arial" panose="020B0604020202020204" pitchFamily="34" charset="0"/>
              </a:rPr>
              <a:t>Significant value-added automation</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uncertainty about user goals</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status of user attention in timing services</a:t>
            </a:r>
          </a:p>
          <a:p>
            <a:pPr marL="457200" indent="-457200">
              <a:spcBef>
                <a:spcPts val="600"/>
              </a:spcBef>
              <a:buClr>
                <a:schemeClr val="accent2"/>
              </a:buClr>
              <a:buFont typeface="+mj-lt"/>
              <a:buAutoNum type="arabicPeriod"/>
            </a:pPr>
            <a:r>
              <a:rPr lang="en-US" sz="2000" dirty="0">
                <a:latin typeface="Arial" panose="020B0604020202020204" pitchFamily="34" charset="0"/>
              </a:rPr>
              <a:t>Infer ideal action in light of costs, benefits and uncertainties</a:t>
            </a:r>
          </a:p>
          <a:p>
            <a:pPr marL="457200" indent="-457200">
              <a:spcBef>
                <a:spcPts val="600"/>
              </a:spcBef>
              <a:buClr>
                <a:schemeClr val="accent2"/>
              </a:buClr>
              <a:buFont typeface="+mj-lt"/>
              <a:buAutoNum type="arabicPeriod"/>
            </a:pPr>
            <a:r>
              <a:rPr lang="en-US" sz="2000" dirty="0">
                <a:latin typeface="Arial" panose="020B0604020202020204" pitchFamily="34" charset="0"/>
              </a:rPr>
              <a:t>Use dialogue to resolve uncertainty</a:t>
            </a:r>
          </a:p>
          <a:p>
            <a:pPr marL="360000" indent="-457200">
              <a:spcBef>
                <a:spcPts val="600"/>
              </a:spcBef>
              <a:buClr>
                <a:schemeClr val="accent2"/>
              </a:buClr>
              <a:buFont typeface="+mj-lt"/>
              <a:buAutoNum type="arabicPeriod"/>
            </a:pPr>
            <a:r>
              <a:rPr lang="en-US" sz="2000" dirty="0">
                <a:latin typeface="Arial" panose="020B0604020202020204" pitchFamily="34" charset="0"/>
              </a:rPr>
              <a:t>Allow direct invocation and termination</a:t>
            </a:r>
          </a:p>
          <a:p>
            <a:pPr marL="360000" indent="-457200">
              <a:spcBef>
                <a:spcPts val="600"/>
              </a:spcBef>
              <a:buClr>
                <a:schemeClr val="accent2"/>
              </a:buClr>
              <a:buFont typeface="+mj-lt"/>
              <a:buAutoNum type="arabicPeriod"/>
            </a:pPr>
            <a:r>
              <a:rPr lang="en-US" sz="2000" dirty="0">
                <a:latin typeface="Arial" panose="020B0604020202020204" pitchFamily="34" charset="0"/>
              </a:rPr>
              <a:t>Minimize cost of poor guesses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Match precision of services with goal uncertainty</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Mechanisms for user-system collaboration to refine results </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Socially appropriate behaviors for agent-user interaction</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Maintaining working memory of recent interactions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Continuous learning via observation</a:t>
            </a:r>
          </a:p>
          <a:p>
            <a:pPr marL="457200" indent="-457200">
              <a:spcBef>
                <a:spcPts val="0"/>
              </a:spcBef>
              <a:buClr>
                <a:schemeClr val="accent2"/>
              </a:buClr>
              <a:buFont typeface="+mj-lt"/>
              <a:buAutoNum type="arabicPeriod"/>
            </a:pPr>
            <a:endParaRPr lang="en-US" sz="2000" dirty="0">
              <a:latin typeface="Arial" panose="020B0604020202020204" pitchFamily="34" charset="0"/>
            </a:endParaRPr>
          </a:p>
        </p:txBody>
      </p:sp>
    </p:spTree>
    <p:extLst>
      <p:ext uri="{BB962C8B-B14F-4D97-AF65-F5344CB8AC3E}">
        <p14:creationId xmlns:p14="http://schemas.microsoft.com/office/powerpoint/2010/main" val="40612521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1"/>
</p:tagLst>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809</Words>
  <Application>Microsoft Office PowerPoint</Application>
  <PresentationFormat>On-screen Show (4:3)</PresentationFormat>
  <Paragraphs>177</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Microsoft Sans Serif</vt:lpstr>
      <vt:lpstr>Times New Roman</vt:lpstr>
      <vt:lpstr>Wingdings</vt:lpstr>
      <vt:lpstr>Default Design</vt:lpstr>
      <vt:lpstr>Gajos et al. </vt:lpstr>
      <vt:lpstr>Contributions (aka What’s New?)</vt:lpstr>
      <vt:lpstr>Interfaces and Expectation</vt:lpstr>
      <vt:lpstr>User studies</vt:lpstr>
      <vt:lpstr>First Study Outcome</vt:lpstr>
      <vt:lpstr>Second Study outcome</vt:lpstr>
      <vt:lpstr>PowerPoint Presentation</vt:lpstr>
      <vt:lpstr>Interfaces and Expectation</vt:lpstr>
      <vt:lpstr> Horvitz Mixed-Initiative principles </vt:lpstr>
      <vt:lpstr> Horvitz Mixed-Initiative principles </vt:lpstr>
      <vt:lpstr>Overview</vt:lpstr>
      <vt:lpstr>Adaptation Cycle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2010-09-08T22:51:11Z</dcterms:created>
  <dcterms:modified xsi:type="dcterms:W3CDTF">2022-11-30T20:50:33Z</dcterms:modified>
</cp:coreProperties>
</file>