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1.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handoutMasterIdLst>
    <p:handoutMasterId r:id="rId17"/>
  </p:handoutMasterIdLst>
  <p:sldIdLst>
    <p:sldId id="686" r:id="rId2"/>
    <p:sldId id="688" r:id="rId3"/>
    <p:sldId id="691" r:id="rId4"/>
    <p:sldId id="616" r:id="rId5"/>
    <p:sldId id="690" r:id="rId6"/>
    <p:sldId id="692" r:id="rId7"/>
    <p:sldId id="693" r:id="rId8"/>
    <p:sldId id="695" r:id="rId9"/>
    <p:sldId id="694" r:id="rId10"/>
    <p:sldId id="668" r:id="rId11"/>
    <p:sldId id="590" r:id="rId12"/>
    <p:sldId id="678" r:id="rId13"/>
    <p:sldId id="696" r:id="rId14"/>
    <p:sldId id="673" r:id="rId15"/>
  </p:sldIdLst>
  <p:sldSz cx="9144000" cy="6858000" type="screen4x3"/>
  <p:notesSz cx="7315200" cy="9601200"/>
  <p:defaultTextStyle>
    <a:defPPr>
      <a:defRPr lang="en-US"/>
    </a:defPPr>
    <a:lvl1pPr algn="l" rtl="0" fontAlgn="base">
      <a:spcBef>
        <a:spcPct val="0"/>
      </a:spcBef>
      <a:spcAft>
        <a:spcPct val="0"/>
      </a:spcAft>
      <a:defRPr sz="28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28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28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28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2800" kern="1200">
        <a:solidFill>
          <a:schemeClr val="tx1"/>
        </a:solidFill>
        <a:latin typeface="Times New Roman" pitchFamily="18" charset="0"/>
        <a:ea typeface="+mn-ea"/>
        <a:cs typeface="Arial" pitchFamily="34" charset="0"/>
      </a:defRPr>
    </a:lvl5pPr>
    <a:lvl6pPr marL="2286000" algn="l" defTabSz="914400" rtl="0" eaLnBrk="1" latinLnBrk="0" hangingPunct="1">
      <a:defRPr sz="2800" kern="1200">
        <a:solidFill>
          <a:schemeClr val="tx1"/>
        </a:solidFill>
        <a:latin typeface="Times New Roman" pitchFamily="18" charset="0"/>
        <a:ea typeface="+mn-ea"/>
        <a:cs typeface="Arial" pitchFamily="34" charset="0"/>
      </a:defRPr>
    </a:lvl6pPr>
    <a:lvl7pPr marL="2743200" algn="l" defTabSz="914400" rtl="0" eaLnBrk="1" latinLnBrk="0" hangingPunct="1">
      <a:defRPr sz="2800" kern="1200">
        <a:solidFill>
          <a:schemeClr val="tx1"/>
        </a:solidFill>
        <a:latin typeface="Times New Roman" pitchFamily="18" charset="0"/>
        <a:ea typeface="+mn-ea"/>
        <a:cs typeface="Arial" pitchFamily="34" charset="0"/>
      </a:defRPr>
    </a:lvl7pPr>
    <a:lvl8pPr marL="3200400" algn="l" defTabSz="914400" rtl="0" eaLnBrk="1" latinLnBrk="0" hangingPunct="1">
      <a:defRPr sz="2800" kern="1200">
        <a:solidFill>
          <a:schemeClr val="tx1"/>
        </a:solidFill>
        <a:latin typeface="Times New Roman" pitchFamily="18" charset="0"/>
        <a:ea typeface="+mn-ea"/>
        <a:cs typeface="Arial" pitchFamily="34" charset="0"/>
      </a:defRPr>
    </a:lvl8pPr>
    <a:lvl9pPr marL="3657600" algn="l" defTabSz="914400" rtl="0" eaLnBrk="1" latinLnBrk="0" hangingPunct="1">
      <a:defRPr sz="28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FFCCCC"/>
    <a:srgbClr val="FFFFFF"/>
    <a:srgbClr val="99FF33"/>
    <a:srgbClr val="66FF66"/>
    <a:srgbClr val="FFFFCC"/>
    <a:srgbClr val="FF3300"/>
    <a:srgbClr val="00CC00"/>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7" autoAdjust="0"/>
    <p:restoredTop sz="93845" autoAdjust="0"/>
  </p:normalViewPr>
  <p:slideViewPr>
    <p:cSldViewPr>
      <p:cViewPr varScale="1">
        <p:scale>
          <a:sx n="90" d="100"/>
          <a:sy n="90" d="100"/>
        </p:scale>
        <p:origin x="648" y="5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48"/>
    </p:cViewPr>
  </p:sorterViewPr>
  <p:notesViewPr>
    <p:cSldViewPr>
      <p:cViewPr>
        <p:scale>
          <a:sx n="100" d="100"/>
          <a:sy n="100" d="100"/>
        </p:scale>
        <p:origin x="-864" y="282"/>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443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0" tIns="48325" rIns="96650" bIns="48325" numCol="1" anchor="t" anchorCtr="0" compatLnSpc="1">
            <a:prstTxWarp prst="textNoShape">
              <a:avLst/>
            </a:prstTxWarp>
          </a:bodyPr>
          <a:lstStyle>
            <a:lvl1pPr defTabSz="966788">
              <a:defRPr sz="1200">
                <a:cs typeface="+mn-cs"/>
              </a:defRPr>
            </a:lvl1pPr>
          </a:lstStyle>
          <a:p>
            <a:pPr>
              <a:defRPr/>
            </a:pPr>
            <a:endParaRPr lang="en-US"/>
          </a:p>
        </p:txBody>
      </p:sp>
      <p:sp>
        <p:nvSpPr>
          <p:cNvPr id="274435"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50" tIns="48325" rIns="96650" bIns="48325" numCol="1" anchor="t" anchorCtr="0" compatLnSpc="1">
            <a:prstTxWarp prst="textNoShape">
              <a:avLst/>
            </a:prstTxWarp>
          </a:bodyPr>
          <a:lstStyle>
            <a:lvl1pPr algn="r" defTabSz="966788">
              <a:defRPr sz="1200">
                <a:cs typeface="+mn-cs"/>
              </a:defRPr>
            </a:lvl1pPr>
          </a:lstStyle>
          <a:p>
            <a:pPr>
              <a:defRPr/>
            </a:pPr>
            <a:endParaRPr lang="en-US"/>
          </a:p>
        </p:txBody>
      </p:sp>
      <p:sp>
        <p:nvSpPr>
          <p:cNvPr id="274436"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50" tIns="48325" rIns="96650" bIns="48325" numCol="1" anchor="b" anchorCtr="0" compatLnSpc="1">
            <a:prstTxWarp prst="textNoShape">
              <a:avLst/>
            </a:prstTxWarp>
          </a:bodyPr>
          <a:lstStyle>
            <a:lvl1pPr defTabSz="966788">
              <a:defRPr sz="1200">
                <a:cs typeface="+mn-cs"/>
              </a:defRPr>
            </a:lvl1pPr>
          </a:lstStyle>
          <a:p>
            <a:pPr>
              <a:defRPr/>
            </a:pPr>
            <a:endParaRPr lang="en-US"/>
          </a:p>
        </p:txBody>
      </p:sp>
      <p:sp>
        <p:nvSpPr>
          <p:cNvPr id="274437"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50" tIns="48325" rIns="96650" bIns="48325" numCol="1" anchor="b" anchorCtr="0" compatLnSpc="1">
            <a:prstTxWarp prst="textNoShape">
              <a:avLst/>
            </a:prstTxWarp>
          </a:bodyPr>
          <a:lstStyle>
            <a:lvl1pPr algn="r" defTabSz="966788">
              <a:defRPr sz="1200">
                <a:cs typeface="+mn-cs"/>
              </a:defRPr>
            </a:lvl1pPr>
          </a:lstStyle>
          <a:p>
            <a:pPr>
              <a:defRPr/>
            </a:pPr>
            <a:fld id="{EFACA021-D70A-4DF1-A878-17C2599C210A}" type="slidenum">
              <a:rPr lang="en-US"/>
              <a:pPr>
                <a:defRPr/>
              </a:pPr>
              <a:t>‹#›</a:t>
            </a:fld>
            <a:endParaRPr lang="en-US"/>
          </a:p>
        </p:txBody>
      </p:sp>
    </p:spTree>
    <p:extLst>
      <p:ext uri="{BB962C8B-B14F-4D97-AF65-F5344CB8AC3E}">
        <p14:creationId xmlns:p14="http://schemas.microsoft.com/office/powerpoint/2010/main" val="3183406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0" tIns="48325" rIns="96650" bIns="48325" numCol="1" anchor="t" anchorCtr="0" compatLnSpc="1">
            <a:prstTxWarp prst="textNoShape">
              <a:avLst/>
            </a:prstTxWarp>
          </a:bodyPr>
          <a:lstStyle>
            <a:lvl1pPr defTabSz="966788">
              <a:defRPr sz="1200">
                <a:cs typeface="+mn-cs"/>
              </a:defRPr>
            </a:lvl1pPr>
          </a:lstStyle>
          <a:p>
            <a:pPr>
              <a:defRPr/>
            </a:pPr>
            <a:endParaRPr lang="en-US"/>
          </a:p>
        </p:txBody>
      </p:sp>
      <p:sp>
        <p:nvSpPr>
          <p:cNvPr id="3075"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50" tIns="48325" rIns="96650" bIns="48325" numCol="1" anchor="t" anchorCtr="0" compatLnSpc="1">
            <a:prstTxWarp prst="textNoShape">
              <a:avLst/>
            </a:prstTxWarp>
          </a:bodyPr>
          <a:lstStyle>
            <a:lvl1pPr algn="r" defTabSz="966788">
              <a:defRPr sz="1200">
                <a:cs typeface="+mn-cs"/>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76313" y="4560888"/>
            <a:ext cx="5362575" cy="4319587"/>
          </a:xfrm>
          <a:prstGeom prst="rect">
            <a:avLst/>
          </a:prstGeom>
          <a:noFill/>
          <a:ln w="9525">
            <a:noFill/>
            <a:miter lim="800000"/>
            <a:headEnd/>
            <a:tailEnd/>
          </a:ln>
          <a:effectLst/>
        </p:spPr>
        <p:txBody>
          <a:bodyPr vert="horz" wrap="square" lIns="96650" tIns="48325" rIns="96650" bIns="483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50" tIns="48325" rIns="96650" bIns="48325" numCol="1" anchor="b" anchorCtr="0" compatLnSpc="1">
            <a:prstTxWarp prst="textNoShape">
              <a:avLst/>
            </a:prstTxWarp>
          </a:bodyPr>
          <a:lstStyle>
            <a:lvl1pPr defTabSz="966788">
              <a:defRPr sz="1200">
                <a:cs typeface="+mn-cs"/>
              </a:defRPr>
            </a:lvl1pPr>
          </a:lstStyle>
          <a:p>
            <a:pPr>
              <a:defRPr/>
            </a:pPr>
            <a:endParaRPr lang="en-US"/>
          </a:p>
        </p:txBody>
      </p:sp>
      <p:sp>
        <p:nvSpPr>
          <p:cNvPr id="3079"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50" tIns="48325" rIns="96650" bIns="48325" numCol="1" anchor="b" anchorCtr="0" compatLnSpc="1">
            <a:prstTxWarp prst="textNoShape">
              <a:avLst/>
            </a:prstTxWarp>
          </a:bodyPr>
          <a:lstStyle>
            <a:lvl1pPr algn="r" defTabSz="966788">
              <a:defRPr sz="1200">
                <a:cs typeface="+mn-cs"/>
              </a:defRPr>
            </a:lvl1pPr>
          </a:lstStyle>
          <a:p>
            <a:pPr>
              <a:defRPr/>
            </a:pPr>
            <a:fld id="{1339A8BC-A7A0-472D-964E-CF0486F222DE}" type="slidenum">
              <a:rPr lang="en-US"/>
              <a:pPr>
                <a:defRPr/>
              </a:pPr>
              <a:t>‹#›</a:t>
            </a:fld>
            <a:endParaRPr lang="en-US"/>
          </a:p>
        </p:txBody>
      </p:sp>
    </p:spTree>
    <p:extLst>
      <p:ext uri="{BB962C8B-B14F-4D97-AF65-F5344CB8AC3E}">
        <p14:creationId xmlns:p14="http://schemas.microsoft.com/office/powerpoint/2010/main" val="5817241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CA" dirty="0">
                <a:latin typeface="Microsoft Sans Serif" panose="020B0604020202020204" pitchFamily="34" charset="0"/>
                <a:ea typeface="Microsoft Sans Serif" panose="020B0604020202020204" pitchFamily="34" charset="0"/>
                <a:cs typeface="Microsoft Sans Serif" panose="020B0604020202020204" pitchFamily="34" charset="0"/>
              </a:rPr>
              <a:t>What exactly makes </a:t>
            </a:r>
            <a:r>
              <a:rPr lang="en-CA" dirty="0" err="1">
                <a:latin typeface="Microsoft Sans Serif" panose="020B0604020202020204" pitchFamily="34" charset="0"/>
                <a:ea typeface="Microsoft Sans Serif" panose="020B0604020202020204" pitchFamily="34" charset="0"/>
                <a:cs typeface="Microsoft Sans Serif" panose="020B0604020202020204" pitchFamily="34" charset="0"/>
              </a:rPr>
              <a:t>Devy</a:t>
            </a:r>
            <a:r>
              <a:rPr lang="en-CA" dirty="0">
                <a:latin typeface="Microsoft Sans Serif" panose="020B0604020202020204" pitchFamily="34" charset="0"/>
                <a:ea typeface="Microsoft Sans Serif" panose="020B0604020202020204" pitchFamily="34" charset="0"/>
                <a:cs typeface="Microsoft Sans Serif" panose="020B0604020202020204" pitchFamily="34" charset="0"/>
              </a:rPr>
              <a:t> an Intelligent Agent? [did was in the slide from 2019</a:t>
            </a:r>
          </a:p>
        </p:txBody>
      </p:sp>
      <p:sp>
        <p:nvSpPr>
          <p:cNvPr id="4" name="Slide Number Placeholder 3"/>
          <p:cNvSpPr>
            <a:spLocks noGrp="1"/>
          </p:cNvSpPr>
          <p:nvPr>
            <p:ph type="sldNum" sz="quarter" idx="5"/>
          </p:nvPr>
        </p:nvSpPr>
        <p:spPr/>
        <p:txBody>
          <a:bodyPr/>
          <a:lstStyle/>
          <a:p>
            <a:pPr>
              <a:defRPr/>
            </a:pPr>
            <a:fld id="{1339A8BC-A7A0-472D-964E-CF0486F222DE}" type="slidenum">
              <a:rPr lang="en-US" smtClean="0"/>
              <a:pPr>
                <a:defRPr/>
              </a:pPr>
              <a:t>2</a:t>
            </a:fld>
            <a:endParaRPr lang="en-US"/>
          </a:p>
        </p:txBody>
      </p:sp>
    </p:spTree>
    <p:extLst>
      <p:ext uri="{BB962C8B-B14F-4D97-AF65-F5344CB8AC3E}">
        <p14:creationId xmlns:p14="http://schemas.microsoft.com/office/powerpoint/2010/main" val="10210158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D700D13-00D3-4B40-99F1-181D976D9498}" type="slidenum">
              <a:rPr lang="en-US"/>
              <a:pPr/>
              <a:t>12</a:t>
            </a:fld>
            <a:endParaRPr lang="en-US"/>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r>
              <a:rPr lang="en-US" b="1" dirty="0"/>
              <a:t>1:30</a:t>
            </a:r>
          </a:p>
        </p:txBody>
      </p:sp>
    </p:spTree>
    <p:extLst>
      <p:ext uri="{BB962C8B-B14F-4D97-AF65-F5344CB8AC3E}">
        <p14:creationId xmlns:p14="http://schemas.microsoft.com/office/powerpoint/2010/main" val="17962821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85F8B3-87C1-4E86-B79F-A7C278606F70}" type="slidenum">
              <a:rPr lang="en-US"/>
              <a:pPr/>
              <a:t>13</a:t>
            </a:fld>
            <a:endParaRPr lang="en-US"/>
          </a:p>
        </p:txBody>
      </p:sp>
      <p:sp>
        <p:nvSpPr>
          <p:cNvPr id="120834" name="Rectangle 2"/>
          <p:cNvSpPr>
            <a:spLocks noGrp="1" noRot="1" noChangeAspect="1" noChangeArrowheads="1" noTextEdit="1"/>
          </p:cNvSpPr>
          <p:nvPr>
            <p:ph type="sldImg"/>
          </p:nvPr>
        </p:nvSpPr>
        <p:spPr bwMode="auto">
          <a:xfrm>
            <a:off x="1257300" y="720725"/>
            <a:ext cx="4800600" cy="3600450"/>
          </a:xfrm>
          <a:prstGeom prst="rect">
            <a:avLst/>
          </a:prstGeom>
          <a:solidFill>
            <a:srgbClr val="FFFFFF"/>
          </a:solidFill>
          <a:ln>
            <a:solidFill>
              <a:srgbClr val="000000"/>
            </a:solidFill>
            <a:miter lim="800000"/>
            <a:headEnd/>
            <a:tailEnd/>
          </a:ln>
        </p:spPr>
      </p:sp>
      <p:sp>
        <p:nvSpPr>
          <p:cNvPr id="120835" name="Rectangle 3"/>
          <p:cNvSpPr>
            <a:spLocks noGrp="1" noChangeArrowheads="1"/>
          </p:cNvSpPr>
          <p:nvPr>
            <p:ph type="body" idx="1"/>
          </p:nvPr>
        </p:nvSpPr>
        <p:spPr bwMode="auto">
          <a:xfrm>
            <a:off x="893763" y="4560888"/>
            <a:ext cx="5364162" cy="4319587"/>
          </a:xfrm>
          <a:prstGeom prst="rect">
            <a:avLst/>
          </a:prstGeom>
          <a:solidFill>
            <a:srgbClr val="FFFFFF"/>
          </a:solidFill>
          <a:ln>
            <a:solidFill>
              <a:srgbClr val="000000"/>
            </a:solidFill>
            <a:miter lim="800000"/>
            <a:headEnd/>
            <a:tailEnd/>
          </a:ln>
        </p:spPr>
        <p:txBody>
          <a:bodyPr lIns="96661" tIns="48331" rIns="96661" bIns="48331"/>
          <a:lstStyle/>
          <a:p>
            <a:endParaRPr lang="en-US"/>
          </a:p>
          <a:p>
            <a:endParaRPr lang="en-US"/>
          </a:p>
        </p:txBody>
      </p:sp>
    </p:spTree>
    <p:extLst>
      <p:ext uri="{BB962C8B-B14F-4D97-AF65-F5344CB8AC3E}">
        <p14:creationId xmlns:p14="http://schemas.microsoft.com/office/powerpoint/2010/main" val="5169321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85F8B3-87C1-4E86-B79F-A7C278606F70}" type="slidenum">
              <a:rPr lang="en-US"/>
              <a:pPr/>
              <a:t>14</a:t>
            </a:fld>
            <a:endParaRPr lang="en-US"/>
          </a:p>
        </p:txBody>
      </p:sp>
      <p:sp>
        <p:nvSpPr>
          <p:cNvPr id="120834" name="Rectangle 2"/>
          <p:cNvSpPr>
            <a:spLocks noGrp="1" noRot="1" noChangeAspect="1" noChangeArrowheads="1" noTextEdit="1"/>
          </p:cNvSpPr>
          <p:nvPr>
            <p:ph type="sldImg"/>
          </p:nvPr>
        </p:nvSpPr>
        <p:spPr bwMode="auto">
          <a:xfrm>
            <a:off x="1257300" y="720725"/>
            <a:ext cx="4800600" cy="3600450"/>
          </a:xfrm>
          <a:prstGeom prst="rect">
            <a:avLst/>
          </a:prstGeom>
          <a:solidFill>
            <a:srgbClr val="FFFFFF"/>
          </a:solidFill>
          <a:ln>
            <a:solidFill>
              <a:srgbClr val="000000"/>
            </a:solidFill>
            <a:miter lim="800000"/>
            <a:headEnd/>
            <a:tailEnd/>
          </a:ln>
        </p:spPr>
      </p:sp>
      <p:sp>
        <p:nvSpPr>
          <p:cNvPr id="120835" name="Rectangle 3"/>
          <p:cNvSpPr>
            <a:spLocks noGrp="1" noChangeArrowheads="1"/>
          </p:cNvSpPr>
          <p:nvPr>
            <p:ph type="body" idx="1"/>
          </p:nvPr>
        </p:nvSpPr>
        <p:spPr bwMode="auto">
          <a:xfrm>
            <a:off x="893763" y="4560888"/>
            <a:ext cx="5364162" cy="4319587"/>
          </a:xfrm>
          <a:prstGeom prst="rect">
            <a:avLst/>
          </a:prstGeom>
          <a:solidFill>
            <a:srgbClr val="FFFFFF"/>
          </a:solidFill>
          <a:ln>
            <a:solidFill>
              <a:srgbClr val="000000"/>
            </a:solidFill>
            <a:miter lim="800000"/>
            <a:headEnd/>
            <a:tailEnd/>
          </a:ln>
        </p:spPr>
        <p:txBody>
          <a:bodyPr lIns="96661" tIns="48331" rIns="96661" bIns="48331"/>
          <a:lstStyle/>
          <a:p>
            <a:endParaRPr lang="en-US"/>
          </a:p>
          <a:p>
            <a:endParaRPr lang="en-US"/>
          </a:p>
        </p:txBody>
      </p:sp>
    </p:spTree>
    <p:extLst>
      <p:ext uri="{BB962C8B-B14F-4D97-AF65-F5344CB8AC3E}">
        <p14:creationId xmlns:p14="http://schemas.microsoft.com/office/powerpoint/2010/main" val="2201283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CEAC47-3B35-4354-AC81-D097BA549FAF}" type="slidenum">
              <a:rPr lang="en-US"/>
              <a:pPr/>
              <a:t>3</a:t>
            </a:fld>
            <a:endParaRPr lang="en-US"/>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a:p>
            <a:endParaRPr lang="en-US"/>
          </a:p>
        </p:txBody>
      </p:sp>
    </p:spTree>
    <p:extLst>
      <p:ext uri="{BB962C8B-B14F-4D97-AF65-F5344CB8AC3E}">
        <p14:creationId xmlns:p14="http://schemas.microsoft.com/office/powerpoint/2010/main" val="2184003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CEAC47-3B35-4354-AC81-D097BA549FAF}" type="slidenum">
              <a:rPr lang="en-US"/>
              <a:pPr/>
              <a:t>4</a:t>
            </a:fld>
            <a:endParaRPr lang="en-US"/>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a:p>
            <a:endParaRPr lang="en-US"/>
          </a:p>
        </p:txBody>
      </p:sp>
    </p:spTree>
    <p:extLst>
      <p:ext uri="{BB962C8B-B14F-4D97-AF65-F5344CB8AC3E}">
        <p14:creationId xmlns:p14="http://schemas.microsoft.com/office/powerpoint/2010/main" val="3891171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CEAC47-3B35-4354-AC81-D097BA549FAF}" type="slidenum">
              <a:rPr lang="en-US"/>
              <a:pPr/>
              <a:t>6</a:t>
            </a:fld>
            <a:endParaRPr lang="en-US"/>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a:p>
            <a:endParaRPr lang="en-US"/>
          </a:p>
        </p:txBody>
      </p:sp>
    </p:spTree>
    <p:extLst>
      <p:ext uri="{BB962C8B-B14F-4D97-AF65-F5344CB8AC3E}">
        <p14:creationId xmlns:p14="http://schemas.microsoft.com/office/powerpoint/2010/main" val="1528669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98CEAC47-3B35-4354-AC81-D097BA549FAF}" type="slidenum">
              <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a:p>
            <a:endParaRPr lang="en-US"/>
          </a:p>
        </p:txBody>
      </p:sp>
    </p:spTree>
    <p:extLst>
      <p:ext uri="{BB962C8B-B14F-4D97-AF65-F5344CB8AC3E}">
        <p14:creationId xmlns:p14="http://schemas.microsoft.com/office/powerpoint/2010/main" val="2296655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98CEAC47-3B35-4354-AC81-D097BA549FAF}" type="slidenum">
              <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dirty="0"/>
          </a:p>
          <a:p>
            <a:endParaRPr lang="en-US" dirty="0"/>
          </a:p>
        </p:txBody>
      </p:sp>
    </p:spTree>
    <p:extLst>
      <p:ext uri="{BB962C8B-B14F-4D97-AF65-F5344CB8AC3E}">
        <p14:creationId xmlns:p14="http://schemas.microsoft.com/office/powerpoint/2010/main" val="38113408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98CEAC47-3B35-4354-AC81-D097BA549FAF}" type="slidenum">
              <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dirty="0"/>
          </a:p>
          <a:p>
            <a:endParaRPr lang="en-US" dirty="0"/>
          </a:p>
        </p:txBody>
      </p:sp>
    </p:spTree>
    <p:extLst>
      <p:ext uri="{BB962C8B-B14F-4D97-AF65-F5344CB8AC3E}">
        <p14:creationId xmlns:p14="http://schemas.microsoft.com/office/powerpoint/2010/main" val="11614563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7C2A47-FF11-49E0-ACA5-C8C1C4D60B40}" type="slidenum">
              <a:rPr lang="en-US"/>
              <a:pPr/>
              <a:t>10</a:t>
            </a:fld>
            <a:endParaRPr lang="en-US"/>
          </a:p>
        </p:txBody>
      </p:sp>
      <p:sp>
        <p:nvSpPr>
          <p:cNvPr id="215042" name="Rectangle 2"/>
          <p:cNvSpPr>
            <a:spLocks noGrp="1" noRot="1" noChangeAspect="1" noChangeArrowheads="1" noTextEdit="1"/>
          </p:cNvSpPr>
          <p:nvPr>
            <p:ph type="sldImg"/>
          </p:nvPr>
        </p:nvSpPr>
        <p:spPr>
          <a:ln/>
        </p:spPr>
      </p:sp>
      <p:sp>
        <p:nvSpPr>
          <p:cNvPr id="2150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38085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9A13B2A9-4F22-43D9-971A-4BF3D74F6536}" type="slidenum">
              <a:rPr kumimoji="0" lang="en-US" sz="13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11</a:t>
            </a:fld>
            <a:endParaRPr kumimoji="0" lang="en-US" sz="13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36194" name="Rectangle 2"/>
          <p:cNvSpPr>
            <a:spLocks noGrp="1" noRot="1" noChangeAspect="1"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en-US"/>
          </a:p>
          <a:p>
            <a:endParaRPr lang="en-US"/>
          </a:p>
        </p:txBody>
      </p:sp>
    </p:spTree>
    <p:extLst>
      <p:ext uri="{BB962C8B-B14F-4D97-AF65-F5344CB8AC3E}">
        <p14:creationId xmlns:p14="http://schemas.microsoft.com/office/powerpoint/2010/main" val="2843294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5FFBC82-5F36-4E7B-BFEF-AAAC8C38E69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r>
              <a:rPr lang="en-US" dirty="0"/>
              <a:t>Click to edit Master title style</a:t>
            </a:r>
            <a:endParaRPr lang="en-CA" dirty="0"/>
          </a:p>
        </p:txBody>
      </p:sp>
      <p:sp>
        <p:nvSpPr>
          <p:cNvPr id="3" name="Content Placeholder 2"/>
          <p:cNvSpPr>
            <a:spLocks noGrp="1"/>
          </p:cNvSpPr>
          <p:nvPr>
            <p:ph idx="1"/>
          </p:nvPr>
        </p:nvSpPr>
        <p:spPr/>
        <p:txBody>
          <a:bodyPr/>
          <a:lstStyle>
            <a:lvl1pPr>
              <a:defRPr>
                <a:latin typeface="Microsoft Sans Serif" panose="020B0604020202020204" pitchFamily="34" charset="0"/>
                <a:ea typeface="Microsoft Sans Serif" panose="020B0604020202020204" pitchFamily="34" charset="0"/>
                <a:cs typeface="Microsoft Sans Serif" panose="020B0604020202020204" pitchFamily="34" charset="0"/>
              </a:defRPr>
            </a:lvl1pPr>
            <a:lvl2pPr>
              <a:defRPr>
                <a:latin typeface="Microsoft Sans Serif" panose="020B0604020202020204" pitchFamily="34" charset="0"/>
                <a:ea typeface="Microsoft Sans Serif" panose="020B0604020202020204" pitchFamily="34" charset="0"/>
                <a:cs typeface="Microsoft Sans Serif" panose="020B0604020202020204" pitchFamily="34" charset="0"/>
              </a:defRPr>
            </a:lvl2pPr>
            <a:lvl3pPr>
              <a:defRPr>
                <a:latin typeface="Microsoft Sans Serif" panose="020B0604020202020204" pitchFamily="34" charset="0"/>
                <a:ea typeface="Microsoft Sans Serif" panose="020B0604020202020204" pitchFamily="34" charset="0"/>
                <a:cs typeface="Microsoft Sans Serif" panose="020B0604020202020204" pitchFamily="34" charset="0"/>
              </a:defRPr>
            </a:lvl3pPr>
            <a:lvl4pPr>
              <a:defRPr>
                <a:latin typeface="Microsoft Sans Serif" panose="020B0604020202020204" pitchFamily="34" charset="0"/>
                <a:ea typeface="Microsoft Sans Serif" panose="020B0604020202020204" pitchFamily="34" charset="0"/>
                <a:cs typeface="Microsoft Sans Serif" panose="020B0604020202020204" pitchFamily="34" charset="0"/>
              </a:defRPr>
            </a:lvl4pPr>
            <a:lvl5pPr>
              <a:defRPr>
                <a:latin typeface="Microsoft Sans Serif" panose="020B0604020202020204" pitchFamily="34" charset="0"/>
                <a:ea typeface="Microsoft Sans Serif" panose="020B0604020202020204" pitchFamily="34" charset="0"/>
                <a:cs typeface="Microsoft Sans Serif"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Rectangle 4"/>
          <p:cNvSpPr>
            <a:spLocks noGrp="1" noChangeArrowheads="1"/>
          </p:cNvSpPr>
          <p:nvPr>
            <p:ph type="dt" sz="half" idx="10"/>
          </p:nvPr>
        </p:nvSpPr>
        <p:spPr>
          <a:ln/>
        </p:spPr>
        <p:txBody>
          <a:bodyPr/>
          <a:lstStyle>
            <a:lvl1pPr>
              <a:defRPr>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pPr>
              <a:defRPr/>
            </a:pPr>
            <a:fld id="{BFC0F8CC-5866-4FC6-AB42-47629D30FC3A}"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solidFill>
                  <a:srgbClr val="3333FF"/>
                </a:solidFill>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r>
              <a:rPr lang="en-US" dirty="0"/>
              <a:t>Click to edit Master title style</a:t>
            </a:r>
            <a:endParaRPr lang="en-CA" dirty="0"/>
          </a:p>
        </p:txBody>
      </p:sp>
      <p:sp>
        <p:nvSpPr>
          <p:cNvPr id="6" name="Date Placeholder 5"/>
          <p:cNvSpPr>
            <a:spLocks noGrp="1"/>
          </p:cNvSpPr>
          <p:nvPr>
            <p:ph type="dt" sz="half" idx="10"/>
          </p:nvPr>
        </p:nvSpPr>
        <p:spPr/>
        <p:txBody>
          <a:bodyPr/>
          <a:lstStyle/>
          <a:p>
            <a:pPr>
              <a:defRPr/>
            </a:pPr>
            <a:endParaRPr lang="en-US"/>
          </a:p>
        </p:txBody>
      </p:sp>
      <p:sp>
        <p:nvSpPr>
          <p:cNvPr id="7" name="Footer Placeholder 6"/>
          <p:cNvSpPr>
            <a:spLocks noGrp="1"/>
          </p:cNvSpPr>
          <p:nvPr>
            <p:ph type="ftr" sz="quarter" idx="11"/>
          </p:nvPr>
        </p:nvSpPr>
        <p:spPr/>
        <p:txBody>
          <a:bodyPr/>
          <a:lstStyle/>
          <a:p>
            <a:pPr>
              <a:defRPr/>
            </a:pPr>
            <a:endParaRPr lang="en-US"/>
          </a:p>
        </p:txBody>
      </p:sp>
      <p:sp>
        <p:nvSpPr>
          <p:cNvPr id="8" name="Slide Number Placeholder 7"/>
          <p:cNvSpPr>
            <a:spLocks noGrp="1"/>
          </p:cNvSpPr>
          <p:nvPr>
            <p:ph type="sldNum" sz="quarter" idx="12"/>
          </p:nvPr>
        </p:nvSpPr>
        <p:spPr/>
        <p:txBody>
          <a:bodyPr/>
          <a:lstStyle/>
          <a:p>
            <a:pPr>
              <a:defRPr/>
            </a:pPr>
            <a:fld id="{A4F40184-2CC2-4FC6-8A54-28E9BB7C5228}"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85800"/>
          </a:xfrm>
        </p:spPr>
        <p:txBody>
          <a:bodyPr/>
          <a:lstStyle>
            <a:lvl1pPr>
              <a:defRPr>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r>
              <a:rPr lang="en-US"/>
              <a:t>Click to edit Master title style</a:t>
            </a:r>
            <a:endParaRPr lang="en-CA"/>
          </a:p>
        </p:txBody>
      </p:sp>
      <p:sp>
        <p:nvSpPr>
          <p:cNvPr id="3" name="Table Placeholder 2"/>
          <p:cNvSpPr>
            <a:spLocks noGrp="1"/>
          </p:cNvSpPr>
          <p:nvPr>
            <p:ph type="tbl" idx="1"/>
          </p:nvPr>
        </p:nvSpPr>
        <p:spPr>
          <a:xfrm>
            <a:off x="304800" y="1219200"/>
            <a:ext cx="8458200" cy="4495800"/>
          </a:xfrm>
        </p:spPr>
        <p:txBody>
          <a:bodyPr/>
          <a:lstStyle>
            <a:lvl1pPr>
              <a:defRPr>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pPr lvl="0"/>
            <a:endParaRPr lang="en-CA" noProof="0"/>
          </a:p>
        </p:txBody>
      </p:sp>
      <p:sp>
        <p:nvSpPr>
          <p:cNvPr id="4" name="Rectangle 4"/>
          <p:cNvSpPr>
            <a:spLocks noGrp="1" noChangeArrowheads="1"/>
          </p:cNvSpPr>
          <p:nvPr>
            <p:ph type="dt" sz="half" idx="10"/>
          </p:nvPr>
        </p:nvSpPr>
        <p:spPr>
          <a:ln/>
        </p:spPr>
        <p:txBody>
          <a:bodyPr/>
          <a:lstStyle>
            <a:lvl1pPr>
              <a:defRPr>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pPr>
              <a:defRPr/>
            </a:pPr>
            <a:fld id="{7B1838F2-C444-468F-92A3-632D847F8ED1}"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4800" y="152400"/>
            <a:ext cx="8534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2051" name="Rectangle 3"/>
          <p:cNvSpPr>
            <a:spLocks noGrp="1" noChangeArrowheads="1"/>
          </p:cNvSpPr>
          <p:nvPr>
            <p:ph type="body" idx="1"/>
          </p:nvPr>
        </p:nvSpPr>
        <p:spPr bwMode="auto">
          <a:xfrm>
            <a:off x="304800" y="1219200"/>
            <a:ext cx="8458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icrosoft Sans Serif" panose="020B0604020202020204" pitchFamily="34" charset="0"/>
                <a:ea typeface="Microsoft Sans Serif" panose="020B0604020202020204" pitchFamily="34" charset="0"/>
                <a:cs typeface="Microsoft Sans Serif" panose="020B0604020202020204" pitchFamily="34" charset="0"/>
              </a:defRPr>
            </a:lvl1pPr>
          </a:lstStyle>
          <a:p>
            <a:pPr>
              <a:defRPr/>
            </a:pPr>
            <a:fld id="{A4F40184-2CC2-4FC6-8A54-28E9BB7C5228}"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0" r:id="rId4"/>
  </p:sldLayoutIdLst>
  <p:hf hdr="0" ftr="0" dt="0"/>
  <p:txStyles>
    <p:titleStyle>
      <a:lvl1pPr algn="ctr" rtl="0" eaLnBrk="0" fontAlgn="base" hangingPunct="0">
        <a:spcBef>
          <a:spcPct val="0"/>
        </a:spcBef>
        <a:spcAft>
          <a:spcPct val="0"/>
        </a:spcAft>
        <a:defRPr sz="3600" b="0">
          <a:solidFill>
            <a:srgbClr val="3333FF"/>
          </a:solidFill>
          <a:latin typeface="Microsoft Sans Serif" panose="020B0604020202020204" pitchFamily="34" charset="0"/>
          <a:ea typeface="Microsoft Sans Serif" panose="020B0604020202020204" pitchFamily="34" charset="0"/>
          <a:cs typeface="Microsoft Sans Serif" panose="020B0604020202020204" pitchFamily="34" charset="0"/>
        </a:defRPr>
      </a:lvl1pPr>
      <a:lvl2pPr algn="ctr" rtl="0" eaLnBrk="0" fontAlgn="base" hangingPunct="0">
        <a:spcBef>
          <a:spcPct val="0"/>
        </a:spcBef>
        <a:spcAft>
          <a:spcPct val="0"/>
        </a:spcAft>
        <a:defRPr sz="3600" b="1">
          <a:solidFill>
            <a:schemeClr val="accent2"/>
          </a:solidFill>
          <a:latin typeface="Times New Roman" pitchFamily="18" charset="0"/>
        </a:defRPr>
      </a:lvl2pPr>
      <a:lvl3pPr algn="ctr" rtl="0" eaLnBrk="0" fontAlgn="base" hangingPunct="0">
        <a:spcBef>
          <a:spcPct val="0"/>
        </a:spcBef>
        <a:spcAft>
          <a:spcPct val="0"/>
        </a:spcAft>
        <a:defRPr sz="3600" b="1">
          <a:solidFill>
            <a:schemeClr val="accent2"/>
          </a:solidFill>
          <a:latin typeface="Times New Roman" pitchFamily="18" charset="0"/>
        </a:defRPr>
      </a:lvl3pPr>
      <a:lvl4pPr algn="ctr" rtl="0" eaLnBrk="0" fontAlgn="base" hangingPunct="0">
        <a:spcBef>
          <a:spcPct val="0"/>
        </a:spcBef>
        <a:spcAft>
          <a:spcPct val="0"/>
        </a:spcAft>
        <a:defRPr sz="3600" b="1">
          <a:solidFill>
            <a:schemeClr val="accent2"/>
          </a:solidFill>
          <a:latin typeface="Times New Roman" pitchFamily="18" charset="0"/>
        </a:defRPr>
      </a:lvl4pPr>
      <a:lvl5pPr algn="ctr" rtl="0" eaLnBrk="0" fontAlgn="base" hangingPunct="0">
        <a:spcBef>
          <a:spcPct val="0"/>
        </a:spcBef>
        <a:spcAft>
          <a:spcPct val="0"/>
        </a:spcAft>
        <a:defRPr sz="3600" b="1">
          <a:solidFill>
            <a:schemeClr val="accent2"/>
          </a:solidFill>
          <a:latin typeface="Times New Roman" pitchFamily="18" charset="0"/>
        </a:defRPr>
      </a:lvl5pPr>
      <a:lvl6pPr marL="457200" algn="ctr" rtl="0" fontAlgn="base">
        <a:spcBef>
          <a:spcPct val="0"/>
        </a:spcBef>
        <a:spcAft>
          <a:spcPct val="0"/>
        </a:spcAft>
        <a:defRPr sz="3600" b="1">
          <a:solidFill>
            <a:schemeClr val="accent2"/>
          </a:solidFill>
          <a:latin typeface="Times New Roman" pitchFamily="18" charset="0"/>
        </a:defRPr>
      </a:lvl6pPr>
      <a:lvl7pPr marL="914400" algn="ctr" rtl="0" fontAlgn="base">
        <a:spcBef>
          <a:spcPct val="0"/>
        </a:spcBef>
        <a:spcAft>
          <a:spcPct val="0"/>
        </a:spcAft>
        <a:defRPr sz="3600" b="1">
          <a:solidFill>
            <a:schemeClr val="accent2"/>
          </a:solidFill>
          <a:latin typeface="Times New Roman" pitchFamily="18" charset="0"/>
        </a:defRPr>
      </a:lvl7pPr>
      <a:lvl8pPr marL="1371600" algn="ctr" rtl="0" fontAlgn="base">
        <a:spcBef>
          <a:spcPct val="0"/>
        </a:spcBef>
        <a:spcAft>
          <a:spcPct val="0"/>
        </a:spcAft>
        <a:defRPr sz="3600" b="1">
          <a:solidFill>
            <a:schemeClr val="accent2"/>
          </a:solidFill>
          <a:latin typeface="Times New Roman" pitchFamily="18" charset="0"/>
        </a:defRPr>
      </a:lvl8pPr>
      <a:lvl9pPr marL="1828800" algn="ctr" rtl="0" fontAlgn="base">
        <a:spcBef>
          <a:spcPct val="0"/>
        </a:spcBef>
        <a:spcAft>
          <a:spcPct val="0"/>
        </a:spcAft>
        <a:defRPr sz="3600" b="1">
          <a:solidFill>
            <a:schemeClr val="accent2"/>
          </a:solidFill>
          <a:latin typeface="Times New Roman" pitchFamily="18" charset="0"/>
        </a:defRPr>
      </a:lvl9pPr>
    </p:titleStyle>
    <p:bodyStyle>
      <a:lvl1pPr marL="342900" indent="-342900" algn="l" rtl="0" eaLnBrk="0" fontAlgn="base" hangingPunct="0">
        <a:lnSpc>
          <a:spcPct val="90000"/>
        </a:lnSpc>
        <a:spcBef>
          <a:spcPct val="40000"/>
        </a:spcBef>
        <a:spcAft>
          <a:spcPct val="0"/>
        </a:spcAft>
        <a:defRPr sz="280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defRPr>
      </a:lvl1pPr>
      <a:lvl2pPr marL="742950" indent="-285750" algn="l" rtl="0" eaLnBrk="0" fontAlgn="base" hangingPunct="0">
        <a:lnSpc>
          <a:spcPct val="90000"/>
        </a:lnSpc>
        <a:spcBef>
          <a:spcPct val="40000"/>
        </a:spcBef>
        <a:spcAft>
          <a:spcPct val="0"/>
        </a:spcAft>
        <a:buClr>
          <a:srgbClr val="CC0099"/>
        </a:buClr>
        <a:buSzPct val="120000"/>
        <a:buChar char="•"/>
        <a:defRPr sz="240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defRPr>
      </a:lvl2pPr>
      <a:lvl3pPr marL="1143000" indent="-228600" algn="l" rtl="0" eaLnBrk="0" fontAlgn="base" hangingPunct="0">
        <a:lnSpc>
          <a:spcPct val="90000"/>
        </a:lnSpc>
        <a:spcBef>
          <a:spcPct val="40000"/>
        </a:spcBef>
        <a:spcAft>
          <a:spcPct val="0"/>
        </a:spcAft>
        <a:buFont typeface="Wingdings" pitchFamily="2" charset="2"/>
        <a:buChar char="ü"/>
        <a:defRPr sz="200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defRPr>
      </a:lvl3pPr>
      <a:lvl4pPr marL="1600200" indent="-228600" algn="l" rtl="0" eaLnBrk="0" fontAlgn="base" hangingPunct="0">
        <a:lnSpc>
          <a:spcPct val="90000"/>
        </a:lnSpc>
        <a:spcBef>
          <a:spcPct val="40000"/>
        </a:spcBef>
        <a:spcAft>
          <a:spcPct val="0"/>
        </a:spcAft>
        <a:buChar char="–"/>
        <a:defRPr>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defRPr>
      </a:lvl4pPr>
      <a:lvl5pPr marL="2057400" indent="-228600" algn="l" rtl="0" eaLnBrk="0" fontAlgn="base" hangingPunct="0">
        <a:lnSpc>
          <a:spcPct val="90000"/>
        </a:lnSpc>
        <a:spcBef>
          <a:spcPct val="40000"/>
        </a:spcBef>
        <a:spcAft>
          <a:spcPct val="0"/>
        </a:spcAft>
        <a:buChar char="»"/>
        <a:defRPr sz="1600">
          <a:solidFill>
            <a:schemeClr val="tx1"/>
          </a:solidFill>
          <a:latin typeface="Microsoft Sans Serif" panose="020B0604020202020204" pitchFamily="34" charset="0"/>
          <a:ea typeface="Microsoft Sans Serif" panose="020B0604020202020204" pitchFamily="34" charset="0"/>
          <a:cs typeface="Microsoft Sans Serif" panose="020B0604020202020204" pitchFamily="34" charset="0"/>
        </a:defRPr>
      </a:lvl5pPr>
      <a:lvl6pPr marL="2514600" indent="-228600" algn="l" rtl="0" fontAlgn="base">
        <a:lnSpc>
          <a:spcPct val="90000"/>
        </a:lnSpc>
        <a:spcBef>
          <a:spcPct val="40000"/>
        </a:spcBef>
        <a:spcAft>
          <a:spcPct val="0"/>
        </a:spcAft>
        <a:buChar char="»"/>
        <a:defRPr sz="1600">
          <a:solidFill>
            <a:schemeClr val="tx1"/>
          </a:solidFill>
          <a:latin typeface="+mn-lt"/>
        </a:defRPr>
      </a:lvl6pPr>
      <a:lvl7pPr marL="2971800" indent="-228600" algn="l" rtl="0" fontAlgn="base">
        <a:lnSpc>
          <a:spcPct val="90000"/>
        </a:lnSpc>
        <a:spcBef>
          <a:spcPct val="40000"/>
        </a:spcBef>
        <a:spcAft>
          <a:spcPct val="0"/>
        </a:spcAft>
        <a:buChar char="»"/>
        <a:defRPr sz="1600">
          <a:solidFill>
            <a:schemeClr val="tx1"/>
          </a:solidFill>
          <a:latin typeface="+mn-lt"/>
        </a:defRPr>
      </a:lvl7pPr>
      <a:lvl8pPr marL="3429000" indent="-228600" algn="l" rtl="0" fontAlgn="base">
        <a:lnSpc>
          <a:spcPct val="90000"/>
        </a:lnSpc>
        <a:spcBef>
          <a:spcPct val="40000"/>
        </a:spcBef>
        <a:spcAft>
          <a:spcPct val="0"/>
        </a:spcAft>
        <a:buChar char="»"/>
        <a:defRPr sz="1600">
          <a:solidFill>
            <a:schemeClr val="tx1"/>
          </a:solidFill>
          <a:latin typeface="+mn-lt"/>
        </a:defRPr>
      </a:lvl8pPr>
      <a:lvl9pPr marL="3886200" indent="-228600" algn="l" rtl="0" fontAlgn="base">
        <a:lnSpc>
          <a:spcPct val="90000"/>
        </a:lnSpc>
        <a:spcBef>
          <a:spcPct val="4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tags" Target="../tags/tag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a:t>Devy</a:t>
            </a:r>
            <a:endParaRPr lang="en-CA" dirty="0"/>
          </a:p>
        </p:txBody>
      </p:sp>
      <p:sp>
        <p:nvSpPr>
          <p:cNvPr id="3" name="Slide Number Placeholder 2"/>
          <p:cNvSpPr>
            <a:spLocks noGrp="1"/>
          </p:cNvSpPr>
          <p:nvPr>
            <p:ph type="sldNum" sz="quarter" idx="12"/>
          </p:nvPr>
        </p:nvSpPr>
        <p:spPr/>
        <p:txBody>
          <a:bodyPr/>
          <a:lstStyle/>
          <a:p>
            <a:pPr>
              <a:defRPr/>
            </a:pPr>
            <a:fld id="{A4F40184-2CC2-4FC6-8A54-28E9BB7C5228}" type="slidenum">
              <a:rPr lang="en-US" smtClean="0"/>
              <a:pPr>
                <a:defRPr/>
              </a:pPr>
              <a:t>1</a:t>
            </a:fld>
            <a:endParaRPr lang="en-US"/>
          </a:p>
        </p:txBody>
      </p:sp>
      <p:pic>
        <p:nvPicPr>
          <p:cNvPr id="4" name="Picture 3"/>
          <p:cNvPicPr>
            <a:picLocks noChangeAspect="1"/>
          </p:cNvPicPr>
          <p:nvPr/>
        </p:nvPicPr>
        <p:blipFill>
          <a:blip r:embed="rId2"/>
          <a:stretch>
            <a:fillRect/>
          </a:stretch>
        </p:blipFill>
        <p:spPr>
          <a:xfrm>
            <a:off x="1614487" y="919162"/>
            <a:ext cx="5915025" cy="5019675"/>
          </a:xfrm>
          <a:prstGeom prst="rect">
            <a:avLst/>
          </a:prstGeom>
        </p:spPr>
      </p:pic>
    </p:spTree>
    <p:extLst>
      <p:ext uri="{BB962C8B-B14F-4D97-AF65-F5344CB8AC3E}">
        <p14:creationId xmlns:p14="http://schemas.microsoft.com/office/powerpoint/2010/main" val="1726873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ChangeArrowheads="1"/>
          </p:cNvSpPr>
          <p:nvPr/>
        </p:nvSpPr>
        <p:spPr bwMode="auto">
          <a:xfrm>
            <a:off x="250825" y="1916113"/>
            <a:ext cx="7200900" cy="648792"/>
          </a:xfrm>
          <a:prstGeom prst="rect">
            <a:avLst/>
          </a:prstGeom>
          <a:solidFill>
            <a:srgbClr val="FFFF00"/>
          </a:solidFill>
          <a:ln w="9525">
            <a:noFill/>
            <a:miter lim="800000"/>
            <a:headEnd/>
            <a:tailEnd/>
          </a:ln>
          <a:effectLst/>
        </p:spPr>
        <p:txBody>
          <a:bodyPr wrap="none" anchor="ctr"/>
          <a:lstStyle/>
          <a:p>
            <a:endParaRPr lang="en-CA"/>
          </a:p>
        </p:txBody>
      </p:sp>
      <p:sp>
        <p:nvSpPr>
          <p:cNvPr id="214019" name="Rectangle 3"/>
          <p:cNvSpPr>
            <a:spLocks noGrp="1" noChangeArrowheads="1"/>
          </p:cNvSpPr>
          <p:nvPr>
            <p:ph type="title"/>
          </p:nvPr>
        </p:nvSpPr>
        <p:spPr>
          <a:xfrm>
            <a:off x="684213" y="0"/>
            <a:ext cx="7772400" cy="1143000"/>
          </a:xfrm>
        </p:spPr>
        <p:txBody>
          <a:bodyPr/>
          <a:lstStyle/>
          <a:p>
            <a:r>
              <a:rPr lang="en-US"/>
              <a:t>Overview</a:t>
            </a:r>
          </a:p>
        </p:txBody>
      </p:sp>
      <p:sp>
        <p:nvSpPr>
          <p:cNvPr id="214020" name="Rectangle 4"/>
          <p:cNvSpPr>
            <a:spLocks noChangeArrowheads="1"/>
          </p:cNvSpPr>
          <p:nvPr/>
        </p:nvSpPr>
        <p:spPr bwMode="auto">
          <a:xfrm>
            <a:off x="457200" y="1341438"/>
            <a:ext cx="8507413" cy="2443162"/>
          </a:xfrm>
          <a:prstGeom prst="rect">
            <a:avLst/>
          </a:prstGeom>
          <a:noFill/>
          <a:ln w="9525">
            <a:noFill/>
            <a:miter lim="800000"/>
            <a:headEnd/>
            <a:tailEnd/>
          </a:ln>
          <a:effectLst/>
        </p:spPr>
        <p:txBody>
          <a:bodyPr>
            <a:spAutoFit/>
          </a:bodyPr>
          <a:lstStyle/>
          <a:p>
            <a:pPr marL="457200" indent="-457200">
              <a:spcBef>
                <a:spcPct val="50000"/>
              </a:spcBef>
              <a:buClr>
                <a:schemeClr val="accent2"/>
              </a:buClr>
              <a:buFont typeface="Wingdings" pitchFamily="2" charset="2"/>
              <a:buChar char="q"/>
            </a:pPr>
            <a:r>
              <a:rPr lang="en-US" sz="2800" dirty="0">
                <a:latin typeface="Arial" panose="020B0604020202020204" pitchFamily="34" charset="0"/>
              </a:rPr>
              <a:t>Functions and Forms of Adaptive IUIs</a:t>
            </a:r>
          </a:p>
          <a:p>
            <a:pPr marL="457200" indent="-457200">
              <a:spcBef>
                <a:spcPct val="50000"/>
              </a:spcBef>
              <a:buClr>
                <a:schemeClr val="accent2"/>
              </a:buClr>
              <a:buFont typeface="Wingdings" pitchFamily="2" charset="2"/>
              <a:buChar char="q"/>
            </a:pPr>
            <a:r>
              <a:rPr lang="en-US" sz="2800" dirty="0">
                <a:latin typeface="Arial" panose="020B0604020202020204" pitchFamily="34" charset="0"/>
              </a:rPr>
              <a:t>Components</a:t>
            </a:r>
          </a:p>
          <a:p>
            <a:pPr marL="457200" indent="-457200">
              <a:spcBef>
                <a:spcPct val="50000"/>
              </a:spcBef>
              <a:buClr>
                <a:schemeClr val="accent2"/>
              </a:buClr>
              <a:buFont typeface="Wingdings" pitchFamily="2" charset="2"/>
              <a:buChar char="q"/>
            </a:pPr>
            <a:r>
              <a:rPr lang="en-US" sz="2800" dirty="0">
                <a:latin typeface="Arial" panose="020B0604020202020204" pitchFamily="34" charset="0"/>
              </a:rPr>
              <a:t>Usability and Evaluation</a:t>
            </a:r>
          </a:p>
          <a:p>
            <a:pPr marL="457200" indent="-457200">
              <a:spcBef>
                <a:spcPct val="50000"/>
              </a:spcBef>
              <a:buClr>
                <a:schemeClr val="accent2"/>
              </a:buClr>
              <a:buFont typeface="Wingdings" pitchFamily="2" charset="2"/>
              <a:buChar char="q"/>
            </a:pPr>
            <a:endParaRPr lang="en-US" sz="2800" dirty="0"/>
          </a:p>
        </p:txBody>
      </p:sp>
    </p:spTree>
    <p:extLst>
      <p:ext uri="{BB962C8B-B14F-4D97-AF65-F5344CB8AC3E}">
        <p14:creationId xmlns:p14="http://schemas.microsoft.com/office/powerpoint/2010/main" val="3626323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4018"/>
                                        </p:tgtEl>
                                        <p:attrNameLst>
                                          <p:attrName>style.visibility</p:attrName>
                                        </p:attrNameLst>
                                      </p:cBhvr>
                                      <p:to>
                                        <p:strVal val="visible"/>
                                      </p:to>
                                    </p:set>
                                    <p:animEffect transition="in" filter="wipe(left)">
                                      <p:cBhvr>
                                        <p:cTn id="7" dur="500"/>
                                        <p:tgtEl>
                                          <p:spTgt spid="2140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09F63F6-1C4D-4D80-ABF4-67DAADFDD17E}"/>
              </a:ext>
            </a:extLst>
          </p:cNvPr>
          <p:cNvPicPr>
            <a:picLocks noChangeAspect="1"/>
          </p:cNvPicPr>
          <p:nvPr/>
        </p:nvPicPr>
        <p:blipFill>
          <a:blip r:embed="rId3"/>
          <a:stretch>
            <a:fillRect/>
          </a:stretch>
        </p:blipFill>
        <p:spPr>
          <a:xfrm>
            <a:off x="5561584" y="2564904"/>
            <a:ext cx="3583293" cy="3240360"/>
          </a:xfrm>
          <a:prstGeom prst="rect">
            <a:avLst/>
          </a:prstGeom>
        </p:spPr>
      </p:pic>
      <p:sp>
        <p:nvSpPr>
          <p:cNvPr id="135170" name="Rectangle 1026"/>
          <p:cNvSpPr>
            <a:spLocks noGrp="1" noChangeArrowheads="1"/>
          </p:cNvSpPr>
          <p:nvPr>
            <p:ph type="title"/>
          </p:nvPr>
        </p:nvSpPr>
        <p:spPr>
          <a:xfrm>
            <a:off x="611560" y="44624"/>
            <a:ext cx="7772400" cy="1143000"/>
          </a:xfrm>
        </p:spPr>
        <p:txBody>
          <a:bodyPr/>
          <a:lstStyle/>
          <a:p>
            <a:br>
              <a:rPr lang="en-US" b="0" dirty="0">
                <a:solidFill>
                  <a:schemeClr val="tx1"/>
                </a:solidFill>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Domain Model?</a:t>
            </a:r>
            <a:br>
              <a:rPr lang="en-US" sz="3200" b="0" dirty="0">
                <a:solidFill>
                  <a:schemeClr val="tx1"/>
                </a:solidFill>
                <a:latin typeface="Arial" panose="020B0604020202020204" pitchFamily="34" charset="0"/>
                <a:cs typeface="Arial" panose="020B0604020202020204" pitchFamily="34" charset="0"/>
              </a:rPr>
            </a:br>
            <a:endParaRPr lang="en-US" sz="3200" b="0" dirty="0">
              <a:solidFill>
                <a:schemeClr val="tx1"/>
              </a:solidFill>
              <a:latin typeface="Arial" panose="020B0604020202020204" pitchFamily="34" charset="0"/>
              <a:cs typeface="Arial" panose="020B0604020202020204" pitchFamily="34" charset="0"/>
            </a:endParaRPr>
          </a:p>
        </p:txBody>
      </p:sp>
      <p:sp>
        <p:nvSpPr>
          <p:cNvPr id="135171" name="Rectangle 1027"/>
          <p:cNvSpPr>
            <a:spLocks noChangeArrowheads="1"/>
          </p:cNvSpPr>
          <p:nvPr/>
        </p:nvSpPr>
        <p:spPr bwMode="auto">
          <a:xfrm>
            <a:off x="179512" y="404664"/>
            <a:ext cx="6336704" cy="2592288"/>
          </a:xfrm>
          <a:prstGeom prst="rect">
            <a:avLst/>
          </a:prstGeom>
          <a:noFill/>
          <a:ln w="9525">
            <a:noFill/>
            <a:miter lim="800000"/>
            <a:headEnd/>
            <a:tailEnd/>
          </a:ln>
          <a:effectLst/>
        </p:spPr>
        <p:txBody>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342900" marR="0" lvl="0" indent="-342900" algn="l" defTabSz="914400" rtl="0" eaLnBrk="1" fontAlgn="base" latinLnBrk="0" hangingPunct="1">
              <a:lnSpc>
                <a:spcPct val="100000"/>
              </a:lnSpc>
              <a:spcBef>
                <a:spcPts val="1200"/>
              </a:spcBef>
              <a:spcAft>
                <a:spcPct val="0"/>
              </a:spcAft>
              <a:buClr>
                <a:srgbClr val="3333CC"/>
              </a:buClr>
              <a:buSzTx/>
              <a:buFont typeface="Wingdings" pitchFamily="2" charset="2"/>
              <a:buChar char="q"/>
              <a:tabLst/>
              <a:defRPr/>
            </a:pPr>
            <a:r>
              <a:rPr kumimoji="0" lang="en-US" sz="2400" b="0" i="1" u="none" strike="noStrike" kern="1200" cap="none" spc="0" normalizeH="0" baseline="0" noProof="0" dirty="0">
                <a:ln>
                  <a:noFill/>
                </a:ln>
                <a:solidFill>
                  <a:srgbClr val="000000"/>
                </a:solidFill>
                <a:effectLst/>
                <a:uLnTx/>
                <a:uFillTx/>
                <a:latin typeface="Arial" panose="020B0604020202020204" pitchFamily="34" charset="0"/>
                <a:cs typeface="+mn-cs"/>
              </a:rPr>
              <a:t>Closed World </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cs typeface="+mn-cs"/>
              </a:rPr>
              <a:t>(e.g. domain to be taught in</a:t>
            </a:r>
            <a:r>
              <a:rPr kumimoji="0" lang="en-US" sz="2400" b="0" i="0" u="none" strike="noStrike" kern="1200" cap="none" spc="0" normalizeH="0" noProof="0" dirty="0">
                <a:ln>
                  <a:noFill/>
                </a:ln>
                <a:solidFill>
                  <a:srgbClr val="000000"/>
                </a:solidFill>
                <a:effectLst/>
                <a:uLnTx/>
                <a:uFillTx/>
                <a:latin typeface="Arial" panose="020B0604020202020204" pitchFamily="34" charset="0"/>
                <a:cs typeface="+mn-cs"/>
              </a:rPr>
              <a:t> an ITS)</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cs typeface="+mn-cs"/>
              </a:rPr>
              <a:t> </a:t>
            </a:r>
          </a:p>
          <a:p>
            <a:pPr marL="800100" lvl="1" indent="-342900">
              <a:spcBef>
                <a:spcPts val="1200"/>
              </a:spcBef>
              <a:buClr>
                <a:srgbClr val="3333CC"/>
              </a:buClr>
              <a:buFont typeface="Wingdings" panose="05000000000000000000" pitchFamily="2" charset="2"/>
              <a:buChar char="§"/>
            </a:pPr>
            <a:r>
              <a:rPr lang="en-US" sz="2000" dirty="0">
                <a:solidFill>
                  <a:srgbClr val="000000"/>
                </a:solidFill>
                <a:latin typeface="Arial" panose="020B0604020202020204" pitchFamily="34" charset="0"/>
              </a:rPr>
              <a:t>Usually well defined</a:t>
            </a:r>
          </a:p>
          <a:p>
            <a:pPr marL="800100" lvl="1" indent="-342900">
              <a:spcBef>
                <a:spcPts val="1200"/>
              </a:spcBef>
              <a:buClr>
                <a:srgbClr val="3333CC"/>
              </a:buClr>
              <a:buFont typeface="Wingdings" panose="05000000000000000000" pitchFamily="2" charset="2"/>
              <a:buChar char="§"/>
            </a:pPr>
            <a:r>
              <a:rPr lang="en-US" sz="2000" dirty="0">
                <a:solidFill>
                  <a:srgbClr val="000000"/>
                </a:solidFill>
                <a:latin typeface="Arial" panose="020B0604020202020204" pitchFamily="34" charset="0"/>
              </a:rPr>
              <a:t>Rich representations are possible</a:t>
            </a:r>
            <a:endParaRPr kumimoji="0" lang="en-US" sz="2000" b="0" i="0" u="none" strike="noStrike" kern="1200" cap="none" spc="0" normalizeH="0" baseline="0" noProof="0" dirty="0">
              <a:ln>
                <a:noFill/>
              </a:ln>
              <a:solidFill>
                <a:srgbClr val="000000"/>
              </a:solidFill>
              <a:effectLst/>
              <a:uLnTx/>
              <a:uFillTx/>
              <a:latin typeface="Arial" panose="020B0604020202020204" pitchFamily="34" charset="0"/>
              <a:cs typeface="+mn-cs"/>
            </a:endParaRPr>
          </a:p>
          <a:p>
            <a:pPr marL="342900" marR="0" lvl="0" indent="-342900" algn="l" defTabSz="914400" rtl="0" eaLnBrk="1" fontAlgn="base" latinLnBrk="0" hangingPunct="1">
              <a:lnSpc>
                <a:spcPct val="100000"/>
              </a:lnSpc>
              <a:spcBef>
                <a:spcPts val="1200"/>
              </a:spcBef>
              <a:spcAft>
                <a:spcPct val="0"/>
              </a:spcAft>
              <a:buClr>
                <a:srgbClr val="3333CC"/>
              </a:buClr>
              <a:buSzTx/>
              <a:buFont typeface="Wingdings" pitchFamily="2" charset="2"/>
              <a:buChar char="q"/>
              <a:tabLst/>
              <a:defRPr/>
            </a:pPr>
            <a:r>
              <a:rPr kumimoji="0" lang="en-US" sz="2000" b="0" i="0" u="none" strike="noStrike" kern="1200" cap="none" spc="0" normalizeH="0" baseline="0" noProof="0" dirty="0">
                <a:ln>
                  <a:noFill/>
                </a:ln>
                <a:solidFill>
                  <a:srgbClr val="000000"/>
                </a:solidFill>
                <a:effectLst/>
                <a:uLnTx/>
                <a:uFillTx/>
                <a:latin typeface="Arial" panose="020B0604020202020204" pitchFamily="34" charset="0"/>
                <a:cs typeface="+mn-cs"/>
              </a:rPr>
              <a:t> </a:t>
            </a:r>
            <a:r>
              <a:rPr kumimoji="0" lang="en-US" sz="2400" b="0" i="0" u="none" strike="noStrike" kern="1200" cap="none" spc="0" normalizeH="0" baseline="0" noProof="0" dirty="0">
                <a:ln>
                  <a:noFill/>
                </a:ln>
                <a:solidFill>
                  <a:srgbClr val="000000"/>
                </a:solidFill>
                <a:effectLst/>
                <a:uLnTx/>
                <a:uFillTx/>
                <a:latin typeface="Arial" panose="020B0604020202020204" pitchFamily="34" charset="0"/>
                <a:cs typeface="+mn-cs"/>
              </a:rPr>
              <a:t>Here</a:t>
            </a:r>
            <a:r>
              <a:rPr kumimoji="0" lang="en-US" sz="2400" b="0" i="0" u="none" strike="noStrike" kern="1200" cap="none" spc="0" normalizeH="0" noProof="0" dirty="0">
                <a:ln>
                  <a:noFill/>
                </a:ln>
                <a:solidFill>
                  <a:srgbClr val="000000"/>
                </a:solidFill>
                <a:effectLst/>
                <a:uLnTx/>
                <a:uFillTx/>
                <a:latin typeface="Arial" panose="020B0604020202020204" pitchFamily="34" charset="0"/>
                <a:cs typeface="+mn-cs"/>
              </a:rPr>
              <a:t> </a:t>
            </a:r>
          </a:p>
          <a:p>
            <a:pPr marL="914400" lvl="1" indent="-457200">
              <a:spcBef>
                <a:spcPts val="1200"/>
              </a:spcBef>
              <a:buClr>
                <a:srgbClr val="3333CC"/>
              </a:buClr>
              <a:buFont typeface="Wingdings" panose="05000000000000000000" pitchFamily="2" charset="2"/>
              <a:buChar char="§"/>
            </a:pPr>
            <a:r>
              <a:rPr lang="en-US" sz="2000" dirty="0">
                <a:solidFill>
                  <a:srgbClr val="000000"/>
                </a:solidFill>
                <a:latin typeface="Arial" panose="020B0604020202020204" pitchFamily="34" charset="0"/>
                <a:cs typeface="+mn-cs"/>
              </a:rPr>
              <a:t>Simple final state machine for now </a:t>
            </a:r>
          </a:p>
          <a:p>
            <a:pPr marL="914400" lvl="1" indent="-457200">
              <a:spcBef>
                <a:spcPts val="1200"/>
              </a:spcBef>
              <a:buClr>
                <a:srgbClr val="3333CC"/>
              </a:buClr>
              <a:buFont typeface="Wingdings" panose="05000000000000000000" pitchFamily="2" charset="2"/>
              <a:buChar char="§"/>
            </a:pPr>
            <a:r>
              <a:rPr lang="en-US" sz="2000" dirty="0">
                <a:solidFill>
                  <a:srgbClr val="000000"/>
                </a:solidFill>
                <a:latin typeface="Arial" panose="020B0604020202020204" pitchFamily="34" charset="0"/>
                <a:cs typeface="+mn-cs"/>
              </a:rPr>
              <a:t>How to scale?</a:t>
            </a:r>
            <a:endParaRPr kumimoji="0" lang="en-US" sz="2000" b="0" i="0" u="none" strike="noStrike" kern="1200" cap="none" spc="0" normalizeH="0" noProof="0" dirty="0">
              <a:ln>
                <a:noFill/>
              </a:ln>
              <a:solidFill>
                <a:srgbClr val="000000"/>
              </a:solidFill>
              <a:effectLst/>
              <a:uLnTx/>
              <a:uFillTx/>
              <a:latin typeface="Arial" panose="020B0604020202020204" pitchFamily="34" charset="0"/>
              <a:cs typeface="+mn-cs"/>
            </a:endParaRPr>
          </a:p>
          <a:p>
            <a:pPr marL="342900" marR="0" lvl="0" indent="-342900" algn="l" defTabSz="914400" rtl="0" eaLnBrk="1" fontAlgn="base" latinLnBrk="0" hangingPunct="1">
              <a:lnSpc>
                <a:spcPct val="100000"/>
              </a:lnSpc>
              <a:spcBef>
                <a:spcPts val="1200"/>
              </a:spcBef>
              <a:spcAft>
                <a:spcPct val="0"/>
              </a:spcAft>
              <a:buClr>
                <a:srgbClr val="3333CC"/>
              </a:buClr>
              <a:buSzTx/>
              <a:buFont typeface="Wingdings" pitchFamily="2" charset="2"/>
              <a:buChar char="q"/>
              <a:tabLst/>
              <a:defRPr/>
            </a:pPr>
            <a:endParaRPr lang="en-US" baseline="0" dirty="0">
              <a:solidFill>
                <a:srgbClr val="000000"/>
              </a:solidFill>
              <a:latin typeface="Arial" panose="020B0604020202020204" pitchFamily="34" charset="0"/>
              <a:cs typeface="+mn-cs"/>
            </a:endParaRPr>
          </a:p>
          <a:p>
            <a:pPr marR="0" lvl="0" algn="l" defTabSz="914400" rtl="0" eaLnBrk="1" fontAlgn="base" latinLnBrk="0" hangingPunct="1">
              <a:lnSpc>
                <a:spcPct val="100000"/>
              </a:lnSpc>
              <a:spcBef>
                <a:spcPts val="1200"/>
              </a:spcBef>
              <a:spcAft>
                <a:spcPct val="0"/>
              </a:spcAft>
              <a:buClr>
                <a:srgbClr val="3333CC"/>
              </a:buClr>
              <a:buSzTx/>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742950" marR="0" lvl="1" indent="-285750" algn="l" defTabSz="914400" rtl="0" eaLnBrk="1" fontAlgn="base" latinLnBrk="0" hangingPunct="1">
              <a:lnSpc>
                <a:spcPct val="110000"/>
              </a:lnSpc>
              <a:spcBef>
                <a:spcPct val="20000"/>
              </a:spcBef>
              <a:spcAft>
                <a:spcPct val="0"/>
              </a:spcAft>
              <a:buClr>
                <a:srgbClr val="3333CC"/>
              </a:buClr>
              <a:buSzTx/>
              <a:buFont typeface="Wingdings" pitchFamily="2" charset="2"/>
              <a:buNone/>
              <a:tabLst/>
              <a:defRPr/>
            </a:pPr>
            <a:endParaRPr kumimoji="0" lang="en-US" sz="2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10017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51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714348" y="0"/>
            <a:ext cx="7772400" cy="1000108"/>
          </a:xfrm>
        </p:spPr>
        <p:txBody>
          <a:bodyPr>
            <a:normAutofit/>
          </a:bodyPr>
          <a:lstStyle/>
          <a:p>
            <a:r>
              <a:rPr lang="en-US" b="0" dirty="0">
                <a:latin typeface="Arial" panose="020B0604020202020204" pitchFamily="34" charset="0"/>
                <a:cs typeface="Arial" panose="020B0604020202020204" pitchFamily="34" charset="0"/>
              </a:rPr>
              <a:t>Adaptation Cycle</a:t>
            </a:r>
            <a:endParaRPr lang="en-US" sz="3600" b="0" dirty="0">
              <a:latin typeface="Arial" panose="020B0604020202020204" pitchFamily="34" charset="0"/>
              <a:cs typeface="Arial" panose="020B0604020202020204" pitchFamily="34" charset="0"/>
            </a:endParaRPr>
          </a:p>
        </p:txBody>
      </p:sp>
      <p:sp>
        <p:nvSpPr>
          <p:cNvPr id="25" name="Rectangle 3"/>
          <p:cNvSpPr>
            <a:spLocks noChangeArrowheads="1"/>
          </p:cNvSpPr>
          <p:nvPr/>
        </p:nvSpPr>
        <p:spPr bwMode="auto">
          <a:xfrm>
            <a:off x="270679" y="878548"/>
            <a:ext cx="8458200" cy="830997"/>
          </a:xfrm>
          <a:prstGeom prst="rect">
            <a:avLst/>
          </a:prstGeom>
          <a:noFill/>
          <a:ln w="9525">
            <a:noFill/>
            <a:miter lim="800000"/>
            <a:headEnd/>
            <a:tailEnd/>
          </a:ln>
          <a:effectLst/>
        </p:spPr>
        <p:txBody>
          <a:bodyPr>
            <a:spAutoFit/>
          </a:bodyPr>
          <a:lstStyle/>
          <a:p>
            <a:pPr marL="457200" indent="-457200">
              <a:spcBef>
                <a:spcPct val="50000"/>
              </a:spcBef>
              <a:buClr>
                <a:schemeClr val="accent2"/>
              </a:buClr>
              <a:buFont typeface="Wingdings" pitchFamily="2" charset="2"/>
              <a:buChar char="q"/>
            </a:pPr>
            <a:r>
              <a:rPr lang="en-US" sz="2400" dirty="0">
                <a:latin typeface="Arial" panose="020B0604020202020204" pitchFamily="34" charset="0"/>
                <a:ea typeface="Microsoft Sans Serif" panose="020B0604020202020204" pitchFamily="34" charset="0"/>
              </a:rPr>
              <a:t>Adapt behavior to user </a:t>
            </a:r>
            <a:r>
              <a:rPr lang="en-US" sz="2400" i="1" dirty="0">
                <a:latin typeface="Arial" panose="020B0604020202020204" pitchFamily="34" charset="0"/>
                <a:ea typeface="Microsoft Sans Serif" panose="020B0604020202020204" pitchFamily="34" charset="0"/>
              </a:rPr>
              <a:t>U </a:t>
            </a:r>
            <a:r>
              <a:rPr lang="en-US" sz="2400" dirty="0">
                <a:latin typeface="Arial" panose="020B0604020202020204" pitchFamily="34" charset="0"/>
                <a:ea typeface="Microsoft Sans Serif" panose="020B0604020202020204" pitchFamily="34" charset="0"/>
              </a:rPr>
              <a:t>on the basis of </a:t>
            </a:r>
            <a:r>
              <a:rPr lang="en-US" sz="2400" dirty="0">
                <a:solidFill>
                  <a:srgbClr val="FF0000"/>
                </a:solidFill>
                <a:latin typeface="Arial" panose="020B0604020202020204" pitchFamily="34" charset="0"/>
                <a:ea typeface="Microsoft Sans Serif" panose="020B0604020202020204" pitchFamily="34" charset="0"/>
              </a:rPr>
              <a:t>nontrivial inferences</a:t>
            </a:r>
            <a:r>
              <a:rPr lang="en-US" sz="2400" dirty="0">
                <a:latin typeface="Arial" panose="020B0604020202020204" pitchFamily="34" charset="0"/>
                <a:ea typeface="Microsoft Sans Serif" panose="020B0604020202020204" pitchFamily="34" charset="0"/>
              </a:rPr>
              <a:t> from information about </a:t>
            </a:r>
            <a:r>
              <a:rPr lang="en-US" sz="2400" i="1" dirty="0">
                <a:latin typeface="Arial" panose="020B0604020202020204" pitchFamily="34" charset="0"/>
                <a:ea typeface="Microsoft Sans Serif" panose="020B0604020202020204" pitchFamily="34" charset="0"/>
              </a:rPr>
              <a:t>U</a:t>
            </a:r>
          </a:p>
        </p:txBody>
      </p:sp>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2302" y="3694989"/>
            <a:ext cx="1242519" cy="826883"/>
          </a:xfrm>
          <a:prstGeom prst="rect">
            <a:avLst/>
          </a:prstGeom>
        </p:spPr>
      </p:pic>
      <p:cxnSp>
        <p:nvCxnSpPr>
          <p:cNvPr id="18" name="AutoShape 9"/>
          <p:cNvCxnSpPr>
            <a:cxnSpLocks noChangeShapeType="1"/>
          </p:cNvCxnSpPr>
          <p:nvPr/>
        </p:nvCxnSpPr>
        <p:spPr bwMode="auto">
          <a:xfrm rot="10800000" flipV="1">
            <a:off x="1081092" y="2345287"/>
            <a:ext cx="1776429" cy="1071569"/>
          </a:xfrm>
          <a:prstGeom prst="bentConnector3">
            <a:avLst>
              <a:gd name="adj1" fmla="val 100044"/>
            </a:avLst>
          </a:prstGeom>
          <a:noFill/>
          <a:ln w="50800">
            <a:solidFill>
              <a:srgbClr val="0000FF"/>
            </a:solidFill>
            <a:miter lim="800000"/>
            <a:headEnd type="none" w="sm" len="sm"/>
            <a:tailEnd type="triangle" w="lg" len="lg"/>
          </a:ln>
        </p:spPr>
      </p:cxnSp>
      <p:cxnSp>
        <p:nvCxnSpPr>
          <p:cNvPr id="19" name="Elbow Connector 18"/>
          <p:cNvCxnSpPr/>
          <p:nvPr/>
        </p:nvCxnSpPr>
        <p:spPr>
          <a:xfrm rot="16200000" flipH="1">
            <a:off x="1067533" y="4859162"/>
            <a:ext cx="642954" cy="1044471"/>
          </a:xfrm>
          <a:prstGeom prst="bentConnector2">
            <a:avLst/>
          </a:prstGeom>
          <a:ln w="47625">
            <a:solidFill>
              <a:srgbClr val="0000FF"/>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flipV="1">
            <a:off x="6429420" y="3059668"/>
            <a:ext cx="142876" cy="7143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endCxn id="34" idx="2"/>
          </p:cNvCxnSpPr>
          <p:nvPr/>
        </p:nvCxnSpPr>
        <p:spPr>
          <a:xfrm flipV="1">
            <a:off x="4152917" y="4132822"/>
            <a:ext cx="3535355" cy="1586571"/>
          </a:xfrm>
          <a:prstGeom prst="bentConnector2">
            <a:avLst/>
          </a:prstGeom>
          <a:ln w="47625">
            <a:solidFill>
              <a:srgbClr val="0000FF"/>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4" name="Shape 55"/>
          <p:cNvCxnSpPr>
            <a:endCxn id="28" idx="3"/>
          </p:cNvCxnSpPr>
          <p:nvPr/>
        </p:nvCxnSpPr>
        <p:spPr>
          <a:xfrm rot="10800000">
            <a:off x="4585714" y="2385594"/>
            <a:ext cx="3027190" cy="1317017"/>
          </a:xfrm>
          <a:prstGeom prst="bentConnector3">
            <a:avLst>
              <a:gd name="adj1" fmla="val -456"/>
            </a:avLst>
          </a:prstGeom>
          <a:ln w="47625">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8" name="Text Box 8"/>
          <p:cNvSpPr txBox="1">
            <a:spLocks noChangeArrowheads="1"/>
          </p:cNvSpPr>
          <p:nvPr/>
        </p:nvSpPr>
        <p:spPr bwMode="auto">
          <a:xfrm>
            <a:off x="2857521" y="2031650"/>
            <a:ext cx="1728193" cy="707886"/>
          </a:xfrm>
          <a:prstGeom prst="rect">
            <a:avLst/>
          </a:prstGeom>
          <a:solidFill>
            <a:schemeClr val="accent5">
              <a:lumMod val="20000"/>
              <a:lumOff val="80000"/>
            </a:schemeClr>
          </a:solidFill>
          <a:ln w="38100">
            <a:solidFill>
              <a:srgbClr val="0000FF"/>
            </a:solidFill>
            <a:miter lim="800000"/>
            <a:headEnd/>
            <a:tailEnd/>
          </a:ln>
        </p:spPr>
        <p:txBody>
          <a:bodyPr wrap="square" anchor="ctr" anchorCtr="0">
            <a:spAutoFit/>
          </a:bodyPr>
          <a:lstStyle/>
          <a:p>
            <a:pPr>
              <a:spcBef>
                <a:spcPts val="600"/>
              </a:spcBef>
            </a:pPr>
            <a:r>
              <a:rPr lang="en-US" sz="2000" b="1" dirty="0">
                <a:solidFill>
                  <a:srgbClr val="0000FF"/>
                </a:solidFill>
                <a:latin typeface="Arial" panose="020B0604020202020204" pitchFamily="34" charset="0"/>
              </a:rPr>
              <a:t>Forms of adaptation</a:t>
            </a:r>
          </a:p>
        </p:txBody>
      </p:sp>
      <p:pic>
        <p:nvPicPr>
          <p:cNvPr id="30" name="Picture 29"/>
          <p:cNvPicPr>
            <a:picLocks noChangeAspect="1"/>
          </p:cNvPicPr>
          <p:nvPr/>
        </p:nvPicPr>
        <p:blipFill>
          <a:blip r:embed="rId5"/>
          <a:stretch>
            <a:fillRect/>
          </a:stretch>
        </p:blipFill>
        <p:spPr>
          <a:xfrm>
            <a:off x="192381" y="3219788"/>
            <a:ext cx="614571" cy="852470"/>
          </a:xfrm>
          <a:prstGeom prst="rect">
            <a:avLst/>
          </a:prstGeom>
        </p:spPr>
      </p:pic>
      <p:pic>
        <p:nvPicPr>
          <p:cNvPr id="32" name="Picture 31"/>
          <p:cNvPicPr>
            <a:picLocks noChangeAspect="1"/>
          </p:cNvPicPr>
          <p:nvPr/>
        </p:nvPicPr>
        <p:blipFill>
          <a:blip r:embed="rId6"/>
          <a:stretch>
            <a:fillRect/>
          </a:stretch>
        </p:blipFill>
        <p:spPr>
          <a:xfrm>
            <a:off x="216622" y="4293096"/>
            <a:ext cx="819256" cy="985771"/>
          </a:xfrm>
          <a:prstGeom prst="rect">
            <a:avLst/>
          </a:prstGeom>
        </p:spPr>
      </p:pic>
      <p:sp>
        <p:nvSpPr>
          <p:cNvPr id="33" name="Text Box 8"/>
          <p:cNvSpPr txBox="1">
            <a:spLocks noChangeArrowheads="1"/>
          </p:cNvSpPr>
          <p:nvPr/>
        </p:nvSpPr>
        <p:spPr bwMode="auto">
          <a:xfrm>
            <a:off x="1939279" y="5519338"/>
            <a:ext cx="2128665" cy="400110"/>
          </a:xfrm>
          <a:prstGeom prst="rect">
            <a:avLst/>
          </a:prstGeom>
          <a:solidFill>
            <a:srgbClr val="CCFFFF"/>
          </a:solidFill>
          <a:ln w="38100">
            <a:solidFill>
              <a:srgbClr val="0000FF"/>
            </a:solidFill>
            <a:miter lim="800000"/>
            <a:headEnd/>
            <a:tailEnd/>
          </a:ln>
        </p:spPr>
        <p:txBody>
          <a:bodyPr wrap="square">
            <a:spAutoFit/>
          </a:bodyPr>
          <a:lstStyle/>
          <a:p>
            <a:r>
              <a:rPr kumimoji="1" lang="en-US" sz="2000" i="1" dirty="0">
                <a:latin typeface="Arial" panose="020B0604020202020204" pitchFamily="34" charset="0"/>
              </a:rPr>
              <a:t> </a:t>
            </a:r>
            <a:r>
              <a:rPr lang="en-US" sz="2000" b="1" dirty="0">
                <a:solidFill>
                  <a:srgbClr val="0000FF"/>
                </a:solidFill>
                <a:latin typeface="Arial" panose="020B0604020202020204" pitchFamily="34" charset="0"/>
              </a:rPr>
              <a:t>Input sources</a:t>
            </a:r>
          </a:p>
        </p:txBody>
      </p:sp>
      <p:sp>
        <p:nvSpPr>
          <p:cNvPr id="34" name="Text Box 8"/>
          <p:cNvSpPr txBox="1">
            <a:spLocks noChangeArrowheads="1"/>
          </p:cNvSpPr>
          <p:nvPr/>
        </p:nvSpPr>
        <p:spPr bwMode="auto">
          <a:xfrm>
            <a:off x="6647664" y="3732712"/>
            <a:ext cx="2081215" cy="400110"/>
          </a:xfrm>
          <a:prstGeom prst="rect">
            <a:avLst/>
          </a:prstGeom>
          <a:solidFill>
            <a:srgbClr val="FFFF99"/>
          </a:solidFill>
          <a:ln w="38100">
            <a:solidFill>
              <a:srgbClr val="0000FF"/>
            </a:solidFill>
            <a:miter lim="800000"/>
            <a:headEnd/>
            <a:tailEnd/>
          </a:ln>
        </p:spPr>
        <p:txBody>
          <a:bodyPr wrap="square">
            <a:spAutoFit/>
          </a:bodyPr>
          <a:lstStyle/>
          <a:p>
            <a:r>
              <a:rPr lang="en-US" sz="2000" b="1" dirty="0">
                <a:solidFill>
                  <a:srgbClr val="0000FF"/>
                </a:solidFill>
                <a:latin typeface="Arial" panose="020B0604020202020204" pitchFamily="34" charset="0"/>
              </a:rPr>
              <a:t>User Model</a:t>
            </a:r>
          </a:p>
        </p:txBody>
      </p:sp>
      <p:sp>
        <p:nvSpPr>
          <p:cNvPr id="35" name="AutoShape 16"/>
          <p:cNvSpPr>
            <a:spLocks noChangeArrowheads="1"/>
          </p:cNvSpPr>
          <p:nvPr/>
        </p:nvSpPr>
        <p:spPr bwMode="auto">
          <a:xfrm>
            <a:off x="6103448" y="2063488"/>
            <a:ext cx="2625431" cy="665133"/>
          </a:xfrm>
          <a:prstGeom prst="wedgeRoundRectCallout">
            <a:avLst>
              <a:gd name="adj1" fmla="val 33054"/>
              <a:gd name="adj2" fmla="val 49719"/>
              <a:gd name="adj3" fmla="val 16667"/>
            </a:avLst>
          </a:prstGeom>
          <a:solidFill>
            <a:srgbClr val="99FF33"/>
          </a:solidFill>
          <a:ln w="9525">
            <a:solidFill>
              <a:schemeClr val="tx1"/>
            </a:solidFill>
            <a:miter lim="800000"/>
            <a:headEnd/>
            <a:tailEnd/>
          </a:ln>
          <a:effectLst/>
        </p:spPr>
        <p:txBody>
          <a:bodyPr/>
          <a:lstStyle/>
          <a:p>
            <a:pPr algn="ctr"/>
            <a:r>
              <a:rPr lang="en-US" sz="2000" dirty="0">
                <a:latin typeface="Arial" panose="020B0604020202020204" pitchFamily="34" charset="0"/>
              </a:rPr>
              <a:t>Inference/Learning:</a:t>
            </a:r>
          </a:p>
          <a:p>
            <a:pPr algn="ctr"/>
            <a:r>
              <a:rPr lang="en-US" sz="2000" dirty="0">
                <a:solidFill>
                  <a:srgbClr val="FF0000"/>
                </a:solidFill>
                <a:latin typeface="Arial" panose="020B0604020202020204" pitchFamily="34" charset="0"/>
              </a:rPr>
              <a:t>how</a:t>
            </a:r>
            <a:r>
              <a:rPr lang="en-US" sz="2000" dirty="0">
                <a:latin typeface="Arial" panose="020B0604020202020204" pitchFamily="34" charset="0"/>
              </a:rPr>
              <a:t> to adapt</a:t>
            </a:r>
          </a:p>
        </p:txBody>
      </p:sp>
      <p:sp>
        <p:nvSpPr>
          <p:cNvPr id="36" name="AutoShape 16"/>
          <p:cNvSpPr>
            <a:spLocks noChangeArrowheads="1"/>
          </p:cNvSpPr>
          <p:nvPr/>
        </p:nvSpPr>
        <p:spPr bwMode="auto">
          <a:xfrm>
            <a:off x="4813324" y="5278867"/>
            <a:ext cx="2625431" cy="1102461"/>
          </a:xfrm>
          <a:prstGeom prst="wedgeRoundRectCallout">
            <a:avLst>
              <a:gd name="adj1" fmla="val 33054"/>
              <a:gd name="adj2" fmla="val 49719"/>
              <a:gd name="adj3" fmla="val 16667"/>
            </a:avLst>
          </a:prstGeom>
          <a:solidFill>
            <a:srgbClr val="99FF33"/>
          </a:solidFill>
          <a:ln w="9525">
            <a:solidFill>
              <a:schemeClr val="tx1"/>
            </a:solidFill>
            <a:miter lim="800000"/>
            <a:headEnd/>
            <a:tailEnd/>
          </a:ln>
          <a:effectLst/>
        </p:spPr>
        <p:txBody>
          <a:bodyPr/>
          <a:lstStyle/>
          <a:p>
            <a:pPr algn="ctr"/>
            <a:r>
              <a:rPr lang="en-US" sz="2000" dirty="0">
                <a:latin typeface="Arial" panose="020B0604020202020204" pitchFamily="34" charset="0"/>
              </a:rPr>
              <a:t>Inference/Learning:</a:t>
            </a:r>
          </a:p>
          <a:p>
            <a:pPr algn="ctr"/>
            <a:r>
              <a:rPr lang="en-US" sz="2000" dirty="0">
                <a:solidFill>
                  <a:srgbClr val="FF0000"/>
                </a:solidFill>
                <a:latin typeface="Arial" panose="020B0604020202020204" pitchFamily="34" charset="0"/>
              </a:rPr>
              <a:t>Relevant user properties/states</a:t>
            </a:r>
          </a:p>
        </p:txBody>
      </p:sp>
    </p:spTree>
    <p:custDataLst>
      <p:tags r:id="rId1"/>
    </p:custDataLst>
    <p:extLst>
      <p:ext uri="{BB962C8B-B14F-4D97-AF65-F5344CB8AC3E}">
        <p14:creationId xmlns:p14="http://schemas.microsoft.com/office/powerpoint/2010/main" val="833665389"/>
      </p:ext>
    </p:extLst>
  </p:cSld>
  <p:clrMapOvr>
    <a:masterClrMapping/>
  </p:clrMapOvr>
  <mc:AlternateContent xmlns:mc="http://schemas.openxmlformats.org/markup-compatibility/2006" xmlns:p14="http://schemas.microsoft.com/office/powerpoint/2010/main">
    <mc:Choice Requires="p14">
      <p:transition spd="slow" p14:dur="2000" advTm="464"/>
    </mc:Choice>
    <mc:Fallback xmlns="">
      <p:transition spd="slow" advTm="464"/>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1026"/>
          <p:cNvSpPr>
            <a:spLocks noGrp="1" noChangeArrowheads="1"/>
          </p:cNvSpPr>
          <p:nvPr>
            <p:ph type="title"/>
          </p:nvPr>
        </p:nvSpPr>
        <p:spPr>
          <a:xfrm>
            <a:off x="782505" y="175773"/>
            <a:ext cx="7920038" cy="1143000"/>
          </a:xfrm>
        </p:spPr>
        <p:txBody>
          <a:bodyPr/>
          <a:lstStyle/>
          <a:p>
            <a:br>
              <a:rPr lang="en-US" b="0" dirty="0">
                <a:solidFill>
                  <a:schemeClr val="tx1"/>
                </a:solidFill>
              </a:rPr>
            </a:br>
            <a:endParaRPr lang="en-US" sz="3200" b="0" dirty="0">
              <a:solidFill>
                <a:schemeClr val="tx1"/>
              </a:solidFill>
            </a:endParaRPr>
          </a:p>
        </p:txBody>
      </p:sp>
      <p:cxnSp>
        <p:nvCxnSpPr>
          <p:cNvPr id="17" name="AutoShape 9"/>
          <p:cNvCxnSpPr>
            <a:cxnSpLocks noChangeShapeType="1"/>
          </p:cNvCxnSpPr>
          <p:nvPr/>
        </p:nvCxnSpPr>
        <p:spPr bwMode="auto">
          <a:xfrm rot="10800000" flipV="1">
            <a:off x="896013" y="836711"/>
            <a:ext cx="1865531" cy="1150361"/>
          </a:xfrm>
          <a:prstGeom prst="bentConnector3">
            <a:avLst>
              <a:gd name="adj1" fmla="val 98432"/>
            </a:avLst>
          </a:prstGeom>
          <a:noFill/>
          <a:ln w="50800">
            <a:solidFill>
              <a:srgbClr val="0000FF"/>
            </a:solidFill>
            <a:miter lim="800000"/>
            <a:headEnd type="none" w="sm" len="sm"/>
            <a:tailEnd type="triangle" w="lg" len="lg"/>
          </a:ln>
        </p:spPr>
      </p:cxnSp>
      <p:cxnSp>
        <p:nvCxnSpPr>
          <p:cNvPr id="18" name="Elbow Connector 17"/>
          <p:cNvCxnSpPr/>
          <p:nvPr/>
        </p:nvCxnSpPr>
        <p:spPr>
          <a:xfrm rot="16200000" flipH="1">
            <a:off x="576471" y="4368100"/>
            <a:ext cx="1540809" cy="1128740"/>
          </a:xfrm>
          <a:prstGeom prst="bentConnector3">
            <a:avLst>
              <a:gd name="adj1" fmla="val 99455"/>
            </a:avLst>
          </a:prstGeom>
          <a:ln w="47625">
            <a:solidFill>
              <a:srgbClr val="0000FF"/>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9" name="Elbow Connector 18"/>
          <p:cNvCxnSpPr/>
          <p:nvPr/>
        </p:nvCxnSpPr>
        <p:spPr>
          <a:xfrm flipV="1">
            <a:off x="6371359" y="1672059"/>
            <a:ext cx="142876" cy="7143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Elbow Connector 19"/>
          <p:cNvCxnSpPr>
            <a:cxnSpLocks/>
            <a:endCxn id="26" idx="2"/>
          </p:cNvCxnSpPr>
          <p:nvPr/>
        </p:nvCxnSpPr>
        <p:spPr>
          <a:xfrm flipV="1">
            <a:off x="4152917" y="4153891"/>
            <a:ext cx="3348451" cy="1188008"/>
          </a:xfrm>
          <a:prstGeom prst="bentConnector2">
            <a:avLst/>
          </a:prstGeom>
          <a:ln w="47625">
            <a:solidFill>
              <a:srgbClr val="0000FF"/>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1" name="Shape 55"/>
          <p:cNvCxnSpPr/>
          <p:nvPr/>
        </p:nvCxnSpPr>
        <p:spPr>
          <a:xfrm rot="16200000" flipV="1">
            <a:off x="5488823" y="36554"/>
            <a:ext cx="1283183" cy="3164455"/>
          </a:xfrm>
          <a:prstGeom prst="bentConnector2">
            <a:avLst/>
          </a:prstGeom>
          <a:ln w="47625">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2" name="Text Box 8"/>
          <p:cNvSpPr txBox="1">
            <a:spLocks noChangeArrowheads="1"/>
          </p:cNvSpPr>
          <p:nvPr/>
        </p:nvSpPr>
        <p:spPr bwMode="auto">
          <a:xfrm>
            <a:off x="1902222" y="259320"/>
            <a:ext cx="2625431" cy="1477328"/>
          </a:xfrm>
          <a:prstGeom prst="rect">
            <a:avLst/>
          </a:prstGeom>
          <a:solidFill>
            <a:schemeClr val="accent5">
              <a:lumMod val="20000"/>
              <a:lumOff val="80000"/>
            </a:schemeClr>
          </a:solidFill>
          <a:ln w="38100">
            <a:solidFill>
              <a:srgbClr val="0000FF"/>
            </a:solidFill>
            <a:miter lim="800000"/>
            <a:headEnd/>
            <a:tailEnd/>
          </a:ln>
        </p:spPr>
        <p:txBody>
          <a:bodyPr wrap="square" anchor="ctr" anchorCtr="0">
            <a:spAutoFit/>
          </a:bodyPr>
          <a:lstStyle/>
          <a:p>
            <a:pPr marL="144000" indent="-144000">
              <a:spcBef>
                <a:spcPts val="600"/>
              </a:spcBef>
              <a:buFontTx/>
              <a:buChar char="-"/>
            </a:pPr>
            <a:endParaRPr lang="en-US" sz="1400" dirty="0">
              <a:latin typeface="Arial" panose="020B0604020202020204" pitchFamily="34" charset="0"/>
            </a:endParaRPr>
          </a:p>
          <a:p>
            <a:pPr marL="285750" indent="-285750">
              <a:spcBef>
                <a:spcPts val="600"/>
              </a:spcBef>
              <a:buFontTx/>
              <a:buChar char="-"/>
            </a:pPr>
            <a:endParaRPr lang="en-US" sz="1400" dirty="0">
              <a:latin typeface="Arial" panose="020B0604020202020204" pitchFamily="34" charset="0"/>
            </a:endParaRPr>
          </a:p>
          <a:p>
            <a:pPr marL="285750" indent="-285750">
              <a:spcBef>
                <a:spcPts val="600"/>
              </a:spcBef>
              <a:buFontTx/>
              <a:buChar char="-"/>
            </a:pPr>
            <a:endParaRPr lang="en-US" sz="1400" dirty="0">
              <a:latin typeface="Arial" panose="020B0604020202020204" pitchFamily="34" charset="0"/>
            </a:endParaRPr>
          </a:p>
          <a:p>
            <a:pPr marL="285750" indent="-285750">
              <a:spcBef>
                <a:spcPts val="600"/>
              </a:spcBef>
              <a:buFontTx/>
              <a:buChar char="-"/>
            </a:pPr>
            <a:endParaRPr lang="en-US" sz="1400" dirty="0">
              <a:latin typeface="Arial" panose="020B0604020202020204" pitchFamily="34" charset="0"/>
            </a:endParaRPr>
          </a:p>
          <a:p>
            <a:pPr marL="285750" indent="-285750">
              <a:spcBef>
                <a:spcPts val="600"/>
              </a:spcBef>
              <a:buFontTx/>
              <a:buChar char="-"/>
            </a:pPr>
            <a:endParaRPr lang="en-US" sz="1400" dirty="0">
              <a:latin typeface="Arial" panose="020B0604020202020204" pitchFamily="34" charset="0"/>
            </a:endParaRPr>
          </a:p>
        </p:txBody>
      </p:sp>
      <p:sp>
        <p:nvSpPr>
          <p:cNvPr id="25" name="Text Box 8"/>
          <p:cNvSpPr txBox="1">
            <a:spLocks noChangeArrowheads="1"/>
          </p:cNvSpPr>
          <p:nvPr/>
        </p:nvSpPr>
        <p:spPr bwMode="auto">
          <a:xfrm>
            <a:off x="1836886" y="4442120"/>
            <a:ext cx="2128665" cy="1877437"/>
          </a:xfrm>
          <a:prstGeom prst="rect">
            <a:avLst/>
          </a:prstGeom>
          <a:solidFill>
            <a:srgbClr val="CCFFFF"/>
          </a:solidFill>
          <a:ln w="38100">
            <a:solidFill>
              <a:srgbClr val="0000FF"/>
            </a:solidFill>
            <a:miter lim="800000"/>
            <a:headEnd/>
            <a:tailEnd/>
          </a:ln>
        </p:spPr>
        <p:txBody>
          <a:bodyPr wrap="square">
            <a:spAutoFit/>
          </a:bodyPr>
          <a:lstStyle/>
          <a:p>
            <a:endParaRPr lang="en-US" sz="1600" dirty="0">
              <a:solidFill>
                <a:srgbClr val="0000FF"/>
              </a:solidFill>
              <a:latin typeface="Arial" panose="020B0604020202020204" pitchFamily="34" charset="0"/>
            </a:endParaRPr>
          </a:p>
          <a:p>
            <a:pPr marL="342900" indent="-342900">
              <a:buFont typeface="Arial" panose="020B0604020202020204" pitchFamily="34" charset="0"/>
              <a:buChar char="•"/>
            </a:pPr>
            <a:endParaRPr lang="en-US" sz="1600" dirty="0">
              <a:solidFill>
                <a:srgbClr val="0000FF"/>
              </a:solidFill>
              <a:latin typeface="Arial" panose="020B0604020202020204" pitchFamily="34" charset="0"/>
            </a:endParaRPr>
          </a:p>
          <a:p>
            <a:pPr marL="342900" indent="-342900">
              <a:buFont typeface="Arial" panose="020B0604020202020204" pitchFamily="34" charset="0"/>
              <a:buChar char="•"/>
            </a:pPr>
            <a:endParaRPr lang="en-US" sz="1600" dirty="0">
              <a:solidFill>
                <a:srgbClr val="0000FF"/>
              </a:solidFill>
              <a:latin typeface="Arial" panose="020B0604020202020204" pitchFamily="34" charset="0"/>
            </a:endParaRPr>
          </a:p>
          <a:p>
            <a:pPr marL="342900" indent="-342900">
              <a:buFont typeface="Arial" panose="020B0604020202020204" pitchFamily="34" charset="0"/>
              <a:buChar char="•"/>
            </a:pPr>
            <a:endParaRPr lang="en-US" sz="1600" dirty="0">
              <a:solidFill>
                <a:srgbClr val="0000FF"/>
              </a:solidFill>
              <a:latin typeface="Arial" panose="020B0604020202020204" pitchFamily="34" charset="0"/>
            </a:endParaRPr>
          </a:p>
          <a:p>
            <a:pPr marL="342900" indent="-342900">
              <a:buFont typeface="Arial" panose="020B0604020202020204" pitchFamily="34" charset="0"/>
              <a:buChar char="•"/>
            </a:pPr>
            <a:endParaRPr lang="en-US" sz="1600" dirty="0">
              <a:solidFill>
                <a:srgbClr val="0000FF"/>
              </a:solidFill>
              <a:latin typeface="Arial" panose="020B0604020202020204" pitchFamily="34" charset="0"/>
            </a:endParaRPr>
          </a:p>
          <a:p>
            <a:pPr marL="342900" indent="-342900">
              <a:buFont typeface="Arial" panose="020B0604020202020204" pitchFamily="34" charset="0"/>
              <a:buChar char="•"/>
            </a:pPr>
            <a:endParaRPr lang="en-US" sz="1600" dirty="0">
              <a:solidFill>
                <a:srgbClr val="0000FF"/>
              </a:solidFill>
              <a:latin typeface="Arial" panose="020B0604020202020204" pitchFamily="34" charset="0"/>
            </a:endParaRPr>
          </a:p>
          <a:p>
            <a:pPr marL="342900" indent="-342900">
              <a:buFont typeface="Arial" panose="020B0604020202020204" pitchFamily="34" charset="0"/>
              <a:buChar char="•"/>
            </a:pPr>
            <a:endParaRPr lang="en-US" sz="2000" dirty="0">
              <a:solidFill>
                <a:srgbClr val="0000FF"/>
              </a:solidFill>
              <a:latin typeface="Arial" panose="020B0604020202020204" pitchFamily="34" charset="0"/>
            </a:endParaRPr>
          </a:p>
        </p:txBody>
      </p:sp>
      <p:sp>
        <p:nvSpPr>
          <p:cNvPr id="26" name="Text Box 8"/>
          <p:cNvSpPr txBox="1">
            <a:spLocks noChangeArrowheads="1"/>
          </p:cNvSpPr>
          <p:nvPr/>
        </p:nvSpPr>
        <p:spPr bwMode="auto">
          <a:xfrm>
            <a:off x="6300192" y="2153343"/>
            <a:ext cx="2402351" cy="2000548"/>
          </a:xfrm>
          <a:prstGeom prst="rect">
            <a:avLst/>
          </a:prstGeom>
          <a:solidFill>
            <a:srgbClr val="FFFF99"/>
          </a:solidFill>
          <a:ln w="38100">
            <a:solidFill>
              <a:srgbClr val="0000FF"/>
            </a:solidFill>
            <a:miter lim="800000"/>
            <a:headEnd/>
            <a:tailEnd/>
          </a:ln>
        </p:spPr>
        <p:txBody>
          <a:bodyPr wrap="square">
            <a:spAutoFit/>
          </a:bodyPr>
          <a:lstStyle/>
          <a:p>
            <a:r>
              <a:rPr lang="en-US" sz="2000" b="1" dirty="0">
                <a:solidFill>
                  <a:srgbClr val="0000FF"/>
                </a:solidFill>
                <a:latin typeface="Arial" panose="020B0604020202020204" pitchFamily="34" charset="0"/>
              </a:rPr>
              <a:t>User Model</a:t>
            </a:r>
          </a:p>
          <a:p>
            <a:endParaRPr lang="en-US" sz="2000" b="1" dirty="0">
              <a:solidFill>
                <a:srgbClr val="0000FF"/>
              </a:solidFill>
              <a:latin typeface="Arial" panose="020B0604020202020204" pitchFamily="34" charset="0"/>
            </a:endParaRPr>
          </a:p>
          <a:p>
            <a:pPr marL="171450" indent="-171450">
              <a:buFont typeface="Arial" panose="020B0604020202020204" pitchFamily="34" charset="0"/>
              <a:buChar char="•"/>
            </a:pPr>
            <a:endParaRPr lang="en-US" sz="1600" dirty="0">
              <a:latin typeface="Microsoft Sans Serif" panose="020B0604020202020204" pitchFamily="34" charset="0"/>
              <a:ea typeface="Microsoft Sans Serif" panose="020B0604020202020204" pitchFamily="34" charset="0"/>
              <a:cs typeface="Microsoft Sans Serif" panose="020B0604020202020204" pitchFamily="34" charset="0"/>
            </a:endParaRPr>
          </a:p>
          <a:p>
            <a:endParaRPr lang="en-US" sz="1600" dirty="0">
              <a:solidFill>
                <a:srgbClr val="0000FF"/>
              </a:solidFill>
              <a:latin typeface="Microsoft Sans Serif" panose="020B0604020202020204" pitchFamily="34" charset="0"/>
              <a:ea typeface="Microsoft Sans Serif" panose="020B0604020202020204" pitchFamily="34" charset="0"/>
              <a:cs typeface="Microsoft Sans Serif" panose="020B0604020202020204" pitchFamily="34" charset="0"/>
            </a:endParaRPr>
          </a:p>
          <a:p>
            <a:endParaRPr lang="en-US" sz="1600" dirty="0">
              <a:solidFill>
                <a:srgbClr val="0000FF"/>
              </a:solidFill>
              <a:latin typeface="Microsoft Sans Serif" panose="020B0604020202020204" pitchFamily="34" charset="0"/>
              <a:ea typeface="Microsoft Sans Serif" panose="020B0604020202020204" pitchFamily="34" charset="0"/>
              <a:cs typeface="Microsoft Sans Serif" panose="020B0604020202020204" pitchFamily="34" charset="0"/>
            </a:endParaRPr>
          </a:p>
          <a:p>
            <a:endParaRPr lang="en-US" sz="1600" dirty="0">
              <a:solidFill>
                <a:srgbClr val="0000FF"/>
              </a:solidFill>
              <a:latin typeface="Microsoft Sans Serif" panose="020B0604020202020204" pitchFamily="34" charset="0"/>
              <a:ea typeface="Microsoft Sans Serif" panose="020B0604020202020204" pitchFamily="34" charset="0"/>
              <a:cs typeface="Microsoft Sans Serif" panose="020B0604020202020204" pitchFamily="34" charset="0"/>
            </a:endParaRPr>
          </a:p>
          <a:p>
            <a:endParaRPr lang="en-US" sz="2000" dirty="0">
              <a:solidFill>
                <a:srgbClr val="0000FF"/>
              </a:solidFill>
              <a:latin typeface="Arial" panose="020B0604020202020204" pitchFamily="34" charset="0"/>
            </a:endParaRPr>
          </a:p>
        </p:txBody>
      </p:sp>
      <p:sp>
        <p:nvSpPr>
          <p:cNvPr id="28" name="AutoShape 16"/>
          <p:cNvSpPr>
            <a:spLocks noChangeArrowheads="1"/>
          </p:cNvSpPr>
          <p:nvPr/>
        </p:nvSpPr>
        <p:spPr bwMode="auto">
          <a:xfrm>
            <a:off x="6115033" y="328414"/>
            <a:ext cx="2625431" cy="1579297"/>
          </a:xfrm>
          <a:prstGeom prst="wedgeRoundRectCallout">
            <a:avLst>
              <a:gd name="adj1" fmla="val 33054"/>
              <a:gd name="adj2" fmla="val 49719"/>
              <a:gd name="adj3" fmla="val 16667"/>
            </a:avLst>
          </a:prstGeom>
          <a:solidFill>
            <a:srgbClr val="99FF33"/>
          </a:solidFill>
          <a:ln w="9525">
            <a:solidFill>
              <a:schemeClr val="tx1"/>
            </a:solidFill>
            <a:miter lim="800000"/>
            <a:headEnd/>
            <a:tailEnd/>
          </a:ln>
          <a:effectLst/>
        </p:spPr>
        <p:txBody>
          <a:bodyPr/>
          <a:lstStyle/>
          <a:p>
            <a:pPr marL="144000" indent="-144000">
              <a:buFont typeface="Arial" panose="020B0604020202020204" pitchFamily="34" charset="0"/>
              <a:buChar char="•"/>
            </a:pPr>
            <a:endParaRPr lang="en-US" sz="1400" dirty="0">
              <a:latin typeface="Arial" panose="020B0604020202020204" pitchFamily="34" charset="0"/>
            </a:endParaRPr>
          </a:p>
          <a:p>
            <a:pPr algn="ctr"/>
            <a:endParaRPr lang="en-US" sz="1400" dirty="0">
              <a:latin typeface="Arial" panose="020B0604020202020204" pitchFamily="34" charset="0"/>
            </a:endParaRPr>
          </a:p>
          <a:p>
            <a:pPr algn="ctr"/>
            <a:endParaRPr lang="en-US" sz="1400" dirty="0">
              <a:latin typeface="Arial" panose="020B0604020202020204" pitchFamily="34" charset="0"/>
            </a:endParaRPr>
          </a:p>
          <a:p>
            <a:pPr algn="ctr"/>
            <a:endParaRPr lang="en-US" sz="2000" dirty="0">
              <a:latin typeface="Arial" panose="020B0604020202020204" pitchFamily="34" charset="0"/>
            </a:endParaRPr>
          </a:p>
        </p:txBody>
      </p:sp>
      <p:sp>
        <p:nvSpPr>
          <p:cNvPr id="29" name="AutoShape 16"/>
          <p:cNvSpPr>
            <a:spLocks noChangeArrowheads="1"/>
          </p:cNvSpPr>
          <p:nvPr/>
        </p:nvSpPr>
        <p:spPr bwMode="auto">
          <a:xfrm>
            <a:off x="4516646" y="4825930"/>
            <a:ext cx="2911102" cy="1676962"/>
          </a:xfrm>
          <a:prstGeom prst="wedgeRoundRectCallout">
            <a:avLst>
              <a:gd name="adj1" fmla="val 33054"/>
              <a:gd name="adj2" fmla="val 49719"/>
              <a:gd name="adj3" fmla="val 16667"/>
            </a:avLst>
          </a:prstGeom>
          <a:solidFill>
            <a:srgbClr val="99FF33"/>
          </a:solidFill>
          <a:ln w="9525">
            <a:solidFill>
              <a:schemeClr val="tx1"/>
            </a:solidFill>
            <a:miter lim="800000"/>
            <a:headEnd/>
            <a:tailEnd/>
          </a:ln>
          <a:effectLst/>
        </p:spPr>
        <p:txBody>
          <a:bodyPr/>
          <a:lstStyle/>
          <a:p>
            <a:pPr marL="285750" indent="-285750">
              <a:buFont typeface="Arial" panose="020B0604020202020204" pitchFamily="34" charset="0"/>
              <a:buChar char="•"/>
            </a:pPr>
            <a:endParaRPr lang="en-US" sz="1600" dirty="0">
              <a:latin typeface="Arial" panose="020B0604020202020204" pitchFamily="34" charset="0"/>
            </a:endParaRPr>
          </a:p>
          <a:p>
            <a:pPr marL="285750" indent="-285750">
              <a:buFont typeface="Arial" panose="020B0604020202020204" pitchFamily="34" charset="0"/>
              <a:buChar char="•"/>
            </a:pPr>
            <a:endParaRPr lang="en-US" sz="1600" dirty="0">
              <a:latin typeface="Arial" panose="020B0604020202020204" pitchFamily="34" charset="0"/>
            </a:endParaRPr>
          </a:p>
          <a:p>
            <a:pPr marL="285750" indent="-285750">
              <a:buFont typeface="Arial" panose="020B0604020202020204" pitchFamily="34" charset="0"/>
              <a:buChar char="•"/>
            </a:pPr>
            <a:endParaRPr lang="en-US" sz="1600" dirty="0">
              <a:latin typeface="Arial" panose="020B0604020202020204" pitchFamily="34" charset="0"/>
            </a:endParaRPr>
          </a:p>
          <a:p>
            <a:pPr marL="285750" indent="-285750">
              <a:buFont typeface="Arial" panose="020B0604020202020204" pitchFamily="34" charset="0"/>
              <a:buChar char="•"/>
            </a:pPr>
            <a:endParaRPr lang="en-US" sz="1600" dirty="0">
              <a:latin typeface="Arial" panose="020B0604020202020204" pitchFamily="34" charset="0"/>
            </a:endParaRPr>
          </a:p>
        </p:txBody>
      </p:sp>
      <p:pic>
        <p:nvPicPr>
          <p:cNvPr id="2" name="Picture 1">
            <a:extLst>
              <a:ext uri="{FF2B5EF4-FFF2-40B4-BE49-F238E27FC236}">
                <a16:creationId xmlns:a16="http://schemas.microsoft.com/office/drawing/2014/main" id="{6AC44677-B8FE-4C3B-B171-7056FAA5CE6A}"/>
              </a:ext>
            </a:extLst>
          </p:cNvPr>
          <p:cNvPicPr>
            <a:picLocks noChangeAspect="1"/>
          </p:cNvPicPr>
          <p:nvPr/>
        </p:nvPicPr>
        <p:blipFill>
          <a:blip r:embed="rId3"/>
          <a:stretch>
            <a:fillRect/>
          </a:stretch>
        </p:blipFill>
        <p:spPr>
          <a:xfrm>
            <a:off x="330757" y="2397586"/>
            <a:ext cx="2623750" cy="1495783"/>
          </a:xfrm>
          <a:prstGeom prst="rect">
            <a:avLst/>
          </a:prstGeom>
        </p:spPr>
      </p:pic>
    </p:spTree>
    <p:extLst>
      <p:ext uri="{BB962C8B-B14F-4D97-AF65-F5344CB8AC3E}">
        <p14:creationId xmlns:p14="http://schemas.microsoft.com/office/powerpoint/2010/main" val="515992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1026"/>
          <p:cNvSpPr>
            <a:spLocks noGrp="1" noChangeArrowheads="1"/>
          </p:cNvSpPr>
          <p:nvPr>
            <p:ph type="title"/>
          </p:nvPr>
        </p:nvSpPr>
        <p:spPr>
          <a:xfrm>
            <a:off x="782505" y="175773"/>
            <a:ext cx="7920038" cy="1143000"/>
          </a:xfrm>
        </p:spPr>
        <p:txBody>
          <a:bodyPr/>
          <a:lstStyle/>
          <a:p>
            <a:br>
              <a:rPr lang="en-US" b="0" dirty="0">
                <a:solidFill>
                  <a:schemeClr val="tx1"/>
                </a:solidFill>
              </a:rPr>
            </a:br>
            <a:endParaRPr lang="en-US" sz="3200" b="0" dirty="0">
              <a:solidFill>
                <a:schemeClr val="tx1"/>
              </a:solidFill>
            </a:endParaRPr>
          </a:p>
        </p:txBody>
      </p:sp>
      <p:cxnSp>
        <p:nvCxnSpPr>
          <p:cNvPr id="17" name="AutoShape 9"/>
          <p:cNvCxnSpPr>
            <a:cxnSpLocks noChangeShapeType="1"/>
          </p:cNvCxnSpPr>
          <p:nvPr/>
        </p:nvCxnSpPr>
        <p:spPr bwMode="auto">
          <a:xfrm rot="10800000" flipV="1">
            <a:off x="896013" y="836711"/>
            <a:ext cx="1865531" cy="1150361"/>
          </a:xfrm>
          <a:prstGeom prst="bentConnector3">
            <a:avLst>
              <a:gd name="adj1" fmla="val 98432"/>
            </a:avLst>
          </a:prstGeom>
          <a:noFill/>
          <a:ln w="50800">
            <a:solidFill>
              <a:srgbClr val="0000FF"/>
            </a:solidFill>
            <a:miter lim="800000"/>
            <a:headEnd type="none" w="sm" len="sm"/>
            <a:tailEnd type="triangle" w="lg" len="lg"/>
          </a:ln>
        </p:spPr>
      </p:cxnSp>
      <p:cxnSp>
        <p:nvCxnSpPr>
          <p:cNvPr id="18" name="Elbow Connector 17"/>
          <p:cNvCxnSpPr/>
          <p:nvPr/>
        </p:nvCxnSpPr>
        <p:spPr>
          <a:xfrm rot="16200000" flipH="1">
            <a:off x="576471" y="4368100"/>
            <a:ext cx="1540809" cy="1128740"/>
          </a:xfrm>
          <a:prstGeom prst="bentConnector3">
            <a:avLst>
              <a:gd name="adj1" fmla="val 99455"/>
            </a:avLst>
          </a:prstGeom>
          <a:ln w="47625">
            <a:solidFill>
              <a:srgbClr val="0000FF"/>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9" name="Elbow Connector 18"/>
          <p:cNvCxnSpPr/>
          <p:nvPr/>
        </p:nvCxnSpPr>
        <p:spPr>
          <a:xfrm flipV="1">
            <a:off x="6371359" y="1672059"/>
            <a:ext cx="142876" cy="7143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Elbow Connector 19"/>
          <p:cNvCxnSpPr>
            <a:cxnSpLocks/>
            <a:endCxn id="26" idx="2"/>
          </p:cNvCxnSpPr>
          <p:nvPr/>
        </p:nvCxnSpPr>
        <p:spPr>
          <a:xfrm flipV="1">
            <a:off x="4152917" y="3353672"/>
            <a:ext cx="3348451" cy="1988224"/>
          </a:xfrm>
          <a:prstGeom prst="bentConnector2">
            <a:avLst/>
          </a:prstGeom>
          <a:ln w="47625">
            <a:solidFill>
              <a:srgbClr val="0000FF"/>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1" name="Shape 55"/>
          <p:cNvCxnSpPr/>
          <p:nvPr/>
        </p:nvCxnSpPr>
        <p:spPr>
          <a:xfrm rot="16200000" flipV="1">
            <a:off x="5488823" y="36554"/>
            <a:ext cx="1283183" cy="3164455"/>
          </a:xfrm>
          <a:prstGeom prst="bentConnector2">
            <a:avLst/>
          </a:prstGeom>
          <a:ln w="47625">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2" name="Text Box 8"/>
          <p:cNvSpPr txBox="1">
            <a:spLocks noChangeArrowheads="1"/>
          </p:cNvSpPr>
          <p:nvPr/>
        </p:nvSpPr>
        <p:spPr bwMode="auto">
          <a:xfrm>
            <a:off x="1902222" y="590180"/>
            <a:ext cx="2625431" cy="815608"/>
          </a:xfrm>
          <a:prstGeom prst="rect">
            <a:avLst/>
          </a:prstGeom>
          <a:solidFill>
            <a:schemeClr val="accent5">
              <a:lumMod val="20000"/>
              <a:lumOff val="80000"/>
            </a:schemeClr>
          </a:solidFill>
          <a:ln w="38100">
            <a:solidFill>
              <a:srgbClr val="0000FF"/>
            </a:solidFill>
            <a:miter lim="800000"/>
            <a:headEnd/>
            <a:tailEnd/>
          </a:ln>
        </p:spPr>
        <p:txBody>
          <a:bodyPr wrap="square" anchor="ctr" anchorCtr="0">
            <a:spAutoFit/>
          </a:bodyPr>
          <a:lstStyle/>
          <a:p>
            <a:pPr marL="144000" indent="-144000">
              <a:spcBef>
                <a:spcPts val="600"/>
              </a:spcBef>
              <a:buFontTx/>
              <a:buChar char="-"/>
            </a:pPr>
            <a:r>
              <a:rPr lang="en-US" sz="1400" dirty="0">
                <a:latin typeface="Arial" panose="020B0604020202020204" pitchFamily="34" charset="0"/>
              </a:rPr>
              <a:t>Take over tasks – perform low-levels actions</a:t>
            </a:r>
          </a:p>
          <a:p>
            <a:pPr marL="285750" indent="-285750">
              <a:spcBef>
                <a:spcPts val="600"/>
              </a:spcBef>
              <a:buFontTx/>
              <a:buChar char="-"/>
            </a:pPr>
            <a:endParaRPr lang="en-US" sz="1400" dirty="0">
              <a:latin typeface="Arial" panose="020B0604020202020204" pitchFamily="34" charset="0"/>
            </a:endParaRPr>
          </a:p>
        </p:txBody>
      </p:sp>
      <p:sp>
        <p:nvSpPr>
          <p:cNvPr id="25" name="Text Box 8"/>
          <p:cNvSpPr txBox="1">
            <a:spLocks noChangeArrowheads="1"/>
          </p:cNvSpPr>
          <p:nvPr/>
        </p:nvSpPr>
        <p:spPr bwMode="auto">
          <a:xfrm>
            <a:off x="1836886" y="4442120"/>
            <a:ext cx="2128665" cy="1384995"/>
          </a:xfrm>
          <a:prstGeom prst="rect">
            <a:avLst/>
          </a:prstGeom>
          <a:solidFill>
            <a:srgbClr val="CCFFFF"/>
          </a:solidFill>
          <a:ln w="38100">
            <a:solidFill>
              <a:srgbClr val="0000FF"/>
            </a:solidFill>
            <a:miter lim="800000"/>
            <a:headEnd/>
            <a:tailEnd/>
          </a:ln>
        </p:spPr>
        <p:txBody>
          <a:bodyPr wrap="square">
            <a:spAutoFit/>
          </a:bodyPr>
          <a:lstStyle/>
          <a:p>
            <a:endParaRPr lang="en-US" sz="1600" dirty="0">
              <a:solidFill>
                <a:srgbClr val="0000FF"/>
              </a:solidFill>
              <a:latin typeface="Arial" panose="020B0604020202020204" pitchFamily="34" charset="0"/>
            </a:endParaRPr>
          </a:p>
          <a:p>
            <a:pPr marL="180000" indent="-180000">
              <a:buFont typeface="Arial" panose="020B0604020202020204" pitchFamily="34" charset="0"/>
              <a:buChar char="•"/>
            </a:pPr>
            <a:r>
              <a:rPr lang="en-US" sz="1600" dirty="0">
                <a:latin typeface="Arial" panose="020B0604020202020204" pitchFamily="34" charset="0"/>
              </a:rPr>
              <a:t>Voice commands</a:t>
            </a:r>
          </a:p>
          <a:p>
            <a:pPr marL="180000" indent="-180000">
              <a:buFont typeface="Arial" panose="020B0604020202020204" pitchFamily="34" charset="0"/>
              <a:buChar char="•"/>
            </a:pPr>
            <a:r>
              <a:rPr lang="en-US" sz="1600" dirty="0">
                <a:latin typeface="Arial" panose="020B0604020202020204" pitchFamily="34" charset="0"/>
              </a:rPr>
              <a:t>Actions/activities</a:t>
            </a:r>
          </a:p>
          <a:p>
            <a:pPr marL="180000" indent="-180000">
              <a:buFont typeface="Arial" panose="020B0604020202020204" pitchFamily="34" charset="0"/>
              <a:buChar char="•"/>
            </a:pPr>
            <a:endParaRPr lang="en-US" sz="1600" dirty="0">
              <a:latin typeface="Arial" panose="020B0604020202020204" pitchFamily="34" charset="0"/>
            </a:endParaRPr>
          </a:p>
          <a:p>
            <a:pPr marL="342900" indent="-342900">
              <a:buFont typeface="Arial" panose="020B0604020202020204" pitchFamily="34" charset="0"/>
              <a:buChar char="•"/>
            </a:pPr>
            <a:endParaRPr lang="en-US" sz="2000" dirty="0">
              <a:solidFill>
                <a:srgbClr val="0000FF"/>
              </a:solidFill>
              <a:latin typeface="Arial" panose="020B0604020202020204" pitchFamily="34" charset="0"/>
            </a:endParaRPr>
          </a:p>
        </p:txBody>
      </p:sp>
      <p:sp>
        <p:nvSpPr>
          <p:cNvPr id="26" name="Text Box 8"/>
          <p:cNvSpPr txBox="1">
            <a:spLocks noChangeArrowheads="1"/>
          </p:cNvSpPr>
          <p:nvPr/>
        </p:nvSpPr>
        <p:spPr bwMode="auto">
          <a:xfrm>
            <a:off x="6300192" y="2153343"/>
            <a:ext cx="2402351" cy="1200329"/>
          </a:xfrm>
          <a:prstGeom prst="rect">
            <a:avLst/>
          </a:prstGeom>
          <a:solidFill>
            <a:srgbClr val="FFFF99"/>
          </a:solidFill>
          <a:ln w="38100">
            <a:solidFill>
              <a:srgbClr val="0000FF"/>
            </a:solidFill>
            <a:miter lim="800000"/>
            <a:headEnd/>
            <a:tailEnd/>
          </a:ln>
        </p:spPr>
        <p:txBody>
          <a:bodyPr wrap="square">
            <a:spAutoFit/>
          </a:bodyPr>
          <a:lstStyle/>
          <a:p>
            <a:r>
              <a:rPr lang="en-US" sz="2000" b="1" dirty="0">
                <a:solidFill>
                  <a:srgbClr val="0000FF"/>
                </a:solidFill>
                <a:latin typeface="Arial" panose="020B0604020202020204" pitchFamily="34" charset="0"/>
              </a:rPr>
              <a:t>User Model</a:t>
            </a:r>
          </a:p>
          <a:p>
            <a:pPr marL="171450" indent="-171450">
              <a:buFont typeface="Arial" panose="020B0604020202020204" pitchFamily="34" charset="0"/>
              <a:buChar char="•"/>
            </a:pPr>
            <a:r>
              <a:rPr lang="en-US" sz="1600" dirty="0">
                <a:latin typeface="Microsoft Sans Serif" panose="020B0604020202020204" pitchFamily="34" charset="0"/>
                <a:ea typeface="Microsoft Sans Serif" panose="020B0604020202020204" pitchFamily="34" charset="0"/>
                <a:cs typeface="Microsoft Sans Serif" panose="020B0604020202020204" pitchFamily="34" charset="0"/>
              </a:rPr>
              <a:t>User Intent</a:t>
            </a:r>
          </a:p>
          <a:p>
            <a:pPr marL="171450" indent="-171450">
              <a:buFont typeface="Arial" panose="020B0604020202020204" pitchFamily="34" charset="0"/>
              <a:buChar char="•"/>
            </a:pPr>
            <a:r>
              <a:rPr lang="en-US" sz="1600" dirty="0">
                <a:latin typeface="Microsoft Sans Serif" panose="020B0604020202020204" pitchFamily="34" charset="0"/>
                <a:ea typeface="Microsoft Sans Serif" panose="020B0604020202020204" pitchFamily="34" charset="0"/>
                <a:cs typeface="Microsoft Sans Serif" panose="020B0604020202020204" pitchFamily="34" charset="0"/>
              </a:rPr>
              <a:t>Current context</a:t>
            </a:r>
            <a:endParaRPr lang="en-US" sz="1600" dirty="0">
              <a:latin typeface="Arial" panose="020B0604020202020204" pitchFamily="34" charset="0"/>
            </a:endParaRPr>
          </a:p>
          <a:p>
            <a:endParaRPr lang="en-US" sz="2000" dirty="0">
              <a:solidFill>
                <a:srgbClr val="0000FF"/>
              </a:solidFill>
              <a:latin typeface="Arial" panose="020B0604020202020204" pitchFamily="34" charset="0"/>
            </a:endParaRPr>
          </a:p>
        </p:txBody>
      </p:sp>
      <p:sp>
        <p:nvSpPr>
          <p:cNvPr id="28" name="AutoShape 16"/>
          <p:cNvSpPr>
            <a:spLocks noChangeArrowheads="1"/>
          </p:cNvSpPr>
          <p:nvPr/>
        </p:nvSpPr>
        <p:spPr bwMode="auto">
          <a:xfrm>
            <a:off x="6115033" y="328414"/>
            <a:ext cx="2625431" cy="1579297"/>
          </a:xfrm>
          <a:prstGeom prst="wedgeRoundRectCallout">
            <a:avLst>
              <a:gd name="adj1" fmla="val 33054"/>
              <a:gd name="adj2" fmla="val 49719"/>
              <a:gd name="adj3" fmla="val 16667"/>
            </a:avLst>
          </a:prstGeom>
          <a:solidFill>
            <a:srgbClr val="99FF33"/>
          </a:solidFill>
          <a:ln w="9525">
            <a:solidFill>
              <a:schemeClr val="tx1"/>
            </a:solidFill>
            <a:miter lim="800000"/>
            <a:headEnd/>
            <a:tailEnd/>
          </a:ln>
          <a:effectLst/>
        </p:spPr>
        <p:txBody>
          <a:bodyPr/>
          <a:lstStyle/>
          <a:p>
            <a:pPr marL="144000" indent="-144000">
              <a:buFont typeface="Arial" panose="020B0604020202020204" pitchFamily="34" charset="0"/>
              <a:buChar char="•"/>
            </a:pPr>
            <a:r>
              <a:rPr lang="en-CA" sz="1600" dirty="0">
                <a:latin typeface="Microsoft Sans Serif" panose="020B0604020202020204" pitchFamily="34" charset="0"/>
                <a:ea typeface="Microsoft Sans Serif" panose="020B0604020202020204" pitchFamily="34" charset="0"/>
                <a:cs typeface="Microsoft Sans Serif" panose="020B0604020202020204" pitchFamily="34" charset="0"/>
              </a:rPr>
              <a:t>Leverages FSM to infer which  low-level actions to perform</a:t>
            </a:r>
            <a:endParaRPr lang="en-US" sz="16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29" name="AutoShape 16"/>
          <p:cNvSpPr>
            <a:spLocks noChangeArrowheads="1"/>
          </p:cNvSpPr>
          <p:nvPr/>
        </p:nvSpPr>
        <p:spPr bwMode="auto">
          <a:xfrm>
            <a:off x="4516646" y="4653136"/>
            <a:ext cx="2911102" cy="1876450"/>
          </a:xfrm>
          <a:prstGeom prst="wedgeRoundRectCallout">
            <a:avLst>
              <a:gd name="adj1" fmla="val 33054"/>
              <a:gd name="adj2" fmla="val 49719"/>
              <a:gd name="adj3" fmla="val 16667"/>
            </a:avLst>
          </a:prstGeom>
          <a:solidFill>
            <a:srgbClr val="99FF33"/>
          </a:solidFill>
          <a:ln w="9525">
            <a:solidFill>
              <a:schemeClr val="tx1"/>
            </a:solidFill>
            <a:miter lim="800000"/>
            <a:headEnd/>
            <a:tailEnd/>
          </a:ln>
          <a:effectLst/>
        </p:spPr>
        <p:txBody>
          <a:bodyPr/>
          <a:lstStyle/>
          <a:p>
            <a:pPr marL="285750" indent="-285750">
              <a:buFont typeface="Arial" panose="020B0604020202020204" pitchFamily="34" charset="0"/>
              <a:buChar char="•"/>
            </a:pPr>
            <a:r>
              <a:rPr lang="en-US" sz="1600" dirty="0">
                <a:latin typeface="Arial" panose="020B0604020202020204" pitchFamily="34" charset="0"/>
              </a:rPr>
              <a:t>Alexa NLP to parse speech into commands</a:t>
            </a:r>
          </a:p>
          <a:p>
            <a:pPr marL="285750" indent="-285750">
              <a:buFont typeface="Arial" panose="020B0604020202020204" pitchFamily="34" charset="0"/>
              <a:buChar char="•"/>
            </a:pPr>
            <a:r>
              <a:rPr lang="en-CA" sz="1600" dirty="0">
                <a:latin typeface="Arial" panose="020B0604020202020204" pitchFamily="34" charset="0"/>
              </a:rPr>
              <a:t>L</a:t>
            </a:r>
            <a:r>
              <a:rPr lang="en-CA" sz="1600" dirty="0">
                <a:latin typeface="Microsoft Sans Serif" panose="020B0604020202020204" pitchFamily="34" charset="0"/>
                <a:ea typeface="Microsoft Sans Serif" panose="020B0604020202020204" pitchFamily="34" charset="0"/>
                <a:cs typeface="Microsoft Sans Serif" panose="020B0604020202020204" pitchFamily="34" charset="0"/>
              </a:rPr>
              <a:t>everages context model to infer where the user is at</a:t>
            </a:r>
          </a:p>
          <a:p>
            <a:pPr marL="285750" indent="-285750">
              <a:buFont typeface="Arial" panose="020B0604020202020204" pitchFamily="34" charset="0"/>
              <a:buChar char="•"/>
            </a:pPr>
            <a:r>
              <a:rPr lang="en-CA" sz="1600" dirty="0">
                <a:latin typeface="Microsoft Sans Serif" panose="020B0604020202020204" pitchFamily="34" charset="0"/>
                <a:ea typeface="Microsoft Sans Serif" panose="020B0604020202020204" pitchFamily="34" charset="0"/>
                <a:cs typeface="Microsoft Sans Serif" panose="020B0604020202020204" pitchFamily="34" charset="0"/>
              </a:rPr>
              <a:t>Leverages FSM to infer intent</a:t>
            </a:r>
            <a:endParaRPr lang="en-US" sz="1600"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marL="285750" indent="-285750">
              <a:buFont typeface="Arial" panose="020B0604020202020204" pitchFamily="34" charset="0"/>
              <a:buChar char="•"/>
            </a:pPr>
            <a:endParaRPr lang="en-US" sz="1600" dirty="0">
              <a:latin typeface="Arial" panose="020B0604020202020204" pitchFamily="34" charset="0"/>
            </a:endParaRPr>
          </a:p>
        </p:txBody>
      </p:sp>
      <p:pic>
        <p:nvPicPr>
          <p:cNvPr id="14" name="Picture 13">
            <a:extLst>
              <a:ext uri="{FF2B5EF4-FFF2-40B4-BE49-F238E27FC236}">
                <a16:creationId xmlns:a16="http://schemas.microsoft.com/office/drawing/2014/main" id="{FB0DCA8A-515B-472A-A21C-FC494FBAC98A}"/>
              </a:ext>
            </a:extLst>
          </p:cNvPr>
          <p:cNvPicPr>
            <a:picLocks noChangeAspect="1"/>
          </p:cNvPicPr>
          <p:nvPr/>
        </p:nvPicPr>
        <p:blipFill>
          <a:blip r:embed="rId3"/>
          <a:stretch>
            <a:fillRect/>
          </a:stretch>
        </p:blipFill>
        <p:spPr>
          <a:xfrm>
            <a:off x="330757" y="2397586"/>
            <a:ext cx="2623750" cy="1495783"/>
          </a:xfrm>
          <a:prstGeom prst="rect">
            <a:avLst/>
          </a:prstGeom>
        </p:spPr>
      </p:pic>
    </p:spTree>
    <p:extLst>
      <p:ext uri="{BB962C8B-B14F-4D97-AF65-F5344CB8AC3E}">
        <p14:creationId xmlns:p14="http://schemas.microsoft.com/office/powerpoint/2010/main" val="178037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187624" y="1196752"/>
            <a:ext cx="6229350" cy="3219450"/>
          </a:xfrm>
          <a:prstGeom prst="rect">
            <a:avLst/>
          </a:prstGeom>
        </p:spPr>
      </p:pic>
      <p:sp>
        <p:nvSpPr>
          <p:cNvPr id="2" name="Title 1"/>
          <p:cNvSpPr>
            <a:spLocks noGrp="1"/>
          </p:cNvSpPr>
          <p:nvPr>
            <p:ph type="title"/>
          </p:nvPr>
        </p:nvSpPr>
        <p:spPr/>
        <p:txBody>
          <a:bodyPr/>
          <a:lstStyle/>
          <a:p>
            <a:endParaRPr lang="en-CA" dirty="0"/>
          </a:p>
        </p:txBody>
      </p:sp>
      <p:sp>
        <p:nvSpPr>
          <p:cNvPr id="3" name="Slide Number Placeholder 2"/>
          <p:cNvSpPr>
            <a:spLocks noGrp="1"/>
          </p:cNvSpPr>
          <p:nvPr>
            <p:ph type="sldNum" sz="quarter" idx="12"/>
          </p:nvPr>
        </p:nvSpPr>
        <p:spPr/>
        <p:txBody>
          <a:bodyPr/>
          <a:lstStyle/>
          <a:p>
            <a:pPr>
              <a:defRPr/>
            </a:pPr>
            <a:fld id="{A4F40184-2CC2-4FC6-8A54-28E9BB7C5228}" type="slidenum">
              <a:rPr lang="en-US" smtClean="0"/>
              <a:pPr>
                <a:defRPr/>
              </a:pPr>
              <a:t>2</a:t>
            </a:fld>
            <a:endParaRPr lang="en-US"/>
          </a:p>
        </p:txBody>
      </p:sp>
      <p:sp>
        <p:nvSpPr>
          <p:cNvPr id="5" name="TextBox 4"/>
          <p:cNvSpPr txBox="1"/>
          <p:nvPr/>
        </p:nvSpPr>
        <p:spPr>
          <a:xfrm>
            <a:off x="827584" y="4941168"/>
            <a:ext cx="184731" cy="523220"/>
          </a:xfrm>
          <a:prstGeom prst="rect">
            <a:avLst/>
          </a:prstGeom>
          <a:noFill/>
        </p:spPr>
        <p:txBody>
          <a:bodyPr wrap="none" rtlCol="0">
            <a:spAutoFit/>
          </a:bodyPr>
          <a:lstStyle/>
          <a:p>
            <a:endParaRPr lang="en-CA"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
        <p:nvSpPr>
          <p:cNvPr id="6" name="TextBox 5">
            <a:extLst>
              <a:ext uri="{FF2B5EF4-FFF2-40B4-BE49-F238E27FC236}">
                <a16:creationId xmlns:a16="http://schemas.microsoft.com/office/drawing/2014/main" id="{550C1F34-C880-478A-AC2B-174B45F03379}"/>
              </a:ext>
            </a:extLst>
          </p:cNvPr>
          <p:cNvSpPr txBox="1"/>
          <p:nvPr/>
        </p:nvSpPr>
        <p:spPr>
          <a:xfrm>
            <a:off x="2123728" y="5157192"/>
            <a:ext cx="5472608" cy="523220"/>
          </a:xfrm>
          <a:prstGeom prst="rect">
            <a:avLst/>
          </a:prstGeom>
          <a:noFill/>
        </p:spPr>
        <p:txBody>
          <a:bodyPr wrap="square" rtlCol="0">
            <a:spAutoFit/>
          </a:bodyPr>
          <a:lstStyle/>
          <a:p>
            <a:r>
              <a:rPr lang="en-CA" dirty="0">
                <a:latin typeface="Microsoft Sans Serif" panose="020B0604020202020204" pitchFamily="34" charset="0"/>
                <a:ea typeface="Microsoft Sans Serif" panose="020B0604020202020204" pitchFamily="34" charset="0"/>
                <a:cs typeface="Microsoft Sans Serif" panose="020B0604020202020204" pitchFamily="34" charset="0"/>
              </a:rPr>
              <a:t>Is this system adaptive? (Naomi)</a:t>
            </a:r>
          </a:p>
        </p:txBody>
      </p:sp>
    </p:spTree>
    <p:extLst>
      <p:ext uri="{BB962C8B-B14F-4D97-AF65-F5344CB8AC3E}">
        <p14:creationId xmlns:p14="http://schemas.microsoft.com/office/powerpoint/2010/main" val="3947308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1026"/>
          <p:cNvSpPr>
            <a:spLocks noGrp="1" noChangeArrowheads="1"/>
          </p:cNvSpPr>
          <p:nvPr>
            <p:ph type="title"/>
          </p:nvPr>
        </p:nvSpPr>
        <p:spPr>
          <a:xfrm>
            <a:off x="771496" y="25663"/>
            <a:ext cx="7772400" cy="1143000"/>
          </a:xfrm>
        </p:spPr>
        <p:txBody>
          <a:bodyPr/>
          <a:lstStyle/>
          <a:p>
            <a:br>
              <a:rPr lang="en-US" b="0" dirty="0">
                <a:solidFill>
                  <a:schemeClr val="tx1"/>
                </a:solidFill>
              </a:rPr>
            </a:br>
            <a:r>
              <a:rPr lang="en-US" dirty="0"/>
              <a:t>Horvitz Mixed-Initiative principles</a:t>
            </a:r>
            <a:br>
              <a:rPr lang="en-US" sz="3200" b="0" dirty="0">
                <a:solidFill>
                  <a:schemeClr val="tx1"/>
                </a:solidFill>
              </a:rPr>
            </a:br>
            <a:endParaRPr lang="en-US" sz="3200" b="0" dirty="0">
              <a:solidFill>
                <a:schemeClr val="tx1"/>
              </a:solidFill>
            </a:endParaRPr>
          </a:p>
        </p:txBody>
      </p:sp>
      <p:sp>
        <p:nvSpPr>
          <p:cNvPr id="137219" name="Rectangle 1027"/>
          <p:cNvSpPr>
            <a:spLocks noChangeArrowheads="1"/>
          </p:cNvSpPr>
          <p:nvPr/>
        </p:nvSpPr>
        <p:spPr bwMode="auto">
          <a:xfrm>
            <a:off x="395536" y="620688"/>
            <a:ext cx="8458200" cy="4495800"/>
          </a:xfrm>
          <a:prstGeom prst="rect">
            <a:avLst/>
          </a:prstGeom>
          <a:noFill/>
          <a:ln w="9525">
            <a:noFill/>
            <a:miter lim="800000"/>
            <a:headEnd/>
            <a:tailEnd/>
          </a:ln>
          <a:effectLst/>
        </p:spPr>
        <p:txBody>
          <a:bodyPr/>
          <a:lstStyle/>
          <a:p>
            <a:pPr marL="342900" indent="-342900">
              <a:spcBef>
                <a:spcPct val="20000"/>
              </a:spcBef>
            </a:pPr>
            <a:endParaRPr lang="en-US" sz="2800" dirty="0"/>
          </a:p>
          <a:p>
            <a:pPr marL="457200" indent="-457200">
              <a:spcBef>
                <a:spcPts val="600"/>
              </a:spcBef>
              <a:buClr>
                <a:schemeClr val="accent2"/>
              </a:buClr>
              <a:buFont typeface="+mj-lt"/>
              <a:buAutoNum type="arabicPeriod"/>
            </a:pPr>
            <a:r>
              <a:rPr lang="en-US" sz="2000" dirty="0">
                <a:latin typeface="Arial" panose="020B0604020202020204" pitchFamily="34" charset="0"/>
              </a:rPr>
              <a:t>Significant value-added automation</a:t>
            </a:r>
          </a:p>
          <a:p>
            <a:pPr marL="457200" indent="-457200">
              <a:spcBef>
                <a:spcPts val="600"/>
              </a:spcBef>
              <a:buClr>
                <a:schemeClr val="accent2"/>
              </a:buClr>
              <a:buFont typeface="+mj-lt"/>
              <a:buAutoNum type="arabicPeriod"/>
            </a:pPr>
            <a:r>
              <a:rPr lang="en-US" sz="2000" dirty="0">
                <a:latin typeface="Arial" panose="020B0604020202020204" pitchFamily="34" charset="0"/>
              </a:rPr>
              <a:t>Consider uncertainty about user goals</a:t>
            </a:r>
          </a:p>
          <a:p>
            <a:pPr marL="457200" indent="-457200">
              <a:spcBef>
                <a:spcPts val="600"/>
              </a:spcBef>
              <a:buClr>
                <a:schemeClr val="accent2"/>
              </a:buClr>
              <a:buFont typeface="+mj-lt"/>
              <a:buAutoNum type="arabicPeriod"/>
            </a:pPr>
            <a:r>
              <a:rPr lang="en-US" sz="2000" dirty="0">
                <a:latin typeface="Arial" panose="020B0604020202020204" pitchFamily="34" charset="0"/>
              </a:rPr>
              <a:t>Consider status of user attention in timing services</a:t>
            </a:r>
          </a:p>
          <a:p>
            <a:pPr marL="457200" indent="-457200">
              <a:spcBef>
                <a:spcPts val="600"/>
              </a:spcBef>
              <a:buClr>
                <a:schemeClr val="accent2"/>
              </a:buClr>
              <a:buFont typeface="+mj-lt"/>
              <a:buAutoNum type="arabicPeriod"/>
            </a:pPr>
            <a:r>
              <a:rPr lang="en-US" sz="2000" dirty="0">
                <a:latin typeface="Arial" panose="020B0604020202020204" pitchFamily="34" charset="0"/>
              </a:rPr>
              <a:t>Infer ideal action in light of costs, benefits and uncertainties</a:t>
            </a:r>
          </a:p>
          <a:p>
            <a:pPr marL="457200" indent="-457200">
              <a:spcBef>
                <a:spcPts val="600"/>
              </a:spcBef>
              <a:buClr>
                <a:schemeClr val="accent2"/>
              </a:buClr>
              <a:buFont typeface="+mj-lt"/>
              <a:buAutoNum type="arabicPeriod"/>
            </a:pPr>
            <a:r>
              <a:rPr lang="en-US" sz="2000" dirty="0">
                <a:latin typeface="Arial" panose="020B0604020202020204" pitchFamily="34" charset="0"/>
              </a:rPr>
              <a:t>Use dialogue to resolve uncertainty</a:t>
            </a:r>
          </a:p>
          <a:p>
            <a:pPr marL="360000" indent="-457200">
              <a:spcBef>
                <a:spcPts val="600"/>
              </a:spcBef>
              <a:buClr>
                <a:schemeClr val="accent2"/>
              </a:buClr>
              <a:buFont typeface="+mj-lt"/>
              <a:buAutoNum type="arabicPeriod"/>
            </a:pPr>
            <a:r>
              <a:rPr lang="en-US" sz="2000" dirty="0">
                <a:latin typeface="Arial" panose="020B0604020202020204" pitchFamily="34" charset="0"/>
              </a:rPr>
              <a:t>Allow direct invocation and termination</a:t>
            </a:r>
          </a:p>
          <a:p>
            <a:pPr marL="360000" indent="-457200">
              <a:spcBef>
                <a:spcPts val="600"/>
              </a:spcBef>
              <a:buClr>
                <a:schemeClr val="accent2"/>
              </a:buClr>
              <a:buFont typeface="+mj-lt"/>
              <a:buAutoNum type="arabicPeriod"/>
            </a:pPr>
            <a:r>
              <a:rPr lang="en-US" sz="2000" dirty="0">
                <a:latin typeface="Arial" panose="020B0604020202020204" pitchFamily="34" charset="0"/>
              </a:rPr>
              <a:t>Minimize cost of poor guesses</a:t>
            </a:r>
          </a:p>
          <a:p>
            <a:pPr marL="360000" indent="-457200">
              <a:spcBef>
                <a:spcPts val="600"/>
              </a:spcBef>
              <a:buClr>
                <a:schemeClr val="accent2"/>
              </a:buClr>
              <a:buFont typeface="+mj-lt"/>
              <a:buAutoNum type="arabicPeriod" startAt="8"/>
            </a:pPr>
            <a:r>
              <a:rPr lang="en-US" sz="2000" dirty="0">
                <a:latin typeface="Arial" panose="020B0604020202020204" pitchFamily="34" charset="0"/>
              </a:rPr>
              <a:t>Match precision of services with goal uncertainty</a:t>
            </a:r>
          </a:p>
          <a:p>
            <a:pPr marL="360000" indent="-457200">
              <a:spcBef>
                <a:spcPts val="600"/>
              </a:spcBef>
              <a:buClr>
                <a:schemeClr val="accent2"/>
              </a:buClr>
              <a:buFont typeface="+mj-lt"/>
              <a:buAutoNum type="arabicPeriod" startAt="8"/>
            </a:pPr>
            <a:r>
              <a:rPr lang="en-US" sz="2000" dirty="0">
                <a:latin typeface="Arial" panose="020B0604020202020204" pitchFamily="34" charset="0"/>
              </a:rPr>
              <a:t>Mechanisms for user-system collaboration to refine results </a:t>
            </a:r>
          </a:p>
          <a:p>
            <a:pPr marL="360000" indent="-457200">
              <a:spcBef>
                <a:spcPts val="600"/>
              </a:spcBef>
              <a:buClr>
                <a:schemeClr val="accent2"/>
              </a:buClr>
              <a:buFont typeface="+mj-lt"/>
              <a:buAutoNum type="arabicPeriod" startAt="8"/>
            </a:pPr>
            <a:r>
              <a:rPr lang="en-US" sz="2000" dirty="0">
                <a:latin typeface="Arial" panose="020B0604020202020204" pitchFamily="34" charset="0"/>
              </a:rPr>
              <a:t>Socially appropriate behaviors for agent-user interaction</a:t>
            </a:r>
          </a:p>
          <a:p>
            <a:pPr marL="360000" indent="-457200">
              <a:spcBef>
                <a:spcPts val="600"/>
              </a:spcBef>
              <a:buClr>
                <a:schemeClr val="accent2"/>
              </a:buClr>
              <a:buFont typeface="+mj-lt"/>
              <a:buAutoNum type="arabicPeriod" startAt="8"/>
            </a:pPr>
            <a:r>
              <a:rPr lang="en-US" sz="2000" dirty="0">
                <a:latin typeface="Arial" panose="020B0604020202020204" pitchFamily="34" charset="0"/>
              </a:rPr>
              <a:t>Maintaining working memory of recent interactions</a:t>
            </a:r>
          </a:p>
          <a:p>
            <a:pPr marL="360000" indent="-457200">
              <a:spcBef>
                <a:spcPts val="600"/>
              </a:spcBef>
              <a:buClr>
                <a:schemeClr val="accent2"/>
              </a:buClr>
              <a:buFont typeface="+mj-lt"/>
              <a:buAutoNum type="arabicPeriod" startAt="8"/>
            </a:pPr>
            <a:r>
              <a:rPr lang="en-US" sz="2000" dirty="0">
                <a:latin typeface="Arial" panose="020B0604020202020204" pitchFamily="34" charset="0"/>
              </a:rPr>
              <a:t>Continuous learning via observation</a:t>
            </a:r>
          </a:p>
          <a:p>
            <a:pPr marL="457200" indent="-457200">
              <a:spcBef>
                <a:spcPts val="0"/>
              </a:spcBef>
              <a:buClr>
                <a:schemeClr val="accent2"/>
              </a:buClr>
              <a:buFont typeface="+mj-lt"/>
              <a:buAutoNum type="arabicPeriod"/>
            </a:pPr>
            <a:endParaRPr lang="en-US" sz="2000" dirty="0">
              <a:latin typeface="Arial" panose="020B0604020202020204" pitchFamily="34" charset="0"/>
            </a:endParaRPr>
          </a:p>
        </p:txBody>
      </p:sp>
    </p:spTree>
    <p:extLst>
      <p:ext uri="{BB962C8B-B14F-4D97-AF65-F5344CB8AC3E}">
        <p14:creationId xmlns:p14="http://schemas.microsoft.com/office/powerpoint/2010/main" val="4061252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1026"/>
          <p:cNvSpPr>
            <a:spLocks noGrp="1" noChangeArrowheads="1"/>
          </p:cNvSpPr>
          <p:nvPr>
            <p:ph type="title"/>
          </p:nvPr>
        </p:nvSpPr>
        <p:spPr>
          <a:xfrm>
            <a:off x="771496" y="25663"/>
            <a:ext cx="7772400" cy="1143000"/>
          </a:xfrm>
        </p:spPr>
        <p:txBody>
          <a:bodyPr/>
          <a:lstStyle/>
          <a:p>
            <a:br>
              <a:rPr lang="en-US" b="0" dirty="0">
                <a:solidFill>
                  <a:schemeClr val="tx1"/>
                </a:solidFill>
              </a:rPr>
            </a:br>
            <a:r>
              <a:rPr lang="en-US" dirty="0"/>
              <a:t>Horvitz Mixed-Initiative principles</a:t>
            </a:r>
            <a:br>
              <a:rPr lang="en-US" sz="3200" b="0" dirty="0">
                <a:solidFill>
                  <a:schemeClr val="tx1"/>
                </a:solidFill>
              </a:rPr>
            </a:br>
            <a:endParaRPr lang="en-US" sz="3200" b="0" dirty="0">
              <a:solidFill>
                <a:schemeClr val="tx1"/>
              </a:solidFill>
            </a:endParaRPr>
          </a:p>
        </p:txBody>
      </p:sp>
      <p:sp>
        <p:nvSpPr>
          <p:cNvPr id="137219" name="Rectangle 1027"/>
          <p:cNvSpPr>
            <a:spLocks noChangeArrowheads="1"/>
          </p:cNvSpPr>
          <p:nvPr/>
        </p:nvSpPr>
        <p:spPr bwMode="auto">
          <a:xfrm>
            <a:off x="395536" y="620688"/>
            <a:ext cx="8458200" cy="4495800"/>
          </a:xfrm>
          <a:prstGeom prst="rect">
            <a:avLst/>
          </a:prstGeom>
          <a:noFill/>
          <a:ln w="9525">
            <a:noFill/>
            <a:miter lim="800000"/>
            <a:headEnd/>
            <a:tailEnd/>
          </a:ln>
          <a:effectLst/>
        </p:spPr>
        <p:txBody>
          <a:bodyPr/>
          <a:lstStyle/>
          <a:p>
            <a:pPr marL="342900" indent="-342900">
              <a:spcBef>
                <a:spcPct val="20000"/>
              </a:spcBef>
            </a:pPr>
            <a:endParaRPr lang="en-US" sz="2800" dirty="0"/>
          </a:p>
          <a:p>
            <a:pPr marL="457200" indent="-457200">
              <a:spcBef>
                <a:spcPts val="600"/>
              </a:spcBef>
              <a:buClr>
                <a:schemeClr val="accent2"/>
              </a:buClr>
              <a:buFont typeface="+mj-lt"/>
              <a:buAutoNum type="arabicPeriod"/>
            </a:pPr>
            <a:r>
              <a:rPr lang="en-US" sz="2000" dirty="0">
                <a:solidFill>
                  <a:srgbClr val="FF0000"/>
                </a:solidFill>
                <a:latin typeface="Arial" panose="020B0604020202020204" pitchFamily="34" charset="0"/>
              </a:rPr>
              <a:t>Significant value-added automation</a:t>
            </a:r>
          </a:p>
          <a:p>
            <a:pPr marL="457200" indent="-457200">
              <a:spcBef>
                <a:spcPts val="600"/>
              </a:spcBef>
              <a:buClr>
                <a:schemeClr val="accent2"/>
              </a:buClr>
              <a:buFont typeface="+mj-lt"/>
              <a:buAutoNum type="arabicPeriod"/>
            </a:pPr>
            <a:r>
              <a:rPr lang="en-US" sz="2000" dirty="0">
                <a:latin typeface="Arial" panose="020B0604020202020204" pitchFamily="34" charset="0"/>
              </a:rPr>
              <a:t>Consider uncertainty about user goals</a:t>
            </a:r>
          </a:p>
          <a:p>
            <a:pPr marL="457200" indent="-457200">
              <a:spcBef>
                <a:spcPts val="600"/>
              </a:spcBef>
              <a:buClr>
                <a:schemeClr val="accent2"/>
              </a:buClr>
              <a:buFont typeface="+mj-lt"/>
              <a:buAutoNum type="arabicPeriod"/>
            </a:pPr>
            <a:r>
              <a:rPr lang="en-US" sz="2000" dirty="0">
                <a:latin typeface="Arial" panose="020B0604020202020204" pitchFamily="34" charset="0"/>
              </a:rPr>
              <a:t>Consider status of user attention in timing services</a:t>
            </a:r>
          </a:p>
          <a:p>
            <a:pPr marL="457200" indent="-457200">
              <a:spcBef>
                <a:spcPts val="600"/>
              </a:spcBef>
              <a:buClr>
                <a:schemeClr val="accent2"/>
              </a:buClr>
              <a:buFont typeface="+mj-lt"/>
              <a:buAutoNum type="arabicPeriod"/>
            </a:pPr>
            <a:r>
              <a:rPr lang="en-US" sz="2000" dirty="0">
                <a:latin typeface="Arial" panose="020B0604020202020204" pitchFamily="34" charset="0"/>
              </a:rPr>
              <a:t>Infer ideal action in light of costs, benefits and uncertainties</a:t>
            </a:r>
          </a:p>
          <a:p>
            <a:pPr marL="457200" indent="-457200">
              <a:spcBef>
                <a:spcPts val="600"/>
              </a:spcBef>
              <a:buClr>
                <a:schemeClr val="accent2"/>
              </a:buClr>
              <a:buFont typeface="+mj-lt"/>
              <a:buAutoNum type="arabicPeriod"/>
            </a:pPr>
            <a:r>
              <a:rPr lang="en-US" sz="2000" dirty="0">
                <a:latin typeface="Arial" panose="020B0604020202020204" pitchFamily="34" charset="0"/>
              </a:rPr>
              <a:t>Use dialogue to resolve uncertainty</a:t>
            </a:r>
          </a:p>
          <a:p>
            <a:pPr marL="360000" indent="-457200">
              <a:spcBef>
                <a:spcPts val="600"/>
              </a:spcBef>
              <a:buClr>
                <a:schemeClr val="accent2"/>
              </a:buClr>
              <a:buFont typeface="+mj-lt"/>
              <a:buAutoNum type="arabicPeriod"/>
            </a:pPr>
            <a:r>
              <a:rPr lang="en-US" sz="2000" dirty="0">
                <a:latin typeface="Arial" panose="020B0604020202020204" pitchFamily="34" charset="0"/>
              </a:rPr>
              <a:t>Allow direct invocation and termination</a:t>
            </a:r>
          </a:p>
          <a:p>
            <a:pPr marL="360000" indent="-457200">
              <a:spcBef>
                <a:spcPts val="600"/>
              </a:spcBef>
              <a:buClr>
                <a:schemeClr val="accent2"/>
              </a:buClr>
              <a:buFont typeface="+mj-lt"/>
              <a:buAutoNum type="arabicPeriod"/>
            </a:pPr>
            <a:r>
              <a:rPr lang="en-US" sz="2000" dirty="0">
                <a:latin typeface="Arial" panose="020B0604020202020204" pitchFamily="34" charset="0"/>
              </a:rPr>
              <a:t>Minimize cost of poor guesses</a:t>
            </a:r>
          </a:p>
          <a:p>
            <a:pPr marL="360000" indent="-457200">
              <a:spcBef>
                <a:spcPts val="600"/>
              </a:spcBef>
              <a:buClr>
                <a:schemeClr val="accent2"/>
              </a:buClr>
              <a:buFont typeface="+mj-lt"/>
              <a:buAutoNum type="arabicPeriod" startAt="8"/>
            </a:pPr>
            <a:r>
              <a:rPr lang="en-US" sz="2000" dirty="0">
                <a:latin typeface="Arial" panose="020B0604020202020204" pitchFamily="34" charset="0"/>
              </a:rPr>
              <a:t>Match precision of services with goal uncertainty</a:t>
            </a:r>
          </a:p>
          <a:p>
            <a:pPr marL="360000" indent="-457200">
              <a:spcBef>
                <a:spcPts val="600"/>
              </a:spcBef>
              <a:buClr>
                <a:schemeClr val="accent2"/>
              </a:buClr>
              <a:buFont typeface="+mj-lt"/>
              <a:buAutoNum type="arabicPeriod" startAt="8"/>
            </a:pPr>
            <a:r>
              <a:rPr lang="en-US" sz="2000" dirty="0">
                <a:latin typeface="Arial" panose="020B0604020202020204" pitchFamily="34" charset="0"/>
              </a:rPr>
              <a:t>Mechanisms for user-system collaboration to refine results </a:t>
            </a:r>
          </a:p>
          <a:p>
            <a:pPr marL="360000" indent="-457200">
              <a:spcBef>
                <a:spcPts val="600"/>
              </a:spcBef>
              <a:buClr>
                <a:schemeClr val="accent2"/>
              </a:buClr>
              <a:buFont typeface="+mj-lt"/>
              <a:buAutoNum type="arabicPeriod" startAt="8"/>
            </a:pPr>
            <a:r>
              <a:rPr lang="en-US" sz="2000" dirty="0">
                <a:latin typeface="Arial" panose="020B0604020202020204" pitchFamily="34" charset="0"/>
              </a:rPr>
              <a:t>Socially appropriate behaviors for agent-user interaction</a:t>
            </a:r>
          </a:p>
          <a:p>
            <a:pPr marL="360000" indent="-457200">
              <a:spcBef>
                <a:spcPts val="600"/>
              </a:spcBef>
              <a:buClr>
                <a:schemeClr val="accent2"/>
              </a:buClr>
              <a:buFont typeface="+mj-lt"/>
              <a:buAutoNum type="arabicPeriod" startAt="8"/>
            </a:pPr>
            <a:r>
              <a:rPr lang="en-US" sz="2000" dirty="0">
                <a:latin typeface="Arial" panose="020B0604020202020204" pitchFamily="34" charset="0"/>
              </a:rPr>
              <a:t>Maintaining working memory of recent interactions</a:t>
            </a:r>
          </a:p>
          <a:p>
            <a:pPr marL="360000" indent="-457200">
              <a:spcBef>
                <a:spcPts val="600"/>
              </a:spcBef>
              <a:buClr>
                <a:schemeClr val="accent2"/>
              </a:buClr>
              <a:buFont typeface="+mj-lt"/>
              <a:buAutoNum type="arabicPeriod" startAt="8"/>
            </a:pPr>
            <a:r>
              <a:rPr lang="en-US" sz="2000" dirty="0">
                <a:latin typeface="Arial" panose="020B0604020202020204" pitchFamily="34" charset="0"/>
              </a:rPr>
              <a:t>Continuous learning via observation</a:t>
            </a:r>
          </a:p>
          <a:p>
            <a:pPr marL="457200" indent="-457200">
              <a:spcBef>
                <a:spcPts val="0"/>
              </a:spcBef>
              <a:buClr>
                <a:schemeClr val="accent2"/>
              </a:buClr>
              <a:buFont typeface="+mj-lt"/>
              <a:buAutoNum type="arabicPeriod"/>
            </a:pPr>
            <a:endParaRPr lang="en-US" sz="2000" dirty="0">
              <a:latin typeface="Arial" panose="020B0604020202020204" pitchFamily="34" charset="0"/>
            </a:endParaRPr>
          </a:p>
        </p:txBody>
      </p:sp>
    </p:spTree>
    <p:extLst>
      <p:ext uri="{BB962C8B-B14F-4D97-AF65-F5344CB8AC3E}">
        <p14:creationId xmlns:p14="http://schemas.microsoft.com/office/powerpoint/2010/main" val="113944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How was the system evaluate?</a:t>
            </a:r>
          </a:p>
        </p:txBody>
      </p:sp>
      <p:sp>
        <p:nvSpPr>
          <p:cNvPr id="3" name="Slide Number Placeholder 2"/>
          <p:cNvSpPr>
            <a:spLocks noGrp="1"/>
          </p:cNvSpPr>
          <p:nvPr>
            <p:ph type="sldNum" sz="quarter" idx="12"/>
          </p:nvPr>
        </p:nvSpPr>
        <p:spPr/>
        <p:txBody>
          <a:bodyPr/>
          <a:lstStyle/>
          <a:p>
            <a:pPr>
              <a:defRPr/>
            </a:pPr>
            <a:fld id="{A4F40184-2CC2-4FC6-8A54-28E9BB7C5228}" type="slidenum">
              <a:rPr lang="en-US" smtClean="0"/>
              <a:pPr>
                <a:defRPr/>
              </a:pPr>
              <a:t>5</a:t>
            </a:fld>
            <a:endParaRPr lang="en-US"/>
          </a:p>
        </p:txBody>
      </p:sp>
      <p:sp>
        <p:nvSpPr>
          <p:cNvPr id="4" name="Rectangle 3"/>
          <p:cNvSpPr/>
          <p:nvPr/>
        </p:nvSpPr>
        <p:spPr>
          <a:xfrm>
            <a:off x="611560" y="944523"/>
            <a:ext cx="6840760" cy="5463034"/>
          </a:xfrm>
          <a:prstGeom prst="rect">
            <a:avLst/>
          </a:prstGeom>
        </p:spPr>
        <p:txBody>
          <a:bodyPr wrap="square">
            <a:spAutoFit/>
          </a:bodyPr>
          <a:lstStyle/>
          <a:p>
            <a:pPr marL="285750" indent="-285750">
              <a:spcAft>
                <a:spcPts val="0"/>
              </a:spcAft>
              <a:buFont typeface="Arial" panose="020B0604020202020204" pitchFamily="34" charset="0"/>
              <a:buChar char="•"/>
            </a:pPr>
            <a:r>
              <a:rPr lang="en-CA" sz="1800" dirty="0">
                <a:latin typeface="Microsoft Sans Serif" panose="020B0604020202020204" pitchFamily="34" charset="0"/>
                <a:ea typeface="Microsoft Sans Serif" panose="020B0604020202020204" pitchFamily="34" charset="0"/>
                <a:cs typeface="Microsoft Sans Serif" panose="020B0604020202020204" pitchFamily="34" charset="0"/>
              </a:rPr>
              <a:t>Exploratory study with system with reduced functionalities</a:t>
            </a:r>
          </a:p>
          <a:p>
            <a:pPr marL="285750" indent="-285750">
              <a:spcAft>
                <a:spcPts val="0"/>
              </a:spcAft>
              <a:buFont typeface="Arial" panose="020B0604020202020204" pitchFamily="34" charset="0"/>
              <a:buChar char="•"/>
            </a:pPr>
            <a:endParaRPr lang="en-CA" sz="1800"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marL="285750" indent="-285750">
              <a:spcAft>
                <a:spcPts val="0"/>
              </a:spcAft>
              <a:buFont typeface="Arial" panose="020B0604020202020204" pitchFamily="34" charset="0"/>
              <a:buChar char="•"/>
            </a:pPr>
            <a:r>
              <a:rPr lang="en-CA" sz="1800" dirty="0">
                <a:latin typeface="Microsoft Sans Serif" panose="020B0604020202020204" pitchFamily="34" charset="0"/>
                <a:ea typeface="Microsoft Sans Serif" panose="020B0604020202020204" pitchFamily="34" charset="0"/>
                <a:cs typeface="Microsoft Sans Serif" panose="020B0604020202020204" pitchFamily="34" charset="0"/>
              </a:rPr>
              <a:t>Key analysis: qualitative coding of user answers to interviews</a:t>
            </a:r>
          </a:p>
          <a:p>
            <a:pPr marL="285750" indent="-285750">
              <a:spcAft>
                <a:spcPts val="0"/>
              </a:spcAft>
              <a:buFont typeface="Arial" panose="020B0604020202020204" pitchFamily="34" charset="0"/>
              <a:buChar char="•"/>
            </a:pPr>
            <a:endParaRPr lang="en-CA" sz="1800"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marL="742950" lvl="1" indent="-285750">
              <a:spcAft>
                <a:spcPts val="1200"/>
              </a:spcAft>
              <a:buFont typeface="Arial" panose="020B0604020202020204" pitchFamily="34" charset="0"/>
              <a:buChar char="•"/>
            </a:pPr>
            <a:r>
              <a:rPr lang="en-CA" sz="1800" dirty="0">
                <a:latin typeface="Microsoft Sans Serif" panose="020B0604020202020204" pitchFamily="34" charset="0"/>
                <a:ea typeface="Microsoft Sans Serif" panose="020B0604020202020204" pitchFamily="34" charset="0"/>
                <a:cs typeface="Microsoft Sans Serif" panose="020B0604020202020204" pitchFamily="34" charset="0"/>
              </a:rPr>
              <a:t>Very rich information on the need for adaptation, what to focus on etc.</a:t>
            </a:r>
          </a:p>
          <a:p>
            <a:pPr marL="742950" lvl="1" indent="-285750">
              <a:spcAft>
                <a:spcPts val="0"/>
              </a:spcAft>
              <a:buFont typeface="Arial" panose="020B0604020202020204" pitchFamily="34" charset="0"/>
              <a:buChar char="•"/>
            </a:pPr>
            <a:r>
              <a:rPr lang="en-CA" sz="1800" dirty="0">
                <a:latin typeface="Microsoft Sans Serif" panose="020B0604020202020204" pitchFamily="34" charset="0"/>
                <a:ea typeface="Microsoft Sans Serif" panose="020B0604020202020204" pitchFamily="34" charset="0"/>
                <a:cs typeface="Microsoft Sans Serif" panose="020B0604020202020204" pitchFamily="34" charset="0"/>
              </a:rPr>
              <a:t>VERY TIME CONSUMING! </a:t>
            </a:r>
          </a:p>
          <a:p>
            <a:pPr marL="1200150" lvl="2" indent="-285750">
              <a:spcAft>
                <a:spcPts val="0"/>
              </a:spcAft>
              <a:buFont typeface="Arial" panose="020B0604020202020204" pitchFamily="34" charset="0"/>
              <a:buChar char="•"/>
            </a:pPr>
            <a:r>
              <a:rPr lang="en-CA" sz="1800" dirty="0">
                <a:latin typeface="Microsoft Sans Serif" panose="020B0604020202020204" pitchFamily="34" charset="0"/>
                <a:ea typeface="Microsoft Sans Serif" panose="020B0604020202020204" pitchFamily="34" charset="0"/>
                <a:cs typeface="Microsoft Sans Serif" panose="020B0604020202020204" pitchFamily="34" charset="0"/>
              </a:rPr>
              <a:t>Need for multiple coders</a:t>
            </a:r>
          </a:p>
          <a:p>
            <a:pPr marL="1200150" lvl="2" indent="-285750">
              <a:spcAft>
                <a:spcPts val="0"/>
              </a:spcAft>
              <a:buFont typeface="Arial" panose="020B0604020202020204" pitchFamily="34" charset="0"/>
              <a:buChar char="•"/>
            </a:pPr>
            <a:endParaRPr lang="en-CA" sz="1800"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marL="1200150" lvl="2" indent="-285750">
              <a:spcAft>
                <a:spcPts val="0"/>
              </a:spcAft>
              <a:buFont typeface="Arial" panose="020B0604020202020204" pitchFamily="34" charset="0"/>
              <a:buChar char="•"/>
            </a:pPr>
            <a:endParaRPr lang="en-CA" sz="1800"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marL="285750" indent="-285750">
              <a:spcAft>
                <a:spcPts val="0"/>
              </a:spcAft>
              <a:buFont typeface="Arial" panose="020B0604020202020204" pitchFamily="34" charset="0"/>
              <a:buChar char="•"/>
            </a:pPr>
            <a:r>
              <a:rPr lang="en-CA" sz="1800" dirty="0">
                <a:latin typeface="Microsoft Sans Serif" panose="020B0604020202020204" pitchFamily="34" charset="0"/>
                <a:ea typeface="Microsoft Sans Serif" panose="020B0604020202020204" pitchFamily="34" charset="0"/>
                <a:cs typeface="Microsoft Sans Serif" panose="020B0604020202020204" pitchFamily="34" charset="0"/>
              </a:rPr>
              <a:t>Interesting feedback</a:t>
            </a:r>
          </a:p>
          <a:p>
            <a:pPr marL="742950" lvl="1" indent="-285750">
              <a:spcAft>
                <a:spcPts val="600"/>
              </a:spcAft>
              <a:buFont typeface="Arial" panose="020B0604020202020204" pitchFamily="34" charset="0"/>
              <a:buChar char="•"/>
            </a:pPr>
            <a:r>
              <a:rPr lang="en-CA" sz="1800" dirty="0">
                <a:latin typeface="Microsoft Sans Serif" panose="020B0604020202020204" pitchFamily="34" charset="0"/>
                <a:ea typeface="Microsoft Sans Serif" panose="020B0604020202020204" pitchFamily="34" charset="0"/>
                <a:cs typeface="Microsoft Sans Serif" panose="020B0604020202020204" pitchFamily="34" charset="0"/>
              </a:rPr>
              <a:t>Lack of </a:t>
            </a:r>
            <a:r>
              <a:rPr lang="en-CA" sz="1800"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transparency  </a:t>
            </a:r>
          </a:p>
          <a:p>
            <a:pPr marL="1200150" lvl="2" indent="-285750">
              <a:spcAft>
                <a:spcPts val="600"/>
              </a:spcAft>
              <a:buFont typeface="Arial" panose="020B0604020202020204" pitchFamily="34" charset="0"/>
              <a:buChar char="•"/>
            </a:pPr>
            <a:r>
              <a:rPr lang="en-CA" sz="1800" dirty="0">
                <a:latin typeface="Microsoft Sans Serif" panose="020B0604020202020204" pitchFamily="34" charset="0"/>
                <a:ea typeface="Microsoft Sans Serif" panose="020B0604020202020204" pitchFamily="34" charset="0"/>
                <a:cs typeface="Microsoft Sans Serif" panose="020B0604020202020204" pitchFamily="34" charset="0"/>
              </a:rPr>
              <a:t>how would one know if </a:t>
            </a:r>
            <a:r>
              <a:rPr lang="en-CA" sz="1800" dirty="0" err="1">
                <a:latin typeface="Microsoft Sans Serif" panose="020B0604020202020204" pitchFamily="34" charset="0"/>
                <a:ea typeface="Microsoft Sans Serif" panose="020B0604020202020204" pitchFamily="34" charset="0"/>
                <a:cs typeface="Microsoft Sans Serif" panose="020B0604020202020204" pitchFamily="34" charset="0"/>
              </a:rPr>
              <a:t>Devy</a:t>
            </a:r>
            <a:r>
              <a:rPr lang="en-CA" sz="1800" dirty="0">
                <a:latin typeface="Microsoft Sans Serif" panose="020B0604020202020204" pitchFamily="34" charset="0"/>
                <a:ea typeface="Microsoft Sans Serif" panose="020B0604020202020204" pitchFamily="34" charset="0"/>
                <a:cs typeface="Microsoft Sans Serif" panose="020B0604020202020204" pitchFamily="34" charset="0"/>
              </a:rPr>
              <a:t> is doing something wrong (Liam)</a:t>
            </a:r>
          </a:p>
          <a:p>
            <a:pPr marL="1200150" lvl="2" indent="-285750">
              <a:spcAft>
                <a:spcPts val="600"/>
              </a:spcAft>
              <a:buFont typeface="Arial" panose="020B0604020202020204" pitchFamily="34" charset="0"/>
              <a:buChar char="•"/>
            </a:pPr>
            <a:r>
              <a:rPr lang="en-US" sz="1800" dirty="0">
                <a:latin typeface="Microsoft Sans Serif" panose="020B0604020202020204" pitchFamily="34" charset="0"/>
                <a:ea typeface="Microsoft Sans Serif" panose="020B0604020202020204" pitchFamily="34" charset="0"/>
                <a:cs typeface="Microsoft Sans Serif" panose="020B0604020202020204" pitchFamily="34" charset="0"/>
              </a:rPr>
              <a:t>Potential users might be afraid that the system will perform unexpected actions (Felipe)</a:t>
            </a:r>
            <a:endParaRPr lang="en-CA" sz="1800" dirty="0">
              <a:latin typeface="Microsoft Sans Serif" panose="020B0604020202020204" pitchFamily="34" charset="0"/>
              <a:ea typeface="Microsoft Sans Serif" panose="020B0604020202020204" pitchFamily="34" charset="0"/>
              <a:cs typeface="Microsoft Sans Serif" panose="020B0604020202020204" pitchFamily="34" charset="0"/>
            </a:endParaRPr>
          </a:p>
          <a:p>
            <a:pPr marL="742950" lvl="1" indent="-285750">
              <a:spcAft>
                <a:spcPts val="0"/>
              </a:spcAft>
              <a:buFont typeface="Arial" panose="020B0604020202020204" pitchFamily="34" charset="0"/>
              <a:buChar char="•"/>
            </a:pPr>
            <a:r>
              <a:rPr lang="en-CA" sz="1800" dirty="0">
                <a:latin typeface="Microsoft Sans Serif" panose="020B0604020202020204" pitchFamily="34" charset="0"/>
                <a:ea typeface="Microsoft Sans Serif" panose="020B0604020202020204" pitchFamily="34" charset="0"/>
                <a:cs typeface="Microsoft Sans Serif" panose="020B0604020202020204" pitchFamily="34" charset="0"/>
              </a:rPr>
              <a:t>Need for </a:t>
            </a:r>
            <a:r>
              <a:rPr lang="en-CA" sz="1800" dirty="0">
                <a:solidFill>
                  <a:srgbClr val="FF0000"/>
                </a:solidFill>
                <a:latin typeface="Microsoft Sans Serif" panose="020B0604020202020204" pitchFamily="34" charset="0"/>
                <a:ea typeface="Microsoft Sans Serif" panose="020B0604020202020204" pitchFamily="34" charset="0"/>
                <a:cs typeface="Microsoft Sans Serif" panose="020B0604020202020204" pitchFamily="34" charset="0"/>
              </a:rPr>
              <a:t>customization tools </a:t>
            </a:r>
          </a:p>
          <a:p>
            <a:pPr>
              <a:spcAft>
                <a:spcPts val="0"/>
              </a:spcAft>
            </a:pPr>
            <a:endParaRPr lang="en-CA" sz="1800" dirty="0">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444389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1026"/>
          <p:cNvSpPr>
            <a:spLocks noGrp="1" noChangeArrowheads="1"/>
          </p:cNvSpPr>
          <p:nvPr>
            <p:ph type="title"/>
          </p:nvPr>
        </p:nvSpPr>
        <p:spPr>
          <a:xfrm>
            <a:off x="771496" y="25663"/>
            <a:ext cx="7772400" cy="1143000"/>
          </a:xfrm>
        </p:spPr>
        <p:txBody>
          <a:bodyPr/>
          <a:lstStyle/>
          <a:p>
            <a:br>
              <a:rPr lang="en-US" b="0" dirty="0">
                <a:solidFill>
                  <a:schemeClr val="tx1"/>
                </a:solidFill>
              </a:rPr>
            </a:br>
            <a:r>
              <a:rPr lang="en-US" dirty="0"/>
              <a:t>Questions on Evaluation</a:t>
            </a:r>
            <a:br>
              <a:rPr lang="en-US" sz="3200" b="0" dirty="0">
                <a:solidFill>
                  <a:schemeClr val="tx1"/>
                </a:solidFill>
              </a:rPr>
            </a:br>
            <a:endParaRPr lang="en-US" sz="3200" b="0" dirty="0">
              <a:solidFill>
                <a:schemeClr val="tx1"/>
              </a:solidFill>
            </a:endParaRPr>
          </a:p>
        </p:txBody>
      </p:sp>
      <p:sp>
        <p:nvSpPr>
          <p:cNvPr id="137219" name="Rectangle 1027"/>
          <p:cNvSpPr>
            <a:spLocks noChangeArrowheads="1"/>
          </p:cNvSpPr>
          <p:nvPr/>
        </p:nvSpPr>
        <p:spPr bwMode="auto">
          <a:xfrm>
            <a:off x="395536" y="620688"/>
            <a:ext cx="8458200" cy="4495800"/>
          </a:xfrm>
          <a:prstGeom prst="rect">
            <a:avLst/>
          </a:prstGeom>
          <a:noFill/>
          <a:ln w="9525">
            <a:noFill/>
            <a:miter lim="800000"/>
            <a:headEnd/>
            <a:tailEnd/>
          </a:ln>
          <a:effectLst/>
        </p:spPr>
        <p:txBody>
          <a:bodyPr/>
          <a:lstStyle/>
          <a:p>
            <a:pPr marL="342900" indent="-342900">
              <a:spcBef>
                <a:spcPct val="20000"/>
              </a:spcBef>
            </a:pPr>
            <a:endParaRPr lang="en-US" sz="2800" dirty="0"/>
          </a:p>
          <a:p>
            <a:pPr marL="457200" indent="-457200">
              <a:spcBef>
                <a:spcPts val="600"/>
              </a:spcBef>
              <a:buClr>
                <a:schemeClr val="accent2"/>
              </a:buClr>
              <a:buFont typeface="Arial" panose="020B0604020202020204" pitchFamily="34" charset="0"/>
              <a:buChar char="•"/>
            </a:pPr>
            <a:r>
              <a:rPr lang="en-US" sz="2000" dirty="0">
                <a:latin typeface="Arial" panose="020B0604020202020204" pitchFamily="34" charset="0"/>
              </a:rPr>
              <a:t>Issues with having only used experts (Naomi, Mary)</a:t>
            </a:r>
          </a:p>
          <a:p>
            <a:pPr marL="914400" lvl="1" indent="-457200">
              <a:spcBef>
                <a:spcPts val="600"/>
              </a:spcBef>
              <a:buClr>
                <a:schemeClr val="accent2"/>
              </a:buClr>
              <a:buFont typeface="Arial" panose="020B0604020202020204" pitchFamily="34" charset="0"/>
              <a:buChar char="•"/>
            </a:pPr>
            <a:r>
              <a:rPr lang="en-US" sz="2000" dirty="0">
                <a:latin typeface="Arial" panose="020B0604020202020204" pitchFamily="34" charset="0"/>
              </a:rPr>
              <a:t>Difficulty of learning GIT/Dewy words</a:t>
            </a:r>
          </a:p>
          <a:p>
            <a:pPr marL="914400" lvl="1" indent="-457200">
              <a:spcBef>
                <a:spcPts val="600"/>
              </a:spcBef>
              <a:buClr>
                <a:schemeClr val="accent2"/>
              </a:buClr>
              <a:buFont typeface="Arial" panose="020B0604020202020204" pitchFamily="34" charset="0"/>
              <a:buChar char="•"/>
            </a:pPr>
            <a:r>
              <a:rPr lang="en-US" sz="2000" dirty="0">
                <a:latin typeface="Arial" panose="020B0604020202020204" pitchFamily="34" charset="0"/>
              </a:rPr>
              <a:t>Should this ne a concern?</a:t>
            </a:r>
          </a:p>
          <a:p>
            <a:pPr marL="457200" indent="-457200">
              <a:spcBef>
                <a:spcPts val="600"/>
              </a:spcBef>
              <a:buClr>
                <a:schemeClr val="accent2"/>
              </a:buClr>
              <a:buFont typeface="Arial" panose="020B0604020202020204" pitchFamily="34" charset="0"/>
              <a:buChar char="•"/>
            </a:pPr>
            <a:r>
              <a:rPr lang="en-US" sz="2000" dirty="0">
                <a:latin typeface="Arial" panose="020B0604020202020204" pitchFamily="34" charset="0"/>
              </a:rPr>
              <a:t>Conduct study earlier and use more quantitative measures (time on task) (</a:t>
            </a:r>
            <a:r>
              <a:rPr lang="en-US" sz="2000" dirty="0" err="1">
                <a:latin typeface="Arial" panose="020B0604020202020204" pitchFamily="34" charset="0"/>
              </a:rPr>
              <a:t>Arash</a:t>
            </a:r>
            <a:r>
              <a:rPr lang="en-US" sz="2000" dirty="0">
                <a:latin typeface="Arial" panose="020B0604020202020204" pitchFamily="34" charset="0"/>
              </a:rPr>
              <a:t>)</a:t>
            </a:r>
          </a:p>
          <a:p>
            <a:pPr marL="457200" indent="-457200">
              <a:spcBef>
                <a:spcPts val="600"/>
              </a:spcBef>
              <a:buClr>
                <a:schemeClr val="accent2"/>
              </a:buClr>
              <a:buFont typeface="Arial" panose="020B0604020202020204" pitchFamily="34" charset="0"/>
              <a:buChar char="•"/>
            </a:pPr>
            <a:r>
              <a:rPr lang="en-US" sz="2000" dirty="0">
                <a:latin typeface="Arial" panose="020B0604020202020204" pitchFamily="34" charset="0"/>
              </a:rPr>
              <a:t>Functionalities are too simple for good added value, why no control?</a:t>
            </a:r>
          </a:p>
          <a:p>
            <a:pPr>
              <a:spcBef>
                <a:spcPts val="600"/>
              </a:spcBef>
              <a:buClr>
                <a:schemeClr val="accent2"/>
              </a:buClr>
            </a:pPr>
            <a:r>
              <a:rPr lang="en-US" sz="2000" dirty="0">
                <a:latin typeface="Arial" panose="020B0604020202020204" pitchFamily="34" charset="0"/>
              </a:rPr>
              <a:t>      (Aziz)</a:t>
            </a:r>
          </a:p>
          <a:p>
            <a:pPr marL="342900" indent="-342900">
              <a:spcBef>
                <a:spcPts val="600"/>
              </a:spcBef>
              <a:buClr>
                <a:schemeClr val="accent2"/>
              </a:buClr>
              <a:buFont typeface="Arial" panose="020B0604020202020204" pitchFamily="34" charset="0"/>
              <a:buChar char="•"/>
            </a:pPr>
            <a:r>
              <a:rPr lang="en-US" sz="2000" dirty="0">
                <a:latin typeface="Arial" panose="020B0604020202020204" pitchFamily="34" charset="0"/>
              </a:rPr>
              <a:t>Do not remove users for which there was a system failure (</a:t>
            </a:r>
            <a:r>
              <a:rPr lang="en-US" sz="2000" dirty="0" err="1">
                <a:latin typeface="Arial" panose="020B0604020202020204" pitchFamily="34" charset="0"/>
              </a:rPr>
              <a:t>Parnia</a:t>
            </a:r>
            <a:r>
              <a:rPr lang="en-US" sz="2000" dirty="0">
                <a:latin typeface="Arial" panose="020B0604020202020204" pitchFamily="34" charset="0"/>
              </a:rPr>
              <a:t>, Felipe)</a:t>
            </a:r>
          </a:p>
          <a:p>
            <a:pPr marL="800100" lvl="1" indent="-342900">
              <a:spcBef>
                <a:spcPts val="600"/>
              </a:spcBef>
              <a:buClr>
                <a:schemeClr val="accent2"/>
              </a:buClr>
              <a:buFont typeface="Arial" panose="020B0604020202020204" pitchFamily="34" charset="0"/>
              <a:buChar char="•"/>
            </a:pPr>
            <a:r>
              <a:rPr lang="en-US" sz="2000" dirty="0">
                <a:latin typeface="Arial" panose="020B0604020202020204" pitchFamily="34" charset="0"/>
              </a:rPr>
              <a:t>Rohit has suggestions on how failures  could be leveraged</a:t>
            </a:r>
          </a:p>
          <a:p>
            <a:pPr marL="342900" indent="-342900">
              <a:spcBef>
                <a:spcPts val="600"/>
              </a:spcBef>
              <a:buClr>
                <a:schemeClr val="accent2"/>
              </a:buClr>
              <a:buFont typeface="Arial" panose="020B0604020202020204" pitchFamily="34" charset="0"/>
              <a:buChar char="•"/>
            </a:pPr>
            <a:endParaRPr lang="en-US" sz="2000" dirty="0">
              <a:latin typeface="Arial" panose="020B0604020202020204" pitchFamily="34" charset="0"/>
            </a:endParaRPr>
          </a:p>
        </p:txBody>
      </p:sp>
    </p:spTree>
    <p:extLst>
      <p:ext uri="{BB962C8B-B14F-4D97-AF65-F5344CB8AC3E}">
        <p14:creationId xmlns:p14="http://schemas.microsoft.com/office/powerpoint/2010/main" val="1215304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1026"/>
          <p:cNvSpPr>
            <a:spLocks noGrp="1" noChangeArrowheads="1"/>
          </p:cNvSpPr>
          <p:nvPr>
            <p:ph type="title"/>
          </p:nvPr>
        </p:nvSpPr>
        <p:spPr>
          <a:xfrm>
            <a:off x="771496" y="25663"/>
            <a:ext cx="7772400" cy="1143000"/>
          </a:xfrm>
        </p:spPr>
        <p:txBody>
          <a:bodyPr/>
          <a:lstStyle/>
          <a:p>
            <a:br>
              <a:rPr lang="en-US" b="0" dirty="0">
                <a:solidFill>
                  <a:schemeClr val="tx1"/>
                </a:solidFill>
              </a:rPr>
            </a:br>
            <a:r>
              <a:rPr lang="en-US" dirty="0"/>
              <a:t>Questions on Added Value</a:t>
            </a:r>
            <a:br>
              <a:rPr lang="en-US" sz="3200" b="0" dirty="0">
                <a:solidFill>
                  <a:schemeClr val="tx1"/>
                </a:solidFill>
              </a:rPr>
            </a:br>
            <a:endParaRPr lang="en-US" sz="3200" b="0" dirty="0">
              <a:solidFill>
                <a:schemeClr val="tx1"/>
              </a:solidFill>
            </a:endParaRPr>
          </a:p>
        </p:txBody>
      </p:sp>
      <p:sp>
        <p:nvSpPr>
          <p:cNvPr id="137219" name="Rectangle 1027"/>
          <p:cNvSpPr>
            <a:spLocks noChangeArrowheads="1"/>
          </p:cNvSpPr>
          <p:nvPr/>
        </p:nvSpPr>
        <p:spPr bwMode="auto">
          <a:xfrm>
            <a:off x="395536" y="620688"/>
            <a:ext cx="8458200" cy="4495800"/>
          </a:xfrm>
          <a:prstGeom prst="rect">
            <a:avLst/>
          </a:prstGeom>
          <a:noFill/>
          <a:ln w="9525">
            <a:noFill/>
            <a:miter lim="800000"/>
            <a:headEnd/>
            <a:tailEnd/>
          </a:ln>
          <a:effectLst/>
        </p:spPr>
        <p:txBody>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Arial" pitchFamily="34" charset="0"/>
            </a:endParaRPr>
          </a:p>
          <a:p>
            <a:pPr marL="457200" marR="0" lvl="0" indent="-457200" algn="l" defTabSz="914400" rtl="0" eaLnBrk="1" fontAlgn="base" latinLnBrk="0" hangingPunct="1">
              <a:lnSpc>
                <a:spcPct val="100000"/>
              </a:lnSpc>
              <a:spcBef>
                <a:spcPts val="600"/>
              </a:spcBef>
              <a:spcAft>
                <a:spcPct val="0"/>
              </a:spcAft>
              <a:buClr>
                <a:srgbClr val="3333CC"/>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rPr>
              <a:t>Can a voice-based system work well in an open space setting?</a:t>
            </a:r>
          </a:p>
          <a:p>
            <a:pPr marL="457200" marR="0" lvl="0" indent="-457200" algn="l" defTabSz="914400" rtl="0" eaLnBrk="1" fontAlgn="base" latinLnBrk="0" hangingPunct="1">
              <a:lnSpc>
                <a:spcPct val="100000"/>
              </a:lnSpc>
              <a:spcBef>
                <a:spcPts val="600"/>
              </a:spcBef>
              <a:spcAft>
                <a:spcPct val="0"/>
              </a:spcAft>
              <a:buClr>
                <a:srgbClr val="3333CC"/>
              </a:buClr>
              <a:buSzTx/>
              <a:buFont typeface="Arial" panose="020B0604020202020204" pitchFamily="34" charset="0"/>
              <a:buChar char="•"/>
              <a:tabLst/>
              <a:defRPr/>
            </a:pPr>
            <a:r>
              <a:rPr lang="en-US" sz="1800" dirty="0">
                <a:latin typeface="Microsoft Sans Serif" panose="020B0604020202020204" pitchFamily="34" charset="0"/>
                <a:ea typeface="Microsoft Sans Serif" panose="020B0604020202020204" pitchFamily="34" charset="0"/>
                <a:cs typeface="Microsoft Sans Serif" panose="020B0604020202020204" pitchFamily="34" charset="0"/>
              </a:rPr>
              <a:t>Before spending time building sophisticated tools, how can we check if our solution will be used in real-world scenarios? Something such as "market research"? I believe that only a tiny percent of developers would be interested in using it in real life (</a:t>
            </a:r>
            <a:r>
              <a:rPr lang="en-US" sz="1800" dirty="0" err="1">
                <a:latin typeface="Microsoft Sans Serif" panose="020B0604020202020204" pitchFamily="34" charset="0"/>
                <a:ea typeface="Microsoft Sans Serif" panose="020B0604020202020204" pitchFamily="34" charset="0"/>
                <a:cs typeface="Microsoft Sans Serif" panose="020B0604020202020204" pitchFamily="34" charset="0"/>
              </a:rPr>
              <a:t>felipe</a:t>
            </a:r>
            <a:r>
              <a:rPr lang="en-US" sz="1800" dirty="0">
                <a:latin typeface="Microsoft Sans Serif" panose="020B0604020202020204" pitchFamily="34" charset="0"/>
                <a:ea typeface="Microsoft Sans Serif" panose="020B0604020202020204" pitchFamily="34" charset="0"/>
                <a:cs typeface="Microsoft Sans Serif" panose="020B0604020202020204" pitchFamily="34" charset="0"/>
              </a:rPr>
              <a:t>)</a:t>
            </a:r>
            <a:endParaRPr kumimoji="0" lang="en-US" sz="1800" b="0" i="0" u="none" strike="noStrike" kern="1200" cap="none" spc="0" normalizeH="0" baseline="0" noProof="0" dirty="0">
              <a:ln>
                <a:noFill/>
              </a:ln>
              <a:solidFill>
                <a:srgbClr val="000000"/>
              </a:solidFill>
              <a:effectLst/>
              <a:uLnTx/>
              <a:uFillTx/>
              <a:latin typeface="Microsoft Sans Serif" panose="020B0604020202020204" pitchFamily="34" charset="0"/>
              <a:ea typeface="Microsoft Sans Serif" panose="020B0604020202020204" pitchFamily="34" charset="0"/>
              <a:cs typeface="Microsoft Sans Serif" panose="020B0604020202020204" pitchFamily="34" charset="0"/>
            </a:endParaRPr>
          </a:p>
        </p:txBody>
      </p:sp>
      <p:pic>
        <p:nvPicPr>
          <p:cNvPr id="1026" name="Picture 2" descr="https://lh5.googleusercontent.com/d5zN3Y2TqjoIbiJ37dnaWWaiNOLspUeOrqQiGj0mndp-KGBz-MZxv3JmZPNy0ihzavATU2ptJ_ms6ZTYgsXpRNM0vBQQ2j1IIWJZWJMVxPLFyr7bo0hpYP5vbFt4xluPHQsGNu-f">
            <a:extLst>
              <a:ext uri="{FF2B5EF4-FFF2-40B4-BE49-F238E27FC236}">
                <a16:creationId xmlns:a16="http://schemas.microsoft.com/office/drawing/2014/main" id="{B55F4FBD-B129-4CB9-9E29-C10BC16AEF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3861048"/>
            <a:ext cx="5638800" cy="2247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472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1026"/>
          <p:cNvSpPr>
            <a:spLocks noGrp="1" noChangeArrowheads="1"/>
          </p:cNvSpPr>
          <p:nvPr>
            <p:ph type="title"/>
          </p:nvPr>
        </p:nvSpPr>
        <p:spPr>
          <a:xfrm>
            <a:off x="771496" y="25663"/>
            <a:ext cx="7772400" cy="1143000"/>
          </a:xfrm>
        </p:spPr>
        <p:txBody>
          <a:bodyPr/>
          <a:lstStyle/>
          <a:p>
            <a:br>
              <a:rPr lang="en-US" b="0" dirty="0">
                <a:solidFill>
                  <a:schemeClr val="tx1"/>
                </a:solidFill>
              </a:rPr>
            </a:br>
            <a:r>
              <a:rPr lang="en-US" dirty="0"/>
              <a:t>Questions Limitations</a:t>
            </a:r>
            <a:br>
              <a:rPr lang="en-US" sz="3200" b="0" dirty="0">
                <a:solidFill>
                  <a:schemeClr val="tx1"/>
                </a:solidFill>
              </a:rPr>
            </a:br>
            <a:endParaRPr lang="en-US" sz="3200" b="0" dirty="0">
              <a:solidFill>
                <a:schemeClr val="tx1"/>
              </a:solidFill>
            </a:endParaRPr>
          </a:p>
        </p:txBody>
      </p:sp>
      <p:sp>
        <p:nvSpPr>
          <p:cNvPr id="137219" name="Rectangle 1027"/>
          <p:cNvSpPr>
            <a:spLocks noChangeArrowheads="1"/>
          </p:cNvSpPr>
          <p:nvPr/>
        </p:nvSpPr>
        <p:spPr bwMode="auto">
          <a:xfrm>
            <a:off x="395536" y="620688"/>
            <a:ext cx="8458200" cy="4495800"/>
          </a:xfrm>
          <a:prstGeom prst="rect">
            <a:avLst/>
          </a:prstGeom>
          <a:noFill/>
          <a:ln w="9525">
            <a:noFill/>
            <a:miter lim="800000"/>
            <a:headEnd/>
            <a:tailEnd/>
          </a:ln>
          <a:effectLst/>
        </p:spPr>
        <p:txBody>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Arial" pitchFamily="34" charset="0"/>
            </a:endParaRPr>
          </a:p>
          <a:p>
            <a:pPr marL="457200" marR="0" lvl="0" indent="-457200" algn="l" defTabSz="914400" rtl="0" eaLnBrk="1" fontAlgn="base" latinLnBrk="0" hangingPunct="1">
              <a:lnSpc>
                <a:spcPct val="100000"/>
              </a:lnSpc>
              <a:spcBef>
                <a:spcPts val="600"/>
              </a:spcBef>
              <a:spcAft>
                <a:spcPct val="0"/>
              </a:spcAft>
              <a:buClr>
                <a:srgbClr val="3333CC"/>
              </a:buClr>
              <a:buSzTx/>
              <a:buFont typeface="Arial" panose="020B0604020202020204" pitchFamily="34" charset="0"/>
              <a:buChar char="•"/>
              <a:tabLst/>
              <a:defRPr/>
            </a:pPr>
            <a:r>
              <a:rPr lang="en-US" sz="1600" dirty="0">
                <a:latin typeface="Microsoft Sans Serif" panose="020B0604020202020204" pitchFamily="34" charset="0"/>
                <a:ea typeface="Microsoft Sans Serif" panose="020B0604020202020204" pitchFamily="34" charset="0"/>
                <a:cs typeface="Microsoft Sans Serif" panose="020B0604020202020204" pitchFamily="34" charset="0"/>
              </a:rPr>
              <a:t>Missing feedback and error prevention mechanisms, which can be detrimental. How to deal with erroneous verbal instructions [</a:t>
            </a:r>
            <a:r>
              <a:rPr lang="en-US" sz="1600" dirty="0" err="1">
                <a:latin typeface="Microsoft Sans Serif" panose="020B0604020202020204" pitchFamily="34" charset="0"/>
                <a:ea typeface="Microsoft Sans Serif" panose="020B0604020202020204" pitchFamily="34" charset="0"/>
                <a:cs typeface="Microsoft Sans Serif" panose="020B0604020202020204" pitchFamily="34" charset="0"/>
              </a:rPr>
              <a:t>Karyn</a:t>
            </a:r>
            <a:r>
              <a:rPr lang="en-US" sz="1600" dirty="0">
                <a:latin typeface="Microsoft Sans Serif" panose="020B0604020202020204" pitchFamily="34" charset="0"/>
                <a:ea typeface="Microsoft Sans Serif" panose="020B0604020202020204" pitchFamily="34" charset="0"/>
                <a:cs typeface="Microsoft Sans Serif" panose="020B0604020202020204" pitchFamily="34" charset="0"/>
              </a:rPr>
              <a:t>]</a:t>
            </a:r>
            <a:endParaRPr kumimoji="0" 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endParaRPr>
          </a:p>
        </p:txBody>
      </p:sp>
    </p:spTree>
    <p:extLst>
      <p:ext uri="{BB962C8B-B14F-4D97-AF65-F5344CB8AC3E}">
        <p14:creationId xmlns:p14="http://schemas.microsoft.com/office/powerpoint/2010/main" val="3734411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1026"/>
          <p:cNvSpPr>
            <a:spLocks noGrp="1" noChangeArrowheads="1"/>
          </p:cNvSpPr>
          <p:nvPr>
            <p:ph type="title"/>
          </p:nvPr>
        </p:nvSpPr>
        <p:spPr>
          <a:xfrm>
            <a:off x="771496" y="25663"/>
            <a:ext cx="7772400" cy="1143000"/>
          </a:xfrm>
        </p:spPr>
        <p:txBody>
          <a:bodyPr/>
          <a:lstStyle/>
          <a:p>
            <a:br>
              <a:rPr lang="en-US" b="0" dirty="0">
                <a:solidFill>
                  <a:schemeClr val="tx1"/>
                </a:solidFill>
              </a:rPr>
            </a:br>
            <a:r>
              <a:rPr lang="en-US" dirty="0"/>
              <a:t>Questions Limitations</a:t>
            </a:r>
            <a:br>
              <a:rPr lang="en-US" sz="3200" b="0" dirty="0">
                <a:solidFill>
                  <a:schemeClr val="tx1"/>
                </a:solidFill>
              </a:rPr>
            </a:br>
            <a:endParaRPr lang="en-US" sz="3200" b="0" dirty="0">
              <a:solidFill>
                <a:schemeClr val="tx1"/>
              </a:solidFill>
            </a:endParaRPr>
          </a:p>
        </p:txBody>
      </p:sp>
      <p:sp>
        <p:nvSpPr>
          <p:cNvPr id="137219" name="Rectangle 1027"/>
          <p:cNvSpPr>
            <a:spLocks noChangeArrowheads="1"/>
          </p:cNvSpPr>
          <p:nvPr/>
        </p:nvSpPr>
        <p:spPr bwMode="auto">
          <a:xfrm>
            <a:off x="395536" y="620688"/>
            <a:ext cx="8458200" cy="4495800"/>
          </a:xfrm>
          <a:prstGeom prst="rect">
            <a:avLst/>
          </a:prstGeom>
          <a:noFill/>
          <a:ln w="9525">
            <a:noFill/>
            <a:miter lim="800000"/>
            <a:headEnd/>
            <a:tailEnd/>
          </a:ln>
          <a:effectLst/>
        </p:spPr>
        <p:txBody>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Times New Roman" pitchFamily="18" charset="0"/>
              <a:ea typeface="+mn-ea"/>
              <a:cs typeface="Arial" pitchFamily="34" charset="0"/>
            </a:endParaRPr>
          </a:p>
          <a:p>
            <a:pPr marL="457200" marR="0" lvl="0" indent="-457200" algn="l" defTabSz="914400" rtl="0" eaLnBrk="1" fontAlgn="base" latinLnBrk="0" hangingPunct="1">
              <a:lnSpc>
                <a:spcPct val="100000"/>
              </a:lnSpc>
              <a:spcBef>
                <a:spcPts val="600"/>
              </a:spcBef>
              <a:spcAft>
                <a:spcPct val="0"/>
              </a:spcAft>
              <a:buClr>
                <a:srgbClr val="3333CC"/>
              </a:buClr>
              <a:buSzTx/>
              <a:buFont typeface="Arial" panose="020B0604020202020204" pitchFamily="34" charset="0"/>
              <a:buChar char="•"/>
              <a:tabLst/>
              <a:defRPr/>
            </a:pPr>
            <a:r>
              <a:rPr lang="en-US" sz="1600" dirty="0">
                <a:latin typeface="Microsoft Sans Serif" panose="020B0604020202020204" pitchFamily="34" charset="0"/>
                <a:ea typeface="Microsoft Sans Serif" panose="020B0604020202020204" pitchFamily="34" charset="0"/>
                <a:cs typeface="Microsoft Sans Serif" panose="020B0604020202020204" pitchFamily="34" charset="0"/>
              </a:rPr>
              <a:t>Missing feedback and error prevention mechanisms, which can be detrimental. One of the reasons to use the conversational interface is that the verbal instruction would not require developers to leave their development context. However, we know that people have limited attention, so when developers’ attention is on the “high-level” tasks, it is likely that they may give erroneous verbal instructions, the issue of which can be leveraged especially when the developer is unaware of the mistake. I am thinking that the CDA can verbally confirm its actions with the developer, however, it can be challenging and annoying for developers to pay attention to the details (e.g., which branches, which issues) of the confirmation when they are busy with other work. So perhaps a better practice is to have a pop-up window on developers with confirmation information in text. I am wondering, in this context, what is the best practice to avoid and recover from potential human errors?</a:t>
            </a:r>
            <a:endParaRPr kumimoji="0" lang="en-US" sz="1600" b="0" i="0" u="none" strike="noStrike" kern="1200" cap="none" spc="0" normalizeH="0" baseline="0" noProof="0" dirty="0">
              <a:ln>
                <a:noFill/>
              </a:ln>
              <a:solidFill>
                <a:srgbClr val="000000"/>
              </a:solidFill>
              <a:effectLst/>
              <a:uLnTx/>
              <a:uFillTx/>
              <a:latin typeface="Microsoft Sans Serif" panose="020B0604020202020204" pitchFamily="34" charset="0"/>
              <a:ea typeface="Microsoft Sans Serif" panose="020B0604020202020204" pitchFamily="34" charset="0"/>
              <a:cs typeface="Microsoft Sans Serif" panose="020B0604020202020204" pitchFamily="34" charset="0"/>
            </a:endParaRPr>
          </a:p>
          <a:p>
            <a:pPr marL="342900" marR="0" lvl="0" indent="-342900" algn="l" defTabSz="914400" rtl="0" eaLnBrk="1" fontAlgn="base" latinLnBrk="0" hangingPunct="1">
              <a:lnSpc>
                <a:spcPct val="100000"/>
              </a:lnSpc>
              <a:spcBef>
                <a:spcPts val="600"/>
              </a:spcBef>
              <a:spcAft>
                <a:spcPct val="0"/>
              </a:spcAft>
              <a:buClr>
                <a:srgbClr val="3333CC"/>
              </a:buClr>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endParaRPr>
          </a:p>
        </p:txBody>
      </p:sp>
    </p:spTree>
    <p:extLst>
      <p:ext uri="{BB962C8B-B14F-4D97-AF65-F5344CB8AC3E}">
        <p14:creationId xmlns:p14="http://schemas.microsoft.com/office/powerpoint/2010/main" val="4209853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0.1"/>
</p:tagLst>
</file>

<file path=ppt/theme/theme1.xml><?xml version="1.0" encoding="utf-8"?>
<a:theme xmlns:a="http://schemas.openxmlformats.org/drawingml/2006/main" name="Default Design">
  <a:themeElements>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787</Words>
  <Application>Microsoft Office PowerPoint</Application>
  <PresentationFormat>On-screen Show (4:3)</PresentationFormat>
  <Paragraphs>134</Paragraphs>
  <Slides>14</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Microsoft Sans Serif</vt:lpstr>
      <vt:lpstr>Times New Roman</vt:lpstr>
      <vt:lpstr>Wingdings</vt:lpstr>
      <vt:lpstr>Default Design</vt:lpstr>
      <vt:lpstr>Devy</vt:lpstr>
      <vt:lpstr>PowerPoint Presentation</vt:lpstr>
      <vt:lpstr> Horvitz Mixed-Initiative principles </vt:lpstr>
      <vt:lpstr> Horvitz Mixed-Initiative principles </vt:lpstr>
      <vt:lpstr>How was the system evaluate?</vt:lpstr>
      <vt:lpstr> Questions on Evaluation </vt:lpstr>
      <vt:lpstr> Questions on Added Value </vt:lpstr>
      <vt:lpstr> Questions Limitations </vt:lpstr>
      <vt:lpstr> Questions Limitations </vt:lpstr>
      <vt:lpstr>Overview</vt:lpstr>
      <vt:lpstr> Domain Model? </vt:lpstr>
      <vt:lpstr>Adaptation Cycle</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2010-09-08T22:51:11Z</dcterms:created>
  <dcterms:modified xsi:type="dcterms:W3CDTF">2022-02-02T16:57:18Z</dcterms:modified>
</cp:coreProperties>
</file>