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4"/>
  </p:notesMasterIdLst>
  <p:handoutMasterIdLst>
    <p:handoutMasterId r:id="rId35"/>
  </p:handoutMasterIdLst>
  <p:sldIdLst>
    <p:sldId id="1137" r:id="rId2"/>
    <p:sldId id="1060" r:id="rId3"/>
    <p:sldId id="1061" r:id="rId4"/>
    <p:sldId id="1062" r:id="rId5"/>
    <p:sldId id="1138" r:id="rId6"/>
    <p:sldId id="1139" r:id="rId7"/>
    <p:sldId id="1069" r:id="rId8"/>
    <p:sldId id="1008" r:id="rId9"/>
    <p:sldId id="1190" r:id="rId10"/>
    <p:sldId id="1135" r:id="rId11"/>
    <p:sldId id="1241" r:id="rId12"/>
    <p:sldId id="1189" r:id="rId13"/>
    <p:sldId id="1270" r:id="rId14"/>
    <p:sldId id="1390" r:id="rId15"/>
    <p:sldId id="1180" r:id="rId16"/>
    <p:sldId id="1181" r:id="rId17"/>
    <p:sldId id="1151" r:id="rId18"/>
    <p:sldId id="696" r:id="rId19"/>
    <p:sldId id="1152" r:id="rId20"/>
    <p:sldId id="1005" r:id="rId21"/>
    <p:sldId id="882" r:id="rId22"/>
    <p:sldId id="887" r:id="rId23"/>
    <p:sldId id="837" r:id="rId24"/>
    <p:sldId id="854" r:id="rId25"/>
    <p:sldId id="839" r:id="rId26"/>
    <p:sldId id="1388" r:id="rId27"/>
    <p:sldId id="1296" r:id="rId28"/>
    <p:sldId id="1295" r:id="rId29"/>
    <p:sldId id="1298" r:id="rId30"/>
    <p:sldId id="1293" r:id="rId31"/>
    <p:sldId id="1294" r:id="rId32"/>
    <p:sldId id="1387" r:id="rId33"/>
  </p:sldIdLst>
  <p:sldSz cx="9144000" cy="6858000" type="overhead"/>
  <p:notesSz cx="6858000" cy="9083675"/>
  <p:defaultTextStyle>
    <a:defPPr>
      <a:defRPr lang="en-US"/>
    </a:defPPr>
    <a:lvl1pPr algn="l" rtl="0" eaLnBrk="0" fontAlgn="base" hangingPunct="0">
      <a:spcBef>
        <a:spcPct val="0"/>
      </a:spcBef>
      <a:spcAft>
        <a:spcPct val="0"/>
      </a:spcAft>
      <a:defRPr sz="4000" kern="1200">
        <a:solidFill>
          <a:srgbClr val="111111"/>
        </a:solidFill>
        <a:latin typeface="Times New Roman" pitchFamily="18" charset="0"/>
        <a:ea typeface="+mn-ea"/>
        <a:cs typeface="+mn-cs"/>
      </a:defRPr>
    </a:lvl1pPr>
    <a:lvl2pPr marL="457200" algn="l" rtl="0" eaLnBrk="0" fontAlgn="base" hangingPunct="0">
      <a:spcBef>
        <a:spcPct val="0"/>
      </a:spcBef>
      <a:spcAft>
        <a:spcPct val="0"/>
      </a:spcAft>
      <a:defRPr sz="4000" kern="1200">
        <a:solidFill>
          <a:srgbClr val="111111"/>
        </a:solidFill>
        <a:latin typeface="Times New Roman" pitchFamily="18" charset="0"/>
        <a:ea typeface="+mn-ea"/>
        <a:cs typeface="+mn-cs"/>
      </a:defRPr>
    </a:lvl2pPr>
    <a:lvl3pPr marL="914400" algn="l" rtl="0" eaLnBrk="0" fontAlgn="base" hangingPunct="0">
      <a:spcBef>
        <a:spcPct val="0"/>
      </a:spcBef>
      <a:spcAft>
        <a:spcPct val="0"/>
      </a:spcAft>
      <a:defRPr sz="4000" kern="1200">
        <a:solidFill>
          <a:srgbClr val="111111"/>
        </a:solidFill>
        <a:latin typeface="Times New Roman" pitchFamily="18" charset="0"/>
        <a:ea typeface="+mn-ea"/>
        <a:cs typeface="+mn-cs"/>
      </a:defRPr>
    </a:lvl3pPr>
    <a:lvl4pPr marL="1371600" algn="l" rtl="0" eaLnBrk="0" fontAlgn="base" hangingPunct="0">
      <a:spcBef>
        <a:spcPct val="0"/>
      </a:spcBef>
      <a:spcAft>
        <a:spcPct val="0"/>
      </a:spcAft>
      <a:defRPr sz="4000" kern="1200">
        <a:solidFill>
          <a:srgbClr val="111111"/>
        </a:solidFill>
        <a:latin typeface="Times New Roman" pitchFamily="18" charset="0"/>
        <a:ea typeface="+mn-ea"/>
        <a:cs typeface="+mn-cs"/>
      </a:defRPr>
    </a:lvl4pPr>
    <a:lvl5pPr marL="1828800" algn="l" rtl="0" eaLnBrk="0" fontAlgn="base" hangingPunct="0">
      <a:spcBef>
        <a:spcPct val="0"/>
      </a:spcBef>
      <a:spcAft>
        <a:spcPct val="0"/>
      </a:spcAft>
      <a:defRPr sz="4000" kern="1200">
        <a:solidFill>
          <a:srgbClr val="111111"/>
        </a:solidFill>
        <a:latin typeface="Times New Roman" pitchFamily="18" charset="0"/>
        <a:ea typeface="+mn-ea"/>
        <a:cs typeface="+mn-cs"/>
      </a:defRPr>
    </a:lvl5pPr>
    <a:lvl6pPr marL="2286000" algn="l" defTabSz="914400" rtl="0" eaLnBrk="1" latinLnBrk="0" hangingPunct="1">
      <a:defRPr sz="4000" kern="1200">
        <a:solidFill>
          <a:srgbClr val="111111"/>
        </a:solidFill>
        <a:latin typeface="Times New Roman" pitchFamily="18" charset="0"/>
        <a:ea typeface="+mn-ea"/>
        <a:cs typeface="+mn-cs"/>
      </a:defRPr>
    </a:lvl6pPr>
    <a:lvl7pPr marL="2743200" algn="l" defTabSz="914400" rtl="0" eaLnBrk="1" latinLnBrk="0" hangingPunct="1">
      <a:defRPr sz="4000" kern="1200">
        <a:solidFill>
          <a:srgbClr val="111111"/>
        </a:solidFill>
        <a:latin typeface="Times New Roman" pitchFamily="18" charset="0"/>
        <a:ea typeface="+mn-ea"/>
        <a:cs typeface="+mn-cs"/>
      </a:defRPr>
    </a:lvl7pPr>
    <a:lvl8pPr marL="3200400" algn="l" defTabSz="914400" rtl="0" eaLnBrk="1" latinLnBrk="0" hangingPunct="1">
      <a:defRPr sz="4000" kern="1200">
        <a:solidFill>
          <a:srgbClr val="111111"/>
        </a:solidFill>
        <a:latin typeface="Times New Roman" pitchFamily="18" charset="0"/>
        <a:ea typeface="+mn-ea"/>
        <a:cs typeface="+mn-cs"/>
      </a:defRPr>
    </a:lvl8pPr>
    <a:lvl9pPr marL="3657600" algn="l" defTabSz="914400" rtl="0" eaLnBrk="1" latinLnBrk="0" hangingPunct="1">
      <a:defRPr sz="4000" kern="1200">
        <a:solidFill>
          <a:srgbClr val="11111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53">
          <p15:clr>
            <a:srgbClr val="A4A3A4"/>
          </p15:clr>
        </p15:guide>
        <p15:guide id="2" pos="28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777777"/>
    <a:srgbClr val="000000"/>
    <a:srgbClr val="E2D8B4"/>
    <a:srgbClr val="D2D2D2"/>
    <a:srgbClr val="B2B2B2"/>
    <a:srgbClr val="111111"/>
    <a:srgbClr val="A16A41"/>
    <a:srgbClr val="CBBA7B"/>
    <a:srgbClr val="DDD2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926" autoAdjust="0"/>
    <p:restoredTop sz="97909" autoAdjust="0"/>
  </p:normalViewPr>
  <p:slideViewPr>
    <p:cSldViewPr>
      <p:cViewPr varScale="1">
        <p:scale>
          <a:sx n="92" d="100"/>
          <a:sy n="92" d="100"/>
        </p:scale>
        <p:origin x="999"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1350" y="762"/>
      </p:cViewPr>
      <p:guideLst>
        <p:guide orient="horz" pos="2153"/>
        <p:guide pos="287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No SE</c:v>
                </c:pt>
              </c:strCache>
            </c:strRef>
          </c:tx>
          <c:spPr>
            <a:solidFill>
              <a:srgbClr val="FF3300"/>
            </a:solidFill>
          </c:spPr>
          <c:invertIfNegative val="0"/>
          <c:cat>
            <c:strRef>
              <c:f>Sheet1!$A$2:$A$3</c:f>
              <c:strCache>
                <c:ptCount val="2"/>
                <c:pt idx="0">
                  <c:v>Accuracy on SE</c:v>
                </c:pt>
                <c:pt idx="1">
                  <c:v>Accuracy on Learning</c:v>
                </c:pt>
              </c:strCache>
            </c:strRef>
          </c:cat>
          <c:val>
            <c:numRef>
              <c:f>Sheet1!$B$2:$B$3</c:f>
              <c:numCache>
                <c:formatCode>General</c:formatCode>
                <c:ptCount val="2"/>
                <c:pt idx="0">
                  <c:v>0</c:v>
                </c:pt>
                <c:pt idx="1">
                  <c:v>68.400000000000006</c:v>
                </c:pt>
              </c:numCache>
            </c:numRef>
          </c:val>
          <c:extLst>
            <c:ext xmlns:c16="http://schemas.microsoft.com/office/drawing/2014/chart" uri="{C3380CC4-5D6E-409C-BE32-E72D297353CC}">
              <c16:uniqueId val="{00000000-F130-4E6D-A217-03032145A703}"/>
            </c:ext>
          </c:extLst>
        </c:ser>
        <c:ser>
          <c:idx val="2"/>
          <c:order val="1"/>
          <c:tx>
            <c:strRef>
              <c:f>Sheet1!$C$1</c:f>
              <c:strCache>
                <c:ptCount val="1"/>
                <c:pt idx="0">
                  <c:v>SE (Time)</c:v>
                </c:pt>
              </c:strCache>
            </c:strRef>
          </c:tx>
          <c:spPr>
            <a:solidFill>
              <a:srgbClr val="22C515"/>
            </a:solidFill>
          </c:spPr>
          <c:invertIfNegative val="0"/>
          <c:cat>
            <c:strRef>
              <c:f>Sheet1!$A$2:$A$3</c:f>
              <c:strCache>
                <c:ptCount val="2"/>
                <c:pt idx="0">
                  <c:v>Accuracy on SE</c:v>
                </c:pt>
                <c:pt idx="1">
                  <c:v>Accuracy on Learning</c:v>
                </c:pt>
              </c:strCache>
            </c:strRef>
          </c:cat>
          <c:val>
            <c:numRef>
              <c:f>Sheet1!$C$2:$C$3</c:f>
              <c:numCache>
                <c:formatCode>General</c:formatCode>
                <c:ptCount val="2"/>
                <c:pt idx="0">
                  <c:v>67.2</c:v>
                </c:pt>
                <c:pt idx="1">
                  <c:v>70.400000000000006</c:v>
                </c:pt>
              </c:numCache>
            </c:numRef>
          </c:val>
          <c:extLst>
            <c:ext xmlns:c16="http://schemas.microsoft.com/office/drawing/2014/chart" uri="{C3380CC4-5D6E-409C-BE32-E72D297353CC}">
              <c16:uniqueId val="{00000001-F130-4E6D-A217-03032145A703}"/>
            </c:ext>
          </c:extLst>
        </c:ser>
        <c:ser>
          <c:idx val="1"/>
          <c:order val="2"/>
          <c:tx>
            <c:strRef>
              <c:f>Sheet1!$D$1</c:f>
              <c:strCache>
                <c:ptCount val="1"/>
                <c:pt idx="0">
                  <c:v>SE (Time + Gaze)</c:v>
                </c:pt>
              </c:strCache>
            </c:strRef>
          </c:tx>
          <c:spPr>
            <a:solidFill>
              <a:srgbClr val="0000FF"/>
            </a:solidFill>
          </c:spPr>
          <c:invertIfNegative val="0"/>
          <c:cat>
            <c:strRef>
              <c:f>Sheet1!$A$2:$A$3</c:f>
              <c:strCache>
                <c:ptCount val="2"/>
                <c:pt idx="0">
                  <c:v>Accuracy on SE</c:v>
                </c:pt>
                <c:pt idx="1">
                  <c:v>Accuracy on Learning</c:v>
                </c:pt>
              </c:strCache>
            </c:strRef>
          </c:cat>
          <c:val>
            <c:numRef>
              <c:f>Sheet1!$D$2:$D$3</c:f>
              <c:numCache>
                <c:formatCode>General</c:formatCode>
                <c:ptCount val="2"/>
                <c:pt idx="0">
                  <c:v>76.400000000000006</c:v>
                </c:pt>
                <c:pt idx="1">
                  <c:v>77.5</c:v>
                </c:pt>
              </c:numCache>
            </c:numRef>
          </c:val>
          <c:extLst>
            <c:ext xmlns:c16="http://schemas.microsoft.com/office/drawing/2014/chart" uri="{C3380CC4-5D6E-409C-BE32-E72D297353CC}">
              <c16:uniqueId val="{00000002-F130-4E6D-A217-03032145A703}"/>
            </c:ext>
          </c:extLst>
        </c:ser>
        <c:dLbls>
          <c:showLegendKey val="0"/>
          <c:showVal val="0"/>
          <c:showCatName val="0"/>
          <c:showSerName val="0"/>
          <c:showPercent val="0"/>
          <c:showBubbleSize val="0"/>
        </c:dLbls>
        <c:gapWidth val="150"/>
        <c:axId val="65013632"/>
        <c:axId val="65015168"/>
      </c:barChart>
      <c:catAx>
        <c:axId val="65013632"/>
        <c:scaling>
          <c:orientation val="minMax"/>
        </c:scaling>
        <c:delete val="0"/>
        <c:axPos val="b"/>
        <c:numFmt formatCode="General" sourceLinked="0"/>
        <c:majorTickMark val="out"/>
        <c:minorTickMark val="none"/>
        <c:tickLblPos val="nextTo"/>
        <c:txPr>
          <a:bodyPr/>
          <a:lstStyle/>
          <a:p>
            <a:pPr>
              <a:defRPr lang="en-CA" sz="2000" b="1" baseline="0"/>
            </a:pPr>
            <a:endParaRPr lang="en-US"/>
          </a:p>
        </c:txPr>
        <c:crossAx val="65015168"/>
        <c:crosses val="autoZero"/>
        <c:auto val="1"/>
        <c:lblAlgn val="ctr"/>
        <c:lblOffset val="100"/>
        <c:noMultiLvlLbl val="0"/>
      </c:catAx>
      <c:valAx>
        <c:axId val="65015168"/>
        <c:scaling>
          <c:orientation val="minMax"/>
          <c:max val="80"/>
          <c:min val="50"/>
        </c:scaling>
        <c:delete val="0"/>
        <c:axPos val="l"/>
        <c:majorGridlines>
          <c:spPr>
            <a:ln>
              <a:solidFill>
                <a:srgbClr val="4D4D4D"/>
              </a:solidFill>
            </a:ln>
          </c:spPr>
        </c:majorGridlines>
        <c:numFmt formatCode="General" sourceLinked="1"/>
        <c:majorTickMark val="out"/>
        <c:minorTickMark val="none"/>
        <c:tickLblPos val="nextTo"/>
        <c:txPr>
          <a:bodyPr/>
          <a:lstStyle/>
          <a:p>
            <a:pPr>
              <a:defRPr lang="en-CA" sz="1400" baseline="0"/>
            </a:pPr>
            <a:endParaRPr lang="en-US"/>
          </a:p>
        </c:txPr>
        <c:crossAx val="65013632"/>
        <c:crosses val="autoZero"/>
        <c:crossBetween val="between"/>
        <c:majorUnit val="10"/>
      </c:valAx>
      <c:spPr>
        <a:gradFill>
          <a:gsLst>
            <a:gs pos="0">
              <a:srgbClr val="FFEFD1"/>
            </a:gs>
            <a:gs pos="64999">
              <a:srgbClr val="F0EBD5"/>
            </a:gs>
            <a:gs pos="100000">
              <a:srgbClr val="D1C39F"/>
            </a:gs>
          </a:gsLst>
          <a:lin ang="5400000" scaled="0"/>
        </a:gradFill>
        <a:ln>
          <a:solidFill>
            <a:srgbClr val="000000"/>
          </a:solidFill>
        </a:ln>
      </c:spPr>
    </c:plotArea>
    <c:legend>
      <c:legendPos val="r"/>
      <c:layout>
        <c:manualLayout>
          <c:xMode val="edge"/>
          <c:yMode val="edge"/>
          <c:x val="0.70500744476441768"/>
          <c:y val="0.26671080846382828"/>
          <c:w val="0.29499255523558282"/>
          <c:h val="0.50590959148811065"/>
        </c:manualLayout>
      </c:layout>
      <c:overlay val="0"/>
      <c:txPr>
        <a:bodyPr/>
        <a:lstStyle/>
        <a:p>
          <a:pPr>
            <a:defRPr lang="en-CA" sz="1800" b="1" baseline="0"/>
          </a:pPr>
          <a:endParaRPr lang="en-US"/>
        </a:p>
      </c:txPr>
    </c:legend>
    <c:plotVisOnly val="1"/>
    <c:dispBlanksAs val="gap"/>
    <c:showDLblsOverMax val="0"/>
  </c:chart>
  <c:spPr>
    <a:solidFill>
      <a:schemeClr val="tx1"/>
    </a:solidFill>
  </c:spPr>
  <c:txPr>
    <a:bodyPr/>
    <a:lstStyle/>
    <a:p>
      <a:pPr>
        <a:defRPr>
          <a:solidFill>
            <a:srgbClr val="000000"/>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818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56"/>
            <a:ext cx="2970761" cy="454185"/>
          </a:xfrm>
          <a:prstGeom prst="rect">
            <a:avLst/>
          </a:prstGeom>
          <a:noFill/>
          <a:ln w="9525">
            <a:noFill/>
            <a:miter lim="800000"/>
            <a:headEnd/>
            <a:tailEnd/>
          </a:ln>
          <a:effectLst/>
        </p:spPr>
        <p:txBody>
          <a:bodyPr vert="horz" wrap="square" lIns="18989" tIns="0" rIns="18989" bIns="0" numCol="1" anchor="t" anchorCtr="0" compatLnSpc="1">
            <a:prstTxWarp prst="textNoShape">
              <a:avLst/>
            </a:prstTxWarp>
          </a:bodyPr>
          <a:lstStyle>
            <a:lvl1pPr defTabSz="912228">
              <a:defRPr sz="1000" i="1">
                <a:solidFill>
                  <a:schemeClr val="tx1"/>
                </a:solidFill>
                <a:latin typeface="Arial" charset="0"/>
              </a:defRPr>
            </a:lvl1pPr>
          </a:lstStyle>
          <a:p>
            <a:pPr>
              <a:defRPr/>
            </a:pPr>
            <a:endParaRPr lang="en-US"/>
          </a:p>
        </p:txBody>
      </p:sp>
      <p:sp>
        <p:nvSpPr>
          <p:cNvPr id="2051" name="Rectangle 3"/>
          <p:cNvSpPr>
            <a:spLocks noGrp="1" noChangeArrowheads="1"/>
          </p:cNvSpPr>
          <p:nvPr>
            <p:ph type="dt" idx="1"/>
          </p:nvPr>
        </p:nvSpPr>
        <p:spPr bwMode="auto">
          <a:xfrm>
            <a:off x="3887240" y="-1556"/>
            <a:ext cx="2970761" cy="454185"/>
          </a:xfrm>
          <a:prstGeom prst="rect">
            <a:avLst/>
          </a:prstGeom>
          <a:noFill/>
          <a:ln w="9525">
            <a:noFill/>
            <a:miter lim="800000"/>
            <a:headEnd/>
            <a:tailEnd/>
          </a:ln>
          <a:effectLst/>
        </p:spPr>
        <p:txBody>
          <a:bodyPr vert="horz" wrap="square" lIns="18989" tIns="0" rIns="18989" bIns="0" numCol="1" anchor="t" anchorCtr="0" compatLnSpc="1">
            <a:prstTxWarp prst="textNoShape">
              <a:avLst/>
            </a:prstTxWarp>
          </a:bodyPr>
          <a:lstStyle>
            <a:lvl1pPr algn="r" defTabSz="912228">
              <a:defRPr sz="1000" i="1">
                <a:solidFill>
                  <a:schemeClr val="tx1"/>
                </a:solidFill>
                <a:latin typeface="Arial"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66813" y="688975"/>
            <a:ext cx="4524375" cy="33924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3361" y="4311635"/>
            <a:ext cx="5031278" cy="4089210"/>
          </a:xfrm>
          <a:prstGeom prst="rect">
            <a:avLst/>
          </a:prstGeom>
          <a:noFill/>
          <a:ln w="9525">
            <a:noFill/>
            <a:miter lim="800000"/>
            <a:headEnd/>
            <a:tailEnd/>
          </a:ln>
          <a:effectLst/>
        </p:spPr>
        <p:txBody>
          <a:bodyPr vert="horz" wrap="square" lIns="91784" tIns="45893" rIns="91784" bIns="4589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29491"/>
            <a:ext cx="2970761" cy="454184"/>
          </a:xfrm>
          <a:prstGeom prst="rect">
            <a:avLst/>
          </a:prstGeom>
          <a:noFill/>
          <a:ln w="9525">
            <a:noFill/>
            <a:miter lim="800000"/>
            <a:headEnd/>
            <a:tailEnd/>
          </a:ln>
          <a:effectLst/>
        </p:spPr>
        <p:txBody>
          <a:bodyPr vert="horz" wrap="square" lIns="18989" tIns="0" rIns="18989" bIns="0" numCol="1" anchor="b" anchorCtr="0" compatLnSpc="1">
            <a:prstTxWarp prst="textNoShape">
              <a:avLst/>
            </a:prstTxWarp>
          </a:bodyPr>
          <a:lstStyle>
            <a:lvl1pPr defTabSz="912228">
              <a:defRPr sz="1000" i="1">
                <a:solidFill>
                  <a:schemeClr val="tx1"/>
                </a:solidFill>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7240" y="8629491"/>
            <a:ext cx="2970761" cy="454184"/>
          </a:xfrm>
          <a:prstGeom prst="rect">
            <a:avLst/>
          </a:prstGeom>
          <a:noFill/>
          <a:ln w="9525">
            <a:noFill/>
            <a:miter lim="800000"/>
            <a:headEnd/>
            <a:tailEnd/>
          </a:ln>
          <a:effectLst/>
        </p:spPr>
        <p:txBody>
          <a:bodyPr vert="horz" wrap="square" lIns="18989" tIns="0" rIns="18989" bIns="0" numCol="1" anchor="b" anchorCtr="0" compatLnSpc="1">
            <a:prstTxWarp prst="textNoShape">
              <a:avLst/>
            </a:prstTxWarp>
          </a:bodyPr>
          <a:lstStyle>
            <a:lvl1pPr algn="r" defTabSz="912228">
              <a:defRPr sz="1000" i="1">
                <a:solidFill>
                  <a:schemeClr val="tx1"/>
                </a:solidFill>
                <a:latin typeface="Arial" charset="0"/>
              </a:defRPr>
            </a:lvl1pPr>
          </a:lstStyle>
          <a:p>
            <a:pPr>
              <a:defRPr/>
            </a:pPr>
            <a:fld id="{92B4E9FC-6B90-45F5-9AB5-CC2F7C082036}" type="slidenum">
              <a:rPr lang="en-US"/>
              <a:pPr>
                <a:defRPr/>
              </a:pPr>
              <a:t>‹#›</a:t>
            </a:fld>
            <a:endParaRPr lang="en-US"/>
          </a:p>
        </p:txBody>
      </p:sp>
    </p:spTree>
    <p:extLst>
      <p:ext uri="{BB962C8B-B14F-4D97-AF65-F5344CB8AC3E}">
        <p14:creationId xmlns:p14="http://schemas.microsoft.com/office/powerpoint/2010/main" val="1108450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plusmath.com/Flashcards/subtraction.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5813465-9471-4E51-A724-22264BAAC2C6}" type="slidenum">
              <a:rPr lang="en-US" smtClean="0">
                <a:latin typeface="Arial" pitchFamily="34" charset="0"/>
              </a:rPr>
              <a:pPr/>
              <a:t>1</a:t>
            </a:fld>
            <a:endParaRPr lang="en-US">
              <a:latin typeface="Arial" pitchFamily="34" charset="0"/>
            </a:endParaRPr>
          </a:p>
        </p:txBody>
      </p:sp>
      <p:sp>
        <p:nvSpPr>
          <p:cNvPr id="101379" name="Rectangle 2"/>
          <p:cNvSpPr>
            <a:spLocks noGrp="1" noRot="1" noChangeAspect="1" noChangeArrowheads="1" noTextEdit="1"/>
          </p:cNvSpPr>
          <p:nvPr>
            <p:ph type="sldImg"/>
          </p:nvPr>
        </p:nvSpPr>
        <p:spPr>
          <a:xfrm>
            <a:off x="1162050" y="685800"/>
            <a:ext cx="4530725" cy="3397250"/>
          </a:xfrm>
          <a:ln w="12700" cap="flat">
            <a:solidFill>
              <a:schemeClr val="tx1"/>
            </a:solidFill>
          </a:ln>
        </p:spPr>
      </p:sp>
      <p:sp>
        <p:nvSpPr>
          <p:cNvPr id="101380" name="Rectangle 3"/>
          <p:cNvSpPr>
            <a:spLocks noGrp="1" noChangeArrowheads="1"/>
          </p:cNvSpPr>
          <p:nvPr>
            <p:ph type="body" idx="1"/>
          </p:nvPr>
        </p:nvSpPr>
        <p:spPr>
          <a:xfrm>
            <a:off x="298451" y="3759632"/>
            <a:ext cx="6276975" cy="4784700"/>
          </a:xfrm>
          <a:noFill/>
          <a:ln/>
        </p:spPr>
        <p:txBody>
          <a:bodyPr lIns="130042" tIns="66608" rIns="130042" bIns="66608"/>
          <a:lstStyle/>
          <a:p>
            <a:pPr defTabSz="1403350"/>
            <a:r>
              <a:rPr lang="en-CA" dirty="0"/>
              <a:t>In developing an Intelligent Tutor, or ITS, the goal has been to capture at least some of the impressive increase in learning -- an average of 2 sigma in the studies by Bloom (1984) -- that tends to result from one-on-one tutoring as compared to group instruction.   The much quoted "2-sigma effect" of having an individual tutor meant that the average student who had been tutored performed better than 98% of the students who had been taught in the classroom. In comparing the effect of one-on-one tutoring with the effect of a number of other variables and treatments, Bloom found that none of the others produced an effect as large as 2 sigma. </a:t>
            </a:r>
          </a:p>
          <a:p>
            <a:pPr defTabSz="1403350"/>
            <a:endParaRPr lang="en-CA" dirty="0"/>
          </a:p>
          <a:p>
            <a:pPr defTabSz="1403350"/>
            <a:r>
              <a:rPr lang="en-CA" dirty="0"/>
              <a:t>We know that substantial improvements in instructional effectiveness may be obtained by tailoring instruction to the needs and capabilities of individual learners. One widely cited discussion was based on studies performed by Benjamin Bloom and his students (Bloom, 1984), who compared the achievement of individually tutored students (one instructor for each student) with that of classroom students (one instructor for every 28-32 students). It is not surprising to find that individual tutoring in these studies increased the achievement of students. What is surprising is the magnitude of the increase. Bloom reported that the overall difference in achievement across three studies was about two standard deviations, which means, roughly, that tutoring improved the achievement of 50th percentile students to that of 98th percentile students. Two standard deviations is a large difference. Bloom posed it to educators as a 2-sigma challenge.</a:t>
            </a:r>
            <a:br>
              <a:rPr lang="en-CA" dirty="0"/>
            </a:br>
            <a:endParaRPr 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0D60-C672-4A42-9CB4-085A3EF810C5}" type="slidenum">
              <a:rPr lang="en-US"/>
              <a:pPr/>
              <a:t>10</a:t>
            </a:fld>
            <a:endParaRPr lang="en-US"/>
          </a:p>
        </p:txBody>
      </p:sp>
      <p:sp>
        <p:nvSpPr>
          <p:cNvPr id="1391618" name="Rectangle 2"/>
          <p:cNvSpPr>
            <a:spLocks noGrp="1" noRot="1" noChangeAspect="1" noChangeArrowheads="1" noTextEdit="1"/>
          </p:cNvSpPr>
          <p:nvPr>
            <p:ph type="sldImg"/>
          </p:nvPr>
        </p:nvSpPr>
        <p:spPr>
          <a:xfrm>
            <a:off x="1166813" y="687388"/>
            <a:ext cx="4524375" cy="3394075"/>
          </a:xfrm>
          <a:ln/>
        </p:spPr>
      </p:sp>
      <p:sp>
        <p:nvSpPr>
          <p:cNvPr id="1391619" name="Rectangle 3"/>
          <p:cNvSpPr>
            <a:spLocks noGrp="1" noChangeArrowheads="1"/>
          </p:cNvSpPr>
          <p:nvPr>
            <p:ph type="body" idx="1"/>
          </p:nvPr>
        </p:nvSpPr>
        <p:spPr>
          <a:xfrm>
            <a:off x="914920" y="4311635"/>
            <a:ext cx="5028161" cy="4090765"/>
          </a:xfrm>
        </p:spPr>
        <p:txBody>
          <a:bodyPr/>
          <a:lstStyle/>
          <a:p>
            <a:r>
              <a:rPr lang="en-US"/>
              <a:t>The research that I will discuss today is in the field of Intelligent tutoring systems, a strongly interdisciplinary field that combines research in Psychology, Education and computer science to develop computer based turors that can improve classroom instruction with the benefits of individualized tutoring.</a:t>
            </a:r>
          </a:p>
          <a:p>
            <a:r>
              <a:rPr lang="en-US"/>
              <a:t>In particular, applying AI techniques to improve the effectiveness of computer based instruction needs to devote a good amount of time to understanded the cognitive processes underslying learning and teaching to be able to build tutors that rely on these processes to enhance learning.</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10D60-C672-4A42-9CB4-085A3EF810C5}" type="slidenum">
              <a:rPr lang="en-US"/>
              <a:pPr/>
              <a:t>11</a:t>
            </a:fld>
            <a:endParaRPr lang="en-US"/>
          </a:p>
        </p:txBody>
      </p:sp>
      <p:sp>
        <p:nvSpPr>
          <p:cNvPr id="1391618" name="Rectangle 2"/>
          <p:cNvSpPr>
            <a:spLocks noGrp="1" noRot="1" noChangeAspect="1" noChangeArrowheads="1" noTextEdit="1"/>
          </p:cNvSpPr>
          <p:nvPr>
            <p:ph type="sldImg"/>
          </p:nvPr>
        </p:nvSpPr>
        <p:spPr>
          <a:xfrm>
            <a:off x="1166813" y="687388"/>
            <a:ext cx="4524375" cy="3394075"/>
          </a:xfrm>
          <a:ln/>
        </p:spPr>
      </p:sp>
      <p:sp>
        <p:nvSpPr>
          <p:cNvPr id="1391619" name="Rectangle 3"/>
          <p:cNvSpPr>
            <a:spLocks noGrp="1" noChangeArrowheads="1"/>
          </p:cNvSpPr>
          <p:nvPr>
            <p:ph type="body" idx="1"/>
          </p:nvPr>
        </p:nvSpPr>
        <p:spPr>
          <a:xfrm>
            <a:off x="914920" y="4311635"/>
            <a:ext cx="5028161" cy="4090765"/>
          </a:xfrm>
        </p:spPr>
        <p:txBody>
          <a:bodyPr/>
          <a:lstStyle/>
          <a:p>
            <a:r>
              <a:rPr lang="en-US"/>
              <a:t>The research that I will discuss today is in the field of Intelligent tutoring systems, a strongly interdisciplinary field that combines research in Psychology, Education and computer science to develop computer based turors that can improve classroom instruction with the benefits of individualized tutoring.</a:t>
            </a:r>
          </a:p>
          <a:p>
            <a:r>
              <a:rPr lang="en-US"/>
              <a:t>In particular, applying AI techniques to improve the effectiveness of computer based instruction needs to devote a good amount of time to understanded the cognitive processes underslying learning and teaching to be able to build tutors that rely on these processes to enhance learning.</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BC57E-DB61-4FB9-96D3-DBAA7921E6D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D05FF-4914-4579-A821-B2C0049A8A5B}" type="slidenum">
              <a:rPr lang="en-US"/>
              <a:pPr/>
              <a:t>13</a:t>
            </a:fld>
            <a:endParaRPr lang="en-US"/>
          </a:p>
        </p:txBody>
      </p:sp>
      <p:sp>
        <p:nvSpPr>
          <p:cNvPr id="1631234" name="Rectangle 2"/>
          <p:cNvSpPr>
            <a:spLocks noGrp="1" noRot="1" noChangeAspect="1" noChangeArrowheads="1" noTextEdit="1"/>
          </p:cNvSpPr>
          <p:nvPr>
            <p:ph type="sldImg"/>
          </p:nvPr>
        </p:nvSpPr>
        <p:spPr>
          <a:xfrm>
            <a:off x="1157288" y="681038"/>
            <a:ext cx="4543425" cy="3406775"/>
          </a:xfrm>
          <a:ln/>
        </p:spPr>
      </p:sp>
      <p:sp>
        <p:nvSpPr>
          <p:cNvPr id="1631235" name="Rectangle 3"/>
          <p:cNvSpPr>
            <a:spLocks noGrp="1" noChangeArrowheads="1"/>
          </p:cNvSpPr>
          <p:nvPr>
            <p:ph type="body" idx="1"/>
          </p:nvPr>
        </p:nvSpPr>
        <p:spPr>
          <a:xfrm>
            <a:off x="914920" y="4314746"/>
            <a:ext cx="5028161" cy="4087654"/>
          </a:xfrm>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D05FF-4914-4579-A821-B2C0049A8A5B}" type="slidenum">
              <a:rPr lang="en-US"/>
              <a:pPr/>
              <a:t>14</a:t>
            </a:fld>
            <a:endParaRPr lang="en-US"/>
          </a:p>
        </p:txBody>
      </p:sp>
      <p:sp>
        <p:nvSpPr>
          <p:cNvPr id="1631234" name="Rectangle 2"/>
          <p:cNvSpPr>
            <a:spLocks noGrp="1" noRot="1" noChangeAspect="1" noChangeArrowheads="1" noTextEdit="1"/>
          </p:cNvSpPr>
          <p:nvPr>
            <p:ph type="sldImg"/>
          </p:nvPr>
        </p:nvSpPr>
        <p:spPr>
          <a:xfrm>
            <a:off x="1157288" y="681038"/>
            <a:ext cx="4543425" cy="3406775"/>
          </a:xfrm>
          <a:ln/>
        </p:spPr>
      </p:sp>
      <p:sp>
        <p:nvSpPr>
          <p:cNvPr id="1631235" name="Rectangle 3"/>
          <p:cNvSpPr>
            <a:spLocks noGrp="1" noChangeArrowheads="1"/>
          </p:cNvSpPr>
          <p:nvPr>
            <p:ph type="body" idx="1"/>
          </p:nvPr>
        </p:nvSpPr>
        <p:spPr>
          <a:xfrm>
            <a:off x="914920" y="4314746"/>
            <a:ext cx="5028161" cy="4087654"/>
          </a:xfrm>
        </p:spPr>
        <p:txBody>
          <a:bodyPr/>
          <a:lstStyle/>
          <a:p>
            <a:endParaRPr lang="en-US" dirty="0"/>
          </a:p>
        </p:txBody>
      </p:sp>
    </p:spTree>
    <p:extLst>
      <p:ext uri="{BB962C8B-B14F-4D97-AF65-F5344CB8AC3E}">
        <p14:creationId xmlns:p14="http://schemas.microsoft.com/office/powerpoint/2010/main" val="194751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8002D57-82ED-4B80-9EFE-7F8229DBDD11}" type="slidenum">
              <a:rPr lang="en-US" smtClean="0"/>
              <a:pPr/>
              <a:t>15</a:t>
            </a:fld>
            <a:endParaRPr lang="en-US"/>
          </a:p>
        </p:txBody>
      </p:sp>
      <p:sp>
        <p:nvSpPr>
          <p:cNvPr id="72707" name="Rectangle 2"/>
          <p:cNvSpPr>
            <a:spLocks noGrp="1" noRot="1" noChangeAspect="1" noChangeArrowheads="1" noTextEdit="1"/>
          </p:cNvSpPr>
          <p:nvPr>
            <p:ph type="sldImg"/>
          </p:nvPr>
        </p:nvSpPr>
        <p:spPr>
          <a:xfrm>
            <a:off x="1168400" y="688975"/>
            <a:ext cx="4524375" cy="3392488"/>
          </a:xfrm>
          <a:ln/>
        </p:spPr>
      </p:sp>
      <p:sp>
        <p:nvSpPr>
          <p:cNvPr id="727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452886B-E9B9-4470-B482-FFB9EB0F97A1}" type="slidenum">
              <a:rPr lang="en-US" smtClean="0"/>
              <a:pPr/>
              <a:t>16</a:t>
            </a:fld>
            <a:endParaRPr 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xfrm>
            <a:off x="913361" y="4311635"/>
            <a:ext cx="5031278" cy="4090765"/>
          </a:xfrm>
          <a:noFill/>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3FAC649-8671-46F5-A6FB-00E83A3E8E17}" type="slidenum">
              <a:rPr lang="en-US" smtClean="0"/>
              <a:pPr/>
              <a:t>17</a:t>
            </a:fld>
            <a:endParaRPr lang="en-US"/>
          </a:p>
        </p:txBody>
      </p:sp>
      <p:sp>
        <p:nvSpPr>
          <p:cNvPr id="77827" name="Rectangle 2"/>
          <p:cNvSpPr>
            <a:spLocks noGrp="1" noRot="1" noChangeAspect="1" noChangeArrowheads="1" noTextEdit="1"/>
          </p:cNvSpPr>
          <p:nvPr>
            <p:ph type="sldImg"/>
          </p:nvPr>
        </p:nvSpPr>
        <p:spPr>
          <a:xfrm>
            <a:off x="1157288" y="681038"/>
            <a:ext cx="4543425" cy="3406775"/>
          </a:xfrm>
          <a:ln/>
        </p:spPr>
      </p:sp>
      <p:sp>
        <p:nvSpPr>
          <p:cNvPr id="77828" name="Rectangle 3"/>
          <p:cNvSpPr>
            <a:spLocks noGrp="1" noChangeArrowheads="1"/>
          </p:cNvSpPr>
          <p:nvPr>
            <p:ph type="body" idx="1"/>
          </p:nvPr>
        </p:nvSpPr>
        <p:spPr>
          <a:xfrm>
            <a:off x="685800" y="4314746"/>
            <a:ext cx="5486400" cy="4087654"/>
          </a:xfrm>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5F8B3-87C1-4E86-B79F-A7C278606F70}" type="slidenum">
              <a:rPr lang="en-US"/>
              <a:pPr/>
              <a:t>18</a:t>
            </a:fld>
            <a:endParaRPr lang="en-US"/>
          </a:p>
        </p:txBody>
      </p:sp>
      <p:sp>
        <p:nvSpPr>
          <p:cNvPr id="12083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893763" y="4560888"/>
            <a:ext cx="5364162" cy="4319587"/>
          </a:xfrm>
          <a:prstGeom prst="rect">
            <a:avLst/>
          </a:prstGeom>
          <a:solidFill>
            <a:srgbClr val="FFFFFF"/>
          </a:solidFill>
          <a:ln>
            <a:solidFill>
              <a:srgbClr val="000000"/>
            </a:solidFill>
            <a:miter lim="800000"/>
            <a:headEnd/>
            <a:tailEnd/>
          </a:ln>
        </p:spPr>
        <p:txBody>
          <a:bodyPr lIns="96661" tIns="48331" rIns="96661" bIns="48331"/>
          <a:lstStyle/>
          <a:p>
            <a:endParaRPr lang="en-US"/>
          </a:p>
          <a:p>
            <a:endParaRPr lang="en-US"/>
          </a:p>
        </p:txBody>
      </p:sp>
    </p:spTree>
    <p:extLst>
      <p:ext uri="{BB962C8B-B14F-4D97-AF65-F5344CB8AC3E}">
        <p14:creationId xmlns:p14="http://schemas.microsoft.com/office/powerpoint/2010/main" val="516932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BC74275-D9D5-4176-BCAC-3DF8932C68D6}" type="slidenum">
              <a:rPr lang="en-US" smtClean="0"/>
              <a:pPr/>
              <a:t>19</a:t>
            </a:fld>
            <a:endParaRPr lang="en-US"/>
          </a:p>
        </p:txBody>
      </p:sp>
      <p:sp>
        <p:nvSpPr>
          <p:cNvPr id="75779" name="Rectangle 2"/>
          <p:cNvSpPr>
            <a:spLocks noGrp="1" noRot="1" noChangeAspect="1" noChangeArrowheads="1" noTextEdit="1"/>
          </p:cNvSpPr>
          <p:nvPr>
            <p:ph type="sldImg"/>
          </p:nvPr>
        </p:nvSpPr>
        <p:spPr>
          <a:xfrm>
            <a:off x="1168400" y="688975"/>
            <a:ext cx="4524375" cy="3392488"/>
          </a:xfrm>
          <a:solidFill>
            <a:srgbClr val="FFFFFF"/>
          </a:solidFill>
          <a:ln/>
        </p:spPr>
      </p:sp>
      <p:sp>
        <p:nvSpPr>
          <p:cNvPr id="75780" name="Rectangle 3"/>
          <p:cNvSpPr>
            <a:spLocks noGrp="1" noChangeArrowheads="1"/>
          </p:cNvSpPr>
          <p:nvPr>
            <p:ph type="body" idx="1"/>
          </p:nvPr>
        </p:nvSpPr>
        <p:spPr>
          <a:xfrm>
            <a:off x="913361" y="4311635"/>
            <a:ext cx="5031278" cy="4090765"/>
          </a:xfrm>
          <a:noFill/>
          <a:ln/>
        </p:spPr>
        <p:txBody>
          <a:bodyPr wrap="none" anchor="ctr"/>
          <a:lstStyle/>
          <a:p>
            <a:pPr defTabSz="448330"/>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CB41BD4-94F3-4F51-8728-2A5CCCDA018E}" type="slidenum">
              <a:rPr lang="en-US"/>
              <a:pPr/>
              <a:t>2</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a:t>Example: student learning solving equations</a:t>
            </a:r>
          </a:p>
          <a:p>
            <a:endParaRPr lang="en-US" dirty="0"/>
          </a:p>
          <a:p>
            <a:r>
              <a:rPr lang="en-US" dirty="0"/>
              <a:t>first simple equations </a:t>
            </a:r>
            <a:r>
              <a:rPr lang="en-US" dirty="0" err="1"/>
              <a:t>Nx</a:t>
            </a:r>
            <a:r>
              <a:rPr lang="en-US" dirty="0"/>
              <a:t> + </a:t>
            </a:r>
            <a:r>
              <a:rPr lang="en-US" dirty="0" err="1"/>
              <a:t>Mx</a:t>
            </a:r>
            <a:r>
              <a:rPr lang="en-US" dirty="0"/>
              <a:t> = K</a:t>
            </a:r>
          </a:p>
          <a:p>
            <a:r>
              <a:rPr lang="en-US" dirty="0"/>
              <a:t>Then equations with </a:t>
            </a:r>
            <a:r>
              <a:rPr lang="en-US" dirty="0" err="1"/>
              <a:t>Nx</a:t>
            </a:r>
            <a:r>
              <a:rPr lang="en-US" dirty="0"/>
              <a:t> = K</a:t>
            </a:r>
          </a:p>
          <a:p>
            <a:r>
              <a:rPr lang="en-US" dirty="0"/>
              <a:t>Then </a:t>
            </a:r>
            <a:r>
              <a:rPr lang="en-US" dirty="0" err="1"/>
              <a:t>Nx</a:t>
            </a:r>
            <a:r>
              <a:rPr lang="en-US" dirty="0"/>
              <a:t> + </a:t>
            </a:r>
            <a:r>
              <a:rPr lang="en-US" dirty="0" err="1"/>
              <a:t>Mx</a:t>
            </a:r>
            <a:r>
              <a:rPr lang="en-US" dirty="0"/>
              <a:t> = K</a:t>
            </a:r>
          </a:p>
        </p:txBody>
      </p:sp>
      <p:sp>
        <p:nvSpPr>
          <p:cNvPr id="46084" name="Rectangle 4"/>
          <p:cNvSpPr>
            <a:spLocks noChangeArrowheads="1"/>
          </p:cNvSpPr>
          <p:nvPr/>
        </p:nvSpPr>
        <p:spPr bwMode="auto">
          <a:xfrm>
            <a:off x="914400" y="5752994"/>
            <a:ext cx="5029200" cy="4087654"/>
          </a:xfrm>
          <a:prstGeom prst="rect">
            <a:avLst/>
          </a:prstGeom>
          <a:noFill/>
          <a:ln w="9525">
            <a:noFill/>
            <a:miter lim="800000"/>
            <a:headEnd/>
            <a:tailEnd/>
          </a:ln>
          <a:effectLst/>
        </p:spPr>
        <p:txBody>
          <a:bodyPr/>
          <a:lstStyle/>
          <a:p>
            <a:pPr>
              <a:spcBef>
                <a:spcPct val="30000"/>
              </a:spcBef>
            </a:pPr>
            <a:r>
              <a:rPr lang="en-US" sz="1200"/>
              <a:t>Alternative example</a:t>
            </a:r>
          </a:p>
          <a:p>
            <a:pPr>
              <a:spcBef>
                <a:spcPct val="30000"/>
              </a:spcBef>
            </a:pPr>
            <a:endParaRPr lang="en-US" sz="1200"/>
          </a:p>
          <a:p>
            <a:pPr>
              <a:spcBef>
                <a:spcPct val="30000"/>
              </a:spcBef>
            </a:pPr>
            <a:r>
              <a:rPr lang="en-US" sz="1200"/>
              <a:t>                   (A)        (B)      (C)         (D)</a:t>
            </a:r>
          </a:p>
          <a:p>
            <a:pPr>
              <a:spcBef>
                <a:spcPct val="30000"/>
              </a:spcBef>
            </a:pPr>
            <a:r>
              <a:rPr lang="en-US" sz="1200"/>
              <a:t>22+ 39 =     61         51        161         61</a:t>
            </a:r>
          </a:p>
          <a:p>
            <a:pPr>
              <a:spcBef>
                <a:spcPct val="30000"/>
              </a:spcBef>
            </a:pPr>
            <a:r>
              <a:rPr lang="en-US" sz="1200"/>
              <a:t>46 + 37 =     83        73        203         85</a:t>
            </a:r>
          </a:p>
          <a:p>
            <a:pPr>
              <a:spcBef>
                <a:spcPct val="30000"/>
              </a:spcBef>
            </a:pPr>
            <a:endParaRPr lang="en-US" sz="1200"/>
          </a:p>
          <a:p>
            <a:pPr>
              <a:spcBef>
                <a:spcPct val="30000"/>
              </a:spcBef>
            </a:pPr>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94798-E4CF-4FAC-B8B4-A9F41E445717}" type="slidenum">
              <a:rPr lang="en-US"/>
              <a:pPr/>
              <a:t>21</a:t>
            </a:fld>
            <a:endParaRPr lang="en-US"/>
          </a:p>
        </p:txBody>
      </p:sp>
      <p:sp>
        <p:nvSpPr>
          <p:cNvPr id="1405954" name="Rectangle 2"/>
          <p:cNvSpPr>
            <a:spLocks noGrp="1" noRot="1" noChangeAspect="1" noChangeArrowheads="1" noTextEdit="1"/>
          </p:cNvSpPr>
          <p:nvPr>
            <p:ph type="sldImg"/>
          </p:nvPr>
        </p:nvSpPr>
        <p:spPr>
          <a:xfrm>
            <a:off x="1185863" y="703263"/>
            <a:ext cx="4616450" cy="3462337"/>
          </a:xfrm>
          <a:solidFill>
            <a:srgbClr val="FFFFFF"/>
          </a:solidFill>
          <a:ln/>
        </p:spPr>
      </p:sp>
      <p:sp>
        <p:nvSpPr>
          <p:cNvPr id="1405955" name="Rectangle 3"/>
          <p:cNvSpPr txBox="1">
            <a:spLocks noGrp="1" noChangeArrowheads="1"/>
          </p:cNvSpPr>
          <p:nvPr>
            <p:ph type="body" idx="1"/>
          </p:nvPr>
        </p:nvSpPr>
        <p:spPr>
          <a:xfrm>
            <a:off x="930275" y="4400550"/>
            <a:ext cx="5124450" cy="4175125"/>
          </a:xfrm>
          <a:ln/>
        </p:spPr>
        <p:txBody>
          <a:bodyPr wrap="none" anchor="ctr"/>
          <a:lstStyle/>
          <a:p>
            <a:pPr defTabSz="45720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ADE4C-731A-4136-A22C-4D9F5541C6CD}" type="slidenum">
              <a:rPr lang="en-US"/>
              <a:pPr/>
              <a:t>22</a:t>
            </a:fld>
            <a:endParaRPr lang="en-US"/>
          </a:p>
        </p:txBody>
      </p:sp>
      <p:sp>
        <p:nvSpPr>
          <p:cNvPr id="1416194" name="Rectangle 2"/>
          <p:cNvSpPr>
            <a:spLocks noGrp="1" noRot="1" noChangeAspect="1" noChangeArrowheads="1" noTextEdit="1"/>
          </p:cNvSpPr>
          <p:nvPr>
            <p:ph type="sldImg"/>
          </p:nvPr>
        </p:nvSpPr>
        <p:spPr>
          <a:xfrm>
            <a:off x="1174750" y="695325"/>
            <a:ext cx="4635500" cy="3476625"/>
          </a:xfrm>
          <a:ln/>
        </p:spPr>
      </p:sp>
      <p:sp>
        <p:nvSpPr>
          <p:cNvPr id="1416195" name="Rectangle 3"/>
          <p:cNvSpPr>
            <a:spLocks noGrp="1" noChangeArrowheads="1"/>
          </p:cNvSpPr>
          <p:nvPr>
            <p:ph type="body" idx="1"/>
          </p:nvPr>
        </p:nvSpPr>
        <p:spPr>
          <a:xfrm>
            <a:off x="931863" y="4403725"/>
            <a:ext cx="5121275" cy="4171950"/>
          </a:xfrm>
        </p:spPr>
        <p:txBody>
          <a:bodyPr/>
          <a:lstStyle/>
          <a:p>
            <a:r>
              <a:rPr lang="en-US"/>
              <a:t>Mention here the parts of the network that are dynamic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C62AF-6D0A-49F8-A150-4569DD1085C6}" type="slidenum">
              <a:rPr lang="en-US"/>
              <a:pPr/>
              <a:t>23</a:t>
            </a:fld>
            <a:endParaRPr lang="en-US"/>
          </a:p>
        </p:txBody>
      </p:sp>
      <p:sp>
        <p:nvSpPr>
          <p:cNvPr id="1314818" name="Rectangle 2"/>
          <p:cNvSpPr>
            <a:spLocks noGrp="1" noRot="1" noChangeAspect="1" noChangeArrowheads="1" noTextEdit="1"/>
          </p:cNvSpPr>
          <p:nvPr>
            <p:ph type="sldImg"/>
          </p:nvPr>
        </p:nvSpPr>
        <p:spPr>
          <a:ln/>
        </p:spPr>
      </p:sp>
      <p:sp>
        <p:nvSpPr>
          <p:cNvPr id="131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80E5EF-D85B-4F25-AFB7-421DFD400F9B}" type="slidenum">
              <a:rPr lang="en-US"/>
              <a:pPr/>
              <a:t>24</a:t>
            </a:fld>
            <a:endParaRPr lang="en-US"/>
          </a:p>
        </p:txBody>
      </p:sp>
      <p:sp>
        <p:nvSpPr>
          <p:cNvPr id="1351682" name="Rectangle 2"/>
          <p:cNvSpPr>
            <a:spLocks noGrp="1" noRot="1" noChangeAspect="1" noChangeArrowheads="1" noTextEdit="1"/>
          </p:cNvSpPr>
          <p:nvPr>
            <p:ph type="sldImg"/>
          </p:nvPr>
        </p:nvSpPr>
        <p:spPr>
          <a:xfrm>
            <a:off x="1185863" y="703263"/>
            <a:ext cx="4616450" cy="3462337"/>
          </a:xfrm>
          <a:ln/>
        </p:spPr>
      </p:sp>
      <p:sp>
        <p:nvSpPr>
          <p:cNvPr id="1351683" name="Rectangle 3"/>
          <p:cNvSpPr>
            <a:spLocks noGrp="1" noChangeArrowheads="1"/>
          </p:cNvSpPr>
          <p:nvPr>
            <p:ph type="body" idx="1"/>
          </p:nvPr>
        </p:nvSpPr>
        <p:spPr/>
        <p:txBody>
          <a:bodyPr/>
          <a:lstStyle/>
          <a:p>
            <a:r>
              <a:rPr lang="en-CA"/>
              <a:t>Positive Self-explanation episodes</a:t>
            </a:r>
          </a:p>
          <a:p>
            <a:pPr lvl="1"/>
            <a:r>
              <a:rPr lang="en-CA"/>
              <a:t>Conclusions on domain specific principle related to exploration process (regardless of correctness)</a:t>
            </a:r>
          </a:p>
          <a:p>
            <a:pPr lvl="1"/>
            <a:r>
              <a:rPr lang="en-CA"/>
              <a:t>Attempted predictions on action outcome</a:t>
            </a:r>
          </a:p>
          <a:p>
            <a:pPr lvl="1">
              <a:lnSpc>
                <a:spcPct val="20000"/>
              </a:lnSpc>
            </a:pPr>
            <a:endParaRPr lang="en-CA"/>
          </a:p>
          <a:p>
            <a:r>
              <a:rPr lang="en-CA"/>
              <a:t>Negative  </a:t>
            </a:r>
          </a:p>
          <a:p>
            <a:pPr lvl="1"/>
            <a:r>
              <a:rPr lang="en-CA"/>
              <a:t>Simple narration of action outcome</a:t>
            </a:r>
          </a:p>
          <a:p>
            <a:pPr lvl="1"/>
            <a:r>
              <a:rPr lang="en-CA"/>
              <a:t>Isolated expressions of confusion</a:t>
            </a:r>
          </a:p>
          <a:p>
            <a:pPr>
              <a:lnSpc>
                <a:spcPct val="20000"/>
              </a:lnSpc>
            </a:pPr>
            <a:endParaRPr lang="en-CA"/>
          </a:p>
          <a:p>
            <a:r>
              <a:rPr lang="en-CA"/>
              <a:t>Schema applied to code the rest of the data: 93% intercoder reliability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7CA18A-40AD-4F46-B862-5737A9A1AE62}" type="slidenum">
              <a:rPr lang="en-US"/>
              <a:pPr/>
              <a:t>25</a:t>
            </a:fld>
            <a:endParaRPr lang="en-US"/>
          </a:p>
        </p:txBody>
      </p:sp>
      <p:sp>
        <p:nvSpPr>
          <p:cNvPr id="1318914" name="Rectangle 2"/>
          <p:cNvSpPr>
            <a:spLocks noGrp="1" noRot="1" noChangeAspect="1" noChangeArrowheads="1" noTextEdit="1"/>
          </p:cNvSpPr>
          <p:nvPr>
            <p:ph type="sldImg"/>
          </p:nvPr>
        </p:nvSpPr>
        <p:spPr>
          <a:ln/>
        </p:spPr>
      </p:sp>
      <p:sp>
        <p:nvSpPr>
          <p:cNvPr id="1318915" name="Rectangle 3"/>
          <p:cNvSpPr>
            <a:spLocks noGrp="1" noChangeArrowheads="1"/>
          </p:cNvSpPr>
          <p:nvPr>
            <p:ph type="body" idx="1"/>
          </p:nvPr>
        </p:nvSpPr>
        <p:spPr/>
        <p:txBody>
          <a:bodyPr/>
          <a:lstStyle/>
          <a:p>
            <a:r>
              <a:rPr lang="en-US"/>
              <a:t>10??? Must double check</a:t>
            </a:r>
          </a:p>
          <a:p>
            <a:r>
              <a:rPr lang="en-US"/>
              <a:t>Next time I tried it was 13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7CA18A-40AD-4F46-B862-5737A9A1AE62}" type="slidenum">
              <a:rPr lang="en-US"/>
              <a:pPr/>
              <a:t>26</a:t>
            </a:fld>
            <a:endParaRPr lang="en-US"/>
          </a:p>
        </p:txBody>
      </p:sp>
      <p:sp>
        <p:nvSpPr>
          <p:cNvPr id="1318914" name="Rectangle 2"/>
          <p:cNvSpPr>
            <a:spLocks noGrp="1" noRot="1" noChangeAspect="1" noChangeArrowheads="1" noTextEdit="1"/>
          </p:cNvSpPr>
          <p:nvPr>
            <p:ph type="sldImg"/>
          </p:nvPr>
        </p:nvSpPr>
        <p:spPr>
          <a:ln/>
        </p:spPr>
      </p:sp>
      <p:sp>
        <p:nvSpPr>
          <p:cNvPr id="1318915" name="Rectangle 3"/>
          <p:cNvSpPr>
            <a:spLocks noGrp="1" noChangeArrowheads="1"/>
          </p:cNvSpPr>
          <p:nvPr>
            <p:ph type="body" idx="1"/>
          </p:nvPr>
        </p:nvSpPr>
        <p:spPr/>
        <p:txBody>
          <a:bodyPr/>
          <a:lstStyle/>
          <a:p>
            <a:r>
              <a:rPr lang="en-US"/>
              <a:t>10??? Must double check</a:t>
            </a:r>
          </a:p>
          <a:p>
            <a:r>
              <a:rPr lang="en-US"/>
              <a:t>Next time I tried it was 13</a:t>
            </a:r>
          </a:p>
        </p:txBody>
      </p:sp>
    </p:spTree>
    <p:extLst>
      <p:ext uri="{BB962C8B-B14F-4D97-AF65-F5344CB8AC3E}">
        <p14:creationId xmlns:p14="http://schemas.microsoft.com/office/powerpoint/2010/main" val="74111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AB2A9-1ABA-4800-8E16-81195CFB6009}" type="slidenum">
              <a:rPr lang="en-US"/>
              <a:pPr/>
              <a:t>27</a:t>
            </a:fld>
            <a:endParaRPr lang="en-US"/>
          </a:p>
        </p:txBody>
      </p:sp>
      <p:sp>
        <p:nvSpPr>
          <p:cNvPr id="1655810" name="Rectangle 2"/>
          <p:cNvSpPr>
            <a:spLocks noGrp="1" noRot="1" noChangeAspect="1" noChangeArrowheads="1" noTextEdit="1"/>
          </p:cNvSpPr>
          <p:nvPr>
            <p:ph type="sldImg"/>
          </p:nvPr>
        </p:nvSpPr>
        <p:spPr>
          <a:xfrm>
            <a:off x="1174750" y="695325"/>
            <a:ext cx="4635500" cy="3476625"/>
          </a:xfrm>
          <a:ln/>
        </p:spPr>
      </p:sp>
      <p:sp>
        <p:nvSpPr>
          <p:cNvPr id="1655811" name="Rectangle 3"/>
          <p:cNvSpPr>
            <a:spLocks noGrp="1" noChangeArrowheads="1"/>
          </p:cNvSpPr>
          <p:nvPr>
            <p:ph type="body" idx="1"/>
          </p:nvPr>
        </p:nvSpPr>
        <p:spPr>
          <a:xfrm>
            <a:off x="931863" y="4403725"/>
            <a:ext cx="5121275" cy="4171950"/>
          </a:xfrm>
        </p:spPr>
        <p:txBody>
          <a:bodyPr/>
          <a:lstStyle/>
          <a:p>
            <a:r>
              <a:rPr lang="en-US"/>
              <a:t>Mention here the parts of the network that are dynamic</a:t>
            </a:r>
          </a:p>
        </p:txBody>
      </p:sp>
    </p:spTree>
    <p:extLst>
      <p:ext uri="{BB962C8B-B14F-4D97-AF65-F5344CB8AC3E}">
        <p14:creationId xmlns:p14="http://schemas.microsoft.com/office/powerpoint/2010/main" val="4009672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AB2A9-1ABA-4800-8E16-81195CFB6009}" type="slidenum">
              <a:rPr lang="en-US"/>
              <a:pPr/>
              <a:t>28</a:t>
            </a:fld>
            <a:endParaRPr lang="en-US"/>
          </a:p>
        </p:txBody>
      </p:sp>
      <p:sp>
        <p:nvSpPr>
          <p:cNvPr id="1655810" name="Rectangle 2"/>
          <p:cNvSpPr>
            <a:spLocks noGrp="1" noRot="1" noChangeAspect="1" noChangeArrowheads="1" noTextEdit="1"/>
          </p:cNvSpPr>
          <p:nvPr>
            <p:ph type="sldImg"/>
          </p:nvPr>
        </p:nvSpPr>
        <p:spPr>
          <a:xfrm>
            <a:off x="1174750" y="695325"/>
            <a:ext cx="4635500" cy="3476625"/>
          </a:xfrm>
          <a:ln/>
        </p:spPr>
      </p:sp>
      <p:sp>
        <p:nvSpPr>
          <p:cNvPr id="1655811" name="Rectangle 3"/>
          <p:cNvSpPr>
            <a:spLocks noGrp="1" noChangeArrowheads="1"/>
          </p:cNvSpPr>
          <p:nvPr>
            <p:ph type="body" idx="1"/>
          </p:nvPr>
        </p:nvSpPr>
        <p:spPr>
          <a:xfrm>
            <a:off x="931863" y="4403725"/>
            <a:ext cx="5121275" cy="4171950"/>
          </a:xfrm>
        </p:spPr>
        <p:txBody>
          <a:bodyPr/>
          <a:lstStyle/>
          <a:p>
            <a:r>
              <a:rPr lang="en-US"/>
              <a:t>Mention here the parts of the network that are dynamic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AB2A9-1ABA-4800-8E16-81195CFB6009}" type="slidenum">
              <a:rPr lang="en-US"/>
              <a:pPr/>
              <a:t>29</a:t>
            </a:fld>
            <a:endParaRPr lang="en-US"/>
          </a:p>
        </p:txBody>
      </p:sp>
      <p:sp>
        <p:nvSpPr>
          <p:cNvPr id="1655810" name="Rectangle 2"/>
          <p:cNvSpPr>
            <a:spLocks noGrp="1" noRot="1" noChangeAspect="1" noChangeArrowheads="1" noTextEdit="1"/>
          </p:cNvSpPr>
          <p:nvPr>
            <p:ph type="sldImg"/>
          </p:nvPr>
        </p:nvSpPr>
        <p:spPr>
          <a:xfrm>
            <a:off x="1174750" y="695325"/>
            <a:ext cx="4635500" cy="3476625"/>
          </a:xfrm>
          <a:ln/>
        </p:spPr>
      </p:sp>
      <p:sp>
        <p:nvSpPr>
          <p:cNvPr id="1655811" name="Rectangle 3"/>
          <p:cNvSpPr>
            <a:spLocks noGrp="1" noChangeArrowheads="1"/>
          </p:cNvSpPr>
          <p:nvPr>
            <p:ph type="body" idx="1"/>
          </p:nvPr>
        </p:nvSpPr>
        <p:spPr>
          <a:xfrm>
            <a:off x="931863" y="4403725"/>
            <a:ext cx="5121275" cy="4171950"/>
          </a:xfrm>
        </p:spPr>
        <p:txBody>
          <a:bodyPr/>
          <a:lstStyle/>
          <a:p>
            <a:r>
              <a:rPr lang="en-US"/>
              <a:t>Mention here the parts of the network that are dynamic</a:t>
            </a:r>
          </a:p>
        </p:txBody>
      </p:sp>
    </p:spTree>
    <p:extLst>
      <p:ext uri="{BB962C8B-B14F-4D97-AF65-F5344CB8AC3E}">
        <p14:creationId xmlns:p14="http://schemas.microsoft.com/office/powerpoint/2010/main" val="4251111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452886B-E9B9-4470-B482-FFB9EB0F97A1}" type="slidenum">
              <a:rPr lang="en-US" smtClean="0"/>
              <a:pPr/>
              <a:t>30</a:t>
            </a:fld>
            <a:endParaRPr 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xfrm>
            <a:off x="913361" y="4311635"/>
            <a:ext cx="5031278" cy="4090765"/>
          </a:xfrm>
          <a:noFill/>
          <a:ln/>
        </p:spPr>
        <p:txBody>
          <a:bodyPr wrap="none" anchor="ctr"/>
          <a:lstStyle/>
          <a:p>
            <a:endParaRPr lang="en-US"/>
          </a:p>
        </p:txBody>
      </p:sp>
    </p:spTree>
    <p:extLst>
      <p:ext uri="{BB962C8B-B14F-4D97-AF65-F5344CB8AC3E}">
        <p14:creationId xmlns:p14="http://schemas.microsoft.com/office/powerpoint/2010/main" val="114239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AA9CD-D5E9-4111-89E8-F351C19E8E2A}" type="slidenum">
              <a:rPr lang="en-US"/>
              <a:pPr/>
              <a:t>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sz="1200" dirty="0"/>
              <a:t>(</a:t>
            </a:r>
            <a:r>
              <a:rPr lang="en-US" sz="1200" dirty="0">
                <a:hlinkClick r:id="rId3"/>
              </a:rPr>
              <a:t>www.aplusmath.com/Flashcards/subtraction.html</a:t>
            </a:r>
            <a:r>
              <a:rPr lang="en-US" sz="1200" dirty="0"/>
              <a:t>)</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DE1D8-3FFC-42AE-A2FD-9F0CD7B75917}" type="slidenum">
              <a:rPr lang="en-US"/>
              <a:pPr/>
              <a:t>31</a:t>
            </a:fld>
            <a:endParaRPr lang="en-US"/>
          </a:p>
        </p:txBody>
      </p:sp>
      <p:sp>
        <p:nvSpPr>
          <p:cNvPr id="595970" name="Rectangle 2"/>
          <p:cNvSpPr>
            <a:spLocks noGrp="1" noRot="1" noChangeAspect="1" noChangeArrowheads="1"/>
          </p:cNvSpPr>
          <p:nvPr>
            <p:ph type="sldImg"/>
          </p:nvPr>
        </p:nvSpPr>
        <p:spPr bwMode="auto">
          <a:xfrm>
            <a:off x="1166813" y="688975"/>
            <a:ext cx="4524375" cy="3392488"/>
          </a:xfrm>
          <a:prstGeom prst="rect">
            <a:avLst/>
          </a:prstGeom>
          <a:solidFill>
            <a:srgbClr val="FFFFFF"/>
          </a:solidFill>
          <a:ln>
            <a:solidFill>
              <a:srgbClr val="000000"/>
            </a:solidFill>
            <a:miter lim="800000"/>
            <a:headEnd/>
            <a:tailEnd/>
          </a:ln>
        </p:spPr>
      </p:sp>
      <p:sp>
        <p:nvSpPr>
          <p:cNvPr id="595971" name="Rectangle 3"/>
          <p:cNvSpPr>
            <a:spLocks noGrp="1" noChangeArrowheads="1"/>
          </p:cNvSpPr>
          <p:nvPr>
            <p:ph type="body" idx="1"/>
          </p:nvPr>
        </p:nvSpPr>
        <p:spPr bwMode="auto">
          <a:xfrm>
            <a:off x="913361" y="4311635"/>
            <a:ext cx="5031278" cy="4089210"/>
          </a:xfrm>
          <a:prstGeom prst="rect">
            <a:avLst/>
          </a:prstGeom>
          <a:solidFill>
            <a:srgbClr val="FFFFFF"/>
          </a:solidFill>
          <a:ln>
            <a:solidFill>
              <a:srgbClr val="000000"/>
            </a:solidFill>
            <a:miter lim="800000"/>
            <a:headEnd/>
            <a:tailEnd/>
          </a:ln>
        </p:spPr>
        <p:txBody>
          <a:bodyPr lIns="91163" tIns="45582" rIns="91163" bIns="45582"/>
          <a:lstStyle/>
          <a:p>
            <a:r>
              <a:rPr lang="en-US" dirty="0"/>
              <a:t>14 from </a:t>
            </a:r>
            <a:r>
              <a:rPr lang="en-US" dirty="0" err="1"/>
              <a:t>outilne</a:t>
            </a:r>
            <a:r>
              <a:rPr lang="en-US" baseline="0" dirty="0"/>
              <a:t> (~26 from beginning)</a:t>
            </a:r>
            <a:endParaRPr lang="en-US" dirty="0"/>
          </a:p>
        </p:txBody>
      </p:sp>
    </p:spTree>
    <p:extLst>
      <p:ext uri="{BB962C8B-B14F-4D97-AF65-F5344CB8AC3E}">
        <p14:creationId xmlns:p14="http://schemas.microsoft.com/office/powerpoint/2010/main" val="2487836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marL="0" marR="0" lvl="0" indent="0" algn="r" defTabSz="968375" rtl="0" eaLnBrk="0" fontAlgn="base" latinLnBrk="0" hangingPunct="0">
              <a:lnSpc>
                <a:spcPct val="100000"/>
              </a:lnSpc>
              <a:spcBef>
                <a:spcPct val="0"/>
              </a:spcBef>
              <a:spcAft>
                <a:spcPct val="0"/>
              </a:spcAft>
              <a:buClrTx/>
              <a:buSzTx/>
              <a:buFontTx/>
              <a:buNone/>
              <a:tabLst/>
              <a:defRPr/>
            </a:pPr>
            <a:fld id="{8D7C1C6F-FE59-4655-A535-503A57DF0C38}" type="slidenum">
              <a:rPr kumimoji="0" lang="en-US" sz="10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8375" rtl="0" eaLnBrk="0" fontAlgn="base" latinLnBrk="0" hangingPunct="0">
                <a:lnSpc>
                  <a:spcPct val="100000"/>
                </a:lnSpc>
                <a:spcBef>
                  <a:spcPct val="0"/>
                </a:spcBef>
                <a:spcAft>
                  <a:spcPct val="0"/>
                </a:spcAft>
                <a:buClrTx/>
                <a:buSzTx/>
                <a:buFontTx/>
                <a:buNone/>
                <a:tabLst/>
                <a:defRPr/>
              </a:pPr>
              <a:t>32</a:t>
            </a:fld>
            <a:endParaRPr kumimoji="0" lang="en-US" sz="1000" b="0" i="1" u="none" strike="noStrike" kern="1200" cap="none" spc="0" normalizeH="0" baseline="0" noProof="0">
              <a:ln>
                <a:noFill/>
              </a:ln>
              <a:solidFill>
                <a:srgbClr val="000000"/>
              </a:solidFill>
              <a:effectLst/>
              <a:uLnTx/>
              <a:uFillTx/>
              <a:latin typeface="Arial" charset="0"/>
              <a:ea typeface="+mn-ea"/>
              <a:cs typeface="+mn-cs"/>
            </a:endParaRPr>
          </a:p>
        </p:txBody>
      </p:sp>
      <p:sp>
        <p:nvSpPr>
          <p:cNvPr id="50179" name="Rectangle 2"/>
          <p:cNvSpPr>
            <a:spLocks noGrp="1" noRot="1" noChangeAspect="1" noChangeArrowheads="1" noTextEdit="1"/>
          </p:cNvSpPr>
          <p:nvPr>
            <p:ph type="sldImg"/>
          </p:nvPr>
        </p:nvSpPr>
        <p:spPr>
          <a:xfrm>
            <a:off x="1258888" y="717550"/>
            <a:ext cx="4773612" cy="3579813"/>
          </a:xfrm>
          <a:ln/>
        </p:spPr>
      </p:sp>
      <p:sp>
        <p:nvSpPr>
          <p:cNvPr id="50180" name="Rectangle 3"/>
          <p:cNvSpPr>
            <a:spLocks noGrp="1" noChangeArrowheads="1"/>
          </p:cNvSpPr>
          <p:nvPr>
            <p:ph type="body" idx="1"/>
          </p:nvPr>
        </p:nvSpPr>
        <p:spPr>
          <a:xfrm>
            <a:off x="950914" y="4535488"/>
            <a:ext cx="5386387" cy="4376737"/>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a:t>5</a:t>
            </a:r>
            <a:endParaRPr lang="en-US" dirty="0"/>
          </a:p>
        </p:txBody>
      </p:sp>
    </p:spTree>
    <p:extLst>
      <p:ext uri="{BB962C8B-B14F-4D97-AF65-F5344CB8AC3E}">
        <p14:creationId xmlns:p14="http://schemas.microsoft.com/office/powerpoint/2010/main" val="65234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F5AEE-4168-4707-8D5E-070C638CF758}" type="slidenum">
              <a:rPr lang="en-US"/>
              <a:pPr/>
              <a:t>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dirty="0"/>
              <a:t>GIUSEPPE SAYS TO PUT</a:t>
            </a:r>
            <a:r>
              <a:rPr lang="en-US" baseline="0" dirty="0"/>
              <a:t> THINGS IN BOLD (recognize diagnose </a:t>
            </a:r>
            <a:r>
              <a:rPr lang="en-US" baseline="0" dirty="0" err="1"/>
              <a:t>ect</a:t>
            </a:r>
            <a:r>
              <a:rPr lang="en-US" baseline="0" dirty="0"/>
              <a:t>), but I am not sure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BD500-E13E-413D-984B-EAA0ECD4092C}" type="slidenum">
              <a:rPr lang="en-US"/>
              <a:pPr/>
              <a:t>5</a:t>
            </a:fld>
            <a:endParaRPr lang="en-US"/>
          </a:p>
        </p:txBody>
      </p:sp>
      <p:sp>
        <p:nvSpPr>
          <p:cNvPr id="58370" name="Rectangle 2"/>
          <p:cNvSpPr>
            <a:spLocks noGrp="1" noRot="1" noChangeAspect="1" noChangeArrowheads="1" noTextEdit="1"/>
          </p:cNvSpPr>
          <p:nvPr>
            <p:ph type="sldImg"/>
          </p:nvPr>
        </p:nvSpPr>
        <p:spPr bwMode="auto">
          <a:xfrm>
            <a:off x="1157288" y="681038"/>
            <a:ext cx="4543425" cy="3406775"/>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14400" y="4314746"/>
            <a:ext cx="5029200" cy="4087654"/>
          </a:xfrm>
          <a:prstGeom prst="rect">
            <a:avLst/>
          </a:prstGeom>
          <a:solidFill>
            <a:srgbClr val="FFFFFF"/>
          </a:solidFill>
          <a:ln>
            <a:solidFill>
              <a:srgbClr val="000000"/>
            </a:solidFill>
            <a:miter lim="800000"/>
            <a:headEnd/>
            <a:tailEnd/>
          </a:ln>
        </p:spPr>
        <p:txBody>
          <a:bodyPr/>
          <a:lstStyle/>
          <a:p>
            <a:r>
              <a:rPr lang="en-US"/>
              <a:t>Example: student learning solving equations</a:t>
            </a:r>
          </a:p>
          <a:p>
            <a:endParaRPr lang="en-US"/>
          </a:p>
          <a:p>
            <a:r>
              <a:rPr lang="en-US"/>
              <a:t>first simple equations Nx + Mx = K</a:t>
            </a:r>
          </a:p>
          <a:p>
            <a:r>
              <a:rPr lang="en-US"/>
              <a:t>Then equations with Nx = K</a:t>
            </a:r>
          </a:p>
          <a:p>
            <a:r>
              <a:rPr lang="en-US"/>
              <a:t>Then Nx + Mx = 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03531A41-1032-4339-9C9B-0EA0B4D74A3F}" type="slidenum">
              <a:rPr lang="en-US"/>
              <a:pPr/>
              <a:t>6</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b="1"/>
              <a:t>Problems in the 70s</a:t>
            </a:r>
          </a:p>
          <a:p>
            <a:pPr eaLnBrk="1" hangingPunct="1"/>
            <a:r>
              <a:rPr lang="en-US"/>
              <a:t>Feedback specificity</a:t>
            </a:r>
          </a:p>
          <a:p>
            <a:pPr eaLnBrk="1" hangingPunct="1"/>
            <a:r>
              <a:rPr lang="en-US"/>
              <a:t>Non-adaptability</a:t>
            </a:r>
          </a:p>
          <a:p>
            <a:pPr eaLnBrk="1" hangingPunct="1"/>
            <a:r>
              <a:rPr lang="en-US"/>
              <a:t>Atheoretical foundations</a:t>
            </a:r>
          </a:p>
          <a:p>
            <a:pPr eaLnBrk="1" hangingPunct="1"/>
            <a:r>
              <a:rPr lang="en-US"/>
              <a:t>Restrictive environments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5813465-9471-4E51-A724-22264BAAC2C6}" type="slidenum">
              <a:rPr lang="en-US" smtClean="0">
                <a:latin typeface="Arial" pitchFamily="34" charset="0"/>
              </a:rPr>
              <a:pPr/>
              <a:t>7</a:t>
            </a:fld>
            <a:endParaRPr lang="en-US">
              <a:latin typeface="Arial" pitchFamily="34" charset="0"/>
            </a:endParaRPr>
          </a:p>
        </p:txBody>
      </p:sp>
      <p:sp>
        <p:nvSpPr>
          <p:cNvPr id="101379" name="Rectangle 2"/>
          <p:cNvSpPr>
            <a:spLocks noGrp="1" noRot="1" noChangeAspect="1" noChangeArrowheads="1" noTextEdit="1"/>
          </p:cNvSpPr>
          <p:nvPr>
            <p:ph type="sldImg"/>
          </p:nvPr>
        </p:nvSpPr>
        <p:spPr>
          <a:xfrm>
            <a:off x="1162050" y="685800"/>
            <a:ext cx="4530725" cy="3397250"/>
          </a:xfrm>
          <a:ln w="12700" cap="flat">
            <a:solidFill>
              <a:schemeClr val="tx1"/>
            </a:solidFill>
          </a:ln>
        </p:spPr>
      </p:sp>
      <p:sp>
        <p:nvSpPr>
          <p:cNvPr id="101380" name="Rectangle 3"/>
          <p:cNvSpPr>
            <a:spLocks noGrp="1" noChangeArrowheads="1"/>
          </p:cNvSpPr>
          <p:nvPr>
            <p:ph type="body" idx="1"/>
          </p:nvPr>
        </p:nvSpPr>
        <p:spPr>
          <a:xfrm>
            <a:off x="298451" y="3759632"/>
            <a:ext cx="6276975" cy="4784700"/>
          </a:xfrm>
          <a:noFill/>
          <a:ln/>
        </p:spPr>
        <p:txBody>
          <a:bodyPr lIns="130042" tIns="66608" rIns="130042" bIns="66608"/>
          <a:lstStyle/>
          <a:p>
            <a:pPr defTabSz="1403350"/>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2228" rtl="0" eaLnBrk="0" fontAlgn="base" latinLnBrk="0" hangingPunct="0">
              <a:lnSpc>
                <a:spcPct val="100000"/>
              </a:lnSpc>
              <a:spcBef>
                <a:spcPct val="0"/>
              </a:spcBef>
              <a:spcAft>
                <a:spcPct val="0"/>
              </a:spcAft>
              <a:buClrTx/>
              <a:buSzTx/>
              <a:buFontTx/>
              <a:buNone/>
              <a:tabLst/>
              <a:defRPr/>
            </a:pPr>
            <a:fld id="{90410D60-C672-4A42-9CB4-085A3EF810C5}" type="slidenum">
              <a:rPr kumimoji="0" lang="en-US" sz="1000" b="0" i="1" u="none" strike="noStrike" kern="1200" cap="none" spc="0" normalizeH="0" baseline="0" noProof="0">
                <a:ln>
                  <a:noFill/>
                </a:ln>
                <a:solidFill>
                  <a:srgbClr val="000000"/>
                </a:solidFill>
                <a:effectLst/>
                <a:uLnTx/>
                <a:uFillTx/>
                <a:latin typeface="Arial" charset="0"/>
                <a:ea typeface="+mn-ea"/>
                <a:cs typeface="+mn-cs"/>
              </a:rPr>
              <a:pPr marL="0" marR="0" lvl="0" indent="0" algn="r" defTabSz="912228" rtl="0" eaLnBrk="0" fontAlgn="base" latinLnBrk="0" hangingPunct="0">
                <a:lnSpc>
                  <a:spcPct val="100000"/>
                </a:lnSpc>
                <a:spcBef>
                  <a:spcPct val="0"/>
                </a:spcBef>
                <a:spcAft>
                  <a:spcPct val="0"/>
                </a:spcAft>
                <a:buClrTx/>
                <a:buSzTx/>
                <a:buFontTx/>
                <a:buNone/>
                <a:tabLst/>
                <a:defRPr/>
              </a:pPr>
              <a:t>8</a:t>
            </a:fld>
            <a:endParaRPr kumimoji="0" lang="en-US" sz="1000" b="0" i="1" u="none" strike="noStrike" kern="1200" cap="none" spc="0" normalizeH="0" baseline="0" noProof="0">
              <a:ln>
                <a:noFill/>
              </a:ln>
              <a:solidFill>
                <a:srgbClr val="000000"/>
              </a:solidFill>
              <a:effectLst/>
              <a:uLnTx/>
              <a:uFillTx/>
              <a:latin typeface="Arial" charset="0"/>
              <a:ea typeface="+mn-ea"/>
              <a:cs typeface="+mn-cs"/>
            </a:endParaRPr>
          </a:p>
        </p:txBody>
      </p:sp>
      <p:sp>
        <p:nvSpPr>
          <p:cNvPr id="1391618" name="Rectangle 2"/>
          <p:cNvSpPr>
            <a:spLocks noGrp="1" noRot="1" noChangeAspect="1" noChangeArrowheads="1" noTextEdit="1"/>
          </p:cNvSpPr>
          <p:nvPr>
            <p:ph type="sldImg"/>
          </p:nvPr>
        </p:nvSpPr>
        <p:spPr>
          <a:xfrm>
            <a:off x="1166813" y="687388"/>
            <a:ext cx="4524375" cy="3394075"/>
          </a:xfrm>
          <a:ln/>
        </p:spPr>
      </p:sp>
      <p:sp>
        <p:nvSpPr>
          <p:cNvPr id="1391619" name="Rectangle 3"/>
          <p:cNvSpPr>
            <a:spLocks noGrp="1" noChangeArrowheads="1"/>
          </p:cNvSpPr>
          <p:nvPr>
            <p:ph type="body" idx="1"/>
          </p:nvPr>
        </p:nvSpPr>
        <p:spPr>
          <a:xfrm>
            <a:off x="914920" y="4311635"/>
            <a:ext cx="5028161" cy="4090765"/>
          </a:xfrm>
        </p:spPr>
        <p:txBody>
          <a:bodyPr/>
          <a:lstStyle/>
          <a:p>
            <a:r>
              <a:rPr lang="en-US"/>
              <a:t>The research that I will discuss today is in the field of Intelligent tutoring systems, a strongly interdisciplinary field that combines research in Psychology, Education and computer science to develop computer based turors that can improve classroom instruction with the benefits of individualized tutoring.</a:t>
            </a:r>
          </a:p>
          <a:p>
            <a:r>
              <a:rPr lang="en-US"/>
              <a:t>In particular, applying AI techniques to improve the effectiveness of computer based instruction needs to devote a good amount of time to understanded the cognitive processes underslying learning and teaching to be able to build tutors that rely on these processes to enhance learning.</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BBC57E-DB61-4FB9-96D3-DBAA7921E6D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CA"/>
          </a:p>
        </p:txBody>
      </p:sp>
      <p:sp>
        <p:nvSpPr>
          <p:cNvPr id="3075" name="Rectangle 3"/>
          <p:cNvSpPr>
            <a:spLocks noGrp="1" noChangeArrowheads="1"/>
          </p:cNvSpPr>
          <p:nvPr>
            <p:ph type="ctrTitle" sz="quarter"/>
          </p:nvPr>
        </p:nvSpPr>
        <p:spPr>
          <a:xfrm>
            <a:off x="261938" y="2270125"/>
            <a:ext cx="77724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quarter" idx="10"/>
          </p:nvPr>
        </p:nvSpPr>
        <p:spPr bwMode="auto">
          <a:xfrm>
            <a:off x="3810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defRPr sz="1400">
                <a:solidFill>
                  <a:schemeClr val="tx1"/>
                </a:solidFill>
              </a:defRPr>
            </a:lvl1pPr>
          </a:lstStyle>
          <a:p>
            <a:pPr>
              <a:defRPr/>
            </a:pPr>
            <a:fld id="{F43F95F0-14B0-4EF3-852C-8310E1FE7A30}" type="datetime1">
              <a:rPr lang="en-US"/>
              <a:pPr>
                <a:defRPr/>
              </a:pPr>
              <a:t>2/15/2022</a:t>
            </a:fld>
            <a:endParaRPr lang="en-US"/>
          </a:p>
        </p:txBody>
      </p:sp>
      <p:sp>
        <p:nvSpPr>
          <p:cNvPr id="6" name="Rectangle 6"/>
          <p:cNvSpPr>
            <a:spLocks noGrp="1" noChangeArrowheads="1"/>
          </p:cNvSpPr>
          <p:nvPr>
            <p:ph type="ftr" sz="quarter" idx="11"/>
          </p:nvPr>
        </p:nvSpPr>
        <p:spPr>
          <a:xfrm>
            <a:off x="3124200" y="6248400"/>
            <a:ext cx="2895600" cy="457200"/>
          </a:xfrm>
        </p:spPr>
        <p:txBody>
          <a:bodyPr/>
          <a:lstStyle>
            <a:lvl1pPr>
              <a:defRPr>
                <a:solidFill>
                  <a:schemeClr val="tx1"/>
                </a:solidFill>
              </a:defRPr>
            </a:lvl1pPr>
          </a:lstStyle>
          <a:p>
            <a:pPr>
              <a:defRPr/>
            </a:pPr>
            <a:endParaRPr lang="en-US"/>
          </a:p>
        </p:txBody>
      </p:sp>
      <p:sp>
        <p:nvSpPr>
          <p:cNvPr id="7" name="Rectangle 7"/>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sz="1400">
                <a:solidFill>
                  <a:schemeClr val="tx1"/>
                </a:solidFill>
              </a:defRPr>
            </a:lvl1pPr>
          </a:lstStyle>
          <a:p>
            <a:pPr>
              <a:defRPr/>
            </a:pPr>
            <a:fld id="{F5DC4D57-D775-4054-B5AE-ADFC741B2143}"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1713" y="228600"/>
            <a:ext cx="1951037" cy="5181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228600" y="228600"/>
            <a:ext cx="5700713"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695325"/>
          </a:xfrm>
        </p:spPr>
        <p:txBody>
          <a:bodyPr/>
          <a:lstStyle/>
          <a:p>
            <a:r>
              <a:rPr lang="en-US"/>
              <a:t>Click to edit Master title style</a:t>
            </a:r>
            <a:endParaRPr lang="en-CA"/>
          </a:p>
        </p:txBody>
      </p:sp>
      <p:sp>
        <p:nvSpPr>
          <p:cNvPr id="3" name="Text Placeholder 2"/>
          <p:cNvSpPr>
            <a:spLocks noGrp="1"/>
          </p:cNvSpPr>
          <p:nvPr>
            <p:ph type="body" sz="half" idx="1"/>
          </p:nvPr>
        </p:nvSpPr>
        <p:spPr>
          <a:xfrm>
            <a:off x="304800" y="1295400"/>
            <a:ext cx="37877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244975" y="1295400"/>
            <a:ext cx="37877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04800" y="1295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244975" y="1295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228600" y="228600"/>
            <a:ext cx="7772400" cy="695325"/>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3075" name="Rectangle 4"/>
          <p:cNvSpPr>
            <a:spLocks noGrp="1" noChangeArrowheads="1"/>
          </p:cNvSpPr>
          <p:nvPr>
            <p:ph type="body" idx="1"/>
          </p:nvPr>
        </p:nvSpPr>
        <p:spPr bwMode="auto">
          <a:xfrm>
            <a:off x="304800" y="1295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 wetrwetwrwetwetwretrwetrwtw</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000000"/>
                </a:solidFill>
              </a:defRPr>
            </a:lvl1pPr>
          </a:lstStyle>
          <a:p>
            <a:pPr>
              <a:defRPr/>
            </a:pPr>
            <a:endParaRPr lang="en-US"/>
          </a:p>
        </p:txBody>
      </p:sp>
      <p:sp>
        <p:nvSpPr>
          <p:cNvPr id="1032" name="Line 8"/>
          <p:cNvSpPr>
            <a:spLocks noChangeShapeType="1"/>
          </p:cNvSpPr>
          <p:nvPr/>
        </p:nvSpPr>
        <p:spPr bwMode="auto">
          <a:xfrm>
            <a:off x="0" y="1219200"/>
            <a:ext cx="6553200" cy="0"/>
          </a:xfrm>
          <a:prstGeom prst="line">
            <a:avLst/>
          </a:prstGeom>
          <a:noFill/>
          <a:ln w="38100">
            <a:solidFill>
              <a:srgbClr val="CC3300"/>
            </a:solidFill>
            <a:round/>
            <a:headEnd type="none" w="sm" len="sm"/>
            <a:tailEnd type="none" w="sm" len="sm"/>
          </a:ln>
          <a:effectLst/>
        </p:spPr>
        <p:txBody>
          <a:bodyPr wrap="none" anchor="ctr"/>
          <a:lstStyle/>
          <a:p>
            <a:pPr>
              <a:defRPr/>
            </a:pPr>
            <a:endParaRPr lang="en-CA"/>
          </a:p>
        </p:txBody>
      </p:sp>
    </p:spTree>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ransition/>
  <p:txStyles>
    <p:titleStyle>
      <a:lvl1pPr algn="ctr" rtl="0" eaLnBrk="0" fontAlgn="base" hangingPunct="0">
        <a:spcBef>
          <a:spcPct val="0"/>
        </a:spcBef>
        <a:spcAft>
          <a:spcPct val="0"/>
        </a:spcAft>
        <a:defRPr sz="4000">
          <a:solidFill>
            <a:srgbClr val="0033CC"/>
          </a:solidFill>
          <a:latin typeface="+mj-lt"/>
          <a:ea typeface="+mj-ea"/>
          <a:cs typeface="+mj-cs"/>
        </a:defRPr>
      </a:lvl1pPr>
      <a:lvl2pPr algn="ctr" rtl="0" eaLnBrk="0" fontAlgn="base" hangingPunct="0">
        <a:spcBef>
          <a:spcPct val="0"/>
        </a:spcBef>
        <a:spcAft>
          <a:spcPct val="0"/>
        </a:spcAft>
        <a:defRPr sz="4000">
          <a:solidFill>
            <a:srgbClr val="0033CC"/>
          </a:solidFill>
          <a:latin typeface="Times New Roman" pitchFamily="18" charset="0"/>
        </a:defRPr>
      </a:lvl2pPr>
      <a:lvl3pPr algn="ctr" rtl="0" eaLnBrk="0" fontAlgn="base" hangingPunct="0">
        <a:spcBef>
          <a:spcPct val="0"/>
        </a:spcBef>
        <a:spcAft>
          <a:spcPct val="0"/>
        </a:spcAft>
        <a:defRPr sz="4000">
          <a:solidFill>
            <a:srgbClr val="0033CC"/>
          </a:solidFill>
          <a:latin typeface="Times New Roman" pitchFamily="18" charset="0"/>
        </a:defRPr>
      </a:lvl3pPr>
      <a:lvl4pPr algn="ctr" rtl="0" eaLnBrk="0" fontAlgn="base" hangingPunct="0">
        <a:spcBef>
          <a:spcPct val="0"/>
        </a:spcBef>
        <a:spcAft>
          <a:spcPct val="0"/>
        </a:spcAft>
        <a:defRPr sz="4000">
          <a:solidFill>
            <a:srgbClr val="0033CC"/>
          </a:solidFill>
          <a:latin typeface="Times New Roman" pitchFamily="18" charset="0"/>
        </a:defRPr>
      </a:lvl4pPr>
      <a:lvl5pPr algn="ctr" rtl="0" eaLnBrk="0" fontAlgn="base" hangingPunct="0">
        <a:spcBef>
          <a:spcPct val="0"/>
        </a:spcBef>
        <a:spcAft>
          <a:spcPct val="0"/>
        </a:spcAft>
        <a:defRPr sz="4000">
          <a:solidFill>
            <a:srgbClr val="0033CC"/>
          </a:solidFill>
          <a:latin typeface="Times New Roman" pitchFamily="18" charset="0"/>
        </a:defRPr>
      </a:lvl5pPr>
      <a:lvl6pPr marL="457200" algn="ctr" rtl="0" eaLnBrk="0" fontAlgn="base" hangingPunct="0">
        <a:spcBef>
          <a:spcPct val="0"/>
        </a:spcBef>
        <a:spcAft>
          <a:spcPct val="0"/>
        </a:spcAft>
        <a:defRPr sz="4000">
          <a:solidFill>
            <a:srgbClr val="0033CC"/>
          </a:solidFill>
          <a:latin typeface="Times New Roman" pitchFamily="18" charset="0"/>
        </a:defRPr>
      </a:lvl6pPr>
      <a:lvl7pPr marL="914400" algn="ctr" rtl="0" eaLnBrk="0" fontAlgn="base" hangingPunct="0">
        <a:spcBef>
          <a:spcPct val="0"/>
        </a:spcBef>
        <a:spcAft>
          <a:spcPct val="0"/>
        </a:spcAft>
        <a:defRPr sz="4000">
          <a:solidFill>
            <a:srgbClr val="0033CC"/>
          </a:solidFill>
          <a:latin typeface="Times New Roman" pitchFamily="18" charset="0"/>
        </a:defRPr>
      </a:lvl7pPr>
      <a:lvl8pPr marL="1371600" algn="ctr" rtl="0" eaLnBrk="0" fontAlgn="base" hangingPunct="0">
        <a:spcBef>
          <a:spcPct val="0"/>
        </a:spcBef>
        <a:spcAft>
          <a:spcPct val="0"/>
        </a:spcAft>
        <a:defRPr sz="4000">
          <a:solidFill>
            <a:srgbClr val="0033CC"/>
          </a:solidFill>
          <a:latin typeface="Times New Roman" pitchFamily="18" charset="0"/>
        </a:defRPr>
      </a:lvl8pPr>
      <a:lvl9pPr marL="1828800" algn="ctr" rtl="0" eaLnBrk="0" fontAlgn="base" hangingPunct="0">
        <a:spcBef>
          <a:spcPct val="0"/>
        </a:spcBef>
        <a:spcAft>
          <a:spcPct val="0"/>
        </a:spcAft>
        <a:defRPr sz="4000">
          <a:solidFill>
            <a:srgbClr val="0033CC"/>
          </a:solidFill>
          <a:latin typeface="Times New Roman" pitchFamily="18" charset="0"/>
        </a:defRPr>
      </a:lvl9pPr>
    </p:titleStyle>
    <p:bodyStyle>
      <a:lvl1pPr marL="342900" indent="-342900" algn="l" rtl="0" eaLnBrk="0" fontAlgn="base" hangingPunct="0">
        <a:spcBef>
          <a:spcPct val="20000"/>
        </a:spcBef>
        <a:spcAft>
          <a:spcPct val="0"/>
        </a:spcAft>
        <a:buClr>
          <a:srgbClr val="CC0000"/>
        </a:buClr>
        <a:buSzPct val="75000"/>
        <a:buFont typeface="Monotype Sorts" pitchFamily="2" charset="2"/>
        <a:buChar char="u"/>
        <a:defRPr sz="2800" b="1">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Char char="»"/>
        <a:defRPr sz="2000">
          <a:solidFill>
            <a:srgbClr val="000000"/>
          </a:solidFill>
          <a:latin typeface="+mn-lt"/>
        </a:defRPr>
      </a:lvl3pPr>
      <a:lvl4pPr marL="1600200" indent="-228600" algn="l" rtl="0" eaLnBrk="0" fontAlgn="base" hangingPunct="0">
        <a:spcBef>
          <a:spcPct val="20000"/>
        </a:spcBef>
        <a:spcAft>
          <a:spcPct val="0"/>
        </a:spcAft>
        <a:buClr>
          <a:srgbClr val="CC0000"/>
        </a:buClr>
        <a:buSzPct val="65000"/>
        <a:buFont typeface="Monotype Sorts" pitchFamily="2" charset="2"/>
        <a:buChar char="u"/>
        <a:defRPr sz="2000">
          <a:solidFill>
            <a:srgbClr val="000000"/>
          </a:solidFill>
          <a:latin typeface="+mn-lt"/>
        </a:defRPr>
      </a:lvl4pPr>
      <a:lvl5pPr marL="2057400" indent="-228600" algn="l" rtl="0" eaLnBrk="0" fontAlgn="base" hangingPunct="0">
        <a:spcBef>
          <a:spcPct val="20000"/>
        </a:spcBef>
        <a:spcAft>
          <a:spcPct val="0"/>
        </a:spcAft>
        <a:buClr>
          <a:schemeClr val="tx1"/>
        </a:buClr>
        <a:buChar char="–"/>
        <a:defRPr sz="1600">
          <a:solidFill>
            <a:srgbClr val="000000"/>
          </a:solidFill>
          <a:latin typeface="+mn-lt"/>
        </a:defRPr>
      </a:lvl5pPr>
      <a:lvl6pPr marL="2514600" indent="-228600" algn="l" rtl="0" eaLnBrk="0" fontAlgn="base" hangingPunct="0">
        <a:spcBef>
          <a:spcPct val="20000"/>
        </a:spcBef>
        <a:spcAft>
          <a:spcPct val="0"/>
        </a:spcAft>
        <a:buClr>
          <a:schemeClr val="tx1"/>
        </a:buClr>
        <a:buChar char="–"/>
        <a:defRPr sz="1600">
          <a:solidFill>
            <a:srgbClr val="000000"/>
          </a:solidFill>
          <a:latin typeface="+mn-lt"/>
        </a:defRPr>
      </a:lvl6pPr>
      <a:lvl7pPr marL="2971800" indent="-228600" algn="l" rtl="0" eaLnBrk="0" fontAlgn="base" hangingPunct="0">
        <a:spcBef>
          <a:spcPct val="20000"/>
        </a:spcBef>
        <a:spcAft>
          <a:spcPct val="0"/>
        </a:spcAft>
        <a:buClr>
          <a:schemeClr val="tx1"/>
        </a:buClr>
        <a:buChar char="–"/>
        <a:defRPr sz="1600">
          <a:solidFill>
            <a:srgbClr val="000000"/>
          </a:solidFill>
          <a:latin typeface="+mn-lt"/>
        </a:defRPr>
      </a:lvl7pPr>
      <a:lvl8pPr marL="3429000" indent="-228600" algn="l" rtl="0" eaLnBrk="0" fontAlgn="base" hangingPunct="0">
        <a:spcBef>
          <a:spcPct val="20000"/>
        </a:spcBef>
        <a:spcAft>
          <a:spcPct val="0"/>
        </a:spcAft>
        <a:buClr>
          <a:schemeClr val="tx1"/>
        </a:buClr>
        <a:buChar char="–"/>
        <a:defRPr sz="1600">
          <a:solidFill>
            <a:srgbClr val="000000"/>
          </a:solidFill>
          <a:latin typeface="+mn-lt"/>
        </a:defRPr>
      </a:lvl8pPr>
      <a:lvl9pPr marL="3886200" indent="-228600" algn="l" rtl="0" eaLnBrk="0" fontAlgn="base" hangingPunct="0">
        <a:spcBef>
          <a:spcPct val="20000"/>
        </a:spcBef>
        <a:spcAft>
          <a:spcPct val="0"/>
        </a:spcAft>
        <a:buClr>
          <a:schemeClr val="tx1"/>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video" Target="../media/media1.mp4"/><Relationship Id="rId7" Type="http://schemas.openxmlformats.org/officeDocument/2006/relationships/image" Target="../media/image9.png"/><Relationship Id="rId2" Type="http://schemas.microsoft.com/office/2007/relationships/media" Target="../media/media1.mp4"/><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notesSlide" Target="../notesSlides/notesSlide31.xml"/><Relationship Id="rId4" Type="http://schemas.openxmlformats.org/officeDocument/2006/relationships/slideLayout" Target="../slideLayouts/slideLayout7.xm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file:///C:\Users\cristina\Desktop\talks\2009-ARI-Workshop\ARI%2020091008.wav"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4"/>
          <p:cNvSpPr>
            <a:spLocks noChangeArrowheads="1"/>
          </p:cNvSpPr>
          <p:nvPr/>
        </p:nvSpPr>
        <p:spPr bwMode="auto">
          <a:xfrm rot="16200000">
            <a:off x="-443251" y="5421136"/>
            <a:ext cx="1387913" cy="501411"/>
          </a:xfrm>
          <a:prstGeom prst="rect">
            <a:avLst/>
          </a:prstGeom>
          <a:noFill/>
          <a:ln w="9525">
            <a:noFill/>
            <a:miter lim="800000"/>
            <a:headEnd/>
            <a:tailEnd/>
          </a:ln>
        </p:spPr>
        <p:txBody>
          <a:bodyPr wrap="none" lIns="73025" tIns="36512" rIns="73025" bIns="36512" anchor="ctr"/>
          <a:lstStyle/>
          <a:p>
            <a:pPr marL="1463675" lvl="4" algn="r" defTabSz="585788" eaLnBrk="0" hangingPunct="0"/>
            <a:r>
              <a:rPr lang="en-US" sz="1800" b="1" dirty="0">
                <a:solidFill>
                  <a:srgbClr val="6A6A6A"/>
                </a:solidFill>
                <a:latin typeface="Times New Roman" pitchFamily="18" charset="0"/>
              </a:rPr>
              <a:t># Students</a:t>
            </a:r>
            <a:endParaRPr lang="en-US" sz="1800" b="1" dirty="0">
              <a:solidFill>
                <a:schemeClr val="tx2"/>
              </a:solidFill>
              <a:latin typeface="Times New Roman" pitchFamily="18" charset="0"/>
            </a:endParaRPr>
          </a:p>
        </p:txBody>
      </p:sp>
      <p:sp>
        <p:nvSpPr>
          <p:cNvPr id="60422" name="Rectangle 5"/>
          <p:cNvSpPr>
            <a:spLocks noChangeArrowheads="1"/>
          </p:cNvSpPr>
          <p:nvPr/>
        </p:nvSpPr>
        <p:spPr bwMode="auto">
          <a:xfrm>
            <a:off x="3142061" y="6331575"/>
            <a:ext cx="1628651" cy="350736"/>
          </a:xfrm>
          <a:prstGeom prst="rect">
            <a:avLst/>
          </a:prstGeom>
          <a:noFill/>
          <a:ln w="9525">
            <a:noFill/>
            <a:miter lim="800000"/>
            <a:headEnd/>
            <a:tailEnd/>
          </a:ln>
        </p:spPr>
        <p:txBody>
          <a:bodyPr wrap="none" lIns="73025" tIns="36512" rIns="73025" bIns="36512">
            <a:spAutoFit/>
          </a:bodyPr>
          <a:lstStyle/>
          <a:p>
            <a:pPr defTabSz="585788" eaLnBrk="0" hangingPunct="0"/>
            <a:r>
              <a:rPr lang="en-US" sz="1800" b="1" dirty="0">
                <a:solidFill>
                  <a:srgbClr val="6A6A6A"/>
                </a:solidFill>
              </a:rPr>
              <a:t>Learning gains</a:t>
            </a:r>
          </a:p>
        </p:txBody>
      </p:sp>
      <p:sp>
        <p:nvSpPr>
          <p:cNvPr id="60424" name="Freeform 7"/>
          <p:cNvSpPr>
            <a:spLocks/>
          </p:cNvSpPr>
          <p:nvPr/>
        </p:nvSpPr>
        <p:spPr bwMode="auto">
          <a:xfrm>
            <a:off x="5524198" y="3846008"/>
            <a:ext cx="2599010" cy="2453880"/>
          </a:xfrm>
          <a:custGeom>
            <a:avLst/>
            <a:gdLst>
              <a:gd name="T0" fmla="*/ 0 w 1166"/>
              <a:gd name="T1" fmla="*/ 25887 h 1400"/>
              <a:gd name="T2" fmla="*/ 173 w 1166"/>
              <a:gd name="T3" fmla="*/ 25847 h 1400"/>
              <a:gd name="T4" fmla="*/ 365 w 1166"/>
              <a:gd name="T5" fmla="*/ 25797 h 1400"/>
              <a:gd name="T6" fmla="*/ 543 w 1166"/>
              <a:gd name="T7" fmla="*/ 25754 h 1400"/>
              <a:gd name="T8" fmla="*/ 709 w 1166"/>
              <a:gd name="T9" fmla="*/ 25638 h 1400"/>
              <a:gd name="T10" fmla="*/ 897 w 1166"/>
              <a:gd name="T11" fmla="*/ 25454 h 1400"/>
              <a:gd name="T12" fmla="*/ 1089 w 1166"/>
              <a:gd name="T13" fmla="*/ 25175 h 1400"/>
              <a:gd name="T14" fmla="*/ 1280 w 1166"/>
              <a:gd name="T15" fmla="*/ 24764 h 1400"/>
              <a:gd name="T16" fmla="*/ 1438 w 1166"/>
              <a:gd name="T17" fmla="*/ 24168 h 1400"/>
              <a:gd name="T18" fmla="*/ 1637 w 1166"/>
              <a:gd name="T19" fmla="*/ 23392 h 1400"/>
              <a:gd name="T20" fmla="*/ 1819 w 1166"/>
              <a:gd name="T21" fmla="*/ 22398 h 1400"/>
              <a:gd name="T22" fmla="*/ 2005 w 1166"/>
              <a:gd name="T23" fmla="*/ 21118 h 1400"/>
              <a:gd name="T24" fmla="*/ 2174 w 1166"/>
              <a:gd name="T25" fmla="*/ 19619 h 1400"/>
              <a:gd name="T26" fmla="*/ 2370 w 1166"/>
              <a:gd name="T27" fmla="*/ 17908 h 1400"/>
              <a:gd name="T28" fmla="*/ 2546 w 1166"/>
              <a:gd name="T29" fmla="*/ 15997 h 1400"/>
              <a:gd name="T30" fmla="*/ 2738 w 1166"/>
              <a:gd name="T31" fmla="*/ 13945 h 1400"/>
              <a:gd name="T32" fmla="*/ 2902 w 1166"/>
              <a:gd name="T33" fmla="*/ 11913 h 1400"/>
              <a:gd name="T34" fmla="*/ 3083 w 1166"/>
              <a:gd name="T35" fmla="*/ 9850 h 1400"/>
              <a:gd name="T36" fmla="*/ 3282 w 1166"/>
              <a:gd name="T37" fmla="*/ 7958 h 1400"/>
              <a:gd name="T38" fmla="*/ 3462 w 1166"/>
              <a:gd name="T39" fmla="*/ 6230 h 1400"/>
              <a:gd name="T40" fmla="*/ 3628 w 1166"/>
              <a:gd name="T41" fmla="*/ 4745 h 1400"/>
              <a:gd name="T42" fmla="*/ 3821 w 1166"/>
              <a:gd name="T43" fmla="*/ 3465 h 1400"/>
              <a:gd name="T44" fmla="*/ 4010 w 1166"/>
              <a:gd name="T45" fmla="*/ 2453 h 1400"/>
              <a:gd name="T46" fmla="*/ 4195 w 1166"/>
              <a:gd name="T47" fmla="*/ 1682 h 1400"/>
              <a:gd name="T48" fmla="*/ 4355 w 1166"/>
              <a:gd name="T49" fmla="*/ 1092 h 1400"/>
              <a:gd name="T50" fmla="*/ 4551 w 1166"/>
              <a:gd name="T51" fmla="*/ 689 h 1400"/>
              <a:gd name="T52" fmla="*/ 4743 w 1166"/>
              <a:gd name="T53" fmla="*/ 423 h 1400"/>
              <a:gd name="T54" fmla="*/ 4926 w 1166"/>
              <a:gd name="T55" fmla="*/ 241 h 1400"/>
              <a:gd name="T56" fmla="*/ 5089 w 1166"/>
              <a:gd name="T57" fmla="*/ 95 h 1400"/>
              <a:gd name="T58" fmla="*/ 5288 w 1166"/>
              <a:gd name="T59" fmla="*/ 55 h 1400"/>
              <a:gd name="T60" fmla="*/ 5461 w 1166"/>
              <a:gd name="T61" fmla="*/ 0 h 1400"/>
              <a:gd name="T62" fmla="*/ 5654 w 1166"/>
              <a:gd name="T63" fmla="*/ 0 h 1400"/>
              <a:gd name="T64" fmla="*/ 5816 w 1166"/>
              <a:gd name="T65" fmla="*/ 0 h 1400"/>
              <a:gd name="T66" fmla="*/ 6001 w 1166"/>
              <a:gd name="T67" fmla="*/ 95 h 1400"/>
              <a:gd name="T68" fmla="*/ 6203 w 1166"/>
              <a:gd name="T69" fmla="*/ 181 h 1400"/>
              <a:gd name="T70" fmla="*/ 6377 w 1166"/>
              <a:gd name="T71" fmla="*/ 333 h 1400"/>
              <a:gd name="T72" fmla="*/ 6552 w 1166"/>
              <a:gd name="T73" fmla="*/ 553 h 1400"/>
              <a:gd name="T74" fmla="*/ 6740 w 1166"/>
              <a:gd name="T75" fmla="*/ 863 h 1400"/>
              <a:gd name="T76" fmla="*/ 6923 w 1166"/>
              <a:gd name="T77" fmla="*/ 1365 h 1400"/>
              <a:gd name="T78" fmla="*/ 7112 w 1166"/>
              <a:gd name="T79" fmla="*/ 2047 h 1400"/>
              <a:gd name="T80" fmla="*/ 7291 w 1166"/>
              <a:gd name="T81" fmla="*/ 2958 h 1400"/>
              <a:gd name="T82" fmla="*/ 7464 w 1166"/>
              <a:gd name="T83" fmla="*/ 4090 h 1400"/>
              <a:gd name="T84" fmla="*/ 7662 w 1166"/>
              <a:gd name="T85" fmla="*/ 5455 h 1400"/>
              <a:gd name="T86" fmla="*/ 7847 w 1166"/>
              <a:gd name="T87" fmla="*/ 7102 h 1400"/>
              <a:gd name="T88" fmla="*/ 8006 w 1166"/>
              <a:gd name="T89" fmla="*/ 8915 h 1400"/>
              <a:gd name="T90" fmla="*/ 8200 w 1166"/>
              <a:gd name="T91" fmla="*/ 10860 h 1400"/>
              <a:gd name="T92" fmla="*/ 8373 w 1166"/>
              <a:gd name="T93" fmla="*/ 12950 h 1400"/>
              <a:gd name="T94" fmla="*/ 8574 w 1166"/>
              <a:gd name="T95" fmla="*/ 14983 h 1400"/>
              <a:gd name="T96" fmla="*/ 8743 w 1166"/>
              <a:gd name="T97" fmla="*/ 16944 h 1400"/>
              <a:gd name="T98" fmla="*/ 8928 w 1166"/>
              <a:gd name="T99" fmla="*/ 18796 h 1400"/>
              <a:gd name="T100" fmla="*/ 9113 w 1166"/>
              <a:gd name="T101" fmla="*/ 20390 h 1400"/>
              <a:gd name="T102" fmla="*/ 9308 w 1166"/>
              <a:gd name="T103" fmla="*/ 21797 h 1400"/>
              <a:gd name="T104" fmla="*/ 9471 w 1166"/>
              <a:gd name="T105" fmla="*/ 22953 h 1400"/>
              <a:gd name="T106" fmla="*/ 9652 w 1166"/>
              <a:gd name="T107" fmla="*/ 23800 h 1400"/>
              <a:gd name="T108" fmla="*/ 9844 w 1166"/>
              <a:gd name="T109" fmla="*/ 24479 h 1400"/>
              <a:gd name="T110" fmla="*/ 10039 w 1166"/>
              <a:gd name="T111" fmla="*/ 24979 h 1400"/>
              <a:gd name="T112" fmla="*/ 10206 w 1166"/>
              <a:gd name="T113" fmla="*/ 25299 h 1400"/>
              <a:gd name="T114" fmla="*/ 10382 w 1166"/>
              <a:gd name="T115" fmla="*/ 25534 h 1400"/>
              <a:gd name="T116" fmla="*/ 10575 w 1166"/>
              <a:gd name="T117" fmla="*/ 25703 h 1400"/>
              <a:gd name="T118" fmla="*/ 10757 w 1166"/>
              <a:gd name="T119" fmla="*/ 25797 h 1400"/>
              <a:gd name="T120" fmla="*/ 10925 w 1166"/>
              <a:gd name="T121" fmla="*/ 25847 h 1400"/>
              <a:gd name="T122" fmla="*/ 11119 w 1166"/>
              <a:gd name="T123" fmla="*/ 25887 h 1400"/>
              <a:gd name="T124" fmla="*/ 0 w 1166"/>
              <a:gd name="T125" fmla="*/ 25887 h 14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66"/>
              <a:gd name="T190" fmla="*/ 0 h 1400"/>
              <a:gd name="T191" fmla="*/ 1166 w 1166"/>
              <a:gd name="T192" fmla="*/ 1400 h 14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66" h="1400">
                <a:moveTo>
                  <a:pt x="0" y="1400"/>
                </a:moveTo>
                <a:lnTo>
                  <a:pt x="0" y="1400"/>
                </a:lnTo>
                <a:lnTo>
                  <a:pt x="9" y="1400"/>
                </a:lnTo>
                <a:lnTo>
                  <a:pt x="18" y="1398"/>
                </a:lnTo>
                <a:lnTo>
                  <a:pt x="29" y="1398"/>
                </a:lnTo>
                <a:lnTo>
                  <a:pt x="38" y="1395"/>
                </a:lnTo>
                <a:lnTo>
                  <a:pt x="46" y="1395"/>
                </a:lnTo>
                <a:lnTo>
                  <a:pt x="57" y="1393"/>
                </a:lnTo>
                <a:lnTo>
                  <a:pt x="66" y="1390"/>
                </a:lnTo>
                <a:lnTo>
                  <a:pt x="75" y="1386"/>
                </a:lnTo>
                <a:lnTo>
                  <a:pt x="86" y="1381"/>
                </a:lnTo>
                <a:lnTo>
                  <a:pt x="94" y="1376"/>
                </a:lnTo>
                <a:lnTo>
                  <a:pt x="105" y="1368"/>
                </a:lnTo>
                <a:lnTo>
                  <a:pt x="114" y="1361"/>
                </a:lnTo>
                <a:lnTo>
                  <a:pt x="123" y="1351"/>
                </a:lnTo>
                <a:lnTo>
                  <a:pt x="134" y="1339"/>
                </a:lnTo>
                <a:lnTo>
                  <a:pt x="143" y="1324"/>
                </a:lnTo>
                <a:lnTo>
                  <a:pt x="151" y="1307"/>
                </a:lnTo>
                <a:lnTo>
                  <a:pt x="162" y="1287"/>
                </a:lnTo>
                <a:lnTo>
                  <a:pt x="171" y="1265"/>
                </a:lnTo>
                <a:lnTo>
                  <a:pt x="182" y="1241"/>
                </a:lnTo>
                <a:lnTo>
                  <a:pt x="191" y="1211"/>
                </a:lnTo>
                <a:lnTo>
                  <a:pt x="199" y="1179"/>
                </a:lnTo>
                <a:lnTo>
                  <a:pt x="210" y="1142"/>
                </a:lnTo>
                <a:lnTo>
                  <a:pt x="219" y="1103"/>
                </a:lnTo>
                <a:lnTo>
                  <a:pt x="228" y="1061"/>
                </a:lnTo>
                <a:lnTo>
                  <a:pt x="239" y="1017"/>
                </a:lnTo>
                <a:lnTo>
                  <a:pt x="248" y="968"/>
                </a:lnTo>
                <a:lnTo>
                  <a:pt x="258" y="916"/>
                </a:lnTo>
                <a:lnTo>
                  <a:pt x="267" y="865"/>
                </a:lnTo>
                <a:lnTo>
                  <a:pt x="276" y="811"/>
                </a:lnTo>
                <a:lnTo>
                  <a:pt x="287" y="754"/>
                </a:lnTo>
                <a:lnTo>
                  <a:pt x="296" y="700"/>
                </a:lnTo>
                <a:lnTo>
                  <a:pt x="304" y="644"/>
                </a:lnTo>
                <a:lnTo>
                  <a:pt x="315" y="587"/>
                </a:lnTo>
                <a:lnTo>
                  <a:pt x="324" y="533"/>
                </a:lnTo>
                <a:lnTo>
                  <a:pt x="335" y="482"/>
                </a:lnTo>
                <a:lnTo>
                  <a:pt x="344" y="430"/>
                </a:lnTo>
                <a:lnTo>
                  <a:pt x="352" y="384"/>
                </a:lnTo>
                <a:lnTo>
                  <a:pt x="363" y="337"/>
                </a:lnTo>
                <a:lnTo>
                  <a:pt x="372" y="295"/>
                </a:lnTo>
                <a:lnTo>
                  <a:pt x="381" y="256"/>
                </a:lnTo>
                <a:lnTo>
                  <a:pt x="392" y="221"/>
                </a:lnTo>
                <a:lnTo>
                  <a:pt x="401" y="187"/>
                </a:lnTo>
                <a:lnTo>
                  <a:pt x="412" y="160"/>
                </a:lnTo>
                <a:lnTo>
                  <a:pt x="420" y="133"/>
                </a:lnTo>
                <a:lnTo>
                  <a:pt x="429" y="111"/>
                </a:lnTo>
                <a:lnTo>
                  <a:pt x="440" y="91"/>
                </a:lnTo>
                <a:lnTo>
                  <a:pt x="449" y="74"/>
                </a:lnTo>
                <a:lnTo>
                  <a:pt x="457" y="59"/>
                </a:lnTo>
                <a:lnTo>
                  <a:pt x="468" y="47"/>
                </a:lnTo>
                <a:lnTo>
                  <a:pt x="477" y="37"/>
                </a:lnTo>
                <a:lnTo>
                  <a:pt x="488" y="30"/>
                </a:lnTo>
                <a:lnTo>
                  <a:pt x="497" y="23"/>
                </a:lnTo>
                <a:lnTo>
                  <a:pt x="506" y="18"/>
                </a:lnTo>
                <a:lnTo>
                  <a:pt x="516" y="13"/>
                </a:lnTo>
                <a:lnTo>
                  <a:pt x="525" y="10"/>
                </a:lnTo>
                <a:lnTo>
                  <a:pt x="534" y="5"/>
                </a:lnTo>
                <a:lnTo>
                  <a:pt x="545" y="5"/>
                </a:lnTo>
                <a:lnTo>
                  <a:pt x="554" y="3"/>
                </a:lnTo>
                <a:lnTo>
                  <a:pt x="565" y="0"/>
                </a:lnTo>
                <a:lnTo>
                  <a:pt x="573" y="0"/>
                </a:lnTo>
                <a:lnTo>
                  <a:pt x="582" y="0"/>
                </a:lnTo>
                <a:lnTo>
                  <a:pt x="593" y="0"/>
                </a:lnTo>
                <a:lnTo>
                  <a:pt x="602" y="0"/>
                </a:lnTo>
                <a:lnTo>
                  <a:pt x="610" y="0"/>
                </a:lnTo>
                <a:lnTo>
                  <a:pt x="621" y="3"/>
                </a:lnTo>
                <a:lnTo>
                  <a:pt x="630" y="5"/>
                </a:lnTo>
                <a:lnTo>
                  <a:pt x="639" y="5"/>
                </a:lnTo>
                <a:lnTo>
                  <a:pt x="650" y="10"/>
                </a:lnTo>
                <a:lnTo>
                  <a:pt x="659" y="13"/>
                </a:lnTo>
                <a:lnTo>
                  <a:pt x="669" y="18"/>
                </a:lnTo>
                <a:lnTo>
                  <a:pt x="678" y="23"/>
                </a:lnTo>
                <a:lnTo>
                  <a:pt x="687" y="30"/>
                </a:lnTo>
                <a:lnTo>
                  <a:pt x="698" y="37"/>
                </a:lnTo>
                <a:lnTo>
                  <a:pt x="707" y="47"/>
                </a:lnTo>
                <a:lnTo>
                  <a:pt x="715" y="59"/>
                </a:lnTo>
                <a:lnTo>
                  <a:pt x="726" y="74"/>
                </a:lnTo>
                <a:lnTo>
                  <a:pt x="735" y="91"/>
                </a:lnTo>
                <a:lnTo>
                  <a:pt x="746" y="111"/>
                </a:lnTo>
                <a:lnTo>
                  <a:pt x="755" y="133"/>
                </a:lnTo>
                <a:lnTo>
                  <a:pt x="764" y="160"/>
                </a:lnTo>
                <a:lnTo>
                  <a:pt x="774" y="187"/>
                </a:lnTo>
                <a:lnTo>
                  <a:pt x="783" y="221"/>
                </a:lnTo>
                <a:lnTo>
                  <a:pt x="792" y="256"/>
                </a:lnTo>
                <a:lnTo>
                  <a:pt x="803" y="295"/>
                </a:lnTo>
                <a:lnTo>
                  <a:pt x="812" y="337"/>
                </a:lnTo>
                <a:lnTo>
                  <a:pt x="823" y="384"/>
                </a:lnTo>
                <a:lnTo>
                  <a:pt x="831" y="430"/>
                </a:lnTo>
                <a:lnTo>
                  <a:pt x="840" y="482"/>
                </a:lnTo>
                <a:lnTo>
                  <a:pt x="851" y="533"/>
                </a:lnTo>
                <a:lnTo>
                  <a:pt x="860" y="587"/>
                </a:lnTo>
                <a:lnTo>
                  <a:pt x="868" y="644"/>
                </a:lnTo>
                <a:lnTo>
                  <a:pt x="879" y="700"/>
                </a:lnTo>
                <a:lnTo>
                  <a:pt x="888" y="754"/>
                </a:lnTo>
                <a:lnTo>
                  <a:pt x="899" y="811"/>
                </a:lnTo>
                <a:lnTo>
                  <a:pt x="908" y="865"/>
                </a:lnTo>
                <a:lnTo>
                  <a:pt x="917" y="916"/>
                </a:lnTo>
                <a:lnTo>
                  <a:pt x="927" y="968"/>
                </a:lnTo>
                <a:lnTo>
                  <a:pt x="936" y="1017"/>
                </a:lnTo>
                <a:lnTo>
                  <a:pt x="945" y="1061"/>
                </a:lnTo>
                <a:lnTo>
                  <a:pt x="956" y="1103"/>
                </a:lnTo>
                <a:lnTo>
                  <a:pt x="965" y="1142"/>
                </a:lnTo>
                <a:lnTo>
                  <a:pt x="976" y="1179"/>
                </a:lnTo>
                <a:lnTo>
                  <a:pt x="984" y="1211"/>
                </a:lnTo>
                <a:lnTo>
                  <a:pt x="993" y="1241"/>
                </a:lnTo>
                <a:lnTo>
                  <a:pt x="1004" y="1265"/>
                </a:lnTo>
                <a:lnTo>
                  <a:pt x="1013" y="1287"/>
                </a:lnTo>
                <a:lnTo>
                  <a:pt x="1022" y="1307"/>
                </a:lnTo>
                <a:lnTo>
                  <a:pt x="1032" y="1324"/>
                </a:lnTo>
                <a:lnTo>
                  <a:pt x="1041" y="1339"/>
                </a:lnTo>
                <a:lnTo>
                  <a:pt x="1052" y="1351"/>
                </a:lnTo>
                <a:lnTo>
                  <a:pt x="1061" y="1361"/>
                </a:lnTo>
                <a:lnTo>
                  <a:pt x="1070" y="1368"/>
                </a:lnTo>
                <a:lnTo>
                  <a:pt x="1081" y="1376"/>
                </a:lnTo>
                <a:lnTo>
                  <a:pt x="1089" y="1381"/>
                </a:lnTo>
                <a:lnTo>
                  <a:pt x="1098" y="1386"/>
                </a:lnTo>
                <a:lnTo>
                  <a:pt x="1109" y="1390"/>
                </a:lnTo>
                <a:lnTo>
                  <a:pt x="1118" y="1393"/>
                </a:lnTo>
                <a:lnTo>
                  <a:pt x="1129" y="1395"/>
                </a:lnTo>
                <a:lnTo>
                  <a:pt x="1137" y="1395"/>
                </a:lnTo>
                <a:lnTo>
                  <a:pt x="1146" y="1398"/>
                </a:lnTo>
                <a:lnTo>
                  <a:pt x="1157" y="1398"/>
                </a:lnTo>
                <a:lnTo>
                  <a:pt x="1166" y="1400"/>
                </a:lnTo>
                <a:lnTo>
                  <a:pt x="0" y="1400"/>
                </a:lnTo>
                <a:close/>
              </a:path>
            </a:pathLst>
          </a:custGeom>
          <a:solidFill>
            <a:schemeClr val="accent5">
              <a:lumMod val="90000"/>
              <a:alpha val="68000"/>
            </a:schemeClr>
          </a:solidFill>
          <a:ln w="9525">
            <a:noFill/>
            <a:round/>
            <a:headEnd/>
            <a:tailEnd/>
          </a:ln>
        </p:spPr>
        <p:txBody>
          <a:bodyPr/>
          <a:lstStyle/>
          <a:p>
            <a:endParaRPr lang="en-US" sz="1800"/>
          </a:p>
        </p:txBody>
      </p:sp>
      <p:sp>
        <p:nvSpPr>
          <p:cNvPr id="60425" name="Freeform 8"/>
          <p:cNvSpPr>
            <a:spLocks/>
          </p:cNvSpPr>
          <p:nvPr/>
        </p:nvSpPr>
        <p:spPr bwMode="auto">
          <a:xfrm>
            <a:off x="3329440" y="6146520"/>
            <a:ext cx="43375" cy="6338"/>
          </a:xfrm>
          <a:custGeom>
            <a:avLst/>
            <a:gdLst>
              <a:gd name="T0" fmla="*/ 0 w 20"/>
              <a:gd name="T1" fmla="*/ 26 h 4"/>
              <a:gd name="T2" fmla="*/ 26 w 20"/>
              <a:gd name="T3" fmla="*/ 17 h 4"/>
              <a:gd name="T4" fmla="*/ 149 w 20"/>
              <a:gd name="T5" fmla="*/ 0 h 4"/>
              <a:gd name="T6" fmla="*/ 119 w 20"/>
              <a:gd name="T7" fmla="*/ 26 h 4"/>
              <a:gd name="T8" fmla="*/ 0 w 20"/>
              <a:gd name="T9" fmla="*/ 26 h 4"/>
              <a:gd name="T10" fmla="*/ 0 60000 65536"/>
              <a:gd name="T11" fmla="*/ 0 60000 65536"/>
              <a:gd name="T12" fmla="*/ 0 60000 65536"/>
              <a:gd name="T13" fmla="*/ 0 60000 65536"/>
              <a:gd name="T14" fmla="*/ 0 60000 65536"/>
              <a:gd name="T15" fmla="*/ 0 w 20"/>
              <a:gd name="T16" fmla="*/ 0 h 4"/>
              <a:gd name="T17" fmla="*/ 20 w 20"/>
              <a:gd name="T18" fmla="*/ 4 h 4"/>
            </a:gdLst>
            <a:ahLst/>
            <a:cxnLst>
              <a:cxn ang="T10">
                <a:pos x="T0" y="T1"/>
              </a:cxn>
              <a:cxn ang="T11">
                <a:pos x="T2" y="T3"/>
              </a:cxn>
              <a:cxn ang="T12">
                <a:pos x="T4" y="T5"/>
              </a:cxn>
              <a:cxn ang="T13">
                <a:pos x="T6" y="T7"/>
              </a:cxn>
              <a:cxn ang="T14">
                <a:pos x="T8" y="T9"/>
              </a:cxn>
            </a:cxnLst>
            <a:rect l="T15" t="T16" r="T17" b="T18"/>
            <a:pathLst>
              <a:path w="20" h="4">
                <a:moveTo>
                  <a:pt x="0" y="4"/>
                </a:moveTo>
                <a:lnTo>
                  <a:pt x="4" y="2"/>
                </a:lnTo>
                <a:lnTo>
                  <a:pt x="20" y="0"/>
                </a:lnTo>
                <a:lnTo>
                  <a:pt x="16" y="4"/>
                </a:lnTo>
                <a:lnTo>
                  <a:pt x="0" y="4"/>
                </a:lnTo>
                <a:close/>
              </a:path>
            </a:pathLst>
          </a:custGeom>
          <a:solidFill>
            <a:srgbClr val="BF00BF"/>
          </a:solidFill>
          <a:ln w="6350">
            <a:solidFill>
              <a:srgbClr val="000000"/>
            </a:solidFill>
            <a:round/>
            <a:headEnd/>
            <a:tailEnd/>
          </a:ln>
        </p:spPr>
        <p:txBody>
          <a:bodyPr/>
          <a:lstStyle/>
          <a:p>
            <a:endParaRPr lang="en-US" sz="1800"/>
          </a:p>
        </p:txBody>
      </p:sp>
      <p:sp>
        <p:nvSpPr>
          <p:cNvPr id="60426" name="Freeform 9"/>
          <p:cNvSpPr>
            <a:spLocks/>
          </p:cNvSpPr>
          <p:nvPr/>
        </p:nvSpPr>
        <p:spPr bwMode="auto">
          <a:xfrm>
            <a:off x="3364139" y="6146520"/>
            <a:ext cx="53785" cy="6338"/>
          </a:xfrm>
          <a:custGeom>
            <a:avLst/>
            <a:gdLst>
              <a:gd name="T0" fmla="*/ 0 w 24"/>
              <a:gd name="T1" fmla="*/ 26 h 4"/>
              <a:gd name="T2" fmla="*/ 36 w 24"/>
              <a:gd name="T3" fmla="*/ 0 h 4"/>
              <a:gd name="T4" fmla="*/ 242 w 24"/>
              <a:gd name="T5" fmla="*/ 0 h 4"/>
              <a:gd name="T6" fmla="*/ 161 w 24"/>
              <a:gd name="T7" fmla="*/ 17 h 4"/>
              <a:gd name="T8" fmla="*/ 0 w 24"/>
              <a:gd name="T9" fmla="*/ 26 h 4"/>
              <a:gd name="T10" fmla="*/ 0 60000 65536"/>
              <a:gd name="T11" fmla="*/ 0 60000 65536"/>
              <a:gd name="T12" fmla="*/ 0 60000 65536"/>
              <a:gd name="T13" fmla="*/ 0 60000 65536"/>
              <a:gd name="T14" fmla="*/ 0 60000 65536"/>
              <a:gd name="T15" fmla="*/ 0 w 24"/>
              <a:gd name="T16" fmla="*/ 0 h 4"/>
              <a:gd name="T17" fmla="*/ 24 w 24"/>
              <a:gd name="T18" fmla="*/ 4 h 4"/>
            </a:gdLst>
            <a:ahLst/>
            <a:cxnLst>
              <a:cxn ang="T10">
                <a:pos x="T0" y="T1"/>
              </a:cxn>
              <a:cxn ang="T11">
                <a:pos x="T2" y="T3"/>
              </a:cxn>
              <a:cxn ang="T12">
                <a:pos x="T4" y="T5"/>
              </a:cxn>
              <a:cxn ang="T13">
                <a:pos x="T6" y="T7"/>
              </a:cxn>
              <a:cxn ang="T14">
                <a:pos x="T8" y="T9"/>
              </a:cxn>
            </a:cxnLst>
            <a:rect l="T15" t="T16" r="T17" b="T18"/>
            <a:pathLst>
              <a:path w="24" h="4">
                <a:moveTo>
                  <a:pt x="0" y="4"/>
                </a:moveTo>
                <a:lnTo>
                  <a:pt x="4" y="0"/>
                </a:lnTo>
                <a:lnTo>
                  <a:pt x="24" y="0"/>
                </a:lnTo>
                <a:lnTo>
                  <a:pt x="16" y="2"/>
                </a:lnTo>
                <a:lnTo>
                  <a:pt x="0" y="4"/>
                </a:lnTo>
                <a:close/>
              </a:path>
            </a:pathLst>
          </a:custGeom>
          <a:solidFill>
            <a:srgbClr val="BF00BF"/>
          </a:solidFill>
          <a:ln w="6350">
            <a:solidFill>
              <a:srgbClr val="000000"/>
            </a:solidFill>
            <a:round/>
            <a:headEnd/>
            <a:tailEnd/>
          </a:ln>
        </p:spPr>
        <p:txBody>
          <a:bodyPr/>
          <a:lstStyle/>
          <a:p>
            <a:endParaRPr lang="en-US" sz="1800"/>
          </a:p>
        </p:txBody>
      </p:sp>
      <p:sp>
        <p:nvSpPr>
          <p:cNvPr id="60427" name="Freeform 10"/>
          <p:cNvSpPr>
            <a:spLocks/>
          </p:cNvSpPr>
          <p:nvPr/>
        </p:nvSpPr>
        <p:spPr bwMode="auto">
          <a:xfrm>
            <a:off x="3400574" y="6146520"/>
            <a:ext cx="53785" cy="3803"/>
          </a:xfrm>
          <a:custGeom>
            <a:avLst/>
            <a:gdLst>
              <a:gd name="T0" fmla="*/ 0 w 24"/>
              <a:gd name="T1" fmla="*/ 63 h 2"/>
              <a:gd name="T2" fmla="*/ 79 w 24"/>
              <a:gd name="T3" fmla="*/ 0 h 2"/>
              <a:gd name="T4" fmla="*/ 242 w 24"/>
              <a:gd name="T5" fmla="*/ 0 h 2"/>
              <a:gd name="T6" fmla="*/ 207 w 24"/>
              <a:gd name="T7" fmla="*/ 63 h 2"/>
              <a:gd name="T8" fmla="*/ 0 w 24"/>
              <a:gd name="T9" fmla="*/ 63 h 2"/>
              <a:gd name="T10" fmla="*/ 0 60000 65536"/>
              <a:gd name="T11" fmla="*/ 0 60000 65536"/>
              <a:gd name="T12" fmla="*/ 0 60000 65536"/>
              <a:gd name="T13" fmla="*/ 0 60000 65536"/>
              <a:gd name="T14" fmla="*/ 0 60000 65536"/>
              <a:gd name="T15" fmla="*/ 0 w 24"/>
              <a:gd name="T16" fmla="*/ 0 h 2"/>
              <a:gd name="T17" fmla="*/ 24 w 24"/>
              <a:gd name="T18" fmla="*/ 2 h 2"/>
            </a:gdLst>
            <a:ahLst/>
            <a:cxnLst>
              <a:cxn ang="T10">
                <a:pos x="T0" y="T1"/>
              </a:cxn>
              <a:cxn ang="T11">
                <a:pos x="T2" y="T3"/>
              </a:cxn>
              <a:cxn ang="T12">
                <a:pos x="T4" y="T5"/>
              </a:cxn>
              <a:cxn ang="T13">
                <a:pos x="T6" y="T7"/>
              </a:cxn>
              <a:cxn ang="T14">
                <a:pos x="T8" y="T9"/>
              </a:cxn>
            </a:cxnLst>
            <a:rect l="T15" t="T16" r="T17" b="T18"/>
            <a:pathLst>
              <a:path w="24" h="2">
                <a:moveTo>
                  <a:pt x="0" y="2"/>
                </a:moveTo>
                <a:lnTo>
                  <a:pt x="8" y="0"/>
                </a:lnTo>
                <a:lnTo>
                  <a:pt x="24" y="0"/>
                </a:lnTo>
                <a:lnTo>
                  <a:pt x="20" y="2"/>
                </a:lnTo>
                <a:lnTo>
                  <a:pt x="0" y="2"/>
                </a:lnTo>
                <a:close/>
              </a:path>
            </a:pathLst>
          </a:custGeom>
          <a:solidFill>
            <a:srgbClr val="BF00BF"/>
          </a:solidFill>
          <a:ln w="6350">
            <a:solidFill>
              <a:srgbClr val="000000"/>
            </a:solidFill>
            <a:round/>
            <a:headEnd/>
            <a:tailEnd/>
          </a:ln>
        </p:spPr>
        <p:txBody>
          <a:bodyPr/>
          <a:lstStyle/>
          <a:p>
            <a:endParaRPr lang="en-US" sz="1800"/>
          </a:p>
        </p:txBody>
      </p:sp>
      <p:sp>
        <p:nvSpPr>
          <p:cNvPr id="60428" name="Freeform 11"/>
          <p:cNvSpPr>
            <a:spLocks/>
          </p:cNvSpPr>
          <p:nvPr/>
        </p:nvSpPr>
        <p:spPr bwMode="auto">
          <a:xfrm>
            <a:off x="3445684" y="6142718"/>
            <a:ext cx="43375" cy="7605"/>
          </a:xfrm>
          <a:custGeom>
            <a:avLst/>
            <a:gdLst>
              <a:gd name="T0" fmla="*/ 0 w 20"/>
              <a:gd name="T1" fmla="*/ 141 h 4"/>
              <a:gd name="T2" fmla="*/ 26 w 20"/>
              <a:gd name="T3" fmla="*/ 63 h 4"/>
              <a:gd name="T4" fmla="*/ 149 w 20"/>
              <a:gd name="T5" fmla="*/ 0 h 4"/>
              <a:gd name="T6" fmla="*/ 119 w 20"/>
              <a:gd name="T7" fmla="*/ 63 h 4"/>
              <a:gd name="T8" fmla="*/ 0 w 20"/>
              <a:gd name="T9" fmla="*/ 141 h 4"/>
              <a:gd name="T10" fmla="*/ 0 60000 65536"/>
              <a:gd name="T11" fmla="*/ 0 60000 65536"/>
              <a:gd name="T12" fmla="*/ 0 60000 65536"/>
              <a:gd name="T13" fmla="*/ 0 60000 65536"/>
              <a:gd name="T14" fmla="*/ 0 60000 65536"/>
              <a:gd name="T15" fmla="*/ 0 w 20"/>
              <a:gd name="T16" fmla="*/ 0 h 4"/>
              <a:gd name="T17" fmla="*/ 20 w 20"/>
              <a:gd name="T18" fmla="*/ 4 h 4"/>
            </a:gdLst>
            <a:ahLst/>
            <a:cxnLst>
              <a:cxn ang="T10">
                <a:pos x="T0" y="T1"/>
              </a:cxn>
              <a:cxn ang="T11">
                <a:pos x="T2" y="T3"/>
              </a:cxn>
              <a:cxn ang="T12">
                <a:pos x="T4" y="T5"/>
              </a:cxn>
              <a:cxn ang="T13">
                <a:pos x="T6" y="T7"/>
              </a:cxn>
              <a:cxn ang="T14">
                <a:pos x="T8" y="T9"/>
              </a:cxn>
            </a:cxnLst>
            <a:rect l="T15" t="T16" r="T17" b="T18"/>
            <a:pathLst>
              <a:path w="20" h="4">
                <a:moveTo>
                  <a:pt x="0" y="4"/>
                </a:moveTo>
                <a:lnTo>
                  <a:pt x="4" y="2"/>
                </a:lnTo>
                <a:lnTo>
                  <a:pt x="20" y="0"/>
                </a:lnTo>
                <a:lnTo>
                  <a:pt x="16" y="2"/>
                </a:lnTo>
                <a:lnTo>
                  <a:pt x="0" y="4"/>
                </a:lnTo>
                <a:close/>
              </a:path>
            </a:pathLst>
          </a:custGeom>
          <a:solidFill>
            <a:srgbClr val="BF00BF"/>
          </a:solidFill>
          <a:ln w="6350">
            <a:solidFill>
              <a:srgbClr val="000000"/>
            </a:solidFill>
            <a:round/>
            <a:headEnd/>
            <a:tailEnd/>
          </a:ln>
        </p:spPr>
        <p:txBody>
          <a:bodyPr/>
          <a:lstStyle/>
          <a:p>
            <a:endParaRPr lang="en-US" sz="1800"/>
          </a:p>
        </p:txBody>
      </p:sp>
      <p:sp>
        <p:nvSpPr>
          <p:cNvPr id="60429" name="Freeform 12"/>
          <p:cNvSpPr>
            <a:spLocks/>
          </p:cNvSpPr>
          <p:nvPr/>
        </p:nvSpPr>
        <p:spPr bwMode="auto">
          <a:xfrm>
            <a:off x="3480383" y="6142718"/>
            <a:ext cx="53785" cy="3803"/>
          </a:xfrm>
          <a:custGeom>
            <a:avLst/>
            <a:gdLst>
              <a:gd name="T0" fmla="*/ 0 w 24"/>
              <a:gd name="T1" fmla="*/ 63 h 2"/>
              <a:gd name="T2" fmla="*/ 36 w 24"/>
              <a:gd name="T3" fmla="*/ 0 h 2"/>
              <a:gd name="T4" fmla="*/ 242 w 24"/>
              <a:gd name="T5" fmla="*/ 0 h 2"/>
              <a:gd name="T6" fmla="*/ 161 w 24"/>
              <a:gd name="T7" fmla="*/ 63 h 2"/>
              <a:gd name="T8" fmla="*/ 0 w 24"/>
              <a:gd name="T9" fmla="*/ 63 h 2"/>
              <a:gd name="T10" fmla="*/ 0 60000 65536"/>
              <a:gd name="T11" fmla="*/ 0 60000 65536"/>
              <a:gd name="T12" fmla="*/ 0 60000 65536"/>
              <a:gd name="T13" fmla="*/ 0 60000 65536"/>
              <a:gd name="T14" fmla="*/ 0 60000 65536"/>
              <a:gd name="T15" fmla="*/ 0 w 24"/>
              <a:gd name="T16" fmla="*/ 0 h 2"/>
              <a:gd name="T17" fmla="*/ 24 w 24"/>
              <a:gd name="T18" fmla="*/ 2 h 2"/>
            </a:gdLst>
            <a:ahLst/>
            <a:cxnLst>
              <a:cxn ang="T10">
                <a:pos x="T0" y="T1"/>
              </a:cxn>
              <a:cxn ang="T11">
                <a:pos x="T2" y="T3"/>
              </a:cxn>
              <a:cxn ang="T12">
                <a:pos x="T4" y="T5"/>
              </a:cxn>
              <a:cxn ang="T13">
                <a:pos x="T6" y="T7"/>
              </a:cxn>
              <a:cxn ang="T14">
                <a:pos x="T8" y="T9"/>
              </a:cxn>
            </a:cxnLst>
            <a:rect l="T15" t="T16" r="T17" b="T18"/>
            <a:pathLst>
              <a:path w="24" h="2">
                <a:moveTo>
                  <a:pt x="0" y="2"/>
                </a:moveTo>
                <a:lnTo>
                  <a:pt x="4" y="0"/>
                </a:lnTo>
                <a:lnTo>
                  <a:pt x="24" y="0"/>
                </a:lnTo>
                <a:lnTo>
                  <a:pt x="16" y="2"/>
                </a:lnTo>
                <a:lnTo>
                  <a:pt x="0" y="2"/>
                </a:lnTo>
                <a:close/>
              </a:path>
            </a:pathLst>
          </a:custGeom>
          <a:solidFill>
            <a:srgbClr val="BF00BF"/>
          </a:solidFill>
          <a:ln w="6350">
            <a:solidFill>
              <a:srgbClr val="000000"/>
            </a:solidFill>
            <a:round/>
            <a:headEnd/>
            <a:tailEnd/>
          </a:ln>
        </p:spPr>
        <p:txBody>
          <a:bodyPr/>
          <a:lstStyle/>
          <a:p>
            <a:endParaRPr lang="en-US" sz="1800"/>
          </a:p>
        </p:txBody>
      </p:sp>
      <p:sp>
        <p:nvSpPr>
          <p:cNvPr id="60430" name="Freeform 13"/>
          <p:cNvSpPr>
            <a:spLocks/>
          </p:cNvSpPr>
          <p:nvPr/>
        </p:nvSpPr>
        <p:spPr bwMode="auto">
          <a:xfrm>
            <a:off x="3516818" y="6138915"/>
            <a:ext cx="53785" cy="7605"/>
          </a:xfrm>
          <a:custGeom>
            <a:avLst/>
            <a:gdLst>
              <a:gd name="T0" fmla="*/ 0 w 24"/>
              <a:gd name="T1" fmla="*/ 141 h 4"/>
              <a:gd name="T2" fmla="*/ 79 w 24"/>
              <a:gd name="T3" fmla="*/ 63 h 4"/>
              <a:gd name="T4" fmla="*/ 242 w 24"/>
              <a:gd name="T5" fmla="*/ 0 h 4"/>
              <a:gd name="T6" fmla="*/ 207 w 24"/>
              <a:gd name="T7" fmla="*/ 63 h 4"/>
              <a:gd name="T8" fmla="*/ 0 w 24"/>
              <a:gd name="T9" fmla="*/ 141 h 4"/>
              <a:gd name="T10" fmla="*/ 0 60000 65536"/>
              <a:gd name="T11" fmla="*/ 0 60000 65536"/>
              <a:gd name="T12" fmla="*/ 0 60000 65536"/>
              <a:gd name="T13" fmla="*/ 0 60000 65536"/>
              <a:gd name="T14" fmla="*/ 0 60000 65536"/>
              <a:gd name="T15" fmla="*/ 0 w 24"/>
              <a:gd name="T16" fmla="*/ 0 h 4"/>
              <a:gd name="T17" fmla="*/ 24 w 24"/>
              <a:gd name="T18" fmla="*/ 4 h 4"/>
            </a:gdLst>
            <a:ahLst/>
            <a:cxnLst>
              <a:cxn ang="T10">
                <a:pos x="T0" y="T1"/>
              </a:cxn>
              <a:cxn ang="T11">
                <a:pos x="T2" y="T3"/>
              </a:cxn>
              <a:cxn ang="T12">
                <a:pos x="T4" y="T5"/>
              </a:cxn>
              <a:cxn ang="T13">
                <a:pos x="T6" y="T7"/>
              </a:cxn>
              <a:cxn ang="T14">
                <a:pos x="T8" y="T9"/>
              </a:cxn>
            </a:cxnLst>
            <a:rect l="T15" t="T16" r="T17" b="T18"/>
            <a:pathLst>
              <a:path w="24" h="4">
                <a:moveTo>
                  <a:pt x="0" y="4"/>
                </a:moveTo>
                <a:lnTo>
                  <a:pt x="8" y="2"/>
                </a:lnTo>
                <a:lnTo>
                  <a:pt x="24" y="0"/>
                </a:lnTo>
                <a:lnTo>
                  <a:pt x="20" y="2"/>
                </a:lnTo>
                <a:lnTo>
                  <a:pt x="0" y="4"/>
                </a:lnTo>
                <a:close/>
              </a:path>
            </a:pathLst>
          </a:custGeom>
          <a:solidFill>
            <a:srgbClr val="BF00BF"/>
          </a:solidFill>
          <a:ln w="6350">
            <a:solidFill>
              <a:srgbClr val="000000"/>
            </a:solidFill>
            <a:round/>
            <a:headEnd/>
            <a:tailEnd/>
          </a:ln>
        </p:spPr>
        <p:txBody>
          <a:bodyPr/>
          <a:lstStyle/>
          <a:p>
            <a:endParaRPr lang="en-US" sz="1800"/>
          </a:p>
        </p:txBody>
      </p:sp>
      <p:sp>
        <p:nvSpPr>
          <p:cNvPr id="60431" name="Freeform 14"/>
          <p:cNvSpPr>
            <a:spLocks/>
          </p:cNvSpPr>
          <p:nvPr/>
        </p:nvSpPr>
        <p:spPr bwMode="auto">
          <a:xfrm>
            <a:off x="3560193" y="6133845"/>
            <a:ext cx="53785" cy="8873"/>
          </a:xfrm>
          <a:custGeom>
            <a:avLst/>
            <a:gdLst>
              <a:gd name="T0" fmla="*/ 0 w 24"/>
              <a:gd name="T1" fmla="*/ 108 h 5"/>
              <a:gd name="T2" fmla="*/ 36 w 24"/>
              <a:gd name="T3" fmla="*/ 57 h 5"/>
              <a:gd name="T4" fmla="*/ 242 w 24"/>
              <a:gd name="T5" fmla="*/ 0 h 5"/>
              <a:gd name="T6" fmla="*/ 161 w 24"/>
              <a:gd name="T7" fmla="*/ 57 h 5"/>
              <a:gd name="T8" fmla="*/ 0 w 24"/>
              <a:gd name="T9" fmla="*/ 108 h 5"/>
              <a:gd name="T10" fmla="*/ 0 60000 65536"/>
              <a:gd name="T11" fmla="*/ 0 60000 65536"/>
              <a:gd name="T12" fmla="*/ 0 60000 65536"/>
              <a:gd name="T13" fmla="*/ 0 60000 65536"/>
              <a:gd name="T14" fmla="*/ 0 60000 65536"/>
              <a:gd name="T15" fmla="*/ 0 w 24"/>
              <a:gd name="T16" fmla="*/ 0 h 5"/>
              <a:gd name="T17" fmla="*/ 24 w 24"/>
              <a:gd name="T18" fmla="*/ 5 h 5"/>
            </a:gdLst>
            <a:ahLst/>
            <a:cxnLst>
              <a:cxn ang="T10">
                <a:pos x="T0" y="T1"/>
              </a:cxn>
              <a:cxn ang="T11">
                <a:pos x="T2" y="T3"/>
              </a:cxn>
              <a:cxn ang="T12">
                <a:pos x="T4" y="T5"/>
              </a:cxn>
              <a:cxn ang="T13">
                <a:pos x="T6" y="T7"/>
              </a:cxn>
              <a:cxn ang="T14">
                <a:pos x="T8" y="T9"/>
              </a:cxn>
            </a:cxnLst>
            <a:rect l="T15" t="T16" r="T17" b="T18"/>
            <a:pathLst>
              <a:path w="24" h="5">
                <a:moveTo>
                  <a:pt x="0" y="5"/>
                </a:moveTo>
                <a:lnTo>
                  <a:pt x="4" y="3"/>
                </a:lnTo>
                <a:lnTo>
                  <a:pt x="24" y="0"/>
                </a:lnTo>
                <a:lnTo>
                  <a:pt x="16" y="3"/>
                </a:lnTo>
                <a:lnTo>
                  <a:pt x="0" y="5"/>
                </a:lnTo>
                <a:close/>
              </a:path>
            </a:pathLst>
          </a:custGeom>
          <a:solidFill>
            <a:srgbClr val="BF00BF"/>
          </a:solidFill>
          <a:ln w="6350">
            <a:solidFill>
              <a:srgbClr val="000000"/>
            </a:solidFill>
            <a:round/>
            <a:headEnd/>
            <a:tailEnd/>
          </a:ln>
        </p:spPr>
        <p:txBody>
          <a:bodyPr/>
          <a:lstStyle/>
          <a:p>
            <a:endParaRPr lang="en-US" sz="1800"/>
          </a:p>
        </p:txBody>
      </p:sp>
      <p:sp>
        <p:nvSpPr>
          <p:cNvPr id="60432" name="Freeform 15"/>
          <p:cNvSpPr>
            <a:spLocks/>
          </p:cNvSpPr>
          <p:nvPr/>
        </p:nvSpPr>
        <p:spPr bwMode="auto">
          <a:xfrm>
            <a:off x="3596628" y="6131310"/>
            <a:ext cx="53785" cy="7605"/>
          </a:xfrm>
          <a:custGeom>
            <a:avLst/>
            <a:gdLst>
              <a:gd name="T0" fmla="*/ 0 w 24"/>
              <a:gd name="T1" fmla="*/ 24 h 5"/>
              <a:gd name="T2" fmla="*/ 79 w 24"/>
              <a:gd name="T3" fmla="*/ 2 h 5"/>
              <a:gd name="T4" fmla="*/ 242 w 24"/>
              <a:gd name="T5" fmla="*/ 0 h 5"/>
              <a:gd name="T6" fmla="*/ 161 w 24"/>
              <a:gd name="T7" fmla="*/ 2 h 5"/>
              <a:gd name="T8" fmla="*/ 0 w 24"/>
              <a:gd name="T9" fmla="*/ 24 h 5"/>
              <a:gd name="T10" fmla="*/ 0 60000 65536"/>
              <a:gd name="T11" fmla="*/ 0 60000 65536"/>
              <a:gd name="T12" fmla="*/ 0 60000 65536"/>
              <a:gd name="T13" fmla="*/ 0 60000 65536"/>
              <a:gd name="T14" fmla="*/ 0 60000 65536"/>
              <a:gd name="T15" fmla="*/ 0 w 24"/>
              <a:gd name="T16" fmla="*/ 0 h 5"/>
              <a:gd name="T17" fmla="*/ 24 w 24"/>
              <a:gd name="T18" fmla="*/ 5 h 5"/>
            </a:gdLst>
            <a:ahLst/>
            <a:cxnLst>
              <a:cxn ang="T10">
                <a:pos x="T0" y="T1"/>
              </a:cxn>
              <a:cxn ang="T11">
                <a:pos x="T2" y="T3"/>
              </a:cxn>
              <a:cxn ang="T12">
                <a:pos x="T4" y="T5"/>
              </a:cxn>
              <a:cxn ang="T13">
                <a:pos x="T6" y="T7"/>
              </a:cxn>
              <a:cxn ang="T14">
                <a:pos x="T8" y="T9"/>
              </a:cxn>
            </a:cxnLst>
            <a:rect l="T15" t="T16" r="T17" b="T18"/>
            <a:pathLst>
              <a:path w="24" h="5">
                <a:moveTo>
                  <a:pt x="0" y="5"/>
                </a:moveTo>
                <a:lnTo>
                  <a:pt x="8" y="2"/>
                </a:lnTo>
                <a:lnTo>
                  <a:pt x="24" y="0"/>
                </a:lnTo>
                <a:lnTo>
                  <a:pt x="16" y="2"/>
                </a:lnTo>
                <a:lnTo>
                  <a:pt x="0" y="5"/>
                </a:lnTo>
                <a:close/>
              </a:path>
            </a:pathLst>
          </a:custGeom>
          <a:solidFill>
            <a:srgbClr val="BF00BF"/>
          </a:solidFill>
          <a:ln w="6350">
            <a:solidFill>
              <a:srgbClr val="000000"/>
            </a:solidFill>
            <a:round/>
            <a:headEnd/>
            <a:tailEnd/>
          </a:ln>
        </p:spPr>
        <p:txBody>
          <a:bodyPr/>
          <a:lstStyle/>
          <a:p>
            <a:endParaRPr lang="en-US" sz="1800"/>
          </a:p>
        </p:txBody>
      </p:sp>
      <p:sp>
        <p:nvSpPr>
          <p:cNvPr id="60433" name="Freeform 16"/>
          <p:cNvSpPr>
            <a:spLocks/>
          </p:cNvSpPr>
          <p:nvPr/>
        </p:nvSpPr>
        <p:spPr bwMode="auto">
          <a:xfrm>
            <a:off x="3633062" y="6123705"/>
            <a:ext cx="52050" cy="10140"/>
          </a:xfrm>
          <a:custGeom>
            <a:avLst/>
            <a:gdLst>
              <a:gd name="T0" fmla="*/ 0 w 24"/>
              <a:gd name="T1" fmla="*/ 85 h 6"/>
              <a:gd name="T2" fmla="*/ 61 w 24"/>
              <a:gd name="T3" fmla="*/ 49 h 6"/>
              <a:gd name="T4" fmla="*/ 176 w 24"/>
              <a:gd name="T5" fmla="*/ 0 h 6"/>
              <a:gd name="T6" fmla="*/ 149 w 24"/>
              <a:gd name="T7" fmla="*/ 28 h 6"/>
              <a:gd name="T8" fmla="*/ 0 w 24"/>
              <a:gd name="T9" fmla="*/ 85 h 6"/>
              <a:gd name="T10" fmla="*/ 0 60000 65536"/>
              <a:gd name="T11" fmla="*/ 0 60000 65536"/>
              <a:gd name="T12" fmla="*/ 0 60000 65536"/>
              <a:gd name="T13" fmla="*/ 0 60000 65536"/>
              <a:gd name="T14" fmla="*/ 0 60000 65536"/>
              <a:gd name="T15" fmla="*/ 0 w 24"/>
              <a:gd name="T16" fmla="*/ 0 h 6"/>
              <a:gd name="T17" fmla="*/ 24 w 24"/>
              <a:gd name="T18" fmla="*/ 6 h 6"/>
            </a:gdLst>
            <a:ahLst/>
            <a:cxnLst>
              <a:cxn ang="T10">
                <a:pos x="T0" y="T1"/>
              </a:cxn>
              <a:cxn ang="T11">
                <a:pos x="T2" y="T3"/>
              </a:cxn>
              <a:cxn ang="T12">
                <a:pos x="T4" y="T5"/>
              </a:cxn>
              <a:cxn ang="T13">
                <a:pos x="T6" y="T7"/>
              </a:cxn>
              <a:cxn ang="T14">
                <a:pos x="T8" y="T9"/>
              </a:cxn>
            </a:cxnLst>
            <a:rect l="T15" t="T16" r="T17" b="T18"/>
            <a:pathLst>
              <a:path w="24" h="6">
                <a:moveTo>
                  <a:pt x="0" y="6"/>
                </a:moveTo>
                <a:lnTo>
                  <a:pt x="8" y="4"/>
                </a:lnTo>
                <a:lnTo>
                  <a:pt x="24" y="0"/>
                </a:lnTo>
                <a:lnTo>
                  <a:pt x="20" y="2"/>
                </a:lnTo>
                <a:lnTo>
                  <a:pt x="0" y="6"/>
                </a:lnTo>
                <a:close/>
              </a:path>
            </a:pathLst>
          </a:custGeom>
          <a:solidFill>
            <a:srgbClr val="BF00BF"/>
          </a:solidFill>
          <a:ln w="6350">
            <a:solidFill>
              <a:srgbClr val="000000"/>
            </a:solidFill>
            <a:round/>
            <a:headEnd/>
            <a:tailEnd/>
          </a:ln>
        </p:spPr>
        <p:txBody>
          <a:bodyPr/>
          <a:lstStyle/>
          <a:p>
            <a:endParaRPr lang="en-US" sz="1800"/>
          </a:p>
        </p:txBody>
      </p:sp>
      <p:sp>
        <p:nvSpPr>
          <p:cNvPr id="60434" name="Freeform 17"/>
          <p:cNvSpPr>
            <a:spLocks/>
          </p:cNvSpPr>
          <p:nvPr/>
        </p:nvSpPr>
        <p:spPr bwMode="auto">
          <a:xfrm>
            <a:off x="3676437" y="6116100"/>
            <a:ext cx="53785" cy="11408"/>
          </a:xfrm>
          <a:custGeom>
            <a:avLst/>
            <a:gdLst>
              <a:gd name="T0" fmla="*/ 0 w 24"/>
              <a:gd name="T1" fmla="*/ 243 h 6"/>
              <a:gd name="T2" fmla="*/ 36 w 24"/>
              <a:gd name="T3" fmla="*/ 162 h 6"/>
              <a:gd name="T4" fmla="*/ 242 w 24"/>
              <a:gd name="T5" fmla="*/ 0 h 6"/>
              <a:gd name="T6" fmla="*/ 161 w 24"/>
              <a:gd name="T7" fmla="*/ 90 h 6"/>
              <a:gd name="T8" fmla="*/ 0 w 24"/>
              <a:gd name="T9" fmla="*/ 243 h 6"/>
              <a:gd name="T10" fmla="*/ 0 60000 65536"/>
              <a:gd name="T11" fmla="*/ 0 60000 65536"/>
              <a:gd name="T12" fmla="*/ 0 60000 65536"/>
              <a:gd name="T13" fmla="*/ 0 60000 65536"/>
              <a:gd name="T14" fmla="*/ 0 60000 65536"/>
              <a:gd name="T15" fmla="*/ 0 w 24"/>
              <a:gd name="T16" fmla="*/ 0 h 6"/>
              <a:gd name="T17" fmla="*/ 24 w 24"/>
              <a:gd name="T18" fmla="*/ 6 h 6"/>
            </a:gdLst>
            <a:ahLst/>
            <a:cxnLst>
              <a:cxn ang="T10">
                <a:pos x="T0" y="T1"/>
              </a:cxn>
              <a:cxn ang="T11">
                <a:pos x="T2" y="T3"/>
              </a:cxn>
              <a:cxn ang="T12">
                <a:pos x="T4" y="T5"/>
              </a:cxn>
              <a:cxn ang="T13">
                <a:pos x="T6" y="T7"/>
              </a:cxn>
              <a:cxn ang="T14">
                <a:pos x="T8" y="T9"/>
              </a:cxn>
            </a:cxnLst>
            <a:rect l="T15" t="T16" r="T17" b="T18"/>
            <a:pathLst>
              <a:path w="24" h="6">
                <a:moveTo>
                  <a:pt x="0" y="6"/>
                </a:moveTo>
                <a:lnTo>
                  <a:pt x="4" y="4"/>
                </a:lnTo>
                <a:lnTo>
                  <a:pt x="24" y="0"/>
                </a:lnTo>
                <a:lnTo>
                  <a:pt x="16" y="2"/>
                </a:lnTo>
                <a:lnTo>
                  <a:pt x="0" y="6"/>
                </a:lnTo>
                <a:close/>
              </a:path>
            </a:pathLst>
          </a:custGeom>
          <a:solidFill>
            <a:srgbClr val="BF00BF"/>
          </a:solidFill>
          <a:ln w="6350">
            <a:solidFill>
              <a:srgbClr val="000000"/>
            </a:solidFill>
            <a:round/>
            <a:headEnd/>
            <a:tailEnd/>
          </a:ln>
        </p:spPr>
        <p:txBody>
          <a:bodyPr/>
          <a:lstStyle/>
          <a:p>
            <a:endParaRPr lang="en-US" sz="1800"/>
          </a:p>
        </p:txBody>
      </p:sp>
      <p:sp>
        <p:nvSpPr>
          <p:cNvPr id="60435" name="Freeform 18"/>
          <p:cNvSpPr>
            <a:spLocks/>
          </p:cNvSpPr>
          <p:nvPr/>
        </p:nvSpPr>
        <p:spPr bwMode="auto">
          <a:xfrm>
            <a:off x="3712872" y="6105960"/>
            <a:ext cx="53785" cy="13943"/>
          </a:xfrm>
          <a:custGeom>
            <a:avLst/>
            <a:gdLst>
              <a:gd name="T0" fmla="*/ 0 w 24"/>
              <a:gd name="T1" fmla="*/ 143 h 8"/>
              <a:gd name="T2" fmla="*/ 79 w 24"/>
              <a:gd name="T3" fmla="*/ 104 h 8"/>
              <a:gd name="T4" fmla="*/ 242 w 24"/>
              <a:gd name="T5" fmla="*/ 0 h 8"/>
              <a:gd name="T6" fmla="*/ 207 w 24"/>
              <a:gd name="T7" fmla="*/ 40 h 8"/>
              <a:gd name="T8" fmla="*/ 0 w 24"/>
              <a:gd name="T9" fmla="*/ 143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0" y="8"/>
                </a:moveTo>
                <a:lnTo>
                  <a:pt x="8" y="6"/>
                </a:lnTo>
                <a:lnTo>
                  <a:pt x="24" y="0"/>
                </a:lnTo>
                <a:lnTo>
                  <a:pt x="20" y="2"/>
                </a:lnTo>
                <a:lnTo>
                  <a:pt x="0" y="8"/>
                </a:lnTo>
                <a:close/>
              </a:path>
            </a:pathLst>
          </a:custGeom>
          <a:solidFill>
            <a:srgbClr val="BF00BF"/>
          </a:solidFill>
          <a:ln w="6350">
            <a:solidFill>
              <a:srgbClr val="000000"/>
            </a:solidFill>
            <a:round/>
            <a:headEnd/>
            <a:tailEnd/>
          </a:ln>
        </p:spPr>
        <p:txBody>
          <a:bodyPr/>
          <a:lstStyle/>
          <a:p>
            <a:endParaRPr lang="en-US" sz="1800"/>
          </a:p>
        </p:txBody>
      </p:sp>
      <p:sp>
        <p:nvSpPr>
          <p:cNvPr id="60436" name="Freeform 19"/>
          <p:cNvSpPr>
            <a:spLocks/>
          </p:cNvSpPr>
          <p:nvPr/>
        </p:nvSpPr>
        <p:spPr bwMode="auto">
          <a:xfrm>
            <a:off x="3757981" y="6097088"/>
            <a:ext cx="46845" cy="12675"/>
          </a:xfrm>
          <a:custGeom>
            <a:avLst/>
            <a:gdLst>
              <a:gd name="T0" fmla="*/ 0 w 21"/>
              <a:gd name="T1" fmla="*/ 171 h 7"/>
              <a:gd name="T2" fmla="*/ 36 w 21"/>
              <a:gd name="T3" fmla="*/ 120 h 7"/>
              <a:gd name="T4" fmla="*/ 203 w 21"/>
              <a:gd name="T5" fmla="*/ 0 h 7"/>
              <a:gd name="T6" fmla="*/ 162 w 21"/>
              <a:gd name="T7" fmla="*/ 56 h 7"/>
              <a:gd name="T8" fmla="*/ 0 w 21"/>
              <a:gd name="T9" fmla="*/ 171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0" y="7"/>
                </a:moveTo>
                <a:lnTo>
                  <a:pt x="4" y="5"/>
                </a:lnTo>
                <a:lnTo>
                  <a:pt x="21" y="0"/>
                </a:lnTo>
                <a:lnTo>
                  <a:pt x="17" y="2"/>
                </a:lnTo>
                <a:lnTo>
                  <a:pt x="0" y="7"/>
                </a:lnTo>
                <a:close/>
              </a:path>
            </a:pathLst>
          </a:custGeom>
          <a:solidFill>
            <a:srgbClr val="BF00BF"/>
          </a:solidFill>
          <a:ln w="6350">
            <a:solidFill>
              <a:srgbClr val="000000"/>
            </a:solidFill>
            <a:round/>
            <a:headEnd/>
            <a:tailEnd/>
          </a:ln>
        </p:spPr>
        <p:txBody>
          <a:bodyPr/>
          <a:lstStyle/>
          <a:p>
            <a:endParaRPr lang="en-US" sz="1800"/>
          </a:p>
        </p:txBody>
      </p:sp>
      <p:sp>
        <p:nvSpPr>
          <p:cNvPr id="60437" name="Freeform 20"/>
          <p:cNvSpPr>
            <a:spLocks/>
          </p:cNvSpPr>
          <p:nvPr/>
        </p:nvSpPr>
        <p:spPr bwMode="auto">
          <a:xfrm>
            <a:off x="3794416" y="6083145"/>
            <a:ext cx="53785" cy="17745"/>
          </a:xfrm>
          <a:custGeom>
            <a:avLst/>
            <a:gdLst>
              <a:gd name="T0" fmla="*/ 0 w 24"/>
              <a:gd name="T1" fmla="*/ 211 h 10"/>
              <a:gd name="T2" fmla="*/ 36 w 24"/>
              <a:gd name="T3" fmla="*/ 157 h 10"/>
              <a:gd name="T4" fmla="*/ 242 w 24"/>
              <a:gd name="T5" fmla="*/ 0 h 10"/>
              <a:gd name="T6" fmla="*/ 161 w 24"/>
              <a:gd name="T7" fmla="*/ 41 h 10"/>
              <a:gd name="T8" fmla="*/ 0 w 24"/>
              <a:gd name="T9" fmla="*/ 211 h 10"/>
              <a:gd name="T10" fmla="*/ 0 60000 65536"/>
              <a:gd name="T11" fmla="*/ 0 60000 65536"/>
              <a:gd name="T12" fmla="*/ 0 60000 65536"/>
              <a:gd name="T13" fmla="*/ 0 60000 65536"/>
              <a:gd name="T14" fmla="*/ 0 60000 65536"/>
              <a:gd name="T15" fmla="*/ 0 w 24"/>
              <a:gd name="T16" fmla="*/ 0 h 10"/>
              <a:gd name="T17" fmla="*/ 24 w 24"/>
              <a:gd name="T18" fmla="*/ 10 h 10"/>
            </a:gdLst>
            <a:ahLst/>
            <a:cxnLst>
              <a:cxn ang="T10">
                <a:pos x="T0" y="T1"/>
              </a:cxn>
              <a:cxn ang="T11">
                <a:pos x="T2" y="T3"/>
              </a:cxn>
              <a:cxn ang="T12">
                <a:pos x="T4" y="T5"/>
              </a:cxn>
              <a:cxn ang="T13">
                <a:pos x="T6" y="T7"/>
              </a:cxn>
              <a:cxn ang="T14">
                <a:pos x="T8" y="T9"/>
              </a:cxn>
            </a:cxnLst>
            <a:rect l="T15" t="T16" r="T17" b="T18"/>
            <a:pathLst>
              <a:path w="24" h="10">
                <a:moveTo>
                  <a:pt x="0" y="10"/>
                </a:moveTo>
                <a:lnTo>
                  <a:pt x="4" y="8"/>
                </a:lnTo>
                <a:lnTo>
                  <a:pt x="24" y="0"/>
                </a:lnTo>
                <a:lnTo>
                  <a:pt x="16" y="2"/>
                </a:lnTo>
                <a:lnTo>
                  <a:pt x="0" y="10"/>
                </a:lnTo>
                <a:close/>
              </a:path>
            </a:pathLst>
          </a:custGeom>
          <a:solidFill>
            <a:srgbClr val="800080"/>
          </a:solidFill>
          <a:ln w="6350">
            <a:solidFill>
              <a:srgbClr val="000000"/>
            </a:solidFill>
            <a:round/>
            <a:headEnd/>
            <a:tailEnd/>
          </a:ln>
        </p:spPr>
        <p:txBody>
          <a:bodyPr/>
          <a:lstStyle/>
          <a:p>
            <a:endParaRPr lang="en-US" sz="1800"/>
          </a:p>
        </p:txBody>
      </p:sp>
      <p:sp>
        <p:nvSpPr>
          <p:cNvPr id="60438" name="Freeform 21"/>
          <p:cNvSpPr>
            <a:spLocks/>
          </p:cNvSpPr>
          <p:nvPr/>
        </p:nvSpPr>
        <p:spPr bwMode="auto">
          <a:xfrm>
            <a:off x="3830851" y="6067935"/>
            <a:ext cx="53785" cy="19013"/>
          </a:xfrm>
          <a:custGeom>
            <a:avLst/>
            <a:gdLst>
              <a:gd name="T0" fmla="*/ 0 w 24"/>
              <a:gd name="T1" fmla="*/ 173 h 11"/>
              <a:gd name="T2" fmla="*/ 79 w 24"/>
              <a:gd name="T3" fmla="*/ 142 h 11"/>
              <a:gd name="T4" fmla="*/ 242 w 24"/>
              <a:gd name="T5" fmla="*/ 0 h 11"/>
              <a:gd name="T6" fmla="*/ 207 w 24"/>
              <a:gd name="T7" fmla="*/ 35 h 11"/>
              <a:gd name="T8" fmla="*/ 0 w 24"/>
              <a:gd name="T9" fmla="*/ 173 h 11"/>
              <a:gd name="T10" fmla="*/ 0 60000 65536"/>
              <a:gd name="T11" fmla="*/ 0 60000 65536"/>
              <a:gd name="T12" fmla="*/ 0 60000 65536"/>
              <a:gd name="T13" fmla="*/ 0 60000 65536"/>
              <a:gd name="T14" fmla="*/ 0 60000 65536"/>
              <a:gd name="T15" fmla="*/ 0 w 24"/>
              <a:gd name="T16" fmla="*/ 0 h 11"/>
              <a:gd name="T17" fmla="*/ 24 w 24"/>
              <a:gd name="T18" fmla="*/ 11 h 11"/>
            </a:gdLst>
            <a:ahLst/>
            <a:cxnLst>
              <a:cxn ang="T10">
                <a:pos x="T0" y="T1"/>
              </a:cxn>
              <a:cxn ang="T11">
                <a:pos x="T2" y="T3"/>
              </a:cxn>
              <a:cxn ang="T12">
                <a:pos x="T4" y="T5"/>
              </a:cxn>
              <a:cxn ang="T13">
                <a:pos x="T6" y="T7"/>
              </a:cxn>
              <a:cxn ang="T14">
                <a:pos x="T8" y="T9"/>
              </a:cxn>
            </a:cxnLst>
            <a:rect l="T15" t="T16" r="T17" b="T18"/>
            <a:pathLst>
              <a:path w="24" h="11">
                <a:moveTo>
                  <a:pt x="0" y="11"/>
                </a:moveTo>
                <a:lnTo>
                  <a:pt x="8" y="9"/>
                </a:lnTo>
                <a:lnTo>
                  <a:pt x="24" y="0"/>
                </a:lnTo>
                <a:lnTo>
                  <a:pt x="20" y="2"/>
                </a:lnTo>
                <a:lnTo>
                  <a:pt x="0" y="11"/>
                </a:lnTo>
                <a:close/>
              </a:path>
            </a:pathLst>
          </a:custGeom>
          <a:solidFill>
            <a:srgbClr val="800080"/>
          </a:solidFill>
          <a:ln w="6350">
            <a:solidFill>
              <a:srgbClr val="000000"/>
            </a:solidFill>
            <a:round/>
            <a:headEnd/>
            <a:tailEnd/>
          </a:ln>
        </p:spPr>
        <p:txBody>
          <a:bodyPr/>
          <a:lstStyle/>
          <a:p>
            <a:endParaRPr lang="en-US" sz="1800"/>
          </a:p>
        </p:txBody>
      </p:sp>
      <p:sp>
        <p:nvSpPr>
          <p:cNvPr id="60439" name="Freeform 22"/>
          <p:cNvSpPr>
            <a:spLocks/>
          </p:cNvSpPr>
          <p:nvPr/>
        </p:nvSpPr>
        <p:spPr bwMode="auto">
          <a:xfrm>
            <a:off x="3875960" y="6047655"/>
            <a:ext cx="53785" cy="22815"/>
          </a:xfrm>
          <a:custGeom>
            <a:avLst/>
            <a:gdLst>
              <a:gd name="T0" fmla="*/ 0 w 24"/>
              <a:gd name="T1" fmla="*/ 241 h 13"/>
              <a:gd name="T2" fmla="*/ 36 w 24"/>
              <a:gd name="T3" fmla="*/ 201 h 13"/>
              <a:gd name="T4" fmla="*/ 242 w 24"/>
              <a:gd name="T5" fmla="*/ 0 h 13"/>
              <a:gd name="T6" fmla="*/ 161 w 24"/>
              <a:gd name="T7" fmla="*/ 1 h 13"/>
              <a:gd name="T8" fmla="*/ 0 w 24"/>
              <a:gd name="T9" fmla="*/ 241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13"/>
                </a:moveTo>
                <a:lnTo>
                  <a:pt x="4" y="11"/>
                </a:lnTo>
                <a:lnTo>
                  <a:pt x="24" y="0"/>
                </a:lnTo>
                <a:lnTo>
                  <a:pt x="16" y="1"/>
                </a:lnTo>
                <a:lnTo>
                  <a:pt x="0" y="13"/>
                </a:lnTo>
                <a:close/>
              </a:path>
            </a:pathLst>
          </a:custGeom>
          <a:solidFill>
            <a:srgbClr val="800080"/>
          </a:solidFill>
          <a:ln w="6350">
            <a:solidFill>
              <a:srgbClr val="000000"/>
            </a:solidFill>
            <a:round/>
            <a:headEnd/>
            <a:tailEnd/>
          </a:ln>
        </p:spPr>
        <p:txBody>
          <a:bodyPr/>
          <a:lstStyle/>
          <a:p>
            <a:endParaRPr lang="en-US" sz="1800"/>
          </a:p>
        </p:txBody>
      </p:sp>
      <p:sp>
        <p:nvSpPr>
          <p:cNvPr id="60440" name="Freeform 23"/>
          <p:cNvSpPr>
            <a:spLocks/>
          </p:cNvSpPr>
          <p:nvPr/>
        </p:nvSpPr>
        <p:spPr bwMode="auto">
          <a:xfrm>
            <a:off x="3910660" y="6023573"/>
            <a:ext cx="53785" cy="26618"/>
          </a:xfrm>
          <a:custGeom>
            <a:avLst/>
            <a:gdLst>
              <a:gd name="T0" fmla="*/ 0 w 24"/>
              <a:gd name="T1" fmla="*/ 308 h 15"/>
              <a:gd name="T2" fmla="*/ 79 w 24"/>
              <a:gd name="T3" fmla="*/ 295 h 15"/>
              <a:gd name="T4" fmla="*/ 242 w 24"/>
              <a:gd name="T5" fmla="*/ 0 h 15"/>
              <a:gd name="T6" fmla="*/ 161 w 24"/>
              <a:gd name="T7" fmla="*/ 41 h 15"/>
              <a:gd name="T8" fmla="*/ 0 w 24"/>
              <a:gd name="T9" fmla="*/ 308 h 15"/>
              <a:gd name="T10" fmla="*/ 0 60000 65536"/>
              <a:gd name="T11" fmla="*/ 0 60000 65536"/>
              <a:gd name="T12" fmla="*/ 0 60000 65536"/>
              <a:gd name="T13" fmla="*/ 0 60000 65536"/>
              <a:gd name="T14" fmla="*/ 0 60000 65536"/>
              <a:gd name="T15" fmla="*/ 0 w 24"/>
              <a:gd name="T16" fmla="*/ 0 h 15"/>
              <a:gd name="T17" fmla="*/ 24 w 24"/>
              <a:gd name="T18" fmla="*/ 15 h 15"/>
            </a:gdLst>
            <a:ahLst/>
            <a:cxnLst>
              <a:cxn ang="T10">
                <a:pos x="T0" y="T1"/>
              </a:cxn>
              <a:cxn ang="T11">
                <a:pos x="T2" y="T3"/>
              </a:cxn>
              <a:cxn ang="T12">
                <a:pos x="T4" y="T5"/>
              </a:cxn>
              <a:cxn ang="T13">
                <a:pos x="T6" y="T7"/>
              </a:cxn>
              <a:cxn ang="T14">
                <a:pos x="T8" y="T9"/>
              </a:cxn>
            </a:cxnLst>
            <a:rect l="T15" t="T16" r="T17" b="T18"/>
            <a:pathLst>
              <a:path w="24" h="15">
                <a:moveTo>
                  <a:pt x="0" y="15"/>
                </a:moveTo>
                <a:lnTo>
                  <a:pt x="8" y="14"/>
                </a:lnTo>
                <a:lnTo>
                  <a:pt x="24" y="0"/>
                </a:lnTo>
                <a:lnTo>
                  <a:pt x="16" y="2"/>
                </a:lnTo>
                <a:lnTo>
                  <a:pt x="0" y="15"/>
                </a:lnTo>
                <a:close/>
              </a:path>
            </a:pathLst>
          </a:custGeom>
          <a:solidFill>
            <a:srgbClr val="800080"/>
          </a:solidFill>
          <a:ln w="6350">
            <a:solidFill>
              <a:srgbClr val="000000"/>
            </a:solidFill>
            <a:round/>
            <a:headEnd/>
            <a:tailEnd/>
          </a:ln>
        </p:spPr>
        <p:txBody>
          <a:bodyPr/>
          <a:lstStyle/>
          <a:p>
            <a:endParaRPr lang="en-US" sz="1800"/>
          </a:p>
        </p:txBody>
      </p:sp>
      <p:sp>
        <p:nvSpPr>
          <p:cNvPr id="60442" name="Line 25"/>
          <p:cNvSpPr>
            <a:spLocks noChangeShapeType="1"/>
          </p:cNvSpPr>
          <p:nvPr/>
        </p:nvSpPr>
        <p:spPr bwMode="auto">
          <a:xfrm flipH="1" flipV="1">
            <a:off x="619390" y="4280760"/>
            <a:ext cx="8675" cy="1997580"/>
          </a:xfrm>
          <a:prstGeom prst="line">
            <a:avLst/>
          </a:prstGeom>
          <a:noFill/>
          <a:ln w="28575">
            <a:solidFill>
              <a:srgbClr val="0707FF"/>
            </a:solidFill>
            <a:round/>
            <a:headEnd type="none" w="sm" len="sm"/>
            <a:tailEnd type="none" w="sm" len="sm"/>
          </a:ln>
        </p:spPr>
        <p:txBody>
          <a:bodyPr wrap="none" anchor="ctr"/>
          <a:lstStyle/>
          <a:p>
            <a:endParaRPr lang="en-US" sz="1800"/>
          </a:p>
        </p:txBody>
      </p:sp>
      <p:sp>
        <p:nvSpPr>
          <p:cNvPr id="60447" name="Freeform 30"/>
          <p:cNvSpPr>
            <a:spLocks/>
          </p:cNvSpPr>
          <p:nvPr/>
        </p:nvSpPr>
        <p:spPr bwMode="auto">
          <a:xfrm>
            <a:off x="579486" y="4530458"/>
            <a:ext cx="7677317" cy="1782105"/>
          </a:xfrm>
          <a:custGeom>
            <a:avLst/>
            <a:gdLst>
              <a:gd name="T0" fmla="*/ 0 w 3443"/>
              <a:gd name="T1" fmla="*/ 18708 h 1017"/>
              <a:gd name="T2" fmla="*/ 545 w 3443"/>
              <a:gd name="T3" fmla="*/ 18673 h 1017"/>
              <a:gd name="T4" fmla="*/ 1094 w 3443"/>
              <a:gd name="T5" fmla="*/ 18654 h 1017"/>
              <a:gd name="T6" fmla="*/ 1639 w 3443"/>
              <a:gd name="T7" fmla="*/ 18568 h 1017"/>
              <a:gd name="T8" fmla="*/ 2184 w 3443"/>
              <a:gd name="T9" fmla="*/ 18470 h 1017"/>
              <a:gd name="T10" fmla="*/ 2718 w 3443"/>
              <a:gd name="T11" fmla="*/ 18292 h 1017"/>
              <a:gd name="T12" fmla="*/ 3261 w 3443"/>
              <a:gd name="T13" fmla="*/ 18064 h 1017"/>
              <a:gd name="T14" fmla="*/ 3811 w 3443"/>
              <a:gd name="T15" fmla="*/ 17708 h 1017"/>
              <a:gd name="T16" fmla="*/ 4354 w 3443"/>
              <a:gd name="T17" fmla="*/ 17213 h 1017"/>
              <a:gd name="T18" fmla="*/ 4898 w 3443"/>
              <a:gd name="T19" fmla="*/ 16580 h 1017"/>
              <a:gd name="T20" fmla="*/ 5436 w 3443"/>
              <a:gd name="T21" fmla="*/ 15766 h 1017"/>
              <a:gd name="T22" fmla="*/ 5990 w 3443"/>
              <a:gd name="T23" fmla="*/ 14762 h 1017"/>
              <a:gd name="T24" fmla="*/ 6537 w 3443"/>
              <a:gd name="T25" fmla="*/ 13601 h 1017"/>
              <a:gd name="T26" fmla="*/ 7071 w 3443"/>
              <a:gd name="T27" fmla="*/ 12267 h 1017"/>
              <a:gd name="T28" fmla="*/ 7615 w 3443"/>
              <a:gd name="T29" fmla="*/ 10850 h 1017"/>
              <a:gd name="T30" fmla="*/ 8150 w 3443"/>
              <a:gd name="T31" fmla="*/ 9344 h 1017"/>
              <a:gd name="T32" fmla="*/ 8709 w 3443"/>
              <a:gd name="T33" fmla="*/ 7854 h 1017"/>
              <a:gd name="T34" fmla="*/ 9259 w 3443"/>
              <a:gd name="T35" fmla="*/ 6430 h 1017"/>
              <a:gd name="T36" fmla="*/ 9795 w 3443"/>
              <a:gd name="T37" fmla="*/ 5097 h 1017"/>
              <a:gd name="T38" fmla="*/ 10333 w 3443"/>
              <a:gd name="T39" fmla="*/ 3918 h 1017"/>
              <a:gd name="T40" fmla="*/ 10881 w 3443"/>
              <a:gd name="T41" fmla="*/ 2934 h 1017"/>
              <a:gd name="T42" fmla="*/ 11431 w 3443"/>
              <a:gd name="T43" fmla="*/ 2122 h 1017"/>
              <a:gd name="T44" fmla="*/ 11976 w 3443"/>
              <a:gd name="T45" fmla="*/ 1479 h 1017"/>
              <a:gd name="T46" fmla="*/ 12513 w 3443"/>
              <a:gd name="T47" fmla="*/ 1004 h 1017"/>
              <a:gd name="T48" fmla="*/ 13055 w 3443"/>
              <a:gd name="T49" fmla="*/ 636 h 1017"/>
              <a:gd name="T50" fmla="*/ 13605 w 3443"/>
              <a:gd name="T51" fmla="*/ 382 h 1017"/>
              <a:gd name="T52" fmla="*/ 14141 w 3443"/>
              <a:gd name="T53" fmla="*/ 234 h 1017"/>
              <a:gd name="T54" fmla="*/ 14694 w 3443"/>
              <a:gd name="T55" fmla="*/ 105 h 1017"/>
              <a:gd name="T56" fmla="*/ 15231 w 3443"/>
              <a:gd name="T57" fmla="*/ 55 h 1017"/>
              <a:gd name="T58" fmla="*/ 15773 w 3443"/>
              <a:gd name="T59" fmla="*/ 0 h 1017"/>
              <a:gd name="T60" fmla="*/ 16324 w 3443"/>
              <a:gd name="T61" fmla="*/ 0 h 1017"/>
              <a:gd name="T62" fmla="*/ 16868 w 3443"/>
              <a:gd name="T63" fmla="*/ 0 h 1017"/>
              <a:gd name="T64" fmla="*/ 17410 w 3443"/>
              <a:gd name="T65" fmla="*/ 40 h 1017"/>
              <a:gd name="T66" fmla="*/ 17953 w 3443"/>
              <a:gd name="T67" fmla="*/ 55 h 1017"/>
              <a:gd name="T68" fmla="*/ 18503 w 3443"/>
              <a:gd name="T69" fmla="*/ 169 h 1017"/>
              <a:gd name="T70" fmla="*/ 19053 w 3443"/>
              <a:gd name="T71" fmla="*/ 276 h 1017"/>
              <a:gd name="T72" fmla="*/ 19582 w 3443"/>
              <a:gd name="T73" fmla="*/ 495 h 1017"/>
              <a:gd name="T74" fmla="*/ 20126 w 3443"/>
              <a:gd name="T75" fmla="*/ 789 h 1017"/>
              <a:gd name="T76" fmla="*/ 20669 w 3443"/>
              <a:gd name="T77" fmla="*/ 1215 h 1017"/>
              <a:gd name="T78" fmla="*/ 21220 w 3443"/>
              <a:gd name="T79" fmla="*/ 1747 h 1017"/>
              <a:gd name="T80" fmla="*/ 21770 w 3443"/>
              <a:gd name="T81" fmla="*/ 2505 h 1017"/>
              <a:gd name="T82" fmla="*/ 22313 w 3443"/>
              <a:gd name="T83" fmla="*/ 3418 h 1017"/>
              <a:gd name="T84" fmla="*/ 22852 w 3443"/>
              <a:gd name="T85" fmla="*/ 4492 h 1017"/>
              <a:gd name="T86" fmla="*/ 23387 w 3443"/>
              <a:gd name="T87" fmla="*/ 5732 h 1017"/>
              <a:gd name="T88" fmla="*/ 23937 w 3443"/>
              <a:gd name="T89" fmla="*/ 7142 h 1017"/>
              <a:gd name="T90" fmla="*/ 24487 w 3443"/>
              <a:gd name="T91" fmla="*/ 8585 h 1017"/>
              <a:gd name="T92" fmla="*/ 25023 w 3443"/>
              <a:gd name="T93" fmla="*/ 10088 h 1017"/>
              <a:gd name="T94" fmla="*/ 25569 w 3443"/>
              <a:gd name="T95" fmla="*/ 11538 h 1017"/>
              <a:gd name="T96" fmla="*/ 26103 w 3443"/>
              <a:gd name="T97" fmla="*/ 12940 h 1017"/>
              <a:gd name="T98" fmla="*/ 26657 w 3443"/>
              <a:gd name="T99" fmla="*/ 14171 h 1017"/>
              <a:gd name="T100" fmla="*/ 27207 w 3443"/>
              <a:gd name="T101" fmla="*/ 15279 h 1017"/>
              <a:gd name="T102" fmla="*/ 27748 w 3443"/>
              <a:gd name="T103" fmla="*/ 16177 h 1017"/>
              <a:gd name="T104" fmla="*/ 28289 w 3443"/>
              <a:gd name="T105" fmla="*/ 16925 h 1017"/>
              <a:gd name="T106" fmla="*/ 28840 w 3443"/>
              <a:gd name="T107" fmla="*/ 17469 h 1017"/>
              <a:gd name="T108" fmla="*/ 29385 w 3443"/>
              <a:gd name="T109" fmla="*/ 17892 h 1017"/>
              <a:gd name="T110" fmla="*/ 29929 w 3443"/>
              <a:gd name="T111" fmla="*/ 18184 h 1017"/>
              <a:gd name="T112" fmla="*/ 30466 w 3443"/>
              <a:gd name="T113" fmla="*/ 18389 h 1017"/>
              <a:gd name="T114" fmla="*/ 31006 w 3443"/>
              <a:gd name="T115" fmla="*/ 18527 h 1017"/>
              <a:gd name="T116" fmla="*/ 31557 w 3443"/>
              <a:gd name="T117" fmla="*/ 18619 h 1017"/>
              <a:gd name="T118" fmla="*/ 32102 w 3443"/>
              <a:gd name="T119" fmla="*/ 18672 h 1017"/>
              <a:gd name="T120" fmla="*/ 32641 w 3443"/>
              <a:gd name="T121" fmla="*/ 18708 h 1017"/>
              <a:gd name="T122" fmla="*/ 32935 w 3443"/>
              <a:gd name="T123" fmla="*/ 18748 h 10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3"/>
              <a:gd name="T187" fmla="*/ 0 h 1017"/>
              <a:gd name="T188" fmla="*/ 3443 w 3443"/>
              <a:gd name="T189" fmla="*/ 1017 h 10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3" h="1017">
                <a:moveTo>
                  <a:pt x="0" y="1016"/>
                </a:moveTo>
                <a:lnTo>
                  <a:pt x="0" y="1014"/>
                </a:lnTo>
                <a:lnTo>
                  <a:pt x="28" y="1014"/>
                </a:lnTo>
                <a:lnTo>
                  <a:pt x="57" y="1013"/>
                </a:lnTo>
                <a:lnTo>
                  <a:pt x="85" y="1012"/>
                </a:lnTo>
                <a:lnTo>
                  <a:pt x="114" y="1011"/>
                </a:lnTo>
                <a:lnTo>
                  <a:pt x="142" y="1009"/>
                </a:lnTo>
                <a:lnTo>
                  <a:pt x="171" y="1007"/>
                </a:lnTo>
                <a:lnTo>
                  <a:pt x="199" y="1004"/>
                </a:lnTo>
                <a:lnTo>
                  <a:pt x="228" y="1001"/>
                </a:lnTo>
                <a:lnTo>
                  <a:pt x="256" y="997"/>
                </a:lnTo>
                <a:lnTo>
                  <a:pt x="285" y="992"/>
                </a:lnTo>
                <a:lnTo>
                  <a:pt x="313" y="986"/>
                </a:lnTo>
                <a:lnTo>
                  <a:pt x="341" y="979"/>
                </a:lnTo>
                <a:lnTo>
                  <a:pt x="370" y="970"/>
                </a:lnTo>
                <a:lnTo>
                  <a:pt x="398" y="960"/>
                </a:lnTo>
                <a:lnTo>
                  <a:pt x="427" y="947"/>
                </a:lnTo>
                <a:lnTo>
                  <a:pt x="455" y="933"/>
                </a:lnTo>
                <a:lnTo>
                  <a:pt x="484" y="917"/>
                </a:lnTo>
                <a:lnTo>
                  <a:pt x="512" y="899"/>
                </a:lnTo>
                <a:lnTo>
                  <a:pt x="540" y="877"/>
                </a:lnTo>
                <a:lnTo>
                  <a:pt x="569" y="854"/>
                </a:lnTo>
                <a:lnTo>
                  <a:pt x="597" y="828"/>
                </a:lnTo>
                <a:lnTo>
                  <a:pt x="626" y="800"/>
                </a:lnTo>
                <a:lnTo>
                  <a:pt x="654" y="768"/>
                </a:lnTo>
                <a:lnTo>
                  <a:pt x="683" y="737"/>
                </a:lnTo>
                <a:lnTo>
                  <a:pt x="711" y="701"/>
                </a:lnTo>
                <a:lnTo>
                  <a:pt x="739" y="665"/>
                </a:lnTo>
                <a:lnTo>
                  <a:pt x="768" y="626"/>
                </a:lnTo>
                <a:lnTo>
                  <a:pt x="796" y="588"/>
                </a:lnTo>
                <a:lnTo>
                  <a:pt x="824" y="547"/>
                </a:lnTo>
                <a:lnTo>
                  <a:pt x="852" y="506"/>
                </a:lnTo>
                <a:lnTo>
                  <a:pt x="881" y="466"/>
                </a:lnTo>
                <a:lnTo>
                  <a:pt x="910" y="426"/>
                </a:lnTo>
                <a:lnTo>
                  <a:pt x="938" y="387"/>
                </a:lnTo>
                <a:lnTo>
                  <a:pt x="967" y="349"/>
                </a:lnTo>
                <a:lnTo>
                  <a:pt x="995" y="311"/>
                </a:lnTo>
                <a:lnTo>
                  <a:pt x="1024" y="276"/>
                </a:lnTo>
                <a:lnTo>
                  <a:pt x="1052" y="244"/>
                </a:lnTo>
                <a:lnTo>
                  <a:pt x="1080" y="213"/>
                </a:lnTo>
                <a:lnTo>
                  <a:pt x="1108" y="185"/>
                </a:lnTo>
                <a:lnTo>
                  <a:pt x="1137" y="159"/>
                </a:lnTo>
                <a:lnTo>
                  <a:pt x="1166" y="136"/>
                </a:lnTo>
                <a:lnTo>
                  <a:pt x="1194" y="115"/>
                </a:lnTo>
                <a:lnTo>
                  <a:pt x="1223" y="95"/>
                </a:lnTo>
                <a:lnTo>
                  <a:pt x="1251" y="80"/>
                </a:lnTo>
                <a:lnTo>
                  <a:pt x="1280" y="66"/>
                </a:lnTo>
                <a:lnTo>
                  <a:pt x="1308" y="54"/>
                </a:lnTo>
                <a:lnTo>
                  <a:pt x="1336" y="43"/>
                </a:lnTo>
                <a:lnTo>
                  <a:pt x="1365" y="35"/>
                </a:lnTo>
                <a:lnTo>
                  <a:pt x="1393" y="27"/>
                </a:lnTo>
                <a:lnTo>
                  <a:pt x="1422" y="21"/>
                </a:lnTo>
                <a:lnTo>
                  <a:pt x="1449" y="15"/>
                </a:lnTo>
                <a:lnTo>
                  <a:pt x="1478" y="12"/>
                </a:lnTo>
                <a:lnTo>
                  <a:pt x="1506" y="9"/>
                </a:lnTo>
                <a:lnTo>
                  <a:pt x="1536" y="6"/>
                </a:lnTo>
                <a:lnTo>
                  <a:pt x="1564" y="3"/>
                </a:lnTo>
                <a:lnTo>
                  <a:pt x="1592" y="3"/>
                </a:lnTo>
                <a:lnTo>
                  <a:pt x="1621" y="2"/>
                </a:lnTo>
                <a:lnTo>
                  <a:pt x="1649" y="0"/>
                </a:lnTo>
                <a:lnTo>
                  <a:pt x="1678" y="0"/>
                </a:lnTo>
                <a:lnTo>
                  <a:pt x="1706" y="0"/>
                </a:lnTo>
                <a:lnTo>
                  <a:pt x="1735" y="0"/>
                </a:lnTo>
                <a:lnTo>
                  <a:pt x="1763" y="0"/>
                </a:lnTo>
                <a:lnTo>
                  <a:pt x="1792" y="0"/>
                </a:lnTo>
                <a:lnTo>
                  <a:pt x="1820" y="2"/>
                </a:lnTo>
                <a:lnTo>
                  <a:pt x="1849" y="3"/>
                </a:lnTo>
                <a:lnTo>
                  <a:pt x="1877" y="3"/>
                </a:lnTo>
                <a:lnTo>
                  <a:pt x="1905" y="6"/>
                </a:lnTo>
                <a:lnTo>
                  <a:pt x="1934" y="9"/>
                </a:lnTo>
                <a:lnTo>
                  <a:pt x="1962" y="12"/>
                </a:lnTo>
                <a:lnTo>
                  <a:pt x="1991" y="15"/>
                </a:lnTo>
                <a:lnTo>
                  <a:pt x="2018" y="21"/>
                </a:lnTo>
                <a:lnTo>
                  <a:pt x="2047" y="27"/>
                </a:lnTo>
                <a:lnTo>
                  <a:pt x="2076" y="35"/>
                </a:lnTo>
                <a:lnTo>
                  <a:pt x="2104" y="43"/>
                </a:lnTo>
                <a:lnTo>
                  <a:pt x="2133" y="54"/>
                </a:lnTo>
                <a:lnTo>
                  <a:pt x="2160" y="66"/>
                </a:lnTo>
                <a:lnTo>
                  <a:pt x="2189" y="80"/>
                </a:lnTo>
                <a:lnTo>
                  <a:pt x="2218" y="95"/>
                </a:lnTo>
                <a:lnTo>
                  <a:pt x="2246" y="115"/>
                </a:lnTo>
                <a:lnTo>
                  <a:pt x="2275" y="136"/>
                </a:lnTo>
                <a:lnTo>
                  <a:pt x="2303" y="159"/>
                </a:lnTo>
                <a:lnTo>
                  <a:pt x="2332" y="185"/>
                </a:lnTo>
                <a:lnTo>
                  <a:pt x="2360" y="213"/>
                </a:lnTo>
                <a:lnTo>
                  <a:pt x="2389" y="244"/>
                </a:lnTo>
                <a:lnTo>
                  <a:pt x="2417" y="276"/>
                </a:lnTo>
                <a:lnTo>
                  <a:pt x="2445" y="311"/>
                </a:lnTo>
                <a:lnTo>
                  <a:pt x="2474" y="349"/>
                </a:lnTo>
                <a:lnTo>
                  <a:pt x="2502" y="387"/>
                </a:lnTo>
                <a:lnTo>
                  <a:pt x="2531" y="426"/>
                </a:lnTo>
                <a:lnTo>
                  <a:pt x="2559" y="466"/>
                </a:lnTo>
                <a:lnTo>
                  <a:pt x="2587" y="506"/>
                </a:lnTo>
                <a:lnTo>
                  <a:pt x="2615" y="547"/>
                </a:lnTo>
                <a:lnTo>
                  <a:pt x="2644" y="588"/>
                </a:lnTo>
                <a:lnTo>
                  <a:pt x="2673" y="626"/>
                </a:lnTo>
                <a:lnTo>
                  <a:pt x="2701" y="665"/>
                </a:lnTo>
                <a:lnTo>
                  <a:pt x="2729" y="701"/>
                </a:lnTo>
                <a:lnTo>
                  <a:pt x="2757" y="737"/>
                </a:lnTo>
                <a:lnTo>
                  <a:pt x="2786" y="768"/>
                </a:lnTo>
                <a:lnTo>
                  <a:pt x="2815" y="800"/>
                </a:lnTo>
                <a:lnTo>
                  <a:pt x="2844" y="828"/>
                </a:lnTo>
                <a:lnTo>
                  <a:pt x="2872" y="854"/>
                </a:lnTo>
                <a:lnTo>
                  <a:pt x="2901" y="877"/>
                </a:lnTo>
                <a:lnTo>
                  <a:pt x="2929" y="899"/>
                </a:lnTo>
                <a:lnTo>
                  <a:pt x="2957" y="917"/>
                </a:lnTo>
                <a:lnTo>
                  <a:pt x="2986" y="933"/>
                </a:lnTo>
                <a:lnTo>
                  <a:pt x="3014" y="947"/>
                </a:lnTo>
                <a:lnTo>
                  <a:pt x="3043" y="960"/>
                </a:lnTo>
                <a:lnTo>
                  <a:pt x="3071" y="970"/>
                </a:lnTo>
                <a:lnTo>
                  <a:pt x="3100" y="979"/>
                </a:lnTo>
                <a:lnTo>
                  <a:pt x="3128" y="986"/>
                </a:lnTo>
                <a:lnTo>
                  <a:pt x="3156" y="992"/>
                </a:lnTo>
                <a:lnTo>
                  <a:pt x="3185" y="997"/>
                </a:lnTo>
                <a:lnTo>
                  <a:pt x="3213" y="1001"/>
                </a:lnTo>
                <a:lnTo>
                  <a:pt x="3241" y="1004"/>
                </a:lnTo>
                <a:lnTo>
                  <a:pt x="3269" y="1007"/>
                </a:lnTo>
                <a:lnTo>
                  <a:pt x="3298" y="1009"/>
                </a:lnTo>
                <a:lnTo>
                  <a:pt x="3326" y="1011"/>
                </a:lnTo>
                <a:lnTo>
                  <a:pt x="3355" y="1012"/>
                </a:lnTo>
                <a:lnTo>
                  <a:pt x="3384" y="1013"/>
                </a:lnTo>
                <a:lnTo>
                  <a:pt x="3412" y="1014"/>
                </a:lnTo>
                <a:lnTo>
                  <a:pt x="3442" y="1014"/>
                </a:lnTo>
                <a:lnTo>
                  <a:pt x="3442" y="1016"/>
                </a:lnTo>
                <a:lnTo>
                  <a:pt x="0" y="1016"/>
                </a:lnTo>
              </a:path>
            </a:pathLst>
          </a:custGeom>
          <a:solidFill>
            <a:schemeClr val="bg1">
              <a:lumMod val="20000"/>
              <a:lumOff val="80000"/>
              <a:alpha val="71000"/>
            </a:schemeClr>
          </a:solidFill>
          <a:ln w="9525" cap="rnd">
            <a:noFill/>
            <a:round/>
            <a:headEnd/>
            <a:tailEnd/>
          </a:ln>
        </p:spPr>
        <p:txBody>
          <a:bodyPr/>
          <a:lstStyle/>
          <a:p>
            <a:endParaRPr lang="en-US" sz="1800"/>
          </a:p>
        </p:txBody>
      </p:sp>
      <p:sp>
        <p:nvSpPr>
          <p:cNvPr id="1207327" name="Rectangle 31"/>
          <p:cNvSpPr>
            <a:spLocks noChangeArrowheads="1"/>
          </p:cNvSpPr>
          <p:nvPr/>
        </p:nvSpPr>
        <p:spPr bwMode="auto">
          <a:xfrm>
            <a:off x="1485880" y="4386266"/>
            <a:ext cx="1297770" cy="627735"/>
          </a:xfrm>
          <a:prstGeom prst="rect">
            <a:avLst/>
          </a:prstGeom>
          <a:solidFill>
            <a:schemeClr val="bg1">
              <a:lumMod val="20000"/>
              <a:lumOff val="80000"/>
            </a:schemeClr>
          </a:solidFill>
          <a:ln w="12700">
            <a:noFill/>
            <a:miter lim="800000"/>
            <a:headEnd/>
            <a:tailEnd/>
          </a:ln>
          <a:effectLst>
            <a:outerShdw dist="53882" dir="2700000" algn="ctr" rotWithShape="0">
              <a:schemeClr val="folHlink"/>
            </a:outerShdw>
          </a:effectLst>
        </p:spPr>
        <p:txBody>
          <a:bodyPr lIns="73025" tIns="36512" rIns="73025" bIns="36512">
            <a:spAutoFit/>
          </a:bodyPr>
          <a:lstStyle/>
          <a:p>
            <a:pPr algn="ctr" defTabSz="585788" eaLnBrk="0" hangingPunct="0">
              <a:defRPr/>
            </a:pPr>
            <a:r>
              <a:rPr lang="en-US" sz="1800" b="1" dirty="0">
                <a:latin typeface="Times New Roman" pitchFamily="18" charset="0"/>
              </a:rPr>
              <a:t>Classroom</a:t>
            </a:r>
          </a:p>
          <a:p>
            <a:pPr algn="ctr" defTabSz="585788" eaLnBrk="0" hangingPunct="0">
              <a:defRPr/>
            </a:pPr>
            <a:r>
              <a:rPr lang="en-US" sz="1800" b="1" dirty="0">
                <a:latin typeface="Times New Roman" pitchFamily="18" charset="0"/>
              </a:rPr>
              <a:t>Students</a:t>
            </a:r>
          </a:p>
        </p:txBody>
      </p:sp>
      <p:sp>
        <p:nvSpPr>
          <p:cNvPr id="1207331" name="Rectangle 35"/>
          <p:cNvSpPr>
            <a:spLocks noChangeArrowheads="1"/>
          </p:cNvSpPr>
          <p:nvPr/>
        </p:nvSpPr>
        <p:spPr bwMode="auto">
          <a:xfrm>
            <a:off x="7366096" y="3316012"/>
            <a:ext cx="1431364" cy="1181733"/>
          </a:xfrm>
          <a:prstGeom prst="rect">
            <a:avLst/>
          </a:prstGeom>
          <a:solidFill>
            <a:schemeClr val="accent5"/>
          </a:solidFill>
          <a:ln w="12700">
            <a:solidFill>
              <a:schemeClr val="accent1"/>
            </a:solidFill>
            <a:miter lim="800000"/>
            <a:headEnd/>
            <a:tailEnd/>
          </a:ln>
          <a:effectLst>
            <a:outerShdw dist="53882" dir="2700000" algn="ctr" rotWithShape="0">
              <a:schemeClr val="folHlink"/>
            </a:outerShdw>
          </a:effectLst>
        </p:spPr>
        <p:txBody>
          <a:bodyPr wrap="square" lIns="73025" tIns="36512" rIns="73025" bIns="36512">
            <a:spAutoFit/>
          </a:bodyPr>
          <a:lstStyle/>
          <a:p>
            <a:pPr algn="ctr" defTabSz="585788" eaLnBrk="0" hangingPunct="0">
              <a:defRPr/>
            </a:pPr>
            <a:r>
              <a:rPr lang="en-US" sz="1800" b="1" dirty="0"/>
              <a:t>Students with </a:t>
            </a:r>
          </a:p>
          <a:p>
            <a:pPr algn="ctr" defTabSz="585788" eaLnBrk="0" hangingPunct="0">
              <a:defRPr/>
            </a:pPr>
            <a:r>
              <a:rPr lang="en-US" sz="1800" b="1" dirty="0"/>
              <a:t>Human Tutor</a:t>
            </a:r>
            <a:endParaRPr lang="en-US" sz="1800" b="1" dirty="0">
              <a:latin typeface="Times New Roman" pitchFamily="18" charset="0"/>
            </a:endParaRPr>
          </a:p>
        </p:txBody>
      </p:sp>
      <p:sp>
        <p:nvSpPr>
          <p:cNvPr id="1207333" name="Rectangle 37"/>
          <p:cNvSpPr>
            <a:spLocks noChangeArrowheads="1"/>
          </p:cNvSpPr>
          <p:nvPr/>
        </p:nvSpPr>
        <p:spPr bwMode="auto">
          <a:xfrm>
            <a:off x="600305" y="6273270"/>
            <a:ext cx="7777946" cy="57038"/>
          </a:xfrm>
          <a:prstGeom prst="rect">
            <a:avLst/>
          </a:prstGeom>
          <a:solidFill>
            <a:srgbClr val="0707FF"/>
          </a:solidFill>
          <a:ln w="12700">
            <a:noFill/>
            <a:miter lim="800000"/>
            <a:headEnd/>
            <a:tailEnd/>
          </a:ln>
          <a:effectLst>
            <a:outerShdw algn="ctr" rotWithShape="0">
              <a:srgbClr val="E3BEFF"/>
            </a:outerShdw>
          </a:effectLst>
        </p:spPr>
        <p:txBody>
          <a:bodyPr wrap="none" anchor="ctr"/>
          <a:lstStyle/>
          <a:p>
            <a:pPr>
              <a:defRPr/>
            </a:pPr>
            <a:endParaRPr lang="en-US" sz="1800">
              <a:latin typeface="Arial" charset="0"/>
            </a:endParaRPr>
          </a:p>
        </p:txBody>
      </p:sp>
      <p:grpSp>
        <p:nvGrpSpPr>
          <p:cNvPr id="2" name="Group 38"/>
          <p:cNvGrpSpPr/>
          <p:nvPr/>
        </p:nvGrpSpPr>
        <p:grpSpPr>
          <a:xfrm>
            <a:off x="4399926" y="3429000"/>
            <a:ext cx="2487972" cy="2848073"/>
            <a:chOff x="4534788" y="2684732"/>
            <a:chExt cx="2487972" cy="2848073"/>
          </a:xfrm>
        </p:grpSpPr>
        <p:sp>
          <p:nvSpPr>
            <p:cNvPr id="60423" name="Rectangle 6"/>
            <p:cNvSpPr>
              <a:spLocks noChangeArrowheads="1"/>
            </p:cNvSpPr>
            <p:nvPr/>
          </p:nvSpPr>
          <p:spPr bwMode="auto">
            <a:xfrm>
              <a:off x="5469946" y="2684732"/>
              <a:ext cx="402354" cy="350736"/>
            </a:xfrm>
            <a:prstGeom prst="rect">
              <a:avLst/>
            </a:prstGeom>
            <a:noFill/>
            <a:ln w="9525">
              <a:noFill/>
              <a:miter lim="800000"/>
              <a:headEnd/>
              <a:tailEnd/>
            </a:ln>
          </p:spPr>
          <p:txBody>
            <a:bodyPr wrap="none" lIns="73025" tIns="36512" rIns="73025" bIns="36512">
              <a:spAutoFit/>
            </a:bodyPr>
            <a:lstStyle/>
            <a:p>
              <a:pPr defTabSz="585788" eaLnBrk="0" hangingPunct="0"/>
              <a:r>
                <a:rPr lang="en-US" sz="1800" b="1" dirty="0">
                  <a:solidFill>
                    <a:schemeClr val="hlink"/>
                  </a:solidFill>
                </a:rPr>
                <a:t>2</a:t>
              </a:r>
              <a:r>
                <a:rPr lang="en-US" sz="1800" b="1" dirty="0">
                  <a:solidFill>
                    <a:schemeClr val="hlink"/>
                  </a:solidFill>
                  <a:latin typeface="Symbol" pitchFamily="18" charset="2"/>
                </a:rPr>
                <a:t>s</a:t>
              </a:r>
              <a:endParaRPr lang="en-US" sz="1800" b="1" dirty="0">
                <a:latin typeface="Symbol" pitchFamily="18" charset="2"/>
              </a:endParaRPr>
            </a:p>
          </p:txBody>
        </p:sp>
        <p:sp>
          <p:nvSpPr>
            <p:cNvPr id="60445" name="Line 28"/>
            <p:cNvSpPr>
              <a:spLocks noChangeShapeType="1"/>
            </p:cNvSpPr>
            <p:nvPr/>
          </p:nvSpPr>
          <p:spPr bwMode="auto">
            <a:xfrm>
              <a:off x="4534788" y="2890067"/>
              <a:ext cx="940363" cy="0"/>
            </a:xfrm>
            <a:prstGeom prst="line">
              <a:avLst/>
            </a:prstGeom>
            <a:noFill/>
            <a:ln w="28575">
              <a:solidFill>
                <a:srgbClr val="2605C9"/>
              </a:solidFill>
              <a:round/>
              <a:headEnd type="none" w="sm" len="sm"/>
              <a:tailEnd type="none" w="sm" len="sm"/>
            </a:ln>
          </p:spPr>
          <p:txBody>
            <a:bodyPr wrap="none" anchor="ctr"/>
            <a:lstStyle/>
            <a:p>
              <a:endParaRPr lang="en-US" sz="1800"/>
            </a:p>
          </p:txBody>
        </p:sp>
        <p:sp>
          <p:nvSpPr>
            <p:cNvPr id="60446" name="Line 29"/>
            <p:cNvSpPr>
              <a:spLocks noChangeShapeType="1"/>
            </p:cNvSpPr>
            <p:nvPr/>
          </p:nvSpPr>
          <p:spPr bwMode="auto">
            <a:xfrm>
              <a:off x="6075457" y="2890067"/>
              <a:ext cx="940363" cy="0"/>
            </a:xfrm>
            <a:prstGeom prst="line">
              <a:avLst/>
            </a:prstGeom>
            <a:noFill/>
            <a:ln w="28575">
              <a:solidFill>
                <a:srgbClr val="2605C9"/>
              </a:solidFill>
              <a:round/>
              <a:headEnd type="none" w="sm" len="sm"/>
              <a:tailEnd type="none" w="sm" len="sm"/>
            </a:ln>
          </p:spPr>
          <p:txBody>
            <a:bodyPr wrap="none" anchor="ctr"/>
            <a:lstStyle/>
            <a:p>
              <a:endParaRPr lang="en-US" sz="1800"/>
            </a:p>
          </p:txBody>
        </p:sp>
        <p:sp>
          <p:nvSpPr>
            <p:cNvPr id="60451" name="Line 34"/>
            <p:cNvSpPr>
              <a:spLocks noChangeShapeType="1"/>
            </p:cNvSpPr>
            <p:nvPr/>
          </p:nvSpPr>
          <p:spPr bwMode="auto">
            <a:xfrm>
              <a:off x="7015820" y="2890067"/>
              <a:ext cx="6940" cy="2642738"/>
            </a:xfrm>
            <a:prstGeom prst="line">
              <a:avLst/>
            </a:prstGeom>
            <a:noFill/>
            <a:ln w="28575">
              <a:solidFill>
                <a:srgbClr val="2605C9"/>
              </a:solidFill>
              <a:round/>
              <a:headEnd type="none" w="sm" len="sm"/>
              <a:tailEnd type="none" w="sm" len="sm"/>
            </a:ln>
          </p:spPr>
          <p:txBody>
            <a:bodyPr wrap="none" anchor="ctr"/>
            <a:lstStyle/>
            <a:p>
              <a:endParaRPr lang="en-US" sz="1800"/>
            </a:p>
          </p:txBody>
        </p:sp>
        <p:sp>
          <p:nvSpPr>
            <p:cNvPr id="60455" name="Line 38"/>
            <p:cNvSpPr>
              <a:spLocks noChangeShapeType="1"/>
            </p:cNvSpPr>
            <p:nvPr/>
          </p:nvSpPr>
          <p:spPr bwMode="auto">
            <a:xfrm>
              <a:off x="4534788" y="2890067"/>
              <a:ext cx="0" cy="2627528"/>
            </a:xfrm>
            <a:prstGeom prst="line">
              <a:avLst/>
            </a:prstGeom>
            <a:noFill/>
            <a:ln w="28575">
              <a:solidFill>
                <a:srgbClr val="2605C9"/>
              </a:solidFill>
              <a:round/>
              <a:headEnd type="none" w="sm" len="sm"/>
              <a:tailEnd type="none" w="sm" len="sm"/>
            </a:ln>
          </p:spPr>
          <p:txBody>
            <a:bodyPr wrap="none" anchor="ctr"/>
            <a:lstStyle/>
            <a:p>
              <a:endParaRPr lang="en-US" sz="1800"/>
            </a:p>
          </p:txBody>
        </p:sp>
      </p:grpSp>
      <p:sp>
        <p:nvSpPr>
          <p:cNvPr id="60419" name="Rectangle 39"/>
          <p:cNvSpPr>
            <a:spLocks noChangeArrowheads="1"/>
          </p:cNvSpPr>
          <p:nvPr/>
        </p:nvSpPr>
        <p:spPr bwMode="auto">
          <a:xfrm>
            <a:off x="285720" y="1357298"/>
            <a:ext cx="8643998" cy="1143008"/>
          </a:xfrm>
          <a:prstGeom prst="rect">
            <a:avLst/>
          </a:prstGeom>
          <a:solidFill>
            <a:schemeClr val="tx2">
              <a:lumMod val="20000"/>
              <a:lumOff val="80000"/>
            </a:schemeClr>
          </a:solidFill>
          <a:ln w="12700">
            <a:noFill/>
            <a:miter lim="800000"/>
            <a:headEnd/>
            <a:tailEnd/>
          </a:ln>
        </p:spPr>
        <p:txBody>
          <a:bodyPr wrap="none" anchor="ctr"/>
          <a:lstStyle/>
          <a:p>
            <a:pPr marL="457200" indent="-457200"/>
            <a:endParaRPr lang="en-CA" sz="1800" dirty="0"/>
          </a:p>
          <a:p>
            <a:pPr marL="457200" indent="-457200"/>
            <a:endParaRPr lang="en-CA" sz="1800" dirty="0"/>
          </a:p>
          <a:p>
            <a:pPr marL="457200" indent="-457200"/>
            <a:endParaRPr lang="en-CA" sz="1800" dirty="0"/>
          </a:p>
          <a:p>
            <a:pPr marL="457200" indent="-457200"/>
            <a:endParaRPr lang="en-CA" sz="1800" dirty="0"/>
          </a:p>
          <a:p>
            <a:pPr marL="457200" indent="-457200"/>
            <a:endParaRPr lang="en-CA" sz="1800" dirty="0"/>
          </a:p>
          <a:p>
            <a:pPr marL="457200" indent="-457200"/>
            <a:endParaRPr lang="en-CA" sz="1800" dirty="0"/>
          </a:p>
          <a:p>
            <a:pPr marL="457200" indent="-457200"/>
            <a:endParaRPr lang="en-CA" sz="1800" dirty="0"/>
          </a:p>
          <a:p>
            <a:r>
              <a:rPr lang="en-US" sz="2800" dirty="0">
                <a:solidFill>
                  <a:schemeClr val="bg2"/>
                </a:solidFill>
              </a:rPr>
              <a:t>2 sigma effect  </a:t>
            </a:r>
            <a:r>
              <a:rPr lang="en-US" sz="2400" dirty="0">
                <a:solidFill>
                  <a:schemeClr val="bg2"/>
                </a:solidFill>
              </a:rPr>
              <a:t>(Bloom, 1984): </a:t>
            </a:r>
          </a:p>
          <a:p>
            <a:pPr marL="914400" lvl="1" indent="-457200">
              <a:buFont typeface="Arial" pitchFamily="34" charset="0"/>
              <a:buChar char="•"/>
            </a:pPr>
            <a:r>
              <a:rPr lang="en-US" sz="2400" dirty="0">
                <a:solidFill>
                  <a:schemeClr val="bg2"/>
                </a:solidFill>
              </a:rPr>
              <a:t>Average student’s achievement  with a </a:t>
            </a:r>
            <a:r>
              <a:rPr lang="en-US" sz="2400" b="1" i="1" dirty="0">
                <a:solidFill>
                  <a:schemeClr val="bg2"/>
                </a:solidFill>
              </a:rPr>
              <a:t>personal human tutor  </a:t>
            </a:r>
          </a:p>
          <a:p>
            <a:pPr marL="914400" lvl="1" indent="-457200"/>
            <a:r>
              <a:rPr lang="en-US" sz="2400" dirty="0">
                <a:solidFill>
                  <a:schemeClr val="bg2"/>
                </a:solidFill>
              </a:rPr>
              <a:t>       better   than 98% of classroom students</a:t>
            </a:r>
          </a:p>
          <a:p>
            <a:pPr marL="457200" indent="-457200">
              <a:spcBef>
                <a:spcPts val="600"/>
              </a:spcBef>
            </a:pPr>
            <a:r>
              <a:rPr lang="en-CA" sz="1600" dirty="0"/>
              <a:t>Bloom, B. "The 2 Sigma Problem:  The Search for Methods of Group Instruction as Effective </a:t>
            </a:r>
          </a:p>
          <a:p>
            <a:pPr marL="457200" indent="-457200"/>
            <a:r>
              <a:rPr lang="en-CA" sz="1600" dirty="0"/>
              <a:t>as One-to-One Tutoring." </a:t>
            </a:r>
            <a:r>
              <a:rPr lang="en-CA" sz="1600" i="1" dirty="0"/>
              <a:t>Educational Researcher</a:t>
            </a:r>
            <a:r>
              <a:rPr lang="en-CA" sz="1600" dirty="0"/>
              <a:t> 13 (6):4–16.</a:t>
            </a:r>
            <a:br>
              <a:rPr lang="en-CA" sz="1800" dirty="0"/>
            </a:br>
            <a:br>
              <a:rPr lang="en-CA" sz="2400" dirty="0"/>
            </a:br>
            <a:endParaRPr lang="en-CA" sz="2400" dirty="0"/>
          </a:p>
          <a:p>
            <a:pPr marL="457200" indent="-457200"/>
            <a:endParaRPr lang="en-US" sz="2400" dirty="0">
              <a:solidFill>
                <a:schemeClr val="bg2"/>
              </a:solidFill>
            </a:endParaRPr>
          </a:p>
        </p:txBody>
      </p:sp>
      <p:sp>
        <p:nvSpPr>
          <p:cNvPr id="60420" name="Text Box 40"/>
          <p:cNvSpPr txBox="1">
            <a:spLocks noChangeArrowheads="1"/>
          </p:cNvSpPr>
          <p:nvPr/>
        </p:nvSpPr>
        <p:spPr bwMode="auto">
          <a:xfrm>
            <a:off x="428596" y="357166"/>
            <a:ext cx="8305800" cy="641350"/>
          </a:xfrm>
          <a:prstGeom prst="rect">
            <a:avLst/>
          </a:prstGeom>
          <a:noFill/>
          <a:ln w="9525">
            <a:noFill/>
            <a:miter lim="800000"/>
            <a:headEnd/>
            <a:tailEnd/>
          </a:ln>
        </p:spPr>
        <p:txBody>
          <a:bodyPr>
            <a:spAutoFit/>
          </a:bodyPr>
          <a:lstStyle/>
          <a:p>
            <a:pPr algn="ctr"/>
            <a:r>
              <a:rPr lang="en-US" sz="3600" b="1" dirty="0">
                <a:solidFill>
                  <a:schemeClr val="bg1"/>
                </a:solidFill>
              </a:rPr>
              <a:t>Preamble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0424"/>
                                        </p:tgtEl>
                                        <p:attrNameLst>
                                          <p:attrName>style.visibility</p:attrName>
                                        </p:attrNameLst>
                                      </p:cBhvr>
                                      <p:to>
                                        <p:strVal val="visible"/>
                                      </p:to>
                                    </p:set>
                                    <p:animEffect transition="in" filter="wipe(down)">
                                      <p:cBhvr>
                                        <p:cTn id="10" dur="500"/>
                                        <p:tgtEl>
                                          <p:spTgt spid="604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07331"/>
                                        </p:tgtEl>
                                        <p:attrNameLst>
                                          <p:attrName>style.visibility</p:attrName>
                                        </p:attrNameLst>
                                      </p:cBhvr>
                                      <p:to>
                                        <p:strVal val="visible"/>
                                      </p:to>
                                    </p:set>
                                    <p:animEffect transition="in" filter="wipe(down)">
                                      <p:cBhvr>
                                        <p:cTn id="13" dur="500"/>
                                        <p:tgtEl>
                                          <p:spTgt spid="1207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12073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a:xfrm>
            <a:off x="0" y="333375"/>
            <a:ext cx="8893175" cy="695325"/>
          </a:xfrm>
          <a:noFill/>
          <a:ln/>
        </p:spPr>
        <p:txBody>
          <a:bodyPr/>
          <a:lstStyle/>
          <a:p>
            <a:r>
              <a:rPr lang="en-US" dirty="0"/>
              <a:t>Learning from Exploration: Challenges</a:t>
            </a:r>
          </a:p>
        </p:txBody>
      </p:sp>
      <p:sp>
        <p:nvSpPr>
          <p:cNvPr id="1390595" name="Rectangle 3"/>
          <p:cNvSpPr>
            <a:spLocks noGrp="1" noChangeArrowheads="1"/>
          </p:cNvSpPr>
          <p:nvPr>
            <p:ph type="body" idx="1"/>
          </p:nvPr>
        </p:nvSpPr>
        <p:spPr>
          <a:xfrm>
            <a:off x="214282" y="1357298"/>
            <a:ext cx="8715404" cy="3286148"/>
          </a:xfrm>
          <a:noFill/>
          <a:ln/>
        </p:spPr>
        <p:txBody>
          <a:bodyPr/>
          <a:lstStyle/>
          <a:p>
            <a:pPr>
              <a:spcBef>
                <a:spcPts val="600"/>
              </a:spcBef>
            </a:pPr>
            <a:r>
              <a:rPr lang="en-US" sz="2400" b="0" dirty="0"/>
              <a:t>Activities  more open-ended and less well-defined than pure problem solving</a:t>
            </a:r>
          </a:p>
          <a:p>
            <a:pPr lvl="1">
              <a:lnSpc>
                <a:spcPct val="150000"/>
              </a:lnSpc>
              <a:spcBef>
                <a:spcPts val="600"/>
              </a:spcBef>
            </a:pPr>
            <a:r>
              <a:rPr lang="en-US" sz="2000" b="0" dirty="0"/>
              <a:t>No clear definition of correct/successful behavior</a:t>
            </a:r>
          </a:p>
          <a:p>
            <a:pPr>
              <a:lnSpc>
                <a:spcPct val="110000"/>
              </a:lnSpc>
              <a:spcBef>
                <a:spcPts val="600"/>
              </a:spcBef>
            </a:pPr>
            <a:r>
              <a:rPr lang="en-US" sz="2400" b="0" dirty="0"/>
              <a:t>A variety of learner states should be modeled to provide effective instructional support</a:t>
            </a:r>
          </a:p>
          <a:p>
            <a:pPr lvl="1">
              <a:lnSpc>
                <a:spcPct val="110000"/>
              </a:lnSpc>
              <a:spcBef>
                <a:spcPts val="600"/>
              </a:spcBef>
            </a:pPr>
            <a:r>
              <a:rPr lang="en-US" sz="2000" dirty="0"/>
              <a:t>M</a:t>
            </a:r>
            <a:r>
              <a:rPr lang="en-US" sz="2000" b="0" dirty="0"/>
              <a:t>eta-cognitive skills important for succeeding in these activities</a:t>
            </a:r>
          </a:p>
          <a:p>
            <a:pPr lvl="2">
              <a:lnSpc>
                <a:spcPct val="110000"/>
              </a:lnSpc>
              <a:spcBef>
                <a:spcPts val="600"/>
              </a:spcBef>
            </a:pPr>
            <a:r>
              <a:rPr lang="en-US" dirty="0"/>
              <a:t>E.g., </a:t>
            </a:r>
            <a:r>
              <a:rPr lang="en-US" b="0" dirty="0"/>
              <a:t>self-explanation, self-reflection, analogical reasoning)</a:t>
            </a:r>
            <a:endParaRPr lang="en-US" dirty="0"/>
          </a:p>
          <a:p>
            <a:pPr lvl="1">
              <a:lnSpc>
                <a:spcPct val="110000"/>
              </a:lnSpc>
              <a:spcBef>
                <a:spcPts val="600"/>
              </a:spcBef>
            </a:pPr>
            <a:r>
              <a:rPr lang="en-US" sz="2000" b="0" dirty="0"/>
              <a:t>Affective states that can affect student initiative </a:t>
            </a:r>
          </a:p>
          <a:p>
            <a:pPr lvl="2">
              <a:lnSpc>
                <a:spcPct val="110000"/>
              </a:lnSpc>
              <a:spcBef>
                <a:spcPts val="600"/>
              </a:spcBef>
            </a:pPr>
            <a:r>
              <a:rPr lang="en-US" b="0" dirty="0"/>
              <a:t>(e.g.. frustration, confusion, resentment in receiving tutorial guidance)</a:t>
            </a:r>
          </a:p>
          <a:p>
            <a:pPr marL="457200" lvl="1" indent="0">
              <a:lnSpc>
                <a:spcPct val="110000"/>
              </a:lnSpc>
              <a:spcBef>
                <a:spcPts val="600"/>
              </a:spcBef>
              <a:buNone/>
            </a:pPr>
            <a:endParaRPr lang="en-US" sz="2000" dirty="0"/>
          </a:p>
          <a:p>
            <a:pPr marL="457200" lvl="1" indent="0">
              <a:lnSpc>
                <a:spcPct val="110000"/>
              </a:lnSpc>
              <a:spcBef>
                <a:spcPts val="600"/>
              </a:spcBef>
              <a:buNone/>
            </a:pPr>
            <a:endParaRPr lang="en-US" sz="2000" dirty="0"/>
          </a:p>
          <a:p>
            <a:pPr lvl="1">
              <a:lnSpc>
                <a:spcPct val="110000"/>
              </a:lnSpc>
              <a:spcBef>
                <a:spcPts val="600"/>
              </a:spcBef>
            </a:pPr>
            <a:r>
              <a:rPr lang="en-US" sz="2000" dirty="0"/>
              <a:t>difficult to assess unobtrusively from interaction events</a:t>
            </a:r>
          </a:p>
          <a:p>
            <a:pPr>
              <a:lnSpc>
                <a:spcPct val="110000"/>
              </a:lnSpc>
              <a:spcBef>
                <a:spcPts val="600"/>
              </a:spcBef>
              <a:buNone/>
            </a:pPr>
            <a:endParaRPr lang="en-US" sz="2400" b="0" dirty="0"/>
          </a:p>
          <a:p>
            <a:pPr>
              <a:lnSpc>
                <a:spcPct val="110000"/>
              </a:lnSpc>
              <a:spcBef>
                <a:spcPts val="600"/>
              </a:spcBef>
              <a:buNone/>
            </a:pPr>
            <a:endParaRPr lang="en-US" sz="2400" b="0" dirty="0"/>
          </a:p>
        </p:txBody>
      </p:sp>
      <p:sp>
        <p:nvSpPr>
          <p:cNvPr id="7" name="Down Arrow 6"/>
          <p:cNvSpPr/>
          <p:nvPr/>
        </p:nvSpPr>
        <p:spPr bwMode="auto">
          <a:xfrm>
            <a:off x="4038600" y="5334000"/>
            <a:ext cx="571504" cy="571504"/>
          </a:xfrm>
          <a:prstGeom prst="downArrow">
            <a:avLst/>
          </a:prstGeom>
          <a:gradFill>
            <a:gsLst>
              <a:gs pos="0">
                <a:srgbClr val="03D4A8"/>
              </a:gs>
              <a:gs pos="25000">
                <a:srgbClr val="21D6E0"/>
              </a:gs>
              <a:gs pos="75000">
                <a:srgbClr val="0087E6"/>
              </a:gs>
              <a:gs pos="100000">
                <a:srgbClr val="005CBF"/>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rgbClr val="111111"/>
              </a:solidFill>
              <a:effectLst/>
              <a:latin typeface="Times New Roman" pitchFamily="18" charset="0"/>
            </a:endParaRPr>
          </a:p>
        </p:txBody>
      </p:sp>
    </p:spTree>
  </p:cSld>
  <p:clrMapOvr>
    <a:masterClrMapping/>
  </p:clrMapOvr>
  <p:transition advTm="1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05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05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059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9059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059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905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79512" y="1412776"/>
            <a:ext cx="8280920" cy="1512168"/>
          </a:xfrm>
          <a:prstGeom prst="rect">
            <a:avLst/>
          </a:prstGeom>
          <a:solidFill>
            <a:schemeClr val="tx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4000" b="0" i="0" u="none" strike="noStrike" cap="none" normalizeH="0" baseline="0">
              <a:ln>
                <a:noFill/>
              </a:ln>
              <a:solidFill>
                <a:srgbClr val="111111"/>
              </a:solidFill>
              <a:effectLst/>
              <a:latin typeface="Times New Roman" pitchFamily="18" charset="0"/>
            </a:endParaRPr>
          </a:p>
        </p:txBody>
      </p:sp>
      <p:sp>
        <p:nvSpPr>
          <p:cNvPr id="1390594" name="Rectangle 2"/>
          <p:cNvSpPr>
            <a:spLocks noGrp="1" noChangeArrowheads="1"/>
          </p:cNvSpPr>
          <p:nvPr>
            <p:ph type="title"/>
          </p:nvPr>
        </p:nvSpPr>
        <p:spPr>
          <a:xfrm>
            <a:off x="0" y="333375"/>
            <a:ext cx="8893175" cy="695325"/>
          </a:xfrm>
          <a:noFill/>
          <a:ln/>
        </p:spPr>
        <p:txBody>
          <a:bodyPr/>
          <a:lstStyle/>
          <a:p>
            <a:r>
              <a:rPr lang="en-US" dirty="0"/>
              <a:t>Challenges</a:t>
            </a:r>
          </a:p>
        </p:txBody>
      </p:sp>
      <p:sp>
        <p:nvSpPr>
          <p:cNvPr id="1390595" name="Rectangle 3"/>
          <p:cNvSpPr>
            <a:spLocks noGrp="1" noChangeArrowheads="1"/>
          </p:cNvSpPr>
          <p:nvPr>
            <p:ph type="body" idx="1"/>
          </p:nvPr>
        </p:nvSpPr>
        <p:spPr>
          <a:xfrm>
            <a:off x="179512" y="908720"/>
            <a:ext cx="8715404" cy="3286148"/>
          </a:xfrm>
          <a:noFill/>
          <a:ln/>
        </p:spPr>
        <p:txBody>
          <a:bodyPr/>
          <a:lstStyle/>
          <a:p>
            <a:pPr>
              <a:lnSpc>
                <a:spcPct val="110000"/>
              </a:lnSpc>
              <a:spcBef>
                <a:spcPts val="600"/>
              </a:spcBef>
              <a:buNone/>
            </a:pPr>
            <a:endParaRPr lang="en-US" sz="2400" b="0" dirty="0"/>
          </a:p>
          <a:p>
            <a:pPr>
              <a:lnSpc>
                <a:spcPct val="110000"/>
              </a:lnSpc>
              <a:spcBef>
                <a:spcPts val="600"/>
              </a:spcBef>
            </a:pPr>
            <a:r>
              <a:rPr lang="en-US" b="0" dirty="0"/>
              <a:t>How to model </a:t>
            </a:r>
          </a:p>
          <a:p>
            <a:pPr lvl="1">
              <a:lnSpc>
                <a:spcPct val="110000"/>
              </a:lnSpc>
              <a:spcBef>
                <a:spcPts val="600"/>
              </a:spcBef>
            </a:pPr>
            <a:r>
              <a:rPr lang="en-US" b="0" dirty="0"/>
              <a:t>what the student should do</a:t>
            </a:r>
          </a:p>
          <a:p>
            <a:pPr lvl="1">
              <a:lnSpc>
                <a:spcPct val="110000"/>
              </a:lnSpc>
              <a:spcBef>
                <a:spcPts val="600"/>
              </a:spcBef>
            </a:pPr>
            <a:r>
              <a:rPr lang="en-US" b="0" dirty="0"/>
              <a:t>the underlying cognitive, meta-cognitive and affective states</a:t>
            </a:r>
          </a:p>
          <a:p>
            <a:pPr lvl="1">
              <a:lnSpc>
                <a:spcPct val="110000"/>
              </a:lnSpc>
              <a:spcBef>
                <a:spcPts val="600"/>
              </a:spcBef>
            </a:pPr>
            <a:endParaRPr lang="en-US" b="0" dirty="0"/>
          </a:p>
          <a:p>
            <a:pPr>
              <a:lnSpc>
                <a:spcPct val="110000"/>
              </a:lnSpc>
              <a:spcBef>
                <a:spcPts val="600"/>
              </a:spcBef>
            </a:pPr>
            <a:r>
              <a:rPr lang="en-US" b="0" dirty="0"/>
              <a:t>How to provide feedback that </a:t>
            </a:r>
          </a:p>
          <a:p>
            <a:pPr lvl="1">
              <a:lnSpc>
                <a:spcPct val="110000"/>
              </a:lnSpc>
              <a:spcBef>
                <a:spcPts val="600"/>
              </a:spcBef>
            </a:pPr>
            <a:r>
              <a:rPr lang="en-US" b="0" dirty="0"/>
              <a:t>fosters learning </a:t>
            </a:r>
          </a:p>
          <a:p>
            <a:pPr lvl="1">
              <a:lnSpc>
                <a:spcPct val="110000"/>
              </a:lnSpc>
              <a:spcBef>
                <a:spcPts val="600"/>
              </a:spcBef>
            </a:pPr>
            <a:r>
              <a:rPr lang="en-US" dirty="0"/>
              <a:t>Maintains </a:t>
            </a:r>
            <a:r>
              <a:rPr lang="en-US" b="0" dirty="0"/>
              <a:t>student initiative and engagement</a:t>
            </a:r>
          </a:p>
          <a:p>
            <a:pPr lvl="1">
              <a:lnSpc>
                <a:spcPct val="110000"/>
              </a:lnSpc>
            </a:pPr>
            <a:endParaRPr lang="en-US" b="0" dirty="0"/>
          </a:p>
        </p:txBody>
      </p:sp>
    </p:spTree>
    <p:extLst>
      <p:ext uri="{BB962C8B-B14F-4D97-AF65-F5344CB8AC3E}">
        <p14:creationId xmlns:p14="http://schemas.microsoft.com/office/powerpoint/2010/main" val="414292892"/>
      </p:ext>
    </p:extLst>
  </p:cSld>
  <p:clrMapOvr>
    <a:masterClrMapping/>
  </p:clrMapOvr>
  <p:transition advTm="1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05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05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05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059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9059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9059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Adaptive Coach for Exploration</a:t>
            </a:r>
          </a:p>
        </p:txBody>
      </p:sp>
      <p:sp>
        <p:nvSpPr>
          <p:cNvPr id="7" name="Rectangle 11"/>
          <p:cNvSpPr>
            <a:spLocks noChangeArrowheads="1"/>
          </p:cNvSpPr>
          <p:nvPr/>
        </p:nvSpPr>
        <p:spPr bwMode="auto">
          <a:xfrm>
            <a:off x="0" y="1335336"/>
            <a:ext cx="8424863" cy="1008112"/>
          </a:xfrm>
          <a:prstGeom prst="rect">
            <a:avLst/>
          </a:prstGeom>
          <a:noFill/>
          <a:ln w="9525">
            <a:noFill/>
            <a:miter lim="800000"/>
            <a:headEnd/>
            <a:tailEnd/>
          </a:ln>
        </p:spPr>
        <p:txBody>
          <a:bodyPr lIns="92075" tIns="46038" rIns="92075" bIns="46038"/>
          <a:lstStyle/>
          <a:p>
            <a:pPr marL="342900" indent="-342900">
              <a:spcBef>
                <a:spcPct val="50000"/>
              </a:spcBef>
              <a:spcAft>
                <a:spcPct val="50000"/>
              </a:spcAft>
              <a:buClr>
                <a:srgbClr val="CC0000"/>
              </a:buClr>
              <a:buSzPct val="75000"/>
              <a:buFont typeface="Monotype Sorts" pitchFamily="2" charset="2"/>
              <a:buChar char="u"/>
            </a:pPr>
            <a:r>
              <a:rPr lang="en-US" sz="2400" dirty="0">
                <a:solidFill>
                  <a:srgbClr val="000000"/>
                </a:solidFill>
              </a:rPr>
              <a:t>Activities organized into units to explore mathematical functions (e.g. input/output, equation/plot)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155" y="2145089"/>
            <a:ext cx="4747974" cy="4686644"/>
          </a:xfrm>
          <a:prstGeom prst="rect">
            <a:avLst/>
          </a:prstGeom>
        </p:spPr>
      </p:pic>
      <p:sp>
        <p:nvSpPr>
          <p:cNvPr id="5" name="Rectangle 4"/>
          <p:cNvSpPr/>
          <p:nvPr/>
        </p:nvSpPr>
        <p:spPr bwMode="auto">
          <a:xfrm>
            <a:off x="4325018" y="5859624"/>
            <a:ext cx="4102827" cy="648072"/>
          </a:xfrm>
          <a:prstGeom prst="rect">
            <a:avLst/>
          </a:prstGeom>
          <a:solidFill>
            <a:srgbClr val="D2D2D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rgbClr val="111111"/>
              </a:solidFill>
              <a:effectLst/>
              <a:latin typeface="Times New Roman" pitchFamily="18" charset="0"/>
            </a:endParaRPr>
          </a:p>
        </p:txBody>
      </p:sp>
      <p:sp>
        <p:nvSpPr>
          <p:cNvPr id="10" name="Rectangle 11"/>
          <p:cNvSpPr>
            <a:spLocks noChangeArrowheads="1"/>
          </p:cNvSpPr>
          <p:nvPr/>
        </p:nvSpPr>
        <p:spPr bwMode="auto">
          <a:xfrm>
            <a:off x="-108519" y="2564904"/>
            <a:ext cx="4387674" cy="4114800"/>
          </a:xfrm>
          <a:prstGeom prst="rect">
            <a:avLst/>
          </a:prstGeom>
          <a:noFill/>
          <a:ln w="9525">
            <a:noFill/>
            <a:miter lim="800000"/>
            <a:headEnd/>
            <a:tailEnd/>
          </a:ln>
        </p:spPr>
        <p:txBody>
          <a:bodyPr lIns="92075" tIns="46038" rIns="92075" bIns="46038"/>
          <a:lstStyle/>
          <a:p>
            <a:pPr marL="342900" indent="-342900">
              <a:spcBef>
                <a:spcPct val="50000"/>
              </a:spcBef>
              <a:spcAft>
                <a:spcPct val="50000"/>
              </a:spcAft>
              <a:buClr>
                <a:srgbClr val="CC0000"/>
              </a:buClr>
              <a:buSzPct val="75000"/>
              <a:buFont typeface="Monotype Sorts" pitchFamily="2" charset="2"/>
              <a:buChar char="u"/>
            </a:pPr>
            <a:r>
              <a:rPr lang="en-US" sz="2400" dirty="0"/>
              <a:t>Probabilistic learner model: </a:t>
            </a:r>
          </a:p>
          <a:p>
            <a:pPr marL="800100" lvl="1" indent="-342900">
              <a:spcBef>
                <a:spcPct val="50000"/>
              </a:spcBef>
              <a:spcAft>
                <a:spcPct val="50000"/>
              </a:spcAft>
              <a:buClr>
                <a:srgbClr val="CC0000"/>
              </a:buClr>
              <a:buSzPct val="75000"/>
              <a:buFont typeface="Courier New" pitchFamily="49" charset="0"/>
              <a:buChar char="o"/>
            </a:pPr>
            <a:r>
              <a:rPr lang="en-US" sz="2400" dirty="0"/>
              <a:t>captures student exploratory behavior and other relevant traits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descr="50%"/>
          <p:cNvSpPr>
            <a:spLocks noChangeArrowheads="1"/>
          </p:cNvSpPr>
          <p:nvPr/>
        </p:nvSpPr>
        <p:spPr bwMode="auto">
          <a:xfrm>
            <a:off x="36513" y="5730875"/>
            <a:ext cx="8878887" cy="792163"/>
          </a:xfrm>
          <a:prstGeom prst="rect">
            <a:avLst/>
          </a:prstGeom>
          <a:pattFill prst="pct50">
            <a:fgClr>
              <a:srgbClr val="FFFF99"/>
            </a:fgClr>
            <a:bgClr>
              <a:srgbClr val="FFFFFF"/>
            </a:bgClr>
          </a:pattFill>
          <a:ln w="9525">
            <a:solidFill>
              <a:srgbClr val="111111"/>
            </a:solidFill>
            <a:miter lim="800000"/>
            <a:headEnd/>
            <a:tailEnd/>
          </a:ln>
          <a:effectLst/>
        </p:spPr>
        <p:txBody>
          <a:bodyPr wrap="none" anchor="ctr"/>
          <a:lstStyle/>
          <a:p>
            <a:endParaRPr lang="en-US"/>
          </a:p>
        </p:txBody>
      </p:sp>
      <p:sp>
        <p:nvSpPr>
          <p:cNvPr id="1630211" name="Rectangle 3" descr="50%"/>
          <p:cNvSpPr>
            <a:spLocks noChangeArrowheads="1"/>
          </p:cNvSpPr>
          <p:nvPr/>
        </p:nvSpPr>
        <p:spPr bwMode="auto">
          <a:xfrm>
            <a:off x="36512" y="4938713"/>
            <a:ext cx="6821487" cy="576262"/>
          </a:xfrm>
          <a:prstGeom prst="rect">
            <a:avLst/>
          </a:prstGeom>
          <a:pattFill prst="pct50">
            <a:fgClr>
              <a:srgbClr val="FFFF99"/>
            </a:fgClr>
            <a:bgClr>
              <a:srgbClr val="FFFFFF"/>
            </a:bgClr>
          </a:pattFill>
          <a:ln w="9525">
            <a:solidFill>
              <a:srgbClr val="111111"/>
            </a:solidFill>
            <a:miter lim="800000"/>
            <a:headEnd/>
            <a:tailEnd/>
          </a:ln>
          <a:effectLst/>
        </p:spPr>
        <p:txBody>
          <a:bodyPr wrap="none" anchor="ctr"/>
          <a:lstStyle/>
          <a:p>
            <a:endParaRPr lang="en-US"/>
          </a:p>
        </p:txBody>
      </p:sp>
      <p:sp>
        <p:nvSpPr>
          <p:cNvPr id="1630212" name="Rectangle 4" descr="50%"/>
          <p:cNvSpPr>
            <a:spLocks noChangeArrowheads="1"/>
          </p:cNvSpPr>
          <p:nvPr/>
        </p:nvSpPr>
        <p:spPr bwMode="auto">
          <a:xfrm>
            <a:off x="50800" y="3885406"/>
            <a:ext cx="6502400" cy="737394"/>
          </a:xfrm>
          <a:prstGeom prst="rect">
            <a:avLst/>
          </a:prstGeom>
          <a:pattFill prst="pct50">
            <a:fgClr>
              <a:srgbClr val="FFFF99"/>
            </a:fgClr>
            <a:bgClr>
              <a:srgbClr val="FFFFFF"/>
            </a:bgClr>
          </a:pattFill>
          <a:ln w="9525">
            <a:solidFill>
              <a:srgbClr val="111111"/>
            </a:solidFill>
            <a:miter lim="800000"/>
            <a:headEnd/>
            <a:tailEnd/>
          </a:ln>
          <a:effectLst/>
        </p:spPr>
        <p:txBody>
          <a:bodyPr wrap="none" anchor="ctr"/>
          <a:lstStyle/>
          <a:p>
            <a:endParaRPr lang="en-US"/>
          </a:p>
        </p:txBody>
      </p:sp>
      <p:sp>
        <p:nvSpPr>
          <p:cNvPr id="1630213" name="Rectangle 5" descr="50%"/>
          <p:cNvSpPr>
            <a:spLocks noChangeArrowheads="1"/>
          </p:cNvSpPr>
          <p:nvPr/>
        </p:nvSpPr>
        <p:spPr bwMode="auto">
          <a:xfrm>
            <a:off x="50800" y="2349500"/>
            <a:ext cx="8940800" cy="933450"/>
          </a:xfrm>
          <a:prstGeom prst="rect">
            <a:avLst/>
          </a:prstGeom>
          <a:pattFill prst="pct50">
            <a:fgClr>
              <a:srgbClr val="FFFF99"/>
            </a:fgClr>
            <a:bgClr>
              <a:srgbClr val="FFFFFF"/>
            </a:bgClr>
          </a:pattFill>
          <a:ln w="9525">
            <a:solidFill>
              <a:srgbClr val="111111"/>
            </a:solidFill>
            <a:miter lim="800000"/>
            <a:headEnd/>
            <a:tailEnd/>
          </a:ln>
          <a:effectLst/>
        </p:spPr>
        <p:txBody>
          <a:bodyPr wrap="none" anchor="ctr"/>
          <a:lstStyle/>
          <a:p>
            <a:endParaRPr lang="en-US"/>
          </a:p>
        </p:txBody>
      </p:sp>
      <p:sp>
        <p:nvSpPr>
          <p:cNvPr id="1630214" name="Rectangle 6"/>
          <p:cNvSpPr>
            <a:spLocks noGrp="1" noChangeArrowheads="1"/>
          </p:cNvSpPr>
          <p:nvPr>
            <p:ph type="title"/>
          </p:nvPr>
        </p:nvSpPr>
        <p:spPr>
          <a:xfrm>
            <a:off x="156369" y="-14188"/>
            <a:ext cx="8915400" cy="1143000"/>
          </a:xfrm>
        </p:spPr>
        <p:txBody>
          <a:bodyPr/>
          <a:lstStyle/>
          <a:p>
            <a:r>
              <a:rPr lang="en-CA" dirty="0"/>
              <a:t>ACE Initial Learner model </a:t>
            </a:r>
            <a:br>
              <a:rPr lang="en-CA" dirty="0"/>
            </a:br>
            <a:r>
              <a:rPr lang="en-CA" sz="2400" dirty="0"/>
              <a:t>(Bunt and </a:t>
            </a:r>
            <a:r>
              <a:rPr lang="en-CA" sz="2400" dirty="0" err="1"/>
              <a:t>Conati</a:t>
            </a:r>
            <a:r>
              <a:rPr lang="en-CA" sz="2400" dirty="0"/>
              <a:t>, UMUAI 2002)</a:t>
            </a:r>
          </a:p>
        </p:txBody>
      </p:sp>
      <p:sp>
        <p:nvSpPr>
          <p:cNvPr id="1630215" name="Text Box 7"/>
          <p:cNvSpPr txBox="1">
            <a:spLocks noChangeArrowheads="1"/>
          </p:cNvSpPr>
          <p:nvPr/>
        </p:nvSpPr>
        <p:spPr bwMode="auto">
          <a:xfrm>
            <a:off x="0" y="2420938"/>
            <a:ext cx="1635384" cy="830997"/>
          </a:xfrm>
          <a:prstGeom prst="rect">
            <a:avLst/>
          </a:prstGeom>
          <a:noFill/>
          <a:ln w="9525">
            <a:noFill/>
            <a:miter lim="800000"/>
            <a:headEnd/>
            <a:tailEnd/>
          </a:ln>
          <a:effectLst/>
        </p:spPr>
        <p:txBody>
          <a:bodyPr wrap="none">
            <a:spAutoFit/>
          </a:bodyPr>
          <a:lstStyle/>
          <a:p>
            <a:pPr eaLnBrk="1" hangingPunct="1"/>
            <a:r>
              <a:rPr lang="en-CA" sz="2400" dirty="0"/>
              <a:t>Categories</a:t>
            </a:r>
          </a:p>
          <a:p>
            <a:pPr eaLnBrk="1" hangingPunct="1"/>
            <a:r>
              <a:rPr lang="en-CA" sz="2400" dirty="0"/>
              <a:t>Exploration</a:t>
            </a:r>
          </a:p>
        </p:txBody>
      </p:sp>
      <p:sp>
        <p:nvSpPr>
          <p:cNvPr id="1630216" name="Text Box 8"/>
          <p:cNvSpPr txBox="1">
            <a:spLocks noChangeArrowheads="1"/>
          </p:cNvSpPr>
          <p:nvPr/>
        </p:nvSpPr>
        <p:spPr bwMode="auto">
          <a:xfrm>
            <a:off x="47625" y="4938713"/>
            <a:ext cx="2967479" cy="461665"/>
          </a:xfrm>
          <a:prstGeom prst="rect">
            <a:avLst/>
          </a:prstGeom>
          <a:noFill/>
          <a:ln w="9525">
            <a:noFill/>
            <a:miter lim="800000"/>
            <a:headEnd/>
            <a:tailEnd/>
          </a:ln>
          <a:effectLst/>
        </p:spPr>
        <p:txBody>
          <a:bodyPr wrap="none">
            <a:spAutoFit/>
          </a:bodyPr>
          <a:lstStyle/>
          <a:p>
            <a:pPr eaLnBrk="1" hangingPunct="1"/>
            <a:r>
              <a:rPr lang="en-CA" sz="2400" dirty="0"/>
              <a:t>Exercises Exploration </a:t>
            </a:r>
          </a:p>
        </p:txBody>
      </p:sp>
      <p:sp>
        <p:nvSpPr>
          <p:cNvPr id="1630217" name="Text Box 9"/>
          <p:cNvSpPr txBox="1">
            <a:spLocks noChangeArrowheads="1"/>
          </p:cNvSpPr>
          <p:nvPr/>
        </p:nvSpPr>
        <p:spPr bwMode="auto">
          <a:xfrm>
            <a:off x="192088" y="5802313"/>
            <a:ext cx="2207656" cy="461665"/>
          </a:xfrm>
          <a:prstGeom prst="rect">
            <a:avLst/>
          </a:prstGeom>
          <a:noFill/>
          <a:ln w="9525">
            <a:noFill/>
            <a:miter lim="800000"/>
            <a:headEnd/>
            <a:tailEnd/>
          </a:ln>
          <a:effectLst/>
        </p:spPr>
        <p:txBody>
          <a:bodyPr wrap="none">
            <a:spAutoFit/>
          </a:bodyPr>
          <a:lstStyle/>
          <a:p>
            <a:pPr eaLnBrk="1" hangingPunct="1"/>
            <a:r>
              <a:rPr lang="en-CA" sz="2400" dirty="0"/>
              <a:t>Unit exploration</a:t>
            </a:r>
          </a:p>
        </p:txBody>
      </p:sp>
      <p:sp>
        <p:nvSpPr>
          <p:cNvPr id="1630218" name="Text Box 10"/>
          <p:cNvSpPr txBox="1">
            <a:spLocks noChangeArrowheads="1"/>
          </p:cNvSpPr>
          <p:nvPr/>
        </p:nvSpPr>
        <p:spPr bwMode="auto">
          <a:xfrm>
            <a:off x="2730500" y="4075113"/>
            <a:ext cx="831850" cy="336550"/>
          </a:xfrm>
          <a:prstGeom prst="rect">
            <a:avLst/>
          </a:prstGeom>
          <a:noFill/>
          <a:ln w="952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1</a:t>
            </a:r>
          </a:p>
        </p:txBody>
      </p:sp>
      <p:sp>
        <p:nvSpPr>
          <p:cNvPr id="1630219" name="Oval 11"/>
          <p:cNvSpPr>
            <a:spLocks noChangeArrowheads="1"/>
          </p:cNvSpPr>
          <p:nvPr/>
        </p:nvSpPr>
        <p:spPr bwMode="auto">
          <a:xfrm>
            <a:off x="1763713" y="2420938"/>
            <a:ext cx="1368425" cy="703262"/>
          </a:xfrm>
          <a:prstGeom prst="ellipse">
            <a:avLst/>
          </a:prstGeom>
          <a:noFill/>
          <a:ln w="28575">
            <a:solidFill>
              <a:srgbClr val="111111"/>
            </a:solidFill>
            <a:round/>
            <a:headEnd/>
            <a:tailEnd/>
          </a:ln>
          <a:effectLst/>
        </p:spPr>
        <p:txBody>
          <a:bodyPr wrap="none" anchor="ctr"/>
          <a:lstStyle/>
          <a:p>
            <a:pPr algn="ctr"/>
            <a:r>
              <a:rPr lang="en-US" sz="2000"/>
              <a:t>Positive </a:t>
            </a:r>
          </a:p>
          <a:p>
            <a:pPr algn="ctr"/>
            <a:r>
              <a:rPr lang="en-US" sz="2000"/>
              <a:t>Intercept</a:t>
            </a:r>
          </a:p>
        </p:txBody>
      </p:sp>
      <p:sp>
        <p:nvSpPr>
          <p:cNvPr id="1630220" name="Oval 12"/>
          <p:cNvSpPr>
            <a:spLocks noChangeArrowheads="1"/>
          </p:cNvSpPr>
          <p:nvPr/>
        </p:nvSpPr>
        <p:spPr bwMode="auto">
          <a:xfrm>
            <a:off x="3203575" y="2420938"/>
            <a:ext cx="1371600" cy="703262"/>
          </a:xfrm>
          <a:prstGeom prst="ellipse">
            <a:avLst/>
          </a:prstGeom>
          <a:noFill/>
          <a:ln w="28575">
            <a:solidFill>
              <a:srgbClr val="111111"/>
            </a:solidFill>
            <a:round/>
            <a:headEnd/>
            <a:tailEnd/>
          </a:ln>
          <a:effectLst/>
        </p:spPr>
        <p:txBody>
          <a:bodyPr wrap="none" anchor="ctr"/>
          <a:lstStyle/>
          <a:p>
            <a:pPr algn="ctr"/>
            <a:r>
              <a:rPr lang="en-US" sz="2000"/>
              <a:t>Negative </a:t>
            </a:r>
          </a:p>
          <a:p>
            <a:pPr algn="ctr"/>
            <a:r>
              <a:rPr lang="en-US" sz="2000"/>
              <a:t>Intercept</a:t>
            </a:r>
          </a:p>
        </p:txBody>
      </p:sp>
      <p:sp>
        <p:nvSpPr>
          <p:cNvPr id="1630221" name="Text Box 13"/>
          <p:cNvSpPr txBox="1">
            <a:spLocks noChangeArrowheads="1"/>
          </p:cNvSpPr>
          <p:nvPr/>
        </p:nvSpPr>
        <p:spPr bwMode="auto">
          <a:xfrm>
            <a:off x="4643438" y="2420938"/>
            <a:ext cx="1373187" cy="701675"/>
          </a:xfrm>
          <a:prstGeom prst="rect">
            <a:avLst/>
          </a:prstGeom>
          <a:noFill/>
          <a:ln w="9525">
            <a:noFill/>
            <a:miter lim="800000"/>
            <a:headEnd/>
            <a:tailEnd/>
          </a:ln>
          <a:effectLst/>
        </p:spPr>
        <p:txBody>
          <a:bodyPr>
            <a:spAutoFit/>
          </a:bodyPr>
          <a:lstStyle/>
          <a:p>
            <a:pPr algn="ctr" eaLnBrk="1" hangingPunct="1"/>
            <a:r>
              <a:rPr lang="en-CA" sz="2000"/>
              <a:t>Positive</a:t>
            </a:r>
          </a:p>
          <a:p>
            <a:pPr algn="ctr" eaLnBrk="1" hangingPunct="1"/>
            <a:r>
              <a:rPr lang="en-CA" sz="2000"/>
              <a:t>Slope</a:t>
            </a:r>
          </a:p>
        </p:txBody>
      </p:sp>
      <p:sp>
        <p:nvSpPr>
          <p:cNvPr id="1630222" name="Oval 14"/>
          <p:cNvSpPr>
            <a:spLocks noChangeArrowheads="1"/>
          </p:cNvSpPr>
          <p:nvPr/>
        </p:nvSpPr>
        <p:spPr bwMode="auto">
          <a:xfrm>
            <a:off x="4716463" y="2420938"/>
            <a:ext cx="1371600" cy="703262"/>
          </a:xfrm>
          <a:prstGeom prst="ellipse">
            <a:avLst/>
          </a:prstGeom>
          <a:noFill/>
          <a:ln w="28575">
            <a:solidFill>
              <a:srgbClr val="111111"/>
            </a:solidFill>
            <a:round/>
            <a:headEnd/>
            <a:tailEnd/>
          </a:ln>
          <a:effectLst/>
        </p:spPr>
        <p:txBody>
          <a:bodyPr wrap="none" anchor="ctr"/>
          <a:lstStyle/>
          <a:p>
            <a:endParaRPr lang="en-US"/>
          </a:p>
        </p:txBody>
      </p:sp>
      <p:sp>
        <p:nvSpPr>
          <p:cNvPr id="1630223" name="Oval 15"/>
          <p:cNvSpPr>
            <a:spLocks noChangeArrowheads="1"/>
          </p:cNvSpPr>
          <p:nvPr/>
        </p:nvSpPr>
        <p:spPr bwMode="auto">
          <a:xfrm>
            <a:off x="2717800" y="4075113"/>
            <a:ext cx="838200" cy="457200"/>
          </a:xfrm>
          <a:prstGeom prst="ellipse">
            <a:avLst/>
          </a:prstGeom>
          <a:noFill/>
          <a:ln w="28575">
            <a:solidFill>
              <a:srgbClr val="111111"/>
            </a:solidFill>
            <a:round/>
            <a:headEnd/>
            <a:tailEnd/>
          </a:ln>
          <a:effectLst/>
        </p:spPr>
        <p:txBody>
          <a:bodyPr wrap="none" anchor="ctr"/>
          <a:lstStyle/>
          <a:p>
            <a:endParaRPr lang="en-US"/>
          </a:p>
        </p:txBody>
      </p:sp>
      <p:sp>
        <p:nvSpPr>
          <p:cNvPr id="1630224" name="Text Box 16"/>
          <p:cNvSpPr txBox="1">
            <a:spLocks noChangeArrowheads="1"/>
          </p:cNvSpPr>
          <p:nvPr/>
        </p:nvSpPr>
        <p:spPr bwMode="auto">
          <a:xfrm>
            <a:off x="164332" y="3835222"/>
            <a:ext cx="2502693" cy="830997"/>
          </a:xfrm>
          <a:prstGeom prst="rect">
            <a:avLst/>
          </a:prstGeom>
          <a:noFill/>
          <a:ln w="9525">
            <a:noFill/>
            <a:miter lim="800000"/>
            <a:headEnd/>
            <a:tailEnd/>
          </a:ln>
          <a:effectLst/>
        </p:spPr>
        <p:txBody>
          <a:bodyPr wrap="square">
            <a:spAutoFit/>
          </a:bodyPr>
          <a:lstStyle/>
          <a:p>
            <a:pPr eaLnBrk="1" hangingPunct="1"/>
            <a:r>
              <a:rPr lang="en-CA" sz="2400" dirty="0"/>
              <a:t>Cases</a:t>
            </a:r>
          </a:p>
          <a:p>
            <a:pPr eaLnBrk="1" hangingPunct="1"/>
            <a:r>
              <a:rPr lang="en-CA" sz="2400" dirty="0"/>
              <a:t>Exploration</a:t>
            </a:r>
          </a:p>
        </p:txBody>
      </p:sp>
      <p:sp>
        <p:nvSpPr>
          <p:cNvPr id="1630225" name="Text Box 17"/>
          <p:cNvSpPr txBox="1">
            <a:spLocks noChangeArrowheads="1"/>
          </p:cNvSpPr>
          <p:nvPr/>
        </p:nvSpPr>
        <p:spPr bwMode="auto">
          <a:xfrm>
            <a:off x="3721100" y="4075113"/>
            <a:ext cx="831850" cy="336550"/>
          </a:xfrm>
          <a:prstGeom prst="rect">
            <a:avLst/>
          </a:prstGeom>
          <a:noFill/>
          <a:ln w="2857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2</a:t>
            </a:r>
          </a:p>
        </p:txBody>
      </p:sp>
      <p:sp>
        <p:nvSpPr>
          <p:cNvPr id="1630226" name="Oval 18"/>
          <p:cNvSpPr>
            <a:spLocks noChangeArrowheads="1"/>
          </p:cNvSpPr>
          <p:nvPr/>
        </p:nvSpPr>
        <p:spPr bwMode="auto">
          <a:xfrm>
            <a:off x="3708400" y="4075113"/>
            <a:ext cx="838200" cy="457200"/>
          </a:xfrm>
          <a:prstGeom prst="ellipse">
            <a:avLst/>
          </a:prstGeom>
          <a:noFill/>
          <a:ln w="28575">
            <a:solidFill>
              <a:srgbClr val="111111"/>
            </a:solidFill>
            <a:round/>
            <a:headEnd/>
            <a:tailEnd/>
          </a:ln>
          <a:effectLst/>
        </p:spPr>
        <p:txBody>
          <a:bodyPr wrap="none" anchor="ctr"/>
          <a:lstStyle/>
          <a:p>
            <a:endParaRPr lang="en-US"/>
          </a:p>
        </p:txBody>
      </p:sp>
      <p:sp>
        <p:nvSpPr>
          <p:cNvPr id="1630227" name="Text Box 19"/>
          <p:cNvSpPr txBox="1">
            <a:spLocks noChangeArrowheads="1"/>
          </p:cNvSpPr>
          <p:nvPr/>
        </p:nvSpPr>
        <p:spPr bwMode="auto">
          <a:xfrm>
            <a:off x="4787900" y="4075113"/>
            <a:ext cx="831850" cy="336550"/>
          </a:xfrm>
          <a:prstGeom prst="rect">
            <a:avLst/>
          </a:prstGeom>
          <a:noFill/>
          <a:ln w="952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3</a:t>
            </a:r>
          </a:p>
        </p:txBody>
      </p:sp>
      <p:sp>
        <p:nvSpPr>
          <p:cNvPr id="1630228" name="Oval 20"/>
          <p:cNvSpPr>
            <a:spLocks noChangeArrowheads="1"/>
          </p:cNvSpPr>
          <p:nvPr/>
        </p:nvSpPr>
        <p:spPr bwMode="auto">
          <a:xfrm>
            <a:off x="4775200" y="4075113"/>
            <a:ext cx="838200" cy="457200"/>
          </a:xfrm>
          <a:prstGeom prst="ellipse">
            <a:avLst/>
          </a:prstGeom>
          <a:noFill/>
          <a:ln w="28575">
            <a:solidFill>
              <a:srgbClr val="111111"/>
            </a:solidFill>
            <a:round/>
            <a:headEnd/>
            <a:tailEnd/>
          </a:ln>
          <a:effectLst/>
        </p:spPr>
        <p:txBody>
          <a:bodyPr wrap="none" anchor="ctr"/>
          <a:lstStyle/>
          <a:p>
            <a:endParaRPr lang="en-US"/>
          </a:p>
        </p:txBody>
      </p:sp>
      <p:sp>
        <p:nvSpPr>
          <p:cNvPr id="1630229" name="Text Box 21"/>
          <p:cNvSpPr txBox="1">
            <a:spLocks noChangeArrowheads="1"/>
          </p:cNvSpPr>
          <p:nvPr/>
        </p:nvSpPr>
        <p:spPr bwMode="auto">
          <a:xfrm>
            <a:off x="5435600" y="4941888"/>
            <a:ext cx="420688" cy="457200"/>
          </a:xfrm>
          <a:prstGeom prst="rect">
            <a:avLst/>
          </a:prstGeom>
          <a:noFill/>
          <a:ln w="9525">
            <a:noFill/>
            <a:miter lim="800000"/>
            <a:headEnd/>
            <a:tailEnd/>
          </a:ln>
          <a:effectLst/>
        </p:spPr>
        <p:txBody>
          <a:bodyPr wrap="none">
            <a:spAutoFit/>
          </a:bodyPr>
          <a:lstStyle/>
          <a:p>
            <a:pPr eaLnBrk="1" hangingPunct="1"/>
            <a:r>
              <a:rPr lang="en-CA" sz="2400"/>
              <a:t>e</a:t>
            </a:r>
            <a:r>
              <a:rPr lang="en-CA" sz="2400" baseline="-25000"/>
              <a:t>2</a:t>
            </a:r>
          </a:p>
        </p:txBody>
      </p:sp>
      <p:sp>
        <p:nvSpPr>
          <p:cNvPr id="1630230" name="Oval 22"/>
          <p:cNvSpPr>
            <a:spLocks noChangeArrowheads="1"/>
          </p:cNvSpPr>
          <p:nvPr/>
        </p:nvSpPr>
        <p:spPr bwMode="auto">
          <a:xfrm>
            <a:off x="5311775" y="5037138"/>
            <a:ext cx="609600" cy="381000"/>
          </a:xfrm>
          <a:prstGeom prst="ellipse">
            <a:avLst/>
          </a:prstGeom>
          <a:noFill/>
          <a:ln w="28575">
            <a:solidFill>
              <a:srgbClr val="111111"/>
            </a:solidFill>
            <a:round/>
            <a:headEnd/>
            <a:tailEnd/>
          </a:ln>
          <a:effectLst/>
        </p:spPr>
        <p:txBody>
          <a:bodyPr wrap="none" anchor="ctr"/>
          <a:lstStyle/>
          <a:p>
            <a:endParaRPr lang="en-US"/>
          </a:p>
        </p:txBody>
      </p:sp>
      <p:sp>
        <p:nvSpPr>
          <p:cNvPr id="1630231" name="Text Box 23"/>
          <p:cNvSpPr txBox="1">
            <a:spLocks noChangeArrowheads="1"/>
          </p:cNvSpPr>
          <p:nvPr/>
        </p:nvSpPr>
        <p:spPr bwMode="auto">
          <a:xfrm>
            <a:off x="3894138" y="4949825"/>
            <a:ext cx="420687" cy="457200"/>
          </a:xfrm>
          <a:prstGeom prst="rect">
            <a:avLst/>
          </a:prstGeom>
          <a:noFill/>
          <a:ln w="9525">
            <a:noFill/>
            <a:miter lim="800000"/>
            <a:headEnd/>
            <a:tailEnd/>
          </a:ln>
          <a:effectLst/>
        </p:spPr>
        <p:txBody>
          <a:bodyPr wrap="none">
            <a:spAutoFit/>
          </a:bodyPr>
          <a:lstStyle/>
          <a:p>
            <a:pPr eaLnBrk="1" hangingPunct="1"/>
            <a:r>
              <a:rPr lang="en-CA" sz="2400"/>
              <a:t>e</a:t>
            </a:r>
            <a:r>
              <a:rPr lang="en-CA" sz="2400" baseline="-25000"/>
              <a:t>1</a:t>
            </a:r>
          </a:p>
        </p:txBody>
      </p:sp>
      <p:sp>
        <p:nvSpPr>
          <p:cNvPr id="1630232" name="Oval 24"/>
          <p:cNvSpPr>
            <a:spLocks noChangeArrowheads="1"/>
          </p:cNvSpPr>
          <p:nvPr/>
        </p:nvSpPr>
        <p:spPr bwMode="auto">
          <a:xfrm>
            <a:off x="3770313" y="5045075"/>
            <a:ext cx="609600" cy="381000"/>
          </a:xfrm>
          <a:prstGeom prst="ellipse">
            <a:avLst/>
          </a:prstGeom>
          <a:noFill/>
          <a:ln w="28575">
            <a:solidFill>
              <a:srgbClr val="111111"/>
            </a:solidFill>
            <a:round/>
            <a:headEnd/>
            <a:tailEnd/>
          </a:ln>
          <a:effectLst/>
        </p:spPr>
        <p:txBody>
          <a:bodyPr wrap="none" anchor="ctr"/>
          <a:lstStyle/>
          <a:p>
            <a:endParaRPr lang="en-US"/>
          </a:p>
        </p:txBody>
      </p:sp>
      <p:sp>
        <p:nvSpPr>
          <p:cNvPr id="1630233" name="Text Box 25"/>
          <p:cNvSpPr txBox="1">
            <a:spLocks noChangeArrowheads="1"/>
          </p:cNvSpPr>
          <p:nvPr/>
        </p:nvSpPr>
        <p:spPr bwMode="auto">
          <a:xfrm>
            <a:off x="3581400" y="5943600"/>
            <a:ext cx="2841625" cy="457200"/>
          </a:xfrm>
          <a:prstGeom prst="rect">
            <a:avLst/>
          </a:prstGeom>
          <a:noFill/>
          <a:ln w="9525">
            <a:noFill/>
            <a:miter lim="800000"/>
            <a:headEnd/>
            <a:tailEnd/>
          </a:ln>
          <a:effectLst/>
        </p:spPr>
        <p:txBody>
          <a:bodyPr wrap="none">
            <a:spAutoFit/>
          </a:bodyPr>
          <a:lstStyle/>
          <a:p>
            <a:pPr eaLnBrk="1" hangingPunct="1"/>
            <a:r>
              <a:rPr lang="en-CA" sz="2400" dirty="0" err="1"/>
              <a:t>PlotUnitExploration</a:t>
            </a:r>
            <a:endParaRPr lang="en-CA" sz="2400" dirty="0"/>
          </a:p>
        </p:txBody>
      </p:sp>
      <p:sp>
        <p:nvSpPr>
          <p:cNvPr id="1630234" name="Oval 26"/>
          <p:cNvSpPr>
            <a:spLocks noChangeArrowheads="1"/>
          </p:cNvSpPr>
          <p:nvPr/>
        </p:nvSpPr>
        <p:spPr bwMode="auto">
          <a:xfrm>
            <a:off x="3200400" y="5867400"/>
            <a:ext cx="3429000" cy="609600"/>
          </a:xfrm>
          <a:prstGeom prst="ellipse">
            <a:avLst/>
          </a:prstGeom>
          <a:noFill/>
          <a:ln w="28575">
            <a:solidFill>
              <a:srgbClr val="111111"/>
            </a:solidFill>
            <a:round/>
            <a:headEnd/>
            <a:tailEnd/>
          </a:ln>
          <a:effectLst/>
        </p:spPr>
        <p:txBody>
          <a:bodyPr wrap="none" anchor="ctr"/>
          <a:lstStyle/>
          <a:p>
            <a:endParaRPr lang="en-US"/>
          </a:p>
        </p:txBody>
      </p:sp>
      <p:cxnSp>
        <p:nvCxnSpPr>
          <p:cNvPr id="1630235" name="AutoShape 27"/>
          <p:cNvCxnSpPr>
            <a:cxnSpLocks noChangeShapeType="1"/>
            <a:stCxn id="1630219" idx="3"/>
            <a:endCxn id="1630223" idx="0"/>
          </p:cNvCxnSpPr>
          <p:nvPr/>
        </p:nvCxnSpPr>
        <p:spPr bwMode="auto">
          <a:xfrm rot="16200000" flipH="1">
            <a:off x="2037556" y="2961482"/>
            <a:ext cx="1025525" cy="1173162"/>
          </a:xfrm>
          <a:prstGeom prst="curvedConnector3">
            <a:avLst>
              <a:gd name="adj1" fmla="val 54954"/>
            </a:avLst>
          </a:prstGeom>
          <a:noFill/>
          <a:ln w="19050">
            <a:solidFill>
              <a:srgbClr val="111111"/>
            </a:solidFill>
            <a:round/>
            <a:headEnd type="triangle" w="med" len="med"/>
            <a:tailEnd/>
          </a:ln>
          <a:effectLst/>
        </p:spPr>
      </p:cxnSp>
      <p:cxnSp>
        <p:nvCxnSpPr>
          <p:cNvPr id="1630236" name="AutoShape 28"/>
          <p:cNvCxnSpPr>
            <a:cxnSpLocks noChangeShapeType="1"/>
            <a:stCxn id="1630226" idx="0"/>
            <a:endCxn id="1630219" idx="4"/>
          </p:cNvCxnSpPr>
          <p:nvPr/>
        </p:nvCxnSpPr>
        <p:spPr bwMode="auto">
          <a:xfrm rot="5400000" flipH="1">
            <a:off x="2826544" y="2759869"/>
            <a:ext cx="922337" cy="1679575"/>
          </a:xfrm>
          <a:prstGeom prst="curvedConnector3">
            <a:avLst>
              <a:gd name="adj1" fmla="val 50088"/>
            </a:avLst>
          </a:prstGeom>
          <a:noFill/>
          <a:ln w="19050">
            <a:solidFill>
              <a:srgbClr val="111111"/>
            </a:solidFill>
            <a:round/>
            <a:headEnd/>
            <a:tailEnd type="triangle" w="med" len="med"/>
          </a:ln>
          <a:effectLst/>
        </p:spPr>
      </p:cxnSp>
      <p:cxnSp>
        <p:nvCxnSpPr>
          <p:cNvPr id="1630237" name="AutoShape 29"/>
          <p:cNvCxnSpPr>
            <a:cxnSpLocks noChangeShapeType="1"/>
            <a:stCxn id="1630228" idx="0"/>
            <a:endCxn id="1630245" idx="4"/>
          </p:cNvCxnSpPr>
          <p:nvPr/>
        </p:nvCxnSpPr>
        <p:spPr bwMode="auto">
          <a:xfrm rot="16200000">
            <a:off x="5557044" y="2775744"/>
            <a:ext cx="922337" cy="1647825"/>
          </a:xfrm>
          <a:prstGeom prst="curvedConnector3">
            <a:avLst>
              <a:gd name="adj1" fmla="val 50088"/>
            </a:avLst>
          </a:prstGeom>
          <a:noFill/>
          <a:ln w="19050">
            <a:solidFill>
              <a:srgbClr val="111111"/>
            </a:solidFill>
            <a:round/>
            <a:headEnd/>
            <a:tailEnd type="triangle" w="med" len="med"/>
          </a:ln>
          <a:effectLst/>
        </p:spPr>
      </p:cxnSp>
      <p:cxnSp>
        <p:nvCxnSpPr>
          <p:cNvPr id="1630238" name="AutoShape 30"/>
          <p:cNvCxnSpPr>
            <a:cxnSpLocks noChangeShapeType="1"/>
            <a:stCxn id="1630228" idx="0"/>
            <a:endCxn id="1630219" idx="5"/>
          </p:cNvCxnSpPr>
          <p:nvPr/>
        </p:nvCxnSpPr>
        <p:spPr bwMode="auto">
          <a:xfrm rot="5400000" flipH="1">
            <a:off x="3550444" y="2416969"/>
            <a:ext cx="1025525" cy="2262187"/>
          </a:xfrm>
          <a:prstGeom prst="curvedConnector3">
            <a:avLst>
              <a:gd name="adj1" fmla="val 45046"/>
            </a:avLst>
          </a:prstGeom>
          <a:noFill/>
          <a:ln w="19050">
            <a:solidFill>
              <a:srgbClr val="111111"/>
            </a:solidFill>
            <a:round/>
            <a:headEnd/>
            <a:tailEnd type="triangle" w="med" len="med"/>
          </a:ln>
          <a:effectLst/>
        </p:spPr>
      </p:cxnSp>
      <p:cxnSp>
        <p:nvCxnSpPr>
          <p:cNvPr id="1630239" name="AutoShape 31"/>
          <p:cNvCxnSpPr>
            <a:cxnSpLocks noChangeShapeType="1"/>
            <a:stCxn id="1630223" idx="4"/>
            <a:endCxn id="1630232" idx="1"/>
          </p:cNvCxnSpPr>
          <p:nvPr/>
        </p:nvCxnSpPr>
        <p:spPr bwMode="auto">
          <a:xfrm rot="16200000" flipH="1">
            <a:off x="3228182" y="4455318"/>
            <a:ext cx="539750" cy="722313"/>
          </a:xfrm>
          <a:prstGeom prst="curvedConnector3">
            <a:avLst>
              <a:gd name="adj1" fmla="val 44704"/>
            </a:avLst>
          </a:prstGeom>
          <a:noFill/>
          <a:ln w="19050">
            <a:solidFill>
              <a:srgbClr val="111111"/>
            </a:solidFill>
            <a:round/>
            <a:headEnd/>
            <a:tailEnd type="triangle" w="med" len="med"/>
          </a:ln>
          <a:effectLst/>
        </p:spPr>
      </p:cxnSp>
      <p:cxnSp>
        <p:nvCxnSpPr>
          <p:cNvPr id="1630240" name="AutoShape 32"/>
          <p:cNvCxnSpPr>
            <a:cxnSpLocks noChangeShapeType="1"/>
            <a:stCxn id="1630226" idx="4"/>
            <a:endCxn id="1630232" idx="0"/>
          </p:cNvCxnSpPr>
          <p:nvPr/>
        </p:nvCxnSpPr>
        <p:spPr bwMode="auto">
          <a:xfrm rot="5400000">
            <a:off x="3859213" y="4762500"/>
            <a:ext cx="484188" cy="52387"/>
          </a:xfrm>
          <a:prstGeom prst="curvedConnector3">
            <a:avLst>
              <a:gd name="adj1" fmla="val 49838"/>
            </a:avLst>
          </a:prstGeom>
          <a:noFill/>
          <a:ln w="19050">
            <a:solidFill>
              <a:srgbClr val="111111"/>
            </a:solidFill>
            <a:round/>
            <a:headEnd/>
            <a:tailEnd type="triangle" w="med" len="med"/>
          </a:ln>
          <a:effectLst/>
        </p:spPr>
      </p:cxnSp>
      <p:cxnSp>
        <p:nvCxnSpPr>
          <p:cNvPr id="1630241" name="AutoShape 33"/>
          <p:cNvCxnSpPr>
            <a:cxnSpLocks noChangeShapeType="1"/>
            <a:stCxn id="1630228" idx="4"/>
            <a:endCxn id="1630232" idx="7"/>
          </p:cNvCxnSpPr>
          <p:nvPr/>
        </p:nvCxnSpPr>
        <p:spPr bwMode="auto">
          <a:xfrm rot="5400000">
            <a:off x="4472782" y="4364831"/>
            <a:ext cx="539750" cy="903287"/>
          </a:xfrm>
          <a:prstGeom prst="curvedConnector3">
            <a:avLst>
              <a:gd name="adj1" fmla="val 44704"/>
            </a:avLst>
          </a:prstGeom>
          <a:noFill/>
          <a:ln w="19050">
            <a:solidFill>
              <a:srgbClr val="111111"/>
            </a:solidFill>
            <a:round/>
            <a:headEnd/>
            <a:tailEnd type="triangle" w="med" len="med"/>
          </a:ln>
          <a:effectLst/>
        </p:spPr>
      </p:cxnSp>
      <p:cxnSp>
        <p:nvCxnSpPr>
          <p:cNvPr id="1630242" name="AutoShape 34"/>
          <p:cNvCxnSpPr>
            <a:cxnSpLocks noChangeShapeType="1"/>
            <a:stCxn id="1630232" idx="4"/>
            <a:endCxn id="1630234" idx="1"/>
          </p:cNvCxnSpPr>
          <p:nvPr/>
        </p:nvCxnSpPr>
        <p:spPr bwMode="auto">
          <a:xfrm rot="5400000">
            <a:off x="3623541" y="5505101"/>
            <a:ext cx="530599" cy="372547"/>
          </a:xfrm>
          <a:prstGeom prst="curvedConnector3">
            <a:avLst>
              <a:gd name="adj1" fmla="val 50000"/>
            </a:avLst>
          </a:prstGeom>
          <a:noFill/>
          <a:ln w="19050">
            <a:solidFill>
              <a:srgbClr val="111111"/>
            </a:solidFill>
            <a:round/>
            <a:headEnd/>
            <a:tailEnd type="triangle" w="med" len="med"/>
          </a:ln>
          <a:effectLst/>
        </p:spPr>
      </p:cxnSp>
      <p:cxnSp>
        <p:nvCxnSpPr>
          <p:cNvPr id="1630243" name="AutoShape 35"/>
          <p:cNvCxnSpPr>
            <a:cxnSpLocks noChangeShapeType="1"/>
            <a:stCxn id="1630230" idx="4"/>
            <a:endCxn id="1630234" idx="0"/>
          </p:cNvCxnSpPr>
          <p:nvPr/>
        </p:nvCxnSpPr>
        <p:spPr bwMode="auto">
          <a:xfrm rot="5400000">
            <a:off x="5041107" y="5291932"/>
            <a:ext cx="449262" cy="701675"/>
          </a:xfrm>
          <a:prstGeom prst="curvedConnector3">
            <a:avLst>
              <a:gd name="adj1" fmla="val 50000"/>
            </a:avLst>
          </a:prstGeom>
          <a:noFill/>
          <a:ln w="19050">
            <a:solidFill>
              <a:srgbClr val="111111"/>
            </a:solidFill>
            <a:round/>
            <a:headEnd/>
            <a:tailEnd type="triangle" w="med" len="med"/>
          </a:ln>
          <a:effectLst/>
        </p:spPr>
      </p:cxnSp>
      <p:cxnSp>
        <p:nvCxnSpPr>
          <p:cNvPr id="1630244" name="AutoShape 36"/>
          <p:cNvCxnSpPr>
            <a:cxnSpLocks noChangeShapeType="1"/>
            <a:stCxn id="1630223" idx="7"/>
            <a:endCxn id="1630222" idx="3"/>
          </p:cNvCxnSpPr>
          <p:nvPr/>
        </p:nvCxnSpPr>
        <p:spPr bwMode="auto">
          <a:xfrm rot="16200000">
            <a:off x="3629819" y="2839244"/>
            <a:ext cx="1092200" cy="1484312"/>
          </a:xfrm>
          <a:prstGeom prst="curvedConnector3">
            <a:avLst>
              <a:gd name="adj1" fmla="val 48403"/>
            </a:avLst>
          </a:prstGeom>
          <a:noFill/>
          <a:ln w="19050">
            <a:solidFill>
              <a:srgbClr val="111111"/>
            </a:solidFill>
            <a:round/>
            <a:headEnd/>
            <a:tailEnd type="triangle" w="med" len="med"/>
          </a:ln>
          <a:effectLst/>
        </p:spPr>
      </p:cxnSp>
      <p:sp>
        <p:nvSpPr>
          <p:cNvPr id="1630245" name="Oval 37"/>
          <p:cNvSpPr>
            <a:spLocks noChangeArrowheads="1"/>
          </p:cNvSpPr>
          <p:nvPr/>
        </p:nvSpPr>
        <p:spPr bwMode="auto">
          <a:xfrm>
            <a:off x="6156325" y="2420938"/>
            <a:ext cx="1371600" cy="703262"/>
          </a:xfrm>
          <a:prstGeom prst="ellipse">
            <a:avLst/>
          </a:prstGeom>
          <a:noFill/>
          <a:ln w="28575">
            <a:solidFill>
              <a:srgbClr val="111111"/>
            </a:solidFill>
            <a:round/>
            <a:headEnd/>
            <a:tailEnd/>
          </a:ln>
          <a:effectLst/>
        </p:spPr>
        <p:txBody>
          <a:bodyPr wrap="none" anchor="ctr"/>
          <a:lstStyle/>
          <a:p>
            <a:pPr algn="ctr"/>
            <a:r>
              <a:rPr lang="en-US" sz="2000" dirty="0"/>
              <a:t>Negative </a:t>
            </a:r>
          </a:p>
          <a:p>
            <a:pPr algn="ctr"/>
            <a:r>
              <a:rPr lang="en-US" sz="2000" dirty="0"/>
              <a:t>Slope</a:t>
            </a:r>
          </a:p>
        </p:txBody>
      </p:sp>
      <p:cxnSp>
        <p:nvCxnSpPr>
          <p:cNvPr id="1630246" name="AutoShape 38"/>
          <p:cNvCxnSpPr>
            <a:cxnSpLocks noChangeShapeType="1"/>
            <a:stCxn id="1630226" idx="0"/>
            <a:endCxn id="1630222" idx="4"/>
          </p:cNvCxnSpPr>
          <p:nvPr/>
        </p:nvCxnSpPr>
        <p:spPr bwMode="auto">
          <a:xfrm rot="16200000">
            <a:off x="4303713" y="2962275"/>
            <a:ext cx="922337" cy="1274763"/>
          </a:xfrm>
          <a:prstGeom prst="curvedConnector3">
            <a:avLst>
              <a:gd name="adj1" fmla="val 50088"/>
            </a:avLst>
          </a:prstGeom>
          <a:noFill/>
          <a:ln w="19050">
            <a:solidFill>
              <a:srgbClr val="111111"/>
            </a:solidFill>
            <a:round/>
            <a:headEnd/>
            <a:tailEnd type="triangle" w="med" len="med"/>
          </a:ln>
          <a:effectLst/>
        </p:spPr>
      </p:cxnSp>
      <p:sp>
        <p:nvSpPr>
          <p:cNvPr id="1630247" name="Rectangle 39"/>
          <p:cNvSpPr>
            <a:spLocks noChangeArrowheads="1"/>
          </p:cNvSpPr>
          <p:nvPr/>
        </p:nvSpPr>
        <p:spPr bwMode="auto">
          <a:xfrm>
            <a:off x="179388" y="1268413"/>
            <a:ext cx="7727950" cy="1008062"/>
          </a:xfrm>
          <a:prstGeom prst="rect">
            <a:avLst/>
          </a:prstGeom>
          <a:noFill/>
          <a:ln w="9525">
            <a:noFill/>
            <a:miter lim="800000"/>
            <a:headEnd/>
            <a:tailEnd/>
          </a:ln>
          <a:effectLst/>
        </p:spPr>
        <p:txBody>
          <a:bodyPr lIns="92075" tIns="46038" rIns="92075" bIns="46038"/>
          <a:lstStyle/>
          <a:p>
            <a:pPr marL="342900" indent="-342900">
              <a:spcBef>
                <a:spcPct val="20000"/>
              </a:spcBef>
              <a:buClr>
                <a:srgbClr val="CC0000"/>
              </a:buClr>
              <a:buSzPct val="75000"/>
              <a:buFont typeface="Monotype Sorts" pitchFamily="2" charset="2"/>
              <a:buChar char="u"/>
            </a:pPr>
            <a:r>
              <a:rPr lang="en-CA" sz="2400" b="0" dirty="0">
                <a:solidFill>
                  <a:srgbClr val="000000"/>
                </a:solidFill>
              </a:rPr>
              <a:t>Uses  Bayesian networks to assess exploratory behaviour at different levels of granularity</a:t>
            </a:r>
          </a:p>
          <a:p>
            <a:pPr marL="742950" lvl="1" indent="-285750">
              <a:lnSpc>
                <a:spcPct val="20000"/>
              </a:lnSpc>
              <a:spcBef>
                <a:spcPct val="20000"/>
              </a:spcBef>
              <a:buClr>
                <a:srgbClr val="000000"/>
              </a:buClr>
            </a:pPr>
            <a:endParaRPr lang="en-CA" sz="3600" b="0" dirty="0">
              <a:solidFill>
                <a:srgbClr val="000000"/>
              </a:solidFill>
            </a:endParaRPr>
          </a:p>
        </p:txBody>
      </p:sp>
      <p:sp>
        <p:nvSpPr>
          <p:cNvPr id="1630248" name="Rectangle 40"/>
          <p:cNvSpPr>
            <a:spLocks noChangeArrowheads="1"/>
          </p:cNvSpPr>
          <p:nvPr/>
        </p:nvSpPr>
        <p:spPr bwMode="auto">
          <a:xfrm>
            <a:off x="7451725" y="3500438"/>
            <a:ext cx="1470025" cy="769937"/>
          </a:xfrm>
          <a:prstGeom prst="rect">
            <a:avLst/>
          </a:prstGeom>
          <a:solidFill>
            <a:srgbClr val="99CC00">
              <a:alpha val="48000"/>
            </a:srgbClr>
          </a:solidFill>
          <a:ln w="12700" cap="sq">
            <a:solidFill>
              <a:srgbClr val="111111"/>
            </a:solidFill>
            <a:miter lim="800000"/>
            <a:headEnd type="none" w="sm" len="sm"/>
            <a:tailEnd type="none" w="sm" len="sm"/>
          </a:ln>
          <a:effectLst/>
        </p:spPr>
        <p:txBody>
          <a:bodyPr wrap="none" anchor="ctr"/>
          <a:lstStyle/>
          <a:p>
            <a:pPr algn="ctr"/>
            <a:r>
              <a:rPr lang="en-US" sz="2400" b="0"/>
              <a:t>Correct </a:t>
            </a:r>
          </a:p>
          <a:p>
            <a:pPr algn="ctr"/>
            <a:r>
              <a:rPr lang="en-US" sz="2400" b="0"/>
              <a:t>Behaviour</a:t>
            </a:r>
          </a:p>
        </p:txBody>
      </p:sp>
      <p:sp>
        <p:nvSpPr>
          <p:cNvPr id="1630249" name="Rectangle 41"/>
          <p:cNvSpPr>
            <a:spLocks noChangeArrowheads="1"/>
          </p:cNvSpPr>
          <p:nvPr/>
        </p:nvSpPr>
        <p:spPr bwMode="auto">
          <a:xfrm>
            <a:off x="7092950" y="4652963"/>
            <a:ext cx="1752600" cy="838200"/>
          </a:xfrm>
          <a:prstGeom prst="rect">
            <a:avLst/>
          </a:prstGeom>
          <a:solidFill>
            <a:srgbClr val="FF99CC"/>
          </a:solidFill>
          <a:ln w="12700" cap="sq">
            <a:solidFill>
              <a:srgbClr val="111111"/>
            </a:solidFill>
            <a:miter lim="800000"/>
            <a:headEnd type="none" w="sm" len="sm"/>
            <a:tailEnd type="none" w="sm" len="sm"/>
          </a:ln>
          <a:effectLst/>
        </p:spPr>
        <p:txBody>
          <a:bodyPr wrap="none" anchor="ctr"/>
          <a:lstStyle/>
          <a:p>
            <a:pPr algn="ctr"/>
            <a:r>
              <a:rPr lang="en-US" sz="2400" b="0"/>
              <a:t>Knowledge</a:t>
            </a:r>
          </a:p>
        </p:txBody>
      </p:sp>
      <p:cxnSp>
        <p:nvCxnSpPr>
          <p:cNvPr id="1630250" name="AutoShape 42"/>
          <p:cNvCxnSpPr>
            <a:cxnSpLocks noChangeShapeType="1"/>
            <a:stCxn id="1630248" idx="2"/>
            <a:endCxn id="1630249" idx="0"/>
          </p:cNvCxnSpPr>
          <p:nvPr/>
        </p:nvCxnSpPr>
        <p:spPr bwMode="auto">
          <a:xfrm flipH="1">
            <a:off x="7969250" y="4270375"/>
            <a:ext cx="217488" cy="382588"/>
          </a:xfrm>
          <a:prstGeom prst="straightConnector1">
            <a:avLst/>
          </a:prstGeom>
          <a:noFill/>
          <a:ln w="38100">
            <a:solidFill>
              <a:srgbClr val="111111"/>
            </a:solidFill>
            <a:round/>
            <a:headEnd type="none" w="sm" len="sm"/>
            <a:tailEnd type="triangle" w="med" len="med"/>
          </a:ln>
          <a:effectLst/>
        </p:spPr>
      </p:cxnSp>
      <p:sp>
        <p:nvSpPr>
          <p:cNvPr id="1630251" name="Rectangle 43"/>
          <p:cNvSpPr>
            <a:spLocks noChangeArrowheads="1"/>
          </p:cNvSpPr>
          <p:nvPr/>
        </p:nvSpPr>
        <p:spPr bwMode="auto">
          <a:xfrm>
            <a:off x="6804025" y="3284538"/>
            <a:ext cx="2160588" cy="1368425"/>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30252" name="Rectangle 44"/>
          <p:cNvSpPr>
            <a:spLocks noChangeArrowheads="1"/>
          </p:cNvSpPr>
          <p:nvPr/>
        </p:nvSpPr>
        <p:spPr bwMode="auto">
          <a:xfrm>
            <a:off x="6659563" y="4221163"/>
            <a:ext cx="2305050" cy="1368425"/>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46" name="Rectangle 5"/>
          <p:cNvSpPr>
            <a:spLocks noChangeArrowheads="1"/>
          </p:cNvSpPr>
          <p:nvPr/>
        </p:nvSpPr>
        <p:spPr bwMode="auto">
          <a:xfrm>
            <a:off x="7427118" y="4276725"/>
            <a:ext cx="1752600" cy="838200"/>
          </a:xfrm>
          <a:prstGeom prst="rect">
            <a:avLst/>
          </a:prstGeom>
          <a:solidFill>
            <a:srgbClr val="FF99CC"/>
          </a:solidFill>
          <a:ln w="12700" cap="sq">
            <a:solidFill>
              <a:srgbClr val="111111"/>
            </a:solidFill>
            <a:miter lim="800000"/>
            <a:headEnd type="none" w="sm" len="sm"/>
            <a:tailEnd type="none" w="sm" len="sm"/>
          </a:ln>
        </p:spPr>
        <p:txBody>
          <a:bodyPr wrap="none" anchor="ctr"/>
          <a:lstStyle/>
          <a:p>
            <a:pPr algn="ctr"/>
            <a:r>
              <a:rPr lang="en-US" sz="2400"/>
              <a:t>Knowledge</a:t>
            </a:r>
          </a:p>
        </p:txBody>
      </p:sp>
      <p:cxnSp>
        <p:nvCxnSpPr>
          <p:cNvPr id="47" name="AutoShape 6"/>
          <p:cNvCxnSpPr>
            <a:cxnSpLocks noChangeShapeType="1"/>
            <a:stCxn id="46" idx="1"/>
          </p:cNvCxnSpPr>
          <p:nvPr/>
        </p:nvCxnSpPr>
        <p:spPr bwMode="auto">
          <a:xfrm rot="10800000" flipV="1">
            <a:off x="6781800" y="4695824"/>
            <a:ext cx="645318" cy="485775"/>
          </a:xfrm>
          <a:prstGeom prst="straightConnector1">
            <a:avLst/>
          </a:prstGeom>
          <a:noFill/>
          <a:ln w="38100">
            <a:solidFill>
              <a:schemeClr val="bg1"/>
            </a:solidFill>
            <a:round/>
            <a:headEnd type="none" w="sm" len="sm"/>
            <a:tailEnd type="triangle" w="med" len="med"/>
          </a:ln>
        </p:spPr>
      </p:cxnSp>
      <p:cxnSp>
        <p:nvCxnSpPr>
          <p:cNvPr id="48" name="AutoShape 7"/>
          <p:cNvCxnSpPr>
            <a:cxnSpLocks noChangeShapeType="1"/>
            <a:stCxn id="46" idx="1"/>
          </p:cNvCxnSpPr>
          <p:nvPr/>
        </p:nvCxnSpPr>
        <p:spPr bwMode="auto">
          <a:xfrm flipH="1" flipV="1">
            <a:off x="7020272" y="3284538"/>
            <a:ext cx="406846" cy="1411287"/>
          </a:xfrm>
          <a:prstGeom prst="straightConnector1">
            <a:avLst/>
          </a:prstGeom>
          <a:noFill/>
          <a:ln w="38100">
            <a:solidFill>
              <a:schemeClr val="bg1"/>
            </a:solidFill>
            <a:round/>
            <a:headEnd type="none" w="sm" len="sm"/>
            <a:tailEnd type="triangle" w="med" len="med"/>
          </a:ln>
        </p:spPr>
      </p:cxnSp>
      <p:sp>
        <p:nvSpPr>
          <p:cNvPr id="49" name="Oval 37"/>
          <p:cNvSpPr>
            <a:spLocks noChangeArrowheads="1"/>
          </p:cNvSpPr>
          <p:nvPr/>
        </p:nvSpPr>
        <p:spPr bwMode="auto">
          <a:xfrm>
            <a:off x="7620000" y="2438400"/>
            <a:ext cx="1371600" cy="703262"/>
          </a:xfrm>
          <a:prstGeom prst="ellipse">
            <a:avLst/>
          </a:prstGeom>
          <a:noFill/>
          <a:ln w="28575">
            <a:solidFill>
              <a:srgbClr val="111111"/>
            </a:solidFill>
            <a:round/>
            <a:headEnd/>
            <a:tailEnd/>
          </a:ln>
          <a:effectLst/>
        </p:spPr>
        <p:txBody>
          <a:bodyPr wrap="none" anchor="ctr"/>
          <a:lstStyle/>
          <a:p>
            <a:pPr algn="ctr"/>
            <a:r>
              <a:rPr lang="en-US" sz="2000" dirty="0"/>
              <a:t>……..</a:t>
            </a:r>
          </a:p>
        </p:txBody>
      </p:sp>
      <p:sp>
        <p:nvSpPr>
          <p:cNvPr id="52" name="Oval 37"/>
          <p:cNvSpPr>
            <a:spLocks noChangeArrowheads="1"/>
          </p:cNvSpPr>
          <p:nvPr/>
        </p:nvSpPr>
        <p:spPr bwMode="auto">
          <a:xfrm>
            <a:off x="6934200" y="5791200"/>
            <a:ext cx="1371600" cy="703262"/>
          </a:xfrm>
          <a:prstGeom prst="ellipse">
            <a:avLst/>
          </a:prstGeom>
          <a:noFill/>
          <a:ln w="28575">
            <a:solidFill>
              <a:srgbClr val="111111"/>
            </a:solidFill>
            <a:round/>
            <a:headEnd/>
            <a:tailEnd/>
          </a:ln>
          <a:effectLst/>
        </p:spPr>
        <p:txBody>
          <a:bodyPr wrap="none" anchor="ctr"/>
          <a:lstStyle/>
          <a:p>
            <a:pPr algn="ctr"/>
            <a:r>
              <a:rPr lang="en-US" sz="2000" dirty="0"/>
              <a:t>……..</a:t>
            </a:r>
          </a:p>
        </p:txBody>
      </p:sp>
      <p:sp>
        <p:nvSpPr>
          <p:cNvPr id="53" name="Oval 37"/>
          <p:cNvSpPr>
            <a:spLocks noChangeArrowheads="1"/>
          </p:cNvSpPr>
          <p:nvPr/>
        </p:nvSpPr>
        <p:spPr bwMode="auto">
          <a:xfrm>
            <a:off x="6019800" y="5029200"/>
            <a:ext cx="609600" cy="457200"/>
          </a:xfrm>
          <a:prstGeom prst="ellipse">
            <a:avLst/>
          </a:prstGeom>
          <a:noFill/>
          <a:ln w="28575">
            <a:solidFill>
              <a:srgbClr val="111111"/>
            </a:solidFill>
            <a:round/>
            <a:headEnd/>
            <a:tailEnd/>
          </a:ln>
          <a:effectLst/>
        </p:spPr>
        <p:txBody>
          <a:bodyPr wrap="none" anchor="ctr"/>
          <a:lstStyle/>
          <a:p>
            <a:pPr algn="ctr"/>
            <a:r>
              <a:rPr lang="en-US" sz="2000" dirty="0"/>
              <a:t>……..</a:t>
            </a:r>
          </a:p>
        </p:txBody>
      </p:sp>
      <p:sp>
        <p:nvSpPr>
          <p:cNvPr id="55" name="Oval 37"/>
          <p:cNvSpPr>
            <a:spLocks noChangeArrowheads="1"/>
          </p:cNvSpPr>
          <p:nvPr/>
        </p:nvSpPr>
        <p:spPr bwMode="auto">
          <a:xfrm>
            <a:off x="5715000" y="4038600"/>
            <a:ext cx="609600" cy="457200"/>
          </a:xfrm>
          <a:prstGeom prst="ellipse">
            <a:avLst/>
          </a:prstGeom>
          <a:noFill/>
          <a:ln w="28575">
            <a:solidFill>
              <a:srgbClr val="111111"/>
            </a:solidFill>
            <a:round/>
            <a:headEnd/>
            <a:tailEnd/>
          </a:ln>
          <a:effectLst/>
        </p:spPr>
        <p:txBody>
          <a:bodyPr wrap="none" anchor="ctr"/>
          <a:lstStyle/>
          <a:p>
            <a:pPr algn="ctr"/>
            <a:r>
              <a:rPr lang="en-US" sz="2000" dirty="0"/>
              <a:t>……..</a:t>
            </a:r>
          </a:p>
        </p:txBody>
      </p:sp>
    </p:spTree>
    <p:extLst>
      <p:ext uri="{BB962C8B-B14F-4D97-AF65-F5344CB8AC3E}">
        <p14:creationId xmlns:p14="http://schemas.microsoft.com/office/powerpoint/2010/main" val="4224225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0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0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0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02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right)">
                                      <p:cBhvr>
                                        <p:cTn id="23" dur="500"/>
                                        <p:tgtEl>
                                          <p:spTgt spid="48"/>
                                        </p:tgtEl>
                                      </p:cBhvr>
                                    </p:animEffect>
                                  </p:childTnLst>
                                </p:cTn>
                              </p:par>
                              <p:par>
                                <p:cTn id="24" presetID="22" presetClass="entr" presetSubtype="2"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right)">
                                      <p:cBhvr>
                                        <p:cTn id="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0210" grpId="0" animBg="1"/>
      <p:bldP spid="1630211" grpId="0" animBg="1"/>
      <p:bldP spid="1630212" grpId="0" animBg="1"/>
      <p:bldP spid="1630213" grpId="0"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descr="50%"/>
          <p:cNvSpPr>
            <a:spLocks noChangeArrowheads="1"/>
          </p:cNvSpPr>
          <p:nvPr/>
        </p:nvSpPr>
        <p:spPr bwMode="auto">
          <a:xfrm>
            <a:off x="36513" y="5730875"/>
            <a:ext cx="8878887" cy="792163"/>
          </a:xfrm>
          <a:prstGeom prst="rect">
            <a:avLst/>
          </a:prstGeom>
          <a:pattFill prst="pct50">
            <a:fgClr>
              <a:srgbClr val="FFFF99"/>
            </a:fgClr>
            <a:bgClr>
              <a:srgbClr val="FFFFFF"/>
            </a:bgClr>
          </a:pattFill>
          <a:ln w="9525">
            <a:solidFill>
              <a:srgbClr val="111111"/>
            </a:solidFill>
            <a:miter lim="800000"/>
            <a:headEnd/>
            <a:tailEnd/>
          </a:ln>
          <a:effectLst/>
        </p:spPr>
        <p:txBody>
          <a:bodyPr wrap="none" anchor="ctr"/>
          <a:lstStyle/>
          <a:p>
            <a:endParaRPr lang="en-US"/>
          </a:p>
        </p:txBody>
      </p:sp>
      <p:sp>
        <p:nvSpPr>
          <p:cNvPr id="1630211" name="Rectangle 3" descr="50%"/>
          <p:cNvSpPr>
            <a:spLocks noChangeArrowheads="1"/>
          </p:cNvSpPr>
          <p:nvPr/>
        </p:nvSpPr>
        <p:spPr bwMode="auto">
          <a:xfrm>
            <a:off x="36512" y="4938713"/>
            <a:ext cx="6821487" cy="576262"/>
          </a:xfrm>
          <a:prstGeom prst="rect">
            <a:avLst/>
          </a:prstGeom>
          <a:pattFill prst="pct50">
            <a:fgClr>
              <a:srgbClr val="FFFF99"/>
            </a:fgClr>
            <a:bgClr>
              <a:srgbClr val="FFFFFF"/>
            </a:bgClr>
          </a:pattFill>
          <a:ln w="9525">
            <a:solidFill>
              <a:srgbClr val="111111"/>
            </a:solidFill>
            <a:miter lim="800000"/>
            <a:headEnd/>
            <a:tailEnd/>
          </a:ln>
          <a:effectLst/>
        </p:spPr>
        <p:txBody>
          <a:bodyPr wrap="none" anchor="ctr"/>
          <a:lstStyle/>
          <a:p>
            <a:endParaRPr lang="en-US"/>
          </a:p>
        </p:txBody>
      </p:sp>
      <p:sp>
        <p:nvSpPr>
          <p:cNvPr id="1630212" name="Rectangle 4" descr="50%"/>
          <p:cNvSpPr>
            <a:spLocks noChangeArrowheads="1"/>
          </p:cNvSpPr>
          <p:nvPr/>
        </p:nvSpPr>
        <p:spPr bwMode="auto">
          <a:xfrm>
            <a:off x="50800" y="3885406"/>
            <a:ext cx="6502400" cy="737394"/>
          </a:xfrm>
          <a:prstGeom prst="rect">
            <a:avLst/>
          </a:prstGeom>
          <a:pattFill prst="pct50">
            <a:fgClr>
              <a:srgbClr val="FFFF99"/>
            </a:fgClr>
            <a:bgClr>
              <a:srgbClr val="FFFFFF"/>
            </a:bgClr>
          </a:pattFill>
          <a:ln w="9525">
            <a:solidFill>
              <a:srgbClr val="111111"/>
            </a:solidFill>
            <a:miter lim="800000"/>
            <a:headEnd/>
            <a:tailEnd/>
          </a:ln>
          <a:effectLst/>
        </p:spPr>
        <p:txBody>
          <a:bodyPr wrap="none" anchor="ctr"/>
          <a:lstStyle/>
          <a:p>
            <a:endParaRPr lang="en-US"/>
          </a:p>
        </p:txBody>
      </p:sp>
      <p:sp>
        <p:nvSpPr>
          <p:cNvPr id="1630213" name="Rectangle 5" descr="50%"/>
          <p:cNvSpPr>
            <a:spLocks noChangeArrowheads="1"/>
          </p:cNvSpPr>
          <p:nvPr/>
        </p:nvSpPr>
        <p:spPr bwMode="auto">
          <a:xfrm>
            <a:off x="50800" y="2349500"/>
            <a:ext cx="8940800" cy="933450"/>
          </a:xfrm>
          <a:prstGeom prst="rect">
            <a:avLst/>
          </a:prstGeom>
          <a:pattFill prst="pct50">
            <a:fgClr>
              <a:srgbClr val="FFFF99"/>
            </a:fgClr>
            <a:bgClr>
              <a:srgbClr val="FFFFFF"/>
            </a:bgClr>
          </a:pattFill>
          <a:ln w="9525">
            <a:solidFill>
              <a:srgbClr val="111111"/>
            </a:solidFill>
            <a:miter lim="800000"/>
            <a:headEnd/>
            <a:tailEnd/>
          </a:ln>
          <a:effectLst/>
        </p:spPr>
        <p:txBody>
          <a:bodyPr wrap="none" anchor="ctr"/>
          <a:lstStyle/>
          <a:p>
            <a:endParaRPr lang="en-US"/>
          </a:p>
        </p:txBody>
      </p:sp>
      <p:sp>
        <p:nvSpPr>
          <p:cNvPr id="1630215" name="Text Box 7"/>
          <p:cNvSpPr txBox="1">
            <a:spLocks noChangeArrowheads="1"/>
          </p:cNvSpPr>
          <p:nvPr/>
        </p:nvSpPr>
        <p:spPr bwMode="auto">
          <a:xfrm>
            <a:off x="0" y="2420938"/>
            <a:ext cx="1635384" cy="830997"/>
          </a:xfrm>
          <a:prstGeom prst="rect">
            <a:avLst/>
          </a:prstGeom>
          <a:noFill/>
          <a:ln w="9525">
            <a:noFill/>
            <a:miter lim="800000"/>
            <a:headEnd/>
            <a:tailEnd/>
          </a:ln>
          <a:effectLst/>
        </p:spPr>
        <p:txBody>
          <a:bodyPr wrap="none">
            <a:spAutoFit/>
          </a:bodyPr>
          <a:lstStyle/>
          <a:p>
            <a:pPr eaLnBrk="1" hangingPunct="1"/>
            <a:r>
              <a:rPr lang="en-CA" sz="2400" dirty="0"/>
              <a:t>Categories</a:t>
            </a:r>
          </a:p>
          <a:p>
            <a:pPr eaLnBrk="1" hangingPunct="1"/>
            <a:r>
              <a:rPr lang="en-CA" sz="2400" dirty="0"/>
              <a:t>Exploration</a:t>
            </a:r>
          </a:p>
        </p:txBody>
      </p:sp>
      <p:sp>
        <p:nvSpPr>
          <p:cNvPr id="1630216" name="Text Box 8"/>
          <p:cNvSpPr txBox="1">
            <a:spLocks noChangeArrowheads="1"/>
          </p:cNvSpPr>
          <p:nvPr/>
        </p:nvSpPr>
        <p:spPr bwMode="auto">
          <a:xfrm>
            <a:off x="47625" y="4938713"/>
            <a:ext cx="2967479" cy="461665"/>
          </a:xfrm>
          <a:prstGeom prst="rect">
            <a:avLst/>
          </a:prstGeom>
          <a:noFill/>
          <a:ln w="9525">
            <a:noFill/>
            <a:miter lim="800000"/>
            <a:headEnd/>
            <a:tailEnd/>
          </a:ln>
          <a:effectLst/>
        </p:spPr>
        <p:txBody>
          <a:bodyPr wrap="none">
            <a:spAutoFit/>
          </a:bodyPr>
          <a:lstStyle/>
          <a:p>
            <a:pPr eaLnBrk="1" hangingPunct="1"/>
            <a:r>
              <a:rPr lang="en-CA" sz="2400" dirty="0"/>
              <a:t>Exercises Exploration </a:t>
            </a:r>
          </a:p>
        </p:txBody>
      </p:sp>
      <p:sp>
        <p:nvSpPr>
          <p:cNvPr id="1630217" name="Text Box 9"/>
          <p:cNvSpPr txBox="1">
            <a:spLocks noChangeArrowheads="1"/>
          </p:cNvSpPr>
          <p:nvPr/>
        </p:nvSpPr>
        <p:spPr bwMode="auto">
          <a:xfrm>
            <a:off x="192088" y="5802313"/>
            <a:ext cx="2207656" cy="461665"/>
          </a:xfrm>
          <a:prstGeom prst="rect">
            <a:avLst/>
          </a:prstGeom>
          <a:noFill/>
          <a:ln w="9525">
            <a:noFill/>
            <a:miter lim="800000"/>
            <a:headEnd/>
            <a:tailEnd/>
          </a:ln>
          <a:effectLst/>
        </p:spPr>
        <p:txBody>
          <a:bodyPr wrap="none">
            <a:spAutoFit/>
          </a:bodyPr>
          <a:lstStyle/>
          <a:p>
            <a:pPr eaLnBrk="1" hangingPunct="1"/>
            <a:r>
              <a:rPr lang="en-CA" sz="2400" dirty="0"/>
              <a:t>Unit exploration</a:t>
            </a:r>
          </a:p>
        </p:txBody>
      </p:sp>
      <p:sp>
        <p:nvSpPr>
          <p:cNvPr id="1630218" name="Text Box 10"/>
          <p:cNvSpPr txBox="1">
            <a:spLocks noChangeArrowheads="1"/>
          </p:cNvSpPr>
          <p:nvPr/>
        </p:nvSpPr>
        <p:spPr bwMode="auto">
          <a:xfrm>
            <a:off x="2730500" y="4075113"/>
            <a:ext cx="831850" cy="336550"/>
          </a:xfrm>
          <a:prstGeom prst="rect">
            <a:avLst/>
          </a:prstGeom>
          <a:noFill/>
          <a:ln w="952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1</a:t>
            </a:r>
          </a:p>
        </p:txBody>
      </p:sp>
      <p:sp>
        <p:nvSpPr>
          <p:cNvPr id="1630219" name="Oval 11"/>
          <p:cNvSpPr>
            <a:spLocks noChangeArrowheads="1"/>
          </p:cNvSpPr>
          <p:nvPr/>
        </p:nvSpPr>
        <p:spPr bwMode="auto">
          <a:xfrm>
            <a:off x="1763713" y="2420938"/>
            <a:ext cx="1368425" cy="703262"/>
          </a:xfrm>
          <a:prstGeom prst="ellipse">
            <a:avLst/>
          </a:prstGeom>
          <a:noFill/>
          <a:ln w="28575">
            <a:solidFill>
              <a:srgbClr val="111111"/>
            </a:solidFill>
            <a:round/>
            <a:headEnd/>
            <a:tailEnd/>
          </a:ln>
          <a:effectLst/>
        </p:spPr>
        <p:txBody>
          <a:bodyPr wrap="none" anchor="ctr"/>
          <a:lstStyle/>
          <a:p>
            <a:pPr algn="ctr"/>
            <a:r>
              <a:rPr lang="en-US" sz="2000"/>
              <a:t>Positive </a:t>
            </a:r>
          </a:p>
          <a:p>
            <a:pPr algn="ctr"/>
            <a:r>
              <a:rPr lang="en-US" sz="2000"/>
              <a:t>Intercept</a:t>
            </a:r>
          </a:p>
        </p:txBody>
      </p:sp>
      <p:sp>
        <p:nvSpPr>
          <p:cNvPr id="1630220" name="Oval 12"/>
          <p:cNvSpPr>
            <a:spLocks noChangeArrowheads="1"/>
          </p:cNvSpPr>
          <p:nvPr/>
        </p:nvSpPr>
        <p:spPr bwMode="auto">
          <a:xfrm>
            <a:off x="3203575" y="2420938"/>
            <a:ext cx="1371600" cy="703262"/>
          </a:xfrm>
          <a:prstGeom prst="ellipse">
            <a:avLst/>
          </a:prstGeom>
          <a:noFill/>
          <a:ln w="28575">
            <a:solidFill>
              <a:srgbClr val="111111"/>
            </a:solidFill>
            <a:round/>
            <a:headEnd/>
            <a:tailEnd/>
          </a:ln>
          <a:effectLst/>
        </p:spPr>
        <p:txBody>
          <a:bodyPr wrap="none" anchor="ctr"/>
          <a:lstStyle/>
          <a:p>
            <a:pPr algn="ctr"/>
            <a:r>
              <a:rPr lang="en-US" sz="2000"/>
              <a:t>Negative </a:t>
            </a:r>
          </a:p>
          <a:p>
            <a:pPr algn="ctr"/>
            <a:r>
              <a:rPr lang="en-US" sz="2000"/>
              <a:t>Intercept</a:t>
            </a:r>
          </a:p>
        </p:txBody>
      </p:sp>
      <p:sp>
        <p:nvSpPr>
          <p:cNvPr id="1630221" name="Text Box 13"/>
          <p:cNvSpPr txBox="1">
            <a:spLocks noChangeArrowheads="1"/>
          </p:cNvSpPr>
          <p:nvPr/>
        </p:nvSpPr>
        <p:spPr bwMode="auto">
          <a:xfrm>
            <a:off x="4643438" y="2420938"/>
            <a:ext cx="1373187" cy="701675"/>
          </a:xfrm>
          <a:prstGeom prst="rect">
            <a:avLst/>
          </a:prstGeom>
          <a:noFill/>
          <a:ln w="9525">
            <a:noFill/>
            <a:miter lim="800000"/>
            <a:headEnd/>
            <a:tailEnd/>
          </a:ln>
          <a:effectLst/>
        </p:spPr>
        <p:txBody>
          <a:bodyPr>
            <a:spAutoFit/>
          </a:bodyPr>
          <a:lstStyle/>
          <a:p>
            <a:pPr algn="ctr" eaLnBrk="1" hangingPunct="1"/>
            <a:r>
              <a:rPr lang="en-CA" sz="2000"/>
              <a:t>Positive</a:t>
            </a:r>
          </a:p>
          <a:p>
            <a:pPr algn="ctr" eaLnBrk="1" hangingPunct="1"/>
            <a:r>
              <a:rPr lang="en-CA" sz="2000"/>
              <a:t>Slope</a:t>
            </a:r>
          </a:p>
        </p:txBody>
      </p:sp>
      <p:sp>
        <p:nvSpPr>
          <p:cNvPr id="1630222" name="Oval 14"/>
          <p:cNvSpPr>
            <a:spLocks noChangeArrowheads="1"/>
          </p:cNvSpPr>
          <p:nvPr/>
        </p:nvSpPr>
        <p:spPr bwMode="auto">
          <a:xfrm>
            <a:off x="4716463" y="2420938"/>
            <a:ext cx="1371600" cy="703262"/>
          </a:xfrm>
          <a:prstGeom prst="ellipse">
            <a:avLst/>
          </a:prstGeom>
          <a:noFill/>
          <a:ln w="28575">
            <a:solidFill>
              <a:srgbClr val="111111"/>
            </a:solidFill>
            <a:round/>
            <a:headEnd/>
            <a:tailEnd/>
          </a:ln>
          <a:effectLst/>
        </p:spPr>
        <p:txBody>
          <a:bodyPr wrap="none" anchor="ctr"/>
          <a:lstStyle/>
          <a:p>
            <a:endParaRPr lang="en-US"/>
          </a:p>
        </p:txBody>
      </p:sp>
      <p:sp>
        <p:nvSpPr>
          <p:cNvPr id="1630223" name="Oval 15"/>
          <p:cNvSpPr>
            <a:spLocks noChangeArrowheads="1"/>
          </p:cNvSpPr>
          <p:nvPr/>
        </p:nvSpPr>
        <p:spPr bwMode="auto">
          <a:xfrm>
            <a:off x="2717800" y="4075113"/>
            <a:ext cx="838200" cy="457200"/>
          </a:xfrm>
          <a:prstGeom prst="ellipse">
            <a:avLst/>
          </a:prstGeom>
          <a:noFill/>
          <a:ln w="28575">
            <a:solidFill>
              <a:srgbClr val="111111"/>
            </a:solidFill>
            <a:round/>
            <a:headEnd/>
            <a:tailEnd/>
          </a:ln>
          <a:effectLst/>
        </p:spPr>
        <p:txBody>
          <a:bodyPr wrap="none" anchor="ctr"/>
          <a:lstStyle/>
          <a:p>
            <a:endParaRPr lang="en-US"/>
          </a:p>
        </p:txBody>
      </p:sp>
      <p:sp>
        <p:nvSpPr>
          <p:cNvPr id="1630224" name="Text Box 16"/>
          <p:cNvSpPr txBox="1">
            <a:spLocks noChangeArrowheads="1"/>
          </p:cNvSpPr>
          <p:nvPr/>
        </p:nvSpPr>
        <p:spPr bwMode="auto">
          <a:xfrm>
            <a:off x="164332" y="3835222"/>
            <a:ext cx="2502693" cy="830997"/>
          </a:xfrm>
          <a:prstGeom prst="rect">
            <a:avLst/>
          </a:prstGeom>
          <a:noFill/>
          <a:ln w="9525">
            <a:noFill/>
            <a:miter lim="800000"/>
            <a:headEnd/>
            <a:tailEnd/>
          </a:ln>
          <a:effectLst/>
        </p:spPr>
        <p:txBody>
          <a:bodyPr wrap="square">
            <a:spAutoFit/>
          </a:bodyPr>
          <a:lstStyle/>
          <a:p>
            <a:pPr eaLnBrk="1" hangingPunct="1"/>
            <a:r>
              <a:rPr lang="en-CA" sz="2400" dirty="0"/>
              <a:t>Cases</a:t>
            </a:r>
          </a:p>
          <a:p>
            <a:pPr eaLnBrk="1" hangingPunct="1"/>
            <a:r>
              <a:rPr lang="en-CA" sz="2400" dirty="0"/>
              <a:t>Exploration</a:t>
            </a:r>
          </a:p>
        </p:txBody>
      </p:sp>
      <p:sp>
        <p:nvSpPr>
          <p:cNvPr id="1630225" name="Text Box 17"/>
          <p:cNvSpPr txBox="1">
            <a:spLocks noChangeArrowheads="1"/>
          </p:cNvSpPr>
          <p:nvPr/>
        </p:nvSpPr>
        <p:spPr bwMode="auto">
          <a:xfrm>
            <a:off x="3721100" y="4075113"/>
            <a:ext cx="831850" cy="336550"/>
          </a:xfrm>
          <a:prstGeom prst="rect">
            <a:avLst/>
          </a:prstGeom>
          <a:noFill/>
          <a:ln w="2857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2</a:t>
            </a:r>
          </a:p>
        </p:txBody>
      </p:sp>
      <p:sp>
        <p:nvSpPr>
          <p:cNvPr id="1630226" name="Oval 18"/>
          <p:cNvSpPr>
            <a:spLocks noChangeArrowheads="1"/>
          </p:cNvSpPr>
          <p:nvPr/>
        </p:nvSpPr>
        <p:spPr bwMode="auto">
          <a:xfrm>
            <a:off x="3708400" y="4075113"/>
            <a:ext cx="838200" cy="457200"/>
          </a:xfrm>
          <a:prstGeom prst="ellipse">
            <a:avLst/>
          </a:prstGeom>
          <a:noFill/>
          <a:ln w="28575">
            <a:solidFill>
              <a:srgbClr val="111111"/>
            </a:solidFill>
            <a:round/>
            <a:headEnd/>
            <a:tailEnd/>
          </a:ln>
          <a:effectLst/>
        </p:spPr>
        <p:txBody>
          <a:bodyPr wrap="none" anchor="ctr"/>
          <a:lstStyle/>
          <a:p>
            <a:endParaRPr lang="en-US"/>
          </a:p>
        </p:txBody>
      </p:sp>
      <p:sp>
        <p:nvSpPr>
          <p:cNvPr id="1630227" name="Text Box 19"/>
          <p:cNvSpPr txBox="1">
            <a:spLocks noChangeArrowheads="1"/>
          </p:cNvSpPr>
          <p:nvPr/>
        </p:nvSpPr>
        <p:spPr bwMode="auto">
          <a:xfrm>
            <a:off x="4787900" y="4075113"/>
            <a:ext cx="831850" cy="336550"/>
          </a:xfrm>
          <a:prstGeom prst="rect">
            <a:avLst/>
          </a:prstGeom>
          <a:noFill/>
          <a:ln w="952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3</a:t>
            </a:r>
          </a:p>
        </p:txBody>
      </p:sp>
      <p:sp>
        <p:nvSpPr>
          <p:cNvPr id="1630228" name="Oval 20"/>
          <p:cNvSpPr>
            <a:spLocks noChangeArrowheads="1"/>
          </p:cNvSpPr>
          <p:nvPr/>
        </p:nvSpPr>
        <p:spPr bwMode="auto">
          <a:xfrm>
            <a:off x="4775200" y="4075113"/>
            <a:ext cx="838200" cy="457200"/>
          </a:xfrm>
          <a:prstGeom prst="ellipse">
            <a:avLst/>
          </a:prstGeom>
          <a:noFill/>
          <a:ln w="28575">
            <a:solidFill>
              <a:srgbClr val="111111"/>
            </a:solidFill>
            <a:round/>
            <a:headEnd/>
            <a:tailEnd/>
          </a:ln>
          <a:effectLst/>
        </p:spPr>
        <p:txBody>
          <a:bodyPr wrap="none" anchor="ctr"/>
          <a:lstStyle/>
          <a:p>
            <a:endParaRPr lang="en-US"/>
          </a:p>
        </p:txBody>
      </p:sp>
      <p:sp>
        <p:nvSpPr>
          <p:cNvPr id="1630229" name="Text Box 21"/>
          <p:cNvSpPr txBox="1">
            <a:spLocks noChangeArrowheads="1"/>
          </p:cNvSpPr>
          <p:nvPr/>
        </p:nvSpPr>
        <p:spPr bwMode="auto">
          <a:xfrm>
            <a:off x="5435600" y="4941888"/>
            <a:ext cx="420688" cy="457200"/>
          </a:xfrm>
          <a:prstGeom prst="rect">
            <a:avLst/>
          </a:prstGeom>
          <a:noFill/>
          <a:ln w="9525">
            <a:noFill/>
            <a:miter lim="800000"/>
            <a:headEnd/>
            <a:tailEnd/>
          </a:ln>
          <a:effectLst/>
        </p:spPr>
        <p:txBody>
          <a:bodyPr wrap="none">
            <a:spAutoFit/>
          </a:bodyPr>
          <a:lstStyle/>
          <a:p>
            <a:pPr eaLnBrk="1" hangingPunct="1"/>
            <a:r>
              <a:rPr lang="en-CA" sz="2400"/>
              <a:t>e</a:t>
            </a:r>
            <a:r>
              <a:rPr lang="en-CA" sz="2400" baseline="-25000"/>
              <a:t>2</a:t>
            </a:r>
          </a:p>
        </p:txBody>
      </p:sp>
      <p:sp>
        <p:nvSpPr>
          <p:cNvPr id="1630230" name="Oval 22"/>
          <p:cNvSpPr>
            <a:spLocks noChangeArrowheads="1"/>
          </p:cNvSpPr>
          <p:nvPr/>
        </p:nvSpPr>
        <p:spPr bwMode="auto">
          <a:xfrm>
            <a:off x="5311775" y="5037138"/>
            <a:ext cx="609600" cy="381000"/>
          </a:xfrm>
          <a:prstGeom prst="ellipse">
            <a:avLst/>
          </a:prstGeom>
          <a:noFill/>
          <a:ln w="28575">
            <a:solidFill>
              <a:srgbClr val="111111"/>
            </a:solidFill>
            <a:round/>
            <a:headEnd/>
            <a:tailEnd/>
          </a:ln>
          <a:effectLst/>
        </p:spPr>
        <p:txBody>
          <a:bodyPr wrap="none" anchor="ctr"/>
          <a:lstStyle/>
          <a:p>
            <a:endParaRPr lang="en-US"/>
          </a:p>
        </p:txBody>
      </p:sp>
      <p:sp>
        <p:nvSpPr>
          <p:cNvPr id="1630231" name="Text Box 23"/>
          <p:cNvSpPr txBox="1">
            <a:spLocks noChangeArrowheads="1"/>
          </p:cNvSpPr>
          <p:nvPr/>
        </p:nvSpPr>
        <p:spPr bwMode="auto">
          <a:xfrm>
            <a:off x="3894138" y="4949825"/>
            <a:ext cx="420687" cy="457200"/>
          </a:xfrm>
          <a:prstGeom prst="rect">
            <a:avLst/>
          </a:prstGeom>
          <a:noFill/>
          <a:ln w="9525">
            <a:noFill/>
            <a:miter lim="800000"/>
            <a:headEnd/>
            <a:tailEnd/>
          </a:ln>
          <a:effectLst/>
        </p:spPr>
        <p:txBody>
          <a:bodyPr wrap="none">
            <a:spAutoFit/>
          </a:bodyPr>
          <a:lstStyle/>
          <a:p>
            <a:pPr eaLnBrk="1" hangingPunct="1"/>
            <a:r>
              <a:rPr lang="en-CA" sz="2400"/>
              <a:t>e</a:t>
            </a:r>
            <a:r>
              <a:rPr lang="en-CA" sz="2400" baseline="-25000"/>
              <a:t>1</a:t>
            </a:r>
          </a:p>
        </p:txBody>
      </p:sp>
      <p:sp>
        <p:nvSpPr>
          <p:cNvPr id="1630232" name="Oval 24"/>
          <p:cNvSpPr>
            <a:spLocks noChangeArrowheads="1"/>
          </p:cNvSpPr>
          <p:nvPr/>
        </p:nvSpPr>
        <p:spPr bwMode="auto">
          <a:xfrm>
            <a:off x="3770313" y="5045075"/>
            <a:ext cx="609600" cy="381000"/>
          </a:xfrm>
          <a:prstGeom prst="ellipse">
            <a:avLst/>
          </a:prstGeom>
          <a:noFill/>
          <a:ln w="28575">
            <a:solidFill>
              <a:srgbClr val="111111"/>
            </a:solidFill>
            <a:round/>
            <a:headEnd/>
            <a:tailEnd/>
          </a:ln>
          <a:effectLst/>
        </p:spPr>
        <p:txBody>
          <a:bodyPr wrap="none" anchor="ctr"/>
          <a:lstStyle/>
          <a:p>
            <a:endParaRPr lang="en-US"/>
          </a:p>
        </p:txBody>
      </p:sp>
      <p:sp>
        <p:nvSpPr>
          <p:cNvPr id="1630233" name="Text Box 25"/>
          <p:cNvSpPr txBox="1">
            <a:spLocks noChangeArrowheads="1"/>
          </p:cNvSpPr>
          <p:nvPr/>
        </p:nvSpPr>
        <p:spPr bwMode="auto">
          <a:xfrm>
            <a:off x="3581400" y="5943600"/>
            <a:ext cx="2841625" cy="457200"/>
          </a:xfrm>
          <a:prstGeom prst="rect">
            <a:avLst/>
          </a:prstGeom>
          <a:noFill/>
          <a:ln w="9525">
            <a:noFill/>
            <a:miter lim="800000"/>
            <a:headEnd/>
            <a:tailEnd/>
          </a:ln>
          <a:effectLst/>
        </p:spPr>
        <p:txBody>
          <a:bodyPr wrap="none">
            <a:spAutoFit/>
          </a:bodyPr>
          <a:lstStyle/>
          <a:p>
            <a:pPr eaLnBrk="1" hangingPunct="1"/>
            <a:r>
              <a:rPr lang="en-CA" sz="2400" dirty="0" err="1"/>
              <a:t>PlotUnitExploration</a:t>
            </a:r>
            <a:endParaRPr lang="en-CA" sz="2400" dirty="0"/>
          </a:p>
        </p:txBody>
      </p:sp>
      <p:sp>
        <p:nvSpPr>
          <p:cNvPr id="1630234" name="Oval 26"/>
          <p:cNvSpPr>
            <a:spLocks noChangeArrowheads="1"/>
          </p:cNvSpPr>
          <p:nvPr/>
        </p:nvSpPr>
        <p:spPr bwMode="auto">
          <a:xfrm>
            <a:off x="3200400" y="5867400"/>
            <a:ext cx="3429000" cy="609600"/>
          </a:xfrm>
          <a:prstGeom prst="ellipse">
            <a:avLst/>
          </a:prstGeom>
          <a:noFill/>
          <a:ln w="28575">
            <a:solidFill>
              <a:srgbClr val="111111"/>
            </a:solidFill>
            <a:round/>
            <a:headEnd/>
            <a:tailEnd/>
          </a:ln>
          <a:effectLst/>
        </p:spPr>
        <p:txBody>
          <a:bodyPr wrap="none" anchor="ctr"/>
          <a:lstStyle/>
          <a:p>
            <a:endParaRPr lang="en-US"/>
          </a:p>
        </p:txBody>
      </p:sp>
      <p:cxnSp>
        <p:nvCxnSpPr>
          <p:cNvPr id="1630235" name="AutoShape 27"/>
          <p:cNvCxnSpPr>
            <a:cxnSpLocks noChangeShapeType="1"/>
            <a:stCxn id="1630219" idx="3"/>
            <a:endCxn id="1630223" idx="0"/>
          </p:cNvCxnSpPr>
          <p:nvPr/>
        </p:nvCxnSpPr>
        <p:spPr bwMode="auto">
          <a:xfrm rot="16200000" flipH="1">
            <a:off x="2037556" y="2961482"/>
            <a:ext cx="1025525" cy="1173162"/>
          </a:xfrm>
          <a:prstGeom prst="curvedConnector3">
            <a:avLst>
              <a:gd name="adj1" fmla="val 54954"/>
            </a:avLst>
          </a:prstGeom>
          <a:noFill/>
          <a:ln w="19050">
            <a:solidFill>
              <a:srgbClr val="111111"/>
            </a:solidFill>
            <a:round/>
            <a:headEnd type="triangle" w="med" len="med"/>
            <a:tailEnd/>
          </a:ln>
          <a:effectLst/>
        </p:spPr>
      </p:cxnSp>
      <p:cxnSp>
        <p:nvCxnSpPr>
          <p:cNvPr id="1630236" name="AutoShape 28"/>
          <p:cNvCxnSpPr>
            <a:cxnSpLocks noChangeShapeType="1"/>
            <a:stCxn id="1630226" idx="0"/>
            <a:endCxn id="1630219" idx="4"/>
          </p:cNvCxnSpPr>
          <p:nvPr/>
        </p:nvCxnSpPr>
        <p:spPr bwMode="auto">
          <a:xfrm rot="5400000" flipH="1">
            <a:off x="2826544" y="2759869"/>
            <a:ext cx="922337" cy="1679575"/>
          </a:xfrm>
          <a:prstGeom prst="curvedConnector3">
            <a:avLst>
              <a:gd name="adj1" fmla="val 50088"/>
            </a:avLst>
          </a:prstGeom>
          <a:noFill/>
          <a:ln w="19050">
            <a:solidFill>
              <a:srgbClr val="111111"/>
            </a:solidFill>
            <a:round/>
            <a:headEnd/>
            <a:tailEnd type="triangle" w="med" len="med"/>
          </a:ln>
          <a:effectLst/>
        </p:spPr>
      </p:cxnSp>
      <p:cxnSp>
        <p:nvCxnSpPr>
          <p:cNvPr id="1630237" name="AutoShape 29"/>
          <p:cNvCxnSpPr>
            <a:cxnSpLocks noChangeShapeType="1"/>
            <a:stCxn id="1630228" idx="0"/>
            <a:endCxn id="1630245" idx="4"/>
          </p:cNvCxnSpPr>
          <p:nvPr/>
        </p:nvCxnSpPr>
        <p:spPr bwMode="auto">
          <a:xfrm rot="16200000">
            <a:off x="5557044" y="2775744"/>
            <a:ext cx="922337" cy="1647825"/>
          </a:xfrm>
          <a:prstGeom prst="curvedConnector3">
            <a:avLst>
              <a:gd name="adj1" fmla="val 50088"/>
            </a:avLst>
          </a:prstGeom>
          <a:noFill/>
          <a:ln w="19050">
            <a:solidFill>
              <a:srgbClr val="111111"/>
            </a:solidFill>
            <a:round/>
            <a:headEnd/>
            <a:tailEnd type="triangle" w="med" len="med"/>
          </a:ln>
          <a:effectLst/>
        </p:spPr>
      </p:cxnSp>
      <p:cxnSp>
        <p:nvCxnSpPr>
          <p:cNvPr id="1630238" name="AutoShape 30"/>
          <p:cNvCxnSpPr>
            <a:cxnSpLocks noChangeShapeType="1"/>
            <a:stCxn id="1630228" idx="0"/>
            <a:endCxn id="1630219" idx="5"/>
          </p:cNvCxnSpPr>
          <p:nvPr/>
        </p:nvCxnSpPr>
        <p:spPr bwMode="auto">
          <a:xfrm rot="5400000" flipH="1">
            <a:off x="3550444" y="2416969"/>
            <a:ext cx="1025525" cy="2262187"/>
          </a:xfrm>
          <a:prstGeom prst="curvedConnector3">
            <a:avLst>
              <a:gd name="adj1" fmla="val 45046"/>
            </a:avLst>
          </a:prstGeom>
          <a:noFill/>
          <a:ln w="19050">
            <a:solidFill>
              <a:srgbClr val="111111"/>
            </a:solidFill>
            <a:round/>
            <a:headEnd/>
            <a:tailEnd type="triangle" w="med" len="med"/>
          </a:ln>
          <a:effectLst/>
        </p:spPr>
      </p:cxnSp>
      <p:cxnSp>
        <p:nvCxnSpPr>
          <p:cNvPr id="1630239" name="AutoShape 31"/>
          <p:cNvCxnSpPr>
            <a:cxnSpLocks noChangeShapeType="1"/>
            <a:stCxn id="1630223" idx="4"/>
            <a:endCxn id="1630232" idx="1"/>
          </p:cNvCxnSpPr>
          <p:nvPr/>
        </p:nvCxnSpPr>
        <p:spPr bwMode="auto">
          <a:xfrm rot="16200000" flipH="1">
            <a:off x="3228182" y="4455318"/>
            <a:ext cx="539750" cy="722313"/>
          </a:xfrm>
          <a:prstGeom prst="curvedConnector3">
            <a:avLst>
              <a:gd name="adj1" fmla="val 44704"/>
            </a:avLst>
          </a:prstGeom>
          <a:noFill/>
          <a:ln w="19050">
            <a:solidFill>
              <a:srgbClr val="111111"/>
            </a:solidFill>
            <a:round/>
            <a:headEnd/>
            <a:tailEnd type="triangle" w="med" len="med"/>
          </a:ln>
          <a:effectLst/>
        </p:spPr>
      </p:cxnSp>
      <p:cxnSp>
        <p:nvCxnSpPr>
          <p:cNvPr id="1630240" name="AutoShape 32"/>
          <p:cNvCxnSpPr>
            <a:cxnSpLocks noChangeShapeType="1"/>
            <a:stCxn id="1630226" idx="4"/>
            <a:endCxn id="1630232" idx="0"/>
          </p:cNvCxnSpPr>
          <p:nvPr/>
        </p:nvCxnSpPr>
        <p:spPr bwMode="auto">
          <a:xfrm rot="5400000">
            <a:off x="3859213" y="4762500"/>
            <a:ext cx="484188" cy="52387"/>
          </a:xfrm>
          <a:prstGeom prst="curvedConnector3">
            <a:avLst>
              <a:gd name="adj1" fmla="val 49838"/>
            </a:avLst>
          </a:prstGeom>
          <a:noFill/>
          <a:ln w="19050">
            <a:solidFill>
              <a:srgbClr val="111111"/>
            </a:solidFill>
            <a:round/>
            <a:headEnd/>
            <a:tailEnd type="triangle" w="med" len="med"/>
          </a:ln>
          <a:effectLst/>
        </p:spPr>
      </p:cxnSp>
      <p:cxnSp>
        <p:nvCxnSpPr>
          <p:cNvPr id="1630241" name="AutoShape 33"/>
          <p:cNvCxnSpPr>
            <a:cxnSpLocks noChangeShapeType="1"/>
            <a:stCxn id="1630228" idx="4"/>
            <a:endCxn id="1630232" idx="7"/>
          </p:cNvCxnSpPr>
          <p:nvPr/>
        </p:nvCxnSpPr>
        <p:spPr bwMode="auto">
          <a:xfrm rot="5400000">
            <a:off x="4472782" y="4364831"/>
            <a:ext cx="539750" cy="903287"/>
          </a:xfrm>
          <a:prstGeom prst="curvedConnector3">
            <a:avLst>
              <a:gd name="adj1" fmla="val 44704"/>
            </a:avLst>
          </a:prstGeom>
          <a:noFill/>
          <a:ln w="19050">
            <a:solidFill>
              <a:srgbClr val="111111"/>
            </a:solidFill>
            <a:round/>
            <a:headEnd/>
            <a:tailEnd type="triangle" w="med" len="med"/>
          </a:ln>
          <a:effectLst/>
        </p:spPr>
      </p:cxnSp>
      <p:cxnSp>
        <p:nvCxnSpPr>
          <p:cNvPr id="1630242" name="AutoShape 34"/>
          <p:cNvCxnSpPr>
            <a:cxnSpLocks noChangeShapeType="1"/>
            <a:stCxn id="1630232" idx="4"/>
            <a:endCxn id="1630234" idx="1"/>
          </p:cNvCxnSpPr>
          <p:nvPr/>
        </p:nvCxnSpPr>
        <p:spPr bwMode="auto">
          <a:xfrm rot="5400000">
            <a:off x="3623541" y="5505101"/>
            <a:ext cx="530599" cy="372547"/>
          </a:xfrm>
          <a:prstGeom prst="curvedConnector3">
            <a:avLst>
              <a:gd name="adj1" fmla="val 50000"/>
            </a:avLst>
          </a:prstGeom>
          <a:noFill/>
          <a:ln w="19050">
            <a:solidFill>
              <a:srgbClr val="111111"/>
            </a:solidFill>
            <a:round/>
            <a:headEnd/>
            <a:tailEnd type="triangle" w="med" len="med"/>
          </a:ln>
          <a:effectLst/>
        </p:spPr>
      </p:cxnSp>
      <p:cxnSp>
        <p:nvCxnSpPr>
          <p:cNvPr id="1630243" name="AutoShape 35"/>
          <p:cNvCxnSpPr>
            <a:cxnSpLocks noChangeShapeType="1"/>
            <a:stCxn id="1630230" idx="4"/>
            <a:endCxn id="1630234" idx="0"/>
          </p:cNvCxnSpPr>
          <p:nvPr/>
        </p:nvCxnSpPr>
        <p:spPr bwMode="auto">
          <a:xfrm rot="5400000">
            <a:off x="5041107" y="5291932"/>
            <a:ext cx="449262" cy="701675"/>
          </a:xfrm>
          <a:prstGeom prst="curvedConnector3">
            <a:avLst>
              <a:gd name="adj1" fmla="val 50000"/>
            </a:avLst>
          </a:prstGeom>
          <a:noFill/>
          <a:ln w="19050">
            <a:solidFill>
              <a:srgbClr val="111111"/>
            </a:solidFill>
            <a:round/>
            <a:headEnd/>
            <a:tailEnd type="triangle" w="med" len="med"/>
          </a:ln>
          <a:effectLst/>
        </p:spPr>
      </p:cxnSp>
      <p:cxnSp>
        <p:nvCxnSpPr>
          <p:cNvPr id="1630244" name="AutoShape 36"/>
          <p:cNvCxnSpPr>
            <a:cxnSpLocks noChangeShapeType="1"/>
            <a:stCxn id="1630223" idx="7"/>
            <a:endCxn id="1630222" idx="3"/>
          </p:cNvCxnSpPr>
          <p:nvPr/>
        </p:nvCxnSpPr>
        <p:spPr bwMode="auto">
          <a:xfrm rot="16200000">
            <a:off x="3629819" y="2839244"/>
            <a:ext cx="1092200" cy="1484312"/>
          </a:xfrm>
          <a:prstGeom prst="curvedConnector3">
            <a:avLst>
              <a:gd name="adj1" fmla="val 48403"/>
            </a:avLst>
          </a:prstGeom>
          <a:noFill/>
          <a:ln w="19050">
            <a:solidFill>
              <a:srgbClr val="111111"/>
            </a:solidFill>
            <a:round/>
            <a:headEnd/>
            <a:tailEnd type="triangle" w="med" len="med"/>
          </a:ln>
          <a:effectLst/>
        </p:spPr>
      </p:cxnSp>
      <p:sp>
        <p:nvSpPr>
          <p:cNvPr id="1630245" name="Oval 37"/>
          <p:cNvSpPr>
            <a:spLocks noChangeArrowheads="1"/>
          </p:cNvSpPr>
          <p:nvPr/>
        </p:nvSpPr>
        <p:spPr bwMode="auto">
          <a:xfrm>
            <a:off x="6156325" y="2420938"/>
            <a:ext cx="1371600" cy="703262"/>
          </a:xfrm>
          <a:prstGeom prst="ellipse">
            <a:avLst/>
          </a:prstGeom>
          <a:noFill/>
          <a:ln w="28575">
            <a:solidFill>
              <a:srgbClr val="111111"/>
            </a:solidFill>
            <a:round/>
            <a:headEnd/>
            <a:tailEnd/>
          </a:ln>
          <a:effectLst/>
        </p:spPr>
        <p:txBody>
          <a:bodyPr wrap="none" anchor="ctr"/>
          <a:lstStyle/>
          <a:p>
            <a:pPr algn="ctr"/>
            <a:r>
              <a:rPr lang="en-US" sz="2000" dirty="0"/>
              <a:t>Negative </a:t>
            </a:r>
          </a:p>
          <a:p>
            <a:pPr algn="ctr"/>
            <a:r>
              <a:rPr lang="en-US" sz="2000" dirty="0"/>
              <a:t>Slope</a:t>
            </a:r>
          </a:p>
        </p:txBody>
      </p:sp>
      <p:cxnSp>
        <p:nvCxnSpPr>
          <p:cNvPr id="1630246" name="AutoShape 38"/>
          <p:cNvCxnSpPr>
            <a:cxnSpLocks noChangeShapeType="1"/>
            <a:stCxn id="1630226" idx="0"/>
            <a:endCxn id="1630222" idx="4"/>
          </p:cNvCxnSpPr>
          <p:nvPr/>
        </p:nvCxnSpPr>
        <p:spPr bwMode="auto">
          <a:xfrm rot="16200000">
            <a:off x="4303713" y="2962275"/>
            <a:ext cx="922337" cy="1274763"/>
          </a:xfrm>
          <a:prstGeom prst="curvedConnector3">
            <a:avLst>
              <a:gd name="adj1" fmla="val 50088"/>
            </a:avLst>
          </a:prstGeom>
          <a:noFill/>
          <a:ln w="19050">
            <a:solidFill>
              <a:srgbClr val="111111"/>
            </a:solidFill>
            <a:round/>
            <a:headEnd/>
            <a:tailEnd type="triangle" w="med" len="med"/>
          </a:ln>
          <a:effectLst/>
        </p:spPr>
      </p:cxnSp>
      <p:sp>
        <p:nvSpPr>
          <p:cNvPr id="1630247" name="Rectangle 39"/>
          <p:cNvSpPr>
            <a:spLocks noChangeArrowheads="1"/>
          </p:cNvSpPr>
          <p:nvPr/>
        </p:nvSpPr>
        <p:spPr bwMode="auto">
          <a:xfrm>
            <a:off x="179388" y="1268413"/>
            <a:ext cx="7727950" cy="1008062"/>
          </a:xfrm>
          <a:prstGeom prst="rect">
            <a:avLst/>
          </a:prstGeom>
          <a:noFill/>
          <a:ln w="9525">
            <a:noFill/>
            <a:miter lim="800000"/>
            <a:headEnd/>
            <a:tailEnd/>
          </a:ln>
          <a:effectLst/>
        </p:spPr>
        <p:txBody>
          <a:bodyPr lIns="92075" tIns="46038" rIns="92075" bIns="46038"/>
          <a:lstStyle/>
          <a:p>
            <a:pPr marL="742950" lvl="1" indent="-285750">
              <a:lnSpc>
                <a:spcPct val="20000"/>
              </a:lnSpc>
              <a:spcBef>
                <a:spcPct val="20000"/>
              </a:spcBef>
              <a:buClr>
                <a:srgbClr val="000000"/>
              </a:buClr>
            </a:pPr>
            <a:endParaRPr lang="en-CA" sz="3600" b="0" dirty="0">
              <a:solidFill>
                <a:srgbClr val="000000"/>
              </a:solidFill>
            </a:endParaRPr>
          </a:p>
        </p:txBody>
      </p:sp>
      <p:sp>
        <p:nvSpPr>
          <p:cNvPr id="1630248" name="Rectangle 40"/>
          <p:cNvSpPr>
            <a:spLocks noChangeArrowheads="1"/>
          </p:cNvSpPr>
          <p:nvPr/>
        </p:nvSpPr>
        <p:spPr bwMode="auto">
          <a:xfrm>
            <a:off x="7451725" y="3500438"/>
            <a:ext cx="1470025" cy="769937"/>
          </a:xfrm>
          <a:prstGeom prst="rect">
            <a:avLst/>
          </a:prstGeom>
          <a:solidFill>
            <a:srgbClr val="99CC00">
              <a:alpha val="48000"/>
            </a:srgbClr>
          </a:solidFill>
          <a:ln w="12700" cap="sq">
            <a:solidFill>
              <a:srgbClr val="111111"/>
            </a:solidFill>
            <a:miter lim="800000"/>
            <a:headEnd type="none" w="sm" len="sm"/>
            <a:tailEnd type="none" w="sm" len="sm"/>
          </a:ln>
          <a:effectLst/>
        </p:spPr>
        <p:txBody>
          <a:bodyPr wrap="none" anchor="ctr"/>
          <a:lstStyle/>
          <a:p>
            <a:pPr algn="ctr"/>
            <a:r>
              <a:rPr lang="en-US" sz="2400" b="0"/>
              <a:t>Correct </a:t>
            </a:r>
          </a:p>
          <a:p>
            <a:pPr algn="ctr"/>
            <a:r>
              <a:rPr lang="en-US" sz="2400" b="0"/>
              <a:t>Behaviour</a:t>
            </a:r>
          </a:p>
        </p:txBody>
      </p:sp>
      <p:sp>
        <p:nvSpPr>
          <p:cNvPr id="1630249" name="Rectangle 41"/>
          <p:cNvSpPr>
            <a:spLocks noChangeArrowheads="1"/>
          </p:cNvSpPr>
          <p:nvPr/>
        </p:nvSpPr>
        <p:spPr bwMode="auto">
          <a:xfrm>
            <a:off x="7092950" y="4652963"/>
            <a:ext cx="1752600" cy="838200"/>
          </a:xfrm>
          <a:prstGeom prst="rect">
            <a:avLst/>
          </a:prstGeom>
          <a:solidFill>
            <a:srgbClr val="FF99CC"/>
          </a:solidFill>
          <a:ln w="12700" cap="sq">
            <a:solidFill>
              <a:srgbClr val="111111"/>
            </a:solidFill>
            <a:miter lim="800000"/>
            <a:headEnd type="none" w="sm" len="sm"/>
            <a:tailEnd type="none" w="sm" len="sm"/>
          </a:ln>
          <a:effectLst/>
        </p:spPr>
        <p:txBody>
          <a:bodyPr wrap="none" anchor="ctr"/>
          <a:lstStyle/>
          <a:p>
            <a:pPr algn="ctr"/>
            <a:r>
              <a:rPr lang="en-US" sz="2400" b="0"/>
              <a:t>Knowledge</a:t>
            </a:r>
          </a:p>
        </p:txBody>
      </p:sp>
      <p:cxnSp>
        <p:nvCxnSpPr>
          <p:cNvPr id="1630250" name="AutoShape 42"/>
          <p:cNvCxnSpPr>
            <a:cxnSpLocks noChangeShapeType="1"/>
            <a:stCxn id="1630248" idx="2"/>
            <a:endCxn id="1630249" idx="0"/>
          </p:cNvCxnSpPr>
          <p:nvPr/>
        </p:nvCxnSpPr>
        <p:spPr bwMode="auto">
          <a:xfrm flipH="1">
            <a:off x="7969250" y="4270375"/>
            <a:ext cx="217488" cy="382588"/>
          </a:xfrm>
          <a:prstGeom prst="straightConnector1">
            <a:avLst/>
          </a:prstGeom>
          <a:noFill/>
          <a:ln w="38100">
            <a:solidFill>
              <a:srgbClr val="111111"/>
            </a:solidFill>
            <a:round/>
            <a:headEnd type="none" w="sm" len="sm"/>
            <a:tailEnd type="triangle" w="med" len="med"/>
          </a:ln>
          <a:effectLst/>
        </p:spPr>
      </p:cxnSp>
      <p:sp>
        <p:nvSpPr>
          <p:cNvPr id="1630251" name="Rectangle 43"/>
          <p:cNvSpPr>
            <a:spLocks noChangeArrowheads="1"/>
          </p:cNvSpPr>
          <p:nvPr/>
        </p:nvSpPr>
        <p:spPr bwMode="auto">
          <a:xfrm>
            <a:off x="6804025" y="3284538"/>
            <a:ext cx="2160588" cy="1368425"/>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30252" name="Rectangle 44"/>
          <p:cNvSpPr>
            <a:spLocks noChangeArrowheads="1"/>
          </p:cNvSpPr>
          <p:nvPr/>
        </p:nvSpPr>
        <p:spPr bwMode="auto">
          <a:xfrm>
            <a:off x="6659563" y="4221163"/>
            <a:ext cx="2305050" cy="1368425"/>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46" name="Rectangle 5"/>
          <p:cNvSpPr>
            <a:spLocks noChangeArrowheads="1"/>
          </p:cNvSpPr>
          <p:nvPr/>
        </p:nvSpPr>
        <p:spPr bwMode="auto">
          <a:xfrm>
            <a:off x="7427118" y="4276725"/>
            <a:ext cx="1752600" cy="838200"/>
          </a:xfrm>
          <a:prstGeom prst="rect">
            <a:avLst/>
          </a:prstGeom>
          <a:solidFill>
            <a:srgbClr val="FF99CC"/>
          </a:solidFill>
          <a:ln w="12700" cap="sq">
            <a:solidFill>
              <a:srgbClr val="111111"/>
            </a:solidFill>
            <a:miter lim="800000"/>
            <a:headEnd type="none" w="sm" len="sm"/>
            <a:tailEnd type="none" w="sm" len="sm"/>
          </a:ln>
        </p:spPr>
        <p:txBody>
          <a:bodyPr wrap="none" anchor="ctr"/>
          <a:lstStyle/>
          <a:p>
            <a:pPr algn="ctr"/>
            <a:r>
              <a:rPr lang="en-US" sz="2400"/>
              <a:t>Knowledge</a:t>
            </a:r>
          </a:p>
        </p:txBody>
      </p:sp>
      <p:cxnSp>
        <p:nvCxnSpPr>
          <p:cNvPr id="47" name="AutoShape 6"/>
          <p:cNvCxnSpPr>
            <a:cxnSpLocks noChangeShapeType="1"/>
            <a:stCxn id="46" idx="1"/>
          </p:cNvCxnSpPr>
          <p:nvPr/>
        </p:nvCxnSpPr>
        <p:spPr bwMode="auto">
          <a:xfrm rot="10800000" flipV="1">
            <a:off x="6781800" y="4695824"/>
            <a:ext cx="645318" cy="485775"/>
          </a:xfrm>
          <a:prstGeom prst="straightConnector1">
            <a:avLst/>
          </a:prstGeom>
          <a:noFill/>
          <a:ln w="38100">
            <a:solidFill>
              <a:schemeClr val="bg1"/>
            </a:solidFill>
            <a:round/>
            <a:headEnd type="none" w="sm" len="sm"/>
            <a:tailEnd type="triangle" w="med" len="med"/>
          </a:ln>
        </p:spPr>
      </p:cxnSp>
      <p:cxnSp>
        <p:nvCxnSpPr>
          <p:cNvPr id="48" name="AutoShape 7"/>
          <p:cNvCxnSpPr>
            <a:cxnSpLocks noChangeShapeType="1"/>
            <a:stCxn id="46" idx="1"/>
          </p:cNvCxnSpPr>
          <p:nvPr/>
        </p:nvCxnSpPr>
        <p:spPr bwMode="auto">
          <a:xfrm flipH="1" flipV="1">
            <a:off x="7020272" y="3284538"/>
            <a:ext cx="406846" cy="1411287"/>
          </a:xfrm>
          <a:prstGeom prst="straightConnector1">
            <a:avLst/>
          </a:prstGeom>
          <a:noFill/>
          <a:ln w="38100">
            <a:solidFill>
              <a:schemeClr val="bg1"/>
            </a:solidFill>
            <a:round/>
            <a:headEnd type="none" w="sm" len="sm"/>
            <a:tailEnd type="triangle" w="med" len="med"/>
          </a:ln>
        </p:spPr>
      </p:cxnSp>
      <p:sp>
        <p:nvSpPr>
          <p:cNvPr id="49" name="Oval 37"/>
          <p:cNvSpPr>
            <a:spLocks noChangeArrowheads="1"/>
          </p:cNvSpPr>
          <p:nvPr/>
        </p:nvSpPr>
        <p:spPr bwMode="auto">
          <a:xfrm>
            <a:off x="7620000" y="2438400"/>
            <a:ext cx="1371600" cy="703262"/>
          </a:xfrm>
          <a:prstGeom prst="ellipse">
            <a:avLst/>
          </a:prstGeom>
          <a:noFill/>
          <a:ln w="28575">
            <a:solidFill>
              <a:srgbClr val="111111"/>
            </a:solidFill>
            <a:round/>
            <a:headEnd/>
            <a:tailEnd/>
          </a:ln>
          <a:effectLst/>
        </p:spPr>
        <p:txBody>
          <a:bodyPr wrap="none" anchor="ctr"/>
          <a:lstStyle/>
          <a:p>
            <a:pPr algn="ctr"/>
            <a:r>
              <a:rPr lang="en-US" sz="2000" dirty="0"/>
              <a:t>……..</a:t>
            </a:r>
          </a:p>
        </p:txBody>
      </p:sp>
      <p:sp>
        <p:nvSpPr>
          <p:cNvPr id="52" name="Oval 37"/>
          <p:cNvSpPr>
            <a:spLocks noChangeArrowheads="1"/>
          </p:cNvSpPr>
          <p:nvPr/>
        </p:nvSpPr>
        <p:spPr bwMode="auto">
          <a:xfrm>
            <a:off x="6934200" y="5791200"/>
            <a:ext cx="1371600" cy="703262"/>
          </a:xfrm>
          <a:prstGeom prst="ellipse">
            <a:avLst/>
          </a:prstGeom>
          <a:noFill/>
          <a:ln w="28575">
            <a:solidFill>
              <a:srgbClr val="111111"/>
            </a:solidFill>
            <a:round/>
            <a:headEnd/>
            <a:tailEnd/>
          </a:ln>
          <a:effectLst/>
        </p:spPr>
        <p:txBody>
          <a:bodyPr wrap="none" anchor="ctr"/>
          <a:lstStyle/>
          <a:p>
            <a:pPr algn="ctr"/>
            <a:r>
              <a:rPr lang="en-US" sz="2000" dirty="0"/>
              <a:t>……..</a:t>
            </a:r>
          </a:p>
        </p:txBody>
      </p:sp>
      <p:sp>
        <p:nvSpPr>
          <p:cNvPr id="53" name="Oval 37"/>
          <p:cNvSpPr>
            <a:spLocks noChangeArrowheads="1"/>
          </p:cNvSpPr>
          <p:nvPr/>
        </p:nvSpPr>
        <p:spPr bwMode="auto">
          <a:xfrm>
            <a:off x="6019800" y="5029200"/>
            <a:ext cx="609600" cy="457200"/>
          </a:xfrm>
          <a:prstGeom prst="ellipse">
            <a:avLst/>
          </a:prstGeom>
          <a:noFill/>
          <a:ln w="28575">
            <a:solidFill>
              <a:srgbClr val="111111"/>
            </a:solidFill>
            <a:round/>
            <a:headEnd/>
            <a:tailEnd/>
          </a:ln>
          <a:effectLst/>
        </p:spPr>
        <p:txBody>
          <a:bodyPr wrap="none" anchor="ctr"/>
          <a:lstStyle/>
          <a:p>
            <a:pPr algn="ctr"/>
            <a:r>
              <a:rPr lang="en-US" sz="2000" dirty="0"/>
              <a:t>……..</a:t>
            </a:r>
          </a:p>
        </p:txBody>
      </p:sp>
      <p:sp>
        <p:nvSpPr>
          <p:cNvPr id="55" name="Oval 37"/>
          <p:cNvSpPr>
            <a:spLocks noChangeArrowheads="1"/>
          </p:cNvSpPr>
          <p:nvPr/>
        </p:nvSpPr>
        <p:spPr bwMode="auto">
          <a:xfrm>
            <a:off x="5715000" y="4038600"/>
            <a:ext cx="609600" cy="457200"/>
          </a:xfrm>
          <a:prstGeom prst="ellipse">
            <a:avLst/>
          </a:prstGeom>
          <a:noFill/>
          <a:ln w="28575">
            <a:solidFill>
              <a:srgbClr val="111111"/>
            </a:solidFill>
            <a:round/>
            <a:headEnd/>
            <a:tailEnd/>
          </a:ln>
          <a:effectLst/>
        </p:spPr>
        <p:txBody>
          <a:bodyPr wrap="none" anchor="ctr"/>
          <a:lstStyle/>
          <a:p>
            <a:pPr algn="ctr"/>
            <a:r>
              <a:rPr lang="en-US" sz="2000" dirty="0"/>
              <a:t>……..</a:t>
            </a:r>
          </a:p>
        </p:txBody>
      </p:sp>
      <p:sp>
        <p:nvSpPr>
          <p:cNvPr id="4" name="Rectangle 3">
            <a:extLst>
              <a:ext uri="{FF2B5EF4-FFF2-40B4-BE49-F238E27FC236}">
                <a16:creationId xmlns:a16="http://schemas.microsoft.com/office/drawing/2014/main" id="{2DFEE921-B523-4FB4-B99B-B3FA71BE792B}"/>
              </a:ext>
            </a:extLst>
          </p:cNvPr>
          <p:cNvSpPr/>
          <p:nvPr/>
        </p:nvSpPr>
        <p:spPr>
          <a:xfrm>
            <a:off x="1215880" y="363538"/>
            <a:ext cx="6904037" cy="1374735"/>
          </a:xfrm>
          <a:prstGeom prst="rect">
            <a:avLst/>
          </a:prstGeom>
          <a:solidFill>
            <a:schemeClr val="tx1"/>
          </a:solidFill>
        </p:spPr>
        <p:txBody>
          <a:bodyPr wrap="square">
            <a:spAutoFit/>
          </a:bodyPr>
          <a:lstStyle/>
          <a:p>
            <a:pPr>
              <a:spcBef>
                <a:spcPts val="1600"/>
              </a:spcBef>
              <a:spcAft>
                <a:spcPts val="400"/>
              </a:spcAft>
            </a:pPr>
            <a:r>
              <a:rPr lang="en-US" sz="1400" dirty="0">
                <a:solidFill>
                  <a:srgbClr val="434343"/>
                </a:solidFill>
                <a:latin typeface="Arial" panose="020B0604020202020204" pitchFamily="34" charset="0"/>
              </a:rPr>
              <a:t>Lucie </a:t>
            </a:r>
            <a:r>
              <a:rPr lang="en-US" sz="1400" dirty="0" err="1">
                <a:solidFill>
                  <a:srgbClr val="434343"/>
                </a:solidFill>
                <a:latin typeface="Arial" panose="020B0604020202020204" pitchFamily="34" charset="0"/>
              </a:rPr>
              <a:t>Polakova</a:t>
            </a:r>
            <a:endParaRPr lang="en-US" b="1" dirty="0"/>
          </a:p>
          <a:p>
            <a:pPr algn="just">
              <a:spcBef>
                <a:spcPts val="0"/>
              </a:spcBef>
              <a:spcAft>
                <a:spcPts val="1000"/>
              </a:spcAft>
            </a:pPr>
            <a:r>
              <a:rPr lang="en-US" sz="1100" dirty="0">
                <a:solidFill>
                  <a:srgbClr val="000000"/>
                </a:solidFill>
                <a:latin typeface="Arial" panose="020B0604020202020204" pitchFamily="34" charset="0"/>
              </a:rPr>
              <a:t>It is noted that in the original version of the ACE student model, the links between knowledge and exploration nodes depend on how much knowledge a learner already has, however, they are updated only through actions for which there is a clear definition of correctness. I was wondering whether we could track the multiple levels of correctness and update the model accordingly. It would certainly add to the complexity of the model. Would this “more detailed” assessment of correctness lead to different results? Would it be even possible from the algorithmic point of view? And would it be worth it?</a:t>
            </a:r>
            <a:endParaRPr lang="en-US" dirty="0"/>
          </a:p>
        </p:txBody>
      </p:sp>
    </p:spTree>
    <p:extLst>
      <p:ext uri="{BB962C8B-B14F-4D97-AF65-F5344CB8AC3E}">
        <p14:creationId xmlns:p14="http://schemas.microsoft.com/office/powerpoint/2010/main" val="3775698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0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0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0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02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right)">
                                      <p:cBhvr>
                                        <p:cTn id="23" dur="500"/>
                                        <p:tgtEl>
                                          <p:spTgt spid="48"/>
                                        </p:tgtEl>
                                      </p:cBhvr>
                                    </p:animEffect>
                                  </p:childTnLst>
                                </p:cTn>
                              </p:par>
                              <p:par>
                                <p:cTn id="24" presetID="22" presetClass="entr" presetSubtype="2"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right)">
                                      <p:cBhvr>
                                        <p:cTn id="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0210" grpId="0" animBg="1"/>
      <p:bldP spid="1630211" grpId="0" animBg="1"/>
      <p:bldP spid="1630212" grpId="0" animBg="1"/>
      <p:bldP spid="1630213"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CA" dirty="0"/>
              <a:t>Modeling Student Exploration</a:t>
            </a:r>
          </a:p>
        </p:txBody>
      </p:sp>
      <p:sp>
        <p:nvSpPr>
          <p:cNvPr id="1278979" name="Rectangle 3"/>
          <p:cNvSpPr>
            <a:spLocks noGrp="1" noChangeArrowheads="1"/>
          </p:cNvSpPr>
          <p:nvPr>
            <p:ph type="body" idx="1"/>
          </p:nvPr>
        </p:nvSpPr>
        <p:spPr>
          <a:xfrm>
            <a:off x="192088" y="1340768"/>
            <a:ext cx="8280400" cy="1223962"/>
          </a:xfrm>
        </p:spPr>
        <p:txBody>
          <a:bodyPr/>
          <a:lstStyle/>
          <a:p>
            <a:pPr>
              <a:lnSpc>
                <a:spcPct val="90000"/>
              </a:lnSpc>
            </a:pPr>
            <a:r>
              <a:rPr lang="en-CA" sz="2000" b="0" dirty="0">
                <a:solidFill>
                  <a:srgbClr val="FF0000"/>
                </a:solidFill>
              </a:rPr>
              <a:t>Bayesian network </a:t>
            </a:r>
            <a:r>
              <a:rPr lang="en-CA" sz="2000" b="0" dirty="0"/>
              <a:t>representing </a:t>
            </a:r>
          </a:p>
          <a:p>
            <a:pPr lvl="1">
              <a:lnSpc>
                <a:spcPct val="90000"/>
              </a:lnSpc>
            </a:pPr>
            <a:r>
              <a:rPr lang="en-CA" sz="2000" b="0" dirty="0"/>
              <a:t>how individual exploratory actions influence understanding of exercises and concepts </a:t>
            </a:r>
            <a:r>
              <a:rPr lang="en-CA" sz="1600" b="0" dirty="0"/>
              <a:t>(Bunt and Conati, 2002)</a:t>
            </a:r>
          </a:p>
          <a:p>
            <a:pPr>
              <a:lnSpc>
                <a:spcPct val="90000"/>
              </a:lnSpc>
            </a:pPr>
            <a:endParaRPr lang="en-CA" sz="2000" b="0" dirty="0"/>
          </a:p>
          <a:p>
            <a:pPr lvl="1">
              <a:lnSpc>
                <a:spcPct val="90000"/>
              </a:lnSpc>
              <a:buFontTx/>
              <a:buNone/>
            </a:pPr>
            <a:endParaRPr lang="en-CA" dirty="0"/>
          </a:p>
        </p:txBody>
      </p:sp>
      <p:sp>
        <p:nvSpPr>
          <p:cNvPr id="1278980" name="AutoShape 4"/>
          <p:cNvSpPr>
            <a:spLocks noChangeArrowheads="1"/>
          </p:cNvSpPr>
          <p:nvPr/>
        </p:nvSpPr>
        <p:spPr bwMode="auto">
          <a:xfrm>
            <a:off x="1042988" y="3716338"/>
            <a:ext cx="7632700" cy="1873250"/>
          </a:xfrm>
          <a:prstGeom prst="can">
            <a:avLst>
              <a:gd name="adj" fmla="val 29150"/>
            </a:avLst>
          </a:prstGeom>
          <a:noFill/>
          <a:ln w="63500">
            <a:solidFill>
              <a:schemeClr val="folHlink"/>
            </a:solidFill>
            <a:round/>
            <a:headEnd/>
            <a:tailEnd/>
          </a:ln>
          <a:effectLst>
            <a:prstShdw prst="shdw17" dist="17961" dir="2700000">
              <a:schemeClr val="folHlink">
                <a:gamma/>
                <a:shade val="60000"/>
                <a:invGamma/>
              </a:schemeClr>
            </a:prstShdw>
          </a:effectLst>
        </p:spPr>
        <p:txBody>
          <a:bodyPr wrap="none" anchor="ctr"/>
          <a:lstStyle/>
          <a:p>
            <a:pPr>
              <a:defRPr/>
            </a:pPr>
            <a:endParaRPr lang="en-CA"/>
          </a:p>
        </p:txBody>
      </p:sp>
      <p:sp>
        <p:nvSpPr>
          <p:cNvPr id="1278981" name="AutoShape 5"/>
          <p:cNvSpPr>
            <a:spLocks noChangeArrowheads="1"/>
          </p:cNvSpPr>
          <p:nvPr/>
        </p:nvSpPr>
        <p:spPr bwMode="auto">
          <a:xfrm rot="-5400000">
            <a:off x="2736056" y="2743994"/>
            <a:ext cx="360363" cy="720725"/>
          </a:xfrm>
          <a:prstGeom prst="downArrow">
            <a:avLst>
              <a:gd name="adj1" fmla="val 50000"/>
              <a:gd name="adj2" fmla="val 50000"/>
            </a:avLst>
          </a:prstGeom>
          <a:solidFill>
            <a:schemeClr val="accent2"/>
          </a:solidFill>
          <a:ln w="9525">
            <a:solidFill>
              <a:schemeClr val="tx1"/>
            </a:solidFill>
            <a:miter lim="800000"/>
            <a:headEnd/>
            <a:tailEnd/>
          </a:ln>
        </p:spPr>
        <p:txBody>
          <a:bodyPr vert="eaVert" wrap="none" anchor="ctr"/>
          <a:lstStyle/>
          <a:p>
            <a:endParaRPr lang="en-CA"/>
          </a:p>
        </p:txBody>
      </p:sp>
      <p:sp>
        <p:nvSpPr>
          <p:cNvPr id="1278982" name="AutoShape 6"/>
          <p:cNvSpPr>
            <a:spLocks noChangeArrowheads="1"/>
          </p:cNvSpPr>
          <p:nvPr/>
        </p:nvSpPr>
        <p:spPr bwMode="auto">
          <a:xfrm>
            <a:off x="4500563" y="3357563"/>
            <a:ext cx="358775" cy="287337"/>
          </a:xfrm>
          <a:prstGeom prst="down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p>
            <a:endParaRPr lang="en-CA"/>
          </a:p>
        </p:txBody>
      </p:sp>
      <p:pic>
        <p:nvPicPr>
          <p:cNvPr id="1278983" name="Picture 7" descr="com"/>
          <p:cNvPicPr>
            <a:picLocks noChangeAspect="1" noChangeArrowheads="1"/>
          </p:cNvPicPr>
          <p:nvPr/>
        </p:nvPicPr>
        <p:blipFill>
          <a:blip r:embed="rId4"/>
          <a:srcRect/>
          <a:stretch>
            <a:fillRect/>
          </a:stretch>
        </p:blipFill>
        <p:spPr bwMode="auto">
          <a:xfrm>
            <a:off x="1403350" y="2781300"/>
            <a:ext cx="1008063" cy="865188"/>
          </a:xfrm>
          <a:prstGeom prst="rect">
            <a:avLst/>
          </a:prstGeom>
          <a:noFill/>
          <a:ln w="9525">
            <a:noFill/>
            <a:miter lim="800000"/>
            <a:headEnd/>
            <a:tailEnd/>
          </a:ln>
        </p:spPr>
      </p:pic>
      <p:sp>
        <p:nvSpPr>
          <p:cNvPr id="1278984" name="Text Box 8"/>
          <p:cNvSpPr txBox="1">
            <a:spLocks noChangeArrowheads="1"/>
          </p:cNvSpPr>
          <p:nvPr/>
        </p:nvSpPr>
        <p:spPr bwMode="auto">
          <a:xfrm>
            <a:off x="4000496" y="6210300"/>
            <a:ext cx="3887788" cy="647700"/>
          </a:xfrm>
          <a:prstGeom prst="rect">
            <a:avLst/>
          </a:prstGeom>
          <a:noFill/>
          <a:ln w="9525">
            <a:noFill/>
            <a:miter lim="800000"/>
            <a:headEnd/>
            <a:tailEnd/>
          </a:ln>
        </p:spPr>
        <p:txBody>
          <a:bodyPr/>
          <a:lstStyle/>
          <a:p>
            <a:pPr marL="534988" indent="-534988" eaLnBrk="1" hangingPunct="1">
              <a:spcBef>
                <a:spcPct val="50000"/>
              </a:spcBef>
              <a:buFont typeface="Wingdings" pitchFamily="2" charset="2"/>
              <a:buNone/>
            </a:pPr>
            <a:r>
              <a:rPr lang="en-US" sz="2800" dirty="0"/>
              <a:t>Learning</a:t>
            </a:r>
            <a:endParaRPr lang="en-US" sz="2400" dirty="0">
              <a:solidFill>
                <a:schemeClr val="tx1"/>
              </a:solidFill>
            </a:endParaRPr>
          </a:p>
        </p:txBody>
      </p:sp>
      <p:sp>
        <p:nvSpPr>
          <p:cNvPr id="26633" name="Text Box 9"/>
          <p:cNvSpPr txBox="1">
            <a:spLocks noChangeArrowheads="1"/>
          </p:cNvSpPr>
          <p:nvPr/>
        </p:nvSpPr>
        <p:spPr bwMode="auto">
          <a:xfrm>
            <a:off x="2285984" y="3786190"/>
            <a:ext cx="5572164" cy="515938"/>
          </a:xfrm>
          <a:prstGeom prst="rect">
            <a:avLst/>
          </a:prstGeom>
          <a:noFill/>
          <a:ln w="9525">
            <a:noFill/>
            <a:miter lim="800000"/>
            <a:headEnd/>
            <a:tailEnd/>
          </a:ln>
        </p:spPr>
        <p:txBody>
          <a:bodyPr/>
          <a:lstStyle/>
          <a:p>
            <a:pPr eaLnBrk="1" hangingPunct="1">
              <a:spcBef>
                <a:spcPct val="50000"/>
              </a:spcBef>
            </a:pPr>
            <a:r>
              <a:rPr lang="en-US" sz="2400" b="1" dirty="0"/>
              <a:t>                 Learner Model</a:t>
            </a:r>
            <a:endParaRPr lang="en-US" sz="2000" dirty="0"/>
          </a:p>
        </p:txBody>
      </p:sp>
      <p:sp>
        <p:nvSpPr>
          <p:cNvPr id="1278986" name="Rectangle 10"/>
          <p:cNvSpPr>
            <a:spLocks noChangeArrowheads="1"/>
          </p:cNvSpPr>
          <p:nvPr/>
        </p:nvSpPr>
        <p:spPr bwMode="auto">
          <a:xfrm>
            <a:off x="1509713" y="4286256"/>
            <a:ext cx="7634287" cy="1384995"/>
          </a:xfrm>
          <a:prstGeom prst="rect">
            <a:avLst/>
          </a:prstGeom>
          <a:noFill/>
          <a:ln w="9525">
            <a:noFill/>
            <a:miter lim="800000"/>
            <a:headEnd/>
            <a:tailEnd/>
          </a:ln>
        </p:spPr>
        <p:txBody>
          <a:bodyPr>
            <a:spAutoFit/>
          </a:bodyPr>
          <a:lstStyle/>
          <a:p>
            <a:pPr marL="520700" indent="-520700">
              <a:buClr>
                <a:schemeClr val="hlink"/>
              </a:buClr>
            </a:pPr>
            <a:r>
              <a:rPr lang="en-US" sz="2400" dirty="0">
                <a:solidFill>
                  <a:srgbClr val="FF0000"/>
                </a:solidFill>
              </a:rPr>
              <a:t>Number</a:t>
            </a:r>
            <a:r>
              <a:rPr lang="en-US" sz="2400" dirty="0">
                <a:solidFill>
                  <a:schemeClr val="bg1"/>
                </a:solidFill>
              </a:rPr>
              <a:t> </a:t>
            </a:r>
            <a:r>
              <a:rPr lang="en-US" sz="2400" dirty="0">
                <a:solidFill>
                  <a:srgbClr val="000000"/>
                </a:solidFill>
              </a:rPr>
              <a:t>and</a:t>
            </a:r>
            <a:r>
              <a:rPr lang="en-US" sz="2400" dirty="0">
                <a:solidFill>
                  <a:schemeClr val="bg1"/>
                </a:solidFill>
              </a:rPr>
              <a:t> </a:t>
            </a:r>
            <a:r>
              <a:rPr lang="en-US" sz="2400" dirty="0">
                <a:solidFill>
                  <a:srgbClr val="FF0000"/>
                </a:solidFill>
              </a:rPr>
              <a:t>Coverage</a:t>
            </a:r>
            <a:r>
              <a:rPr lang="en-US" sz="2400" dirty="0">
                <a:solidFill>
                  <a:schemeClr val="bg1"/>
                </a:solidFill>
              </a:rPr>
              <a:t> </a:t>
            </a:r>
            <a:r>
              <a:rPr lang="en-US" sz="2400" dirty="0">
                <a:solidFill>
                  <a:srgbClr val="000000"/>
                </a:solidFill>
              </a:rPr>
              <a:t>of Exploratory Actions, e.g.</a:t>
            </a:r>
          </a:p>
          <a:p>
            <a:pPr marL="685800" lvl="1">
              <a:buClr>
                <a:schemeClr val="hlink"/>
              </a:buClr>
              <a:buFontTx/>
              <a:buChar char="•"/>
            </a:pPr>
            <a:r>
              <a:rPr lang="en-US" sz="2000" dirty="0">
                <a:solidFill>
                  <a:srgbClr val="000000"/>
                </a:solidFill>
              </a:rPr>
              <a:t>Positive/negative Y-Intercept</a:t>
            </a:r>
          </a:p>
          <a:p>
            <a:pPr marL="685800" lvl="1">
              <a:buClr>
                <a:schemeClr val="hlink"/>
              </a:buClr>
              <a:buFontTx/>
              <a:buChar char="•"/>
            </a:pPr>
            <a:r>
              <a:rPr lang="en-US" sz="2000" dirty="0">
                <a:solidFill>
                  <a:srgbClr val="000000"/>
                </a:solidFill>
              </a:rPr>
              <a:t>Odd/Even, Positive Negative Exponent....</a:t>
            </a:r>
          </a:p>
          <a:p>
            <a:pPr marL="520700" indent="-520700">
              <a:buClr>
                <a:schemeClr val="hlink"/>
              </a:buClr>
              <a:buFontTx/>
              <a:buChar char="•"/>
            </a:pPr>
            <a:endParaRPr lang="en-US" sz="2000" dirty="0">
              <a:solidFill>
                <a:schemeClr val="bg1"/>
              </a:solidFill>
            </a:endParaRPr>
          </a:p>
        </p:txBody>
      </p:sp>
      <p:sp>
        <p:nvSpPr>
          <p:cNvPr id="1278987" name="AutoShape 11"/>
          <p:cNvSpPr>
            <a:spLocks noChangeArrowheads="1"/>
          </p:cNvSpPr>
          <p:nvPr/>
        </p:nvSpPr>
        <p:spPr bwMode="auto">
          <a:xfrm>
            <a:off x="4572000" y="5715016"/>
            <a:ext cx="360363" cy="431800"/>
          </a:xfrm>
          <a:prstGeom prst="downArrow">
            <a:avLst>
              <a:gd name="adj1" fmla="val 50000"/>
              <a:gd name="adj2" fmla="val 29956"/>
            </a:avLst>
          </a:prstGeom>
          <a:solidFill>
            <a:schemeClr val="accent2"/>
          </a:solidFill>
          <a:ln w="9525">
            <a:solidFill>
              <a:schemeClr val="tx1"/>
            </a:solidFill>
            <a:miter lim="800000"/>
            <a:headEnd/>
            <a:tailEnd/>
          </a:ln>
        </p:spPr>
        <p:txBody>
          <a:bodyPr vert="eaVert" wrap="none" anchor="ctr"/>
          <a:lstStyle/>
          <a:p>
            <a:endParaRPr lang="en-CA"/>
          </a:p>
        </p:txBody>
      </p:sp>
      <p:grpSp>
        <p:nvGrpSpPr>
          <p:cNvPr id="2" name="Group 12"/>
          <p:cNvGrpSpPr>
            <a:grpSpLocks/>
          </p:cNvGrpSpPr>
          <p:nvPr/>
        </p:nvGrpSpPr>
        <p:grpSpPr bwMode="auto">
          <a:xfrm>
            <a:off x="3276600" y="2708275"/>
            <a:ext cx="3240088" cy="649288"/>
            <a:chOff x="2307" y="1071"/>
            <a:chExt cx="1843" cy="409"/>
          </a:xfrm>
        </p:grpSpPr>
        <p:sp>
          <p:nvSpPr>
            <p:cNvPr id="26638" name="Text Box 13"/>
            <p:cNvSpPr txBox="1">
              <a:spLocks noChangeArrowheads="1"/>
            </p:cNvSpPr>
            <p:nvPr/>
          </p:nvSpPr>
          <p:spPr bwMode="auto">
            <a:xfrm>
              <a:off x="2307" y="1162"/>
              <a:ext cx="1843" cy="250"/>
            </a:xfrm>
            <a:prstGeom prst="rect">
              <a:avLst/>
            </a:prstGeom>
            <a:noFill/>
            <a:ln w="9525">
              <a:noFill/>
              <a:miter lim="800000"/>
              <a:headEnd/>
              <a:tailEnd/>
            </a:ln>
          </p:spPr>
          <p:txBody>
            <a:bodyPr>
              <a:spAutoFit/>
            </a:bodyPr>
            <a:lstStyle/>
            <a:p>
              <a:pPr algn="ctr" eaLnBrk="1" hangingPunct="1">
                <a:spcBef>
                  <a:spcPct val="50000"/>
                </a:spcBef>
              </a:pPr>
              <a:r>
                <a:rPr lang="en-US" sz="2000"/>
                <a:t>Interface Actions</a:t>
              </a:r>
            </a:p>
          </p:txBody>
        </p:sp>
        <p:sp>
          <p:nvSpPr>
            <p:cNvPr id="26639" name="AutoShape 14"/>
            <p:cNvSpPr>
              <a:spLocks noChangeArrowheads="1"/>
            </p:cNvSpPr>
            <p:nvPr/>
          </p:nvSpPr>
          <p:spPr bwMode="auto">
            <a:xfrm>
              <a:off x="2381" y="1071"/>
              <a:ext cx="1679" cy="409"/>
            </a:xfrm>
            <a:prstGeom prst="roundRect">
              <a:avLst>
                <a:gd name="adj" fmla="val 16667"/>
              </a:avLst>
            </a:prstGeom>
            <a:noFill/>
            <a:ln w="25400">
              <a:solidFill>
                <a:schemeClr val="accent2"/>
              </a:solidFill>
              <a:round/>
              <a:headEnd/>
              <a:tailEnd/>
            </a:ln>
          </p:spPr>
          <p:txBody>
            <a:bodyPr wrap="none" anchor="ctr"/>
            <a:lstStyle/>
            <a:p>
              <a:pPr algn="ctr"/>
              <a:endParaRPr lang="en-US" sz="1800">
                <a:solidFill>
                  <a:schemeClr val="tx1"/>
                </a:solidFill>
              </a:endParaRPr>
            </a:p>
          </p:txBody>
        </p:sp>
      </p:grpSp>
      <p:sp>
        <p:nvSpPr>
          <p:cNvPr id="26637" name="AutoShape 15">
            <a:hlinkClick r:id="" action="ppaction://noaction" highlightClick="1"/>
          </p:cNvPr>
          <p:cNvSpPr>
            <a:spLocks noChangeArrowheads="1"/>
          </p:cNvSpPr>
          <p:nvPr/>
        </p:nvSpPr>
        <p:spPr bwMode="auto">
          <a:xfrm>
            <a:off x="7885113" y="6165850"/>
            <a:ext cx="576262" cy="360363"/>
          </a:xfrm>
          <a:prstGeom prst="actionButtonForwardNext">
            <a:avLst/>
          </a:prstGeom>
          <a:solidFill>
            <a:schemeClr val="tx1"/>
          </a:solidFill>
          <a:ln w="12700">
            <a:noFill/>
            <a:miter lim="800000"/>
            <a:headEnd type="none" w="sm" len="sm"/>
            <a:tailEnd type="none" w="sm" len="sm"/>
          </a:ln>
        </p:spPr>
        <p:txBody>
          <a:bodyPr wrap="none" anchor="ctr"/>
          <a:lstStyle/>
          <a:p>
            <a:endParaRPr lang="en-CA"/>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89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278983"/>
                                        </p:tgtEl>
                                        <p:attrNameLst>
                                          <p:attrName>style.visibility</p:attrName>
                                        </p:attrNameLst>
                                      </p:cBhvr>
                                      <p:to>
                                        <p:strVal val="visible"/>
                                      </p:to>
                                    </p:set>
                                    <p:animEffect transition="in" filter="dissolve">
                                      <p:cBhvr>
                                        <p:cTn id="13" dur="500"/>
                                        <p:tgtEl>
                                          <p:spTgt spid="127898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78981"/>
                                        </p:tgtEl>
                                        <p:attrNameLst>
                                          <p:attrName>style.visibility</p:attrName>
                                        </p:attrNameLst>
                                      </p:cBhvr>
                                      <p:to>
                                        <p:strVal val="visible"/>
                                      </p:to>
                                    </p:set>
                                    <p:animEffect transition="in" filter="wipe(left)">
                                      <p:cBhvr>
                                        <p:cTn id="18" dur="500"/>
                                        <p:tgtEl>
                                          <p:spTgt spid="1278981"/>
                                        </p:tgtEl>
                                      </p:cBhvr>
                                    </p:animEffect>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278982"/>
                                        </p:tgtEl>
                                        <p:attrNameLst>
                                          <p:attrName>style.visibility</p:attrName>
                                        </p:attrNameLst>
                                      </p:cBhvr>
                                      <p:to>
                                        <p:strVal val="visible"/>
                                      </p:to>
                                    </p:set>
                                    <p:animEffect transition="in" filter="wipe(up)">
                                      <p:cBhvr>
                                        <p:cTn id="26" dur="500"/>
                                        <p:tgtEl>
                                          <p:spTgt spid="127898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78987"/>
                                        </p:tgtEl>
                                        <p:attrNameLst>
                                          <p:attrName>style.visibility</p:attrName>
                                        </p:attrNameLst>
                                      </p:cBhvr>
                                      <p:to>
                                        <p:strVal val="visible"/>
                                      </p:to>
                                    </p:set>
                                    <p:animEffect transition="in" filter="wipe(up)">
                                      <p:cBhvr>
                                        <p:cTn id="31" dur="500"/>
                                        <p:tgtEl>
                                          <p:spTgt spid="1278987"/>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1278984"/>
                                        </p:tgtEl>
                                        <p:attrNameLst>
                                          <p:attrName>style.visibility</p:attrName>
                                        </p:attrNameLst>
                                      </p:cBhvr>
                                      <p:to>
                                        <p:strVal val="visible"/>
                                      </p:to>
                                    </p:set>
                                    <p:animEffect transition="in" filter="dissolve">
                                      <p:cBhvr>
                                        <p:cTn id="35" dur="500"/>
                                        <p:tgtEl>
                                          <p:spTgt spid="127898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78986"/>
                                        </p:tgtEl>
                                        <p:attrNameLst>
                                          <p:attrName>style.visibility</p:attrName>
                                        </p:attrNameLst>
                                      </p:cBhvr>
                                      <p:to>
                                        <p:strVal val="visible"/>
                                      </p:to>
                                    </p:set>
                                    <p:animEffect transition="in" filter="dissolve">
                                      <p:cBhvr>
                                        <p:cTn id="40" dur="500"/>
                                        <p:tgtEl>
                                          <p:spTgt spid="1278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0" grpId="0" animBg="1"/>
      <p:bldP spid="1278981" grpId="0" animBg="1"/>
      <p:bldP spid="1278982" grpId="0" animBg="1"/>
      <p:bldP spid="1278984" grpId="0"/>
      <p:bldP spid="26633" grpId="0"/>
      <p:bldP spid="1278986" grpId="0"/>
      <p:bldP spid="12789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9388" y="-171450"/>
            <a:ext cx="8305800" cy="1143000"/>
          </a:xfrm>
        </p:spPr>
        <p:txBody>
          <a:bodyPr lIns="92160" tIns="46080" rIns="92160" bIns="4608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Evaluation</a:t>
            </a:r>
          </a:p>
        </p:txBody>
      </p:sp>
      <p:sp>
        <p:nvSpPr>
          <p:cNvPr id="1613827" name="Rectangle 3"/>
          <p:cNvSpPr>
            <a:spLocks noGrp="1" noChangeArrowheads="1"/>
          </p:cNvSpPr>
          <p:nvPr>
            <p:ph type="body" idx="1"/>
          </p:nvPr>
        </p:nvSpPr>
        <p:spPr>
          <a:xfrm>
            <a:off x="179388" y="1412875"/>
            <a:ext cx="8497887" cy="5224463"/>
          </a:xfrm>
        </p:spPr>
        <p:txBody>
          <a:bodyPr lIns="92160" tIns="46080" rIns="92160" bIns="46080"/>
          <a:lstStyle/>
          <a:p>
            <a:pPr>
              <a:buClr>
                <a:srgbClr val="111111"/>
              </a:buClr>
              <a:buFont typeface="Wingdings" pitchFamily="2" charset="2"/>
              <a:buChar char="q"/>
            </a:pPr>
            <a:r>
              <a:rPr lang="en-CA" b="0" dirty="0"/>
              <a:t>Quasi-experimental design with 13 participants using ACE</a:t>
            </a:r>
            <a:r>
              <a:rPr lang="en-CA" sz="2000" b="0" dirty="0"/>
              <a:t> </a:t>
            </a:r>
            <a:r>
              <a:rPr lang="en-CA" sz="1600" b="0" dirty="0"/>
              <a:t>(Bunt and </a:t>
            </a:r>
            <a:r>
              <a:rPr lang="en-CA" sz="1600" b="0" dirty="0" err="1"/>
              <a:t>Conati</a:t>
            </a:r>
            <a:r>
              <a:rPr lang="en-CA" sz="1600" b="0" dirty="0"/>
              <a:t> 2002)</a:t>
            </a:r>
          </a:p>
          <a:p>
            <a:pPr lvl="1"/>
            <a:r>
              <a:rPr lang="en-CA" dirty="0"/>
              <a:t>Good results on the effectiveness of the adaptive interventions based on the initial model</a:t>
            </a:r>
          </a:p>
          <a:p>
            <a:pPr lvl="1"/>
            <a:endParaRPr lang="en-CA" dirty="0"/>
          </a:p>
          <a:p>
            <a:pPr marL="741363" lvl="1" indent="-341313" defTabSz="4572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0" dirty="0"/>
              <a:t>     The model can overestimate  student </a:t>
            </a:r>
            <a:r>
              <a:rPr lang="en-GB" dirty="0"/>
              <a:t>exploration, because it only considers action coverage</a:t>
            </a:r>
            <a:endParaRPr lang="en-GB" b="0" dirty="0"/>
          </a:p>
          <a:p>
            <a:pPr marL="741363" lvl="1" indent="-341313" defTabSz="457200">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0" dirty="0"/>
          </a:p>
          <a:p>
            <a:pPr marL="341313" indent="-341313" defTabSz="457200">
              <a:buClr>
                <a:srgbClr val="111111"/>
              </a:buClr>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0" dirty="0"/>
              <a:t>Need to consider whether the student is reasoning about the effects of his/her actions</a:t>
            </a:r>
          </a:p>
          <a:p>
            <a:pPr marL="741363" lvl="1" indent="-341313" defTabSz="45720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0" dirty="0">
                <a:solidFill>
                  <a:srgbClr val="FF0000"/>
                </a:solidFill>
              </a:rPr>
              <a:t>Self-explanation</a:t>
            </a:r>
            <a:r>
              <a:rPr lang="en-GB" b="0" i="1" dirty="0"/>
              <a:t> </a:t>
            </a:r>
            <a:r>
              <a:rPr lang="en-GB" b="0" dirty="0"/>
              <a:t>meta-cognitive skill </a:t>
            </a:r>
            <a:r>
              <a:rPr lang="en-GB" sz="1600" b="0" dirty="0"/>
              <a:t>(Chi 1989)</a:t>
            </a:r>
          </a:p>
          <a:p>
            <a:endParaRPr lang="en-CA" dirty="0"/>
          </a:p>
          <a:p>
            <a:pPr lvl="1">
              <a:buNone/>
            </a:pPr>
            <a:endParaRPr lang="en-GB" b="0" dirty="0"/>
          </a:p>
        </p:txBody>
      </p:sp>
      <p:sp>
        <p:nvSpPr>
          <p:cNvPr id="9" name="Plus 8"/>
          <p:cNvSpPr/>
          <p:nvPr/>
        </p:nvSpPr>
        <p:spPr bwMode="auto">
          <a:xfrm>
            <a:off x="500034" y="2348880"/>
            <a:ext cx="557210" cy="571504"/>
          </a:xfrm>
          <a:prstGeom prst="mathPlus">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rgbClr val="111111"/>
              </a:solidFill>
              <a:effectLst/>
              <a:latin typeface="Times New Roman" pitchFamily="18" charset="0"/>
            </a:endParaRPr>
          </a:p>
        </p:txBody>
      </p:sp>
      <p:sp>
        <p:nvSpPr>
          <p:cNvPr id="10" name="Minus 9"/>
          <p:cNvSpPr/>
          <p:nvPr/>
        </p:nvSpPr>
        <p:spPr bwMode="auto">
          <a:xfrm>
            <a:off x="500034" y="3645024"/>
            <a:ext cx="428628" cy="428628"/>
          </a:xfrm>
          <a:prstGeom prst="mathMinus">
            <a:avLst/>
          </a:prstGeom>
          <a:solidFill>
            <a:schemeClr val="accent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rgbClr val="111111"/>
              </a:solidFill>
              <a:effectLst/>
              <a:latin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14290"/>
            <a:ext cx="8858280" cy="842946"/>
          </a:xfrm>
        </p:spPr>
        <p:txBody>
          <a:bodyPr/>
          <a:lstStyle/>
          <a:p>
            <a:r>
              <a:rPr lang="en-US" dirty="0"/>
              <a:t>Revised Learner Model </a:t>
            </a:r>
            <a:br>
              <a:rPr lang="en-US" dirty="0"/>
            </a:br>
            <a:r>
              <a:rPr lang="en-US" sz="1800" dirty="0"/>
              <a:t>(</a:t>
            </a:r>
            <a:r>
              <a:rPr lang="en-US" sz="1800" dirty="0" err="1"/>
              <a:t>Merten</a:t>
            </a:r>
            <a:r>
              <a:rPr lang="en-US" sz="1800" dirty="0"/>
              <a:t> and Conati, KBS 2007)</a:t>
            </a:r>
          </a:p>
        </p:txBody>
      </p:sp>
      <p:sp>
        <p:nvSpPr>
          <p:cNvPr id="31747" name="Text Box 3"/>
          <p:cNvSpPr txBox="1">
            <a:spLocks noChangeArrowheads="1"/>
          </p:cNvSpPr>
          <p:nvPr/>
        </p:nvSpPr>
        <p:spPr bwMode="auto">
          <a:xfrm>
            <a:off x="2700338" y="6021388"/>
            <a:ext cx="3671887" cy="458787"/>
          </a:xfrm>
          <a:prstGeom prst="rect">
            <a:avLst/>
          </a:prstGeom>
          <a:noFill/>
          <a:ln w="9525">
            <a:noFill/>
            <a:miter lim="800000"/>
            <a:headEnd/>
            <a:tailEnd/>
          </a:ln>
        </p:spPr>
        <p:txBody>
          <a:bodyPr/>
          <a:lstStyle/>
          <a:p>
            <a:pPr marL="534988" indent="-534988" algn="ctr" eaLnBrk="1" hangingPunct="1">
              <a:spcBef>
                <a:spcPct val="50000"/>
              </a:spcBef>
              <a:buFont typeface="Wingdings" pitchFamily="2" charset="2"/>
              <a:buNone/>
            </a:pPr>
            <a:r>
              <a:rPr lang="en-US" sz="2400" dirty="0"/>
              <a:t>Learning</a:t>
            </a:r>
            <a:endParaRPr lang="en-US" sz="2400" dirty="0">
              <a:solidFill>
                <a:schemeClr val="tx1"/>
              </a:solidFill>
            </a:endParaRPr>
          </a:p>
        </p:txBody>
      </p:sp>
      <p:sp>
        <p:nvSpPr>
          <p:cNvPr id="31748" name="AutoShape 4"/>
          <p:cNvSpPr>
            <a:spLocks noChangeArrowheads="1"/>
          </p:cNvSpPr>
          <p:nvPr/>
        </p:nvSpPr>
        <p:spPr bwMode="auto">
          <a:xfrm>
            <a:off x="357158" y="2924175"/>
            <a:ext cx="8572560" cy="2520950"/>
          </a:xfrm>
          <a:prstGeom prst="can">
            <a:avLst>
              <a:gd name="adj" fmla="val 21407"/>
            </a:avLst>
          </a:prstGeom>
          <a:noFill/>
          <a:ln w="63500">
            <a:solidFill>
              <a:schemeClr val="folHlink"/>
            </a:solidFill>
            <a:round/>
            <a:headEnd/>
            <a:tailEnd/>
          </a:ln>
        </p:spPr>
        <p:txBody>
          <a:bodyPr wrap="none" anchor="ctr"/>
          <a:lstStyle/>
          <a:p>
            <a:endParaRPr lang="en-CA"/>
          </a:p>
        </p:txBody>
      </p:sp>
      <p:sp>
        <p:nvSpPr>
          <p:cNvPr id="31749" name="Text Box 5"/>
          <p:cNvSpPr txBox="1">
            <a:spLocks noChangeArrowheads="1"/>
          </p:cNvSpPr>
          <p:nvPr/>
        </p:nvSpPr>
        <p:spPr bwMode="auto">
          <a:xfrm>
            <a:off x="1692275" y="2997200"/>
            <a:ext cx="7272338" cy="515938"/>
          </a:xfrm>
          <a:prstGeom prst="rect">
            <a:avLst/>
          </a:prstGeom>
          <a:noFill/>
          <a:ln w="9525">
            <a:noFill/>
            <a:miter lim="800000"/>
            <a:headEnd/>
            <a:tailEnd/>
          </a:ln>
        </p:spPr>
        <p:txBody>
          <a:bodyPr/>
          <a:lstStyle/>
          <a:p>
            <a:pPr eaLnBrk="1" hangingPunct="1">
              <a:spcBef>
                <a:spcPct val="50000"/>
              </a:spcBef>
            </a:pPr>
            <a:r>
              <a:rPr lang="en-US" sz="2400" b="1" dirty="0"/>
              <a:t>                        Learner Model</a:t>
            </a:r>
            <a:endParaRPr lang="en-US" sz="2400" dirty="0"/>
          </a:p>
        </p:txBody>
      </p:sp>
      <p:sp>
        <p:nvSpPr>
          <p:cNvPr id="31750" name="Rectangle 6"/>
          <p:cNvSpPr>
            <a:spLocks noChangeArrowheads="1"/>
          </p:cNvSpPr>
          <p:nvPr/>
        </p:nvSpPr>
        <p:spPr bwMode="auto">
          <a:xfrm>
            <a:off x="1214414" y="3571876"/>
            <a:ext cx="5643602" cy="461665"/>
          </a:xfrm>
          <a:prstGeom prst="rect">
            <a:avLst/>
          </a:prstGeom>
          <a:noFill/>
          <a:ln w="9525">
            <a:noFill/>
            <a:miter lim="800000"/>
            <a:headEnd/>
            <a:tailEnd/>
          </a:ln>
        </p:spPr>
        <p:txBody>
          <a:bodyPr wrap="square">
            <a:spAutoFit/>
          </a:bodyPr>
          <a:lstStyle/>
          <a:p>
            <a:pPr marL="452438" indent="-452438">
              <a:buClr>
                <a:schemeClr val="folHlink"/>
              </a:buClr>
              <a:buFont typeface="Wingdings" pitchFamily="2" charset="2"/>
              <a:buChar char="Ø"/>
            </a:pPr>
            <a:r>
              <a:rPr lang="en-US" sz="2400" dirty="0"/>
              <a:t>Number and coverage of student actions</a:t>
            </a:r>
          </a:p>
        </p:txBody>
      </p:sp>
      <p:sp>
        <p:nvSpPr>
          <p:cNvPr id="1626119" name="Rectangle 7"/>
          <p:cNvSpPr>
            <a:spLocks noChangeArrowheads="1"/>
          </p:cNvSpPr>
          <p:nvPr/>
        </p:nvSpPr>
        <p:spPr bwMode="auto">
          <a:xfrm>
            <a:off x="1209652" y="4075113"/>
            <a:ext cx="6988175" cy="457200"/>
          </a:xfrm>
          <a:prstGeom prst="rect">
            <a:avLst/>
          </a:prstGeom>
          <a:noFill/>
          <a:ln w="9525">
            <a:noFill/>
            <a:miter lim="800000"/>
            <a:headEnd/>
            <a:tailEnd/>
          </a:ln>
        </p:spPr>
        <p:txBody>
          <a:bodyPr>
            <a:spAutoFit/>
          </a:bodyPr>
          <a:lstStyle/>
          <a:p>
            <a:pPr marL="452438" indent="-452438">
              <a:buClr>
                <a:schemeClr val="folHlink"/>
              </a:buClr>
              <a:buFont typeface="Wingdings" pitchFamily="2" charset="2"/>
              <a:buChar char="Ø"/>
            </a:pPr>
            <a:r>
              <a:rPr lang="en-US" sz="2400" dirty="0"/>
              <a:t>Self-explanation of action outcomes</a:t>
            </a:r>
          </a:p>
        </p:txBody>
      </p:sp>
      <p:sp>
        <p:nvSpPr>
          <p:cNvPr id="1626120" name="Rectangle 8"/>
          <p:cNvSpPr>
            <a:spLocks noChangeArrowheads="1"/>
          </p:cNvSpPr>
          <p:nvPr/>
        </p:nvSpPr>
        <p:spPr bwMode="auto">
          <a:xfrm>
            <a:off x="1930377" y="4554538"/>
            <a:ext cx="4679950" cy="457200"/>
          </a:xfrm>
          <a:prstGeom prst="rect">
            <a:avLst/>
          </a:prstGeom>
          <a:noFill/>
          <a:ln w="9525">
            <a:noFill/>
            <a:miter lim="800000"/>
            <a:headEnd/>
            <a:tailEnd/>
          </a:ln>
        </p:spPr>
        <p:txBody>
          <a:bodyPr>
            <a:spAutoFit/>
          </a:bodyPr>
          <a:lstStyle/>
          <a:p>
            <a:pPr marL="452438" indent="-452438">
              <a:buClr>
                <a:schemeClr val="hlink"/>
              </a:buClr>
              <a:buFont typeface="Wingdings" pitchFamily="2" charset="2"/>
              <a:buChar char="Ø"/>
            </a:pPr>
            <a:r>
              <a:rPr lang="en-US" sz="2400" dirty="0"/>
              <a:t>Time between actions</a:t>
            </a:r>
          </a:p>
        </p:txBody>
      </p:sp>
      <p:sp>
        <p:nvSpPr>
          <p:cNvPr id="1626121" name="Rectangle 9"/>
          <p:cNvSpPr>
            <a:spLocks noChangeArrowheads="1"/>
          </p:cNvSpPr>
          <p:nvPr/>
        </p:nvSpPr>
        <p:spPr bwMode="auto">
          <a:xfrm>
            <a:off x="1357290" y="4929198"/>
            <a:ext cx="4679950" cy="461665"/>
          </a:xfrm>
          <a:prstGeom prst="rect">
            <a:avLst/>
          </a:prstGeom>
          <a:noFill/>
          <a:ln w="9525">
            <a:noFill/>
            <a:miter lim="800000"/>
            <a:headEnd/>
            <a:tailEnd/>
          </a:ln>
        </p:spPr>
        <p:txBody>
          <a:bodyPr>
            <a:spAutoFit/>
          </a:bodyPr>
          <a:lstStyle/>
          <a:p>
            <a:pPr algn="ctr" eaLnBrk="1" hangingPunct="1">
              <a:spcBef>
                <a:spcPct val="50000"/>
              </a:spcBef>
              <a:buFont typeface="Wingdings" pitchFamily="2" charset="2"/>
              <a:buChar char="Ø"/>
            </a:pPr>
            <a:r>
              <a:rPr lang="en-US" sz="2400" dirty="0">
                <a:solidFill>
                  <a:schemeClr val="hlink"/>
                </a:solidFill>
                <a:hlinkClick r:id="rId3" action="ppaction://hlinksldjump"/>
              </a:rPr>
              <a:t>   </a:t>
            </a:r>
            <a:r>
              <a:rPr lang="en-US" sz="2400" b="1" dirty="0">
                <a:solidFill>
                  <a:schemeClr val="hlink"/>
                </a:solidFill>
                <a:hlinkClick r:id="rId4" action="ppaction://hlinksldjump"/>
              </a:rPr>
              <a:t>Gaze Shifts in Plot Unit</a:t>
            </a:r>
            <a:endParaRPr lang="en-US" sz="2400" b="1" dirty="0">
              <a:solidFill>
                <a:schemeClr val="hlink"/>
              </a:solidFill>
            </a:endParaRPr>
          </a:p>
        </p:txBody>
      </p:sp>
      <p:sp>
        <p:nvSpPr>
          <p:cNvPr id="31754" name="AutoShape 10"/>
          <p:cNvSpPr>
            <a:spLocks noChangeArrowheads="1"/>
          </p:cNvSpPr>
          <p:nvPr/>
        </p:nvSpPr>
        <p:spPr bwMode="auto">
          <a:xfrm rot="-5400000">
            <a:off x="2448719" y="1808957"/>
            <a:ext cx="287337" cy="647700"/>
          </a:xfrm>
          <a:prstGeom prst="downArrow">
            <a:avLst>
              <a:gd name="adj1" fmla="val 50000"/>
              <a:gd name="adj2" fmla="val 56354"/>
            </a:avLst>
          </a:prstGeom>
          <a:solidFill>
            <a:schemeClr val="accent2"/>
          </a:solidFill>
          <a:ln w="9525">
            <a:solidFill>
              <a:schemeClr val="tx1"/>
            </a:solidFill>
            <a:miter lim="800000"/>
            <a:headEnd/>
            <a:tailEnd/>
          </a:ln>
        </p:spPr>
        <p:txBody>
          <a:bodyPr vert="eaVert" wrap="none" anchor="ctr"/>
          <a:lstStyle/>
          <a:p>
            <a:endParaRPr lang="en-CA"/>
          </a:p>
        </p:txBody>
      </p:sp>
      <p:sp>
        <p:nvSpPr>
          <p:cNvPr id="31755" name="AutoShape 11"/>
          <p:cNvSpPr>
            <a:spLocks noChangeArrowheads="1"/>
          </p:cNvSpPr>
          <p:nvPr/>
        </p:nvSpPr>
        <p:spPr bwMode="auto">
          <a:xfrm>
            <a:off x="4446588" y="2530475"/>
            <a:ext cx="250825" cy="358775"/>
          </a:xfrm>
          <a:prstGeom prst="downArrow">
            <a:avLst>
              <a:gd name="adj1" fmla="val 50000"/>
              <a:gd name="adj2" fmla="val 35759"/>
            </a:avLst>
          </a:prstGeom>
          <a:solidFill>
            <a:schemeClr val="accent2"/>
          </a:solidFill>
          <a:ln w="9525">
            <a:solidFill>
              <a:schemeClr val="tx1"/>
            </a:solidFill>
            <a:miter lim="800000"/>
            <a:headEnd/>
            <a:tailEnd/>
          </a:ln>
        </p:spPr>
        <p:txBody>
          <a:bodyPr vert="eaVert" wrap="none" anchor="ctr"/>
          <a:lstStyle/>
          <a:p>
            <a:endParaRPr lang="en-CA"/>
          </a:p>
        </p:txBody>
      </p:sp>
      <p:pic>
        <p:nvPicPr>
          <p:cNvPr id="31756" name="Picture 12" descr="com"/>
          <p:cNvPicPr>
            <a:picLocks noChangeAspect="1" noChangeArrowheads="1"/>
          </p:cNvPicPr>
          <p:nvPr/>
        </p:nvPicPr>
        <p:blipFill>
          <a:blip r:embed="rId5"/>
          <a:srcRect/>
          <a:stretch>
            <a:fillRect/>
          </a:stretch>
        </p:blipFill>
        <p:spPr bwMode="auto">
          <a:xfrm>
            <a:off x="1187450" y="1916113"/>
            <a:ext cx="1008063" cy="720725"/>
          </a:xfrm>
          <a:prstGeom prst="rect">
            <a:avLst/>
          </a:prstGeom>
          <a:noFill/>
          <a:ln w="9525">
            <a:noFill/>
            <a:miter lim="800000"/>
            <a:headEnd/>
            <a:tailEnd/>
          </a:ln>
        </p:spPr>
      </p:pic>
      <p:sp>
        <p:nvSpPr>
          <p:cNvPr id="31757" name="AutoShape 13"/>
          <p:cNvSpPr>
            <a:spLocks noChangeArrowheads="1"/>
          </p:cNvSpPr>
          <p:nvPr/>
        </p:nvSpPr>
        <p:spPr bwMode="auto">
          <a:xfrm>
            <a:off x="4214810" y="5715016"/>
            <a:ext cx="214314" cy="428628"/>
          </a:xfrm>
          <a:prstGeom prst="down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p>
            <a:endParaRPr lang="en-CA"/>
          </a:p>
        </p:txBody>
      </p:sp>
      <p:sp>
        <p:nvSpPr>
          <p:cNvPr id="31758" name="Text Box 14"/>
          <p:cNvSpPr txBox="1">
            <a:spLocks noChangeArrowheads="1"/>
          </p:cNvSpPr>
          <p:nvPr/>
        </p:nvSpPr>
        <p:spPr bwMode="auto">
          <a:xfrm>
            <a:off x="3000364" y="1500174"/>
            <a:ext cx="3141662" cy="457200"/>
          </a:xfrm>
          <a:prstGeom prst="rect">
            <a:avLst/>
          </a:prstGeom>
          <a:noFill/>
          <a:ln w="9525">
            <a:noFill/>
            <a:miter lim="800000"/>
            <a:headEnd/>
            <a:tailEnd/>
          </a:ln>
        </p:spPr>
        <p:txBody>
          <a:bodyPr>
            <a:spAutoFit/>
          </a:bodyPr>
          <a:lstStyle/>
          <a:p>
            <a:pPr algn="ctr" eaLnBrk="1" hangingPunct="1">
              <a:spcBef>
                <a:spcPct val="50000"/>
              </a:spcBef>
            </a:pPr>
            <a:r>
              <a:rPr lang="en-US" sz="2400" b="1" dirty="0"/>
              <a:t>Interface Actions</a:t>
            </a:r>
          </a:p>
        </p:txBody>
      </p:sp>
      <p:sp>
        <p:nvSpPr>
          <p:cNvPr id="31759" name="AutoShape 15"/>
          <p:cNvSpPr>
            <a:spLocks noChangeArrowheads="1"/>
          </p:cNvSpPr>
          <p:nvPr/>
        </p:nvSpPr>
        <p:spPr bwMode="auto">
          <a:xfrm>
            <a:off x="2938463" y="1412875"/>
            <a:ext cx="3848115" cy="1081088"/>
          </a:xfrm>
          <a:prstGeom prst="roundRect">
            <a:avLst>
              <a:gd name="adj" fmla="val 16667"/>
            </a:avLst>
          </a:prstGeom>
          <a:noFill/>
          <a:ln w="25400">
            <a:solidFill>
              <a:schemeClr val="accent2"/>
            </a:solidFill>
            <a:round/>
            <a:headEnd/>
            <a:tailEnd/>
          </a:ln>
        </p:spPr>
        <p:txBody>
          <a:bodyPr wrap="none" anchor="ctr"/>
          <a:lstStyle/>
          <a:p>
            <a:pPr algn="ctr"/>
            <a:endParaRPr lang="en-US" sz="1800">
              <a:solidFill>
                <a:schemeClr val="tx1"/>
              </a:solidFill>
            </a:endParaRPr>
          </a:p>
        </p:txBody>
      </p:sp>
      <p:sp>
        <p:nvSpPr>
          <p:cNvPr id="1626128" name="Text Box 16"/>
          <p:cNvSpPr txBox="1">
            <a:spLocks noChangeArrowheads="1"/>
          </p:cNvSpPr>
          <p:nvPr/>
        </p:nvSpPr>
        <p:spPr bwMode="auto">
          <a:xfrm>
            <a:off x="3286116" y="1928802"/>
            <a:ext cx="3384550" cy="457200"/>
          </a:xfrm>
          <a:prstGeom prst="rect">
            <a:avLst/>
          </a:prstGeom>
          <a:noFill/>
          <a:ln w="9525">
            <a:noFill/>
            <a:miter lim="800000"/>
            <a:headEnd/>
            <a:tailEnd/>
          </a:ln>
        </p:spPr>
        <p:txBody>
          <a:bodyPr>
            <a:spAutoFit/>
          </a:bodyPr>
          <a:lstStyle/>
          <a:p>
            <a:pPr algn="ctr" eaLnBrk="1" hangingPunct="1">
              <a:spcBef>
                <a:spcPct val="50000"/>
              </a:spcBef>
            </a:pPr>
            <a:r>
              <a:rPr lang="en-US" sz="2400" b="1" dirty="0">
                <a:solidFill>
                  <a:schemeClr val="hlink"/>
                </a:solidFill>
              </a:rPr>
              <a:t>Input from eye-tracker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56"/>
                                        </p:tgtEl>
                                        <p:attrNameLst>
                                          <p:attrName>style.visibility</p:attrName>
                                        </p:attrNameLst>
                                      </p:cBhvr>
                                      <p:to>
                                        <p:strVal val="visible"/>
                                      </p:to>
                                    </p:set>
                                    <p:animEffect transition="in" filter="wipe(left)">
                                      <p:cBhvr>
                                        <p:cTn id="7" dur="500"/>
                                        <p:tgtEl>
                                          <p:spTgt spid="31756"/>
                                        </p:tgtEl>
                                      </p:cBhvr>
                                    </p:animEffect>
                                  </p:childTnLst>
                                </p:cTn>
                              </p:par>
                              <p:par>
                                <p:cTn id="8" presetID="22" presetClass="entr" presetSubtype="8" fill="hold" nodeType="withEffect">
                                  <p:stCondLst>
                                    <p:cond delay="0"/>
                                  </p:stCondLst>
                                  <p:childTnLst>
                                    <p:set>
                                      <p:cBhvr>
                                        <p:cTn id="9" dur="1" fill="hold">
                                          <p:stCondLst>
                                            <p:cond delay="0"/>
                                          </p:stCondLst>
                                        </p:cTn>
                                        <p:tgtEl>
                                          <p:spTgt spid="31754"/>
                                        </p:tgtEl>
                                        <p:attrNameLst>
                                          <p:attrName>style.visibility</p:attrName>
                                        </p:attrNameLst>
                                      </p:cBhvr>
                                      <p:to>
                                        <p:strVal val="visible"/>
                                      </p:to>
                                    </p:set>
                                    <p:animEffect transition="in" filter="wipe(left)">
                                      <p:cBhvr>
                                        <p:cTn id="10" dur="500"/>
                                        <p:tgtEl>
                                          <p:spTgt spid="31754"/>
                                        </p:tgtEl>
                                      </p:cBhvr>
                                    </p:animEffect>
                                  </p:childTnLst>
                                </p:cTn>
                              </p:par>
                              <p:par>
                                <p:cTn id="11" presetID="22" presetClass="entr" presetSubtype="8" fill="hold" nodeType="withEffect">
                                  <p:stCondLst>
                                    <p:cond delay="0"/>
                                  </p:stCondLst>
                                  <p:childTnLst>
                                    <p:set>
                                      <p:cBhvr>
                                        <p:cTn id="12" dur="1" fill="hold">
                                          <p:stCondLst>
                                            <p:cond delay="0"/>
                                          </p:stCondLst>
                                        </p:cTn>
                                        <p:tgtEl>
                                          <p:spTgt spid="31759"/>
                                        </p:tgtEl>
                                        <p:attrNameLst>
                                          <p:attrName>style.visibility</p:attrName>
                                        </p:attrNameLst>
                                      </p:cBhvr>
                                      <p:to>
                                        <p:strVal val="visible"/>
                                      </p:to>
                                    </p:set>
                                    <p:animEffect transition="in" filter="wipe(left)">
                                      <p:cBhvr>
                                        <p:cTn id="13" dur="500"/>
                                        <p:tgtEl>
                                          <p:spTgt spid="31759"/>
                                        </p:tgtEl>
                                      </p:cBhvr>
                                    </p:animEffect>
                                  </p:childTnLst>
                                </p:cTn>
                              </p:par>
                              <p:par>
                                <p:cTn id="14" presetID="22" presetClass="entr" presetSubtype="8" fill="hold" nodeType="withEffect">
                                  <p:stCondLst>
                                    <p:cond delay="0"/>
                                  </p:stCondLst>
                                  <p:childTnLst>
                                    <p:set>
                                      <p:cBhvr>
                                        <p:cTn id="15" dur="1" fill="hold">
                                          <p:stCondLst>
                                            <p:cond delay="0"/>
                                          </p:stCondLst>
                                        </p:cTn>
                                        <p:tgtEl>
                                          <p:spTgt spid="31758"/>
                                        </p:tgtEl>
                                        <p:attrNameLst>
                                          <p:attrName>style.visibility</p:attrName>
                                        </p:attrNameLst>
                                      </p:cBhvr>
                                      <p:to>
                                        <p:strVal val="visible"/>
                                      </p:to>
                                    </p:set>
                                    <p:animEffect transition="in" filter="wipe(left)">
                                      <p:cBhvr>
                                        <p:cTn id="16" dur="500"/>
                                        <p:tgtEl>
                                          <p:spTgt spid="3175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7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7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261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261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261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26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1626119" grpId="0"/>
      <p:bldP spid="1626120" grpId="0"/>
      <p:bldP spid="1626121" grpId="0"/>
      <p:bldP spid="31755" grpId="0" animBg="1"/>
      <p:bldP spid="16261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a:xfrm>
            <a:off x="782505" y="175773"/>
            <a:ext cx="7920038" cy="1143000"/>
          </a:xfrm>
        </p:spPr>
        <p:txBody>
          <a:bodyPr/>
          <a:lstStyle/>
          <a:p>
            <a:br>
              <a:rPr lang="en-US" b="0" dirty="0">
                <a:solidFill>
                  <a:schemeClr val="tx1"/>
                </a:solidFill>
              </a:rPr>
            </a:br>
            <a:endParaRPr lang="en-US" sz="3200" b="0" dirty="0">
              <a:solidFill>
                <a:schemeClr val="tx1"/>
              </a:solidFill>
            </a:endParaRPr>
          </a:p>
        </p:txBody>
      </p:sp>
      <p:cxnSp>
        <p:nvCxnSpPr>
          <p:cNvPr id="17" name="AutoShape 9"/>
          <p:cNvCxnSpPr>
            <a:cxnSpLocks noChangeShapeType="1"/>
          </p:cNvCxnSpPr>
          <p:nvPr/>
        </p:nvCxnSpPr>
        <p:spPr bwMode="auto">
          <a:xfrm rot="10800000" flipV="1">
            <a:off x="896013" y="836711"/>
            <a:ext cx="1865531" cy="1150361"/>
          </a:xfrm>
          <a:prstGeom prst="bentConnector3">
            <a:avLst>
              <a:gd name="adj1" fmla="val 98432"/>
            </a:avLst>
          </a:prstGeom>
          <a:noFill/>
          <a:ln w="50800">
            <a:solidFill>
              <a:srgbClr val="0000FF"/>
            </a:solidFill>
            <a:miter lim="800000"/>
            <a:headEnd type="none" w="sm" len="sm"/>
            <a:tailEnd type="triangle" w="lg" len="lg"/>
          </a:ln>
        </p:spPr>
      </p:cxnSp>
      <p:cxnSp>
        <p:nvCxnSpPr>
          <p:cNvPr id="18" name="Elbow Connector 17"/>
          <p:cNvCxnSpPr/>
          <p:nvPr/>
        </p:nvCxnSpPr>
        <p:spPr>
          <a:xfrm rot="16200000" flipH="1">
            <a:off x="576471" y="4368100"/>
            <a:ext cx="1540809" cy="1128740"/>
          </a:xfrm>
          <a:prstGeom prst="bentConnector3">
            <a:avLst>
              <a:gd name="adj1" fmla="val 99455"/>
            </a:avLst>
          </a:prstGeom>
          <a:ln w="47625">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6371359" y="1672059"/>
            <a:ext cx="142876" cy="7143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cxnSpLocks/>
            <a:endCxn id="26" idx="2"/>
          </p:cNvCxnSpPr>
          <p:nvPr/>
        </p:nvCxnSpPr>
        <p:spPr>
          <a:xfrm flipV="1">
            <a:off x="4152917" y="3630671"/>
            <a:ext cx="3348451" cy="1711234"/>
          </a:xfrm>
          <a:prstGeom prst="bentConnector2">
            <a:avLst/>
          </a:prstGeom>
          <a:ln w="47625">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hape 55"/>
          <p:cNvCxnSpPr/>
          <p:nvPr/>
        </p:nvCxnSpPr>
        <p:spPr>
          <a:xfrm rot="16200000" flipV="1">
            <a:off x="5488823" y="36554"/>
            <a:ext cx="1283183" cy="3164455"/>
          </a:xfrm>
          <a:prstGeom prst="bentConnector2">
            <a:avLst/>
          </a:prstGeom>
          <a:ln w="476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2" name="Text Box 8"/>
          <p:cNvSpPr txBox="1">
            <a:spLocks noChangeArrowheads="1"/>
          </p:cNvSpPr>
          <p:nvPr/>
        </p:nvSpPr>
        <p:spPr bwMode="auto">
          <a:xfrm>
            <a:off x="1902222" y="697902"/>
            <a:ext cx="2625431" cy="600164"/>
          </a:xfrm>
          <a:prstGeom prst="rect">
            <a:avLst/>
          </a:prstGeom>
          <a:solidFill>
            <a:schemeClr val="accent5">
              <a:lumMod val="20000"/>
              <a:lumOff val="80000"/>
            </a:schemeClr>
          </a:solidFill>
          <a:ln w="38100">
            <a:solidFill>
              <a:srgbClr val="0000FF"/>
            </a:solidFill>
            <a:miter lim="800000"/>
            <a:headEnd/>
            <a:tailEnd/>
          </a:ln>
        </p:spPr>
        <p:txBody>
          <a:bodyPr wrap="square" anchor="ctr" anchorCtr="0">
            <a:spAutoFit/>
          </a:bodyPr>
          <a:lstStyle/>
          <a:p>
            <a:pPr marL="144000" indent="-144000">
              <a:spcBef>
                <a:spcPts val="600"/>
              </a:spcBef>
              <a:buFontTx/>
              <a:buChar char="-"/>
            </a:pPr>
            <a:r>
              <a:rPr lang="en-US" sz="1400" dirty="0">
                <a:latin typeface="Arial" panose="020B0604020202020204" pitchFamily="34" charset="0"/>
              </a:rPr>
              <a:t>Not relevant in this paper</a:t>
            </a:r>
          </a:p>
          <a:p>
            <a:pPr marL="285750" indent="-285750">
              <a:spcBef>
                <a:spcPts val="600"/>
              </a:spcBef>
              <a:buFontTx/>
              <a:buChar char="-"/>
            </a:pPr>
            <a:endParaRPr lang="en-US" sz="1400" dirty="0">
              <a:latin typeface="Arial" panose="020B0604020202020204" pitchFamily="34" charset="0"/>
            </a:endParaRPr>
          </a:p>
        </p:txBody>
      </p:sp>
      <p:sp>
        <p:nvSpPr>
          <p:cNvPr id="25" name="Text Box 8"/>
          <p:cNvSpPr txBox="1">
            <a:spLocks noChangeArrowheads="1"/>
          </p:cNvSpPr>
          <p:nvPr/>
        </p:nvSpPr>
        <p:spPr bwMode="auto">
          <a:xfrm>
            <a:off x="1836886" y="4442120"/>
            <a:ext cx="2128665" cy="830997"/>
          </a:xfrm>
          <a:prstGeom prst="rect">
            <a:avLst/>
          </a:prstGeom>
          <a:solidFill>
            <a:srgbClr val="CCFFFF"/>
          </a:solidFill>
          <a:ln w="38100">
            <a:solidFill>
              <a:srgbClr val="0000FF"/>
            </a:solidFill>
            <a:miter lim="800000"/>
            <a:headEnd/>
            <a:tailEnd/>
          </a:ln>
        </p:spPr>
        <p:txBody>
          <a:bodyPr wrap="square">
            <a:spAutoFit/>
          </a:bodyPr>
          <a:lstStyle/>
          <a:p>
            <a:r>
              <a:rPr lang="en-US" sz="1600" dirty="0">
                <a:solidFill>
                  <a:srgbClr val="0000FF"/>
                </a:solidFill>
                <a:latin typeface="Arial" panose="020B0604020202020204" pitchFamily="34" charset="0"/>
              </a:rPr>
              <a:t>Interface actions</a:t>
            </a:r>
          </a:p>
          <a:p>
            <a:r>
              <a:rPr lang="en-US" sz="1600" dirty="0">
                <a:solidFill>
                  <a:srgbClr val="0000FF"/>
                </a:solidFill>
                <a:latin typeface="Arial" panose="020B0604020202020204" pitchFamily="34" charset="0"/>
              </a:rPr>
              <a:t>Eye-tracking data</a:t>
            </a:r>
          </a:p>
          <a:p>
            <a:pPr marL="342900" indent="-342900">
              <a:buFont typeface="Arial" panose="020B0604020202020204" pitchFamily="34" charset="0"/>
              <a:buChar char="•"/>
            </a:pPr>
            <a:endParaRPr lang="en-US" sz="1600" dirty="0">
              <a:solidFill>
                <a:srgbClr val="0000FF"/>
              </a:solidFill>
              <a:latin typeface="Arial" panose="020B0604020202020204" pitchFamily="34" charset="0"/>
            </a:endParaRPr>
          </a:p>
        </p:txBody>
      </p:sp>
      <p:sp>
        <p:nvSpPr>
          <p:cNvPr id="26" name="Text Box 8"/>
          <p:cNvSpPr txBox="1">
            <a:spLocks noChangeArrowheads="1"/>
          </p:cNvSpPr>
          <p:nvPr/>
        </p:nvSpPr>
        <p:spPr bwMode="auto">
          <a:xfrm>
            <a:off x="6300192" y="2153343"/>
            <a:ext cx="2402351" cy="1477328"/>
          </a:xfrm>
          <a:prstGeom prst="rect">
            <a:avLst/>
          </a:prstGeom>
          <a:solidFill>
            <a:srgbClr val="FFFF99"/>
          </a:solidFill>
          <a:ln w="38100">
            <a:solidFill>
              <a:srgbClr val="0000FF"/>
            </a:solidFill>
            <a:miter lim="800000"/>
            <a:headEnd/>
            <a:tailEnd/>
          </a:ln>
        </p:spPr>
        <p:txBody>
          <a:bodyPr wrap="square">
            <a:spAutoFit/>
          </a:bodyPr>
          <a:lstStyle/>
          <a:p>
            <a:r>
              <a:rPr lang="en-US" sz="2000" b="1" dirty="0">
                <a:solidFill>
                  <a:srgbClr val="0000FF"/>
                </a:solidFill>
                <a:latin typeface="Arial" panose="020B0604020202020204" pitchFamily="34" charset="0"/>
              </a:rPr>
              <a:t>User Model</a:t>
            </a:r>
          </a:p>
          <a:p>
            <a:pPr marL="342900" indent="-342900">
              <a:buFont typeface="Arial" panose="020B0604020202020204" pitchFamily="34" charset="0"/>
              <a:buChar char="•"/>
            </a:pPr>
            <a:r>
              <a:rPr lang="en-US" sz="1400" b="1" dirty="0">
                <a:solidFill>
                  <a:srgbClr val="0000FF"/>
                </a:solidFill>
                <a:latin typeface="Arial" panose="020B0604020202020204" pitchFamily="34" charset="0"/>
              </a:rPr>
              <a:t>Self-explanation of a specific base</a:t>
            </a:r>
          </a:p>
          <a:p>
            <a:pPr marL="342900" indent="-342900">
              <a:buFont typeface="Arial" panose="020B0604020202020204" pitchFamily="34" charset="0"/>
              <a:buChar char="•"/>
            </a:pPr>
            <a:r>
              <a:rPr lang="en-US" sz="1400" b="1" dirty="0">
                <a:solidFill>
                  <a:srgbClr val="0000FF"/>
                </a:solidFill>
                <a:latin typeface="Arial" panose="020B0604020202020204" pitchFamily="34" charset="0"/>
              </a:rPr>
              <a:t>Tendency to self-explain</a:t>
            </a:r>
          </a:p>
          <a:p>
            <a:pPr marL="342900" indent="-342900">
              <a:buFont typeface="Arial" panose="020B0604020202020204" pitchFamily="34" charset="0"/>
              <a:buChar char="•"/>
            </a:pPr>
            <a:r>
              <a:rPr lang="en-US" sz="1400" b="1" dirty="0">
                <a:solidFill>
                  <a:srgbClr val="0000FF"/>
                </a:solidFill>
                <a:latin typeface="Arial" panose="020B0604020202020204" pitchFamily="34" charset="0"/>
              </a:rPr>
              <a:t>Leaning</a:t>
            </a:r>
          </a:p>
        </p:txBody>
      </p:sp>
      <p:sp>
        <p:nvSpPr>
          <p:cNvPr id="28" name="AutoShape 16"/>
          <p:cNvSpPr>
            <a:spLocks noChangeArrowheads="1"/>
          </p:cNvSpPr>
          <p:nvPr/>
        </p:nvSpPr>
        <p:spPr bwMode="auto">
          <a:xfrm>
            <a:off x="6115033" y="328414"/>
            <a:ext cx="2625431" cy="1579297"/>
          </a:xfrm>
          <a:prstGeom prst="wedgeRoundRectCallout">
            <a:avLst>
              <a:gd name="adj1" fmla="val 33054"/>
              <a:gd name="adj2" fmla="val 49719"/>
              <a:gd name="adj3" fmla="val 16667"/>
            </a:avLst>
          </a:prstGeom>
          <a:solidFill>
            <a:srgbClr val="99FF33"/>
          </a:solidFill>
          <a:ln w="9525">
            <a:solidFill>
              <a:schemeClr val="tx1"/>
            </a:solidFill>
            <a:miter lim="800000"/>
            <a:headEnd/>
            <a:tailEnd/>
          </a:ln>
          <a:effectLst/>
        </p:spPr>
        <p:txBody>
          <a:bodyPr/>
          <a:lstStyle/>
          <a:p>
            <a:pPr marL="144000" indent="-144000">
              <a:buFont typeface="Arial" panose="020B0604020202020204" pitchFamily="34" charset="0"/>
              <a:buChar char="•"/>
            </a:pPr>
            <a:r>
              <a:rPr lang="en-US" sz="1400" dirty="0">
                <a:latin typeface="Arial" panose="020B0604020202020204" pitchFamily="34" charset="0"/>
              </a:rPr>
              <a:t>Not  relevant in this paper</a:t>
            </a:r>
          </a:p>
          <a:p>
            <a:pPr algn="ctr"/>
            <a:endParaRPr lang="en-US" sz="1400" dirty="0">
              <a:latin typeface="Arial" panose="020B0604020202020204" pitchFamily="34" charset="0"/>
            </a:endParaRPr>
          </a:p>
          <a:p>
            <a:pPr algn="ctr"/>
            <a:endParaRPr lang="en-US" sz="1400" dirty="0">
              <a:latin typeface="Arial" panose="020B0604020202020204" pitchFamily="34" charset="0"/>
            </a:endParaRPr>
          </a:p>
          <a:p>
            <a:pPr algn="ctr"/>
            <a:endParaRPr lang="en-US" sz="2000" dirty="0">
              <a:latin typeface="Arial" panose="020B0604020202020204" pitchFamily="34" charset="0"/>
            </a:endParaRPr>
          </a:p>
        </p:txBody>
      </p:sp>
      <p:sp>
        <p:nvSpPr>
          <p:cNvPr id="29" name="AutoShape 16"/>
          <p:cNvSpPr>
            <a:spLocks noChangeArrowheads="1"/>
          </p:cNvSpPr>
          <p:nvPr/>
        </p:nvSpPr>
        <p:spPr bwMode="auto">
          <a:xfrm>
            <a:off x="4516646" y="3962400"/>
            <a:ext cx="2911102" cy="2540492"/>
          </a:xfrm>
          <a:prstGeom prst="wedgeRoundRectCallout">
            <a:avLst>
              <a:gd name="adj1" fmla="val 33054"/>
              <a:gd name="adj2" fmla="val 49719"/>
              <a:gd name="adj3" fmla="val 16667"/>
            </a:avLst>
          </a:prstGeom>
          <a:solidFill>
            <a:srgbClr val="99FF33"/>
          </a:solidFill>
          <a:ln w="9525">
            <a:solidFill>
              <a:schemeClr val="tx1"/>
            </a:solidFill>
            <a:miter lim="800000"/>
            <a:headEnd/>
            <a:tailEnd/>
          </a:ln>
          <a:effectLst/>
        </p:spPr>
        <p:txBody>
          <a:bodyPr/>
          <a:lstStyle/>
          <a:p>
            <a:pPr marL="285750" indent="-285750">
              <a:buFont typeface="Arial" panose="020B0604020202020204" pitchFamily="34" charset="0"/>
              <a:buChar char="•"/>
            </a:pPr>
            <a:r>
              <a:rPr lang="en-US" sz="1600" dirty="0">
                <a:solidFill>
                  <a:srgbClr val="FF0000"/>
                </a:solidFill>
                <a:latin typeface="Arial" panose="020B0604020202020204" pitchFamily="34" charset="0"/>
              </a:rPr>
              <a:t>Evidence propagation </a:t>
            </a:r>
            <a:r>
              <a:rPr lang="en-US" sz="1600" dirty="0">
                <a:latin typeface="Arial" panose="020B0604020202020204" pitchFamily="34" charset="0"/>
              </a:rPr>
              <a:t>I the Bayesian network</a:t>
            </a:r>
          </a:p>
          <a:p>
            <a:pPr marL="285750" indent="-285750">
              <a:buFont typeface="Arial" panose="020B0604020202020204" pitchFamily="34" charset="0"/>
              <a:buChar char="•"/>
            </a:pPr>
            <a:endParaRPr lang="en-US" sz="1600" dirty="0">
              <a:latin typeface="Arial" panose="020B0604020202020204" pitchFamily="34" charset="0"/>
            </a:endParaRPr>
          </a:p>
        </p:txBody>
      </p:sp>
      <p:pic>
        <p:nvPicPr>
          <p:cNvPr id="14" name="Picture 13" descr="ACE">
            <a:extLst>
              <a:ext uri="{FF2B5EF4-FFF2-40B4-BE49-F238E27FC236}">
                <a16:creationId xmlns:a16="http://schemas.microsoft.com/office/drawing/2014/main" id="{F8007B58-0288-46FA-9148-C4F0868BEF22}"/>
              </a:ext>
            </a:extLst>
          </p:cNvPr>
          <p:cNvPicPr/>
          <p:nvPr/>
        </p:nvPicPr>
        <p:blipFill>
          <a:blip r:embed="rId3" cstate="print"/>
          <a:srcRect t="8000" r="3429" b="19200"/>
          <a:stretch>
            <a:fillRect/>
          </a:stretch>
        </p:blipFill>
        <p:spPr bwMode="auto">
          <a:xfrm>
            <a:off x="93157" y="2174246"/>
            <a:ext cx="2676402" cy="1958742"/>
          </a:xfrm>
          <a:prstGeom prst="rect">
            <a:avLst/>
          </a:prstGeom>
          <a:noFill/>
          <a:ln w="9525">
            <a:noFill/>
            <a:miter lim="800000"/>
            <a:headEnd/>
            <a:tailEnd/>
          </a:ln>
        </p:spPr>
      </p:pic>
      <p:grpSp>
        <p:nvGrpSpPr>
          <p:cNvPr id="15" name="Group 14">
            <a:extLst>
              <a:ext uri="{FF2B5EF4-FFF2-40B4-BE49-F238E27FC236}">
                <a16:creationId xmlns:a16="http://schemas.microsoft.com/office/drawing/2014/main" id="{58C5CB7D-6584-46F1-9FE3-FEB45BAA4E12}"/>
              </a:ext>
            </a:extLst>
          </p:cNvPr>
          <p:cNvGrpSpPr/>
          <p:nvPr/>
        </p:nvGrpSpPr>
        <p:grpSpPr>
          <a:xfrm>
            <a:off x="4097266" y="4857618"/>
            <a:ext cx="4833938" cy="1977003"/>
            <a:chOff x="1476375" y="1268413"/>
            <a:chExt cx="7853363" cy="3511550"/>
          </a:xfrm>
        </p:grpSpPr>
        <p:sp>
          <p:nvSpPr>
            <p:cNvPr id="16" name="Text Box 3">
              <a:extLst>
                <a:ext uri="{FF2B5EF4-FFF2-40B4-BE49-F238E27FC236}">
                  <a16:creationId xmlns:a16="http://schemas.microsoft.com/office/drawing/2014/main" id="{046D5FD7-D85D-4900-AD92-938871C343AC}"/>
                </a:ext>
              </a:extLst>
            </p:cNvPr>
            <p:cNvSpPr txBox="1">
              <a:spLocks noChangeArrowheads="1"/>
            </p:cNvSpPr>
            <p:nvPr/>
          </p:nvSpPr>
          <p:spPr bwMode="auto">
            <a:xfrm>
              <a:off x="4284663" y="1620838"/>
              <a:ext cx="1187450" cy="430887"/>
            </a:xfrm>
            <a:prstGeom prst="rect">
              <a:avLst/>
            </a:prstGeom>
            <a:noFill/>
            <a:ln w="9525">
              <a:noFill/>
              <a:miter lim="800000"/>
              <a:headEnd/>
              <a:tailEnd/>
            </a:ln>
            <a:effectLst/>
          </p:spPr>
          <p:txBody>
            <a:bodyPr>
              <a:spAutoFit/>
            </a:bodyPr>
            <a:lstStyle/>
            <a:p>
              <a:pPr algn="ctr" eaLnBrk="1" hangingPunct="1"/>
              <a:r>
                <a:rPr lang="en-CA" sz="1100" dirty="0"/>
                <a:t>Positive</a:t>
              </a:r>
            </a:p>
            <a:p>
              <a:pPr algn="ctr" eaLnBrk="1" hangingPunct="1"/>
              <a:r>
                <a:rPr lang="en-CA" sz="1100" dirty="0"/>
                <a:t>Intercept</a:t>
              </a:r>
            </a:p>
          </p:txBody>
        </p:sp>
        <p:sp>
          <p:nvSpPr>
            <p:cNvPr id="23" name="Oval 4">
              <a:extLst>
                <a:ext uri="{FF2B5EF4-FFF2-40B4-BE49-F238E27FC236}">
                  <a16:creationId xmlns:a16="http://schemas.microsoft.com/office/drawing/2014/main" id="{EACA0496-0677-45DB-A87A-40789F1F1C82}"/>
                </a:ext>
              </a:extLst>
            </p:cNvPr>
            <p:cNvSpPr>
              <a:spLocks noChangeArrowheads="1"/>
            </p:cNvSpPr>
            <p:nvPr/>
          </p:nvSpPr>
          <p:spPr bwMode="auto">
            <a:xfrm>
              <a:off x="4394200" y="1585912"/>
              <a:ext cx="1008064" cy="785657"/>
            </a:xfrm>
            <a:prstGeom prst="ellipse">
              <a:avLst/>
            </a:prstGeom>
            <a:noFill/>
            <a:ln w="28575">
              <a:solidFill>
                <a:srgbClr val="111111"/>
              </a:solidFill>
              <a:round/>
              <a:headEnd/>
              <a:tailEnd/>
            </a:ln>
            <a:effectLst/>
          </p:spPr>
          <p:txBody>
            <a:bodyPr wrap="none" anchor="ctr"/>
            <a:lstStyle/>
            <a:p>
              <a:endParaRPr lang="en-US" sz="1100"/>
            </a:p>
          </p:txBody>
        </p:sp>
        <p:sp>
          <p:nvSpPr>
            <p:cNvPr id="24" name="Text Box 5">
              <a:extLst>
                <a:ext uri="{FF2B5EF4-FFF2-40B4-BE49-F238E27FC236}">
                  <a16:creationId xmlns:a16="http://schemas.microsoft.com/office/drawing/2014/main" id="{EA185F06-4377-47B8-B083-D0866E79B2EE}"/>
                </a:ext>
              </a:extLst>
            </p:cNvPr>
            <p:cNvSpPr txBox="1">
              <a:spLocks noChangeArrowheads="1"/>
            </p:cNvSpPr>
            <p:nvPr/>
          </p:nvSpPr>
          <p:spPr bwMode="auto">
            <a:xfrm>
              <a:off x="5592763" y="1620838"/>
              <a:ext cx="1185862" cy="430887"/>
            </a:xfrm>
            <a:prstGeom prst="rect">
              <a:avLst/>
            </a:prstGeom>
            <a:noFill/>
            <a:ln w="9525">
              <a:noFill/>
              <a:miter lim="800000"/>
              <a:headEnd/>
              <a:tailEnd/>
            </a:ln>
            <a:effectLst/>
          </p:spPr>
          <p:txBody>
            <a:bodyPr>
              <a:spAutoFit/>
            </a:bodyPr>
            <a:lstStyle/>
            <a:p>
              <a:pPr algn="ctr" eaLnBrk="1" hangingPunct="1"/>
              <a:r>
                <a:rPr lang="en-CA" sz="1100"/>
                <a:t>Negative</a:t>
              </a:r>
            </a:p>
            <a:p>
              <a:pPr algn="ctr" eaLnBrk="1" hangingPunct="1"/>
              <a:r>
                <a:rPr lang="en-CA" sz="1100"/>
                <a:t>Intercept</a:t>
              </a:r>
            </a:p>
          </p:txBody>
        </p:sp>
        <p:sp>
          <p:nvSpPr>
            <p:cNvPr id="27" name="Oval 6">
              <a:extLst>
                <a:ext uri="{FF2B5EF4-FFF2-40B4-BE49-F238E27FC236}">
                  <a16:creationId xmlns:a16="http://schemas.microsoft.com/office/drawing/2014/main" id="{9E762664-A447-453F-BFF1-802C0051E0FB}"/>
                </a:ext>
              </a:extLst>
            </p:cNvPr>
            <p:cNvSpPr>
              <a:spLocks noChangeArrowheads="1"/>
            </p:cNvSpPr>
            <p:nvPr/>
          </p:nvSpPr>
          <p:spPr bwMode="auto">
            <a:xfrm>
              <a:off x="5716587" y="1620837"/>
              <a:ext cx="1000126" cy="857250"/>
            </a:xfrm>
            <a:prstGeom prst="ellipse">
              <a:avLst/>
            </a:prstGeom>
            <a:noFill/>
            <a:ln w="28575">
              <a:solidFill>
                <a:srgbClr val="111111"/>
              </a:solidFill>
              <a:round/>
              <a:headEnd/>
              <a:tailEnd/>
            </a:ln>
            <a:effectLst/>
          </p:spPr>
          <p:txBody>
            <a:bodyPr wrap="none" anchor="ctr"/>
            <a:lstStyle/>
            <a:p>
              <a:endParaRPr lang="en-US" sz="1100"/>
            </a:p>
          </p:txBody>
        </p:sp>
        <p:sp>
          <p:nvSpPr>
            <p:cNvPr id="30" name="Text Box 7">
              <a:extLst>
                <a:ext uri="{FF2B5EF4-FFF2-40B4-BE49-F238E27FC236}">
                  <a16:creationId xmlns:a16="http://schemas.microsoft.com/office/drawing/2014/main" id="{174DC7A1-F62A-44E7-A1AD-011903E8B217}"/>
                </a:ext>
              </a:extLst>
            </p:cNvPr>
            <p:cNvSpPr txBox="1">
              <a:spLocks noChangeArrowheads="1"/>
            </p:cNvSpPr>
            <p:nvPr/>
          </p:nvSpPr>
          <p:spPr bwMode="auto">
            <a:xfrm>
              <a:off x="6899275" y="1557338"/>
              <a:ext cx="1187450" cy="430887"/>
            </a:xfrm>
            <a:prstGeom prst="rect">
              <a:avLst/>
            </a:prstGeom>
            <a:noFill/>
            <a:ln w="9525">
              <a:noFill/>
              <a:miter lim="800000"/>
              <a:headEnd/>
              <a:tailEnd/>
            </a:ln>
            <a:effectLst/>
          </p:spPr>
          <p:txBody>
            <a:bodyPr>
              <a:spAutoFit/>
            </a:bodyPr>
            <a:lstStyle/>
            <a:p>
              <a:pPr algn="ctr" eaLnBrk="1" hangingPunct="1"/>
              <a:r>
                <a:rPr lang="en-CA" sz="1100"/>
                <a:t>Positive</a:t>
              </a:r>
            </a:p>
            <a:p>
              <a:pPr algn="ctr" eaLnBrk="1" hangingPunct="1"/>
              <a:r>
                <a:rPr lang="en-CA" sz="1100"/>
                <a:t>Slope</a:t>
              </a:r>
            </a:p>
          </p:txBody>
        </p:sp>
        <p:sp>
          <p:nvSpPr>
            <p:cNvPr id="31" name="Oval 8">
              <a:extLst>
                <a:ext uri="{FF2B5EF4-FFF2-40B4-BE49-F238E27FC236}">
                  <a16:creationId xmlns:a16="http://schemas.microsoft.com/office/drawing/2014/main" id="{7CF02807-3754-46CE-A781-47BB6E438887}"/>
                </a:ext>
              </a:extLst>
            </p:cNvPr>
            <p:cNvSpPr>
              <a:spLocks noChangeArrowheads="1"/>
            </p:cNvSpPr>
            <p:nvPr/>
          </p:nvSpPr>
          <p:spPr bwMode="auto">
            <a:xfrm>
              <a:off x="6951663" y="1557338"/>
              <a:ext cx="1133475" cy="631825"/>
            </a:xfrm>
            <a:prstGeom prst="ellipse">
              <a:avLst/>
            </a:prstGeom>
            <a:noFill/>
            <a:ln w="28575">
              <a:solidFill>
                <a:srgbClr val="111111"/>
              </a:solidFill>
              <a:round/>
              <a:headEnd/>
              <a:tailEnd/>
            </a:ln>
            <a:effectLst/>
          </p:spPr>
          <p:txBody>
            <a:bodyPr wrap="none" anchor="ctr"/>
            <a:lstStyle/>
            <a:p>
              <a:endParaRPr lang="en-US" sz="1100"/>
            </a:p>
          </p:txBody>
        </p:sp>
        <p:grpSp>
          <p:nvGrpSpPr>
            <p:cNvPr id="32" name="Group 9">
              <a:extLst>
                <a:ext uri="{FF2B5EF4-FFF2-40B4-BE49-F238E27FC236}">
                  <a16:creationId xmlns:a16="http://schemas.microsoft.com/office/drawing/2014/main" id="{D8036F63-EAE5-4319-A50F-88CAB30A9400}"/>
                </a:ext>
              </a:extLst>
            </p:cNvPr>
            <p:cNvGrpSpPr>
              <a:grpSpLocks/>
            </p:cNvGrpSpPr>
            <p:nvPr/>
          </p:nvGrpSpPr>
          <p:grpSpPr bwMode="auto">
            <a:xfrm>
              <a:off x="5364164" y="3068638"/>
              <a:ext cx="724967" cy="411162"/>
              <a:chOff x="1701" y="2160"/>
              <a:chExt cx="528" cy="288"/>
            </a:xfrm>
          </p:grpSpPr>
          <p:sp>
            <p:nvSpPr>
              <p:cNvPr id="59" name="Text Box 10">
                <a:extLst>
                  <a:ext uri="{FF2B5EF4-FFF2-40B4-BE49-F238E27FC236}">
                    <a16:creationId xmlns:a16="http://schemas.microsoft.com/office/drawing/2014/main" id="{17AD4496-B525-4686-B886-B30D1C11D468}"/>
                  </a:ext>
                </a:extLst>
              </p:cNvPr>
              <p:cNvSpPr txBox="1">
                <a:spLocks noChangeArrowheads="1"/>
              </p:cNvSpPr>
              <p:nvPr/>
            </p:nvSpPr>
            <p:spPr bwMode="auto">
              <a:xfrm>
                <a:off x="1701" y="2160"/>
                <a:ext cx="447" cy="183"/>
              </a:xfrm>
              <a:prstGeom prst="rect">
                <a:avLst/>
              </a:prstGeom>
              <a:noFill/>
              <a:ln w="9525">
                <a:noFill/>
                <a:miter lim="800000"/>
                <a:headEnd/>
                <a:tailEnd/>
              </a:ln>
              <a:effectLst/>
            </p:spPr>
            <p:txBody>
              <a:bodyPr wrap="none">
                <a:spAutoFit/>
              </a:bodyPr>
              <a:lstStyle/>
              <a:p>
                <a:pPr eaLnBrk="1" hangingPunct="1"/>
                <a:r>
                  <a:rPr lang="en-CA" sz="1100"/>
                  <a:t>e</a:t>
                </a:r>
                <a:r>
                  <a:rPr lang="en-CA" sz="1100" baseline="-25000"/>
                  <a:t>1</a:t>
                </a:r>
                <a:r>
                  <a:rPr lang="en-CA" sz="1100"/>
                  <a:t>Case</a:t>
                </a:r>
                <a:r>
                  <a:rPr lang="en-CA" sz="1100" baseline="-25000"/>
                  <a:t>1</a:t>
                </a:r>
              </a:p>
            </p:txBody>
          </p:sp>
          <p:sp>
            <p:nvSpPr>
              <p:cNvPr id="60" name="Oval 11">
                <a:extLst>
                  <a:ext uri="{FF2B5EF4-FFF2-40B4-BE49-F238E27FC236}">
                    <a16:creationId xmlns:a16="http://schemas.microsoft.com/office/drawing/2014/main" id="{645C2E69-C373-42EB-B6BC-CDCA5131CB7D}"/>
                  </a:ext>
                </a:extLst>
              </p:cNvPr>
              <p:cNvSpPr>
                <a:spLocks noChangeArrowheads="1"/>
              </p:cNvSpPr>
              <p:nvPr/>
            </p:nvSpPr>
            <p:spPr bwMode="auto">
              <a:xfrm>
                <a:off x="1701" y="2160"/>
                <a:ext cx="528" cy="288"/>
              </a:xfrm>
              <a:prstGeom prst="ellipse">
                <a:avLst/>
              </a:prstGeom>
              <a:noFill/>
              <a:ln w="28575">
                <a:solidFill>
                  <a:srgbClr val="111111"/>
                </a:solidFill>
                <a:round/>
                <a:headEnd/>
                <a:tailEnd/>
              </a:ln>
              <a:effectLst/>
            </p:spPr>
            <p:txBody>
              <a:bodyPr wrap="none" anchor="ctr"/>
              <a:lstStyle/>
              <a:p>
                <a:endParaRPr lang="en-US" sz="1100"/>
              </a:p>
            </p:txBody>
          </p:sp>
        </p:grpSp>
        <p:grpSp>
          <p:nvGrpSpPr>
            <p:cNvPr id="33" name="Group 12">
              <a:extLst>
                <a:ext uri="{FF2B5EF4-FFF2-40B4-BE49-F238E27FC236}">
                  <a16:creationId xmlns:a16="http://schemas.microsoft.com/office/drawing/2014/main" id="{93C6A365-036A-4C28-85DE-556E82F2AE23}"/>
                </a:ext>
              </a:extLst>
            </p:cNvPr>
            <p:cNvGrpSpPr>
              <a:grpSpLocks/>
            </p:cNvGrpSpPr>
            <p:nvPr/>
          </p:nvGrpSpPr>
          <p:grpSpPr bwMode="auto">
            <a:xfrm>
              <a:off x="6899273" y="3046413"/>
              <a:ext cx="724893" cy="411162"/>
              <a:chOff x="3178" y="1888"/>
              <a:chExt cx="528" cy="288"/>
            </a:xfrm>
          </p:grpSpPr>
          <p:sp>
            <p:nvSpPr>
              <p:cNvPr id="57" name="Text Box 13">
                <a:extLst>
                  <a:ext uri="{FF2B5EF4-FFF2-40B4-BE49-F238E27FC236}">
                    <a16:creationId xmlns:a16="http://schemas.microsoft.com/office/drawing/2014/main" id="{AD9A65BE-264D-4351-9B48-54B0BF608531}"/>
                  </a:ext>
                </a:extLst>
              </p:cNvPr>
              <p:cNvSpPr txBox="1">
                <a:spLocks noChangeArrowheads="1"/>
              </p:cNvSpPr>
              <p:nvPr/>
            </p:nvSpPr>
            <p:spPr bwMode="auto">
              <a:xfrm>
                <a:off x="3186" y="1888"/>
                <a:ext cx="447" cy="183"/>
              </a:xfrm>
              <a:prstGeom prst="rect">
                <a:avLst/>
              </a:prstGeom>
              <a:noFill/>
              <a:ln w="28575">
                <a:noFill/>
                <a:miter lim="800000"/>
                <a:headEnd/>
                <a:tailEnd/>
              </a:ln>
              <a:effectLst/>
            </p:spPr>
            <p:txBody>
              <a:bodyPr wrap="none">
                <a:spAutoFit/>
              </a:bodyPr>
              <a:lstStyle/>
              <a:p>
                <a:pPr eaLnBrk="1" hangingPunct="1"/>
                <a:r>
                  <a:rPr lang="en-CA" sz="1100"/>
                  <a:t>e</a:t>
                </a:r>
                <a:r>
                  <a:rPr lang="en-CA" sz="1100" baseline="-25000"/>
                  <a:t>1</a:t>
                </a:r>
                <a:r>
                  <a:rPr lang="en-CA" sz="1100"/>
                  <a:t>Case</a:t>
                </a:r>
                <a:r>
                  <a:rPr lang="en-CA" sz="1100" baseline="-25000"/>
                  <a:t>2</a:t>
                </a:r>
              </a:p>
            </p:txBody>
          </p:sp>
          <p:sp>
            <p:nvSpPr>
              <p:cNvPr id="58" name="Oval 14">
                <a:extLst>
                  <a:ext uri="{FF2B5EF4-FFF2-40B4-BE49-F238E27FC236}">
                    <a16:creationId xmlns:a16="http://schemas.microsoft.com/office/drawing/2014/main" id="{0E56C2B2-D1A1-426F-8533-C6246F69D9D7}"/>
                  </a:ext>
                </a:extLst>
              </p:cNvPr>
              <p:cNvSpPr>
                <a:spLocks noChangeArrowheads="1"/>
              </p:cNvSpPr>
              <p:nvPr/>
            </p:nvSpPr>
            <p:spPr bwMode="auto">
              <a:xfrm>
                <a:off x="3178" y="1888"/>
                <a:ext cx="528" cy="288"/>
              </a:xfrm>
              <a:prstGeom prst="ellipse">
                <a:avLst/>
              </a:prstGeom>
              <a:noFill/>
              <a:ln w="28575">
                <a:solidFill>
                  <a:srgbClr val="111111"/>
                </a:solidFill>
                <a:round/>
                <a:headEnd/>
                <a:tailEnd/>
              </a:ln>
              <a:effectLst/>
            </p:spPr>
            <p:txBody>
              <a:bodyPr wrap="none" anchor="ctr"/>
              <a:lstStyle/>
              <a:p>
                <a:endParaRPr lang="en-US" sz="1100"/>
              </a:p>
            </p:txBody>
          </p:sp>
        </p:grpSp>
        <p:grpSp>
          <p:nvGrpSpPr>
            <p:cNvPr id="34" name="Group 15">
              <a:extLst>
                <a:ext uri="{FF2B5EF4-FFF2-40B4-BE49-F238E27FC236}">
                  <a16:creationId xmlns:a16="http://schemas.microsoft.com/office/drawing/2014/main" id="{B13F8AAE-CE98-4C34-8009-1737DEC16C35}"/>
                </a:ext>
              </a:extLst>
            </p:cNvPr>
            <p:cNvGrpSpPr>
              <a:grpSpLocks/>
            </p:cNvGrpSpPr>
            <p:nvPr/>
          </p:nvGrpSpPr>
          <p:grpSpPr bwMode="auto">
            <a:xfrm>
              <a:off x="8205785" y="3046413"/>
              <a:ext cx="724892" cy="411162"/>
              <a:chOff x="3850" y="1888"/>
              <a:chExt cx="528" cy="288"/>
            </a:xfrm>
          </p:grpSpPr>
          <p:sp>
            <p:nvSpPr>
              <p:cNvPr id="55" name="Text Box 16">
                <a:extLst>
                  <a:ext uri="{FF2B5EF4-FFF2-40B4-BE49-F238E27FC236}">
                    <a16:creationId xmlns:a16="http://schemas.microsoft.com/office/drawing/2014/main" id="{9E0A7528-CE4D-4E23-A76C-F4D82CD10BEF}"/>
                  </a:ext>
                </a:extLst>
              </p:cNvPr>
              <p:cNvSpPr txBox="1">
                <a:spLocks noChangeArrowheads="1"/>
              </p:cNvSpPr>
              <p:nvPr/>
            </p:nvSpPr>
            <p:spPr bwMode="auto">
              <a:xfrm>
                <a:off x="3858" y="1888"/>
                <a:ext cx="447" cy="183"/>
              </a:xfrm>
              <a:prstGeom prst="rect">
                <a:avLst/>
              </a:prstGeom>
              <a:noFill/>
              <a:ln w="9525">
                <a:noFill/>
                <a:miter lim="800000"/>
                <a:headEnd/>
                <a:tailEnd/>
              </a:ln>
              <a:effectLst/>
            </p:spPr>
            <p:txBody>
              <a:bodyPr wrap="none">
                <a:spAutoFit/>
              </a:bodyPr>
              <a:lstStyle/>
              <a:p>
                <a:pPr eaLnBrk="1" hangingPunct="1"/>
                <a:r>
                  <a:rPr lang="en-CA" sz="1100"/>
                  <a:t>e</a:t>
                </a:r>
                <a:r>
                  <a:rPr lang="en-CA" sz="1100" baseline="-25000"/>
                  <a:t>1</a:t>
                </a:r>
                <a:r>
                  <a:rPr lang="en-CA" sz="1100"/>
                  <a:t>Case</a:t>
                </a:r>
                <a:r>
                  <a:rPr lang="en-CA" sz="1100" baseline="-25000"/>
                  <a:t>3</a:t>
                </a:r>
              </a:p>
            </p:txBody>
          </p:sp>
          <p:sp>
            <p:nvSpPr>
              <p:cNvPr id="56" name="Oval 17">
                <a:extLst>
                  <a:ext uri="{FF2B5EF4-FFF2-40B4-BE49-F238E27FC236}">
                    <a16:creationId xmlns:a16="http://schemas.microsoft.com/office/drawing/2014/main" id="{90734B15-3652-4AAD-AF1D-3B63E4DB5955}"/>
                  </a:ext>
                </a:extLst>
              </p:cNvPr>
              <p:cNvSpPr>
                <a:spLocks noChangeArrowheads="1"/>
              </p:cNvSpPr>
              <p:nvPr/>
            </p:nvSpPr>
            <p:spPr bwMode="auto">
              <a:xfrm>
                <a:off x="3850" y="1888"/>
                <a:ext cx="528" cy="288"/>
              </a:xfrm>
              <a:prstGeom prst="ellipse">
                <a:avLst/>
              </a:prstGeom>
              <a:noFill/>
              <a:ln w="28575">
                <a:solidFill>
                  <a:srgbClr val="111111"/>
                </a:solidFill>
                <a:round/>
                <a:headEnd/>
                <a:tailEnd/>
              </a:ln>
              <a:effectLst/>
            </p:spPr>
            <p:txBody>
              <a:bodyPr wrap="none" anchor="ctr"/>
              <a:lstStyle/>
              <a:p>
                <a:endParaRPr lang="en-US" sz="1100"/>
              </a:p>
            </p:txBody>
          </p:sp>
        </p:grpSp>
        <p:sp>
          <p:nvSpPr>
            <p:cNvPr id="35" name="Text Box 18">
              <a:extLst>
                <a:ext uri="{FF2B5EF4-FFF2-40B4-BE49-F238E27FC236}">
                  <a16:creationId xmlns:a16="http://schemas.microsoft.com/office/drawing/2014/main" id="{9DF0840A-0AD3-4CE4-A8E6-3CF6D90D28A0}"/>
                </a:ext>
              </a:extLst>
            </p:cNvPr>
            <p:cNvSpPr txBox="1">
              <a:spLocks noChangeArrowheads="1"/>
            </p:cNvSpPr>
            <p:nvPr/>
          </p:nvSpPr>
          <p:spPr bwMode="auto">
            <a:xfrm>
              <a:off x="6173788" y="3937000"/>
              <a:ext cx="293670" cy="261610"/>
            </a:xfrm>
            <a:prstGeom prst="rect">
              <a:avLst/>
            </a:prstGeom>
            <a:noFill/>
            <a:ln w="9525">
              <a:noFill/>
              <a:miter lim="800000"/>
              <a:headEnd/>
              <a:tailEnd/>
            </a:ln>
            <a:effectLst/>
          </p:spPr>
          <p:txBody>
            <a:bodyPr wrap="none">
              <a:spAutoFit/>
            </a:bodyPr>
            <a:lstStyle/>
            <a:p>
              <a:pPr eaLnBrk="1" hangingPunct="1"/>
              <a:r>
                <a:rPr lang="en-CA" sz="1100" b="0"/>
                <a:t>e</a:t>
              </a:r>
              <a:r>
                <a:rPr lang="en-CA" sz="1100" b="0" baseline="-25000"/>
                <a:t>1</a:t>
              </a:r>
            </a:p>
          </p:txBody>
        </p:sp>
        <p:sp>
          <p:nvSpPr>
            <p:cNvPr id="36" name="Oval 19">
              <a:extLst>
                <a:ext uri="{FF2B5EF4-FFF2-40B4-BE49-F238E27FC236}">
                  <a16:creationId xmlns:a16="http://schemas.microsoft.com/office/drawing/2014/main" id="{118EDE65-78B1-4168-8B0E-40F63BEC3436}"/>
                </a:ext>
              </a:extLst>
            </p:cNvPr>
            <p:cNvSpPr>
              <a:spLocks noChangeArrowheads="1"/>
            </p:cNvSpPr>
            <p:nvPr/>
          </p:nvSpPr>
          <p:spPr bwMode="auto">
            <a:xfrm>
              <a:off x="6067425" y="4022725"/>
              <a:ext cx="527050" cy="342900"/>
            </a:xfrm>
            <a:prstGeom prst="ellipse">
              <a:avLst/>
            </a:prstGeom>
            <a:noFill/>
            <a:ln w="28575">
              <a:solidFill>
                <a:srgbClr val="111111"/>
              </a:solidFill>
              <a:round/>
              <a:headEnd/>
              <a:tailEnd/>
            </a:ln>
            <a:effectLst/>
          </p:spPr>
          <p:txBody>
            <a:bodyPr wrap="none" anchor="ctr"/>
            <a:lstStyle/>
            <a:p>
              <a:endParaRPr lang="en-US" sz="1100"/>
            </a:p>
          </p:txBody>
        </p:sp>
        <p:cxnSp>
          <p:nvCxnSpPr>
            <p:cNvPr id="37" name="AutoShape 20">
              <a:extLst>
                <a:ext uri="{FF2B5EF4-FFF2-40B4-BE49-F238E27FC236}">
                  <a16:creationId xmlns:a16="http://schemas.microsoft.com/office/drawing/2014/main" id="{EF23B04A-1CF4-4783-98F6-0B52D57BD94D}"/>
                </a:ext>
              </a:extLst>
            </p:cNvPr>
            <p:cNvCxnSpPr>
              <a:cxnSpLocks noChangeShapeType="1"/>
              <a:stCxn id="58" idx="0"/>
              <a:endCxn id="23" idx="4"/>
            </p:cNvCxnSpPr>
            <p:nvPr/>
          </p:nvCxnSpPr>
          <p:spPr bwMode="auto">
            <a:xfrm rot="16200000" flipV="1">
              <a:off x="5742556" y="1527247"/>
              <a:ext cx="674844" cy="2363488"/>
            </a:xfrm>
            <a:prstGeom prst="curvedConnector3">
              <a:avLst>
                <a:gd name="adj1" fmla="val 50000"/>
              </a:avLst>
            </a:prstGeom>
            <a:noFill/>
            <a:ln w="19050">
              <a:solidFill>
                <a:srgbClr val="111111"/>
              </a:solidFill>
              <a:round/>
              <a:headEnd/>
              <a:tailEnd type="triangle" w="med" len="med"/>
            </a:ln>
            <a:effectLst/>
          </p:spPr>
        </p:cxnSp>
        <p:cxnSp>
          <p:nvCxnSpPr>
            <p:cNvPr id="38" name="AutoShape 21">
              <a:extLst>
                <a:ext uri="{FF2B5EF4-FFF2-40B4-BE49-F238E27FC236}">
                  <a16:creationId xmlns:a16="http://schemas.microsoft.com/office/drawing/2014/main" id="{928FE989-0D0D-42D8-BFCC-28154D080A03}"/>
                </a:ext>
              </a:extLst>
            </p:cNvPr>
            <p:cNvCxnSpPr>
              <a:cxnSpLocks noChangeShapeType="1"/>
              <a:stCxn id="56" idx="0"/>
              <a:endCxn id="44" idx="4"/>
            </p:cNvCxnSpPr>
            <p:nvPr/>
          </p:nvCxnSpPr>
          <p:spPr bwMode="auto">
            <a:xfrm rot="16200000">
              <a:off x="8270081" y="2502694"/>
              <a:ext cx="828675" cy="230188"/>
            </a:xfrm>
            <a:prstGeom prst="curvedConnector3">
              <a:avLst>
                <a:gd name="adj1" fmla="val 50000"/>
              </a:avLst>
            </a:prstGeom>
            <a:noFill/>
            <a:ln w="19050">
              <a:solidFill>
                <a:srgbClr val="111111"/>
              </a:solidFill>
              <a:round/>
              <a:headEnd/>
              <a:tailEnd type="triangle" w="med" len="med"/>
            </a:ln>
            <a:effectLst/>
          </p:spPr>
        </p:cxnSp>
        <p:cxnSp>
          <p:nvCxnSpPr>
            <p:cNvPr id="39" name="AutoShape 22">
              <a:extLst>
                <a:ext uri="{FF2B5EF4-FFF2-40B4-BE49-F238E27FC236}">
                  <a16:creationId xmlns:a16="http://schemas.microsoft.com/office/drawing/2014/main" id="{5C1B7CB6-9D8A-4F64-8F0E-E3644E67E163}"/>
                </a:ext>
              </a:extLst>
            </p:cNvPr>
            <p:cNvCxnSpPr>
              <a:cxnSpLocks noChangeShapeType="1"/>
              <a:stCxn id="56" idx="0"/>
              <a:endCxn id="23" idx="5"/>
            </p:cNvCxnSpPr>
            <p:nvPr/>
          </p:nvCxnSpPr>
          <p:spPr bwMode="auto">
            <a:xfrm rot="16200000" flipV="1">
              <a:off x="6516485" y="994664"/>
              <a:ext cx="789900" cy="3313595"/>
            </a:xfrm>
            <a:prstGeom prst="curvedConnector3">
              <a:avLst>
                <a:gd name="adj1" fmla="val 50000"/>
              </a:avLst>
            </a:prstGeom>
            <a:noFill/>
            <a:ln w="19050">
              <a:solidFill>
                <a:srgbClr val="111111"/>
              </a:solidFill>
              <a:round/>
              <a:headEnd/>
              <a:tailEnd type="triangle" w="med" len="med"/>
            </a:ln>
            <a:effectLst/>
          </p:spPr>
        </p:cxnSp>
        <p:cxnSp>
          <p:nvCxnSpPr>
            <p:cNvPr id="40" name="AutoShape 23">
              <a:extLst>
                <a:ext uri="{FF2B5EF4-FFF2-40B4-BE49-F238E27FC236}">
                  <a16:creationId xmlns:a16="http://schemas.microsoft.com/office/drawing/2014/main" id="{33A02088-F2B6-4366-AAE0-AF4E800214A0}"/>
                </a:ext>
              </a:extLst>
            </p:cNvPr>
            <p:cNvCxnSpPr>
              <a:cxnSpLocks noChangeShapeType="1"/>
              <a:stCxn id="60" idx="4"/>
              <a:endCxn id="36" idx="1"/>
            </p:cNvCxnSpPr>
            <p:nvPr/>
          </p:nvCxnSpPr>
          <p:spPr bwMode="auto">
            <a:xfrm rot="16200000" flipH="1">
              <a:off x="5653882" y="3567906"/>
              <a:ext cx="565150" cy="417513"/>
            </a:xfrm>
            <a:prstGeom prst="curvedConnector3">
              <a:avLst>
                <a:gd name="adj1" fmla="val 45227"/>
              </a:avLst>
            </a:prstGeom>
            <a:noFill/>
            <a:ln w="19050">
              <a:solidFill>
                <a:srgbClr val="111111"/>
              </a:solidFill>
              <a:round/>
              <a:headEnd/>
              <a:tailEnd type="triangle" w="med" len="med"/>
            </a:ln>
            <a:effectLst/>
          </p:spPr>
        </p:cxnSp>
        <p:cxnSp>
          <p:nvCxnSpPr>
            <p:cNvPr id="41" name="AutoShape 24">
              <a:extLst>
                <a:ext uri="{FF2B5EF4-FFF2-40B4-BE49-F238E27FC236}">
                  <a16:creationId xmlns:a16="http://schemas.microsoft.com/office/drawing/2014/main" id="{AEF27E57-C43E-4E60-94C4-F4415A708EBD}"/>
                </a:ext>
              </a:extLst>
            </p:cNvPr>
            <p:cNvCxnSpPr>
              <a:cxnSpLocks noChangeShapeType="1"/>
              <a:stCxn id="58" idx="4"/>
              <a:endCxn id="36" idx="0"/>
            </p:cNvCxnSpPr>
            <p:nvPr/>
          </p:nvCxnSpPr>
          <p:spPr bwMode="auto">
            <a:xfrm rot="5400000">
              <a:off x="6528594" y="3274219"/>
              <a:ext cx="536575" cy="931863"/>
            </a:xfrm>
            <a:prstGeom prst="curvedConnector3">
              <a:avLst>
                <a:gd name="adj1" fmla="val 49704"/>
              </a:avLst>
            </a:prstGeom>
            <a:noFill/>
            <a:ln w="19050">
              <a:solidFill>
                <a:srgbClr val="111111"/>
              </a:solidFill>
              <a:round/>
              <a:headEnd/>
              <a:tailEnd type="triangle" w="med" len="med"/>
            </a:ln>
            <a:effectLst/>
          </p:spPr>
        </p:cxnSp>
        <p:cxnSp>
          <p:nvCxnSpPr>
            <p:cNvPr id="42" name="AutoShape 25">
              <a:extLst>
                <a:ext uri="{FF2B5EF4-FFF2-40B4-BE49-F238E27FC236}">
                  <a16:creationId xmlns:a16="http://schemas.microsoft.com/office/drawing/2014/main" id="{E3E4C705-78F5-427B-8613-B255D5228C61}"/>
                </a:ext>
              </a:extLst>
            </p:cNvPr>
            <p:cNvCxnSpPr>
              <a:cxnSpLocks noChangeShapeType="1"/>
              <a:stCxn id="56" idx="4"/>
              <a:endCxn id="36" idx="7"/>
            </p:cNvCxnSpPr>
            <p:nvPr/>
          </p:nvCxnSpPr>
          <p:spPr bwMode="auto">
            <a:xfrm rot="5400000">
              <a:off x="7249319" y="2739232"/>
              <a:ext cx="587375" cy="2052637"/>
            </a:xfrm>
            <a:prstGeom prst="curvedConnector3">
              <a:avLst>
                <a:gd name="adj1" fmla="val 45407"/>
              </a:avLst>
            </a:prstGeom>
            <a:noFill/>
            <a:ln w="19050">
              <a:solidFill>
                <a:srgbClr val="111111"/>
              </a:solidFill>
              <a:round/>
              <a:headEnd/>
              <a:tailEnd type="triangle" w="med" len="med"/>
            </a:ln>
            <a:effectLst/>
          </p:spPr>
        </p:cxnSp>
        <p:cxnSp>
          <p:nvCxnSpPr>
            <p:cNvPr id="43" name="AutoShape 26">
              <a:extLst>
                <a:ext uri="{FF2B5EF4-FFF2-40B4-BE49-F238E27FC236}">
                  <a16:creationId xmlns:a16="http://schemas.microsoft.com/office/drawing/2014/main" id="{960CC1E8-1D74-4635-883D-19A42097E840}"/>
                </a:ext>
              </a:extLst>
            </p:cNvPr>
            <p:cNvCxnSpPr>
              <a:cxnSpLocks noChangeShapeType="1"/>
              <a:stCxn id="60" idx="0"/>
              <a:endCxn id="31" idx="3"/>
            </p:cNvCxnSpPr>
            <p:nvPr/>
          </p:nvCxnSpPr>
          <p:spPr bwMode="auto">
            <a:xfrm rot="16200000">
              <a:off x="5951537" y="1887538"/>
              <a:ext cx="942975" cy="1390650"/>
            </a:xfrm>
            <a:prstGeom prst="curvedConnector3">
              <a:avLst>
                <a:gd name="adj1" fmla="val 45116"/>
              </a:avLst>
            </a:prstGeom>
            <a:noFill/>
            <a:ln w="19050">
              <a:solidFill>
                <a:srgbClr val="111111"/>
              </a:solidFill>
              <a:round/>
              <a:headEnd/>
              <a:tailEnd type="triangle" w="med" len="med"/>
            </a:ln>
            <a:effectLst/>
          </p:spPr>
        </p:cxnSp>
        <p:sp>
          <p:nvSpPr>
            <p:cNvPr id="44" name="Oval 27">
              <a:extLst>
                <a:ext uri="{FF2B5EF4-FFF2-40B4-BE49-F238E27FC236}">
                  <a16:creationId xmlns:a16="http://schemas.microsoft.com/office/drawing/2014/main" id="{60CBDE73-8DF6-4193-838A-F787C743A454}"/>
                </a:ext>
              </a:extLst>
            </p:cNvPr>
            <p:cNvSpPr>
              <a:spLocks noChangeArrowheads="1"/>
            </p:cNvSpPr>
            <p:nvPr/>
          </p:nvSpPr>
          <p:spPr bwMode="auto">
            <a:xfrm>
              <a:off x="8267700" y="1557338"/>
              <a:ext cx="1062038" cy="631825"/>
            </a:xfrm>
            <a:prstGeom prst="ellipse">
              <a:avLst/>
            </a:prstGeom>
            <a:noFill/>
            <a:ln w="28575">
              <a:solidFill>
                <a:srgbClr val="111111"/>
              </a:solidFill>
              <a:round/>
              <a:headEnd/>
              <a:tailEnd/>
            </a:ln>
            <a:effectLst/>
          </p:spPr>
          <p:txBody>
            <a:bodyPr wrap="none" anchor="ctr"/>
            <a:lstStyle/>
            <a:p>
              <a:pPr algn="ctr"/>
              <a:r>
                <a:rPr lang="en-US" sz="1100"/>
                <a:t>Negative </a:t>
              </a:r>
            </a:p>
            <a:p>
              <a:pPr algn="ctr"/>
              <a:r>
                <a:rPr lang="en-US" sz="1100"/>
                <a:t>Slope</a:t>
              </a:r>
            </a:p>
          </p:txBody>
        </p:sp>
        <p:cxnSp>
          <p:nvCxnSpPr>
            <p:cNvPr id="45" name="AutoShape 28">
              <a:extLst>
                <a:ext uri="{FF2B5EF4-FFF2-40B4-BE49-F238E27FC236}">
                  <a16:creationId xmlns:a16="http://schemas.microsoft.com/office/drawing/2014/main" id="{92C3BCF8-C9CE-46F5-9F28-88CD68D49129}"/>
                </a:ext>
              </a:extLst>
            </p:cNvPr>
            <p:cNvCxnSpPr>
              <a:cxnSpLocks noChangeShapeType="1"/>
              <a:stCxn id="58" idx="0"/>
              <a:endCxn id="31" idx="4"/>
            </p:cNvCxnSpPr>
            <p:nvPr/>
          </p:nvCxnSpPr>
          <p:spPr bwMode="auto">
            <a:xfrm rot="16200000">
              <a:off x="6976269" y="2489994"/>
              <a:ext cx="828675" cy="255587"/>
            </a:xfrm>
            <a:prstGeom prst="curvedConnector3">
              <a:avLst>
                <a:gd name="adj1" fmla="val 50000"/>
              </a:avLst>
            </a:prstGeom>
            <a:noFill/>
            <a:ln w="19050">
              <a:solidFill>
                <a:srgbClr val="111111"/>
              </a:solidFill>
              <a:round/>
              <a:headEnd/>
              <a:tailEnd type="triangle" w="med" len="med"/>
            </a:ln>
            <a:effectLst/>
          </p:spPr>
        </p:cxnSp>
        <p:grpSp>
          <p:nvGrpSpPr>
            <p:cNvPr id="46" name="Group 30">
              <a:extLst>
                <a:ext uri="{FF2B5EF4-FFF2-40B4-BE49-F238E27FC236}">
                  <a16:creationId xmlns:a16="http://schemas.microsoft.com/office/drawing/2014/main" id="{20B719B2-9C8F-4CE9-A565-8E1C0B0306C3}"/>
                </a:ext>
              </a:extLst>
            </p:cNvPr>
            <p:cNvGrpSpPr>
              <a:grpSpLocks/>
            </p:cNvGrpSpPr>
            <p:nvPr/>
          </p:nvGrpSpPr>
          <p:grpSpPr bwMode="auto">
            <a:xfrm>
              <a:off x="3203575" y="2492375"/>
              <a:ext cx="2162175" cy="792163"/>
              <a:chOff x="612" y="1616"/>
              <a:chExt cx="1896" cy="443"/>
            </a:xfrm>
          </p:grpSpPr>
          <p:sp>
            <p:nvSpPr>
              <p:cNvPr id="53" name="Oval 31">
                <a:extLst>
                  <a:ext uri="{FF2B5EF4-FFF2-40B4-BE49-F238E27FC236}">
                    <a16:creationId xmlns:a16="http://schemas.microsoft.com/office/drawing/2014/main" id="{AFF0B8D2-E712-4821-B67C-AFFC6BAC8559}"/>
                  </a:ext>
                </a:extLst>
              </p:cNvPr>
              <p:cNvSpPr>
                <a:spLocks noChangeArrowheads="1"/>
              </p:cNvSpPr>
              <p:nvPr/>
            </p:nvSpPr>
            <p:spPr bwMode="auto">
              <a:xfrm>
                <a:off x="612" y="1616"/>
                <a:ext cx="735" cy="443"/>
              </a:xfrm>
              <a:prstGeom prst="ellipse">
                <a:avLst/>
              </a:prstGeom>
              <a:solidFill>
                <a:srgbClr val="EAEAEA"/>
              </a:solidFill>
              <a:ln w="28575">
                <a:solidFill>
                  <a:srgbClr val="111111"/>
                </a:solidFill>
                <a:round/>
                <a:headEnd/>
                <a:tailEnd/>
              </a:ln>
              <a:effectLst/>
            </p:spPr>
            <p:txBody>
              <a:bodyPr wrap="none" anchor="ctr"/>
              <a:lstStyle/>
              <a:p>
                <a:pPr algn="ctr"/>
                <a:endParaRPr lang="en-US" sz="1100"/>
              </a:p>
              <a:p>
                <a:pPr algn="ctr"/>
                <a:r>
                  <a:rPr lang="en-US" sz="1100">
                    <a:solidFill>
                      <a:schemeClr val="bg1"/>
                    </a:solidFill>
                  </a:rPr>
                  <a:t>SE</a:t>
                </a:r>
              </a:p>
            </p:txBody>
          </p:sp>
          <p:cxnSp>
            <p:nvCxnSpPr>
              <p:cNvPr id="54" name="AutoShape 32">
                <a:extLst>
                  <a:ext uri="{FF2B5EF4-FFF2-40B4-BE49-F238E27FC236}">
                    <a16:creationId xmlns:a16="http://schemas.microsoft.com/office/drawing/2014/main" id="{6116AAA7-C0DA-4FEF-8157-94D2BD6BC71A}"/>
                  </a:ext>
                </a:extLst>
              </p:cNvPr>
              <p:cNvCxnSpPr>
                <a:cxnSpLocks noChangeShapeType="1"/>
                <a:stCxn id="53" idx="6"/>
                <a:endCxn id="60" idx="2"/>
              </p:cNvCxnSpPr>
              <p:nvPr/>
            </p:nvCxnSpPr>
            <p:spPr bwMode="auto">
              <a:xfrm>
                <a:off x="1356" y="1838"/>
                <a:ext cx="1152" cy="194"/>
              </a:xfrm>
              <a:prstGeom prst="straightConnector1">
                <a:avLst/>
              </a:prstGeom>
              <a:noFill/>
              <a:ln w="25400">
                <a:solidFill>
                  <a:srgbClr val="111111"/>
                </a:solidFill>
                <a:round/>
                <a:headEnd type="none" w="sm" len="sm"/>
                <a:tailEnd type="triangle" w="lg" len="lg"/>
              </a:ln>
              <a:effectLst/>
            </p:spPr>
          </p:cxnSp>
        </p:grpSp>
        <p:sp>
          <p:nvSpPr>
            <p:cNvPr id="47" name="Oval 33">
              <a:extLst>
                <a:ext uri="{FF2B5EF4-FFF2-40B4-BE49-F238E27FC236}">
                  <a16:creationId xmlns:a16="http://schemas.microsoft.com/office/drawing/2014/main" id="{98E2EBCB-C8E7-4F82-8649-641562C34E9E}"/>
                </a:ext>
              </a:extLst>
            </p:cNvPr>
            <p:cNvSpPr>
              <a:spLocks noChangeArrowheads="1"/>
            </p:cNvSpPr>
            <p:nvPr/>
          </p:nvSpPr>
          <p:spPr bwMode="auto">
            <a:xfrm>
              <a:off x="1476375" y="4005263"/>
              <a:ext cx="1166813" cy="703262"/>
            </a:xfrm>
            <a:prstGeom prst="ellipse">
              <a:avLst/>
            </a:prstGeom>
            <a:solidFill>
              <a:srgbClr val="EAEAEA"/>
            </a:solidFill>
            <a:ln w="28575">
              <a:solidFill>
                <a:srgbClr val="111111"/>
              </a:solidFill>
              <a:round/>
              <a:headEnd/>
              <a:tailEnd/>
            </a:ln>
            <a:effectLst/>
          </p:spPr>
          <p:txBody>
            <a:bodyPr wrap="none" anchor="ctr"/>
            <a:lstStyle/>
            <a:p>
              <a:pPr algn="ctr"/>
              <a:r>
                <a:rPr lang="en-US" sz="1100">
                  <a:solidFill>
                    <a:schemeClr val="bg1"/>
                  </a:solidFill>
                </a:rPr>
                <a:t>Gaze Shift</a:t>
              </a:r>
            </a:p>
          </p:txBody>
        </p:sp>
        <p:sp>
          <p:nvSpPr>
            <p:cNvPr id="48" name="Oval 34">
              <a:extLst>
                <a:ext uri="{FF2B5EF4-FFF2-40B4-BE49-F238E27FC236}">
                  <a16:creationId xmlns:a16="http://schemas.microsoft.com/office/drawing/2014/main" id="{79927AD0-9685-41CC-AFE5-B0F65EA488D3}"/>
                </a:ext>
              </a:extLst>
            </p:cNvPr>
            <p:cNvSpPr>
              <a:spLocks noChangeArrowheads="1"/>
            </p:cNvSpPr>
            <p:nvPr/>
          </p:nvSpPr>
          <p:spPr bwMode="auto">
            <a:xfrm>
              <a:off x="3132138" y="4076700"/>
              <a:ext cx="1166812" cy="703263"/>
            </a:xfrm>
            <a:prstGeom prst="ellipse">
              <a:avLst/>
            </a:prstGeom>
            <a:solidFill>
              <a:srgbClr val="EAEAEA"/>
            </a:solidFill>
            <a:ln w="28575">
              <a:solidFill>
                <a:srgbClr val="111111"/>
              </a:solidFill>
              <a:round/>
              <a:headEnd/>
              <a:tailEnd/>
            </a:ln>
            <a:effectLst/>
          </p:spPr>
          <p:txBody>
            <a:bodyPr wrap="none" anchor="ctr"/>
            <a:lstStyle/>
            <a:p>
              <a:pPr algn="ctr"/>
              <a:r>
                <a:rPr lang="en-US" sz="1100">
                  <a:solidFill>
                    <a:schemeClr val="bg1"/>
                  </a:solidFill>
                </a:rPr>
                <a:t>Time &gt; T</a:t>
              </a:r>
            </a:p>
          </p:txBody>
        </p:sp>
        <p:sp>
          <p:nvSpPr>
            <p:cNvPr id="49" name="Oval 35">
              <a:extLst>
                <a:ext uri="{FF2B5EF4-FFF2-40B4-BE49-F238E27FC236}">
                  <a16:creationId xmlns:a16="http://schemas.microsoft.com/office/drawing/2014/main" id="{C02794A3-B9BE-413E-B27F-42E0FDE459C3}"/>
                </a:ext>
              </a:extLst>
            </p:cNvPr>
            <p:cNvSpPr>
              <a:spLocks noChangeArrowheads="1"/>
            </p:cNvSpPr>
            <p:nvPr/>
          </p:nvSpPr>
          <p:spPr bwMode="auto">
            <a:xfrm>
              <a:off x="2916238" y="1268413"/>
              <a:ext cx="1311275" cy="703262"/>
            </a:xfrm>
            <a:prstGeom prst="ellipse">
              <a:avLst/>
            </a:prstGeom>
            <a:solidFill>
              <a:srgbClr val="EAEAEA"/>
            </a:solidFill>
            <a:ln w="28575">
              <a:solidFill>
                <a:srgbClr val="111111"/>
              </a:solidFill>
              <a:round/>
              <a:headEnd/>
              <a:tailEnd/>
            </a:ln>
            <a:effectLst/>
          </p:spPr>
          <p:txBody>
            <a:bodyPr wrap="none" anchor="ctr"/>
            <a:lstStyle/>
            <a:p>
              <a:pPr algn="ctr"/>
              <a:r>
                <a:rPr lang="en-US" sz="1100">
                  <a:solidFill>
                    <a:schemeClr val="bg1"/>
                  </a:solidFill>
                </a:rPr>
                <a:t>SE Tendency</a:t>
              </a:r>
            </a:p>
          </p:txBody>
        </p:sp>
        <p:cxnSp>
          <p:nvCxnSpPr>
            <p:cNvPr id="50" name="AutoShape 36">
              <a:extLst>
                <a:ext uri="{FF2B5EF4-FFF2-40B4-BE49-F238E27FC236}">
                  <a16:creationId xmlns:a16="http://schemas.microsoft.com/office/drawing/2014/main" id="{D2058896-6308-4173-8BE1-E0A546199F18}"/>
                </a:ext>
              </a:extLst>
            </p:cNvPr>
            <p:cNvCxnSpPr>
              <a:cxnSpLocks noChangeShapeType="1"/>
              <a:stCxn id="49" idx="4"/>
              <a:endCxn id="53" idx="0"/>
            </p:cNvCxnSpPr>
            <p:nvPr/>
          </p:nvCxnSpPr>
          <p:spPr bwMode="auto">
            <a:xfrm>
              <a:off x="3571875" y="1985963"/>
              <a:ext cx="50800" cy="492125"/>
            </a:xfrm>
            <a:prstGeom prst="straightConnector1">
              <a:avLst/>
            </a:prstGeom>
            <a:noFill/>
            <a:ln w="25400">
              <a:solidFill>
                <a:srgbClr val="111111"/>
              </a:solidFill>
              <a:round/>
              <a:headEnd type="none" w="sm" len="sm"/>
              <a:tailEnd type="triangle" w="lg" len="lg"/>
            </a:ln>
            <a:effectLst/>
          </p:spPr>
        </p:cxnSp>
        <p:cxnSp>
          <p:nvCxnSpPr>
            <p:cNvPr id="51" name="AutoShape 37">
              <a:extLst>
                <a:ext uri="{FF2B5EF4-FFF2-40B4-BE49-F238E27FC236}">
                  <a16:creationId xmlns:a16="http://schemas.microsoft.com/office/drawing/2014/main" id="{7FCAE2C0-FA87-4DAE-B733-E4A84786F1F6}"/>
                </a:ext>
              </a:extLst>
            </p:cNvPr>
            <p:cNvCxnSpPr>
              <a:cxnSpLocks noChangeShapeType="1"/>
              <a:stCxn id="53" idx="4"/>
              <a:endCxn id="47" idx="0"/>
            </p:cNvCxnSpPr>
            <p:nvPr/>
          </p:nvCxnSpPr>
          <p:spPr bwMode="auto">
            <a:xfrm flipH="1">
              <a:off x="2060575" y="3298825"/>
              <a:ext cx="1562100" cy="692150"/>
            </a:xfrm>
            <a:prstGeom prst="straightConnector1">
              <a:avLst/>
            </a:prstGeom>
            <a:noFill/>
            <a:ln w="25400">
              <a:solidFill>
                <a:srgbClr val="111111"/>
              </a:solidFill>
              <a:round/>
              <a:headEnd type="none" w="sm" len="sm"/>
              <a:tailEnd type="triangle" w="lg" len="lg"/>
            </a:ln>
            <a:effectLst/>
          </p:spPr>
        </p:cxnSp>
        <p:cxnSp>
          <p:nvCxnSpPr>
            <p:cNvPr id="52" name="AutoShape 38">
              <a:extLst>
                <a:ext uri="{FF2B5EF4-FFF2-40B4-BE49-F238E27FC236}">
                  <a16:creationId xmlns:a16="http://schemas.microsoft.com/office/drawing/2014/main" id="{50F489D4-AB85-4A81-BC49-301298400A68}"/>
                </a:ext>
              </a:extLst>
            </p:cNvPr>
            <p:cNvCxnSpPr>
              <a:cxnSpLocks noChangeShapeType="1"/>
              <a:stCxn id="53" idx="4"/>
              <a:endCxn id="48" idx="0"/>
            </p:cNvCxnSpPr>
            <p:nvPr/>
          </p:nvCxnSpPr>
          <p:spPr bwMode="auto">
            <a:xfrm>
              <a:off x="3622675" y="3298825"/>
              <a:ext cx="93663" cy="763588"/>
            </a:xfrm>
            <a:prstGeom prst="straightConnector1">
              <a:avLst/>
            </a:prstGeom>
            <a:noFill/>
            <a:ln w="25400">
              <a:solidFill>
                <a:srgbClr val="111111"/>
              </a:solidFill>
              <a:round/>
              <a:headEnd type="none" w="sm" len="sm"/>
              <a:tailEnd type="triangle" w="lg" len="lg"/>
            </a:ln>
            <a:effectLst/>
          </p:spPr>
        </p:cxnSp>
      </p:grpSp>
    </p:spTree>
    <p:extLst>
      <p:ext uri="{BB962C8B-B14F-4D97-AF65-F5344CB8AC3E}">
        <p14:creationId xmlns:p14="http://schemas.microsoft.com/office/powerpoint/2010/main" val="51599228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3"/>
          <a:srcRect/>
          <a:stretch>
            <a:fillRect/>
          </a:stretch>
        </p:blipFill>
        <p:spPr bwMode="auto">
          <a:xfrm>
            <a:off x="1693000" y="1561011"/>
            <a:ext cx="5819985" cy="4511195"/>
          </a:xfrm>
          <a:prstGeom prst="rect">
            <a:avLst/>
          </a:prstGeom>
          <a:noFill/>
          <a:ln w="9525">
            <a:noFill/>
            <a:miter lim="800000"/>
            <a:headEnd/>
            <a:tailEnd/>
          </a:ln>
        </p:spPr>
      </p:pic>
      <p:sp>
        <p:nvSpPr>
          <p:cNvPr id="3" name="TextBox 2"/>
          <p:cNvSpPr txBox="1"/>
          <p:nvPr/>
        </p:nvSpPr>
        <p:spPr>
          <a:xfrm>
            <a:off x="2357422" y="214290"/>
            <a:ext cx="4233851" cy="707886"/>
          </a:xfrm>
          <a:prstGeom prst="rect">
            <a:avLst/>
          </a:prstGeom>
          <a:noFill/>
        </p:spPr>
        <p:txBody>
          <a:bodyPr wrap="none" rtlCol="0">
            <a:spAutoFit/>
          </a:bodyPr>
          <a:lstStyle/>
          <a:p>
            <a:r>
              <a:rPr lang="en-US" b="1" dirty="0">
                <a:solidFill>
                  <a:schemeClr val="bg1"/>
                </a:solidFill>
              </a:rPr>
              <a:t>Sample Gaze Shift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1078458" y="1892848"/>
            <a:ext cx="7737475" cy="4521200"/>
            <a:chOff x="1223938" y="2062154"/>
            <a:chExt cx="7737475" cy="4521200"/>
          </a:xfrm>
          <a:noFill/>
        </p:grpSpPr>
        <p:sp>
          <p:nvSpPr>
            <p:cNvPr id="85" name="Oval 4"/>
            <p:cNvSpPr>
              <a:spLocks noChangeArrowheads="1"/>
            </p:cNvSpPr>
            <p:nvPr/>
          </p:nvSpPr>
          <p:spPr bwMode="auto">
            <a:xfrm>
              <a:off x="3611538" y="2062154"/>
              <a:ext cx="1600200" cy="609600"/>
            </a:xfrm>
            <a:prstGeom prst="ellipse">
              <a:avLst/>
            </a:prstGeom>
            <a:grpFill/>
            <a:ln w="9525">
              <a:solidFill>
                <a:srgbClr val="111111"/>
              </a:solidFill>
              <a:round/>
              <a:headEnd/>
              <a:tailEnd/>
            </a:ln>
            <a:effectLst/>
          </p:spPr>
          <p:txBody>
            <a:bodyPr wrap="none" anchor="ctr"/>
            <a:lstStyle/>
            <a:p>
              <a:pPr algn="ctr"/>
              <a:r>
                <a:rPr lang="en-US" sz="2000"/>
                <a:t>Curriculum</a:t>
              </a:r>
            </a:p>
          </p:txBody>
        </p:sp>
        <p:sp>
          <p:nvSpPr>
            <p:cNvPr id="86" name="Oval 8"/>
            <p:cNvSpPr>
              <a:spLocks noChangeArrowheads="1"/>
            </p:cNvSpPr>
            <p:nvPr/>
          </p:nvSpPr>
          <p:spPr bwMode="auto">
            <a:xfrm>
              <a:off x="1909738" y="3662354"/>
              <a:ext cx="1905000" cy="533400"/>
            </a:xfrm>
            <a:prstGeom prst="ellipse">
              <a:avLst/>
            </a:prstGeom>
            <a:grpFill/>
            <a:ln w="9525">
              <a:solidFill>
                <a:srgbClr val="111111"/>
              </a:solidFill>
              <a:round/>
              <a:headEnd/>
              <a:tailEnd/>
            </a:ln>
            <a:effectLst/>
          </p:spPr>
          <p:txBody>
            <a:bodyPr wrap="none" anchor="ctr"/>
            <a:lstStyle/>
            <a:p>
              <a:pPr algn="ctr"/>
              <a:r>
                <a:rPr lang="en-US" sz="2000"/>
                <a:t>Computer Answer</a:t>
              </a:r>
            </a:p>
          </p:txBody>
        </p:sp>
        <p:sp>
          <p:nvSpPr>
            <p:cNvPr id="87" name="Text Box 10"/>
            <p:cNvSpPr txBox="1">
              <a:spLocks noChangeArrowheads="1"/>
            </p:cNvSpPr>
            <p:nvPr/>
          </p:nvSpPr>
          <p:spPr bwMode="auto">
            <a:xfrm>
              <a:off x="3471838" y="2989254"/>
              <a:ext cx="1862138" cy="406400"/>
            </a:xfrm>
            <a:prstGeom prst="rect">
              <a:avLst/>
            </a:prstGeom>
            <a:grpFill/>
            <a:ln w="9525">
              <a:solidFill>
                <a:srgbClr val="111111"/>
              </a:solidFill>
              <a:miter lim="800000"/>
              <a:headEnd/>
              <a:tailEnd/>
            </a:ln>
            <a:effectLst/>
          </p:spPr>
          <p:txBody>
            <a:bodyPr wrap="none">
              <a:spAutoFit/>
            </a:bodyPr>
            <a:lstStyle/>
            <a:p>
              <a:pPr algn="ctr"/>
              <a:r>
                <a:rPr lang="en-US" sz="2000"/>
                <a:t>Present Problem</a:t>
              </a:r>
            </a:p>
          </p:txBody>
        </p:sp>
        <p:sp>
          <p:nvSpPr>
            <p:cNvPr id="88" name="Text Box 11"/>
            <p:cNvSpPr txBox="1">
              <a:spLocks noChangeArrowheads="1"/>
            </p:cNvSpPr>
            <p:nvPr/>
          </p:nvSpPr>
          <p:spPr bwMode="auto">
            <a:xfrm>
              <a:off x="5110138" y="3662354"/>
              <a:ext cx="2252663" cy="406400"/>
            </a:xfrm>
            <a:prstGeom prst="rect">
              <a:avLst/>
            </a:prstGeom>
            <a:grpFill/>
            <a:ln w="9525">
              <a:solidFill>
                <a:srgbClr val="111111"/>
              </a:solidFill>
              <a:miter lim="800000"/>
              <a:headEnd/>
              <a:tailEnd/>
            </a:ln>
            <a:effectLst/>
          </p:spPr>
          <p:txBody>
            <a:bodyPr wrap="none">
              <a:spAutoFit/>
            </a:bodyPr>
            <a:lstStyle/>
            <a:p>
              <a:r>
                <a:rPr lang="en-US" sz="2000"/>
                <a:t>Get Student Answer</a:t>
              </a:r>
            </a:p>
          </p:txBody>
        </p:sp>
        <p:cxnSp>
          <p:nvCxnSpPr>
            <p:cNvPr id="89" name="AutoShape 13"/>
            <p:cNvCxnSpPr>
              <a:cxnSpLocks noChangeShapeType="1"/>
              <a:stCxn id="85" idx="4"/>
              <a:endCxn id="87" idx="0"/>
            </p:cNvCxnSpPr>
            <p:nvPr/>
          </p:nvCxnSpPr>
          <p:spPr bwMode="auto">
            <a:xfrm flipH="1">
              <a:off x="4403701" y="2671754"/>
              <a:ext cx="7937" cy="317500"/>
            </a:xfrm>
            <a:prstGeom prst="straightConnector1">
              <a:avLst/>
            </a:prstGeom>
            <a:grpFill/>
            <a:ln w="9525">
              <a:solidFill>
                <a:srgbClr val="111111"/>
              </a:solidFill>
              <a:round/>
              <a:headEnd/>
              <a:tailEnd type="triangle" w="lg" len="lg"/>
            </a:ln>
            <a:effectLst/>
          </p:spPr>
        </p:cxnSp>
        <p:cxnSp>
          <p:nvCxnSpPr>
            <p:cNvPr id="90" name="AutoShape 15"/>
            <p:cNvCxnSpPr>
              <a:cxnSpLocks noChangeShapeType="1"/>
              <a:stCxn id="87" idx="2"/>
              <a:endCxn id="86" idx="0"/>
            </p:cNvCxnSpPr>
            <p:nvPr/>
          </p:nvCxnSpPr>
          <p:spPr bwMode="auto">
            <a:xfrm flipH="1">
              <a:off x="2862238" y="3395654"/>
              <a:ext cx="1541463" cy="266700"/>
            </a:xfrm>
            <a:prstGeom prst="straightConnector1">
              <a:avLst/>
            </a:prstGeom>
            <a:grpFill/>
            <a:ln w="9525">
              <a:solidFill>
                <a:srgbClr val="111111"/>
              </a:solidFill>
              <a:round/>
              <a:headEnd/>
              <a:tailEnd type="triangle" w="lg" len="lg"/>
            </a:ln>
            <a:effectLst/>
          </p:spPr>
        </p:cxnSp>
        <p:cxnSp>
          <p:nvCxnSpPr>
            <p:cNvPr id="91" name="AutoShape 16"/>
            <p:cNvCxnSpPr>
              <a:cxnSpLocks noChangeShapeType="1"/>
              <a:stCxn id="87" idx="2"/>
              <a:endCxn id="88" idx="0"/>
            </p:cNvCxnSpPr>
            <p:nvPr/>
          </p:nvCxnSpPr>
          <p:spPr bwMode="auto">
            <a:xfrm>
              <a:off x="4403701" y="3395654"/>
              <a:ext cx="1833562" cy="266700"/>
            </a:xfrm>
            <a:prstGeom prst="straightConnector1">
              <a:avLst/>
            </a:prstGeom>
            <a:grpFill/>
            <a:ln w="9525">
              <a:solidFill>
                <a:srgbClr val="111111"/>
              </a:solidFill>
              <a:round/>
              <a:headEnd/>
              <a:tailEnd type="triangle" w="lg" len="lg"/>
            </a:ln>
            <a:effectLst/>
          </p:spPr>
        </p:cxnSp>
        <p:sp>
          <p:nvSpPr>
            <p:cNvPr id="92" name="Text Box 17"/>
            <p:cNvSpPr txBox="1">
              <a:spLocks noChangeArrowheads="1"/>
            </p:cNvSpPr>
            <p:nvPr/>
          </p:nvSpPr>
          <p:spPr bwMode="auto">
            <a:xfrm>
              <a:off x="3495651" y="4424354"/>
              <a:ext cx="2076450" cy="406400"/>
            </a:xfrm>
            <a:prstGeom prst="rect">
              <a:avLst/>
            </a:prstGeom>
            <a:grpFill/>
            <a:ln w="9525">
              <a:solidFill>
                <a:srgbClr val="111111"/>
              </a:solidFill>
              <a:miter lim="800000"/>
              <a:headEnd/>
              <a:tailEnd/>
            </a:ln>
            <a:effectLst/>
          </p:spPr>
          <p:txBody>
            <a:bodyPr wrap="none">
              <a:spAutoFit/>
            </a:bodyPr>
            <a:lstStyle/>
            <a:p>
              <a:pPr algn="ctr"/>
              <a:r>
                <a:rPr lang="en-US" sz="2000"/>
                <a:t>Compare Answers</a:t>
              </a:r>
            </a:p>
          </p:txBody>
        </p:sp>
        <p:cxnSp>
          <p:nvCxnSpPr>
            <p:cNvPr id="93" name="AutoShape 18"/>
            <p:cNvCxnSpPr>
              <a:cxnSpLocks noChangeShapeType="1"/>
              <a:stCxn id="86" idx="4"/>
              <a:endCxn id="92" idx="0"/>
            </p:cNvCxnSpPr>
            <p:nvPr/>
          </p:nvCxnSpPr>
          <p:spPr bwMode="auto">
            <a:xfrm>
              <a:off x="2862238" y="4195754"/>
              <a:ext cx="1671638" cy="228600"/>
            </a:xfrm>
            <a:prstGeom prst="straightConnector1">
              <a:avLst/>
            </a:prstGeom>
            <a:grpFill/>
            <a:ln w="9525">
              <a:solidFill>
                <a:srgbClr val="111111"/>
              </a:solidFill>
              <a:round/>
              <a:headEnd/>
              <a:tailEnd type="triangle" w="lg" len="lg"/>
            </a:ln>
            <a:effectLst/>
          </p:spPr>
        </p:cxnSp>
        <p:cxnSp>
          <p:nvCxnSpPr>
            <p:cNvPr id="94" name="AutoShape 19"/>
            <p:cNvCxnSpPr>
              <a:cxnSpLocks noChangeShapeType="1"/>
              <a:stCxn id="88" idx="2"/>
              <a:endCxn id="92" idx="0"/>
            </p:cNvCxnSpPr>
            <p:nvPr/>
          </p:nvCxnSpPr>
          <p:spPr bwMode="auto">
            <a:xfrm flipH="1">
              <a:off x="4533876" y="4068754"/>
              <a:ext cx="1703387" cy="355600"/>
            </a:xfrm>
            <a:prstGeom prst="straightConnector1">
              <a:avLst/>
            </a:prstGeom>
            <a:grpFill/>
            <a:ln w="9525">
              <a:solidFill>
                <a:srgbClr val="111111"/>
              </a:solidFill>
              <a:round/>
              <a:headEnd/>
              <a:tailEnd type="triangle" w="lg" len="lg"/>
            </a:ln>
            <a:effectLst/>
          </p:spPr>
        </p:cxnSp>
        <p:cxnSp>
          <p:nvCxnSpPr>
            <p:cNvPr id="95" name="AutoShape 20"/>
            <p:cNvCxnSpPr>
              <a:cxnSpLocks noChangeShapeType="1"/>
              <a:stCxn id="92" idx="2"/>
            </p:cNvCxnSpPr>
            <p:nvPr/>
          </p:nvCxnSpPr>
          <p:spPr bwMode="auto">
            <a:xfrm>
              <a:off x="4533876" y="4830754"/>
              <a:ext cx="4762" cy="355600"/>
            </a:xfrm>
            <a:prstGeom prst="straightConnector1">
              <a:avLst/>
            </a:prstGeom>
            <a:grpFill/>
            <a:ln w="9525">
              <a:solidFill>
                <a:srgbClr val="111111"/>
              </a:solidFill>
              <a:round/>
              <a:headEnd/>
              <a:tailEnd type="triangle" w="lg" len="lg"/>
            </a:ln>
            <a:effectLst/>
          </p:spPr>
        </p:cxnSp>
        <p:cxnSp>
          <p:nvCxnSpPr>
            <p:cNvPr id="96" name="AutoShape 21"/>
            <p:cNvCxnSpPr>
              <a:cxnSpLocks noChangeShapeType="1"/>
              <a:stCxn id="103" idx="2"/>
              <a:endCxn id="97" idx="3"/>
            </p:cNvCxnSpPr>
            <p:nvPr/>
          </p:nvCxnSpPr>
          <p:spPr bwMode="auto">
            <a:xfrm flipH="1">
              <a:off x="2352651" y="5592754"/>
              <a:ext cx="2193925" cy="711200"/>
            </a:xfrm>
            <a:prstGeom prst="straightConnector1">
              <a:avLst/>
            </a:prstGeom>
            <a:grpFill/>
            <a:ln w="9525">
              <a:solidFill>
                <a:srgbClr val="111111"/>
              </a:solidFill>
              <a:round/>
              <a:headEnd/>
              <a:tailEnd type="triangle" w="lg" len="lg"/>
            </a:ln>
            <a:effectLst/>
          </p:spPr>
        </p:cxnSp>
        <p:sp>
          <p:nvSpPr>
            <p:cNvPr id="97" name="Text Box 22"/>
            <p:cNvSpPr txBox="1">
              <a:spLocks noChangeArrowheads="1"/>
            </p:cNvSpPr>
            <p:nvPr/>
          </p:nvSpPr>
          <p:spPr bwMode="auto">
            <a:xfrm>
              <a:off x="1223938" y="6100754"/>
              <a:ext cx="1128713" cy="406400"/>
            </a:xfrm>
            <a:prstGeom prst="rect">
              <a:avLst/>
            </a:prstGeom>
            <a:grpFill/>
            <a:ln w="9525">
              <a:solidFill>
                <a:srgbClr val="111111"/>
              </a:solidFill>
              <a:prstDash val="lgDashDot"/>
              <a:miter lim="800000"/>
              <a:headEnd/>
              <a:tailEnd/>
            </a:ln>
            <a:effectLst/>
          </p:spPr>
          <p:txBody>
            <a:bodyPr wrap="none">
              <a:spAutoFit/>
            </a:bodyPr>
            <a:lstStyle/>
            <a:p>
              <a:r>
                <a:rPr lang="en-US" sz="2000"/>
                <a:t>If correct</a:t>
              </a:r>
            </a:p>
          </p:txBody>
        </p:sp>
        <p:cxnSp>
          <p:nvCxnSpPr>
            <p:cNvPr id="98" name="AutoShape 24"/>
            <p:cNvCxnSpPr>
              <a:cxnSpLocks noChangeShapeType="1"/>
              <a:stCxn id="97" idx="1"/>
              <a:endCxn id="85" idx="2"/>
            </p:cNvCxnSpPr>
            <p:nvPr/>
          </p:nvCxnSpPr>
          <p:spPr bwMode="auto">
            <a:xfrm rot="10800000" flipH="1">
              <a:off x="1223938" y="2366954"/>
              <a:ext cx="2387600" cy="3937000"/>
            </a:xfrm>
            <a:prstGeom prst="bentConnector3">
              <a:avLst>
                <a:gd name="adj1" fmla="val -9574"/>
              </a:avLst>
            </a:prstGeom>
            <a:grpFill/>
            <a:ln w="9525">
              <a:solidFill>
                <a:srgbClr val="111111"/>
              </a:solidFill>
              <a:miter lim="800000"/>
              <a:headEnd/>
              <a:tailEnd type="triangle" w="lg" len="lg"/>
            </a:ln>
            <a:effectLst/>
          </p:spPr>
        </p:cxnSp>
        <p:cxnSp>
          <p:nvCxnSpPr>
            <p:cNvPr id="99" name="AutoShape 25"/>
            <p:cNvCxnSpPr>
              <a:cxnSpLocks noChangeShapeType="1"/>
              <a:stCxn id="103" idx="2"/>
              <a:endCxn id="100" idx="3"/>
            </p:cNvCxnSpPr>
            <p:nvPr/>
          </p:nvCxnSpPr>
          <p:spPr bwMode="auto">
            <a:xfrm>
              <a:off x="4546576" y="5592754"/>
              <a:ext cx="2241550" cy="785813"/>
            </a:xfrm>
            <a:prstGeom prst="straightConnector1">
              <a:avLst/>
            </a:prstGeom>
            <a:grpFill/>
            <a:ln w="9525">
              <a:solidFill>
                <a:srgbClr val="111111"/>
              </a:solidFill>
              <a:round/>
              <a:headEnd/>
              <a:tailEnd type="triangle" w="lg" len="lg"/>
            </a:ln>
            <a:effectLst/>
          </p:spPr>
        </p:cxnSp>
        <p:sp>
          <p:nvSpPr>
            <p:cNvPr id="100" name="Text Box 26"/>
            <p:cNvSpPr txBox="1">
              <a:spLocks noChangeArrowheads="1"/>
            </p:cNvSpPr>
            <p:nvPr/>
          </p:nvSpPr>
          <p:spPr bwMode="auto">
            <a:xfrm flipH="1">
              <a:off x="6786538" y="6176954"/>
              <a:ext cx="1325563" cy="406400"/>
            </a:xfrm>
            <a:prstGeom prst="rect">
              <a:avLst/>
            </a:prstGeom>
            <a:grpFill/>
            <a:ln w="9525">
              <a:solidFill>
                <a:srgbClr val="111111"/>
              </a:solidFill>
              <a:prstDash val="lgDashDot"/>
              <a:miter lim="800000"/>
              <a:headEnd/>
              <a:tailEnd/>
            </a:ln>
            <a:effectLst/>
          </p:spPr>
          <p:txBody>
            <a:bodyPr wrap="none">
              <a:spAutoFit/>
            </a:bodyPr>
            <a:lstStyle/>
            <a:p>
              <a:r>
                <a:rPr lang="en-US" sz="2000"/>
                <a:t>If incorrect</a:t>
              </a:r>
            </a:p>
          </p:txBody>
        </p:sp>
        <p:cxnSp>
          <p:nvCxnSpPr>
            <p:cNvPr id="101" name="AutoShape 27"/>
            <p:cNvCxnSpPr>
              <a:cxnSpLocks noChangeShapeType="1"/>
              <a:stCxn id="100" idx="1"/>
              <a:endCxn id="85" idx="6"/>
            </p:cNvCxnSpPr>
            <p:nvPr/>
          </p:nvCxnSpPr>
          <p:spPr bwMode="auto">
            <a:xfrm flipH="1" flipV="1">
              <a:off x="5211738" y="2366954"/>
              <a:ext cx="2901950" cy="4011613"/>
            </a:xfrm>
            <a:prstGeom prst="bentConnector3">
              <a:avLst>
                <a:gd name="adj1" fmla="val -7824"/>
              </a:avLst>
            </a:prstGeom>
            <a:grpFill/>
            <a:ln w="9525">
              <a:solidFill>
                <a:srgbClr val="111111"/>
              </a:solidFill>
              <a:miter lim="800000"/>
              <a:headEnd/>
              <a:tailEnd type="triangle" w="lg" len="lg"/>
            </a:ln>
            <a:effectLst/>
          </p:spPr>
        </p:cxnSp>
        <p:sp>
          <p:nvSpPr>
            <p:cNvPr id="102" name="Text Box 28"/>
            <p:cNvSpPr txBox="1">
              <a:spLocks noChangeArrowheads="1"/>
            </p:cNvSpPr>
            <p:nvPr/>
          </p:nvSpPr>
          <p:spPr bwMode="auto">
            <a:xfrm flipH="1">
              <a:off x="7472338" y="3662354"/>
              <a:ext cx="1489075" cy="406400"/>
            </a:xfrm>
            <a:prstGeom prst="rect">
              <a:avLst/>
            </a:prstGeom>
            <a:grpFill/>
            <a:ln w="9525">
              <a:solidFill>
                <a:srgbClr val="111111"/>
              </a:solidFill>
              <a:miter lim="800000"/>
              <a:headEnd/>
              <a:tailEnd/>
            </a:ln>
            <a:effectLst/>
          </p:spPr>
          <p:txBody>
            <a:bodyPr wrap="none">
              <a:spAutoFit/>
            </a:bodyPr>
            <a:lstStyle/>
            <a:p>
              <a:r>
                <a:rPr lang="en-US" sz="2000" dirty="0"/>
                <a:t>Remediation</a:t>
              </a:r>
            </a:p>
          </p:txBody>
        </p:sp>
        <p:sp>
          <p:nvSpPr>
            <p:cNvPr id="103" name="Text Box 30"/>
            <p:cNvSpPr txBox="1">
              <a:spLocks noChangeArrowheads="1"/>
            </p:cNvSpPr>
            <p:nvPr/>
          </p:nvSpPr>
          <p:spPr bwMode="auto">
            <a:xfrm>
              <a:off x="3557563" y="5186354"/>
              <a:ext cx="1976438" cy="406400"/>
            </a:xfrm>
            <a:prstGeom prst="rect">
              <a:avLst/>
            </a:prstGeom>
            <a:grpFill/>
            <a:ln w="9525">
              <a:solidFill>
                <a:srgbClr val="111111"/>
              </a:solidFill>
              <a:miter lim="800000"/>
              <a:headEnd/>
              <a:tailEnd/>
            </a:ln>
            <a:effectLst/>
          </p:spPr>
          <p:txBody>
            <a:bodyPr wrap="none">
              <a:spAutoFit/>
            </a:bodyPr>
            <a:lstStyle/>
            <a:p>
              <a:pPr algn="ctr"/>
              <a:r>
                <a:rPr lang="en-US" sz="2000"/>
                <a:t>Present Feedback</a:t>
              </a:r>
            </a:p>
          </p:txBody>
        </p:sp>
      </p:grpSp>
      <p:sp>
        <p:nvSpPr>
          <p:cNvPr id="6146" name="Rectangle 2"/>
          <p:cNvSpPr>
            <a:spLocks noChangeArrowheads="1"/>
          </p:cNvSpPr>
          <p:nvPr/>
        </p:nvSpPr>
        <p:spPr bwMode="auto">
          <a:xfrm>
            <a:off x="285720" y="1357298"/>
            <a:ext cx="8858280" cy="609600"/>
          </a:xfrm>
          <a:prstGeom prst="rect">
            <a:avLst/>
          </a:prstGeom>
          <a:noFill/>
          <a:ln w="9525">
            <a:noFill/>
            <a:miter lim="800000"/>
            <a:headEnd/>
            <a:tailEnd/>
          </a:ln>
          <a:effectLst/>
        </p:spPr>
        <p:txBody>
          <a:bodyPr/>
          <a:lstStyle/>
          <a:p>
            <a:pPr marL="457200" indent="-457200">
              <a:spcBef>
                <a:spcPct val="20000"/>
              </a:spcBef>
              <a:buFont typeface="Wingdings" pitchFamily="2" charset="2"/>
              <a:buChar char="q"/>
            </a:pPr>
            <a:r>
              <a:rPr lang="en-US" sz="2800" dirty="0"/>
              <a:t>Computer-Assisted Instruction (CAI) systems</a:t>
            </a:r>
            <a:endParaRPr lang="en-US" sz="2000" dirty="0"/>
          </a:p>
        </p:txBody>
      </p:sp>
      <p:sp>
        <p:nvSpPr>
          <p:cNvPr id="6147" name="Rectangle 3"/>
          <p:cNvSpPr>
            <a:spLocks noGrp="1" noChangeArrowheads="1"/>
          </p:cNvSpPr>
          <p:nvPr>
            <p:ph type="title"/>
          </p:nvPr>
        </p:nvSpPr>
        <p:spPr>
          <a:xfrm>
            <a:off x="685800" y="0"/>
            <a:ext cx="7772400" cy="1143000"/>
          </a:xfrm>
        </p:spPr>
        <p:txBody>
          <a:bodyPr/>
          <a:lstStyle/>
          <a:p>
            <a:r>
              <a:rPr lang="en-US" sz="3600" dirty="0"/>
              <a:t>Precursors of ITS</a:t>
            </a:r>
          </a:p>
        </p:txBody>
      </p:sp>
      <p:sp>
        <p:nvSpPr>
          <p:cNvPr id="6148" name="Oval 4"/>
          <p:cNvSpPr>
            <a:spLocks noChangeArrowheads="1"/>
          </p:cNvSpPr>
          <p:nvPr/>
        </p:nvSpPr>
        <p:spPr bwMode="auto">
          <a:xfrm>
            <a:off x="3459138" y="1909754"/>
            <a:ext cx="1600200" cy="609600"/>
          </a:xfrm>
          <a:prstGeom prst="ellipse">
            <a:avLst/>
          </a:prstGeom>
          <a:solidFill>
            <a:schemeClr val="tx2">
              <a:lumMod val="40000"/>
              <a:lumOff val="60000"/>
            </a:schemeClr>
          </a:solidFill>
          <a:ln w="63500">
            <a:solidFill>
              <a:schemeClr val="accent3">
                <a:lumMod val="50000"/>
              </a:schemeClr>
            </a:solidFill>
            <a:round/>
            <a:headEnd/>
            <a:tailEnd/>
          </a:ln>
          <a:effectLst/>
        </p:spPr>
        <p:txBody>
          <a:bodyPr wrap="none" anchor="ctr"/>
          <a:lstStyle/>
          <a:p>
            <a:pPr algn="ctr"/>
            <a:r>
              <a:rPr lang="en-US" sz="2000" dirty="0"/>
              <a:t>Curriculum</a:t>
            </a:r>
          </a:p>
        </p:txBody>
      </p:sp>
      <p:sp>
        <p:nvSpPr>
          <p:cNvPr id="6152" name="Oval 8"/>
          <p:cNvSpPr>
            <a:spLocks noChangeArrowheads="1"/>
          </p:cNvSpPr>
          <p:nvPr/>
        </p:nvSpPr>
        <p:spPr bwMode="auto">
          <a:xfrm>
            <a:off x="1757338" y="3509954"/>
            <a:ext cx="1905000" cy="533400"/>
          </a:xfrm>
          <a:prstGeom prst="ellipse">
            <a:avLst/>
          </a:prstGeom>
          <a:solidFill>
            <a:schemeClr val="tx2">
              <a:lumMod val="40000"/>
              <a:lumOff val="60000"/>
            </a:schemeClr>
          </a:solidFill>
          <a:ln w="63500">
            <a:solidFill>
              <a:schemeClr val="accent3">
                <a:lumMod val="50000"/>
              </a:schemeClr>
            </a:solidFill>
            <a:round/>
            <a:headEnd/>
            <a:tailEnd/>
          </a:ln>
          <a:effectLst/>
        </p:spPr>
        <p:txBody>
          <a:bodyPr wrap="none" anchor="ctr"/>
          <a:lstStyle/>
          <a:p>
            <a:pPr algn="ctr"/>
            <a:r>
              <a:rPr lang="en-US" sz="2000" dirty="0"/>
              <a:t>Computer Answer</a:t>
            </a:r>
          </a:p>
        </p:txBody>
      </p:sp>
      <p:sp>
        <p:nvSpPr>
          <p:cNvPr id="6154" name="Text Box 10"/>
          <p:cNvSpPr txBox="1">
            <a:spLocks noChangeArrowheads="1"/>
          </p:cNvSpPr>
          <p:nvPr/>
        </p:nvSpPr>
        <p:spPr bwMode="auto">
          <a:xfrm>
            <a:off x="3319438" y="2836854"/>
            <a:ext cx="1862138" cy="406400"/>
          </a:xfrm>
          <a:prstGeom prst="rect">
            <a:avLst/>
          </a:prstGeom>
          <a:solidFill>
            <a:schemeClr val="tx2">
              <a:lumMod val="40000"/>
              <a:lumOff val="60000"/>
            </a:schemeClr>
          </a:solidFill>
          <a:ln w="63500">
            <a:solidFill>
              <a:schemeClr val="accent3">
                <a:lumMod val="50000"/>
              </a:schemeClr>
            </a:solidFill>
            <a:miter lim="800000"/>
            <a:headEnd/>
            <a:tailEnd/>
          </a:ln>
          <a:effectLst/>
        </p:spPr>
        <p:txBody>
          <a:bodyPr wrap="none">
            <a:spAutoFit/>
          </a:bodyPr>
          <a:lstStyle/>
          <a:p>
            <a:pPr algn="ctr"/>
            <a:r>
              <a:rPr lang="en-US" sz="2000" dirty="0"/>
              <a:t>Present Problem</a:t>
            </a:r>
          </a:p>
        </p:txBody>
      </p:sp>
      <p:sp>
        <p:nvSpPr>
          <p:cNvPr id="6155" name="Text Box 11"/>
          <p:cNvSpPr txBox="1">
            <a:spLocks noChangeArrowheads="1"/>
          </p:cNvSpPr>
          <p:nvPr/>
        </p:nvSpPr>
        <p:spPr bwMode="auto">
          <a:xfrm>
            <a:off x="4957738" y="3509954"/>
            <a:ext cx="2252663" cy="406400"/>
          </a:xfrm>
          <a:prstGeom prst="rect">
            <a:avLst/>
          </a:prstGeom>
          <a:solidFill>
            <a:schemeClr val="tx2">
              <a:lumMod val="40000"/>
              <a:lumOff val="60000"/>
            </a:schemeClr>
          </a:solidFill>
          <a:ln w="63500">
            <a:solidFill>
              <a:schemeClr val="accent3">
                <a:lumMod val="50000"/>
              </a:schemeClr>
            </a:solidFill>
            <a:miter lim="800000"/>
            <a:headEnd/>
            <a:tailEnd/>
          </a:ln>
          <a:effectLst/>
        </p:spPr>
        <p:txBody>
          <a:bodyPr wrap="none">
            <a:spAutoFit/>
          </a:bodyPr>
          <a:lstStyle/>
          <a:p>
            <a:r>
              <a:rPr lang="en-US" sz="2000"/>
              <a:t>Get Student Answer</a:t>
            </a:r>
          </a:p>
        </p:txBody>
      </p:sp>
      <p:cxnSp>
        <p:nvCxnSpPr>
          <p:cNvPr id="6157" name="AutoShape 13"/>
          <p:cNvCxnSpPr>
            <a:cxnSpLocks noChangeShapeType="1"/>
            <a:stCxn id="6148" idx="4"/>
            <a:endCxn id="6154" idx="0"/>
          </p:cNvCxnSpPr>
          <p:nvPr/>
        </p:nvCxnSpPr>
        <p:spPr bwMode="auto">
          <a:xfrm flipH="1">
            <a:off x="4251301" y="2519354"/>
            <a:ext cx="7937" cy="317500"/>
          </a:xfrm>
          <a:prstGeom prst="straightConnector1">
            <a:avLst/>
          </a:prstGeom>
          <a:noFill/>
          <a:ln w="63500">
            <a:solidFill>
              <a:schemeClr val="accent3">
                <a:lumMod val="50000"/>
              </a:schemeClr>
            </a:solidFill>
            <a:round/>
            <a:headEnd/>
            <a:tailEnd type="arrow" w="sm" len="sm"/>
          </a:ln>
          <a:effectLst/>
        </p:spPr>
      </p:cxnSp>
      <p:cxnSp>
        <p:nvCxnSpPr>
          <p:cNvPr id="6159" name="AutoShape 15"/>
          <p:cNvCxnSpPr>
            <a:cxnSpLocks noChangeShapeType="1"/>
            <a:stCxn id="6154" idx="2"/>
            <a:endCxn id="6152" idx="0"/>
          </p:cNvCxnSpPr>
          <p:nvPr/>
        </p:nvCxnSpPr>
        <p:spPr bwMode="auto">
          <a:xfrm flipH="1">
            <a:off x="2709838" y="3243254"/>
            <a:ext cx="1541463" cy="266700"/>
          </a:xfrm>
          <a:prstGeom prst="straightConnector1">
            <a:avLst/>
          </a:prstGeom>
          <a:noFill/>
          <a:ln w="63500">
            <a:solidFill>
              <a:schemeClr val="accent3">
                <a:lumMod val="50000"/>
              </a:schemeClr>
            </a:solidFill>
            <a:round/>
            <a:headEnd/>
            <a:tailEnd type="arrow" w="sm" len="sm"/>
          </a:ln>
          <a:effectLst/>
        </p:spPr>
      </p:cxnSp>
      <p:cxnSp>
        <p:nvCxnSpPr>
          <p:cNvPr id="6160" name="AutoShape 16"/>
          <p:cNvCxnSpPr>
            <a:cxnSpLocks noChangeShapeType="1"/>
            <a:stCxn id="6154" idx="2"/>
            <a:endCxn id="6155" idx="0"/>
          </p:cNvCxnSpPr>
          <p:nvPr/>
        </p:nvCxnSpPr>
        <p:spPr bwMode="auto">
          <a:xfrm>
            <a:off x="4251301" y="3243254"/>
            <a:ext cx="1833562" cy="266700"/>
          </a:xfrm>
          <a:prstGeom prst="straightConnector1">
            <a:avLst/>
          </a:prstGeom>
          <a:noFill/>
          <a:ln w="63500">
            <a:solidFill>
              <a:schemeClr val="accent3">
                <a:lumMod val="50000"/>
              </a:schemeClr>
            </a:solidFill>
            <a:round/>
            <a:headEnd/>
            <a:tailEnd type="arrow" w="sm" len="sm"/>
          </a:ln>
          <a:effectLst/>
        </p:spPr>
      </p:cxnSp>
      <p:sp>
        <p:nvSpPr>
          <p:cNvPr id="6161" name="Text Box 17"/>
          <p:cNvSpPr txBox="1">
            <a:spLocks noChangeArrowheads="1"/>
          </p:cNvSpPr>
          <p:nvPr/>
        </p:nvSpPr>
        <p:spPr bwMode="auto">
          <a:xfrm>
            <a:off x="3343251" y="4271954"/>
            <a:ext cx="2076450" cy="406400"/>
          </a:xfrm>
          <a:prstGeom prst="rect">
            <a:avLst/>
          </a:prstGeom>
          <a:solidFill>
            <a:schemeClr val="tx2">
              <a:lumMod val="40000"/>
              <a:lumOff val="60000"/>
            </a:schemeClr>
          </a:solidFill>
          <a:ln w="63500">
            <a:solidFill>
              <a:schemeClr val="accent3">
                <a:lumMod val="50000"/>
              </a:schemeClr>
            </a:solidFill>
            <a:miter lim="800000"/>
            <a:headEnd/>
            <a:tailEnd/>
          </a:ln>
          <a:effectLst/>
        </p:spPr>
        <p:txBody>
          <a:bodyPr wrap="none">
            <a:spAutoFit/>
          </a:bodyPr>
          <a:lstStyle/>
          <a:p>
            <a:pPr algn="ctr"/>
            <a:r>
              <a:rPr lang="en-US" sz="2000" dirty="0"/>
              <a:t>Compare Answers</a:t>
            </a:r>
          </a:p>
        </p:txBody>
      </p:sp>
      <p:cxnSp>
        <p:nvCxnSpPr>
          <p:cNvPr id="6162" name="AutoShape 18"/>
          <p:cNvCxnSpPr>
            <a:cxnSpLocks noChangeShapeType="1"/>
            <a:stCxn id="6152" idx="4"/>
            <a:endCxn id="6161" idx="0"/>
          </p:cNvCxnSpPr>
          <p:nvPr/>
        </p:nvCxnSpPr>
        <p:spPr bwMode="auto">
          <a:xfrm>
            <a:off x="2709838" y="4043354"/>
            <a:ext cx="1671638" cy="228600"/>
          </a:xfrm>
          <a:prstGeom prst="straightConnector1">
            <a:avLst/>
          </a:prstGeom>
          <a:noFill/>
          <a:ln w="63500">
            <a:solidFill>
              <a:schemeClr val="accent3">
                <a:lumMod val="50000"/>
              </a:schemeClr>
            </a:solidFill>
            <a:round/>
            <a:headEnd/>
            <a:tailEnd type="arrow" w="sm" len="sm"/>
          </a:ln>
          <a:effectLst/>
        </p:spPr>
      </p:cxnSp>
      <p:cxnSp>
        <p:nvCxnSpPr>
          <p:cNvPr id="6163" name="AutoShape 19"/>
          <p:cNvCxnSpPr>
            <a:cxnSpLocks noChangeShapeType="1"/>
            <a:stCxn id="6155" idx="2"/>
            <a:endCxn id="6161" idx="0"/>
          </p:cNvCxnSpPr>
          <p:nvPr/>
        </p:nvCxnSpPr>
        <p:spPr bwMode="auto">
          <a:xfrm flipH="1">
            <a:off x="4381476" y="3916354"/>
            <a:ext cx="1703387" cy="355600"/>
          </a:xfrm>
          <a:prstGeom prst="straightConnector1">
            <a:avLst/>
          </a:prstGeom>
          <a:noFill/>
          <a:ln w="63500">
            <a:solidFill>
              <a:schemeClr val="accent3">
                <a:lumMod val="50000"/>
              </a:schemeClr>
            </a:solidFill>
            <a:round/>
            <a:headEnd/>
            <a:tailEnd type="arrow" w="sm" len="sm"/>
          </a:ln>
          <a:effectLst/>
        </p:spPr>
      </p:cxnSp>
      <p:cxnSp>
        <p:nvCxnSpPr>
          <p:cNvPr id="6164" name="AutoShape 20"/>
          <p:cNvCxnSpPr>
            <a:cxnSpLocks noChangeShapeType="1"/>
            <a:stCxn id="6161" idx="2"/>
          </p:cNvCxnSpPr>
          <p:nvPr/>
        </p:nvCxnSpPr>
        <p:spPr bwMode="auto">
          <a:xfrm>
            <a:off x="4381476" y="4678354"/>
            <a:ext cx="4762" cy="355600"/>
          </a:xfrm>
          <a:prstGeom prst="straightConnector1">
            <a:avLst/>
          </a:prstGeom>
          <a:noFill/>
          <a:ln w="63500">
            <a:solidFill>
              <a:schemeClr val="accent3">
                <a:lumMod val="50000"/>
              </a:schemeClr>
            </a:solidFill>
            <a:round/>
            <a:headEnd/>
            <a:tailEnd type="arrow" w="sm" len="sm"/>
          </a:ln>
          <a:effectLst/>
        </p:spPr>
      </p:cxnSp>
      <p:cxnSp>
        <p:nvCxnSpPr>
          <p:cNvPr id="6165" name="AutoShape 21"/>
          <p:cNvCxnSpPr>
            <a:cxnSpLocks noChangeShapeType="1"/>
            <a:stCxn id="6174" idx="2"/>
            <a:endCxn id="6166" idx="3"/>
          </p:cNvCxnSpPr>
          <p:nvPr/>
        </p:nvCxnSpPr>
        <p:spPr bwMode="auto">
          <a:xfrm flipH="1">
            <a:off x="2200251" y="5440354"/>
            <a:ext cx="2193925" cy="711200"/>
          </a:xfrm>
          <a:prstGeom prst="straightConnector1">
            <a:avLst/>
          </a:prstGeom>
          <a:noFill/>
          <a:ln w="63500">
            <a:solidFill>
              <a:schemeClr val="accent3">
                <a:lumMod val="50000"/>
              </a:schemeClr>
            </a:solidFill>
            <a:round/>
            <a:headEnd/>
            <a:tailEnd type="arrow" w="sm" len="sm"/>
          </a:ln>
          <a:effectLst/>
        </p:spPr>
      </p:cxnSp>
      <p:sp>
        <p:nvSpPr>
          <p:cNvPr id="6166" name="Text Box 22"/>
          <p:cNvSpPr txBox="1">
            <a:spLocks noChangeArrowheads="1"/>
          </p:cNvSpPr>
          <p:nvPr/>
        </p:nvSpPr>
        <p:spPr bwMode="auto">
          <a:xfrm>
            <a:off x="1071538" y="5948354"/>
            <a:ext cx="1128713" cy="406400"/>
          </a:xfrm>
          <a:prstGeom prst="rect">
            <a:avLst/>
          </a:prstGeom>
          <a:solidFill>
            <a:schemeClr val="tx2">
              <a:lumMod val="40000"/>
              <a:lumOff val="60000"/>
            </a:schemeClr>
          </a:solidFill>
          <a:ln w="63500">
            <a:solidFill>
              <a:schemeClr val="accent3">
                <a:lumMod val="50000"/>
              </a:schemeClr>
            </a:solidFill>
            <a:prstDash val="lgDashDot"/>
            <a:miter lim="800000"/>
            <a:headEnd/>
            <a:tailEnd/>
          </a:ln>
          <a:effectLst/>
        </p:spPr>
        <p:txBody>
          <a:bodyPr wrap="none">
            <a:spAutoFit/>
          </a:bodyPr>
          <a:lstStyle/>
          <a:p>
            <a:r>
              <a:rPr lang="en-US" sz="2000"/>
              <a:t>If correct</a:t>
            </a:r>
          </a:p>
        </p:txBody>
      </p:sp>
      <p:cxnSp>
        <p:nvCxnSpPr>
          <p:cNvPr id="6168" name="AutoShape 24"/>
          <p:cNvCxnSpPr>
            <a:cxnSpLocks noChangeShapeType="1"/>
            <a:stCxn id="6166" idx="1"/>
            <a:endCxn id="6148" idx="2"/>
          </p:cNvCxnSpPr>
          <p:nvPr/>
        </p:nvCxnSpPr>
        <p:spPr bwMode="auto">
          <a:xfrm rot="10800000" flipH="1">
            <a:off x="1071538" y="2214554"/>
            <a:ext cx="2387600" cy="3937000"/>
          </a:xfrm>
          <a:prstGeom prst="bentConnector3">
            <a:avLst>
              <a:gd name="adj1" fmla="val -9574"/>
            </a:avLst>
          </a:prstGeom>
          <a:noFill/>
          <a:ln w="63500">
            <a:solidFill>
              <a:schemeClr val="accent3">
                <a:lumMod val="50000"/>
              </a:schemeClr>
            </a:solidFill>
            <a:miter lim="800000"/>
            <a:headEnd/>
            <a:tailEnd type="arrow" w="sm" len="sm"/>
          </a:ln>
          <a:effectLst/>
        </p:spPr>
      </p:cxnSp>
      <p:cxnSp>
        <p:nvCxnSpPr>
          <p:cNvPr id="6169" name="AutoShape 25"/>
          <p:cNvCxnSpPr>
            <a:cxnSpLocks noChangeShapeType="1"/>
            <a:stCxn id="6174" idx="2"/>
            <a:endCxn id="6170" idx="3"/>
          </p:cNvCxnSpPr>
          <p:nvPr/>
        </p:nvCxnSpPr>
        <p:spPr bwMode="auto">
          <a:xfrm>
            <a:off x="4394176" y="5440354"/>
            <a:ext cx="2241550" cy="785813"/>
          </a:xfrm>
          <a:prstGeom prst="straightConnector1">
            <a:avLst/>
          </a:prstGeom>
          <a:noFill/>
          <a:ln w="63500">
            <a:solidFill>
              <a:schemeClr val="accent3">
                <a:lumMod val="50000"/>
              </a:schemeClr>
            </a:solidFill>
            <a:round/>
            <a:headEnd/>
            <a:tailEnd type="arrow" w="sm" len="sm"/>
          </a:ln>
          <a:effectLst/>
        </p:spPr>
      </p:cxnSp>
      <p:sp>
        <p:nvSpPr>
          <p:cNvPr id="6170" name="Text Box 26"/>
          <p:cNvSpPr txBox="1">
            <a:spLocks noChangeArrowheads="1"/>
          </p:cNvSpPr>
          <p:nvPr/>
        </p:nvSpPr>
        <p:spPr bwMode="auto">
          <a:xfrm flipH="1">
            <a:off x="6634138" y="6024554"/>
            <a:ext cx="1325563" cy="406400"/>
          </a:xfrm>
          <a:prstGeom prst="rect">
            <a:avLst/>
          </a:prstGeom>
          <a:solidFill>
            <a:schemeClr val="tx2">
              <a:lumMod val="40000"/>
              <a:lumOff val="60000"/>
            </a:schemeClr>
          </a:solidFill>
          <a:ln w="63500">
            <a:solidFill>
              <a:schemeClr val="accent3">
                <a:lumMod val="50000"/>
              </a:schemeClr>
            </a:solidFill>
            <a:prstDash val="lgDashDot"/>
            <a:miter lim="800000"/>
            <a:headEnd/>
            <a:tailEnd/>
          </a:ln>
          <a:effectLst/>
        </p:spPr>
        <p:txBody>
          <a:bodyPr wrap="none">
            <a:spAutoFit/>
          </a:bodyPr>
          <a:lstStyle/>
          <a:p>
            <a:r>
              <a:rPr lang="en-US" sz="2000"/>
              <a:t>If incorrect</a:t>
            </a:r>
          </a:p>
        </p:txBody>
      </p:sp>
      <p:cxnSp>
        <p:nvCxnSpPr>
          <p:cNvPr id="6171" name="AutoShape 27"/>
          <p:cNvCxnSpPr>
            <a:cxnSpLocks noChangeShapeType="1"/>
            <a:stCxn id="6170" idx="1"/>
            <a:endCxn id="6148" idx="6"/>
          </p:cNvCxnSpPr>
          <p:nvPr/>
        </p:nvCxnSpPr>
        <p:spPr bwMode="auto">
          <a:xfrm flipH="1" flipV="1">
            <a:off x="5059338" y="2214554"/>
            <a:ext cx="2901950" cy="4011613"/>
          </a:xfrm>
          <a:prstGeom prst="bentConnector3">
            <a:avLst>
              <a:gd name="adj1" fmla="val -7824"/>
            </a:avLst>
          </a:prstGeom>
          <a:noFill/>
          <a:ln w="63500">
            <a:solidFill>
              <a:schemeClr val="accent3">
                <a:lumMod val="50000"/>
              </a:schemeClr>
            </a:solidFill>
            <a:miter lim="800000"/>
            <a:headEnd/>
            <a:tailEnd type="arrow" w="sm" len="sm"/>
          </a:ln>
          <a:effectLst/>
        </p:spPr>
      </p:cxnSp>
      <p:sp>
        <p:nvSpPr>
          <p:cNvPr id="6172" name="Text Box 28"/>
          <p:cNvSpPr txBox="1">
            <a:spLocks noChangeArrowheads="1"/>
          </p:cNvSpPr>
          <p:nvPr/>
        </p:nvSpPr>
        <p:spPr bwMode="auto">
          <a:xfrm flipH="1">
            <a:off x="7319938" y="3509954"/>
            <a:ext cx="1489075" cy="406400"/>
          </a:xfrm>
          <a:prstGeom prst="rect">
            <a:avLst/>
          </a:prstGeom>
          <a:solidFill>
            <a:schemeClr val="tx2">
              <a:lumMod val="40000"/>
              <a:lumOff val="60000"/>
            </a:schemeClr>
          </a:solidFill>
          <a:ln w="63500">
            <a:solidFill>
              <a:schemeClr val="accent3">
                <a:lumMod val="50000"/>
              </a:schemeClr>
            </a:solidFill>
            <a:miter lim="800000"/>
            <a:headEnd/>
            <a:tailEnd/>
          </a:ln>
          <a:effectLst/>
        </p:spPr>
        <p:txBody>
          <a:bodyPr wrap="none">
            <a:spAutoFit/>
          </a:bodyPr>
          <a:lstStyle/>
          <a:p>
            <a:r>
              <a:rPr lang="en-US" sz="2000" dirty="0"/>
              <a:t>Remediation</a:t>
            </a:r>
          </a:p>
        </p:txBody>
      </p:sp>
      <p:sp>
        <p:nvSpPr>
          <p:cNvPr id="6174" name="Text Box 30"/>
          <p:cNvSpPr txBox="1">
            <a:spLocks noChangeArrowheads="1"/>
          </p:cNvSpPr>
          <p:nvPr/>
        </p:nvSpPr>
        <p:spPr bwMode="auto">
          <a:xfrm>
            <a:off x="3405163" y="5033954"/>
            <a:ext cx="1976438" cy="406400"/>
          </a:xfrm>
          <a:prstGeom prst="rect">
            <a:avLst/>
          </a:prstGeom>
          <a:solidFill>
            <a:schemeClr val="tx2">
              <a:lumMod val="40000"/>
              <a:lumOff val="60000"/>
            </a:schemeClr>
          </a:solidFill>
          <a:ln w="63500">
            <a:solidFill>
              <a:schemeClr val="accent3">
                <a:lumMod val="50000"/>
              </a:schemeClr>
            </a:solidFill>
            <a:miter lim="800000"/>
            <a:headEnd/>
            <a:tailEnd/>
          </a:ln>
          <a:effectLst/>
        </p:spPr>
        <p:txBody>
          <a:bodyPr wrap="none">
            <a:spAutoFit/>
          </a:bodyPr>
          <a:lstStyle/>
          <a:p>
            <a:pPr algn="ctr"/>
            <a:r>
              <a:rPr lang="en-US" sz="2000"/>
              <a:t>Present Feedback</a:t>
            </a:r>
          </a:p>
        </p:txBody>
      </p:sp>
      <p:sp>
        <p:nvSpPr>
          <p:cNvPr id="23" name="Rectangle 22"/>
          <p:cNvSpPr/>
          <p:nvPr/>
        </p:nvSpPr>
        <p:spPr>
          <a:xfrm>
            <a:off x="0" y="6488668"/>
            <a:ext cx="9144000" cy="369332"/>
          </a:xfrm>
          <a:prstGeom prst="rect">
            <a:avLst/>
          </a:prstGeom>
        </p:spPr>
        <p:txBody>
          <a:bodyPr wrap="square">
            <a:spAutoFit/>
          </a:bodyPr>
          <a:lstStyle/>
          <a:p>
            <a:r>
              <a:rPr lang="en-US" sz="1800" dirty="0"/>
              <a:t>Shute and </a:t>
            </a:r>
            <a:r>
              <a:rPr lang="en-US" sz="1800" dirty="0" err="1"/>
              <a:t>Potska</a:t>
            </a:r>
            <a:r>
              <a:rPr lang="en-US" sz="1800" dirty="0"/>
              <a:t> 1996, </a:t>
            </a:r>
            <a:r>
              <a:rPr lang="en-CA" sz="1800" dirty="0"/>
              <a:t>Handbook of Research on Educational Communications and Technology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up)">
                                      <p:cBhvr>
                                        <p:cTn id="7" dur="500"/>
                                        <p:tgtEl>
                                          <p:spTgt spid="6148"/>
                                        </p:tgtEl>
                                      </p:cBhvr>
                                    </p:animEffect>
                                  </p:childTnLst>
                                </p:cTn>
                              </p:par>
                              <p:par>
                                <p:cTn id="8" presetID="22" presetClass="entr" presetSubtype="1" fill="hold" nodeType="withEffect">
                                  <p:stCondLst>
                                    <p:cond delay="0"/>
                                  </p:stCondLst>
                                  <p:childTnLst>
                                    <p:set>
                                      <p:cBhvr>
                                        <p:cTn id="9" dur="1" fill="hold">
                                          <p:stCondLst>
                                            <p:cond delay="0"/>
                                          </p:stCondLst>
                                        </p:cTn>
                                        <p:tgtEl>
                                          <p:spTgt spid="6157"/>
                                        </p:tgtEl>
                                        <p:attrNameLst>
                                          <p:attrName>style.visibility</p:attrName>
                                        </p:attrNameLst>
                                      </p:cBhvr>
                                      <p:to>
                                        <p:strVal val="visible"/>
                                      </p:to>
                                    </p:set>
                                    <p:animEffect transition="in" filter="wipe(up)">
                                      <p:cBhvr>
                                        <p:cTn id="10" dur="500"/>
                                        <p:tgtEl>
                                          <p:spTgt spid="615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154"/>
                                        </p:tgtEl>
                                        <p:attrNameLst>
                                          <p:attrName>style.visibility</p:attrName>
                                        </p:attrNameLst>
                                      </p:cBhvr>
                                      <p:to>
                                        <p:strVal val="visible"/>
                                      </p:to>
                                    </p:set>
                                    <p:animEffect transition="in" filter="wipe(up)">
                                      <p:cBhvr>
                                        <p:cTn id="13" dur="500"/>
                                        <p:tgtEl>
                                          <p:spTgt spid="615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159"/>
                                        </p:tgtEl>
                                        <p:attrNameLst>
                                          <p:attrName>style.visibility</p:attrName>
                                        </p:attrNameLst>
                                      </p:cBhvr>
                                      <p:to>
                                        <p:strVal val="visible"/>
                                      </p:to>
                                    </p:set>
                                    <p:animEffect transition="in" filter="wipe(up)">
                                      <p:cBhvr>
                                        <p:cTn id="18" dur="500"/>
                                        <p:tgtEl>
                                          <p:spTgt spid="61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152"/>
                                        </p:tgtEl>
                                        <p:attrNameLst>
                                          <p:attrName>style.visibility</p:attrName>
                                        </p:attrNameLst>
                                      </p:cBhvr>
                                      <p:to>
                                        <p:strVal val="visible"/>
                                      </p:to>
                                    </p:set>
                                    <p:animEffect transition="in" filter="wipe(up)">
                                      <p:cBhvr>
                                        <p:cTn id="21" dur="500"/>
                                        <p:tgtEl>
                                          <p:spTgt spid="6152"/>
                                        </p:tgtEl>
                                      </p:cBhvr>
                                    </p:animEffect>
                                  </p:childTnLst>
                                </p:cTn>
                              </p:par>
                              <p:par>
                                <p:cTn id="22" presetID="22" presetClass="entr" presetSubtype="1" fill="hold" nodeType="withEffect">
                                  <p:stCondLst>
                                    <p:cond delay="0"/>
                                  </p:stCondLst>
                                  <p:childTnLst>
                                    <p:set>
                                      <p:cBhvr>
                                        <p:cTn id="23" dur="1" fill="hold">
                                          <p:stCondLst>
                                            <p:cond delay="0"/>
                                          </p:stCondLst>
                                        </p:cTn>
                                        <p:tgtEl>
                                          <p:spTgt spid="6160"/>
                                        </p:tgtEl>
                                        <p:attrNameLst>
                                          <p:attrName>style.visibility</p:attrName>
                                        </p:attrNameLst>
                                      </p:cBhvr>
                                      <p:to>
                                        <p:strVal val="visible"/>
                                      </p:to>
                                    </p:set>
                                    <p:animEffect transition="in" filter="wipe(up)">
                                      <p:cBhvr>
                                        <p:cTn id="24" dur="500"/>
                                        <p:tgtEl>
                                          <p:spTgt spid="616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6155"/>
                                        </p:tgtEl>
                                        <p:attrNameLst>
                                          <p:attrName>style.visibility</p:attrName>
                                        </p:attrNameLst>
                                      </p:cBhvr>
                                      <p:to>
                                        <p:strVal val="visible"/>
                                      </p:to>
                                    </p:set>
                                    <p:animEffect transition="in" filter="wipe(up)">
                                      <p:cBhvr>
                                        <p:cTn id="27" dur="500"/>
                                        <p:tgtEl>
                                          <p:spTgt spid="61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162"/>
                                        </p:tgtEl>
                                        <p:attrNameLst>
                                          <p:attrName>style.visibility</p:attrName>
                                        </p:attrNameLst>
                                      </p:cBhvr>
                                      <p:to>
                                        <p:strVal val="visible"/>
                                      </p:to>
                                    </p:set>
                                    <p:animEffect transition="in" filter="wipe(up)">
                                      <p:cBhvr>
                                        <p:cTn id="32" dur="500"/>
                                        <p:tgtEl>
                                          <p:spTgt spid="6162"/>
                                        </p:tgtEl>
                                      </p:cBhvr>
                                    </p:animEffect>
                                  </p:childTnLst>
                                </p:cTn>
                              </p:par>
                              <p:par>
                                <p:cTn id="33" presetID="22" presetClass="entr" presetSubtype="1" fill="hold" nodeType="withEffect">
                                  <p:stCondLst>
                                    <p:cond delay="0"/>
                                  </p:stCondLst>
                                  <p:childTnLst>
                                    <p:set>
                                      <p:cBhvr>
                                        <p:cTn id="34" dur="1" fill="hold">
                                          <p:stCondLst>
                                            <p:cond delay="0"/>
                                          </p:stCondLst>
                                        </p:cTn>
                                        <p:tgtEl>
                                          <p:spTgt spid="6163"/>
                                        </p:tgtEl>
                                        <p:attrNameLst>
                                          <p:attrName>style.visibility</p:attrName>
                                        </p:attrNameLst>
                                      </p:cBhvr>
                                      <p:to>
                                        <p:strVal val="visible"/>
                                      </p:to>
                                    </p:set>
                                    <p:animEffect transition="in" filter="wipe(up)">
                                      <p:cBhvr>
                                        <p:cTn id="35" dur="500"/>
                                        <p:tgtEl>
                                          <p:spTgt spid="6163"/>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6161"/>
                                        </p:tgtEl>
                                        <p:attrNameLst>
                                          <p:attrName>style.visibility</p:attrName>
                                        </p:attrNameLst>
                                      </p:cBhvr>
                                      <p:to>
                                        <p:strVal val="visible"/>
                                      </p:to>
                                    </p:set>
                                    <p:animEffect transition="in" filter="wipe(up)">
                                      <p:cBhvr>
                                        <p:cTn id="38" dur="500"/>
                                        <p:tgtEl>
                                          <p:spTgt spid="616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6164"/>
                                        </p:tgtEl>
                                        <p:attrNameLst>
                                          <p:attrName>style.visibility</p:attrName>
                                        </p:attrNameLst>
                                      </p:cBhvr>
                                      <p:to>
                                        <p:strVal val="visible"/>
                                      </p:to>
                                    </p:set>
                                    <p:animEffect transition="in" filter="wipe(up)">
                                      <p:cBhvr>
                                        <p:cTn id="43" dur="500"/>
                                        <p:tgtEl>
                                          <p:spTgt spid="616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6174"/>
                                        </p:tgtEl>
                                        <p:attrNameLst>
                                          <p:attrName>style.visibility</p:attrName>
                                        </p:attrNameLst>
                                      </p:cBhvr>
                                      <p:to>
                                        <p:strVal val="visible"/>
                                      </p:to>
                                    </p:set>
                                    <p:animEffect transition="in" filter="wipe(up)">
                                      <p:cBhvr>
                                        <p:cTn id="46" dur="500"/>
                                        <p:tgtEl>
                                          <p:spTgt spid="617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6165"/>
                                        </p:tgtEl>
                                        <p:attrNameLst>
                                          <p:attrName>style.visibility</p:attrName>
                                        </p:attrNameLst>
                                      </p:cBhvr>
                                      <p:to>
                                        <p:strVal val="visible"/>
                                      </p:to>
                                    </p:set>
                                    <p:animEffect transition="in" filter="wipe(down)">
                                      <p:cBhvr>
                                        <p:cTn id="51" dur="500"/>
                                        <p:tgtEl>
                                          <p:spTgt spid="616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166"/>
                                        </p:tgtEl>
                                        <p:attrNameLst>
                                          <p:attrName>style.visibility</p:attrName>
                                        </p:attrNameLst>
                                      </p:cBhvr>
                                      <p:to>
                                        <p:strVal val="visible"/>
                                      </p:to>
                                    </p:set>
                                    <p:animEffect transition="in" filter="wipe(down)">
                                      <p:cBhvr>
                                        <p:cTn id="54" dur="500"/>
                                        <p:tgtEl>
                                          <p:spTgt spid="6166"/>
                                        </p:tgtEl>
                                      </p:cBhvr>
                                    </p:animEffect>
                                  </p:childTnLst>
                                </p:cTn>
                              </p:par>
                              <p:par>
                                <p:cTn id="55" presetID="22" presetClass="entr" presetSubtype="4" fill="hold" nodeType="withEffect">
                                  <p:stCondLst>
                                    <p:cond delay="0"/>
                                  </p:stCondLst>
                                  <p:childTnLst>
                                    <p:set>
                                      <p:cBhvr>
                                        <p:cTn id="56" dur="1" fill="hold">
                                          <p:stCondLst>
                                            <p:cond delay="0"/>
                                          </p:stCondLst>
                                        </p:cTn>
                                        <p:tgtEl>
                                          <p:spTgt spid="6168"/>
                                        </p:tgtEl>
                                        <p:attrNameLst>
                                          <p:attrName>style.visibility</p:attrName>
                                        </p:attrNameLst>
                                      </p:cBhvr>
                                      <p:to>
                                        <p:strVal val="visible"/>
                                      </p:to>
                                    </p:set>
                                    <p:animEffect transition="in" filter="wipe(down)">
                                      <p:cBhvr>
                                        <p:cTn id="57" dur="500"/>
                                        <p:tgtEl>
                                          <p:spTgt spid="616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169"/>
                                        </p:tgtEl>
                                        <p:attrNameLst>
                                          <p:attrName>style.visibility</p:attrName>
                                        </p:attrNameLst>
                                      </p:cBhvr>
                                      <p:to>
                                        <p:strVal val="visible"/>
                                      </p:to>
                                    </p:set>
                                    <p:animEffect transition="in" filter="wipe(down)">
                                      <p:cBhvr>
                                        <p:cTn id="62" dur="500"/>
                                        <p:tgtEl>
                                          <p:spTgt spid="616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170"/>
                                        </p:tgtEl>
                                        <p:attrNameLst>
                                          <p:attrName>style.visibility</p:attrName>
                                        </p:attrNameLst>
                                      </p:cBhvr>
                                      <p:to>
                                        <p:strVal val="visible"/>
                                      </p:to>
                                    </p:set>
                                    <p:animEffect transition="in" filter="wipe(down)">
                                      <p:cBhvr>
                                        <p:cTn id="65" dur="500"/>
                                        <p:tgtEl>
                                          <p:spTgt spid="6170"/>
                                        </p:tgtEl>
                                      </p:cBhvr>
                                    </p:animEffect>
                                  </p:childTnLst>
                                </p:cTn>
                              </p:par>
                              <p:par>
                                <p:cTn id="66" presetID="22" presetClass="entr" presetSubtype="4" fill="hold" nodeType="withEffect">
                                  <p:stCondLst>
                                    <p:cond delay="0"/>
                                  </p:stCondLst>
                                  <p:childTnLst>
                                    <p:set>
                                      <p:cBhvr>
                                        <p:cTn id="67" dur="1" fill="hold">
                                          <p:stCondLst>
                                            <p:cond delay="0"/>
                                          </p:stCondLst>
                                        </p:cTn>
                                        <p:tgtEl>
                                          <p:spTgt spid="6171"/>
                                        </p:tgtEl>
                                        <p:attrNameLst>
                                          <p:attrName>style.visibility</p:attrName>
                                        </p:attrNameLst>
                                      </p:cBhvr>
                                      <p:to>
                                        <p:strVal val="visible"/>
                                      </p:to>
                                    </p:set>
                                    <p:animEffect transition="in" filter="wipe(down)">
                                      <p:cBhvr>
                                        <p:cTn id="68" dur="500"/>
                                        <p:tgtEl>
                                          <p:spTgt spid="617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6172"/>
                                        </p:tgtEl>
                                        <p:attrNameLst>
                                          <p:attrName>style.visibility</p:attrName>
                                        </p:attrNameLst>
                                      </p:cBhvr>
                                      <p:to>
                                        <p:strVal val="visible"/>
                                      </p:to>
                                    </p:set>
                                    <p:animEffect transition="in" filter="wipe(down)">
                                      <p:cBhvr>
                                        <p:cTn id="71" dur="500"/>
                                        <p:tgtEl>
                                          <p:spTgt spid="6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2" grpId="0" animBg="1"/>
      <p:bldP spid="6154" grpId="0" animBg="1"/>
      <p:bldP spid="6155" grpId="0" animBg="1"/>
      <p:bldP spid="6161" grpId="0" animBg="1"/>
      <p:bldP spid="6166" grpId="0" animBg="1"/>
      <p:bldP spid="6170" grpId="0" animBg="1"/>
      <p:bldP spid="6172" grpId="0" animBg="1"/>
      <p:bldP spid="61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title"/>
          </p:nvPr>
        </p:nvSpPr>
        <p:spPr>
          <a:xfrm>
            <a:off x="395288" y="620713"/>
            <a:ext cx="7772400" cy="695325"/>
          </a:xfrm>
          <a:noFill/>
          <a:ln/>
        </p:spPr>
        <p:txBody>
          <a:bodyPr/>
          <a:lstStyle/>
          <a:p>
            <a:r>
              <a:rPr lang="en-US"/>
              <a:t>Capturing  SE in the Student Model</a:t>
            </a:r>
          </a:p>
        </p:txBody>
      </p:sp>
      <p:sp>
        <p:nvSpPr>
          <p:cNvPr id="1648643" name="Rectangle 3"/>
          <p:cNvSpPr>
            <a:spLocks noChangeArrowheads="1"/>
          </p:cNvSpPr>
          <p:nvPr/>
        </p:nvSpPr>
        <p:spPr bwMode="auto">
          <a:xfrm>
            <a:off x="4284663" y="4724400"/>
            <a:ext cx="719137" cy="936625"/>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n-US"/>
          </a:p>
        </p:txBody>
      </p:sp>
      <p:sp>
        <p:nvSpPr>
          <p:cNvPr id="1648644" name="Text Box 4"/>
          <p:cNvSpPr txBox="1">
            <a:spLocks noChangeArrowheads="1"/>
          </p:cNvSpPr>
          <p:nvPr/>
        </p:nvSpPr>
        <p:spPr bwMode="auto">
          <a:xfrm>
            <a:off x="3059113" y="1557338"/>
            <a:ext cx="1373187" cy="581025"/>
          </a:xfrm>
          <a:prstGeom prst="rect">
            <a:avLst/>
          </a:prstGeom>
          <a:noFill/>
          <a:ln w="9525">
            <a:noFill/>
            <a:miter lim="800000"/>
            <a:headEnd/>
            <a:tailEnd/>
          </a:ln>
          <a:effectLst/>
        </p:spPr>
        <p:txBody>
          <a:bodyPr>
            <a:spAutoFit/>
          </a:bodyPr>
          <a:lstStyle/>
          <a:p>
            <a:pPr algn="ctr" eaLnBrk="1" hangingPunct="1"/>
            <a:r>
              <a:rPr lang="en-CA" sz="1600"/>
              <a:t>Positive</a:t>
            </a:r>
          </a:p>
          <a:p>
            <a:pPr algn="ctr" eaLnBrk="1" hangingPunct="1"/>
            <a:r>
              <a:rPr lang="en-CA" sz="1600"/>
              <a:t>Intercept</a:t>
            </a:r>
          </a:p>
        </p:txBody>
      </p:sp>
      <p:sp>
        <p:nvSpPr>
          <p:cNvPr id="1648645" name="Oval 5"/>
          <p:cNvSpPr>
            <a:spLocks noChangeArrowheads="1"/>
          </p:cNvSpPr>
          <p:nvPr/>
        </p:nvSpPr>
        <p:spPr bwMode="auto">
          <a:xfrm>
            <a:off x="3186113" y="1517650"/>
            <a:ext cx="1166812" cy="703263"/>
          </a:xfrm>
          <a:prstGeom prst="ellipse">
            <a:avLst/>
          </a:prstGeom>
          <a:noFill/>
          <a:ln w="28575">
            <a:solidFill>
              <a:srgbClr val="111111"/>
            </a:solidFill>
            <a:round/>
            <a:headEnd/>
            <a:tailEnd/>
          </a:ln>
          <a:effectLst/>
        </p:spPr>
        <p:txBody>
          <a:bodyPr wrap="none" anchor="ctr"/>
          <a:lstStyle/>
          <a:p>
            <a:endParaRPr lang="en-US"/>
          </a:p>
        </p:txBody>
      </p:sp>
      <p:sp>
        <p:nvSpPr>
          <p:cNvPr id="1648646" name="Text Box 6"/>
          <p:cNvSpPr txBox="1">
            <a:spLocks noChangeArrowheads="1"/>
          </p:cNvSpPr>
          <p:nvPr/>
        </p:nvSpPr>
        <p:spPr bwMode="auto">
          <a:xfrm>
            <a:off x="4572000" y="1557338"/>
            <a:ext cx="1373188" cy="581025"/>
          </a:xfrm>
          <a:prstGeom prst="rect">
            <a:avLst/>
          </a:prstGeom>
          <a:noFill/>
          <a:ln w="9525">
            <a:noFill/>
            <a:miter lim="800000"/>
            <a:headEnd/>
            <a:tailEnd/>
          </a:ln>
          <a:effectLst/>
        </p:spPr>
        <p:txBody>
          <a:bodyPr>
            <a:spAutoFit/>
          </a:bodyPr>
          <a:lstStyle/>
          <a:p>
            <a:pPr algn="ctr" eaLnBrk="1" hangingPunct="1"/>
            <a:r>
              <a:rPr lang="en-CA" sz="1600"/>
              <a:t>Negative</a:t>
            </a:r>
          </a:p>
          <a:p>
            <a:pPr algn="ctr" eaLnBrk="1" hangingPunct="1"/>
            <a:r>
              <a:rPr lang="en-CA" sz="1600"/>
              <a:t>Intercept</a:t>
            </a:r>
          </a:p>
        </p:txBody>
      </p:sp>
      <p:sp>
        <p:nvSpPr>
          <p:cNvPr id="1648647" name="Oval 7"/>
          <p:cNvSpPr>
            <a:spLocks noChangeArrowheads="1"/>
          </p:cNvSpPr>
          <p:nvPr/>
        </p:nvSpPr>
        <p:spPr bwMode="auto">
          <a:xfrm>
            <a:off x="4716463" y="1557338"/>
            <a:ext cx="1155700" cy="703262"/>
          </a:xfrm>
          <a:prstGeom prst="ellipse">
            <a:avLst/>
          </a:prstGeom>
          <a:noFill/>
          <a:ln w="28575">
            <a:solidFill>
              <a:srgbClr val="111111"/>
            </a:solidFill>
            <a:round/>
            <a:headEnd/>
            <a:tailEnd/>
          </a:ln>
          <a:effectLst/>
        </p:spPr>
        <p:txBody>
          <a:bodyPr wrap="none" anchor="ctr"/>
          <a:lstStyle/>
          <a:p>
            <a:endParaRPr lang="en-US"/>
          </a:p>
        </p:txBody>
      </p:sp>
      <p:sp>
        <p:nvSpPr>
          <p:cNvPr id="1648648" name="Text Box 8"/>
          <p:cNvSpPr txBox="1">
            <a:spLocks noChangeArrowheads="1"/>
          </p:cNvSpPr>
          <p:nvPr/>
        </p:nvSpPr>
        <p:spPr bwMode="auto">
          <a:xfrm>
            <a:off x="6084888" y="1485900"/>
            <a:ext cx="1373187" cy="581025"/>
          </a:xfrm>
          <a:prstGeom prst="rect">
            <a:avLst/>
          </a:prstGeom>
          <a:noFill/>
          <a:ln w="9525">
            <a:noFill/>
            <a:miter lim="800000"/>
            <a:headEnd/>
            <a:tailEnd/>
          </a:ln>
          <a:effectLst/>
        </p:spPr>
        <p:txBody>
          <a:bodyPr>
            <a:spAutoFit/>
          </a:bodyPr>
          <a:lstStyle/>
          <a:p>
            <a:pPr algn="ctr" eaLnBrk="1" hangingPunct="1"/>
            <a:r>
              <a:rPr lang="en-CA" sz="1600"/>
              <a:t>Positive</a:t>
            </a:r>
          </a:p>
          <a:p>
            <a:pPr algn="ctr" eaLnBrk="1" hangingPunct="1"/>
            <a:r>
              <a:rPr lang="en-CA" sz="1600"/>
              <a:t>Slope</a:t>
            </a:r>
          </a:p>
        </p:txBody>
      </p:sp>
      <p:sp>
        <p:nvSpPr>
          <p:cNvPr id="1648649" name="Oval 9"/>
          <p:cNvSpPr>
            <a:spLocks noChangeArrowheads="1"/>
          </p:cNvSpPr>
          <p:nvPr/>
        </p:nvSpPr>
        <p:spPr bwMode="auto">
          <a:xfrm>
            <a:off x="6145213" y="1485900"/>
            <a:ext cx="1311275" cy="703263"/>
          </a:xfrm>
          <a:prstGeom prst="ellipse">
            <a:avLst/>
          </a:prstGeom>
          <a:noFill/>
          <a:ln w="28575">
            <a:solidFill>
              <a:srgbClr val="111111"/>
            </a:solidFill>
            <a:round/>
            <a:headEnd/>
            <a:tailEnd/>
          </a:ln>
          <a:effectLst/>
        </p:spPr>
        <p:txBody>
          <a:bodyPr wrap="none" anchor="ctr"/>
          <a:lstStyle/>
          <a:p>
            <a:endParaRPr lang="en-US"/>
          </a:p>
        </p:txBody>
      </p:sp>
      <p:grpSp>
        <p:nvGrpSpPr>
          <p:cNvPr id="1648650" name="Group 10"/>
          <p:cNvGrpSpPr>
            <a:grpSpLocks/>
          </p:cNvGrpSpPr>
          <p:nvPr/>
        </p:nvGrpSpPr>
        <p:grpSpPr bwMode="auto">
          <a:xfrm>
            <a:off x="3995738" y="3141663"/>
            <a:ext cx="838200" cy="457200"/>
            <a:chOff x="1701" y="2160"/>
            <a:chExt cx="528" cy="288"/>
          </a:xfrm>
        </p:grpSpPr>
        <p:sp>
          <p:nvSpPr>
            <p:cNvPr id="1648651" name="Text Box 11"/>
            <p:cNvSpPr txBox="1">
              <a:spLocks noChangeArrowheads="1"/>
            </p:cNvSpPr>
            <p:nvPr/>
          </p:nvSpPr>
          <p:spPr bwMode="auto">
            <a:xfrm>
              <a:off x="1701" y="2160"/>
              <a:ext cx="524" cy="212"/>
            </a:xfrm>
            <a:prstGeom prst="rect">
              <a:avLst/>
            </a:prstGeom>
            <a:noFill/>
            <a:ln w="952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1</a:t>
              </a:r>
            </a:p>
          </p:txBody>
        </p:sp>
        <p:sp>
          <p:nvSpPr>
            <p:cNvPr id="1648652" name="Oval 12"/>
            <p:cNvSpPr>
              <a:spLocks noChangeArrowheads="1"/>
            </p:cNvSpPr>
            <p:nvPr/>
          </p:nvSpPr>
          <p:spPr bwMode="auto">
            <a:xfrm>
              <a:off x="1701" y="2160"/>
              <a:ext cx="528" cy="288"/>
            </a:xfrm>
            <a:prstGeom prst="ellipse">
              <a:avLst/>
            </a:prstGeom>
            <a:noFill/>
            <a:ln w="28575">
              <a:solidFill>
                <a:srgbClr val="111111"/>
              </a:solidFill>
              <a:round/>
              <a:headEnd/>
              <a:tailEnd/>
            </a:ln>
            <a:effectLst/>
          </p:spPr>
          <p:txBody>
            <a:bodyPr wrap="none" anchor="ctr"/>
            <a:lstStyle/>
            <a:p>
              <a:endParaRPr lang="en-US"/>
            </a:p>
          </p:txBody>
        </p:sp>
      </p:grpSp>
      <p:grpSp>
        <p:nvGrpSpPr>
          <p:cNvPr id="1648653" name="Group 13"/>
          <p:cNvGrpSpPr>
            <a:grpSpLocks/>
          </p:cNvGrpSpPr>
          <p:nvPr/>
        </p:nvGrpSpPr>
        <p:grpSpPr bwMode="auto">
          <a:xfrm>
            <a:off x="6084888" y="3141663"/>
            <a:ext cx="844550" cy="457200"/>
            <a:chOff x="3178" y="1888"/>
            <a:chExt cx="532" cy="288"/>
          </a:xfrm>
        </p:grpSpPr>
        <p:sp>
          <p:nvSpPr>
            <p:cNvPr id="1648654" name="Text Box 14"/>
            <p:cNvSpPr txBox="1">
              <a:spLocks noChangeArrowheads="1"/>
            </p:cNvSpPr>
            <p:nvPr/>
          </p:nvSpPr>
          <p:spPr bwMode="auto">
            <a:xfrm>
              <a:off x="3186" y="1888"/>
              <a:ext cx="524" cy="212"/>
            </a:xfrm>
            <a:prstGeom prst="rect">
              <a:avLst/>
            </a:prstGeom>
            <a:noFill/>
            <a:ln w="2857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2</a:t>
              </a:r>
            </a:p>
          </p:txBody>
        </p:sp>
        <p:sp>
          <p:nvSpPr>
            <p:cNvPr id="1648655" name="Oval 15"/>
            <p:cNvSpPr>
              <a:spLocks noChangeArrowheads="1"/>
            </p:cNvSpPr>
            <p:nvPr/>
          </p:nvSpPr>
          <p:spPr bwMode="auto">
            <a:xfrm>
              <a:off x="3178" y="1888"/>
              <a:ext cx="528" cy="288"/>
            </a:xfrm>
            <a:prstGeom prst="ellipse">
              <a:avLst/>
            </a:prstGeom>
            <a:noFill/>
            <a:ln w="28575">
              <a:solidFill>
                <a:srgbClr val="111111"/>
              </a:solidFill>
              <a:round/>
              <a:headEnd/>
              <a:tailEnd/>
            </a:ln>
            <a:effectLst/>
          </p:spPr>
          <p:txBody>
            <a:bodyPr wrap="none" anchor="ctr"/>
            <a:lstStyle/>
            <a:p>
              <a:endParaRPr lang="en-US"/>
            </a:p>
          </p:txBody>
        </p:sp>
      </p:grpSp>
      <p:grpSp>
        <p:nvGrpSpPr>
          <p:cNvPr id="1648656" name="Group 16"/>
          <p:cNvGrpSpPr>
            <a:grpSpLocks/>
          </p:cNvGrpSpPr>
          <p:nvPr/>
        </p:nvGrpSpPr>
        <p:grpSpPr bwMode="auto">
          <a:xfrm>
            <a:off x="7596188" y="3141663"/>
            <a:ext cx="844550" cy="457200"/>
            <a:chOff x="3850" y="1888"/>
            <a:chExt cx="532" cy="288"/>
          </a:xfrm>
        </p:grpSpPr>
        <p:sp>
          <p:nvSpPr>
            <p:cNvPr id="1648657" name="Text Box 17"/>
            <p:cNvSpPr txBox="1">
              <a:spLocks noChangeArrowheads="1"/>
            </p:cNvSpPr>
            <p:nvPr/>
          </p:nvSpPr>
          <p:spPr bwMode="auto">
            <a:xfrm>
              <a:off x="3858" y="1888"/>
              <a:ext cx="524" cy="212"/>
            </a:xfrm>
            <a:prstGeom prst="rect">
              <a:avLst/>
            </a:prstGeom>
            <a:noFill/>
            <a:ln w="952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3</a:t>
              </a:r>
            </a:p>
          </p:txBody>
        </p:sp>
        <p:sp>
          <p:nvSpPr>
            <p:cNvPr id="1648658" name="Oval 18"/>
            <p:cNvSpPr>
              <a:spLocks noChangeArrowheads="1"/>
            </p:cNvSpPr>
            <p:nvPr/>
          </p:nvSpPr>
          <p:spPr bwMode="auto">
            <a:xfrm>
              <a:off x="3850" y="1888"/>
              <a:ext cx="528" cy="288"/>
            </a:xfrm>
            <a:prstGeom prst="ellipse">
              <a:avLst/>
            </a:prstGeom>
            <a:noFill/>
            <a:ln w="28575">
              <a:solidFill>
                <a:srgbClr val="111111"/>
              </a:solidFill>
              <a:round/>
              <a:headEnd/>
              <a:tailEnd/>
            </a:ln>
            <a:effectLst/>
          </p:spPr>
          <p:txBody>
            <a:bodyPr wrap="none" anchor="ctr"/>
            <a:lstStyle/>
            <a:p>
              <a:endParaRPr lang="en-US"/>
            </a:p>
          </p:txBody>
        </p:sp>
      </p:grpSp>
      <p:sp>
        <p:nvSpPr>
          <p:cNvPr id="1648659" name="Text Box 19"/>
          <p:cNvSpPr txBox="1">
            <a:spLocks noChangeArrowheads="1"/>
          </p:cNvSpPr>
          <p:nvPr/>
        </p:nvSpPr>
        <p:spPr bwMode="auto">
          <a:xfrm>
            <a:off x="5245100" y="4132263"/>
            <a:ext cx="420688" cy="457200"/>
          </a:xfrm>
          <a:prstGeom prst="rect">
            <a:avLst/>
          </a:prstGeom>
          <a:noFill/>
          <a:ln w="9525">
            <a:noFill/>
            <a:miter lim="800000"/>
            <a:headEnd/>
            <a:tailEnd/>
          </a:ln>
          <a:effectLst/>
        </p:spPr>
        <p:txBody>
          <a:bodyPr wrap="none">
            <a:spAutoFit/>
          </a:bodyPr>
          <a:lstStyle/>
          <a:p>
            <a:pPr eaLnBrk="1" hangingPunct="1"/>
            <a:r>
              <a:rPr lang="en-CA" sz="2400" b="0"/>
              <a:t>e</a:t>
            </a:r>
            <a:r>
              <a:rPr lang="en-CA" sz="2400" b="0" baseline="-25000"/>
              <a:t>1</a:t>
            </a:r>
          </a:p>
        </p:txBody>
      </p:sp>
      <p:sp>
        <p:nvSpPr>
          <p:cNvPr id="1648660" name="Oval 20"/>
          <p:cNvSpPr>
            <a:spLocks noChangeArrowheads="1"/>
          </p:cNvSpPr>
          <p:nvPr/>
        </p:nvSpPr>
        <p:spPr bwMode="auto">
          <a:xfrm>
            <a:off x="5121275" y="4227513"/>
            <a:ext cx="609600" cy="381000"/>
          </a:xfrm>
          <a:prstGeom prst="ellipse">
            <a:avLst/>
          </a:prstGeom>
          <a:noFill/>
          <a:ln w="28575">
            <a:solidFill>
              <a:srgbClr val="111111"/>
            </a:solidFill>
            <a:round/>
            <a:headEnd/>
            <a:tailEnd/>
          </a:ln>
          <a:effectLst/>
        </p:spPr>
        <p:txBody>
          <a:bodyPr wrap="none" anchor="ctr"/>
          <a:lstStyle/>
          <a:p>
            <a:endParaRPr lang="en-US"/>
          </a:p>
        </p:txBody>
      </p:sp>
      <p:cxnSp>
        <p:nvCxnSpPr>
          <p:cNvPr id="1648661" name="AutoShape 21"/>
          <p:cNvCxnSpPr>
            <a:cxnSpLocks noChangeShapeType="1"/>
            <a:stCxn id="1648655" idx="0"/>
            <a:endCxn id="1648645" idx="4"/>
          </p:cNvCxnSpPr>
          <p:nvPr/>
        </p:nvCxnSpPr>
        <p:spPr bwMode="auto">
          <a:xfrm rot="5400000" flipH="1">
            <a:off x="4691063" y="1314450"/>
            <a:ext cx="892175" cy="2733675"/>
          </a:xfrm>
          <a:prstGeom prst="curvedConnector3">
            <a:avLst>
              <a:gd name="adj1" fmla="val 50000"/>
            </a:avLst>
          </a:prstGeom>
          <a:noFill/>
          <a:ln w="19050">
            <a:solidFill>
              <a:srgbClr val="111111"/>
            </a:solidFill>
            <a:round/>
            <a:headEnd/>
            <a:tailEnd type="triangle" w="med" len="med"/>
          </a:ln>
          <a:effectLst/>
        </p:spPr>
      </p:cxnSp>
      <p:cxnSp>
        <p:nvCxnSpPr>
          <p:cNvPr id="1648662" name="AutoShape 22"/>
          <p:cNvCxnSpPr>
            <a:cxnSpLocks noChangeShapeType="1"/>
            <a:stCxn id="1648658" idx="0"/>
            <a:endCxn id="1648668" idx="4"/>
          </p:cNvCxnSpPr>
          <p:nvPr/>
        </p:nvCxnSpPr>
        <p:spPr bwMode="auto">
          <a:xfrm rot="16200000">
            <a:off x="7686675" y="2532063"/>
            <a:ext cx="923925" cy="266700"/>
          </a:xfrm>
          <a:prstGeom prst="curvedConnector3">
            <a:avLst>
              <a:gd name="adj1" fmla="val 50000"/>
            </a:avLst>
          </a:prstGeom>
          <a:noFill/>
          <a:ln w="19050">
            <a:solidFill>
              <a:srgbClr val="111111"/>
            </a:solidFill>
            <a:round/>
            <a:headEnd/>
            <a:tailEnd type="triangle" w="med" len="med"/>
          </a:ln>
          <a:effectLst/>
        </p:spPr>
      </p:cxnSp>
      <p:cxnSp>
        <p:nvCxnSpPr>
          <p:cNvPr id="1648663" name="AutoShape 23"/>
          <p:cNvCxnSpPr>
            <a:cxnSpLocks noChangeShapeType="1"/>
            <a:stCxn id="1648658" idx="0"/>
            <a:endCxn id="1648645" idx="5"/>
          </p:cNvCxnSpPr>
          <p:nvPr/>
        </p:nvCxnSpPr>
        <p:spPr bwMode="auto">
          <a:xfrm rot="5400000" flipH="1">
            <a:off x="5600701" y="712787"/>
            <a:ext cx="995362" cy="3833813"/>
          </a:xfrm>
          <a:prstGeom prst="curvedConnector3">
            <a:avLst>
              <a:gd name="adj1" fmla="val 44815"/>
            </a:avLst>
          </a:prstGeom>
          <a:noFill/>
          <a:ln w="19050">
            <a:solidFill>
              <a:srgbClr val="111111"/>
            </a:solidFill>
            <a:round/>
            <a:headEnd/>
            <a:tailEnd type="triangle" w="med" len="med"/>
          </a:ln>
          <a:effectLst/>
        </p:spPr>
      </p:cxnSp>
      <p:cxnSp>
        <p:nvCxnSpPr>
          <p:cNvPr id="1648664" name="AutoShape 24"/>
          <p:cNvCxnSpPr>
            <a:cxnSpLocks noChangeShapeType="1"/>
            <a:stCxn id="1648652" idx="4"/>
            <a:endCxn id="1648660" idx="1"/>
          </p:cNvCxnSpPr>
          <p:nvPr/>
        </p:nvCxnSpPr>
        <p:spPr bwMode="auto">
          <a:xfrm rot="16200000" flipH="1">
            <a:off x="4484688" y="3543300"/>
            <a:ext cx="655638" cy="795337"/>
          </a:xfrm>
          <a:prstGeom prst="curvedConnector3">
            <a:avLst>
              <a:gd name="adj1" fmla="val 45764"/>
            </a:avLst>
          </a:prstGeom>
          <a:noFill/>
          <a:ln w="19050">
            <a:solidFill>
              <a:srgbClr val="111111"/>
            </a:solidFill>
            <a:round/>
            <a:headEnd/>
            <a:tailEnd type="triangle" w="med" len="med"/>
          </a:ln>
          <a:effectLst/>
        </p:spPr>
      </p:cxnSp>
      <p:cxnSp>
        <p:nvCxnSpPr>
          <p:cNvPr id="1648665" name="AutoShape 25"/>
          <p:cNvCxnSpPr>
            <a:cxnSpLocks noChangeShapeType="1"/>
            <a:stCxn id="1648655" idx="4"/>
            <a:endCxn id="1648660" idx="0"/>
          </p:cNvCxnSpPr>
          <p:nvPr/>
        </p:nvCxnSpPr>
        <p:spPr bwMode="auto">
          <a:xfrm rot="5400000">
            <a:off x="5664994" y="3374231"/>
            <a:ext cx="600075" cy="1077913"/>
          </a:xfrm>
          <a:prstGeom prst="curvedConnector3">
            <a:avLst>
              <a:gd name="adj1" fmla="val 50000"/>
            </a:avLst>
          </a:prstGeom>
          <a:noFill/>
          <a:ln w="19050">
            <a:solidFill>
              <a:srgbClr val="111111"/>
            </a:solidFill>
            <a:round/>
            <a:headEnd/>
            <a:tailEnd type="triangle" w="med" len="med"/>
          </a:ln>
          <a:effectLst/>
        </p:spPr>
      </p:cxnSp>
      <p:cxnSp>
        <p:nvCxnSpPr>
          <p:cNvPr id="1648666" name="AutoShape 26"/>
          <p:cNvCxnSpPr>
            <a:cxnSpLocks noChangeShapeType="1"/>
            <a:stCxn id="1648658" idx="4"/>
            <a:endCxn id="1648660" idx="7"/>
          </p:cNvCxnSpPr>
          <p:nvPr/>
        </p:nvCxnSpPr>
        <p:spPr bwMode="auto">
          <a:xfrm rot="5400000">
            <a:off x="6500813" y="2754312"/>
            <a:ext cx="655638" cy="2373313"/>
          </a:xfrm>
          <a:prstGeom prst="curvedConnector3">
            <a:avLst>
              <a:gd name="adj1" fmla="val 45764"/>
            </a:avLst>
          </a:prstGeom>
          <a:noFill/>
          <a:ln w="19050">
            <a:solidFill>
              <a:srgbClr val="111111"/>
            </a:solidFill>
            <a:round/>
            <a:headEnd/>
            <a:tailEnd type="triangle" w="med" len="med"/>
          </a:ln>
          <a:effectLst/>
        </p:spPr>
      </p:cxnSp>
      <p:cxnSp>
        <p:nvCxnSpPr>
          <p:cNvPr id="1648667" name="AutoShape 27"/>
          <p:cNvCxnSpPr>
            <a:cxnSpLocks noChangeShapeType="1"/>
            <a:stCxn id="1648652" idx="0"/>
            <a:endCxn id="1648649" idx="3"/>
          </p:cNvCxnSpPr>
          <p:nvPr/>
        </p:nvCxnSpPr>
        <p:spPr bwMode="auto">
          <a:xfrm rot="16200000">
            <a:off x="4862513" y="1652588"/>
            <a:ext cx="1027112" cy="1922462"/>
          </a:xfrm>
          <a:prstGeom prst="curvedConnector3">
            <a:avLst>
              <a:gd name="adj1" fmla="val 44977"/>
            </a:avLst>
          </a:prstGeom>
          <a:noFill/>
          <a:ln w="19050">
            <a:solidFill>
              <a:srgbClr val="111111"/>
            </a:solidFill>
            <a:round/>
            <a:headEnd/>
            <a:tailEnd type="triangle" w="med" len="med"/>
          </a:ln>
          <a:effectLst/>
        </p:spPr>
      </p:cxnSp>
      <p:sp>
        <p:nvSpPr>
          <p:cNvPr id="1648668" name="Oval 28"/>
          <p:cNvSpPr>
            <a:spLocks noChangeArrowheads="1"/>
          </p:cNvSpPr>
          <p:nvPr/>
        </p:nvSpPr>
        <p:spPr bwMode="auto">
          <a:xfrm>
            <a:off x="7667625" y="1485900"/>
            <a:ext cx="1228725" cy="703263"/>
          </a:xfrm>
          <a:prstGeom prst="ellipse">
            <a:avLst/>
          </a:prstGeom>
          <a:noFill/>
          <a:ln w="28575">
            <a:solidFill>
              <a:srgbClr val="111111"/>
            </a:solidFill>
            <a:round/>
            <a:headEnd/>
            <a:tailEnd/>
          </a:ln>
          <a:effectLst/>
        </p:spPr>
        <p:txBody>
          <a:bodyPr wrap="none" anchor="ctr"/>
          <a:lstStyle/>
          <a:p>
            <a:pPr algn="ctr"/>
            <a:r>
              <a:rPr lang="en-US" sz="1600"/>
              <a:t>Negative </a:t>
            </a:r>
          </a:p>
          <a:p>
            <a:pPr algn="ctr"/>
            <a:r>
              <a:rPr lang="en-US" sz="1600"/>
              <a:t>Slope</a:t>
            </a:r>
          </a:p>
        </p:txBody>
      </p:sp>
      <p:cxnSp>
        <p:nvCxnSpPr>
          <p:cNvPr id="1648669" name="AutoShape 29"/>
          <p:cNvCxnSpPr>
            <a:cxnSpLocks noChangeShapeType="1"/>
            <a:stCxn id="1648655" idx="0"/>
            <a:endCxn id="1648649" idx="4"/>
          </p:cNvCxnSpPr>
          <p:nvPr/>
        </p:nvCxnSpPr>
        <p:spPr bwMode="auto">
          <a:xfrm rot="16200000">
            <a:off x="6190456" y="2516982"/>
            <a:ext cx="923925" cy="296862"/>
          </a:xfrm>
          <a:prstGeom prst="curvedConnector3">
            <a:avLst>
              <a:gd name="adj1" fmla="val 50000"/>
            </a:avLst>
          </a:prstGeom>
          <a:noFill/>
          <a:ln w="19050">
            <a:solidFill>
              <a:srgbClr val="111111"/>
            </a:solidFill>
            <a:round/>
            <a:headEnd/>
            <a:tailEnd type="triangle" w="med" len="med"/>
          </a:ln>
          <a:effectLst/>
        </p:spPr>
      </p:cxnSp>
      <p:grpSp>
        <p:nvGrpSpPr>
          <p:cNvPr id="1648670" name="Group 30"/>
          <p:cNvGrpSpPr>
            <a:grpSpLocks/>
          </p:cNvGrpSpPr>
          <p:nvPr/>
        </p:nvGrpSpPr>
        <p:grpSpPr bwMode="auto">
          <a:xfrm>
            <a:off x="971550" y="2709863"/>
            <a:ext cx="3009900" cy="703262"/>
            <a:chOff x="612" y="1616"/>
            <a:chExt cx="1896" cy="443"/>
          </a:xfrm>
        </p:grpSpPr>
        <p:sp>
          <p:nvSpPr>
            <p:cNvPr id="1648671" name="Oval 31"/>
            <p:cNvSpPr>
              <a:spLocks noChangeArrowheads="1"/>
            </p:cNvSpPr>
            <p:nvPr/>
          </p:nvSpPr>
          <p:spPr bwMode="auto">
            <a:xfrm>
              <a:off x="612" y="1616"/>
              <a:ext cx="735" cy="443"/>
            </a:xfrm>
            <a:prstGeom prst="ellipse">
              <a:avLst/>
            </a:prstGeom>
            <a:solidFill>
              <a:srgbClr val="EAEAEA"/>
            </a:solidFill>
            <a:ln w="28575">
              <a:solidFill>
                <a:srgbClr val="111111"/>
              </a:solidFill>
              <a:round/>
              <a:headEnd/>
              <a:tailEnd/>
            </a:ln>
            <a:effectLst/>
          </p:spPr>
          <p:txBody>
            <a:bodyPr wrap="none" anchor="ctr"/>
            <a:lstStyle/>
            <a:p>
              <a:pPr algn="ctr"/>
              <a:r>
                <a:rPr lang="en-US" sz="1600"/>
                <a:t>SE</a:t>
              </a:r>
            </a:p>
          </p:txBody>
        </p:sp>
        <p:cxnSp>
          <p:nvCxnSpPr>
            <p:cNvPr id="1648672" name="AutoShape 32"/>
            <p:cNvCxnSpPr>
              <a:cxnSpLocks noChangeShapeType="1"/>
              <a:stCxn id="1648671" idx="6"/>
              <a:endCxn id="1648652" idx="2"/>
            </p:cNvCxnSpPr>
            <p:nvPr/>
          </p:nvCxnSpPr>
          <p:spPr bwMode="auto">
            <a:xfrm>
              <a:off x="1356" y="1838"/>
              <a:ext cx="1152" cy="194"/>
            </a:xfrm>
            <a:prstGeom prst="straightConnector1">
              <a:avLst/>
            </a:prstGeom>
            <a:noFill/>
            <a:ln w="25400">
              <a:solidFill>
                <a:srgbClr val="111111"/>
              </a:solidFill>
              <a:round/>
              <a:headEnd type="none" w="sm" len="sm"/>
              <a:tailEnd type="triangle" w="lg" len="lg"/>
            </a:ln>
            <a:effectLst/>
          </p:spPr>
        </p:cxnSp>
      </p:grpSp>
      <p:sp>
        <p:nvSpPr>
          <p:cNvPr id="1648673" name="Oval 33"/>
          <p:cNvSpPr>
            <a:spLocks noChangeArrowheads="1"/>
          </p:cNvSpPr>
          <p:nvPr/>
        </p:nvSpPr>
        <p:spPr bwMode="auto">
          <a:xfrm>
            <a:off x="684213" y="3933825"/>
            <a:ext cx="1439862" cy="790575"/>
          </a:xfrm>
          <a:prstGeom prst="ellipse">
            <a:avLst/>
          </a:prstGeom>
          <a:solidFill>
            <a:srgbClr val="EAEAEA"/>
          </a:solidFill>
          <a:ln w="28575">
            <a:solidFill>
              <a:srgbClr val="111111"/>
            </a:solidFill>
            <a:round/>
            <a:headEnd/>
            <a:tailEnd/>
          </a:ln>
          <a:effectLst/>
        </p:spPr>
        <p:txBody>
          <a:bodyPr wrap="none" anchor="ctr"/>
          <a:lstStyle/>
          <a:p>
            <a:pPr algn="ctr"/>
            <a:r>
              <a:rPr lang="en-US" sz="1600"/>
              <a:t>SE-Related</a:t>
            </a:r>
          </a:p>
          <a:p>
            <a:pPr algn="ctr"/>
            <a:r>
              <a:rPr lang="en-US" sz="1600"/>
              <a:t>Behavior</a:t>
            </a:r>
          </a:p>
        </p:txBody>
      </p:sp>
      <p:sp>
        <p:nvSpPr>
          <p:cNvPr id="1648674" name="Oval 34"/>
          <p:cNvSpPr>
            <a:spLocks noChangeArrowheads="1"/>
          </p:cNvSpPr>
          <p:nvPr/>
        </p:nvSpPr>
        <p:spPr bwMode="auto">
          <a:xfrm>
            <a:off x="827088" y="1557338"/>
            <a:ext cx="1311275" cy="703262"/>
          </a:xfrm>
          <a:prstGeom prst="ellipse">
            <a:avLst/>
          </a:prstGeom>
          <a:solidFill>
            <a:srgbClr val="EAEAEA"/>
          </a:solidFill>
          <a:ln w="28575">
            <a:solidFill>
              <a:srgbClr val="111111"/>
            </a:solidFill>
            <a:round/>
            <a:headEnd/>
            <a:tailEnd/>
          </a:ln>
          <a:effectLst/>
        </p:spPr>
        <p:txBody>
          <a:bodyPr wrap="none" anchor="ctr"/>
          <a:lstStyle/>
          <a:p>
            <a:pPr algn="ctr"/>
            <a:r>
              <a:rPr lang="en-US" sz="1600"/>
              <a:t>SE Tendency</a:t>
            </a:r>
          </a:p>
        </p:txBody>
      </p:sp>
      <p:cxnSp>
        <p:nvCxnSpPr>
          <p:cNvPr id="1648675" name="AutoShape 35"/>
          <p:cNvCxnSpPr>
            <a:cxnSpLocks noChangeShapeType="1"/>
            <a:stCxn id="1648674" idx="4"/>
            <a:endCxn id="1648671" idx="0"/>
          </p:cNvCxnSpPr>
          <p:nvPr/>
        </p:nvCxnSpPr>
        <p:spPr bwMode="auto">
          <a:xfrm>
            <a:off x="1482725" y="2274888"/>
            <a:ext cx="73025" cy="420687"/>
          </a:xfrm>
          <a:prstGeom prst="straightConnector1">
            <a:avLst/>
          </a:prstGeom>
          <a:noFill/>
          <a:ln w="25400">
            <a:solidFill>
              <a:srgbClr val="111111"/>
            </a:solidFill>
            <a:round/>
            <a:headEnd type="none" w="sm" len="sm"/>
            <a:tailEnd type="triangle" w="lg" len="lg"/>
          </a:ln>
          <a:effectLst/>
        </p:spPr>
      </p:cxnSp>
      <p:cxnSp>
        <p:nvCxnSpPr>
          <p:cNvPr id="1648676" name="AutoShape 36"/>
          <p:cNvCxnSpPr>
            <a:cxnSpLocks noChangeShapeType="1"/>
            <a:stCxn id="1648671" idx="4"/>
            <a:endCxn id="1648673" idx="0"/>
          </p:cNvCxnSpPr>
          <p:nvPr/>
        </p:nvCxnSpPr>
        <p:spPr bwMode="auto">
          <a:xfrm flipH="1">
            <a:off x="1404938" y="3427413"/>
            <a:ext cx="150812" cy="492125"/>
          </a:xfrm>
          <a:prstGeom prst="straightConnector1">
            <a:avLst/>
          </a:prstGeom>
          <a:noFill/>
          <a:ln w="25400">
            <a:solidFill>
              <a:srgbClr val="111111"/>
            </a:solidFill>
            <a:round/>
            <a:headEnd type="none" w="sm" len="sm"/>
            <a:tailEnd type="triangle" w="lg" len="lg"/>
          </a:ln>
          <a:effectLst/>
        </p:spPr>
      </p:cxnSp>
      <p:sp>
        <p:nvSpPr>
          <p:cNvPr id="1648677" name="AutoShape 37"/>
          <p:cNvSpPr>
            <a:spLocks noChangeArrowheads="1"/>
          </p:cNvSpPr>
          <p:nvPr/>
        </p:nvSpPr>
        <p:spPr bwMode="auto">
          <a:xfrm>
            <a:off x="1403350" y="4868863"/>
            <a:ext cx="6121400" cy="1728787"/>
          </a:xfrm>
          <a:prstGeom prst="wedgeRectCallout">
            <a:avLst>
              <a:gd name="adj1" fmla="val -22898"/>
              <a:gd name="adj2" fmla="val -143755"/>
            </a:avLst>
          </a:prstGeom>
          <a:solidFill>
            <a:srgbClr val="FFFF99"/>
          </a:solidFill>
          <a:ln w="12700">
            <a:solidFill>
              <a:srgbClr val="000000"/>
            </a:solidFill>
            <a:miter lim="800000"/>
            <a:headEnd type="none" w="sm" len="sm"/>
            <a:tailEnd type="none" w="sm" len="sm"/>
          </a:ln>
          <a:effectLst/>
        </p:spPr>
        <p:txBody>
          <a:bodyPr/>
          <a:lstStyle/>
          <a:p>
            <a:pPr algn="ctr"/>
            <a:r>
              <a:rPr lang="en-US" sz="2800">
                <a:solidFill>
                  <a:schemeClr val="bg1"/>
                </a:solidFill>
              </a:rPr>
              <a:t>The probability that a student explores a case effectively is now conditional to the probability that the student self-explained that case</a:t>
            </a:r>
          </a:p>
        </p:txBody>
      </p:sp>
      <p:sp>
        <p:nvSpPr>
          <p:cNvPr id="1648678" name="AutoShape 38">
            <a:hlinkClick r:id="" action="ppaction://noaction" highlightClick="1"/>
          </p:cNvPr>
          <p:cNvSpPr>
            <a:spLocks noChangeArrowheads="1"/>
          </p:cNvSpPr>
          <p:nvPr/>
        </p:nvSpPr>
        <p:spPr bwMode="auto">
          <a:xfrm>
            <a:off x="179388" y="6165850"/>
            <a:ext cx="466725" cy="360363"/>
          </a:xfrm>
          <a:prstGeom prst="actionButtonBackPrevious">
            <a:avLst/>
          </a:prstGeom>
          <a:solidFill>
            <a:schemeClr val="tx1"/>
          </a:solidFill>
          <a:ln w="12700">
            <a:noFill/>
            <a:miter lim="800000"/>
            <a:headEnd type="none" w="sm" len="sm"/>
            <a:tailEnd type="none" w="sm" len="sm"/>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486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486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48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3" grpId="0" animBg="1"/>
      <p:bldP spid="1648674" grpId="0" animBg="1"/>
      <p:bldP spid="164867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0" y="404813"/>
            <a:ext cx="8820150" cy="704850"/>
          </a:xfrm>
          <a:ln/>
        </p:spPr>
        <p:txBody>
          <a:bodyPr lIns="92160" tIns="46080" rIns="92160" bIns="4608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3600"/>
              <a:t>Which Behaviors Can We Use </a:t>
            </a:r>
            <a:br>
              <a:rPr lang="en-CA" sz="3600"/>
            </a:br>
            <a:r>
              <a:rPr lang="en-CA" sz="3600"/>
              <a:t>to  Capture SE?</a:t>
            </a:r>
            <a:endParaRPr lang="en-GB" sz="3600"/>
          </a:p>
        </p:txBody>
      </p:sp>
      <p:sp>
        <p:nvSpPr>
          <p:cNvPr id="1404931" name="Rectangle 3"/>
          <p:cNvSpPr>
            <a:spLocks noGrp="1" noChangeArrowheads="1"/>
          </p:cNvSpPr>
          <p:nvPr>
            <p:ph type="body" idx="1"/>
          </p:nvPr>
        </p:nvSpPr>
        <p:spPr>
          <a:xfrm>
            <a:off x="120650" y="1311275"/>
            <a:ext cx="8640763" cy="2087563"/>
          </a:xfrm>
          <a:ln/>
        </p:spPr>
        <p:txBody>
          <a:bodyPr lIns="92160" tIns="46080" rIns="92160" bIns="46080"/>
          <a:lstStyle/>
          <a:p>
            <a:pPr marL="341313"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0"/>
              <a:t>Use  </a:t>
            </a:r>
            <a:r>
              <a:rPr lang="en-GB" sz="2400" b="0">
                <a:solidFill>
                  <a:schemeClr val="bg1"/>
                </a:solidFill>
              </a:rPr>
              <a:t>time</a:t>
            </a:r>
            <a:r>
              <a:rPr lang="en-GB" sz="2400" b="0"/>
              <a:t>: the higher the latency between actions, the more likely self-explanation is =&gt; not very reliable</a:t>
            </a:r>
          </a:p>
          <a:p>
            <a:pPr marL="341313" indent="-341313" defTabSz="457200">
              <a:lnSpc>
                <a:spcPct val="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0"/>
          </a:p>
          <a:p>
            <a:pPr marL="341313" indent="-341313" defTabSz="457200">
              <a:lnSpc>
                <a:spcPct val="40000"/>
              </a:lnSpc>
              <a:buFont typeface="Monotype Sort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0"/>
          </a:p>
          <a:p>
            <a:pPr marL="341313"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b="0"/>
              <a:t>Use </a:t>
            </a:r>
            <a:r>
              <a:rPr lang="en-GB" sz="2400" b="0">
                <a:solidFill>
                  <a:schemeClr val="bg1"/>
                </a:solidFill>
              </a:rPr>
              <a:t>eye-tracking</a:t>
            </a:r>
            <a:r>
              <a:rPr lang="en-GB" sz="2400" b="0"/>
              <a:t> (ET): </a:t>
            </a:r>
            <a:r>
              <a:rPr lang="en-CA" sz="2400" b="0"/>
              <a:t>presence of gaze shifts between plot and equation area, after changing one of the two, as indicator of SE</a:t>
            </a:r>
          </a:p>
          <a:p>
            <a:pPr marL="341313" indent="-341313" defTabSz="457200">
              <a:buFont typeface="Monotype Sort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0"/>
          </a:p>
          <a:p>
            <a:pPr marL="741363" lvl="1" indent="-284163" defTabSz="457200">
              <a:lnSpc>
                <a:spcPct val="50000"/>
              </a:lnSpc>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p>
        </p:txBody>
      </p:sp>
      <p:pic>
        <p:nvPicPr>
          <p:cNvPr id="1404932" name="Picture 4"/>
          <p:cNvPicPr>
            <a:picLocks noChangeAspect="1" noChangeArrowheads="1"/>
          </p:cNvPicPr>
          <p:nvPr/>
        </p:nvPicPr>
        <p:blipFill>
          <a:blip r:embed="rId3" cstate="print"/>
          <a:srcRect/>
          <a:stretch>
            <a:fillRect/>
          </a:stretch>
        </p:blipFill>
        <p:spPr bwMode="auto">
          <a:xfrm>
            <a:off x="2124075" y="3429000"/>
            <a:ext cx="4249738" cy="3294063"/>
          </a:xfrm>
          <a:prstGeom prst="rect">
            <a:avLst/>
          </a:prstGeom>
          <a:noFill/>
          <a:ln w="9525">
            <a:noFill/>
            <a:miter lim="800000"/>
            <a:headEnd/>
            <a:tailEnd/>
          </a:ln>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ChangeArrowheads="1"/>
          </p:cNvSpPr>
          <p:nvPr>
            <p:ph type="title"/>
          </p:nvPr>
        </p:nvSpPr>
        <p:spPr>
          <a:xfrm>
            <a:off x="0" y="0"/>
            <a:ext cx="9144000" cy="1143000"/>
          </a:xfrm>
        </p:spPr>
        <p:txBody>
          <a:bodyPr/>
          <a:lstStyle/>
          <a:p>
            <a:r>
              <a:rPr lang="en-CA"/>
              <a:t>Adding SE Assessment to the Model</a:t>
            </a:r>
          </a:p>
        </p:txBody>
      </p:sp>
      <p:sp>
        <p:nvSpPr>
          <p:cNvPr id="1415197" name="AutoShape 29">
            <a:hlinkClick r:id="" action="ppaction://noaction" highlightClick="1"/>
          </p:cNvPr>
          <p:cNvSpPr>
            <a:spLocks noChangeArrowheads="1"/>
          </p:cNvSpPr>
          <p:nvPr/>
        </p:nvSpPr>
        <p:spPr bwMode="auto">
          <a:xfrm>
            <a:off x="539750" y="6381750"/>
            <a:ext cx="288925" cy="287338"/>
          </a:xfrm>
          <a:prstGeom prst="actionButtonBackPrevious">
            <a:avLst/>
          </a:prstGeom>
          <a:solidFill>
            <a:srgbClr val="FFFF99"/>
          </a:solidFill>
          <a:ln w="12700">
            <a:noFill/>
            <a:miter lim="800000"/>
            <a:headEnd type="none" w="sm" len="sm"/>
            <a:tailEnd type="none" w="sm" len="sm"/>
          </a:ln>
          <a:effectLst/>
        </p:spPr>
        <p:txBody>
          <a:bodyPr wrap="none" anchor="ctr"/>
          <a:lstStyle/>
          <a:p>
            <a:endParaRPr lang="en-US"/>
          </a:p>
        </p:txBody>
      </p:sp>
      <p:sp>
        <p:nvSpPr>
          <p:cNvPr id="1415207" name="Rectangle 39"/>
          <p:cNvSpPr>
            <a:spLocks noChangeArrowheads="1"/>
          </p:cNvSpPr>
          <p:nvPr/>
        </p:nvSpPr>
        <p:spPr bwMode="auto">
          <a:xfrm>
            <a:off x="0" y="1341438"/>
            <a:ext cx="8027988" cy="935037"/>
          </a:xfrm>
          <a:prstGeom prst="rect">
            <a:avLst/>
          </a:prstGeom>
          <a:noFill/>
          <a:ln w="9525">
            <a:noFill/>
            <a:miter lim="800000"/>
            <a:headEnd/>
            <a:tailEnd/>
          </a:ln>
          <a:effectLst/>
        </p:spPr>
        <p:txBody>
          <a:bodyPr lIns="92075" tIns="46038" rIns="92075" bIns="46038"/>
          <a:lstStyle/>
          <a:p>
            <a:pPr marL="342900" indent="-342900">
              <a:lnSpc>
                <a:spcPct val="40000"/>
              </a:lnSpc>
              <a:spcBef>
                <a:spcPct val="20000"/>
              </a:spcBef>
              <a:buClr>
                <a:srgbClr val="CC0000"/>
              </a:buClr>
              <a:buSzPct val="75000"/>
              <a:buFont typeface="Monotype Sorts" pitchFamily="2" charset="2"/>
              <a:buNone/>
            </a:pPr>
            <a:endParaRPr lang="en-CA" sz="2400">
              <a:solidFill>
                <a:srgbClr val="000000"/>
              </a:solidFill>
            </a:endParaRPr>
          </a:p>
          <a:p>
            <a:pPr marL="342900" indent="-342900">
              <a:spcBef>
                <a:spcPct val="20000"/>
              </a:spcBef>
              <a:buClr>
                <a:srgbClr val="CC0000"/>
              </a:buClr>
              <a:buSzPct val="75000"/>
              <a:buFont typeface="Monotype Sorts" pitchFamily="2" charset="2"/>
              <a:buChar char="u"/>
            </a:pPr>
            <a:r>
              <a:rPr lang="en-CA" sz="2800" b="0">
                <a:solidFill>
                  <a:srgbClr val="000000"/>
                </a:solidFill>
              </a:rPr>
              <a:t>Need data to add to the model probabilistic relations on:</a:t>
            </a:r>
          </a:p>
          <a:p>
            <a:pPr marL="742950" lvl="1" indent="-285750">
              <a:spcBef>
                <a:spcPct val="20000"/>
              </a:spcBef>
              <a:buClr>
                <a:srgbClr val="000000"/>
              </a:buClr>
              <a:buFontTx/>
              <a:buChar char="–"/>
            </a:pPr>
            <a:r>
              <a:rPr lang="en-CA" sz="2400" b="0">
                <a:solidFill>
                  <a:srgbClr val="000000"/>
                </a:solidFill>
              </a:rPr>
              <a:t>Presence/Absence of gaze shifts and self-explanation</a:t>
            </a:r>
          </a:p>
          <a:p>
            <a:pPr marL="742950" lvl="1" indent="-285750">
              <a:spcBef>
                <a:spcPct val="20000"/>
              </a:spcBef>
              <a:buClr>
                <a:srgbClr val="000000"/>
              </a:buClr>
              <a:buFontTx/>
              <a:buChar char="–"/>
            </a:pPr>
            <a:r>
              <a:rPr lang="en-CA" sz="2400" b="0">
                <a:solidFill>
                  <a:srgbClr val="000000"/>
                </a:solidFill>
              </a:rPr>
              <a:t>Time between action and self-explanation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52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52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52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p:cNvSpPr>
            <a:spLocks noGrp="1" noChangeArrowheads="1"/>
          </p:cNvSpPr>
          <p:nvPr>
            <p:ph type="title"/>
          </p:nvPr>
        </p:nvSpPr>
        <p:spPr>
          <a:xfrm>
            <a:off x="250825" y="260350"/>
            <a:ext cx="8893175" cy="695325"/>
          </a:xfrm>
        </p:spPr>
        <p:txBody>
          <a:bodyPr/>
          <a:lstStyle/>
          <a:p>
            <a:r>
              <a:rPr lang="en-CA"/>
              <a:t>User Study </a:t>
            </a:r>
            <a:r>
              <a:rPr lang="en-CA" sz="2400"/>
              <a:t>(Conati and Merten 2007)</a:t>
            </a:r>
          </a:p>
        </p:txBody>
      </p:sp>
      <p:sp>
        <p:nvSpPr>
          <p:cNvPr id="1313795" name="Rectangle 3"/>
          <p:cNvSpPr>
            <a:spLocks noGrp="1" noChangeArrowheads="1"/>
          </p:cNvSpPr>
          <p:nvPr>
            <p:ph type="body" sz="half" idx="1"/>
          </p:nvPr>
        </p:nvSpPr>
        <p:spPr>
          <a:xfrm>
            <a:off x="250825" y="981075"/>
            <a:ext cx="8640763" cy="5688013"/>
          </a:xfrm>
          <a:noFill/>
          <a:ln/>
        </p:spPr>
        <p:txBody>
          <a:bodyPr/>
          <a:lstStyle/>
          <a:p>
            <a:pPr>
              <a:buFont typeface="Monotype Sorts" pitchFamily="2" charset="2"/>
              <a:buNone/>
            </a:pPr>
            <a:endParaRPr lang="en-CA"/>
          </a:p>
          <a:p>
            <a:r>
              <a:rPr lang="en-CA" sz="2400" b="0"/>
              <a:t>36 students using ACE while gaze is tracked via an  Eyelink 1 eye tracker</a:t>
            </a:r>
          </a:p>
          <a:p>
            <a:pPr lvl="1"/>
            <a:r>
              <a:rPr lang="en-CA"/>
              <a:t>Encouraged to “think aloud” during interaction</a:t>
            </a:r>
          </a:p>
          <a:p>
            <a:pPr lvl="1">
              <a:lnSpc>
                <a:spcPct val="40000"/>
              </a:lnSpc>
            </a:pPr>
            <a:endParaRPr lang="en-CA"/>
          </a:p>
          <a:p>
            <a:r>
              <a:rPr lang="en-CA" sz="2400" b="0"/>
              <a:t>Pre-test and post-test on concepts targeted by ACE</a:t>
            </a:r>
          </a:p>
          <a:p>
            <a:pPr>
              <a:lnSpc>
                <a:spcPct val="40000"/>
              </a:lnSpc>
            </a:pPr>
            <a:endParaRPr lang="en-CA" sz="2400" b="0"/>
          </a:p>
          <a:p>
            <a:r>
              <a:rPr lang="en-CA" sz="2400" b="0"/>
              <a:t>Software for </a:t>
            </a:r>
            <a:r>
              <a:rPr lang="en-CA" sz="2400" b="0" i="1"/>
              <a:t>on-line</a:t>
            </a:r>
            <a:r>
              <a:rPr lang="en-CA" sz="2400" b="0"/>
              <a:t> detection of relevant attention patterns </a:t>
            </a:r>
          </a:p>
          <a:p>
            <a:pPr lvl="1"/>
            <a:r>
              <a:rPr lang="en-CA"/>
              <a:t>gaze shifts between plot and equation area</a:t>
            </a:r>
          </a:p>
          <a:p>
            <a:pPr>
              <a:lnSpc>
                <a:spcPct val="20000"/>
              </a:lnSpc>
            </a:pPr>
            <a:endParaRPr lang="en-CA" sz="2400" b="0"/>
          </a:p>
          <a:p>
            <a:r>
              <a:rPr lang="en-CA" sz="2400" b="0"/>
              <a:t>Synchronized log files including</a:t>
            </a:r>
          </a:p>
          <a:p>
            <a:pPr lvl="1"/>
            <a:r>
              <a:rPr lang="en-CA"/>
              <a:t>All interface actions</a:t>
            </a:r>
          </a:p>
          <a:p>
            <a:pPr lvl="1"/>
            <a:r>
              <a:rPr lang="en-CA"/>
              <a:t>Gaze shifts</a:t>
            </a:r>
          </a:p>
          <a:p>
            <a:pPr lvl="1">
              <a:lnSpc>
                <a:spcPct val="20000"/>
              </a:lnSpc>
            </a:pPr>
            <a:endParaRPr lang="en-CA"/>
          </a:p>
          <a:p>
            <a:r>
              <a:rPr lang="en-CA" sz="2400" b="0"/>
              <a:t>Video/Audio recordings of each interaction</a:t>
            </a:r>
            <a:r>
              <a:rPr lang="en-CA" sz="2400"/>
              <a:t>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ChangeArrowheads="1"/>
          </p:cNvSpPr>
          <p:nvPr>
            <p:ph type="title"/>
          </p:nvPr>
        </p:nvSpPr>
        <p:spPr>
          <a:xfrm>
            <a:off x="0" y="188913"/>
            <a:ext cx="8520113" cy="692150"/>
          </a:xfrm>
        </p:spPr>
        <p:txBody>
          <a:bodyPr/>
          <a:lstStyle/>
          <a:p>
            <a:r>
              <a:rPr lang="en-CA"/>
              <a:t>Coding Student SE behavior</a:t>
            </a:r>
          </a:p>
        </p:txBody>
      </p:sp>
      <p:sp>
        <p:nvSpPr>
          <p:cNvPr id="1350659" name="Rectangle 3"/>
          <p:cNvSpPr>
            <a:spLocks noGrp="1" noChangeArrowheads="1"/>
          </p:cNvSpPr>
          <p:nvPr>
            <p:ph type="body" idx="1"/>
          </p:nvPr>
        </p:nvSpPr>
        <p:spPr>
          <a:xfrm>
            <a:off x="0" y="1125538"/>
            <a:ext cx="8820150" cy="4114800"/>
          </a:xfrm>
          <a:noFill/>
          <a:ln/>
        </p:spPr>
        <p:txBody>
          <a:bodyPr/>
          <a:lstStyle/>
          <a:p>
            <a:pPr>
              <a:lnSpc>
                <a:spcPct val="40000"/>
              </a:lnSpc>
              <a:buFont typeface="Monotype Sorts" pitchFamily="2" charset="2"/>
              <a:buNone/>
            </a:pPr>
            <a:endParaRPr lang="en-CA" sz="3600" dirty="0"/>
          </a:p>
          <a:p>
            <a:pPr>
              <a:lnSpc>
                <a:spcPct val="0"/>
              </a:lnSpc>
              <a:buFont typeface="Monotype Sorts" pitchFamily="2" charset="2"/>
              <a:buNone/>
            </a:pPr>
            <a:endParaRPr lang="en-CA" sz="3200" dirty="0"/>
          </a:p>
          <a:p>
            <a:pPr>
              <a:lnSpc>
                <a:spcPct val="90000"/>
              </a:lnSpc>
            </a:pPr>
            <a:r>
              <a:rPr lang="en-CA" b="0" dirty="0"/>
              <a:t>Two coders labelled   students’ speech for clear cases of presence or lack of SE (silence did not count as such)</a:t>
            </a:r>
          </a:p>
          <a:p>
            <a:pPr lvl="1">
              <a:lnSpc>
                <a:spcPct val="90000"/>
              </a:lnSpc>
            </a:pPr>
            <a:r>
              <a:rPr lang="en-CA" dirty="0"/>
              <a:t>When students did not think aloud, no data points</a:t>
            </a:r>
          </a:p>
          <a:p>
            <a:pPr lvl="1">
              <a:lnSpc>
                <a:spcPct val="90000"/>
              </a:lnSpc>
            </a:pPr>
            <a:endParaRPr lang="en-CA" dirty="0"/>
          </a:p>
          <a:p>
            <a:pPr>
              <a:lnSpc>
                <a:spcPct val="90000"/>
              </a:lnSpc>
            </a:pPr>
            <a:r>
              <a:rPr lang="en-CA" b="0" dirty="0"/>
              <a:t>149 data points </a:t>
            </a:r>
            <a:r>
              <a:rPr lang="en-CA" b="0" dirty="0">
                <a:solidFill>
                  <a:schemeClr val="bg1"/>
                </a:solidFill>
              </a:rPr>
              <a:t>&lt;exploratory action, SE/no SE&gt;</a:t>
            </a:r>
          </a:p>
          <a:p>
            <a:pPr>
              <a:lnSpc>
                <a:spcPct val="90000"/>
              </a:lnSpc>
            </a:pPr>
            <a:endParaRPr lang="en-CA" b="0" dirty="0">
              <a:solidFill>
                <a:schemeClr val="bg1"/>
              </a:solidFill>
            </a:endParaRPr>
          </a:p>
          <a:p>
            <a:pPr>
              <a:lnSpc>
                <a:spcPct val="90000"/>
              </a:lnSpc>
            </a:pPr>
            <a:r>
              <a:rPr lang="en-CA" b="0" dirty="0" err="1">
                <a:solidFill>
                  <a:srgbClr val="111111"/>
                </a:solidFill>
              </a:rPr>
              <a:t>Sincronized</a:t>
            </a:r>
            <a:r>
              <a:rPr lang="en-CA" b="0" dirty="0">
                <a:solidFill>
                  <a:srgbClr val="111111"/>
                </a:solidFill>
              </a:rPr>
              <a:t> with log files to derive information on</a:t>
            </a:r>
          </a:p>
          <a:p>
            <a:pPr lvl="1">
              <a:lnSpc>
                <a:spcPct val="90000"/>
              </a:lnSpc>
            </a:pPr>
            <a:r>
              <a:rPr lang="en-CA" dirty="0">
                <a:solidFill>
                  <a:srgbClr val="111111"/>
                </a:solidFill>
              </a:rPr>
              <a:t>Presence/absence of Gaze shifts and self-explanation</a:t>
            </a:r>
          </a:p>
          <a:p>
            <a:pPr lvl="1">
              <a:lnSpc>
                <a:spcPct val="90000"/>
              </a:lnSpc>
            </a:pPr>
            <a:r>
              <a:rPr lang="en-CA" dirty="0">
                <a:solidFill>
                  <a:srgbClr val="111111"/>
                </a:solidFill>
              </a:rPr>
              <a:t>self-explanation and time between actions</a:t>
            </a:r>
          </a:p>
          <a:p>
            <a:pPr lvl="1">
              <a:lnSpc>
                <a:spcPct val="90000"/>
              </a:lnSpc>
            </a:pPr>
            <a:endParaRPr lang="en-CA" dirty="0">
              <a:solidFill>
                <a:srgbClr val="111111"/>
              </a:solidFill>
            </a:endParaRPr>
          </a:p>
          <a:p>
            <a:pPr>
              <a:lnSpc>
                <a:spcPct val="90000"/>
              </a:lnSpc>
            </a:pPr>
            <a:r>
              <a:rPr lang="en-CA" b="0" dirty="0">
                <a:solidFill>
                  <a:srgbClr val="111111"/>
                </a:solidFill>
              </a:rPr>
              <a:t>High (low) tendency to self-explain if a student explains at least (less than)  20% of their actions</a:t>
            </a:r>
          </a:p>
          <a:p>
            <a:pPr>
              <a:lnSpc>
                <a:spcPct val="90000"/>
              </a:lnSpc>
            </a:pPr>
            <a:endParaRPr lang="en-CA" dirty="0">
              <a:solidFill>
                <a:srgbClr val="111111"/>
              </a:solidFill>
            </a:endParaRPr>
          </a:p>
          <a:p>
            <a:pPr lvl="1">
              <a:lnSpc>
                <a:spcPct val="90000"/>
              </a:lnSpc>
            </a:pPr>
            <a:endParaRPr lang="en-CA" b="1" dirty="0">
              <a:solidFill>
                <a:srgbClr val="111111"/>
              </a:solidFill>
            </a:endParaRPr>
          </a:p>
          <a:p>
            <a:pPr>
              <a:lnSpc>
                <a:spcPct val="80000"/>
              </a:lnSpc>
              <a:buFont typeface="Monotype Sorts" pitchFamily="2" charset="2"/>
              <a:buNone/>
            </a:pPr>
            <a:endParaRPr lang="en-CA" b="0" dirty="0">
              <a:solidFill>
                <a:srgbClr val="111111"/>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title"/>
          </p:nvPr>
        </p:nvSpPr>
        <p:spPr>
          <a:xfrm>
            <a:off x="250825" y="188913"/>
            <a:ext cx="8520113" cy="692150"/>
          </a:xfrm>
        </p:spPr>
        <p:txBody>
          <a:bodyPr/>
          <a:lstStyle/>
          <a:p>
            <a:r>
              <a:rPr lang="en-CA"/>
              <a:t>Coding Schema</a:t>
            </a:r>
          </a:p>
        </p:txBody>
      </p:sp>
      <p:sp>
        <p:nvSpPr>
          <p:cNvPr id="1317891" name="Rectangle 3"/>
          <p:cNvSpPr>
            <a:spLocks noGrp="1" noChangeArrowheads="1"/>
          </p:cNvSpPr>
          <p:nvPr>
            <p:ph type="body" idx="1"/>
          </p:nvPr>
        </p:nvSpPr>
        <p:spPr>
          <a:xfrm>
            <a:off x="256020" y="1011237"/>
            <a:ext cx="8642350" cy="3560763"/>
          </a:xfrm>
          <a:noFill/>
          <a:ln/>
        </p:spPr>
        <p:txBody>
          <a:bodyPr/>
          <a:lstStyle/>
          <a:p>
            <a:pPr>
              <a:lnSpc>
                <a:spcPct val="40000"/>
              </a:lnSpc>
              <a:buFont typeface="Monotype Sorts" pitchFamily="2" charset="2"/>
              <a:buNone/>
            </a:pPr>
            <a:endParaRPr lang="en-CA" sz="3200" dirty="0"/>
          </a:p>
          <a:p>
            <a:r>
              <a:rPr lang="en-CA" b="0" dirty="0"/>
              <a:t>Positive Self-explanation episodes</a:t>
            </a:r>
          </a:p>
          <a:p>
            <a:pPr lvl="1"/>
            <a:r>
              <a:rPr lang="en-CA" dirty="0"/>
              <a:t>Conclusions on domain specific principles related to exploration process (regardless of correctness)</a:t>
            </a:r>
          </a:p>
          <a:p>
            <a:pPr lvl="1"/>
            <a:r>
              <a:rPr lang="en-CA" dirty="0"/>
              <a:t>Attempted predictions on action outcome</a:t>
            </a:r>
          </a:p>
          <a:p>
            <a:pPr lvl="1">
              <a:lnSpc>
                <a:spcPct val="20000"/>
              </a:lnSpc>
            </a:pPr>
            <a:endParaRPr lang="en-CA" dirty="0"/>
          </a:p>
          <a:p>
            <a:r>
              <a:rPr lang="en-CA" b="0" dirty="0"/>
              <a:t>Negative  (i.e. </a:t>
            </a:r>
            <a:r>
              <a:rPr lang="en-CA" b="0" i="1" dirty="0"/>
              <a:t>absence</a:t>
            </a:r>
            <a:r>
              <a:rPr lang="en-CA" b="0" dirty="0"/>
              <a:t> of SE)</a:t>
            </a:r>
          </a:p>
          <a:p>
            <a:pPr lvl="1"/>
            <a:r>
              <a:rPr lang="en-CA" dirty="0"/>
              <a:t>Simple narration of action outcome</a:t>
            </a:r>
          </a:p>
          <a:p>
            <a:pPr lvl="1"/>
            <a:r>
              <a:rPr lang="en-CA" dirty="0"/>
              <a:t>Isolated expressions of confusion</a:t>
            </a:r>
          </a:p>
          <a:p>
            <a:pPr marL="457200" lvl="1" indent="0">
              <a:buNone/>
            </a:pPr>
            <a:r>
              <a:rPr lang="en-US" sz="1600" dirty="0">
                <a:latin typeface="Arial" panose="020B0604020202020204" pitchFamily="34" charset="0"/>
              </a:rPr>
              <a:t>It is not fully clear to me how they obtain the CPT values in Table 1. It is mentioned that they divide users into two groups, self-explainers and non-self-explainers based on the amount of time they spent self-explaining. Here, I am assuming this is done based on the measurement of explicit self-explanation during the interaction, </a:t>
            </a:r>
            <a:r>
              <a:rPr lang="en-US" sz="1600" dirty="0" err="1">
                <a:latin typeface="Arial" panose="020B0604020202020204" pitchFamily="34" charset="0"/>
              </a:rPr>
              <a:t>ie</a:t>
            </a:r>
            <a:r>
              <a:rPr lang="en-US" sz="1600" dirty="0">
                <a:latin typeface="Arial" panose="020B0604020202020204" pitchFamily="34" charset="0"/>
              </a:rPr>
              <a:t>.. if the user is self-explaining using the interface. However, they use this to define the conditional probabilities for implicit self-explanation. Since we can not measure implicit self-explanation with any validity, I am not sure of how else we might model these probabilities, but the authors should probably have justified why they are using explicit self-explanations to calculate these values.</a:t>
            </a:r>
            <a:endParaRPr lang="en-CA" sz="1600" dirty="0"/>
          </a:p>
          <a:p>
            <a:pPr>
              <a:lnSpc>
                <a:spcPct val="20000"/>
              </a:lnSpc>
              <a:buFont typeface="Monotype Sorts" pitchFamily="2" charset="2"/>
              <a:buNone/>
            </a:pPr>
            <a:endParaRPr lang="en-CA" sz="1600" b="0" dirty="0"/>
          </a:p>
          <a:p>
            <a:pPr lvl="1"/>
            <a:endParaRPr lang="en-CA" dirty="0"/>
          </a:p>
        </p:txBody>
      </p:sp>
      <p:sp>
        <p:nvSpPr>
          <p:cNvPr id="1317893" name="AutoShape 5">
            <a:hlinkClick r:id="rId3" action="ppaction://hlinksldjump" highlightClick="1"/>
          </p:cNvPr>
          <p:cNvSpPr>
            <a:spLocks noChangeArrowheads="1"/>
          </p:cNvSpPr>
          <p:nvPr/>
        </p:nvSpPr>
        <p:spPr bwMode="auto">
          <a:xfrm>
            <a:off x="6804025" y="2924175"/>
            <a:ext cx="215900" cy="288925"/>
          </a:xfrm>
          <a:prstGeom prst="actionButtonForwardNext">
            <a:avLst/>
          </a:prstGeom>
          <a:solidFill>
            <a:schemeClr val="accent1"/>
          </a:solidFill>
          <a:ln w="12700">
            <a:noFill/>
            <a:miter lim="800000"/>
            <a:headEnd type="none" w="sm" len="sm"/>
            <a:tailEnd type="none" w="sm" len="sm"/>
          </a:ln>
          <a:effectLst/>
        </p:spPr>
        <p:txBody>
          <a:bodyPr wrap="none" anchor="ctr"/>
          <a:lstStyle/>
          <a:p>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title"/>
          </p:nvPr>
        </p:nvSpPr>
        <p:spPr>
          <a:xfrm>
            <a:off x="250825" y="188913"/>
            <a:ext cx="8520113" cy="692150"/>
          </a:xfrm>
        </p:spPr>
        <p:txBody>
          <a:bodyPr/>
          <a:lstStyle/>
          <a:p>
            <a:r>
              <a:rPr lang="en-CA"/>
              <a:t>Coding Schema</a:t>
            </a:r>
          </a:p>
        </p:txBody>
      </p:sp>
      <p:sp>
        <p:nvSpPr>
          <p:cNvPr id="1317891" name="Rectangle 3"/>
          <p:cNvSpPr>
            <a:spLocks noGrp="1" noChangeArrowheads="1"/>
          </p:cNvSpPr>
          <p:nvPr>
            <p:ph type="body" idx="1"/>
          </p:nvPr>
        </p:nvSpPr>
        <p:spPr>
          <a:xfrm>
            <a:off x="256020" y="1011237"/>
            <a:ext cx="8642350" cy="3560763"/>
          </a:xfrm>
          <a:noFill/>
          <a:ln/>
        </p:spPr>
        <p:txBody>
          <a:bodyPr/>
          <a:lstStyle/>
          <a:p>
            <a:pPr>
              <a:lnSpc>
                <a:spcPct val="40000"/>
              </a:lnSpc>
              <a:buFont typeface="Monotype Sorts" pitchFamily="2" charset="2"/>
              <a:buNone/>
            </a:pPr>
            <a:endParaRPr lang="en-CA" sz="3200" dirty="0"/>
          </a:p>
          <a:p>
            <a:r>
              <a:rPr lang="en-CA" b="0" dirty="0"/>
              <a:t>Positive Self-explanation episodes</a:t>
            </a:r>
          </a:p>
          <a:p>
            <a:pPr lvl="1"/>
            <a:r>
              <a:rPr lang="en-CA" dirty="0"/>
              <a:t>Conclusions on domain specific principles related to exploration process (regardless of correctness)</a:t>
            </a:r>
          </a:p>
          <a:p>
            <a:pPr lvl="1"/>
            <a:r>
              <a:rPr lang="en-CA" dirty="0"/>
              <a:t>Attempted predictions on action outcome</a:t>
            </a:r>
          </a:p>
          <a:p>
            <a:pPr lvl="1">
              <a:lnSpc>
                <a:spcPct val="20000"/>
              </a:lnSpc>
            </a:pPr>
            <a:endParaRPr lang="en-CA" dirty="0"/>
          </a:p>
          <a:p>
            <a:r>
              <a:rPr lang="en-CA" b="0" dirty="0"/>
              <a:t>Negative  (i.e. </a:t>
            </a:r>
            <a:r>
              <a:rPr lang="en-CA" b="0" i="1" dirty="0"/>
              <a:t>absence</a:t>
            </a:r>
            <a:r>
              <a:rPr lang="en-CA" b="0" dirty="0"/>
              <a:t> of SE)</a:t>
            </a:r>
          </a:p>
          <a:p>
            <a:pPr lvl="1"/>
            <a:r>
              <a:rPr lang="en-CA" dirty="0"/>
              <a:t>Simple narration of action outcome</a:t>
            </a:r>
          </a:p>
          <a:p>
            <a:pPr lvl="1"/>
            <a:r>
              <a:rPr lang="en-CA" dirty="0"/>
              <a:t>Isolated expressions of confusion</a:t>
            </a:r>
          </a:p>
          <a:p>
            <a:pPr>
              <a:lnSpc>
                <a:spcPct val="20000"/>
              </a:lnSpc>
              <a:buFont typeface="Monotype Sorts" pitchFamily="2" charset="2"/>
              <a:buNone/>
            </a:pPr>
            <a:endParaRPr lang="en-CA" sz="1600" b="0" dirty="0"/>
          </a:p>
          <a:p>
            <a:pPr lvl="1"/>
            <a:endParaRPr lang="en-CA" dirty="0"/>
          </a:p>
        </p:txBody>
      </p:sp>
      <p:sp>
        <p:nvSpPr>
          <p:cNvPr id="1317893" name="AutoShape 5">
            <a:hlinkClick r:id="rId3" action="ppaction://hlinksldjump" highlightClick="1"/>
          </p:cNvPr>
          <p:cNvSpPr>
            <a:spLocks noChangeArrowheads="1"/>
          </p:cNvSpPr>
          <p:nvPr/>
        </p:nvSpPr>
        <p:spPr bwMode="auto">
          <a:xfrm>
            <a:off x="6804025" y="2924175"/>
            <a:ext cx="215900" cy="288925"/>
          </a:xfrm>
          <a:prstGeom prst="actionButtonForwardNext">
            <a:avLst/>
          </a:prstGeom>
          <a:solidFill>
            <a:schemeClr val="accent1"/>
          </a:solidFill>
          <a:ln w="12700">
            <a:noFill/>
            <a:miter lim="800000"/>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38187379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a:xfrm>
            <a:off x="0" y="0"/>
            <a:ext cx="9144000" cy="1143000"/>
          </a:xfrm>
        </p:spPr>
        <p:txBody>
          <a:bodyPr/>
          <a:lstStyle/>
          <a:p>
            <a:r>
              <a:rPr lang="en-CA"/>
              <a:t>Adding SE Assessment to the Model</a:t>
            </a:r>
          </a:p>
        </p:txBody>
      </p:sp>
      <p:sp>
        <p:nvSpPr>
          <p:cNvPr id="1654787" name="Text Box 3"/>
          <p:cNvSpPr txBox="1">
            <a:spLocks noChangeArrowheads="1"/>
          </p:cNvSpPr>
          <p:nvPr/>
        </p:nvSpPr>
        <p:spPr bwMode="auto">
          <a:xfrm>
            <a:off x="4284663" y="1620838"/>
            <a:ext cx="1187450" cy="581025"/>
          </a:xfrm>
          <a:prstGeom prst="rect">
            <a:avLst/>
          </a:prstGeom>
          <a:noFill/>
          <a:ln w="9525">
            <a:noFill/>
            <a:miter lim="800000"/>
            <a:headEnd/>
            <a:tailEnd/>
          </a:ln>
          <a:effectLst/>
        </p:spPr>
        <p:txBody>
          <a:bodyPr>
            <a:spAutoFit/>
          </a:bodyPr>
          <a:lstStyle/>
          <a:p>
            <a:pPr algn="ctr" eaLnBrk="1" hangingPunct="1"/>
            <a:r>
              <a:rPr lang="en-CA" sz="1600"/>
              <a:t>Positive</a:t>
            </a:r>
          </a:p>
          <a:p>
            <a:pPr algn="ctr" eaLnBrk="1" hangingPunct="1"/>
            <a:r>
              <a:rPr lang="en-CA" sz="1600"/>
              <a:t>Intercept</a:t>
            </a:r>
          </a:p>
        </p:txBody>
      </p:sp>
      <p:sp>
        <p:nvSpPr>
          <p:cNvPr id="1654788" name="Oval 4"/>
          <p:cNvSpPr>
            <a:spLocks noChangeArrowheads="1"/>
          </p:cNvSpPr>
          <p:nvPr/>
        </p:nvSpPr>
        <p:spPr bwMode="auto">
          <a:xfrm>
            <a:off x="4394200" y="1585913"/>
            <a:ext cx="1008063" cy="631825"/>
          </a:xfrm>
          <a:prstGeom prst="ellipse">
            <a:avLst/>
          </a:prstGeom>
          <a:noFill/>
          <a:ln w="28575">
            <a:solidFill>
              <a:srgbClr val="111111"/>
            </a:solidFill>
            <a:round/>
            <a:headEnd/>
            <a:tailEnd/>
          </a:ln>
          <a:effectLst/>
        </p:spPr>
        <p:txBody>
          <a:bodyPr wrap="none" anchor="ctr"/>
          <a:lstStyle/>
          <a:p>
            <a:endParaRPr lang="en-US"/>
          </a:p>
        </p:txBody>
      </p:sp>
      <p:sp>
        <p:nvSpPr>
          <p:cNvPr id="1654789" name="Text Box 5"/>
          <p:cNvSpPr txBox="1">
            <a:spLocks noChangeArrowheads="1"/>
          </p:cNvSpPr>
          <p:nvPr/>
        </p:nvSpPr>
        <p:spPr bwMode="auto">
          <a:xfrm>
            <a:off x="5592763" y="1620838"/>
            <a:ext cx="1185862" cy="581025"/>
          </a:xfrm>
          <a:prstGeom prst="rect">
            <a:avLst/>
          </a:prstGeom>
          <a:noFill/>
          <a:ln w="9525">
            <a:noFill/>
            <a:miter lim="800000"/>
            <a:headEnd/>
            <a:tailEnd/>
          </a:ln>
          <a:effectLst/>
        </p:spPr>
        <p:txBody>
          <a:bodyPr>
            <a:spAutoFit/>
          </a:bodyPr>
          <a:lstStyle/>
          <a:p>
            <a:pPr algn="ctr" eaLnBrk="1" hangingPunct="1"/>
            <a:r>
              <a:rPr lang="en-CA" sz="1600"/>
              <a:t>Negative</a:t>
            </a:r>
          </a:p>
          <a:p>
            <a:pPr algn="ctr" eaLnBrk="1" hangingPunct="1"/>
            <a:r>
              <a:rPr lang="en-CA" sz="1600"/>
              <a:t>Intercept</a:t>
            </a:r>
          </a:p>
        </p:txBody>
      </p:sp>
      <p:sp>
        <p:nvSpPr>
          <p:cNvPr id="1654790" name="Oval 6"/>
          <p:cNvSpPr>
            <a:spLocks noChangeArrowheads="1"/>
          </p:cNvSpPr>
          <p:nvPr/>
        </p:nvSpPr>
        <p:spPr bwMode="auto">
          <a:xfrm>
            <a:off x="5716588" y="1620838"/>
            <a:ext cx="1000125" cy="633412"/>
          </a:xfrm>
          <a:prstGeom prst="ellipse">
            <a:avLst/>
          </a:prstGeom>
          <a:noFill/>
          <a:ln w="28575">
            <a:solidFill>
              <a:srgbClr val="111111"/>
            </a:solidFill>
            <a:round/>
            <a:headEnd/>
            <a:tailEnd/>
          </a:ln>
          <a:effectLst/>
        </p:spPr>
        <p:txBody>
          <a:bodyPr wrap="none" anchor="ctr"/>
          <a:lstStyle/>
          <a:p>
            <a:endParaRPr lang="en-US"/>
          </a:p>
        </p:txBody>
      </p:sp>
      <p:sp>
        <p:nvSpPr>
          <p:cNvPr id="1654791" name="Text Box 7"/>
          <p:cNvSpPr txBox="1">
            <a:spLocks noChangeArrowheads="1"/>
          </p:cNvSpPr>
          <p:nvPr/>
        </p:nvSpPr>
        <p:spPr bwMode="auto">
          <a:xfrm>
            <a:off x="6899275" y="1557338"/>
            <a:ext cx="1187450" cy="581025"/>
          </a:xfrm>
          <a:prstGeom prst="rect">
            <a:avLst/>
          </a:prstGeom>
          <a:noFill/>
          <a:ln w="9525">
            <a:noFill/>
            <a:miter lim="800000"/>
            <a:headEnd/>
            <a:tailEnd/>
          </a:ln>
          <a:effectLst/>
        </p:spPr>
        <p:txBody>
          <a:bodyPr>
            <a:spAutoFit/>
          </a:bodyPr>
          <a:lstStyle/>
          <a:p>
            <a:pPr algn="ctr" eaLnBrk="1" hangingPunct="1"/>
            <a:r>
              <a:rPr lang="en-CA" sz="1600"/>
              <a:t>Positive</a:t>
            </a:r>
          </a:p>
          <a:p>
            <a:pPr algn="ctr" eaLnBrk="1" hangingPunct="1"/>
            <a:r>
              <a:rPr lang="en-CA" sz="1600"/>
              <a:t>Slope</a:t>
            </a:r>
          </a:p>
        </p:txBody>
      </p:sp>
      <p:sp>
        <p:nvSpPr>
          <p:cNvPr id="1654792" name="Oval 8"/>
          <p:cNvSpPr>
            <a:spLocks noChangeArrowheads="1"/>
          </p:cNvSpPr>
          <p:nvPr/>
        </p:nvSpPr>
        <p:spPr bwMode="auto">
          <a:xfrm>
            <a:off x="6951663" y="1557338"/>
            <a:ext cx="1133475" cy="631825"/>
          </a:xfrm>
          <a:prstGeom prst="ellipse">
            <a:avLst/>
          </a:prstGeom>
          <a:noFill/>
          <a:ln w="28575">
            <a:solidFill>
              <a:srgbClr val="111111"/>
            </a:solidFill>
            <a:round/>
            <a:headEnd/>
            <a:tailEnd/>
          </a:ln>
          <a:effectLst/>
        </p:spPr>
        <p:txBody>
          <a:bodyPr wrap="none" anchor="ctr"/>
          <a:lstStyle/>
          <a:p>
            <a:endParaRPr lang="en-US"/>
          </a:p>
        </p:txBody>
      </p:sp>
      <p:grpSp>
        <p:nvGrpSpPr>
          <p:cNvPr id="1654793" name="Group 9"/>
          <p:cNvGrpSpPr>
            <a:grpSpLocks/>
          </p:cNvGrpSpPr>
          <p:nvPr/>
        </p:nvGrpSpPr>
        <p:grpSpPr bwMode="auto">
          <a:xfrm>
            <a:off x="5364163" y="3068638"/>
            <a:ext cx="833437" cy="411162"/>
            <a:chOff x="1701" y="2160"/>
            <a:chExt cx="607" cy="288"/>
          </a:xfrm>
        </p:grpSpPr>
        <p:sp>
          <p:nvSpPr>
            <p:cNvPr id="1654794" name="Text Box 10"/>
            <p:cNvSpPr txBox="1">
              <a:spLocks noChangeArrowheads="1"/>
            </p:cNvSpPr>
            <p:nvPr/>
          </p:nvSpPr>
          <p:spPr bwMode="auto">
            <a:xfrm>
              <a:off x="1701" y="2160"/>
              <a:ext cx="607" cy="236"/>
            </a:xfrm>
            <a:prstGeom prst="rect">
              <a:avLst/>
            </a:prstGeom>
            <a:noFill/>
            <a:ln w="952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1</a:t>
              </a:r>
            </a:p>
          </p:txBody>
        </p:sp>
        <p:sp>
          <p:nvSpPr>
            <p:cNvPr id="1654795" name="Oval 11"/>
            <p:cNvSpPr>
              <a:spLocks noChangeArrowheads="1"/>
            </p:cNvSpPr>
            <p:nvPr/>
          </p:nvSpPr>
          <p:spPr bwMode="auto">
            <a:xfrm>
              <a:off x="1701" y="2160"/>
              <a:ext cx="528" cy="288"/>
            </a:xfrm>
            <a:prstGeom prst="ellipse">
              <a:avLst/>
            </a:prstGeom>
            <a:noFill/>
            <a:ln w="28575">
              <a:solidFill>
                <a:srgbClr val="111111"/>
              </a:solidFill>
              <a:round/>
              <a:headEnd/>
              <a:tailEnd/>
            </a:ln>
            <a:effectLst/>
          </p:spPr>
          <p:txBody>
            <a:bodyPr wrap="none" anchor="ctr"/>
            <a:lstStyle/>
            <a:p>
              <a:endParaRPr lang="en-US"/>
            </a:p>
          </p:txBody>
        </p:sp>
      </p:grpSp>
      <p:grpSp>
        <p:nvGrpSpPr>
          <p:cNvPr id="1654796" name="Group 12"/>
          <p:cNvGrpSpPr>
            <a:grpSpLocks/>
          </p:cNvGrpSpPr>
          <p:nvPr/>
        </p:nvGrpSpPr>
        <p:grpSpPr bwMode="auto">
          <a:xfrm>
            <a:off x="6899275" y="3046413"/>
            <a:ext cx="842963" cy="411162"/>
            <a:chOff x="3178" y="1888"/>
            <a:chExt cx="614" cy="288"/>
          </a:xfrm>
        </p:grpSpPr>
        <p:sp>
          <p:nvSpPr>
            <p:cNvPr id="1654797" name="Text Box 13"/>
            <p:cNvSpPr txBox="1">
              <a:spLocks noChangeArrowheads="1"/>
            </p:cNvSpPr>
            <p:nvPr/>
          </p:nvSpPr>
          <p:spPr bwMode="auto">
            <a:xfrm>
              <a:off x="3186" y="1888"/>
              <a:ext cx="606" cy="236"/>
            </a:xfrm>
            <a:prstGeom prst="rect">
              <a:avLst/>
            </a:prstGeom>
            <a:noFill/>
            <a:ln w="2857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2</a:t>
              </a:r>
            </a:p>
          </p:txBody>
        </p:sp>
        <p:sp>
          <p:nvSpPr>
            <p:cNvPr id="1654798" name="Oval 14"/>
            <p:cNvSpPr>
              <a:spLocks noChangeArrowheads="1"/>
            </p:cNvSpPr>
            <p:nvPr/>
          </p:nvSpPr>
          <p:spPr bwMode="auto">
            <a:xfrm>
              <a:off x="3178" y="1888"/>
              <a:ext cx="528" cy="288"/>
            </a:xfrm>
            <a:prstGeom prst="ellipse">
              <a:avLst/>
            </a:prstGeom>
            <a:noFill/>
            <a:ln w="28575">
              <a:solidFill>
                <a:srgbClr val="111111"/>
              </a:solidFill>
              <a:round/>
              <a:headEnd/>
              <a:tailEnd/>
            </a:ln>
            <a:effectLst/>
          </p:spPr>
          <p:txBody>
            <a:bodyPr wrap="none" anchor="ctr"/>
            <a:lstStyle/>
            <a:p>
              <a:endParaRPr lang="en-US"/>
            </a:p>
          </p:txBody>
        </p:sp>
      </p:grpSp>
      <p:grpSp>
        <p:nvGrpSpPr>
          <p:cNvPr id="1654799" name="Group 15"/>
          <p:cNvGrpSpPr>
            <a:grpSpLocks/>
          </p:cNvGrpSpPr>
          <p:nvPr/>
        </p:nvGrpSpPr>
        <p:grpSpPr bwMode="auto">
          <a:xfrm>
            <a:off x="8205788" y="3046413"/>
            <a:ext cx="842962" cy="411162"/>
            <a:chOff x="3850" y="1888"/>
            <a:chExt cx="614" cy="288"/>
          </a:xfrm>
        </p:grpSpPr>
        <p:sp>
          <p:nvSpPr>
            <p:cNvPr id="1654800" name="Text Box 16"/>
            <p:cNvSpPr txBox="1">
              <a:spLocks noChangeArrowheads="1"/>
            </p:cNvSpPr>
            <p:nvPr/>
          </p:nvSpPr>
          <p:spPr bwMode="auto">
            <a:xfrm>
              <a:off x="3858" y="1888"/>
              <a:ext cx="606" cy="236"/>
            </a:xfrm>
            <a:prstGeom prst="rect">
              <a:avLst/>
            </a:prstGeom>
            <a:noFill/>
            <a:ln w="952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3</a:t>
              </a:r>
            </a:p>
          </p:txBody>
        </p:sp>
        <p:sp>
          <p:nvSpPr>
            <p:cNvPr id="1654801" name="Oval 17"/>
            <p:cNvSpPr>
              <a:spLocks noChangeArrowheads="1"/>
            </p:cNvSpPr>
            <p:nvPr/>
          </p:nvSpPr>
          <p:spPr bwMode="auto">
            <a:xfrm>
              <a:off x="3850" y="1888"/>
              <a:ext cx="528" cy="288"/>
            </a:xfrm>
            <a:prstGeom prst="ellipse">
              <a:avLst/>
            </a:prstGeom>
            <a:noFill/>
            <a:ln w="28575">
              <a:solidFill>
                <a:srgbClr val="111111"/>
              </a:solidFill>
              <a:round/>
              <a:headEnd/>
              <a:tailEnd/>
            </a:ln>
            <a:effectLst/>
          </p:spPr>
          <p:txBody>
            <a:bodyPr wrap="none" anchor="ctr"/>
            <a:lstStyle/>
            <a:p>
              <a:endParaRPr lang="en-US"/>
            </a:p>
          </p:txBody>
        </p:sp>
      </p:grpSp>
      <p:sp>
        <p:nvSpPr>
          <p:cNvPr id="1654802" name="Text Box 18"/>
          <p:cNvSpPr txBox="1">
            <a:spLocks noChangeArrowheads="1"/>
          </p:cNvSpPr>
          <p:nvPr/>
        </p:nvSpPr>
        <p:spPr bwMode="auto">
          <a:xfrm>
            <a:off x="6173788" y="3937000"/>
            <a:ext cx="420687" cy="457200"/>
          </a:xfrm>
          <a:prstGeom prst="rect">
            <a:avLst/>
          </a:prstGeom>
          <a:noFill/>
          <a:ln w="9525">
            <a:noFill/>
            <a:miter lim="800000"/>
            <a:headEnd/>
            <a:tailEnd/>
          </a:ln>
          <a:effectLst/>
        </p:spPr>
        <p:txBody>
          <a:bodyPr wrap="none">
            <a:spAutoFit/>
          </a:bodyPr>
          <a:lstStyle/>
          <a:p>
            <a:pPr eaLnBrk="1" hangingPunct="1"/>
            <a:r>
              <a:rPr lang="en-CA" sz="2400" b="0"/>
              <a:t>e</a:t>
            </a:r>
            <a:r>
              <a:rPr lang="en-CA" sz="2400" b="0" baseline="-25000"/>
              <a:t>1</a:t>
            </a:r>
          </a:p>
        </p:txBody>
      </p:sp>
      <p:sp>
        <p:nvSpPr>
          <p:cNvPr id="1654803" name="Oval 19"/>
          <p:cNvSpPr>
            <a:spLocks noChangeArrowheads="1"/>
          </p:cNvSpPr>
          <p:nvPr/>
        </p:nvSpPr>
        <p:spPr bwMode="auto">
          <a:xfrm>
            <a:off x="6067425" y="4022725"/>
            <a:ext cx="527050" cy="342900"/>
          </a:xfrm>
          <a:prstGeom prst="ellipse">
            <a:avLst/>
          </a:prstGeom>
          <a:noFill/>
          <a:ln w="28575">
            <a:solidFill>
              <a:srgbClr val="111111"/>
            </a:solidFill>
            <a:round/>
            <a:headEnd/>
            <a:tailEnd/>
          </a:ln>
          <a:effectLst/>
        </p:spPr>
        <p:txBody>
          <a:bodyPr wrap="none" anchor="ctr"/>
          <a:lstStyle/>
          <a:p>
            <a:endParaRPr lang="en-US"/>
          </a:p>
        </p:txBody>
      </p:sp>
      <p:cxnSp>
        <p:nvCxnSpPr>
          <p:cNvPr id="1654804" name="AutoShape 20"/>
          <p:cNvCxnSpPr>
            <a:cxnSpLocks noChangeShapeType="1"/>
            <a:stCxn id="1654798" idx="0"/>
            <a:endCxn id="1654788" idx="4"/>
          </p:cNvCxnSpPr>
          <p:nvPr/>
        </p:nvCxnSpPr>
        <p:spPr bwMode="auto">
          <a:xfrm rot="5400000" flipH="1">
            <a:off x="5680869" y="1450181"/>
            <a:ext cx="800100" cy="2363788"/>
          </a:xfrm>
          <a:prstGeom prst="curvedConnector3">
            <a:avLst>
              <a:gd name="adj1" fmla="val 50000"/>
            </a:avLst>
          </a:prstGeom>
          <a:noFill/>
          <a:ln w="19050">
            <a:solidFill>
              <a:srgbClr val="111111"/>
            </a:solidFill>
            <a:round/>
            <a:headEnd/>
            <a:tailEnd type="triangle" w="med" len="med"/>
          </a:ln>
          <a:effectLst/>
        </p:spPr>
      </p:cxnSp>
      <p:cxnSp>
        <p:nvCxnSpPr>
          <p:cNvPr id="1654805" name="AutoShape 21"/>
          <p:cNvCxnSpPr>
            <a:cxnSpLocks noChangeShapeType="1"/>
            <a:stCxn id="1654801" idx="0"/>
            <a:endCxn id="1654811" idx="4"/>
          </p:cNvCxnSpPr>
          <p:nvPr/>
        </p:nvCxnSpPr>
        <p:spPr bwMode="auto">
          <a:xfrm rot="16200000">
            <a:off x="8270081" y="2502694"/>
            <a:ext cx="828675" cy="230188"/>
          </a:xfrm>
          <a:prstGeom prst="curvedConnector3">
            <a:avLst>
              <a:gd name="adj1" fmla="val 50000"/>
            </a:avLst>
          </a:prstGeom>
          <a:noFill/>
          <a:ln w="19050">
            <a:solidFill>
              <a:srgbClr val="111111"/>
            </a:solidFill>
            <a:round/>
            <a:headEnd/>
            <a:tailEnd type="triangle" w="med" len="med"/>
          </a:ln>
          <a:effectLst/>
        </p:spPr>
      </p:cxnSp>
      <p:cxnSp>
        <p:nvCxnSpPr>
          <p:cNvPr id="1654806" name="AutoShape 22"/>
          <p:cNvCxnSpPr>
            <a:cxnSpLocks noChangeShapeType="1"/>
            <a:stCxn id="1654801" idx="0"/>
            <a:endCxn id="1654788" idx="5"/>
          </p:cNvCxnSpPr>
          <p:nvPr/>
        </p:nvCxnSpPr>
        <p:spPr bwMode="auto">
          <a:xfrm rot="5400000" flipH="1">
            <a:off x="6465887" y="928688"/>
            <a:ext cx="892175" cy="3314700"/>
          </a:xfrm>
          <a:prstGeom prst="curvedConnector3">
            <a:avLst>
              <a:gd name="adj1" fmla="val 44838"/>
            </a:avLst>
          </a:prstGeom>
          <a:noFill/>
          <a:ln w="19050">
            <a:solidFill>
              <a:srgbClr val="111111"/>
            </a:solidFill>
            <a:round/>
            <a:headEnd/>
            <a:tailEnd type="triangle" w="med" len="med"/>
          </a:ln>
          <a:effectLst/>
        </p:spPr>
      </p:cxnSp>
      <p:cxnSp>
        <p:nvCxnSpPr>
          <p:cNvPr id="1654807" name="AutoShape 23"/>
          <p:cNvCxnSpPr>
            <a:cxnSpLocks noChangeShapeType="1"/>
            <a:stCxn id="1654795" idx="4"/>
            <a:endCxn id="1654803" idx="1"/>
          </p:cNvCxnSpPr>
          <p:nvPr/>
        </p:nvCxnSpPr>
        <p:spPr bwMode="auto">
          <a:xfrm rot="16200000" flipH="1">
            <a:off x="5653882" y="3567906"/>
            <a:ext cx="565150" cy="417513"/>
          </a:xfrm>
          <a:prstGeom prst="curvedConnector3">
            <a:avLst>
              <a:gd name="adj1" fmla="val 45227"/>
            </a:avLst>
          </a:prstGeom>
          <a:noFill/>
          <a:ln w="19050">
            <a:solidFill>
              <a:srgbClr val="111111"/>
            </a:solidFill>
            <a:round/>
            <a:headEnd/>
            <a:tailEnd type="triangle" w="med" len="med"/>
          </a:ln>
          <a:effectLst/>
        </p:spPr>
      </p:cxnSp>
      <p:cxnSp>
        <p:nvCxnSpPr>
          <p:cNvPr id="1654808" name="AutoShape 24"/>
          <p:cNvCxnSpPr>
            <a:cxnSpLocks noChangeShapeType="1"/>
            <a:stCxn id="1654798" idx="4"/>
            <a:endCxn id="1654803" idx="0"/>
          </p:cNvCxnSpPr>
          <p:nvPr/>
        </p:nvCxnSpPr>
        <p:spPr bwMode="auto">
          <a:xfrm rot="5400000">
            <a:off x="6528594" y="3274219"/>
            <a:ext cx="536575" cy="931863"/>
          </a:xfrm>
          <a:prstGeom prst="curvedConnector3">
            <a:avLst>
              <a:gd name="adj1" fmla="val 49704"/>
            </a:avLst>
          </a:prstGeom>
          <a:noFill/>
          <a:ln w="19050">
            <a:solidFill>
              <a:srgbClr val="111111"/>
            </a:solidFill>
            <a:round/>
            <a:headEnd/>
            <a:tailEnd type="triangle" w="med" len="med"/>
          </a:ln>
          <a:effectLst/>
        </p:spPr>
      </p:cxnSp>
      <p:cxnSp>
        <p:nvCxnSpPr>
          <p:cNvPr id="1654809" name="AutoShape 25"/>
          <p:cNvCxnSpPr>
            <a:cxnSpLocks noChangeShapeType="1"/>
            <a:stCxn id="1654801" idx="4"/>
            <a:endCxn id="1654803" idx="7"/>
          </p:cNvCxnSpPr>
          <p:nvPr/>
        </p:nvCxnSpPr>
        <p:spPr bwMode="auto">
          <a:xfrm rot="5400000">
            <a:off x="7249319" y="2739232"/>
            <a:ext cx="587375" cy="2052637"/>
          </a:xfrm>
          <a:prstGeom prst="curvedConnector3">
            <a:avLst>
              <a:gd name="adj1" fmla="val 45407"/>
            </a:avLst>
          </a:prstGeom>
          <a:noFill/>
          <a:ln w="19050">
            <a:solidFill>
              <a:srgbClr val="111111"/>
            </a:solidFill>
            <a:round/>
            <a:headEnd/>
            <a:tailEnd type="triangle" w="med" len="med"/>
          </a:ln>
          <a:effectLst/>
        </p:spPr>
      </p:cxnSp>
      <p:cxnSp>
        <p:nvCxnSpPr>
          <p:cNvPr id="1654810" name="AutoShape 26"/>
          <p:cNvCxnSpPr>
            <a:cxnSpLocks noChangeShapeType="1"/>
            <a:stCxn id="1654795" idx="0"/>
            <a:endCxn id="1654792" idx="3"/>
          </p:cNvCxnSpPr>
          <p:nvPr/>
        </p:nvCxnSpPr>
        <p:spPr bwMode="auto">
          <a:xfrm rot="16200000">
            <a:off x="5951537" y="1887538"/>
            <a:ext cx="942975" cy="1390650"/>
          </a:xfrm>
          <a:prstGeom prst="curvedConnector3">
            <a:avLst>
              <a:gd name="adj1" fmla="val 45116"/>
            </a:avLst>
          </a:prstGeom>
          <a:noFill/>
          <a:ln w="19050">
            <a:solidFill>
              <a:srgbClr val="111111"/>
            </a:solidFill>
            <a:round/>
            <a:headEnd/>
            <a:tailEnd type="triangle" w="med" len="med"/>
          </a:ln>
          <a:effectLst/>
        </p:spPr>
      </p:cxnSp>
      <p:sp>
        <p:nvSpPr>
          <p:cNvPr id="1654811" name="Oval 27"/>
          <p:cNvSpPr>
            <a:spLocks noChangeArrowheads="1"/>
          </p:cNvSpPr>
          <p:nvPr/>
        </p:nvSpPr>
        <p:spPr bwMode="auto">
          <a:xfrm>
            <a:off x="8267700" y="1557338"/>
            <a:ext cx="1062038" cy="631825"/>
          </a:xfrm>
          <a:prstGeom prst="ellipse">
            <a:avLst/>
          </a:prstGeom>
          <a:noFill/>
          <a:ln w="28575">
            <a:solidFill>
              <a:srgbClr val="111111"/>
            </a:solidFill>
            <a:round/>
            <a:headEnd/>
            <a:tailEnd/>
          </a:ln>
          <a:effectLst/>
        </p:spPr>
        <p:txBody>
          <a:bodyPr wrap="none" anchor="ctr"/>
          <a:lstStyle/>
          <a:p>
            <a:pPr algn="ctr"/>
            <a:r>
              <a:rPr lang="en-US" sz="1600"/>
              <a:t>Negative </a:t>
            </a:r>
          </a:p>
          <a:p>
            <a:pPr algn="ctr"/>
            <a:r>
              <a:rPr lang="en-US" sz="1600"/>
              <a:t>Slope</a:t>
            </a:r>
          </a:p>
        </p:txBody>
      </p:sp>
      <p:cxnSp>
        <p:nvCxnSpPr>
          <p:cNvPr id="1654812" name="AutoShape 28"/>
          <p:cNvCxnSpPr>
            <a:cxnSpLocks noChangeShapeType="1"/>
            <a:stCxn id="1654798" idx="0"/>
            <a:endCxn id="1654792" idx="4"/>
          </p:cNvCxnSpPr>
          <p:nvPr/>
        </p:nvCxnSpPr>
        <p:spPr bwMode="auto">
          <a:xfrm rot="16200000">
            <a:off x="6976269" y="2489994"/>
            <a:ext cx="828675" cy="255587"/>
          </a:xfrm>
          <a:prstGeom prst="curvedConnector3">
            <a:avLst>
              <a:gd name="adj1" fmla="val 50000"/>
            </a:avLst>
          </a:prstGeom>
          <a:noFill/>
          <a:ln w="19050">
            <a:solidFill>
              <a:srgbClr val="111111"/>
            </a:solidFill>
            <a:round/>
            <a:headEnd/>
            <a:tailEnd type="triangle" w="med" len="med"/>
          </a:ln>
          <a:effectLst/>
        </p:spPr>
      </p:cxnSp>
      <p:sp>
        <p:nvSpPr>
          <p:cNvPr id="1654813" name="AutoShape 29">
            <a:hlinkClick r:id="" action="ppaction://noaction" highlightClick="1"/>
          </p:cNvPr>
          <p:cNvSpPr>
            <a:spLocks noChangeArrowheads="1"/>
          </p:cNvSpPr>
          <p:nvPr/>
        </p:nvSpPr>
        <p:spPr bwMode="auto">
          <a:xfrm>
            <a:off x="539750" y="6381750"/>
            <a:ext cx="288925" cy="287338"/>
          </a:xfrm>
          <a:prstGeom prst="actionButtonBackPrevious">
            <a:avLst/>
          </a:prstGeom>
          <a:solidFill>
            <a:srgbClr val="FFFF99"/>
          </a:solidFill>
          <a:ln w="12700">
            <a:noFill/>
            <a:miter lim="800000"/>
            <a:headEnd type="none" w="sm" len="sm"/>
            <a:tailEnd type="none" w="sm" len="sm"/>
          </a:ln>
          <a:effectLst/>
        </p:spPr>
        <p:txBody>
          <a:bodyPr wrap="none" anchor="ctr"/>
          <a:lstStyle/>
          <a:p>
            <a:endParaRPr lang="en-US"/>
          </a:p>
        </p:txBody>
      </p:sp>
      <p:grpSp>
        <p:nvGrpSpPr>
          <p:cNvPr id="1654814" name="Group 30"/>
          <p:cNvGrpSpPr>
            <a:grpSpLocks/>
          </p:cNvGrpSpPr>
          <p:nvPr/>
        </p:nvGrpSpPr>
        <p:grpSpPr bwMode="auto">
          <a:xfrm>
            <a:off x="3203575" y="2492375"/>
            <a:ext cx="2162175" cy="792163"/>
            <a:chOff x="612" y="1616"/>
            <a:chExt cx="1896" cy="443"/>
          </a:xfrm>
        </p:grpSpPr>
        <p:sp>
          <p:nvSpPr>
            <p:cNvPr id="1654815" name="Oval 31"/>
            <p:cNvSpPr>
              <a:spLocks noChangeArrowheads="1"/>
            </p:cNvSpPr>
            <p:nvPr/>
          </p:nvSpPr>
          <p:spPr bwMode="auto">
            <a:xfrm>
              <a:off x="612" y="1616"/>
              <a:ext cx="735" cy="443"/>
            </a:xfrm>
            <a:prstGeom prst="ellipse">
              <a:avLst/>
            </a:prstGeom>
            <a:solidFill>
              <a:srgbClr val="EAEAEA"/>
            </a:solidFill>
            <a:ln w="28575">
              <a:solidFill>
                <a:srgbClr val="111111"/>
              </a:solidFill>
              <a:round/>
              <a:headEnd/>
              <a:tailEnd/>
            </a:ln>
            <a:effectLst/>
          </p:spPr>
          <p:txBody>
            <a:bodyPr wrap="none" anchor="ctr"/>
            <a:lstStyle/>
            <a:p>
              <a:pPr algn="ctr"/>
              <a:endParaRPr lang="en-US" sz="1600"/>
            </a:p>
            <a:p>
              <a:pPr algn="ctr"/>
              <a:r>
                <a:rPr lang="en-US" sz="1600">
                  <a:solidFill>
                    <a:schemeClr val="bg1"/>
                  </a:solidFill>
                </a:rPr>
                <a:t>SE</a:t>
              </a:r>
            </a:p>
          </p:txBody>
        </p:sp>
        <p:cxnSp>
          <p:nvCxnSpPr>
            <p:cNvPr id="1654816" name="AutoShape 32"/>
            <p:cNvCxnSpPr>
              <a:cxnSpLocks noChangeShapeType="1"/>
              <a:stCxn id="1654815" idx="6"/>
              <a:endCxn id="1654795" idx="2"/>
            </p:cNvCxnSpPr>
            <p:nvPr/>
          </p:nvCxnSpPr>
          <p:spPr bwMode="auto">
            <a:xfrm>
              <a:off x="1356" y="1838"/>
              <a:ext cx="1152" cy="194"/>
            </a:xfrm>
            <a:prstGeom prst="straightConnector1">
              <a:avLst/>
            </a:prstGeom>
            <a:noFill/>
            <a:ln w="25400">
              <a:solidFill>
                <a:srgbClr val="111111"/>
              </a:solidFill>
              <a:round/>
              <a:headEnd type="none" w="sm" len="sm"/>
              <a:tailEnd type="triangle" w="lg" len="lg"/>
            </a:ln>
            <a:effectLst/>
          </p:spPr>
        </p:cxnSp>
      </p:grpSp>
      <p:sp>
        <p:nvSpPr>
          <p:cNvPr id="1654817" name="Oval 33"/>
          <p:cNvSpPr>
            <a:spLocks noChangeArrowheads="1"/>
          </p:cNvSpPr>
          <p:nvPr/>
        </p:nvSpPr>
        <p:spPr bwMode="auto">
          <a:xfrm>
            <a:off x="1476375" y="4005263"/>
            <a:ext cx="1166813" cy="703262"/>
          </a:xfrm>
          <a:prstGeom prst="ellipse">
            <a:avLst/>
          </a:prstGeom>
          <a:solidFill>
            <a:srgbClr val="EAEAEA"/>
          </a:solidFill>
          <a:ln w="28575">
            <a:solidFill>
              <a:srgbClr val="111111"/>
            </a:solidFill>
            <a:round/>
            <a:headEnd/>
            <a:tailEnd/>
          </a:ln>
          <a:effectLst/>
        </p:spPr>
        <p:txBody>
          <a:bodyPr wrap="none" anchor="ctr"/>
          <a:lstStyle/>
          <a:p>
            <a:pPr algn="ctr"/>
            <a:r>
              <a:rPr lang="en-US" sz="1600">
                <a:solidFill>
                  <a:schemeClr val="bg1"/>
                </a:solidFill>
              </a:rPr>
              <a:t>Gaze Shift</a:t>
            </a:r>
          </a:p>
        </p:txBody>
      </p:sp>
      <p:sp>
        <p:nvSpPr>
          <p:cNvPr id="1654818" name="Oval 34"/>
          <p:cNvSpPr>
            <a:spLocks noChangeArrowheads="1"/>
          </p:cNvSpPr>
          <p:nvPr/>
        </p:nvSpPr>
        <p:spPr bwMode="auto">
          <a:xfrm>
            <a:off x="3132138" y="4076700"/>
            <a:ext cx="1166812" cy="703263"/>
          </a:xfrm>
          <a:prstGeom prst="ellipse">
            <a:avLst/>
          </a:prstGeom>
          <a:solidFill>
            <a:srgbClr val="EAEAEA"/>
          </a:solidFill>
          <a:ln w="28575">
            <a:solidFill>
              <a:srgbClr val="111111"/>
            </a:solidFill>
            <a:round/>
            <a:headEnd/>
            <a:tailEnd/>
          </a:ln>
          <a:effectLst/>
        </p:spPr>
        <p:txBody>
          <a:bodyPr wrap="none" anchor="ctr"/>
          <a:lstStyle/>
          <a:p>
            <a:pPr algn="ctr"/>
            <a:r>
              <a:rPr lang="en-US" sz="1600">
                <a:solidFill>
                  <a:schemeClr val="bg1"/>
                </a:solidFill>
              </a:rPr>
              <a:t>Time &gt; T</a:t>
            </a:r>
          </a:p>
        </p:txBody>
      </p:sp>
      <p:sp>
        <p:nvSpPr>
          <p:cNvPr id="1654819" name="Oval 35"/>
          <p:cNvSpPr>
            <a:spLocks noChangeArrowheads="1"/>
          </p:cNvSpPr>
          <p:nvPr/>
        </p:nvSpPr>
        <p:spPr bwMode="auto">
          <a:xfrm>
            <a:off x="2916238" y="1268413"/>
            <a:ext cx="1311275" cy="703262"/>
          </a:xfrm>
          <a:prstGeom prst="ellipse">
            <a:avLst/>
          </a:prstGeom>
          <a:solidFill>
            <a:srgbClr val="EAEAEA"/>
          </a:solidFill>
          <a:ln w="28575">
            <a:solidFill>
              <a:srgbClr val="111111"/>
            </a:solidFill>
            <a:round/>
            <a:headEnd/>
            <a:tailEnd/>
          </a:ln>
          <a:effectLst/>
        </p:spPr>
        <p:txBody>
          <a:bodyPr wrap="none" anchor="ctr"/>
          <a:lstStyle/>
          <a:p>
            <a:pPr algn="ctr"/>
            <a:r>
              <a:rPr lang="en-US" sz="1600">
                <a:solidFill>
                  <a:schemeClr val="bg1"/>
                </a:solidFill>
              </a:rPr>
              <a:t>SE Tendency</a:t>
            </a:r>
          </a:p>
        </p:txBody>
      </p:sp>
      <p:cxnSp>
        <p:nvCxnSpPr>
          <p:cNvPr id="1654820" name="AutoShape 36"/>
          <p:cNvCxnSpPr>
            <a:cxnSpLocks noChangeShapeType="1"/>
            <a:stCxn id="1654819" idx="4"/>
            <a:endCxn id="1654815" idx="0"/>
          </p:cNvCxnSpPr>
          <p:nvPr/>
        </p:nvCxnSpPr>
        <p:spPr bwMode="auto">
          <a:xfrm>
            <a:off x="3571875" y="1985963"/>
            <a:ext cx="50800" cy="492125"/>
          </a:xfrm>
          <a:prstGeom prst="straightConnector1">
            <a:avLst/>
          </a:prstGeom>
          <a:noFill/>
          <a:ln w="25400">
            <a:solidFill>
              <a:srgbClr val="111111"/>
            </a:solidFill>
            <a:round/>
            <a:headEnd type="none" w="sm" len="sm"/>
            <a:tailEnd type="triangle" w="lg" len="lg"/>
          </a:ln>
          <a:effectLst/>
        </p:spPr>
      </p:cxnSp>
      <p:cxnSp>
        <p:nvCxnSpPr>
          <p:cNvPr id="1654821" name="AutoShape 37"/>
          <p:cNvCxnSpPr>
            <a:cxnSpLocks noChangeShapeType="1"/>
            <a:stCxn id="1654815" idx="4"/>
            <a:endCxn id="1654817" idx="0"/>
          </p:cNvCxnSpPr>
          <p:nvPr/>
        </p:nvCxnSpPr>
        <p:spPr bwMode="auto">
          <a:xfrm flipH="1">
            <a:off x="2060575" y="3298825"/>
            <a:ext cx="1562100" cy="692150"/>
          </a:xfrm>
          <a:prstGeom prst="straightConnector1">
            <a:avLst/>
          </a:prstGeom>
          <a:noFill/>
          <a:ln w="25400">
            <a:solidFill>
              <a:srgbClr val="111111"/>
            </a:solidFill>
            <a:round/>
            <a:headEnd type="none" w="sm" len="sm"/>
            <a:tailEnd type="triangle" w="lg" len="lg"/>
          </a:ln>
          <a:effectLst/>
        </p:spPr>
      </p:cxnSp>
      <p:cxnSp>
        <p:nvCxnSpPr>
          <p:cNvPr id="1654822" name="AutoShape 38"/>
          <p:cNvCxnSpPr>
            <a:cxnSpLocks noChangeShapeType="1"/>
            <a:stCxn id="1654815" idx="4"/>
            <a:endCxn id="1654818" idx="0"/>
          </p:cNvCxnSpPr>
          <p:nvPr/>
        </p:nvCxnSpPr>
        <p:spPr bwMode="auto">
          <a:xfrm>
            <a:off x="3622675" y="3298825"/>
            <a:ext cx="93663" cy="763588"/>
          </a:xfrm>
          <a:prstGeom prst="straightConnector1">
            <a:avLst/>
          </a:prstGeom>
          <a:noFill/>
          <a:ln w="25400">
            <a:solidFill>
              <a:srgbClr val="111111"/>
            </a:solidFill>
            <a:round/>
            <a:headEnd type="none" w="sm" len="sm"/>
            <a:tailEnd type="triangle" w="lg" len="lg"/>
          </a:ln>
          <a:effectLst/>
        </p:spPr>
      </p:cxnSp>
      <p:sp>
        <p:nvSpPr>
          <p:cNvPr id="1654823" name="Rectangle 39"/>
          <p:cNvSpPr>
            <a:spLocks noChangeArrowheads="1"/>
          </p:cNvSpPr>
          <p:nvPr/>
        </p:nvSpPr>
        <p:spPr bwMode="auto">
          <a:xfrm>
            <a:off x="0" y="1341438"/>
            <a:ext cx="2952750" cy="935037"/>
          </a:xfrm>
          <a:prstGeom prst="rect">
            <a:avLst/>
          </a:prstGeom>
          <a:noFill/>
          <a:ln w="9525">
            <a:noFill/>
            <a:miter lim="800000"/>
            <a:headEnd/>
            <a:tailEnd/>
          </a:ln>
          <a:effectLst/>
        </p:spPr>
        <p:txBody>
          <a:bodyPr lIns="92075" tIns="46038" rIns="92075" bIns="46038"/>
          <a:lstStyle/>
          <a:p>
            <a:pPr marL="342900" indent="-342900">
              <a:lnSpc>
                <a:spcPct val="40000"/>
              </a:lnSpc>
              <a:spcBef>
                <a:spcPct val="20000"/>
              </a:spcBef>
              <a:buClr>
                <a:srgbClr val="CC0000"/>
              </a:buClr>
              <a:buSzPct val="75000"/>
              <a:buFont typeface="Monotype Sorts" pitchFamily="2" charset="2"/>
              <a:buNone/>
            </a:pPr>
            <a:endParaRPr lang="en-CA" sz="2400">
              <a:solidFill>
                <a:srgbClr val="000000"/>
              </a:solidFill>
            </a:endParaRPr>
          </a:p>
          <a:p>
            <a:pPr marL="342900" indent="-342900">
              <a:spcBef>
                <a:spcPct val="20000"/>
              </a:spcBef>
              <a:buClr>
                <a:srgbClr val="CC0000"/>
              </a:buClr>
              <a:buSzPct val="75000"/>
              <a:buFont typeface="Monotype Sorts" pitchFamily="2" charset="2"/>
              <a:buChar char="u"/>
            </a:pPr>
            <a:r>
              <a:rPr lang="en-CA" sz="2400" b="0">
                <a:solidFill>
                  <a:srgbClr val="000000"/>
                </a:solidFill>
              </a:rPr>
              <a:t>Need data to define</a:t>
            </a:r>
          </a:p>
        </p:txBody>
      </p:sp>
      <p:sp>
        <p:nvSpPr>
          <p:cNvPr id="1654824" name="AutoShape 40"/>
          <p:cNvSpPr>
            <a:spLocks noChangeArrowheads="1"/>
          </p:cNvSpPr>
          <p:nvPr/>
        </p:nvSpPr>
        <p:spPr bwMode="auto">
          <a:xfrm>
            <a:off x="3852863" y="5516563"/>
            <a:ext cx="5184775" cy="1152525"/>
          </a:xfrm>
          <a:prstGeom prst="wedgeRectCallout">
            <a:avLst>
              <a:gd name="adj1" fmla="val -45560"/>
              <a:gd name="adj2" fmla="val -119699"/>
            </a:avLst>
          </a:prstGeom>
          <a:solidFill>
            <a:srgbClr val="FFFF99"/>
          </a:solidFill>
          <a:ln w="12700">
            <a:solidFill>
              <a:srgbClr val="000000"/>
            </a:solidFill>
            <a:miter lim="800000"/>
            <a:headEnd type="none" w="sm" len="sm"/>
            <a:tailEnd type="none" w="sm" len="sm"/>
          </a:ln>
          <a:effectLst/>
        </p:spPr>
        <p:txBody>
          <a:bodyPr/>
          <a:lstStyle/>
          <a:p>
            <a:r>
              <a:rPr lang="en-US" sz="2000" b="0">
                <a:solidFill>
                  <a:schemeClr val="bg1"/>
                </a:solidFill>
              </a:rPr>
              <a:t>T is an empirically established threshold (16 sec.) found to be  a good predictor of presence/absence of SE (Conati et al 2005)</a:t>
            </a:r>
          </a:p>
        </p:txBody>
      </p:sp>
      <p:sp>
        <p:nvSpPr>
          <p:cNvPr id="1654825" name="AutoShape 41"/>
          <p:cNvSpPr>
            <a:spLocks noChangeArrowheads="1"/>
          </p:cNvSpPr>
          <p:nvPr/>
        </p:nvSpPr>
        <p:spPr bwMode="auto">
          <a:xfrm>
            <a:off x="539750" y="2492375"/>
            <a:ext cx="2305050" cy="431800"/>
          </a:xfrm>
          <a:prstGeom prst="wedgeRectCallout">
            <a:avLst>
              <a:gd name="adj1" fmla="val 80648"/>
              <a:gd name="adj2" fmla="val -128310"/>
            </a:avLst>
          </a:prstGeom>
          <a:solidFill>
            <a:srgbClr val="CCFFCC"/>
          </a:solidFill>
          <a:ln w="12700">
            <a:solidFill>
              <a:srgbClr val="000000"/>
            </a:solidFill>
            <a:miter lim="800000"/>
            <a:headEnd type="none" w="sm" len="sm"/>
            <a:tailEnd type="none" w="sm" len="sm"/>
          </a:ln>
          <a:effectLst/>
        </p:spPr>
        <p:txBody>
          <a:bodyPr/>
          <a:lstStyle/>
          <a:p>
            <a:pPr algn="ctr"/>
            <a:r>
              <a:rPr lang="en-CA" sz="2000" b="0">
                <a:solidFill>
                  <a:srgbClr val="000000"/>
                </a:solidFill>
              </a:rPr>
              <a:t>P(SE|SE Tendency)</a:t>
            </a:r>
            <a:endParaRPr lang="en-US" sz="2000" b="0">
              <a:solidFill>
                <a:srgbClr val="000000"/>
              </a:solidFill>
            </a:endParaRPr>
          </a:p>
        </p:txBody>
      </p:sp>
      <p:sp>
        <p:nvSpPr>
          <p:cNvPr id="1654826" name="AutoShape 42"/>
          <p:cNvSpPr>
            <a:spLocks noChangeArrowheads="1"/>
          </p:cNvSpPr>
          <p:nvPr/>
        </p:nvSpPr>
        <p:spPr bwMode="auto">
          <a:xfrm>
            <a:off x="539750" y="5229225"/>
            <a:ext cx="2305050" cy="431800"/>
          </a:xfrm>
          <a:prstGeom prst="wedgeRectCallout">
            <a:avLst>
              <a:gd name="adj1" fmla="val 84778"/>
              <a:gd name="adj2" fmla="val -443014"/>
            </a:avLst>
          </a:prstGeom>
          <a:solidFill>
            <a:srgbClr val="CCFFCC"/>
          </a:solidFill>
          <a:ln w="12700">
            <a:solidFill>
              <a:srgbClr val="000000"/>
            </a:solidFill>
            <a:miter lim="800000"/>
            <a:headEnd type="none" w="sm" len="sm"/>
            <a:tailEnd type="none" w="sm" len="sm"/>
          </a:ln>
          <a:effectLst/>
        </p:spPr>
        <p:txBody>
          <a:bodyPr/>
          <a:lstStyle/>
          <a:p>
            <a:pPr algn="ctr"/>
            <a:r>
              <a:rPr lang="en-CA" sz="2000" b="0">
                <a:solidFill>
                  <a:srgbClr val="000000"/>
                </a:solidFill>
              </a:rPr>
              <a:t>P(Time &gt; T | SE)</a:t>
            </a:r>
            <a:endParaRPr lang="en-US" sz="2000" b="0">
              <a:solidFill>
                <a:srgbClr val="000000"/>
              </a:solidFill>
            </a:endParaRPr>
          </a:p>
        </p:txBody>
      </p:sp>
      <p:sp>
        <p:nvSpPr>
          <p:cNvPr id="1654827" name="AutoShape 43"/>
          <p:cNvSpPr>
            <a:spLocks noChangeArrowheads="1"/>
          </p:cNvSpPr>
          <p:nvPr/>
        </p:nvSpPr>
        <p:spPr bwMode="auto">
          <a:xfrm>
            <a:off x="395288" y="3213100"/>
            <a:ext cx="2160587" cy="431800"/>
          </a:xfrm>
          <a:prstGeom prst="wedgeRectCallout">
            <a:avLst>
              <a:gd name="adj1" fmla="val 64181"/>
              <a:gd name="adj2" fmla="val 39338"/>
            </a:avLst>
          </a:prstGeom>
          <a:solidFill>
            <a:srgbClr val="CCFFCC"/>
          </a:solidFill>
          <a:ln w="12700">
            <a:solidFill>
              <a:srgbClr val="000000"/>
            </a:solidFill>
            <a:miter lim="800000"/>
            <a:headEnd type="none" w="sm" len="sm"/>
            <a:tailEnd type="none" w="sm" len="sm"/>
          </a:ln>
          <a:effectLst/>
        </p:spPr>
        <p:txBody>
          <a:bodyPr/>
          <a:lstStyle/>
          <a:p>
            <a:pPr algn="ctr"/>
            <a:r>
              <a:rPr lang="en-CA" sz="2000" b="0">
                <a:solidFill>
                  <a:srgbClr val="000000"/>
                </a:solidFill>
              </a:rPr>
              <a:t>P(Gaze Shift | SE)</a:t>
            </a:r>
            <a:endParaRPr lang="en-US" sz="2000" b="0">
              <a:solidFill>
                <a:srgbClr val="000000"/>
              </a:solidFill>
            </a:endParaRPr>
          </a:p>
        </p:txBody>
      </p:sp>
    </p:spTree>
    <p:custDataLst>
      <p:tags r:id="rId1"/>
    </p:custDataLst>
    <p:extLst>
      <p:ext uri="{BB962C8B-B14F-4D97-AF65-F5344CB8AC3E}">
        <p14:creationId xmlns:p14="http://schemas.microsoft.com/office/powerpoint/2010/main" val="3712866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48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48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548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548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48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548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48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548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5482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548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548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5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4817" grpId="0" animBg="1"/>
      <p:bldP spid="1654818" grpId="0" animBg="1"/>
      <p:bldP spid="1654819" grpId="0" animBg="1"/>
      <p:bldP spid="1654824" grpId="0" animBg="1"/>
      <p:bldP spid="1654825" grpId="0" animBg="1"/>
      <p:bldP spid="1654826" grpId="0" animBg="1"/>
      <p:bldP spid="16548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a:xfrm>
            <a:off x="0" y="0"/>
            <a:ext cx="9144000" cy="1143000"/>
          </a:xfrm>
        </p:spPr>
        <p:txBody>
          <a:bodyPr/>
          <a:lstStyle/>
          <a:p>
            <a:r>
              <a:rPr lang="en-CA"/>
              <a:t>Adding SE Assessment to the Model</a:t>
            </a:r>
          </a:p>
        </p:txBody>
      </p:sp>
      <p:sp>
        <p:nvSpPr>
          <p:cNvPr id="1654787" name="Text Box 3"/>
          <p:cNvSpPr txBox="1">
            <a:spLocks noChangeArrowheads="1"/>
          </p:cNvSpPr>
          <p:nvPr/>
        </p:nvSpPr>
        <p:spPr bwMode="auto">
          <a:xfrm>
            <a:off x="4284663" y="1620838"/>
            <a:ext cx="1187450" cy="581025"/>
          </a:xfrm>
          <a:prstGeom prst="rect">
            <a:avLst/>
          </a:prstGeom>
          <a:noFill/>
          <a:ln w="9525">
            <a:noFill/>
            <a:miter lim="800000"/>
            <a:headEnd/>
            <a:tailEnd/>
          </a:ln>
          <a:effectLst/>
        </p:spPr>
        <p:txBody>
          <a:bodyPr>
            <a:spAutoFit/>
          </a:bodyPr>
          <a:lstStyle/>
          <a:p>
            <a:pPr algn="ctr" eaLnBrk="1" hangingPunct="1"/>
            <a:r>
              <a:rPr lang="en-CA" sz="1600"/>
              <a:t>Positive</a:t>
            </a:r>
          </a:p>
          <a:p>
            <a:pPr algn="ctr" eaLnBrk="1" hangingPunct="1"/>
            <a:r>
              <a:rPr lang="en-CA" sz="1600"/>
              <a:t>Intercept</a:t>
            </a:r>
          </a:p>
        </p:txBody>
      </p:sp>
      <p:sp>
        <p:nvSpPr>
          <p:cNvPr id="1654788" name="Oval 4"/>
          <p:cNvSpPr>
            <a:spLocks noChangeArrowheads="1"/>
          </p:cNvSpPr>
          <p:nvPr/>
        </p:nvSpPr>
        <p:spPr bwMode="auto">
          <a:xfrm>
            <a:off x="4394200" y="1585913"/>
            <a:ext cx="1008063" cy="631825"/>
          </a:xfrm>
          <a:prstGeom prst="ellipse">
            <a:avLst/>
          </a:prstGeom>
          <a:noFill/>
          <a:ln w="28575">
            <a:solidFill>
              <a:srgbClr val="111111"/>
            </a:solidFill>
            <a:round/>
            <a:headEnd/>
            <a:tailEnd/>
          </a:ln>
          <a:effectLst/>
        </p:spPr>
        <p:txBody>
          <a:bodyPr wrap="none" anchor="ctr"/>
          <a:lstStyle/>
          <a:p>
            <a:endParaRPr lang="en-US"/>
          </a:p>
        </p:txBody>
      </p:sp>
      <p:sp>
        <p:nvSpPr>
          <p:cNvPr id="1654789" name="Text Box 5"/>
          <p:cNvSpPr txBox="1">
            <a:spLocks noChangeArrowheads="1"/>
          </p:cNvSpPr>
          <p:nvPr/>
        </p:nvSpPr>
        <p:spPr bwMode="auto">
          <a:xfrm>
            <a:off x="5592763" y="1620838"/>
            <a:ext cx="1185862" cy="581025"/>
          </a:xfrm>
          <a:prstGeom prst="rect">
            <a:avLst/>
          </a:prstGeom>
          <a:noFill/>
          <a:ln w="9525">
            <a:noFill/>
            <a:miter lim="800000"/>
            <a:headEnd/>
            <a:tailEnd/>
          </a:ln>
          <a:effectLst/>
        </p:spPr>
        <p:txBody>
          <a:bodyPr>
            <a:spAutoFit/>
          </a:bodyPr>
          <a:lstStyle/>
          <a:p>
            <a:pPr algn="ctr" eaLnBrk="1" hangingPunct="1"/>
            <a:r>
              <a:rPr lang="en-CA" sz="1600"/>
              <a:t>Negative</a:t>
            </a:r>
          </a:p>
          <a:p>
            <a:pPr algn="ctr" eaLnBrk="1" hangingPunct="1"/>
            <a:r>
              <a:rPr lang="en-CA" sz="1600"/>
              <a:t>Intercept</a:t>
            </a:r>
          </a:p>
        </p:txBody>
      </p:sp>
      <p:sp>
        <p:nvSpPr>
          <p:cNvPr id="1654790" name="Oval 6"/>
          <p:cNvSpPr>
            <a:spLocks noChangeArrowheads="1"/>
          </p:cNvSpPr>
          <p:nvPr/>
        </p:nvSpPr>
        <p:spPr bwMode="auto">
          <a:xfrm>
            <a:off x="5716588" y="1620838"/>
            <a:ext cx="1000125" cy="633412"/>
          </a:xfrm>
          <a:prstGeom prst="ellipse">
            <a:avLst/>
          </a:prstGeom>
          <a:noFill/>
          <a:ln w="28575">
            <a:solidFill>
              <a:srgbClr val="111111"/>
            </a:solidFill>
            <a:round/>
            <a:headEnd/>
            <a:tailEnd/>
          </a:ln>
          <a:effectLst/>
        </p:spPr>
        <p:txBody>
          <a:bodyPr wrap="none" anchor="ctr"/>
          <a:lstStyle/>
          <a:p>
            <a:endParaRPr lang="en-US"/>
          </a:p>
        </p:txBody>
      </p:sp>
      <p:sp>
        <p:nvSpPr>
          <p:cNvPr id="1654791" name="Text Box 7"/>
          <p:cNvSpPr txBox="1">
            <a:spLocks noChangeArrowheads="1"/>
          </p:cNvSpPr>
          <p:nvPr/>
        </p:nvSpPr>
        <p:spPr bwMode="auto">
          <a:xfrm>
            <a:off x="6899275" y="1557338"/>
            <a:ext cx="1187450" cy="581025"/>
          </a:xfrm>
          <a:prstGeom prst="rect">
            <a:avLst/>
          </a:prstGeom>
          <a:noFill/>
          <a:ln w="9525">
            <a:noFill/>
            <a:miter lim="800000"/>
            <a:headEnd/>
            <a:tailEnd/>
          </a:ln>
          <a:effectLst/>
        </p:spPr>
        <p:txBody>
          <a:bodyPr>
            <a:spAutoFit/>
          </a:bodyPr>
          <a:lstStyle/>
          <a:p>
            <a:pPr algn="ctr" eaLnBrk="1" hangingPunct="1"/>
            <a:r>
              <a:rPr lang="en-CA" sz="1600"/>
              <a:t>Positive</a:t>
            </a:r>
          </a:p>
          <a:p>
            <a:pPr algn="ctr" eaLnBrk="1" hangingPunct="1"/>
            <a:r>
              <a:rPr lang="en-CA" sz="1600"/>
              <a:t>Slope</a:t>
            </a:r>
          </a:p>
        </p:txBody>
      </p:sp>
      <p:sp>
        <p:nvSpPr>
          <p:cNvPr id="1654792" name="Oval 8"/>
          <p:cNvSpPr>
            <a:spLocks noChangeArrowheads="1"/>
          </p:cNvSpPr>
          <p:nvPr/>
        </p:nvSpPr>
        <p:spPr bwMode="auto">
          <a:xfrm>
            <a:off x="6951663" y="1557338"/>
            <a:ext cx="1133475" cy="631825"/>
          </a:xfrm>
          <a:prstGeom prst="ellipse">
            <a:avLst/>
          </a:prstGeom>
          <a:noFill/>
          <a:ln w="28575">
            <a:solidFill>
              <a:srgbClr val="111111"/>
            </a:solidFill>
            <a:round/>
            <a:headEnd/>
            <a:tailEnd/>
          </a:ln>
          <a:effectLst/>
        </p:spPr>
        <p:txBody>
          <a:bodyPr wrap="none" anchor="ctr"/>
          <a:lstStyle/>
          <a:p>
            <a:endParaRPr lang="en-US"/>
          </a:p>
        </p:txBody>
      </p:sp>
      <p:grpSp>
        <p:nvGrpSpPr>
          <p:cNvPr id="1654793" name="Group 9"/>
          <p:cNvGrpSpPr>
            <a:grpSpLocks/>
          </p:cNvGrpSpPr>
          <p:nvPr/>
        </p:nvGrpSpPr>
        <p:grpSpPr bwMode="auto">
          <a:xfrm>
            <a:off x="5364163" y="3068638"/>
            <a:ext cx="833437" cy="411162"/>
            <a:chOff x="1701" y="2160"/>
            <a:chExt cx="607" cy="288"/>
          </a:xfrm>
        </p:grpSpPr>
        <p:sp>
          <p:nvSpPr>
            <p:cNvPr id="1654794" name="Text Box 10"/>
            <p:cNvSpPr txBox="1">
              <a:spLocks noChangeArrowheads="1"/>
            </p:cNvSpPr>
            <p:nvPr/>
          </p:nvSpPr>
          <p:spPr bwMode="auto">
            <a:xfrm>
              <a:off x="1701" y="2160"/>
              <a:ext cx="607" cy="236"/>
            </a:xfrm>
            <a:prstGeom prst="rect">
              <a:avLst/>
            </a:prstGeom>
            <a:noFill/>
            <a:ln w="952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1</a:t>
              </a:r>
            </a:p>
          </p:txBody>
        </p:sp>
        <p:sp>
          <p:nvSpPr>
            <p:cNvPr id="1654795" name="Oval 11"/>
            <p:cNvSpPr>
              <a:spLocks noChangeArrowheads="1"/>
            </p:cNvSpPr>
            <p:nvPr/>
          </p:nvSpPr>
          <p:spPr bwMode="auto">
            <a:xfrm>
              <a:off x="1701" y="2160"/>
              <a:ext cx="528" cy="288"/>
            </a:xfrm>
            <a:prstGeom prst="ellipse">
              <a:avLst/>
            </a:prstGeom>
            <a:noFill/>
            <a:ln w="28575">
              <a:solidFill>
                <a:srgbClr val="111111"/>
              </a:solidFill>
              <a:round/>
              <a:headEnd/>
              <a:tailEnd/>
            </a:ln>
            <a:effectLst/>
          </p:spPr>
          <p:txBody>
            <a:bodyPr wrap="none" anchor="ctr"/>
            <a:lstStyle/>
            <a:p>
              <a:endParaRPr lang="en-US"/>
            </a:p>
          </p:txBody>
        </p:sp>
      </p:grpSp>
      <p:grpSp>
        <p:nvGrpSpPr>
          <p:cNvPr id="1654796" name="Group 12"/>
          <p:cNvGrpSpPr>
            <a:grpSpLocks/>
          </p:cNvGrpSpPr>
          <p:nvPr/>
        </p:nvGrpSpPr>
        <p:grpSpPr bwMode="auto">
          <a:xfrm>
            <a:off x="6899275" y="3046413"/>
            <a:ext cx="842963" cy="411162"/>
            <a:chOff x="3178" y="1888"/>
            <a:chExt cx="614" cy="288"/>
          </a:xfrm>
        </p:grpSpPr>
        <p:sp>
          <p:nvSpPr>
            <p:cNvPr id="1654797" name="Text Box 13"/>
            <p:cNvSpPr txBox="1">
              <a:spLocks noChangeArrowheads="1"/>
            </p:cNvSpPr>
            <p:nvPr/>
          </p:nvSpPr>
          <p:spPr bwMode="auto">
            <a:xfrm>
              <a:off x="3186" y="1888"/>
              <a:ext cx="606" cy="236"/>
            </a:xfrm>
            <a:prstGeom prst="rect">
              <a:avLst/>
            </a:prstGeom>
            <a:noFill/>
            <a:ln w="2857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2</a:t>
              </a:r>
            </a:p>
          </p:txBody>
        </p:sp>
        <p:sp>
          <p:nvSpPr>
            <p:cNvPr id="1654798" name="Oval 14"/>
            <p:cNvSpPr>
              <a:spLocks noChangeArrowheads="1"/>
            </p:cNvSpPr>
            <p:nvPr/>
          </p:nvSpPr>
          <p:spPr bwMode="auto">
            <a:xfrm>
              <a:off x="3178" y="1888"/>
              <a:ext cx="528" cy="288"/>
            </a:xfrm>
            <a:prstGeom prst="ellipse">
              <a:avLst/>
            </a:prstGeom>
            <a:noFill/>
            <a:ln w="28575">
              <a:solidFill>
                <a:srgbClr val="111111"/>
              </a:solidFill>
              <a:round/>
              <a:headEnd/>
              <a:tailEnd/>
            </a:ln>
            <a:effectLst/>
          </p:spPr>
          <p:txBody>
            <a:bodyPr wrap="none" anchor="ctr"/>
            <a:lstStyle/>
            <a:p>
              <a:endParaRPr lang="en-US"/>
            </a:p>
          </p:txBody>
        </p:sp>
      </p:grpSp>
      <p:grpSp>
        <p:nvGrpSpPr>
          <p:cNvPr id="1654799" name="Group 15"/>
          <p:cNvGrpSpPr>
            <a:grpSpLocks/>
          </p:cNvGrpSpPr>
          <p:nvPr/>
        </p:nvGrpSpPr>
        <p:grpSpPr bwMode="auto">
          <a:xfrm>
            <a:off x="8205788" y="3046413"/>
            <a:ext cx="842962" cy="411162"/>
            <a:chOff x="3850" y="1888"/>
            <a:chExt cx="614" cy="288"/>
          </a:xfrm>
        </p:grpSpPr>
        <p:sp>
          <p:nvSpPr>
            <p:cNvPr id="1654800" name="Text Box 16"/>
            <p:cNvSpPr txBox="1">
              <a:spLocks noChangeArrowheads="1"/>
            </p:cNvSpPr>
            <p:nvPr/>
          </p:nvSpPr>
          <p:spPr bwMode="auto">
            <a:xfrm>
              <a:off x="3858" y="1888"/>
              <a:ext cx="606" cy="236"/>
            </a:xfrm>
            <a:prstGeom prst="rect">
              <a:avLst/>
            </a:prstGeom>
            <a:noFill/>
            <a:ln w="9525">
              <a:noFill/>
              <a:miter lim="800000"/>
              <a:headEnd/>
              <a:tailEnd/>
            </a:ln>
            <a:effectLst/>
          </p:spPr>
          <p:txBody>
            <a:bodyPr wrap="none">
              <a:spAutoFit/>
            </a:bodyPr>
            <a:lstStyle/>
            <a:p>
              <a:pPr eaLnBrk="1" hangingPunct="1"/>
              <a:r>
                <a:rPr lang="en-CA" sz="1600"/>
                <a:t>e</a:t>
              </a:r>
              <a:r>
                <a:rPr lang="en-CA" sz="1600" baseline="-25000"/>
                <a:t>1</a:t>
              </a:r>
              <a:r>
                <a:rPr lang="en-CA" sz="1600"/>
                <a:t>Case</a:t>
              </a:r>
              <a:r>
                <a:rPr lang="en-CA" sz="1600" baseline="-25000"/>
                <a:t>3</a:t>
              </a:r>
            </a:p>
          </p:txBody>
        </p:sp>
        <p:sp>
          <p:nvSpPr>
            <p:cNvPr id="1654801" name="Oval 17"/>
            <p:cNvSpPr>
              <a:spLocks noChangeArrowheads="1"/>
            </p:cNvSpPr>
            <p:nvPr/>
          </p:nvSpPr>
          <p:spPr bwMode="auto">
            <a:xfrm>
              <a:off x="3850" y="1888"/>
              <a:ext cx="528" cy="288"/>
            </a:xfrm>
            <a:prstGeom prst="ellipse">
              <a:avLst/>
            </a:prstGeom>
            <a:noFill/>
            <a:ln w="28575">
              <a:solidFill>
                <a:srgbClr val="111111"/>
              </a:solidFill>
              <a:round/>
              <a:headEnd/>
              <a:tailEnd/>
            </a:ln>
            <a:effectLst/>
          </p:spPr>
          <p:txBody>
            <a:bodyPr wrap="none" anchor="ctr"/>
            <a:lstStyle/>
            <a:p>
              <a:endParaRPr lang="en-US"/>
            </a:p>
          </p:txBody>
        </p:sp>
      </p:grpSp>
      <p:sp>
        <p:nvSpPr>
          <p:cNvPr id="1654802" name="Text Box 18"/>
          <p:cNvSpPr txBox="1">
            <a:spLocks noChangeArrowheads="1"/>
          </p:cNvSpPr>
          <p:nvPr/>
        </p:nvSpPr>
        <p:spPr bwMode="auto">
          <a:xfrm>
            <a:off x="6173788" y="3937000"/>
            <a:ext cx="420687" cy="457200"/>
          </a:xfrm>
          <a:prstGeom prst="rect">
            <a:avLst/>
          </a:prstGeom>
          <a:noFill/>
          <a:ln w="9525">
            <a:noFill/>
            <a:miter lim="800000"/>
            <a:headEnd/>
            <a:tailEnd/>
          </a:ln>
          <a:effectLst/>
        </p:spPr>
        <p:txBody>
          <a:bodyPr wrap="none">
            <a:spAutoFit/>
          </a:bodyPr>
          <a:lstStyle/>
          <a:p>
            <a:pPr eaLnBrk="1" hangingPunct="1"/>
            <a:r>
              <a:rPr lang="en-CA" sz="2400" b="0"/>
              <a:t>e</a:t>
            </a:r>
            <a:r>
              <a:rPr lang="en-CA" sz="2400" b="0" baseline="-25000"/>
              <a:t>1</a:t>
            </a:r>
          </a:p>
        </p:txBody>
      </p:sp>
      <p:sp>
        <p:nvSpPr>
          <p:cNvPr id="1654803" name="Oval 19"/>
          <p:cNvSpPr>
            <a:spLocks noChangeArrowheads="1"/>
          </p:cNvSpPr>
          <p:nvPr/>
        </p:nvSpPr>
        <p:spPr bwMode="auto">
          <a:xfrm>
            <a:off x="6067425" y="4022725"/>
            <a:ext cx="527050" cy="342900"/>
          </a:xfrm>
          <a:prstGeom prst="ellipse">
            <a:avLst/>
          </a:prstGeom>
          <a:noFill/>
          <a:ln w="28575">
            <a:solidFill>
              <a:srgbClr val="111111"/>
            </a:solidFill>
            <a:round/>
            <a:headEnd/>
            <a:tailEnd/>
          </a:ln>
          <a:effectLst/>
        </p:spPr>
        <p:txBody>
          <a:bodyPr wrap="none" anchor="ctr"/>
          <a:lstStyle/>
          <a:p>
            <a:endParaRPr lang="en-US"/>
          </a:p>
        </p:txBody>
      </p:sp>
      <p:cxnSp>
        <p:nvCxnSpPr>
          <p:cNvPr id="1654804" name="AutoShape 20"/>
          <p:cNvCxnSpPr>
            <a:cxnSpLocks noChangeShapeType="1"/>
            <a:stCxn id="1654798" idx="0"/>
            <a:endCxn id="1654788" idx="4"/>
          </p:cNvCxnSpPr>
          <p:nvPr/>
        </p:nvCxnSpPr>
        <p:spPr bwMode="auto">
          <a:xfrm rot="5400000" flipH="1">
            <a:off x="5680869" y="1450181"/>
            <a:ext cx="800100" cy="2363788"/>
          </a:xfrm>
          <a:prstGeom prst="curvedConnector3">
            <a:avLst>
              <a:gd name="adj1" fmla="val 50000"/>
            </a:avLst>
          </a:prstGeom>
          <a:noFill/>
          <a:ln w="19050">
            <a:solidFill>
              <a:srgbClr val="111111"/>
            </a:solidFill>
            <a:round/>
            <a:headEnd/>
            <a:tailEnd type="triangle" w="med" len="med"/>
          </a:ln>
          <a:effectLst/>
        </p:spPr>
      </p:cxnSp>
      <p:cxnSp>
        <p:nvCxnSpPr>
          <p:cNvPr id="1654805" name="AutoShape 21"/>
          <p:cNvCxnSpPr>
            <a:cxnSpLocks noChangeShapeType="1"/>
            <a:stCxn id="1654801" idx="0"/>
            <a:endCxn id="1654811" idx="4"/>
          </p:cNvCxnSpPr>
          <p:nvPr/>
        </p:nvCxnSpPr>
        <p:spPr bwMode="auto">
          <a:xfrm rot="16200000">
            <a:off x="8270081" y="2502694"/>
            <a:ext cx="828675" cy="230188"/>
          </a:xfrm>
          <a:prstGeom prst="curvedConnector3">
            <a:avLst>
              <a:gd name="adj1" fmla="val 50000"/>
            </a:avLst>
          </a:prstGeom>
          <a:noFill/>
          <a:ln w="19050">
            <a:solidFill>
              <a:srgbClr val="111111"/>
            </a:solidFill>
            <a:round/>
            <a:headEnd/>
            <a:tailEnd type="triangle" w="med" len="med"/>
          </a:ln>
          <a:effectLst/>
        </p:spPr>
      </p:cxnSp>
      <p:cxnSp>
        <p:nvCxnSpPr>
          <p:cNvPr id="1654806" name="AutoShape 22"/>
          <p:cNvCxnSpPr>
            <a:cxnSpLocks noChangeShapeType="1"/>
            <a:stCxn id="1654801" idx="0"/>
            <a:endCxn id="1654788" idx="5"/>
          </p:cNvCxnSpPr>
          <p:nvPr/>
        </p:nvCxnSpPr>
        <p:spPr bwMode="auto">
          <a:xfrm rot="5400000" flipH="1">
            <a:off x="6465887" y="928688"/>
            <a:ext cx="892175" cy="3314700"/>
          </a:xfrm>
          <a:prstGeom prst="curvedConnector3">
            <a:avLst>
              <a:gd name="adj1" fmla="val 44838"/>
            </a:avLst>
          </a:prstGeom>
          <a:noFill/>
          <a:ln w="19050">
            <a:solidFill>
              <a:srgbClr val="111111"/>
            </a:solidFill>
            <a:round/>
            <a:headEnd/>
            <a:tailEnd type="triangle" w="med" len="med"/>
          </a:ln>
          <a:effectLst/>
        </p:spPr>
      </p:cxnSp>
      <p:cxnSp>
        <p:nvCxnSpPr>
          <p:cNvPr id="1654807" name="AutoShape 23"/>
          <p:cNvCxnSpPr>
            <a:cxnSpLocks noChangeShapeType="1"/>
            <a:stCxn id="1654795" idx="4"/>
            <a:endCxn id="1654803" idx="1"/>
          </p:cNvCxnSpPr>
          <p:nvPr/>
        </p:nvCxnSpPr>
        <p:spPr bwMode="auto">
          <a:xfrm rot="16200000" flipH="1">
            <a:off x="5653882" y="3567906"/>
            <a:ext cx="565150" cy="417513"/>
          </a:xfrm>
          <a:prstGeom prst="curvedConnector3">
            <a:avLst>
              <a:gd name="adj1" fmla="val 45227"/>
            </a:avLst>
          </a:prstGeom>
          <a:noFill/>
          <a:ln w="19050">
            <a:solidFill>
              <a:srgbClr val="111111"/>
            </a:solidFill>
            <a:round/>
            <a:headEnd/>
            <a:tailEnd type="triangle" w="med" len="med"/>
          </a:ln>
          <a:effectLst/>
        </p:spPr>
      </p:cxnSp>
      <p:cxnSp>
        <p:nvCxnSpPr>
          <p:cNvPr id="1654808" name="AutoShape 24"/>
          <p:cNvCxnSpPr>
            <a:cxnSpLocks noChangeShapeType="1"/>
            <a:stCxn id="1654798" idx="4"/>
            <a:endCxn id="1654803" idx="0"/>
          </p:cNvCxnSpPr>
          <p:nvPr/>
        </p:nvCxnSpPr>
        <p:spPr bwMode="auto">
          <a:xfrm rot="5400000">
            <a:off x="6528594" y="3274219"/>
            <a:ext cx="536575" cy="931863"/>
          </a:xfrm>
          <a:prstGeom prst="curvedConnector3">
            <a:avLst>
              <a:gd name="adj1" fmla="val 49704"/>
            </a:avLst>
          </a:prstGeom>
          <a:noFill/>
          <a:ln w="19050">
            <a:solidFill>
              <a:srgbClr val="111111"/>
            </a:solidFill>
            <a:round/>
            <a:headEnd/>
            <a:tailEnd type="triangle" w="med" len="med"/>
          </a:ln>
          <a:effectLst/>
        </p:spPr>
      </p:cxnSp>
      <p:cxnSp>
        <p:nvCxnSpPr>
          <p:cNvPr id="1654809" name="AutoShape 25"/>
          <p:cNvCxnSpPr>
            <a:cxnSpLocks noChangeShapeType="1"/>
            <a:stCxn id="1654801" idx="4"/>
            <a:endCxn id="1654803" idx="7"/>
          </p:cNvCxnSpPr>
          <p:nvPr/>
        </p:nvCxnSpPr>
        <p:spPr bwMode="auto">
          <a:xfrm rot="5400000">
            <a:off x="7249319" y="2739232"/>
            <a:ext cx="587375" cy="2052637"/>
          </a:xfrm>
          <a:prstGeom prst="curvedConnector3">
            <a:avLst>
              <a:gd name="adj1" fmla="val 45407"/>
            </a:avLst>
          </a:prstGeom>
          <a:noFill/>
          <a:ln w="19050">
            <a:solidFill>
              <a:srgbClr val="111111"/>
            </a:solidFill>
            <a:round/>
            <a:headEnd/>
            <a:tailEnd type="triangle" w="med" len="med"/>
          </a:ln>
          <a:effectLst/>
        </p:spPr>
      </p:cxnSp>
      <p:cxnSp>
        <p:nvCxnSpPr>
          <p:cNvPr id="1654810" name="AutoShape 26"/>
          <p:cNvCxnSpPr>
            <a:cxnSpLocks noChangeShapeType="1"/>
            <a:stCxn id="1654795" idx="0"/>
            <a:endCxn id="1654792" idx="3"/>
          </p:cNvCxnSpPr>
          <p:nvPr/>
        </p:nvCxnSpPr>
        <p:spPr bwMode="auto">
          <a:xfrm rot="16200000">
            <a:off x="5951537" y="1887538"/>
            <a:ext cx="942975" cy="1390650"/>
          </a:xfrm>
          <a:prstGeom prst="curvedConnector3">
            <a:avLst>
              <a:gd name="adj1" fmla="val 45116"/>
            </a:avLst>
          </a:prstGeom>
          <a:noFill/>
          <a:ln w="19050">
            <a:solidFill>
              <a:srgbClr val="111111"/>
            </a:solidFill>
            <a:round/>
            <a:headEnd/>
            <a:tailEnd type="triangle" w="med" len="med"/>
          </a:ln>
          <a:effectLst/>
        </p:spPr>
      </p:cxnSp>
      <p:sp>
        <p:nvSpPr>
          <p:cNvPr id="1654811" name="Oval 27"/>
          <p:cNvSpPr>
            <a:spLocks noChangeArrowheads="1"/>
          </p:cNvSpPr>
          <p:nvPr/>
        </p:nvSpPr>
        <p:spPr bwMode="auto">
          <a:xfrm>
            <a:off x="8267700" y="1557338"/>
            <a:ext cx="1062038" cy="631825"/>
          </a:xfrm>
          <a:prstGeom prst="ellipse">
            <a:avLst/>
          </a:prstGeom>
          <a:noFill/>
          <a:ln w="28575">
            <a:solidFill>
              <a:srgbClr val="111111"/>
            </a:solidFill>
            <a:round/>
            <a:headEnd/>
            <a:tailEnd/>
          </a:ln>
          <a:effectLst/>
        </p:spPr>
        <p:txBody>
          <a:bodyPr wrap="none" anchor="ctr"/>
          <a:lstStyle/>
          <a:p>
            <a:pPr algn="ctr"/>
            <a:r>
              <a:rPr lang="en-US" sz="1600"/>
              <a:t>Negative </a:t>
            </a:r>
          </a:p>
          <a:p>
            <a:pPr algn="ctr"/>
            <a:r>
              <a:rPr lang="en-US" sz="1600"/>
              <a:t>Slope</a:t>
            </a:r>
          </a:p>
        </p:txBody>
      </p:sp>
      <p:cxnSp>
        <p:nvCxnSpPr>
          <p:cNvPr id="1654812" name="AutoShape 28"/>
          <p:cNvCxnSpPr>
            <a:cxnSpLocks noChangeShapeType="1"/>
            <a:stCxn id="1654798" idx="0"/>
            <a:endCxn id="1654792" idx="4"/>
          </p:cNvCxnSpPr>
          <p:nvPr/>
        </p:nvCxnSpPr>
        <p:spPr bwMode="auto">
          <a:xfrm rot="16200000">
            <a:off x="6976269" y="2489994"/>
            <a:ext cx="828675" cy="255587"/>
          </a:xfrm>
          <a:prstGeom prst="curvedConnector3">
            <a:avLst>
              <a:gd name="adj1" fmla="val 50000"/>
            </a:avLst>
          </a:prstGeom>
          <a:noFill/>
          <a:ln w="19050">
            <a:solidFill>
              <a:srgbClr val="111111"/>
            </a:solidFill>
            <a:round/>
            <a:headEnd/>
            <a:tailEnd type="triangle" w="med" len="med"/>
          </a:ln>
          <a:effectLst/>
        </p:spPr>
      </p:cxnSp>
      <p:sp>
        <p:nvSpPr>
          <p:cNvPr id="1654813" name="AutoShape 29">
            <a:hlinkClick r:id="" action="ppaction://noaction" highlightClick="1"/>
          </p:cNvPr>
          <p:cNvSpPr>
            <a:spLocks noChangeArrowheads="1"/>
          </p:cNvSpPr>
          <p:nvPr/>
        </p:nvSpPr>
        <p:spPr bwMode="auto">
          <a:xfrm>
            <a:off x="539750" y="6381750"/>
            <a:ext cx="288925" cy="287338"/>
          </a:xfrm>
          <a:prstGeom prst="actionButtonBackPrevious">
            <a:avLst/>
          </a:prstGeom>
          <a:solidFill>
            <a:srgbClr val="FFFF99"/>
          </a:solidFill>
          <a:ln w="12700">
            <a:noFill/>
            <a:miter lim="800000"/>
            <a:headEnd type="none" w="sm" len="sm"/>
            <a:tailEnd type="none" w="sm" len="sm"/>
          </a:ln>
          <a:effectLst/>
        </p:spPr>
        <p:txBody>
          <a:bodyPr wrap="none" anchor="ctr"/>
          <a:lstStyle/>
          <a:p>
            <a:endParaRPr lang="en-US"/>
          </a:p>
        </p:txBody>
      </p:sp>
      <p:grpSp>
        <p:nvGrpSpPr>
          <p:cNvPr id="1654814" name="Group 30"/>
          <p:cNvGrpSpPr>
            <a:grpSpLocks/>
          </p:cNvGrpSpPr>
          <p:nvPr/>
        </p:nvGrpSpPr>
        <p:grpSpPr bwMode="auto">
          <a:xfrm>
            <a:off x="3203575" y="2492375"/>
            <a:ext cx="2162175" cy="792163"/>
            <a:chOff x="612" y="1616"/>
            <a:chExt cx="1896" cy="443"/>
          </a:xfrm>
        </p:grpSpPr>
        <p:sp>
          <p:nvSpPr>
            <p:cNvPr id="1654815" name="Oval 31"/>
            <p:cNvSpPr>
              <a:spLocks noChangeArrowheads="1"/>
            </p:cNvSpPr>
            <p:nvPr/>
          </p:nvSpPr>
          <p:spPr bwMode="auto">
            <a:xfrm>
              <a:off x="612" y="1616"/>
              <a:ext cx="735" cy="443"/>
            </a:xfrm>
            <a:prstGeom prst="ellipse">
              <a:avLst/>
            </a:prstGeom>
            <a:solidFill>
              <a:srgbClr val="EAEAEA"/>
            </a:solidFill>
            <a:ln w="28575">
              <a:solidFill>
                <a:srgbClr val="111111"/>
              </a:solidFill>
              <a:round/>
              <a:headEnd/>
              <a:tailEnd/>
            </a:ln>
            <a:effectLst/>
          </p:spPr>
          <p:txBody>
            <a:bodyPr wrap="none" anchor="ctr"/>
            <a:lstStyle/>
            <a:p>
              <a:pPr algn="ctr"/>
              <a:endParaRPr lang="en-US" sz="1600"/>
            </a:p>
            <a:p>
              <a:pPr algn="ctr"/>
              <a:r>
                <a:rPr lang="en-US" sz="1600">
                  <a:solidFill>
                    <a:schemeClr val="bg1"/>
                  </a:solidFill>
                </a:rPr>
                <a:t>SE</a:t>
              </a:r>
            </a:p>
          </p:txBody>
        </p:sp>
        <p:cxnSp>
          <p:nvCxnSpPr>
            <p:cNvPr id="1654816" name="AutoShape 32"/>
            <p:cNvCxnSpPr>
              <a:cxnSpLocks noChangeShapeType="1"/>
              <a:stCxn id="1654815" idx="6"/>
              <a:endCxn id="1654795" idx="2"/>
            </p:cNvCxnSpPr>
            <p:nvPr/>
          </p:nvCxnSpPr>
          <p:spPr bwMode="auto">
            <a:xfrm>
              <a:off x="1356" y="1838"/>
              <a:ext cx="1152" cy="194"/>
            </a:xfrm>
            <a:prstGeom prst="straightConnector1">
              <a:avLst/>
            </a:prstGeom>
            <a:noFill/>
            <a:ln w="25400">
              <a:solidFill>
                <a:srgbClr val="111111"/>
              </a:solidFill>
              <a:round/>
              <a:headEnd type="none" w="sm" len="sm"/>
              <a:tailEnd type="triangle" w="lg" len="lg"/>
            </a:ln>
            <a:effectLst/>
          </p:spPr>
        </p:cxnSp>
      </p:grpSp>
      <p:sp>
        <p:nvSpPr>
          <p:cNvPr id="1654817" name="Oval 33"/>
          <p:cNvSpPr>
            <a:spLocks noChangeArrowheads="1"/>
          </p:cNvSpPr>
          <p:nvPr/>
        </p:nvSpPr>
        <p:spPr bwMode="auto">
          <a:xfrm>
            <a:off x="1476375" y="4005263"/>
            <a:ext cx="1166813" cy="703262"/>
          </a:xfrm>
          <a:prstGeom prst="ellipse">
            <a:avLst/>
          </a:prstGeom>
          <a:solidFill>
            <a:srgbClr val="EAEAEA"/>
          </a:solidFill>
          <a:ln w="28575">
            <a:solidFill>
              <a:srgbClr val="111111"/>
            </a:solidFill>
            <a:round/>
            <a:headEnd/>
            <a:tailEnd/>
          </a:ln>
          <a:effectLst/>
        </p:spPr>
        <p:txBody>
          <a:bodyPr wrap="none" anchor="ctr"/>
          <a:lstStyle/>
          <a:p>
            <a:pPr algn="ctr"/>
            <a:r>
              <a:rPr lang="en-US" sz="1600">
                <a:solidFill>
                  <a:schemeClr val="bg1"/>
                </a:solidFill>
              </a:rPr>
              <a:t>Gaze Shift</a:t>
            </a:r>
          </a:p>
        </p:txBody>
      </p:sp>
      <p:sp>
        <p:nvSpPr>
          <p:cNvPr id="1654818" name="Oval 34"/>
          <p:cNvSpPr>
            <a:spLocks noChangeArrowheads="1"/>
          </p:cNvSpPr>
          <p:nvPr/>
        </p:nvSpPr>
        <p:spPr bwMode="auto">
          <a:xfrm>
            <a:off x="3132138" y="4076700"/>
            <a:ext cx="1166812" cy="703263"/>
          </a:xfrm>
          <a:prstGeom prst="ellipse">
            <a:avLst/>
          </a:prstGeom>
          <a:solidFill>
            <a:srgbClr val="EAEAEA"/>
          </a:solidFill>
          <a:ln w="28575">
            <a:solidFill>
              <a:srgbClr val="111111"/>
            </a:solidFill>
            <a:round/>
            <a:headEnd/>
            <a:tailEnd/>
          </a:ln>
          <a:effectLst/>
        </p:spPr>
        <p:txBody>
          <a:bodyPr wrap="none" anchor="ctr"/>
          <a:lstStyle/>
          <a:p>
            <a:pPr algn="ctr"/>
            <a:r>
              <a:rPr lang="en-US" sz="1600">
                <a:solidFill>
                  <a:schemeClr val="bg1"/>
                </a:solidFill>
              </a:rPr>
              <a:t>Time &gt; T</a:t>
            </a:r>
          </a:p>
        </p:txBody>
      </p:sp>
      <p:sp>
        <p:nvSpPr>
          <p:cNvPr id="1654819" name="Oval 35"/>
          <p:cNvSpPr>
            <a:spLocks noChangeArrowheads="1"/>
          </p:cNvSpPr>
          <p:nvPr/>
        </p:nvSpPr>
        <p:spPr bwMode="auto">
          <a:xfrm>
            <a:off x="2916238" y="1268413"/>
            <a:ext cx="1311275" cy="703262"/>
          </a:xfrm>
          <a:prstGeom prst="ellipse">
            <a:avLst/>
          </a:prstGeom>
          <a:solidFill>
            <a:srgbClr val="EAEAEA"/>
          </a:solidFill>
          <a:ln w="28575">
            <a:solidFill>
              <a:srgbClr val="111111"/>
            </a:solidFill>
            <a:round/>
            <a:headEnd/>
            <a:tailEnd/>
          </a:ln>
          <a:effectLst/>
        </p:spPr>
        <p:txBody>
          <a:bodyPr wrap="none" anchor="ctr"/>
          <a:lstStyle/>
          <a:p>
            <a:pPr algn="ctr"/>
            <a:r>
              <a:rPr lang="en-US" sz="1600">
                <a:solidFill>
                  <a:schemeClr val="bg1"/>
                </a:solidFill>
              </a:rPr>
              <a:t>SE Tendency</a:t>
            </a:r>
          </a:p>
        </p:txBody>
      </p:sp>
      <p:cxnSp>
        <p:nvCxnSpPr>
          <p:cNvPr id="1654820" name="AutoShape 36"/>
          <p:cNvCxnSpPr>
            <a:cxnSpLocks noChangeShapeType="1"/>
            <a:stCxn id="1654819" idx="4"/>
            <a:endCxn id="1654815" idx="0"/>
          </p:cNvCxnSpPr>
          <p:nvPr/>
        </p:nvCxnSpPr>
        <p:spPr bwMode="auto">
          <a:xfrm>
            <a:off x="3571875" y="1985963"/>
            <a:ext cx="50800" cy="492125"/>
          </a:xfrm>
          <a:prstGeom prst="straightConnector1">
            <a:avLst/>
          </a:prstGeom>
          <a:noFill/>
          <a:ln w="25400">
            <a:solidFill>
              <a:srgbClr val="111111"/>
            </a:solidFill>
            <a:round/>
            <a:headEnd type="none" w="sm" len="sm"/>
            <a:tailEnd type="triangle" w="lg" len="lg"/>
          </a:ln>
          <a:effectLst/>
        </p:spPr>
      </p:cxnSp>
      <p:cxnSp>
        <p:nvCxnSpPr>
          <p:cNvPr id="1654821" name="AutoShape 37"/>
          <p:cNvCxnSpPr>
            <a:cxnSpLocks noChangeShapeType="1"/>
            <a:stCxn id="1654815" idx="4"/>
            <a:endCxn id="1654817" idx="0"/>
          </p:cNvCxnSpPr>
          <p:nvPr/>
        </p:nvCxnSpPr>
        <p:spPr bwMode="auto">
          <a:xfrm flipH="1">
            <a:off x="2060575" y="3298825"/>
            <a:ext cx="1562100" cy="692150"/>
          </a:xfrm>
          <a:prstGeom prst="straightConnector1">
            <a:avLst/>
          </a:prstGeom>
          <a:noFill/>
          <a:ln w="25400">
            <a:solidFill>
              <a:srgbClr val="111111"/>
            </a:solidFill>
            <a:round/>
            <a:headEnd type="none" w="sm" len="sm"/>
            <a:tailEnd type="triangle" w="lg" len="lg"/>
          </a:ln>
          <a:effectLst/>
        </p:spPr>
      </p:cxnSp>
      <p:cxnSp>
        <p:nvCxnSpPr>
          <p:cNvPr id="1654822" name="AutoShape 38"/>
          <p:cNvCxnSpPr>
            <a:cxnSpLocks noChangeShapeType="1"/>
            <a:stCxn id="1654815" idx="4"/>
            <a:endCxn id="1654818" idx="0"/>
          </p:cNvCxnSpPr>
          <p:nvPr/>
        </p:nvCxnSpPr>
        <p:spPr bwMode="auto">
          <a:xfrm>
            <a:off x="3622675" y="3298825"/>
            <a:ext cx="93663" cy="763588"/>
          </a:xfrm>
          <a:prstGeom prst="straightConnector1">
            <a:avLst/>
          </a:prstGeom>
          <a:noFill/>
          <a:ln w="25400">
            <a:solidFill>
              <a:srgbClr val="111111"/>
            </a:solidFill>
            <a:round/>
            <a:headEnd type="none" w="sm" len="sm"/>
            <a:tailEnd type="triangle" w="lg" len="lg"/>
          </a:ln>
          <a:effectLst/>
        </p:spPr>
      </p:cxnSp>
      <p:sp>
        <p:nvSpPr>
          <p:cNvPr id="1654823" name="Rectangle 39"/>
          <p:cNvSpPr>
            <a:spLocks noChangeArrowheads="1"/>
          </p:cNvSpPr>
          <p:nvPr/>
        </p:nvSpPr>
        <p:spPr bwMode="auto">
          <a:xfrm>
            <a:off x="0" y="1341438"/>
            <a:ext cx="2952750" cy="935037"/>
          </a:xfrm>
          <a:prstGeom prst="rect">
            <a:avLst/>
          </a:prstGeom>
          <a:noFill/>
          <a:ln w="9525">
            <a:noFill/>
            <a:miter lim="800000"/>
            <a:headEnd/>
            <a:tailEnd/>
          </a:ln>
          <a:effectLst/>
        </p:spPr>
        <p:txBody>
          <a:bodyPr lIns="92075" tIns="46038" rIns="92075" bIns="46038"/>
          <a:lstStyle/>
          <a:p>
            <a:pPr marL="342900" indent="-342900">
              <a:lnSpc>
                <a:spcPct val="40000"/>
              </a:lnSpc>
              <a:spcBef>
                <a:spcPct val="20000"/>
              </a:spcBef>
              <a:buClr>
                <a:srgbClr val="CC0000"/>
              </a:buClr>
              <a:buSzPct val="75000"/>
              <a:buFont typeface="Monotype Sorts" pitchFamily="2" charset="2"/>
              <a:buNone/>
            </a:pPr>
            <a:endParaRPr lang="en-CA" sz="2400">
              <a:solidFill>
                <a:srgbClr val="000000"/>
              </a:solidFill>
            </a:endParaRPr>
          </a:p>
          <a:p>
            <a:pPr marL="342900" indent="-342900">
              <a:spcBef>
                <a:spcPct val="20000"/>
              </a:spcBef>
              <a:buClr>
                <a:srgbClr val="CC0000"/>
              </a:buClr>
              <a:buSzPct val="75000"/>
              <a:buFont typeface="Monotype Sorts" pitchFamily="2" charset="2"/>
              <a:buChar char="u"/>
            </a:pPr>
            <a:r>
              <a:rPr lang="en-CA" sz="2400" b="0">
                <a:solidFill>
                  <a:srgbClr val="000000"/>
                </a:solidFill>
              </a:rPr>
              <a:t>Need data to define</a:t>
            </a:r>
          </a:p>
        </p:txBody>
      </p:sp>
      <p:sp>
        <p:nvSpPr>
          <p:cNvPr id="1654824" name="AutoShape 40"/>
          <p:cNvSpPr>
            <a:spLocks noChangeArrowheads="1"/>
          </p:cNvSpPr>
          <p:nvPr/>
        </p:nvSpPr>
        <p:spPr bwMode="auto">
          <a:xfrm>
            <a:off x="3276601" y="5137151"/>
            <a:ext cx="5761038" cy="1531938"/>
          </a:xfrm>
          <a:prstGeom prst="wedgeRectCallout">
            <a:avLst>
              <a:gd name="adj1" fmla="val -35099"/>
              <a:gd name="adj2" fmla="val -78663"/>
            </a:avLst>
          </a:prstGeom>
          <a:solidFill>
            <a:srgbClr val="FFFF99"/>
          </a:solidFill>
          <a:ln w="12700">
            <a:solidFill>
              <a:srgbClr val="000000"/>
            </a:solidFill>
            <a:miter lim="800000"/>
            <a:headEnd type="none" w="sm" len="sm"/>
            <a:tailEnd type="none" w="sm" len="sm"/>
          </a:ln>
          <a:effectLst/>
        </p:spPr>
        <p:txBody>
          <a:bodyPr/>
          <a:lstStyle/>
          <a:p>
            <a:r>
              <a:rPr lang="en-U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Arash</a:t>
            </a:r>
            <a:r>
              <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4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I expect this optimal threshold is very dependent on the age of the students, </a:t>
            </a:r>
            <a:r>
              <a:rPr lang="en-US" sz="1400" dirty="0" err="1">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i.e</a:t>
            </a:r>
            <a:r>
              <a:rPr lang="en-US" sz="14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 younger students may require a longer time than their older </a:t>
            </a:r>
            <a:r>
              <a:rPr lang="en-US" sz="1400" dirty="0" err="1">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rPr>
              <a:t>counterparts.</a:t>
            </a:r>
            <a:r>
              <a:rPr lang="en-US" sz="1400" dirty="0" err="1">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sz="1400" dirty="0">
                <a:latin typeface="Microsoft Sans Serif" panose="020B0604020202020204" pitchFamily="34" charset="0"/>
                <a:ea typeface="Microsoft Sans Serif" panose="020B0604020202020204" pitchFamily="34" charset="0"/>
                <a:cs typeface="Microsoft Sans Serif" panose="020B0604020202020204" pitchFamily="34" charset="0"/>
              </a:rPr>
              <a:t> wonder how age and gender of the students can affect the user model to effectively assess implicit explanation and whether these traits would be significant enough to be included in the user model. </a:t>
            </a:r>
            <a:endParaRPr lang="en-US" sz="1400" b="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654825" name="AutoShape 41"/>
          <p:cNvSpPr>
            <a:spLocks noChangeArrowheads="1"/>
          </p:cNvSpPr>
          <p:nvPr/>
        </p:nvSpPr>
        <p:spPr bwMode="auto">
          <a:xfrm>
            <a:off x="539750" y="2492375"/>
            <a:ext cx="2305050" cy="431800"/>
          </a:xfrm>
          <a:prstGeom prst="wedgeRectCallout">
            <a:avLst>
              <a:gd name="adj1" fmla="val 80648"/>
              <a:gd name="adj2" fmla="val -128310"/>
            </a:avLst>
          </a:prstGeom>
          <a:solidFill>
            <a:srgbClr val="CCFFCC"/>
          </a:solidFill>
          <a:ln w="12700">
            <a:solidFill>
              <a:srgbClr val="000000"/>
            </a:solidFill>
            <a:miter lim="800000"/>
            <a:headEnd type="none" w="sm" len="sm"/>
            <a:tailEnd type="none" w="sm" len="sm"/>
          </a:ln>
          <a:effectLst/>
        </p:spPr>
        <p:txBody>
          <a:bodyPr/>
          <a:lstStyle/>
          <a:p>
            <a:pPr algn="ctr"/>
            <a:r>
              <a:rPr lang="en-CA" sz="2000" b="0">
                <a:solidFill>
                  <a:srgbClr val="000000"/>
                </a:solidFill>
              </a:rPr>
              <a:t>P(SE|SE Tendency)</a:t>
            </a:r>
            <a:endParaRPr lang="en-US" sz="2000" b="0">
              <a:solidFill>
                <a:srgbClr val="000000"/>
              </a:solidFill>
            </a:endParaRPr>
          </a:p>
        </p:txBody>
      </p:sp>
      <p:sp>
        <p:nvSpPr>
          <p:cNvPr id="1654826" name="AutoShape 42"/>
          <p:cNvSpPr>
            <a:spLocks noChangeArrowheads="1"/>
          </p:cNvSpPr>
          <p:nvPr/>
        </p:nvSpPr>
        <p:spPr bwMode="auto">
          <a:xfrm>
            <a:off x="539750" y="5229225"/>
            <a:ext cx="2305050" cy="431800"/>
          </a:xfrm>
          <a:prstGeom prst="wedgeRectCallout">
            <a:avLst>
              <a:gd name="adj1" fmla="val 84778"/>
              <a:gd name="adj2" fmla="val -443014"/>
            </a:avLst>
          </a:prstGeom>
          <a:solidFill>
            <a:srgbClr val="CCFFCC"/>
          </a:solidFill>
          <a:ln w="12700">
            <a:solidFill>
              <a:srgbClr val="000000"/>
            </a:solidFill>
            <a:miter lim="800000"/>
            <a:headEnd type="none" w="sm" len="sm"/>
            <a:tailEnd type="none" w="sm" len="sm"/>
          </a:ln>
          <a:effectLst/>
        </p:spPr>
        <p:txBody>
          <a:bodyPr/>
          <a:lstStyle/>
          <a:p>
            <a:pPr algn="ctr"/>
            <a:r>
              <a:rPr lang="en-CA" sz="2000" b="0">
                <a:solidFill>
                  <a:srgbClr val="000000"/>
                </a:solidFill>
              </a:rPr>
              <a:t>P(Time &gt; T | SE)</a:t>
            </a:r>
            <a:endParaRPr lang="en-US" sz="2000" b="0">
              <a:solidFill>
                <a:srgbClr val="000000"/>
              </a:solidFill>
            </a:endParaRPr>
          </a:p>
        </p:txBody>
      </p:sp>
      <p:sp>
        <p:nvSpPr>
          <p:cNvPr id="1654827" name="AutoShape 43"/>
          <p:cNvSpPr>
            <a:spLocks noChangeArrowheads="1"/>
          </p:cNvSpPr>
          <p:nvPr/>
        </p:nvSpPr>
        <p:spPr bwMode="auto">
          <a:xfrm>
            <a:off x="395288" y="3213100"/>
            <a:ext cx="2160587" cy="431800"/>
          </a:xfrm>
          <a:prstGeom prst="wedgeRectCallout">
            <a:avLst>
              <a:gd name="adj1" fmla="val 64181"/>
              <a:gd name="adj2" fmla="val 39338"/>
            </a:avLst>
          </a:prstGeom>
          <a:solidFill>
            <a:srgbClr val="CCFFCC"/>
          </a:solidFill>
          <a:ln w="12700">
            <a:solidFill>
              <a:srgbClr val="000000"/>
            </a:solidFill>
            <a:miter lim="800000"/>
            <a:headEnd type="none" w="sm" len="sm"/>
            <a:tailEnd type="none" w="sm" len="sm"/>
          </a:ln>
          <a:effectLst/>
        </p:spPr>
        <p:txBody>
          <a:bodyPr/>
          <a:lstStyle/>
          <a:p>
            <a:pPr algn="ctr"/>
            <a:r>
              <a:rPr lang="en-CA" sz="2000" b="0">
                <a:solidFill>
                  <a:srgbClr val="000000"/>
                </a:solidFill>
              </a:rPr>
              <a:t>P(Gaze Shift | SE)</a:t>
            </a:r>
            <a:endParaRPr lang="en-US" sz="2000" b="0">
              <a:solidFill>
                <a:srgbClr val="00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48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48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548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548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48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548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48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548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5482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548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548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5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4817" grpId="0" animBg="1"/>
      <p:bldP spid="1654818" grpId="0" animBg="1"/>
      <p:bldP spid="1654819" grpId="0" animBg="1"/>
      <p:bldP spid="1654824" grpId="0" animBg="1"/>
      <p:bldP spid="1654825" grpId="0" animBg="1"/>
      <p:bldP spid="1654826" grpId="0" animBg="1"/>
      <p:bldP spid="16548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a:xfrm>
            <a:off x="0" y="0"/>
            <a:ext cx="9144000" cy="1143000"/>
          </a:xfrm>
        </p:spPr>
        <p:txBody>
          <a:bodyPr/>
          <a:lstStyle/>
          <a:p>
            <a:r>
              <a:rPr lang="en-CA"/>
              <a:t>Adding SE Assessment to the Model</a:t>
            </a:r>
          </a:p>
        </p:txBody>
      </p:sp>
      <p:sp>
        <p:nvSpPr>
          <p:cNvPr id="1654813" name="AutoShape 29">
            <a:hlinkClick r:id="" action="ppaction://noaction" highlightClick="1"/>
          </p:cNvPr>
          <p:cNvSpPr>
            <a:spLocks noChangeArrowheads="1"/>
          </p:cNvSpPr>
          <p:nvPr/>
        </p:nvSpPr>
        <p:spPr bwMode="auto">
          <a:xfrm>
            <a:off x="539750" y="6381750"/>
            <a:ext cx="288925" cy="287338"/>
          </a:xfrm>
          <a:prstGeom prst="actionButtonBackPrevious">
            <a:avLst/>
          </a:prstGeom>
          <a:solidFill>
            <a:srgbClr val="FFFF99"/>
          </a:solidFill>
          <a:ln w="12700">
            <a:noFill/>
            <a:miter lim="800000"/>
            <a:headEnd type="none" w="sm" len="sm"/>
            <a:tailEnd type="none" w="sm" len="sm"/>
          </a:ln>
          <a:effectLst/>
        </p:spPr>
        <p:txBody>
          <a:bodyPr wrap="none" anchor="ctr"/>
          <a:lstStyle/>
          <a:p>
            <a:endParaRPr lang="en-US"/>
          </a:p>
        </p:txBody>
      </p:sp>
      <p:grpSp>
        <p:nvGrpSpPr>
          <p:cNvPr id="2" name="Group 1">
            <a:extLst>
              <a:ext uri="{FF2B5EF4-FFF2-40B4-BE49-F238E27FC236}">
                <a16:creationId xmlns:a16="http://schemas.microsoft.com/office/drawing/2014/main" id="{CE1B1FC7-0942-4D80-81A8-F2A0374641E2}"/>
              </a:ext>
            </a:extLst>
          </p:cNvPr>
          <p:cNvGrpSpPr/>
          <p:nvPr/>
        </p:nvGrpSpPr>
        <p:grpSpPr>
          <a:xfrm>
            <a:off x="4495800" y="1268413"/>
            <a:ext cx="4833938" cy="1703387"/>
            <a:chOff x="1476375" y="1268413"/>
            <a:chExt cx="7853363" cy="3511550"/>
          </a:xfrm>
        </p:grpSpPr>
        <p:sp>
          <p:nvSpPr>
            <p:cNvPr id="1654787" name="Text Box 3"/>
            <p:cNvSpPr txBox="1">
              <a:spLocks noChangeArrowheads="1"/>
            </p:cNvSpPr>
            <p:nvPr/>
          </p:nvSpPr>
          <p:spPr bwMode="auto">
            <a:xfrm>
              <a:off x="4284663" y="1620838"/>
              <a:ext cx="1187450" cy="430887"/>
            </a:xfrm>
            <a:prstGeom prst="rect">
              <a:avLst/>
            </a:prstGeom>
            <a:noFill/>
            <a:ln w="9525">
              <a:noFill/>
              <a:miter lim="800000"/>
              <a:headEnd/>
              <a:tailEnd/>
            </a:ln>
            <a:effectLst/>
          </p:spPr>
          <p:txBody>
            <a:bodyPr>
              <a:spAutoFit/>
            </a:bodyPr>
            <a:lstStyle/>
            <a:p>
              <a:pPr algn="ctr" eaLnBrk="1" hangingPunct="1"/>
              <a:r>
                <a:rPr lang="en-CA" sz="1100"/>
                <a:t>Positive</a:t>
              </a:r>
            </a:p>
            <a:p>
              <a:pPr algn="ctr" eaLnBrk="1" hangingPunct="1"/>
              <a:r>
                <a:rPr lang="en-CA" sz="1100"/>
                <a:t>Intercept</a:t>
              </a:r>
            </a:p>
          </p:txBody>
        </p:sp>
        <p:sp>
          <p:nvSpPr>
            <p:cNvPr id="1654788" name="Oval 4"/>
            <p:cNvSpPr>
              <a:spLocks noChangeArrowheads="1"/>
            </p:cNvSpPr>
            <p:nvPr/>
          </p:nvSpPr>
          <p:spPr bwMode="auto">
            <a:xfrm>
              <a:off x="4394200" y="1585913"/>
              <a:ext cx="1008063" cy="631825"/>
            </a:xfrm>
            <a:prstGeom prst="ellipse">
              <a:avLst/>
            </a:prstGeom>
            <a:noFill/>
            <a:ln w="28575">
              <a:solidFill>
                <a:srgbClr val="111111"/>
              </a:solidFill>
              <a:round/>
              <a:headEnd/>
              <a:tailEnd/>
            </a:ln>
            <a:effectLst/>
          </p:spPr>
          <p:txBody>
            <a:bodyPr wrap="none" anchor="ctr"/>
            <a:lstStyle/>
            <a:p>
              <a:endParaRPr lang="en-US" sz="1100"/>
            </a:p>
          </p:txBody>
        </p:sp>
        <p:sp>
          <p:nvSpPr>
            <p:cNvPr id="1654789" name="Text Box 5"/>
            <p:cNvSpPr txBox="1">
              <a:spLocks noChangeArrowheads="1"/>
            </p:cNvSpPr>
            <p:nvPr/>
          </p:nvSpPr>
          <p:spPr bwMode="auto">
            <a:xfrm>
              <a:off x="5592763" y="1620838"/>
              <a:ext cx="1185862" cy="430887"/>
            </a:xfrm>
            <a:prstGeom prst="rect">
              <a:avLst/>
            </a:prstGeom>
            <a:noFill/>
            <a:ln w="9525">
              <a:noFill/>
              <a:miter lim="800000"/>
              <a:headEnd/>
              <a:tailEnd/>
            </a:ln>
            <a:effectLst/>
          </p:spPr>
          <p:txBody>
            <a:bodyPr>
              <a:spAutoFit/>
            </a:bodyPr>
            <a:lstStyle/>
            <a:p>
              <a:pPr algn="ctr" eaLnBrk="1" hangingPunct="1"/>
              <a:r>
                <a:rPr lang="en-CA" sz="1100"/>
                <a:t>Negative</a:t>
              </a:r>
            </a:p>
            <a:p>
              <a:pPr algn="ctr" eaLnBrk="1" hangingPunct="1"/>
              <a:r>
                <a:rPr lang="en-CA" sz="1100"/>
                <a:t>Intercept</a:t>
              </a:r>
            </a:p>
          </p:txBody>
        </p:sp>
        <p:sp>
          <p:nvSpPr>
            <p:cNvPr id="1654790" name="Oval 6"/>
            <p:cNvSpPr>
              <a:spLocks noChangeArrowheads="1"/>
            </p:cNvSpPr>
            <p:nvPr/>
          </p:nvSpPr>
          <p:spPr bwMode="auto">
            <a:xfrm>
              <a:off x="5716588" y="1620838"/>
              <a:ext cx="1000125" cy="633412"/>
            </a:xfrm>
            <a:prstGeom prst="ellipse">
              <a:avLst/>
            </a:prstGeom>
            <a:noFill/>
            <a:ln w="28575">
              <a:solidFill>
                <a:srgbClr val="111111"/>
              </a:solidFill>
              <a:round/>
              <a:headEnd/>
              <a:tailEnd/>
            </a:ln>
            <a:effectLst/>
          </p:spPr>
          <p:txBody>
            <a:bodyPr wrap="none" anchor="ctr"/>
            <a:lstStyle/>
            <a:p>
              <a:endParaRPr lang="en-US" sz="1100"/>
            </a:p>
          </p:txBody>
        </p:sp>
        <p:sp>
          <p:nvSpPr>
            <p:cNvPr id="1654791" name="Text Box 7"/>
            <p:cNvSpPr txBox="1">
              <a:spLocks noChangeArrowheads="1"/>
            </p:cNvSpPr>
            <p:nvPr/>
          </p:nvSpPr>
          <p:spPr bwMode="auto">
            <a:xfrm>
              <a:off x="6899275" y="1557338"/>
              <a:ext cx="1187450" cy="430887"/>
            </a:xfrm>
            <a:prstGeom prst="rect">
              <a:avLst/>
            </a:prstGeom>
            <a:noFill/>
            <a:ln w="9525">
              <a:noFill/>
              <a:miter lim="800000"/>
              <a:headEnd/>
              <a:tailEnd/>
            </a:ln>
            <a:effectLst/>
          </p:spPr>
          <p:txBody>
            <a:bodyPr>
              <a:spAutoFit/>
            </a:bodyPr>
            <a:lstStyle/>
            <a:p>
              <a:pPr algn="ctr" eaLnBrk="1" hangingPunct="1"/>
              <a:r>
                <a:rPr lang="en-CA" sz="1100"/>
                <a:t>Positive</a:t>
              </a:r>
            </a:p>
            <a:p>
              <a:pPr algn="ctr" eaLnBrk="1" hangingPunct="1"/>
              <a:r>
                <a:rPr lang="en-CA" sz="1100"/>
                <a:t>Slope</a:t>
              </a:r>
            </a:p>
          </p:txBody>
        </p:sp>
        <p:sp>
          <p:nvSpPr>
            <p:cNvPr id="1654792" name="Oval 8"/>
            <p:cNvSpPr>
              <a:spLocks noChangeArrowheads="1"/>
            </p:cNvSpPr>
            <p:nvPr/>
          </p:nvSpPr>
          <p:spPr bwMode="auto">
            <a:xfrm>
              <a:off x="6951663" y="1557338"/>
              <a:ext cx="1133475" cy="631825"/>
            </a:xfrm>
            <a:prstGeom prst="ellipse">
              <a:avLst/>
            </a:prstGeom>
            <a:noFill/>
            <a:ln w="28575">
              <a:solidFill>
                <a:srgbClr val="111111"/>
              </a:solidFill>
              <a:round/>
              <a:headEnd/>
              <a:tailEnd/>
            </a:ln>
            <a:effectLst/>
          </p:spPr>
          <p:txBody>
            <a:bodyPr wrap="none" anchor="ctr"/>
            <a:lstStyle/>
            <a:p>
              <a:endParaRPr lang="en-US" sz="1100"/>
            </a:p>
          </p:txBody>
        </p:sp>
        <p:grpSp>
          <p:nvGrpSpPr>
            <p:cNvPr id="1654793" name="Group 9"/>
            <p:cNvGrpSpPr>
              <a:grpSpLocks/>
            </p:cNvGrpSpPr>
            <p:nvPr/>
          </p:nvGrpSpPr>
          <p:grpSpPr bwMode="auto">
            <a:xfrm>
              <a:off x="5364164" y="3068638"/>
              <a:ext cx="724967" cy="411162"/>
              <a:chOff x="1701" y="2160"/>
              <a:chExt cx="528" cy="288"/>
            </a:xfrm>
          </p:grpSpPr>
          <p:sp>
            <p:nvSpPr>
              <p:cNvPr id="1654794" name="Text Box 10"/>
              <p:cNvSpPr txBox="1">
                <a:spLocks noChangeArrowheads="1"/>
              </p:cNvSpPr>
              <p:nvPr/>
            </p:nvSpPr>
            <p:spPr bwMode="auto">
              <a:xfrm>
                <a:off x="1701" y="2160"/>
                <a:ext cx="447" cy="183"/>
              </a:xfrm>
              <a:prstGeom prst="rect">
                <a:avLst/>
              </a:prstGeom>
              <a:noFill/>
              <a:ln w="9525">
                <a:noFill/>
                <a:miter lim="800000"/>
                <a:headEnd/>
                <a:tailEnd/>
              </a:ln>
              <a:effectLst/>
            </p:spPr>
            <p:txBody>
              <a:bodyPr wrap="none">
                <a:spAutoFit/>
              </a:bodyPr>
              <a:lstStyle/>
              <a:p>
                <a:pPr eaLnBrk="1" hangingPunct="1"/>
                <a:r>
                  <a:rPr lang="en-CA" sz="1100"/>
                  <a:t>e</a:t>
                </a:r>
                <a:r>
                  <a:rPr lang="en-CA" sz="1100" baseline="-25000"/>
                  <a:t>1</a:t>
                </a:r>
                <a:r>
                  <a:rPr lang="en-CA" sz="1100"/>
                  <a:t>Case</a:t>
                </a:r>
                <a:r>
                  <a:rPr lang="en-CA" sz="1100" baseline="-25000"/>
                  <a:t>1</a:t>
                </a:r>
              </a:p>
            </p:txBody>
          </p:sp>
          <p:sp>
            <p:nvSpPr>
              <p:cNvPr id="1654795" name="Oval 11"/>
              <p:cNvSpPr>
                <a:spLocks noChangeArrowheads="1"/>
              </p:cNvSpPr>
              <p:nvPr/>
            </p:nvSpPr>
            <p:spPr bwMode="auto">
              <a:xfrm>
                <a:off x="1701" y="2160"/>
                <a:ext cx="528" cy="288"/>
              </a:xfrm>
              <a:prstGeom prst="ellipse">
                <a:avLst/>
              </a:prstGeom>
              <a:noFill/>
              <a:ln w="28575">
                <a:solidFill>
                  <a:srgbClr val="111111"/>
                </a:solidFill>
                <a:round/>
                <a:headEnd/>
                <a:tailEnd/>
              </a:ln>
              <a:effectLst/>
            </p:spPr>
            <p:txBody>
              <a:bodyPr wrap="none" anchor="ctr"/>
              <a:lstStyle/>
              <a:p>
                <a:endParaRPr lang="en-US" sz="1100"/>
              </a:p>
            </p:txBody>
          </p:sp>
        </p:grpSp>
        <p:grpSp>
          <p:nvGrpSpPr>
            <p:cNvPr id="1654796" name="Group 12"/>
            <p:cNvGrpSpPr>
              <a:grpSpLocks/>
            </p:cNvGrpSpPr>
            <p:nvPr/>
          </p:nvGrpSpPr>
          <p:grpSpPr bwMode="auto">
            <a:xfrm>
              <a:off x="6899273" y="3046413"/>
              <a:ext cx="724893" cy="411162"/>
              <a:chOff x="3178" y="1888"/>
              <a:chExt cx="528" cy="288"/>
            </a:xfrm>
          </p:grpSpPr>
          <p:sp>
            <p:nvSpPr>
              <p:cNvPr id="1654797" name="Text Box 13"/>
              <p:cNvSpPr txBox="1">
                <a:spLocks noChangeArrowheads="1"/>
              </p:cNvSpPr>
              <p:nvPr/>
            </p:nvSpPr>
            <p:spPr bwMode="auto">
              <a:xfrm>
                <a:off x="3186" y="1888"/>
                <a:ext cx="447" cy="183"/>
              </a:xfrm>
              <a:prstGeom prst="rect">
                <a:avLst/>
              </a:prstGeom>
              <a:noFill/>
              <a:ln w="28575">
                <a:noFill/>
                <a:miter lim="800000"/>
                <a:headEnd/>
                <a:tailEnd/>
              </a:ln>
              <a:effectLst/>
            </p:spPr>
            <p:txBody>
              <a:bodyPr wrap="none">
                <a:spAutoFit/>
              </a:bodyPr>
              <a:lstStyle/>
              <a:p>
                <a:pPr eaLnBrk="1" hangingPunct="1"/>
                <a:r>
                  <a:rPr lang="en-CA" sz="1100"/>
                  <a:t>e</a:t>
                </a:r>
                <a:r>
                  <a:rPr lang="en-CA" sz="1100" baseline="-25000"/>
                  <a:t>1</a:t>
                </a:r>
                <a:r>
                  <a:rPr lang="en-CA" sz="1100"/>
                  <a:t>Case</a:t>
                </a:r>
                <a:r>
                  <a:rPr lang="en-CA" sz="1100" baseline="-25000"/>
                  <a:t>2</a:t>
                </a:r>
              </a:p>
            </p:txBody>
          </p:sp>
          <p:sp>
            <p:nvSpPr>
              <p:cNvPr id="1654798" name="Oval 14"/>
              <p:cNvSpPr>
                <a:spLocks noChangeArrowheads="1"/>
              </p:cNvSpPr>
              <p:nvPr/>
            </p:nvSpPr>
            <p:spPr bwMode="auto">
              <a:xfrm>
                <a:off x="3178" y="1888"/>
                <a:ext cx="528" cy="288"/>
              </a:xfrm>
              <a:prstGeom prst="ellipse">
                <a:avLst/>
              </a:prstGeom>
              <a:noFill/>
              <a:ln w="28575">
                <a:solidFill>
                  <a:srgbClr val="111111"/>
                </a:solidFill>
                <a:round/>
                <a:headEnd/>
                <a:tailEnd/>
              </a:ln>
              <a:effectLst/>
            </p:spPr>
            <p:txBody>
              <a:bodyPr wrap="none" anchor="ctr"/>
              <a:lstStyle/>
              <a:p>
                <a:endParaRPr lang="en-US" sz="1100"/>
              </a:p>
            </p:txBody>
          </p:sp>
        </p:grpSp>
        <p:grpSp>
          <p:nvGrpSpPr>
            <p:cNvPr id="1654799" name="Group 15"/>
            <p:cNvGrpSpPr>
              <a:grpSpLocks/>
            </p:cNvGrpSpPr>
            <p:nvPr/>
          </p:nvGrpSpPr>
          <p:grpSpPr bwMode="auto">
            <a:xfrm>
              <a:off x="8205785" y="3046413"/>
              <a:ext cx="724892" cy="411162"/>
              <a:chOff x="3850" y="1888"/>
              <a:chExt cx="528" cy="288"/>
            </a:xfrm>
          </p:grpSpPr>
          <p:sp>
            <p:nvSpPr>
              <p:cNvPr id="1654800" name="Text Box 16"/>
              <p:cNvSpPr txBox="1">
                <a:spLocks noChangeArrowheads="1"/>
              </p:cNvSpPr>
              <p:nvPr/>
            </p:nvSpPr>
            <p:spPr bwMode="auto">
              <a:xfrm>
                <a:off x="3858" y="1888"/>
                <a:ext cx="447" cy="183"/>
              </a:xfrm>
              <a:prstGeom prst="rect">
                <a:avLst/>
              </a:prstGeom>
              <a:noFill/>
              <a:ln w="9525">
                <a:noFill/>
                <a:miter lim="800000"/>
                <a:headEnd/>
                <a:tailEnd/>
              </a:ln>
              <a:effectLst/>
            </p:spPr>
            <p:txBody>
              <a:bodyPr wrap="none">
                <a:spAutoFit/>
              </a:bodyPr>
              <a:lstStyle/>
              <a:p>
                <a:pPr eaLnBrk="1" hangingPunct="1"/>
                <a:r>
                  <a:rPr lang="en-CA" sz="1100"/>
                  <a:t>e</a:t>
                </a:r>
                <a:r>
                  <a:rPr lang="en-CA" sz="1100" baseline="-25000"/>
                  <a:t>1</a:t>
                </a:r>
                <a:r>
                  <a:rPr lang="en-CA" sz="1100"/>
                  <a:t>Case</a:t>
                </a:r>
                <a:r>
                  <a:rPr lang="en-CA" sz="1100" baseline="-25000"/>
                  <a:t>3</a:t>
                </a:r>
              </a:p>
            </p:txBody>
          </p:sp>
          <p:sp>
            <p:nvSpPr>
              <p:cNvPr id="1654801" name="Oval 17"/>
              <p:cNvSpPr>
                <a:spLocks noChangeArrowheads="1"/>
              </p:cNvSpPr>
              <p:nvPr/>
            </p:nvSpPr>
            <p:spPr bwMode="auto">
              <a:xfrm>
                <a:off x="3850" y="1888"/>
                <a:ext cx="528" cy="288"/>
              </a:xfrm>
              <a:prstGeom prst="ellipse">
                <a:avLst/>
              </a:prstGeom>
              <a:noFill/>
              <a:ln w="28575">
                <a:solidFill>
                  <a:srgbClr val="111111"/>
                </a:solidFill>
                <a:round/>
                <a:headEnd/>
                <a:tailEnd/>
              </a:ln>
              <a:effectLst/>
            </p:spPr>
            <p:txBody>
              <a:bodyPr wrap="none" anchor="ctr"/>
              <a:lstStyle/>
              <a:p>
                <a:endParaRPr lang="en-US" sz="1100"/>
              </a:p>
            </p:txBody>
          </p:sp>
        </p:grpSp>
        <p:sp>
          <p:nvSpPr>
            <p:cNvPr id="1654802" name="Text Box 18"/>
            <p:cNvSpPr txBox="1">
              <a:spLocks noChangeArrowheads="1"/>
            </p:cNvSpPr>
            <p:nvPr/>
          </p:nvSpPr>
          <p:spPr bwMode="auto">
            <a:xfrm>
              <a:off x="6173788" y="3937000"/>
              <a:ext cx="293670" cy="261610"/>
            </a:xfrm>
            <a:prstGeom prst="rect">
              <a:avLst/>
            </a:prstGeom>
            <a:noFill/>
            <a:ln w="9525">
              <a:noFill/>
              <a:miter lim="800000"/>
              <a:headEnd/>
              <a:tailEnd/>
            </a:ln>
            <a:effectLst/>
          </p:spPr>
          <p:txBody>
            <a:bodyPr wrap="none">
              <a:spAutoFit/>
            </a:bodyPr>
            <a:lstStyle/>
            <a:p>
              <a:pPr eaLnBrk="1" hangingPunct="1"/>
              <a:r>
                <a:rPr lang="en-CA" sz="1100" b="0"/>
                <a:t>e</a:t>
              </a:r>
              <a:r>
                <a:rPr lang="en-CA" sz="1100" b="0" baseline="-25000"/>
                <a:t>1</a:t>
              </a:r>
            </a:p>
          </p:txBody>
        </p:sp>
        <p:sp>
          <p:nvSpPr>
            <p:cNvPr id="1654803" name="Oval 19"/>
            <p:cNvSpPr>
              <a:spLocks noChangeArrowheads="1"/>
            </p:cNvSpPr>
            <p:nvPr/>
          </p:nvSpPr>
          <p:spPr bwMode="auto">
            <a:xfrm>
              <a:off x="6067425" y="4022725"/>
              <a:ext cx="527050" cy="342900"/>
            </a:xfrm>
            <a:prstGeom prst="ellipse">
              <a:avLst/>
            </a:prstGeom>
            <a:noFill/>
            <a:ln w="28575">
              <a:solidFill>
                <a:srgbClr val="111111"/>
              </a:solidFill>
              <a:round/>
              <a:headEnd/>
              <a:tailEnd/>
            </a:ln>
            <a:effectLst/>
          </p:spPr>
          <p:txBody>
            <a:bodyPr wrap="none" anchor="ctr"/>
            <a:lstStyle/>
            <a:p>
              <a:endParaRPr lang="en-US" sz="1100"/>
            </a:p>
          </p:txBody>
        </p:sp>
        <p:cxnSp>
          <p:nvCxnSpPr>
            <p:cNvPr id="1654804" name="AutoShape 20"/>
            <p:cNvCxnSpPr>
              <a:cxnSpLocks noChangeShapeType="1"/>
              <a:stCxn id="1654798" idx="0"/>
              <a:endCxn id="1654788" idx="4"/>
            </p:cNvCxnSpPr>
            <p:nvPr/>
          </p:nvCxnSpPr>
          <p:spPr bwMode="auto">
            <a:xfrm rot="5400000" flipH="1">
              <a:off x="5680869" y="1450181"/>
              <a:ext cx="800100" cy="2363788"/>
            </a:xfrm>
            <a:prstGeom prst="curvedConnector3">
              <a:avLst>
                <a:gd name="adj1" fmla="val 50000"/>
              </a:avLst>
            </a:prstGeom>
            <a:noFill/>
            <a:ln w="19050">
              <a:solidFill>
                <a:srgbClr val="111111"/>
              </a:solidFill>
              <a:round/>
              <a:headEnd/>
              <a:tailEnd type="triangle" w="med" len="med"/>
            </a:ln>
            <a:effectLst/>
          </p:spPr>
        </p:cxnSp>
        <p:cxnSp>
          <p:nvCxnSpPr>
            <p:cNvPr id="1654805" name="AutoShape 21"/>
            <p:cNvCxnSpPr>
              <a:cxnSpLocks noChangeShapeType="1"/>
              <a:stCxn id="1654801" idx="0"/>
              <a:endCxn id="1654811" idx="4"/>
            </p:cNvCxnSpPr>
            <p:nvPr/>
          </p:nvCxnSpPr>
          <p:spPr bwMode="auto">
            <a:xfrm rot="16200000">
              <a:off x="8270081" y="2502694"/>
              <a:ext cx="828675" cy="230188"/>
            </a:xfrm>
            <a:prstGeom prst="curvedConnector3">
              <a:avLst>
                <a:gd name="adj1" fmla="val 50000"/>
              </a:avLst>
            </a:prstGeom>
            <a:noFill/>
            <a:ln w="19050">
              <a:solidFill>
                <a:srgbClr val="111111"/>
              </a:solidFill>
              <a:round/>
              <a:headEnd/>
              <a:tailEnd type="triangle" w="med" len="med"/>
            </a:ln>
            <a:effectLst/>
          </p:spPr>
        </p:cxnSp>
        <p:cxnSp>
          <p:nvCxnSpPr>
            <p:cNvPr id="1654806" name="AutoShape 22"/>
            <p:cNvCxnSpPr>
              <a:cxnSpLocks noChangeShapeType="1"/>
              <a:stCxn id="1654801" idx="0"/>
              <a:endCxn id="1654788" idx="5"/>
            </p:cNvCxnSpPr>
            <p:nvPr/>
          </p:nvCxnSpPr>
          <p:spPr bwMode="auto">
            <a:xfrm rot="5400000" flipH="1">
              <a:off x="6465887" y="928688"/>
              <a:ext cx="892175" cy="3314700"/>
            </a:xfrm>
            <a:prstGeom prst="curvedConnector3">
              <a:avLst>
                <a:gd name="adj1" fmla="val 44838"/>
              </a:avLst>
            </a:prstGeom>
            <a:noFill/>
            <a:ln w="19050">
              <a:solidFill>
                <a:srgbClr val="111111"/>
              </a:solidFill>
              <a:round/>
              <a:headEnd/>
              <a:tailEnd type="triangle" w="med" len="med"/>
            </a:ln>
            <a:effectLst/>
          </p:spPr>
        </p:cxnSp>
        <p:cxnSp>
          <p:nvCxnSpPr>
            <p:cNvPr id="1654807" name="AutoShape 23"/>
            <p:cNvCxnSpPr>
              <a:cxnSpLocks noChangeShapeType="1"/>
              <a:stCxn id="1654795" idx="4"/>
              <a:endCxn id="1654803" idx="1"/>
            </p:cNvCxnSpPr>
            <p:nvPr/>
          </p:nvCxnSpPr>
          <p:spPr bwMode="auto">
            <a:xfrm rot="16200000" flipH="1">
              <a:off x="5653882" y="3567906"/>
              <a:ext cx="565150" cy="417513"/>
            </a:xfrm>
            <a:prstGeom prst="curvedConnector3">
              <a:avLst>
                <a:gd name="adj1" fmla="val 45227"/>
              </a:avLst>
            </a:prstGeom>
            <a:noFill/>
            <a:ln w="19050">
              <a:solidFill>
                <a:srgbClr val="111111"/>
              </a:solidFill>
              <a:round/>
              <a:headEnd/>
              <a:tailEnd type="triangle" w="med" len="med"/>
            </a:ln>
            <a:effectLst/>
          </p:spPr>
        </p:cxnSp>
        <p:cxnSp>
          <p:nvCxnSpPr>
            <p:cNvPr id="1654808" name="AutoShape 24"/>
            <p:cNvCxnSpPr>
              <a:cxnSpLocks noChangeShapeType="1"/>
              <a:stCxn id="1654798" idx="4"/>
              <a:endCxn id="1654803" idx="0"/>
            </p:cNvCxnSpPr>
            <p:nvPr/>
          </p:nvCxnSpPr>
          <p:spPr bwMode="auto">
            <a:xfrm rot="5400000">
              <a:off x="6528594" y="3274219"/>
              <a:ext cx="536575" cy="931863"/>
            </a:xfrm>
            <a:prstGeom prst="curvedConnector3">
              <a:avLst>
                <a:gd name="adj1" fmla="val 49704"/>
              </a:avLst>
            </a:prstGeom>
            <a:noFill/>
            <a:ln w="19050">
              <a:solidFill>
                <a:srgbClr val="111111"/>
              </a:solidFill>
              <a:round/>
              <a:headEnd/>
              <a:tailEnd type="triangle" w="med" len="med"/>
            </a:ln>
            <a:effectLst/>
          </p:spPr>
        </p:cxnSp>
        <p:cxnSp>
          <p:nvCxnSpPr>
            <p:cNvPr id="1654809" name="AutoShape 25"/>
            <p:cNvCxnSpPr>
              <a:cxnSpLocks noChangeShapeType="1"/>
              <a:stCxn id="1654801" idx="4"/>
              <a:endCxn id="1654803" idx="7"/>
            </p:cNvCxnSpPr>
            <p:nvPr/>
          </p:nvCxnSpPr>
          <p:spPr bwMode="auto">
            <a:xfrm rot="5400000">
              <a:off x="7249319" y="2739232"/>
              <a:ext cx="587375" cy="2052637"/>
            </a:xfrm>
            <a:prstGeom prst="curvedConnector3">
              <a:avLst>
                <a:gd name="adj1" fmla="val 45407"/>
              </a:avLst>
            </a:prstGeom>
            <a:noFill/>
            <a:ln w="19050">
              <a:solidFill>
                <a:srgbClr val="111111"/>
              </a:solidFill>
              <a:round/>
              <a:headEnd/>
              <a:tailEnd type="triangle" w="med" len="med"/>
            </a:ln>
            <a:effectLst/>
          </p:spPr>
        </p:cxnSp>
        <p:cxnSp>
          <p:nvCxnSpPr>
            <p:cNvPr id="1654810" name="AutoShape 26"/>
            <p:cNvCxnSpPr>
              <a:cxnSpLocks noChangeShapeType="1"/>
              <a:stCxn id="1654795" idx="0"/>
              <a:endCxn id="1654792" idx="3"/>
            </p:cNvCxnSpPr>
            <p:nvPr/>
          </p:nvCxnSpPr>
          <p:spPr bwMode="auto">
            <a:xfrm rot="16200000">
              <a:off x="5951537" y="1887538"/>
              <a:ext cx="942975" cy="1390650"/>
            </a:xfrm>
            <a:prstGeom prst="curvedConnector3">
              <a:avLst>
                <a:gd name="adj1" fmla="val 45116"/>
              </a:avLst>
            </a:prstGeom>
            <a:noFill/>
            <a:ln w="19050">
              <a:solidFill>
                <a:srgbClr val="111111"/>
              </a:solidFill>
              <a:round/>
              <a:headEnd/>
              <a:tailEnd type="triangle" w="med" len="med"/>
            </a:ln>
            <a:effectLst/>
          </p:spPr>
        </p:cxnSp>
        <p:sp>
          <p:nvSpPr>
            <p:cNvPr id="1654811" name="Oval 27"/>
            <p:cNvSpPr>
              <a:spLocks noChangeArrowheads="1"/>
            </p:cNvSpPr>
            <p:nvPr/>
          </p:nvSpPr>
          <p:spPr bwMode="auto">
            <a:xfrm>
              <a:off x="8267700" y="1557338"/>
              <a:ext cx="1062038" cy="631825"/>
            </a:xfrm>
            <a:prstGeom prst="ellipse">
              <a:avLst/>
            </a:prstGeom>
            <a:noFill/>
            <a:ln w="28575">
              <a:solidFill>
                <a:srgbClr val="111111"/>
              </a:solidFill>
              <a:round/>
              <a:headEnd/>
              <a:tailEnd/>
            </a:ln>
            <a:effectLst/>
          </p:spPr>
          <p:txBody>
            <a:bodyPr wrap="none" anchor="ctr"/>
            <a:lstStyle/>
            <a:p>
              <a:pPr algn="ctr"/>
              <a:r>
                <a:rPr lang="en-US" sz="1100"/>
                <a:t>Negative </a:t>
              </a:r>
            </a:p>
            <a:p>
              <a:pPr algn="ctr"/>
              <a:r>
                <a:rPr lang="en-US" sz="1100"/>
                <a:t>Slope</a:t>
              </a:r>
            </a:p>
          </p:txBody>
        </p:sp>
        <p:cxnSp>
          <p:nvCxnSpPr>
            <p:cNvPr id="1654812" name="AutoShape 28"/>
            <p:cNvCxnSpPr>
              <a:cxnSpLocks noChangeShapeType="1"/>
              <a:stCxn id="1654798" idx="0"/>
              <a:endCxn id="1654792" idx="4"/>
            </p:cNvCxnSpPr>
            <p:nvPr/>
          </p:nvCxnSpPr>
          <p:spPr bwMode="auto">
            <a:xfrm rot="16200000">
              <a:off x="6976269" y="2489994"/>
              <a:ext cx="828675" cy="255587"/>
            </a:xfrm>
            <a:prstGeom prst="curvedConnector3">
              <a:avLst>
                <a:gd name="adj1" fmla="val 50000"/>
              </a:avLst>
            </a:prstGeom>
            <a:noFill/>
            <a:ln w="19050">
              <a:solidFill>
                <a:srgbClr val="111111"/>
              </a:solidFill>
              <a:round/>
              <a:headEnd/>
              <a:tailEnd type="triangle" w="med" len="med"/>
            </a:ln>
            <a:effectLst/>
          </p:spPr>
        </p:cxnSp>
        <p:grpSp>
          <p:nvGrpSpPr>
            <p:cNvPr id="1654814" name="Group 30"/>
            <p:cNvGrpSpPr>
              <a:grpSpLocks/>
            </p:cNvGrpSpPr>
            <p:nvPr/>
          </p:nvGrpSpPr>
          <p:grpSpPr bwMode="auto">
            <a:xfrm>
              <a:off x="3203575" y="2492375"/>
              <a:ext cx="2162175" cy="792163"/>
              <a:chOff x="612" y="1616"/>
              <a:chExt cx="1896" cy="443"/>
            </a:xfrm>
          </p:grpSpPr>
          <p:sp>
            <p:nvSpPr>
              <p:cNvPr id="1654815" name="Oval 31"/>
              <p:cNvSpPr>
                <a:spLocks noChangeArrowheads="1"/>
              </p:cNvSpPr>
              <p:nvPr/>
            </p:nvSpPr>
            <p:spPr bwMode="auto">
              <a:xfrm>
                <a:off x="612" y="1616"/>
                <a:ext cx="735" cy="443"/>
              </a:xfrm>
              <a:prstGeom prst="ellipse">
                <a:avLst/>
              </a:prstGeom>
              <a:solidFill>
                <a:srgbClr val="EAEAEA"/>
              </a:solidFill>
              <a:ln w="28575">
                <a:solidFill>
                  <a:srgbClr val="111111"/>
                </a:solidFill>
                <a:round/>
                <a:headEnd/>
                <a:tailEnd/>
              </a:ln>
              <a:effectLst/>
            </p:spPr>
            <p:txBody>
              <a:bodyPr wrap="none" anchor="ctr"/>
              <a:lstStyle/>
              <a:p>
                <a:pPr algn="ctr"/>
                <a:endParaRPr lang="en-US" sz="1100"/>
              </a:p>
              <a:p>
                <a:pPr algn="ctr"/>
                <a:r>
                  <a:rPr lang="en-US" sz="1100">
                    <a:solidFill>
                      <a:schemeClr val="bg1"/>
                    </a:solidFill>
                  </a:rPr>
                  <a:t>SE</a:t>
                </a:r>
              </a:p>
            </p:txBody>
          </p:sp>
          <p:cxnSp>
            <p:nvCxnSpPr>
              <p:cNvPr id="1654816" name="AutoShape 32"/>
              <p:cNvCxnSpPr>
                <a:cxnSpLocks noChangeShapeType="1"/>
                <a:stCxn id="1654815" idx="6"/>
                <a:endCxn id="1654795" idx="2"/>
              </p:cNvCxnSpPr>
              <p:nvPr/>
            </p:nvCxnSpPr>
            <p:spPr bwMode="auto">
              <a:xfrm>
                <a:off x="1356" y="1838"/>
                <a:ext cx="1152" cy="194"/>
              </a:xfrm>
              <a:prstGeom prst="straightConnector1">
                <a:avLst/>
              </a:prstGeom>
              <a:noFill/>
              <a:ln w="25400">
                <a:solidFill>
                  <a:srgbClr val="111111"/>
                </a:solidFill>
                <a:round/>
                <a:headEnd type="none" w="sm" len="sm"/>
                <a:tailEnd type="triangle" w="lg" len="lg"/>
              </a:ln>
              <a:effectLst/>
            </p:spPr>
          </p:cxnSp>
        </p:grpSp>
        <p:sp>
          <p:nvSpPr>
            <p:cNvPr id="1654817" name="Oval 33"/>
            <p:cNvSpPr>
              <a:spLocks noChangeArrowheads="1"/>
            </p:cNvSpPr>
            <p:nvPr/>
          </p:nvSpPr>
          <p:spPr bwMode="auto">
            <a:xfrm>
              <a:off x="1476375" y="4005263"/>
              <a:ext cx="1166813" cy="703262"/>
            </a:xfrm>
            <a:prstGeom prst="ellipse">
              <a:avLst/>
            </a:prstGeom>
            <a:solidFill>
              <a:srgbClr val="EAEAEA"/>
            </a:solidFill>
            <a:ln w="28575">
              <a:solidFill>
                <a:srgbClr val="111111"/>
              </a:solidFill>
              <a:round/>
              <a:headEnd/>
              <a:tailEnd/>
            </a:ln>
            <a:effectLst/>
          </p:spPr>
          <p:txBody>
            <a:bodyPr wrap="none" anchor="ctr"/>
            <a:lstStyle/>
            <a:p>
              <a:pPr algn="ctr"/>
              <a:r>
                <a:rPr lang="en-US" sz="1100">
                  <a:solidFill>
                    <a:schemeClr val="bg1"/>
                  </a:solidFill>
                </a:rPr>
                <a:t>Gaze Shift</a:t>
              </a:r>
            </a:p>
          </p:txBody>
        </p:sp>
        <p:sp>
          <p:nvSpPr>
            <p:cNvPr id="1654818" name="Oval 34"/>
            <p:cNvSpPr>
              <a:spLocks noChangeArrowheads="1"/>
            </p:cNvSpPr>
            <p:nvPr/>
          </p:nvSpPr>
          <p:spPr bwMode="auto">
            <a:xfrm>
              <a:off x="3132138" y="4076700"/>
              <a:ext cx="1166812" cy="703263"/>
            </a:xfrm>
            <a:prstGeom prst="ellipse">
              <a:avLst/>
            </a:prstGeom>
            <a:solidFill>
              <a:srgbClr val="EAEAEA"/>
            </a:solidFill>
            <a:ln w="28575">
              <a:solidFill>
                <a:srgbClr val="111111"/>
              </a:solidFill>
              <a:round/>
              <a:headEnd/>
              <a:tailEnd/>
            </a:ln>
            <a:effectLst/>
          </p:spPr>
          <p:txBody>
            <a:bodyPr wrap="none" anchor="ctr"/>
            <a:lstStyle/>
            <a:p>
              <a:pPr algn="ctr"/>
              <a:r>
                <a:rPr lang="en-US" sz="1100">
                  <a:solidFill>
                    <a:schemeClr val="bg1"/>
                  </a:solidFill>
                </a:rPr>
                <a:t>Time &gt; T</a:t>
              </a:r>
            </a:p>
          </p:txBody>
        </p:sp>
        <p:sp>
          <p:nvSpPr>
            <p:cNvPr id="1654819" name="Oval 35"/>
            <p:cNvSpPr>
              <a:spLocks noChangeArrowheads="1"/>
            </p:cNvSpPr>
            <p:nvPr/>
          </p:nvSpPr>
          <p:spPr bwMode="auto">
            <a:xfrm>
              <a:off x="2916238" y="1268413"/>
              <a:ext cx="1311275" cy="703262"/>
            </a:xfrm>
            <a:prstGeom prst="ellipse">
              <a:avLst/>
            </a:prstGeom>
            <a:solidFill>
              <a:srgbClr val="EAEAEA"/>
            </a:solidFill>
            <a:ln w="28575">
              <a:solidFill>
                <a:srgbClr val="111111"/>
              </a:solidFill>
              <a:round/>
              <a:headEnd/>
              <a:tailEnd/>
            </a:ln>
            <a:effectLst/>
          </p:spPr>
          <p:txBody>
            <a:bodyPr wrap="none" anchor="ctr"/>
            <a:lstStyle/>
            <a:p>
              <a:pPr algn="ctr"/>
              <a:r>
                <a:rPr lang="en-US" sz="1100">
                  <a:solidFill>
                    <a:schemeClr val="bg1"/>
                  </a:solidFill>
                </a:rPr>
                <a:t>SE Tendency</a:t>
              </a:r>
            </a:p>
          </p:txBody>
        </p:sp>
        <p:cxnSp>
          <p:nvCxnSpPr>
            <p:cNvPr id="1654820" name="AutoShape 36"/>
            <p:cNvCxnSpPr>
              <a:cxnSpLocks noChangeShapeType="1"/>
              <a:stCxn id="1654819" idx="4"/>
              <a:endCxn id="1654815" idx="0"/>
            </p:cNvCxnSpPr>
            <p:nvPr/>
          </p:nvCxnSpPr>
          <p:spPr bwMode="auto">
            <a:xfrm>
              <a:off x="3571875" y="1985963"/>
              <a:ext cx="50800" cy="492125"/>
            </a:xfrm>
            <a:prstGeom prst="straightConnector1">
              <a:avLst/>
            </a:prstGeom>
            <a:noFill/>
            <a:ln w="25400">
              <a:solidFill>
                <a:srgbClr val="111111"/>
              </a:solidFill>
              <a:round/>
              <a:headEnd type="none" w="sm" len="sm"/>
              <a:tailEnd type="triangle" w="lg" len="lg"/>
            </a:ln>
            <a:effectLst/>
          </p:spPr>
        </p:cxnSp>
        <p:cxnSp>
          <p:nvCxnSpPr>
            <p:cNvPr id="1654821" name="AutoShape 37"/>
            <p:cNvCxnSpPr>
              <a:cxnSpLocks noChangeShapeType="1"/>
              <a:stCxn id="1654815" idx="4"/>
              <a:endCxn id="1654817" idx="0"/>
            </p:cNvCxnSpPr>
            <p:nvPr/>
          </p:nvCxnSpPr>
          <p:spPr bwMode="auto">
            <a:xfrm flipH="1">
              <a:off x="2060575" y="3298825"/>
              <a:ext cx="1562100" cy="692150"/>
            </a:xfrm>
            <a:prstGeom prst="straightConnector1">
              <a:avLst/>
            </a:prstGeom>
            <a:noFill/>
            <a:ln w="25400">
              <a:solidFill>
                <a:srgbClr val="111111"/>
              </a:solidFill>
              <a:round/>
              <a:headEnd type="none" w="sm" len="sm"/>
              <a:tailEnd type="triangle" w="lg" len="lg"/>
            </a:ln>
            <a:effectLst/>
          </p:spPr>
        </p:cxnSp>
        <p:cxnSp>
          <p:nvCxnSpPr>
            <p:cNvPr id="1654822" name="AutoShape 38"/>
            <p:cNvCxnSpPr>
              <a:cxnSpLocks noChangeShapeType="1"/>
              <a:stCxn id="1654815" idx="4"/>
              <a:endCxn id="1654818" idx="0"/>
            </p:cNvCxnSpPr>
            <p:nvPr/>
          </p:nvCxnSpPr>
          <p:spPr bwMode="auto">
            <a:xfrm>
              <a:off x="3622675" y="3298825"/>
              <a:ext cx="93663" cy="763588"/>
            </a:xfrm>
            <a:prstGeom prst="straightConnector1">
              <a:avLst/>
            </a:prstGeom>
            <a:noFill/>
            <a:ln w="25400">
              <a:solidFill>
                <a:srgbClr val="111111"/>
              </a:solidFill>
              <a:round/>
              <a:headEnd type="none" w="sm" len="sm"/>
              <a:tailEnd type="triangle" w="lg" len="lg"/>
            </a:ln>
            <a:effectLst/>
          </p:spPr>
        </p:cxnSp>
      </p:grpSp>
      <p:sp>
        <p:nvSpPr>
          <p:cNvPr id="1654823" name="Rectangle 39"/>
          <p:cNvSpPr>
            <a:spLocks noChangeArrowheads="1"/>
          </p:cNvSpPr>
          <p:nvPr/>
        </p:nvSpPr>
        <p:spPr bwMode="auto">
          <a:xfrm>
            <a:off x="0" y="1341438"/>
            <a:ext cx="2952750" cy="935037"/>
          </a:xfrm>
          <a:prstGeom prst="rect">
            <a:avLst/>
          </a:prstGeom>
          <a:noFill/>
          <a:ln w="9525">
            <a:noFill/>
            <a:miter lim="800000"/>
            <a:headEnd/>
            <a:tailEnd/>
          </a:ln>
          <a:effectLst/>
        </p:spPr>
        <p:txBody>
          <a:bodyPr lIns="92075" tIns="46038" rIns="92075" bIns="46038"/>
          <a:lstStyle/>
          <a:p>
            <a:pPr marL="342900" indent="-342900">
              <a:lnSpc>
                <a:spcPct val="40000"/>
              </a:lnSpc>
              <a:spcBef>
                <a:spcPct val="20000"/>
              </a:spcBef>
              <a:buClr>
                <a:srgbClr val="CC0000"/>
              </a:buClr>
              <a:buSzPct val="75000"/>
              <a:buFont typeface="Monotype Sorts" pitchFamily="2" charset="2"/>
              <a:buNone/>
            </a:pPr>
            <a:endParaRPr lang="en-CA" sz="2400">
              <a:solidFill>
                <a:srgbClr val="000000"/>
              </a:solidFill>
            </a:endParaRPr>
          </a:p>
          <a:p>
            <a:pPr marL="342900" indent="-342900">
              <a:spcBef>
                <a:spcPct val="20000"/>
              </a:spcBef>
              <a:buClr>
                <a:srgbClr val="CC0000"/>
              </a:buClr>
              <a:buSzPct val="75000"/>
              <a:buFont typeface="Monotype Sorts" pitchFamily="2" charset="2"/>
              <a:buChar char="u"/>
            </a:pPr>
            <a:r>
              <a:rPr lang="en-CA" sz="2400" b="0">
                <a:solidFill>
                  <a:srgbClr val="000000"/>
                </a:solidFill>
              </a:rPr>
              <a:t>Need data to define</a:t>
            </a:r>
          </a:p>
        </p:txBody>
      </p:sp>
      <p:sp>
        <p:nvSpPr>
          <p:cNvPr id="45" name="Rectangle 44">
            <a:extLst>
              <a:ext uri="{FF2B5EF4-FFF2-40B4-BE49-F238E27FC236}">
                <a16:creationId xmlns:a16="http://schemas.microsoft.com/office/drawing/2014/main" id="{18976896-FAD8-4551-9436-21C917E237D7}"/>
              </a:ext>
            </a:extLst>
          </p:cNvPr>
          <p:cNvSpPr/>
          <p:nvPr/>
        </p:nvSpPr>
        <p:spPr>
          <a:xfrm>
            <a:off x="914761" y="5112125"/>
            <a:ext cx="7588250" cy="1169551"/>
          </a:xfrm>
          <a:prstGeom prst="rect">
            <a:avLst/>
          </a:prstGeom>
        </p:spPr>
        <p:txBody>
          <a:bodyPr wrap="square">
            <a:spAutoFit/>
          </a:bodyPr>
          <a:lstStyle/>
          <a:p>
            <a:pPr algn="just">
              <a:spcBef>
                <a:spcPts val="0"/>
              </a:spcBef>
              <a:spcAft>
                <a:spcPts val="1000"/>
              </a:spcAft>
              <a:buFont typeface="Arial" panose="020B0604020202020204" pitchFamily="34" charset="0"/>
              <a:buChar char="•"/>
            </a:pPr>
            <a:r>
              <a:rPr lang="en-US" sz="1400" dirty="0">
                <a:solidFill>
                  <a:srgbClr val="000000"/>
                </a:solidFill>
                <a:latin typeface="Arial" panose="020B0604020202020204" pitchFamily="34" charset="0"/>
              </a:rPr>
              <a:t>The paper …  don't consider the correlation between time spent and the gaze=shift, and they say such assumptions in naïve Bayesian classifiers does not affect much on the final results. However, I wonder how hard it was to add this correlation to the model and compare the results. Even if this consideration makes 2-3 percentages to final results I think it is beneficial to create a model that sees the correlation.</a:t>
            </a:r>
          </a:p>
        </p:txBody>
      </p:sp>
    </p:spTree>
    <p:custDataLst>
      <p:tags r:id="rId1"/>
    </p:custDataLst>
    <p:extLst>
      <p:ext uri="{BB962C8B-B14F-4D97-AF65-F5344CB8AC3E}">
        <p14:creationId xmlns:p14="http://schemas.microsoft.com/office/powerpoint/2010/main" val="999170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48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14348" y="-142900"/>
            <a:ext cx="7772400" cy="1143000"/>
          </a:xfrm>
        </p:spPr>
        <p:txBody>
          <a:bodyPr/>
          <a:lstStyle/>
          <a:p>
            <a:r>
              <a:rPr lang="en-US" dirty="0"/>
              <a:t>CAI systems (cont.)</a:t>
            </a:r>
          </a:p>
        </p:txBody>
      </p:sp>
      <p:sp>
        <p:nvSpPr>
          <p:cNvPr id="8195" name="Rectangle 3"/>
          <p:cNvSpPr>
            <a:spLocks noChangeArrowheads="1"/>
          </p:cNvSpPr>
          <p:nvPr/>
        </p:nvSpPr>
        <p:spPr bwMode="auto">
          <a:xfrm>
            <a:off x="428596" y="1285860"/>
            <a:ext cx="8572560" cy="1857388"/>
          </a:xfrm>
          <a:prstGeom prst="rect">
            <a:avLst/>
          </a:prstGeom>
          <a:noFill/>
          <a:ln w="9525">
            <a:noFill/>
            <a:miter lim="800000"/>
            <a:headEnd/>
            <a:tailEnd/>
          </a:ln>
          <a:effectLst/>
        </p:spPr>
        <p:txBody>
          <a:bodyPr/>
          <a:lstStyle/>
          <a:p>
            <a:pPr marL="457200" indent="-457200">
              <a:lnSpc>
                <a:spcPct val="120000"/>
              </a:lnSpc>
              <a:spcBef>
                <a:spcPct val="20000"/>
              </a:spcBef>
              <a:buFont typeface="Wingdings" pitchFamily="2" charset="2"/>
              <a:buChar char="q"/>
            </a:pPr>
            <a:r>
              <a:rPr lang="en-US" sz="2800" dirty="0"/>
              <a:t>All branching in the program to be pre-defined</a:t>
            </a:r>
          </a:p>
          <a:p>
            <a:pPr marL="857250" lvl="1" indent="-285750">
              <a:lnSpc>
                <a:spcPct val="120000"/>
              </a:lnSpc>
              <a:spcBef>
                <a:spcPts val="300"/>
              </a:spcBef>
              <a:buFontTx/>
              <a:buChar char="•"/>
            </a:pPr>
            <a:r>
              <a:rPr lang="en-US" sz="2400" dirty="0"/>
              <a:t>Sequencing of topics and exercises</a:t>
            </a:r>
          </a:p>
          <a:p>
            <a:pPr marL="857250" lvl="1" indent="-285750">
              <a:lnSpc>
                <a:spcPct val="120000"/>
              </a:lnSpc>
              <a:spcBef>
                <a:spcPts val="300"/>
              </a:spcBef>
              <a:buFontTx/>
              <a:buChar char="•"/>
            </a:pPr>
            <a:r>
              <a:rPr lang="en-US" sz="2400" dirty="0"/>
              <a:t>All relevant student answers</a:t>
            </a:r>
          </a:p>
          <a:p>
            <a:pPr marL="857250" lvl="1" indent="-285750">
              <a:lnSpc>
                <a:spcPct val="120000"/>
              </a:lnSpc>
              <a:spcBef>
                <a:spcPts val="300"/>
              </a:spcBef>
              <a:buFontTx/>
              <a:buChar char="•"/>
            </a:pPr>
            <a:r>
              <a:rPr lang="en-US" sz="2400" dirty="0"/>
              <a:t>All feedback actions</a:t>
            </a:r>
          </a:p>
          <a:p>
            <a:pPr marL="457200" indent="-457200">
              <a:lnSpc>
                <a:spcPct val="120000"/>
              </a:lnSpc>
              <a:spcBef>
                <a:spcPct val="20000"/>
              </a:spcBef>
              <a:buFont typeface="Wingdings" pitchFamily="2" charset="2"/>
              <a:buChar char="q"/>
            </a:pPr>
            <a:r>
              <a:rPr lang="en-US" sz="2800" dirty="0"/>
              <a:t>Student’s solution process is not taken into account, only final answers</a:t>
            </a:r>
          </a:p>
          <a:p>
            <a:pPr marL="914400" lvl="1" indent="-457200">
              <a:lnSpc>
                <a:spcPct val="120000"/>
              </a:lnSpc>
              <a:spcBef>
                <a:spcPct val="20000"/>
              </a:spcBef>
              <a:buFont typeface="Arial" pitchFamily="34" charset="0"/>
              <a:buChar char="•"/>
            </a:pPr>
            <a:r>
              <a:rPr lang="en-US" sz="2400" dirty="0"/>
              <a:t>No information on the </a:t>
            </a:r>
            <a:r>
              <a:rPr lang="en-US" sz="2400" i="1" dirty="0"/>
              <a:t>reasons</a:t>
            </a:r>
            <a:r>
              <a:rPr lang="en-US" sz="2400" dirty="0"/>
              <a:t> for the student behavior</a:t>
            </a:r>
            <a:endParaRPr lang="en-US" sz="2400" i="1" dirty="0"/>
          </a:p>
          <a:p>
            <a:pPr marL="457200" indent="-457200">
              <a:spcBef>
                <a:spcPct val="20000"/>
              </a:spcBef>
              <a:buFont typeface="Wingdings" pitchFamily="2" charset="2"/>
              <a:buChar char="q"/>
            </a:pPr>
            <a:r>
              <a:rPr lang="en-US" sz="2800" dirty="0"/>
              <a:t>Fine for drill-and-practice in simple domains such as basic math operations</a:t>
            </a:r>
            <a:endParaRPr lang="en-US" sz="1600" dirty="0"/>
          </a:p>
          <a:p>
            <a:pPr marL="914400" lvl="1" indent="-457200">
              <a:spcBef>
                <a:spcPct val="20000"/>
              </a:spcBef>
              <a:buFont typeface="Arial" pitchFamily="34" charset="0"/>
              <a:buChar char="•"/>
            </a:pPr>
            <a:r>
              <a:rPr lang="en-US" sz="2400" dirty="0"/>
              <a:t>Unmanageable for more complex domains and pedagogy (e.g., support problem solving in physics)    </a:t>
            </a:r>
          </a:p>
          <a:p>
            <a:pPr marL="457200" indent="-457200">
              <a:spcBef>
                <a:spcPct val="20000"/>
              </a:spcBef>
              <a:buFont typeface="Arial" pitchFamily="34" charset="0"/>
              <a:buChar char="•"/>
            </a:pPr>
            <a:endParaRPr lang="en-US" sz="1600" dirty="0"/>
          </a:p>
          <a:p>
            <a:pPr marL="914400" lvl="1" indent="-457200">
              <a:spcBef>
                <a:spcPct val="20000"/>
              </a:spcBef>
              <a:buFont typeface="Arial" pitchFamily="34" charset="0"/>
              <a:buChar char="•"/>
            </a:pPr>
            <a:endParaRPr lang="en-US" sz="2400" dirty="0"/>
          </a:p>
          <a:p>
            <a:pPr marL="857250" lvl="1" indent="-285750">
              <a:lnSpc>
                <a:spcPct val="120000"/>
              </a:lnSpc>
              <a:spcBef>
                <a:spcPct val="20000"/>
              </a:spcBef>
              <a:buFontTx/>
              <a:buChar char="•"/>
            </a:pPr>
            <a:endParaRPr lang="en-US" sz="2800" dirty="0"/>
          </a:p>
          <a:p>
            <a:pPr marL="857250" lvl="1" indent="-285750">
              <a:lnSpc>
                <a:spcPct val="120000"/>
              </a:lnSpc>
              <a:spcBef>
                <a:spcPct val="20000"/>
              </a:spcBef>
              <a:buFontTx/>
              <a:buChar char="•"/>
            </a:pPr>
            <a:endParaRPr lang="en-US" sz="2800" dirty="0"/>
          </a:p>
          <a:p>
            <a:pPr marL="457200" indent="-457200">
              <a:lnSpc>
                <a:spcPct val="120000"/>
              </a:lnSpc>
              <a:spcBef>
                <a:spcPct val="20000"/>
              </a:spcBef>
              <a:buFont typeface="Wingdings" pitchFamily="2" charset="2"/>
              <a:buChar char="q"/>
            </a:pPr>
            <a:endParaRPr lang="en-US" sz="2800" dirty="0"/>
          </a:p>
          <a:p>
            <a:pPr marL="457200" indent="-457200">
              <a:lnSpc>
                <a:spcPct val="120000"/>
              </a:lnSpc>
              <a:spcBef>
                <a:spcPct val="20000"/>
              </a:spcBef>
              <a:buFont typeface="Wingdings" pitchFamily="2" charset="2"/>
              <a:buChar char="q"/>
            </a:pP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9388" y="-171450"/>
            <a:ext cx="8305800" cy="1143000"/>
          </a:xfrm>
        </p:spPr>
        <p:txBody>
          <a:bodyPr lIns="92160" tIns="46080" rIns="92160" bIns="4608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dirty="0"/>
              <a:t>Results on Accuracy</a:t>
            </a:r>
            <a:endParaRPr lang="en-GB" dirty="0"/>
          </a:p>
        </p:txBody>
      </p:sp>
      <p:sp>
        <p:nvSpPr>
          <p:cNvPr id="1613827" name="Rectangle 3"/>
          <p:cNvSpPr>
            <a:spLocks noGrp="1" noChangeArrowheads="1"/>
          </p:cNvSpPr>
          <p:nvPr>
            <p:ph type="body" idx="1"/>
          </p:nvPr>
        </p:nvSpPr>
        <p:spPr>
          <a:xfrm>
            <a:off x="179388" y="1412875"/>
            <a:ext cx="8497887" cy="5224463"/>
          </a:xfrm>
        </p:spPr>
        <p:txBody>
          <a:bodyPr lIns="92160" tIns="46080" rIns="92160" bIns="46080"/>
          <a:lstStyle/>
          <a:p>
            <a:pPr marL="341313"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0" dirty="0"/>
              <a:t>Evaluated the complete model against</a:t>
            </a:r>
          </a:p>
          <a:p>
            <a:pPr marL="741363" lvl="1"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a:t>The original model with no self-explanation</a:t>
            </a:r>
          </a:p>
          <a:p>
            <a:pPr marL="741363" lvl="1" indent="-341313"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0" dirty="0"/>
              <a:t>A model that uses only time in between actions as evidence of self-explanation</a:t>
            </a:r>
          </a:p>
          <a:p>
            <a:pPr marL="341313" indent="-341313" defTabSz="457200">
              <a:buFont typeface="Monotype Sort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b="0" dirty="0"/>
          </a:p>
        </p:txBody>
      </p:sp>
      <p:graphicFrame>
        <p:nvGraphicFramePr>
          <p:cNvPr id="6" name="Chart 5"/>
          <p:cNvGraphicFramePr/>
          <p:nvPr/>
        </p:nvGraphicFramePr>
        <p:xfrm>
          <a:off x="1000100" y="3143248"/>
          <a:ext cx="6786610" cy="322898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3"/>
          <p:cNvSpPr txBox="1">
            <a:spLocks noChangeArrowheads="1"/>
          </p:cNvSpPr>
          <p:nvPr/>
        </p:nvSpPr>
        <p:spPr bwMode="auto">
          <a:xfrm>
            <a:off x="0" y="3643314"/>
            <a:ext cx="8643937" cy="280828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40000"/>
              </a:lnSpc>
              <a:spcBef>
                <a:spcPct val="20000"/>
              </a:spcBef>
              <a:spcAft>
                <a:spcPct val="0"/>
              </a:spcAft>
              <a:buClr>
                <a:srgbClr val="CC0000"/>
              </a:buClr>
              <a:buSzPct val="75000"/>
              <a:buFont typeface="Monotype Sorts" pitchFamily="2" charset="2"/>
              <a:buNone/>
              <a:tabLst/>
              <a:defRPr/>
            </a:pPr>
            <a:endParaRPr kumimoji="0" lang="en-CA" sz="3200" b="1" i="0" u="none" strike="noStrike" kern="0" cap="none" spc="0" normalizeH="0" baseline="0" noProof="0" dirty="0">
              <a:ln>
                <a:noFill/>
              </a:ln>
              <a:solidFill>
                <a:srgbClr val="000000"/>
              </a:solidFill>
              <a:effectLst/>
              <a:uLnTx/>
              <a:uFillTx/>
              <a:latin typeface="+mn-lt"/>
              <a:ea typeface="+mn-ea"/>
              <a:cs typeface="+mn-cs"/>
            </a:endParaRPr>
          </a:p>
        </p:txBody>
      </p:sp>
      <p:sp>
        <p:nvSpPr>
          <p:cNvPr id="9" name="Rectangle 8"/>
          <p:cNvSpPr/>
          <p:nvPr/>
        </p:nvSpPr>
        <p:spPr bwMode="auto">
          <a:xfrm>
            <a:off x="5643570" y="3214686"/>
            <a:ext cx="2357454" cy="31432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4000" b="0" i="0" u="none" strike="noStrike" cap="none" normalizeH="0" baseline="0">
              <a:ln>
                <a:noFill/>
              </a:ln>
              <a:solidFill>
                <a:srgbClr val="111111"/>
              </a:solidFill>
              <a:effectLst/>
              <a:latin typeface="Times New Roman" pitchFamily="18" charset="0"/>
            </a:endParaRPr>
          </a:p>
        </p:txBody>
      </p:sp>
      <p:sp>
        <p:nvSpPr>
          <p:cNvPr id="12" name="Rectangle 11"/>
          <p:cNvSpPr/>
          <p:nvPr/>
        </p:nvSpPr>
        <p:spPr bwMode="auto">
          <a:xfrm>
            <a:off x="3500430" y="3000372"/>
            <a:ext cx="214314" cy="350046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rgbClr val="111111"/>
              </a:solidFill>
              <a:effectLst/>
              <a:latin typeface="Times New Roman" pitchFamily="18" charset="0"/>
            </a:endParaRPr>
          </a:p>
        </p:txBody>
      </p:sp>
    </p:spTree>
    <p:custDataLst>
      <p:tags r:id="rId1"/>
    </p:custDataLst>
    <p:extLst>
      <p:ext uri="{BB962C8B-B14F-4D97-AF65-F5344CB8AC3E}">
        <p14:creationId xmlns:p14="http://schemas.microsoft.com/office/powerpoint/2010/main" val="4071006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a:xfrm>
            <a:off x="866403" y="476244"/>
            <a:ext cx="7772400" cy="695325"/>
          </a:xfrm>
        </p:spPr>
        <p:txBody>
          <a:bodyPr/>
          <a:lstStyle/>
          <a:p>
            <a:r>
              <a:rPr lang="en-US" dirty="0"/>
              <a:t>Interface to Generate Explanations Explicitly</a:t>
            </a:r>
          </a:p>
        </p:txBody>
      </p:sp>
      <p:sp>
        <p:nvSpPr>
          <p:cNvPr id="33" name="Rectangle 3"/>
          <p:cNvSpPr>
            <a:spLocks noChangeArrowheads="1"/>
          </p:cNvSpPr>
          <p:nvPr/>
        </p:nvSpPr>
        <p:spPr bwMode="auto">
          <a:xfrm>
            <a:off x="0" y="928670"/>
            <a:ext cx="8643998" cy="785818"/>
          </a:xfrm>
          <a:prstGeom prst="rect">
            <a:avLst/>
          </a:prstGeom>
          <a:noFill/>
          <a:ln w="9525">
            <a:noFill/>
            <a:miter lim="800000"/>
            <a:headEnd/>
            <a:tailEnd/>
          </a:ln>
          <a:effectLst/>
        </p:spPr>
        <p:txBody>
          <a:bodyPr lIns="92075" tIns="46038" rIns="92075" bIns="46038"/>
          <a:lstStyle/>
          <a:p>
            <a:pPr marL="342900" lvl="0" indent="-342900">
              <a:spcBef>
                <a:spcPct val="20000"/>
              </a:spcBef>
              <a:buClr>
                <a:srgbClr val="CC0000"/>
              </a:buClr>
              <a:buSzPct val="75000"/>
              <a:buFont typeface="Monotype Sorts" pitchFamily="2" charset="2"/>
              <a:buChar char="u"/>
              <a:defRPr/>
            </a:pPr>
            <a:endParaRPr lang="en-CA" sz="2800" kern="0" dirty="0">
              <a:solidFill>
                <a:srgbClr val="000000"/>
              </a:solidFill>
            </a:endParaRPr>
          </a:p>
          <a:p>
            <a:pPr marL="342900" lvl="0" indent="-342900">
              <a:spcBef>
                <a:spcPct val="20000"/>
              </a:spcBef>
              <a:buClr>
                <a:srgbClr val="CC0000"/>
              </a:buClr>
              <a:buSzPct val="75000"/>
              <a:defRPr/>
            </a:pPr>
            <a:r>
              <a:rPr lang="en-US" sz="2400" dirty="0">
                <a:solidFill>
                  <a:schemeClr val="bg1"/>
                </a:solidFill>
              </a:rPr>
              <a:t>Test adaptive interventions to trigger self-explanation </a:t>
            </a:r>
            <a:r>
              <a:rPr lang="en-US" sz="2000" dirty="0">
                <a:solidFill>
                  <a:schemeClr val="bg1"/>
                </a:solidFill>
              </a:rPr>
              <a:t>(</a:t>
            </a:r>
            <a:r>
              <a:rPr lang="en-US" sz="2000" dirty="0" err="1">
                <a:solidFill>
                  <a:schemeClr val="bg1"/>
                </a:solidFill>
              </a:rPr>
              <a:t>Conati</a:t>
            </a:r>
            <a:r>
              <a:rPr lang="en-US" sz="2000" dirty="0">
                <a:solidFill>
                  <a:schemeClr val="bg1"/>
                </a:solidFill>
              </a:rPr>
              <a:t> 2011)</a:t>
            </a:r>
          </a:p>
          <a:p>
            <a:pPr marL="342900" lvl="0" indent="-342900">
              <a:spcBef>
                <a:spcPct val="20000"/>
              </a:spcBef>
              <a:buClr>
                <a:srgbClr val="CC0000"/>
              </a:buClr>
              <a:buSzPct val="75000"/>
              <a:defRPr/>
            </a:pPr>
            <a:endParaRPr lang="en-US" sz="2400" dirty="0">
              <a:solidFill>
                <a:srgbClr val="000000"/>
              </a:solidFill>
            </a:endParaRPr>
          </a:p>
          <a:p>
            <a:pPr marL="342900" lvl="0" indent="-342900">
              <a:spcBef>
                <a:spcPct val="20000"/>
              </a:spcBef>
              <a:buClr>
                <a:srgbClr val="CC0000"/>
              </a:buClr>
              <a:buSzPct val="75000"/>
              <a:defRPr/>
            </a:pPr>
            <a:endParaRPr lang="en-US" sz="2400" dirty="0">
              <a:solidFill>
                <a:srgbClr val="000000"/>
              </a:solidFill>
            </a:endParaRPr>
          </a:p>
          <a:p>
            <a:pPr marL="342900" lvl="0" indent="-342900">
              <a:spcBef>
                <a:spcPct val="20000"/>
              </a:spcBef>
              <a:buClr>
                <a:srgbClr val="CC0000"/>
              </a:buClr>
              <a:buSzPct val="75000"/>
              <a:buFont typeface="Arial" pitchFamily="34" charset="0"/>
              <a:buChar char="•"/>
              <a:defRPr/>
            </a:pPr>
            <a:endParaRPr lang="en-US" sz="2400" dirty="0">
              <a:solidFill>
                <a:srgbClr val="000000"/>
              </a:solidFill>
            </a:endParaRPr>
          </a:p>
        </p:txBody>
      </p:sp>
      <p:pic>
        <p:nvPicPr>
          <p:cNvPr id="4" name="Picture 3" descr="prompt"/>
          <p:cNvPicPr>
            <a:picLocks noChangeAspect="1" noChangeArrowheads="1"/>
          </p:cNvPicPr>
          <p:nvPr/>
        </p:nvPicPr>
        <p:blipFill>
          <a:blip r:embed="rId4"/>
          <a:srcRect/>
          <a:stretch>
            <a:fillRect/>
          </a:stretch>
        </p:blipFill>
        <p:spPr>
          <a:xfrm>
            <a:off x="2857488" y="2000240"/>
            <a:ext cx="5914548" cy="4643446"/>
          </a:xfrm>
          <a:prstGeom prst="rect">
            <a:avLst/>
          </a:prstGeom>
          <a:noFill/>
        </p:spPr>
      </p:pic>
      <p:pic>
        <p:nvPicPr>
          <p:cNvPr id="494594" name="Picture 2"/>
          <p:cNvPicPr>
            <a:picLocks noChangeAspect="1" noChangeArrowheads="1"/>
          </p:cNvPicPr>
          <p:nvPr/>
        </p:nvPicPr>
        <p:blipFill>
          <a:blip r:embed="rId5"/>
          <a:srcRect/>
          <a:stretch>
            <a:fillRect/>
          </a:stretch>
        </p:blipFill>
        <p:spPr bwMode="auto">
          <a:xfrm>
            <a:off x="5572132" y="4500570"/>
            <a:ext cx="3003889" cy="2038353"/>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146595325"/>
      </p:ext>
    </p:extLst>
  </p:cSld>
  <p:clrMapOvr>
    <a:masterClrMapping/>
  </p:clrMapOvr>
  <p:transition advTm="190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aze Plot">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4844233" y="914400"/>
            <a:ext cx="2546975" cy="2037912"/>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4184" y="914400"/>
            <a:ext cx="1746731" cy="2087075"/>
          </a:xfrm>
          <a:prstGeom prst="rect">
            <a:avLst/>
          </a:prstGeom>
        </p:spPr>
      </p:pic>
      <p:sp>
        <p:nvSpPr>
          <p:cNvPr id="16386" name="Text Box 2"/>
          <p:cNvSpPr txBox="1">
            <a:spLocks noChangeArrowheads="1"/>
          </p:cNvSpPr>
          <p:nvPr/>
        </p:nvSpPr>
        <p:spPr bwMode="auto">
          <a:xfrm>
            <a:off x="2640698" y="2099370"/>
            <a:ext cx="184731" cy="461665"/>
          </a:xfrm>
          <a:prstGeom prst="rect">
            <a:avLst/>
          </a:prstGeom>
          <a:noFill/>
          <a:ln w="9525">
            <a:noFill/>
            <a:miter lim="800000"/>
            <a:headEnd/>
            <a:tailEnd/>
          </a:ln>
        </p:spPr>
        <p:txBody>
          <a:bodyPr wrap="none">
            <a:spAutoFit/>
          </a:bodyPr>
          <a:lstStyle/>
          <a:p>
            <a:pPr defTabSz="685800"/>
            <a:endParaRPr lang="en-US" sz="240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2359" y="1544274"/>
            <a:ext cx="1852709" cy="926355"/>
          </a:xfrm>
          <a:prstGeom prst="rect">
            <a:avLst/>
          </a:prstGeom>
        </p:spPr>
      </p:pic>
      <p:pic>
        <p:nvPicPr>
          <p:cNvPr id="7" name="Picture 3" descr="eyetrack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0" y="1066800"/>
            <a:ext cx="1987229" cy="16007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689138" y="2771181"/>
            <a:ext cx="2395958" cy="306005"/>
          </a:xfrm>
          <a:prstGeom prst="rect">
            <a:avLst/>
          </a:prstGeom>
          <a:noFill/>
          <a:ln w="9525">
            <a:noFill/>
            <a:miter lim="800000"/>
            <a:headEnd/>
            <a:tailEnd/>
          </a:ln>
        </p:spPr>
        <p:txBody>
          <a:bodyPr lIns="69056" tIns="34529" rIns="69056" bIns="34529" anchor="b"/>
          <a:lstStyle/>
          <a:p>
            <a:pPr algn="ctr" defTabSz="685800" eaLnBrk="0" hangingPunct="0"/>
            <a:r>
              <a:rPr lang="en-US" sz="1500" dirty="0">
                <a:solidFill>
                  <a:srgbClr val="0000FF"/>
                </a:solidFill>
                <a:latin typeface="Microsoft Sans Serif" panose="020B0604020202020204" pitchFamily="34" charset="0"/>
                <a:ea typeface="Microsoft Sans Serif" panose="020B0604020202020204" pitchFamily="34" charset="0"/>
                <a:cs typeface="Microsoft Sans Serif" panose="020B0604020202020204" pitchFamily="34" charset="0"/>
              </a:rPr>
              <a:t>First Eye-Tracker I used</a:t>
            </a:r>
          </a:p>
        </p:txBody>
      </p:sp>
      <p:sp>
        <p:nvSpPr>
          <p:cNvPr id="11" name="Rectangle 10"/>
          <p:cNvSpPr>
            <a:spLocks noChangeArrowheads="1"/>
          </p:cNvSpPr>
          <p:nvPr/>
        </p:nvSpPr>
        <p:spPr bwMode="auto">
          <a:xfrm>
            <a:off x="7026724" y="1377845"/>
            <a:ext cx="2912480" cy="306005"/>
          </a:xfrm>
          <a:prstGeom prst="rect">
            <a:avLst/>
          </a:prstGeom>
          <a:noFill/>
          <a:ln w="9525">
            <a:noFill/>
            <a:miter lim="800000"/>
            <a:headEnd/>
            <a:tailEnd/>
          </a:ln>
        </p:spPr>
        <p:txBody>
          <a:bodyPr lIns="69056" tIns="34529" rIns="69056" bIns="34529" anchor="b"/>
          <a:lstStyle/>
          <a:p>
            <a:pPr algn="ctr" defTabSz="685800" eaLnBrk="0" hangingPunct="0"/>
            <a:r>
              <a:rPr lang="en-US" sz="1800" dirty="0">
                <a:solidFill>
                  <a:srgbClr val="0000FF"/>
                </a:solidFill>
                <a:latin typeface="Microsoft Sans Serif" panose="020B0604020202020204" pitchFamily="34" charset="0"/>
                <a:ea typeface="Microsoft Sans Serif" panose="020B0604020202020204" pitchFamily="34" charset="0"/>
                <a:cs typeface="Microsoft Sans Serif" panose="020B0604020202020204" pitchFamily="34" charset="0"/>
              </a:rPr>
              <a:t>And even better </a:t>
            </a:r>
          </a:p>
        </p:txBody>
      </p:sp>
      <p:sp>
        <p:nvSpPr>
          <p:cNvPr id="12" name="Rectangle 11"/>
          <p:cNvSpPr>
            <a:spLocks noChangeArrowheads="1"/>
          </p:cNvSpPr>
          <p:nvPr/>
        </p:nvSpPr>
        <p:spPr bwMode="auto">
          <a:xfrm>
            <a:off x="3301337" y="2771181"/>
            <a:ext cx="2677856" cy="306005"/>
          </a:xfrm>
          <a:prstGeom prst="rect">
            <a:avLst/>
          </a:prstGeom>
          <a:solidFill>
            <a:schemeClr val="tx1"/>
          </a:solidFill>
          <a:ln w="9525">
            <a:noFill/>
            <a:miter lim="800000"/>
            <a:headEnd/>
            <a:tailEnd/>
          </a:ln>
        </p:spPr>
        <p:txBody>
          <a:bodyPr lIns="69056" tIns="34529" rIns="69056" bIns="34529" anchor="b"/>
          <a:lstStyle/>
          <a:p>
            <a:pPr algn="ctr" defTabSz="685800" eaLnBrk="0" hangingPunct="0"/>
            <a:r>
              <a:rPr lang="en-US" sz="1800" dirty="0">
                <a:solidFill>
                  <a:srgbClr val="0000FF"/>
                </a:solidFill>
                <a:latin typeface="Microsoft Sans Serif" panose="020B0604020202020204" pitchFamily="34" charset="0"/>
                <a:ea typeface="Microsoft Sans Serif" panose="020B0604020202020204" pitchFamily="34" charset="0"/>
                <a:cs typeface="Microsoft Sans Serif" panose="020B0604020202020204" pitchFamily="34" charset="0"/>
              </a:rPr>
              <a:t>Getting much better now</a:t>
            </a:r>
          </a:p>
        </p:txBody>
      </p:sp>
      <p:sp>
        <p:nvSpPr>
          <p:cNvPr id="2" name="AutoShape 2" descr="https://mail.google.com/mail/u/0/?ui=2&amp;ik=f8f6a6e408&amp;view=fimg&amp;th=162cf9faf55e0973&amp;attid=0.2&amp;disp=emb&amp;realattid=6823a2a442fc23bc_0.1.1&amp;attbid=ANGjdJ_gN0DajY8irVHMHOk0dS-JxSsnYLYFvaRefdJ8mQaYkUDy2agkNMGUssJsPcHjy_770UDt72CrPTG1quzstUOjquAqONRo7e4WQacYPlyidJGs7oLzNiH2nOg&amp;sz=w606-h738&amp;ats=1523901804353&amp;rm=162cf9faf55e0973&amp;zw&amp;atsh=1"/>
          <p:cNvSpPr>
            <a:spLocks noChangeAspect="1" noChangeArrowheads="1"/>
          </p:cNvSpPr>
          <p:nvPr/>
        </p:nvSpPr>
        <p:spPr bwMode="auto">
          <a:xfrm>
            <a:off x="47626" y="754857"/>
            <a:ext cx="2164556" cy="26360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CA" sz="1350">
              <a:solidFill>
                <a:srgbClr val="FFFFFF"/>
              </a:solidFill>
              <a:latin typeface="Times New Roman"/>
            </a:endParaRPr>
          </a:p>
        </p:txBody>
      </p:sp>
      <p:sp>
        <p:nvSpPr>
          <p:cNvPr id="15" name="Rectangle 14">
            <a:extLst>
              <a:ext uri="{FF2B5EF4-FFF2-40B4-BE49-F238E27FC236}">
                <a16:creationId xmlns:a16="http://schemas.microsoft.com/office/drawing/2014/main" id="{7B2D9B36-C068-4117-8440-287005D8FBC8}"/>
              </a:ext>
            </a:extLst>
          </p:cNvPr>
          <p:cNvSpPr/>
          <p:nvPr/>
        </p:nvSpPr>
        <p:spPr>
          <a:xfrm>
            <a:off x="1154258" y="3632277"/>
            <a:ext cx="6891354" cy="3477875"/>
          </a:xfrm>
          <a:prstGeom prst="rect">
            <a:avLst/>
          </a:prstGeom>
        </p:spPr>
        <p:txBody>
          <a:bodyPr wrap="square">
            <a:spAutoFit/>
          </a:bodyPr>
          <a:lstStyle/>
          <a:p>
            <a:r>
              <a:rPr lang="en-US" sz="1600" dirty="0">
                <a:solidFill>
                  <a:srgbClr val="000000"/>
                </a:solidFill>
                <a:latin typeface="Arial" panose="020B0604020202020204" pitchFamily="34" charset="0"/>
              </a:rPr>
              <a:t>I wonder about the practicality of implementing eye-tracking for learning environments. This is one of the first examples we've seen in this course of user input that is observed with video, rather than say keyboard inputs. However, that can cause issues with privacy if students are required to have a camera on them while using the system. Especially if students are children, then getting permission to use a camera may just not be possible. While the paper does mainly focus on showing the improvement to the student modelling, I wonder if the practicality of the solution was properly considered. </a:t>
            </a:r>
          </a:p>
          <a:p>
            <a:endParaRPr lang="en-US" sz="1200" dirty="0">
              <a:solidFill>
                <a:srgbClr val="000000"/>
              </a:solidFill>
              <a:latin typeface="Arial" panose="020B0604020202020204" pitchFamily="34" charset="0"/>
            </a:endParaRPr>
          </a:p>
          <a:p>
            <a:r>
              <a:rPr lang="en-US" dirty="0"/>
              <a:t> </a:t>
            </a:r>
            <a:r>
              <a:rPr lang="en-US" sz="1600" dirty="0">
                <a:latin typeface="Microsoft Sans Serif" panose="020B0604020202020204" pitchFamily="34" charset="0"/>
                <a:ea typeface="Microsoft Sans Serif" panose="020B0604020202020204" pitchFamily="34" charset="0"/>
                <a:cs typeface="Microsoft Sans Serif" panose="020B0604020202020204" pitchFamily="34" charset="0"/>
              </a:rPr>
              <a:t>Can we truly relate eye-tracking to user focus?</a:t>
            </a:r>
            <a:endParaRPr lang="en-US" sz="1600" dirty="0">
              <a:solidFill>
                <a:srgbClr val="0000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1200" dirty="0">
              <a:solidFill>
                <a:srgbClr val="000000"/>
              </a:solidFill>
              <a:latin typeface="Arial" panose="020B0604020202020204" pitchFamily="34" charset="0"/>
            </a:endParaRPr>
          </a:p>
          <a:p>
            <a:endParaRPr lang="en-CA" sz="1200" dirty="0"/>
          </a:p>
        </p:txBody>
      </p:sp>
    </p:spTree>
    <p:custDataLst>
      <p:tags r:id="rId1"/>
    </p:custDataLst>
    <p:extLst>
      <p:ext uri="{BB962C8B-B14F-4D97-AF65-F5344CB8AC3E}">
        <p14:creationId xmlns:p14="http://schemas.microsoft.com/office/powerpoint/2010/main" val="2380415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10"/>
                </p:tgtEl>
              </p:cMediaNode>
            </p:video>
          </p:childTnLst>
        </p:cTn>
      </p:par>
    </p:tnLst>
    <p:bldLst>
      <p:bldP spid="8"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8596" y="0"/>
            <a:ext cx="7772400" cy="1143000"/>
          </a:xfrm>
        </p:spPr>
        <p:txBody>
          <a:bodyPr/>
          <a:lstStyle/>
          <a:p>
            <a:r>
              <a:rPr lang="en-US" dirty="0"/>
              <a:t>Good Human Tutors.. </a:t>
            </a:r>
          </a:p>
        </p:txBody>
      </p:sp>
      <p:sp>
        <p:nvSpPr>
          <p:cNvPr id="14339" name="Rectangle 3"/>
          <p:cNvSpPr>
            <a:spLocks noChangeArrowheads="1"/>
          </p:cNvSpPr>
          <p:nvPr/>
        </p:nvSpPr>
        <p:spPr bwMode="auto">
          <a:xfrm>
            <a:off x="357158" y="1500174"/>
            <a:ext cx="8786842" cy="2143140"/>
          </a:xfrm>
          <a:prstGeom prst="rect">
            <a:avLst/>
          </a:prstGeom>
          <a:noFill/>
          <a:ln w="9525">
            <a:noFill/>
            <a:miter lim="800000"/>
            <a:headEnd/>
            <a:tailEnd/>
          </a:ln>
          <a:effectLst/>
        </p:spPr>
        <p:txBody>
          <a:bodyPr/>
          <a:lstStyle/>
          <a:p>
            <a:pPr marL="457200" indent="-457200">
              <a:spcBef>
                <a:spcPct val="20000"/>
              </a:spcBef>
              <a:buFont typeface="Wingdings" pitchFamily="2" charset="2"/>
              <a:buChar char="q"/>
            </a:pPr>
            <a:r>
              <a:rPr lang="en-US" sz="2800" dirty="0"/>
              <a:t>Can provide more flexible and comprehensive support to learning</a:t>
            </a:r>
          </a:p>
          <a:p>
            <a:pPr marL="914400" lvl="1" indent="-457200">
              <a:spcBef>
                <a:spcPts val="1200"/>
              </a:spcBef>
              <a:buFont typeface="Wingdings" pitchFamily="2" charset="2"/>
              <a:buChar char="§"/>
            </a:pPr>
            <a:r>
              <a:rPr lang="en-US" sz="2400" dirty="0"/>
              <a:t>Recognize a large variety of student’s behaviors </a:t>
            </a:r>
          </a:p>
          <a:p>
            <a:pPr marL="914400" lvl="1" indent="-457200">
              <a:spcBef>
                <a:spcPts val="1200"/>
              </a:spcBef>
              <a:buFont typeface="Wingdings" pitchFamily="2" charset="2"/>
              <a:buChar char="§"/>
            </a:pPr>
            <a:r>
              <a:rPr lang="en-US" sz="2400" dirty="0"/>
              <a:t>Diagnose student’s understanding (and other relevant states)</a:t>
            </a:r>
          </a:p>
          <a:p>
            <a:pPr marL="914400" lvl="1" indent="-457200">
              <a:spcBef>
                <a:spcPts val="1200"/>
              </a:spcBef>
              <a:buFont typeface="Wingdings" pitchFamily="2" charset="2"/>
              <a:buChar char="§"/>
            </a:pPr>
            <a:r>
              <a:rPr lang="en-US" sz="2400" dirty="0"/>
              <a:t>Provide adequate tailored interventions at different stages of the interaction</a:t>
            </a:r>
            <a:endParaRPr lang="en-US" sz="2800" dirty="0"/>
          </a:p>
          <a:p>
            <a:pPr marL="457200" indent="-457200">
              <a:spcBef>
                <a:spcPct val="20000"/>
              </a:spcBef>
              <a:buFontTx/>
              <a:buChar cha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0" y="1071546"/>
            <a:ext cx="8001024" cy="500066"/>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4000" b="0" i="0" u="none" strike="noStrike" cap="none" normalizeH="0" baseline="0">
              <a:ln>
                <a:noFill/>
              </a:ln>
              <a:solidFill>
                <a:srgbClr val="111111"/>
              </a:solidFill>
              <a:effectLst/>
              <a:latin typeface="Times New Roman" pitchFamily="18" charset="0"/>
            </a:endParaRPr>
          </a:p>
        </p:txBody>
      </p:sp>
      <p:grpSp>
        <p:nvGrpSpPr>
          <p:cNvPr id="2" name="Group 115"/>
          <p:cNvGrpSpPr/>
          <p:nvPr/>
        </p:nvGrpSpPr>
        <p:grpSpPr>
          <a:xfrm>
            <a:off x="260317" y="303013"/>
            <a:ext cx="8655139" cy="6429396"/>
            <a:chOff x="260317" y="303013"/>
            <a:chExt cx="8655139" cy="6429396"/>
          </a:xfrm>
        </p:grpSpPr>
        <p:sp>
          <p:nvSpPr>
            <p:cNvPr id="117" name="Oval 22"/>
            <p:cNvSpPr>
              <a:spLocks noChangeArrowheads="1"/>
            </p:cNvSpPr>
            <p:nvPr/>
          </p:nvSpPr>
          <p:spPr bwMode="auto">
            <a:xfrm>
              <a:off x="6129374" y="303013"/>
              <a:ext cx="2786082" cy="1428736"/>
            </a:xfrm>
            <a:prstGeom prst="ellipse">
              <a:avLst/>
            </a:prstGeom>
            <a:noFill/>
            <a:ln w="3175">
              <a:solidFill>
                <a:srgbClr val="B2B2B2"/>
              </a:solidFill>
              <a:round/>
              <a:headEnd/>
              <a:tailEnd/>
            </a:ln>
            <a:effectLst/>
          </p:spPr>
          <p:txBody>
            <a:bodyPr wrap="none" anchor="ctr"/>
            <a:lstStyle/>
            <a:p>
              <a:pPr algn="ctr"/>
              <a:r>
                <a:rPr lang="en-US" sz="2000" b="1" dirty="0">
                  <a:solidFill>
                    <a:srgbClr val="B2B2B2"/>
                  </a:solidFill>
                </a:rPr>
                <a:t>Pedagogical model</a:t>
              </a:r>
            </a:p>
            <a:p>
              <a:pPr>
                <a:buFontTx/>
                <a:buChar char="-"/>
              </a:pPr>
              <a:r>
                <a:rPr lang="en-US" sz="1800" dirty="0">
                  <a:solidFill>
                    <a:srgbClr val="B2B2B2"/>
                  </a:solidFill>
                </a:rPr>
                <a:t>Teaching strategies</a:t>
              </a:r>
            </a:p>
            <a:p>
              <a:pPr>
                <a:buFontTx/>
                <a:buChar char="-"/>
              </a:pPr>
              <a:r>
                <a:rPr lang="en-US" sz="1800" dirty="0">
                  <a:solidFill>
                    <a:srgbClr val="B2B2B2"/>
                  </a:solidFill>
                </a:rPr>
                <a:t>Remediation</a:t>
              </a:r>
            </a:p>
            <a:p>
              <a:pPr>
                <a:buFontTx/>
                <a:buChar char="-"/>
              </a:pPr>
              <a:r>
                <a:rPr lang="en-US" sz="1800" dirty="0">
                  <a:solidFill>
                    <a:srgbClr val="B2B2B2"/>
                  </a:solidFill>
                </a:rPr>
                <a:t> curriculum</a:t>
              </a:r>
            </a:p>
          </p:txBody>
        </p:sp>
        <p:cxnSp>
          <p:nvCxnSpPr>
            <p:cNvPr id="118" name="AutoShape 23"/>
            <p:cNvCxnSpPr>
              <a:cxnSpLocks noChangeShapeType="1"/>
              <a:stCxn id="117" idx="2"/>
              <a:endCxn id="128" idx="3"/>
            </p:cNvCxnSpPr>
            <p:nvPr/>
          </p:nvCxnSpPr>
          <p:spPr bwMode="auto">
            <a:xfrm rot="10800000" flipV="1">
              <a:off x="5272118" y="1017381"/>
              <a:ext cx="857256" cy="71426"/>
            </a:xfrm>
            <a:prstGeom prst="straightConnector1">
              <a:avLst/>
            </a:prstGeom>
            <a:noFill/>
            <a:ln w="3175">
              <a:solidFill>
                <a:srgbClr val="B2B2B2"/>
              </a:solidFill>
              <a:round/>
              <a:headEnd w="sm" len="sm"/>
              <a:tailEnd type="triangle" w="lg" len="sm"/>
            </a:ln>
            <a:effectLst/>
          </p:spPr>
        </p:cxnSp>
        <p:cxnSp>
          <p:nvCxnSpPr>
            <p:cNvPr id="119" name="AutoShape 33"/>
            <p:cNvCxnSpPr>
              <a:cxnSpLocks noChangeShapeType="1"/>
              <a:stCxn id="130" idx="2"/>
              <a:endCxn id="121" idx="0"/>
            </p:cNvCxnSpPr>
            <p:nvPr/>
          </p:nvCxnSpPr>
          <p:spPr bwMode="auto">
            <a:xfrm rot="5400000">
              <a:off x="7165225" y="4267798"/>
              <a:ext cx="642942" cy="1588"/>
            </a:xfrm>
            <a:prstGeom prst="straightConnector1">
              <a:avLst/>
            </a:prstGeom>
            <a:noFill/>
            <a:ln w="3175">
              <a:solidFill>
                <a:srgbClr val="B2B2B2"/>
              </a:solidFill>
              <a:round/>
              <a:headEnd w="sm" len="sm"/>
              <a:tailEnd type="triangle" w="lg" len="sm"/>
            </a:ln>
            <a:effectLst/>
          </p:spPr>
        </p:cxnSp>
        <p:sp>
          <p:nvSpPr>
            <p:cNvPr id="120" name="Oval 35"/>
            <p:cNvSpPr>
              <a:spLocks noChangeArrowheads="1"/>
            </p:cNvSpPr>
            <p:nvPr/>
          </p:nvSpPr>
          <p:spPr bwMode="auto">
            <a:xfrm>
              <a:off x="557210" y="4446393"/>
              <a:ext cx="2214578" cy="1143008"/>
            </a:xfrm>
            <a:prstGeom prst="ellipse">
              <a:avLst/>
            </a:prstGeom>
            <a:noFill/>
            <a:ln w="3175">
              <a:solidFill>
                <a:srgbClr val="B2B2B2"/>
              </a:solidFill>
              <a:round/>
              <a:headEnd/>
              <a:tailEnd/>
            </a:ln>
            <a:effectLst/>
          </p:spPr>
          <p:txBody>
            <a:bodyPr wrap="none" anchor="ctr"/>
            <a:lstStyle/>
            <a:p>
              <a:pPr algn="ctr"/>
              <a:r>
                <a:rPr lang="en-US" sz="2000" dirty="0">
                  <a:solidFill>
                    <a:srgbClr val="B2B2B2"/>
                  </a:solidFill>
                </a:rPr>
                <a:t>computer  solution </a:t>
              </a:r>
            </a:p>
            <a:p>
              <a:pPr algn="ctr"/>
              <a:r>
                <a:rPr lang="en-US" sz="2000" dirty="0">
                  <a:solidFill>
                    <a:srgbClr val="B2B2B2"/>
                  </a:solidFill>
                </a:rPr>
                <a:t>(solution step)</a:t>
              </a:r>
            </a:p>
          </p:txBody>
        </p:sp>
        <p:sp>
          <p:nvSpPr>
            <p:cNvPr id="121" name="Oval 36"/>
            <p:cNvSpPr>
              <a:spLocks noChangeArrowheads="1"/>
            </p:cNvSpPr>
            <p:nvPr/>
          </p:nvSpPr>
          <p:spPr bwMode="auto">
            <a:xfrm>
              <a:off x="6558002" y="4589269"/>
              <a:ext cx="1857388" cy="928694"/>
            </a:xfrm>
            <a:prstGeom prst="ellipse">
              <a:avLst/>
            </a:prstGeom>
            <a:noFill/>
            <a:ln w="3175">
              <a:solidFill>
                <a:srgbClr val="B2B2B2"/>
              </a:solidFill>
              <a:round/>
              <a:headEnd/>
              <a:tailEnd/>
            </a:ln>
            <a:effectLst/>
          </p:spPr>
          <p:txBody>
            <a:bodyPr wrap="none" anchor="ctr"/>
            <a:lstStyle/>
            <a:p>
              <a:pPr algn="ctr"/>
              <a:r>
                <a:rPr lang="en-US" sz="1800" dirty="0">
                  <a:solidFill>
                    <a:srgbClr val="B2B2B2"/>
                  </a:solidFill>
                </a:rPr>
                <a:t>Student solution</a:t>
              </a:r>
            </a:p>
            <a:p>
              <a:pPr algn="ctr"/>
              <a:r>
                <a:rPr lang="en-US" sz="1800" dirty="0">
                  <a:solidFill>
                    <a:srgbClr val="B2B2B2"/>
                  </a:solidFill>
                </a:rPr>
                <a:t>(solution step) </a:t>
              </a:r>
            </a:p>
          </p:txBody>
        </p:sp>
        <p:cxnSp>
          <p:nvCxnSpPr>
            <p:cNvPr id="122" name="AutoShape 41"/>
            <p:cNvCxnSpPr>
              <a:cxnSpLocks noChangeShapeType="1"/>
              <a:stCxn id="120" idx="6"/>
              <a:endCxn id="131" idx="1"/>
            </p:cNvCxnSpPr>
            <p:nvPr/>
          </p:nvCxnSpPr>
          <p:spPr bwMode="auto">
            <a:xfrm>
              <a:off x="2771788" y="5017897"/>
              <a:ext cx="1000132" cy="35719"/>
            </a:xfrm>
            <a:prstGeom prst="straightConnector1">
              <a:avLst/>
            </a:prstGeom>
            <a:noFill/>
            <a:ln w="3175">
              <a:solidFill>
                <a:srgbClr val="B2B2B2"/>
              </a:solidFill>
              <a:round/>
              <a:headEnd w="sm" len="sm"/>
              <a:tailEnd type="triangle" w="lg" len="sm"/>
            </a:ln>
            <a:effectLst/>
          </p:spPr>
        </p:cxnSp>
        <p:cxnSp>
          <p:nvCxnSpPr>
            <p:cNvPr id="123" name="AutoShape 43"/>
            <p:cNvCxnSpPr>
              <a:cxnSpLocks noChangeShapeType="1"/>
              <a:stCxn id="128" idx="2"/>
            </p:cNvCxnSpPr>
            <p:nvPr/>
          </p:nvCxnSpPr>
          <p:spPr bwMode="auto">
            <a:xfrm rot="5400000">
              <a:off x="4449787" y="1696030"/>
              <a:ext cx="357984" cy="794"/>
            </a:xfrm>
            <a:prstGeom prst="straightConnector1">
              <a:avLst/>
            </a:prstGeom>
            <a:noFill/>
            <a:ln w="3175">
              <a:solidFill>
                <a:srgbClr val="B2B2B2"/>
              </a:solidFill>
              <a:round/>
              <a:headEnd/>
              <a:tailEnd type="triangle" w="sm" len="sm"/>
            </a:ln>
            <a:effectLst/>
          </p:spPr>
        </p:cxnSp>
        <p:cxnSp>
          <p:nvCxnSpPr>
            <p:cNvPr id="124" name="AutoShape 45"/>
            <p:cNvCxnSpPr>
              <a:cxnSpLocks noChangeShapeType="1"/>
              <a:endCxn id="130" idx="0"/>
            </p:cNvCxnSpPr>
            <p:nvPr/>
          </p:nvCxnSpPr>
          <p:spPr bwMode="auto">
            <a:xfrm>
              <a:off x="5129242" y="2228568"/>
              <a:ext cx="2357454" cy="1146255"/>
            </a:xfrm>
            <a:prstGeom prst="straightConnector1">
              <a:avLst/>
            </a:prstGeom>
            <a:noFill/>
            <a:ln w="3175">
              <a:solidFill>
                <a:srgbClr val="B2B2B2"/>
              </a:solidFill>
              <a:round/>
              <a:headEnd w="sm" len="sm"/>
              <a:tailEnd type="triangle" w="lg" len="sm"/>
            </a:ln>
            <a:effectLst/>
          </p:spPr>
        </p:cxnSp>
        <p:sp>
          <p:nvSpPr>
            <p:cNvPr id="125" name="Oval 47"/>
            <p:cNvSpPr>
              <a:spLocks noChangeArrowheads="1"/>
            </p:cNvSpPr>
            <p:nvPr/>
          </p:nvSpPr>
          <p:spPr bwMode="auto">
            <a:xfrm>
              <a:off x="6343688" y="2017501"/>
              <a:ext cx="2214578" cy="685800"/>
            </a:xfrm>
            <a:prstGeom prst="ellipse">
              <a:avLst/>
            </a:prstGeom>
            <a:noFill/>
            <a:ln w="3175">
              <a:solidFill>
                <a:srgbClr val="B2B2B2"/>
              </a:solidFill>
              <a:round/>
              <a:headEnd/>
              <a:tailEnd/>
            </a:ln>
            <a:effectLst/>
          </p:spPr>
          <p:txBody>
            <a:bodyPr wrap="none" anchor="ctr"/>
            <a:lstStyle/>
            <a:p>
              <a:pPr algn="ctr"/>
              <a:r>
                <a:rPr lang="en-US" sz="2000" b="1" dirty="0">
                  <a:solidFill>
                    <a:srgbClr val="B2B2B2"/>
                  </a:solidFill>
                </a:rPr>
                <a:t>Communication </a:t>
              </a:r>
            </a:p>
            <a:p>
              <a:pPr algn="ctr"/>
              <a:r>
                <a:rPr lang="en-US" sz="2000" b="1" dirty="0">
                  <a:solidFill>
                    <a:srgbClr val="B2B2B2"/>
                  </a:solidFill>
                </a:rPr>
                <a:t>model</a:t>
              </a:r>
            </a:p>
          </p:txBody>
        </p:sp>
        <p:cxnSp>
          <p:nvCxnSpPr>
            <p:cNvPr id="126" name="AutoShape 55"/>
            <p:cNvCxnSpPr>
              <a:cxnSpLocks noChangeShapeType="1"/>
              <a:stCxn id="131" idx="2"/>
              <a:endCxn id="136" idx="0"/>
            </p:cNvCxnSpPr>
            <p:nvPr/>
          </p:nvCxnSpPr>
          <p:spPr bwMode="auto">
            <a:xfrm rot="16200000" flipH="1">
              <a:off x="4379159" y="5625104"/>
              <a:ext cx="500066" cy="32"/>
            </a:xfrm>
            <a:prstGeom prst="straightConnector1">
              <a:avLst/>
            </a:prstGeom>
            <a:noFill/>
            <a:ln w="3175">
              <a:solidFill>
                <a:srgbClr val="B2B2B2"/>
              </a:solidFill>
              <a:round/>
              <a:headEnd w="sm" len="sm"/>
              <a:tailEnd type="triangle" w="lg" len="sm"/>
            </a:ln>
            <a:effectLst/>
          </p:spPr>
        </p:cxnSp>
        <p:sp>
          <p:nvSpPr>
            <p:cNvPr id="127" name="Oval 67"/>
            <p:cNvSpPr>
              <a:spLocks noChangeArrowheads="1"/>
            </p:cNvSpPr>
            <p:nvPr/>
          </p:nvSpPr>
          <p:spPr bwMode="auto">
            <a:xfrm>
              <a:off x="557210" y="1017369"/>
              <a:ext cx="2214578" cy="1143008"/>
            </a:xfrm>
            <a:prstGeom prst="ellipse">
              <a:avLst/>
            </a:prstGeom>
            <a:noFill/>
            <a:ln w="3175">
              <a:solidFill>
                <a:srgbClr val="B2B2B2"/>
              </a:solidFill>
              <a:round/>
              <a:headEnd/>
              <a:tailEnd/>
            </a:ln>
            <a:effectLst/>
          </p:spPr>
          <p:txBody>
            <a:bodyPr wrap="none" anchor="ctr"/>
            <a:lstStyle/>
            <a:p>
              <a:pPr algn="ctr"/>
              <a:endParaRPr lang="en-US" sz="1800" dirty="0">
                <a:solidFill>
                  <a:srgbClr val="B2B2B2"/>
                </a:solidFill>
              </a:endParaRPr>
            </a:p>
            <a:p>
              <a:pPr algn="ctr"/>
              <a:r>
                <a:rPr lang="en-US" sz="2000" b="1" dirty="0">
                  <a:solidFill>
                    <a:srgbClr val="B2B2B2"/>
                  </a:solidFill>
                </a:rPr>
                <a:t>Domain Model</a:t>
              </a:r>
            </a:p>
            <a:p>
              <a:pPr>
                <a:buFont typeface="Arial" pitchFamily="34" charset="0"/>
                <a:buChar char="•"/>
              </a:pPr>
              <a:r>
                <a:rPr lang="en-US" sz="1800" dirty="0">
                  <a:solidFill>
                    <a:srgbClr val="B2B2B2"/>
                  </a:solidFill>
                </a:rPr>
                <a:t>Concepts</a:t>
              </a:r>
            </a:p>
            <a:p>
              <a:pPr>
                <a:buFont typeface="Arial" pitchFamily="34" charset="0"/>
                <a:buChar char="•"/>
              </a:pPr>
              <a:r>
                <a:rPr lang="en-US" sz="1800" dirty="0">
                  <a:solidFill>
                    <a:srgbClr val="B2B2B2"/>
                  </a:solidFill>
                </a:rPr>
                <a:t>Principles..</a:t>
              </a:r>
            </a:p>
            <a:p>
              <a:pPr algn="ctr"/>
              <a:endParaRPr lang="en-US" sz="1800" dirty="0">
                <a:solidFill>
                  <a:srgbClr val="B2B2B2"/>
                </a:solidFill>
              </a:endParaRPr>
            </a:p>
          </p:txBody>
        </p:sp>
        <p:sp>
          <p:nvSpPr>
            <p:cNvPr id="128" name="Rectangle 127"/>
            <p:cNvSpPr/>
            <p:nvPr/>
          </p:nvSpPr>
          <p:spPr>
            <a:xfrm>
              <a:off x="3986234" y="660179"/>
              <a:ext cx="1285884" cy="857256"/>
            </a:xfrm>
            <a:prstGeom prst="rect">
              <a:avLst/>
            </a:prstGeom>
            <a:noFill/>
            <a:ln w="3175">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B2B2B2"/>
                  </a:solidFill>
                </a:rPr>
                <a:t>Tutor</a:t>
              </a:r>
            </a:p>
          </p:txBody>
        </p:sp>
        <p:sp>
          <p:nvSpPr>
            <p:cNvPr id="129" name="Rectangle 128"/>
            <p:cNvSpPr/>
            <p:nvPr/>
          </p:nvSpPr>
          <p:spPr>
            <a:xfrm>
              <a:off x="914400" y="3017633"/>
              <a:ext cx="1428760" cy="642942"/>
            </a:xfrm>
            <a:prstGeom prst="rect">
              <a:avLst/>
            </a:prstGeom>
            <a:noFill/>
            <a:ln w="3175">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B2B2B2"/>
                  </a:solidFill>
                </a:rPr>
                <a:t>Solution Generator</a:t>
              </a:r>
            </a:p>
          </p:txBody>
        </p:sp>
        <p:sp>
          <p:nvSpPr>
            <p:cNvPr id="130" name="Rectangle 129"/>
            <p:cNvSpPr/>
            <p:nvPr/>
          </p:nvSpPr>
          <p:spPr>
            <a:xfrm>
              <a:off x="6843754" y="3374823"/>
              <a:ext cx="1285884" cy="571504"/>
            </a:xfrm>
            <a:prstGeom prst="rect">
              <a:avLst/>
            </a:prstGeom>
            <a:noFill/>
            <a:ln w="3175">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B2B2B2"/>
                  </a:solidFill>
                </a:rPr>
                <a:t>Interface</a:t>
              </a:r>
            </a:p>
          </p:txBody>
        </p:sp>
        <p:sp>
          <p:nvSpPr>
            <p:cNvPr id="131" name="Rectangle 130"/>
            <p:cNvSpPr/>
            <p:nvPr/>
          </p:nvSpPr>
          <p:spPr>
            <a:xfrm>
              <a:off x="3771920" y="4732145"/>
              <a:ext cx="1714512" cy="642942"/>
            </a:xfrm>
            <a:prstGeom prst="rect">
              <a:avLst/>
            </a:prstGeom>
            <a:noFill/>
            <a:ln w="3175">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B2B2B2"/>
                  </a:solidFill>
                </a:rPr>
                <a:t>Student Modeler</a:t>
              </a:r>
            </a:p>
          </p:txBody>
        </p:sp>
        <p:cxnSp>
          <p:nvCxnSpPr>
            <p:cNvPr id="133" name="AutoShape 50"/>
            <p:cNvCxnSpPr>
              <a:cxnSpLocks noChangeShapeType="1"/>
              <a:stCxn id="127" idx="6"/>
              <a:endCxn id="128" idx="1"/>
            </p:cNvCxnSpPr>
            <p:nvPr/>
          </p:nvCxnSpPr>
          <p:spPr bwMode="auto">
            <a:xfrm flipV="1">
              <a:off x="2771788" y="1088807"/>
              <a:ext cx="1214446" cy="500066"/>
            </a:xfrm>
            <a:prstGeom prst="straightConnector1">
              <a:avLst/>
            </a:prstGeom>
            <a:noFill/>
            <a:ln w="3175">
              <a:solidFill>
                <a:srgbClr val="B2B2B2"/>
              </a:solidFill>
              <a:round/>
              <a:headEnd w="sm" len="sm"/>
              <a:tailEnd type="triangle" w="lg" len="sm"/>
            </a:ln>
            <a:effectLst/>
          </p:spPr>
        </p:cxnSp>
        <p:cxnSp>
          <p:nvCxnSpPr>
            <p:cNvPr id="134" name="AutoShape 50"/>
            <p:cNvCxnSpPr>
              <a:cxnSpLocks noChangeShapeType="1"/>
              <a:endCxn id="129" idx="3"/>
            </p:cNvCxnSpPr>
            <p:nvPr/>
          </p:nvCxnSpPr>
          <p:spPr bwMode="auto">
            <a:xfrm rot="10800000" flipV="1">
              <a:off x="2343160" y="2589004"/>
              <a:ext cx="1500198" cy="750099"/>
            </a:xfrm>
            <a:prstGeom prst="straightConnector1">
              <a:avLst/>
            </a:prstGeom>
            <a:noFill/>
            <a:ln w="3175">
              <a:solidFill>
                <a:srgbClr val="B2B2B2"/>
              </a:solidFill>
              <a:round/>
              <a:headEnd w="sm" len="sm"/>
              <a:tailEnd type="triangle" w="lg" len="sm"/>
            </a:ln>
            <a:effectLst/>
          </p:spPr>
        </p:cxnSp>
        <p:cxnSp>
          <p:nvCxnSpPr>
            <p:cNvPr id="135" name="AutoShape 41"/>
            <p:cNvCxnSpPr>
              <a:cxnSpLocks noChangeShapeType="1"/>
              <a:stCxn id="121" idx="2"/>
              <a:endCxn id="131" idx="3"/>
            </p:cNvCxnSpPr>
            <p:nvPr/>
          </p:nvCxnSpPr>
          <p:spPr bwMode="auto">
            <a:xfrm rot="10800000">
              <a:off x="5486432" y="5053616"/>
              <a:ext cx="1071570" cy="1588"/>
            </a:xfrm>
            <a:prstGeom prst="straightConnector1">
              <a:avLst/>
            </a:prstGeom>
            <a:noFill/>
            <a:ln w="3175">
              <a:solidFill>
                <a:srgbClr val="B2B2B2"/>
              </a:solidFill>
              <a:round/>
              <a:headEnd w="sm" len="sm"/>
              <a:tailEnd type="triangle" w="lg" len="sm"/>
            </a:ln>
            <a:effectLst/>
          </p:spPr>
        </p:cxnSp>
        <p:sp>
          <p:nvSpPr>
            <p:cNvPr id="136" name="Oval 54"/>
            <p:cNvSpPr>
              <a:spLocks noChangeArrowheads="1"/>
            </p:cNvSpPr>
            <p:nvPr/>
          </p:nvSpPr>
          <p:spPr bwMode="auto">
            <a:xfrm>
              <a:off x="2843258" y="5875153"/>
              <a:ext cx="3571900" cy="857256"/>
            </a:xfrm>
            <a:prstGeom prst="ellipse">
              <a:avLst/>
            </a:prstGeom>
            <a:noFill/>
            <a:ln w="3175">
              <a:solidFill>
                <a:srgbClr val="B2B2B2"/>
              </a:solidFill>
              <a:round/>
              <a:headEnd/>
              <a:tailEnd/>
            </a:ln>
            <a:effectLst/>
          </p:spPr>
          <p:txBody>
            <a:bodyPr wrap="none" anchor="ctr"/>
            <a:lstStyle/>
            <a:p>
              <a:pPr algn="ctr"/>
              <a:r>
                <a:rPr lang="en-US" sz="2000" b="1" dirty="0">
                  <a:solidFill>
                    <a:srgbClr val="B2B2B2"/>
                  </a:solidFill>
                </a:rPr>
                <a:t>Student  model</a:t>
              </a:r>
            </a:p>
            <a:p>
              <a:r>
                <a:rPr lang="en-US" sz="1800" dirty="0">
                  <a:solidFill>
                    <a:srgbClr val="B2B2B2"/>
                  </a:solidFill>
                </a:rPr>
                <a:t>-knowledge, Goals, Beliefs…</a:t>
              </a:r>
            </a:p>
          </p:txBody>
        </p:sp>
        <p:cxnSp>
          <p:nvCxnSpPr>
            <p:cNvPr id="137" name="AutoShape 50"/>
            <p:cNvCxnSpPr>
              <a:cxnSpLocks noChangeShapeType="1"/>
              <a:stCxn id="127" idx="4"/>
              <a:endCxn id="129" idx="0"/>
            </p:cNvCxnSpPr>
            <p:nvPr/>
          </p:nvCxnSpPr>
          <p:spPr bwMode="auto">
            <a:xfrm rot="5400000">
              <a:off x="1218012" y="2571146"/>
              <a:ext cx="857256" cy="35719"/>
            </a:xfrm>
            <a:prstGeom prst="straightConnector1">
              <a:avLst/>
            </a:prstGeom>
            <a:noFill/>
            <a:ln w="3175">
              <a:solidFill>
                <a:srgbClr val="B2B2B2"/>
              </a:solidFill>
              <a:round/>
              <a:headEnd w="sm" len="sm"/>
              <a:tailEnd type="triangle" w="lg" len="sm"/>
            </a:ln>
            <a:effectLst/>
          </p:spPr>
        </p:cxnSp>
        <p:cxnSp>
          <p:nvCxnSpPr>
            <p:cNvPr id="138" name="AutoShape 50"/>
            <p:cNvCxnSpPr>
              <a:cxnSpLocks noChangeShapeType="1"/>
              <a:stCxn id="129" idx="2"/>
              <a:endCxn id="120" idx="0"/>
            </p:cNvCxnSpPr>
            <p:nvPr/>
          </p:nvCxnSpPr>
          <p:spPr bwMode="auto">
            <a:xfrm rot="16200000" flipH="1">
              <a:off x="1253730" y="4035624"/>
              <a:ext cx="785818" cy="35719"/>
            </a:xfrm>
            <a:prstGeom prst="straightConnector1">
              <a:avLst/>
            </a:prstGeom>
            <a:noFill/>
            <a:ln w="3175">
              <a:solidFill>
                <a:srgbClr val="B2B2B2"/>
              </a:solidFill>
              <a:round/>
              <a:headEnd w="sm" len="sm"/>
              <a:tailEnd type="triangle" w="lg" len="sm"/>
            </a:ln>
            <a:effectLst/>
          </p:spPr>
        </p:cxnSp>
        <p:cxnSp>
          <p:nvCxnSpPr>
            <p:cNvPr id="139" name="AutoShape 50"/>
            <p:cNvCxnSpPr>
              <a:cxnSpLocks noChangeShapeType="1"/>
              <a:stCxn id="125" idx="4"/>
              <a:endCxn id="130" idx="0"/>
            </p:cNvCxnSpPr>
            <p:nvPr/>
          </p:nvCxnSpPr>
          <p:spPr bwMode="auto">
            <a:xfrm rot="16200000" flipH="1">
              <a:off x="7133075" y="3021202"/>
              <a:ext cx="671522" cy="35719"/>
            </a:xfrm>
            <a:prstGeom prst="straightConnector1">
              <a:avLst/>
            </a:prstGeom>
            <a:noFill/>
            <a:ln w="3175">
              <a:solidFill>
                <a:srgbClr val="B2B2B2"/>
              </a:solidFill>
              <a:round/>
              <a:headEnd w="sm" len="sm"/>
              <a:tailEnd type="triangle" w="lg" len="sm"/>
            </a:ln>
            <a:effectLst/>
          </p:spPr>
        </p:cxnSp>
        <p:cxnSp>
          <p:nvCxnSpPr>
            <p:cNvPr id="140" name="AutoShape 55"/>
            <p:cNvCxnSpPr>
              <a:cxnSpLocks noChangeShapeType="1"/>
            </p:cNvCxnSpPr>
            <p:nvPr/>
          </p:nvCxnSpPr>
          <p:spPr bwMode="auto">
            <a:xfrm>
              <a:off x="414334" y="945931"/>
              <a:ext cx="3571900" cy="1588"/>
            </a:xfrm>
            <a:prstGeom prst="straightConnector1">
              <a:avLst/>
            </a:prstGeom>
            <a:noFill/>
            <a:ln w="3175">
              <a:solidFill>
                <a:srgbClr val="B2B2B2"/>
              </a:solidFill>
              <a:round/>
              <a:headEnd w="sm" len="sm"/>
              <a:tailEnd type="triangle" w="lg" len="sm"/>
            </a:ln>
            <a:effectLst/>
          </p:spPr>
        </p:cxnSp>
        <p:cxnSp>
          <p:nvCxnSpPr>
            <p:cNvPr id="141" name="AutoShape 55"/>
            <p:cNvCxnSpPr>
              <a:cxnSpLocks noChangeShapeType="1"/>
              <a:stCxn id="136" idx="2"/>
            </p:cNvCxnSpPr>
            <p:nvPr/>
          </p:nvCxnSpPr>
          <p:spPr bwMode="auto">
            <a:xfrm rot="10800000" flipV="1">
              <a:off x="271458" y="6303781"/>
              <a:ext cx="2571800" cy="142874"/>
            </a:xfrm>
            <a:prstGeom prst="straightConnector1">
              <a:avLst/>
            </a:prstGeom>
            <a:noFill/>
            <a:ln w="3175">
              <a:solidFill>
                <a:srgbClr val="B2B2B2"/>
              </a:solidFill>
              <a:round/>
              <a:headEnd w="sm" len="sm"/>
              <a:tailEnd type="none" w="lg" len="sm"/>
            </a:ln>
            <a:effectLst/>
          </p:spPr>
        </p:cxnSp>
        <p:cxnSp>
          <p:nvCxnSpPr>
            <p:cNvPr id="142" name="AutoShape 55"/>
            <p:cNvCxnSpPr>
              <a:cxnSpLocks noChangeShapeType="1"/>
            </p:cNvCxnSpPr>
            <p:nvPr/>
          </p:nvCxnSpPr>
          <p:spPr bwMode="auto">
            <a:xfrm rot="5400000" flipH="1" flipV="1">
              <a:off x="-2443186" y="3660575"/>
              <a:ext cx="5572164" cy="1588"/>
            </a:xfrm>
            <a:prstGeom prst="straightConnector1">
              <a:avLst/>
            </a:prstGeom>
            <a:noFill/>
            <a:ln w="3175">
              <a:solidFill>
                <a:srgbClr val="B2B2B2"/>
              </a:solidFill>
              <a:round/>
              <a:headEnd w="sm" len="sm"/>
              <a:tailEnd type="none" w="lg" len="sm"/>
            </a:ln>
            <a:effectLst/>
          </p:spPr>
        </p:cxnSp>
        <p:cxnSp>
          <p:nvCxnSpPr>
            <p:cNvPr id="143" name="AutoShape 55"/>
            <p:cNvCxnSpPr>
              <a:cxnSpLocks noChangeShapeType="1"/>
              <a:endCxn id="130" idx="3"/>
            </p:cNvCxnSpPr>
            <p:nvPr/>
          </p:nvCxnSpPr>
          <p:spPr bwMode="auto">
            <a:xfrm rot="10800000">
              <a:off x="8129638" y="3660575"/>
              <a:ext cx="714380" cy="71438"/>
            </a:xfrm>
            <a:prstGeom prst="straightConnector1">
              <a:avLst/>
            </a:prstGeom>
            <a:noFill/>
            <a:ln w="3175">
              <a:solidFill>
                <a:srgbClr val="B2B2B2"/>
              </a:solidFill>
              <a:round/>
              <a:headEnd w="sm" len="sm"/>
              <a:tailEnd type="triangle" w="lg" len="sm"/>
            </a:ln>
            <a:effectLst/>
          </p:spPr>
        </p:cxnSp>
        <p:cxnSp>
          <p:nvCxnSpPr>
            <p:cNvPr id="144" name="AutoShape 55"/>
            <p:cNvCxnSpPr>
              <a:cxnSpLocks noChangeShapeType="1"/>
              <a:stCxn id="136" idx="6"/>
            </p:cNvCxnSpPr>
            <p:nvPr/>
          </p:nvCxnSpPr>
          <p:spPr bwMode="auto">
            <a:xfrm>
              <a:off x="6415158" y="6303781"/>
              <a:ext cx="2428860" cy="142876"/>
            </a:xfrm>
            <a:prstGeom prst="straightConnector1">
              <a:avLst/>
            </a:prstGeom>
            <a:noFill/>
            <a:ln w="3175">
              <a:solidFill>
                <a:srgbClr val="B2B2B2"/>
              </a:solidFill>
              <a:round/>
              <a:headEnd w="sm" len="sm"/>
              <a:tailEnd type="none" w="lg" len="sm"/>
            </a:ln>
            <a:effectLst/>
          </p:spPr>
        </p:cxnSp>
        <p:cxnSp>
          <p:nvCxnSpPr>
            <p:cNvPr id="145" name="AutoShape 55"/>
            <p:cNvCxnSpPr>
              <a:cxnSpLocks noChangeShapeType="1"/>
            </p:cNvCxnSpPr>
            <p:nvPr/>
          </p:nvCxnSpPr>
          <p:spPr bwMode="auto">
            <a:xfrm rot="5400000" flipH="1" flipV="1">
              <a:off x="7486696" y="5089335"/>
              <a:ext cx="2714644" cy="1588"/>
            </a:xfrm>
            <a:prstGeom prst="straightConnector1">
              <a:avLst/>
            </a:prstGeom>
            <a:noFill/>
            <a:ln w="3175">
              <a:solidFill>
                <a:srgbClr val="B2B2B2"/>
              </a:solidFill>
              <a:round/>
              <a:headEnd w="sm" len="sm"/>
              <a:tailEnd type="none" w="lg" len="sm"/>
            </a:ln>
            <a:effectLst/>
          </p:spPr>
        </p:cxnSp>
        <p:cxnSp>
          <p:nvCxnSpPr>
            <p:cNvPr id="146" name="AutoShape 55"/>
            <p:cNvCxnSpPr>
              <a:cxnSpLocks noChangeShapeType="1"/>
            </p:cNvCxnSpPr>
            <p:nvPr/>
          </p:nvCxnSpPr>
          <p:spPr bwMode="auto">
            <a:xfrm>
              <a:off x="403193" y="948575"/>
              <a:ext cx="3571900" cy="1588"/>
            </a:xfrm>
            <a:prstGeom prst="straightConnector1">
              <a:avLst/>
            </a:prstGeom>
            <a:noFill/>
            <a:ln w="3175">
              <a:solidFill>
                <a:srgbClr val="B2B2B2"/>
              </a:solidFill>
              <a:round/>
              <a:headEnd w="sm" len="sm"/>
              <a:tailEnd type="triangle" w="lg" len="sm"/>
            </a:ln>
            <a:effectLst/>
          </p:spPr>
        </p:cxnSp>
        <p:cxnSp>
          <p:nvCxnSpPr>
            <p:cNvPr id="147" name="AutoShape 55"/>
            <p:cNvCxnSpPr>
              <a:cxnSpLocks noChangeShapeType="1"/>
            </p:cNvCxnSpPr>
            <p:nvPr/>
          </p:nvCxnSpPr>
          <p:spPr bwMode="auto">
            <a:xfrm rot="10800000" flipV="1">
              <a:off x="260317" y="6306425"/>
              <a:ext cx="2571800" cy="142874"/>
            </a:xfrm>
            <a:prstGeom prst="straightConnector1">
              <a:avLst/>
            </a:prstGeom>
            <a:noFill/>
            <a:ln w="3175">
              <a:solidFill>
                <a:srgbClr val="B2B2B2"/>
              </a:solidFill>
              <a:round/>
              <a:headEnd w="sm" len="sm"/>
              <a:tailEnd type="none" w="lg" len="sm"/>
            </a:ln>
            <a:effectLst/>
          </p:spPr>
        </p:cxnSp>
        <p:cxnSp>
          <p:nvCxnSpPr>
            <p:cNvPr id="148" name="AutoShape 55"/>
            <p:cNvCxnSpPr>
              <a:cxnSpLocks noChangeShapeType="1"/>
            </p:cNvCxnSpPr>
            <p:nvPr/>
          </p:nvCxnSpPr>
          <p:spPr bwMode="auto">
            <a:xfrm rot="5400000" flipH="1" flipV="1">
              <a:off x="-2454327" y="3663219"/>
              <a:ext cx="5572164" cy="1588"/>
            </a:xfrm>
            <a:prstGeom prst="straightConnector1">
              <a:avLst/>
            </a:prstGeom>
            <a:noFill/>
            <a:ln w="3175">
              <a:solidFill>
                <a:srgbClr val="B2B2B2"/>
              </a:solidFill>
              <a:round/>
              <a:headEnd w="sm" len="sm"/>
              <a:tailEnd type="none" w="lg" len="sm"/>
            </a:ln>
            <a:effectLst/>
          </p:spPr>
        </p:cxnSp>
      </p:grpSp>
      <p:sp>
        <p:nvSpPr>
          <p:cNvPr id="57346" name="Rectangle 2"/>
          <p:cNvSpPr>
            <a:spLocks noGrp="1" noChangeArrowheads="1"/>
          </p:cNvSpPr>
          <p:nvPr>
            <p:ph type="title"/>
          </p:nvPr>
        </p:nvSpPr>
        <p:spPr>
          <a:xfrm>
            <a:off x="0" y="-571500"/>
            <a:ext cx="7772400" cy="1143000"/>
          </a:xfrm>
        </p:spPr>
        <p:txBody>
          <a:bodyPr/>
          <a:lstStyle/>
          <a:p>
            <a:pPr algn="l"/>
            <a:r>
              <a:rPr lang="en-US" sz="3600" b="1" dirty="0">
                <a:solidFill>
                  <a:schemeClr val="accent6"/>
                </a:solidFill>
              </a:rPr>
              <a:t>Ideal ITS</a:t>
            </a:r>
          </a:p>
        </p:txBody>
      </p:sp>
      <p:sp>
        <p:nvSpPr>
          <p:cNvPr id="57366" name="Oval 22"/>
          <p:cNvSpPr>
            <a:spLocks noChangeArrowheads="1"/>
          </p:cNvSpPr>
          <p:nvPr/>
        </p:nvSpPr>
        <p:spPr bwMode="auto">
          <a:xfrm>
            <a:off x="6129374" y="303013"/>
            <a:ext cx="2786082" cy="1428736"/>
          </a:xfrm>
          <a:prstGeom prst="ellipse">
            <a:avLst/>
          </a:prstGeom>
          <a:solidFill>
            <a:srgbClr val="FFFF99"/>
          </a:solidFill>
          <a:ln w="9525">
            <a:solidFill>
              <a:srgbClr val="000000"/>
            </a:solidFill>
            <a:round/>
            <a:headEnd/>
            <a:tailEnd/>
          </a:ln>
          <a:effectLst/>
        </p:spPr>
        <p:txBody>
          <a:bodyPr wrap="none" anchor="ctr"/>
          <a:lstStyle/>
          <a:p>
            <a:pPr algn="ctr"/>
            <a:r>
              <a:rPr lang="en-US" sz="2000" b="1" dirty="0">
                <a:solidFill>
                  <a:srgbClr val="000000"/>
                </a:solidFill>
              </a:rPr>
              <a:t>Pedagogical model</a:t>
            </a:r>
          </a:p>
          <a:p>
            <a:pPr>
              <a:buFontTx/>
              <a:buChar char="-"/>
            </a:pPr>
            <a:r>
              <a:rPr lang="en-US" sz="1800" dirty="0">
                <a:solidFill>
                  <a:srgbClr val="000000"/>
                </a:solidFill>
              </a:rPr>
              <a:t>Teaching strategies</a:t>
            </a:r>
          </a:p>
          <a:p>
            <a:pPr>
              <a:buFontTx/>
              <a:buChar char="-"/>
            </a:pPr>
            <a:r>
              <a:rPr lang="en-US" sz="1800" dirty="0">
                <a:solidFill>
                  <a:srgbClr val="000000"/>
                </a:solidFill>
              </a:rPr>
              <a:t>Remediation</a:t>
            </a:r>
          </a:p>
          <a:p>
            <a:pPr>
              <a:buFontTx/>
              <a:buChar char="-"/>
            </a:pPr>
            <a:r>
              <a:rPr lang="en-US" sz="1800" dirty="0">
                <a:solidFill>
                  <a:srgbClr val="000000"/>
                </a:solidFill>
              </a:rPr>
              <a:t> curriculum</a:t>
            </a:r>
          </a:p>
        </p:txBody>
      </p:sp>
      <p:cxnSp>
        <p:nvCxnSpPr>
          <p:cNvPr id="57367" name="AutoShape 23"/>
          <p:cNvCxnSpPr>
            <a:cxnSpLocks noChangeShapeType="1"/>
            <a:stCxn id="57366" idx="2"/>
            <a:endCxn id="51" idx="3"/>
          </p:cNvCxnSpPr>
          <p:nvPr/>
        </p:nvCxnSpPr>
        <p:spPr bwMode="auto">
          <a:xfrm rot="10800000" flipV="1">
            <a:off x="5272118" y="1017381"/>
            <a:ext cx="857256" cy="71426"/>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cxnSp>
        <p:nvCxnSpPr>
          <p:cNvPr id="57377" name="AutoShape 33"/>
          <p:cNvCxnSpPr>
            <a:cxnSpLocks noChangeShapeType="1"/>
            <a:stCxn id="75" idx="2"/>
            <a:endCxn id="57380" idx="0"/>
          </p:cNvCxnSpPr>
          <p:nvPr/>
        </p:nvCxnSpPr>
        <p:spPr bwMode="auto">
          <a:xfrm rot="5400000">
            <a:off x="7165225" y="4267798"/>
            <a:ext cx="642942" cy="1588"/>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sp>
        <p:nvSpPr>
          <p:cNvPr id="57379" name="Oval 35"/>
          <p:cNvSpPr>
            <a:spLocks noChangeArrowheads="1"/>
          </p:cNvSpPr>
          <p:nvPr/>
        </p:nvSpPr>
        <p:spPr bwMode="auto">
          <a:xfrm>
            <a:off x="557210" y="4446393"/>
            <a:ext cx="2214578" cy="1143008"/>
          </a:xfrm>
          <a:prstGeom prst="ellipse">
            <a:avLst/>
          </a:prstGeom>
          <a:solidFill>
            <a:srgbClr val="FFCCFF"/>
          </a:solidFill>
          <a:ln w="9525">
            <a:solidFill>
              <a:srgbClr val="000000"/>
            </a:solidFill>
            <a:round/>
            <a:headEnd/>
            <a:tailEnd/>
          </a:ln>
          <a:effectLst/>
        </p:spPr>
        <p:txBody>
          <a:bodyPr wrap="none" anchor="ctr"/>
          <a:lstStyle/>
          <a:p>
            <a:pPr algn="ctr"/>
            <a:r>
              <a:rPr lang="en-US" sz="2000" dirty="0">
                <a:solidFill>
                  <a:srgbClr val="000000"/>
                </a:solidFill>
              </a:rPr>
              <a:t>computer  solution </a:t>
            </a:r>
          </a:p>
          <a:p>
            <a:pPr algn="ctr"/>
            <a:r>
              <a:rPr lang="en-US" sz="2000" dirty="0">
                <a:solidFill>
                  <a:srgbClr val="000000"/>
                </a:solidFill>
              </a:rPr>
              <a:t>(solution step)</a:t>
            </a:r>
          </a:p>
        </p:txBody>
      </p:sp>
      <p:sp>
        <p:nvSpPr>
          <p:cNvPr id="57380" name="Oval 36"/>
          <p:cNvSpPr>
            <a:spLocks noChangeArrowheads="1"/>
          </p:cNvSpPr>
          <p:nvPr/>
        </p:nvSpPr>
        <p:spPr bwMode="auto">
          <a:xfrm>
            <a:off x="6558002" y="4589269"/>
            <a:ext cx="1857388" cy="928694"/>
          </a:xfrm>
          <a:prstGeom prst="ellipse">
            <a:avLst/>
          </a:prstGeom>
          <a:solidFill>
            <a:srgbClr val="CCFFCC"/>
          </a:solidFill>
          <a:ln w="9525">
            <a:solidFill>
              <a:srgbClr val="000000"/>
            </a:solidFill>
            <a:round/>
            <a:headEnd/>
            <a:tailEnd/>
          </a:ln>
          <a:effectLst/>
        </p:spPr>
        <p:txBody>
          <a:bodyPr wrap="none" anchor="ctr"/>
          <a:lstStyle/>
          <a:p>
            <a:pPr algn="ctr"/>
            <a:r>
              <a:rPr lang="en-US" sz="1800" dirty="0">
                <a:solidFill>
                  <a:srgbClr val="000000"/>
                </a:solidFill>
              </a:rPr>
              <a:t>Student solution</a:t>
            </a:r>
          </a:p>
          <a:p>
            <a:pPr algn="ctr"/>
            <a:r>
              <a:rPr lang="en-US" sz="1800" dirty="0">
                <a:solidFill>
                  <a:srgbClr val="000000"/>
                </a:solidFill>
              </a:rPr>
              <a:t>(solution step) </a:t>
            </a:r>
          </a:p>
        </p:txBody>
      </p:sp>
      <p:cxnSp>
        <p:nvCxnSpPr>
          <p:cNvPr id="57385" name="AutoShape 41"/>
          <p:cNvCxnSpPr>
            <a:cxnSpLocks noChangeShapeType="1"/>
            <a:stCxn id="57379" idx="6"/>
            <a:endCxn id="205" idx="1"/>
          </p:cNvCxnSpPr>
          <p:nvPr/>
        </p:nvCxnSpPr>
        <p:spPr bwMode="auto">
          <a:xfrm>
            <a:off x="2771788" y="5017897"/>
            <a:ext cx="1000132" cy="35719"/>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cxnSp>
        <p:nvCxnSpPr>
          <p:cNvPr id="57387" name="AutoShape 43"/>
          <p:cNvCxnSpPr>
            <a:cxnSpLocks noChangeShapeType="1"/>
            <a:stCxn id="51" idx="2"/>
          </p:cNvCxnSpPr>
          <p:nvPr/>
        </p:nvCxnSpPr>
        <p:spPr bwMode="auto">
          <a:xfrm rot="5400000">
            <a:off x="4449787" y="1696030"/>
            <a:ext cx="357984" cy="794"/>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a:tailEnd type="triangle" w="sm" len="sm"/>
          </a:ln>
          <a:effectLst/>
        </p:spPr>
      </p:cxnSp>
      <p:cxnSp>
        <p:nvCxnSpPr>
          <p:cNvPr id="57389" name="AutoShape 45"/>
          <p:cNvCxnSpPr>
            <a:cxnSpLocks noChangeShapeType="1"/>
            <a:stCxn id="150" idx="3"/>
            <a:endCxn id="75" idx="0"/>
          </p:cNvCxnSpPr>
          <p:nvPr/>
        </p:nvCxnSpPr>
        <p:spPr bwMode="auto">
          <a:xfrm>
            <a:off x="5129242" y="2228568"/>
            <a:ext cx="2357454" cy="1146255"/>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sp>
        <p:nvSpPr>
          <p:cNvPr id="57391" name="Oval 47"/>
          <p:cNvSpPr>
            <a:spLocks noChangeArrowheads="1"/>
          </p:cNvSpPr>
          <p:nvPr/>
        </p:nvSpPr>
        <p:spPr bwMode="auto">
          <a:xfrm>
            <a:off x="6343688" y="2017501"/>
            <a:ext cx="2214578" cy="685800"/>
          </a:xfrm>
          <a:prstGeom prst="ellipse">
            <a:avLst/>
          </a:prstGeom>
          <a:solidFill>
            <a:srgbClr val="99CCFF"/>
          </a:solidFill>
          <a:ln w="9525">
            <a:solidFill>
              <a:srgbClr val="000000"/>
            </a:solidFill>
            <a:round/>
            <a:headEnd/>
            <a:tailEnd/>
          </a:ln>
          <a:effectLst/>
        </p:spPr>
        <p:txBody>
          <a:bodyPr wrap="none" anchor="ctr"/>
          <a:lstStyle/>
          <a:p>
            <a:pPr algn="ctr"/>
            <a:r>
              <a:rPr lang="en-US" sz="2000" b="1" dirty="0">
                <a:solidFill>
                  <a:srgbClr val="000000"/>
                </a:solidFill>
              </a:rPr>
              <a:t>Communication </a:t>
            </a:r>
          </a:p>
          <a:p>
            <a:pPr algn="ctr"/>
            <a:r>
              <a:rPr lang="en-US" sz="2000" b="1" dirty="0">
                <a:solidFill>
                  <a:srgbClr val="000000"/>
                </a:solidFill>
              </a:rPr>
              <a:t>model</a:t>
            </a:r>
          </a:p>
        </p:txBody>
      </p:sp>
      <p:cxnSp>
        <p:nvCxnSpPr>
          <p:cNvPr id="57399" name="AutoShape 55"/>
          <p:cNvCxnSpPr>
            <a:cxnSpLocks noChangeShapeType="1"/>
            <a:stCxn id="205" idx="2"/>
            <a:endCxn id="226" idx="0"/>
          </p:cNvCxnSpPr>
          <p:nvPr/>
        </p:nvCxnSpPr>
        <p:spPr bwMode="auto">
          <a:xfrm rot="16200000" flipH="1">
            <a:off x="4379159" y="5625104"/>
            <a:ext cx="500066" cy="32"/>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sp>
        <p:nvSpPr>
          <p:cNvPr id="57411" name="Oval 67"/>
          <p:cNvSpPr>
            <a:spLocks noChangeArrowheads="1"/>
          </p:cNvSpPr>
          <p:nvPr/>
        </p:nvSpPr>
        <p:spPr bwMode="auto">
          <a:xfrm>
            <a:off x="557210" y="1017369"/>
            <a:ext cx="2214578" cy="1143008"/>
          </a:xfrm>
          <a:prstGeom prst="ellipse">
            <a:avLst/>
          </a:prstGeom>
          <a:solidFill>
            <a:srgbClr val="FFCCFF"/>
          </a:solidFill>
          <a:ln w="9525">
            <a:solidFill>
              <a:srgbClr val="000000"/>
            </a:solidFill>
            <a:round/>
            <a:headEnd/>
            <a:tailEnd/>
          </a:ln>
          <a:effectLst/>
        </p:spPr>
        <p:txBody>
          <a:bodyPr wrap="none" anchor="ctr"/>
          <a:lstStyle/>
          <a:p>
            <a:pPr algn="ctr"/>
            <a:endParaRPr lang="en-US" sz="1800" dirty="0">
              <a:solidFill>
                <a:srgbClr val="000000"/>
              </a:solidFill>
            </a:endParaRPr>
          </a:p>
          <a:p>
            <a:pPr algn="ctr"/>
            <a:r>
              <a:rPr lang="en-US" sz="2000" b="1" dirty="0">
                <a:solidFill>
                  <a:srgbClr val="000000"/>
                </a:solidFill>
              </a:rPr>
              <a:t>Domain Model</a:t>
            </a:r>
          </a:p>
          <a:p>
            <a:pPr>
              <a:buFont typeface="Arial" pitchFamily="34" charset="0"/>
              <a:buChar char="•"/>
            </a:pPr>
            <a:r>
              <a:rPr lang="en-US" sz="1800" dirty="0">
                <a:solidFill>
                  <a:srgbClr val="000000"/>
                </a:solidFill>
              </a:rPr>
              <a:t>Concepts</a:t>
            </a:r>
          </a:p>
          <a:p>
            <a:pPr>
              <a:buFont typeface="Arial" pitchFamily="34" charset="0"/>
              <a:buChar char="•"/>
            </a:pPr>
            <a:r>
              <a:rPr lang="en-US" sz="1800" dirty="0">
                <a:solidFill>
                  <a:srgbClr val="000000"/>
                </a:solidFill>
              </a:rPr>
              <a:t>Principles..</a:t>
            </a:r>
          </a:p>
          <a:p>
            <a:pPr algn="ctr"/>
            <a:endParaRPr lang="en-US" sz="1800" dirty="0">
              <a:solidFill>
                <a:srgbClr val="000000"/>
              </a:solidFill>
            </a:endParaRPr>
          </a:p>
        </p:txBody>
      </p:sp>
      <p:sp>
        <p:nvSpPr>
          <p:cNvPr id="51" name="Rectangle 50"/>
          <p:cNvSpPr/>
          <p:nvPr/>
        </p:nvSpPr>
        <p:spPr>
          <a:xfrm>
            <a:off x="3986234" y="660179"/>
            <a:ext cx="1285884" cy="857256"/>
          </a:xfrm>
          <a:prstGeom prst="rect">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Tutor</a:t>
            </a:r>
          </a:p>
        </p:txBody>
      </p:sp>
      <p:sp>
        <p:nvSpPr>
          <p:cNvPr id="59" name="Rectangle 58"/>
          <p:cNvSpPr/>
          <p:nvPr/>
        </p:nvSpPr>
        <p:spPr>
          <a:xfrm>
            <a:off x="914400" y="3017633"/>
            <a:ext cx="1428760" cy="642942"/>
          </a:xfrm>
          <a:prstGeom prst="rect">
            <a:avLst/>
          </a:prstGeom>
          <a:solidFill>
            <a:srgbClr val="FFCC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Solution Generator</a:t>
            </a:r>
          </a:p>
        </p:txBody>
      </p:sp>
      <p:sp>
        <p:nvSpPr>
          <p:cNvPr id="75" name="Rectangle 74"/>
          <p:cNvSpPr/>
          <p:nvPr/>
        </p:nvSpPr>
        <p:spPr>
          <a:xfrm>
            <a:off x="6843754" y="3374823"/>
            <a:ext cx="1285884" cy="571504"/>
          </a:xfrm>
          <a:prstGeom prst="rect">
            <a:avLst/>
          </a:prstGeom>
          <a:solidFill>
            <a:srgbClr val="99CC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Interface</a:t>
            </a:r>
          </a:p>
        </p:txBody>
      </p:sp>
      <p:sp>
        <p:nvSpPr>
          <p:cNvPr id="205" name="Rectangle 204"/>
          <p:cNvSpPr/>
          <p:nvPr/>
        </p:nvSpPr>
        <p:spPr>
          <a:xfrm>
            <a:off x="3771920" y="4732145"/>
            <a:ext cx="1714512" cy="642942"/>
          </a:xfrm>
          <a:prstGeom prst="rect">
            <a:avLst/>
          </a:prstGeom>
          <a:solidFill>
            <a:srgbClr val="CCFFC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0000"/>
                </a:solidFill>
              </a:rPr>
              <a:t>Student Modeler</a:t>
            </a:r>
          </a:p>
        </p:txBody>
      </p:sp>
      <p:cxnSp>
        <p:nvCxnSpPr>
          <p:cNvPr id="111" name="AutoShape 50"/>
          <p:cNvCxnSpPr>
            <a:cxnSpLocks noChangeShapeType="1"/>
            <a:stCxn id="57411" idx="6"/>
            <a:endCxn id="51" idx="1"/>
          </p:cNvCxnSpPr>
          <p:nvPr/>
        </p:nvCxnSpPr>
        <p:spPr bwMode="auto">
          <a:xfrm flipV="1">
            <a:off x="2771788" y="1088807"/>
            <a:ext cx="1214446" cy="500066"/>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cxnSp>
        <p:nvCxnSpPr>
          <p:cNvPr id="132" name="AutoShape 50"/>
          <p:cNvCxnSpPr>
            <a:cxnSpLocks noChangeShapeType="1"/>
            <a:endCxn id="59" idx="3"/>
          </p:cNvCxnSpPr>
          <p:nvPr/>
        </p:nvCxnSpPr>
        <p:spPr bwMode="auto">
          <a:xfrm rot="10800000" flipV="1">
            <a:off x="2343160" y="2589004"/>
            <a:ext cx="1500198" cy="750099"/>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sp>
        <p:nvSpPr>
          <p:cNvPr id="150" name="TextBox 149"/>
          <p:cNvSpPr txBox="1"/>
          <p:nvPr/>
        </p:nvSpPr>
        <p:spPr>
          <a:xfrm>
            <a:off x="3986234" y="1874625"/>
            <a:ext cx="1143008" cy="707886"/>
          </a:xfrm>
          <a:prstGeom prst="rect">
            <a:avLst/>
          </a:prstGeom>
          <a:noFill/>
          <a:ln w="92075">
            <a:solidFill>
              <a:schemeClr val="tx1"/>
            </a:solidFill>
            <a:headEnd w="sm" len="sm"/>
            <a:tailEnd w="lg" len="sm"/>
          </a:ln>
        </p:spPr>
        <p:txBody>
          <a:bodyPr wrap="square" rtlCol="0">
            <a:spAutoFit/>
          </a:bodyPr>
          <a:lstStyle/>
          <a:p>
            <a:pPr algn="ctr"/>
            <a:r>
              <a:rPr lang="en-US" sz="2000" b="1" dirty="0">
                <a:solidFill>
                  <a:srgbClr val="000000"/>
                </a:solidFill>
              </a:rPr>
              <a:t>Tutorial </a:t>
            </a:r>
          </a:p>
          <a:p>
            <a:pPr algn="ctr"/>
            <a:r>
              <a:rPr lang="en-US" sz="2000" b="1" dirty="0">
                <a:solidFill>
                  <a:srgbClr val="000000"/>
                </a:solidFill>
              </a:rPr>
              <a:t>Action</a:t>
            </a:r>
          </a:p>
        </p:txBody>
      </p:sp>
      <p:sp>
        <p:nvSpPr>
          <p:cNvPr id="160" name="TextBox 159"/>
          <p:cNvSpPr txBox="1"/>
          <p:nvPr/>
        </p:nvSpPr>
        <p:spPr>
          <a:xfrm>
            <a:off x="3771920" y="2589005"/>
            <a:ext cx="1785950" cy="338554"/>
          </a:xfrm>
          <a:prstGeom prst="rect">
            <a:avLst/>
          </a:prstGeom>
          <a:noFill/>
        </p:spPr>
        <p:txBody>
          <a:bodyPr wrap="square" rtlCol="0">
            <a:spAutoFit/>
          </a:bodyPr>
          <a:lstStyle/>
          <a:p>
            <a:pPr marL="342900" indent="-342900">
              <a:buFontTx/>
              <a:buChar char="-"/>
            </a:pPr>
            <a:r>
              <a:rPr lang="en-US" sz="1600" b="1" dirty="0">
                <a:solidFill>
                  <a:schemeClr val="bg2">
                    <a:lumMod val="60000"/>
                    <a:lumOff val="40000"/>
                  </a:schemeClr>
                </a:solidFill>
              </a:rPr>
              <a:t>Select activity</a:t>
            </a:r>
          </a:p>
        </p:txBody>
      </p:sp>
      <p:cxnSp>
        <p:nvCxnSpPr>
          <p:cNvPr id="193" name="AutoShape 41"/>
          <p:cNvCxnSpPr>
            <a:cxnSpLocks noChangeShapeType="1"/>
            <a:stCxn id="57380" idx="2"/>
            <a:endCxn id="205" idx="3"/>
          </p:cNvCxnSpPr>
          <p:nvPr/>
        </p:nvCxnSpPr>
        <p:spPr bwMode="auto">
          <a:xfrm rot="10800000">
            <a:off x="5486432" y="5053616"/>
            <a:ext cx="1071570" cy="1588"/>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sp>
        <p:nvSpPr>
          <p:cNvPr id="226" name="Oval 54"/>
          <p:cNvSpPr>
            <a:spLocks noChangeArrowheads="1"/>
          </p:cNvSpPr>
          <p:nvPr/>
        </p:nvSpPr>
        <p:spPr bwMode="auto">
          <a:xfrm>
            <a:off x="2843258" y="5875153"/>
            <a:ext cx="3571900" cy="857256"/>
          </a:xfrm>
          <a:prstGeom prst="ellipse">
            <a:avLst/>
          </a:prstGeom>
          <a:solidFill>
            <a:srgbClr val="CCFFCC"/>
          </a:solidFill>
          <a:ln w="9525">
            <a:solidFill>
              <a:srgbClr val="000000"/>
            </a:solidFill>
            <a:round/>
            <a:headEnd/>
            <a:tailEnd/>
          </a:ln>
          <a:effectLst/>
        </p:spPr>
        <p:txBody>
          <a:bodyPr wrap="none" anchor="ctr"/>
          <a:lstStyle/>
          <a:p>
            <a:pPr algn="ctr"/>
            <a:r>
              <a:rPr lang="en-US" sz="2000" b="1" dirty="0">
                <a:solidFill>
                  <a:srgbClr val="000000"/>
                </a:solidFill>
              </a:rPr>
              <a:t>Student  model</a:t>
            </a:r>
          </a:p>
          <a:p>
            <a:r>
              <a:rPr lang="en-US" sz="1800" dirty="0">
                <a:solidFill>
                  <a:srgbClr val="000000"/>
                </a:solidFill>
              </a:rPr>
              <a:t>-knowledge, Goals, Beliefs…</a:t>
            </a:r>
          </a:p>
        </p:txBody>
      </p:sp>
      <p:cxnSp>
        <p:nvCxnSpPr>
          <p:cNvPr id="255" name="AutoShape 50"/>
          <p:cNvCxnSpPr>
            <a:cxnSpLocks noChangeShapeType="1"/>
            <a:stCxn id="57411" idx="4"/>
            <a:endCxn id="59" idx="0"/>
          </p:cNvCxnSpPr>
          <p:nvPr/>
        </p:nvCxnSpPr>
        <p:spPr bwMode="auto">
          <a:xfrm rot="5400000">
            <a:off x="1218012" y="2571146"/>
            <a:ext cx="857256" cy="35719"/>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cxnSp>
        <p:nvCxnSpPr>
          <p:cNvPr id="258" name="AutoShape 50"/>
          <p:cNvCxnSpPr>
            <a:cxnSpLocks noChangeShapeType="1"/>
            <a:stCxn id="59" idx="2"/>
            <a:endCxn id="57379" idx="0"/>
          </p:cNvCxnSpPr>
          <p:nvPr/>
        </p:nvCxnSpPr>
        <p:spPr bwMode="auto">
          <a:xfrm rot="16200000" flipH="1">
            <a:off x="1253730" y="4035624"/>
            <a:ext cx="785818" cy="35719"/>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cxnSp>
        <p:nvCxnSpPr>
          <p:cNvPr id="260" name="AutoShape 50"/>
          <p:cNvCxnSpPr>
            <a:cxnSpLocks noChangeShapeType="1"/>
            <a:stCxn id="57391" idx="4"/>
            <a:endCxn id="75" idx="0"/>
          </p:cNvCxnSpPr>
          <p:nvPr/>
        </p:nvCxnSpPr>
        <p:spPr bwMode="auto">
          <a:xfrm rot="16200000" flipH="1">
            <a:off x="7133075" y="3021202"/>
            <a:ext cx="671522" cy="35719"/>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cxnSp>
        <p:nvCxnSpPr>
          <p:cNvPr id="269" name="AutoShape 55"/>
          <p:cNvCxnSpPr>
            <a:cxnSpLocks noChangeShapeType="1"/>
          </p:cNvCxnSpPr>
          <p:nvPr/>
        </p:nvCxnSpPr>
        <p:spPr bwMode="auto">
          <a:xfrm>
            <a:off x="414334" y="945931"/>
            <a:ext cx="3571900" cy="1588"/>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cxnSp>
        <p:nvCxnSpPr>
          <p:cNvPr id="271" name="AutoShape 55"/>
          <p:cNvCxnSpPr>
            <a:cxnSpLocks noChangeShapeType="1"/>
            <a:stCxn id="226" idx="2"/>
          </p:cNvCxnSpPr>
          <p:nvPr/>
        </p:nvCxnSpPr>
        <p:spPr bwMode="auto">
          <a:xfrm rot="10800000" flipV="1">
            <a:off x="271458" y="6303781"/>
            <a:ext cx="2571800" cy="142874"/>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none" w="lg" len="sm"/>
          </a:ln>
          <a:effectLst/>
        </p:spPr>
      </p:cxnSp>
      <p:cxnSp>
        <p:nvCxnSpPr>
          <p:cNvPr id="274" name="AutoShape 55"/>
          <p:cNvCxnSpPr>
            <a:cxnSpLocks noChangeShapeType="1"/>
          </p:cNvCxnSpPr>
          <p:nvPr/>
        </p:nvCxnSpPr>
        <p:spPr bwMode="auto">
          <a:xfrm rot="5400000" flipH="1" flipV="1">
            <a:off x="-2443186" y="3660575"/>
            <a:ext cx="5572164" cy="1588"/>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none" w="lg" len="sm"/>
          </a:ln>
          <a:effectLst/>
        </p:spPr>
      </p:cxnSp>
      <p:sp>
        <p:nvSpPr>
          <p:cNvPr id="288" name="TextBox 287"/>
          <p:cNvSpPr txBox="1"/>
          <p:nvPr/>
        </p:nvSpPr>
        <p:spPr>
          <a:xfrm>
            <a:off x="3843358" y="2946195"/>
            <a:ext cx="1785950" cy="1077218"/>
          </a:xfrm>
          <a:prstGeom prst="rect">
            <a:avLst/>
          </a:prstGeom>
          <a:noFill/>
        </p:spPr>
        <p:txBody>
          <a:bodyPr wrap="square" rtlCol="0">
            <a:spAutoFit/>
          </a:bodyPr>
          <a:lstStyle/>
          <a:p>
            <a:pPr marL="342900" indent="-342900">
              <a:buFontTx/>
              <a:buChar char="-"/>
            </a:pPr>
            <a:r>
              <a:rPr lang="en-US" sz="1600" b="1" dirty="0">
                <a:solidFill>
                  <a:srgbClr val="A16A41"/>
                </a:solidFill>
              </a:rPr>
              <a:t>Hints</a:t>
            </a:r>
          </a:p>
          <a:p>
            <a:pPr marL="342900" indent="-342900">
              <a:buFontTx/>
              <a:buChar char="-"/>
            </a:pPr>
            <a:r>
              <a:rPr lang="en-US" sz="1600" b="1" dirty="0">
                <a:solidFill>
                  <a:srgbClr val="A16A41"/>
                </a:solidFill>
              </a:rPr>
              <a:t>Feedback</a:t>
            </a:r>
          </a:p>
          <a:p>
            <a:pPr marL="342900" indent="-342900">
              <a:buFontTx/>
              <a:buChar char="-"/>
            </a:pPr>
            <a:r>
              <a:rPr lang="en-US" sz="1600" b="1" dirty="0">
                <a:solidFill>
                  <a:srgbClr val="A16A41"/>
                </a:solidFill>
              </a:rPr>
              <a:t>Corrections</a:t>
            </a:r>
          </a:p>
          <a:p>
            <a:pPr marL="342900" indent="-342900">
              <a:buFontTx/>
              <a:buChar char="-"/>
            </a:pPr>
            <a:r>
              <a:rPr lang="en-US" sz="1600" b="1" dirty="0">
                <a:solidFill>
                  <a:srgbClr val="A16A41"/>
                </a:solidFill>
              </a:rPr>
              <a:t>Etc.</a:t>
            </a:r>
          </a:p>
        </p:txBody>
      </p:sp>
      <p:cxnSp>
        <p:nvCxnSpPr>
          <p:cNvPr id="32" name="AutoShape 55"/>
          <p:cNvCxnSpPr>
            <a:cxnSpLocks noChangeShapeType="1"/>
            <a:endCxn id="75" idx="3"/>
          </p:cNvCxnSpPr>
          <p:nvPr/>
        </p:nvCxnSpPr>
        <p:spPr bwMode="auto">
          <a:xfrm rot="10800000">
            <a:off x="8129638" y="3660575"/>
            <a:ext cx="714380" cy="71438"/>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triangle" w="lg" len="sm"/>
          </a:ln>
          <a:effectLst/>
        </p:spPr>
      </p:cxnSp>
      <p:cxnSp>
        <p:nvCxnSpPr>
          <p:cNvPr id="33" name="AutoShape 55"/>
          <p:cNvCxnSpPr>
            <a:cxnSpLocks noChangeShapeType="1"/>
            <a:stCxn id="226" idx="6"/>
          </p:cNvCxnSpPr>
          <p:nvPr/>
        </p:nvCxnSpPr>
        <p:spPr bwMode="auto">
          <a:xfrm>
            <a:off x="6415158" y="6303781"/>
            <a:ext cx="2428860" cy="142876"/>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none" w="lg" len="sm"/>
          </a:ln>
          <a:effectLst/>
        </p:spPr>
      </p:cxnSp>
      <p:cxnSp>
        <p:nvCxnSpPr>
          <p:cNvPr id="34" name="AutoShape 55"/>
          <p:cNvCxnSpPr>
            <a:cxnSpLocks noChangeShapeType="1"/>
          </p:cNvCxnSpPr>
          <p:nvPr/>
        </p:nvCxnSpPr>
        <p:spPr bwMode="auto">
          <a:xfrm rot="5400000" flipH="1" flipV="1">
            <a:off x="7486696" y="5089335"/>
            <a:ext cx="2714644" cy="1588"/>
          </a:xfrm>
          <a:prstGeom prst="straightConnector1">
            <a:avLst/>
          </a:prstGeom>
          <a:noFill/>
          <a:ln w="92075">
            <a:gradFill>
              <a:gsLst>
                <a:gs pos="0">
                  <a:srgbClr val="8488C4"/>
                </a:gs>
                <a:gs pos="53000">
                  <a:srgbClr val="D4DEFF"/>
                </a:gs>
                <a:gs pos="83000">
                  <a:srgbClr val="D4DEFF"/>
                </a:gs>
                <a:gs pos="100000">
                  <a:srgbClr val="96AB94"/>
                </a:gs>
              </a:gsLst>
              <a:lin ang="5400000" scaled="0"/>
            </a:gradFill>
            <a:round/>
            <a:headEnd w="sm" len="sm"/>
            <a:tailEnd type="none" w="lg" len="sm"/>
          </a:ln>
          <a:effectLst/>
        </p:spPr>
      </p:cxnSp>
      <p:cxnSp>
        <p:nvCxnSpPr>
          <p:cNvPr id="47" name="AutoShape 55"/>
          <p:cNvCxnSpPr>
            <a:cxnSpLocks noChangeShapeType="1"/>
          </p:cNvCxnSpPr>
          <p:nvPr/>
        </p:nvCxnSpPr>
        <p:spPr bwMode="auto">
          <a:xfrm>
            <a:off x="403193" y="948575"/>
            <a:ext cx="3571900" cy="1588"/>
          </a:xfrm>
          <a:prstGeom prst="straightConnector1">
            <a:avLst/>
          </a:prstGeom>
          <a:noFill/>
          <a:ln w="92075">
            <a:gradFill>
              <a:gsLst>
                <a:gs pos="0">
                  <a:srgbClr val="D6B19C"/>
                </a:gs>
                <a:gs pos="30000">
                  <a:srgbClr val="D49E6C"/>
                </a:gs>
                <a:gs pos="70000">
                  <a:srgbClr val="A65528"/>
                </a:gs>
                <a:gs pos="100000">
                  <a:srgbClr val="663012"/>
                </a:gs>
              </a:gsLst>
              <a:lin ang="5400000" scaled="0"/>
            </a:gradFill>
            <a:round/>
            <a:headEnd w="sm" len="sm"/>
            <a:tailEnd type="triangle" w="lg" len="sm"/>
          </a:ln>
          <a:effectLst/>
        </p:spPr>
      </p:cxnSp>
      <p:cxnSp>
        <p:nvCxnSpPr>
          <p:cNvPr id="48" name="AutoShape 55"/>
          <p:cNvCxnSpPr>
            <a:cxnSpLocks noChangeShapeType="1"/>
          </p:cNvCxnSpPr>
          <p:nvPr/>
        </p:nvCxnSpPr>
        <p:spPr bwMode="auto">
          <a:xfrm rot="10800000" flipV="1">
            <a:off x="260317" y="6306425"/>
            <a:ext cx="2571800" cy="142874"/>
          </a:xfrm>
          <a:prstGeom prst="straightConnector1">
            <a:avLst/>
          </a:prstGeom>
          <a:noFill/>
          <a:ln w="92075">
            <a:gradFill>
              <a:gsLst>
                <a:gs pos="0">
                  <a:srgbClr val="D6B19C"/>
                </a:gs>
                <a:gs pos="30000">
                  <a:srgbClr val="D49E6C"/>
                </a:gs>
                <a:gs pos="70000">
                  <a:srgbClr val="A65528"/>
                </a:gs>
                <a:gs pos="100000">
                  <a:srgbClr val="663012"/>
                </a:gs>
              </a:gsLst>
              <a:lin ang="5400000" scaled="0"/>
            </a:gradFill>
            <a:round/>
            <a:headEnd w="sm" len="sm"/>
            <a:tailEnd type="none" w="lg" len="sm"/>
          </a:ln>
          <a:effectLst/>
        </p:spPr>
      </p:cxnSp>
      <p:cxnSp>
        <p:nvCxnSpPr>
          <p:cNvPr id="49" name="AutoShape 55"/>
          <p:cNvCxnSpPr>
            <a:cxnSpLocks noChangeShapeType="1"/>
          </p:cNvCxnSpPr>
          <p:nvPr/>
        </p:nvCxnSpPr>
        <p:spPr bwMode="auto">
          <a:xfrm rot="5400000" flipH="1" flipV="1">
            <a:off x="-2454327" y="3663219"/>
            <a:ext cx="5572164" cy="1588"/>
          </a:xfrm>
          <a:prstGeom prst="straightConnector1">
            <a:avLst/>
          </a:prstGeom>
          <a:noFill/>
          <a:ln w="92075">
            <a:gradFill>
              <a:gsLst>
                <a:gs pos="0">
                  <a:srgbClr val="D6B19C"/>
                </a:gs>
                <a:gs pos="30000">
                  <a:srgbClr val="D49E6C"/>
                </a:gs>
                <a:gs pos="70000">
                  <a:srgbClr val="A65528"/>
                </a:gs>
                <a:gs pos="100000">
                  <a:srgbClr val="663012"/>
                </a:gs>
              </a:gsLst>
              <a:lin ang="5400000" scaled="0"/>
            </a:gradFill>
            <a:round/>
            <a:headEnd w="sm" len="sm"/>
            <a:tailEnd type="none" w="lg" len="sm"/>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411"/>
                                        </p:tgtEl>
                                        <p:attrNameLst>
                                          <p:attrName>style.visibility</p:attrName>
                                        </p:attrNameLst>
                                      </p:cBhvr>
                                      <p:to>
                                        <p:strVal val="visible"/>
                                      </p:to>
                                    </p:set>
                                    <p:animEffect transition="in" filter="wipe(left)">
                                      <p:cBhvr>
                                        <p:cTn id="7" dur="500"/>
                                        <p:tgtEl>
                                          <p:spTgt spid="57411"/>
                                        </p:tgtEl>
                                      </p:cBhvr>
                                    </p:animEffect>
                                  </p:childTnLst>
                                </p:cTn>
                              </p:par>
                              <p:par>
                                <p:cTn id="8" presetID="22" presetClass="entr" presetSubtype="8"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wipe(left)">
                                      <p:cBhvr>
                                        <p:cTn id="10" dur="5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57367"/>
                                        </p:tgtEl>
                                        <p:attrNameLst>
                                          <p:attrName>style.visibility</p:attrName>
                                        </p:attrNameLst>
                                      </p:cBhvr>
                                      <p:to>
                                        <p:strVal val="visible"/>
                                      </p:to>
                                    </p:set>
                                    <p:animEffect transition="in" filter="wipe(right)">
                                      <p:cBhvr>
                                        <p:cTn id="15" dur="500"/>
                                        <p:tgtEl>
                                          <p:spTgt spid="57367"/>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7366"/>
                                        </p:tgtEl>
                                        <p:attrNameLst>
                                          <p:attrName>style.visibility</p:attrName>
                                        </p:attrNameLst>
                                      </p:cBhvr>
                                      <p:to>
                                        <p:strVal val="visible"/>
                                      </p:to>
                                    </p:set>
                                    <p:animEffect transition="in" filter="wipe(right)">
                                      <p:cBhvr>
                                        <p:cTn id="18" dur="500"/>
                                        <p:tgtEl>
                                          <p:spTgt spid="573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6"/>
                                        </p:tgtEl>
                                        <p:attrNameLst>
                                          <p:attrName>style.visibility</p:attrName>
                                        </p:attrNameLst>
                                      </p:cBhvr>
                                      <p:to>
                                        <p:strVal val="visible"/>
                                      </p:to>
                                    </p:set>
                                    <p:animEffect transition="in" filter="wipe(down)">
                                      <p:cBhvr>
                                        <p:cTn id="23" dur="500"/>
                                        <p:tgtEl>
                                          <p:spTgt spid="226"/>
                                        </p:tgtEl>
                                      </p:cBhvr>
                                    </p:animEffect>
                                  </p:childTnLst>
                                </p:cTn>
                              </p:par>
                              <p:par>
                                <p:cTn id="24" presetID="22" presetClass="entr" presetSubtype="4" fill="hold" nodeType="withEffect">
                                  <p:stCondLst>
                                    <p:cond delay="0"/>
                                  </p:stCondLst>
                                  <p:childTnLst>
                                    <p:set>
                                      <p:cBhvr>
                                        <p:cTn id="25" dur="1" fill="hold">
                                          <p:stCondLst>
                                            <p:cond delay="0"/>
                                          </p:stCondLst>
                                        </p:cTn>
                                        <p:tgtEl>
                                          <p:spTgt spid="271"/>
                                        </p:tgtEl>
                                        <p:attrNameLst>
                                          <p:attrName>style.visibility</p:attrName>
                                        </p:attrNameLst>
                                      </p:cBhvr>
                                      <p:to>
                                        <p:strVal val="visible"/>
                                      </p:to>
                                    </p:set>
                                    <p:animEffect transition="in" filter="wipe(down)">
                                      <p:cBhvr>
                                        <p:cTn id="26" dur="500"/>
                                        <p:tgtEl>
                                          <p:spTgt spid="271"/>
                                        </p:tgtEl>
                                      </p:cBhvr>
                                    </p:animEffect>
                                  </p:childTnLst>
                                </p:cTn>
                              </p:par>
                              <p:par>
                                <p:cTn id="27" presetID="22" presetClass="entr" presetSubtype="4" fill="hold" nodeType="withEffect">
                                  <p:stCondLst>
                                    <p:cond delay="0"/>
                                  </p:stCondLst>
                                  <p:childTnLst>
                                    <p:set>
                                      <p:cBhvr>
                                        <p:cTn id="28" dur="1" fill="hold">
                                          <p:stCondLst>
                                            <p:cond delay="0"/>
                                          </p:stCondLst>
                                        </p:cTn>
                                        <p:tgtEl>
                                          <p:spTgt spid="274"/>
                                        </p:tgtEl>
                                        <p:attrNameLst>
                                          <p:attrName>style.visibility</p:attrName>
                                        </p:attrNameLst>
                                      </p:cBhvr>
                                      <p:to>
                                        <p:strVal val="visible"/>
                                      </p:to>
                                    </p:set>
                                    <p:animEffect transition="in" filter="wipe(down)">
                                      <p:cBhvr>
                                        <p:cTn id="29" dur="500"/>
                                        <p:tgtEl>
                                          <p:spTgt spid="274"/>
                                        </p:tgtEl>
                                      </p:cBhvr>
                                    </p:animEffect>
                                  </p:childTnLst>
                                </p:cTn>
                              </p:par>
                              <p:par>
                                <p:cTn id="30" presetID="22" presetClass="entr" presetSubtype="4" fill="hold" nodeType="withEffect">
                                  <p:stCondLst>
                                    <p:cond delay="0"/>
                                  </p:stCondLst>
                                  <p:childTnLst>
                                    <p:set>
                                      <p:cBhvr>
                                        <p:cTn id="31" dur="1" fill="hold">
                                          <p:stCondLst>
                                            <p:cond delay="0"/>
                                          </p:stCondLst>
                                        </p:cTn>
                                        <p:tgtEl>
                                          <p:spTgt spid="269"/>
                                        </p:tgtEl>
                                        <p:attrNameLst>
                                          <p:attrName>style.visibility</p:attrName>
                                        </p:attrNameLst>
                                      </p:cBhvr>
                                      <p:to>
                                        <p:strVal val="visible"/>
                                      </p:to>
                                    </p:set>
                                    <p:animEffect transition="in" filter="wipe(down)">
                                      <p:cBhvr>
                                        <p:cTn id="32" dur="500"/>
                                        <p:tgtEl>
                                          <p:spTgt spid="2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7387"/>
                                        </p:tgtEl>
                                        <p:attrNameLst>
                                          <p:attrName>style.visibility</p:attrName>
                                        </p:attrNameLst>
                                      </p:cBhvr>
                                      <p:to>
                                        <p:strVal val="visible"/>
                                      </p:to>
                                    </p:set>
                                    <p:animEffect transition="in" filter="wipe(up)">
                                      <p:cBhvr>
                                        <p:cTn id="37" dur="500"/>
                                        <p:tgtEl>
                                          <p:spTgt spid="5738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50"/>
                                        </p:tgtEl>
                                        <p:attrNameLst>
                                          <p:attrName>style.visibility</p:attrName>
                                        </p:attrNameLst>
                                      </p:cBhvr>
                                      <p:to>
                                        <p:strVal val="visible"/>
                                      </p:to>
                                    </p:set>
                                    <p:animEffect transition="in" filter="wipe(up)">
                                      <p:cBhvr>
                                        <p:cTn id="40" dur="500"/>
                                        <p:tgtEl>
                                          <p:spTgt spid="1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animEffect transition="in" filter="wipe(up)">
                                      <p:cBhvr>
                                        <p:cTn id="43" dur="500"/>
                                        <p:tgtEl>
                                          <p:spTgt spid="1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57389"/>
                                        </p:tgtEl>
                                        <p:attrNameLst>
                                          <p:attrName>style.visibility</p:attrName>
                                        </p:attrNameLst>
                                      </p:cBhvr>
                                      <p:to>
                                        <p:strVal val="visible"/>
                                      </p:to>
                                    </p:set>
                                    <p:animEffect transition="in" filter="wipe(up)">
                                      <p:cBhvr>
                                        <p:cTn id="48" dur="500"/>
                                        <p:tgtEl>
                                          <p:spTgt spid="57389"/>
                                        </p:tgtEl>
                                      </p:cBhvr>
                                    </p:animEffect>
                                  </p:childTnLst>
                                </p:cTn>
                              </p:par>
                              <p:par>
                                <p:cTn id="49" presetID="22" presetClass="entr" presetSubtype="1" fill="hold" nodeType="withEffect">
                                  <p:stCondLst>
                                    <p:cond delay="0"/>
                                  </p:stCondLst>
                                  <p:childTnLst>
                                    <p:set>
                                      <p:cBhvr>
                                        <p:cTn id="50" dur="1" fill="hold">
                                          <p:stCondLst>
                                            <p:cond delay="0"/>
                                          </p:stCondLst>
                                        </p:cTn>
                                        <p:tgtEl>
                                          <p:spTgt spid="260"/>
                                        </p:tgtEl>
                                        <p:attrNameLst>
                                          <p:attrName>style.visibility</p:attrName>
                                        </p:attrNameLst>
                                      </p:cBhvr>
                                      <p:to>
                                        <p:strVal val="visible"/>
                                      </p:to>
                                    </p:set>
                                    <p:animEffect transition="in" filter="wipe(up)">
                                      <p:cBhvr>
                                        <p:cTn id="51" dur="500"/>
                                        <p:tgtEl>
                                          <p:spTgt spid="26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57391"/>
                                        </p:tgtEl>
                                        <p:attrNameLst>
                                          <p:attrName>style.visibility</p:attrName>
                                        </p:attrNameLst>
                                      </p:cBhvr>
                                      <p:to>
                                        <p:strVal val="visible"/>
                                      </p:to>
                                    </p:set>
                                    <p:animEffect transition="in" filter="wipe(up)">
                                      <p:cBhvr>
                                        <p:cTn id="54" dur="500"/>
                                        <p:tgtEl>
                                          <p:spTgt spid="57391"/>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up)">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par>
                                <p:cTn id="63" presetID="22" presetClass="entr" presetSubtype="4"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par>
                                <p:cTn id="66" presetID="22" presetClass="entr" presetSubtype="4"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255"/>
                                        </p:tgtEl>
                                        <p:attrNameLst>
                                          <p:attrName>style.visibility</p:attrName>
                                        </p:attrNameLst>
                                      </p:cBhvr>
                                      <p:to>
                                        <p:strVal val="visible"/>
                                      </p:to>
                                    </p:set>
                                    <p:animEffect transition="in" filter="wipe(up)">
                                      <p:cBhvr>
                                        <p:cTn id="73" dur="500"/>
                                        <p:tgtEl>
                                          <p:spTgt spid="255"/>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500"/>
                                        <p:tgtEl>
                                          <p:spTgt spid="59"/>
                                        </p:tgtEl>
                                      </p:cBhvr>
                                    </p:animEffect>
                                  </p:childTnLst>
                                </p:cTn>
                              </p:par>
                              <p:par>
                                <p:cTn id="77" presetID="22" presetClass="entr" presetSubtype="1" fill="hold" nodeType="with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wipe(up)">
                                      <p:cBhvr>
                                        <p:cTn id="79" dur="500"/>
                                        <p:tgtEl>
                                          <p:spTgt spid="13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258"/>
                                        </p:tgtEl>
                                        <p:attrNameLst>
                                          <p:attrName>style.visibility</p:attrName>
                                        </p:attrNameLst>
                                      </p:cBhvr>
                                      <p:to>
                                        <p:strVal val="visible"/>
                                      </p:to>
                                    </p:set>
                                    <p:animEffect transition="in" filter="wipe(up)">
                                      <p:cBhvr>
                                        <p:cTn id="84" dur="500"/>
                                        <p:tgtEl>
                                          <p:spTgt spid="258"/>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57379"/>
                                        </p:tgtEl>
                                        <p:attrNameLst>
                                          <p:attrName>style.visibility</p:attrName>
                                        </p:attrNameLst>
                                      </p:cBhvr>
                                      <p:to>
                                        <p:strVal val="visible"/>
                                      </p:to>
                                    </p:set>
                                    <p:animEffect transition="in" filter="wipe(up)">
                                      <p:cBhvr>
                                        <p:cTn id="87" dur="500"/>
                                        <p:tgtEl>
                                          <p:spTgt spid="5737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57377"/>
                                        </p:tgtEl>
                                        <p:attrNameLst>
                                          <p:attrName>style.visibility</p:attrName>
                                        </p:attrNameLst>
                                      </p:cBhvr>
                                      <p:to>
                                        <p:strVal val="visible"/>
                                      </p:to>
                                    </p:set>
                                    <p:animEffect transition="in" filter="wipe(up)">
                                      <p:cBhvr>
                                        <p:cTn id="92" dur="500"/>
                                        <p:tgtEl>
                                          <p:spTgt spid="57377"/>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57380"/>
                                        </p:tgtEl>
                                        <p:attrNameLst>
                                          <p:attrName>style.visibility</p:attrName>
                                        </p:attrNameLst>
                                      </p:cBhvr>
                                      <p:to>
                                        <p:strVal val="visible"/>
                                      </p:to>
                                    </p:set>
                                    <p:animEffect transition="in" filter="wipe(up)">
                                      <p:cBhvr>
                                        <p:cTn id="95" dur="500"/>
                                        <p:tgtEl>
                                          <p:spTgt spid="5738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57385"/>
                                        </p:tgtEl>
                                        <p:attrNameLst>
                                          <p:attrName>style.visibility</p:attrName>
                                        </p:attrNameLst>
                                      </p:cBhvr>
                                      <p:to>
                                        <p:strVal val="visible"/>
                                      </p:to>
                                    </p:set>
                                    <p:animEffect transition="in" filter="wipe(up)">
                                      <p:cBhvr>
                                        <p:cTn id="100" dur="500"/>
                                        <p:tgtEl>
                                          <p:spTgt spid="57385"/>
                                        </p:tgtEl>
                                      </p:cBhvr>
                                    </p:animEffect>
                                  </p:childTnLst>
                                </p:cTn>
                              </p:par>
                              <p:par>
                                <p:cTn id="101" presetID="22" presetClass="entr" presetSubtype="1" fill="hold" nodeType="withEffect">
                                  <p:stCondLst>
                                    <p:cond delay="0"/>
                                  </p:stCondLst>
                                  <p:childTnLst>
                                    <p:set>
                                      <p:cBhvr>
                                        <p:cTn id="102" dur="1" fill="hold">
                                          <p:stCondLst>
                                            <p:cond delay="0"/>
                                          </p:stCondLst>
                                        </p:cTn>
                                        <p:tgtEl>
                                          <p:spTgt spid="193"/>
                                        </p:tgtEl>
                                        <p:attrNameLst>
                                          <p:attrName>style.visibility</p:attrName>
                                        </p:attrNameLst>
                                      </p:cBhvr>
                                      <p:to>
                                        <p:strVal val="visible"/>
                                      </p:to>
                                    </p:set>
                                    <p:animEffect transition="in" filter="wipe(up)">
                                      <p:cBhvr>
                                        <p:cTn id="103" dur="500"/>
                                        <p:tgtEl>
                                          <p:spTgt spid="193"/>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205"/>
                                        </p:tgtEl>
                                        <p:attrNameLst>
                                          <p:attrName>style.visibility</p:attrName>
                                        </p:attrNameLst>
                                      </p:cBhvr>
                                      <p:to>
                                        <p:strVal val="visible"/>
                                      </p:to>
                                    </p:set>
                                    <p:animEffect transition="in" filter="wipe(up)">
                                      <p:cBhvr>
                                        <p:cTn id="106" dur="500"/>
                                        <p:tgtEl>
                                          <p:spTgt spid="205"/>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57399"/>
                                        </p:tgtEl>
                                        <p:attrNameLst>
                                          <p:attrName>style.visibility</p:attrName>
                                        </p:attrNameLst>
                                      </p:cBhvr>
                                      <p:to>
                                        <p:strVal val="visible"/>
                                      </p:to>
                                    </p:set>
                                    <p:animEffect transition="in" filter="wipe(up)">
                                      <p:cBhvr>
                                        <p:cTn id="111" dur="500"/>
                                        <p:tgtEl>
                                          <p:spTgt spid="57399"/>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mph" presetSubtype="2" fill="hold" nodeType="clickEffect">
                                  <p:stCondLst>
                                    <p:cond delay="0"/>
                                  </p:stCondLst>
                                  <p:childTnLst>
                                    <p:animClr clrSpc="rgb" dir="cw">
                                      <p:cBhvr>
                                        <p:cTn id="115" dur="2000" fill="hold"/>
                                        <p:tgtEl>
                                          <p:spTgt spid="274"/>
                                        </p:tgtEl>
                                        <p:attrNameLst>
                                          <p:attrName>fillcolor</p:attrName>
                                        </p:attrNameLst>
                                      </p:cBhvr>
                                      <p:to>
                                        <a:schemeClr val="accent2"/>
                                      </p:to>
                                    </p:animClr>
                                    <p:set>
                                      <p:cBhvr>
                                        <p:cTn id="116" dur="2000" fill="hold"/>
                                        <p:tgtEl>
                                          <p:spTgt spid="274"/>
                                        </p:tgtEl>
                                        <p:attrNameLst>
                                          <p:attrName>fill.type</p:attrName>
                                        </p:attrNameLst>
                                      </p:cBhvr>
                                      <p:to>
                                        <p:strVal val="solid"/>
                                      </p:to>
                                    </p:set>
                                    <p:set>
                                      <p:cBhvr>
                                        <p:cTn id="117" dur="2000" fill="hold"/>
                                        <p:tgtEl>
                                          <p:spTgt spid="274"/>
                                        </p:tgtEl>
                                        <p:attrNameLst>
                                          <p:attrName>fill.on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288"/>
                                        </p:tgtEl>
                                        <p:attrNameLst>
                                          <p:attrName>style.visibility</p:attrName>
                                        </p:attrNameLst>
                                      </p:cBhvr>
                                      <p:to>
                                        <p:strVal val="visible"/>
                                      </p:to>
                                    </p:set>
                                    <p:animEffect transition="in" filter="wipe(up)">
                                      <p:cBhvr>
                                        <p:cTn id="122" dur="500"/>
                                        <p:tgtEl>
                                          <p:spTgt spid="288"/>
                                        </p:tgtEl>
                                      </p:cBhvr>
                                    </p:animEffect>
                                  </p:childTnLst>
                                </p:cTn>
                              </p:par>
                              <p:par>
                                <p:cTn id="123" presetID="22" presetClass="entr" presetSubtype="4" fill="hold"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wipe(down)">
                                      <p:cBhvr>
                                        <p:cTn id="125" dur="500"/>
                                        <p:tgtEl>
                                          <p:spTgt spid="48"/>
                                        </p:tgtEl>
                                      </p:cBhvr>
                                    </p:animEffect>
                                  </p:childTnLst>
                                </p:cTn>
                              </p:par>
                              <p:par>
                                <p:cTn id="126" presetID="22" presetClass="entr" presetSubtype="4" fill="hold"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down)">
                                      <p:cBhvr>
                                        <p:cTn id="128" dur="500"/>
                                        <p:tgtEl>
                                          <p:spTgt spid="49"/>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mph" presetSubtype="2" fill="hold" nodeType="clickEffect">
                                  <p:stCondLst>
                                    <p:cond delay="0"/>
                                  </p:stCondLst>
                                  <p:childTnLst>
                                    <p:animClr clrSpc="rgb" dir="cw">
                                      <p:cBhvr>
                                        <p:cTn id="135" dur="2000" fill="hold"/>
                                        <p:tgtEl>
                                          <p:spTgt spid="49"/>
                                        </p:tgtEl>
                                        <p:attrNameLst>
                                          <p:attrName>fillcolor</p:attrName>
                                        </p:attrNameLst>
                                      </p:cBhvr>
                                      <p:to>
                                        <a:schemeClr val="accent2"/>
                                      </p:to>
                                    </p:animClr>
                                    <p:set>
                                      <p:cBhvr>
                                        <p:cTn id="136" dur="2000" fill="hold"/>
                                        <p:tgtEl>
                                          <p:spTgt spid="49"/>
                                        </p:tgtEl>
                                        <p:attrNameLst>
                                          <p:attrName>fill.type</p:attrName>
                                        </p:attrNameLst>
                                      </p:cBhvr>
                                      <p:to>
                                        <p:strVal val="solid"/>
                                      </p:to>
                                    </p:set>
                                    <p:set>
                                      <p:cBhvr>
                                        <p:cTn id="137" dur="200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6" grpId="0" animBg="1"/>
      <p:bldP spid="57379" grpId="0" animBg="1"/>
      <p:bldP spid="57380" grpId="0" animBg="1"/>
      <p:bldP spid="57391" grpId="0" animBg="1"/>
      <p:bldP spid="57411" grpId="0" animBg="1"/>
      <p:bldP spid="59" grpId="0" animBg="1"/>
      <p:bldP spid="75" grpId="0" animBg="1"/>
      <p:bldP spid="205" grpId="0" animBg="1"/>
      <p:bldP spid="150" grpId="0" animBg="1"/>
      <p:bldP spid="160" grpId="0"/>
      <p:bldP spid="226" grpId="0" animBg="1"/>
      <p:bldP spid="2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571500"/>
            <a:ext cx="7772400" cy="1143000"/>
          </a:xfrm>
        </p:spPr>
        <p:txBody>
          <a:bodyPr lIns="92075" tIns="46038" rIns="92075" bIns="46038" anchor="b"/>
          <a:lstStyle/>
          <a:p>
            <a:pPr eaLnBrk="1" hangingPunct="1"/>
            <a:r>
              <a:rPr lang="en-US" sz="3200" dirty="0"/>
              <a:t>ITS Evolution</a:t>
            </a:r>
          </a:p>
        </p:txBody>
      </p:sp>
      <p:graphicFrame>
        <p:nvGraphicFramePr>
          <p:cNvPr id="59591" name="Group 199"/>
          <p:cNvGraphicFramePr>
            <a:graphicFrameLocks noGrp="1"/>
          </p:cNvGraphicFramePr>
          <p:nvPr/>
        </p:nvGraphicFramePr>
        <p:xfrm>
          <a:off x="251520" y="980728"/>
          <a:ext cx="8763000" cy="5505708"/>
        </p:xfrm>
        <a:graphic>
          <a:graphicData uri="http://schemas.openxmlformats.org/drawingml/2006/table">
            <a:tbl>
              <a:tblPr/>
              <a:tblGrid>
                <a:gridCol w="2209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3556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111111"/>
                          </a:solidFill>
                          <a:effectLst/>
                          <a:latin typeface="Times New Roman" pitchFamily="18" charset="0"/>
                        </a:rPr>
                        <a:t>70s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111111"/>
                          </a:solidFill>
                          <a:effectLst/>
                          <a:latin typeface="Times New Roman" pitchFamily="18" charset="0"/>
                        </a:rPr>
                        <a:t>80s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111111"/>
                          </a:solidFill>
                          <a:effectLst/>
                          <a:latin typeface="Times New Roman" pitchFamily="18" charset="0"/>
                        </a:rPr>
                        <a:t>90s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111111"/>
                          </a:solidFill>
                          <a:effectLst/>
                          <a:latin typeface="Times New Roman" pitchFamily="18" charset="0"/>
                        </a:rPr>
                        <a:t>2000s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280988">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Problem </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Generation</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Model-tracing</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Learner </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Control</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Pedagogical</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Agents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379413">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Simple Student </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Modeling</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More buggy-based systems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Collaborative </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Learning</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Educational</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games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458788">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Knowledge </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Representation</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Case-based </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reasoning</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Situated </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Learning</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Meta-cognitive</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skills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412750">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Skills and Strategic Knowledge</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Discovery Worlds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Virtual </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Reality</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More Natural</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Language Processing</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85788">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Reactive learning environments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Progression of </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Mental Models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Probabilistic</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Student modeling</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Comprehensive</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Student modeling</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04813">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Expert Systems </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and tutors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Simulations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Web-based</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learning</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More Machine Learning</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defRPr/>
                      </a:pPr>
                      <a:r>
                        <a:rPr kumimoji="0" lang="en-US" sz="2000" b="0" i="0" u="none" strike="noStrike" cap="none" normalizeH="0" baseline="0" dirty="0">
                          <a:ln>
                            <a:noFill/>
                          </a:ln>
                          <a:solidFill>
                            <a:srgbClr val="111111"/>
                          </a:solidFill>
                          <a:effectLst/>
                          <a:latin typeface="Times New Roman" pitchFamily="18" charset="0"/>
                        </a:rPr>
                        <a:t>Educational Data Mining</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0">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Buggy Library</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Natural Language </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Processing</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Machine learning for ILE</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Decision-theoretic</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111111"/>
                          </a:solidFill>
                          <a:effectLst/>
                          <a:latin typeface="Times New Roman" pitchFamily="18" charset="0"/>
                        </a:rPr>
                        <a:t>tutors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354013">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OverlayModels/ </a:t>
                      </a:r>
                    </a:p>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Genetic Graphs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7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111111"/>
                          </a:solidFill>
                          <a:effectLst/>
                          <a:latin typeface="Times New Roman" pitchFamily="18" charset="0"/>
                        </a:rPr>
                        <a:t>Authoring Systems</a:t>
                      </a: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rgbClr val="111111"/>
                        </a:solidFill>
                        <a:effectLst/>
                        <a:latin typeface="Times New Roman" pitchFamily="18" charset="0"/>
                      </a:endParaRP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rgbClr val="111111"/>
                        </a:solidFill>
                        <a:effectLst/>
                        <a:latin typeface="Times New Roman" pitchFamily="18" charset="0"/>
                      </a:endParaRPr>
                    </a:p>
                  </a:txBody>
                  <a:tcPr horzOverflow="overflow">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4"/>
          <p:cNvSpPr>
            <a:spLocks noChangeArrowheads="1"/>
          </p:cNvSpPr>
          <p:nvPr/>
        </p:nvSpPr>
        <p:spPr bwMode="auto">
          <a:xfrm rot="16200000">
            <a:off x="-443251" y="3992376"/>
            <a:ext cx="1387913" cy="501411"/>
          </a:xfrm>
          <a:prstGeom prst="rect">
            <a:avLst/>
          </a:prstGeom>
          <a:noFill/>
          <a:ln w="9525">
            <a:noFill/>
            <a:miter lim="800000"/>
            <a:headEnd/>
            <a:tailEnd/>
          </a:ln>
        </p:spPr>
        <p:txBody>
          <a:bodyPr wrap="none" lIns="73025" tIns="36512" rIns="73025" bIns="36512" anchor="ctr"/>
          <a:lstStyle/>
          <a:p>
            <a:pPr marL="1463675" lvl="4" algn="r" defTabSz="585788" eaLnBrk="0" hangingPunct="0"/>
            <a:r>
              <a:rPr lang="en-US" sz="1800" b="1" dirty="0">
                <a:solidFill>
                  <a:srgbClr val="6A6A6A"/>
                </a:solidFill>
                <a:latin typeface="Times New Roman" pitchFamily="18" charset="0"/>
              </a:rPr>
              <a:t># Students</a:t>
            </a:r>
            <a:endParaRPr lang="en-US" sz="1800" b="1" dirty="0">
              <a:solidFill>
                <a:schemeClr val="tx2"/>
              </a:solidFill>
              <a:latin typeface="Times New Roman" pitchFamily="18" charset="0"/>
            </a:endParaRPr>
          </a:p>
        </p:txBody>
      </p:sp>
      <p:sp>
        <p:nvSpPr>
          <p:cNvPr id="60422" name="Rectangle 5"/>
          <p:cNvSpPr>
            <a:spLocks noChangeArrowheads="1"/>
          </p:cNvSpPr>
          <p:nvPr/>
        </p:nvSpPr>
        <p:spPr bwMode="auto">
          <a:xfrm>
            <a:off x="3142061" y="4902815"/>
            <a:ext cx="2547813" cy="350736"/>
          </a:xfrm>
          <a:prstGeom prst="rect">
            <a:avLst/>
          </a:prstGeom>
          <a:noFill/>
          <a:ln w="9525">
            <a:noFill/>
            <a:miter lim="800000"/>
            <a:headEnd/>
            <a:tailEnd/>
          </a:ln>
        </p:spPr>
        <p:txBody>
          <a:bodyPr wrap="none" lIns="73025" tIns="36512" rIns="73025" bIns="36512">
            <a:spAutoFit/>
          </a:bodyPr>
          <a:lstStyle/>
          <a:p>
            <a:pPr defTabSz="585788" eaLnBrk="0" hangingPunct="0"/>
            <a:r>
              <a:rPr lang="en-US" sz="1800" b="1">
                <a:solidFill>
                  <a:srgbClr val="6A6A6A"/>
                </a:solidFill>
              </a:rPr>
              <a:t>Learning Improvements</a:t>
            </a:r>
          </a:p>
        </p:txBody>
      </p:sp>
      <p:sp>
        <p:nvSpPr>
          <p:cNvPr id="60424" name="Freeform 7"/>
          <p:cNvSpPr>
            <a:spLocks/>
          </p:cNvSpPr>
          <p:nvPr/>
        </p:nvSpPr>
        <p:spPr bwMode="auto">
          <a:xfrm>
            <a:off x="5524198" y="2417248"/>
            <a:ext cx="2599010" cy="2453880"/>
          </a:xfrm>
          <a:custGeom>
            <a:avLst/>
            <a:gdLst>
              <a:gd name="T0" fmla="*/ 0 w 1166"/>
              <a:gd name="T1" fmla="*/ 25887 h 1400"/>
              <a:gd name="T2" fmla="*/ 173 w 1166"/>
              <a:gd name="T3" fmla="*/ 25847 h 1400"/>
              <a:gd name="T4" fmla="*/ 365 w 1166"/>
              <a:gd name="T5" fmla="*/ 25797 h 1400"/>
              <a:gd name="T6" fmla="*/ 543 w 1166"/>
              <a:gd name="T7" fmla="*/ 25754 h 1400"/>
              <a:gd name="T8" fmla="*/ 709 w 1166"/>
              <a:gd name="T9" fmla="*/ 25638 h 1400"/>
              <a:gd name="T10" fmla="*/ 897 w 1166"/>
              <a:gd name="T11" fmla="*/ 25454 h 1400"/>
              <a:gd name="T12" fmla="*/ 1089 w 1166"/>
              <a:gd name="T13" fmla="*/ 25175 h 1400"/>
              <a:gd name="T14" fmla="*/ 1280 w 1166"/>
              <a:gd name="T15" fmla="*/ 24764 h 1400"/>
              <a:gd name="T16" fmla="*/ 1438 w 1166"/>
              <a:gd name="T17" fmla="*/ 24168 h 1400"/>
              <a:gd name="T18" fmla="*/ 1637 w 1166"/>
              <a:gd name="T19" fmla="*/ 23392 h 1400"/>
              <a:gd name="T20" fmla="*/ 1819 w 1166"/>
              <a:gd name="T21" fmla="*/ 22398 h 1400"/>
              <a:gd name="T22" fmla="*/ 2005 w 1166"/>
              <a:gd name="T23" fmla="*/ 21118 h 1400"/>
              <a:gd name="T24" fmla="*/ 2174 w 1166"/>
              <a:gd name="T25" fmla="*/ 19619 h 1400"/>
              <a:gd name="T26" fmla="*/ 2370 w 1166"/>
              <a:gd name="T27" fmla="*/ 17908 h 1400"/>
              <a:gd name="T28" fmla="*/ 2546 w 1166"/>
              <a:gd name="T29" fmla="*/ 15997 h 1400"/>
              <a:gd name="T30" fmla="*/ 2738 w 1166"/>
              <a:gd name="T31" fmla="*/ 13945 h 1400"/>
              <a:gd name="T32" fmla="*/ 2902 w 1166"/>
              <a:gd name="T33" fmla="*/ 11913 h 1400"/>
              <a:gd name="T34" fmla="*/ 3083 w 1166"/>
              <a:gd name="T35" fmla="*/ 9850 h 1400"/>
              <a:gd name="T36" fmla="*/ 3282 w 1166"/>
              <a:gd name="T37" fmla="*/ 7958 h 1400"/>
              <a:gd name="T38" fmla="*/ 3462 w 1166"/>
              <a:gd name="T39" fmla="*/ 6230 h 1400"/>
              <a:gd name="T40" fmla="*/ 3628 w 1166"/>
              <a:gd name="T41" fmla="*/ 4745 h 1400"/>
              <a:gd name="T42" fmla="*/ 3821 w 1166"/>
              <a:gd name="T43" fmla="*/ 3465 h 1400"/>
              <a:gd name="T44" fmla="*/ 4010 w 1166"/>
              <a:gd name="T45" fmla="*/ 2453 h 1400"/>
              <a:gd name="T46" fmla="*/ 4195 w 1166"/>
              <a:gd name="T47" fmla="*/ 1682 h 1400"/>
              <a:gd name="T48" fmla="*/ 4355 w 1166"/>
              <a:gd name="T49" fmla="*/ 1092 h 1400"/>
              <a:gd name="T50" fmla="*/ 4551 w 1166"/>
              <a:gd name="T51" fmla="*/ 689 h 1400"/>
              <a:gd name="T52" fmla="*/ 4743 w 1166"/>
              <a:gd name="T53" fmla="*/ 423 h 1400"/>
              <a:gd name="T54" fmla="*/ 4926 w 1166"/>
              <a:gd name="T55" fmla="*/ 241 h 1400"/>
              <a:gd name="T56" fmla="*/ 5089 w 1166"/>
              <a:gd name="T57" fmla="*/ 95 h 1400"/>
              <a:gd name="T58" fmla="*/ 5288 w 1166"/>
              <a:gd name="T59" fmla="*/ 55 h 1400"/>
              <a:gd name="T60" fmla="*/ 5461 w 1166"/>
              <a:gd name="T61" fmla="*/ 0 h 1400"/>
              <a:gd name="T62" fmla="*/ 5654 w 1166"/>
              <a:gd name="T63" fmla="*/ 0 h 1400"/>
              <a:gd name="T64" fmla="*/ 5816 w 1166"/>
              <a:gd name="T65" fmla="*/ 0 h 1400"/>
              <a:gd name="T66" fmla="*/ 6001 w 1166"/>
              <a:gd name="T67" fmla="*/ 95 h 1400"/>
              <a:gd name="T68" fmla="*/ 6203 w 1166"/>
              <a:gd name="T69" fmla="*/ 181 h 1400"/>
              <a:gd name="T70" fmla="*/ 6377 w 1166"/>
              <a:gd name="T71" fmla="*/ 333 h 1400"/>
              <a:gd name="T72" fmla="*/ 6552 w 1166"/>
              <a:gd name="T73" fmla="*/ 553 h 1400"/>
              <a:gd name="T74" fmla="*/ 6740 w 1166"/>
              <a:gd name="T75" fmla="*/ 863 h 1400"/>
              <a:gd name="T76" fmla="*/ 6923 w 1166"/>
              <a:gd name="T77" fmla="*/ 1365 h 1400"/>
              <a:gd name="T78" fmla="*/ 7112 w 1166"/>
              <a:gd name="T79" fmla="*/ 2047 h 1400"/>
              <a:gd name="T80" fmla="*/ 7291 w 1166"/>
              <a:gd name="T81" fmla="*/ 2958 h 1400"/>
              <a:gd name="T82" fmla="*/ 7464 w 1166"/>
              <a:gd name="T83" fmla="*/ 4090 h 1400"/>
              <a:gd name="T84" fmla="*/ 7662 w 1166"/>
              <a:gd name="T85" fmla="*/ 5455 h 1400"/>
              <a:gd name="T86" fmla="*/ 7847 w 1166"/>
              <a:gd name="T87" fmla="*/ 7102 h 1400"/>
              <a:gd name="T88" fmla="*/ 8006 w 1166"/>
              <a:gd name="T89" fmla="*/ 8915 h 1400"/>
              <a:gd name="T90" fmla="*/ 8200 w 1166"/>
              <a:gd name="T91" fmla="*/ 10860 h 1400"/>
              <a:gd name="T92" fmla="*/ 8373 w 1166"/>
              <a:gd name="T93" fmla="*/ 12950 h 1400"/>
              <a:gd name="T94" fmla="*/ 8574 w 1166"/>
              <a:gd name="T95" fmla="*/ 14983 h 1400"/>
              <a:gd name="T96" fmla="*/ 8743 w 1166"/>
              <a:gd name="T97" fmla="*/ 16944 h 1400"/>
              <a:gd name="T98" fmla="*/ 8928 w 1166"/>
              <a:gd name="T99" fmla="*/ 18796 h 1400"/>
              <a:gd name="T100" fmla="*/ 9113 w 1166"/>
              <a:gd name="T101" fmla="*/ 20390 h 1400"/>
              <a:gd name="T102" fmla="*/ 9308 w 1166"/>
              <a:gd name="T103" fmla="*/ 21797 h 1400"/>
              <a:gd name="T104" fmla="*/ 9471 w 1166"/>
              <a:gd name="T105" fmla="*/ 22953 h 1400"/>
              <a:gd name="T106" fmla="*/ 9652 w 1166"/>
              <a:gd name="T107" fmla="*/ 23800 h 1400"/>
              <a:gd name="T108" fmla="*/ 9844 w 1166"/>
              <a:gd name="T109" fmla="*/ 24479 h 1400"/>
              <a:gd name="T110" fmla="*/ 10039 w 1166"/>
              <a:gd name="T111" fmla="*/ 24979 h 1400"/>
              <a:gd name="T112" fmla="*/ 10206 w 1166"/>
              <a:gd name="T113" fmla="*/ 25299 h 1400"/>
              <a:gd name="T114" fmla="*/ 10382 w 1166"/>
              <a:gd name="T115" fmla="*/ 25534 h 1400"/>
              <a:gd name="T116" fmla="*/ 10575 w 1166"/>
              <a:gd name="T117" fmla="*/ 25703 h 1400"/>
              <a:gd name="T118" fmla="*/ 10757 w 1166"/>
              <a:gd name="T119" fmla="*/ 25797 h 1400"/>
              <a:gd name="T120" fmla="*/ 10925 w 1166"/>
              <a:gd name="T121" fmla="*/ 25847 h 1400"/>
              <a:gd name="T122" fmla="*/ 11119 w 1166"/>
              <a:gd name="T123" fmla="*/ 25887 h 1400"/>
              <a:gd name="T124" fmla="*/ 0 w 1166"/>
              <a:gd name="T125" fmla="*/ 25887 h 14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66"/>
              <a:gd name="T190" fmla="*/ 0 h 1400"/>
              <a:gd name="T191" fmla="*/ 1166 w 1166"/>
              <a:gd name="T192" fmla="*/ 1400 h 14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66" h="1400">
                <a:moveTo>
                  <a:pt x="0" y="1400"/>
                </a:moveTo>
                <a:lnTo>
                  <a:pt x="0" y="1400"/>
                </a:lnTo>
                <a:lnTo>
                  <a:pt x="9" y="1400"/>
                </a:lnTo>
                <a:lnTo>
                  <a:pt x="18" y="1398"/>
                </a:lnTo>
                <a:lnTo>
                  <a:pt x="29" y="1398"/>
                </a:lnTo>
                <a:lnTo>
                  <a:pt x="38" y="1395"/>
                </a:lnTo>
                <a:lnTo>
                  <a:pt x="46" y="1395"/>
                </a:lnTo>
                <a:lnTo>
                  <a:pt x="57" y="1393"/>
                </a:lnTo>
                <a:lnTo>
                  <a:pt x="66" y="1390"/>
                </a:lnTo>
                <a:lnTo>
                  <a:pt x="75" y="1386"/>
                </a:lnTo>
                <a:lnTo>
                  <a:pt x="86" y="1381"/>
                </a:lnTo>
                <a:lnTo>
                  <a:pt x="94" y="1376"/>
                </a:lnTo>
                <a:lnTo>
                  <a:pt x="105" y="1368"/>
                </a:lnTo>
                <a:lnTo>
                  <a:pt x="114" y="1361"/>
                </a:lnTo>
                <a:lnTo>
                  <a:pt x="123" y="1351"/>
                </a:lnTo>
                <a:lnTo>
                  <a:pt x="134" y="1339"/>
                </a:lnTo>
                <a:lnTo>
                  <a:pt x="143" y="1324"/>
                </a:lnTo>
                <a:lnTo>
                  <a:pt x="151" y="1307"/>
                </a:lnTo>
                <a:lnTo>
                  <a:pt x="162" y="1287"/>
                </a:lnTo>
                <a:lnTo>
                  <a:pt x="171" y="1265"/>
                </a:lnTo>
                <a:lnTo>
                  <a:pt x="182" y="1241"/>
                </a:lnTo>
                <a:lnTo>
                  <a:pt x="191" y="1211"/>
                </a:lnTo>
                <a:lnTo>
                  <a:pt x="199" y="1179"/>
                </a:lnTo>
                <a:lnTo>
                  <a:pt x="210" y="1142"/>
                </a:lnTo>
                <a:lnTo>
                  <a:pt x="219" y="1103"/>
                </a:lnTo>
                <a:lnTo>
                  <a:pt x="228" y="1061"/>
                </a:lnTo>
                <a:lnTo>
                  <a:pt x="239" y="1017"/>
                </a:lnTo>
                <a:lnTo>
                  <a:pt x="248" y="968"/>
                </a:lnTo>
                <a:lnTo>
                  <a:pt x="258" y="916"/>
                </a:lnTo>
                <a:lnTo>
                  <a:pt x="267" y="865"/>
                </a:lnTo>
                <a:lnTo>
                  <a:pt x="276" y="811"/>
                </a:lnTo>
                <a:lnTo>
                  <a:pt x="287" y="754"/>
                </a:lnTo>
                <a:lnTo>
                  <a:pt x="296" y="700"/>
                </a:lnTo>
                <a:lnTo>
                  <a:pt x="304" y="644"/>
                </a:lnTo>
                <a:lnTo>
                  <a:pt x="315" y="587"/>
                </a:lnTo>
                <a:lnTo>
                  <a:pt x="324" y="533"/>
                </a:lnTo>
                <a:lnTo>
                  <a:pt x="335" y="482"/>
                </a:lnTo>
                <a:lnTo>
                  <a:pt x="344" y="430"/>
                </a:lnTo>
                <a:lnTo>
                  <a:pt x="352" y="384"/>
                </a:lnTo>
                <a:lnTo>
                  <a:pt x="363" y="337"/>
                </a:lnTo>
                <a:lnTo>
                  <a:pt x="372" y="295"/>
                </a:lnTo>
                <a:lnTo>
                  <a:pt x="381" y="256"/>
                </a:lnTo>
                <a:lnTo>
                  <a:pt x="392" y="221"/>
                </a:lnTo>
                <a:lnTo>
                  <a:pt x="401" y="187"/>
                </a:lnTo>
                <a:lnTo>
                  <a:pt x="412" y="160"/>
                </a:lnTo>
                <a:lnTo>
                  <a:pt x="420" y="133"/>
                </a:lnTo>
                <a:lnTo>
                  <a:pt x="429" y="111"/>
                </a:lnTo>
                <a:lnTo>
                  <a:pt x="440" y="91"/>
                </a:lnTo>
                <a:lnTo>
                  <a:pt x="449" y="74"/>
                </a:lnTo>
                <a:lnTo>
                  <a:pt x="457" y="59"/>
                </a:lnTo>
                <a:lnTo>
                  <a:pt x="468" y="47"/>
                </a:lnTo>
                <a:lnTo>
                  <a:pt x="477" y="37"/>
                </a:lnTo>
                <a:lnTo>
                  <a:pt x="488" y="30"/>
                </a:lnTo>
                <a:lnTo>
                  <a:pt x="497" y="23"/>
                </a:lnTo>
                <a:lnTo>
                  <a:pt x="506" y="18"/>
                </a:lnTo>
                <a:lnTo>
                  <a:pt x="516" y="13"/>
                </a:lnTo>
                <a:lnTo>
                  <a:pt x="525" y="10"/>
                </a:lnTo>
                <a:lnTo>
                  <a:pt x="534" y="5"/>
                </a:lnTo>
                <a:lnTo>
                  <a:pt x="545" y="5"/>
                </a:lnTo>
                <a:lnTo>
                  <a:pt x="554" y="3"/>
                </a:lnTo>
                <a:lnTo>
                  <a:pt x="565" y="0"/>
                </a:lnTo>
                <a:lnTo>
                  <a:pt x="573" y="0"/>
                </a:lnTo>
                <a:lnTo>
                  <a:pt x="582" y="0"/>
                </a:lnTo>
                <a:lnTo>
                  <a:pt x="593" y="0"/>
                </a:lnTo>
                <a:lnTo>
                  <a:pt x="602" y="0"/>
                </a:lnTo>
                <a:lnTo>
                  <a:pt x="610" y="0"/>
                </a:lnTo>
                <a:lnTo>
                  <a:pt x="621" y="3"/>
                </a:lnTo>
                <a:lnTo>
                  <a:pt x="630" y="5"/>
                </a:lnTo>
                <a:lnTo>
                  <a:pt x="639" y="5"/>
                </a:lnTo>
                <a:lnTo>
                  <a:pt x="650" y="10"/>
                </a:lnTo>
                <a:lnTo>
                  <a:pt x="659" y="13"/>
                </a:lnTo>
                <a:lnTo>
                  <a:pt x="669" y="18"/>
                </a:lnTo>
                <a:lnTo>
                  <a:pt x="678" y="23"/>
                </a:lnTo>
                <a:lnTo>
                  <a:pt x="687" y="30"/>
                </a:lnTo>
                <a:lnTo>
                  <a:pt x="698" y="37"/>
                </a:lnTo>
                <a:lnTo>
                  <a:pt x="707" y="47"/>
                </a:lnTo>
                <a:lnTo>
                  <a:pt x="715" y="59"/>
                </a:lnTo>
                <a:lnTo>
                  <a:pt x="726" y="74"/>
                </a:lnTo>
                <a:lnTo>
                  <a:pt x="735" y="91"/>
                </a:lnTo>
                <a:lnTo>
                  <a:pt x="746" y="111"/>
                </a:lnTo>
                <a:lnTo>
                  <a:pt x="755" y="133"/>
                </a:lnTo>
                <a:lnTo>
                  <a:pt x="764" y="160"/>
                </a:lnTo>
                <a:lnTo>
                  <a:pt x="774" y="187"/>
                </a:lnTo>
                <a:lnTo>
                  <a:pt x="783" y="221"/>
                </a:lnTo>
                <a:lnTo>
                  <a:pt x="792" y="256"/>
                </a:lnTo>
                <a:lnTo>
                  <a:pt x="803" y="295"/>
                </a:lnTo>
                <a:lnTo>
                  <a:pt x="812" y="337"/>
                </a:lnTo>
                <a:lnTo>
                  <a:pt x="823" y="384"/>
                </a:lnTo>
                <a:lnTo>
                  <a:pt x="831" y="430"/>
                </a:lnTo>
                <a:lnTo>
                  <a:pt x="840" y="482"/>
                </a:lnTo>
                <a:lnTo>
                  <a:pt x="851" y="533"/>
                </a:lnTo>
                <a:lnTo>
                  <a:pt x="860" y="587"/>
                </a:lnTo>
                <a:lnTo>
                  <a:pt x="868" y="644"/>
                </a:lnTo>
                <a:lnTo>
                  <a:pt x="879" y="700"/>
                </a:lnTo>
                <a:lnTo>
                  <a:pt x="888" y="754"/>
                </a:lnTo>
                <a:lnTo>
                  <a:pt x="899" y="811"/>
                </a:lnTo>
                <a:lnTo>
                  <a:pt x="908" y="865"/>
                </a:lnTo>
                <a:lnTo>
                  <a:pt x="917" y="916"/>
                </a:lnTo>
                <a:lnTo>
                  <a:pt x="927" y="968"/>
                </a:lnTo>
                <a:lnTo>
                  <a:pt x="936" y="1017"/>
                </a:lnTo>
                <a:lnTo>
                  <a:pt x="945" y="1061"/>
                </a:lnTo>
                <a:lnTo>
                  <a:pt x="956" y="1103"/>
                </a:lnTo>
                <a:lnTo>
                  <a:pt x="965" y="1142"/>
                </a:lnTo>
                <a:lnTo>
                  <a:pt x="976" y="1179"/>
                </a:lnTo>
                <a:lnTo>
                  <a:pt x="984" y="1211"/>
                </a:lnTo>
                <a:lnTo>
                  <a:pt x="993" y="1241"/>
                </a:lnTo>
                <a:lnTo>
                  <a:pt x="1004" y="1265"/>
                </a:lnTo>
                <a:lnTo>
                  <a:pt x="1013" y="1287"/>
                </a:lnTo>
                <a:lnTo>
                  <a:pt x="1022" y="1307"/>
                </a:lnTo>
                <a:lnTo>
                  <a:pt x="1032" y="1324"/>
                </a:lnTo>
                <a:lnTo>
                  <a:pt x="1041" y="1339"/>
                </a:lnTo>
                <a:lnTo>
                  <a:pt x="1052" y="1351"/>
                </a:lnTo>
                <a:lnTo>
                  <a:pt x="1061" y="1361"/>
                </a:lnTo>
                <a:lnTo>
                  <a:pt x="1070" y="1368"/>
                </a:lnTo>
                <a:lnTo>
                  <a:pt x="1081" y="1376"/>
                </a:lnTo>
                <a:lnTo>
                  <a:pt x="1089" y="1381"/>
                </a:lnTo>
                <a:lnTo>
                  <a:pt x="1098" y="1386"/>
                </a:lnTo>
                <a:lnTo>
                  <a:pt x="1109" y="1390"/>
                </a:lnTo>
                <a:lnTo>
                  <a:pt x="1118" y="1393"/>
                </a:lnTo>
                <a:lnTo>
                  <a:pt x="1129" y="1395"/>
                </a:lnTo>
                <a:lnTo>
                  <a:pt x="1137" y="1395"/>
                </a:lnTo>
                <a:lnTo>
                  <a:pt x="1146" y="1398"/>
                </a:lnTo>
                <a:lnTo>
                  <a:pt x="1157" y="1398"/>
                </a:lnTo>
                <a:lnTo>
                  <a:pt x="1166" y="1400"/>
                </a:lnTo>
                <a:lnTo>
                  <a:pt x="0" y="1400"/>
                </a:lnTo>
                <a:close/>
              </a:path>
            </a:pathLst>
          </a:custGeom>
          <a:solidFill>
            <a:schemeClr val="accent5">
              <a:lumMod val="90000"/>
              <a:alpha val="68000"/>
            </a:schemeClr>
          </a:solidFill>
          <a:ln w="9525">
            <a:noFill/>
            <a:round/>
            <a:headEnd/>
            <a:tailEnd/>
          </a:ln>
        </p:spPr>
        <p:txBody>
          <a:bodyPr/>
          <a:lstStyle/>
          <a:p>
            <a:endParaRPr lang="en-US" sz="1800"/>
          </a:p>
        </p:txBody>
      </p:sp>
      <p:sp>
        <p:nvSpPr>
          <p:cNvPr id="60425" name="Freeform 8"/>
          <p:cNvSpPr>
            <a:spLocks/>
          </p:cNvSpPr>
          <p:nvPr/>
        </p:nvSpPr>
        <p:spPr bwMode="auto">
          <a:xfrm>
            <a:off x="3329440" y="4717760"/>
            <a:ext cx="43375" cy="6338"/>
          </a:xfrm>
          <a:custGeom>
            <a:avLst/>
            <a:gdLst>
              <a:gd name="T0" fmla="*/ 0 w 20"/>
              <a:gd name="T1" fmla="*/ 26 h 4"/>
              <a:gd name="T2" fmla="*/ 26 w 20"/>
              <a:gd name="T3" fmla="*/ 17 h 4"/>
              <a:gd name="T4" fmla="*/ 149 w 20"/>
              <a:gd name="T5" fmla="*/ 0 h 4"/>
              <a:gd name="T6" fmla="*/ 119 w 20"/>
              <a:gd name="T7" fmla="*/ 26 h 4"/>
              <a:gd name="T8" fmla="*/ 0 w 20"/>
              <a:gd name="T9" fmla="*/ 26 h 4"/>
              <a:gd name="T10" fmla="*/ 0 60000 65536"/>
              <a:gd name="T11" fmla="*/ 0 60000 65536"/>
              <a:gd name="T12" fmla="*/ 0 60000 65536"/>
              <a:gd name="T13" fmla="*/ 0 60000 65536"/>
              <a:gd name="T14" fmla="*/ 0 60000 65536"/>
              <a:gd name="T15" fmla="*/ 0 w 20"/>
              <a:gd name="T16" fmla="*/ 0 h 4"/>
              <a:gd name="T17" fmla="*/ 20 w 20"/>
              <a:gd name="T18" fmla="*/ 4 h 4"/>
            </a:gdLst>
            <a:ahLst/>
            <a:cxnLst>
              <a:cxn ang="T10">
                <a:pos x="T0" y="T1"/>
              </a:cxn>
              <a:cxn ang="T11">
                <a:pos x="T2" y="T3"/>
              </a:cxn>
              <a:cxn ang="T12">
                <a:pos x="T4" y="T5"/>
              </a:cxn>
              <a:cxn ang="T13">
                <a:pos x="T6" y="T7"/>
              </a:cxn>
              <a:cxn ang="T14">
                <a:pos x="T8" y="T9"/>
              </a:cxn>
            </a:cxnLst>
            <a:rect l="T15" t="T16" r="T17" b="T18"/>
            <a:pathLst>
              <a:path w="20" h="4">
                <a:moveTo>
                  <a:pt x="0" y="4"/>
                </a:moveTo>
                <a:lnTo>
                  <a:pt x="4" y="2"/>
                </a:lnTo>
                <a:lnTo>
                  <a:pt x="20" y="0"/>
                </a:lnTo>
                <a:lnTo>
                  <a:pt x="16" y="4"/>
                </a:lnTo>
                <a:lnTo>
                  <a:pt x="0" y="4"/>
                </a:lnTo>
                <a:close/>
              </a:path>
            </a:pathLst>
          </a:custGeom>
          <a:solidFill>
            <a:srgbClr val="BF00BF"/>
          </a:solidFill>
          <a:ln w="6350">
            <a:solidFill>
              <a:srgbClr val="000000"/>
            </a:solidFill>
            <a:round/>
            <a:headEnd/>
            <a:tailEnd/>
          </a:ln>
        </p:spPr>
        <p:txBody>
          <a:bodyPr/>
          <a:lstStyle/>
          <a:p>
            <a:endParaRPr lang="en-US" sz="1800"/>
          </a:p>
        </p:txBody>
      </p:sp>
      <p:sp>
        <p:nvSpPr>
          <p:cNvPr id="60426" name="Freeform 9"/>
          <p:cNvSpPr>
            <a:spLocks/>
          </p:cNvSpPr>
          <p:nvPr/>
        </p:nvSpPr>
        <p:spPr bwMode="auto">
          <a:xfrm>
            <a:off x="3364139" y="4717760"/>
            <a:ext cx="53785" cy="6338"/>
          </a:xfrm>
          <a:custGeom>
            <a:avLst/>
            <a:gdLst>
              <a:gd name="T0" fmla="*/ 0 w 24"/>
              <a:gd name="T1" fmla="*/ 26 h 4"/>
              <a:gd name="T2" fmla="*/ 36 w 24"/>
              <a:gd name="T3" fmla="*/ 0 h 4"/>
              <a:gd name="T4" fmla="*/ 242 w 24"/>
              <a:gd name="T5" fmla="*/ 0 h 4"/>
              <a:gd name="T6" fmla="*/ 161 w 24"/>
              <a:gd name="T7" fmla="*/ 17 h 4"/>
              <a:gd name="T8" fmla="*/ 0 w 24"/>
              <a:gd name="T9" fmla="*/ 26 h 4"/>
              <a:gd name="T10" fmla="*/ 0 60000 65536"/>
              <a:gd name="T11" fmla="*/ 0 60000 65536"/>
              <a:gd name="T12" fmla="*/ 0 60000 65536"/>
              <a:gd name="T13" fmla="*/ 0 60000 65536"/>
              <a:gd name="T14" fmla="*/ 0 60000 65536"/>
              <a:gd name="T15" fmla="*/ 0 w 24"/>
              <a:gd name="T16" fmla="*/ 0 h 4"/>
              <a:gd name="T17" fmla="*/ 24 w 24"/>
              <a:gd name="T18" fmla="*/ 4 h 4"/>
            </a:gdLst>
            <a:ahLst/>
            <a:cxnLst>
              <a:cxn ang="T10">
                <a:pos x="T0" y="T1"/>
              </a:cxn>
              <a:cxn ang="T11">
                <a:pos x="T2" y="T3"/>
              </a:cxn>
              <a:cxn ang="T12">
                <a:pos x="T4" y="T5"/>
              </a:cxn>
              <a:cxn ang="T13">
                <a:pos x="T6" y="T7"/>
              </a:cxn>
              <a:cxn ang="T14">
                <a:pos x="T8" y="T9"/>
              </a:cxn>
            </a:cxnLst>
            <a:rect l="T15" t="T16" r="T17" b="T18"/>
            <a:pathLst>
              <a:path w="24" h="4">
                <a:moveTo>
                  <a:pt x="0" y="4"/>
                </a:moveTo>
                <a:lnTo>
                  <a:pt x="4" y="0"/>
                </a:lnTo>
                <a:lnTo>
                  <a:pt x="24" y="0"/>
                </a:lnTo>
                <a:lnTo>
                  <a:pt x="16" y="2"/>
                </a:lnTo>
                <a:lnTo>
                  <a:pt x="0" y="4"/>
                </a:lnTo>
                <a:close/>
              </a:path>
            </a:pathLst>
          </a:custGeom>
          <a:solidFill>
            <a:srgbClr val="BF00BF"/>
          </a:solidFill>
          <a:ln w="6350">
            <a:solidFill>
              <a:srgbClr val="000000"/>
            </a:solidFill>
            <a:round/>
            <a:headEnd/>
            <a:tailEnd/>
          </a:ln>
        </p:spPr>
        <p:txBody>
          <a:bodyPr/>
          <a:lstStyle/>
          <a:p>
            <a:endParaRPr lang="en-US" sz="1800"/>
          </a:p>
        </p:txBody>
      </p:sp>
      <p:sp>
        <p:nvSpPr>
          <p:cNvPr id="60427" name="Freeform 10"/>
          <p:cNvSpPr>
            <a:spLocks/>
          </p:cNvSpPr>
          <p:nvPr/>
        </p:nvSpPr>
        <p:spPr bwMode="auto">
          <a:xfrm>
            <a:off x="3400574" y="4717760"/>
            <a:ext cx="53785" cy="3803"/>
          </a:xfrm>
          <a:custGeom>
            <a:avLst/>
            <a:gdLst>
              <a:gd name="T0" fmla="*/ 0 w 24"/>
              <a:gd name="T1" fmla="*/ 63 h 2"/>
              <a:gd name="T2" fmla="*/ 79 w 24"/>
              <a:gd name="T3" fmla="*/ 0 h 2"/>
              <a:gd name="T4" fmla="*/ 242 w 24"/>
              <a:gd name="T5" fmla="*/ 0 h 2"/>
              <a:gd name="T6" fmla="*/ 207 w 24"/>
              <a:gd name="T7" fmla="*/ 63 h 2"/>
              <a:gd name="T8" fmla="*/ 0 w 24"/>
              <a:gd name="T9" fmla="*/ 63 h 2"/>
              <a:gd name="T10" fmla="*/ 0 60000 65536"/>
              <a:gd name="T11" fmla="*/ 0 60000 65536"/>
              <a:gd name="T12" fmla="*/ 0 60000 65536"/>
              <a:gd name="T13" fmla="*/ 0 60000 65536"/>
              <a:gd name="T14" fmla="*/ 0 60000 65536"/>
              <a:gd name="T15" fmla="*/ 0 w 24"/>
              <a:gd name="T16" fmla="*/ 0 h 2"/>
              <a:gd name="T17" fmla="*/ 24 w 24"/>
              <a:gd name="T18" fmla="*/ 2 h 2"/>
            </a:gdLst>
            <a:ahLst/>
            <a:cxnLst>
              <a:cxn ang="T10">
                <a:pos x="T0" y="T1"/>
              </a:cxn>
              <a:cxn ang="T11">
                <a:pos x="T2" y="T3"/>
              </a:cxn>
              <a:cxn ang="T12">
                <a:pos x="T4" y="T5"/>
              </a:cxn>
              <a:cxn ang="T13">
                <a:pos x="T6" y="T7"/>
              </a:cxn>
              <a:cxn ang="T14">
                <a:pos x="T8" y="T9"/>
              </a:cxn>
            </a:cxnLst>
            <a:rect l="T15" t="T16" r="T17" b="T18"/>
            <a:pathLst>
              <a:path w="24" h="2">
                <a:moveTo>
                  <a:pt x="0" y="2"/>
                </a:moveTo>
                <a:lnTo>
                  <a:pt x="8" y="0"/>
                </a:lnTo>
                <a:lnTo>
                  <a:pt x="24" y="0"/>
                </a:lnTo>
                <a:lnTo>
                  <a:pt x="20" y="2"/>
                </a:lnTo>
                <a:lnTo>
                  <a:pt x="0" y="2"/>
                </a:lnTo>
                <a:close/>
              </a:path>
            </a:pathLst>
          </a:custGeom>
          <a:solidFill>
            <a:srgbClr val="BF00BF"/>
          </a:solidFill>
          <a:ln w="6350">
            <a:solidFill>
              <a:srgbClr val="000000"/>
            </a:solidFill>
            <a:round/>
            <a:headEnd/>
            <a:tailEnd/>
          </a:ln>
        </p:spPr>
        <p:txBody>
          <a:bodyPr/>
          <a:lstStyle/>
          <a:p>
            <a:endParaRPr lang="en-US" sz="1800"/>
          </a:p>
        </p:txBody>
      </p:sp>
      <p:sp>
        <p:nvSpPr>
          <p:cNvPr id="60428" name="Freeform 11"/>
          <p:cNvSpPr>
            <a:spLocks/>
          </p:cNvSpPr>
          <p:nvPr/>
        </p:nvSpPr>
        <p:spPr bwMode="auto">
          <a:xfrm>
            <a:off x="3445684" y="4713958"/>
            <a:ext cx="43375" cy="7605"/>
          </a:xfrm>
          <a:custGeom>
            <a:avLst/>
            <a:gdLst>
              <a:gd name="T0" fmla="*/ 0 w 20"/>
              <a:gd name="T1" fmla="*/ 141 h 4"/>
              <a:gd name="T2" fmla="*/ 26 w 20"/>
              <a:gd name="T3" fmla="*/ 63 h 4"/>
              <a:gd name="T4" fmla="*/ 149 w 20"/>
              <a:gd name="T5" fmla="*/ 0 h 4"/>
              <a:gd name="T6" fmla="*/ 119 w 20"/>
              <a:gd name="T7" fmla="*/ 63 h 4"/>
              <a:gd name="T8" fmla="*/ 0 w 20"/>
              <a:gd name="T9" fmla="*/ 141 h 4"/>
              <a:gd name="T10" fmla="*/ 0 60000 65536"/>
              <a:gd name="T11" fmla="*/ 0 60000 65536"/>
              <a:gd name="T12" fmla="*/ 0 60000 65536"/>
              <a:gd name="T13" fmla="*/ 0 60000 65536"/>
              <a:gd name="T14" fmla="*/ 0 60000 65536"/>
              <a:gd name="T15" fmla="*/ 0 w 20"/>
              <a:gd name="T16" fmla="*/ 0 h 4"/>
              <a:gd name="T17" fmla="*/ 20 w 20"/>
              <a:gd name="T18" fmla="*/ 4 h 4"/>
            </a:gdLst>
            <a:ahLst/>
            <a:cxnLst>
              <a:cxn ang="T10">
                <a:pos x="T0" y="T1"/>
              </a:cxn>
              <a:cxn ang="T11">
                <a:pos x="T2" y="T3"/>
              </a:cxn>
              <a:cxn ang="T12">
                <a:pos x="T4" y="T5"/>
              </a:cxn>
              <a:cxn ang="T13">
                <a:pos x="T6" y="T7"/>
              </a:cxn>
              <a:cxn ang="T14">
                <a:pos x="T8" y="T9"/>
              </a:cxn>
            </a:cxnLst>
            <a:rect l="T15" t="T16" r="T17" b="T18"/>
            <a:pathLst>
              <a:path w="20" h="4">
                <a:moveTo>
                  <a:pt x="0" y="4"/>
                </a:moveTo>
                <a:lnTo>
                  <a:pt x="4" y="2"/>
                </a:lnTo>
                <a:lnTo>
                  <a:pt x="20" y="0"/>
                </a:lnTo>
                <a:lnTo>
                  <a:pt x="16" y="2"/>
                </a:lnTo>
                <a:lnTo>
                  <a:pt x="0" y="4"/>
                </a:lnTo>
                <a:close/>
              </a:path>
            </a:pathLst>
          </a:custGeom>
          <a:solidFill>
            <a:srgbClr val="BF00BF"/>
          </a:solidFill>
          <a:ln w="6350">
            <a:solidFill>
              <a:srgbClr val="000000"/>
            </a:solidFill>
            <a:round/>
            <a:headEnd/>
            <a:tailEnd/>
          </a:ln>
        </p:spPr>
        <p:txBody>
          <a:bodyPr/>
          <a:lstStyle/>
          <a:p>
            <a:endParaRPr lang="en-US" sz="1800"/>
          </a:p>
        </p:txBody>
      </p:sp>
      <p:sp>
        <p:nvSpPr>
          <p:cNvPr id="60429" name="Freeform 12"/>
          <p:cNvSpPr>
            <a:spLocks/>
          </p:cNvSpPr>
          <p:nvPr/>
        </p:nvSpPr>
        <p:spPr bwMode="auto">
          <a:xfrm>
            <a:off x="3480383" y="4713958"/>
            <a:ext cx="53785" cy="3803"/>
          </a:xfrm>
          <a:custGeom>
            <a:avLst/>
            <a:gdLst>
              <a:gd name="T0" fmla="*/ 0 w 24"/>
              <a:gd name="T1" fmla="*/ 63 h 2"/>
              <a:gd name="T2" fmla="*/ 36 w 24"/>
              <a:gd name="T3" fmla="*/ 0 h 2"/>
              <a:gd name="T4" fmla="*/ 242 w 24"/>
              <a:gd name="T5" fmla="*/ 0 h 2"/>
              <a:gd name="T6" fmla="*/ 161 w 24"/>
              <a:gd name="T7" fmla="*/ 63 h 2"/>
              <a:gd name="T8" fmla="*/ 0 w 24"/>
              <a:gd name="T9" fmla="*/ 63 h 2"/>
              <a:gd name="T10" fmla="*/ 0 60000 65536"/>
              <a:gd name="T11" fmla="*/ 0 60000 65536"/>
              <a:gd name="T12" fmla="*/ 0 60000 65536"/>
              <a:gd name="T13" fmla="*/ 0 60000 65536"/>
              <a:gd name="T14" fmla="*/ 0 60000 65536"/>
              <a:gd name="T15" fmla="*/ 0 w 24"/>
              <a:gd name="T16" fmla="*/ 0 h 2"/>
              <a:gd name="T17" fmla="*/ 24 w 24"/>
              <a:gd name="T18" fmla="*/ 2 h 2"/>
            </a:gdLst>
            <a:ahLst/>
            <a:cxnLst>
              <a:cxn ang="T10">
                <a:pos x="T0" y="T1"/>
              </a:cxn>
              <a:cxn ang="T11">
                <a:pos x="T2" y="T3"/>
              </a:cxn>
              <a:cxn ang="T12">
                <a:pos x="T4" y="T5"/>
              </a:cxn>
              <a:cxn ang="T13">
                <a:pos x="T6" y="T7"/>
              </a:cxn>
              <a:cxn ang="T14">
                <a:pos x="T8" y="T9"/>
              </a:cxn>
            </a:cxnLst>
            <a:rect l="T15" t="T16" r="T17" b="T18"/>
            <a:pathLst>
              <a:path w="24" h="2">
                <a:moveTo>
                  <a:pt x="0" y="2"/>
                </a:moveTo>
                <a:lnTo>
                  <a:pt x="4" y="0"/>
                </a:lnTo>
                <a:lnTo>
                  <a:pt x="24" y="0"/>
                </a:lnTo>
                <a:lnTo>
                  <a:pt x="16" y="2"/>
                </a:lnTo>
                <a:lnTo>
                  <a:pt x="0" y="2"/>
                </a:lnTo>
                <a:close/>
              </a:path>
            </a:pathLst>
          </a:custGeom>
          <a:solidFill>
            <a:srgbClr val="BF00BF"/>
          </a:solidFill>
          <a:ln w="6350">
            <a:solidFill>
              <a:srgbClr val="000000"/>
            </a:solidFill>
            <a:round/>
            <a:headEnd/>
            <a:tailEnd/>
          </a:ln>
        </p:spPr>
        <p:txBody>
          <a:bodyPr/>
          <a:lstStyle/>
          <a:p>
            <a:endParaRPr lang="en-US" sz="1800"/>
          </a:p>
        </p:txBody>
      </p:sp>
      <p:sp>
        <p:nvSpPr>
          <p:cNvPr id="60430" name="Freeform 13"/>
          <p:cNvSpPr>
            <a:spLocks/>
          </p:cNvSpPr>
          <p:nvPr/>
        </p:nvSpPr>
        <p:spPr bwMode="auto">
          <a:xfrm>
            <a:off x="3516818" y="4710155"/>
            <a:ext cx="53785" cy="7605"/>
          </a:xfrm>
          <a:custGeom>
            <a:avLst/>
            <a:gdLst>
              <a:gd name="T0" fmla="*/ 0 w 24"/>
              <a:gd name="T1" fmla="*/ 141 h 4"/>
              <a:gd name="T2" fmla="*/ 79 w 24"/>
              <a:gd name="T3" fmla="*/ 63 h 4"/>
              <a:gd name="T4" fmla="*/ 242 w 24"/>
              <a:gd name="T5" fmla="*/ 0 h 4"/>
              <a:gd name="T6" fmla="*/ 207 w 24"/>
              <a:gd name="T7" fmla="*/ 63 h 4"/>
              <a:gd name="T8" fmla="*/ 0 w 24"/>
              <a:gd name="T9" fmla="*/ 141 h 4"/>
              <a:gd name="T10" fmla="*/ 0 60000 65536"/>
              <a:gd name="T11" fmla="*/ 0 60000 65536"/>
              <a:gd name="T12" fmla="*/ 0 60000 65536"/>
              <a:gd name="T13" fmla="*/ 0 60000 65536"/>
              <a:gd name="T14" fmla="*/ 0 60000 65536"/>
              <a:gd name="T15" fmla="*/ 0 w 24"/>
              <a:gd name="T16" fmla="*/ 0 h 4"/>
              <a:gd name="T17" fmla="*/ 24 w 24"/>
              <a:gd name="T18" fmla="*/ 4 h 4"/>
            </a:gdLst>
            <a:ahLst/>
            <a:cxnLst>
              <a:cxn ang="T10">
                <a:pos x="T0" y="T1"/>
              </a:cxn>
              <a:cxn ang="T11">
                <a:pos x="T2" y="T3"/>
              </a:cxn>
              <a:cxn ang="T12">
                <a:pos x="T4" y="T5"/>
              </a:cxn>
              <a:cxn ang="T13">
                <a:pos x="T6" y="T7"/>
              </a:cxn>
              <a:cxn ang="T14">
                <a:pos x="T8" y="T9"/>
              </a:cxn>
            </a:cxnLst>
            <a:rect l="T15" t="T16" r="T17" b="T18"/>
            <a:pathLst>
              <a:path w="24" h="4">
                <a:moveTo>
                  <a:pt x="0" y="4"/>
                </a:moveTo>
                <a:lnTo>
                  <a:pt x="8" y="2"/>
                </a:lnTo>
                <a:lnTo>
                  <a:pt x="24" y="0"/>
                </a:lnTo>
                <a:lnTo>
                  <a:pt x="20" y="2"/>
                </a:lnTo>
                <a:lnTo>
                  <a:pt x="0" y="4"/>
                </a:lnTo>
                <a:close/>
              </a:path>
            </a:pathLst>
          </a:custGeom>
          <a:solidFill>
            <a:srgbClr val="BF00BF"/>
          </a:solidFill>
          <a:ln w="6350">
            <a:solidFill>
              <a:srgbClr val="000000"/>
            </a:solidFill>
            <a:round/>
            <a:headEnd/>
            <a:tailEnd/>
          </a:ln>
        </p:spPr>
        <p:txBody>
          <a:bodyPr/>
          <a:lstStyle/>
          <a:p>
            <a:endParaRPr lang="en-US" sz="1800"/>
          </a:p>
        </p:txBody>
      </p:sp>
      <p:sp>
        <p:nvSpPr>
          <p:cNvPr id="60431" name="Freeform 14"/>
          <p:cNvSpPr>
            <a:spLocks/>
          </p:cNvSpPr>
          <p:nvPr/>
        </p:nvSpPr>
        <p:spPr bwMode="auto">
          <a:xfrm>
            <a:off x="3560193" y="4705085"/>
            <a:ext cx="53785" cy="8873"/>
          </a:xfrm>
          <a:custGeom>
            <a:avLst/>
            <a:gdLst>
              <a:gd name="T0" fmla="*/ 0 w 24"/>
              <a:gd name="T1" fmla="*/ 108 h 5"/>
              <a:gd name="T2" fmla="*/ 36 w 24"/>
              <a:gd name="T3" fmla="*/ 57 h 5"/>
              <a:gd name="T4" fmla="*/ 242 w 24"/>
              <a:gd name="T5" fmla="*/ 0 h 5"/>
              <a:gd name="T6" fmla="*/ 161 w 24"/>
              <a:gd name="T7" fmla="*/ 57 h 5"/>
              <a:gd name="T8" fmla="*/ 0 w 24"/>
              <a:gd name="T9" fmla="*/ 108 h 5"/>
              <a:gd name="T10" fmla="*/ 0 60000 65536"/>
              <a:gd name="T11" fmla="*/ 0 60000 65536"/>
              <a:gd name="T12" fmla="*/ 0 60000 65536"/>
              <a:gd name="T13" fmla="*/ 0 60000 65536"/>
              <a:gd name="T14" fmla="*/ 0 60000 65536"/>
              <a:gd name="T15" fmla="*/ 0 w 24"/>
              <a:gd name="T16" fmla="*/ 0 h 5"/>
              <a:gd name="T17" fmla="*/ 24 w 24"/>
              <a:gd name="T18" fmla="*/ 5 h 5"/>
            </a:gdLst>
            <a:ahLst/>
            <a:cxnLst>
              <a:cxn ang="T10">
                <a:pos x="T0" y="T1"/>
              </a:cxn>
              <a:cxn ang="T11">
                <a:pos x="T2" y="T3"/>
              </a:cxn>
              <a:cxn ang="T12">
                <a:pos x="T4" y="T5"/>
              </a:cxn>
              <a:cxn ang="T13">
                <a:pos x="T6" y="T7"/>
              </a:cxn>
              <a:cxn ang="T14">
                <a:pos x="T8" y="T9"/>
              </a:cxn>
            </a:cxnLst>
            <a:rect l="T15" t="T16" r="T17" b="T18"/>
            <a:pathLst>
              <a:path w="24" h="5">
                <a:moveTo>
                  <a:pt x="0" y="5"/>
                </a:moveTo>
                <a:lnTo>
                  <a:pt x="4" y="3"/>
                </a:lnTo>
                <a:lnTo>
                  <a:pt x="24" y="0"/>
                </a:lnTo>
                <a:lnTo>
                  <a:pt x="16" y="3"/>
                </a:lnTo>
                <a:lnTo>
                  <a:pt x="0" y="5"/>
                </a:lnTo>
                <a:close/>
              </a:path>
            </a:pathLst>
          </a:custGeom>
          <a:solidFill>
            <a:srgbClr val="BF00BF"/>
          </a:solidFill>
          <a:ln w="6350">
            <a:solidFill>
              <a:srgbClr val="000000"/>
            </a:solidFill>
            <a:round/>
            <a:headEnd/>
            <a:tailEnd/>
          </a:ln>
        </p:spPr>
        <p:txBody>
          <a:bodyPr/>
          <a:lstStyle/>
          <a:p>
            <a:endParaRPr lang="en-US" sz="1800"/>
          </a:p>
        </p:txBody>
      </p:sp>
      <p:sp>
        <p:nvSpPr>
          <p:cNvPr id="60432" name="Freeform 15"/>
          <p:cNvSpPr>
            <a:spLocks/>
          </p:cNvSpPr>
          <p:nvPr/>
        </p:nvSpPr>
        <p:spPr bwMode="auto">
          <a:xfrm>
            <a:off x="3596628" y="4702550"/>
            <a:ext cx="53785" cy="7605"/>
          </a:xfrm>
          <a:custGeom>
            <a:avLst/>
            <a:gdLst>
              <a:gd name="T0" fmla="*/ 0 w 24"/>
              <a:gd name="T1" fmla="*/ 24 h 5"/>
              <a:gd name="T2" fmla="*/ 79 w 24"/>
              <a:gd name="T3" fmla="*/ 2 h 5"/>
              <a:gd name="T4" fmla="*/ 242 w 24"/>
              <a:gd name="T5" fmla="*/ 0 h 5"/>
              <a:gd name="T6" fmla="*/ 161 w 24"/>
              <a:gd name="T7" fmla="*/ 2 h 5"/>
              <a:gd name="T8" fmla="*/ 0 w 24"/>
              <a:gd name="T9" fmla="*/ 24 h 5"/>
              <a:gd name="T10" fmla="*/ 0 60000 65536"/>
              <a:gd name="T11" fmla="*/ 0 60000 65536"/>
              <a:gd name="T12" fmla="*/ 0 60000 65536"/>
              <a:gd name="T13" fmla="*/ 0 60000 65536"/>
              <a:gd name="T14" fmla="*/ 0 60000 65536"/>
              <a:gd name="T15" fmla="*/ 0 w 24"/>
              <a:gd name="T16" fmla="*/ 0 h 5"/>
              <a:gd name="T17" fmla="*/ 24 w 24"/>
              <a:gd name="T18" fmla="*/ 5 h 5"/>
            </a:gdLst>
            <a:ahLst/>
            <a:cxnLst>
              <a:cxn ang="T10">
                <a:pos x="T0" y="T1"/>
              </a:cxn>
              <a:cxn ang="T11">
                <a:pos x="T2" y="T3"/>
              </a:cxn>
              <a:cxn ang="T12">
                <a:pos x="T4" y="T5"/>
              </a:cxn>
              <a:cxn ang="T13">
                <a:pos x="T6" y="T7"/>
              </a:cxn>
              <a:cxn ang="T14">
                <a:pos x="T8" y="T9"/>
              </a:cxn>
            </a:cxnLst>
            <a:rect l="T15" t="T16" r="T17" b="T18"/>
            <a:pathLst>
              <a:path w="24" h="5">
                <a:moveTo>
                  <a:pt x="0" y="5"/>
                </a:moveTo>
                <a:lnTo>
                  <a:pt x="8" y="2"/>
                </a:lnTo>
                <a:lnTo>
                  <a:pt x="24" y="0"/>
                </a:lnTo>
                <a:lnTo>
                  <a:pt x="16" y="2"/>
                </a:lnTo>
                <a:lnTo>
                  <a:pt x="0" y="5"/>
                </a:lnTo>
                <a:close/>
              </a:path>
            </a:pathLst>
          </a:custGeom>
          <a:solidFill>
            <a:srgbClr val="BF00BF"/>
          </a:solidFill>
          <a:ln w="6350">
            <a:solidFill>
              <a:srgbClr val="000000"/>
            </a:solidFill>
            <a:round/>
            <a:headEnd/>
            <a:tailEnd/>
          </a:ln>
        </p:spPr>
        <p:txBody>
          <a:bodyPr/>
          <a:lstStyle/>
          <a:p>
            <a:endParaRPr lang="en-US" sz="1800"/>
          </a:p>
        </p:txBody>
      </p:sp>
      <p:sp>
        <p:nvSpPr>
          <p:cNvPr id="60433" name="Freeform 16"/>
          <p:cNvSpPr>
            <a:spLocks/>
          </p:cNvSpPr>
          <p:nvPr/>
        </p:nvSpPr>
        <p:spPr bwMode="auto">
          <a:xfrm>
            <a:off x="3633062" y="4694945"/>
            <a:ext cx="52050" cy="10140"/>
          </a:xfrm>
          <a:custGeom>
            <a:avLst/>
            <a:gdLst>
              <a:gd name="T0" fmla="*/ 0 w 24"/>
              <a:gd name="T1" fmla="*/ 85 h 6"/>
              <a:gd name="T2" fmla="*/ 61 w 24"/>
              <a:gd name="T3" fmla="*/ 49 h 6"/>
              <a:gd name="T4" fmla="*/ 176 w 24"/>
              <a:gd name="T5" fmla="*/ 0 h 6"/>
              <a:gd name="T6" fmla="*/ 149 w 24"/>
              <a:gd name="T7" fmla="*/ 28 h 6"/>
              <a:gd name="T8" fmla="*/ 0 w 24"/>
              <a:gd name="T9" fmla="*/ 85 h 6"/>
              <a:gd name="T10" fmla="*/ 0 60000 65536"/>
              <a:gd name="T11" fmla="*/ 0 60000 65536"/>
              <a:gd name="T12" fmla="*/ 0 60000 65536"/>
              <a:gd name="T13" fmla="*/ 0 60000 65536"/>
              <a:gd name="T14" fmla="*/ 0 60000 65536"/>
              <a:gd name="T15" fmla="*/ 0 w 24"/>
              <a:gd name="T16" fmla="*/ 0 h 6"/>
              <a:gd name="T17" fmla="*/ 24 w 24"/>
              <a:gd name="T18" fmla="*/ 6 h 6"/>
            </a:gdLst>
            <a:ahLst/>
            <a:cxnLst>
              <a:cxn ang="T10">
                <a:pos x="T0" y="T1"/>
              </a:cxn>
              <a:cxn ang="T11">
                <a:pos x="T2" y="T3"/>
              </a:cxn>
              <a:cxn ang="T12">
                <a:pos x="T4" y="T5"/>
              </a:cxn>
              <a:cxn ang="T13">
                <a:pos x="T6" y="T7"/>
              </a:cxn>
              <a:cxn ang="T14">
                <a:pos x="T8" y="T9"/>
              </a:cxn>
            </a:cxnLst>
            <a:rect l="T15" t="T16" r="T17" b="T18"/>
            <a:pathLst>
              <a:path w="24" h="6">
                <a:moveTo>
                  <a:pt x="0" y="6"/>
                </a:moveTo>
                <a:lnTo>
                  <a:pt x="8" y="4"/>
                </a:lnTo>
                <a:lnTo>
                  <a:pt x="24" y="0"/>
                </a:lnTo>
                <a:lnTo>
                  <a:pt x="20" y="2"/>
                </a:lnTo>
                <a:lnTo>
                  <a:pt x="0" y="6"/>
                </a:lnTo>
                <a:close/>
              </a:path>
            </a:pathLst>
          </a:custGeom>
          <a:solidFill>
            <a:srgbClr val="BF00BF"/>
          </a:solidFill>
          <a:ln w="6350">
            <a:solidFill>
              <a:srgbClr val="000000"/>
            </a:solidFill>
            <a:round/>
            <a:headEnd/>
            <a:tailEnd/>
          </a:ln>
        </p:spPr>
        <p:txBody>
          <a:bodyPr/>
          <a:lstStyle/>
          <a:p>
            <a:endParaRPr lang="en-US" sz="1800"/>
          </a:p>
        </p:txBody>
      </p:sp>
      <p:sp>
        <p:nvSpPr>
          <p:cNvPr id="60434" name="Freeform 17"/>
          <p:cNvSpPr>
            <a:spLocks/>
          </p:cNvSpPr>
          <p:nvPr/>
        </p:nvSpPr>
        <p:spPr bwMode="auto">
          <a:xfrm>
            <a:off x="3676437" y="4687340"/>
            <a:ext cx="53785" cy="11408"/>
          </a:xfrm>
          <a:custGeom>
            <a:avLst/>
            <a:gdLst>
              <a:gd name="T0" fmla="*/ 0 w 24"/>
              <a:gd name="T1" fmla="*/ 243 h 6"/>
              <a:gd name="T2" fmla="*/ 36 w 24"/>
              <a:gd name="T3" fmla="*/ 162 h 6"/>
              <a:gd name="T4" fmla="*/ 242 w 24"/>
              <a:gd name="T5" fmla="*/ 0 h 6"/>
              <a:gd name="T6" fmla="*/ 161 w 24"/>
              <a:gd name="T7" fmla="*/ 90 h 6"/>
              <a:gd name="T8" fmla="*/ 0 w 24"/>
              <a:gd name="T9" fmla="*/ 243 h 6"/>
              <a:gd name="T10" fmla="*/ 0 60000 65536"/>
              <a:gd name="T11" fmla="*/ 0 60000 65536"/>
              <a:gd name="T12" fmla="*/ 0 60000 65536"/>
              <a:gd name="T13" fmla="*/ 0 60000 65536"/>
              <a:gd name="T14" fmla="*/ 0 60000 65536"/>
              <a:gd name="T15" fmla="*/ 0 w 24"/>
              <a:gd name="T16" fmla="*/ 0 h 6"/>
              <a:gd name="T17" fmla="*/ 24 w 24"/>
              <a:gd name="T18" fmla="*/ 6 h 6"/>
            </a:gdLst>
            <a:ahLst/>
            <a:cxnLst>
              <a:cxn ang="T10">
                <a:pos x="T0" y="T1"/>
              </a:cxn>
              <a:cxn ang="T11">
                <a:pos x="T2" y="T3"/>
              </a:cxn>
              <a:cxn ang="T12">
                <a:pos x="T4" y="T5"/>
              </a:cxn>
              <a:cxn ang="T13">
                <a:pos x="T6" y="T7"/>
              </a:cxn>
              <a:cxn ang="T14">
                <a:pos x="T8" y="T9"/>
              </a:cxn>
            </a:cxnLst>
            <a:rect l="T15" t="T16" r="T17" b="T18"/>
            <a:pathLst>
              <a:path w="24" h="6">
                <a:moveTo>
                  <a:pt x="0" y="6"/>
                </a:moveTo>
                <a:lnTo>
                  <a:pt x="4" y="4"/>
                </a:lnTo>
                <a:lnTo>
                  <a:pt x="24" y="0"/>
                </a:lnTo>
                <a:lnTo>
                  <a:pt x="16" y="2"/>
                </a:lnTo>
                <a:lnTo>
                  <a:pt x="0" y="6"/>
                </a:lnTo>
                <a:close/>
              </a:path>
            </a:pathLst>
          </a:custGeom>
          <a:solidFill>
            <a:srgbClr val="BF00BF"/>
          </a:solidFill>
          <a:ln w="6350">
            <a:solidFill>
              <a:srgbClr val="000000"/>
            </a:solidFill>
            <a:round/>
            <a:headEnd/>
            <a:tailEnd/>
          </a:ln>
        </p:spPr>
        <p:txBody>
          <a:bodyPr/>
          <a:lstStyle/>
          <a:p>
            <a:endParaRPr lang="en-US" sz="1800"/>
          </a:p>
        </p:txBody>
      </p:sp>
      <p:sp>
        <p:nvSpPr>
          <p:cNvPr id="60435" name="Freeform 18"/>
          <p:cNvSpPr>
            <a:spLocks/>
          </p:cNvSpPr>
          <p:nvPr/>
        </p:nvSpPr>
        <p:spPr bwMode="auto">
          <a:xfrm>
            <a:off x="3712872" y="4677200"/>
            <a:ext cx="53785" cy="13943"/>
          </a:xfrm>
          <a:custGeom>
            <a:avLst/>
            <a:gdLst>
              <a:gd name="T0" fmla="*/ 0 w 24"/>
              <a:gd name="T1" fmla="*/ 143 h 8"/>
              <a:gd name="T2" fmla="*/ 79 w 24"/>
              <a:gd name="T3" fmla="*/ 104 h 8"/>
              <a:gd name="T4" fmla="*/ 242 w 24"/>
              <a:gd name="T5" fmla="*/ 0 h 8"/>
              <a:gd name="T6" fmla="*/ 207 w 24"/>
              <a:gd name="T7" fmla="*/ 40 h 8"/>
              <a:gd name="T8" fmla="*/ 0 w 24"/>
              <a:gd name="T9" fmla="*/ 143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0" y="8"/>
                </a:moveTo>
                <a:lnTo>
                  <a:pt x="8" y="6"/>
                </a:lnTo>
                <a:lnTo>
                  <a:pt x="24" y="0"/>
                </a:lnTo>
                <a:lnTo>
                  <a:pt x="20" y="2"/>
                </a:lnTo>
                <a:lnTo>
                  <a:pt x="0" y="8"/>
                </a:lnTo>
                <a:close/>
              </a:path>
            </a:pathLst>
          </a:custGeom>
          <a:solidFill>
            <a:srgbClr val="BF00BF"/>
          </a:solidFill>
          <a:ln w="6350">
            <a:solidFill>
              <a:srgbClr val="000000"/>
            </a:solidFill>
            <a:round/>
            <a:headEnd/>
            <a:tailEnd/>
          </a:ln>
        </p:spPr>
        <p:txBody>
          <a:bodyPr/>
          <a:lstStyle/>
          <a:p>
            <a:endParaRPr lang="en-US" sz="1800"/>
          </a:p>
        </p:txBody>
      </p:sp>
      <p:sp>
        <p:nvSpPr>
          <p:cNvPr id="60436" name="Freeform 19"/>
          <p:cNvSpPr>
            <a:spLocks/>
          </p:cNvSpPr>
          <p:nvPr/>
        </p:nvSpPr>
        <p:spPr bwMode="auto">
          <a:xfrm>
            <a:off x="3757981" y="4668328"/>
            <a:ext cx="46845" cy="12675"/>
          </a:xfrm>
          <a:custGeom>
            <a:avLst/>
            <a:gdLst>
              <a:gd name="T0" fmla="*/ 0 w 21"/>
              <a:gd name="T1" fmla="*/ 171 h 7"/>
              <a:gd name="T2" fmla="*/ 36 w 21"/>
              <a:gd name="T3" fmla="*/ 120 h 7"/>
              <a:gd name="T4" fmla="*/ 203 w 21"/>
              <a:gd name="T5" fmla="*/ 0 h 7"/>
              <a:gd name="T6" fmla="*/ 162 w 21"/>
              <a:gd name="T7" fmla="*/ 56 h 7"/>
              <a:gd name="T8" fmla="*/ 0 w 21"/>
              <a:gd name="T9" fmla="*/ 171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0" y="7"/>
                </a:moveTo>
                <a:lnTo>
                  <a:pt x="4" y="5"/>
                </a:lnTo>
                <a:lnTo>
                  <a:pt x="21" y="0"/>
                </a:lnTo>
                <a:lnTo>
                  <a:pt x="17" y="2"/>
                </a:lnTo>
                <a:lnTo>
                  <a:pt x="0" y="7"/>
                </a:lnTo>
                <a:close/>
              </a:path>
            </a:pathLst>
          </a:custGeom>
          <a:solidFill>
            <a:srgbClr val="BF00BF"/>
          </a:solidFill>
          <a:ln w="6350">
            <a:solidFill>
              <a:srgbClr val="000000"/>
            </a:solidFill>
            <a:round/>
            <a:headEnd/>
            <a:tailEnd/>
          </a:ln>
        </p:spPr>
        <p:txBody>
          <a:bodyPr/>
          <a:lstStyle/>
          <a:p>
            <a:endParaRPr lang="en-US" sz="1800"/>
          </a:p>
        </p:txBody>
      </p:sp>
      <p:sp>
        <p:nvSpPr>
          <p:cNvPr id="60437" name="Freeform 20"/>
          <p:cNvSpPr>
            <a:spLocks/>
          </p:cNvSpPr>
          <p:nvPr/>
        </p:nvSpPr>
        <p:spPr bwMode="auto">
          <a:xfrm>
            <a:off x="3794416" y="4654385"/>
            <a:ext cx="53785" cy="17745"/>
          </a:xfrm>
          <a:custGeom>
            <a:avLst/>
            <a:gdLst>
              <a:gd name="T0" fmla="*/ 0 w 24"/>
              <a:gd name="T1" fmla="*/ 211 h 10"/>
              <a:gd name="T2" fmla="*/ 36 w 24"/>
              <a:gd name="T3" fmla="*/ 157 h 10"/>
              <a:gd name="T4" fmla="*/ 242 w 24"/>
              <a:gd name="T5" fmla="*/ 0 h 10"/>
              <a:gd name="T6" fmla="*/ 161 w 24"/>
              <a:gd name="T7" fmla="*/ 41 h 10"/>
              <a:gd name="T8" fmla="*/ 0 w 24"/>
              <a:gd name="T9" fmla="*/ 211 h 10"/>
              <a:gd name="T10" fmla="*/ 0 60000 65536"/>
              <a:gd name="T11" fmla="*/ 0 60000 65536"/>
              <a:gd name="T12" fmla="*/ 0 60000 65536"/>
              <a:gd name="T13" fmla="*/ 0 60000 65536"/>
              <a:gd name="T14" fmla="*/ 0 60000 65536"/>
              <a:gd name="T15" fmla="*/ 0 w 24"/>
              <a:gd name="T16" fmla="*/ 0 h 10"/>
              <a:gd name="T17" fmla="*/ 24 w 24"/>
              <a:gd name="T18" fmla="*/ 10 h 10"/>
            </a:gdLst>
            <a:ahLst/>
            <a:cxnLst>
              <a:cxn ang="T10">
                <a:pos x="T0" y="T1"/>
              </a:cxn>
              <a:cxn ang="T11">
                <a:pos x="T2" y="T3"/>
              </a:cxn>
              <a:cxn ang="T12">
                <a:pos x="T4" y="T5"/>
              </a:cxn>
              <a:cxn ang="T13">
                <a:pos x="T6" y="T7"/>
              </a:cxn>
              <a:cxn ang="T14">
                <a:pos x="T8" y="T9"/>
              </a:cxn>
            </a:cxnLst>
            <a:rect l="T15" t="T16" r="T17" b="T18"/>
            <a:pathLst>
              <a:path w="24" h="10">
                <a:moveTo>
                  <a:pt x="0" y="10"/>
                </a:moveTo>
                <a:lnTo>
                  <a:pt x="4" y="8"/>
                </a:lnTo>
                <a:lnTo>
                  <a:pt x="24" y="0"/>
                </a:lnTo>
                <a:lnTo>
                  <a:pt x="16" y="2"/>
                </a:lnTo>
                <a:lnTo>
                  <a:pt x="0" y="10"/>
                </a:lnTo>
                <a:close/>
              </a:path>
            </a:pathLst>
          </a:custGeom>
          <a:solidFill>
            <a:srgbClr val="800080"/>
          </a:solidFill>
          <a:ln w="6350">
            <a:solidFill>
              <a:srgbClr val="000000"/>
            </a:solidFill>
            <a:round/>
            <a:headEnd/>
            <a:tailEnd/>
          </a:ln>
        </p:spPr>
        <p:txBody>
          <a:bodyPr/>
          <a:lstStyle/>
          <a:p>
            <a:endParaRPr lang="en-US" sz="1800"/>
          </a:p>
        </p:txBody>
      </p:sp>
      <p:sp>
        <p:nvSpPr>
          <p:cNvPr id="60438" name="Freeform 21"/>
          <p:cNvSpPr>
            <a:spLocks/>
          </p:cNvSpPr>
          <p:nvPr/>
        </p:nvSpPr>
        <p:spPr bwMode="auto">
          <a:xfrm>
            <a:off x="3830851" y="4639175"/>
            <a:ext cx="53785" cy="19013"/>
          </a:xfrm>
          <a:custGeom>
            <a:avLst/>
            <a:gdLst>
              <a:gd name="T0" fmla="*/ 0 w 24"/>
              <a:gd name="T1" fmla="*/ 173 h 11"/>
              <a:gd name="T2" fmla="*/ 79 w 24"/>
              <a:gd name="T3" fmla="*/ 142 h 11"/>
              <a:gd name="T4" fmla="*/ 242 w 24"/>
              <a:gd name="T5" fmla="*/ 0 h 11"/>
              <a:gd name="T6" fmla="*/ 207 w 24"/>
              <a:gd name="T7" fmla="*/ 35 h 11"/>
              <a:gd name="T8" fmla="*/ 0 w 24"/>
              <a:gd name="T9" fmla="*/ 173 h 11"/>
              <a:gd name="T10" fmla="*/ 0 60000 65536"/>
              <a:gd name="T11" fmla="*/ 0 60000 65536"/>
              <a:gd name="T12" fmla="*/ 0 60000 65536"/>
              <a:gd name="T13" fmla="*/ 0 60000 65536"/>
              <a:gd name="T14" fmla="*/ 0 60000 65536"/>
              <a:gd name="T15" fmla="*/ 0 w 24"/>
              <a:gd name="T16" fmla="*/ 0 h 11"/>
              <a:gd name="T17" fmla="*/ 24 w 24"/>
              <a:gd name="T18" fmla="*/ 11 h 11"/>
            </a:gdLst>
            <a:ahLst/>
            <a:cxnLst>
              <a:cxn ang="T10">
                <a:pos x="T0" y="T1"/>
              </a:cxn>
              <a:cxn ang="T11">
                <a:pos x="T2" y="T3"/>
              </a:cxn>
              <a:cxn ang="T12">
                <a:pos x="T4" y="T5"/>
              </a:cxn>
              <a:cxn ang="T13">
                <a:pos x="T6" y="T7"/>
              </a:cxn>
              <a:cxn ang="T14">
                <a:pos x="T8" y="T9"/>
              </a:cxn>
            </a:cxnLst>
            <a:rect l="T15" t="T16" r="T17" b="T18"/>
            <a:pathLst>
              <a:path w="24" h="11">
                <a:moveTo>
                  <a:pt x="0" y="11"/>
                </a:moveTo>
                <a:lnTo>
                  <a:pt x="8" y="9"/>
                </a:lnTo>
                <a:lnTo>
                  <a:pt x="24" y="0"/>
                </a:lnTo>
                <a:lnTo>
                  <a:pt x="20" y="2"/>
                </a:lnTo>
                <a:lnTo>
                  <a:pt x="0" y="11"/>
                </a:lnTo>
                <a:close/>
              </a:path>
            </a:pathLst>
          </a:custGeom>
          <a:solidFill>
            <a:srgbClr val="800080"/>
          </a:solidFill>
          <a:ln w="6350">
            <a:solidFill>
              <a:srgbClr val="000000"/>
            </a:solidFill>
            <a:round/>
            <a:headEnd/>
            <a:tailEnd/>
          </a:ln>
        </p:spPr>
        <p:txBody>
          <a:bodyPr/>
          <a:lstStyle/>
          <a:p>
            <a:endParaRPr lang="en-US" sz="1800"/>
          </a:p>
        </p:txBody>
      </p:sp>
      <p:sp>
        <p:nvSpPr>
          <p:cNvPr id="60439" name="Freeform 22"/>
          <p:cNvSpPr>
            <a:spLocks/>
          </p:cNvSpPr>
          <p:nvPr/>
        </p:nvSpPr>
        <p:spPr bwMode="auto">
          <a:xfrm>
            <a:off x="3875960" y="4618895"/>
            <a:ext cx="53785" cy="22815"/>
          </a:xfrm>
          <a:custGeom>
            <a:avLst/>
            <a:gdLst>
              <a:gd name="T0" fmla="*/ 0 w 24"/>
              <a:gd name="T1" fmla="*/ 241 h 13"/>
              <a:gd name="T2" fmla="*/ 36 w 24"/>
              <a:gd name="T3" fmla="*/ 201 h 13"/>
              <a:gd name="T4" fmla="*/ 242 w 24"/>
              <a:gd name="T5" fmla="*/ 0 h 13"/>
              <a:gd name="T6" fmla="*/ 161 w 24"/>
              <a:gd name="T7" fmla="*/ 1 h 13"/>
              <a:gd name="T8" fmla="*/ 0 w 24"/>
              <a:gd name="T9" fmla="*/ 241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0" y="13"/>
                </a:moveTo>
                <a:lnTo>
                  <a:pt x="4" y="11"/>
                </a:lnTo>
                <a:lnTo>
                  <a:pt x="24" y="0"/>
                </a:lnTo>
                <a:lnTo>
                  <a:pt x="16" y="1"/>
                </a:lnTo>
                <a:lnTo>
                  <a:pt x="0" y="13"/>
                </a:lnTo>
                <a:close/>
              </a:path>
            </a:pathLst>
          </a:custGeom>
          <a:solidFill>
            <a:srgbClr val="800080"/>
          </a:solidFill>
          <a:ln w="6350">
            <a:solidFill>
              <a:srgbClr val="000000"/>
            </a:solidFill>
            <a:round/>
            <a:headEnd/>
            <a:tailEnd/>
          </a:ln>
        </p:spPr>
        <p:txBody>
          <a:bodyPr/>
          <a:lstStyle/>
          <a:p>
            <a:endParaRPr lang="en-US" sz="1800"/>
          </a:p>
        </p:txBody>
      </p:sp>
      <p:sp>
        <p:nvSpPr>
          <p:cNvPr id="60440" name="Freeform 23"/>
          <p:cNvSpPr>
            <a:spLocks/>
          </p:cNvSpPr>
          <p:nvPr/>
        </p:nvSpPr>
        <p:spPr bwMode="auto">
          <a:xfrm>
            <a:off x="3910660" y="4594813"/>
            <a:ext cx="53785" cy="26618"/>
          </a:xfrm>
          <a:custGeom>
            <a:avLst/>
            <a:gdLst>
              <a:gd name="T0" fmla="*/ 0 w 24"/>
              <a:gd name="T1" fmla="*/ 308 h 15"/>
              <a:gd name="T2" fmla="*/ 79 w 24"/>
              <a:gd name="T3" fmla="*/ 295 h 15"/>
              <a:gd name="T4" fmla="*/ 242 w 24"/>
              <a:gd name="T5" fmla="*/ 0 h 15"/>
              <a:gd name="T6" fmla="*/ 161 w 24"/>
              <a:gd name="T7" fmla="*/ 41 h 15"/>
              <a:gd name="T8" fmla="*/ 0 w 24"/>
              <a:gd name="T9" fmla="*/ 308 h 15"/>
              <a:gd name="T10" fmla="*/ 0 60000 65536"/>
              <a:gd name="T11" fmla="*/ 0 60000 65536"/>
              <a:gd name="T12" fmla="*/ 0 60000 65536"/>
              <a:gd name="T13" fmla="*/ 0 60000 65536"/>
              <a:gd name="T14" fmla="*/ 0 60000 65536"/>
              <a:gd name="T15" fmla="*/ 0 w 24"/>
              <a:gd name="T16" fmla="*/ 0 h 15"/>
              <a:gd name="T17" fmla="*/ 24 w 24"/>
              <a:gd name="T18" fmla="*/ 15 h 15"/>
            </a:gdLst>
            <a:ahLst/>
            <a:cxnLst>
              <a:cxn ang="T10">
                <a:pos x="T0" y="T1"/>
              </a:cxn>
              <a:cxn ang="T11">
                <a:pos x="T2" y="T3"/>
              </a:cxn>
              <a:cxn ang="T12">
                <a:pos x="T4" y="T5"/>
              </a:cxn>
              <a:cxn ang="T13">
                <a:pos x="T6" y="T7"/>
              </a:cxn>
              <a:cxn ang="T14">
                <a:pos x="T8" y="T9"/>
              </a:cxn>
            </a:cxnLst>
            <a:rect l="T15" t="T16" r="T17" b="T18"/>
            <a:pathLst>
              <a:path w="24" h="15">
                <a:moveTo>
                  <a:pt x="0" y="15"/>
                </a:moveTo>
                <a:lnTo>
                  <a:pt x="8" y="14"/>
                </a:lnTo>
                <a:lnTo>
                  <a:pt x="24" y="0"/>
                </a:lnTo>
                <a:lnTo>
                  <a:pt x="16" y="2"/>
                </a:lnTo>
                <a:lnTo>
                  <a:pt x="0" y="15"/>
                </a:lnTo>
                <a:close/>
              </a:path>
            </a:pathLst>
          </a:custGeom>
          <a:solidFill>
            <a:srgbClr val="800080"/>
          </a:solidFill>
          <a:ln w="6350">
            <a:solidFill>
              <a:srgbClr val="000000"/>
            </a:solidFill>
            <a:round/>
            <a:headEnd/>
            <a:tailEnd/>
          </a:ln>
        </p:spPr>
        <p:txBody>
          <a:bodyPr/>
          <a:lstStyle/>
          <a:p>
            <a:endParaRPr lang="en-US" sz="1800"/>
          </a:p>
        </p:txBody>
      </p:sp>
      <p:sp>
        <p:nvSpPr>
          <p:cNvPr id="60441" name="Freeform 24"/>
          <p:cNvSpPr>
            <a:spLocks/>
          </p:cNvSpPr>
          <p:nvPr/>
        </p:nvSpPr>
        <p:spPr bwMode="auto">
          <a:xfrm>
            <a:off x="3329440" y="2995228"/>
            <a:ext cx="4762539" cy="1880970"/>
          </a:xfrm>
          <a:custGeom>
            <a:avLst/>
            <a:gdLst>
              <a:gd name="T0" fmla="*/ 0 w 2136"/>
              <a:gd name="T1" fmla="*/ 19859 h 1073"/>
              <a:gd name="T2" fmla="*/ 306 w 2136"/>
              <a:gd name="T3" fmla="*/ 19820 h 1073"/>
              <a:gd name="T4" fmla="*/ 649 w 2136"/>
              <a:gd name="T5" fmla="*/ 19786 h 1073"/>
              <a:gd name="T6" fmla="*/ 996 w 2136"/>
              <a:gd name="T7" fmla="*/ 19754 h 1073"/>
              <a:gd name="T8" fmla="*/ 1302 w 2136"/>
              <a:gd name="T9" fmla="*/ 19661 h 1073"/>
              <a:gd name="T10" fmla="*/ 1645 w 2136"/>
              <a:gd name="T11" fmla="*/ 19512 h 1073"/>
              <a:gd name="T12" fmla="*/ 2005 w 2136"/>
              <a:gd name="T13" fmla="*/ 19325 h 1073"/>
              <a:gd name="T14" fmla="*/ 2340 w 2136"/>
              <a:gd name="T15" fmla="*/ 19000 h 1073"/>
              <a:gd name="T16" fmla="*/ 2642 w 2136"/>
              <a:gd name="T17" fmla="*/ 18523 h 1073"/>
              <a:gd name="T18" fmla="*/ 2988 w 2136"/>
              <a:gd name="T19" fmla="*/ 17938 h 1073"/>
              <a:gd name="T20" fmla="*/ 3344 w 2136"/>
              <a:gd name="T21" fmla="*/ 17175 h 1073"/>
              <a:gd name="T22" fmla="*/ 3679 w 2136"/>
              <a:gd name="T23" fmla="*/ 16194 h 1073"/>
              <a:gd name="T24" fmla="*/ 3985 w 2136"/>
              <a:gd name="T25" fmla="*/ 15056 h 1073"/>
              <a:gd name="T26" fmla="*/ 4327 w 2136"/>
              <a:gd name="T27" fmla="*/ 13724 h 1073"/>
              <a:gd name="T28" fmla="*/ 4673 w 2136"/>
              <a:gd name="T29" fmla="*/ 12261 h 1073"/>
              <a:gd name="T30" fmla="*/ 5018 w 2136"/>
              <a:gd name="T31" fmla="*/ 10691 h 1073"/>
              <a:gd name="T32" fmla="*/ 5324 w 2136"/>
              <a:gd name="T33" fmla="*/ 9124 h 1073"/>
              <a:gd name="T34" fmla="*/ 5666 w 2136"/>
              <a:gd name="T35" fmla="*/ 7547 h 1073"/>
              <a:gd name="T36" fmla="*/ 6008 w 2136"/>
              <a:gd name="T37" fmla="*/ 6087 h 1073"/>
              <a:gd name="T38" fmla="*/ 6360 w 2136"/>
              <a:gd name="T39" fmla="*/ 4784 h 1073"/>
              <a:gd name="T40" fmla="*/ 6663 w 2136"/>
              <a:gd name="T41" fmla="*/ 3632 h 1073"/>
              <a:gd name="T42" fmla="*/ 7010 w 2136"/>
              <a:gd name="T43" fmla="*/ 2653 h 1073"/>
              <a:gd name="T44" fmla="*/ 7350 w 2136"/>
              <a:gd name="T45" fmla="*/ 1877 h 1073"/>
              <a:gd name="T46" fmla="*/ 7698 w 2136"/>
              <a:gd name="T47" fmla="*/ 1267 h 1073"/>
              <a:gd name="T48" fmla="*/ 8015 w 2136"/>
              <a:gd name="T49" fmla="*/ 834 h 1073"/>
              <a:gd name="T50" fmla="*/ 8352 w 2136"/>
              <a:gd name="T51" fmla="*/ 526 h 1073"/>
              <a:gd name="T52" fmla="*/ 8694 w 2136"/>
              <a:gd name="T53" fmla="*/ 325 h 1073"/>
              <a:gd name="T54" fmla="*/ 9050 w 2136"/>
              <a:gd name="T55" fmla="*/ 170 h 1073"/>
              <a:gd name="T56" fmla="*/ 9348 w 2136"/>
              <a:gd name="T57" fmla="*/ 76 h 1073"/>
              <a:gd name="T58" fmla="*/ 9699 w 2136"/>
              <a:gd name="T59" fmla="*/ 40 h 1073"/>
              <a:gd name="T60" fmla="*/ 10034 w 2136"/>
              <a:gd name="T61" fmla="*/ 0 h 1073"/>
              <a:gd name="T62" fmla="*/ 10384 w 2136"/>
              <a:gd name="T63" fmla="*/ 0 h 1073"/>
              <a:gd name="T64" fmla="*/ 10695 w 2136"/>
              <a:gd name="T65" fmla="*/ 0 h 1073"/>
              <a:gd name="T66" fmla="*/ 11030 w 2136"/>
              <a:gd name="T67" fmla="*/ 76 h 1073"/>
              <a:gd name="T68" fmla="*/ 11375 w 2136"/>
              <a:gd name="T69" fmla="*/ 131 h 1073"/>
              <a:gd name="T70" fmla="*/ 11719 w 2136"/>
              <a:gd name="T71" fmla="*/ 241 h 1073"/>
              <a:gd name="T72" fmla="*/ 12025 w 2136"/>
              <a:gd name="T73" fmla="*/ 400 h 1073"/>
              <a:gd name="T74" fmla="*/ 12369 w 2136"/>
              <a:gd name="T75" fmla="*/ 662 h 1073"/>
              <a:gd name="T76" fmla="*/ 12714 w 2136"/>
              <a:gd name="T77" fmla="*/ 1029 h 1073"/>
              <a:gd name="T78" fmla="*/ 13055 w 2136"/>
              <a:gd name="T79" fmla="*/ 1548 h 1073"/>
              <a:gd name="T80" fmla="*/ 13364 w 2136"/>
              <a:gd name="T81" fmla="*/ 2267 h 1073"/>
              <a:gd name="T82" fmla="*/ 13719 w 2136"/>
              <a:gd name="T83" fmla="*/ 3135 h 1073"/>
              <a:gd name="T84" fmla="*/ 14063 w 2136"/>
              <a:gd name="T85" fmla="*/ 4191 h 1073"/>
              <a:gd name="T86" fmla="*/ 14410 w 2136"/>
              <a:gd name="T87" fmla="*/ 5427 h 1073"/>
              <a:gd name="T88" fmla="*/ 14715 w 2136"/>
              <a:gd name="T89" fmla="*/ 6820 h 1073"/>
              <a:gd name="T90" fmla="*/ 15059 w 2136"/>
              <a:gd name="T91" fmla="*/ 8320 h 1073"/>
              <a:gd name="T92" fmla="*/ 15396 w 2136"/>
              <a:gd name="T93" fmla="*/ 9923 h 1073"/>
              <a:gd name="T94" fmla="*/ 15752 w 2136"/>
              <a:gd name="T95" fmla="*/ 11497 h 1073"/>
              <a:gd name="T96" fmla="*/ 16055 w 2136"/>
              <a:gd name="T97" fmla="*/ 12998 h 1073"/>
              <a:gd name="T98" fmla="*/ 16393 w 2136"/>
              <a:gd name="T99" fmla="*/ 14422 h 1073"/>
              <a:gd name="T100" fmla="*/ 16742 w 2136"/>
              <a:gd name="T101" fmla="*/ 15645 h 1073"/>
              <a:gd name="T102" fmla="*/ 17078 w 2136"/>
              <a:gd name="T103" fmla="*/ 16720 h 1073"/>
              <a:gd name="T104" fmla="*/ 17395 w 2136"/>
              <a:gd name="T105" fmla="*/ 17587 h 1073"/>
              <a:gd name="T106" fmla="*/ 17738 w 2136"/>
              <a:gd name="T107" fmla="*/ 18253 h 1073"/>
              <a:gd name="T108" fmla="*/ 18074 w 2136"/>
              <a:gd name="T109" fmla="*/ 18771 h 1073"/>
              <a:gd name="T110" fmla="*/ 18418 w 2136"/>
              <a:gd name="T111" fmla="*/ 19152 h 1073"/>
              <a:gd name="T112" fmla="*/ 18734 w 2136"/>
              <a:gd name="T113" fmla="*/ 19401 h 1073"/>
              <a:gd name="T114" fmla="*/ 19071 w 2136"/>
              <a:gd name="T115" fmla="*/ 19581 h 1073"/>
              <a:gd name="T116" fmla="*/ 19422 w 2136"/>
              <a:gd name="T117" fmla="*/ 19714 h 1073"/>
              <a:gd name="T118" fmla="*/ 19777 w 2136"/>
              <a:gd name="T119" fmla="*/ 19786 h 1073"/>
              <a:gd name="T120" fmla="*/ 20079 w 2136"/>
              <a:gd name="T121" fmla="*/ 19820 h 1073"/>
              <a:gd name="T122" fmla="*/ 20424 w 2136"/>
              <a:gd name="T123" fmla="*/ 19859 h 1073"/>
              <a:gd name="T124" fmla="*/ 0 w 2136"/>
              <a:gd name="T125" fmla="*/ 19859 h 10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36"/>
              <a:gd name="T190" fmla="*/ 0 h 1073"/>
              <a:gd name="T191" fmla="*/ 2136 w 2136"/>
              <a:gd name="T192" fmla="*/ 1073 h 10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36" h="1073">
                <a:moveTo>
                  <a:pt x="0" y="1073"/>
                </a:moveTo>
                <a:lnTo>
                  <a:pt x="0" y="1073"/>
                </a:lnTo>
                <a:lnTo>
                  <a:pt x="16" y="1073"/>
                </a:lnTo>
                <a:lnTo>
                  <a:pt x="32" y="1071"/>
                </a:lnTo>
                <a:lnTo>
                  <a:pt x="52" y="1071"/>
                </a:lnTo>
                <a:lnTo>
                  <a:pt x="68" y="1069"/>
                </a:lnTo>
                <a:lnTo>
                  <a:pt x="84" y="1069"/>
                </a:lnTo>
                <a:lnTo>
                  <a:pt x="104" y="1067"/>
                </a:lnTo>
                <a:lnTo>
                  <a:pt x="120" y="1065"/>
                </a:lnTo>
                <a:lnTo>
                  <a:pt x="136" y="1062"/>
                </a:lnTo>
                <a:lnTo>
                  <a:pt x="156" y="1058"/>
                </a:lnTo>
                <a:lnTo>
                  <a:pt x="172" y="1054"/>
                </a:lnTo>
                <a:lnTo>
                  <a:pt x="192" y="1048"/>
                </a:lnTo>
                <a:lnTo>
                  <a:pt x="209" y="1043"/>
                </a:lnTo>
                <a:lnTo>
                  <a:pt x="225" y="1035"/>
                </a:lnTo>
                <a:lnTo>
                  <a:pt x="245" y="1026"/>
                </a:lnTo>
                <a:lnTo>
                  <a:pt x="261" y="1014"/>
                </a:lnTo>
                <a:lnTo>
                  <a:pt x="277" y="1001"/>
                </a:lnTo>
                <a:lnTo>
                  <a:pt x="297" y="986"/>
                </a:lnTo>
                <a:lnTo>
                  <a:pt x="313" y="969"/>
                </a:lnTo>
                <a:lnTo>
                  <a:pt x="333" y="950"/>
                </a:lnTo>
                <a:lnTo>
                  <a:pt x="349" y="928"/>
                </a:lnTo>
                <a:lnTo>
                  <a:pt x="365" y="903"/>
                </a:lnTo>
                <a:lnTo>
                  <a:pt x="385" y="875"/>
                </a:lnTo>
                <a:lnTo>
                  <a:pt x="401" y="845"/>
                </a:lnTo>
                <a:lnTo>
                  <a:pt x="417" y="813"/>
                </a:lnTo>
                <a:lnTo>
                  <a:pt x="437" y="779"/>
                </a:lnTo>
                <a:lnTo>
                  <a:pt x="453" y="741"/>
                </a:lnTo>
                <a:lnTo>
                  <a:pt x="473" y="702"/>
                </a:lnTo>
                <a:lnTo>
                  <a:pt x="489" y="662"/>
                </a:lnTo>
                <a:lnTo>
                  <a:pt x="505" y="621"/>
                </a:lnTo>
                <a:lnTo>
                  <a:pt x="525" y="578"/>
                </a:lnTo>
                <a:lnTo>
                  <a:pt x="541" y="536"/>
                </a:lnTo>
                <a:lnTo>
                  <a:pt x="557" y="493"/>
                </a:lnTo>
                <a:lnTo>
                  <a:pt x="577" y="450"/>
                </a:lnTo>
                <a:lnTo>
                  <a:pt x="593" y="408"/>
                </a:lnTo>
                <a:lnTo>
                  <a:pt x="613" y="369"/>
                </a:lnTo>
                <a:lnTo>
                  <a:pt x="629" y="329"/>
                </a:lnTo>
                <a:lnTo>
                  <a:pt x="645" y="293"/>
                </a:lnTo>
                <a:lnTo>
                  <a:pt x="665" y="258"/>
                </a:lnTo>
                <a:lnTo>
                  <a:pt x="681" y="226"/>
                </a:lnTo>
                <a:lnTo>
                  <a:pt x="697" y="196"/>
                </a:lnTo>
                <a:lnTo>
                  <a:pt x="717" y="169"/>
                </a:lnTo>
                <a:lnTo>
                  <a:pt x="733" y="143"/>
                </a:lnTo>
                <a:lnTo>
                  <a:pt x="753" y="122"/>
                </a:lnTo>
                <a:lnTo>
                  <a:pt x="769" y="101"/>
                </a:lnTo>
                <a:lnTo>
                  <a:pt x="785" y="84"/>
                </a:lnTo>
                <a:lnTo>
                  <a:pt x="805" y="69"/>
                </a:lnTo>
                <a:lnTo>
                  <a:pt x="822" y="56"/>
                </a:lnTo>
                <a:lnTo>
                  <a:pt x="838" y="45"/>
                </a:lnTo>
                <a:lnTo>
                  <a:pt x="858" y="36"/>
                </a:lnTo>
                <a:lnTo>
                  <a:pt x="874" y="28"/>
                </a:lnTo>
                <a:lnTo>
                  <a:pt x="894" y="22"/>
                </a:lnTo>
                <a:lnTo>
                  <a:pt x="910" y="17"/>
                </a:lnTo>
                <a:lnTo>
                  <a:pt x="926" y="13"/>
                </a:lnTo>
                <a:lnTo>
                  <a:pt x="946" y="9"/>
                </a:lnTo>
                <a:lnTo>
                  <a:pt x="962" y="7"/>
                </a:lnTo>
                <a:lnTo>
                  <a:pt x="978" y="4"/>
                </a:lnTo>
                <a:lnTo>
                  <a:pt x="998" y="4"/>
                </a:lnTo>
                <a:lnTo>
                  <a:pt x="1014" y="2"/>
                </a:lnTo>
                <a:lnTo>
                  <a:pt x="1034" y="0"/>
                </a:lnTo>
                <a:lnTo>
                  <a:pt x="1050" y="0"/>
                </a:lnTo>
                <a:lnTo>
                  <a:pt x="1066" y="0"/>
                </a:lnTo>
                <a:lnTo>
                  <a:pt x="1086" y="0"/>
                </a:lnTo>
                <a:lnTo>
                  <a:pt x="1102" y="0"/>
                </a:lnTo>
                <a:lnTo>
                  <a:pt x="1118" y="0"/>
                </a:lnTo>
                <a:lnTo>
                  <a:pt x="1138" y="2"/>
                </a:lnTo>
                <a:lnTo>
                  <a:pt x="1154" y="4"/>
                </a:lnTo>
                <a:lnTo>
                  <a:pt x="1170" y="4"/>
                </a:lnTo>
                <a:lnTo>
                  <a:pt x="1190" y="7"/>
                </a:lnTo>
                <a:lnTo>
                  <a:pt x="1206" y="9"/>
                </a:lnTo>
                <a:lnTo>
                  <a:pt x="1226" y="13"/>
                </a:lnTo>
                <a:lnTo>
                  <a:pt x="1242" y="17"/>
                </a:lnTo>
                <a:lnTo>
                  <a:pt x="1258" y="22"/>
                </a:lnTo>
                <a:lnTo>
                  <a:pt x="1278" y="28"/>
                </a:lnTo>
                <a:lnTo>
                  <a:pt x="1294" y="36"/>
                </a:lnTo>
                <a:lnTo>
                  <a:pt x="1310" y="45"/>
                </a:lnTo>
                <a:lnTo>
                  <a:pt x="1330" y="56"/>
                </a:lnTo>
                <a:lnTo>
                  <a:pt x="1346" y="69"/>
                </a:lnTo>
                <a:lnTo>
                  <a:pt x="1366" y="84"/>
                </a:lnTo>
                <a:lnTo>
                  <a:pt x="1382" y="101"/>
                </a:lnTo>
                <a:lnTo>
                  <a:pt x="1398" y="122"/>
                </a:lnTo>
                <a:lnTo>
                  <a:pt x="1419" y="143"/>
                </a:lnTo>
                <a:lnTo>
                  <a:pt x="1435" y="169"/>
                </a:lnTo>
                <a:lnTo>
                  <a:pt x="1451" y="196"/>
                </a:lnTo>
                <a:lnTo>
                  <a:pt x="1471" y="226"/>
                </a:lnTo>
                <a:lnTo>
                  <a:pt x="1487" y="258"/>
                </a:lnTo>
                <a:lnTo>
                  <a:pt x="1507" y="293"/>
                </a:lnTo>
                <a:lnTo>
                  <a:pt x="1523" y="329"/>
                </a:lnTo>
                <a:lnTo>
                  <a:pt x="1539" y="369"/>
                </a:lnTo>
                <a:lnTo>
                  <a:pt x="1559" y="408"/>
                </a:lnTo>
                <a:lnTo>
                  <a:pt x="1575" y="450"/>
                </a:lnTo>
                <a:lnTo>
                  <a:pt x="1591" y="493"/>
                </a:lnTo>
                <a:lnTo>
                  <a:pt x="1611" y="536"/>
                </a:lnTo>
                <a:lnTo>
                  <a:pt x="1627" y="578"/>
                </a:lnTo>
                <a:lnTo>
                  <a:pt x="1647" y="621"/>
                </a:lnTo>
                <a:lnTo>
                  <a:pt x="1663" y="662"/>
                </a:lnTo>
                <a:lnTo>
                  <a:pt x="1679" y="702"/>
                </a:lnTo>
                <a:lnTo>
                  <a:pt x="1699" y="741"/>
                </a:lnTo>
                <a:lnTo>
                  <a:pt x="1715" y="779"/>
                </a:lnTo>
                <a:lnTo>
                  <a:pt x="1731" y="813"/>
                </a:lnTo>
                <a:lnTo>
                  <a:pt x="1751" y="845"/>
                </a:lnTo>
                <a:lnTo>
                  <a:pt x="1767" y="875"/>
                </a:lnTo>
                <a:lnTo>
                  <a:pt x="1787" y="903"/>
                </a:lnTo>
                <a:lnTo>
                  <a:pt x="1803" y="928"/>
                </a:lnTo>
                <a:lnTo>
                  <a:pt x="1819" y="950"/>
                </a:lnTo>
                <a:lnTo>
                  <a:pt x="1839" y="969"/>
                </a:lnTo>
                <a:lnTo>
                  <a:pt x="1855" y="986"/>
                </a:lnTo>
                <a:lnTo>
                  <a:pt x="1871" y="1001"/>
                </a:lnTo>
                <a:lnTo>
                  <a:pt x="1891" y="1014"/>
                </a:lnTo>
                <a:lnTo>
                  <a:pt x="1907" y="1026"/>
                </a:lnTo>
                <a:lnTo>
                  <a:pt x="1927" y="1035"/>
                </a:lnTo>
                <a:lnTo>
                  <a:pt x="1943" y="1043"/>
                </a:lnTo>
                <a:lnTo>
                  <a:pt x="1959" y="1048"/>
                </a:lnTo>
                <a:lnTo>
                  <a:pt x="1979" y="1054"/>
                </a:lnTo>
                <a:lnTo>
                  <a:pt x="1995" y="1058"/>
                </a:lnTo>
                <a:lnTo>
                  <a:pt x="2012" y="1062"/>
                </a:lnTo>
                <a:lnTo>
                  <a:pt x="2032" y="1065"/>
                </a:lnTo>
                <a:lnTo>
                  <a:pt x="2048" y="1067"/>
                </a:lnTo>
                <a:lnTo>
                  <a:pt x="2068" y="1069"/>
                </a:lnTo>
                <a:lnTo>
                  <a:pt x="2084" y="1069"/>
                </a:lnTo>
                <a:lnTo>
                  <a:pt x="2100" y="1071"/>
                </a:lnTo>
                <a:lnTo>
                  <a:pt x="2120" y="1071"/>
                </a:lnTo>
                <a:lnTo>
                  <a:pt x="2136" y="1073"/>
                </a:lnTo>
                <a:lnTo>
                  <a:pt x="0" y="1073"/>
                </a:lnTo>
                <a:close/>
              </a:path>
            </a:pathLst>
          </a:custGeom>
          <a:solidFill>
            <a:schemeClr val="accent6">
              <a:lumMod val="60000"/>
              <a:lumOff val="40000"/>
              <a:alpha val="76000"/>
            </a:schemeClr>
          </a:solidFill>
          <a:ln w="9525">
            <a:noFill/>
            <a:round/>
            <a:headEnd/>
            <a:tailEnd/>
          </a:ln>
        </p:spPr>
        <p:txBody>
          <a:bodyPr/>
          <a:lstStyle/>
          <a:p>
            <a:endParaRPr lang="en-US" sz="1800"/>
          </a:p>
        </p:txBody>
      </p:sp>
      <p:sp>
        <p:nvSpPr>
          <p:cNvPr id="60442" name="Line 25"/>
          <p:cNvSpPr>
            <a:spLocks noChangeShapeType="1"/>
          </p:cNvSpPr>
          <p:nvPr/>
        </p:nvSpPr>
        <p:spPr bwMode="auto">
          <a:xfrm flipH="1" flipV="1">
            <a:off x="619390" y="2852000"/>
            <a:ext cx="8675" cy="1997580"/>
          </a:xfrm>
          <a:prstGeom prst="line">
            <a:avLst/>
          </a:prstGeom>
          <a:noFill/>
          <a:ln w="28575">
            <a:solidFill>
              <a:srgbClr val="0707FF"/>
            </a:solidFill>
            <a:round/>
            <a:headEnd type="none" w="sm" len="sm"/>
            <a:tailEnd type="none" w="sm" len="sm"/>
          </a:ln>
        </p:spPr>
        <p:txBody>
          <a:bodyPr wrap="none" anchor="ctr"/>
          <a:lstStyle/>
          <a:p>
            <a:endParaRPr lang="en-US" sz="1800"/>
          </a:p>
        </p:txBody>
      </p:sp>
      <p:sp>
        <p:nvSpPr>
          <p:cNvPr id="60447" name="Freeform 30"/>
          <p:cNvSpPr>
            <a:spLocks/>
          </p:cNvSpPr>
          <p:nvPr/>
        </p:nvSpPr>
        <p:spPr bwMode="auto">
          <a:xfrm>
            <a:off x="579486" y="3101698"/>
            <a:ext cx="7677317" cy="1782105"/>
          </a:xfrm>
          <a:custGeom>
            <a:avLst/>
            <a:gdLst>
              <a:gd name="T0" fmla="*/ 0 w 3443"/>
              <a:gd name="T1" fmla="*/ 18708 h 1017"/>
              <a:gd name="T2" fmla="*/ 545 w 3443"/>
              <a:gd name="T3" fmla="*/ 18673 h 1017"/>
              <a:gd name="T4" fmla="*/ 1094 w 3443"/>
              <a:gd name="T5" fmla="*/ 18654 h 1017"/>
              <a:gd name="T6" fmla="*/ 1639 w 3443"/>
              <a:gd name="T7" fmla="*/ 18568 h 1017"/>
              <a:gd name="T8" fmla="*/ 2184 w 3443"/>
              <a:gd name="T9" fmla="*/ 18470 h 1017"/>
              <a:gd name="T10" fmla="*/ 2718 w 3443"/>
              <a:gd name="T11" fmla="*/ 18292 h 1017"/>
              <a:gd name="T12" fmla="*/ 3261 w 3443"/>
              <a:gd name="T13" fmla="*/ 18064 h 1017"/>
              <a:gd name="T14" fmla="*/ 3811 w 3443"/>
              <a:gd name="T15" fmla="*/ 17708 h 1017"/>
              <a:gd name="T16" fmla="*/ 4354 w 3443"/>
              <a:gd name="T17" fmla="*/ 17213 h 1017"/>
              <a:gd name="T18" fmla="*/ 4898 w 3443"/>
              <a:gd name="T19" fmla="*/ 16580 h 1017"/>
              <a:gd name="T20" fmla="*/ 5436 w 3443"/>
              <a:gd name="T21" fmla="*/ 15766 h 1017"/>
              <a:gd name="T22" fmla="*/ 5990 w 3443"/>
              <a:gd name="T23" fmla="*/ 14762 h 1017"/>
              <a:gd name="T24" fmla="*/ 6537 w 3443"/>
              <a:gd name="T25" fmla="*/ 13601 h 1017"/>
              <a:gd name="T26" fmla="*/ 7071 w 3443"/>
              <a:gd name="T27" fmla="*/ 12267 h 1017"/>
              <a:gd name="T28" fmla="*/ 7615 w 3443"/>
              <a:gd name="T29" fmla="*/ 10850 h 1017"/>
              <a:gd name="T30" fmla="*/ 8150 w 3443"/>
              <a:gd name="T31" fmla="*/ 9344 h 1017"/>
              <a:gd name="T32" fmla="*/ 8709 w 3443"/>
              <a:gd name="T33" fmla="*/ 7854 h 1017"/>
              <a:gd name="T34" fmla="*/ 9259 w 3443"/>
              <a:gd name="T35" fmla="*/ 6430 h 1017"/>
              <a:gd name="T36" fmla="*/ 9795 w 3443"/>
              <a:gd name="T37" fmla="*/ 5097 h 1017"/>
              <a:gd name="T38" fmla="*/ 10333 w 3443"/>
              <a:gd name="T39" fmla="*/ 3918 h 1017"/>
              <a:gd name="T40" fmla="*/ 10881 w 3443"/>
              <a:gd name="T41" fmla="*/ 2934 h 1017"/>
              <a:gd name="T42" fmla="*/ 11431 w 3443"/>
              <a:gd name="T43" fmla="*/ 2122 h 1017"/>
              <a:gd name="T44" fmla="*/ 11976 w 3443"/>
              <a:gd name="T45" fmla="*/ 1479 h 1017"/>
              <a:gd name="T46" fmla="*/ 12513 w 3443"/>
              <a:gd name="T47" fmla="*/ 1004 h 1017"/>
              <a:gd name="T48" fmla="*/ 13055 w 3443"/>
              <a:gd name="T49" fmla="*/ 636 h 1017"/>
              <a:gd name="T50" fmla="*/ 13605 w 3443"/>
              <a:gd name="T51" fmla="*/ 382 h 1017"/>
              <a:gd name="T52" fmla="*/ 14141 w 3443"/>
              <a:gd name="T53" fmla="*/ 234 h 1017"/>
              <a:gd name="T54" fmla="*/ 14694 w 3443"/>
              <a:gd name="T55" fmla="*/ 105 h 1017"/>
              <a:gd name="T56" fmla="*/ 15231 w 3443"/>
              <a:gd name="T57" fmla="*/ 55 h 1017"/>
              <a:gd name="T58" fmla="*/ 15773 w 3443"/>
              <a:gd name="T59" fmla="*/ 0 h 1017"/>
              <a:gd name="T60" fmla="*/ 16324 w 3443"/>
              <a:gd name="T61" fmla="*/ 0 h 1017"/>
              <a:gd name="T62" fmla="*/ 16868 w 3443"/>
              <a:gd name="T63" fmla="*/ 0 h 1017"/>
              <a:gd name="T64" fmla="*/ 17410 w 3443"/>
              <a:gd name="T65" fmla="*/ 40 h 1017"/>
              <a:gd name="T66" fmla="*/ 17953 w 3443"/>
              <a:gd name="T67" fmla="*/ 55 h 1017"/>
              <a:gd name="T68" fmla="*/ 18503 w 3443"/>
              <a:gd name="T69" fmla="*/ 169 h 1017"/>
              <a:gd name="T70" fmla="*/ 19053 w 3443"/>
              <a:gd name="T71" fmla="*/ 276 h 1017"/>
              <a:gd name="T72" fmla="*/ 19582 w 3443"/>
              <a:gd name="T73" fmla="*/ 495 h 1017"/>
              <a:gd name="T74" fmla="*/ 20126 w 3443"/>
              <a:gd name="T75" fmla="*/ 789 h 1017"/>
              <a:gd name="T76" fmla="*/ 20669 w 3443"/>
              <a:gd name="T77" fmla="*/ 1215 h 1017"/>
              <a:gd name="T78" fmla="*/ 21220 w 3443"/>
              <a:gd name="T79" fmla="*/ 1747 h 1017"/>
              <a:gd name="T80" fmla="*/ 21770 w 3443"/>
              <a:gd name="T81" fmla="*/ 2505 h 1017"/>
              <a:gd name="T82" fmla="*/ 22313 w 3443"/>
              <a:gd name="T83" fmla="*/ 3418 h 1017"/>
              <a:gd name="T84" fmla="*/ 22852 w 3443"/>
              <a:gd name="T85" fmla="*/ 4492 h 1017"/>
              <a:gd name="T86" fmla="*/ 23387 w 3443"/>
              <a:gd name="T87" fmla="*/ 5732 h 1017"/>
              <a:gd name="T88" fmla="*/ 23937 w 3443"/>
              <a:gd name="T89" fmla="*/ 7142 h 1017"/>
              <a:gd name="T90" fmla="*/ 24487 w 3443"/>
              <a:gd name="T91" fmla="*/ 8585 h 1017"/>
              <a:gd name="T92" fmla="*/ 25023 w 3443"/>
              <a:gd name="T93" fmla="*/ 10088 h 1017"/>
              <a:gd name="T94" fmla="*/ 25569 w 3443"/>
              <a:gd name="T95" fmla="*/ 11538 h 1017"/>
              <a:gd name="T96" fmla="*/ 26103 w 3443"/>
              <a:gd name="T97" fmla="*/ 12940 h 1017"/>
              <a:gd name="T98" fmla="*/ 26657 w 3443"/>
              <a:gd name="T99" fmla="*/ 14171 h 1017"/>
              <a:gd name="T100" fmla="*/ 27207 w 3443"/>
              <a:gd name="T101" fmla="*/ 15279 h 1017"/>
              <a:gd name="T102" fmla="*/ 27748 w 3443"/>
              <a:gd name="T103" fmla="*/ 16177 h 1017"/>
              <a:gd name="T104" fmla="*/ 28289 w 3443"/>
              <a:gd name="T105" fmla="*/ 16925 h 1017"/>
              <a:gd name="T106" fmla="*/ 28840 w 3443"/>
              <a:gd name="T107" fmla="*/ 17469 h 1017"/>
              <a:gd name="T108" fmla="*/ 29385 w 3443"/>
              <a:gd name="T109" fmla="*/ 17892 h 1017"/>
              <a:gd name="T110" fmla="*/ 29929 w 3443"/>
              <a:gd name="T111" fmla="*/ 18184 h 1017"/>
              <a:gd name="T112" fmla="*/ 30466 w 3443"/>
              <a:gd name="T113" fmla="*/ 18389 h 1017"/>
              <a:gd name="T114" fmla="*/ 31006 w 3443"/>
              <a:gd name="T115" fmla="*/ 18527 h 1017"/>
              <a:gd name="T116" fmla="*/ 31557 w 3443"/>
              <a:gd name="T117" fmla="*/ 18619 h 1017"/>
              <a:gd name="T118" fmla="*/ 32102 w 3443"/>
              <a:gd name="T119" fmla="*/ 18672 h 1017"/>
              <a:gd name="T120" fmla="*/ 32641 w 3443"/>
              <a:gd name="T121" fmla="*/ 18708 h 1017"/>
              <a:gd name="T122" fmla="*/ 32935 w 3443"/>
              <a:gd name="T123" fmla="*/ 18748 h 10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3"/>
              <a:gd name="T187" fmla="*/ 0 h 1017"/>
              <a:gd name="T188" fmla="*/ 3443 w 3443"/>
              <a:gd name="T189" fmla="*/ 1017 h 10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3" h="1017">
                <a:moveTo>
                  <a:pt x="0" y="1016"/>
                </a:moveTo>
                <a:lnTo>
                  <a:pt x="0" y="1014"/>
                </a:lnTo>
                <a:lnTo>
                  <a:pt x="28" y="1014"/>
                </a:lnTo>
                <a:lnTo>
                  <a:pt x="57" y="1013"/>
                </a:lnTo>
                <a:lnTo>
                  <a:pt x="85" y="1012"/>
                </a:lnTo>
                <a:lnTo>
                  <a:pt x="114" y="1011"/>
                </a:lnTo>
                <a:lnTo>
                  <a:pt x="142" y="1009"/>
                </a:lnTo>
                <a:lnTo>
                  <a:pt x="171" y="1007"/>
                </a:lnTo>
                <a:lnTo>
                  <a:pt x="199" y="1004"/>
                </a:lnTo>
                <a:lnTo>
                  <a:pt x="228" y="1001"/>
                </a:lnTo>
                <a:lnTo>
                  <a:pt x="256" y="997"/>
                </a:lnTo>
                <a:lnTo>
                  <a:pt x="285" y="992"/>
                </a:lnTo>
                <a:lnTo>
                  <a:pt x="313" y="986"/>
                </a:lnTo>
                <a:lnTo>
                  <a:pt x="341" y="979"/>
                </a:lnTo>
                <a:lnTo>
                  <a:pt x="370" y="970"/>
                </a:lnTo>
                <a:lnTo>
                  <a:pt x="398" y="960"/>
                </a:lnTo>
                <a:lnTo>
                  <a:pt x="427" y="947"/>
                </a:lnTo>
                <a:lnTo>
                  <a:pt x="455" y="933"/>
                </a:lnTo>
                <a:lnTo>
                  <a:pt x="484" y="917"/>
                </a:lnTo>
                <a:lnTo>
                  <a:pt x="512" y="899"/>
                </a:lnTo>
                <a:lnTo>
                  <a:pt x="540" y="877"/>
                </a:lnTo>
                <a:lnTo>
                  <a:pt x="569" y="854"/>
                </a:lnTo>
                <a:lnTo>
                  <a:pt x="597" y="828"/>
                </a:lnTo>
                <a:lnTo>
                  <a:pt x="626" y="800"/>
                </a:lnTo>
                <a:lnTo>
                  <a:pt x="654" y="768"/>
                </a:lnTo>
                <a:lnTo>
                  <a:pt x="683" y="737"/>
                </a:lnTo>
                <a:lnTo>
                  <a:pt x="711" y="701"/>
                </a:lnTo>
                <a:lnTo>
                  <a:pt x="739" y="665"/>
                </a:lnTo>
                <a:lnTo>
                  <a:pt x="768" y="626"/>
                </a:lnTo>
                <a:lnTo>
                  <a:pt x="796" y="588"/>
                </a:lnTo>
                <a:lnTo>
                  <a:pt x="824" y="547"/>
                </a:lnTo>
                <a:lnTo>
                  <a:pt x="852" y="506"/>
                </a:lnTo>
                <a:lnTo>
                  <a:pt x="881" y="466"/>
                </a:lnTo>
                <a:lnTo>
                  <a:pt x="910" y="426"/>
                </a:lnTo>
                <a:lnTo>
                  <a:pt x="938" y="387"/>
                </a:lnTo>
                <a:lnTo>
                  <a:pt x="967" y="349"/>
                </a:lnTo>
                <a:lnTo>
                  <a:pt x="995" y="311"/>
                </a:lnTo>
                <a:lnTo>
                  <a:pt x="1024" y="276"/>
                </a:lnTo>
                <a:lnTo>
                  <a:pt x="1052" y="244"/>
                </a:lnTo>
                <a:lnTo>
                  <a:pt x="1080" y="213"/>
                </a:lnTo>
                <a:lnTo>
                  <a:pt x="1108" y="185"/>
                </a:lnTo>
                <a:lnTo>
                  <a:pt x="1137" y="159"/>
                </a:lnTo>
                <a:lnTo>
                  <a:pt x="1166" y="136"/>
                </a:lnTo>
                <a:lnTo>
                  <a:pt x="1194" y="115"/>
                </a:lnTo>
                <a:lnTo>
                  <a:pt x="1223" y="95"/>
                </a:lnTo>
                <a:lnTo>
                  <a:pt x="1251" y="80"/>
                </a:lnTo>
                <a:lnTo>
                  <a:pt x="1280" y="66"/>
                </a:lnTo>
                <a:lnTo>
                  <a:pt x="1308" y="54"/>
                </a:lnTo>
                <a:lnTo>
                  <a:pt x="1336" y="43"/>
                </a:lnTo>
                <a:lnTo>
                  <a:pt x="1365" y="35"/>
                </a:lnTo>
                <a:lnTo>
                  <a:pt x="1393" y="27"/>
                </a:lnTo>
                <a:lnTo>
                  <a:pt x="1422" y="21"/>
                </a:lnTo>
                <a:lnTo>
                  <a:pt x="1449" y="15"/>
                </a:lnTo>
                <a:lnTo>
                  <a:pt x="1478" y="12"/>
                </a:lnTo>
                <a:lnTo>
                  <a:pt x="1506" y="9"/>
                </a:lnTo>
                <a:lnTo>
                  <a:pt x="1536" y="6"/>
                </a:lnTo>
                <a:lnTo>
                  <a:pt x="1564" y="3"/>
                </a:lnTo>
                <a:lnTo>
                  <a:pt x="1592" y="3"/>
                </a:lnTo>
                <a:lnTo>
                  <a:pt x="1621" y="2"/>
                </a:lnTo>
                <a:lnTo>
                  <a:pt x="1649" y="0"/>
                </a:lnTo>
                <a:lnTo>
                  <a:pt x="1678" y="0"/>
                </a:lnTo>
                <a:lnTo>
                  <a:pt x="1706" y="0"/>
                </a:lnTo>
                <a:lnTo>
                  <a:pt x="1735" y="0"/>
                </a:lnTo>
                <a:lnTo>
                  <a:pt x="1763" y="0"/>
                </a:lnTo>
                <a:lnTo>
                  <a:pt x="1792" y="0"/>
                </a:lnTo>
                <a:lnTo>
                  <a:pt x="1820" y="2"/>
                </a:lnTo>
                <a:lnTo>
                  <a:pt x="1849" y="3"/>
                </a:lnTo>
                <a:lnTo>
                  <a:pt x="1877" y="3"/>
                </a:lnTo>
                <a:lnTo>
                  <a:pt x="1905" y="6"/>
                </a:lnTo>
                <a:lnTo>
                  <a:pt x="1934" y="9"/>
                </a:lnTo>
                <a:lnTo>
                  <a:pt x="1962" y="12"/>
                </a:lnTo>
                <a:lnTo>
                  <a:pt x="1991" y="15"/>
                </a:lnTo>
                <a:lnTo>
                  <a:pt x="2018" y="21"/>
                </a:lnTo>
                <a:lnTo>
                  <a:pt x="2047" y="27"/>
                </a:lnTo>
                <a:lnTo>
                  <a:pt x="2076" y="35"/>
                </a:lnTo>
                <a:lnTo>
                  <a:pt x="2104" y="43"/>
                </a:lnTo>
                <a:lnTo>
                  <a:pt x="2133" y="54"/>
                </a:lnTo>
                <a:lnTo>
                  <a:pt x="2160" y="66"/>
                </a:lnTo>
                <a:lnTo>
                  <a:pt x="2189" y="80"/>
                </a:lnTo>
                <a:lnTo>
                  <a:pt x="2218" y="95"/>
                </a:lnTo>
                <a:lnTo>
                  <a:pt x="2246" y="115"/>
                </a:lnTo>
                <a:lnTo>
                  <a:pt x="2275" y="136"/>
                </a:lnTo>
                <a:lnTo>
                  <a:pt x="2303" y="159"/>
                </a:lnTo>
                <a:lnTo>
                  <a:pt x="2332" y="185"/>
                </a:lnTo>
                <a:lnTo>
                  <a:pt x="2360" y="213"/>
                </a:lnTo>
                <a:lnTo>
                  <a:pt x="2389" y="244"/>
                </a:lnTo>
                <a:lnTo>
                  <a:pt x="2417" y="276"/>
                </a:lnTo>
                <a:lnTo>
                  <a:pt x="2445" y="311"/>
                </a:lnTo>
                <a:lnTo>
                  <a:pt x="2474" y="349"/>
                </a:lnTo>
                <a:lnTo>
                  <a:pt x="2502" y="387"/>
                </a:lnTo>
                <a:lnTo>
                  <a:pt x="2531" y="426"/>
                </a:lnTo>
                <a:lnTo>
                  <a:pt x="2559" y="466"/>
                </a:lnTo>
                <a:lnTo>
                  <a:pt x="2587" y="506"/>
                </a:lnTo>
                <a:lnTo>
                  <a:pt x="2615" y="547"/>
                </a:lnTo>
                <a:lnTo>
                  <a:pt x="2644" y="588"/>
                </a:lnTo>
                <a:lnTo>
                  <a:pt x="2673" y="626"/>
                </a:lnTo>
                <a:lnTo>
                  <a:pt x="2701" y="665"/>
                </a:lnTo>
                <a:lnTo>
                  <a:pt x="2729" y="701"/>
                </a:lnTo>
                <a:lnTo>
                  <a:pt x="2757" y="737"/>
                </a:lnTo>
                <a:lnTo>
                  <a:pt x="2786" y="768"/>
                </a:lnTo>
                <a:lnTo>
                  <a:pt x="2815" y="800"/>
                </a:lnTo>
                <a:lnTo>
                  <a:pt x="2844" y="828"/>
                </a:lnTo>
                <a:lnTo>
                  <a:pt x="2872" y="854"/>
                </a:lnTo>
                <a:lnTo>
                  <a:pt x="2901" y="877"/>
                </a:lnTo>
                <a:lnTo>
                  <a:pt x="2929" y="899"/>
                </a:lnTo>
                <a:lnTo>
                  <a:pt x="2957" y="917"/>
                </a:lnTo>
                <a:lnTo>
                  <a:pt x="2986" y="933"/>
                </a:lnTo>
                <a:lnTo>
                  <a:pt x="3014" y="947"/>
                </a:lnTo>
                <a:lnTo>
                  <a:pt x="3043" y="960"/>
                </a:lnTo>
                <a:lnTo>
                  <a:pt x="3071" y="970"/>
                </a:lnTo>
                <a:lnTo>
                  <a:pt x="3100" y="979"/>
                </a:lnTo>
                <a:lnTo>
                  <a:pt x="3128" y="986"/>
                </a:lnTo>
                <a:lnTo>
                  <a:pt x="3156" y="992"/>
                </a:lnTo>
                <a:lnTo>
                  <a:pt x="3185" y="997"/>
                </a:lnTo>
                <a:lnTo>
                  <a:pt x="3213" y="1001"/>
                </a:lnTo>
                <a:lnTo>
                  <a:pt x="3241" y="1004"/>
                </a:lnTo>
                <a:lnTo>
                  <a:pt x="3269" y="1007"/>
                </a:lnTo>
                <a:lnTo>
                  <a:pt x="3298" y="1009"/>
                </a:lnTo>
                <a:lnTo>
                  <a:pt x="3326" y="1011"/>
                </a:lnTo>
                <a:lnTo>
                  <a:pt x="3355" y="1012"/>
                </a:lnTo>
                <a:lnTo>
                  <a:pt x="3384" y="1013"/>
                </a:lnTo>
                <a:lnTo>
                  <a:pt x="3412" y="1014"/>
                </a:lnTo>
                <a:lnTo>
                  <a:pt x="3442" y="1014"/>
                </a:lnTo>
                <a:lnTo>
                  <a:pt x="3442" y="1016"/>
                </a:lnTo>
                <a:lnTo>
                  <a:pt x="0" y="1016"/>
                </a:lnTo>
              </a:path>
            </a:pathLst>
          </a:custGeom>
          <a:solidFill>
            <a:schemeClr val="bg1">
              <a:lumMod val="20000"/>
              <a:lumOff val="80000"/>
              <a:alpha val="71000"/>
            </a:schemeClr>
          </a:solidFill>
          <a:ln w="9525" cap="rnd">
            <a:noFill/>
            <a:round/>
            <a:headEnd/>
            <a:tailEnd/>
          </a:ln>
        </p:spPr>
        <p:txBody>
          <a:bodyPr/>
          <a:lstStyle/>
          <a:p>
            <a:endParaRPr lang="en-US" sz="1800"/>
          </a:p>
        </p:txBody>
      </p:sp>
      <p:sp>
        <p:nvSpPr>
          <p:cNvPr id="1207327" name="Rectangle 31"/>
          <p:cNvSpPr>
            <a:spLocks noChangeArrowheads="1"/>
          </p:cNvSpPr>
          <p:nvPr/>
        </p:nvSpPr>
        <p:spPr bwMode="auto">
          <a:xfrm>
            <a:off x="1485880" y="2957506"/>
            <a:ext cx="1297770" cy="627735"/>
          </a:xfrm>
          <a:prstGeom prst="rect">
            <a:avLst/>
          </a:prstGeom>
          <a:solidFill>
            <a:schemeClr val="bg1">
              <a:lumMod val="20000"/>
              <a:lumOff val="80000"/>
            </a:schemeClr>
          </a:solidFill>
          <a:ln w="12700">
            <a:noFill/>
            <a:miter lim="800000"/>
            <a:headEnd/>
            <a:tailEnd/>
          </a:ln>
          <a:effectLst>
            <a:outerShdw dist="53882" dir="2700000" algn="ctr" rotWithShape="0">
              <a:schemeClr val="folHlink"/>
            </a:outerShdw>
          </a:effectLst>
        </p:spPr>
        <p:txBody>
          <a:bodyPr lIns="73025" tIns="36512" rIns="73025" bIns="36512">
            <a:spAutoFit/>
          </a:bodyPr>
          <a:lstStyle/>
          <a:p>
            <a:pPr algn="ctr" defTabSz="585788" eaLnBrk="0" hangingPunct="0">
              <a:defRPr/>
            </a:pPr>
            <a:r>
              <a:rPr lang="en-US" sz="1800" b="1" dirty="0">
                <a:latin typeface="Times New Roman" pitchFamily="18" charset="0"/>
              </a:rPr>
              <a:t>Classroom</a:t>
            </a:r>
          </a:p>
          <a:p>
            <a:pPr algn="ctr" defTabSz="585788" eaLnBrk="0" hangingPunct="0">
              <a:defRPr/>
            </a:pPr>
            <a:r>
              <a:rPr lang="en-US" sz="1800" b="1" dirty="0">
                <a:latin typeface="Times New Roman" pitchFamily="18" charset="0"/>
              </a:rPr>
              <a:t>Students</a:t>
            </a:r>
          </a:p>
        </p:txBody>
      </p:sp>
      <p:sp>
        <p:nvSpPr>
          <p:cNvPr id="1207331" name="Rectangle 35"/>
          <p:cNvSpPr>
            <a:spLocks noChangeArrowheads="1"/>
          </p:cNvSpPr>
          <p:nvPr/>
        </p:nvSpPr>
        <p:spPr bwMode="auto">
          <a:xfrm>
            <a:off x="7366096" y="2387318"/>
            <a:ext cx="1431364" cy="627735"/>
          </a:xfrm>
          <a:prstGeom prst="rect">
            <a:avLst/>
          </a:prstGeom>
          <a:solidFill>
            <a:schemeClr val="accent5"/>
          </a:solidFill>
          <a:ln w="12700">
            <a:solidFill>
              <a:schemeClr val="accent1"/>
            </a:solidFill>
            <a:miter lim="800000"/>
            <a:headEnd/>
            <a:tailEnd/>
          </a:ln>
          <a:effectLst>
            <a:outerShdw dist="53882" dir="2700000" algn="ctr" rotWithShape="0">
              <a:schemeClr val="folHlink"/>
            </a:outerShdw>
          </a:effectLst>
        </p:spPr>
        <p:txBody>
          <a:bodyPr lIns="73025" tIns="36512" rIns="73025" bIns="36512">
            <a:spAutoFit/>
          </a:bodyPr>
          <a:lstStyle/>
          <a:p>
            <a:pPr algn="ctr" defTabSz="585788" eaLnBrk="0" hangingPunct="0">
              <a:defRPr/>
            </a:pPr>
            <a:r>
              <a:rPr lang="en-US" sz="1800" b="1" dirty="0"/>
              <a:t>Human Tutor</a:t>
            </a:r>
            <a:endParaRPr lang="en-US" sz="1800" b="1" dirty="0">
              <a:latin typeface="Times New Roman" pitchFamily="18" charset="0"/>
            </a:endParaRPr>
          </a:p>
        </p:txBody>
      </p:sp>
      <p:grpSp>
        <p:nvGrpSpPr>
          <p:cNvPr id="40" name="Group 39"/>
          <p:cNvGrpSpPr/>
          <p:nvPr/>
        </p:nvGrpSpPr>
        <p:grpSpPr>
          <a:xfrm>
            <a:off x="4412071" y="2535125"/>
            <a:ext cx="1356760" cy="2297978"/>
            <a:chOff x="4546933" y="3219617"/>
            <a:chExt cx="1356760" cy="2297978"/>
          </a:xfrm>
        </p:grpSpPr>
        <p:sp>
          <p:nvSpPr>
            <p:cNvPr id="60443" name="Rectangle 26"/>
            <p:cNvSpPr>
              <a:spLocks noChangeArrowheads="1"/>
            </p:cNvSpPr>
            <p:nvPr/>
          </p:nvSpPr>
          <p:spPr bwMode="auto">
            <a:xfrm>
              <a:off x="5024055" y="3219617"/>
              <a:ext cx="522579" cy="350736"/>
            </a:xfrm>
            <a:prstGeom prst="rect">
              <a:avLst/>
            </a:prstGeom>
            <a:noFill/>
            <a:ln w="9525">
              <a:noFill/>
              <a:miter lim="800000"/>
              <a:headEnd/>
              <a:tailEnd/>
            </a:ln>
          </p:spPr>
          <p:txBody>
            <a:bodyPr wrap="none" lIns="73025" tIns="36512" rIns="73025" bIns="36512">
              <a:spAutoFit/>
            </a:bodyPr>
            <a:lstStyle/>
            <a:p>
              <a:pPr defTabSz="585788" eaLnBrk="0" hangingPunct="0"/>
              <a:r>
                <a:rPr lang="en-US" sz="1800" b="1" dirty="0">
                  <a:solidFill>
                    <a:srgbClr val="DE0084"/>
                  </a:solidFill>
                </a:rPr>
                <a:t>~1</a:t>
              </a:r>
              <a:r>
                <a:rPr lang="en-US" sz="1800" b="1" dirty="0">
                  <a:solidFill>
                    <a:srgbClr val="DE0084"/>
                  </a:solidFill>
                  <a:latin typeface="Symbol" pitchFamily="18" charset="2"/>
                </a:rPr>
                <a:t>s</a:t>
              </a:r>
              <a:endParaRPr lang="en-US" sz="1800" b="1" dirty="0">
                <a:latin typeface="Symbol" pitchFamily="18" charset="2"/>
              </a:endParaRPr>
            </a:p>
          </p:txBody>
        </p:sp>
        <p:sp>
          <p:nvSpPr>
            <p:cNvPr id="60444" name="Line 27"/>
            <p:cNvSpPr>
              <a:spLocks noChangeShapeType="1"/>
            </p:cNvSpPr>
            <p:nvPr/>
          </p:nvSpPr>
          <p:spPr bwMode="auto">
            <a:xfrm>
              <a:off x="5646915" y="3430022"/>
              <a:ext cx="256778" cy="0"/>
            </a:xfrm>
            <a:prstGeom prst="line">
              <a:avLst/>
            </a:prstGeom>
            <a:noFill/>
            <a:ln w="28575">
              <a:solidFill>
                <a:srgbClr val="2605C9"/>
              </a:solidFill>
              <a:round/>
              <a:headEnd type="none" w="sm" len="sm"/>
              <a:tailEnd type="none" w="sm" len="sm"/>
            </a:ln>
          </p:spPr>
          <p:txBody>
            <a:bodyPr wrap="none" anchor="ctr"/>
            <a:lstStyle/>
            <a:p>
              <a:endParaRPr lang="en-US" sz="1800"/>
            </a:p>
          </p:txBody>
        </p:sp>
        <p:sp>
          <p:nvSpPr>
            <p:cNvPr id="60449" name="Line 32"/>
            <p:cNvSpPr>
              <a:spLocks noChangeShapeType="1"/>
            </p:cNvSpPr>
            <p:nvPr/>
          </p:nvSpPr>
          <p:spPr bwMode="auto">
            <a:xfrm>
              <a:off x="5903693" y="3430022"/>
              <a:ext cx="0" cy="2087573"/>
            </a:xfrm>
            <a:prstGeom prst="line">
              <a:avLst/>
            </a:prstGeom>
            <a:noFill/>
            <a:ln w="28575">
              <a:solidFill>
                <a:srgbClr val="2605C9"/>
              </a:solidFill>
              <a:round/>
              <a:headEnd type="none" w="sm" len="sm"/>
              <a:tailEnd type="none" w="sm" len="sm"/>
            </a:ln>
          </p:spPr>
          <p:txBody>
            <a:bodyPr wrap="none" anchor="ctr"/>
            <a:lstStyle/>
            <a:p>
              <a:endParaRPr lang="en-US" sz="1800"/>
            </a:p>
          </p:txBody>
        </p:sp>
        <p:sp>
          <p:nvSpPr>
            <p:cNvPr id="60453" name="Line 36"/>
            <p:cNvSpPr>
              <a:spLocks noChangeShapeType="1"/>
            </p:cNvSpPr>
            <p:nvPr/>
          </p:nvSpPr>
          <p:spPr bwMode="auto">
            <a:xfrm flipH="1">
              <a:off x="4546933" y="3428755"/>
              <a:ext cx="496206" cy="0"/>
            </a:xfrm>
            <a:prstGeom prst="line">
              <a:avLst/>
            </a:prstGeom>
            <a:noFill/>
            <a:ln w="28575">
              <a:solidFill>
                <a:srgbClr val="2605C9"/>
              </a:solidFill>
              <a:round/>
              <a:headEnd type="none" w="sm" len="sm"/>
              <a:tailEnd type="none" w="sm" len="sm"/>
            </a:ln>
          </p:spPr>
          <p:txBody>
            <a:bodyPr wrap="none" anchor="ctr"/>
            <a:lstStyle/>
            <a:p>
              <a:endParaRPr lang="en-US" sz="1800"/>
            </a:p>
          </p:txBody>
        </p:sp>
      </p:grpSp>
      <p:sp>
        <p:nvSpPr>
          <p:cNvPr id="1207333" name="Rectangle 37"/>
          <p:cNvSpPr>
            <a:spLocks noChangeArrowheads="1"/>
          </p:cNvSpPr>
          <p:nvPr/>
        </p:nvSpPr>
        <p:spPr bwMode="auto">
          <a:xfrm>
            <a:off x="600305" y="4844510"/>
            <a:ext cx="7777946" cy="57038"/>
          </a:xfrm>
          <a:prstGeom prst="rect">
            <a:avLst/>
          </a:prstGeom>
          <a:solidFill>
            <a:srgbClr val="0707FF"/>
          </a:solidFill>
          <a:ln w="12700">
            <a:noFill/>
            <a:miter lim="800000"/>
            <a:headEnd/>
            <a:tailEnd/>
          </a:ln>
          <a:effectLst>
            <a:outerShdw algn="ctr" rotWithShape="0">
              <a:srgbClr val="E3BEFF"/>
            </a:outerShdw>
          </a:effectLst>
        </p:spPr>
        <p:txBody>
          <a:bodyPr wrap="none" anchor="ctr"/>
          <a:lstStyle/>
          <a:p>
            <a:pPr>
              <a:defRPr/>
            </a:pPr>
            <a:endParaRPr lang="en-US" sz="1800">
              <a:latin typeface="Arial" charset="0"/>
            </a:endParaRPr>
          </a:p>
        </p:txBody>
      </p:sp>
      <p:grpSp>
        <p:nvGrpSpPr>
          <p:cNvPr id="39" name="Group 38"/>
          <p:cNvGrpSpPr/>
          <p:nvPr/>
        </p:nvGrpSpPr>
        <p:grpSpPr>
          <a:xfrm>
            <a:off x="4399926" y="2000240"/>
            <a:ext cx="2487972" cy="2848073"/>
            <a:chOff x="4534788" y="2684732"/>
            <a:chExt cx="2487972" cy="2848073"/>
          </a:xfrm>
        </p:grpSpPr>
        <p:sp>
          <p:nvSpPr>
            <p:cNvPr id="60423" name="Rectangle 6"/>
            <p:cNvSpPr>
              <a:spLocks noChangeArrowheads="1"/>
            </p:cNvSpPr>
            <p:nvPr/>
          </p:nvSpPr>
          <p:spPr bwMode="auto">
            <a:xfrm>
              <a:off x="5469946" y="2684732"/>
              <a:ext cx="402354" cy="350736"/>
            </a:xfrm>
            <a:prstGeom prst="rect">
              <a:avLst/>
            </a:prstGeom>
            <a:noFill/>
            <a:ln w="9525">
              <a:noFill/>
              <a:miter lim="800000"/>
              <a:headEnd/>
              <a:tailEnd/>
            </a:ln>
          </p:spPr>
          <p:txBody>
            <a:bodyPr wrap="none" lIns="73025" tIns="36512" rIns="73025" bIns="36512">
              <a:spAutoFit/>
            </a:bodyPr>
            <a:lstStyle/>
            <a:p>
              <a:pPr defTabSz="585788" eaLnBrk="0" hangingPunct="0"/>
              <a:r>
                <a:rPr lang="en-US" sz="1800" b="1" dirty="0">
                  <a:solidFill>
                    <a:schemeClr val="hlink"/>
                  </a:solidFill>
                </a:rPr>
                <a:t>2</a:t>
              </a:r>
              <a:r>
                <a:rPr lang="en-US" sz="1800" b="1" dirty="0">
                  <a:solidFill>
                    <a:schemeClr val="hlink"/>
                  </a:solidFill>
                  <a:latin typeface="Symbol" pitchFamily="18" charset="2"/>
                </a:rPr>
                <a:t>s</a:t>
              </a:r>
              <a:endParaRPr lang="en-US" sz="1800" b="1" dirty="0">
                <a:latin typeface="Symbol" pitchFamily="18" charset="2"/>
              </a:endParaRPr>
            </a:p>
          </p:txBody>
        </p:sp>
        <p:sp>
          <p:nvSpPr>
            <p:cNvPr id="60445" name="Line 28"/>
            <p:cNvSpPr>
              <a:spLocks noChangeShapeType="1"/>
            </p:cNvSpPr>
            <p:nvPr/>
          </p:nvSpPr>
          <p:spPr bwMode="auto">
            <a:xfrm>
              <a:off x="4534788" y="2890067"/>
              <a:ext cx="940363" cy="0"/>
            </a:xfrm>
            <a:prstGeom prst="line">
              <a:avLst/>
            </a:prstGeom>
            <a:noFill/>
            <a:ln w="28575">
              <a:solidFill>
                <a:srgbClr val="2605C9"/>
              </a:solidFill>
              <a:round/>
              <a:headEnd type="none" w="sm" len="sm"/>
              <a:tailEnd type="none" w="sm" len="sm"/>
            </a:ln>
          </p:spPr>
          <p:txBody>
            <a:bodyPr wrap="none" anchor="ctr"/>
            <a:lstStyle/>
            <a:p>
              <a:endParaRPr lang="en-US" sz="1800"/>
            </a:p>
          </p:txBody>
        </p:sp>
        <p:sp>
          <p:nvSpPr>
            <p:cNvPr id="60446" name="Line 29"/>
            <p:cNvSpPr>
              <a:spLocks noChangeShapeType="1"/>
            </p:cNvSpPr>
            <p:nvPr/>
          </p:nvSpPr>
          <p:spPr bwMode="auto">
            <a:xfrm>
              <a:off x="6075457" y="2890067"/>
              <a:ext cx="940363" cy="0"/>
            </a:xfrm>
            <a:prstGeom prst="line">
              <a:avLst/>
            </a:prstGeom>
            <a:noFill/>
            <a:ln w="28575">
              <a:solidFill>
                <a:srgbClr val="2605C9"/>
              </a:solidFill>
              <a:round/>
              <a:headEnd type="none" w="sm" len="sm"/>
              <a:tailEnd type="none" w="sm" len="sm"/>
            </a:ln>
          </p:spPr>
          <p:txBody>
            <a:bodyPr wrap="none" anchor="ctr"/>
            <a:lstStyle/>
            <a:p>
              <a:endParaRPr lang="en-US" sz="1800"/>
            </a:p>
          </p:txBody>
        </p:sp>
        <p:sp>
          <p:nvSpPr>
            <p:cNvPr id="60451" name="Line 34"/>
            <p:cNvSpPr>
              <a:spLocks noChangeShapeType="1"/>
            </p:cNvSpPr>
            <p:nvPr/>
          </p:nvSpPr>
          <p:spPr bwMode="auto">
            <a:xfrm>
              <a:off x="7015820" y="2890067"/>
              <a:ext cx="6940" cy="2642738"/>
            </a:xfrm>
            <a:prstGeom prst="line">
              <a:avLst/>
            </a:prstGeom>
            <a:noFill/>
            <a:ln w="28575">
              <a:solidFill>
                <a:srgbClr val="2605C9"/>
              </a:solidFill>
              <a:round/>
              <a:headEnd type="none" w="sm" len="sm"/>
              <a:tailEnd type="none" w="sm" len="sm"/>
            </a:ln>
          </p:spPr>
          <p:txBody>
            <a:bodyPr wrap="none" anchor="ctr"/>
            <a:lstStyle/>
            <a:p>
              <a:endParaRPr lang="en-US" sz="1800"/>
            </a:p>
          </p:txBody>
        </p:sp>
        <p:sp>
          <p:nvSpPr>
            <p:cNvPr id="60455" name="Line 38"/>
            <p:cNvSpPr>
              <a:spLocks noChangeShapeType="1"/>
            </p:cNvSpPr>
            <p:nvPr/>
          </p:nvSpPr>
          <p:spPr bwMode="auto">
            <a:xfrm>
              <a:off x="4534788" y="2890067"/>
              <a:ext cx="0" cy="2627528"/>
            </a:xfrm>
            <a:prstGeom prst="line">
              <a:avLst/>
            </a:prstGeom>
            <a:noFill/>
            <a:ln w="28575">
              <a:solidFill>
                <a:srgbClr val="2605C9"/>
              </a:solidFill>
              <a:round/>
              <a:headEnd type="none" w="sm" len="sm"/>
              <a:tailEnd type="none" w="sm" len="sm"/>
            </a:ln>
          </p:spPr>
          <p:txBody>
            <a:bodyPr wrap="none" anchor="ctr"/>
            <a:lstStyle/>
            <a:p>
              <a:endParaRPr lang="en-US" sz="1800"/>
            </a:p>
          </p:txBody>
        </p:sp>
      </p:grpSp>
      <p:sp>
        <p:nvSpPr>
          <p:cNvPr id="60420" name="Text Box 40"/>
          <p:cNvSpPr txBox="1">
            <a:spLocks noChangeArrowheads="1"/>
          </p:cNvSpPr>
          <p:nvPr/>
        </p:nvSpPr>
        <p:spPr bwMode="auto">
          <a:xfrm>
            <a:off x="428596" y="357166"/>
            <a:ext cx="8305800" cy="641350"/>
          </a:xfrm>
          <a:prstGeom prst="rect">
            <a:avLst/>
          </a:prstGeom>
          <a:noFill/>
          <a:ln w="9525">
            <a:noFill/>
            <a:miter lim="800000"/>
            <a:headEnd/>
            <a:tailEnd/>
          </a:ln>
        </p:spPr>
        <p:txBody>
          <a:bodyPr>
            <a:spAutoFit/>
          </a:bodyPr>
          <a:lstStyle/>
          <a:p>
            <a:r>
              <a:rPr lang="en-US" sz="3600" b="1" dirty="0">
                <a:solidFill>
                  <a:schemeClr val="bg1"/>
                </a:solidFill>
              </a:rPr>
              <a:t>How much learning improvement?</a:t>
            </a:r>
          </a:p>
        </p:txBody>
      </p:sp>
      <p:sp>
        <p:nvSpPr>
          <p:cNvPr id="1207329" name="Rectangle 33"/>
          <p:cNvSpPr>
            <a:spLocks noChangeArrowheads="1"/>
          </p:cNvSpPr>
          <p:nvPr/>
        </p:nvSpPr>
        <p:spPr bwMode="auto">
          <a:xfrm>
            <a:off x="6294526" y="4673334"/>
            <a:ext cx="1394929" cy="350736"/>
          </a:xfrm>
          <a:prstGeom prst="rect">
            <a:avLst/>
          </a:prstGeom>
          <a:solidFill>
            <a:schemeClr val="accent6">
              <a:lumMod val="60000"/>
              <a:lumOff val="40000"/>
            </a:schemeClr>
          </a:solidFill>
          <a:ln w="12700">
            <a:solidFill>
              <a:schemeClr val="accent6"/>
            </a:solidFill>
            <a:miter lim="800000"/>
            <a:headEnd/>
            <a:tailEnd/>
          </a:ln>
          <a:effectLst>
            <a:outerShdw dist="53882" dir="2700000" algn="ctr" rotWithShape="0">
              <a:schemeClr val="folHlink"/>
            </a:outerShdw>
          </a:effectLst>
        </p:spPr>
        <p:txBody>
          <a:bodyPr lIns="73025" tIns="36512" rIns="73025" bIns="36512">
            <a:spAutoFit/>
          </a:bodyPr>
          <a:lstStyle/>
          <a:p>
            <a:pPr algn="ctr" defTabSz="585788" eaLnBrk="0" hangingPunct="0">
              <a:defRPr/>
            </a:pPr>
            <a:r>
              <a:rPr lang="en-US" sz="1800" b="1" dirty="0">
                <a:latin typeface="Times New Roman" pitchFamily="18" charset="0"/>
              </a:rPr>
              <a:t>ITS</a:t>
            </a:r>
          </a:p>
        </p:txBody>
      </p:sp>
      <p:sp>
        <p:nvSpPr>
          <p:cNvPr id="42" name="Rectangle 39"/>
          <p:cNvSpPr>
            <a:spLocks noChangeArrowheads="1"/>
          </p:cNvSpPr>
          <p:nvPr/>
        </p:nvSpPr>
        <p:spPr bwMode="auto">
          <a:xfrm>
            <a:off x="214282" y="5929330"/>
            <a:ext cx="8643998" cy="714380"/>
          </a:xfrm>
          <a:prstGeom prst="rect">
            <a:avLst/>
          </a:prstGeom>
          <a:solidFill>
            <a:schemeClr val="tx2">
              <a:lumMod val="20000"/>
              <a:lumOff val="80000"/>
            </a:schemeClr>
          </a:solidFill>
          <a:ln w="12700">
            <a:noFill/>
            <a:miter lim="800000"/>
            <a:headEnd/>
            <a:tailEnd/>
          </a:ln>
        </p:spPr>
        <p:txBody>
          <a:bodyPr wrap="none" anchor="ctr"/>
          <a:lstStyle/>
          <a:p>
            <a:r>
              <a:rPr lang="en-US" sz="2800" b="1" dirty="0">
                <a:solidFill>
                  <a:schemeClr val="bg1"/>
                </a:solidFill>
              </a:rPr>
              <a:t>Most sophisticated CAI: 0.5 </a:t>
            </a:r>
            <a:r>
              <a:rPr lang="en-US" sz="2800" b="1" dirty="0">
                <a:solidFill>
                  <a:schemeClr val="bg1"/>
                </a:solidFill>
                <a:latin typeface="Symbol" pitchFamily="18" charset="2"/>
              </a:rPr>
              <a:t>s </a:t>
            </a:r>
            <a:r>
              <a:rPr lang="en-US" sz="2000" b="1" dirty="0">
                <a:solidFill>
                  <a:schemeClr val="bg1"/>
                </a:solidFill>
              </a:rPr>
              <a:t>(</a:t>
            </a:r>
            <a:r>
              <a:rPr lang="en-US" sz="2000" b="1" i="1" dirty="0" err="1">
                <a:solidFill>
                  <a:schemeClr val="bg1"/>
                </a:solidFill>
              </a:rPr>
              <a:t>Dodds</a:t>
            </a:r>
            <a:r>
              <a:rPr lang="en-US" sz="2000" b="1" i="1" dirty="0">
                <a:solidFill>
                  <a:schemeClr val="bg1"/>
                </a:solidFill>
              </a:rPr>
              <a:t> &amp; Fletcher, 2004</a:t>
            </a:r>
            <a:r>
              <a:rPr lang="en-US" sz="2000" b="1" dirty="0">
                <a:solidFill>
                  <a:schemeClr val="bg1"/>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0424"/>
                                        </p:tgtEl>
                                        <p:attrNameLst>
                                          <p:attrName>style.visibility</p:attrName>
                                        </p:attrNameLst>
                                      </p:cBhvr>
                                      <p:to>
                                        <p:strVal val="visible"/>
                                      </p:to>
                                    </p:set>
                                    <p:animEffect transition="in" filter="wipe(down)">
                                      <p:cBhvr>
                                        <p:cTn id="10" dur="500"/>
                                        <p:tgtEl>
                                          <p:spTgt spid="604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07331"/>
                                        </p:tgtEl>
                                        <p:attrNameLst>
                                          <p:attrName>style.visibility</p:attrName>
                                        </p:attrNameLst>
                                      </p:cBhvr>
                                      <p:to>
                                        <p:strVal val="visible"/>
                                      </p:to>
                                    </p:set>
                                    <p:animEffect transition="in" filter="wipe(down)">
                                      <p:cBhvr>
                                        <p:cTn id="13" dur="500"/>
                                        <p:tgtEl>
                                          <p:spTgt spid="12073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07329"/>
                                        </p:tgtEl>
                                        <p:attrNameLst>
                                          <p:attrName>style.visibility</p:attrName>
                                        </p:attrNameLst>
                                      </p:cBhvr>
                                      <p:to>
                                        <p:strVal val="visible"/>
                                      </p:to>
                                    </p:set>
                                    <p:animEffect transition="in" filter="wipe(down)">
                                      <p:cBhvr>
                                        <p:cTn id="18" dur="500"/>
                                        <p:tgtEl>
                                          <p:spTgt spid="120732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0441"/>
                                        </p:tgtEl>
                                        <p:attrNameLst>
                                          <p:attrName>style.visibility</p:attrName>
                                        </p:attrNameLst>
                                      </p:cBhvr>
                                      <p:to>
                                        <p:strVal val="visible"/>
                                      </p:to>
                                    </p:set>
                                    <p:animEffect transition="in" filter="wipe(down)">
                                      <p:cBhvr>
                                        <p:cTn id="21" dur="500"/>
                                        <p:tgtEl>
                                          <p:spTgt spid="60441"/>
                                        </p:tgtEl>
                                      </p:cBhvr>
                                    </p:animEffect>
                                  </p:childTnLst>
                                </p:cTn>
                              </p:par>
                              <p:par>
                                <p:cTn id="22" presetID="22" presetClass="entr" presetSubtype="4"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41" grpId="0" animBg="1"/>
      <p:bldP spid="1207331" grpId="0" animBg="1"/>
      <p:bldP spid="1207329"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a:xfrm>
            <a:off x="0" y="214290"/>
            <a:ext cx="8893175" cy="695325"/>
          </a:xfrm>
          <a:noFill/>
          <a:ln/>
        </p:spPr>
        <p:txBody>
          <a:bodyPr/>
          <a:lstStyle/>
          <a:p>
            <a:r>
              <a:rPr lang="en-US" dirty="0"/>
              <a:t>Achievements</a:t>
            </a:r>
          </a:p>
        </p:txBody>
      </p:sp>
      <p:sp>
        <p:nvSpPr>
          <p:cNvPr id="1390595" name="Rectangle 3"/>
          <p:cNvSpPr>
            <a:spLocks noGrp="1" noChangeArrowheads="1"/>
          </p:cNvSpPr>
          <p:nvPr>
            <p:ph type="body" idx="1"/>
          </p:nvPr>
        </p:nvSpPr>
        <p:spPr>
          <a:xfrm>
            <a:off x="0" y="1341438"/>
            <a:ext cx="9144000" cy="4114800"/>
          </a:xfrm>
          <a:noFill/>
          <a:ln/>
        </p:spPr>
        <p:txBody>
          <a:bodyPr/>
          <a:lstStyle/>
          <a:p>
            <a:pPr>
              <a:lnSpc>
                <a:spcPct val="110000"/>
              </a:lnSpc>
            </a:pPr>
            <a:r>
              <a:rPr lang="en-US" b="0" dirty="0"/>
              <a:t>In the last 20 years, there have been many successful initiatives in devising Intelligent Tutoring Systems </a:t>
            </a:r>
          </a:p>
          <a:p>
            <a:pPr>
              <a:lnSpc>
                <a:spcPct val="110000"/>
              </a:lnSpc>
              <a:buNone/>
            </a:pPr>
            <a:r>
              <a:rPr lang="en-US" sz="2400" b="0" dirty="0"/>
              <a:t>     </a:t>
            </a:r>
            <a:r>
              <a:rPr lang="en-US" sz="2000" b="0" dirty="0"/>
              <a:t>(Woolf 2009, Building Intelligent Interactive Tutors, Morgan Kaufman)</a:t>
            </a:r>
          </a:p>
          <a:p>
            <a:pPr lvl="1">
              <a:lnSpc>
                <a:spcPct val="110000"/>
              </a:lnSpc>
            </a:pPr>
            <a:r>
              <a:rPr lang="en-US" dirty="0"/>
              <a:t>Including </a:t>
            </a:r>
            <a:r>
              <a:rPr lang="en-US" dirty="0" err="1"/>
              <a:t>CanergieLearning</a:t>
            </a:r>
            <a:r>
              <a:rPr lang="en-US" dirty="0"/>
              <a:t>, a company that commercializes ITS for Math in hundreds of high schools in the USA</a:t>
            </a:r>
          </a:p>
          <a:p>
            <a:pPr lvl="1">
              <a:lnSpc>
                <a:spcPct val="110000"/>
              </a:lnSpc>
            </a:pPr>
            <a:endParaRPr lang="en-US" b="0" dirty="0"/>
          </a:p>
          <a:p>
            <a:pPr>
              <a:lnSpc>
                <a:spcPct val="110000"/>
              </a:lnSpc>
            </a:pPr>
            <a:r>
              <a:rPr lang="en-US" b="0" dirty="0"/>
              <a:t>But most of this success has been in supporting problem solving activities (e.g. CT and CMT Tutor)</a:t>
            </a:r>
          </a:p>
          <a:p>
            <a:pPr>
              <a:lnSpc>
                <a:spcPct val="70000"/>
              </a:lnSpc>
            </a:pPr>
            <a:endParaRPr lang="en-US" b="0" dirty="0"/>
          </a:p>
          <a:p>
            <a:pPr lvl="1">
              <a:lnSpc>
                <a:spcPct val="110000"/>
              </a:lnSpc>
              <a:buNone/>
            </a:pPr>
            <a:endParaRPr lang="en-US" dirty="0">
              <a:solidFill>
                <a:schemeClr val="bg1"/>
              </a:solidFill>
            </a:endParaRPr>
          </a:p>
        </p:txBody>
      </p:sp>
      <p:pic>
        <p:nvPicPr>
          <p:cNvPr id="4" name="ARI 20091008.wav">
            <a:hlinkClick r:id="" action="ppaction://media"/>
          </p:cNvPr>
          <p:cNvPicPr>
            <a:picLocks noRot="1" noChangeAspect="1"/>
          </p:cNvPicPr>
          <p:nvPr>
            <a:audioFile r:link="rId1"/>
          </p:nvPr>
        </p:nvPicPr>
        <p:blipFill>
          <a:blip r:embed="rId4" cstate="print"/>
          <a:stretch>
            <a:fillRect/>
          </a:stretch>
        </p:blipFill>
        <p:spPr>
          <a:xfrm>
            <a:off x="8639175" y="6353175"/>
            <a:ext cx="304800" cy="304800"/>
          </a:xfrm>
          <a:prstGeom prst="rect">
            <a:avLst/>
          </a:prstGeom>
        </p:spPr>
      </p:pic>
    </p:spTree>
  </p:cSld>
  <p:clrMapOvr>
    <a:masterClrMapping/>
  </p:clrMapOvr>
  <p:transition advTm="2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8372402" y="7016278"/>
            <a:ext cx="1905000" cy="276204"/>
          </a:xfrm>
          <a:prstGeom prst="rect">
            <a:avLst/>
          </a:prstGeom>
          <a:ln>
            <a:noFill/>
          </a:ln>
        </p:spPr>
        <p:txBody>
          <a:bodyPr/>
          <a:lstStyle/>
          <a:p>
            <a:fld id="{A740AE90-6796-4AD9-AF9B-9B06CA1D0A0A}" type="slidenum">
              <a:rPr lang="en-US"/>
              <a:pPr/>
              <a:t>9</a:t>
            </a:fld>
            <a:endParaRPr lang="en-US"/>
          </a:p>
        </p:txBody>
      </p:sp>
      <p:sp>
        <p:nvSpPr>
          <p:cNvPr id="69634" name="Rectangle 2"/>
          <p:cNvSpPr>
            <a:spLocks noGrp="1" noChangeArrowheads="1"/>
          </p:cNvSpPr>
          <p:nvPr>
            <p:ph type="title"/>
          </p:nvPr>
        </p:nvSpPr>
        <p:spPr/>
        <p:txBody>
          <a:bodyPr/>
          <a:lstStyle/>
          <a:p>
            <a:r>
              <a:rPr lang="en-US" dirty="0"/>
              <a:t>Adaptive Coach for Exploration</a:t>
            </a:r>
          </a:p>
        </p:txBody>
      </p:sp>
      <p:pic>
        <p:nvPicPr>
          <p:cNvPr id="6" name="Picture 5" descr="ACE"/>
          <p:cNvPicPr/>
          <p:nvPr/>
        </p:nvPicPr>
        <p:blipFill>
          <a:blip r:embed="rId3" cstate="print"/>
          <a:srcRect t="8000" r="3429" b="19200"/>
          <a:stretch>
            <a:fillRect/>
          </a:stretch>
        </p:blipFill>
        <p:spPr bwMode="auto">
          <a:xfrm>
            <a:off x="1590602" y="1999658"/>
            <a:ext cx="8172400" cy="5300983"/>
          </a:xfrm>
          <a:prstGeom prst="rect">
            <a:avLst/>
          </a:prstGeom>
          <a:noFill/>
          <a:ln w="9525">
            <a:noFill/>
            <a:miter lim="800000"/>
            <a:headEnd/>
            <a:tailEnd/>
          </a:ln>
        </p:spPr>
      </p:pic>
      <p:sp>
        <p:nvSpPr>
          <p:cNvPr id="24" name="Rectangle 23"/>
          <p:cNvSpPr/>
          <p:nvPr/>
        </p:nvSpPr>
        <p:spPr>
          <a:xfrm>
            <a:off x="7877114" y="2015618"/>
            <a:ext cx="2592288" cy="2448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877114" y="4158758"/>
            <a:ext cx="1928826" cy="3413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3019330" y="6016146"/>
            <a:ext cx="3429024" cy="642942"/>
          </a:xfrm>
          <a:prstGeom prst="rect">
            <a:avLst/>
          </a:prstGeom>
          <a:solidFill>
            <a:srgbClr val="D2D2D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111111"/>
              </a:solidFill>
              <a:effectLst/>
              <a:latin typeface="Times New Roman" pitchFamily="18" charset="0"/>
            </a:endParaRPr>
          </a:p>
        </p:txBody>
      </p:sp>
      <p:sp>
        <p:nvSpPr>
          <p:cNvPr id="10" name="Rectangle 9"/>
          <p:cNvSpPr/>
          <p:nvPr/>
        </p:nvSpPr>
        <p:spPr bwMode="auto">
          <a:xfrm>
            <a:off x="3082830" y="5780925"/>
            <a:ext cx="3500462" cy="642942"/>
          </a:xfrm>
          <a:prstGeom prst="rect">
            <a:avLst/>
          </a:prstGeom>
          <a:solidFill>
            <a:srgbClr val="D2D2D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111111"/>
                </a:solidFill>
                <a:effectLst/>
                <a:latin typeface="Times New Roman" pitchFamily="18" charset="0"/>
              </a:rPr>
              <a:t>Before you leave</a:t>
            </a:r>
            <a:r>
              <a:rPr kumimoji="0" lang="en-US" sz="1400" b="0" i="0" u="none" strike="noStrike" cap="none" normalizeH="0" dirty="0">
                <a:ln>
                  <a:noFill/>
                </a:ln>
                <a:solidFill>
                  <a:srgbClr val="111111"/>
                </a:solidFill>
                <a:effectLst/>
                <a:latin typeface="Times New Roman" pitchFamily="18" charset="0"/>
              </a:rPr>
              <a:t> this exercise, why don’t you try scaling the function  by a large negative  value?</a:t>
            </a:r>
          </a:p>
          <a:p>
            <a:pPr marL="0" marR="0" indent="0" algn="l" defTabSz="914400" rtl="0" eaLnBrk="0" fontAlgn="base" latinLnBrk="0" hangingPunct="0">
              <a:lnSpc>
                <a:spcPct val="100000"/>
              </a:lnSpc>
              <a:spcBef>
                <a:spcPct val="0"/>
              </a:spcBef>
              <a:spcAft>
                <a:spcPct val="0"/>
              </a:spcAft>
              <a:buClrTx/>
              <a:buSzTx/>
              <a:buFontTx/>
              <a:buNone/>
              <a:tabLst/>
            </a:pPr>
            <a:r>
              <a:rPr lang="en-US" sz="1400" baseline="0" dirty="0"/>
              <a:t>Think  about how this will affect </a:t>
            </a:r>
            <a:r>
              <a:rPr lang="en-US" sz="1400" dirty="0"/>
              <a:t> the plot</a:t>
            </a:r>
            <a:endParaRPr kumimoji="0" lang="en-US" sz="1400" b="0" i="0" u="none" strike="noStrike" cap="none" normalizeH="0" baseline="0" dirty="0">
              <a:ln>
                <a:noFill/>
              </a:ln>
              <a:solidFill>
                <a:srgbClr val="111111"/>
              </a:solidFill>
              <a:effectLst/>
              <a:latin typeface="Times New Roman" pitchFamily="18" charset="0"/>
            </a:endParaRPr>
          </a:p>
        </p:txBody>
      </p:sp>
      <p:sp>
        <p:nvSpPr>
          <p:cNvPr id="9" name="Rectangle 11"/>
          <p:cNvSpPr>
            <a:spLocks noChangeArrowheads="1"/>
          </p:cNvSpPr>
          <p:nvPr/>
        </p:nvSpPr>
        <p:spPr bwMode="auto">
          <a:xfrm>
            <a:off x="27484" y="1240321"/>
            <a:ext cx="8424863" cy="1008112"/>
          </a:xfrm>
          <a:prstGeom prst="rect">
            <a:avLst/>
          </a:prstGeom>
          <a:noFill/>
          <a:ln w="9525">
            <a:noFill/>
            <a:miter lim="800000"/>
            <a:headEnd/>
            <a:tailEnd/>
          </a:ln>
        </p:spPr>
        <p:txBody>
          <a:bodyPr lIns="92075" tIns="46038" rIns="92075" bIns="46038"/>
          <a:lstStyle/>
          <a:p>
            <a:pPr marL="342900" indent="-342900">
              <a:spcBef>
                <a:spcPct val="50000"/>
              </a:spcBef>
              <a:spcAft>
                <a:spcPct val="50000"/>
              </a:spcAft>
              <a:buClr>
                <a:srgbClr val="CC0000"/>
              </a:buClr>
              <a:buSzPct val="75000"/>
              <a:buFont typeface="Monotype Sorts" pitchFamily="2" charset="2"/>
              <a:buChar char="u"/>
            </a:pPr>
            <a:r>
              <a:rPr lang="en-US" sz="2400" dirty="0">
                <a:solidFill>
                  <a:srgbClr val="000000"/>
                </a:solidFill>
              </a:rPr>
              <a:t>Example of tutoring agent that generates tailored suggestions to improve </a:t>
            </a:r>
            <a:r>
              <a:rPr lang="en-US" sz="2400" dirty="0">
                <a:solidFill>
                  <a:srgbClr val="FF0000"/>
                </a:solidFill>
              </a:rPr>
              <a:t>student exploration/learning </a:t>
            </a:r>
            <a:r>
              <a:rPr lang="en-US" sz="2400" dirty="0">
                <a:solidFill>
                  <a:srgbClr val="000000"/>
                </a:solidFill>
              </a:rPr>
              <a:t>when necessary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6"/>
</p:tagLst>
</file>

<file path=ppt/tags/tag10.xml><?xml version="1.0" encoding="utf-8"?>
<p:tagLst xmlns:a="http://schemas.openxmlformats.org/drawingml/2006/main" xmlns:r="http://schemas.openxmlformats.org/officeDocument/2006/relationships" xmlns:p="http://schemas.openxmlformats.org/presentationml/2006/main">
  <p:tag name="TIMING" val="|9.2|21.8|22.4|5.4"/>
</p:tagLst>
</file>

<file path=ppt/tags/tag2.xml><?xml version="1.0" encoding="utf-8"?>
<p:tagLst xmlns:a="http://schemas.openxmlformats.org/drawingml/2006/main" xmlns:r="http://schemas.openxmlformats.org/officeDocument/2006/relationships" xmlns:p="http://schemas.openxmlformats.org/presentationml/2006/main">
  <p:tag name="TIMING" val="|24.8"/>
</p:tagLst>
</file>

<file path=ppt/tags/tag3.xml><?xml version="1.0" encoding="utf-8"?>
<p:tagLst xmlns:a="http://schemas.openxmlformats.org/drawingml/2006/main" xmlns:r="http://schemas.openxmlformats.org/officeDocument/2006/relationships" xmlns:p="http://schemas.openxmlformats.org/presentationml/2006/main">
  <p:tag name="TIMING" val="|0.4|0.8|1.2"/>
</p:tagLst>
</file>

<file path=ppt/tags/tag4.xml><?xml version="1.0" encoding="utf-8"?>
<p:tagLst xmlns:a="http://schemas.openxmlformats.org/drawingml/2006/main" xmlns:r="http://schemas.openxmlformats.org/officeDocument/2006/relationships" xmlns:p="http://schemas.openxmlformats.org/presentationml/2006/main">
  <p:tag name="TIMING" val="|0.3|0.4|0.6|3.7"/>
</p:tagLst>
</file>

<file path=ppt/tags/tag5.xml><?xml version="1.0" encoding="utf-8"?>
<p:tagLst xmlns:a="http://schemas.openxmlformats.org/drawingml/2006/main" xmlns:r="http://schemas.openxmlformats.org/officeDocument/2006/relationships" xmlns:p="http://schemas.openxmlformats.org/presentationml/2006/main">
  <p:tag name="TIMING" val="|0.3|0.4|0.6|3.7"/>
</p:tagLst>
</file>

<file path=ppt/tags/tag6.xml><?xml version="1.0" encoding="utf-8"?>
<p:tagLst xmlns:a="http://schemas.openxmlformats.org/drawingml/2006/main" xmlns:r="http://schemas.openxmlformats.org/officeDocument/2006/relationships" xmlns:p="http://schemas.openxmlformats.org/presentationml/2006/main">
  <p:tag name="TIMING" val="|0.3|0.4|0.6|3.7"/>
</p:tagLst>
</file>

<file path=ppt/tags/tag7.xml><?xml version="1.0" encoding="utf-8"?>
<p:tagLst xmlns:a="http://schemas.openxmlformats.org/drawingml/2006/main" xmlns:r="http://schemas.openxmlformats.org/officeDocument/2006/relationships" xmlns:p="http://schemas.openxmlformats.org/presentationml/2006/main">
  <p:tag name="TIMING" val="|0.3|0.4|0.6|3.7"/>
</p:tagLst>
</file>

<file path=ppt/tags/tag8.xml><?xml version="1.0" encoding="utf-8"?>
<p:tagLst xmlns:a="http://schemas.openxmlformats.org/drawingml/2006/main" xmlns:r="http://schemas.openxmlformats.org/officeDocument/2006/relationships" xmlns:p="http://schemas.openxmlformats.org/presentationml/2006/main">
  <p:tag name="TIMING" val="|24.8"/>
</p:tagLst>
</file>

<file path=ppt/tags/tag9.xml><?xml version="1.0" encoding="utf-8"?>
<p:tagLst xmlns:a="http://schemas.openxmlformats.org/drawingml/2006/main" xmlns:r="http://schemas.openxmlformats.org/officeDocument/2006/relationships" xmlns:p="http://schemas.openxmlformats.org/presentationml/2006/main">
  <p:tag name="TIMING" val="|0.7|0.4"/>
</p:tagLst>
</file>

<file path=ppt/theme/theme1.xml><?xml version="1.0" encoding="utf-8"?>
<a:theme xmlns:a="http://schemas.openxmlformats.org/drawingml/2006/main" name="Side Bar">
  <a:themeElements>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rgbClr val="11111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rgbClr val="11111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Designs\Side Bar.pot</Template>
  <TotalTime>54496</TotalTime>
  <Words>2944</Words>
  <Application>Microsoft Office PowerPoint</Application>
  <PresentationFormat>Overhead</PresentationFormat>
  <Paragraphs>563</Paragraphs>
  <Slides>32</Slides>
  <Notes>31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Courier New</vt:lpstr>
      <vt:lpstr>Microsoft Sans Serif</vt:lpstr>
      <vt:lpstr>Monotype Sorts</vt:lpstr>
      <vt:lpstr>Symbol</vt:lpstr>
      <vt:lpstr>Times New Roman</vt:lpstr>
      <vt:lpstr>Wingdings</vt:lpstr>
      <vt:lpstr>Side Bar</vt:lpstr>
      <vt:lpstr>PowerPoint Presentation</vt:lpstr>
      <vt:lpstr>Precursors of ITS</vt:lpstr>
      <vt:lpstr>CAI systems (cont.)</vt:lpstr>
      <vt:lpstr>Good Human Tutors.. </vt:lpstr>
      <vt:lpstr>Ideal ITS</vt:lpstr>
      <vt:lpstr>ITS Evolution</vt:lpstr>
      <vt:lpstr>PowerPoint Presentation</vt:lpstr>
      <vt:lpstr>Achievements</vt:lpstr>
      <vt:lpstr>Adaptive Coach for Exploration</vt:lpstr>
      <vt:lpstr>Learning from Exploration: Challenges</vt:lpstr>
      <vt:lpstr>Challenges</vt:lpstr>
      <vt:lpstr>Adaptive Coach for Exploration</vt:lpstr>
      <vt:lpstr>ACE Initial Learner model  (Bunt and Conati, UMUAI 2002)</vt:lpstr>
      <vt:lpstr>PowerPoint Presentation</vt:lpstr>
      <vt:lpstr>Modeling Student Exploration</vt:lpstr>
      <vt:lpstr>Evaluation</vt:lpstr>
      <vt:lpstr>Revised Learner Model  (Merten and Conati, KBS 2007)</vt:lpstr>
      <vt:lpstr> </vt:lpstr>
      <vt:lpstr>PowerPoint Presentation</vt:lpstr>
      <vt:lpstr>Capturing  SE in the Student Model</vt:lpstr>
      <vt:lpstr>Which Behaviors Can We Use  to  Capture SE?</vt:lpstr>
      <vt:lpstr>Adding SE Assessment to the Model</vt:lpstr>
      <vt:lpstr>User Study (Conati and Merten 2007)</vt:lpstr>
      <vt:lpstr>Coding Student SE behavior</vt:lpstr>
      <vt:lpstr>Coding Schema</vt:lpstr>
      <vt:lpstr>Coding Schema</vt:lpstr>
      <vt:lpstr>Adding SE Assessment to the Model</vt:lpstr>
      <vt:lpstr>Adding SE Assessment to the Model</vt:lpstr>
      <vt:lpstr>Adding SE Assessment to the Model</vt:lpstr>
      <vt:lpstr>Results on Accuracy</vt:lpstr>
      <vt:lpstr>Interface to Generate Explanations Explicitly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Probabilistic Plan Recognition for Cognitive Apprenticeship  Cristina Conati Kurt VanLehn  Intelligent Systems Program University of Pittsburgh</dc:title>
  <dc:creator>Authorized User</dc:creator>
  <cp:lastModifiedBy>Cristina Conati</cp:lastModifiedBy>
  <cp:revision>5004</cp:revision>
  <cp:lastPrinted>1999-06-05T00:50:28Z</cp:lastPrinted>
  <dcterms:created xsi:type="dcterms:W3CDTF">1996-07-08T17:03:52Z</dcterms:created>
  <dcterms:modified xsi:type="dcterms:W3CDTF">2022-02-16T16:23:25Z</dcterms:modified>
</cp:coreProperties>
</file>