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4" r:id="rId2"/>
    <p:sldId id="327" r:id="rId3"/>
    <p:sldId id="328" r:id="rId4"/>
    <p:sldId id="329" r:id="rId5"/>
    <p:sldId id="331" r:id="rId6"/>
    <p:sldId id="334" r:id="rId7"/>
    <p:sldId id="445" r:id="rId8"/>
    <p:sldId id="336" r:id="rId9"/>
    <p:sldId id="339" r:id="rId10"/>
    <p:sldId id="443" r:id="rId11"/>
    <p:sldId id="456" r:id="rId12"/>
    <p:sldId id="444" r:id="rId13"/>
    <p:sldId id="342" r:id="rId14"/>
    <p:sldId id="343" r:id="rId15"/>
    <p:sldId id="353" r:id="rId16"/>
    <p:sldId id="344" r:id="rId17"/>
    <p:sldId id="345" r:id="rId18"/>
    <p:sldId id="346" r:id="rId19"/>
    <p:sldId id="347" r:id="rId2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99FF33"/>
    <a:srgbClr val="009900"/>
    <a:srgbClr val="FF0000"/>
    <a:srgbClr val="9900CC"/>
    <a:srgbClr val="9966FF"/>
    <a:srgbClr val="9933FF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0" autoAdjust="0"/>
    <p:restoredTop sz="92568" autoAdjust="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defTabSz="930275">
              <a:defRPr sz="1300"/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defTabSz="930275">
              <a:defRPr sz="1300"/>
            </a:lvl1pPr>
          </a:lstStyle>
          <a:p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fld id="{9BFBB7B9-4D3D-4CE6-B9F6-3B0A22BDD2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defTabSz="930275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defTabSz="930275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fld id="{2CA7CA48-8341-4C2C-8CE5-A3F29B6CAA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8AC35-FC4C-4E77-BF19-7CC31CA60EF9}" type="slidenum">
              <a:rPr lang="en-US"/>
              <a:pPr/>
              <a:t>1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0026D-B2AF-4426-80DE-E6753DB47767}" type="slidenum">
              <a:rPr lang="en-US"/>
              <a:pPr/>
              <a:t>9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D0869-B641-437E-9454-DF2031B0DF2C}" type="slidenum">
              <a:rPr lang="en-US"/>
              <a:pPr/>
              <a:t>15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 toothache and catch are not ind.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C2285-07AD-499A-B61D-3F2C32BAAC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2DB2B-3B44-427F-AFB4-0E4BE857C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E8FA7-3BA0-452B-A169-0F4040C83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4DCBF9-0B43-425C-8B36-903ED4857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43416-9060-494E-AB8A-04EF3C8B02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427D2-6275-452E-B3BC-3C53E9488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8F0F2-ABEF-4781-9814-F1DCE0996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26A52-98E5-4A26-8DF5-A07DB4704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6CDE0-AEC7-4B95-ABA2-33827F996E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72EB4-934E-4D0F-96FF-8010BC42F3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B24D5-AC85-44BC-A4A7-0DCBD983A5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D204E-AF60-4A38-8FA5-2CFF58CEB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09644E-1C23-4643-930D-B3C6E3DE23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95288" y="2205038"/>
            <a:ext cx="853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CPSC 422</a:t>
            </a:r>
            <a:br>
              <a:rPr lang="en-US" sz="3600" b="1" dirty="0">
                <a:solidFill>
                  <a:schemeClr val="accent2"/>
                </a:solidFill>
              </a:rPr>
            </a:br>
            <a:r>
              <a:rPr lang="en-US" sz="3600" b="1" dirty="0">
                <a:solidFill>
                  <a:schemeClr val="accent2"/>
                </a:solidFill>
              </a:rPr>
              <a:t/>
            </a:r>
            <a:br>
              <a:rPr lang="en-US" sz="3600" b="1" dirty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>Review Of </a:t>
            </a:r>
          </a:p>
          <a:p>
            <a:pPr algn="ctr">
              <a:lnSpc>
                <a:spcPct val="60000"/>
              </a:lnSpc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Probability Theory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by enumeration</a:t>
            </a:r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867650" cy="4495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Can also compute conditional probabilities: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P(</a:t>
            </a:r>
            <a:r>
              <a:rPr lang="en-US" sz="2000">
                <a:sym typeface="Symbol" pitchFamily="18" charset="2"/>
              </a:rPr>
              <a:t></a:t>
            </a:r>
            <a:r>
              <a:rPr lang="en-US" sz="2000" i="1"/>
              <a:t>cavity</a:t>
            </a:r>
            <a:r>
              <a:rPr lang="en-US" sz="2000"/>
              <a:t> | </a:t>
            </a:r>
            <a:r>
              <a:rPr lang="en-US" sz="2000" i="1"/>
              <a:t>toothache</a:t>
            </a:r>
            <a:r>
              <a:rPr lang="en-US" sz="2000"/>
              <a:t>) 	=</a:t>
            </a:r>
            <a:endParaRPr lang="en-US" sz="1400"/>
          </a:p>
        </p:txBody>
      </p:sp>
      <p:pic>
        <p:nvPicPr>
          <p:cNvPr id="559114" name="Picture 10" descr="dentist-j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4076700"/>
            <a:ext cx="4824413" cy="1912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5490" name="Picture 2" descr="dentist-join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3860800"/>
            <a:ext cx="4248150" cy="1685925"/>
          </a:xfrm>
          <a:prstGeom prst="rect">
            <a:avLst/>
          </a:prstGeom>
          <a:noFill/>
        </p:spPr>
      </p:pic>
      <p:sp>
        <p:nvSpPr>
          <p:cNvPr id="575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by enumeration</a:t>
            </a:r>
          </a:p>
        </p:txBody>
      </p:sp>
      <p:sp>
        <p:nvSpPr>
          <p:cNvPr id="575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867650" cy="4495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Can also compute conditional probabilities: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P(</a:t>
            </a:r>
            <a:r>
              <a:rPr lang="en-US" sz="2000">
                <a:sym typeface="Symbol" pitchFamily="18" charset="2"/>
              </a:rPr>
              <a:t></a:t>
            </a:r>
            <a:r>
              <a:rPr lang="en-US" sz="2000" i="1"/>
              <a:t>cavity</a:t>
            </a:r>
            <a:r>
              <a:rPr lang="en-US" sz="2000"/>
              <a:t> | </a:t>
            </a:r>
            <a:r>
              <a:rPr lang="en-US" sz="2000" i="1"/>
              <a:t>toothache</a:t>
            </a:r>
            <a:r>
              <a:rPr lang="en-US" sz="2000"/>
              <a:t>) 	=    P(</a:t>
            </a:r>
            <a:r>
              <a:rPr lang="en-US" sz="2000">
                <a:sym typeface="Symbol" pitchFamily="18" charset="2"/>
              </a:rPr>
              <a:t></a:t>
            </a:r>
            <a:r>
              <a:rPr lang="en-US" sz="2000" i="1"/>
              <a:t>cavity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 </a:t>
            </a:r>
            <a:r>
              <a:rPr lang="en-US" sz="2000" i="1"/>
              <a:t>toothache</a:t>
            </a:r>
            <a:r>
              <a:rPr lang="en-US" sz="2000"/>
              <a:t>)  /  P(</a:t>
            </a:r>
            <a:r>
              <a:rPr lang="en-US" sz="2000" i="1"/>
              <a:t>toothache</a:t>
            </a:r>
            <a:r>
              <a:rPr lang="en-US" sz="200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	               =     0.016+0.064                              = 0.4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	                     0.108 + 0.012 + 0.016 + 0.064</a:t>
            </a:r>
          </a:p>
          <a:p>
            <a:pPr>
              <a:lnSpc>
                <a:spcPct val="90000"/>
              </a:lnSpc>
            </a:pPr>
            <a:endParaRPr lang="en-US" sz="1400"/>
          </a:p>
        </p:txBody>
      </p:sp>
      <p:sp>
        <p:nvSpPr>
          <p:cNvPr id="575493" name="Line 5"/>
          <p:cNvSpPr>
            <a:spLocks noChangeShapeType="1"/>
          </p:cNvSpPr>
          <p:nvPr/>
        </p:nvSpPr>
        <p:spPr bwMode="auto">
          <a:xfrm>
            <a:off x="3419475" y="2565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75494" name="Rectangle 6"/>
          <p:cNvSpPr>
            <a:spLocks noChangeArrowheads="1"/>
          </p:cNvSpPr>
          <p:nvPr/>
        </p:nvSpPr>
        <p:spPr bwMode="auto">
          <a:xfrm>
            <a:off x="3492500" y="1557338"/>
            <a:ext cx="2447925" cy="358775"/>
          </a:xfrm>
          <a:prstGeom prst="rect">
            <a:avLst/>
          </a:prstGeom>
          <a:noFill/>
          <a:ln w="127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5495" name="Rectangle 7"/>
          <p:cNvSpPr>
            <a:spLocks noChangeArrowheads="1"/>
          </p:cNvSpPr>
          <p:nvPr/>
        </p:nvSpPr>
        <p:spPr bwMode="auto">
          <a:xfrm>
            <a:off x="3419475" y="2205038"/>
            <a:ext cx="1512888" cy="314325"/>
          </a:xfrm>
          <a:prstGeom prst="rect">
            <a:avLst/>
          </a:prstGeom>
          <a:noFill/>
          <a:ln w="127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6156325" y="1557338"/>
            <a:ext cx="1512888" cy="3587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5497" name="Rectangle 9"/>
          <p:cNvSpPr>
            <a:spLocks noChangeArrowheads="1"/>
          </p:cNvSpPr>
          <p:nvPr/>
        </p:nvSpPr>
        <p:spPr bwMode="auto">
          <a:xfrm>
            <a:off x="3467100" y="2595563"/>
            <a:ext cx="3192463" cy="3587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29687" cy="2981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Denominator can be viewed as a </a:t>
            </a:r>
            <a:r>
              <a:rPr lang="en-US" sz="2000">
                <a:solidFill>
                  <a:srgbClr val="FF0000"/>
                </a:solidFill>
              </a:rPr>
              <a:t>normalization constant</a:t>
            </a:r>
            <a:r>
              <a:rPr lang="en-US" sz="2000"/>
              <a:t> 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buFont typeface="Wingdings" pitchFamily="2" charset="2"/>
              <a:buNone/>
            </a:pP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Cavity | toothache</a:t>
            </a:r>
            <a:r>
              <a:rPr lang="en-US" sz="2000"/>
              <a:t>) =  </a:t>
            </a: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Cavity,toothache</a:t>
            </a:r>
            <a:r>
              <a:rPr lang="en-US" sz="2000"/>
              <a:t>) |P(</a:t>
            </a:r>
            <a:r>
              <a:rPr lang="en-US" sz="2000" i="1"/>
              <a:t>toothache</a:t>
            </a:r>
            <a:r>
              <a:rPr lang="en-US" sz="2000"/>
              <a:t>) = α</a:t>
            </a:r>
            <a:r>
              <a:rPr lang="en-US"/>
              <a:t> </a:t>
            </a: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Cavity,toothache)</a:t>
            </a:r>
            <a:endParaRPr lang="en-US" sz="2000"/>
          </a:p>
          <a:p>
            <a:pPr marL="762000" lvl="1" indent="-304800">
              <a:buFontTx/>
              <a:buNone/>
            </a:pPr>
            <a:r>
              <a:rPr lang="en-US"/>
              <a:t>= α [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Cavity,toothache,catch</a:t>
            </a:r>
            <a:r>
              <a:rPr lang="en-US"/>
              <a:t>) +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Cavity,toothache</a:t>
            </a:r>
            <a:r>
              <a:rPr lang="en-US"/>
              <a:t>,</a:t>
            </a:r>
            <a:r>
              <a:rPr lang="en-US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i="1"/>
              <a:t>catch</a:t>
            </a:r>
            <a:r>
              <a:rPr lang="en-US"/>
              <a:t>)]</a:t>
            </a:r>
          </a:p>
          <a:p>
            <a:pPr marL="762000" lvl="1" indent="-304800">
              <a:buFontTx/>
              <a:buNone/>
            </a:pPr>
            <a:r>
              <a:rPr lang="en-US"/>
              <a:t>= α [&lt;0.108, 0.016&gt; + &lt;0.012, 0.064&gt;] </a:t>
            </a:r>
          </a:p>
          <a:p>
            <a:pPr marL="762000" lvl="1" indent="-304800">
              <a:buFontTx/>
              <a:buNone/>
            </a:pPr>
            <a:r>
              <a:rPr lang="en-US"/>
              <a:t>= α &lt;0.12, 0.08&gt; = &lt;0.6, 0.4&gt;</a:t>
            </a:r>
          </a:p>
          <a:p>
            <a:pPr marL="762000" lvl="1" indent="-304800">
              <a:lnSpc>
                <a:spcPct val="80000"/>
              </a:lnSpc>
              <a:buFontTx/>
              <a:buNone/>
            </a:pPr>
            <a:endParaRPr lang="en-US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</p:txBody>
      </p:sp>
      <p:pic>
        <p:nvPicPr>
          <p:cNvPr id="560131" name="Picture 3" descr="dentist-joint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4149725"/>
            <a:ext cx="4032250" cy="2133600"/>
          </a:xfrm>
          <a:prstGeom prst="rect">
            <a:avLst/>
          </a:prstGeom>
          <a:noFill/>
        </p:spPr>
      </p:pic>
      <p:sp>
        <p:nvSpPr>
          <p:cNvPr id="560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by enumeration, contd.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Typically, given a set of domain variables </a:t>
            </a:r>
            <a:r>
              <a:rPr lang="en-US" sz="2000" b="1"/>
              <a:t>X, </a:t>
            </a:r>
            <a:r>
              <a:rPr lang="en-US" sz="2000"/>
              <a:t>we are  are interested in  the posterior joint distribution of </a:t>
            </a:r>
          </a:p>
          <a:p>
            <a:pPr marL="762000" lvl="1" indent="-304800">
              <a:lnSpc>
                <a:spcPct val="90000"/>
              </a:lnSpc>
            </a:pPr>
            <a:r>
              <a:rPr lang="en-US" sz="1800"/>
              <a:t>the </a:t>
            </a:r>
            <a:r>
              <a:rPr lang="en-US" sz="1800">
                <a:solidFill>
                  <a:schemeClr val="accent2"/>
                </a:solidFill>
              </a:rPr>
              <a:t>query variables</a:t>
            </a:r>
            <a:r>
              <a:rPr lang="en-US" sz="1800"/>
              <a:t> </a:t>
            </a:r>
            <a:r>
              <a:rPr lang="en-US" sz="1800" b="1"/>
              <a:t>Y (</a:t>
            </a:r>
            <a:r>
              <a:rPr lang="en-US" sz="1800"/>
              <a:t>subset of</a:t>
            </a:r>
            <a:r>
              <a:rPr lang="en-US" sz="1800" b="1"/>
              <a:t> X)</a:t>
            </a:r>
          </a:p>
          <a:p>
            <a:pPr marL="762000" lvl="1" indent="-304800">
              <a:lnSpc>
                <a:spcPct val="90000"/>
              </a:lnSpc>
            </a:pPr>
            <a:r>
              <a:rPr lang="en-US" sz="1800"/>
              <a:t>given specific values </a:t>
            </a:r>
            <a:r>
              <a:rPr lang="en-US" sz="1800" b="1"/>
              <a:t>e</a:t>
            </a:r>
            <a:r>
              <a:rPr lang="en-US" sz="1800"/>
              <a:t> for the </a:t>
            </a:r>
            <a:r>
              <a:rPr lang="en-US" sz="1800">
                <a:solidFill>
                  <a:schemeClr val="accent2"/>
                </a:solidFill>
              </a:rPr>
              <a:t>evidence variables</a:t>
            </a:r>
            <a:r>
              <a:rPr lang="en-US" sz="1800"/>
              <a:t> </a:t>
            </a:r>
            <a:r>
              <a:rPr lang="en-US" sz="1800" b="1"/>
              <a:t>E (</a:t>
            </a:r>
            <a:r>
              <a:rPr lang="en-US" sz="1800"/>
              <a:t>subset of</a:t>
            </a:r>
            <a:r>
              <a:rPr lang="en-US" sz="1800" b="1"/>
              <a:t> X)</a:t>
            </a:r>
            <a:endParaRPr lang="en-US" sz="1800"/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Let the </a:t>
            </a:r>
            <a:r>
              <a:rPr lang="en-US" sz="2000">
                <a:solidFill>
                  <a:schemeClr val="accent2"/>
                </a:solidFill>
              </a:rPr>
              <a:t>hidden variables</a:t>
            </a:r>
            <a:r>
              <a:rPr lang="en-US" sz="2000"/>
              <a:t> be </a:t>
            </a:r>
            <a:r>
              <a:rPr lang="en-US" sz="2000" b="1"/>
              <a:t>H </a:t>
            </a:r>
            <a:r>
              <a:rPr lang="en-US" sz="2000"/>
              <a:t>= </a:t>
            </a:r>
            <a:r>
              <a:rPr lang="en-US" sz="2000" b="1"/>
              <a:t>X </a:t>
            </a:r>
            <a:r>
              <a:rPr lang="en-US" sz="2000"/>
              <a:t>- </a:t>
            </a:r>
            <a:r>
              <a:rPr lang="en-US" sz="2000" b="1"/>
              <a:t>Y</a:t>
            </a:r>
            <a:r>
              <a:rPr lang="en-US" sz="2000"/>
              <a:t> – </a:t>
            </a:r>
            <a:r>
              <a:rPr lang="en-US" sz="2000" b="1"/>
              <a:t>E = </a:t>
            </a:r>
            <a:r>
              <a:rPr lang="en-US" sz="2000"/>
              <a:t>[H</a:t>
            </a:r>
            <a:r>
              <a:rPr lang="en-US" sz="2000" baseline="-25000"/>
              <a:t>i</a:t>
            </a:r>
            <a:r>
              <a:rPr lang="en-US" sz="2000"/>
              <a:t>,…H</a:t>
            </a:r>
            <a:r>
              <a:rPr lang="en-US" sz="2000" baseline="-25000"/>
              <a:t>j</a:t>
            </a:r>
            <a:r>
              <a:rPr lang="en-US" sz="2000">
                <a:cs typeface="Times New Roman" pitchFamily="18" charset="0"/>
              </a:rPr>
              <a:t>]</a:t>
            </a:r>
            <a:endParaRPr lang="en-US" sz="2000"/>
          </a:p>
          <a:p>
            <a:pPr>
              <a:lnSpc>
                <a:spcPct val="90000"/>
              </a:lnSpc>
            </a:pPr>
            <a:endParaRPr lang="en-US" sz="2000" b="1"/>
          </a:p>
          <a:p>
            <a:pPr>
              <a:lnSpc>
                <a:spcPct val="90000"/>
              </a:lnSpc>
            </a:pPr>
            <a:r>
              <a:rPr lang="en-US" sz="2000"/>
              <a:t>General idea: compute distribution on query variable  </a:t>
            </a:r>
            <a:r>
              <a:rPr lang="en-US" sz="2000" b="1"/>
              <a:t>Y</a:t>
            </a:r>
            <a:r>
              <a:rPr lang="en-US" sz="2000"/>
              <a:t>  by fixing </a:t>
            </a:r>
            <a:r>
              <a:rPr lang="en-US" sz="2000">
                <a:solidFill>
                  <a:schemeClr val="accent2"/>
                </a:solidFill>
              </a:rPr>
              <a:t>evidence variables</a:t>
            </a:r>
            <a:r>
              <a:rPr lang="en-US" sz="2000"/>
              <a:t> and summing over </a:t>
            </a:r>
            <a:r>
              <a:rPr lang="en-US" sz="2000">
                <a:solidFill>
                  <a:schemeClr val="accent2"/>
                </a:solidFill>
              </a:rPr>
              <a:t>hidden variables</a:t>
            </a:r>
          </a:p>
          <a:p>
            <a:pPr marL="762000" lvl="1" indent="-304800">
              <a:lnSpc>
                <a:spcPct val="90000"/>
              </a:lnSpc>
            </a:pPr>
            <a:r>
              <a:rPr lang="en-US" b="1"/>
              <a:t>P</a:t>
            </a:r>
            <a:r>
              <a:rPr lang="en-US"/>
              <a:t>(</a:t>
            </a:r>
            <a:r>
              <a:rPr lang="en-US" b="1"/>
              <a:t>Y|E</a:t>
            </a:r>
            <a:r>
              <a:rPr lang="en-US"/>
              <a:t>) = </a:t>
            </a:r>
            <a:r>
              <a:rPr lang="en-US">
                <a:cs typeface="Times New Roman" pitchFamily="18" charset="0"/>
              </a:rPr>
              <a:t>∑H</a:t>
            </a:r>
            <a:r>
              <a:rPr lang="en-US" baseline="-25000">
                <a:cs typeface="Times New Roman" pitchFamily="18" charset="0"/>
              </a:rPr>
              <a:t>1</a:t>
            </a:r>
            <a:r>
              <a:rPr lang="en-US">
                <a:cs typeface="Times New Roman" pitchFamily="18" charset="0"/>
              </a:rPr>
              <a:t>..... ∑H</a:t>
            </a:r>
            <a:r>
              <a:rPr lang="en-US" baseline="-25000">
                <a:cs typeface="Times New Roman" pitchFamily="18" charset="0"/>
              </a:rPr>
              <a:t>j</a:t>
            </a:r>
            <a:r>
              <a:rPr lang="en-US">
                <a:cs typeface="Times New Roman" pitchFamily="18" charset="0"/>
              </a:rPr>
              <a:t> </a:t>
            </a:r>
            <a:r>
              <a:rPr lang="en-US" b="1">
                <a:cs typeface="Times New Roman" pitchFamily="18" charset="0"/>
              </a:rPr>
              <a:t>P</a:t>
            </a:r>
            <a:r>
              <a:rPr lang="en-US">
                <a:cs typeface="Times New Roman" pitchFamily="18" charset="0"/>
              </a:rPr>
              <a:t>(</a:t>
            </a:r>
            <a:r>
              <a:rPr lang="en-US"/>
              <a:t>H</a:t>
            </a:r>
            <a:r>
              <a:rPr lang="en-US" b="1" baseline="-25000">
                <a:solidFill>
                  <a:srgbClr val="FF0000"/>
                </a:solidFill>
              </a:rPr>
              <a:t>1</a:t>
            </a:r>
            <a:r>
              <a:rPr lang="en-US"/>
              <a:t>,…,H</a:t>
            </a:r>
            <a:r>
              <a:rPr lang="en-US" baseline="-25000"/>
              <a:t>j</a:t>
            </a:r>
            <a:r>
              <a:rPr lang="en-US">
                <a:cs typeface="Times New Roman" pitchFamily="18" charset="0"/>
              </a:rPr>
              <a:t>,</a:t>
            </a:r>
            <a:r>
              <a:rPr lang="en-US" b="1">
                <a:cs typeface="Times New Roman" pitchFamily="18" charset="0"/>
              </a:rPr>
              <a:t>Y,E</a:t>
            </a:r>
            <a:r>
              <a:rPr lang="en-US">
                <a:cs typeface="Times New Roman" pitchFamily="18" charset="0"/>
              </a:rPr>
              <a:t>)</a:t>
            </a:r>
            <a:endParaRPr lang="en-US">
              <a:solidFill>
                <a:schemeClr val="accent2"/>
              </a:solidFill>
            </a:endParaRPr>
          </a:p>
          <a:p>
            <a:pPr>
              <a:lnSpc>
                <a:spcPct val="70000"/>
              </a:lnSpc>
            </a:pPr>
            <a:endParaRPr lang="en-US" sz="2000"/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terms in the summation are joint entries because </a:t>
            </a:r>
            <a:r>
              <a:rPr lang="en-US" sz="2000" b="1"/>
              <a:t>Y</a:t>
            </a:r>
            <a:r>
              <a:rPr lang="en-US" sz="2000"/>
              <a:t>, </a:t>
            </a:r>
            <a:r>
              <a:rPr lang="en-US" sz="2000" b="1"/>
              <a:t>E</a:t>
            </a:r>
            <a:r>
              <a:rPr lang="en-US" sz="2000"/>
              <a:t> and </a:t>
            </a:r>
            <a:r>
              <a:rPr lang="en-US" sz="2000" b="1"/>
              <a:t>H</a:t>
            </a:r>
            <a:r>
              <a:rPr lang="en-US" sz="2000"/>
              <a:t> together exhaust the set of random variables</a:t>
            </a:r>
          </a:p>
          <a:p>
            <a:pPr>
              <a:lnSpc>
                <a:spcPct val="5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Obvious problems: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en-US" sz="1800"/>
              <a:t>Worst-case time complexity </a:t>
            </a:r>
            <a:r>
              <a:rPr lang="en-US" sz="1800" i="1"/>
              <a:t>O(d</a:t>
            </a:r>
            <a:r>
              <a:rPr lang="en-US" sz="1800" i="1" baseline="30000"/>
              <a:t>n</a:t>
            </a:r>
            <a:r>
              <a:rPr lang="en-US" sz="1800" i="1"/>
              <a:t>) </a:t>
            </a:r>
            <a:r>
              <a:rPr lang="en-US" sz="1800"/>
              <a:t>where </a:t>
            </a:r>
            <a:r>
              <a:rPr lang="en-US" sz="1800" i="1"/>
              <a:t>d</a:t>
            </a:r>
            <a:r>
              <a:rPr lang="en-US" sz="1800"/>
              <a:t> is the size of largest domain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en-US" sz="1800"/>
              <a:t>Space complexity </a:t>
            </a:r>
            <a:r>
              <a:rPr lang="en-US" sz="1800" i="1"/>
              <a:t>O(d</a:t>
            </a:r>
            <a:r>
              <a:rPr lang="en-US" sz="1800" i="1" baseline="30000"/>
              <a:t>n</a:t>
            </a:r>
            <a:r>
              <a:rPr lang="en-US" sz="1800" i="1"/>
              <a:t>)</a:t>
            </a:r>
            <a:r>
              <a:rPr lang="en-US" sz="1800"/>
              <a:t> to store the joint distribution</a:t>
            </a:r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en-US" sz="1800"/>
              <a:t>How to find the numbers for </a:t>
            </a:r>
            <a:r>
              <a:rPr lang="en-US" sz="1800" i="1"/>
              <a:t>O(d</a:t>
            </a:r>
            <a:r>
              <a:rPr lang="en-US" sz="1800" i="1" baseline="30000"/>
              <a:t>n</a:t>
            </a:r>
            <a:r>
              <a:rPr lang="en-US" sz="1800" i="1"/>
              <a:t>) </a:t>
            </a:r>
            <a:r>
              <a:rPr lang="en-US" sz="1800"/>
              <a:t>entries?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Independence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58200" cy="4495800"/>
          </a:xfrm>
        </p:spPr>
        <p:txBody>
          <a:bodyPr/>
          <a:lstStyle/>
          <a:p>
            <a:r>
              <a:rPr lang="en-US" sz="2000" i="1"/>
              <a:t>A</a:t>
            </a:r>
            <a:r>
              <a:rPr lang="en-US" sz="2000"/>
              <a:t> and </a:t>
            </a:r>
            <a:r>
              <a:rPr lang="en-US" sz="2000" i="1"/>
              <a:t>B</a:t>
            </a:r>
            <a:r>
              <a:rPr lang="en-US" sz="2000"/>
              <a:t> are independent iff:</a:t>
            </a:r>
          </a:p>
          <a:p>
            <a:pPr>
              <a:buFont typeface="Wingdings" pitchFamily="2" charset="2"/>
              <a:buNone/>
            </a:pPr>
            <a:r>
              <a:rPr lang="en-US" sz="2000" b="1"/>
              <a:t>	</a:t>
            </a:r>
            <a:r>
              <a:rPr lang="en-US" sz="2000"/>
              <a:t>P(</a:t>
            </a:r>
            <a:r>
              <a:rPr lang="en-US" sz="2000" i="1"/>
              <a:t>A|B</a:t>
            </a:r>
            <a:r>
              <a:rPr lang="en-US" sz="2000"/>
              <a:t>) = P(</a:t>
            </a:r>
            <a:r>
              <a:rPr lang="en-US" sz="2000" i="1"/>
              <a:t>A</a:t>
            </a:r>
            <a:r>
              <a:rPr lang="en-US" sz="2000"/>
              <a:t>)    or P(</a:t>
            </a:r>
            <a:r>
              <a:rPr lang="en-US" sz="2000" i="1"/>
              <a:t>B|A</a:t>
            </a:r>
            <a:r>
              <a:rPr lang="en-US" sz="2000"/>
              <a:t>) = P(</a:t>
            </a:r>
            <a:r>
              <a:rPr lang="en-US" sz="2000" i="1"/>
              <a:t>B</a:t>
            </a:r>
            <a:r>
              <a:rPr lang="en-US" sz="2000"/>
              <a:t>)     or P(A, B) = P(</a:t>
            </a:r>
            <a:r>
              <a:rPr lang="en-US" sz="2000" i="1"/>
              <a:t>A</a:t>
            </a:r>
            <a:r>
              <a:rPr lang="en-US" sz="2000"/>
              <a:t>) P(</a:t>
            </a:r>
            <a:r>
              <a:rPr lang="en-US" sz="2000" i="1"/>
              <a:t>B</a:t>
            </a:r>
            <a:r>
              <a:rPr lang="en-US" sz="2000"/>
              <a:t>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/>
          </a:p>
          <a:p>
            <a:r>
              <a:rPr lang="en-US" sz="2000"/>
              <a:t> That is new evidence B (or A) does not affect current belief in A (or B)</a:t>
            </a:r>
          </a:p>
          <a:p>
            <a:r>
              <a:rPr lang="en-US" sz="2000"/>
              <a:t>Ex:</a:t>
            </a:r>
            <a:r>
              <a:rPr lang="en-US" b="1"/>
              <a:t>   </a:t>
            </a: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Toothache, Catch, Cavity, Weather</a:t>
            </a:r>
            <a:r>
              <a:rPr lang="en-US" sz="20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/>
              <a:t>	=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Toothache, Catch, Cavity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Weather</a:t>
            </a:r>
            <a:r>
              <a:rPr lang="en-US"/>
              <a:t>)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JPD requiring 32 entries is reduced to two smaller ones (8 and 4)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  <p:pic>
        <p:nvPicPr>
          <p:cNvPr id="417796" name="Picture 4" descr="weather-independe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724400"/>
            <a:ext cx="7561262" cy="189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Independence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for </a:t>
            </a:r>
            <a:r>
              <a:rPr lang="en-US" sz="2000" i="1"/>
              <a:t>n</a:t>
            </a:r>
            <a:r>
              <a:rPr lang="en-US" sz="2000"/>
              <a:t> independent biased coins, </a:t>
            </a:r>
            <a:r>
              <a:rPr lang="en-US" sz="2000" i="1"/>
              <a:t>O(2</a:t>
            </a:r>
            <a:r>
              <a:rPr lang="en-US" sz="2000" i="1" baseline="30000"/>
              <a:t>n</a:t>
            </a:r>
            <a:r>
              <a:rPr lang="en-US" sz="2000" i="1"/>
              <a:t>)</a:t>
            </a:r>
            <a:r>
              <a:rPr lang="en-US" sz="2000"/>
              <a:t> </a:t>
            </a:r>
            <a:r>
              <a:rPr lang="en-US" sz="2000">
                <a:cs typeface="Arial" pitchFamily="34" charset="0"/>
              </a:rPr>
              <a:t>→</a:t>
            </a:r>
            <a:r>
              <a:rPr lang="en-US" sz="2000" i="1"/>
              <a:t>O(n)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 lvl="4">
              <a:lnSpc>
                <a:spcPct val="2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Absolute independence powerful but rare</a:t>
            </a:r>
          </a:p>
          <a:p>
            <a:pPr lvl="4">
              <a:lnSpc>
                <a:spcPct val="80000"/>
              </a:lnSpc>
            </a:pPr>
            <a:endParaRPr lang="en-US" sz="2400"/>
          </a:p>
          <a:p>
            <a:pPr>
              <a:lnSpc>
                <a:spcPct val="110000"/>
              </a:lnSpc>
            </a:pPr>
            <a:r>
              <a:rPr lang="en-US" sz="2000"/>
              <a:t>Dentistry is a large field with hundreds of variables, none of which are independent. What to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independence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458200" cy="4495800"/>
          </a:xfrm>
        </p:spPr>
        <p:txBody>
          <a:bodyPr/>
          <a:lstStyle/>
          <a:p>
            <a:pPr lvl="4"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If I have a cavity, the probability that the probe catches in it doesn't depend on whether I have a toothache: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/>
              <a:t>(1) P(</a:t>
            </a:r>
            <a:r>
              <a:rPr lang="en-US" i="1"/>
              <a:t>catch | toothache, cavity</a:t>
            </a:r>
            <a:r>
              <a:rPr lang="en-US"/>
              <a:t>) = P(</a:t>
            </a:r>
            <a:r>
              <a:rPr lang="en-US" i="1"/>
              <a:t>catch | cavity</a:t>
            </a:r>
            <a:r>
              <a:rPr lang="en-US"/>
              <a:t>)</a:t>
            </a:r>
          </a:p>
          <a:p>
            <a:pPr lvl="4"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The same independence holds if I haven't got a cavity: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/>
              <a:t>(2) P(</a:t>
            </a:r>
            <a:r>
              <a:rPr lang="en-US" i="1"/>
              <a:t>catch | toothache,</a:t>
            </a:r>
            <a:r>
              <a:rPr lang="en-US">
                <a:sym typeface="Symbol" pitchFamily="18" charset="2"/>
              </a:rPr>
              <a:t></a:t>
            </a:r>
            <a:r>
              <a:rPr lang="en-US" i="1"/>
              <a:t>cavity</a:t>
            </a:r>
            <a:r>
              <a:rPr lang="en-US"/>
              <a:t>) = P(</a:t>
            </a:r>
            <a:r>
              <a:rPr lang="en-US" i="1"/>
              <a:t>catch </a:t>
            </a:r>
            <a:r>
              <a:rPr lang="en-US"/>
              <a:t>| </a:t>
            </a:r>
            <a:r>
              <a:rPr lang="en-US">
                <a:sym typeface="Symbol" pitchFamily="18" charset="2"/>
              </a:rPr>
              <a:t></a:t>
            </a:r>
            <a:r>
              <a:rPr lang="en-US" i="1"/>
              <a:t>cavity</a:t>
            </a:r>
            <a:r>
              <a:rPr lang="en-US"/>
              <a:t>)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 i="1"/>
              <a:t>Catch </a:t>
            </a:r>
            <a:r>
              <a:rPr lang="en-US" sz="2000"/>
              <a:t>is </a:t>
            </a:r>
            <a:r>
              <a:rPr lang="en-US" sz="2000">
                <a:solidFill>
                  <a:schemeClr val="accent2"/>
                </a:solidFill>
              </a:rPr>
              <a:t>conditionally independent</a:t>
            </a:r>
            <a:r>
              <a:rPr lang="en-US" sz="2000"/>
              <a:t> of </a:t>
            </a:r>
            <a:r>
              <a:rPr lang="en-US" sz="2000" i="1"/>
              <a:t>Toothache </a:t>
            </a:r>
            <a:r>
              <a:rPr lang="en-US" sz="2000"/>
              <a:t>given </a:t>
            </a:r>
            <a:r>
              <a:rPr lang="en-US" sz="2000" i="1"/>
              <a:t>Cavity</a:t>
            </a:r>
            <a:r>
              <a:rPr lang="en-US" sz="2000"/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Catch | Toothache,Cavity</a:t>
            </a:r>
            <a:r>
              <a:rPr lang="en-US"/>
              <a:t>) =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Catch | Cavity</a:t>
            </a:r>
            <a:r>
              <a:rPr lang="en-US"/>
              <a:t>)</a:t>
            </a:r>
          </a:p>
          <a:p>
            <a:pPr>
              <a:lnSpc>
                <a:spcPct val="60000"/>
              </a:lnSpc>
            </a:pP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 lvl="4">
              <a:lnSpc>
                <a:spcPct val="8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independence contd.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Write out full joint distribution using chain rule: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Toothache, Catch, Cavity</a:t>
            </a:r>
            <a:r>
              <a:rPr 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=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Toothache | Catch, Cavity</a:t>
            </a:r>
            <a:r>
              <a:rPr lang="en-US" sz="1800"/>
              <a:t>)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Catch, Cavity</a:t>
            </a:r>
            <a:r>
              <a:rPr 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=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Toothache | Catch, Cavity</a:t>
            </a:r>
            <a:r>
              <a:rPr lang="en-US" sz="1800"/>
              <a:t>)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Catch | Cavity</a:t>
            </a:r>
            <a:r>
              <a:rPr lang="en-US" sz="1800"/>
              <a:t>)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Cavity</a:t>
            </a:r>
            <a:r>
              <a:rPr 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=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Toothache | Cavity</a:t>
            </a:r>
            <a:r>
              <a:rPr lang="en-US" sz="1800"/>
              <a:t>) </a:t>
            </a: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Catch | Cavity</a:t>
            </a:r>
            <a:r>
              <a:rPr lang="en-US" sz="1800"/>
              <a:t>) </a:t>
            </a:r>
            <a:r>
              <a:rPr lang="en-US" sz="1800" b="1"/>
              <a:t>P</a:t>
            </a:r>
            <a:r>
              <a:rPr lang="en-US" sz="1800"/>
              <a:t>(Cavity)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I.e., 2 + 2 + 1 = 5 independent numbers</a:t>
            </a:r>
          </a:p>
          <a:p>
            <a:pPr lvl="4">
              <a:lnSpc>
                <a:spcPct val="80000"/>
              </a:lnSpc>
            </a:pPr>
            <a:endParaRPr lang="en-US" sz="2400">
              <a:solidFill>
                <a:srgbClr val="FF0000"/>
              </a:solidFill>
            </a:endParaRPr>
          </a:p>
          <a:p>
            <a:r>
              <a:rPr lang="en-US" sz="2000"/>
              <a:t>In most cases, the use of conditional independence reduces the size of the representation of the joint distribution from exponential in </a:t>
            </a:r>
            <a:r>
              <a:rPr lang="en-US" sz="2000" i="1"/>
              <a:t>n </a:t>
            </a:r>
            <a:r>
              <a:rPr lang="en-US" sz="2000"/>
              <a:t>to linear in </a:t>
            </a:r>
            <a:r>
              <a:rPr lang="en-US" sz="2000" i="1"/>
              <a:t>n</a:t>
            </a:r>
            <a:r>
              <a:rPr lang="en-US" sz="2000"/>
              <a:t>.</a:t>
            </a:r>
          </a:p>
          <a:p>
            <a:pPr lvl="4">
              <a:lnSpc>
                <a:spcPct val="80000"/>
              </a:lnSpc>
            </a:pPr>
            <a:endParaRPr lang="en-US" sz="2400"/>
          </a:p>
          <a:p>
            <a:r>
              <a:rPr lang="en-US" sz="2000"/>
              <a:t>Conditional independence is our most basic and robust form of knowledge about uncertain environments</a:t>
            </a:r>
            <a:r>
              <a:rPr lang="en-US" sz="20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en-US" sz="2000">
              <a:solidFill>
                <a:srgbClr val="FF0000"/>
              </a:solidFill>
            </a:endParaRPr>
          </a:p>
          <a:p>
            <a:r>
              <a:rPr lang="en-US" sz="2000">
                <a:solidFill>
                  <a:schemeClr val="accent2"/>
                </a:solidFill>
              </a:rPr>
              <a:t>Bayesian networks</a:t>
            </a:r>
            <a:r>
              <a:rPr lang="en-US" sz="2000"/>
              <a:t> are a formalism to reason under uncertainty specifically designed to exploit this knowledge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Bayes' Rule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Product rule P(a</a:t>
            </a:r>
            <a:r>
              <a:rPr lang="en-US" sz="2000">
                <a:sym typeface="Symbol" pitchFamily="18" charset="2"/>
              </a:rPr>
              <a:t></a:t>
            </a:r>
            <a:r>
              <a:rPr lang="en-US" sz="2000"/>
              <a:t>b) = P(a | b) P(b) = P(b | a) P(a)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sz="2000">
                <a:solidFill>
                  <a:schemeClr val="accent2"/>
                </a:solidFill>
              </a:rPr>
              <a:t>Bayes' rule: </a:t>
            </a:r>
            <a:r>
              <a:rPr lang="en-US" sz="2000"/>
              <a:t>P(a | b) = P(b | a) P(a) / P(b)</a:t>
            </a:r>
          </a:p>
          <a:p>
            <a:pPr lvl="4"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or in distribution form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P</a:t>
            </a:r>
            <a:r>
              <a:rPr lang="en-US" sz="2000"/>
              <a:t>(Y|X) = </a:t>
            </a:r>
            <a:r>
              <a:rPr lang="en-US" sz="2000" b="1"/>
              <a:t>P</a:t>
            </a:r>
            <a:r>
              <a:rPr lang="en-US" sz="2000"/>
              <a:t>(X|Y) </a:t>
            </a:r>
            <a:r>
              <a:rPr lang="en-US" sz="2000" b="1"/>
              <a:t>P</a:t>
            </a:r>
            <a:r>
              <a:rPr lang="en-US" sz="2000"/>
              <a:t>(Y) / </a:t>
            </a:r>
            <a:r>
              <a:rPr lang="en-US" sz="2000" b="1"/>
              <a:t>P</a:t>
            </a:r>
            <a:r>
              <a:rPr lang="en-US" sz="2000"/>
              <a:t>(X) = α</a:t>
            </a:r>
            <a:r>
              <a:rPr lang="en-US" sz="2000" b="1"/>
              <a:t>P</a:t>
            </a:r>
            <a:r>
              <a:rPr lang="en-US" sz="2000"/>
              <a:t>(X|Y) </a:t>
            </a:r>
            <a:r>
              <a:rPr lang="en-US" sz="2000" b="1"/>
              <a:t>P</a:t>
            </a:r>
            <a:r>
              <a:rPr lang="en-US" sz="2000"/>
              <a:t>(Y)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sz="2400"/>
          </a:p>
          <a:p>
            <a:r>
              <a:rPr lang="en-US" sz="2000"/>
              <a:t>Useful for assessing </a:t>
            </a:r>
            <a:r>
              <a:rPr lang="en-US" sz="2000">
                <a:solidFill>
                  <a:schemeClr val="accent2"/>
                </a:solidFill>
              </a:rPr>
              <a:t>diagnostic </a:t>
            </a:r>
            <a:r>
              <a:rPr lang="en-US" sz="2000"/>
              <a:t>probability from </a:t>
            </a:r>
            <a:r>
              <a:rPr lang="en-US" sz="2000">
                <a:solidFill>
                  <a:schemeClr val="accent2"/>
                </a:solidFill>
              </a:rPr>
              <a:t>causal </a:t>
            </a:r>
            <a:r>
              <a:rPr lang="en-US" sz="2000"/>
              <a:t>probability:</a:t>
            </a:r>
          </a:p>
          <a:p>
            <a:pPr lvl="1"/>
            <a:r>
              <a:rPr lang="en-US"/>
              <a:t>P(Cause|Effect) = P(Effect|Cause) P(Cause) / P(Effect)</a:t>
            </a:r>
          </a:p>
          <a:p>
            <a:pPr lvl="1">
              <a:lnSpc>
                <a:spcPct val="60000"/>
              </a:lnSpc>
            </a:pPr>
            <a:endParaRPr lang="en-US"/>
          </a:p>
          <a:p>
            <a:r>
              <a:rPr lang="en-US"/>
              <a:t>E.g., let </a:t>
            </a:r>
            <a:r>
              <a:rPr lang="en-US" i="1"/>
              <a:t>m</a:t>
            </a:r>
            <a:r>
              <a:rPr lang="en-US"/>
              <a:t> be meningitis, </a:t>
            </a:r>
            <a:r>
              <a:rPr lang="en-US" i="1"/>
              <a:t>s</a:t>
            </a:r>
            <a:r>
              <a:rPr lang="en-US"/>
              <a:t> be stiff neck:</a:t>
            </a:r>
          </a:p>
          <a:p>
            <a:pPr lvl="2">
              <a:buFont typeface="Wingdings" pitchFamily="2" charset="2"/>
              <a:buNone/>
            </a:pPr>
            <a:r>
              <a:rPr lang="en-US" sz="2400"/>
              <a:t>P(m|s) = P(s|m) P(m) / P(s) = 0.8 </a:t>
            </a:r>
            <a:r>
              <a:rPr lang="en-US" sz="2400">
                <a:cs typeface="Arial" pitchFamily="34" charset="0"/>
              </a:rPr>
              <a:t>× </a:t>
            </a:r>
            <a:r>
              <a:rPr lang="en-US" sz="2400"/>
              <a:t>0.0001 / 0.1 = 0.0008</a:t>
            </a:r>
          </a:p>
          <a:p>
            <a:pPr lvl="1"/>
            <a:r>
              <a:rPr lang="en-US"/>
              <a:t>Note: posterior probability of meningitis still very small!</a:t>
            </a:r>
          </a:p>
        </p:txBody>
      </p:sp>
      <p:sp>
        <p:nvSpPr>
          <p:cNvPr id="420868" name="AutoShape 4"/>
          <p:cNvSpPr>
            <a:spLocks noChangeArrowheads="1"/>
          </p:cNvSpPr>
          <p:nvPr/>
        </p:nvSpPr>
        <p:spPr bwMode="auto">
          <a:xfrm>
            <a:off x="3635375" y="1628775"/>
            <a:ext cx="144463" cy="287338"/>
          </a:xfrm>
          <a:prstGeom prst="downArrow">
            <a:avLst>
              <a:gd name="adj1" fmla="val 50000"/>
              <a:gd name="adj2" fmla="val 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CA"/>
          </a:p>
        </p:txBody>
      </p:sp>
      <p:sp>
        <p:nvSpPr>
          <p:cNvPr id="420870" name="AutoShape 6"/>
          <p:cNvSpPr>
            <a:spLocks noChangeArrowheads="1"/>
          </p:cNvSpPr>
          <p:nvPr/>
        </p:nvSpPr>
        <p:spPr bwMode="auto">
          <a:xfrm>
            <a:off x="3635375" y="1628775"/>
            <a:ext cx="144463" cy="287338"/>
          </a:xfrm>
          <a:prstGeom prst="downArrow">
            <a:avLst>
              <a:gd name="adj1" fmla="val 50000"/>
              <a:gd name="adj2" fmla="val 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Bayes' Rule and conditional independence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59813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Cavity | toothache </a:t>
            </a:r>
            <a:r>
              <a:rPr lang="en-US" sz="2000" i="1">
                <a:sym typeface="Symbol" pitchFamily="18" charset="2"/>
              </a:rPr>
              <a:t> </a:t>
            </a:r>
            <a:r>
              <a:rPr lang="en-US" sz="2000" i="1"/>
              <a:t>catch</a:t>
            </a:r>
            <a:r>
              <a:rPr lang="en-US" sz="2000"/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     =   </a:t>
            </a: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toothache </a:t>
            </a:r>
            <a:r>
              <a:rPr lang="en-US" sz="2000">
                <a:sym typeface="Symbol" pitchFamily="18" charset="2"/>
              </a:rPr>
              <a:t></a:t>
            </a:r>
            <a:r>
              <a:rPr lang="en-US" sz="2000" i="1"/>
              <a:t> catch | Cavity</a:t>
            </a:r>
            <a:r>
              <a:rPr lang="en-US" sz="2000"/>
              <a:t>) </a:t>
            </a:r>
            <a:r>
              <a:rPr lang="en-US" sz="2000" b="1"/>
              <a:t>P</a:t>
            </a:r>
            <a:r>
              <a:rPr lang="en-US" sz="2000"/>
              <a:t>(</a:t>
            </a:r>
            <a:r>
              <a:rPr lang="en-US" sz="2000" i="1"/>
              <a:t>Cavity</a:t>
            </a:r>
            <a:r>
              <a:rPr lang="en-US" sz="2000"/>
              <a:t>)</a:t>
            </a:r>
            <a:r>
              <a:rPr lang="en-US"/>
              <a:t> |</a:t>
            </a:r>
            <a:r>
              <a:rPr lang="en-US" sz="2000"/>
              <a:t>P(</a:t>
            </a:r>
            <a:r>
              <a:rPr lang="en-US" sz="2000" i="1"/>
              <a:t>toothache </a:t>
            </a:r>
            <a:r>
              <a:rPr lang="en-US" sz="2000" i="1">
                <a:sym typeface="Symbol" pitchFamily="18" charset="2"/>
              </a:rPr>
              <a:t> </a:t>
            </a:r>
            <a:r>
              <a:rPr lang="en-US" sz="2000" i="1"/>
              <a:t>catch</a:t>
            </a:r>
            <a:r>
              <a:rPr lang="en-US" sz="2000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= α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toothache </a:t>
            </a:r>
            <a:r>
              <a:rPr lang="en-US">
                <a:sym typeface="Symbol" pitchFamily="18" charset="2"/>
              </a:rPr>
              <a:t></a:t>
            </a:r>
            <a:r>
              <a:rPr lang="en-US" i="1"/>
              <a:t> catch | Cavity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Cavity</a:t>
            </a:r>
            <a:r>
              <a:rPr lang="en-US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= α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toothache | Cavity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catch | Cavity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Cavity</a:t>
            </a:r>
            <a:r>
              <a:rPr lang="en-US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z="2000"/>
              <a:t>This is an example of a </a:t>
            </a:r>
            <a:r>
              <a:rPr lang="en-US" sz="2000" b="1">
                <a:solidFill>
                  <a:srgbClr val="9966FF"/>
                </a:solidFill>
              </a:rPr>
              <a:t>naïve Bayes</a:t>
            </a:r>
            <a:r>
              <a:rPr lang="en-US" sz="2000"/>
              <a:t> model: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/>
              <a:t>P</a:t>
            </a:r>
            <a:r>
              <a:rPr lang="en-US"/>
              <a:t>(Cause, Effect</a:t>
            </a:r>
            <a:r>
              <a:rPr lang="en-US" baseline="-25000"/>
              <a:t>1</a:t>
            </a:r>
            <a:r>
              <a:rPr lang="en-US"/>
              <a:t>, … ,Effect</a:t>
            </a:r>
            <a:r>
              <a:rPr lang="en-US" baseline="-25000"/>
              <a:t>n</a:t>
            </a:r>
            <a:r>
              <a:rPr lang="en-US"/>
              <a:t>) = </a:t>
            </a:r>
            <a:r>
              <a:rPr lang="en-US" b="1"/>
              <a:t>P</a:t>
            </a:r>
            <a:r>
              <a:rPr lang="en-US"/>
              <a:t>(Cause) </a:t>
            </a:r>
            <a:r>
              <a:rPr lang="el-GR">
                <a:cs typeface="Arial" pitchFamily="34" charset="0"/>
              </a:rPr>
              <a:t>π</a:t>
            </a:r>
            <a:r>
              <a:rPr lang="en-US" baseline="-25000"/>
              <a:t>i</a:t>
            </a:r>
            <a:r>
              <a:rPr lang="en-US" b="1"/>
              <a:t>P</a:t>
            </a:r>
            <a:r>
              <a:rPr lang="en-US"/>
              <a:t>(Effect</a:t>
            </a:r>
            <a:r>
              <a:rPr lang="en-US" baseline="-25000"/>
              <a:t>i</a:t>
            </a:r>
            <a:r>
              <a:rPr lang="en-US"/>
              <a:t>|Cause)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Total number of parameters is </a:t>
            </a:r>
            <a:r>
              <a:rPr lang="en-US" sz="2000" b="1">
                <a:solidFill>
                  <a:srgbClr val="9966FF"/>
                </a:solidFill>
              </a:rPr>
              <a:t>linear</a:t>
            </a:r>
            <a:r>
              <a:rPr lang="en-US" sz="2000"/>
              <a:t> in </a:t>
            </a:r>
            <a:r>
              <a:rPr lang="en-US" sz="2000" i="1"/>
              <a:t>n</a:t>
            </a:r>
          </a:p>
        </p:txBody>
      </p:sp>
      <p:pic>
        <p:nvPicPr>
          <p:cNvPr id="421892" name="Picture 4" descr="naive-ba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5084763"/>
            <a:ext cx="4848225" cy="1200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Uncertainty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Let action </a:t>
            </a:r>
            <a:r>
              <a:rPr lang="en-US" sz="2000" i="1"/>
              <a:t>A</a:t>
            </a:r>
            <a:r>
              <a:rPr lang="en-US" sz="2000" i="1" baseline="-25000"/>
              <a:t>t</a:t>
            </a:r>
            <a:r>
              <a:rPr lang="en-US" sz="2000"/>
              <a:t> = leave for airport </a:t>
            </a:r>
            <a:r>
              <a:rPr lang="en-US" sz="2000" i="1"/>
              <a:t>t</a:t>
            </a:r>
            <a:r>
              <a:rPr lang="en-US" sz="2000"/>
              <a:t> minutes before flight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Will </a:t>
            </a:r>
            <a:r>
              <a:rPr lang="en-US" sz="2000" i="1"/>
              <a:t>A</a:t>
            </a:r>
            <a:r>
              <a:rPr lang="en-US" sz="2000" i="1" baseline="-25000"/>
              <a:t>t</a:t>
            </a:r>
            <a:r>
              <a:rPr lang="en-US" sz="2000"/>
              <a:t> get me there on time?</a:t>
            </a:r>
          </a:p>
          <a:p>
            <a:pPr marL="609600" indent="-609600">
              <a:lnSpc>
                <a:spcPct val="30000"/>
              </a:lnSpc>
            </a:pPr>
            <a:endParaRPr lang="en-US" sz="20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Problems: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partial observability (road state, other drivers' plans, etc.)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noisy sensors (traffic reports)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uncertainty in action outcomes (flat tire, etc.)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immense complexity of modeling and predicting traffic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Hence a purely logical approach either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risks falsehood: “</a:t>
            </a:r>
            <a:r>
              <a:rPr lang="en-US" sz="1800" i="1"/>
              <a:t>A</a:t>
            </a:r>
            <a:r>
              <a:rPr lang="en-US" sz="1800" i="1" baseline="-25000"/>
              <a:t>25</a:t>
            </a:r>
            <a:r>
              <a:rPr lang="en-US" sz="1800"/>
              <a:t> will get me there on time”, or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1800"/>
              <a:t>leads to conclusions that are too weak for decision making: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“</a:t>
            </a:r>
            <a:r>
              <a:rPr lang="en-US" sz="2000" i="1"/>
              <a:t>A</a:t>
            </a:r>
            <a:r>
              <a:rPr lang="en-US" sz="2000" i="1" baseline="-25000"/>
              <a:t>25</a:t>
            </a:r>
            <a:r>
              <a:rPr lang="en-US" sz="2000"/>
              <a:t> will get me there on time if there's no accident on the bridge and it doesn't rain and my tires remain intact etc etc.”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(</a:t>
            </a:r>
            <a:r>
              <a:rPr lang="en-US" sz="2000" i="1"/>
              <a:t>A</a:t>
            </a:r>
            <a:r>
              <a:rPr lang="en-US" sz="2000" i="1" baseline="-25000"/>
              <a:t>1440</a:t>
            </a:r>
            <a:r>
              <a:rPr lang="en-US" sz="2000"/>
              <a:t> might reasonably be said to get me there on time but I'd have to stay overnight in the airport …)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Methods for handling uncertainty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Default</a:t>
            </a:r>
            <a:r>
              <a:rPr lang="en-US" sz="2000"/>
              <a:t> or </a:t>
            </a:r>
            <a:r>
              <a:rPr lang="en-US" sz="2000">
                <a:solidFill>
                  <a:schemeClr val="accent2"/>
                </a:solidFill>
              </a:rPr>
              <a:t>nonmonotonic</a:t>
            </a:r>
            <a:r>
              <a:rPr lang="en-US" sz="2000"/>
              <a:t> logic: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Assume my car does not have a flat tire
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Assume </a:t>
            </a:r>
            <a:r>
              <a:rPr lang="en-US" sz="1800" i="1"/>
              <a:t>A</a:t>
            </a:r>
            <a:r>
              <a:rPr lang="en-US" sz="1800" i="1" baseline="-25000"/>
              <a:t>25</a:t>
            </a:r>
            <a:r>
              <a:rPr lang="en-US" sz="1800"/>
              <a:t> works unless contradicted by evidence</a:t>
            </a:r>
          </a:p>
          <a:p>
            <a:pPr>
              <a:lnSpc>
                <a:spcPct val="80000"/>
              </a:lnSpc>
            </a:pPr>
            <a:r>
              <a:rPr lang="en-US" sz="2000"/>
              <a:t>Issues: What assumptions are reasonable? How to handle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contradiction?</a:t>
            </a:r>
          </a:p>
          <a:p>
            <a:pPr lvl="4">
              <a:lnSpc>
                <a:spcPct val="50000"/>
              </a:lnSpc>
            </a:pPr>
            <a:endParaRPr 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Rules with fudge factors</a:t>
            </a:r>
            <a:r>
              <a:rPr lang="en-US" sz="200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i="1"/>
              <a:t>A</a:t>
            </a:r>
            <a:r>
              <a:rPr lang="en-US" sz="1800" i="1" baseline="-25000"/>
              <a:t>25</a:t>
            </a:r>
            <a:r>
              <a:rPr lang="en-US" sz="1800" i="1"/>
              <a:t> |</a:t>
            </a:r>
            <a:r>
              <a:rPr lang="en-US" sz="1800">
                <a:cs typeface="Arial" pitchFamily="34" charset="0"/>
              </a:rPr>
              <a:t>→</a:t>
            </a:r>
            <a:r>
              <a:rPr lang="en-US" sz="1800" baseline="-25000"/>
              <a:t>0.3</a:t>
            </a:r>
            <a:r>
              <a:rPr lang="en-US" sz="1800"/>
              <a:t> get there on time</a:t>
            </a:r>
          </a:p>
          <a:p>
            <a:pPr lvl="1">
              <a:lnSpc>
                <a:spcPct val="80000"/>
              </a:lnSpc>
            </a:pPr>
            <a:r>
              <a:rPr lang="en-US" sz="1800" i="1"/>
              <a:t>Sprinkler |</a:t>
            </a:r>
            <a:r>
              <a:rPr lang="en-US" sz="1800">
                <a:cs typeface="Arial" pitchFamily="34" charset="0"/>
              </a:rPr>
              <a:t>→</a:t>
            </a:r>
            <a:r>
              <a:rPr lang="en-US" sz="1800" i="1"/>
              <a:t> </a:t>
            </a:r>
            <a:r>
              <a:rPr lang="en-US" sz="1800" baseline="-25000"/>
              <a:t>0.99</a:t>
            </a:r>
            <a:r>
              <a:rPr lang="en-US" sz="1800"/>
              <a:t> </a:t>
            </a:r>
            <a:r>
              <a:rPr lang="en-US" sz="1800" i="1"/>
              <a:t>WetGrass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en-US" sz="1800" i="1"/>
              <a:t>WetGrass |</a:t>
            </a:r>
            <a:r>
              <a:rPr lang="en-US" sz="1800">
                <a:cs typeface="Arial" pitchFamily="34" charset="0"/>
              </a:rPr>
              <a:t>→</a:t>
            </a:r>
            <a:r>
              <a:rPr lang="en-US" sz="1800" i="1"/>
              <a:t> </a:t>
            </a:r>
            <a:r>
              <a:rPr lang="en-US" sz="1800" baseline="-25000"/>
              <a:t>0.7</a:t>
            </a:r>
            <a:r>
              <a:rPr lang="en-US" sz="1800"/>
              <a:t> </a:t>
            </a:r>
            <a:r>
              <a:rPr lang="en-US" sz="1800" i="1"/>
              <a:t>Rain</a:t>
            </a:r>
          </a:p>
          <a:p>
            <a:pPr>
              <a:lnSpc>
                <a:spcPct val="80000"/>
              </a:lnSpc>
            </a:pPr>
            <a:r>
              <a:rPr lang="en-US" sz="2000"/>
              <a:t>Issues: Problems with combination, e.g., </a:t>
            </a:r>
            <a:r>
              <a:rPr lang="en-US" sz="2000" i="1"/>
              <a:t>Sprinkler</a:t>
            </a:r>
            <a:r>
              <a:rPr lang="en-US" sz="2000"/>
              <a:t> causes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Rain</a:t>
            </a:r>
            <a:r>
              <a:rPr lang="en-US" sz="2000"/>
              <a:t>??</a:t>
            </a:r>
          </a:p>
          <a:p>
            <a:pPr>
              <a:lnSpc>
                <a:spcPct val="30000"/>
              </a:lnSpc>
            </a:pPr>
            <a:endParaRPr lang="en-US" sz="2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Probability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1800"/>
              <a:t>Model agent's degree of belief that:</a:t>
            </a:r>
          </a:p>
          <a:p>
            <a:pPr lvl="1"/>
            <a:r>
              <a:rPr lang="en-US" sz="1800"/>
              <a:t>Given the available evidence, </a:t>
            </a:r>
            <a:r>
              <a:rPr lang="en-US" sz="1800" i="1"/>
              <a:t>A</a:t>
            </a:r>
            <a:r>
              <a:rPr lang="en-US" sz="1800" i="1" baseline="-25000"/>
              <a:t>25</a:t>
            </a:r>
            <a:r>
              <a:rPr lang="en-US" sz="1800"/>
              <a:t> will get me there on time with probability 0.04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Probabilistic assertions </a:t>
            </a:r>
            <a:r>
              <a:rPr lang="en-US">
                <a:solidFill>
                  <a:srgbClr val="FF0000"/>
                </a:solidFill>
              </a:rPr>
              <a:t>summarize</a:t>
            </a:r>
            <a:r>
              <a:rPr lang="en-US"/>
              <a:t> effects of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2"/>
                </a:solidFill>
              </a:rPr>
              <a:t>laziness</a:t>
            </a:r>
            <a:r>
              <a:rPr lang="en-US"/>
              <a:t>: failure to enumerate exceptions, qualifications, etc.</a:t>
            </a:r>
          </a:p>
          <a:p>
            <a:pPr lvl="2">
              <a:lnSpc>
                <a:spcPct val="80000"/>
              </a:lnSpc>
            </a:pPr>
            <a:r>
              <a:rPr lang="en-US"/>
              <a:t>E.g. </a:t>
            </a:r>
            <a:r>
              <a:rPr lang="en-US" i="1"/>
              <a:t>A</a:t>
            </a:r>
            <a:r>
              <a:rPr lang="en-US" i="1" baseline="-25000"/>
              <a:t>25 </a:t>
            </a:r>
            <a:r>
              <a:rPr lang="en-US"/>
              <a:t>will do if there is no traffic, no constructions, no flat tire….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chemeClr val="accent2"/>
                </a:solidFill>
              </a:rPr>
              <a:t>ignorance</a:t>
            </a:r>
            <a:r>
              <a:rPr lang="en-US"/>
              <a:t>: lack of relevant facts, initial conditions, etc.</a:t>
            </a:r>
          </a:p>
          <a:p>
            <a:pPr lvl="4">
              <a:lnSpc>
                <a:spcPct val="80000"/>
              </a:lnSpc>
            </a:pPr>
            <a:endParaRPr 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Subjective</a:t>
            </a:r>
            <a:r>
              <a:rPr lang="en-US"/>
              <a:t> probability:</a:t>
            </a:r>
          </a:p>
          <a:p>
            <a:pPr>
              <a:lnSpc>
                <a:spcPct val="80000"/>
              </a:lnSpc>
            </a:pPr>
            <a:r>
              <a:rPr lang="en-US" sz="2000"/>
              <a:t>Probabilities relate propositions to agent's own state of knowledge</a:t>
            </a:r>
          </a:p>
          <a:p>
            <a:pPr>
              <a:lnSpc>
                <a:spcPct val="80000"/>
              </a:lnSpc>
            </a:pPr>
            <a:r>
              <a:rPr lang="en-US" sz="2000"/>
              <a:t>e.g., P(A</a:t>
            </a:r>
            <a:r>
              <a:rPr lang="en-US" sz="2000" baseline="-25000"/>
              <a:t>25</a:t>
            </a:r>
            <a:r>
              <a:rPr lang="en-US" sz="2000"/>
              <a:t> | no reported accidents) = 0.06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These are </a:t>
            </a:r>
            <a:r>
              <a:rPr lang="en-US">
                <a:solidFill>
                  <a:srgbClr val="FF0000"/>
                </a:solidFill>
              </a:rPr>
              <a:t>not</a:t>
            </a:r>
            <a:r>
              <a:rPr lang="en-US"/>
              <a:t> assertions about the world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Probabilities of propositions change with new evidence:</a:t>
            </a:r>
          </a:p>
          <a:p>
            <a:pPr>
              <a:lnSpc>
                <a:spcPct val="80000"/>
              </a:lnSpc>
            </a:pPr>
            <a:r>
              <a:rPr lang="en-US" sz="2000"/>
              <a:t>e.g., P(A</a:t>
            </a:r>
            <a:r>
              <a:rPr lang="en-US" sz="2000" baseline="-25000"/>
              <a:t>25</a:t>
            </a:r>
            <a:r>
              <a:rPr lang="en-US" sz="2000"/>
              <a:t> | no reported accidents, 5 a.m.) = 0.15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theory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System of axioms and formal operations for sound reasoning under uncertainty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Basic element: </a:t>
            </a:r>
            <a:r>
              <a:rPr lang="en-US">
                <a:solidFill>
                  <a:srgbClr val="FF0000"/>
                </a:solidFill>
              </a:rPr>
              <a:t>random variable, with an set of possible values (domain)</a:t>
            </a:r>
            <a:endParaRPr lang="en-US"/>
          </a:p>
          <a:p>
            <a:pPr>
              <a:lnSpc>
                <a:spcPct val="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Boolean</a:t>
            </a:r>
            <a:r>
              <a:rPr lang="en-US"/>
              <a:t>: e.g., </a:t>
            </a:r>
            <a:r>
              <a:rPr lang="en-US" i="1"/>
              <a:t>Cavity</a:t>
            </a:r>
            <a:r>
              <a:rPr lang="en-US"/>
              <a:t> (do I have a cavity or not?), </a:t>
            </a:r>
            <a:r>
              <a:rPr lang="en-US" i="1"/>
              <a:t>Toothache</a:t>
            </a:r>
            <a:r>
              <a:rPr lang="en-US"/>
              <a:t> (do I have a toothache or not), </a:t>
            </a:r>
            <a:r>
              <a:rPr lang="en-US" i="1"/>
              <a:t>Catch</a:t>
            </a:r>
            <a:r>
              <a:rPr lang="en-US"/>
              <a:t> (does the dentist’s probe catch in my tooth or not)</a:t>
            </a:r>
          </a:p>
          <a:p>
            <a:pPr lvl="2">
              <a:lnSpc>
                <a:spcPct val="90000"/>
              </a:lnSpc>
            </a:pPr>
            <a:r>
              <a:rPr lang="en-US"/>
              <a:t>We will abbreviate: P(Var = true) as P(var).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                         P(Var = false) as P(</a:t>
            </a:r>
            <a:r>
              <a:rPr lang="en-US">
                <a:sym typeface="Symbol" pitchFamily="18" charset="2"/>
              </a:rPr>
              <a:t>var</a:t>
            </a:r>
            <a:r>
              <a:rPr lang="en-US" i="1">
                <a:sym typeface="Symbol" pitchFamily="18" charset="2"/>
              </a:rPr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Discrete: </a:t>
            </a:r>
            <a:r>
              <a:rPr lang="en-US"/>
              <a:t> e.g., </a:t>
            </a:r>
            <a:r>
              <a:rPr lang="en-US" i="1"/>
              <a:t>Weather</a:t>
            </a:r>
            <a:r>
              <a:rPr lang="en-US"/>
              <a:t> is one of &lt;</a:t>
            </a:r>
            <a:r>
              <a:rPr lang="en-US" i="1"/>
              <a:t>sunny, rainy, cloudy, snow</a:t>
            </a:r>
            <a:r>
              <a:rPr lang="en-US"/>
              <a:t>&gt;</a:t>
            </a:r>
          </a:p>
          <a:p>
            <a:pPr lvl="2">
              <a:lnSpc>
                <a:spcPct val="90000"/>
              </a:lnSpc>
            </a:pPr>
            <a:r>
              <a:rPr lang="en-US"/>
              <a:t>We will abbreviate: P(Var = value) as P(value)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Continuous</a:t>
            </a:r>
            <a:r>
              <a:rPr lang="en-US"/>
              <a:t>: e.g., </a:t>
            </a:r>
            <a:r>
              <a:rPr lang="en-US" i="1"/>
              <a:t>Temperature-in-January</a:t>
            </a:r>
            <a:r>
              <a:rPr lang="en-US"/>
              <a:t> is defined by a probability density function (e.g. Gaussian distribution)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/>
              <a:t>Probability theory 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8837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Prior</a:t>
            </a:r>
            <a:r>
              <a:rPr lang="en-US" sz="2000"/>
              <a:t> or </a:t>
            </a:r>
            <a:r>
              <a:rPr lang="en-US" sz="2000">
                <a:solidFill>
                  <a:schemeClr val="accent2"/>
                </a:solidFill>
              </a:rPr>
              <a:t>unconditional</a:t>
            </a:r>
            <a:r>
              <a:rPr lang="en-US" sz="2000"/>
              <a:t> </a:t>
            </a:r>
            <a:r>
              <a:rPr lang="en-US" sz="2000">
                <a:solidFill>
                  <a:schemeClr val="accent2"/>
                </a:solidFill>
              </a:rPr>
              <a:t>probabilities</a:t>
            </a:r>
            <a:r>
              <a:rPr lang="en-US" sz="2000"/>
              <a:t> of propositions, e.g.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P(</a:t>
            </a:r>
            <a:r>
              <a:rPr lang="en-US" sz="1800" i="1"/>
              <a:t>cavity</a:t>
            </a:r>
            <a:r>
              <a:rPr lang="en-US" sz="1800"/>
              <a:t>) = 0.1 </a:t>
            </a:r>
          </a:p>
          <a:p>
            <a:pPr lvl="1">
              <a:lnSpc>
                <a:spcPct val="30000"/>
              </a:lnSpc>
              <a:buFontTx/>
              <a:buNone/>
            </a:pPr>
            <a:endParaRPr lang="en-US" sz="18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correspond to belief on the state of the world prior to arrival of any (new) evidence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Conditional Probability</a:t>
            </a:r>
            <a:r>
              <a:rPr lang="en-US" sz="2000"/>
              <a:t> specifies how to revise beliefs based on new information: </a:t>
            </a:r>
            <a:r>
              <a:rPr lang="en-US" sz="2000" i="1">
                <a:solidFill>
                  <a:schemeClr val="accent2"/>
                </a:solidFill>
              </a:rPr>
              <a:t>conditional </a:t>
            </a:r>
            <a:r>
              <a:rPr lang="en-US" sz="2000"/>
              <a:t>or </a:t>
            </a:r>
            <a:r>
              <a:rPr lang="en-US" sz="2000" i="1">
                <a:solidFill>
                  <a:schemeClr val="accent2"/>
                </a:solidFill>
              </a:rPr>
              <a:t>posterior</a:t>
            </a:r>
            <a:r>
              <a:rPr lang="en-US" sz="2000"/>
              <a:t> probabilities, e.g.,</a:t>
            </a:r>
          </a:p>
          <a:p>
            <a:pPr lvl="1">
              <a:lnSpc>
                <a:spcPct val="110000"/>
              </a:lnSpc>
            </a:pPr>
            <a:r>
              <a:rPr lang="en-US" sz="1800"/>
              <a:t>P(</a:t>
            </a:r>
            <a:r>
              <a:rPr lang="en-US" sz="1800" i="1"/>
              <a:t>cavity </a:t>
            </a:r>
            <a:r>
              <a:rPr lang="en-US" sz="1800"/>
              <a:t>| </a:t>
            </a:r>
            <a:r>
              <a:rPr lang="en-US" sz="1800" i="1"/>
              <a:t>toothache</a:t>
            </a:r>
            <a:r>
              <a:rPr lang="en-US" sz="1800"/>
              <a:t>) = </a:t>
            </a:r>
          </a:p>
          <a:p>
            <a:pPr lvl="1">
              <a:lnSpc>
                <a:spcPct val="110000"/>
              </a:lnSpc>
            </a:pPr>
            <a:r>
              <a:rPr lang="en-US" sz="1800"/>
              <a:t>P(</a:t>
            </a:r>
            <a:r>
              <a:rPr lang="en-US" sz="1800" i="1"/>
              <a:t>cavity </a:t>
            </a:r>
            <a:r>
              <a:rPr lang="en-US" sz="1800"/>
              <a:t>| </a:t>
            </a:r>
            <a:r>
              <a:rPr lang="en-US" sz="1800" i="1"/>
              <a:t>toothache, catch </a:t>
            </a:r>
            <a:r>
              <a:rPr lang="en-US" sz="1800"/>
              <a:t>) = </a:t>
            </a:r>
          </a:p>
          <a:p>
            <a:pPr>
              <a:lnSpc>
                <a:spcPct val="5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Probability distribution</a:t>
            </a:r>
            <a:r>
              <a:rPr lang="en-US" sz="2000"/>
              <a:t> gives values for all possible assignments:</a:t>
            </a:r>
          </a:p>
          <a:p>
            <a:pPr lvl="1">
              <a:lnSpc>
                <a:spcPct val="110000"/>
              </a:lnSpc>
            </a:pPr>
            <a:r>
              <a:rPr lang="en-US" sz="1800" b="1"/>
              <a:t>P</a:t>
            </a:r>
            <a:r>
              <a:rPr lang="en-US" sz="1800"/>
              <a:t>(</a:t>
            </a:r>
            <a:r>
              <a:rPr lang="en-US" sz="1800" i="1"/>
              <a:t>Weather</a:t>
            </a:r>
            <a:r>
              <a:rPr lang="en-US" sz="1800"/>
              <a:t>) = &lt;0.72, 0.1, 0.08, 0.1&gt;   (</a:t>
            </a:r>
            <a:r>
              <a:rPr lang="en-US" sz="1800">
                <a:solidFill>
                  <a:srgbClr val="FF0000"/>
                </a:solidFill>
              </a:rPr>
              <a:t>normalized</a:t>
            </a:r>
            <a:r>
              <a:rPr lang="en-US" sz="1800"/>
              <a:t>, i.e., sums to 1)</a:t>
            </a:r>
          </a:p>
          <a:p>
            <a:pPr lvl="1">
              <a:lnSpc>
                <a:spcPct val="80000"/>
              </a:lnSpc>
            </a:pPr>
            <a:endParaRPr lang="en-US" sz="1800"/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accent2"/>
                </a:solidFill>
              </a:rPr>
              <a:t>Atomic event</a:t>
            </a:r>
            <a:r>
              <a:rPr lang="en-US" sz="2000"/>
              <a:t>: A conjunction of assignments &lt;</a:t>
            </a:r>
            <a:r>
              <a:rPr lang="en-US" sz="2000" i="1"/>
              <a:t>Variable</a:t>
            </a:r>
            <a:r>
              <a:rPr lang="en-US" sz="2000" i="1" baseline="-25000"/>
              <a:t>i</a:t>
            </a:r>
            <a:r>
              <a:rPr lang="en-US" sz="2000" i="1"/>
              <a:t>, value</a:t>
            </a:r>
            <a:r>
              <a:rPr lang="en-US" sz="2000" i="1" baseline="-25000"/>
              <a:t>i</a:t>
            </a:r>
            <a:r>
              <a:rPr lang="en-US" sz="2000" i="1" baseline="-50000"/>
              <a:t>j</a:t>
            </a:r>
            <a:r>
              <a:rPr lang="en-US" sz="2000"/>
              <a:t>&gt; for all the variables in my domain (we’ll forget about </a:t>
            </a:r>
            <a:r>
              <a:rPr lang="en-US" sz="2000" i="1"/>
              <a:t>Weather</a:t>
            </a:r>
            <a:r>
              <a:rPr lang="en-US" sz="2000"/>
              <a:t> for now)</a:t>
            </a:r>
          </a:p>
          <a:p>
            <a:pPr lvl="1">
              <a:lnSpc>
                <a:spcPct val="110000"/>
              </a:lnSpc>
            </a:pPr>
            <a:r>
              <a:rPr lang="en-US" i="1"/>
              <a:t>Toothache = true </a:t>
            </a:r>
            <a:r>
              <a:rPr lang="en-US" sz="2400">
                <a:sym typeface="Symbol" pitchFamily="18" charset="2"/>
              </a:rPr>
              <a:t></a:t>
            </a:r>
            <a:r>
              <a:rPr lang="en-US">
                <a:sym typeface="Symbol" pitchFamily="18" charset="2"/>
              </a:rPr>
              <a:t> </a:t>
            </a:r>
            <a:r>
              <a:rPr lang="en-US" i="1"/>
              <a:t>Cavity = true </a:t>
            </a:r>
            <a:r>
              <a:rPr lang="en-US" sz="2400">
                <a:sym typeface="Symbol" pitchFamily="18" charset="2"/>
              </a:rPr>
              <a:t> </a:t>
            </a:r>
            <a:r>
              <a:rPr lang="en-US" i="1"/>
              <a:t>Catch </a:t>
            </a:r>
            <a:r>
              <a:rPr lang="en-US"/>
              <a:t>= </a:t>
            </a:r>
            <a:r>
              <a:rPr lang="en-US" i="1"/>
              <a:t>false </a:t>
            </a:r>
            <a:endParaRPr lang="en-US" sz="1800"/>
          </a:p>
          <a:p>
            <a:pPr lvl="4">
              <a:lnSpc>
                <a:spcPct val="60000"/>
              </a:lnSpc>
              <a:buFontTx/>
              <a:buNone/>
            </a:pPr>
            <a:r>
              <a:rPr lang="en-US" sz="2400"/>
              <a:t>			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Joint Probability Distribution</a:t>
            </a:r>
            <a:r>
              <a:rPr lang="en-US" sz="2000"/>
              <a:t> (JPD) for a set of random variables 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probability of every atomic event on those random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Joint Probability Distribution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58200" cy="4495800"/>
          </a:xfrm>
        </p:spPr>
        <p:txBody>
          <a:bodyPr/>
          <a:lstStyle/>
          <a:p>
            <a:r>
              <a:rPr lang="en-US"/>
              <a:t>Example: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Toothache,Cavity, Catch</a:t>
            </a:r>
            <a:r>
              <a:rPr lang="en-US"/>
              <a:t>) = a 2 </a:t>
            </a:r>
            <a:r>
              <a:rPr lang="en-US">
                <a:cs typeface="Arial" pitchFamily="34" charset="0"/>
              </a:rPr>
              <a:t>× </a:t>
            </a:r>
            <a:r>
              <a:rPr lang="en-US"/>
              <a:t>2 </a:t>
            </a:r>
            <a:r>
              <a:rPr lang="en-US">
                <a:cs typeface="Arial" pitchFamily="34" charset="0"/>
              </a:rPr>
              <a:t>× </a:t>
            </a:r>
            <a:r>
              <a:rPr lang="en-US"/>
              <a:t>2  matrix of values:</a:t>
            </a:r>
          </a:p>
          <a:p>
            <a:pPr lvl="4">
              <a:buFontTx/>
              <a:buNone/>
            </a:pPr>
            <a:endParaRPr lang="en-US" sz="2400"/>
          </a:p>
          <a:p>
            <a:pPr lvl="4"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561158" name="Picture 6" descr="dentist-j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997200"/>
            <a:ext cx="4824412" cy="1912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probability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Definition of conditional probability:</a:t>
            </a:r>
          </a:p>
          <a:p>
            <a:pPr lvl="1">
              <a:lnSpc>
                <a:spcPct val="80000"/>
              </a:lnSpc>
            </a:pPr>
            <a:r>
              <a:rPr lang="en-US"/>
              <a:t>P(a | b) = P(a </a:t>
            </a:r>
            <a:r>
              <a:rPr lang="en-US">
                <a:sym typeface="Symbol" pitchFamily="18" charset="2"/>
              </a:rPr>
              <a:t></a:t>
            </a:r>
            <a:r>
              <a:rPr lang="en-US"/>
              <a:t> b) / P(b)       if  P(b) &gt; 0</a:t>
            </a:r>
          </a:p>
          <a:p>
            <a:pPr lvl="4">
              <a:lnSpc>
                <a:spcPct val="4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Product rule</a:t>
            </a:r>
            <a:r>
              <a:rPr lang="en-US" sz="2000"/>
              <a:t> gives an alternative, more intuitive  formulation:</a:t>
            </a:r>
          </a:p>
          <a:p>
            <a:pPr lvl="1">
              <a:lnSpc>
                <a:spcPct val="80000"/>
              </a:lnSpc>
            </a:pPr>
            <a:r>
              <a:rPr lang="en-US"/>
              <a:t>P(a </a:t>
            </a:r>
            <a:r>
              <a:rPr lang="en-US">
                <a:sym typeface="Symbol" pitchFamily="18" charset="2"/>
              </a:rPr>
              <a:t></a:t>
            </a:r>
            <a:r>
              <a:rPr lang="en-US"/>
              <a:t> b) = P(a | b) P(b) = P(b | a) P(a)</a:t>
            </a:r>
          </a:p>
          <a:p>
            <a:pPr lvl="4">
              <a:lnSpc>
                <a:spcPct val="4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000"/>
              <a:t>A general version holds for whole distributions, e.g.,</a:t>
            </a:r>
          </a:p>
          <a:p>
            <a:pPr lvl="1">
              <a:lnSpc>
                <a:spcPct val="80000"/>
              </a:lnSpc>
            </a:pP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Weather,Cavity</a:t>
            </a:r>
            <a:r>
              <a:rPr lang="en-US"/>
              <a:t>) =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Weather | Cavity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</a:t>
            </a:r>
            <a:r>
              <a:rPr lang="en-US" i="1"/>
              <a:t>Cavity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     (View as a set of 4 </a:t>
            </a:r>
            <a:r>
              <a:rPr lang="en-US" sz="2000">
                <a:cs typeface="Arial" pitchFamily="34" charset="0"/>
              </a:rPr>
              <a:t>× </a:t>
            </a:r>
            <a:r>
              <a:rPr lang="en-US" sz="2000"/>
              <a:t>2 equations, </a:t>
            </a:r>
            <a:r>
              <a:rPr lang="en-US" sz="2000">
                <a:solidFill>
                  <a:srgbClr val="FF0000"/>
                </a:solidFill>
              </a:rPr>
              <a:t>not</a:t>
            </a:r>
            <a:r>
              <a:rPr lang="en-US" sz="2000"/>
              <a:t> matrix mult.)</a:t>
            </a:r>
          </a:p>
          <a:p>
            <a:pPr lvl="4">
              <a:lnSpc>
                <a:spcPct val="20000"/>
              </a:lnSpc>
            </a:pPr>
            <a:endParaRPr 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accent2"/>
                </a:solidFill>
              </a:rPr>
              <a:t>Chain rule</a:t>
            </a:r>
            <a:r>
              <a:rPr lang="en-US" sz="2000"/>
              <a:t> is derived by successive application of product rule: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1</a:t>
            </a:r>
            <a:r>
              <a:rPr lang="en-US"/>
              <a:t>, …,X</a:t>
            </a:r>
            <a:r>
              <a:rPr lang="en-US" baseline="-25000"/>
              <a:t>n</a:t>
            </a:r>
            <a:r>
              <a:rPr lang="en-US"/>
              <a:t>) =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/>
              <a:t>   =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n-1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n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n-1</a:t>
            </a:r>
            <a:r>
              <a:rPr lang="en-US"/>
              <a:t>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/>
              <a:t>   =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n-2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n-1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n-2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n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n-1</a:t>
            </a:r>
            <a:r>
              <a:rPr lang="en-US"/>
              <a:t>) = ….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/>
              <a:t>   =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1</a:t>
            </a:r>
            <a:r>
              <a:rPr lang="en-US"/>
              <a:t> | X</a:t>
            </a:r>
            <a:r>
              <a:rPr lang="en-US" baseline="-25000"/>
              <a:t>2</a:t>
            </a:r>
            <a:r>
              <a:rPr lang="en-US"/>
              <a:t>)…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n-2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n-1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,...,X</a:t>
            </a:r>
            <a:r>
              <a:rPr lang="en-US" baseline="-25000"/>
              <a:t>n-2</a:t>
            </a:r>
            <a:r>
              <a:rPr lang="en-US"/>
              <a:t>)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n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,.,X</a:t>
            </a:r>
            <a:r>
              <a:rPr lang="en-US" baseline="-25000"/>
              <a:t>n-1</a:t>
            </a:r>
            <a:r>
              <a:rPr lang="en-US"/>
              <a:t>)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/>
              <a:t>                  	= </a:t>
            </a:r>
            <a:r>
              <a:rPr lang="el-GR">
                <a:latin typeface="Arial" pitchFamily="34" charset="0"/>
                <a:cs typeface="Arial" pitchFamily="34" charset="0"/>
              </a:rPr>
              <a:t>∏</a:t>
            </a:r>
            <a:r>
              <a:rPr lang="en-US" baseline="30000">
                <a:latin typeface="Arial" pitchFamily="34" charset="0"/>
                <a:cs typeface="Arial" pitchFamily="34" charset="0"/>
              </a:rPr>
              <a:t>n</a:t>
            </a:r>
            <a:r>
              <a:rPr lang="en-US" baseline="-25000"/>
              <a:t>i= 1</a:t>
            </a:r>
            <a:r>
              <a:rPr lang="en-US"/>
              <a:t> </a:t>
            </a:r>
            <a:r>
              <a:rPr lang="en-US" b="1"/>
              <a:t>P</a:t>
            </a:r>
            <a:r>
              <a:rPr lang="en-US"/>
              <a:t>(X</a:t>
            </a:r>
            <a:r>
              <a:rPr lang="en-US" baseline="-25000"/>
              <a:t>i</a:t>
            </a:r>
            <a:r>
              <a:rPr lang="en-US"/>
              <a:t> | X</a:t>
            </a:r>
            <a:r>
              <a:rPr lang="en-US" baseline="-25000"/>
              <a:t>1</a:t>
            </a:r>
            <a:r>
              <a:rPr lang="en-US"/>
              <a:t>, … ,X</a:t>
            </a:r>
            <a:r>
              <a:rPr lang="en-US" baseline="-25000"/>
              <a:t>i-1</a:t>
            </a:r>
            <a:r>
              <a:rPr lang="en-US"/>
              <a:t>)</a:t>
            </a:r>
          </a:p>
        </p:txBody>
      </p:sp>
      <p:sp>
        <p:nvSpPr>
          <p:cNvPr id="410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237288"/>
            <a:ext cx="358775" cy="3603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Probabilistic Inference </a:t>
            </a:r>
            <a:br>
              <a:rPr lang="en-US"/>
            </a:br>
            <a:r>
              <a:rPr lang="en-US" sz="3200"/>
              <a:t>(inference by enumeration)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Every question about a domain can be answered by its joint distribution 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For any proposition </a:t>
            </a:r>
            <a:r>
              <a:rPr lang="el-GR" sz="1800" dirty="0">
                <a:cs typeface="Arial" pitchFamily="34" charset="0"/>
              </a:rPr>
              <a:t>φ</a:t>
            </a:r>
            <a:r>
              <a:rPr lang="en-US" sz="1800" dirty="0"/>
              <a:t>, sum the atomic events where it is true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P(</a:t>
            </a:r>
            <a:r>
              <a:rPr lang="en-US" sz="1800" i="1" dirty="0"/>
              <a:t>cavity</a:t>
            </a:r>
            <a:r>
              <a:rPr lang="en-US" sz="1800" dirty="0"/>
              <a:t> or </a:t>
            </a:r>
            <a:r>
              <a:rPr lang="en-US" sz="1800" i="1" dirty="0"/>
              <a:t>toothache</a:t>
            </a:r>
            <a:r>
              <a:rPr lang="en-US" sz="1800" dirty="0"/>
              <a:t>) =  </a:t>
            </a:r>
            <a:r>
              <a:rPr lang="en-US" sz="1800" dirty="0" smtClean="0"/>
              <a:t>.108+.012+.072+.008+.016+.064                                                                                                               </a:t>
            </a:r>
            <a:endParaRPr lang="en-US" sz="1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                                                                                                                                                            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                                                                                           = 0.28</a:t>
            </a:r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  <p:pic>
        <p:nvPicPr>
          <p:cNvPr id="413702" name="Picture 6" descr="dentist-j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1773238"/>
            <a:ext cx="4824413" cy="191293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86116" y="2786058"/>
            <a:ext cx="3357586" cy="357190"/>
          </a:xfrm>
          <a:prstGeom prst="rect">
            <a:avLst/>
          </a:prstGeom>
          <a:noFill/>
          <a:ln w="25400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3929" y="4887524"/>
            <a:ext cx="624512" cy="274135"/>
          </a:xfrm>
          <a:prstGeom prst="rect">
            <a:avLst/>
          </a:prstGeom>
          <a:noFill/>
          <a:ln w="25400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14678" y="2714620"/>
            <a:ext cx="1643074" cy="8572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43108" y="4857760"/>
            <a:ext cx="1000132" cy="2857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7752</TotalTime>
  <Words>1235</Words>
  <Application>Microsoft Office PowerPoint</Application>
  <PresentationFormat>On-screen Show (4:3)</PresentationFormat>
  <Paragraphs>231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Slide 1</vt:lpstr>
      <vt:lpstr>Uncertainty</vt:lpstr>
      <vt:lpstr>Methods for handling uncertainty</vt:lpstr>
      <vt:lpstr>Probability</vt:lpstr>
      <vt:lpstr>Probability theory</vt:lpstr>
      <vt:lpstr>Probability theory </vt:lpstr>
      <vt:lpstr>Joint Probability Distribution</vt:lpstr>
      <vt:lpstr>Conditional probability</vt:lpstr>
      <vt:lpstr>Basic Probabilistic Inference  (inference by enumeration)</vt:lpstr>
      <vt:lpstr>Inference by enumeration</vt:lpstr>
      <vt:lpstr>Inference by enumeration</vt:lpstr>
      <vt:lpstr>Normalization</vt:lpstr>
      <vt:lpstr>Inference by enumeration, contd.</vt:lpstr>
      <vt:lpstr>Independence</vt:lpstr>
      <vt:lpstr>Independence</vt:lpstr>
      <vt:lpstr>Conditional independence</vt:lpstr>
      <vt:lpstr>Conditional independence contd.</vt:lpstr>
      <vt:lpstr>Bayes' Rule</vt:lpstr>
      <vt:lpstr>Bayes' Rule and conditional independence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826</cp:revision>
  <dcterms:created xsi:type="dcterms:W3CDTF">2000-08-26T02:46:38Z</dcterms:created>
  <dcterms:modified xsi:type="dcterms:W3CDTF">2010-01-03T00:15:48Z</dcterms:modified>
</cp:coreProperties>
</file>