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2" r:id="rId3"/>
    <p:sldId id="334" r:id="rId4"/>
    <p:sldId id="383" r:id="rId5"/>
    <p:sldId id="340" r:id="rId6"/>
    <p:sldId id="350" r:id="rId7"/>
    <p:sldId id="345" r:id="rId8"/>
    <p:sldId id="351" r:id="rId9"/>
    <p:sldId id="382" r:id="rId10"/>
    <p:sldId id="342" r:id="rId11"/>
    <p:sldId id="343" r:id="rId12"/>
    <p:sldId id="344" r:id="rId13"/>
    <p:sldId id="457" r:id="rId14"/>
    <p:sldId id="346" r:id="rId15"/>
    <p:sldId id="348" r:id="rId16"/>
    <p:sldId id="352" r:id="rId17"/>
    <p:sldId id="355" r:id="rId18"/>
    <p:sldId id="354" r:id="rId19"/>
    <p:sldId id="356" r:id="rId20"/>
    <p:sldId id="359" r:id="rId21"/>
    <p:sldId id="358" r:id="rId22"/>
    <p:sldId id="360" r:id="rId23"/>
    <p:sldId id="361" r:id="rId24"/>
    <p:sldId id="458" r:id="rId25"/>
    <p:sldId id="363" r:id="rId26"/>
    <p:sldId id="369" r:id="rId27"/>
    <p:sldId id="386" r:id="rId28"/>
    <p:sldId id="364" r:id="rId29"/>
    <p:sldId id="371" r:id="rId30"/>
    <p:sldId id="366" r:id="rId31"/>
    <p:sldId id="423" r:id="rId32"/>
    <p:sldId id="372" r:id="rId33"/>
    <p:sldId id="373" r:id="rId34"/>
    <p:sldId id="377" r:id="rId35"/>
    <p:sldId id="441" r:id="rId36"/>
  </p:sldIdLst>
  <p:sldSz cx="9144000" cy="6858000" type="screen4x3"/>
  <p:notesSz cx="7315200" cy="9601200"/>
  <p:defaultTextStyle>
    <a:defPPr>
      <a:defRPr lang="en-GB"/>
    </a:defPPr>
    <a:lvl1pPr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FFCC"/>
    <a:srgbClr val="FFFF99"/>
    <a:srgbClr val="CC3399"/>
    <a:srgbClr val="FFFF66"/>
    <a:srgbClr val="00FF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898" autoAdjust="0"/>
    <p:restoredTop sz="80282" autoAdjust="0"/>
  </p:normalViewPr>
  <p:slideViewPr>
    <p:cSldViewPr>
      <p:cViewPr>
        <p:scale>
          <a:sx n="90" d="100"/>
          <a:sy n="90" d="100"/>
        </p:scale>
        <p:origin x="-2448" y="-54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2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79"/>
        <p:guide pos="225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4796F5B-3BA6-44B6-A3E1-39D37F27C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7063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>
            <a:lvl1pPr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4963" y="0"/>
            <a:ext cx="3167062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>
            <a:lvl1pPr algn="r"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0725"/>
            <a:ext cx="4795838" cy="3597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73138" y="4560888"/>
            <a:ext cx="5365750" cy="431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121775"/>
            <a:ext cx="316706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b" anchorCtr="0" compatLnSpc="1">
            <a:prstTxWarp prst="textNoShape">
              <a:avLst/>
            </a:prstTxWarp>
          </a:bodyPr>
          <a:lstStyle>
            <a:lvl1pPr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1775"/>
            <a:ext cx="316706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b" anchorCtr="0" compatLnSpc="1">
            <a:prstTxWarp prst="textNoShape">
              <a:avLst/>
            </a:prstTxWarp>
          </a:bodyPr>
          <a:lstStyle>
            <a:lvl1pPr algn="r"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C6A9324-000A-41BD-91A2-4C774D687A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79458E8-FF8A-4173-B2EE-1E3D6C4030F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7337" cy="4319587"/>
          </a:xfrm>
          <a:noFill/>
          <a:ln/>
        </p:spPr>
        <p:txBody>
          <a:bodyPr wrap="none" lIns="94998" tIns="47500" rIns="94998" bIns="47500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2EBB020-E520-4D0A-A079-29FA478225BA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F9431D6-BFA6-4C44-A47E-242173CA6893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91139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5A4BB1-D911-4E6B-B7EE-C4E2569EC6F7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6A4848-8348-4F87-8480-1C7F98110898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97283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93F1B36-1717-4D8D-A2DD-21F68BA0E6C2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31B279-2704-4C7B-B804-90FA42492B43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99331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58954C1-F0E0-4E76-BEA8-DD949F8A8C14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58C73D8-D0C4-438F-B465-1AAE9D4F6DD5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101379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F4F3638-7EC1-4B44-955B-45DF7A2A2EE8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CA567DE-50E7-49D6-A373-C7221F7618E7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103427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7D81BC5-A56F-4F9C-B978-BA5470CCC1D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75D3B47-7D86-429F-8950-3EEB5FF53C1A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EC73589-5EB8-45C2-95FA-6649301AF5A2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14E926-089D-4FD2-8482-F5067C6E341C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108547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8725443-6DA1-402C-9381-8D52AFD8FA83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109571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1453007-1B4F-41CF-BCF9-31AD0799C281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110595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0BABCCF-15DA-4188-AC23-A9BA969C7974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111619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D95BDD6-F7FD-4B45-8BE2-F7D02247746A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112643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8F9B4B2-6E17-4773-8283-524E31594A0C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113667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D818B10-0442-4F99-9B80-90E4F34A3A7F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114691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87A7E22-D74F-4FDE-A6DC-8890459CFB11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115715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FE9DE4F-EE8C-4426-B90C-03F2C8E8432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CB5245B-04FE-4028-8A42-D3874BD4CDBF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116739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065483B-6B09-4E44-8F1F-7715A066F8DC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119811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6ADA5D2-C252-49C7-92C6-E21A5DB18F8E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120835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C11F101-5F8A-4CEE-978F-76D120DACE0A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0BD30D-EFDA-4AD2-8C3B-2517859D868B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8611066-FFE9-467B-82F0-EC6BCFC0C4B6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93187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F371970-997A-46CD-8483-E5903626444C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25D955-1CBB-4B55-96C6-82F62220A99C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95235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263EEFF-3F3D-4C6A-9ECA-28E2A6065751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1233488" y="720725"/>
            <a:ext cx="485298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D9145-5259-4013-A461-50C0FAFE1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C5694-296E-45EA-B2BB-96B4B4B39C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152400"/>
            <a:ext cx="2132012" cy="5559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6813" cy="5559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CF895-E157-4F36-B870-BA6DD5C8D4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8CB19-CB3D-40AF-AE05-28E3332939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5025" cy="4492625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7579E-4D7E-4EC8-9612-ADC8711366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51313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8513" y="1219200"/>
            <a:ext cx="4151312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541713"/>
            <a:ext cx="4151313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08513" y="3541713"/>
            <a:ext cx="4151312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1536-3EF6-4529-A435-D226ADFD3F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88DC7-E978-4890-82C6-A131E8179E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F5798-F393-49DB-AC1E-4BF70C766A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FCE8B-AA97-4804-A4D3-846D80BE07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2FA9E-D9F5-4870-BC29-C1CAA488E7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446A7-8AD3-4A06-A7A0-135F8C16C4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02762-50D2-4C2B-AED7-859AE569F4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C6F63-8090-433A-B074-E09D53C26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E6356-6E4C-449B-BEC5-4A22108182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1225" cy="68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5025" cy="449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3F274DE-30BF-4545-96D7-12F5FD3A41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39725" indent="-339725" algn="l" defTabSz="457200" rtl="0" eaLnBrk="0" fontAlgn="base" hangingPunct="0">
        <a:spcBef>
          <a:spcPts val="18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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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4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5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8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Decision Theoretic Planning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Markov Decision Processes (MDP)</a:t>
            </a:r>
          </a:p>
        </p:txBody>
      </p:sp>
      <p:sp>
        <p:nvSpPr>
          <p:cNvPr id="318474" name="Rectangle 10"/>
          <p:cNvSpPr>
            <a:spLocks noChangeArrowheads="1"/>
          </p:cNvSpPr>
          <p:nvPr/>
        </p:nvSpPr>
        <p:spPr bwMode="auto">
          <a:xfrm>
            <a:off x="179388" y="836613"/>
            <a:ext cx="8785225" cy="2376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chemeClr val="tx1"/>
                </a:solidFill>
              </a:rPr>
              <a:t>We will focus on decision processes that can be represented as </a:t>
            </a:r>
            <a:r>
              <a:rPr lang="en-GB" sz="2400" i="1" dirty="0" err="1">
                <a:solidFill>
                  <a:schemeClr val="tx1"/>
                </a:solidFill>
              </a:rPr>
              <a:t>Markovian</a:t>
            </a:r>
            <a:r>
              <a:rPr lang="en-GB" sz="2400" i="1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(as in Markov models)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Actions have probabilistic outcomes that depend only on the current state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Let </a:t>
            </a:r>
            <a:r>
              <a:rPr lang="en-GB" sz="2000" i="1" dirty="0" err="1" smtClean="0">
                <a:solidFill>
                  <a:schemeClr val="tx1"/>
                </a:solidFill>
              </a:rPr>
              <a:t>s</a:t>
            </a:r>
            <a:r>
              <a:rPr lang="en-GB" sz="20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be the state at time </a:t>
            </a:r>
            <a:r>
              <a:rPr lang="en-GB" sz="2000" i="1" dirty="0" smtClean="0">
                <a:solidFill>
                  <a:schemeClr val="tx1"/>
                </a:solidFill>
              </a:rPr>
              <a:t>t</a:t>
            </a:r>
            <a:endParaRPr lang="en-GB" sz="2000" i="1" dirty="0">
              <a:solidFill>
                <a:schemeClr val="tx1"/>
              </a:solidFill>
            </a:endParaRPr>
          </a:p>
          <a:p>
            <a:pPr marL="739775" lvl="1" indent="-282575">
              <a:spcBef>
                <a:spcPts val="1500"/>
              </a:spcBef>
            </a:pPr>
            <a:r>
              <a:rPr lang="en-GB" sz="2000" i="1" dirty="0" smtClean="0">
                <a:solidFill>
                  <a:schemeClr val="tx1"/>
                </a:solidFill>
              </a:rPr>
              <a:t>     P(s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2000" i="1" dirty="0" smtClean="0">
                <a:solidFill>
                  <a:schemeClr val="tx1"/>
                </a:solidFill>
              </a:rPr>
              <a:t>|s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0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>
                <a:solidFill>
                  <a:schemeClr val="tx1"/>
                </a:solidFill>
              </a:rPr>
              <a:t>, </a:t>
            </a:r>
            <a:r>
              <a:rPr lang="en-GB" sz="2000" i="1" dirty="0" smtClean="0">
                <a:solidFill>
                  <a:schemeClr val="tx1"/>
                </a:solidFill>
              </a:rPr>
              <a:t>a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0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>
                <a:solidFill>
                  <a:schemeClr val="tx1"/>
                </a:solidFill>
              </a:rPr>
              <a:t>,... </a:t>
            </a:r>
            <a:r>
              <a:rPr lang="en-GB" sz="2000" i="1" dirty="0" smtClean="0">
                <a:solidFill>
                  <a:schemeClr val="tx1"/>
                </a:solidFill>
              </a:rPr>
              <a:t>,</a:t>
            </a:r>
            <a:r>
              <a:rPr lang="en-GB" sz="2000" i="1" dirty="0" err="1" smtClean="0">
                <a:solidFill>
                  <a:schemeClr val="tx1"/>
                </a:solidFill>
              </a:rPr>
              <a:t>s</a:t>
            </a:r>
            <a:r>
              <a:rPr lang="en-GB" sz="20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>
                <a:solidFill>
                  <a:schemeClr val="tx1"/>
                </a:solidFill>
              </a:rPr>
              <a:t>, </a:t>
            </a:r>
            <a:r>
              <a:rPr lang="en-GB" sz="2000" i="1" dirty="0" smtClean="0">
                <a:solidFill>
                  <a:schemeClr val="tx1"/>
                </a:solidFill>
              </a:rPr>
              <a:t>a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t</a:t>
            </a:r>
            <a:r>
              <a:rPr lang="en-GB" sz="2000" i="1" dirty="0">
                <a:solidFill>
                  <a:schemeClr val="tx1"/>
                </a:solidFill>
              </a:rPr>
              <a:t>) = </a:t>
            </a:r>
            <a:r>
              <a:rPr lang="en-GB" sz="2000" i="1" dirty="0" smtClean="0">
                <a:solidFill>
                  <a:schemeClr val="tx1"/>
                </a:solidFill>
              </a:rPr>
              <a:t>P(s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2000" i="1" dirty="0" smtClean="0">
                <a:solidFill>
                  <a:schemeClr val="tx1"/>
                </a:solidFill>
              </a:rPr>
              <a:t>|s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t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>
                <a:solidFill>
                  <a:schemeClr val="tx1"/>
                </a:solidFill>
              </a:rPr>
              <a:t>, </a:t>
            </a:r>
            <a:r>
              <a:rPr lang="en-GB" sz="2000" i="1" dirty="0" smtClean="0">
                <a:solidFill>
                  <a:schemeClr val="tx1"/>
                </a:solidFill>
              </a:rPr>
              <a:t>a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t</a:t>
            </a:r>
            <a:r>
              <a:rPr lang="en-GB" sz="2000" i="1" dirty="0" smtClean="0">
                <a:solidFill>
                  <a:schemeClr val="tx1"/>
                </a:solidFill>
              </a:rPr>
              <a:t>)</a:t>
            </a:r>
            <a:endParaRPr lang="en-GB" sz="2000" i="1" dirty="0">
              <a:solidFill>
                <a:schemeClr val="tx1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chemeClr val="tx1"/>
                </a:solidFill>
              </a:rPr>
              <a:t>The process is </a:t>
            </a:r>
            <a:r>
              <a:rPr lang="en-GB" sz="2400" i="1" dirty="0">
                <a:solidFill>
                  <a:schemeClr val="tx1"/>
                </a:solidFill>
              </a:rPr>
              <a:t>stationary </a:t>
            </a:r>
            <a:r>
              <a:rPr lang="en-GB" sz="2400" dirty="0">
                <a:solidFill>
                  <a:schemeClr val="tx1"/>
                </a:solidFill>
              </a:rPr>
              <a:t>if</a:t>
            </a:r>
            <a:r>
              <a:rPr lang="en-GB" sz="2400" i="1" dirty="0">
                <a:solidFill>
                  <a:schemeClr val="tx1"/>
                </a:solidFill>
              </a:rPr>
              <a:t> </a:t>
            </a:r>
            <a:r>
              <a:rPr lang="en-GB" sz="2400" i="1" dirty="0" smtClean="0">
                <a:solidFill>
                  <a:schemeClr val="tx1"/>
                </a:solidFill>
              </a:rPr>
              <a:t>P(s</a:t>
            </a:r>
            <a:r>
              <a:rPr lang="en-GB" sz="24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2400" i="1" dirty="0" smtClean="0">
                <a:solidFill>
                  <a:schemeClr val="tx1"/>
                </a:solidFill>
              </a:rPr>
              <a:t>|s</a:t>
            </a:r>
            <a:r>
              <a:rPr lang="en-GB" sz="2400" i="1" baseline="-25000" dirty="0" smtClean="0">
                <a:solidFill>
                  <a:schemeClr val="tx1"/>
                </a:solidFill>
              </a:rPr>
              <a:t>t</a:t>
            </a:r>
            <a:r>
              <a:rPr lang="en-GB" sz="2400" i="1" dirty="0" smtClean="0">
                <a:solidFill>
                  <a:schemeClr val="tx1"/>
                </a:solidFill>
              </a:rPr>
              <a:t> , a</a:t>
            </a:r>
            <a:r>
              <a:rPr lang="en-GB" sz="2400" i="1" baseline="-25000" dirty="0" smtClean="0">
                <a:solidFill>
                  <a:schemeClr val="tx1"/>
                </a:solidFill>
              </a:rPr>
              <a:t>t</a:t>
            </a:r>
            <a:r>
              <a:rPr lang="en-GB" sz="2400" i="1" dirty="0" smtClean="0">
                <a:solidFill>
                  <a:schemeClr val="tx1"/>
                </a:solidFill>
              </a:rPr>
              <a:t>) </a:t>
            </a:r>
            <a:r>
              <a:rPr lang="en-GB" sz="2400" dirty="0" smtClean="0">
                <a:solidFill>
                  <a:schemeClr val="tx1"/>
                </a:solidFill>
              </a:rPr>
              <a:t>is </a:t>
            </a:r>
            <a:r>
              <a:rPr lang="en-GB" sz="2400" dirty="0">
                <a:solidFill>
                  <a:schemeClr val="tx1"/>
                </a:solidFill>
              </a:rPr>
              <a:t>the same </a:t>
            </a:r>
            <a:r>
              <a:rPr lang="en-GB" sz="2400" dirty="0" smtClean="0">
                <a:solidFill>
                  <a:schemeClr val="tx1"/>
                </a:solidFill>
              </a:rPr>
              <a:t>for every </a:t>
            </a:r>
            <a:r>
              <a:rPr lang="en-GB" sz="2400" i="1" dirty="0" smtClean="0">
                <a:solidFill>
                  <a:schemeClr val="tx1"/>
                </a:solidFill>
              </a:rPr>
              <a:t>t</a:t>
            </a: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sz="2000" i="1" dirty="0" smtClean="0">
                <a:solidFill>
                  <a:schemeClr val="tx1"/>
                </a:solidFill>
              </a:rPr>
              <a:t>P(s’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 </a:t>
            </a:r>
            <a:r>
              <a:rPr lang="en-GB" sz="2000" i="1" dirty="0" smtClean="0">
                <a:solidFill>
                  <a:schemeClr val="tx1"/>
                </a:solidFill>
              </a:rPr>
              <a:t>|s , a) </a:t>
            </a:r>
            <a:r>
              <a:rPr lang="en-GB" sz="2000" dirty="0" smtClean="0">
                <a:solidFill>
                  <a:schemeClr val="tx1"/>
                </a:solidFill>
              </a:rPr>
              <a:t>is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the probability that the agent will be in state </a:t>
            </a:r>
            <a:r>
              <a:rPr lang="en-GB" sz="2000" i="1" dirty="0">
                <a:solidFill>
                  <a:schemeClr val="tx1"/>
                </a:solidFill>
              </a:rPr>
              <a:t>s’</a:t>
            </a:r>
            <a:r>
              <a:rPr lang="en-GB" sz="2000" dirty="0">
                <a:solidFill>
                  <a:schemeClr val="tx1"/>
                </a:solidFill>
              </a:rPr>
              <a:t> after doing action </a:t>
            </a:r>
            <a:r>
              <a:rPr lang="en-GB" sz="2000" i="1" dirty="0">
                <a:solidFill>
                  <a:schemeClr val="tx1"/>
                </a:solidFill>
              </a:rPr>
              <a:t>a</a:t>
            </a:r>
            <a:r>
              <a:rPr lang="en-GB" sz="2000" dirty="0">
                <a:solidFill>
                  <a:schemeClr val="tx1"/>
                </a:solidFill>
              </a:rPr>
              <a:t> in state </a:t>
            </a:r>
            <a:r>
              <a:rPr lang="en-GB" sz="2000" i="1" dirty="0">
                <a:solidFill>
                  <a:schemeClr val="tx1"/>
                </a:solidFill>
              </a:rPr>
              <a:t>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chemeClr val="tx1"/>
                </a:solidFill>
              </a:rPr>
              <a:t>We also need to specify the utility function for the agent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depends on the sequence of states involved in a decision (</a:t>
            </a:r>
            <a:r>
              <a:rPr lang="en-GB" sz="2000" b="1" i="1" dirty="0">
                <a:solidFill>
                  <a:schemeClr val="tx1"/>
                </a:solidFill>
              </a:rPr>
              <a:t>environment history</a:t>
            </a:r>
            <a:r>
              <a:rPr lang="en-GB" sz="2000" dirty="0">
                <a:solidFill>
                  <a:schemeClr val="tx1"/>
                </a:solidFill>
              </a:rPr>
              <a:t>), rather than a single final state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Defined based on a reward </a:t>
            </a:r>
            <a:r>
              <a:rPr lang="en-GB" sz="2000" i="1" dirty="0">
                <a:solidFill>
                  <a:schemeClr val="tx1"/>
                </a:solidFill>
              </a:rPr>
              <a:t>R(s)</a:t>
            </a:r>
            <a:r>
              <a:rPr lang="en-GB" sz="2000" dirty="0">
                <a:solidFill>
                  <a:schemeClr val="tx1"/>
                </a:solidFill>
              </a:rPr>
              <a:t> that the agent receives in each state </a:t>
            </a:r>
            <a:r>
              <a:rPr lang="en-GB" sz="2000" i="1" dirty="0">
                <a:solidFill>
                  <a:schemeClr val="tx1"/>
                </a:solidFill>
              </a:rPr>
              <a:t>s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GB" sz="2000" dirty="0">
                <a:solidFill>
                  <a:schemeClr val="tx1"/>
                </a:solidFill>
              </a:rPr>
              <a:t>can be negative (punishment)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MDP specification</a:t>
            </a: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179388" y="836613"/>
            <a:ext cx="8785225" cy="2376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For an MDP you specify: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set S of </a:t>
            </a:r>
            <a:r>
              <a:rPr lang="en-GB" sz="2000" dirty="0" smtClean="0">
                <a:solidFill>
                  <a:srgbClr val="000000"/>
                </a:solidFill>
              </a:rPr>
              <a:t>states, set </a:t>
            </a:r>
            <a:r>
              <a:rPr lang="en-GB" sz="2000" dirty="0">
                <a:solidFill>
                  <a:srgbClr val="000000"/>
                </a:solidFill>
              </a:rPr>
              <a:t>A of actions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Initial state </a:t>
            </a:r>
            <a:r>
              <a:rPr lang="en-GB" sz="2000" i="1" dirty="0" smtClean="0">
                <a:solidFill>
                  <a:schemeClr val="tx1"/>
                </a:solidFill>
              </a:rPr>
              <a:t>s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0</a:t>
            </a:r>
            <a:endParaRPr lang="en-GB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the process’ dynamics (or </a:t>
            </a:r>
            <a:r>
              <a:rPr lang="en-GB" sz="2000" b="1" i="1" dirty="0">
                <a:solidFill>
                  <a:srgbClr val="000000"/>
                </a:solidFill>
              </a:rPr>
              <a:t>transition model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None/>
              <a:defRPr/>
            </a:pPr>
            <a:r>
              <a:rPr lang="en-GB" sz="2000" i="1" dirty="0" smtClean="0">
                <a:solidFill>
                  <a:schemeClr val="tx1"/>
                </a:solidFill>
              </a:rPr>
              <a:t>P(</a:t>
            </a:r>
            <a:r>
              <a:rPr lang="en-GB" sz="2000" i="1" dirty="0" err="1" smtClean="0">
                <a:solidFill>
                  <a:schemeClr val="tx1"/>
                </a:solidFill>
              </a:rPr>
              <a:t>s'|s,a</a:t>
            </a:r>
            <a:r>
              <a:rPr lang="en-GB" sz="2000" i="1" dirty="0" smtClean="0">
                <a:solidFill>
                  <a:schemeClr val="tx1"/>
                </a:solidFill>
              </a:rPr>
              <a:t>)</a:t>
            </a:r>
            <a:endParaRPr lang="en-GB" sz="2000" i="1" dirty="0">
              <a:solidFill>
                <a:schemeClr val="tx1"/>
              </a:solidFill>
            </a:endParaRPr>
          </a:p>
          <a:p>
            <a:pPr marL="685800" lvl="1" indent="-228600">
              <a:spcBef>
                <a:spcPts val="1500"/>
              </a:spcBef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The reward function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</a:p>
          <a:p>
            <a:pPr marL="1600200" lvl="3" indent="-228600">
              <a:spcBef>
                <a:spcPts val="1350"/>
              </a:spcBef>
              <a:defRPr/>
            </a:pPr>
            <a:r>
              <a:rPr lang="en-GB" sz="2000" i="1" dirty="0">
                <a:solidFill>
                  <a:srgbClr val="000000"/>
                </a:solidFill>
              </a:rPr>
              <a:t>R(s, a,</a:t>
            </a:r>
            <a:r>
              <a:rPr lang="en-GB" sz="2000" i="1" baseline="-25000" dirty="0">
                <a:solidFill>
                  <a:srgbClr val="000000"/>
                </a:solidFill>
              </a:rPr>
              <a:t>, </a:t>
            </a:r>
            <a:r>
              <a:rPr lang="en-GB" sz="2000" i="1" dirty="0">
                <a:solidFill>
                  <a:srgbClr val="000000"/>
                </a:solidFill>
              </a:rPr>
              <a:t>s’) </a:t>
            </a:r>
          </a:p>
          <a:p>
            <a:pPr marL="739775" lvl="1" indent="-282575">
              <a:spcBef>
                <a:spcPts val="1500"/>
              </a:spcBef>
              <a:defRPr/>
            </a:pPr>
            <a:r>
              <a:rPr lang="en-GB" sz="2000" dirty="0">
                <a:solidFill>
                  <a:srgbClr val="000000"/>
                </a:solidFill>
              </a:rPr>
              <a:t>     describing the reward that  the agent receives when it performs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action </a:t>
            </a:r>
            <a:r>
              <a:rPr lang="en-GB" sz="2000" i="1" dirty="0">
                <a:solidFill>
                  <a:srgbClr val="000000"/>
                </a:solidFill>
              </a:rPr>
              <a:t>a</a:t>
            </a:r>
            <a:r>
              <a:rPr lang="en-GB" sz="2000" dirty="0">
                <a:solidFill>
                  <a:srgbClr val="000000"/>
                </a:solidFill>
              </a:rPr>
              <a:t> in state </a:t>
            </a:r>
            <a:r>
              <a:rPr lang="en-GB" sz="2000" i="1" dirty="0">
                <a:solidFill>
                  <a:srgbClr val="000000"/>
                </a:solidFill>
              </a:rPr>
              <a:t>s</a:t>
            </a:r>
            <a:r>
              <a:rPr lang="en-GB" sz="2000" dirty="0">
                <a:solidFill>
                  <a:srgbClr val="000000"/>
                </a:solidFill>
              </a:rPr>
              <a:t> and ends up in state </a:t>
            </a:r>
            <a:r>
              <a:rPr lang="en-GB" sz="2000" i="1" dirty="0">
                <a:solidFill>
                  <a:srgbClr val="000000"/>
                </a:solidFill>
              </a:rPr>
              <a:t>s’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We will use R(s) when the reward depends only on the state s and not on how the agent got there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MDP specification</a:t>
            </a:r>
          </a:p>
        </p:txBody>
      </p:sp>
      <p:pic>
        <p:nvPicPr>
          <p:cNvPr id="410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1989138"/>
            <a:ext cx="75612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179388" y="836613"/>
            <a:ext cx="87852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 smtClean="0">
                <a:solidFill>
                  <a:srgbClr val="000000"/>
                </a:solidFill>
              </a:rPr>
              <a:t> An MDP </a:t>
            </a:r>
            <a:r>
              <a:rPr lang="en-GB" sz="2400" dirty="0">
                <a:solidFill>
                  <a:srgbClr val="000000"/>
                </a:solidFill>
              </a:rPr>
              <a:t>augments a Markov chain with actions and values</a:t>
            </a:r>
            <a:endParaRPr lang="en-GB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Rectangle 4"/>
          <p:cNvSpPr>
            <a:spLocks noChangeArrowheads="1"/>
          </p:cNvSpPr>
          <p:nvPr/>
        </p:nvSpPr>
        <p:spPr bwMode="auto">
          <a:xfrm>
            <a:off x="0" y="1928802"/>
            <a:ext cx="7786742" cy="64294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69325" cy="5472112"/>
          </a:xfrm>
        </p:spPr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Decision processes and Markov Decision Processes (MDP)</a:t>
            </a:r>
          </a:p>
          <a:p>
            <a:pPr eaLnBrk="1" hangingPunct="1"/>
            <a:r>
              <a:rPr lang="en-GB" dirty="0" smtClean="0"/>
              <a:t>Rewards and Optimal Policies</a:t>
            </a:r>
          </a:p>
          <a:p>
            <a:pPr eaLnBrk="1" hangingPunct="1"/>
            <a:r>
              <a:rPr lang="en-GB" dirty="0" smtClean="0"/>
              <a:t>Defining features of  Markov Decision Process</a:t>
            </a:r>
          </a:p>
          <a:p>
            <a:pPr eaLnBrk="1" hangingPunct="1"/>
            <a:r>
              <a:rPr lang="en-GB" dirty="0" smtClean="0"/>
              <a:t>Solving </a:t>
            </a:r>
            <a:r>
              <a:rPr lang="en-GB" dirty="0" err="1" smtClean="0"/>
              <a:t>MDPs</a:t>
            </a:r>
            <a:r>
              <a:rPr lang="en-GB" dirty="0" smtClean="0"/>
              <a:t> </a:t>
            </a:r>
          </a:p>
          <a:p>
            <a:pPr lvl="1" eaLnBrk="1" hangingPunct="1"/>
            <a:r>
              <a:rPr lang="en-GB" dirty="0" smtClean="0"/>
              <a:t>Value Iteration</a:t>
            </a:r>
          </a:p>
          <a:p>
            <a:pPr lvl="1" eaLnBrk="1" hangingPunct="1"/>
            <a:r>
              <a:rPr lang="en-GB" dirty="0" smtClean="0"/>
              <a:t>Policy Iteration</a:t>
            </a:r>
          </a:p>
          <a:p>
            <a:pPr eaLnBrk="1" hangingPunct="1"/>
            <a:r>
              <a:rPr lang="en-GB" dirty="0" err="1" smtClean="0">
                <a:solidFill>
                  <a:srgbClr val="CC3399"/>
                </a:solidFill>
              </a:rPr>
              <a:t>POMDPs</a:t>
            </a:r>
            <a:endParaRPr lang="en-GB" dirty="0" smtClean="0">
              <a:solidFill>
                <a:srgbClr val="CC3399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Solving MDPs</a:t>
            </a:r>
          </a:p>
        </p:txBody>
      </p:sp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179388" y="836613"/>
            <a:ext cx="8785225" cy="2376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In search problems, aim is to find an optimal </a:t>
            </a:r>
            <a:r>
              <a:rPr lang="en-US" sz="2400" i="1" dirty="0" smtClean="0">
                <a:solidFill>
                  <a:schemeClr val="tx1"/>
                </a:solidFill>
              </a:rPr>
              <a:t>state sequence</a:t>
            </a:r>
            <a:endParaRPr lang="en-US" sz="2400" i="1" dirty="0">
              <a:solidFill>
                <a:schemeClr val="tx1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In MDPs, aim is to find an optimal </a:t>
            </a:r>
            <a:r>
              <a:rPr lang="en-US" sz="2400" i="1" dirty="0">
                <a:solidFill>
                  <a:schemeClr val="tx1"/>
                </a:solidFill>
              </a:rPr>
              <a:t>policy </a:t>
            </a:r>
            <a:r>
              <a:rPr lang="en-US" sz="2400" dirty="0">
                <a:solidFill>
                  <a:schemeClr val="tx1"/>
                </a:solidFill>
              </a:rPr>
              <a:t>π(s)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 </a:t>
            </a:r>
            <a:r>
              <a:rPr lang="en-US" sz="2000" dirty="0">
                <a:solidFill>
                  <a:schemeClr val="tx1"/>
                </a:solidFill>
              </a:rPr>
              <a:t>policy π(s) specifies what the agent should do  for each state 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Because of the stochastic nature of the environment, a policy can generate a set of environment histories (sequences of states) with different probabilities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Optimal policy maximizes the </a:t>
            </a:r>
            <a:r>
              <a:rPr lang="en-US" sz="2400" i="1" dirty="0">
                <a:solidFill>
                  <a:schemeClr val="tx1"/>
                </a:solidFill>
              </a:rPr>
              <a:t>expected total  reward, </a:t>
            </a:r>
            <a:r>
              <a:rPr lang="en-US" sz="2400" dirty="0">
                <a:solidFill>
                  <a:schemeClr val="tx1"/>
                </a:solidFill>
              </a:rPr>
              <a:t>where the expectation is take over the set of possible state sequences generated by the policy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Each state </a:t>
            </a:r>
            <a:r>
              <a:rPr lang="en-US" sz="2000" dirty="0" smtClean="0">
                <a:solidFill>
                  <a:schemeClr val="tx1"/>
                </a:solidFill>
              </a:rPr>
              <a:t>sequence </a:t>
            </a:r>
            <a:r>
              <a:rPr lang="en-US" sz="2000" dirty="0">
                <a:solidFill>
                  <a:schemeClr val="tx1"/>
                </a:solidFill>
              </a:rPr>
              <a:t>associated with that policy has a given amount of total reward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Total reward is a function of the rewards of its  individual states (we’ll see how)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Optimal Policy in our Example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58775" y="1428736"/>
            <a:ext cx="8785225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Let’s suppose that, in our example, the total reward of an environment history is simply the sum of the individual rewards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instance, with a penalty of -0.04 in not terminal states, reaching (3,4) in 10 steps gives a total reward of 0.6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Penalty designed to make the agent go for </a:t>
            </a:r>
            <a:r>
              <a:rPr lang="en-US" sz="2000" dirty="0" smtClean="0">
                <a:solidFill>
                  <a:schemeClr val="tx1"/>
                </a:solidFill>
              </a:rPr>
              <a:t>shorter </a:t>
            </a:r>
            <a:r>
              <a:rPr lang="en-US" sz="2000" dirty="0">
                <a:solidFill>
                  <a:schemeClr val="tx1"/>
                </a:solidFill>
              </a:rPr>
              <a:t>solution </a:t>
            </a:r>
            <a:r>
              <a:rPr lang="en-US" sz="2000" dirty="0" smtClean="0">
                <a:solidFill>
                  <a:schemeClr val="tx1"/>
                </a:solidFill>
              </a:rPr>
              <a:t>paths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penalty in non-terminal states is -0.04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413" y="1341438"/>
            <a:ext cx="3216275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0999" name="Rectangle 7"/>
          <p:cNvSpPr>
            <a:spLocks noChangeArrowheads="1"/>
          </p:cNvSpPr>
          <p:nvPr/>
        </p:nvSpPr>
        <p:spPr bwMode="auto">
          <a:xfrm>
            <a:off x="0" y="378936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Note that here the cost of taking steps is small compared to the cost of ending into </a:t>
            </a:r>
            <a:r>
              <a:rPr lang="en-US" sz="2400" dirty="0" smtClean="0">
                <a:solidFill>
                  <a:schemeClr val="tx1"/>
                </a:solidFill>
              </a:rPr>
              <a:t>(4,2)</a:t>
            </a:r>
            <a:endParaRPr lang="en-US" sz="2400" dirty="0">
              <a:solidFill>
                <a:schemeClr val="tx1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Thus, the  optimal policy for state </a:t>
            </a:r>
            <a:r>
              <a:rPr lang="en-US" sz="2000" dirty="0" smtClean="0">
                <a:solidFill>
                  <a:schemeClr val="tx1"/>
                </a:solidFill>
              </a:rPr>
              <a:t>(3,1) </a:t>
            </a:r>
            <a:r>
              <a:rPr lang="en-US" sz="2000" dirty="0">
                <a:solidFill>
                  <a:schemeClr val="tx1"/>
                </a:solidFill>
              </a:rPr>
              <a:t>is to take the long way around the obstacle rather then risking to fall into </a:t>
            </a:r>
            <a:r>
              <a:rPr lang="en-US" sz="2000" dirty="0" smtClean="0">
                <a:solidFill>
                  <a:schemeClr val="tx1"/>
                </a:solidFill>
              </a:rPr>
              <a:t>(4,2) </a:t>
            </a:r>
            <a:r>
              <a:rPr lang="en-US" sz="2000" dirty="0">
                <a:solidFill>
                  <a:schemeClr val="tx1"/>
                </a:solidFill>
              </a:rPr>
              <a:t>by taking the shorter way that passes next to it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But the optimal policy may change if the  reward in the non-terminal states (let’s call it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dirty="0">
                <a:solidFill>
                  <a:schemeClr val="tx1"/>
                </a:solidFill>
              </a:rPr>
              <a:t>) 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 r &lt; -1.6284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3933825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Why is the agent heading straight into   </a:t>
            </a:r>
            <a:r>
              <a:rPr lang="en-US" sz="2400" dirty="0" smtClean="0">
                <a:solidFill>
                  <a:schemeClr val="tx1"/>
                </a:solidFill>
              </a:rPr>
              <a:t>(4,2) </a:t>
            </a:r>
            <a:r>
              <a:rPr lang="en-US" sz="2400" dirty="0">
                <a:solidFill>
                  <a:schemeClr val="tx1"/>
                </a:solidFill>
              </a:rPr>
              <a:t>from it surrounding states?</a:t>
            </a: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1484313"/>
            <a:ext cx="2736850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535238" y="1674813"/>
            <a:ext cx="311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59113" y="1285875"/>
            <a:ext cx="202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1       2        3      4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 r &lt; -1.6284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3933825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The cost of taking a step is so high that the agent heads straight into the nearest terminal state, even if this is </a:t>
            </a:r>
            <a:r>
              <a:rPr lang="en-US" sz="2400" dirty="0" smtClean="0">
                <a:solidFill>
                  <a:schemeClr val="tx1"/>
                </a:solidFill>
              </a:rPr>
              <a:t>(4,2) </a:t>
            </a:r>
            <a:r>
              <a:rPr lang="en-US" sz="2400" dirty="0">
                <a:solidFill>
                  <a:schemeClr val="tx1"/>
                </a:solidFill>
              </a:rPr>
              <a:t>(reward -1)</a:t>
            </a: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1484313"/>
            <a:ext cx="2736850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555875" y="1700213"/>
            <a:ext cx="311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059113" y="1285875"/>
            <a:ext cx="202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1       2        3      4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 -0.427 &lt; r &lt; -0.085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58775" y="4214818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The cost of taking a step is high enough to make the agent take the shortcut to </a:t>
            </a:r>
            <a:r>
              <a:rPr lang="en-US" sz="2400" dirty="0" smtClean="0">
                <a:solidFill>
                  <a:schemeClr val="tx1"/>
                </a:solidFill>
              </a:rPr>
              <a:t>(4,3) </a:t>
            </a:r>
            <a:r>
              <a:rPr lang="en-US" sz="2400" dirty="0">
                <a:solidFill>
                  <a:schemeClr val="tx1"/>
                </a:solidFill>
              </a:rPr>
              <a:t>from </a:t>
            </a:r>
            <a:r>
              <a:rPr lang="en-US" sz="2400" dirty="0" smtClean="0">
                <a:solidFill>
                  <a:schemeClr val="tx1"/>
                </a:solidFill>
              </a:rPr>
              <a:t>(3,1)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539875"/>
            <a:ext cx="2736850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535238" y="1801813"/>
            <a:ext cx="311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071813" y="1311275"/>
            <a:ext cx="227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1       2          3        4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Decisions Under Uncertainty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69325" cy="5472112"/>
          </a:xfrm>
        </p:spPr>
        <p:txBody>
          <a:bodyPr/>
          <a:lstStyle/>
          <a:p>
            <a:pPr eaLnBrk="1" hangingPunct="1"/>
            <a:r>
              <a:rPr lang="en-GB" dirty="0" smtClean="0"/>
              <a:t>Some areas of AI (e.g., planning)  focus on decision making in domains where the environment is understood with certainty</a:t>
            </a:r>
          </a:p>
          <a:p>
            <a:pPr eaLnBrk="1" hangingPunct="1"/>
            <a:r>
              <a:rPr lang="en-GB" dirty="0" smtClean="0"/>
              <a:t>What if an agent has to make decisions in a domain that involves uncertainty?</a:t>
            </a:r>
          </a:p>
          <a:p>
            <a:pPr eaLnBrk="1" hangingPunct="1"/>
            <a:r>
              <a:rPr lang="en-GB" dirty="0" smtClean="0"/>
              <a:t>An agent’s decision will depend on:</a:t>
            </a:r>
          </a:p>
          <a:p>
            <a:pPr lvl="1" eaLnBrk="1" hangingPunct="1"/>
            <a:r>
              <a:rPr lang="en-GB" dirty="0" smtClean="0"/>
              <a:t>what actions are available. They often don’t have deterministic outcome</a:t>
            </a:r>
          </a:p>
          <a:p>
            <a:pPr lvl="1" eaLnBrk="1" hangingPunct="1"/>
            <a:r>
              <a:rPr lang="en-GB" dirty="0" smtClean="0"/>
              <a:t>what beliefs the agent has over the world</a:t>
            </a:r>
          </a:p>
          <a:p>
            <a:pPr lvl="1" eaLnBrk="1" hangingPunct="1"/>
            <a:r>
              <a:rPr lang="en-GB" dirty="0" smtClean="0"/>
              <a:t>the agent’s goals and preferences</a:t>
            </a:r>
          </a:p>
          <a:p>
            <a:pPr eaLnBrk="1" hangingPunct="1"/>
            <a:endParaRPr lang="en-GB" dirty="0" smtClean="0"/>
          </a:p>
          <a:p>
            <a:pPr lvl="1" eaLnBrk="1" hangingPunct="1">
              <a:lnSpc>
                <a:spcPct val="80000"/>
              </a:lnSpc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 -0.0218 &lt; r &lt; 0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422116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Why is the agent heading straight into the obstacle from </a:t>
            </a:r>
            <a:r>
              <a:rPr lang="en-US" sz="2400" dirty="0" smtClean="0">
                <a:solidFill>
                  <a:schemeClr val="tx1"/>
                </a:solidFill>
              </a:rPr>
              <a:t>(3,2)?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916113"/>
            <a:ext cx="24479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040063" y="2016125"/>
            <a:ext cx="31115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pPr>
              <a:lnSpc>
                <a:spcPct val="11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348038" y="170021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1       2        3      4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 -0.0218 &lt; r &lt; 0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22116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Stay longer in the grid  is not penalized as much as before. The agent is willing to take longer routes to avoid </a:t>
            </a:r>
            <a:r>
              <a:rPr lang="en-US" sz="2400" dirty="0" smtClean="0">
                <a:solidFill>
                  <a:schemeClr val="tx1"/>
                </a:solidFill>
              </a:rPr>
              <a:t>(4,2)</a:t>
            </a:r>
            <a:endParaRPr lang="en-US" sz="2400" dirty="0">
              <a:solidFill>
                <a:schemeClr val="tx1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This is true even when it means banging against the obstacle a few times when moving from </a:t>
            </a:r>
            <a:r>
              <a:rPr lang="en-US" sz="2000" dirty="0" smtClean="0">
                <a:solidFill>
                  <a:schemeClr val="tx1"/>
                </a:solidFill>
              </a:rPr>
              <a:t>(3,2)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639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1557338"/>
            <a:ext cx="24479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3127375" y="1739900"/>
            <a:ext cx="311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3563938" y="1341438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1       2        3      4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 r &gt;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422116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What happens when the agent is rewarded for every step it takes?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1988" y="1731963"/>
            <a:ext cx="24479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251325" y="1914525"/>
            <a:ext cx="311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687888" y="151606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1       2        3      4</a:t>
            </a:r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95950" y="2019300"/>
            <a:ext cx="3333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9" name="Group 14"/>
          <p:cNvGrpSpPr>
            <a:grpSpLocks/>
          </p:cNvGrpSpPr>
          <p:nvPr/>
        </p:nvGrpSpPr>
        <p:grpSpPr bwMode="auto">
          <a:xfrm>
            <a:off x="5651500" y="2997200"/>
            <a:ext cx="360363" cy="360363"/>
            <a:chOff x="748" y="1706"/>
            <a:chExt cx="227" cy="227"/>
          </a:xfrm>
        </p:grpSpPr>
        <p:sp>
          <p:nvSpPr>
            <p:cNvPr id="17440" name="Rectangle 13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41" name="AutoShape 12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420" name="Group 15"/>
          <p:cNvGrpSpPr>
            <a:grpSpLocks/>
          </p:cNvGrpSpPr>
          <p:nvPr/>
        </p:nvGrpSpPr>
        <p:grpSpPr bwMode="auto">
          <a:xfrm>
            <a:off x="5194300" y="3009900"/>
            <a:ext cx="360363" cy="360363"/>
            <a:chOff x="748" y="1706"/>
            <a:chExt cx="227" cy="227"/>
          </a:xfrm>
        </p:grpSpPr>
        <p:sp>
          <p:nvSpPr>
            <p:cNvPr id="17438" name="Rectangle 16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9" name="AutoShape 17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421" name="Group 18"/>
          <p:cNvGrpSpPr>
            <a:grpSpLocks/>
          </p:cNvGrpSpPr>
          <p:nvPr/>
        </p:nvGrpSpPr>
        <p:grpSpPr bwMode="auto">
          <a:xfrm>
            <a:off x="4635500" y="2984500"/>
            <a:ext cx="360363" cy="360363"/>
            <a:chOff x="748" y="1706"/>
            <a:chExt cx="227" cy="227"/>
          </a:xfrm>
        </p:grpSpPr>
        <p:sp>
          <p:nvSpPr>
            <p:cNvPr id="17436" name="Rectangle 19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7" name="AutoShape 20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422" name="Group 21"/>
          <p:cNvGrpSpPr>
            <a:grpSpLocks/>
          </p:cNvGrpSpPr>
          <p:nvPr/>
        </p:nvGrpSpPr>
        <p:grpSpPr bwMode="auto">
          <a:xfrm>
            <a:off x="4622800" y="2463800"/>
            <a:ext cx="360363" cy="360363"/>
            <a:chOff x="748" y="1706"/>
            <a:chExt cx="227" cy="227"/>
          </a:xfrm>
        </p:grpSpPr>
        <p:sp>
          <p:nvSpPr>
            <p:cNvPr id="17434" name="Rectangle 22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5" name="AutoShape 23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423" name="Group 24"/>
          <p:cNvGrpSpPr>
            <a:grpSpLocks/>
          </p:cNvGrpSpPr>
          <p:nvPr/>
        </p:nvGrpSpPr>
        <p:grpSpPr bwMode="auto">
          <a:xfrm>
            <a:off x="4648200" y="1943100"/>
            <a:ext cx="360363" cy="360363"/>
            <a:chOff x="748" y="1706"/>
            <a:chExt cx="227" cy="227"/>
          </a:xfrm>
        </p:grpSpPr>
        <p:sp>
          <p:nvSpPr>
            <p:cNvPr id="17432" name="Rectangle 25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3" name="AutoShape 26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424" name="Group 27"/>
          <p:cNvGrpSpPr>
            <a:grpSpLocks/>
          </p:cNvGrpSpPr>
          <p:nvPr/>
        </p:nvGrpSpPr>
        <p:grpSpPr bwMode="auto">
          <a:xfrm>
            <a:off x="5143500" y="1930400"/>
            <a:ext cx="360363" cy="360363"/>
            <a:chOff x="748" y="1706"/>
            <a:chExt cx="227" cy="227"/>
          </a:xfrm>
        </p:grpSpPr>
        <p:sp>
          <p:nvSpPr>
            <p:cNvPr id="17430" name="Rectangle 28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1" name="AutoShape 29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425" name="Group 33"/>
          <p:cNvGrpSpPr>
            <a:grpSpLocks/>
          </p:cNvGrpSpPr>
          <p:nvPr/>
        </p:nvGrpSpPr>
        <p:grpSpPr bwMode="auto">
          <a:xfrm>
            <a:off x="1403350" y="1773238"/>
            <a:ext cx="576263" cy="576262"/>
            <a:chOff x="748" y="1706"/>
            <a:chExt cx="227" cy="227"/>
          </a:xfrm>
        </p:grpSpPr>
        <p:sp>
          <p:nvSpPr>
            <p:cNvPr id="17428" name="Rectangle 34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9" name="AutoShape 35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7426" name="Text Box 36"/>
          <p:cNvSpPr txBox="1">
            <a:spLocks noChangeArrowheads="1"/>
          </p:cNvSpPr>
          <p:nvPr/>
        </p:nvSpPr>
        <p:spPr bwMode="auto">
          <a:xfrm>
            <a:off x="900113" y="2349500"/>
            <a:ext cx="2951162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state where every action belongs to an optimal policy</a:t>
            </a:r>
          </a:p>
        </p:txBody>
      </p:sp>
      <p:sp>
        <p:nvSpPr>
          <p:cNvPr id="17427" name="Text Box 37"/>
          <p:cNvSpPr txBox="1">
            <a:spLocks noChangeArrowheads="1"/>
          </p:cNvSpPr>
          <p:nvPr/>
        </p:nvSpPr>
        <p:spPr bwMode="auto">
          <a:xfrm>
            <a:off x="1116013" y="2565400"/>
            <a:ext cx="184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Rewards and Optimal Policy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Optimal Policy when  r &gt; 0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4221163"/>
            <a:ext cx="87852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What happens when the agent is rewarded for every step it takes?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it is basically rewarded for sticking around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The only actions that need to be specified are the ones in states that are adjacent to the terminal states: take the agent away from them</a:t>
            </a:r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1988" y="1731963"/>
            <a:ext cx="24479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251325" y="1914525"/>
            <a:ext cx="311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687888" y="151606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1       2        3      4</a:t>
            </a:r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95950" y="2019300"/>
            <a:ext cx="3333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5651500" y="2997200"/>
            <a:ext cx="360363" cy="360363"/>
            <a:chOff x="748" y="1706"/>
            <a:chExt cx="227" cy="227"/>
          </a:xfrm>
        </p:grpSpPr>
        <p:sp>
          <p:nvSpPr>
            <p:cNvPr id="18464" name="Rectangle 12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65" name="AutoShape 13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8444" name="Group 14"/>
          <p:cNvGrpSpPr>
            <a:grpSpLocks/>
          </p:cNvGrpSpPr>
          <p:nvPr/>
        </p:nvGrpSpPr>
        <p:grpSpPr bwMode="auto">
          <a:xfrm>
            <a:off x="5194300" y="3009900"/>
            <a:ext cx="360363" cy="360363"/>
            <a:chOff x="748" y="1706"/>
            <a:chExt cx="227" cy="227"/>
          </a:xfrm>
        </p:grpSpPr>
        <p:sp>
          <p:nvSpPr>
            <p:cNvPr id="18462" name="Rectangle 15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63" name="AutoShape 16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8445" name="Group 17"/>
          <p:cNvGrpSpPr>
            <a:grpSpLocks/>
          </p:cNvGrpSpPr>
          <p:nvPr/>
        </p:nvGrpSpPr>
        <p:grpSpPr bwMode="auto">
          <a:xfrm>
            <a:off x="4635500" y="2984500"/>
            <a:ext cx="360363" cy="360363"/>
            <a:chOff x="748" y="1706"/>
            <a:chExt cx="227" cy="227"/>
          </a:xfrm>
        </p:grpSpPr>
        <p:sp>
          <p:nvSpPr>
            <p:cNvPr id="18460" name="Rectangle 18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61" name="AutoShape 19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8446" name="Group 20"/>
          <p:cNvGrpSpPr>
            <a:grpSpLocks/>
          </p:cNvGrpSpPr>
          <p:nvPr/>
        </p:nvGrpSpPr>
        <p:grpSpPr bwMode="auto">
          <a:xfrm>
            <a:off x="4622800" y="2463800"/>
            <a:ext cx="360363" cy="360363"/>
            <a:chOff x="748" y="1706"/>
            <a:chExt cx="227" cy="227"/>
          </a:xfrm>
        </p:grpSpPr>
        <p:sp>
          <p:nvSpPr>
            <p:cNvPr id="18458" name="Rectangle 21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9" name="AutoShape 22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8447" name="Group 23"/>
          <p:cNvGrpSpPr>
            <a:grpSpLocks/>
          </p:cNvGrpSpPr>
          <p:nvPr/>
        </p:nvGrpSpPr>
        <p:grpSpPr bwMode="auto">
          <a:xfrm>
            <a:off x="4648200" y="1943100"/>
            <a:ext cx="360363" cy="360363"/>
            <a:chOff x="748" y="1706"/>
            <a:chExt cx="227" cy="227"/>
          </a:xfrm>
        </p:grpSpPr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7" name="AutoShape 25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8448" name="Group 26"/>
          <p:cNvGrpSpPr>
            <a:grpSpLocks/>
          </p:cNvGrpSpPr>
          <p:nvPr/>
        </p:nvGrpSpPr>
        <p:grpSpPr bwMode="auto">
          <a:xfrm>
            <a:off x="5143500" y="1930400"/>
            <a:ext cx="360363" cy="360363"/>
            <a:chOff x="748" y="1706"/>
            <a:chExt cx="227" cy="227"/>
          </a:xfrm>
        </p:grpSpPr>
        <p:sp>
          <p:nvSpPr>
            <p:cNvPr id="18454" name="Rectangle 27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5" name="AutoShape 28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8449" name="Group 29"/>
          <p:cNvGrpSpPr>
            <a:grpSpLocks/>
          </p:cNvGrpSpPr>
          <p:nvPr/>
        </p:nvGrpSpPr>
        <p:grpSpPr bwMode="auto">
          <a:xfrm>
            <a:off x="1403350" y="1773238"/>
            <a:ext cx="576263" cy="576262"/>
            <a:chOff x="748" y="1706"/>
            <a:chExt cx="227" cy="227"/>
          </a:xfrm>
        </p:grpSpPr>
        <p:sp>
          <p:nvSpPr>
            <p:cNvPr id="18452" name="Rectangle 30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3" name="AutoShape 31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8450" name="Text Box 32"/>
          <p:cNvSpPr txBox="1">
            <a:spLocks noChangeArrowheads="1"/>
          </p:cNvSpPr>
          <p:nvPr/>
        </p:nvSpPr>
        <p:spPr bwMode="auto">
          <a:xfrm>
            <a:off x="900113" y="2349500"/>
            <a:ext cx="2951162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state where every action belong to an optimal policy</a:t>
            </a:r>
          </a:p>
        </p:txBody>
      </p:sp>
      <p:sp>
        <p:nvSpPr>
          <p:cNvPr id="18451" name="Text Box 33"/>
          <p:cNvSpPr txBox="1">
            <a:spLocks noChangeArrowheads="1"/>
          </p:cNvSpPr>
          <p:nvPr/>
        </p:nvSpPr>
        <p:spPr bwMode="auto">
          <a:xfrm>
            <a:off x="1116013" y="2565400"/>
            <a:ext cx="184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Rectangle 4"/>
          <p:cNvSpPr>
            <a:spLocks noChangeArrowheads="1"/>
          </p:cNvSpPr>
          <p:nvPr/>
        </p:nvSpPr>
        <p:spPr bwMode="auto">
          <a:xfrm>
            <a:off x="0" y="2571744"/>
            <a:ext cx="7786742" cy="64294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69325" cy="5472112"/>
          </a:xfrm>
        </p:spPr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Decision processes and Markov Decision Processes (MDP)</a:t>
            </a:r>
          </a:p>
          <a:p>
            <a:pPr eaLnBrk="1" hangingPunct="1"/>
            <a:r>
              <a:rPr lang="en-GB" dirty="0" smtClean="0"/>
              <a:t>Rewards and Optimal Policies</a:t>
            </a:r>
          </a:p>
          <a:p>
            <a:pPr eaLnBrk="1" hangingPunct="1"/>
            <a:r>
              <a:rPr lang="en-GB" dirty="0" smtClean="0"/>
              <a:t>Defining features of  Markov Decision Process</a:t>
            </a:r>
          </a:p>
          <a:p>
            <a:pPr eaLnBrk="1" hangingPunct="1"/>
            <a:r>
              <a:rPr lang="en-GB" dirty="0" smtClean="0"/>
              <a:t>Solving </a:t>
            </a:r>
            <a:r>
              <a:rPr lang="en-GB" dirty="0" err="1" smtClean="0"/>
              <a:t>MDPs</a:t>
            </a:r>
            <a:r>
              <a:rPr lang="en-GB" dirty="0" smtClean="0"/>
              <a:t> </a:t>
            </a:r>
          </a:p>
          <a:p>
            <a:pPr lvl="1" eaLnBrk="1" hangingPunct="1"/>
            <a:r>
              <a:rPr lang="en-GB" dirty="0" smtClean="0"/>
              <a:t>Value Iteration</a:t>
            </a:r>
          </a:p>
          <a:p>
            <a:pPr lvl="1" eaLnBrk="1" hangingPunct="1"/>
            <a:r>
              <a:rPr lang="en-GB" dirty="0" smtClean="0"/>
              <a:t>Policy Iteration</a:t>
            </a:r>
          </a:p>
          <a:p>
            <a:pPr eaLnBrk="1" hangingPunct="1"/>
            <a:r>
              <a:rPr lang="en-GB" dirty="0" err="1" smtClean="0">
                <a:solidFill>
                  <a:srgbClr val="CC3399"/>
                </a:solidFill>
              </a:rPr>
              <a:t>POMDPs</a:t>
            </a:r>
            <a:endParaRPr lang="en-GB" dirty="0" smtClean="0">
              <a:solidFill>
                <a:srgbClr val="CC3399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Planning Horizons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196975"/>
            <a:ext cx="8785225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The</a:t>
            </a:r>
            <a:r>
              <a:rPr lang="en-US" sz="2400" b="1" i="1">
                <a:solidFill>
                  <a:schemeClr val="accent2"/>
                </a:solidFill>
              </a:rPr>
              <a:t> planning horizon </a:t>
            </a:r>
            <a:r>
              <a:rPr lang="en-US" sz="2400">
                <a:solidFill>
                  <a:schemeClr val="tx1"/>
                </a:solidFill>
              </a:rPr>
              <a:t>defines the timing for decision making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b="1" i="1">
                <a:solidFill>
                  <a:schemeClr val="accent2"/>
                </a:solidFill>
              </a:rPr>
              <a:t>Indefinite horizons</a:t>
            </a:r>
            <a:r>
              <a:rPr lang="en-US" sz="2000">
                <a:solidFill>
                  <a:srgbClr val="000000"/>
                </a:solidFill>
              </a:rPr>
              <a:t>: the decision process ends but it  is unknown when 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In the previous example, the process ends when the agent enters one of the two terminal (</a:t>
            </a:r>
            <a:r>
              <a:rPr lang="en-US" sz="2000" i="1">
                <a:solidFill>
                  <a:srgbClr val="000000"/>
                </a:solidFill>
              </a:rPr>
              <a:t>absorbing</a:t>
            </a:r>
            <a:r>
              <a:rPr lang="en-US" sz="2000">
                <a:solidFill>
                  <a:srgbClr val="000000"/>
                </a:solidFill>
              </a:rPr>
              <a:t>) states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b="1" i="1">
                <a:solidFill>
                  <a:schemeClr val="accent2"/>
                </a:solidFill>
              </a:rPr>
              <a:t>Infinite horizons</a:t>
            </a:r>
            <a:r>
              <a:rPr lang="en-US" sz="2000">
                <a:solidFill>
                  <a:srgbClr val="000000"/>
                </a:solidFill>
              </a:rPr>
              <a:t>: the process never halts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e.g. if we change  the previous example so that, when the agent enters one of the terminal states, it is flung back to one of the two left corners of the grid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b="1" i="1">
                <a:solidFill>
                  <a:schemeClr val="accent2"/>
                </a:solidFill>
              </a:rPr>
              <a:t>Finite horizons</a:t>
            </a:r>
            <a:r>
              <a:rPr lang="en-US" sz="2000">
                <a:solidFill>
                  <a:srgbClr val="000000"/>
                </a:solidFill>
              </a:rPr>
              <a:t>: the process must end at a specific time 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b="1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4040188"/>
            <a:ext cx="7200900" cy="281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0" y="981075"/>
            <a:ext cx="8785225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Decision processes with a finite planning horizon are especially tricky to handle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chemeClr val="tx1"/>
                </a:solidFill>
              </a:rPr>
              <a:t>Assume that, in the previous example with r = -.004, the agent starts at </a:t>
            </a:r>
            <a:r>
              <a:rPr lang="en-US" sz="2400" dirty="0" smtClean="0">
                <a:solidFill>
                  <a:schemeClr val="tx1"/>
                </a:solidFill>
              </a:rPr>
              <a:t>(3,1)</a:t>
            </a:r>
            <a:endParaRPr lang="en-US" sz="2400" dirty="0">
              <a:solidFill>
                <a:schemeClr val="tx1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it has a limit of 3 steps that it can take, it can only reach the high reward state </a:t>
            </a:r>
            <a:r>
              <a:rPr lang="en-US" sz="2000" dirty="0" smtClean="0">
                <a:solidFill>
                  <a:schemeClr val="tx1"/>
                </a:solidFill>
              </a:rPr>
              <a:t>(4,3) </a:t>
            </a:r>
            <a:r>
              <a:rPr lang="en-US" sz="2000" dirty="0">
                <a:solidFill>
                  <a:schemeClr val="tx1"/>
                </a:solidFill>
              </a:rPr>
              <a:t>if it goes straight to it:  </a:t>
            </a:r>
            <a:r>
              <a:rPr lang="en-US" sz="2000" i="1" dirty="0">
                <a:solidFill>
                  <a:schemeClr val="tx1"/>
                </a:solidFill>
              </a:rPr>
              <a:t>UP</a:t>
            </a:r>
            <a:r>
              <a:rPr lang="en-US" sz="2000" dirty="0">
                <a:solidFill>
                  <a:schemeClr val="tx1"/>
                </a:solidFill>
              </a:rPr>
              <a:t> is the optimal action here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it has a limit of 100, there is plenty of time to take the safe action of going left, as it did in our initial example</a:t>
            </a:r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Finite Planning Horizons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051050" y="5949950"/>
            <a:ext cx="431800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276600" y="5876925"/>
            <a:ext cx="431800" cy="1444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787900" y="4221163"/>
            <a:ext cx="2952750" cy="2447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Finite Planning Horizons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412875"/>
            <a:ext cx="8388350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So the optimal action in a given state can change overtime: the optimal policy  is </a:t>
            </a:r>
            <a:r>
              <a:rPr lang="en-US" sz="2400" b="1" i="1">
                <a:solidFill>
                  <a:schemeClr val="accent2"/>
                </a:solidFill>
              </a:rPr>
              <a:t>non-stationary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If there is no time limit, there is no reason to behave differently in the same state at different times: optimal policy is </a:t>
            </a:r>
            <a:r>
              <a:rPr lang="en-US" sz="2400" b="1" i="1">
                <a:solidFill>
                  <a:schemeClr val="accent2"/>
                </a:solidFill>
              </a:rPr>
              <a:t>stationary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we will only consider processes with stationary policies here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Information Availability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1196975"/>
            <a:ext cx="8785225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What information is available when the agent decides what to do?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b="1" i="1" dirty="0">
                <a:solidFill>
                  <a:schemeClr val="accent2"/>
                </a:solidFill>
              </a:rPr>
              <a:t>Fully-observable MDP (FOMDP):</a:t>
            </a:r>
            <a:r>
              <a:rPr lang="en-US" sz="2400" dirty="0">
                <a:solidFill>
                  <a:srgbClr val="000000"/>
                </a:solidFill>
              </a:rPr>
              <a:t> 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the agent gets to observe current state </a:t>
            </a:r>
            <a:r>
              <a:rPr lang="en-US" sz="2000" i="1" dirty="0" err="1" smtClean="0">
                <a:solidFill>
                  <a:srgbClr val="000000"/>
                </a:solidFill>
              </a:rPr>
              <a:t>s</a:t>
            </a:r>
            <a:r>
              <a:rPr lang="en-US" sz="20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when deciding on action </a:t>
            </a:r>
            <a:r>
              <a:rPr lang="en-US" sz="2000" i="1" dirty="0" smtClean="0">
                <a:solidFill>
                  <a:srgbClr val="000000"/>
                </a:solidFill>
              </a:rPr>
              <a:t>a</a:t>
            </a:r>
            <a:r>
              <a:rPr lang="en-US" sz="2000" i="1" baseline="-25000" dirty="0" smtClean="0">
                <a:solidFill>
                  <a:srgbClr val="000000"/>
                </a:solidFill>
              </a:rPr>
              <a:t>t</a:t>
            </a:r>
            <a:r>
              <a:rPr lang="en-US" sz="2000" i="1" dirty="0" smtClean="0">
                <a:solidFill>
                  <a:srgbClr val="000000"/>
                </a:solidFill>
              </a:rPr>
              <a:t> </a:t>
            </a:r>
            <a:r>
              <a:rPr lang="en-US" sz="2000" i="1" dirty="0">
                <a:solidFill>
                  <a:srgbClr val="000000"/>
                </a:solidFill>
              </a:rPr>
              <a:t>.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b="1" i="1" dirty="0">
                <a:solidFill>
                  <a:schemeClr val="accent2"/>
                </a:solidFill>
              </a:rPr>
              <a:t>Partially-observable MDP (POMDP)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the agent can’t observe </a:t>
            </a:r>
            <a:r>
              <a:rPr lang="en-US" sz="2000" i="1" dirty="0" err="1" smtClean="0">
                <a:solidFill>
                  <a:srgbClr val="000000"/>
                </a:solidFill>
              </a:rPr>
              <a:t>s</a:t>
            </a:r>
            <a:r>
              <a:rPr lang="en-US" sz="20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US" sz="2000" i="1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directly, can only use sensors to get information about the state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Similar to </a:t>
            </a:r>
            <a:r>
              <a:rPr lang="en-US" sz="2000" dirty="0" smtClean="0">
                <a:solidFill>
                  <a:srgbClr val="000000"/>
                </a:solidFill>
              </a:rPr>
              <a:t>Hidden Markov </a:t>
            </a:r>
            <a:r>
              <a:rPr lang="en-US" sz="2000" dirty="0">
                <a:solidFill>
                  <a:srgbClr val="000000"/>
                </a:solidFill>
              </a:rPr>
              <a:t>Models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We will first look at FOMDP (but we will call them simply MDPs)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Types of Reward Functions</a:t>
            </a:r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0" y="857250"/>
            <a:ext cx="8785225" cy="1223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Suppose the agent goes through states s</a:t>
            </a:r>
            <a:r>
              <a:rPr lang="en-US" sz="2400" baseline="-25000" dirty="0">
                <a:solidFill>
                  <a:srgbClr val="000000"/>
                </a:solidFill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, s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,...,s</a:t>
            </a:r>
            <a:r>
              <a:rPr lang="en-US" sz="2400" baseline="-25000" dirty="0">
                <a:solidFill>
                  <a:srgbClr val="000000"/>
                </a:solidFill>
              </a:rPr>
              <a:t>k  </a:t>
            </a:r>
            <a:r>
              <a:rPr lang="en-US" sz="2400" dirty="0">
                <a:solidFill>
                  <a:srgbClr val="000000"/>
                </a:solidFill>
              </a:rPr>
              <a:t>and receives rewards r</a:t>
            </a:r>
            <a:r>
              <a:rPr lang="en-US" sz="2400" baseline="-25000" dirty="0">
                <a:solidFill>
                  <a:srgbClr val="000000"/>
                </a:solidFill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, r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,...,</a:t>
            </a:r>
            <a:r>
              <a:rPr lang="en-US" sz="2400" dirty="0" err="1">
                <a:solidFill>
                  <a:srgbClr val="000000"/>
                </a:solidFill>
              </a:rPr>
              <a:t>r</a:t>
            </a:r>
            <a:r>
              <a:rPr lang="en-US" sz="2400" baseline="-25000" dirty="0" err="1">
                <a:solidFill>
                  <a:srgbClr val="000000"/>
                </a:solidFill>
              </a:rPr>
              <a:t>k</a:t>
            </a:r>
            <a:r>
              <a:rPr lang="en-US" sz="2400" baseline="-25000" dirty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</a:rPr>
              <a:t>We will look at two ways </a:t>
            </a:r>
            <a:r>
              <a:rPr lang="en-US" sz="2400" dirty="0">
                <a:solidFill>
                  <a:srgbClr val="000000"/>
                </a:solidFill>
              </a:rPr>
              <a:t>to define the  reward for this sequence, i.e. its </a:t>
            </a:r>
            <a:r>
              <a:rPr lang="en-US" sz="2400" i="1" dirty="0">
                <a:solidFill>
                  <a:schemeClr val="accent2"/>
                </a:solidFill>
              </a:rPr>
              <a:t>utility</a:t>
            </a:r>
            <a:r>
              <a:rPr lang="en-US" sz="2400" dirty="0">
                <a:solidFill>
                  <a:srgbClr val="000000"/>
                </a:solidFill>
              </a:rPr>
              <a:t> for the agent </a:t>
            </a:r>
          </a:p>
        </p:txBody>
      </p:sp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1714480" y="2928934"/>
          <a:ext cx="6445250" cy="854075"/>
        </p:xfrm>
        <a:graphic>
          <a:graphicData uri="http://schemas.openxmlformats.org/presentationml/2006/ole">
            <p:oleObj spid="_x0000_s25602" name="Equation" r:id="rId4" imgW="2997000" imgH="431640" progId="Equation.3">
              <p:embed/>
            </p:oleObj>
          </a:graphicData>
        </a:graphic>
      </p:graphicFrame>
      <p:graphicFrame>
        <p:nvGraphicFramePr>
          <p:cNvPr id="379912" name="Object 8"/>
          <p:cNvGraphicFramePr>
            <a:graphicFrameLocks noChangeAspect="1"/>
          </p:cNvGraphicFramePr>
          <p:nvPr/>
        </p:nvGraphicFramePr>
        <p:xfrm>
          <a:off x="1714480" y="4357694"/>
          <a:ext cx="5780088" cy="1808162"/>
        </p:xfrm>
        <a:graphic>
          <a:graphicData uri="http://schemas.openxmlformats.org/presentationml/2006/ole">
            <p:oleObj spid="_x0000_s25603" name="Equation" r:id="rId5" imgW="2920680" imgH="9144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Decisions Under Uncertainty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569325" cy="4321175"/>
          </a:xfrm>
        </p:spPr>
        <p:txBody>
          <a:bodyPr/>
          <a:lstStyle/>
          <a:p>
            <a:pPr eaLnBrk="1" hangingPunct="1"/>
            <a:r>
              <a:rPr lang="en-GB" dirty="0" smtClean="0"/>
              <a:t>In CPSC 322, you have covered</a:t>
            </a:r>
          </a:p>
          <a:p>
            <a:pPr lvl="1" eaLnBrk="1" hangingPunct="1"/>
            <a:r>
              <a:rPr lang="en-GB" dirty="0" smtClean="0"/>
              <a:t>How to express agent’s preferences in terms of utility functions</a:t>
            </a:r>
          </a:p>
          <a:p>
            <a:pPr lvl="1" eaLnBrk="1" hangingPunct="1"/>
            <a:r>
              <a:rPr lang="en-GB" dirty="0" smtClean="0"/>
              <a:t>One-off decisions </a:t>
            </a:r>
          </a:p>
          <a:p>
            <a:pPr lvl="1" eaLnBrk="1" hangingPunct="1"/>
            <a:r>
              <a:rPr lang="en-GB" dirty="0" smtClean="0"/>
              <a:t>Started looking at sequential decision problems</a:t>
            </a:r>
          </a:p>
          <a:p>
            <a:pPr eaLnBrk="1" hangingPunct="1"/>
            <a:r>
              <a:rPr lang="en-GB" dirty="0" smtClean="0"/>
              <a:t>In this section of the course we will look in more detail at sequential decision problems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solidFill>
                  <a:schemeClr val="accent2"/>
                </a:solidFill>
              </a:rPr>
              <a:t>Discounted Reward</a:t>
            </a:r>
          </a:p>
        </p:txBody>
      </p:sp>
      <p:sp>
        <p:nvSpPr>
          <p:cNvPr id="371717" name="Rectangle 5"/>
          <p:cNvSpPr>
            <a:spLocks noChangeArrowheads="1"/>
          </p:cNvSpPr>
          <p:nvPr/>
        </p:nvSpPr>
        <p:spPr bwMode="auto">
          <a:xfrm>
            <a:off x="0" y="1052513"/>
            <a:ext cx="8785225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we are dealing with infinite horizon, the environment histories can be infinitely long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their values will generally be infinite if we use additive rewards -&gt; hard to compare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 The problem disappears if we use a  discounted </a:t>
            </a:r>
            <a:r>
              <a:rPr lang="en-US" sz="2400" dirty="0" smtClean="0">
                <a:solidFill>
                  <a:srgbClr val="000000"/>
                </a:solidFill>
              </a:rPr>
              <a:t>reward </a:t>
            </a:r>
            <a:r>
              <a:rPr lang="en-US" sz="2400" dirty="0">
                <a:solidFill>
                  <a:srgbClr val="000000"/>
                </a:solidFill>
              </a:rPr>
              <a:t>with </a:t>
            </a:r>
            <a:r>
              <a:rPr lang="el-GR" sz="2400" dirty="0">
                <a:solidFill>
                  <a:srgbClr val="000000"/>
                </a:solidFill>
                <a:cs typeface="Times New Roman" pitchFamily="18" charset="0"/>
              </a:rPr>
              <a:t>γ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&lt; 1 and </a:t>
            </a:r>
            <a:r>
              <a:rPr lang="en-US" sz="2400" dirty="0">
                <a:solidFill>
                  <a:srgbClr val="000000"/>
                </a:solidFill>
              </a:rPr>
              <a:t>reward for each state bounded by </a:t>
            </a:r>
            <a:r>
              <a:rPr lang="en-US" sz="2400" i="1" dirty="0" err="1">
                <a:solidFill>
                  <a:srgbClr val="000000"/>
                </a:solidFill>
              </a:rPr>
              <a:t>R</a:t>
            </a:r>
            <a:r>
              <a:rPr lang="en-US" sz="2400" i="1" baseline="-25000" dirty="0" err="1">
                <a:solidFill>
                  <a:srgbClr val="000000"/>
                </a:solidFill>
              </a:rPr>
              <a:t>max</a:t>
            </a:r>
            <a:endParaRPr lang="en-US" sz="2400" i="1" baseline="-25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i="1" baseline="-25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i="1" baseline="-25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i="1" baseline="-25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i="1" baseline="-25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using the standard formula for an infinite geometric series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Thus, with discounted reward, the utility of an infinite sequence is </a:t>
            </a:r>
            <a:r>
              <a:rPr lang="en-US" sz="2400" i="1" dirty="0">
                <a:solidFill>
                  <a:srgbClr val="000000"/>
                </a:solidFill>
              </a:rPr>
              <a:t>finite</a:t>
            </a:r>
          </a:p>
        </p:txBody>
      </p:sp>
      <p:graphicFrame>
        <p:nvGraphicFramePr>
          <p:cNvPr id="371724" name="Object 12"/>
          <p:cNvGraphicFramePr>
            <a:graphicFrameLocks noChangeAspect="1"/>
          </p:cNvGraphicFramePr>
          <p:nvPr/>
        </p:nvGraphicFramePr>
        <p:xfrm>
          <a:off x="2071670" y="3860800"/>
          <a:ext cx="4719655" cy="1304397"/>
        </p:xfrm>
        <a:graphic>
          <a:graphicData uri="http://schemas.openxmlformats.org/presentationml/2006/ole">
            <p:oleObj spid="_x0000_s26626" name="Equation" r:id="rId4" imgW="2133360" imgH="6858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solidFill>
                  <a:schemeClr val="accent2"/>
                </a:solidFill>
              </a:rPr>
              <a:t>Discounted Reward</a:t>
            </a:r>
          </a:p>
        </p:txBody>
      </p:sp>
      <p:sp>
        <p:nvSpPr>
          <p:cNvPr id="473093" name="Rectangle 5"/>
          <p:cNvSpPr>
            <a:spLocks noChangeArrowheads="1"/>
          </p:cNvSpPr>
          <p:nvPr/>
        </p:nvSpPr>
        <p:spPr bwMode="auto">
          <a:xfrm>
            <a:off x="0" y="1052513"/>
            <a:ext cx="8785225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</a:rPr>
              <a:t>The discount factor </a:t>
            </a:r>
            <a:r>
              <a:rPr lang="el-GR" sz="2400">
                <a:solidFill>
                  <a:schemeClr val="tx1"/>
                </a:solidFill>
                <a:cs typeface="Times New Roman" pitchFamily="18" charset="0"/>
              </a:rPr>
              <a:t>γ</a:t>
            </a:r>
            <a:r>
              <a:rPr lang="en-US" sz="2400">
                <a:solidFill>
                  <a:schemeClr val="tx1"/>
                </a:solidFill>
                <a:cs typeface="Times New Roman" pitchFamily="18" charset="0"/>
              </a:rPr>
              <a:t> determines the preference of the agent for current rewards vs. future rewards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chemeClr val="tx1"/>
                </a:solidFill>
                <a:cs typeface="Times New Roman" pitchFamily="18" charset="0"/>
              </a:rPr>
              <a:t>The closer  </a:t>
            </a:r>
            <a:r>
              <a:rPr lang="el-GR" sz="2400">
                <a:solidFill>
                  <a:schemeClr val="tx1"/>
                </a:solidFill>
                <a:cs typeface="Times New Roman" pitchFamily="18" charset="0"/>
              </a:rPr>
              <a:t>γ</a:t>
            </a:r>
            <a:r>
              <a:rPr lang="en-US" sz="2400">
                <a:solidFill>
                  <a:schemeClr val="tx1"/>
                </a:solidFill>
                <a:cs typeface="Times New Roman" pitchFamily="18" charset="0"/>
              </a:rPr>
              <a:t> is  to 0, the less importance is given to future rewards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We could see the resulting policies as being “short sighted”, i.e. not taking much into account the consequences of the agent’s action in the distant future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For </a:t>
            </a:r>
            <a:r>
              <a:rPr lang="el-GR" sz="2000">
                <a:solidFill>
                  <a:schemeClr val="tx1"/>
                </a:solidFill>
                <a:cs typeface="Times New Roman" pitchFamily="18" charset="0"/>
              </a:rPr>
              <a:t>γ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=  1, discounted rewards are equivalent to additive rewards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solidFill>
                  <a:schemeClr val="accent2"/>
                </a:solidFill>
              </a:rPr>
              <a:t>Total (additive) Reward</a:t>
            </a:r>
          </a:p>
        </p:txBody>
      </p:sp>
      <p:sp>
        <p:nvSpPr>
          <p:cNvPr id="381957" name="Rectangle 5"/>
          <p:cNvSpPr>
            <a:spLocks noChangeArrowheads="1"/>
          </p:cNvSpPr>
          <p:nvPr/>
        </p:nvSpPr>
        <p:spPr bwMode="auto">
          <a:xfrm>
            <a:off x="179388" y="981075"/>
            <a:ext cx="8785225" cy="1223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If the environment includes terminal states and the agent is guaranteed to reach one, the environment histories are guaranteed to be finite, and so their values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Fine to use an additive reward function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Allows for “far sighted” policies that value rewards in the future as much as rewards in the present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A policy guaranteed to reach a terminal state is a </a:t>
            </a:r>
            <a:r>
              <a:rPr lang="en-US" sz="2400" b="1">
                <a:solidFill>
                  <a:srgbClr val="000000"/>
                </a:solidFill>
              </a:rPr>
              <a:t>proper policy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In environments with terminal states but improper policies (i.e. policies that never  reach them), can’t use additive reward function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the improper policy gains infinite rewards just by staying away from the terminal states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Generally safer to use discounted reward unless finite horizon is guaranteed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Example of Improper Policy</a:t>
            </a:r>
          </a:p>
        </p:txBody>
      </p:sp>
      <p:pic>
        <p:nvPicPr>
          <p:cNvPr id="2970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8300" y="1833563"/>
            <a:ext cx="24479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2687638" y="2016125"/>
            <a:ext cx="311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3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2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3124200" y="161766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1       2        3      4</a:t>
            </a:r>
          </a:p>
        </p:txBody>
      </p:sp>
      <p:pic>
        <p:nvPicPr>
          <p:cNvPr id="29704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2263" y="2120900"/>
            <a:ext cx="3333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705" name="Group 10"/>
          <p:cNvGrpSpPr>
            <a:grpSpLocks/>
          </p:cNvGrpSpPr>
          <p:nvPr/>
        </p:nvGrpSpPr>
        <p:grpSpPr bwMode="auto">
          <a:xfrm>
            <a:off x="4087813" y="3098800"/>
            <a:ext cx="360362" cy="360363"/>
            <a:chOff x="748" y="1706"/>
            <a:chExt cx="227" cy="227"/>
          </a:xfrm>
        </p:grpSpPr>
        <p:sp>
          <p:nvSpPr>
            <p:cNvPr id="29721" name="Rectangle 11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722" name="AutoShape 12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9706" name="Group 13"/>
          <p:cNvGrpSpPr>
            <a:grpSpLocks/>
          </p:cNvGrpSpPr>
          <p:nvPr/>
        </p:nvGrpSpPr>
        <p:grpSpPr bwMode="auto">
          <a:xfrm>
            <a:off x="3630613" y="3111500"/>
            <a:ext cx="360362" cy="360363"/>
            <a:chOff x="748" y="1706"/>
            <a:chExt cx="227" cy="227"/>
          </a:xfrm>
        </p:grpSpPr>
        <p:sp>
          <p:nvSpPr>
            <p:cNvPr id="29719" name="Rectangle 14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720" name="AutoShape 15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9707" name="Group 16"/>
          <p:cNvGrpSpPr>
            <a:grpSpLocks/>
          </p:cNvGrpSpPr>
          <p:nvPr/>
        </p:nvGrpSpPr>
        <p:grpSpPr bwMode="auto">
          <a:xfrm>
            <a:off x="3071813" y="3086100"/>
            <a:ext cx="360362" cy="360363"/>
            <a:chOff x="748" y="1706"/>
            <a:chExt cx="227" cy="227"/>
          </a:xfrm>
        </p:grpSpPr>
        <p:sp>
          <p:nvSpPr>
            <p:cNvPr id="29717" name="Rectangle 17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718" name="AutoShape 18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9708" name="Group 19"/>
          <p:cNvGrpSpPr>
            <a:grpSpLocks/>
          </p:cNvGrpSpPr>
          <p:nvPr/>
        </p:nvGrpSpPr>
        <p:grpSpPr bwMode="auto">
          <a:xfrm>
            <a:off x="3059113" y="2565400"/>
            <a:ext cx="360362" cy="360363"/>
            <a:chOff x="748" y="1706"/>
            <a:chExt cx="227" cy="227"/>
          </a:xfrm>
        </p:grpSpPr>
        <p:sp>
          <p:nvSpPr>
            <p:cNvPr id="29715" name="Rectangle 20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716" name="AutoShape 21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9709" name="Group 22"/>
          <p:cNvGrpSpPr>
            <a:grpSpLocks/>
          </p:cNvGrpSpPr>
          <p:nvPr/>
        </p:nvGrpSpPr>
        <p:grpSpPr bwMode="auto">
          <a:xfrm>
            <a:off x="3084513" y="2044700"/>
            <a:ext cx="360362" cy="360363"/>
            <a:chOff x="748" y="1706"/>
            <a:chExt cx="227" cy="227"/>
          </a:xfrm>
        </p:grpSpPr>
        <p:sp>
          <p:nvSpPr>
            <p:cNvPr id="29713" name="Rectangle 23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714" name="AutoShape 24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9710" name="Group 25"/>
          <p:cNvGrpSpPr>
            <a:grpSpLocks/>
          </p:cNvGrpSpPr>
          <p:nvPr/>
        </p:nvGrpSpPr>
        <p:grpSpPr bwMode="auto">
          <a:xfrm>
            <a:off x="3579813" y="2032000"/>
            <a:ext cx="360362" cy="360363"/>
            <a:chOff x="748" y="1706"/>
            <a:chExt cx="227" cy="227"/>
          </a:xfrm>
        </p:grpSpPr>
        <p:sp>
          <p:nvSpPr>
            <p:cNvPr id="29711" name="Rectangle 26"/>
            <p:cNvSpPr>
              <a:spLocks noChangeArrowheads="1"/>
            </p:cNvSpPr>
            <p:nvPr/>
          </p:nvSpPr>
          <p:spPr bwMode="auto">
            <a:xfrm>
              <a:off x="748" y="1706"/>
              <a:ext cx="227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712" name="AutoShape 27"/>
            <p:cNvSpPr>
              <a:spLocks noChangeArrowheads="1"/>
            </p:cNvSpPr>
            <p:nvPr/>
          </p:nvSpPr>
          <p:spPr bwMode="auto">
            <a:xfrm>
              <a:off x="748" y="1706"/>
              <a:ext cx="226" cy="227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A Few More Definitions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0" y="928688"/>
            <a:ext cx="8786813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A stationary policy is a function:</a:t>
            </a: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For every state s, </a:t>
            </a:r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л</a:t>
            </a:r>
            <a:r>
              <a:rPr lang="en-US" sz="2000" i="1" dirty="0">
                <a:solidFill>
                  <a:srgbClr val="000000"/>
                </a:solidFill>
              </a:rPr>
              <a:t>(s)</a:t>
            </a:r>
            <a:r>
              <a:rPr lang="en-US" sz="2000" dirty="0">
                <a:solidFill>
                  <a:srgbClr val="000000"/>
                </a:solidFill>
              </a:rPr>
              <a:t> specifies  which action should be taken in that state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Utility of a state</a:t>
            </a: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Defined as the expected utility of the state  sequences that may follow it</a:t>
            </a: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These sequences depend on the policy </a:t>
            </a:r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л</a:t>
            </a:r>
            <a:r>
              <a:rPr lang="en-CA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CA" sz="2000" dirty="0">
                <a:solidFill>
                  <a:srgbClr val="000000"/>
                </a:solidFill>
                <a:cs typeface="Times New Roman" pitchFamily="18" charset="0"/>
              </a:rPr>
              <a:t>being followed, so we define the utility of a state s with respected to </a:t>
            </a:r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л</a:t>
            </a:r>
            <a:r>
              <a:rPr lang="en-CA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a.k.a</a:t>
            </a:r>
            <a:r>
              <a:rPr lang="en-US" sz="2000" dirty="0">
                <a:solidFill>
                  <a:srgbClr val="000000"/>
                </a:solidFill>
              </a:rPr>
              <a:t>  </a:t>
            </a:r>
            <a:r>
              <a:rPr lang="en-US" sz="2000" b="1" i="1" dirty="0">
                <a:solidFill>
                  <a:schemeClr val="accent2"/>
                </a:solidFill>
              </a:rPr>
              <a:t>value</a:t>
            </a:r>
            <a:r>
              <a:rPr lang="en-US" sz="2000" dirty="0">
                <a:solidFill>
                  <a:srgbClr val="000000"/>
                </a:solidFill>
              </a:rPr>
              <a:t> of </a:t>
            </a:r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л</a:t>
            </a:r>
            <a:r>
              <a:rPr lang="en-US" sz="2000" i="1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 for that state)</a:t>
            </a:r>
            <a:r>
              <a:rPr lang="en-CA" sz="2000" i="1" dirty="0">
                <a:solidFill>
                  <a:srgbClr val="000000"/>
                </a:solidFill>
                <a:cs typeface="Times New Roman" pitchFamily="18" charset="0"/>
              </a:rPr>
              <a:t> as</a:t>
            </a: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  <a:buFont typeface="Arial" charset="0"/>
              <a:buChar char="•"/>
            </a:pPr>
            <a:endParaRPr lang="en-CA" sz="2000" i="1" dirty="0">
              <a:solidFill>
                <a:srgbClr val="000000"/>
              </a:solidFill>
              <a:cs typeface="Times New Roman" pitchFamily="18" charset="0"/>
            </a:endParaRP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</a:pPr>
            <a:endParaRPr lang="en-CA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  <a:buFont typeface="Arial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cs typeface="Times New Roman" pitchFamily="18" charset="0"/>
              </a:rPr>
              <a:t>Where</a:t>
            </a:r>
            <a:r>
              <a:rPr lang="en-CA" sz="2000" i="1" dirty="0" smtClean="0">
                <a:solidFill>
                  <a:srgbClr val="000000"/>
                </a:solidFill>
                <a:cs typeface="Times New Roman" pitchFamily="18" charset="0"/>
              </a:rPr>
              <a:t> S</a:t>
            </a:r>
            <a:r>
              <a:rPr lang="en-CA" sz="2000" i="1" baseline="-25000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CA" sz="20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CA" sz="2000" dirty="0">
                <a:solidFill>
                  <a:srgbClr val="000000"/>
                </a:solidFill>
                <a:cs typeface="Times New Roman" pitchFamily="18" charset="0"/>
              </a:rPr>
              <a:t>is the </a:t>
            </a:r>
            <a:r>
              <a:rPr lang="en-CA" sz="2000" dirty="0" smtClean="0">
                <a:solidFill>
                  <a:srgbClr val="000000"/>
                </a:solidFill>
                <a:cs typeface="Times New Roman" pitchFamily="18" charset="0"/>
              </a:rPr>
              <a:t>random variable representing the state </a:t>
            </a:r>
            <a:r>
              <a:rPr lang="en-CA" sz="2000" dirty="0">
                <a:solidFill>
                  <a:srgbClr val="000000"/>
                </a:solidFill>
                <a:cs typeface="Times New Roman" pitchFamily="18" charset="0"/>
              </a:rPr>
              <a:t>the agent reaches after executing</a:t>
            </a:r>
            <a:r>
              <a:rPr lang="en-CA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л</a:t>
            </a:r>
            <a:r>
              <a:rPr lang="en-CA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CA" sz="2000" dirty="0">
                <a:solidFill>
                  <a:srgbClr val="000000"/>
                </a:solidFill>
                <a:cs typeface="Times New Roman" pitchFamily="18" charset="0"/>
              </a:rPr>
              <a:t>for</a:t>
            </a:r>
            <a:r>
              <a:rPr lang="en-CA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CA" sz="2000" i="1" dirty="0" err="1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CA" sz="20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CA" sz="2000" dirty="0" smtClean="0">
                <a:solidFill>
                  <a:srgbClr val="000000"/>
                </a:solidFill>
                <a:cs typeface="Times New Roman" pitchFamily="18" charset="0"/>
              </a:rPr>
              <a:t>steps starting from </a:t>
            </a:r>
            <a:r>
              <a:rPr lang="en-CA" sz="2000" i="1" dirty="0" smtClean="0">
                <a:solidFill>
                  <a:srgbClr val="000000"/>
                </a:solidFill>
                <a:cs typeface="Times New Roman" pitchFamily="18" charset="0"/>
              </a:rPr>
              <a:t>s</a:t>
            </a:r>
            <a:endParaRPr lang="en-US" sz="2000" i="1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32770" name="Object 6"/>
          <p:cNvGraphicFramePr>
            <a:graphicFrameLocks noChangeAspect="1"/>
          </p:cNvGraphicFramePr>
          <p:nvPr/>
        </p:nvGraphicFramePr>
        <p:xfrm>
          <a:off x="4500563" y="1000125"/>
          <a:ext cx="1282700" cy="352425"/>
        </p:xfrm>
        <a:graphic>
          <a:graphicData uri="http://schemas.openxmlformats.org/presentationml/2006/ole">
            <p:oleObj spid="_x0000_s32770" name="Equation" r:id="rId4" imgW="647640" imgH="17748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182813" y="4000500"/>
          <a:ext cx="4437062" cy="752475"/>
        </p:xfrm>
        <a:graphic>
          <a:graphicData uri="http://schemas.openxmlformats.org/presentationml/2006/ole">
            <p:oleObj spid="_x0000_s32775" name="Equation" r:id="rId5" imgW="2476440" imgH="4572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A Few More Definitions</a:t>
            </a:r>
          </a:p>
        </p:txBody>
      </p:sp>
      <p:sp>
        <p:nvSpPr>
          <p:cNvPr id="394245" name="Rectangle 5"/>
          <p:cNvSpPr>
            <a:spLocks noChangeArrowheads="1"/>
          </p:cNvSpPr>
          <p:nvPr/>
        </p:nvSpPr>
        <p:spPr bwMode="auto">
          <a:xfrm>
            <a:off x="0" y="928688"/>
            <a:ext cx="8786813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</a:pPr>
            <a:endParaRPr lang="en-US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</a:rPr>
              <a:t>An optimal policy is one with maximum expected discounted </a:t>
            </a:r>
            <a:r>
              <a:rPr lang="en-US" sz="2000" dirty="0" smtClean="0">
                <a:solidFill>
                  <a:srgbClr val="000000"/>
                </a:solidFill>
              </a:rPr>
              <a:t>reward for every state.</a:t>
            </a:r>
            <a:endParaRPr lang="en-US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 policy </a:t>
            </a:r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л</a:t>
            </a:r>
            <a:r>
              <a:rPr lang="en-CA" sz="2000" i="1" dirty="0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is</a:t>
            </a:r>
            <a:r>
              <a:rPr lang="en-US" sz="2000" dirty="0">
                <a:solidFill>
                  <a:srgbClr val="000000"/>
                </a:solidFill>
              </a:rPr>
              <a:t> optimal if there is no other policy </a:t>
            </a:r>
            <a:r>
              <a:rPr lang="ru-RU" sz="2000" i="1" dirty="0">
                <a:solidFill>
                  <a:srgbClr val="000000"/>
                </a:solidFill>
                <a:cs typeface="Times New Roman" pitchFamily="18" charset="0"/>
              </a:rPr>
              <a:t>л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’ 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and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state s such as                  </a:t>
            </a:r>
          </a:p>
          <a:p>
            <a:pPr marL="739775" lvl="1" indent="-282575">
              <a:spcBef>
                <a:spcPts val="1500"/>
              </a:spcBef>
            </a:pPr>
            <a:r>
              <a:rPr lang="en-US" sz="2000" dirty="0">
                <a:solidFill>
                  <a:srgbClr val="000000"/>
                </a:solidFill>
              </a:rPr>
              <a:t>     U</a:t>
            </a:r>
            <a:r>
              <a:rPr lang="ru-RU" sz="2000" baseline="30000" dirty="0">
                <a:solidFill>
                  <a:srgbClr val="000000"/>
                </a:solidFill>
                <a:cs typeface="Times New Roman" pitchFamily="18" charset="0"/>
              </a:rPr>
              <a:t>п</a:t>
            </a:r>
            <a:r>
              <a:rPr lang="en-US" sz="2000" baseline="30000" dirty="0">
                <a:solidFill>
                  <a:srgbClr val="000000"/>
                </a:solidFill>
                <a:cs typeface="Times New Roman" pitchFamily="18" charset="0"/>
              </a:rPr>
              <a:t>’</a:t>
            </a:r>
            <a:r>
              <a:rPr lang="en-US" sz="2000" dirty="0">
                <a:solidFill>
                  <a:srgbClr val="000000"/>
                </a:solidFill>
              </a:rPr>
              <a:t>(s) &gt; U</a:t>
            </a:r>
            <a:r>
              <a:rPr lang="ru-RU" sz="2000" baseline="30000" dirty="0">
                <a:solidFill>
                  <a:srgbClr val="000000"/>
                </a:solidFill>
                <a:cs typeface="Times New Roman" pitchFamily="18" charset="0"/>
              </a:rPr>
              <a:t>п</a:t>
            </a:r>
            <a:r>
              <a:rPr lang="en-CA" sz="2000" baseline="30000" dirty="0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en-US" sz="2000" dirty="0">
                <a:solidFill>
                  <a:srgbClr val="000000"/>
                </a:solidFill>
              </a:rPr>
              <a:t>(s)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That is an optimal policy gives </a:t>
            </a:r>
            <a:r>
              <a:rPr lang="en-US" sz="2000" dirty="0">
                <a:solidFill>
                  <a:schemeClr val="accent2"/>
                </a:solidFill>
              </a:rPr>
              <a:t>the Maximum Expected Utility (MEU)</a:t>
            </a:r>
          </a:p>
          <a:p>
            <a:pPr marL="739775" lvl="1" indent="-282575">
              <a:spcBef>
                <a:spcPts val="1500"/>
              </a:spcBef>
            </a:pPr>
            <a:endParaRPr lang="en-US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</a:rPr>
              <a:t>For a fully-observable MDP with </a:t>
            </a:r>
            <a:r>
              <a:rPr lang="en-US" sz="2000" b="1" i="1" dirty="0">
                <a:solidFill>
                  <a:schemeClr val="accent2"/>
                </a:solidFill>
              </a:rPr>
              <a:t>stationary dynamics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b="1" i="1" dirty="0">
                <a:solidFill>
                  <a:schemeClr val="accent2"/>
                </a:solidFill>
              </a:rPr>
              <a:t>rewards</a:t>
            </a:r>
            <a:r>
              <a:rPr lang="en-US" sz="2000" dirty="0">
                <a:solidFill>
                  <a:srgbClr val="000000"/>
                </a:solidFill>
              </a:rPr>
              <a:t> with </a:t>
            </a:r>
            <a:r>
              <a:rPr lang="en-US" sz="2000" b="1" i="1" dirty="0">
                <a:solidFill>
                  <a:schemeClr val="accent2"/>
                </a:solidFill>
              </a:rPr>
              <a:t>infinite</a:t>
            </a:r>
            <a:r>
              <a:rPr lang="en-US" sz="2000" dirty="0">
                <a:solidFill>
                  <a:srgbClr val="000000"/>
                </a:solidFill>
              </a:rPr>
              <a:t>  or </a:t>
            </a:r>
            <a:r>
              <a:rPr lang="en-US" sz="2000" b="1" i="1" dirty="0">
                <a:solidFill>
                  <a:schemeClr val="accent2"/>
                </a:solidFill>
              </a:rPr>
              <a:t>indefinite</a:t>
            </a:r>
            <a:r>
              <a:rPr lang="en-US" sz="2000" dirty="0">
                <a:solidFill>
                  <a:srgbClr val="000000"/>
                </a:solidFill>
              </a:rPr>
              <a:t>  </a:t>
            </a:r>
            <a:r>
              <a:rPr lang="en-US" sz="2000" b="1" i="1" dirty="0">
                <a:solidFill>
                  <a:schemeClr val="accent2"/>
                </a:solidFill>
              </a:rPr>
              <a:t>horizon</a:t>
            </a:r>
            <a:r>
              <a:rPr lang="en-US" sz="2000" dirty="0">
                <a:solidFill>
                  <a:srgbClr val="000000"/>
                </a:solidFill>
              </a:rPr>
              <a:t>, there is always an optimal stationary policy.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Rectangle 4"/>
          <p:cNvSpPr>
            <a:spLocks noChangeArrowheads="1"/>
          </p:cNvSpPr>
          <p:nvPr/>
        </p:nvSpPr>
        <p:spPr bwMode="auto">
          <a:xfrm>
            <a:off x="285720" y="1357298"/>
            <a:ext cx="7786742" cy="64294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69325" cy="5472112"/>
          </a:xfrm>
        </p:spPr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Decision processes and Markov Decision Processes (MDP)</a:t>
            </a:r>
          </a:p>
          <a:p>
            <a:pPr eaLnBrk="1" hangingPunct="1"/>
            <a:r>
              <a:rPr lang="en-GB" dirty="0" smtClean="0"/>
              <a:t>Rewards and Optimal Policies</a:t>
            </a:r>
          </a:p>
          <a:p>
            <a:pPr eaLnBrk="1" hangingPunct="1"/>
            <a:r>
              <a:rPr lang="en-GB" dirty="0" smtClean="0"/>
              <a:t>Defining features of  Markov Decision Process</a:t>
            </a:r>
          </a:p>
          <a:p>
            <a:pPr eaLnBrk="1" hangingPunct="1"/>
            <a:r>
              <a:rPr lang="en-GB" dirty="0" smtClean="0"/>
              <a:t>Solving </a:t>
            </a:r>
            <a:r>
              <a:rPr lang="en-GB" dirty="0" err="1" smtClean="0"/>
              <a:t>MDPs</a:t>
            </a:r>
            <a:r>
              <a:rPr lang="en-GB" dirty="0" smtClean="0"/>
              <a:t> </a:t>
            </a:r>
          </a:p>
          <a:p>
            <a:pPr lvl="1" eaLnBrk="1" hangingPunct="1"/>
            <a:r>
              <a:rPr lang="en-GB" dirty="0" smtClean="0"/>
              <a:t>Value Iteration</a:t>
            </a:r>
          </a:p>
          <a:p>
            <a:pPr lvl="1" eaLnBrk="1" hangingPunct="1"/>
            <a:r>
              <a:rPr lang="en-GB" dirty="0" smtClean="0"/>
              <a:t>Policy Iteration</a:t>
            </a:r>
          </a:p>
          <a:p>
            <a:pPr eaLnBrk="1" hangingPunct="1"/>
            <a:r>
              <a:rPr lang="en-GB" dirty="0" err="1" smtClean="0">
                <a:solidFill>
                  <a:srgbClr val="CC3399"/>
                </a:solidFill>
              </a:rPr>
              <a:t>POMDPs</a:t>
            </a:r>
            <a:endParaRPr lang="en-GB" dirty="0" smtClean="0">
              <a:solidFill>
                <a:srgbClr val="CC3399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1225" cy="68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Decision Processes</a:t>
            </a:r>
          </a:p>
        </p:txBody>
      </p:sp>
      <p:sp>
        <p:nvSpPr>
          <p:cNvPr id="315397" name="Rectangle 5"/>
          <p:cNvSpPr>
            <a:spLocks noChangeArrowheads="1"/>
          </p:cNvSpPr>
          <p:nvPr/>
        </p:nvSpPr>
        <p:spPr bwMode="auto">
          <a:xfrm>
            <a:off x="0" y="642918"/>
            <a:ext cx="8785225" cy="2376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Often an agent needs to </a:t>
            </a:r>
            <a:r>
              <a:rPr lang="en-GB" sz="2400" dirty="0" smtClean="0">
                <a:solidFill>
                  <a:srgbClr val="000000"/>
                </a:solidFill>
              </a:rPr>
              <a:t>decide how to act in situations that involve sequences of decisions</a:t>
            </a:r>
          </a:p>
          <a:p>
            <a:pPr marL="796925" lvl="1" indent="-339725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The agent’s utility depends upon the final state reached, and the sequence of actions taken to get there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 smtClean="0">
                <a:solidFill>
                  <a:srgbClr val="000000"/>
                </a:solidFill>
              </a:rPr>
              <a:t>Would like </a:t>
            </a:r>
            <a:r>
              <a:rPr lang="en-GB" sz="2400" dirty="0">
                <a:solidFill>
                  <a:srgbClr val="000000"/>
                </a:solidFill>
              </a:rPr>
              <a:t>to have an ongoing decision </a:t>
            </a:r>
            <a:r>
              <a:rPr lang="en-GB" sz="2400" dirty="0" smtClean="0">
                <a:solidFill>
                  <a:srgbClr val="000000"/>
                </a:solidFill>
              </a:rPr>
              <a:t>process. At </a:t>
            </a:r>
            <a:r>
              <a:rPr lang="en-GB" sz="2400" dirty="0">
                <a:solidFill>
                  <a:srgbClr val="000000"/>
                </a:solidFill>
              </a:rPr>
              <a:t>any stage of the process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agent decides which action to perform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new state of the world depends </a:t>
            </a:r>
            <a:r>
              <a:rPr lang="en-GB" sz="2000" dirty="0" smtClean="0">
                <a:solidFill>
                  <a:srgbClr val="000000"/>
                </a:solidFill>
              </a:rPr>
              <a:t>probabilistically upon the </a:t>
            </a:r>
            <a:r>
              <a:rPr lang="en-GB" sz="2000" dirty="0">
                <a:solidFill>
                  <a:srgbClr val="000000"/>
                </a:solidFill>
              </a:rPr>
              <a:t>previous state as well as the action performed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agent receives rewards or punishments at various points in the process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Aim: maximize the reward received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765175"/>
            <a:ext cx="7485062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Example</a:t>
            </a:r>
          </a:p>
        </p:txBody>
      </p:sp>
      <p:sp>
        <p:nvSpPr>
          <p:cNvPr id="5126" name="Rectangle 13"/>
          <p:cNvSpPr>
            <a:spLocks noChangeArrowheads="1"/>
          </p:cNvSpPr>
          <p:nvPr/>
        </p:nvSpPr>
        <p:spPr bwMode="auto">
          <a:xfrm>
            <a:off x="179388" y="3644900"/>
            <a:ext cx="87852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Agent moves in the above grid via actions </a:t>
            </a:r>
            <a:r>
              <a:rPr lang="en-GB" sz="2400" i="1">
                <a:solidFill>
                  <a:srgbClr val="000000"/>
                </a:solidFill>
              </a:rPr>
              <a:t>Up,</a:t>
            </a:r>
            <a:r>
              <a:rPr lang="en-GB" sz="2400">
                <a:solidFill>
                  <a:srgbClr val="000000"/>
                </a:solidFill>
              </a:rPr>
              <a:t> </a:t>
            </a:r>
            <a:r>
              <a:rPr lang="en-GB" sz="2400" i="1">
                <a:solidFill>
                  <a:srgbClr val="000000"/>
                </a:solidFill>
              </a:rPr>
              <a:t>Down,</a:t>
            </a:r>
            <a:r>
              <a:rPr lang="en-GB" sz="2400">
                <a:solidFill>
                  <a:srgbClr val="000000"/>
                </a:solidFill>
              </a:rPr>
              <a:t> </a:t>
            </a:r>
            <a:r>
              <a:rPr lang="en-GB" sz="2400" i="1">
                <a:solidFill>
                  <a:srgbClr val="000000"/>
                </a:solidFill>
              </a:rPr>
              <a:t>Left,</a:t>
            </a:r>
            <a:r>
              <a:rPr lang="en-GB" sz="2400">
                <a:solidFill>
                  <a:srgbClr val="000000"/>
                </a:solidFill>
              </a:rPr>
              <a:t> </a:t>
            </a:r>
            <a:r>
              <a:rPr lang="en-GB" sz="2400" i="1">
                <a:solidFill>
                  <a:srgbClr val="000000"/>
                </a:solidFill>
              </a:rPr>
              <a:t>Right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Each action has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0.8 probability to reach its intended  effect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0.1 probability to move at right angles of the intended direction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If the agents bumps into a wall, it says there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1341438"/>
            <a:ext cx="7485062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Example</a:t>
            </a:r>
          </a:p>
        </p:txBody>
      </p:sp>
      <p:pic>
        <p:nvPicPr>
          <p:cNvPr id="615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149725"/>
            <a:ext cx="7920037" cy="168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398838" y="1163638"/>
            <a:ext cx="5111750" cy="3887787"/>
            <a:chOff x="2109" y="754"/>
            <a:chExt cx="3220" cy="2449"/>
          </a:xfrm>
        </p:grpSpPr>
        <p:sp>
          <p:nvSpPr>
            <p:cNvPr id="6152" name="Line 9"/>
            <p:cNvSpPr>
              <a:spLocks noChangeShapeType="1"/>
            </p:cNvSpPr>
            <p:nvPr/>
          </p:nvSpPr>
          <p:spPr bwMode="auto">
            <a:xfrm>
              <a:off x="3606" y="3203"/>
              <a:ext cx="1723" cy="0"/>
            </a:xfrm>
            <a:prstGeom prst="line">
              <a:avLst/>
            </a:prstGeom>
            <a:noFill/>
            <a:ln w="539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3" name="Line 10"/>
            <p:cNvSpPr>
              <a:spLocks noChangeShapeType="1"/>
            </p:cNvSpPr>
            <p:nvPr/>
          </p:nvSpPr>
          <p:spPr bwMode="auto">
            <a:xfrm flipH="1" flipV="1">
              <a:off x="5329" y="754"/>
              <a:ext cx="0" cy="2449"/>
            </a:xfrm>
            <a:prstGeom prst="line">
              <a:avLst/>
            </a:prstGeom>
            <a:noFill/>
            <a:ln w="539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4" name="Line 11"/>
            <p:cNvSpPr>
              <a:spLocks noChangeShapeType="1"/>
            </p:cNvSpPr>
            <p:nvPr/>
          </p:nvSpPr>
          <p:spPr bwMode="auto">
            <a:xfrm flipH="1">
              <a:off x="2381" y="754"/>
              <a:ext cx="2948" cy="45"/>
            </a:xfrm>
            <a:prstGeom prst="line">
              <a:avLst/>
            </a:prstGeom>
            <a:noFill/>
            <a:ln w="539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5" name="Line 12"/>
            <p:cNvSpPr>
              <a:spLocks noChangeShapeType="1"/>
            </p:cNvSpPr>
            <p:nvPr/>
          </p:nvSpPr>
          <p:spPr bwMode="auto">
            <a:xfrm flipH="1">
              <a:off x="2109" y="799"/>
              <a:ext cx="272" cy="499"/>
            </a:xfrm>
            <a:prstGeom prst="line">
              <a:avLst/>
            </a:prstGeom>
            <a:noFill/>
            <a:ln w="5397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6" name="Line 13"/>
            <p:cNvSpPr>
              <a:spLocks noChangeShapeType="1"/>
            </p:cNvSpPr>
            <p:nvPr/>
          </p:nvSpPr>
          <p:spPr bwMode="auto">
            <a:xfrm flipH="1">
              <a:off x="2200" y="799"/>
              <a:ext cx="181" cy="862"/>
            </a:xfrm>
            <a:prstGeom prst="line">
              <a:avLst/>
            </a:prstGeom>
            <a:noFill/>
            <a:ln w="5397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1125538"/>
            <a:ext cx="7485062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Example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79388" y="4149725"/>
            <a:ext cx="87852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Can the sequence [</a:t>
            </a:r>
            <a:r>
              <a:rPr lang="en-GB" sz="2400" i="1" dirty="0">
                <a:solidFill>
                  <a:srgbClr val="000000"/>
                </a:solidFill>
              </a:rPr>
              <a:t>Up, Up, Right, Right, </a:t>
            </a:r>
            <a:r>
              <a:rPr lang="en-GB" sz="2400" i="1" dirty="0">
                <a:solidFill>
                  <a:schemeClr val="tx1"/>
                </a:solidFill>
              </a:rPr>
              <a:t>Right</a:t>
            </a:r>
            <a:r>
              <a:rPr lang="en-GB" sz="2400" dirty="0">
                <a:solidFill>
                  <a:srgbClr val="000000"/>
                </a:solidFill>
              </a:rPr>
              <a:t>] take the agent in terminal state </a:t>
            </a:r>
            <a:r>
              <a:rPr lang="en-GB" sz="2400" dirty="0" smtClean="0">
                <a:solidFill>
                  <a:srgbClr val="000000"/>
                </a:solidFill>
              </a:rPr>
              <a:t>(4,3)?</a:t>
            </a:r>
            <a:endParaRPr lang="en-GB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Can the sequence reach the goal in any other way?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1125538"/>
            <a:ext cx="7485062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Example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79388" y="4149725"/>
            <a:ext cx="87852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Can the sequence [</a:t>
            </a:r>
            <a:r>
              <a:rPr lang="en-GB" sz="2400" i="1" dirty="0">
                <a:solidFill>
                  <a:srgbClr val="000000"/>
                </a:solidFill>
              </a:rPr>
              <a:t>Up, Up, Right, Right, Right</a:t>
            </a:r>
            <a:r>
              <a:rPr lang="en-GB" sz="2400" dirty="0">
                <a:solidFill>
                  <a:srgbClr val="000000"/>
                </a:solidFill>
              </a:rPr>
              <a:t>] take the agent in terminal state </a:t>
            </a:r>
            <a:r>
              <a:rPr lang="en-GB" sz="2400" dirty="0" smtClean="0">
                <a:solidFill>
                  <a:srgbClr val="000000"/>
                </a:solidFill>
              </a:rPr>
              <a:t>(4,3)?</a:t>
            </a:r>
            <a:endParaRPr lang="en-GB" sz="24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Yes, with probability 0.8</a:t>
            </a:r>
            <a:r>
              <a:rPr lang="en-GB" sz="2000" baseline="30000" dirty="0">
                <a:solidFill>
                  <a:srgbClr val="000000"/>
                </a:solidFill>
              </a:rPr>
              <a:t>5</a:t>
            </a:r>
            <a:r>
              <a:rPr lang="en-GB" sz="2000" dirty="0">
                <a:solidFill>
                  <a:srgbClr val="000000"/>
                </a:solidFill>
              </a:rPr>
              <a:t>=0.3278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Can the sequence reach the goal in any other way?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yes, going the other way around with prob. 0.1</a:t>
            </a:r>
            <a:r>
              <a:rPr lang="en-GB" sz="2000" baseline="30000" dirty="0">
                <a:solidFill>
                  <a:srgbClr val="000000"/>
                </a:solidFill>
              </a:rPr>
              <a:t>4</a:t>
            </a:r>
            <a:r>
              <a:rPr lang="en-GB" sz="2000" dirty="0">
                <a:solidFill>
                  <a:srgbClr val="000000"/>
                </a:solidFill>
              </a:rPr>
              <a:t>x0.8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11355</TotalTime>
  <Words>2172</Words>
  <Application>Microsoft Office PowerPoint</Application>
  <PresentationFormat>On-screen Show (4:3)</PresentationFormat>
  <Paragraphs>280</Paragraphs>
  <Slides>35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Default Design</vt:lpstr>
      <vt:lpstr>Equation</vt:lpstr>
      <vt:lpstr>Decision Theoretic Planning</vt:lpstr>
      <vt:lpstr>Decisions Under Uncertainty</vt:lpstr>
      <vt:lpstr>Decisions Under Uncertainty</vt:lpstr>
      <vt:lpstr>Overview</vt:lpstr>
      <vt:lpstr>Decision Processes</vt:lpstr>
      <vt:lpstr>Example</vt:lpstr>
      <vt:lpstr>Example</vt:lpstr>
      <vt:lpstr>Example</vt:lpstr>
      <vt:lpstr>Example</vt:lpstr>
      <vt:lpstr>Markov Decision Processes (MDP)</vt:lpstr>
      <vt:lpstr>MDP specification</vt:lpstr>
      <vt:lpstr>MDP specification</vt:lpstr>
      <vt:lpstr>Overview</vt:lpstr>
      <vt:lpstr>Solving MDPs</vt:lpstr>
      <vt:lpstr>Optimal Policy in our Example</vt:lpstr>
      <vt:lpstr>Rewards and Optimal Policy</vt:lpstr>
      <vt:lpstr>Rewards and Optimal Policy</vt:lpstr>
      <vt:lpstr>Rewards and Optimal Policy</vt:lpstr>
      <vt:lpstr>Rewards and Optimal Policy</vt:lpstr>
      <vt:lpstr>Rewards and Optimal Policy</vt:lpstr>
      <vt:lpstr>Rewards and Optimal Policy</vt:lpstr>
      <vt:lpstr>Rewards and Optimal Policy</vt:lpstr>
      <vt:lpstr>Rewards and Optimal Policy</vt:lpstr>
      <vt:lpstr>Overview</vt:lpstr>
      <vt:lpstr>Planning Horizons</vt:lpstr>
      <vt:lpstr>Finite Planning Horizons</vt:lpstr>
      <vt:lpstr>Finite Planning Horizons</vt:lpstr>
      <vt:lpstr>Information Availability</vt:lpstr>
      <vt:lpstr>Types of Reward Functions</vt:lpstr>
      <vt:lpstr>Discounted Reward</vt:lpstr>
      <vt:lpstr>Discounted Reward</vt:lpstr>
      <vt:lpstr>Total (additive) Reward</vt:lpstr>
      <vt:lpstr>Example of Improper Policy</vt:lpstr>
      <vt:lpstr>A Few More Definitions</vt:lpstr>
      <vt:lpstr>A Few More Definitions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981</cp:revision>
  <dcterms:modified xsi:type="dcterms:W3CDTF">2010-02-03T00:17:43Z</dcterms:modified>
</cp:coreProperties>
</file>