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Default Extension="jpeg" ContentType="image/jpeg"/>
  <Override PartName="/ppt/notesSlides/notesSlide46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Default Extension="vml" ContentType="application/vnd.openxmlformats-officedocument.vmlDrawing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2"/>
  </p:notesMasterIdLst>
  <p:handoutMasterIdLst>
    <p:handoutMasterId r:id="rId53"/>
  </p:handoutMasterIdLst>
  <p:sldIdLst>
    <p:sldId id="321" r:id="rId2"/>
    <p:sldId id="402" r:id="rId3"/>
    <p:sldId id="403" r:id="rId4"/>
    <p:sldId id="351" r:id="rId5"/>
    <p:sldId id="352" r:id="rId6"/>
    <p:sldId id="373" r:id="rId7"/>
    <p:sldId id="374" r:id="rId8"/>
    <p:sldId id="355" r:id="rId9"/>
    <p:sldId id="356" r:id="rId10"/>
    <p:sldId id="357" r:id="rId11"/>
    <p:sldId id="358" r:id="rId12"/>
    <p:sldId id="359" r:id="rId13"/>
    <p:sldId id="376" r:id="rId14"/>
    <p:sldId id="360" r:id="rId15"/>
    <p:sldId id="361" r:id="rId16"/>
    <p:sldId id="375" r:id="rId17"/>
    <p:sldId id="377" r:id="rId18"/>
    <p:sldId id="362" r:id="rId19"/>
    <p:sldId id="363" r:id="rId20"/>
    <p:sldId id="364" r:id="rId21"/>
    <p:sldId id="365" r:id="rId22"/>
    <p:sldId id="366" r:id="rId23"/>
    <p:sldId id="367" r:id="rId24"/>
    <p:sldId id="368" r:id="rId25"/>
    <p:sldId id="369" r:id="rId26"/>
    <p:sldId id="370" r:id="rId27"/>
    <p:sldId id="371" r:id="rId28"/>
    <p:sldId id="372" r:id="rId29"/>
    <p:sldId id="389" r:id="rId30"/>
    <p:sldId id="390" r:id="rId31"/>
    <p:sldId id="379" r:id="rId32"/>
    <p:sldId id="381" r:id="rId33"/>
    <p:sldId id="383" r:id="rId34"/>
    <p:sldId id="384" r:id="rId35"/>
    <p:sldId id="385" r:id="rId36"/>
    <p:sldId id="386" r:id="rId37"/>
    <p:sldId id="387" r:id="rId38"/>
    <p:sldId id="388" r:id="rId39"/>
    <p:sldId id="378" r:id="rId40"/>
    <p:sldId id="391" r:id="rId41"/>
    <p:sldId id="392" r:id="rId42"/>
    <p:sldId id="393" r:id="rId43"/>
    <p:sldId id="394" r:id="rId44"/>
    <p:sldId id="395" r:id="rId45"/>
    <p:sldId id="396" r:id="rId46"/>
    <p:sldId id="397" r:id="rId47"/>
    <p:sldId id="398" r:id="rId48"/>
    <p:sldId id="399" r:id="rId49"/>
    <p:sldId id="400" r:id="rId50"/>
    <p:sldId id="401" r:id="rId51"/>
  </p:sldIdLst>
  <p:sldSz cx="9144000" cy="6858000" type="screen4x3"/>
  <p:notesSz cx="6858000" cy="9144000"/>
  <p:defaultTextStyle>
    <a:defPPr>
      <a:defRPr lang="en-GB"/>
    </a:defPPr>
    <a:lvl1pPr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defTabSz="457200" rtl="0" fontAlgn="base">
      <a:lnSpc>
        <a:spcPct val="90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2800" kern="1200">
        <a:solidFill>
          <a:schemeClr val="bg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CC3399"/>
    <a:srgbClr val="CCFFFF"/>
    <a:srgbClr val="FFFFCC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217" autoAdjust="0"/>
    <p:restoredTop sz="99349" autoAdjust="0"/>
  </p:normalViewPr>
  <p:slideViewPr>
    <p:cSldViewPr>
      <p:cViewPr>
        <p:scale>
          <a:sx n="70" d="100"/>
          <a:sy n="70" d="100"/>
        </p:scale>
        <p:origin x="-2886" y="-14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1236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37"/>
        <p:guide pos="2117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00"/>
                </a:solidFill>
              </a:defRPr>
            </a:lvl1pPr>
          </a:lstStyle>
          <a:p>
            <a:endParaRPr lang="en-US"/>
          </a:p>
        </p:txBody>
      </p:sp>
      <p:sp>
        <p:nvSpPr>
          <p:cNvPr id="1013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00"/>
                </a:solidFill>
              </a:defRPr>
            </a:lvl1pPr>
          </a:lstStyle>
          <a:p>
            <a:fld id="{EB3D672B-019F-4DF7-8BCE-AC7F1E9D506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>
            <a:lvl1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/>
          </p:nvPr>
        </p:nvSpPr>
        <p:spPr bwMode="auto">
          <a:xfrm>
            <a:off x="3886200" y="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>
            <a:lvl1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3" name="Rectangle 5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6175" y="685800"/>
            <a:ext cx="4567238" cy="3425825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4" name="Rectangle 6"/>
          <p:cNvSpPr>
            <a:spLocks noGrp="1" noChangeArrowheads="1"/>
          </p:cNvSpPr>
          <p:nvPr>
            <p:ph type="body"/>
          </p:nvPr>
        </p:nvSpPr>
        <p:spPr bwMode="auto">
          <a:xfrm>
            <a:off x="912813" y="4343400"/>
            <a:ext cx="5029200" cy="4111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868680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b" anchorCtr="0" compatLnSpc="1">
            <a:prstTxWarp prst="textNoShape">
              <a:avLst/>
            </a:prstTxWarp>
          </a:bodyPr>
          <a:lstStyle>
            <a:lvl1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686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282" tIns="45641" rIns="91282" bIns="45641" numCol="1" anchor="b" anchorCtr="0" compatLnSpc="1">
            <a:prstTxWarp prst="textNoShape">
              <a:avLst/>
            </a:prstTxWarp>
          </a:bodyPr>
          <a:lstStyle>
            <a:lvl1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91263" algn="l"/>
                <a:tab pos="6740525" algn="l"/>
                <a:tab pos="7189788" algn="l"/>
                <a:tab pos="7639050" algn="l"/>
                <a:tab pos="8088313" algn="l"/>
                <a:tab pos="8537575" algn="l"/>
                <a:tab pos="8986838" algn="l"/>
              </a:tabLst>
              <a:defRPr sz="1300">
                <a:solidFill>
                  <a:srgbClr val="000000"/>
                </a:solidFill>
              </a:defRPr>
            </a:lvl1pPr>
          </a:lstStyle>
          <a:p>
            <a:fld id="{075C4B03-A973-4E84-B35D-B6784EA0145A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D7F1E0-C571-4E31-89B2-87BE329F2F17}" type="slidenum">
              <a:rPr lang="en-GB"/>
              <a:pPr/>
              <a:t>1</a:t>
            </a:fld>
            <a:endParaRPr lang="en-GB"/>
          </a:p>
        </p:txBody>
      </p:sp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13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91274" tIns="45637" rIns="91274" bIns="45637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918E0E-6D87-4A3A-9EC9-D1845B460E49}" type="slidenum">
              <a:rPr lang="en-GB"/>
              <a:pPr/>
              <a:t>10</a:t>
            </a:fld>
            <a:endParaRPr lang="en-GB"/>
          </a:p>
        </p:txBody>
      </p:sp>
      <p:sp>
        <p:nvSpPr>
          <p:cNvPr id="216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16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5AB61C-7E69-4283-9CAE-2A41DD52DDC5}" type="slidenum">
              <a:rPr lang="en-GB"/>
              <a:pPr/>
              <a:t>11</a:t>
            </a:fld>
            <a:endParaRPr lang="en-GB"/>
          </a:p>
        </p:txBody>
      </p:sp>
      <p:sp>
        <p:nvSpPr>
          <p:cNvPr id="218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181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EA89B9-F6C1-4D36-A435-952A9BD34F3D}" type="slidenum">
              <a:rPr lang="en-GB"/>
              <a:pPr/>
              <a:t>12</a:t>
            </a:fld>
            <a:endParaRPr lang="en-GB"/>
          </a:p>
        </p:txBody>
      </p:sp>
      <p:sp>
        <p:nvSpPr>
          <p:cNvPr id="220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0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 i="1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ABED64-A534-43C7-936C-4108A4C238CC}" type="slidenum">
              <a:rPr lang="en-GB"/>
              <a:pPr/>
              <a:t>13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42E6679-ECB2-424B-9C7B-4BE3BFDFD562}" type="slidenum">
              <a:rPr lang="en-GB"/>
              <a:pPr/>
              <a:t>14</a:t>
            </a:fld>
            <a:endParaRPr lang="en-GB"/>
          </a:p>
        </p:txBody>
      </p:sp>
      <p:sp>
        <p:nvSpPr>
          <p:cNvPr id="222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2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 i="1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ABED64-A534-43C7-936C-4108A4C238CC}" type="slidenum">
              <a:rPr lang="en-GB"/>
              <a:pPr/>
              <a:t>15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CABED64-A534-43C7-936C-4108A4C238CC}" type="slidenum">
              <a:rPr lang="en-GB"/>
              <a:pPr/>
              <a:t>16</a:t>
            </a:fld>
            <a:endParaRPr lang="en-GB"/>
          </a:p>
        </p:txBody>
      </p:sp>
      <p:sp>
        <p:nvSpPr>
          <p:cNvPr id="22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42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01E5DD-C084-4D94-A7EE-C7390ADD9BE8}" type="slidenum">
              <a:rPr lang="en-US">
                <a:latin typeface="Arial" charset="0"/>
                <a:ea typeface="ＭＳ Ｐゴシック" charset="-128"/>
              </a:rPr>
              <a:pPr/>
              <a:t>17</a:t>
            </a:fld>
            <a:endParaRPr lang="en-US">
              <a:latin typeface="Arial" charset="0"/>
              <a:ea typeface="ＭＳ Ｐゴシック" charset="-128"/>
            </a:endParaRPr>
          </a:p>
        </p:txBody>
      </p:sp>
      <p:sp>
        <p:nvSpPr>
          <p:cNvPr id="931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31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57FA9FA-B6D5-4ECF-BCEC-29FF445D57DB}" type="slidenum">
              <a:rPr lang="en-GB"/>
              <a:pPr/>
              <a:t>18</a:t>
            </a:fld>
            <a:endParaRPr lang="en-GB"/>
          </a:p>
        </p:txBody>
      </p:sp>
      <p:sp>
        <p:nvSpPr>
          <p:cNvPr id="2263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26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747D8AB-21D9-43FA-A02E-3D9132A278BD}" type="slidenum">
              <a:rPr lang="en-GB"/>
              <a:pPr/>
              <a:t>19</a:t>
            </a:fld>
            <a:endParaRPr lang="en-GB"/>
          </a:p>
        </p:txBody>
      </p:sp>
      <p:sp>
        <p:nvSpPr>
          <p:cNvPr id="228354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2835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91274" tIns="45637" rIns="91274" bIns="45637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966351A-7F14-411C-BAA2-A42934B6DB98}" type="slidenum">
              <a:rPr lang="en-GB"/>
              <a:pPr/>
              <a:t>2</a:t>
            </a:fld>
            <a:endParaRPr lang="en-GB"/>
          </a:p>
        </p:txBody>
      </p:sp>
      <p:sp>
        <p:nvSpPr>
          <p:cNvPr id="120834" name="Text Box 2"/>
          <p:cNvSpPr txBox="1">
            <a:spLocks noChangeArrowheads="1"/>
          </p:cNvSpPr>
          <p:nvPr/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 anchor="b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fld id="{EACCF80A-3175-44C6-852E-1492106BBC52}" type="slidenum">
              <a:rPr lang="en-GB" sz="1300">
                <a:solidFill>
                  <a:srgbClr val="000000"/>
                </a:solidFill>
              </a:rPr>
              <a:pPr algn="r" defTabSz="449263">
                <a:lnSpc>
                  <a:spcPct val="100000"/>
                </a:lnSpc>
                <a:tabLst>
                  <a:tab pos="0" algn="l"/>
                  <a:tab pos="449263" algn="l"/>
                  <a:tab pos="898525" algn="l"/>
                  <a:tab pos="1347788" algn="l"/>
                  <a:tab pos="1797050" algn="l"/>
                  <a:tab pos="2246313" algn="l"/>
                  <a:tab pos="2695575" algn="l"/>
                  <a:tab pos="3146425" algn="l"/>
                  <a:tab pos="3594100" algn="l"/>
                  <a:tab pos="4043363" algn="l"/>
                  <a:tab pos="4492625" algn="l"/>
                  <a:tab pos="4943475" algn="l"/>
                  <a:tab pos="5392738" algn="l"/>
                  <a:tab pos="5842000" algn="l"/>
                  <a:tab pos="6289675" algn="l"/>
                  <a:tab pos="6738938" algn="l"/>
                  <a:tab pos="7189788" algn="l"/>
                  <a:tab pos="7639050" algn="l"/>
                  <a:tab pos="8088313" algn="l"/>
                  <a:tab pos="8535988" algn="l"/>
                  <a:tab pos="8986838" algn="l"/>
                </a:tabLst>
              </a:pPr>
              <a:t>2</a:t>
            </a:fld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5" name="Text Box 3"/>
          <p:cNvSpPr txBox="1">
            <a:spLocks noChangeArrowheads="1"/>
          </p:cNvSpPr>
          <p:nvPr/>
        </p:nvSpPr>
        <p:spPr bwMode="auto">
          <a:xfrm>
            <a:off x="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 anchor="b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6" name="Text Box 4"/>
          <p:cNvSpPr txBox="1">
            <a:spLocks noChangeArrowheads="1"/>
          </p:cNvSpPr>
          <p:nvPr/>
        </p:nvSpPr>
        <p:spPr bwMode="auto">
          <a:xfrm>
            <a:off x="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/>
          <a:lstStyle/>
          <a:p>
            <a:pPr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7" name="Text Box 5"/>
          <p:cNvSpPr txBox="1">
            <a:spLocks noChangeArrowheads="1"/>
          </p:cNvSpPr>
          <p:nvPr/>
        </p:nvSpPr>
        <p:spPr bwMode="auto">
          <a:xfrm>
            <a:off x="3886200" y="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1281" tIns="45641" rIns="91281" bIns="45641"/>
          <a:lstStyle/>
          <a:p>
            <a:pPr algn="r" defTabSz="449263">
              <a:lnSpc>
                <a:spcPct val="100000"/>
              </a:lnSpc>
              <a:tabLst>
                <a:tab pos="0" algn="l"/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6425" algn="l"/>
                <a:tab pos="3594100" algn="l"/>
                <a:tab pos="4043363" algn="l"/>
                <a:tab pos="4492625" algn="l"/>
                <a:tab pos="4943475" algn="l"/>
                <a:tab pos="5392738" algn="l"/>
                <a:tab pos="5842000" algn="l"/>
                <a:tab pos="6289675" algn="l"/>
                <a:tab pos="6738938" algn="l"/>
                <a:tab pos="7189788" algn="l"/>
                <a:tab pos="7639050" algn="l"/>
                <a:tab pos="8088313" algn="l"/>
                <a:tab pos="8535988" algn="l"/>
                <a:tab pos="8986838" algn="l"/>
              </a:tabLst>
            </a:pPr>
            <a:endParaRPr lang="en-GB" sz="1300">
              <a:solidFill>
                <a:srgbClr val="000000"/>
              </a:solidFill>
            </a:endParaRPr>
          </a:p>
        </p:txBody>
      </p:sp>
      <p:sp>
        <p:nvSpPr>
          <p:cNvPr id="120838" name="Text Box 6"/>
          <p:cNvSpPr txBox="1">
            <a:spLocks noChangeArrowheads="1"/>
          </p:cNvSpPr>
          <p:nvPr/>
        </p:nvSpPr>
        <p:spPr bwMode="auto">
          <a:xfrm>
            <a:off x="1163638" y="692150"/>
            <a:ext cx="4530725" cy="34163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20839" name="Text Box 7"/>
          <p:cNvSpPr txBox="1">
            <a:spLocks noGrp="1" noChangeArrowheads="1"/>
          </p:cNvSpPr>
          <p:nvPr>
            <p:ph type="body"/>
          </p:nvPr>
        </p:nvSpPr>
        <p:spPr>
          <a:xfrm>
            <a:off x="914400" y="4340225"/>
            <a:ext cx="5029200" cy="4117975"/>
          </a:xfrm>
          <a:ln/>
        </p:spPr>
        <p:txBody>
          <a:bodyPr lIns="91281" rIns="91281"/>
          <a:lstStyle/>
          <a:p>
            <a:pPr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05B209-34EE-4940-BC37-0D009E0F88AF}" type="slidenum">
              <a:rPr lang="en-GB"/>
              <a:pPr/>
              <a:t>20</a:t>
            </a:fld>
            <a:endParaRPr lang="en-GB"/>
          </a:p>
        </p:txBody>
      </p:sp>
      <p:sp>
        <p:nvSpPr>
          <p:cNvPr id="2304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04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097E80F5-F86A-4F47-8F75-F9821DC10CB1}" type="slidenum">
              <a:rPr lang="en-GB"/>
              <a:pPr/>
              <a:t>21</a:t>
            </a:fld>
            <a:endParaRPr lang="en-GB"/>
          </a:p>
        </p:txBody>
      </p:sp>
      <p:sp>
        <p:nvSpPr>
          <p:cNvPr id="2324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2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7E079F8-B9C8-470B-A072-FE502CD130BB}" type="slidenum">
              <a:rPr lang="en-GB"/>
              <a:pPr/>
              <a:t>22</a:t>
            </a:fld>
            <a:endParaRPr lang="en-GB"/>
          </a:p>
        </p:txBody>
      </p:sp>
      <p:sp>
        <p:nvSpPr>
          <p:cNvPr id="2344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44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18E8F71-F858-41BA-A23E-B7E5AAD949B5}" type="slidenum">
              <a:rPr lang="en-GB"/>
              <a:pPr/>
              <a:t>23</a:t>
            </a:fld>
            <a:endParaRPr lang="en-GB"/>
          </a:p>
        </p:txBody>
      </p:sp>
      <p:sp>
        <p:nvSpPr>
          <p:cNvPr id="236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65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9413541-7C47-479A-B84C-B45979906305}" type="slidenum">
              <a:rPr lang="en-GB"/>
              <a:pPr/>
              <a:t>24</a:t>
            </a:fld>
            <a:endParaRPr lang="en-GB"/>
          </a:p>
        </p:txBody>
      </p:sp>
      <p:sp>
        <p:nvSpPr>
          <p:cNvPr id="238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3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ACA4F4B-049B-4059-B68B-1B80CED5D67B}" type="slidenum">
              <a:rPr lang="en-GB"/>
              <a:pPr/>
              <a:t>25</a:t>
            </a:fld>
            <a:endParaRPr lang="en-GB"/>
          </a:p>
        </p:txBody>
      </p:sp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0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3B102F7-4D1C-4EEC-B893-64AC133A2CC2}" type="slidenum">
              <a:rPr lang="en-GB"/>
              <a:pPr/>
              <a:t>26</a:t>
            </a:fld>
            <a:endParaRPr lang="en-GB"/>
          </a:p>
        </p:txBody>
      </p:sp>
      <p:sp>
        <p:nvSpPr>
          <p:cNvPr id="242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05AAEE4-5FE0-438D-BFFA-5FF253990DB4}" type="slidenum">
              <a:rPr lang="en-GB"/>
              <a:pPr/>
              <a:t>27</a:t>
            </a:fld>
            <a:endParaRPr lang="en-GB"/>
          </a:p>
        </p:txBody>
      </p:sp>
      <p:sp>
        <p:nvSpPr>
          <p:cNvPr id="244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4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28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7238D88-5212-448A-BDFB-37C6F8BF4EF0}" type="slidenum">
              <a:rPr lang="en-GB"/>
              <a:pPr/>
              <a:t>29</a:t>
            </a:fld>
            <a:endParaRPr lang="en-GB"/>
          </a:p>
        </p:txBody>
      </p:sp>
      <p:sp>
        <p:nvSpPr>
          <p:cNvPr id="130050" name="Text Box 2"/>
          <p:cNvSpPr txBox="1">
            <a:spLocks noChangeArrowheads="1"/>
          </p:cNvSpPr>
          <p:nvPr/>
        </p:nvSpPr>
        <p:spPr bwMode="auto">
          <a:xfrm>
            <a:off x="1155966" y="686427"/>
            <a:ext cx="4549182" cy="342899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23" tIns="45862" rIns="91723" bIns="45862" anchor="ctr"/>
          <a:lstStyle/>
          <a:p>
            <a:endParaRPr lang="en-CA"/>
          </a:p>
        </p:txBody>
      </p:sp>
      <p:sp>
        <p:nvSpPr>
          <p:cNvPr id="130051" name="Text Box 3"/>
          <p:cNvSpPr txBox="1">
            <a:spLocks noGrp="1" noChangeArrowheads="1"/>
          </p:cNvSpPr>
          <p:nvPr>
            <p:ph type="body"/>
          </p:nvPr>
        </p:nvSpPr>
        <p:spPr>
          <a:xfrm>
            <a:off x="913260" y="4343715"/>
            <a:ext cx="5031482" cy="4113861"/>
          </a:xfrm>
          <a:ln/>
        </p:spPr>
        <p:txBody>
          <a:bodyPr/>
          <a:lstStyle/>
          <a:p>
            <a:pPr eaLnBrk="1" hangingPunct="1">
              <a:spcBef>
                <a:spcPts val="451"/>
              </a:spcBef>
              <a:tabLst>
                <a:tab pos="0" algn="l"/>
                <a:tab pos="458617" algn="l"/>
                <a:tab pos="917235" algn="l"/>
                <a:tab pos="1375852" algn="l"/>
                <a:tab pos="1834469" algn="l"/>
                <a:tab pos="2293087" algn="l"/>
                <a:tab pos="2751704" algn="l"/>
                <a:tab pos="3210321" algn="l"/>
                <a:tab pos="3668939" algn="l"/>
                <a:tab pos="4127556" algn="l"/>
                <a:tab pos="4586173" algn="l"/>
                <a:tab pos="5044791" algn="l"/>
                <a:tab pos="5503408" algn="l"/>
                <a:tab pos="5962025" algn="l"/>
                <a:tab pos="6420642" algn="l"/>
                <a:tab pos="6879260" algn="l"/>
                <a:tab pos="7337877" algn="l"/>
                <a:tab pos="7796494" algn="l"/>
                <a:tab pos="8255112" algn="l"/>
                <a:tab pos="8713729" algn="l"/>
                <a:tab pos="9172346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9D7F1E0-C571-4E31-89B2-87BE329F2F17}" type="slidenum">
              <a:rPr lang="en-GB"/>
              <a:pPr/>
              <a:t>3</a:t>
            </a:fld>
            <a:endParaRPr lang="en-GB"/>
          </a:p>
        </p:txBody>
      </p:sp>
      <p:sp>
        <p:nvSpPr>
          <p:cNvPr id="141314" name="Text Box 2"/>
          <p:cNvSpPr txBox="1">
            <a:spLocks noChangeArrowheads="1"/>
          </p:cNvSpPr>
          <p:nvPr/>
        </p:nvSpPr>
        <p:spPr bwMode="auto">
          <a:xfrm>
            <a:off x="1155700" y="685800"/>
            <a:ext cx="4549775" cy="3429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13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912813" y="4343400"/>
            <a:ext cx="5032375" cy="4114800"/>
          </a:xfrm>
          <a:noFill/>
          <a:ln/>
        </p:spPr>
        <p:txBody>
          <a:bodyPr lIns="91274" tIns="45637" rIns="91274" bIns="45637"/>
          <a:lstStyle/>
          <a:p>
            <a:pPr eaLnBrk="1" hangingPunct="1">
              <a:spcBef>
                <a:spcPts val="450"/>
              </a:spcBef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endParaRPr lang="en-US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A0E94A6-222D-4194-88AB-79089AEBD6BF}" type="slidenum">
              <a:rPr lang="en-GB"/>
              <a:pPr/>
              <a:t>30</a:t>
            </a:fld>
            <a:endParaRPr lang="en-GB"/>
          </a:p>
        </p:txBody>
      </p:sp>
      <p:sp>
        <p:nvSpPr>
          <p:cNvPr id="132098" name="Text Box 2"/>
          <p:cNvSpPr txBox="1">
            <a:spLocks noChangeArrowheads="1"/>
          </p:cNvSpPr>
          <p:nvPr/>
        </p:nvSpPr>
        <p:spPr bwMode="auto">
          <a:xfrm>
            <a:off x="1155966" y="686427"/>
            <a:ext cx="4549182" cy="3428999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723" tIns="45862" rIns="91723" bIns="45862" anchor="ctr"/>
          <a:lstStyle/>
          <a:p>
            <a:endParaRPr lang="en-CA"/>
          </a:p>
        </p:txBody>
      </p:sp>
      <p:sp>
        <p:nvSpPr>
          <p:cNvPr id="132099" name="Text Box 3"/>
          <p:cNvSpPr txBox="1">
            <a:spLocks noGrp="1" noChangeArrowheads="1"/>
          </p:cNvSpPr>
          <p:nvPr>
            <p:ph type="body"/>
          </p:nvPr>
        </p:nvSpPr>
        <p:spPr>
          <a:xfrm>
            <a:off x="913260" y="4343715"/>
            <a:ext cx="5031482" cy="4113861"/>
          </a:xfrm>
          <a:ln/>
        </p:spPr>
        <p:txBody>
          <a:bodyPr/>
          <a:lstStyle/>
          <a:p>
            <a:pPr eaLnBrk="1" hangingPunct="1">
              <a:spcBef>
                <a:spcPts val="451"/>
              </a:spcBef>
              <a:tabLst>
                <a:tab pos="0" algn="l"/>
                <a:tab pos="458617" algn="l"/>
                <a:tab pos="917235" algn="l"/>
                <a:tab pos="1375852" algn="l"/>
                <a:tab pos="1834469" algn="l"/>
                <a:tab pos="2293087" algn="l"/>
                <a:tab pos="2751704" algn="l"/>
                <a:tab pos="3210321" algn="l"/>
                <a:tab pos="3668939" algn="l"/>
                <a:tab pos="4127556" algn="l"/>
                <a:tab pos="4586173" algn="l"/>
                <a:tab pos="5044791" algn="l"/>
                <a:tab pos="5503408" algn="l"/>
                <a:tab pos="5962025" algn="l"/>
                <a:tab pos="6420642" algn="l"/>
                <a:tab pos="6879260" algn="l"/>
                <a:tab pos="7337877" algn="l"/>
                <a:tab pos="7796494" algn="l"/>
                <a:tab pos="8255112" algn="l"/>
                <a:tab pos="8713729" algn="l"/>
                <a:tab pos="9172346" algn="l"/>
              </a:tabLst>
            </a:pPr>
            <a:endParaRPr lang="en-GB" dirty="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31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32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33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34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35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36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37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38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40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A2686E1-C1A4-491F-A4B1-92AC834E1233}" type="slidenum">
              <a:rPr lang="en-GB"/>
              <a:pPr/>
              <a:t>4</a:t>
            </a:fld>
            <a:endParaRPr lang="en-GB"/>
          </a:p>
        </p:txBody>
      </p:sp>
      <p:sp>
        <p:nvSpPr>
          <p:cNvPr id="203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3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41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42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43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44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45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46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47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48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9A4DC19-52F1-41C8-97EA-5A9FFA7A98D0}" type="slidenum">
              <a:rPr lang="en-GB"/>
              <a:pPr/>
              <a:t>49</a:t>
            </a:fld>
            <a:endParaRPr lang="en-GB"/>
          </a:p>
        </p:txBody>
      </p:sp>
      <p:sp>
        <p:nvSpPr>
          <p:cNvPr id="246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46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C69F4190-E245-418D-862D-C00FA896C551}" type="slidenum">
              <a:rPr lang="en-GB"/>
              <a:pPr/>
              <a:t>5</a:t>
            </a:fld>
            <a:endParaRPr lang="en-GB"/>
          </a:p>
        </p:txBody>
      </p:sp>
      <p:sp>
        <p:nvSpPr>
          <p:cNvPr id="205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5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BFB91A-6E40-4122-8E56-AC8D52D2F40D}" type="slidenum">
              <a:rPr lang="en-GB"/>
              <a:pPr/>
              <a:t>6</a:t>
            </a:fld>
            <a:endParaRPr lang="en-GB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0BFB91A-6E40-4122-8E56-AC8D52D2F40D}" type="slidenum">
              <a:rPr lang="en-GB"/>
              <a:pPr/>
              <a:t>7</a:t>
            </a:fld>
            <a:endParaRPr lang="en-GB"/>
          </a:p>
        </p:txBody>
      </p:sp>
      <p:sp>
        <p:nvSpPr>
          <p:cNvPr id="2099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2525" y="692150"/>
            <a:ext cx="4554538" cy="3416300"/>
          </a:xfrm>
          <a:ln/>
        </p:spPr>
      </p:sp>
      <p:sp>
        <p:nvSpPr>
          <p:cNvPr id="209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0225"/>
            <a:ext cx="5029200" cy="4117975"/>
          </a:xfrm>
        </p:spPr>
        <p:txBody>
          <a:bodyPr/>
          <a:lstStyle/>
          <a:p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F3E1C16B-9D6A-44D4-B2B2-FCC3B7393EAF}" type="slidenum">
              <a:rPr lang="en-GB"/>
              <a:pPr/>
              <a:t>8</a:t>
            </a:fld>
            <a:endParaRPr lang="en-GB"/>
          </a:p>
        </p:txBody>
      </p:sp>
      <p:sp>
        <p:nvSpPr>
          <p:cNvPr id="211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11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5258FB4-943E-4606-BEE1-874BB7B89C53}" type="slidenum">
              <a:rPr lang="en-GB"/>
              <a:pPr/>
              <a:t>9</a:t>
            </a:fld>
            <a:endParaRPr lang="en-GB"/>
          </a:p>
        </p:txBody>
      </p:sp>
      <p:sp>
        <p:nvSpPr>
          <p:cNvPr id="214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85800"/>
            <a:ext cx="4572000" cy="3429000"/>
          </a:xfrm>
          <a:ln/>
        </p:spPr>
      </p:sp>
      <p:sp>
        <p:nvSpPr>
          <p:cNvPr id="214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3B847EE-773B-46B4-AC92-FDF196E6009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F30815FD-7120-4E4D-9F74-4456D563AE6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4013" y="152400"/>
            <a:ext cx="2132012" cy="55594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152400"/>
            <a:ext cx="6246813" cy="55594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65370DC7-6506-4E73-9492-BB2130E0CD1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8D927359-54A1-47C4-B2E2-E78CA78B3BA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304800" y="1219200"/>
            <a:ext cx="8455025" cy="4492625"/>
          </a:xfrm>
        </p:spPr>
        <p:txBody>
          <a:bodyPr/>
          <a:lstStyle/>
          <a:p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ADC35F51-7764-4B40-B64E-D182FD306FB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08513" y="1219200"/>
            <a:ext cx="4151312" cy="21701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08513" y="3541713"/>
            <a:ext cx="4151312" cy="2170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4FD7E8E5-5F00-4399-B3C7-81BD8813E6F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52400"/>
            <a:ext cx="8531225" cy="6826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858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3124200" y="6248400"/>
            <a:ext cx="2892425" cy="454025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6553200" y="6248400"/>
            <a:ext cx="1901825" cy="454025"/>
          </a:xfrm>
        </p:spPr>
        <p:txBody>
          <a:bodyPr/>
          <a:lstStyle>
            <a:lvl1pPr>
              <a:defRPr/>
            </a:lvl1pPr>
          </a:lstStyle>
          <a:p>
            <a:fld id="{262506FA-B162-4D72-ADD3-75724D219F1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E6EE9D-2CC8-4B4E-8E1B-B62FA32344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0356879C-44CC-47EC-A2F2-6631FE84669A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151313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513" y="1219200"/>
            <a:ext cx="4151312" cy="44926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98533A60-171B-46A4-A46F-05A57C07E47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8EDA6C2E-A81A-487E-B03D-D5A611566CD6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7B534BED-BAD7-4DD0-8629-FED77C1146AF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A13E5D53-D265-4DF7-80CF-68C188AE2DD4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2A969D1E-B864-45B7-B7F6-71B49E42FC69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fld id="{1012D03A-9199-4B4F-B675-E88329B0162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152400"/>
            <a:ext cx="8531225" cy="68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455025" cy="44926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858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3124200" y="6248400"/>
            <a:ext cx="28924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1825" cy="4540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1400">
                <a:solidFill>
                  <a:srgbClr val="000000"/>
                </a:solidFill>
              </a:defRPr>
            </a:lvl1pPr>
          </a:lstStyle>
          <a:p>
            <a:fld id="{38797360-5D27-4245-9FCF-8083CAD30316}" type="slidenum">
              <a:rPr lang="en-GB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xStyles>
    <p:titleStyle>
      <a:lvl1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+mj-lt"/>
          <a:ea typeface="+mj-ea"/>
          <a:cs typeface="+mj-cs"/>
        </a:defRPr>
      </a:lvl1pPr>
      <a:lvl2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2pPr>
      <a:lvl3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3pPr>
      <a:lvl4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4pPr>
      <a:lvl5pPr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5pPr>
      <a:lvl6pPr marL="4572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6pPr>
      <a:lvl7pPr marL="9144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7pPr>
      <a:lvl8pPr marL="13716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8pPr>
      <a:lvl9pPr marL="1828800" algn="ctr" defTabSz="457200" rtl="0" fontAlgn="base">
        <a:lnSpc>
          <a:spcPct val="90000"/>
        </a:lnSpc>
        <a:spcBef>
          <a:spcPct val="0"/>
        </a:spcBef>
        <a:spcAft>
          <a:spcPct val="0"/>
        </a:spcAft>
        <a:buClr>
          <a:srgbClr val="3333CC"/>
        </a:buClr>
        <a:buSzPct val="100000"/>
        <a:buFont typeface="Times New Roman" pitchFamily="18" charset="0"/>
        <a:defRPr sz="3600" b="1">
          <a:solidFill>
            <a:srgbClr val="3333CC"/>
          </a:solidFill>
          <a:latin typeface="Times New Roman" pitchFamily="18" charset="0"/>
          <a:ea typeface="Arial Unicode MS" pitchFamily="34" charset="-128"/>
          <a:cs typeface="Arial Unicode MS" pitchFamily="34" charset="-128"/>
        </a:defRPr>
      </a:lvl9pPr>
    </p:titleStyle>
    <p:bodyStyle>
      <a:lvl1pPr marL="339725" indent="-339725" algn="l" defTabSz="457200" rtl="0" fontAlgn="base">
        <a:lnSpc>
          <a:spcPct val="90000"/>
        </a:lnSpc>
        <a:spcBef>
          <a:spcPts val="18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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39775" indent="-282575" algn="l" defTabSz="457200" rtl="0" fontAlgn="base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57200" rtl="0" fontAlgn="base">
        <a:lnSpc>
          <a:spcPct val="90000"/>
        </a:lnSpc>
        <a:spcBef>
          <a:spcPts val="1500"/>
        </a:spcBef>
        <a:spcAft>
          <a:spcPct val="0"/>
        </a:spcAft>
        <a:buClr>
          <a:srgbClr val="000000"/>
        </a:buClr>
        <a:buSzPct val="100000"/>
        <a:buFont typeface="Wingdings" pitchFamily="2" charset="2"/>
        <a:buChar char=""/>
        <a:defRPr sz="20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57200" rtl="0" fontAlgn="base">
        <a:lnSpc>
          <a:spcPct val="90000"/>
        </a:lnSpc>
        <a:spcBef>
          <a:spcPts val="13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57200" rtl="0" fontAlgn="base">
        <a:lnSpc>
          <a:spcPct val="90000"/>
        </a:lnSpc>
        <a:spcBef>
          <a:spcPts val="12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16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4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5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5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5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15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1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15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15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5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5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5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15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9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0.png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1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12.png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5.xml"/><Relationship Id="rId4" Type="http://schemas.openxmlformats.org/officeDocument/2006/relationships/slide" Target="slide48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15.xml"/><Relationship Id="rId4" Type="http://schemas.openxmlformats.org/officeDocument/2006/relationships/slide" Target="slide48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15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1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15.xml"/><Relationship Id="rId4" Type="http://schemas.openxmlformats.org/officeDocument/2006/relationships/slide" Target="slide44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slide" Target="slide45.xml"/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15.xml"/><Relationship Id="rId4" Type="http://schemas.openxmlformats.org/officeDocument/2006/relationships/slide" Target="slide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142844" y="3643314"/>
            <a:ext cx="8604250" cy="142876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Modelling Evolving Worlds with DBNs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>
                <a:solidFill>
                  <a:srgbClr val="000000"/>
                </a:solidFill>
              </a:rPr>
              <a:t>past</a:t>
            </a:r>
            <a:r>
              <a:rPr lang="en-GB" sz="2000">
                <a:solidFill>
                  <a:srgbClr val="000000"/>
                </a:solidFill>
              </a:rPr>
              <a:t> state given all evidence to date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Most Likely Sequence</a:t>
            </a:r>
            <a:r>
              <a:rPr lang="en-GB" sz="2400">
                <a:solidFill>
                  <a:srgbClr val="000000"/>
                </a:solidFill>
              </a:rPr>
              <a:t> (</a:t>
            </a:r>
            <a:r>
              <a:rPr lang="en-GB" sz="2000">
                <a:solidFill>
                  <a:srgbClr val="000000"/>
                </a:solidFill>
              </a:rPr>
              <a:t>given the evidence seen so far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PoS Tagging</a:t>
            </a:r>
          </a:p>
        </p:txBody>
      </p:sp>
      <p:sp>
        <p:nvSpPr>
          <p:cNvPr id="215043" name="Rectangle 3"/>
          <p:cNvSpPr>
            <a:spLocks noChangeArrowheads="1"/>
          </p:cNvSpPr>
          <p:nvPr/>
        </p:nvSpPr>
        <p:spPr bwMode="auto">
          <a:xfrm>
            <a:off x="5257800" y="2667000"/>
            <a:ext cx="3886200" cy="1447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b="1">
                <a:solidFill>
                  <a:schemeClr val="accent2"/>
                </a:solidFill>
              </a:rPr>
              <a:t>Dictionary</a:t>
            </a:r>
          </a:p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accent2"/>
                </a:solidFill>
              </a:rPr>
              <a:t>word</a:t>
            </a:r>
            <a:r>
              <a:rPr lang="en-US" sz="2400" b="1" baseline="-25000">
                <a:solidFill>
                  <a:schemeClr val="accent2"/>
                </a:solidFill>
              </a:rPr>
              <a:t>i</a:t>
            </a:r>
            <a:r>
              <a:rPr lang="en-US" sz="2400" b="1">
                <a:solidFill>
                  <a:schemeClr val="accent2"/>
                </a:solidFill>
              </a:rPr>
              <a:t> -&gt; set of tags from Tagset</a:t>
            </a:r>
          </a:p>
        </p:txBody>
      </p:sp>
      <p:sp>
        <p:nvSpPr>
          <p:cNvPr id="215044" name="Line 4"/>
          <p:cNvSpPr>
            <a:spLocks noChangeShapeType="1"/>
          </p:cNvSpPr>
          <p:nvPr/>
        </p:nvSpPr>
        <p:spPr bwMode="auto">
          <a:xfrm flipH="1" flipV="1">
            <a:off x="4724400" y="3505200"/>
            <a:ext cx="685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504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4722813"/>
            <a:ext cx="7770813" cy="838200"/>
          </a:xfrm>
          <a:ln/>
        </p:spPr>
        <p:txBody>
          <a:bodyPr/>
          <a:lstStyle/>
          <a:p>
            <a:r>
              <a:rPr lang="en-US" sz="2000"/>
              <a:t>Brainpower_NN ,_, not_RB physical_JJ plant_NN ,_, is_VBZ now_RB a_DT firm_NN 's_POS chief_JJ asset_NN ._.  ……….</a:t>
            </a:r>
          </a:p>
        </p:txBody>
      </p:sp>
      <p:sp>
        <p:nvSpPr>
          <p:cNvPr id="215046" name="Rectangle 6"/>
          <p:cNvSpPr>
            <a:spLocks noChangeArrowheads="1"/>
          </p:cNvSpPr>
          <p:nvPr/>
        </p:nvSpPr>
        <p:spPr bwMode="auto">
          <a:xfrm>
            <a:off x="457200" y="1295400"/>
            <a:ext cx="4724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000">
                <a:solidFill>
                  <a:srgbClr val="000000"/>
                </a:solidFill>
              </a:rPr>
              <a:t>Brainpower, not physical plant, is now a firm's chief asset.  …………</a:t>
            </a:r>
          </a:p>
        </p:txBody>
      </p:sp>
      <p:sp>
        <p:nvSpPr>
          <p:cNvPr id="215047" name="Rectangle 7"/>
          <p:cNvSpPr>
            <a:spLocks noChangeArrowheads="1"/>
          </p:cNvSpPr>
          <p:nvPr/>
        </p:nvSpPr>
        <p:spPr bwMode="auto">
          <a:xfrm>
            <a:off x="0" y="9144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i="1">
                <a:solidFill>
                  <a:schemeClr val="accent2"/>
                </a:solidFill>
              </a:rPr>
              <a:t>Input text</a:t>
            </a:r>
          </a:p>
        </p:txBody>
      </p:sp>
      <p:sp>
        <p:nvSpPr>
          <p:cNvPr id="215048" name="Rectangle 8"/>
          <p:cNvSpPr>
            <a:spLocks noChangeArrowheads="1"/>
          </p:cNvSpPr>
          <p:nvPr/>
        </p:nvSpPr>
        <p:spPr bwMode="auto">
          <a:xfrm>
            <a:off x="-228600" y="42672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i="1">
                <a:solidFill>
                  <a:schemeClr val="accent2"/>
                </a:solidFill>
              </a:rPr>
              <a:t>Output</a:t>
            </a:r>
          </a:p>
        </p:txBody>
      </p:sp>
      <p:sp>
        <p:nvSpPr>
          <p:cNvPr id="215049" name="Line 9"/>
          <p:cNvSpPr>
            <a:spLocks noChangeShapeType="1"/>
          </p:cNvSpPr>
          <p:nvPr/>
        </p:nvSpPr>
        <p:spPr bwMode="auto">
          <a:xfrm>
            <a:off x="3276600" y="2133600"/>
            <a:ext cx="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  <p:grpSp>
        <p:nvGrpSpPr>
          <p:cNvPr id="215050" name="Group 10"/>
          <p:cNvGrpSpPr>
            <a:grpSpLocks/>
          </p:cNvGrpSpPr>
          <p:nvPr/>
        </p:nvGrpSpPr>
        <p:grpSpPr bwMode="auto">
          <a:xfrm>
            <a:off x="1828800" y="2743200"/>
            <a:ext cx="2971800" cy="1295400"/>
            <a:chOff x="1248" y="1488"/>
            <a:chExt cx="1872" cy="816"/>
          </a:xfrm>
        </p:grpSpPr>
        <p:sp>
          <p:nvSpPr>
            <p:cNvPr id="215051" name="Rectangle 11"/>
            <p:cNvSpPr>
              <a:spLocks noChangeArrowheads="1"/>
            </p:cNvSpPr>
            <p:nvPr/>
          </p:nvSpPr>
          <p:spPr bwMode="auto">
            <a:xfrm>
              <a:off x="1248" y="1680"/>
              <a:ext cx="1824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339725" indent="-339725" algn="ctr">
                <a:spcBef>
                  <a:spcPts val="1800"/>
                </a:spcBef>
                <a:buFont typeface="Wingdings" pitchFamily="2" charset="2"/>
                <a:buNone/>
              </a:pPr>
              <a:r>
                <a:rPr lang="en-US" b="1">
                  <a:solidFill>
                    <a:schemeClr val="accent2"/>
                  </a:solidFill>
                </a:rPr>
                <a:t>Tagger</a:t>
              </a:r>
              <a:endParaRPr lang="en-US" sz="2400" b="1">
                <a:solidFill>
                  <a:schemeClr val="accent2"/>
                </a:solidFill>
              </a:endParaRPr>
            </a:p>
          </p:txBody>
        </p:sp>
        <p:sp>
          <p:nvSpPr>
            <p:cNvPr id="215052" name="Oval 12"/>
            <p:cNvSpPr>
              <a:spLocks noChangeArrowheads="1"/>
            </p:cNvSpPr>
            <p:nvPr/>
          </p:nvSpPr>
          <p:spPr bwMode="auto">
            <a:xfrm>
              <a:off x="1296" y="1488"/>
              <a:ext cx="1824" cy="816"/>
            </a:xfrm>
            <a:prstGeom prst="ellips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CA"/>
            </a:p>
          </p:txBody>
        </p:sp>
      </p:grpSp>
      <p:sp>
        <p:nvSpPr>
          <p:cNvPr id="215053" name="Line 13"/>
          <p:cNvSpPr>
            <a:spLocks noChangeShapeType="1"/>
          </p:cNvSpPr>
          <p:nvPr/>
        </p:nvSpPr>
        <p:spPr bwMode="auto">
          <a:xfrm>
            <a:off x="3124200" y="4038600"/>
            <a:ext cx="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ChangeArrowheads="1"/>
          </p:cNvSpPr>
          <p:nvPr/>
        </p:nvSpPr>
        <p:spPr bwMode="auto">
          <a:xfrm>
            <a:off x="539750" y="2565400"/>
            <a:ext cx="3887788" cy="576263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170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Tagger Types</a:t>
            </a:r>
          </a:p>
        </p:txBody>
      </p:sp>
      <p:sp>
        <p:nvSpPr>
          <p:cNvPr id="21709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8600" y="1341438"/>
            <a:ext cx="8915400" cy="4114800"/>
          </a:xfrm>
        </p:spPr>
        <p:txBody>
          <a:bodyPr/>
          <a:lstStyle/>
          <a:p>
            <a:r>
              <a:rPr lang="en-US" sz="2800" dirty="0" smtClean="0"/>
              <a:t>Rule-based (</a:t>
            </a:r>
            <a:r>
              <a:rPr lang="en-US" dirty="0" smtClean="0"/>
              <a:t>1995)</a:t>
            </a:r>
            <a:endParaRPr lang="en-US" dirty="0"/>
          </a:p>
          <a:p>
            <a:r>
              <a:rPr lang="en-US" sz="2800" dirty="0"/>
              <a:t>Stochastic</a:t>
            </a:r>
          </a:p>
          <a:p>
            <a:pPr lvl="1"/>
            <a:r>
              <a:rPr lang="en-US" sz="2400" dirty="0"/>
              <a:t>HMM tagger ~ </a:t>
            </a:r>
            <a:r>
              <a:rPr lang="en-US" sz="2400" dirty="0" smtClean="0"/>
              <a:t>1992</a:t>
            </a:r>
            <a:endParaRPr lang="en-US" sz="2400" dirty="0"/>
          </a:p>
          <a:p>
            <a:pPr lvl="1"/>
            <a:r>
              <a:rPr lang="en-US" sz="2400" dirty="0"/>
              <a:t>Maximum Entropy Models ~ </a:t>
            </a:r>
            <a:r>
              <a:rPr lang="en-US" sz="2400" dirty="0" smtClean="0"/>
              <a:t>1997</a:t>
            </a:r>
            <a:endParaRPr lang="en-US" sz="2400" dirty="0"/>
          </a:p>
          <a:p>
            <a:pPr lvl="1"/>
            <a:endParaRPr lang="en-US" sz="2400" dirty="0"/>
          </a:p>
          <a:p>
            <a:pPr lvl="1">
              <a:buFont typeface="Times New Roman" pitchFamily="18" charset="0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HMM Stochastic Tagging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9154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Tags</a:t>
            </a:r>
            <a:r>
              <a:rPr lang="en-US" dirty="0">
                <a:solidFill>
                  <a:schemeClr val="tx1"/>
                </a:solidFill>
              </a:rPr>
              <a:t> correspond to the HMM </a:t>
            </a:r>
            <a:r>
              <a:rPr lang="en-US" i="1" dirty="0">
                <a:solidFill>
                  <a:schemeClr val="tx1"/>
                </a:solidFill>
              </a:rPr>
              <a:t>states</a:t>
            </a:r>
          </a:p>
          <a:p>
            <a:pPr lvl="1"/>
            <a:r>
              <a:rPr lang="en-US" dirty="0"/>
              <a:t>The state variable has as many values as the number of tags in the </a:t>
            </a:r>
            <a:r>
              <a:rPr lang="en-US" dirty="0" err="1"/>
              <a:t>tagset</a:t>
            </a:r>
            <a:r>
              <a:rPr lang="en-US" dirty="0"/>
              <a:t> (45, 61, 146,…)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The transition model  </a:t>
            </a:r>
            <a:r>
              <a:rPr lang="en-US" i="1" dirty="0"/>
              <a:t>P(Tag</a:t>
            </a:r>
            <a:r>
              <a:rPr lang="en-US" i="1" baseline="-25000" dirty="0"/>
              <a:t>j</a:t>
            </a:r>
            <a:r>
              <a:rPr lang="en-US" i="1" dirty="0"/>
              <a:t>|Tag</a:t>
            </a:r>
            <a:r>
              <a:rPr lang="en-US" i="1" baseline="-25000" dirty="0"/>
              <a:t>j-1</a:t>
            </a:r>
            <a:r>
              <a:rPr lang="en-US" i="1" dirty="0"/>
              <a:t>)</a:t>
            </a:r>
            <a:r>
              <a:rPr lang="en-US" dirty="0">
                <a:solidFill>
                  <a:schemeClr val="tx1"/>
                </a:solidFill>
              </a:rPr>
              <a:t> leverages information from </a:t>
            </a:r>
            <a:r>
              <a:rPr lang="en-US" b="1" i="1" dirty="0">
                <a:solidFill>
                  <a:schemeClr val="accent2"/>
                </a:solidFill>
              </a:rPr>
              <a:t>context </a:t>
            </a:r>
          </a:p>
          <a:p>
            <a:pPr lvl="1"/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 of a word influences</a:t>
            </a:r>
            <a:r>
              <a:rPr lang="en-US" dirty="0">
                <a:solidFill>
                  <a:schemeClr val="accent2"/>
                </a:solidFill>
              </a:rPr>
              <a:t> </a:t>
            </a:r>
            <a:r>
              <a:rPr lang="en-US" dirty="0"/>
              <a:t>what other words can occur nearby</a:t>
            </a:r>
          </a:p>
          <a:p>
            <a:pPr lvl="2"/>
            <a:r>
              <a:rPr lang="en-US" dirty="0">
                <a:solidFill>
                  <a:schemeClr val="tx1"/>
                </a:solidFill>
              </a:rPr>
              <a:t>An Adjective is a word that can fill the blank in:  “</a:t>
            </a:r>
            <a:r>
              <a:rPr lang="en-US" sz="1800" i="1" dirty="0">
                <a:solidFill>
                  <a:schemeClr val="tx1"/>
                </a:solidFill>
              </a:rPr>
              <a:t>It’s so</a:t>
            </a:r>
            <a:r>
              <a:rPr lang="en-US" sz="1800" dirty="0">
                <a:solidFill>
                  <a:schemeClr val="tx1"/>
                </a:solidFill>
              </a:rPr>
              <a:t> __________.”</a:t>
            </a:r>
          </a:p>
          <a:p>
            <a:pPr lvl="2">
              <a:lnSpc>
                <a:spcPct val="75000"/>
              </a:lnSpc>
            </a:pPr>
            <a:r>
              <a:rPr lang="en-US" dirty="0">
                <a:solidFill>
                  <a:schemeClr val="tx1"/>
                </a:solidFill>
              </a:rPr>
              <a:t>A Noun is a word that can fill the blank in: “</a:t>
            </a:r>
            <a:r>
              <a:rPr lang="en-US" i="1" dirty="0">
                <a:solidFill>
                  <a:schemeClr val="tx1"/>
                </a:solidFill>
              </a:rPr>
              <a:t>the</a:t>
            </a:r>
            <a:r>
              <a:rPr lang="en-US" dirty="0">
                <a:solidFill>
                  <a:schemeClr val="tx1"/>
                </a:solidFill>
              </a:rPr>
              <a:t> __________ </a:t>
            </a:r>
            <a:r>
              <a:rPr lang="en-US" i="1" dirty="0">
                <a:solidFill>
                  <a:schemeClr val="tx1"/>
                </a:solidFill>
              </a:rPr>
              <a:t>is”</a:t>
            </a:r>
          </a:p>
          <a:p>
            <a:pPr lvl="2">
              <a:lnSpc>
                <a:spcPct val="75000"/>
              </a:lnSpc>
            </a:pPr>
            <a:r>
              <a:rPr lang="en-US" sz="1800" dirty="0">
                <a:solidFill>
                  <a:schemeClr val="tx1"/>
                </a:solidFill>
              </a:rPr>
              <a:t>What is green?</a:t>
            </a:r>
          </a:p>
          <a:p>
            <a:pPr lvl="3">
              <a:lnSpc>
                <a:spcPct val="75000"/>
              </a:lnSpc>
            </a:pPr>
            <a:r>
              <a:rPr lang="en-US" sz="1600" dirty="0">
                <a:solidFill>
                  <a:schemeClr val="tx1"/>
                </a:solidFill>
              </a:rPr>
              <a:t>	It’s so green.</a:t>
            </a:r>
          </a:p>
          <a:p>
            <a:pPr lvl="3">
              <a:lnSpc>
                <a:spcPct val="75000"/>
              </a:lnSpc>
            </a:pPr>
            <a:r>
              <a:rPr lang="en-US" sz="1600" dirty="0">
                <a:solidFill>
                  <a:schemeClr val="tx1"/>
                </a:solidFill>
              </a:rPr>
              <a:t>	Both greens could work for the walls.	</a:t>
            </a:r>
          </a:p>
          <a:p>
            <a:pPr lvl="3">
              <a:lnSpc>
                <a:spcPct val="75000"/>
              </a:lnSpc>
            </a:pPr>
            <a:r>
              <a:rPr lang="en-US" sz="1600" dirty="0">
                <a:solidFill>
                  <a:schemeClr val="tx1"/>
                </a:solidFill>
              </a:rPr>
              <a:t>	The green is a little much given the red rug.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transition model partially accounts for context by modeling  which 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r>
              <a:rPr lang="en-US" dirty="0">
                <a:solidFill>
                  <a:schemeClr val="tx1"/>
                </a:solidFill>
              </a:rPr>
              <a:t> can follow a given </a:t>
            </a:r>
            <a:r>
              <a:rPr lang="en-US" dirty="0" err="1">
                <a:solidFill>
                  <a:schemeClr val="tx1"/>
                </a:solidFill>
              </a:rPr>
              <a:t>PoS</a:t>
            </a:r>
            <a:endParaRPr lang="en-US" dirty="0">
              <a:solidFill>
                <a:schemeClr val="tx1"/>
              </a:solidFill>
            </a:endParaRPr>
          </a:p>
          <a:p>
            <a:pPr lvl="1">
              <a:lnSpc>
                <a:spcPct val="5000"/>
              </a:lnSpc>
            </a:pPr>
            <a:endParaRPr lang="en-US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/>
              <a:t>HMM Stochastic Tagging</a:t>
            </a:r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4422"/>
            <a:ext cx="8763000" cy="4724400"/>
          </a:xfrm>
        </p:spPr>
        <p:txBody>
          <a:bodyPr/>
          <a:lstStyle/>
          <a:p>
            <a:r>
              <a:rPr lang="en-US" dirty="0" smtClean="0"/>
              <a:t>Tag transition probabilities p(tag</a:t>
            </a:r>
            <a:r>
              <a:rPr lang="en-US" baseline="-25000" dirty="0" smtClean="0"/>
              <a:t>i</a:t>
            </a:r>
            <a:r>
              <a:rPr lang="en-US" dirty="0" smtClean="0"/>
              <a:t>|tag</a:t>
            </a:r>
            <a:r>
              <a:rPr lang="en-US" baseline="-25000" dirty="0" smtClean="0"/>
              <a:t>i-1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Determiners likely to precede </a:t>
            </a:r>
            <a:r>
              <a:rPr lang="en-US" dirty="0" err="1" smtClean="0"/>
              <a:t>adjs</a:t>
            </a:r>
            <a:r>
              <a:rPr lang="en-US" dirty="0" smtClean="0"/>
              <a:t> and nouns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That/</a:t>
            </a:r>
            <a:r>
              <a:rPr lang="en-US" dirty="0" smtClean="0">
                <a:solidFill>
                  <a:schemeClr val="accent6"/>
                </a:solidFill>
              </a:rPr>
              <a:t>DT</a:t>
            </a:r>
            <a:r>
              <a:rPr lang="en-US" dirty="0" smtClean="0"/>
              <a:t> flight/</a:t>
            </a:r>
            <a:r>
              <a:rPr lang="en-US" dirty="0" smtClean="0">
                <a:solidFill>
                  <a:schemeClr val="accent6"/>
                </a:solidFill>
              </a:rPr>
              <a:t>NN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The/</a:t>
            </a:r>
            <a:r>
              <a:rPr lang="en-US" dirty="0" smtClean="0">
                <a:solidFill>
                  <a:schemeClr val="accent6"/>
                </a:solidFill>
              </a:rPr>
              <a:t>DT</a:t>
            </a:r>
            <a:r>
              <a:rPr lang="en-US" dirty="0" smtClean="0"/>
              <a:t> yellow/</a:t>
            </a:r>
            <a:r>
              <a:rPr lang="en-US" dirty="0" smtClean="0">
                <a:solidFill>
                  <a:schemeClr val="accent6"/>
                </a:solidFill>
              </a:rPr>
              <a:t>JJ</a:t>
            </a:r>
            <a:r>
              <a:rPr lang="en-US" dirty="0" smtClean="0"/>
              <a:t> hat/</a:t>
            </a:r>
            <a:r>
              <a:rPr lang="en-US" dirty="0" smtClean="0">
                <a:solidFill>
                  <a:schemeClr val="accent6"/>
                </a:solidFill>
              </a:rPr>
              <a:t>NN</a:t>
            </a:r>
          </a:p>
          <a:p>
            <a:pPr lvl="1"/>
            <a:r>
              <a:rPr lang="en-US" dirty="0" smtClean="0"/>
              <a:t>So we expect P(NN|DT) and P(JJ|DT) to be high</a:t>
            </a:r>
          </a:p>
          <a:p>
            <a:pPr lvl="1"/>
            <a:r>
              <a:rPr lang="en-US" dirty="0" smtClean="0"/>
              <a:t>But P(DT|JJ) to be not so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HMM Stochastic Tagging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52513"/>
            <a:ext cx="8915400" cy="4114800"/>
          </a:xfrm>
        </p:spPr>
        <p:txBody>
          <a:bodyPr/>
          <a:lstStyle/>
          <a:p>
            <a:r>
              <a:rPr lang="en-US" dirty="0">
                <a:solidFill>
                  <a:schemeClr val="accent2"/>
                </a:solidFill>
              </a:rPr>
              <a:t>Words</a:t>
            </a:r>
            <a:r>
              <a:rPr lang="en-US" dirty="0">
                <a:solidFill>
                  <a:schemeClr val="tx1"/>
                </a:solidFill>
              </a:rPr>
              <a:t> correspond to the HMM </a:t>
            </a:r>
            <a:r>
              <a:rPr lang="en-US" i="1" dirty="0">
                <a:solidFill>
                  <a:schemeClr val="tx1"/>
                </a:solidFill>
              </a:rPr>
              <a:t>observations</a:t>
            </a:r>
            <a:r>
              <a:rPr lang="en-US" dirty="0">
                <a:solidFill>
                  <a:schemeClr val="tx1"/>
                </a:solidFill>
              </a:rPr>
              <a:t>  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The observation model </a:t>
            </a:r>
            <a:r>
              <a:rPr lang="en-US" i="1" dirty="0">
                <a:solidFill>
                  <a:schemeClr val="tx1"/>
                </a:solidFill>
              </a:rPr>
              <a:t>P(</a:t>
            </a:r>
            <a:r>
              <a:rPr lang="en-US" i="1" dirty="0" err="1">
                <a:solidFill>
                  <a:schemeClr val="tx1"/>
                </a:solidFill>
              </a:rPr>
              <a:t>Word|Tag</a:t>
            </a:r>
            <a:r>
              <a:rPr lang="en-US" i="1" dirty="0">
                <a:solidFill>
                  <a:schemeClr val="tx1"/>
                </a:solidFill>
              </a:rPr>
              <a:t>) </a:t>
            </a:r>
            <a:r>
              <a:rPr lang="en-US" dirty="0">
                <a:solidFill>
                  <a:schemeClr val="tx1"/>
                </a:solidFill>
              </a:rPr>
              <a:t>describes the probability that, given a specific tag,  each word in the dictionary can be in that position.</a:t>
            </a:r>
          </a:p>
          <a:p>
            <a:pPr lvl="2"/>
            <a:r>
              <a:rPr lang="en-US" i="1" dirty="0">
                <a:solidFill>
                  <a:schemeClr val="tx1"/>
                </a:solidFill>
              </a:rPr>
              <a:t>P(Word = house | tag = noun),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i="1" dirty="0">
                <a:solidFill>
                  <a:schemeClr val="tx1"/>
                </a:solidFill>
              </a:rPr>
              <a:t>P(Word = hemophiliac | tag = noun),</a:t>
            </a:r>
            <a:r>
              <a:rPr lang="en-US" dirty="0">
                <a:solidFill>
                  <a:schemeClr val="tx1"/>
                </a:solidFill>
              </a:rPr>
              <a:t> </a:t>
            </a:r>
          </a:p>
          <a:p>
            <a:pPr lvl="2"/>
            <a:r>
              <a:rPr lang="en-US" i="1" dirty="0">
                <a:solidFill>
                  <a:schemeClr val="tx1"/>
                </a:solidFill>
              </a:rPr>
              <a:t>P(Word = to</a:t>
            </a:r>
            <a:r>
              <a:rPr lang="en-US" dirty="0">
                <a:solidFill>
                  <a:schemeClr val="tx1"/>
                </a:solidFill>
              </a:rPr>
              <a:t> | </a:t>
            </a:r>
            <a:r>
              <a:rPr lang="en-US" i="1" dirty="0">
                <a:solidFill>
                  <a:schemeClr val="tx1"/>
                </a:solidFill>
              </a:rPr>
              <a:t>tag = noun)</a:t>
            </a:r>
            <a:endParaRPr lang="en-US" dirty="0">
              <a:solidFill>
                <a:schemeClr val="tx1"/>
              </a:solidFill>
            </a:endParaRPr>
          </a:p>
          <a:p>
            <a:pPr lvl="1"/>
            <a:r>
              <a:rPr lang="en-US" dirty="0">
                <a:solidFill>
                  <a:schemeClr val="tx1"/>
                </a:solidFill>
              </a:rPr>
              <a:t>Each evidence node has as many values as the number of words in the dictionary (~44,000 for English)</a:t>
            </a:r>
          </a:p>
          <a:p>
            <a:pPr lvl="1">
              <a:buFont typeface="Times New Roman" pitchFamily="18" charset="0"/>
              <a:buNone/>
            </a:pP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HMM Stochastic Tagging</a:t>
            </a:r>
          </a:p>
        </p:txBody>
      </p:sp>
      <p:sp>
        <p:nvSpPr>
          <p:cNvPr id="22323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81075"/>
            <a:ext cx="8154988" cy="4494213"/>
          </a:xfrm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>
                <a:solidFill>
                  <a:schemeClr val="accent2"/>
                </a:solidFill>
              </a:rPr>
              <a:t>Tagging:</a:t>
            </a:r>
            <a:r>
              <a:rPr lang="en-US">
                <a:solidFill>
                  <a:schemeClr val="tx1"/>
                </a:solidFill>
              </a:rPr>
              <a:t> given a sequence of words (observations), find the most likely sequence of tags (states)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>
                <a:solidFill>
                  <a:schemeClr val="tx1"/>
                </a:solidFill>
              </a:rPr>
              <a:t>But this is….?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>
                <a:solidFill>
                  <a:schemeClr val="tx1"/>
                </a:solidFill>
              </a:rPr>
              <a:t>Major issue: how to get the transition and observation models?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>
                <a:solidFill>
                  <a:schemeClr val="tx1"/>
                </a:solidFill>
              </a:rPr>
              <a:t>From frequencies in hand-tagged corpora (that’s why some hand-tagging was done!)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endParaRPr lang="en-US" sz="2400">
              <a:solidFill>
                <a:schemeClr val="tx1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en-US">
              <a:solidFill>
                <a:schemeClr val="tx1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None/>
            </a:pPr>
            <a:endParaRPr lang="en-US" sz="3600"/>
          </a:p>
        </p:txBody>
      </p:sp>
      <p:graphicFrame>
        <p:nvGraphicFramePr>
          <p:cNvPr id="223236" name="Object 4"/>
          <p:cNvGraphicFramePr>
            <a:graphicFrameLocks noChangeAspect="1"/>
          </p:cNvGraphicFramePr>
          <p:nvPr>
            <p:ph sz="quarter" idx="2"/>
          </p:nvPr>
        </p:nvGraphicFramePr>
        <p:xfrm>
          <a:off x="2124075" y="3644900"/>
          <a:ext cx="5832475" cy="757238"/>
        </p:xfrm>
        <a:graphic>
          <a:graphicData uri="http://schemas.openxmlformats.org/presentationml/2006/ole">
            <p:oleObj spid="_x0000_s223236" name="Equation" r:id="rId4" imgW="3225600" imgH="419040" progId="Equation.3">
              <p:embed/>
            </p:oleObj>
          </a:graphicData>
        </a:graphic>
      </p:graphicFrame>
      <p:sp>
        <p:nvSpPr>
          <p:cNvPr id="223237" name="Rectangle 5"/>
          <p:cNvSpPr>
            <a:spLocks noChangeArrowheads="1"/>
          </p:cNvSpPr>
          <p:nvPr/>
        </p:nvSpPr>
        <p:spPr bwMode="auto">
          <a:xfrm>
            <a:off x="179388" y="5805488"/>
            <a:ext cx="8370887" cy="8699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sz="2000" dirty="0">
                <a:solidFill>
                  <a:schemeClr val="tx1"/>
                </a:solidFill>
              </a:rPr>
              <a:t>Using unsupervised machine learning techniques on non-tagged  corpora</a:t>
            </a:r>
            <a:endParaRPr lang="en-US" sz="3600" dirty="0">
              <a:solidFill>
                <a:srgbClr val="000000"/>
              </a:solidFill>
            </a:endParaRPr>
          </a:p>
        </p:txBody>
      </p:sp>
      <p:graphicFrame>
        <p:nvGraphicFramePr>
          <p:cNvPr id="223238" name="Object 6"/>
          <p:cNvGraphicFramePr>
            <a:graphicFrameLocks noChangeAspect="1"/>
          </p:cNvGraphicFramePr>
          <p:nvPr>
            <p:ph sz="quarter" idx="3"/>
          </p:nvPr>
        </p:nvGraphicFramePr>
        <p:xfrm>
          <a:off x="2051050" y="4724400"/>
          <a:ext cx="5614988" cy="733425"/>
        </p:xfrm>
        <a:graphic>
          <a:graphicData uri="http://schemas.openxmlformats.org/presentationml/2006/ole">
            <p:oleObj spid="_x0000_s223238" name="Equation" r:id="rId5" imgW="3200400" imgH="41904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323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smtClean="0"/>
              <a:t>Example 1</a:t>
            </a:r>
            <a:endParaRPr lang="en-US" b="0" dirty="0"/>
          </a:p>
        </p:txBody>
      </p:sp>
      <p:sp>
        <p:nvSpPr>
          <p:cNvPr id="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4422"/>
            <a:ext cx="8763000" cy="4724400"/>
          </a:xfrm>
        </p:spPr>
        <p:txBody>
          <a:bodyPr/>
          <a:lstStyle/>
          <a:p>
            <a:r>
              <a:rPr lang="en-US" dirty="0" smtClean="0"/>
              <a:t>Tag transition probabilities p(tag</a:t>
            </a:r>
            <a:r>
              <a:rPr lang="en-US" baseline="-25000" dirty="0" smtClean="0"/>
              <a:t>i</a:t>
            </a:r>
            <a:r>
              <a:rPr lang="en-US" dirty="0" smtClean="0"/>
              <a:t>|tag</a:t>
            </a:r>
            <a:r>
              <a:rPr lang="en-US" baseline="-25000" dirty="0" smtClean="0"/>
              <a:t>i-1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Determiners likely to precede </a:t>
            </a:r>
            <a:r>
              <a:rPr lang="en-US" dirty="0" err="1" smtClean="0"/>
              <a:t>adjs</a:t>
            </a:r>
            <a:r>
              <a:rPr lang="en-US" dirty="0" smtClean="0"/>
              <a:t> and nouns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That/DT flight/NN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The/DT yellow/JJ hat/NN</a:t>
            </a:r>
          </a:p>
          <a:p>
            <a:pPr lvl="2"/>
            <a:r>
              <a:rPr lang="en-US" dirty="0" smtClean="0"/>
              <a:t>So we expect P(NN|DT) and P(JJ|DT) to be high</a:t>
            </a:r>
          </a:p>
          <a:p>
            <a:pPr lvl="2"/>
            <a:r>
              <a:rPr lang="en-US" dirty="0" smtClean="0"/>
              <a:t>But P(DT|JJ) to be:</a:t>
            </a:r>
          </a:p>
          <a:p>
            <a:pPr lvl="1"/>
            <a:r>
              <a:rPr lang="en-US" dirty="0" smtClean="0"/>
              <a:t>Compute P(NN|DT) by counting in a labeled corpus:</a:t>
            </a:r>
            <a:endParaRPr lang="en-US" sz="2400" dirty="0" smtClean="0"/>
          </a:p>
        </p:txBody>
      </p:sp>
      <p:pic>
        <p:nvPicPr>
          <p:cNvPr id="11" name="Picture 5" descr="tag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929198"/>
            <a:ext cx="6470650" cy="931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2</a:t>
            </a:r>
          </a:p>
        </p:txBody>
      </p:sp>
      <p:sp>
        <p:nvSpPr>
          <p:cNvPr id="368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371600"/>
            <a:ext cx="8763000" cy="4724400"/>
          </a:xfrm>
        </p:spPr>
        <p:txBody>
          <a:bodyPr/>
          <a:lstStyle/>
          <a:p>
            <a:r>
              <a:rPr lang="en-US" dirty="0" smtClean="0">
                <a:latin typeface="+mn-lt"/>
              </a:rPr>
              <a:t>Word likelihood probabilities p(</a:t>
            </a:r>
            <a:r>
              <a:rPr lang="en-US" dirty="0" err="1" smtClean="0">
                <a:latin typeface="+mn-lt"/>
              </a:rPr>
              <a:t>word</a:t>
            </a:r>
            <a:r>
              <a:rPr lang="en-US" baseline="-25000" dirty="0" err="1" smtClean="0">
                <a:latin typeface="+mn-lt"/>
              </a:rPr>
              <a:t>i</a:t>
            </a:r>
            <a:r>
              <a:rPr lang="en-US" dirty="0" err="1" smtClean="0">
                <a:latin typeface="+mn-lt"/>
              </a:rPr>
              <a:t>|tag</a:t>
            </a:r>
            <a:r>
              <a:rPr lang="en-US" baseline="-25000" dirty="0" err="1" smtClean="0">
                <a:latin typeface="+mn-lt"/>
              </a:rPr>
              <a:t>i</a:t>
            </a:r>
            <a:r>
              <a:rPr lang="en-US" dirty="0" smtClean="0">
                <a:latin typeface="+mn-lt"/>
              </a:rPr>
              <a:t>)</a:t>
            </a:r>
          </a:p>
          <a:p>
            <a:pPr lvl="1"/>
            <a:r>
              <a:rPr lang="en-US" sz="2400" dirty="0" smtClean="0">
                <a:latin typeface="+mn-lt"/>
              </a:rPr>
              <a:t>VBZ (3 person, sing. present verb) likely to be “is”</a:t>
            </a:r>
          </a:p>
          <a:p>
            <a:pPr lvl="1"/>
            <a:r>
              <a:rPr lang="en-US" sz="2400" dirty="0" smtClean="0">
                <a:latin typeface="+mn-lt"/>
              </a:rPr>
              <a:t>Compute P(</a:t>
            </a:r>
            <a:r>
              <a:rPr lang="en-US" sz="2400" dirty="0" err="1" smtClean="0">
                <a:latin typeface="+mn-lt"/>
              </a:rPr>
              <a:t>is|VBZ</a:t>
            </a:r>
            <a:r>
              <a:rPr lang="en-US" sz="2400" dirty="0" smtClean="0">
                <a:latin typeface="+mn-lt"/>
              </a:rPr>
              <a:t>) by counting in a labeled corpus:</a:t>
            </a:r>
          </a:p>
        </p:txBody>
      </p:sp>
      <p:pic>
        <p:nvPicPr>
          <p:cNvPr id="36872" name="Picture 5" descr="tag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28662" y="4143380"/>
            <a:ext cx="7575550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Evaluating Taggers</a:t>
            </a:r>
          </a:p>
        </p:txBody>
      </p:sp>
      <p:sp>
        <p:nvSpPr>
          <p:cNvPr id="2252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81075"/>
            <a:ext cx="8280400" cy="2930525"/>
          </a:xfrm>
          <a:ln/>
        </p:spPr>
        <p:txBody>
          <a:bodyPr/>
          <a:lstStyle/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Accuracy: percent correct (most current taggers 96-7%)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Test on unseen data! 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Get hand-tagged document, feed its  un-tagged version to the automatic tagger, and compare the output with the original </a:t>
            </a:r>
            <a:r>
              <a:rPr lang="en-US" dirty="0" smtClean="0">
                <a:solidFill>
                  <a:schemeClr val="tx1"/>
                </a:solidFill>
              </a:rPr>
              <a:t>tags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–"/>
            </a:pPr>
            <a:endParaRPr lang="en-US" dirty="0">
              <a:solidFill>
                <a:schemeClr val="tx1"/>
              </a:solidFill>
            </a:endParaRPr>
          </a:p>
          <a:p>
            <a:pPr marL="342900" indent="-34290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Human Ceiling: agreement rate of humans on classification (96-7%)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US" dirty="0">
                <a:solidFill>
                  <a:schemeClr val="tx1"/>
                </a:solidFill>
              </a:rPr>
              <a:t>This is the agreement that two or more human taggers would get on a document</a:t>
            </a:r>
          </a:p>
          <a:p>
            <a:pPr marL="742950" lvl="1" indent="-285750">
              <a:lnSpc>
                <a:spcPct val="85000"/>
              </a:lnSpc>
              <a:spcBef>
                <a:spcPct val="20000"/>
              </a:spcBef>
              <a:buFont typeface="Times New Roman" pitchFamily="18" charset="0"/>
              <a:buChar char="–"/>
            </a:pPr>
            <a:endParaRPr lang="en-US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ChangeArrowheads="1"/>
          </p:cNvSpPr>
          <p:nvPr/>
        </p:nvSpPr>
        <p:spPr bwMode="auto">
          <a:xfrm>
            <a:off x="0" y="5516563"/>
            <a:ext cx="8604250" cy="647700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2733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227332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Modelling Evolving Worlds with DBNs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>
                <a:solidFill>
                  <a:srgbClr val="000000"/>
                </a:solidFill>
              </a:rPr>
              <a:t>past</a:t>
            </a:r>
            <a:r>
              <a:rPr lang="en-GB" sz="2000">
                <a:solidFill>
                  <a:srgbClr val="000000"/>
                </a:solidFill>
              </a:rPr>
              <a:t> state given all evidence to date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Most Likely Sequence</a:t>
            </a:r>
            <a:r>
              <a:rPr lang="en-GB" sz="2400">
                <a:solidFill>
                  <a:srgbClr val="000000"/>
                </a:solidFill>
              </a:rPr>
              <a:t> (</a:t>
            </a:r>
            <a:r>
              <a:rPr lang="en-GB" sz="2000">
                <a:solidFill>
                  <a:srgbClr val="000000"/>
                </a:solidFill>
              </a:rPr>
              <a:t>given the evidence seen so far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  <a:ln/>
        </p:spPr>
        <p:txBody>
          <a:bodyPr/>
          <a:lstStyle/>
          <a:p>
            <a:pP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/>
              <a:t>Hidden Markov Models (HMM)</a:t>
            </a:r>
            <a:r>
              <a:rPr lang="ar-SA" sz="3200">
                <a:cs typeface="Times New Roman" pitchFamily="18" charset="0"/>
              </a:rPr>
              <a:t>‏</a:t>
            </a:r>
            <a:endParaRPr lang="en-GB" sz="3200"/>
          </a:p>
        </p:txBody>
      </p:sp>
      <p:sp>
        <p:nvSpPr>
          <p:cNvPr id="119811" name="Rectangle 3"/>
          <p:cNvSpPr>
            <a:spLocks noChangeArrowheads="1"/>
          </p:cNvSpPr>
          <p:nvPr/>
        </p:nvSpPr>
        <p:spPr bwMode="auto">
          <a:xfrm>
            <a:off x="250825" y="765175"/>
            <a:ext cx="889317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>
                <a:solidFill>
                  <a:srgbClr val="000000"/>
                </a:solidFill>
              </a:rPr>
              <a:t>Temporal probabilistic models in which the state of the temporal process is described by a </a:t>
            </a:r>
            <a:r>
              <a:rPr lang="en-GB" sz="2400" i="1" dirty="0">
                <a:solidFill>
                  <a:srgbClr val="000000"/>
                </a:solidFill>
              </a:rPr>
              <a:t>single discrete </a:t>
            </a:r>
            <a:r>
              <a:rPr lang="en-GB" sz="2400" dirty="0">
                <a:solidFill>
                  <a:srgbClr val="000000"/>
                </a:solidFill>
              </a:rPr>
              <a:t>random variable 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Variable’s values are all the possible states of the world.</a:t>
            </a:r>
          </a:p>
          <a:p>
            <a:pPr marL="739775" lvl="1" indent="-282575">
              <a:lnSpc>
                <a:spcPct val="95000"/>
              </a:lnSpc>
              <a:spcBef>
                <a:spcPts val="150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The </a:t>
            </a:r>
            <a:r>
              <a:rPr lang="en-GB" sz="2000" i="1" dirty="0">
                <a:solidFill>
                  <a:srgbClr val="000000"/>
                </a:solidFill>
              </a:rPr>
              <a:t>Rain</a:t>
            </a:r>
            <a:r>
              <a:rPr lang="en-GB" sz="2000" dirty="0">
                <a:solidFill>
                  <a:srgbClr val="000000"/>
                </a:solidFill>
              </a:rPr>
              <a:t> example is a HMM</a:t>
            </a:r>
          </a:p>
          <a:p>
            <a:pPr marL="339725" indent="-339725">
              <a:lnSpc>
                <a:spcPct val="9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Simplified matrix-based representation </a:t>
            </a:r>
            <a:r>
              <a:rPr lang="en-GB" sz="2400" dirty="0">
                <a:solidFill>
                  <a:srgbClr val="000000"/>
                </a:solidFill>
              </a:rPr>
              <a:t>for the transition and sensor models, as well as simplified algorithms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DBN and HMM</a:t>
            </a:r>
          </a:p>
        </p:txBody>
      </p:sp>
      <p:sp>
        <p:nvSpPr>
          <p:cNvPr id="2293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95288" y="1484313"/>
            <a:ext cx="8278812" cy="865187"/>
          </a:xfrm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Every HMM is a DBN with only one state variable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GB"/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Every DBN can be turned into a HMM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Just create a mega-variable with values that represent all possible combinations of values for the variables in the DBN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 sz="2000"/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426" name="Rectangle 2"/>
          <p:cNvSpPr>
            <a:spLocks noGrp="1" noChangeArrowheads="1"/>
          </p:cNvSpPr>
          <p:nvPr>
            <p:ph type="title"/>
          </p:nvPr>
        </p:nvSpPr>
        <p:spPr>
          <a:xfrm>
            <a:off x="250825" y="0"/>
            <a:ext cx="8532813" cy="684213"/>
          </a:xfrm>
        </p:spPr>
        <p:txBody>
          <a:bodyPr/>
          <a:lstStyle/>
          <a:p>
            <a:r>
              <a:rPr lang="en-US" b="0"/>
              <a:t>DBN and HMM</a:t>
            </a:r>
          </a:p>
        </p:txBody>
      </p:sp>
      <p:sp>
        <p:nvSpPr>
          <p:cNvPr id="2314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50825" y="765175"/>
            <a:ext cx="8280400" cy="865188"/>
          </a:xfrm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 dirty="0"/>
              <a:t>Student learning example in DBN format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 i="1" dirty="0"/>
              <a:t>Knows-Add (</a:t>
            </a:r>
            <a:r>
              <a:rPr lang="en-GB" i="1" dirty="0" err="1"/>
              <a:t>boolean</a:t>
            </a:r>
            <a:r>
              <a:rPr lang="en-GB" i="1" dirty="0"/>
              <a:t>)</a:t>
            </a:r>
            <a:r>
              <a:rPr lang="en-GB" dirty="0"/>
              <a:t>, </a:t>
            </a:r>
            <a:r>
              <a:rPr lang="en-GB" i="1" dirty="0"/>
              <a:t>Knows-Sub (</a:t>
            </a:r>
            <a:r>
              <a:rPr lang="en-GB" i="1" dirty="0" err="1"/>
              <a:t>boolean</a:t>
            </a:r>
            <a:r>
              <a:rPr lang="en-GB" i="1" dirty="0"/>
              <a:t>)</a:t>
            </a:r>
            <a:r>
              <a:rPr lang="en-GB" dirty="0"/>
              <a:t>, </a:t>
            </a:r>
            <a:r>
              <a:rPr lang="en-GB" i="1" dirty="0"/>
              <a:t>Morale {low, </a:t>
            </a:r>
            <a:r>
              <a:rPr lang="en-GB" i="1" dirty="0" smtClean="0"/>
              <a:t>high}</a:t>
            </a:r>
            <a:endParaRPr lang="en-GB" dirty="0"/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 sz="2000" dirty="0"/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 dirty="0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 dirty="0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 dirty="0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 dirty="0"/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endParaRPr lang="en-US" b="1" i="1" dirty="0">
              <a:solidFill>
                <a:schemeClr val="accent2"/>
              </a:solidFill>
            </a:endParaRPr>
          </a:p>
        </p:txBody>
      </p:sp>
      <p:sp>
        <p:nvSpPr>
          <p:cNvPr id="231429" name="Oval 5"/>
          <p:cNvSpPr>
            <a:spLocks noChangeArrowheads="1"/>
          </p:cNvSpPr>
          <p:nvPr/>
        </p:nvSpPr>
        <p:spPr bwMode="auto">
          <a:xfrm>
            <a:off x="2354528" y="2059185"/>
            <a:ext cx="1376465" cy="38659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Knows-Sub</a:t>
            </a:r>
            <a:r>
              <a:rPr lang="en-US" sz="1400" b="1" baseline="-25000">
                <a:solidFill>
                  <a:schemeClr val="tx1"/>
                </a:solidFill>
              </a:rPr>
              <a:t>t-1</a:t>
            </a:r>
          </a:p>
        </p:txBody>
      </p:sp>
      <p:sp>
        <p:nvSpPr>
          <p:cNvPr id="231430" name="Oval 6"/>
          <p:cNvSpPr>
            <a:spLocks noChangeArrowheads="1"/>
          </p:cNvSpPr>
          <p:nvPr/>
        </p:nvSpPr>
        <p:spPr bwMode="auto">
          <a:xfrm>
            <a:off x="1116013" y="2593104"/>
            <a:ext cx="1552313" cy="38659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Knows-Add</a:t>
            </a:r>
            <a:r>
              <a:rPr lang="en-US" sz="1400" b="1" baseline="-25000">
                <a:solidFill>
                  <a:schemeClr val="tx1"/>
                </a:solidFill>
              </a:rPr>
              <a:t>t-1</a:t>
            </a:r>
          </a:p>
        </p:txBody>
      </p:sp>
      <p:sp>
        <p:nvSpPr>
          <p:cNvPr id="231431" name="Oval 7"/>
          <p:cNvSpPr>
            <a:spLocks noChangeArrowheads="1"/>
          </p:cNvSpPr>
          <p:nvPr/>
        </p:nvSpPr>
        <p:spPr bwMode="auto">
          <a:xfrm>
            <a:off x="3180711" y="3181240"/>
            <a:ext cx="850437" cy="34180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Morale</a:t>
            </a:r>
            <a:r>
              <a:rPr lang="en-US" sz="1400" b="1" baseline="-25000">
                <a:solidFill>
                  <a:schemeClr val="tx1"/>
                </a:solidFill>
              </a:rPr>
              <a:t>t-1</a:t>
            </a:r>
          </a:p>
        </p:txBody>
      </p:sp>
      <p:cxnSp>
        <p:nvCxnSpPr>
          <p:cNvPr id="231432" name="AutoShape 8"/>
          <p:cNvCxnSpPr>
            <a:cxnSpLocks noChangeShapeType="1"/>
            <a:stCxn id="231430" idx="0"/>
            <a:endCxn id="231429" idx="2"/>
          </p:cNvCxnSpPr>
          <p:nvPr/>
        </p:nvCxnSpPr>
        <p:spPr bwMode="auto">
          <a:xfrm flipV="1">
            <a:off x="1892169" y="2252481"/>
            <a:ext cx="462359" cy="340624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1435" name="Oval 11"/>
          <p:cNvSpPr>
            <a:spLocks noChangeArrowheads="1"/>
          </p:cNvSpPr>
          <p:nvPr/>
        </p:nvSpPr>
        <p:spPr bwMode="auto">
          <a:xfrm>
            <a:off x="5242376" y="2112224"/>
            <a:ext cx="1376465" cy="38659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Knows-Sub</a:t>
            </a:r>
            <a:r>
              <a:rPr lang="en-US" sz="1400" b="1" baseline="-250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31436" name="Oval 12"/>
          <p:cNvSpPr>
            <a:spLocks noChangeArrowheads="1"/>
          </p:cNvSpPr>
          <p:nvPr/>
        </p:nvSpPr>
        <p:spPr bwMode="auto">
          <a:xfrm>
            <a:off x="4417710" y="2700360"/>
            <a:ext cx="1305216" cy="38659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Knows-Add</a:t>
            </a:r>
            <a:r>
              <a:rPr lang="en-US" sz="1400" b="1" baseline="-25000">
                <a:solidFill>
                  <a:schemeClr val="tx1"/>
                </a:solidFill>
              </a:rPr>
              <a:t>t</a:t>
            </a:r>
          </a:p>
        </p:txBody>
      </p:sp>
      <p:sp>
        <p:nvSpPr>
          <p:cNvPr id="231437" name="Oval 13"/>
          <p:cNvSpPr>
            <a:spLocks noChangeArrowheads="1"/>
          </p:cNvSpPr>
          <p:nvPr/>
        </p:nvSpPr>
        <p:spPr bwMode="auto">
          <a:xfrm>
            <a:off x="6068558" y="3234279"/>
            <a:ext cx="1167267" cy="341802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1400" b="1">
                <a:solidFill>
                  <a:schemeClr val="tx1"/>
                </a:solidFill>
              </a:rPr>
              <a:t>Morale</a:t>
            </a:r>
            <a:r>
              <a:rPr lang="en-US" sz="1400" b="1" baseline="-25000">
                <a:solidFill>
                  <a:schemeClr val="tx1"/>
                </a:solidFill>
              </a:rPr>
              <a:t>t</a:t>
            </a:r>
          </a:p>
        </p:txBody>
      </p:sp>
      <p:cxnSp>
        <p:nvCxnSpPr>
          <p:cNvPr id="231438" name="AutoShape 14"/>
          <p:cNvCxnSpPr>
            <a:cxnSpLocks noChangeShapeType="1"/>
            <a:stCxn id="231436" idx="0"/>
            <a:endCxn id="231435" idx="2"/>
          </p:cNvCxnSpPr>
          <p:nvPr/>
        </p:nvCxnSpPr>
        <p:spPr bwMode="auto">
          <a:xfrm flipV="1">
            <a:off x="5071076" y="2305519"/>
            <a:ext cx="171300" cy="394841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1441" name="AutoShape 17"/>
          <p:cNvCxnSpPr>
            <a:cxnSpLocks noChangeShapeType="1"/>
            <a:stCxn id="231429" idx="0"/>
            <a:endCxn id="231435" idx="0"/>
          </p:cNvCxnSpPr>
          <p:nvPr/>
        </p:nvCxnSpPr>
        <p:spPr bwMode="auto">
          <a:xfrm rot="5400000" flipV="1">
            <a:off x="4460166" y="641781"/>
            <a:ext cx="53038" cy="2887848"/>
          </a:xfrm>
          <a:prstGeom prst="curvedConnector3">
            <a:avLst>
              <a:gd name="adj1" fmla="val -320000"/>
            </a:avLst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1442" name="AutoShape 18"/>
          <p:cNvCxnSpPr>
            <a:cxnSpLocks noChangeShapeType="1"/>
            <a:stCxn id="231430" idx="6"/>
            <a:endCxn id="231436" idx="2"/>
          </p:cNvCxnSpPr>
          <p:nvPr/>
        </p:nvCxnSpPr>
        <p:spPr bwMode="auto">
          <a:xfrm>
            <a:off x="2668326" y="2786400"/>
            <a:ext cx="1749384" cy="10725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1443" name="AutoShape 19"/>
          <p:cNvCxnSpPr>
            <a:cxnSpLocks noChangeShapeType="1"/>
            <a:stCxn id="231431" idx="6"/>
            <a:endCxn id="231437" idx="2"/>
          </p:cNvCxnSpPr>
          <p:nvPr/>
        </p:nvCxnSpPr>
        <p:spPr bwMode="auto">
          <a:xfrm>
            <a:off x="4031148" y="3352142"/>
            <a:ext cx="2037411" cy="53038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cxnSp>
        <p:nvCxnSpPr>
          <p:cNvPr id="231444" name="AutoShape 20"/>
          <p:cNvCxnSpPr>
            <a:cxnSpLocks noChangeShapeType="1"/>
            <a:stCxn id="231431" idx="7"/>
            <a:endCxn id="231436" idx="3"/>
          </p:cNvCxnSpPr>
          <p:nvPr/>
        </p:nvCxnSpPr>
        <p:spPr bwMode="auto">
          <a:xfrm flipV="1">
            <a:off x="3906841" y="3030376"/>
            <a:ext cx="701876" cy="20036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</p:cxnSp>
      <p:sp>
        <p:nvSpPr>
          <p:cNvPr id="231445" name="Line 21"/>
          <p:cNvSpPr>
            <a:spLocks noChangeShapeType="1"/>
          </p:cNvSpPr>
          <p:nvPr/>
        </p:nvSpPr>
        <p:spPr bwMode="auto">
          <a:xfrm>
            <a:off x="4210027" y="1844675"/>
            <a:ext cx="69733" cy="1871663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Dot"/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31446" name="Rectangle 22"/>
          <p:cNvSpPr>
            <a:spLocks noChangeArrowheads="1"/>
          </p:cNvSpPr>
          <p:nvPr/>
        </p:nvSpPr>
        <p:spPr bwMode="auto">
          <a:xfrm>
            <a:off x="107950" y="4076700"/>
            <a:ext cx="5616575" cy="86518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 sz="2400" dirty="0">
                <a:solidFill>
                  <a:srgbClr val="000000"/>
                </a:solidFill>
              </a:rPr>
              <a:t>Equivalent HMM: only one variable</a:t>
            </a:r>
            <a:endParaRPr lang="en-GB" sz="2400" i="1" dirty="0">
              <a:solidFill>
                <a:srgbClr val="000000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 sz="2000" i="1" dirty="0" err="1">
                <a:solidFill>
                  <a:srgbClr val="000000"/>
                </a:solidFill>
              </a:rPr>
              <a:t>StudentState</a:t>
            </a:r>
            <a:r>
              <a:rPr lang="en-GB" sz="2000" i="1" dirty="0">
                <a:solidFill>
                  <a:srgbClr val="000000"/>
                </a:solidFill>
              </a:rPr>
              <a:t> </a:t>
            </a:r>
            <a:r>
              <a:rPr lang="en-GB" sz="2000" dirty="0">
                <a:solidFill>
                  <a:srgbClr val="000000"/>
                </a:solidFill>
              </a:rPr>
              <a:t>with 8 possible </a:t>
            </a:r>
            <a:r>
              <a:rPr lang="en-GB" sz="2000" dirty="0" smtClean="0">
                <a:solidFill>
                  <a:srgbClr val="000000"/>
                </a:solidFill>
              </a:rPr>
              <a:t>states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 sz="2000" dirty="0" smtClean="0">
                <a:solidFill>
                  <a:srgbClr val="000000"/>
                </a:solidFill>
              </a:rPr>
              <a:t>representing </a:t>
            </a:r>
            <a:r>
              <a:rPr lang="en-GB" sz="2000" dirty="0">
                <a:solidFill>
                  <a:srgbClr val="000000"/>
                </a:solidFill>
              </a:rPr>
              <a:t>all possible combinations of knowing/not knowing addition and subtraction and having a high/low morale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</a:pPr>
            <a:endParaRPr lang="en-US" sz="2400" b="1" i="1" dirty="0">
              <a:solidFill>
                <a:schemeClr val="accent2"/>
              </a:solidFill>
            </a:endParaRPr>
          </a:p>
        </p:txBody>
      </p:sp>
      <p:pic>
        <p:nvPicPr>
          <p:cNvPr id="231447" name="Picture 2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8625" y="4391025"/>
            <a:ext cx="3065463" cy="2466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DBN and HMM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08050"/>
            <a:ext cx="8280400" cy="865188"/>
          </a:xfrm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If they are equivalent, why bother making a distinction?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Main difference is that decomposing the state into variables allows one to explicitly represent dependencies among them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Sparse dependencies =&gt; Exponentially fewer parameters 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Suppose we have Bnet with 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20 Boolean state variables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Each with 3 parents in previous time slice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Transition model has …………….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Equivalent HMM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1 state variable with …….  states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……………. entries in the transition matrix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Really bad space and time complexity 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Really bad having to specify so many parameters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4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DBN and HMM</a:t>
            </a:r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08050"/>
            <a:ext cx="8280400" cy="865188"/>
          </a:xfrm>
          <a:ln/>
        </p:spPr>
        <p:txBody>
          <a:bodyPr/>
          <a:lstStyle/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If they are equivalent, why bother making a distinction?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Main difference is that decomposing the state into variables allows one to explicitly represent dependencies among them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Sparse dependencies =&gt; Exponentially fewer parameters 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Suppose we have Bnet with 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20 Boolean state variables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Each with 3 parents in previous time slice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Transition model has 20 x 2</a:t>
            </a:r>
            <a:r>
              <a:rPr lang="en-GB" baseline="30000"/>
              <a:t>3</a:t>
            </a:r>
            <a:r>
              <a:rPr lang="en-GB"/>
              <a:t> = 160 probabilities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/>
              <a:t>Equivalent HMM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1 state variable with 2</a:t>
            </a:r>
            <a:r>
              <a:rPr lang="en-GB" baseline="30000"/>
              <a:t>20</a:t>
            </a:r>
            <a:r>
              <a:rPr lang="en-GB"/>
              <a:t> states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2</a:t>
            </a:r>
            <a:r>
              <a:rPr lang="en-GB" baseline="30000"/>
              <a:t>20</a:t>
            </a:r>
            <a:r>
              <a:rPr lang="en-GB"/>
              <a:t> x 2</a:t>
            </a:r>
            <a:r>
              <a:rPr lang="en-GB" baseline="30000"/>
              <a:t>20</a:t>
            </a:r>
            <a:r>
              <a:rPr lang="en-GB"/>
              <a:t> = 2</a:t>
            </a:r>
            <a:r>
              <a:rPr lang="en-GB" baseline="30000"/>
              <a:t>40</a:t>
            </a:r>
            <a:r>
              <a:rPr lang="en-GB"/>
              <a:t> </a:t>
            </a:r>
            <a:r>
              <a:rPr lang="en-US">
                <a:cs typeface="Times New Roman" pitchFamily="18" charset="0"/>
              </a:rPr>
              <a:t>~ 10 </a:t>
            </a:r>
            <a:r>
              <a:rPr lang="en-US" baseline="30000">
                <a:cs typeface="Times New Roman" pitchFamily="18" charset="0"/>
              </a:rPr>
              <a:t>12</a:t>
            </a:r>
            <a:r>
              <a:rPr lang="en-US">
                <a:cs typeface="Times New Roman" pitchFamily="18" charset="0"/>
              </a:rPr>
              <a:t> </a:t>
            </a:r>
            <a:r>
              <a:rPr lang="en-GB"/>
              <a:t>entries in the transition matrix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Really bad space and time complexity </a:t>
            </a:r>
          </a:p>
          <a:p>
            <a:pPr marL="742950" lvl="1" indent="-285750"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/>
              <a:t>Really bad having to specify so many parameters</a:t>
            </a:r>
          </a:p>
          <a:p>
            <a:pPr marL="342900" indent="-342900">
              <a:spcBef>
                <a:spcPct val="20000"/>
              </a:spcBef>
              <a:buFont typeface="Times New Roman" pitchFamily="18" charset="0"/>
              <a:buChar char="•"/>
            </a:pPr>
            <a:endParaRPr lang="en-US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2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DBN and HMM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08050"/>
            <a:ext cx="8280400" cy="865188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 dirty="0"/>
              <a:t>Even when the number of states in the equivalent HMM is not that large (e.g. student learning </a:t>
            </a:r>
            <a:r>
              <a:rPr lang="en-GB" dirty="0" smtClean="0"/>
              <a:t>model)…</a:t>
            </a:r>
          </a:p>
          <a:p>
            <a:pPr marL="742950" lvl="1" indent="-342900">
              <a:lnSpc>
                <a:spcPct val="100000"/>
              </a:lnSpc>
              <a:spcBef>
                <a:spcPct val="20000"/>
              </a:spcBef>
            </a:pPr>
            <a:r>
              <a:rPr lang="en-GB" dirty="0" smtClean="0"/>
              <a:t>…specifying </a:t>
            </a:r>
            <a:r>
              <a:rPr lang="en-GB" dirty="0"/>
              <a:t>the numbers in the transition matrix can be less intuitive than specifying the more modular conditional probabilities in the </a:t>
            </a:r>
            <a:r>
              <a:rPr lang="en-GB" dirty="0" err="1"/>
              <a:t>Bnets</a:t>
            </a:r>
            <a:endParaRPr lang="en-GB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en-GB" dirty="0"/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r>
              <a:rPr lang="en-GB" dirty="0"/>
              <a:t>What is the probability that the student goes 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 dirty="0"/>
              <a:t>From knowing addition, not knowing subtraction, having low morale</a:t>
            </a:r>
          </a:p>
          <a:p>
            <a:pPr marL="742950" lvl="1" indent="-28575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–"/>
            </a:pPr>
            <a:r>
              <a:rPr lang="en-GB" dirty="0"/>
              <a:t>To knowing addition, not knowing subtraction and having high morale?</a:t>
            </a:r>
          </a:p>
          <a:p>
            <a:pPr marL="342900" indent="-342900">
              <a:lnSpc>
                <a:spcPct val="100000"/>
              </a:lnSpc>
              <a:spcBef>
                <a:spcPct val="20000"/>
              </a:spcBef>
              <a:buFont typeface="Times New Roman" pitchFamily="18" charset="0"/>
              <a:buChar char="•"/>
            </a:pPr>
            <a:endParaRPr lang="en-US" b="1" i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Exact Inference in DBN</a:t>
            </a:r>
          </a:p>
        </p:txBody>
      </p:sp>
      <p:sp>
        <p:nvSpPr>
          <p:cNvPr id="2396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5720" y="1000108"/>
            <a:ext cx="8280400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 dirty="0"/>
              <a:t>Since DBN are Bayesian networks, we can use any of the existing algorithms for exact inference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 dirty="0"/>
              <a:t>Given a sequence of observations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 dirty="0"/>
              <a:t>Construct the full Bayesian networks by creating as many time slices as they are needed to fit the whole sequence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 dirty="0"/>
              <a:t>This technique is called </a:t>
            </a:r>
            <a:r>
              <a:rPr lang="en-GB" b="1" i="1" dirty="0" smtClean="0">
                <a:solidFill>
                  <a:schemeClr val="accent2"/>
                </a:solidFill>
              </a:rPr>
              <a:t>unrolling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endParaRPr lang="en-GB" b="1" i="1" dirty="0" smtClean="0">
              <a:solidFill>
                <a:schemeClr val="accent2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None/>
            </a:pPr>
            <a:endParaRPr lang="en-GB" b="1" i="1" dirty="0" smtClean="0">
              <a:solidFill>
                <a:schemeClr val="accent2"/>
              </a:solidFill>
            </a:endParaRP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None/>
            </a:pPr>
            <a:endParaRPr lang="en-GB" b="1" i="1" dirty="0">
              <a:solidFill>
                <a:schemeClr val="accent2"/>
              </a:solidFill>
            </a:endParaRP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But this is not such a great idea, as it would requite </a:t>
            </a:r>
            <a:r>
              <a:rPr lang="en-US" i="1" dirty="0">
                <a:solidFill>
                  <a:schemeClr val="tx1"/>
                </a:solidFill>
              </a:rPr>
              <a:t>O(t)</a:t>
            </a:r>
            <a:r>
              <a:rPr lang="en-US" dirty="0">
                <a:solidFill>
                  <a:schemeClr val="tx1"/>
                </a:solidFill>
              </a:rPr>
              <a:t> space to unroll the network 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US" dirty="0">
                <a:solidFill>
                  <a:schemeClr val="tx1"/>
                </a:solidFill>
              </a:rPr>
              <a:t>Besides if we  update the network anew for each new piece of evidence, time complexity would also be O(</a:t>
            </a:r>
            <a:r>
              <a:rPr lang="en-US" i="1" dirty="0">
                <a:solidFill>
                  <a:schemeClr val="tx1"/>
                </a:solidFill>
              </a:rPr>
              <a:t>t</a:t>
            </a:r>
            <a:r>
              <a:rPr lang="en-US" dirty="0">
                <a:solidFill>
                  <a:schemeClr val="tx1"/>
                </a:solidFill>
              </a:rPr>
              <a:t>)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00100" y="3643314"/>
            <a:ext cx="7177823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6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/>
              <a:t>Exact Inference in DBN</a:t>
            </a:r>
          </a:p>
        </p:txBody>
      </p:sp>
      <p:sp>
        <p:nvSpPr>
          <p:cNvPr id="24166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280400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Better to use the recursive definition of filtering that we have seen earlier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1668" name="Rectangle 4"/>
          <p:cNvSpPr>
            <a:spLocks noChangeArrowheads="1"/>
          </p:cNvSpPr>
          <p:nvPr/>
        </p:nvSpPr>
        <p:spPr bwMode="auto">
          <a:xfrm>
            <a:off x="468313" y="1557338"/>
            <a:ext cx="8458200" cy="865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95000"/>
              </a:lnSpc>
              <a:spcBef>
                <a:spcPts val="1500"/>
              </a:spcBef>
              <a:buFont typeface="Wingdings" pitchFamily="2" charset="2"/>
              <a:buNone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sz="2000" b="1" i="1" dirty="0">
              <a:solidFill>
                <a:srgbClr val="3333CC"/>
              </a:solidFill>
            </a:endParaRPr>
          </a:p>
          <a:p>
            <a:pPr marL="739775" lvl="1" indent="-282575">
              <a:lnSpc>
                <a:spcPct val="95000"/>
              </a:lnSpc>
              <a:spcBef>
                <a:spcPts val="135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1800" b="1" i="1" dirty="0">
                <a:solidFill>
                  <a:srgbClr val="000000"/>
                </a:solidFill>
              </a:rPr>
              <a:t> </a:t>
            </a:r>
            <a:r>
              <a:rPr lang="en-GB" sz="1800" b="1" i="1" dirty="0" smtClean="0">
                <a:solidFill>
                  <a:srgbClr val="000000"/>
                </a:solidFill>
              </a:rPr>
              <a:t>P</a:t>
            </a:r>
            <a:r>
              <a:rPr lang="en-GB" sz="1800" i="1" dirty="0" smtClean="0">
                <a:solidFill>
                  <a:srgbClr val="000000"/>
                </a:solidFill>
              </a:rPr>
              <a:t>(</a:t>
            </a:r>
            <a:r>
              <a:rPr lang="en-GB" sz="1800" b="1" i="1" dirty="0" err="1" smtClean="0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 smtClean="0">
                <a:solidFill>
                  <a:srgbClr val="000000"/>
                </a:solidFill>
              </a:rPr>
              <a:t>t</a:t>
            </a:r>
            <a:r>
              <a:rPr lang="en-GB" sz="1800" b="1" i="1" dirty="0" smtClean="0">
                <a:solidFill>
                  <a:srgbClr val="000000"/>
                </a:solidFill>
              </a:rPr>
              <a:t> |</a:t>
            </a:r>
            <a:r>
              <a:rPr lang="en-GB" sz="1800" dirty="0" smtClean="0">
                <a:solidFill>
                  <a:srgbClr val="000000"/>
                </a:solidFill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e</a:t>
            </a:r>
            <a:r>
              <a:rPr lang="en-GB" sz="1800" i="1" baseline="-25000" dirty="0">
                <a:solidFill>
                  <a:srgbClr val="000000"/>
                </a:solidFill>
              </a:rPr>
              <a:t>0:t</a:t>
            </a:r>
            <a:r>
              <a:rPr lang="en-GB" sz="1800" i="1" dirty="0">
                <a:solidFill>
                  <a:srgbClr val="000000"/>
                </a:solidFill>
              </a:rPr>
              <a:t>) =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α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</a:t>
            </a:r>
            <a:r>
              <a:rPr lang="en-GB" sz="1800" b="1" i="1" dirty="0">
                <a:solidFill>
                  <a:srgbClr val="000000"/>
                </a:solidFill>
              </a:rPr>
              <a:t>e</a:t>
            </a:r>
            <a:r>
              <a:rPr lang="en-GB" sz="1800" i="1" baseline="-25000" dirty="0">
                <a:solidFill>
                  <a:srgbClr val="000000"/>
                </a:solidFill>
              </a:rPr>
              <a:t>t</a:t>
            </a:r>
            <a:r>
              <a:rPr lang="en-GB" sz="1800" b="1" i="1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| </a:t>
            </a:r>
            <a:r>
              <a:rPr lang="en-GB" sz="1800" b="1" i="1" dirty="0" err="1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>
                <a:solidFill>
                  <a:srgbClr val="000000"/>
                </a:solidFill>
              </a:rPr>
              <a:t>t</a:t>
            </a:r>
            <a:r>
              <a:rPr lang="en-GB" sz="1800" i="1" dirty="0">
                <a:solidFill>
                  <a:srgbClr val="000000"/>
                </a:solidFill>
              </a:rPr>
              <a:t>) 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∑</a:t>
            </a:r>
            <a:r>
              <a:rPr lang="en-GB" sz="1800" i="1" baseline="-25000" dirty="0">
                <a:solidFill>
                  <a:srgbClr val="000000"/>
                </a:solidFill>
                <a:cs typeface="Times New Roman" pitchFamily="18" charset="0"/>
              </a:rPr>
              <a:t>x</a:t>
            </a:r>
            <a:r>
              <a:rPr lang="en-GB" sz="1800" i="1" baseline="-50000" dirty="0">
                <a:solidFill>
                  <a:srgbClr val="000000"/>
                </a:solidFill>
                <a:cs typeface="Times New Roman" pitchFamily="18" charset="0"/>
              </a:rPr>
              <a:t>t-1</a:t>
            </a:r>
            <a:r>
              <a:rPr lang="en-GB" sz="1800" i="1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P</a:t>
            </a:r>
            <a:r>
              <a:rPr lang="en-GB" sz="1800" i="1" dirty="0">
                <a:solidFill>
                  <a:srgbClr val="000000"/>
                </a:solidFill>
              </a:rPr>
              <a:t>(</a:t>
            </a:r>
            <a:r>
              <a:rPr lang="en-GB" sz="1800" b="1" i="1" dirty="0" err="1">
                <a:solidFill>
                  <a:srgbClr val="000000"/>
                </a:solidFill>
              </a:rPr>
              <a:t>X</a:t>
            </a:r>
            <a:r>
              <a:rPr lang="en-GB" sz="1800" i="1" baseline="-25000" dirty="0" err="1">
                <a:solidFill>
                  <a:srgbClr val="000000"/>
                </a:solidFill>
              </a:rPr>
              <a:t>t</a:t>
            </a:r>
            <a:r>
              <a:rPr lang="en-GB" sz="1800" dirty="0">
                <a:solidFill>
                  <a:srgbClr val="000000"/>
                </a:solidFill>
              </a:rPr>
              <a:t> | </a:t>
            </a:r>
            <a:r>
              <a:rPr lang="en-GB" sz="1800" b="1" i="1" dirty="0">
                <a:solidFill>
                  <a:srgbClr val="000000"/>
                </a:solidFill>
              </a:rPr>
              <a:t>x</a:t>
            </a:r>
            <a:r>
              <a:rPr lang="en-GB" sz="1800" i="1" baseline="-25000" dirty="0">
                <a:solidFill>
                  <a:srgbClr val="000000"/>
                </a:solidFill>
              </a:rPr>
              <a:t>t-1 </a:t>
            </a:r>
            <a:r>
              <a:rPr lang="en-GB" sz="1800" i="1" dirty="0">
                <a:solidFill>
                  <a:srgbClr val="000000"/>
                </a:solidFill>
              </a:rPr>
              <a:t>) P(</a:t>
            </a:r>
            <a:r>
              <a:rPr lang="en-GB" sz="1800" dirty="0">
                <a:solidFill>
                  <a:srgbClr val="000000"/>
                </a:solidFill>
              </a:rPr>
              <a:t> </a:t>
            </a:r>
            <a:r>
              <a:rPr lang="en-GB" sz="1800" b="1" i="1" dirty="0">
                <a:solidFill>
                  <a:srgbClr val="000000"/>
                </a:solidFill>
              </a:rPr>
              <a:t>x</a:t>
            </a:r>
            <a:r>
              <a:rPr lang="en-GB" sz="1800" i="1" baseline="-25000" dirty="0">
                <a:solidFill>
                  <a:srgbClr val="000000"/>
                </a:solidFill>
              </a:rPr>
              <a:t>t-1 </a:t>
            </a:r>
            <a:r>
              <a:rPr lang="en-GB" sz="1800" b="1" i="1" dirty="0">
                <a:solidFill>
                  <a:srgbClr val="000000"/>
                </a:solidFill>
              </a:rPr>
              <a:t>| e</a:t>
            </a:r>
            <a:r>
              <a:rPr lang="en-GB" sz="1800" i="1" baseline="-25000" dirty="0">
                <a:solidFill>
                  <a:srgbClr val="000000"/>
                </a:solidFill>
              </a:rPr>
              <a:t>0:t-1</a:t>
            </a:r>
            <a:r>
              <a:rPr lang="en-GB" sz="1800" b="1" dirty="0">
                <a:solidFill>
                  <a:srgbClr val="000000"/>
                </a:solidFill>
              </a:rPr>
              <a:t> </a:t>
            </a:r>
            <a:r>
              <a:rPr lang="en-GB" sz="1800" i="1" dirty="0">
                <a:solidFill>
                  <a:srgbClr val="000000"/>
                </a:solidFill>
              </a:rPr>
              <a:t>) </a:t>
            </a:r>
          </a:p>
        </p:txBody>
      </p:sp>
      <p:sp>
        <p:nvSpPr>
          <p:cNvPr id="241669" name="AutoShape 5"/>
          <p:cNvSpPr>
            <a:spLocks noChangeArrowheads="1"/>
          </p:cNvSpPr>
          <p:nvPr/>
        </p:nvSpPr>
        <p:spPr bwMode="auto">
          <a:xfrm>
            <a:off x="6011863" y="2636838"/>
            <a:ext cx="2665412" cy="358775"/>
          </a:xfrm>
          <a:prstGeom prst="wedgeRectCallout">
            <a:avLst>
              <a:gd name="adj1" fmla="val -69356"/>
              <a:gd name="adj2" fmla="val -126106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Filtering at time </a:t>
            </a:r>
            <a:r>
              <a:rPr lang="en-GB" sz="1800" i="1">
                <a:solidFill>
                  <a:srgbClr val="000000"/>
                </a:solidFill>
              </a:rPr>
              <a:t>t-1</a:t>
            </a:r>
          </a:p>
        </p:txBody>
      </p:sp>
      <p:sp>
        <p:nvSpPr>
          <p:cNvPr id="241670" name="AutoShape 6"/>
          <p:cNvSpPr>
            <a:spLocks noChangeArrowheads="1"/>
          </p:cNvSpPr>
          <p:nvPr/>
        </p:nvSpPr>
        <p:spPr bwMode="auto">
          <a:xfrm>
            <a:off x="468313" y="3286125"/>
            <a:ext cx="3024187" cy="576263"/>
          </a:xfrm>
          <a:prstGeom prst="wedgeRectCallout">
            <a:avLst>
              <a:gd name="adj1" fmla="val 25380"/>
              <a:gd name="adj2" fmla="val -197384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Inclusion of new evidence</a:t>
            </a:r>
          </a:p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(sensor model)</a:t>
            </a:r>
            <a:r>
              <a:rPr lang="ar-SA" sz="160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1600">
              <a:solidFill>
                <a:srgbClr val="000000"/>
              </a:solidFill>
            </a:endParaRPr>
          </a:p>
        </p:txBody>
      </p:sp>
      <p:sp>
        <p:nvSpPr>
          <p:cNvPr id="241671" name="AutoShape 7"/>
          <p:cNvSpPr>
            <a:spLocks noChangeArrowheads="1"/>
          </p:cNvSpPr>
          <p:nvPr/>
        </p:nvSpPr>
        <p:spPr bwMode="auto">
          <a:xfrm>
            <a:off x="3779838" y="3213100"/>
            <a:ext cx="2592387" cy="360363"/>
          </a:xfrm>
          <a:prstGeom prst="wedgeRectCallout">
            <a:avLst>
              <a:gd name="adj1" fmla="val -30690"/>
              <a:gd name="adj2" fmla="val -272907"/>
            </a:avLst>
          </a:prstGeom>
          <a:solidFill>
            <a:srgbClr val="FFFF99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0000" tIns="46800" rIns="90000" bIns="46800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Propagation to time </a:t>
            </a:r>
            <a:r>
              <a:rPr lang="en-GB" sz="1800" i="1">
                <a:solidFill>
                  <a:srgbClr val="000000"/>
                </a:solidFill>
              </a:rPr>
              <a:t>t</a:t>
            </a:r>
          </a:p>
        </p:txBody>
      </p:sp>
      <p:sp>
        <p:nvSpPr>
          <p:cNvPr id="241672" name="Freeform 8"/>
          <p:cNvSpPr>
            <a:spLocks/>
          </p:cNvSpPr>
          <p:nvPr/>
        </p:nvSpPr>
        <p:spPr bwMode="auto">
          <a:xfrm>
            <a:off x="3132138" y="1652588"/>
            <a:ext cx="3384550" cy="1020762"/>
          </a:xfrm>
          <a:custGeom>
            <a:avLst/>
            <a:gdLst/>
            <a:ahLst/>
            <a:cxnLst>
              <a:cxn ang="0">
                <a:pos x="453" y="30"/>
              </a:cxn>
              <a:cxn ang="0">
                <a:pos x="91" y="212"/>
              </a:cxn>
              <a:cxn ang="0">
                <a:pos x="181" y="529"/>
              </a:cxn>
              <a:cxn ang="0">
                <a:pos x="1179" y="620"/>
              </a:cxn>
              <a:cxn ang="0">
                <a:pos x="2041" y="393"/>
              </a:cxn>
              <a:cxn ang="0">
                <a:pos x="1723" y="76"/>
              </a:cxn>
              <a:cxn ang="0">
                <a:pos x="998" y="30"/>
              </a:cxn>
              <a:cxn ang="0">
                <a:pos x="453" y="30"/>
              </a:cxn>
            </a:cxnLst>
            <a:rect l="0" t="0" r="r" b="b"/>
            <a:pathLst>
              <a:path w="2132" h="643">
                <a:moveTo>
                  <a:pt x="453" y="30"/>
                </a:moveTo>
                <a:cubicBezTo>
                  <a:pt x="302" y="60"/>
                  <a:pt x="136" y="129"/>
                  <a:pt x="91" y="212"/>
                </a:cubicBezTo>
                <a:cubicBezTo>
                  <a:pt x="46" y="295"/>
                  <a:pt x="0" y="461"/>
                  <a:pt x="181" y="529"/>
                </a:cubicBezTo>
                <a:cubicBezTo>
                  <a:pt x="362" y="597"/>
                  <a:pt x="869" y="643"/>
                  <a:pt x="1179" y="620"/>
                </a:cubicBezTo>
                <a:cubicBezTo>
                  <a:pt x="1489" y="597"/>
                  <a:pt x="1950" y="484"/>
                  <a:pt x="2041" y="393"/>
                </a:cubicBezTo>
                <a:cubicBezTo>
                  <a:pt x="2132" y="302"/>
                  <a:pt x="1897" y="136"/>
                  <a:pt x="1723" y="76"/>
                </a:cubicBezTo>
                <a:cubicBezTo>
                  <a:pt x="1549" y="16"/>
                  <a:pt x="1210" y="38"/>
                  <a:pt x="998" y="30"/>
                </a:cubicBezTo>
                <a:cubicBezTo>
                  <a:pt x="786" y="22"/>
                  <a:pt x="604" y="0"/>
                  <a:pt x="453" y="30"/>
                </a:cubicBezTo>
                <a:close/>
              </a:path>
            </a:pathLst>
          </a:custGeom>
          <a:noFill/>
          <a:ln w="31750">
            <a:solidFill>
              <a:srgbClr val="FF00FF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41673" name="AutoShape 9"/>
          <p:cNvSpPr>
            <a:spLocks noChangeArrowheads="1"/>
          </p:cNvSpPr>
          <p:nvPr/>
        </p:nvSpPr>
        <p:spPr bwMode="auto">
          <a:xfrm>
            <a:off x="395288" y="4221163"/>
            <a:ext cx="8353425" cy="1944687"/>
          </a:xfrm>
          <a:prstGeom prst="wedgeRoundRectCallout">
            <a:avLst>
              <a:gd name="adj1" fmla="val 7718"/>
              <a:gd name="adj2" fmla="val -131958"/>
              <a:gd name="adj3" fmla="val 16667"/>
            </a:avLst>
          </a:prstGeom>
          <a:noFill/>
          <a:ln w="28575">
            <a:solidFill>
              <a:srgbClr val="FF66CC"/>
            </a:solidFill>
            <a:miter lim="800000"/>
            <a:headEnd/>
            <a:tailEnd/>
          </a:ln>
          <a:effectLst/>
        </p:spPr>
        <p:txBody>
          <a:bodyPr/>
          <a:lstStyle/>
          <a:p>
            <a:pPr>
              <a:lnSpc>
                <a:spcPct val="95000"/>
              </a:lnSpc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Filtering step:  basically sums out the state variables in the previous time slice to get the distribution in the current time slice</a:t>
            </a:r>
          </a:p>
          <a:p>
            <a:pPr>
              <a:lnSpc>
                <a:spcPct val="95000"/>
              </a:lnSpc>
              <a:buFont typeface="Times New Roman" pitchFamily="18" charset="0"/>
              <a:buChar char="•"/>
            </a:pPr>
            <a:endParaRPr lang="en-US" sz="2000">
              <a:solidFill>
                <a:schemeClr val="tx1"/>
              </a:solidFill>
            </a:endParaRPr>
          </a:p>
          <a:p>
            <a:pPr>
              <a:lnSpc>
                <a:spcPct val="95000"/>
              </a:lnSpc>
              <a:buFont typeface="Times New Roman" pitchFamily="18" charset="0"/>
              <a:buChar char="•"/>
            </a:pPr>
            <a:r>
              <a:rPr lang="en-US" sz="2000">
                <a:solidFill>
                  <a:schemeClr val="tx1"/>
                </a:solidFill>
              </a:rPr>
              <a:t>This is exactly </a:t>
            </a:r>
            <a:r>
              <a:rPr lang="en-US" sz="2000" b="1" i="1">
                <a:solidFill>
                  <a:schemeClr val="accent2"/>
                </a:solidFill>
              </a:rPr>
              <a:t>variable elimination</a:t>
            </a:r>
            <a:r>
              <a:rPr lang="en-US" sz="2000">
                <a:solidFill>
                  <a:schemeClr val="tx1"/>
                </a:solidFill>
              </a:rPr>
              <a:t> run with the variables in temporal order</a:t>
            </a:r>
          </a:p>
          <a:p>
            <a:pPr>
              <a:lnSpc>
                <a:spcPct val="95000"/>
              </a:lnSpc>
              <a:buFont typeface="Times New Roman" pitchFamily="18" charset="0"/>
              <a:buChar char="•"/>
            </a:pPr>
            <a:endParaRPr lang="en-US" sz="20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16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1672" grpId="0" animBg="1"/>
      <p:bldP spid="241673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/>
              <a:t>Rollup</a:t>
            </a:r>
            <a:r>
              <a:rPr lang="en-US" b="0"/>
              <a:t> Filtering</a:t>
            </a:r>
          </a:p>
        </p:txBody>
      </p:sp>
      <p:sp>
        <p:nvSpPr>
          <p:cNvPr id="2437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280400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This algorithm (</a:t>
            </a:r>
            <a:r>
              <a:rPr lang="en-GB" i="1"/>
              <a:t>rollup filtering</a:t>
            </a:r>
            <a:r>
              <a:rPr lang="en-GB"/>
              <a:t>) keeps only two time slices in memory at any given time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Start with Slice 0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Add slice 1 and sum out slice 0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Add slice 2 and sum out slice 1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Add slice n and sum out slice n -1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243716" name="Oval 4"/>
          <p:cNvSpPr>
            <a:spLocks noChangeArrowheads="1"/>
          </p:cNvSpPr>
          <p:nvPr/>
        </p:nvSpPr>
        <p:spPr bwMode="auto">
          <a:xfrm>
            <a:off x="1274763" y="511333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0</a:t>
            </a:r>
          </a:p>
        </p:txBody>
      </p:sp>
      <p:sp>
        <p:nvSpPr>
          <p:cNvPr id="243717" name="Oval 5"/>
          <p:cNvSpPr>
            <a:spLocks noChangeArrowheads="1"/>
          </p:cNvSpPr>
          <p:nvPr/>
        </p:nvSpPr>
        <p:spPr bwMode="auto">
          <a:xfrm>
            <a:off x="3794125" y="5113338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243718" name="Oval 6"/>
          <p:cNvSpPr>
            <a:spLocks noChangeArrowheads="1"/>
          </p:cNvSpPr>
          <p:nvPr/>
        </p:nvSpPr>
        <p:spPr bwMode="auto">
          <a:xfrm>
            <a:off x="3794125" y="6265863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1</a:t>
            </a:r>
          </a:p>
        </p:txBody>
      </p:sp>
      <p:cxnSp>
        <p:nvCxnSpPr>
          <p:cNvPr id="243719" name="AutoShape 7"/>
          <p:cNvCxnSpPr>
            <a:cxnSpLocks noChangeShapeType="1"/>
            <a:stCxn id="243717" idx="4"/>
            <a:endCxn id="243718" idx="0"/>
          </p:cNvCxnSpPr>
          <p:nvPr/>
        </p:nvCxnSpPr>
        <p:spPr bwMode="auto">
          <a:xfrm>
            <a:off x="4441825" y="5545138"/>
            <a:ext cx="1588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720" name="Oval 8"/>
          <p:cNvSpPr>
            <a:spLocks noChangeArrowheads="1"/>
          </p:cNvSpPr>
          <p:nvPr/>
        </p:nvSpPr>
        <p:spPr bwMode="auto">
          <a:xfrm>
            <a:off x="6170613" y="5041900"/>
            <a:ext cx="1295400" cy="431800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Rain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243721" name="Oval 9"/>
          <p:cNvSpPr>
            <a:spLocks noChangeArrowheads="1"/>
          </p:cNvSpPr>
          <p:nvPr/>
        </p:nvSpPr>
        <p:spPr bwMode="auto">
          <a:xfrm>
            <a:off x="6170613" y="6194425"/>
            <a:ext cx="1295400" cy="431800"/>
          </a:xfrm>
          <a:prstGeom prst="ellipse">
            <a:avLst/>
          </a:prstGeom>
          <a:solidFill>
            <a:srgbClr val="33CC33"/>
          </a:solid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b="1" i="1">
                <a:solidFill>
                  <a:srgbClr val="000000"/>
                </a:solidFill>
              </a:rPr>
              <a:t>Umbrella</a:t>
            </a:r>
            <a:r>
              <a:rPr lang="en-GB" sz="1800" b="1" i="1" baseline="-25000">
                <a:solidFill>
                  <a:srgbClr val="000000"/>
                </a:solidFill>
              </a:rPr>
              <a:t>2</a:t>
            </a:r>
          </a:p>
        </p:txBody>
      </p:sp>
      <p:cxnSp>
        <p:nvCxnSpPr>
          <p:cNvPr id="243722" name="AutoShape 10"/>
          <p:cNvCxnSpPr>
            <a:cxnSpLocks noChangeShapeType="1"/>
            <a:stCxn id="243720" idx="4"/>
            <a:endCxn id="243721" idx="0"/>
          </p:cNvCxnSpPr>
          <p:nvPr/>
        </p:nvCxnSpPr>
        <p:spPr bwMode="auto">
          <a:xfrm>
            <a:off x="6818313" y="5473700"/>
            <a:ext cx="1587" cy="7207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723" name="AutoShape 11"/>
          <p:cNvCxnSpPr>
            <a:cxnSpLocks noChangeShapeType="1"/>
            <a:endCxn id="243716" idx="2"/>
          </p:cNvCxnSpPr>
          <p:nvPr/>
        </p:nvCxnSpPr>
        <p:spPr bwMode="auto">
          <a:xfrm flipV="1">
            <a:off x="638175" y="5329238"/>
            <a:ext cx="636588" cy="3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724" name="AutoShape 12"/>
          <p:cNvCxnSpPr>
            <a:cxnSpLocks noChangeShapeType="1"/>
            <a:stCxn id="243716" idx="6"/>
            <a:endCxn id="243717" idx="2"/>
          </p:cNvCxnSpPr>
          <p:nvPr/>
        </p:nvCxnSpPr>
        <p:spPr bwMode="auto">
          <a:xfrm>
            <a:off x="2570163" y="5329238"/>
            <a:ext cx="1223962" cy="15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243725" name="AutoShape 13"/>
          <p:cNvCxnSpPr>
            <a:cxnSpLocks noChangeShapeType="1"/>
            <a:stCxn id="243717" idx="6"/>
            <a:endCxn id="243720" idx="2"/>
          </p:cNvCxnSpPr>
          <p:nvPr/>
        </p:nvCxnSpPr>
        <p:spPr bwMode="auto">
          <a:xfrm flipV="1">
            <a:off x="5089525" y="5257800"/>
            <a:ext cx="1081088" cy="71438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726" name="Text Box 14"/>
          <p:cNvSpPr txBox="1">
            <a:spLocks noChangeArrowheads="1"/>
          </p:cNvSpPr>
          <p:nvPr/>
        </p:nvSpPr>
        <p:spPr bwMode="auto">
          <a:xfrm>
            <a:off x="122238" y="4394200"/>
            <a:ext cx="1349375" cy="6127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TRUE    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FALSE   0.5</a:t>
            </a:r>
          </a:p>
        </p:txBody>
      </p:sp>
      <p:sp>
        <p:nvSpPr>
          <p:cNvPr id="243727" name="Text Box 15"/>
          <p:cNvSpPr txBox="1">
            <a:spLocks noChangeArrowheads="1"/>
          </p:cNvSpPr>
          <p:nvPr/>
        </p:nvSpPr>
        <p:spPr bwMode="auto">
          <a:xfrm>
            <a:off x="3794125" y="3744913"/>
            <a:ext cx="360363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0.5</a:t>
            </a:r>
          </a:p>
        </p:txBody>
      </p:sp>
      <p:cxnSp>
        <p:nvCxnSpPr>
          <p:cNvPr id="243728" name="AutoShape 16"/>
          <p:cNvCxnSpPr>
            <a:cxnSpLocks noChangeShapeType="1"/>
            <a:stCxn id="243726" idx="3"/>
            <a:endCxn id="243727" idx="1"/>
          </p:cNvCxnSpPr>
          <p:nvPr/>
        </p:nvCxnSpPr>
        <p:spPr bwMode="auto">
          <a:xfrm flipV="1">
            <a:off x="1471613" y="4005263"/>
            <a:ext cx="2322512" cy="6953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729" name="Text Box 17"/>
          <p:cNvSpPr txBox="1">
            <a:spLocks noChangeArrowheads="1"/>
          </p:cNvSpPr>
          <p:nvPr/>
        </p:nvSpPr>
        <p:spPr bwMode="auto">
          <a:xfrm>
            <a:off x="3578225" y="4610100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0.818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0.182</a:t>
            </a:r>
          </a:p>
        </p:txBody>
      </p:sp>
      <p:cxnSp>
        <p:nvCxnSpPr>
          <p:cNvPr id="243730" name="AutoShape 18"/>
          <p:cNvCxnSpPr>
            <a:cxnSpLocks noChangeShapeType="1"/>
            <a:stCxn id="243727" idx="2"/>
            <a:endCxn id="243729" idx="0"/>
          </p:cNvCxnSpPr>
          <p:nvPr/>
        </p:nvCxnSpPr>
        <p:spPr bwMode="auto">
          <a:xfrm>
            <a:off x="3973513" y="4265613"/>
            <a:ext cx="180975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731" name="Text Box 19"/>
          <p:cNvSpPr txBox="1">
            <a:spLocks noChangeArrowheads="1"/>
          </p:cNvSpPr>
          <p:nvPr/>
        </p:nvSpPr>
        <p:spPr bwMode="auto">
          <a:xfrm>
            <a:off x="6530975" y="3673475"/>
            <a:ext cx="647700" cy="520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0.627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0.373</a:t>
            </a:r>
          </a:p>
        </p:txBody>
      </p:sp>
      <p:cxnSp>
        <p:nvCxnSpPr>
          <p:cNvPr id="243732" name="AutoShape 20"/>
          <p:cNvCxnSpPr>
            <a:cxnSpLocks noChangeShapeType="1"/>
            <a:stCxn id="243717" idx="7"/>
            <a:endCxn id="243731" idx="1"/>
          </p:cNvCxnSpPr>
          <p:nvPr/>
        </p:nvCxnSpPr>
        <p:spPr bwMode="auto">
          <a:xfrm flipV="1">
            <a:off x="4900613" y="3933825"/>
            <a:ext cx="1631950" cy="124142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243733" name="Text Box 21"/>
          <p:cNvSpPr txBox="1">
            <a:spLocks noChangeArrowheads="1"/>
          </p:cNvSpPr>
          <p:nvPr/>
        </p:nvSpPr>
        <p:spPr bwMode="auto">
          <a:xfrm>
            <a:off x="6386513" y="4537075"/>
            <a:ext cx="1152525" cy="492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    </a:t>
            </a:r>
            <a:r>
              <a:rPr lang="en-GB" sz="1600">
                <a:solidFill>
                  <a:srgbClr val="000000"/>
                </a:solidFill>
              </a:rPr>
              <a:t>0.883</a:t>
            </a:r>
          </a:p>
          <a:p>
            <a:pPr>
              <a:lnSpc>
                <a:spcPct val="95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600">
                <a:solidFill>
                  <a:srgbClr val="000000"/>
                </a:solidFill>
              </a:rPr>
              <a:t>     0.117</a:t>
            </a:r>
          </a:p>
        </p:txBody>
      </p:sp>
      <p:cxnSp>
        <p:nvCxnSpPr>
          <p:cNvPr id="243734" name="AutoShape 22"/>
          <p:cNvCxnSpPr>
            <a:cxnSpLocks noChangeShapeType="1"/>
            <a:endCxn id="243733" idx="0"/>
          </p:cNvCxnSpPr>
          <p:nvPr/>
        </p:nvCxnSpPr>
        <p:spPr bwMode="auto">
          <a:xfrm>
            <a:off x="6783388" y="4192588"/>
            <a:ext cx="179387" cy="34448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6" grpId="0" animBg="1"/>
      <p:bldP spid="243716" grpId="1" animBg="1"/>
      <p:bldP spid="243717" grpId="0" animBg="1"/>
      <p:bldP spid="243717" grpId="1" animBg="1"/>
      <p:bldP spid="243718" grpId="0" animBg="1"/>
      <p:bldP spid="243718" grpId="1" animBg="1"/>
      <p:bldP spid="243720" grpId="0" animBg="1"/>
      <p:bldP spid="243721" grpId="0" animBg="1"/>
      <p:bldP spid="243726" grpId="0"/>
      <p:bldP spid="243726" grpId="1"/>
      <p:bldP spid="243727" grpId="0"/>
      <p:bldP spid="243727" grpId="1"/>
      <p:bldP spid="243729" grpId="0"/>
      <p:bldP spid="243729" grpId="1"/>
      <p:bldP spid="243731" grpId="0"/>
      <p:bldP spid="243731" grpId="1"/>
      <p:bldP spid="2437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0" i="1"/>
              <a:t>Rollup</a:t>
            </a:r>
            <a:r>
              <a:rPr lang="en-US" b="0"/>
              <a:t> Filtering</a:t>
            </a:r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1125538"/>
            <a:ext cx="8280400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Rollup filtering requires constant (independent of t) space and time for each update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Unfortunately the “constant” is, in most cases, exponential in the number of state variables 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As variable elimination proceeds, the factors grow to include all state variables that have parents in the previous time slice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GB"/>
              <a:t>This result in an update cost of </a:t>
            </a:r>
            <a:r>
              <a:rPr lang="en-GB" i="1"/>
              <a:t>O(d</a:t>
            </a:r>
            <a:r>
              <a:rPr lang="en-GB" i="1" baseline="30000"/>
              <a:t>n+2</a:t>
            </a:r>
            <a:r>
              <a:rPr lang="en-GB" i="1"/>
              <a:t>)</a:t>
            </a:r>
            <a:r>
              <a:rPr lang="en-GB"/>
              <a:t>, where </a:t>
            </a:r>
            <a:r>
              <a:rPr lang="en-GB" i="1"/>
              <a:t>d</a:t>
            </a:r>
            <a:r>
              <a:rPr lang="en-GB"/>
              <a:t> is the size of the largest variable domain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Thus, while in principle  DBN allow to represent temporal processes  with many sparsely connected variables, in practice we cannot reason </a:t>
            </a:r>
            <a:r>
              <a:rPr lang="en-GB" i="1"/>
              <a:t>efficiently</a:t>
            </a:r>
            <a:r>
              <a:rPr lang="en-GB"/>
              <a:t> and </a:t>
            </a:r>
            <a:r>
              <a:rPr lang="en-GB" i="1"/>
              <a:t>exactly</a:t>
            </a:r>
            <a:r>
              <a:rPr lang="en-GB"/>
              <a:t> about those processes</a:t>
            </a:r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r>
              <a:rPr lang="en-GB"/>
              <a:t>Need to use sampling algorithms!</a:t>
            </a:r>
          </a:p>
          <a:p>
            <a:pPr marL="742950" lvl="1" indent="-28575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–"/>
            </a:pPr>
            <a:r>
              <a:rPr lang="en-US">
                <a:solidFill>
                  <a:schemeClr val="tx1"/>
                </a:solidFill>
              </a:rPr>
              <a:t>The most promising is </a:t>
            </a:r>
            <a:r>
              <a:rPr lang="en-US" i="1">
                <a:solidFill>
                  <a:schemeClr val="tx1"/>
                </a:solidFill>
              </a:rPr>
              <a:t>particle filtering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535988" cy="6873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 smtClean="0"/>
              <a:t>Why not Likelihood </a:t>
            </a:r>
            <a:r>
              <a:rPr lang="en-GB" dirty="0"/>
              <a:t>Weighting </a:t>
            </a:r>
            <a:r>
              <a:rPr lang="en-CA" dirty="0" smtClean="0"/>
              <a:t>?</a:t>
            </a:r>
            <a:endParaRPr lang="en-GB" dirty="0"/>
          </a:p>
        </p:txBody>
      </p:sp>
      <p:sp>
        <p:nvSpPr>
          <p:cNvPr id="129027" name="Rectangle 3"/>
          <p:cNvSpPr>
            <a:spLocks noChangeArrowheads="1"/>
          </p:cNvSpPr>
          <p:nvPr/>
        </p:nvSpPr>
        <p:spPr bwMode="auto">
          <a:xfrm>
            <a:off x="250825" y="836613"/>
            <a:ext cx="8642350" cy="10572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100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LW Avoids </a:t>
            </a:r>
            <a:r>
              <a:rPr lang="en-GB" sz="2400" dirty="0">
                <a:solidFill>
                  <a:srgbClr val="000000"/>
                </a:solidFill>
              </a:rPr>
              <a:t>the inefficiency of </a:t>
            </a:r>
            <a:r>
              <a:rPr lang="en-GB" sz="2400" i="1" dirty="0">
                <a:solidFill>
                  <a:srgbClr val="000000"/>
                </a:solidFill>
              </a:rPr>
              <a:t>rejection sampling</a:t>
            </a:r>
            <a:r>
              <a:rPr lang="en-GB" sz="2400" dirty="0">
                <a:solidFill>
                  <a:srgbClr val="000000"/>
                </a:solidFill>
              </a:rPr>
              <a:t> by generating only events that are consistent with evidence </a:t>
            </a:r>
            <a:r>
              <a:rPr lang="en-GB" sz="2400" b="1" i="1" dirty="0">
                <a:solidFill>
                  <a:srgbClr val="000000"/>
                </a:solidFill>
              </a:rPr>
              <a:t>e</a:t>
            </a:r>
          </a:p>
          <a:p>
            <a:pPr marL="739775" lvl="1" indent="-282575">
              <a:lnSpc>
                <a:spcPct val="100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Fixes the values for the evidence variables </a:t>
            </a:r>
            <a:r>
              <a:rPr lang="en-GB" sz="2000" b="1" dirty="0">
                <a:solidFill>
                  <a:srgbClr val="000000"/>
                </a:solidFill>
              </a:rPr>
              <a:t>E</a:t>
            </a:r>
            <a:r>
              <a:rPr lang="en-GB" sz="2000" dirty="0">
                <a:solidFill>
                  <a:srgbClr val="000000"/>
                </a:solidFill>
              </a:rPr>
              <a:t> </a:t>
            </a:r>
          </a:p>
          <a:p>
            <a:pPr marL="739775" lvl="1" indent="-282575">
              <a:lnSpc>
                <a:spcPct val="100000"/>
              </a:lnSpc>
              <a:spcBef>
                <a:spcPts val="1350"/>
              </a:spcBef>
              <a:buFont typeface="Times New Roman" pitchFamily="18" charset="0"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Samples only the remaining variables </a:t>
            </a:r>
            <a:r>
              <a:rPr lang="en-GB" sz="2000" b="1" i="1" dirty="0">
                <a:solidFill>
                  <a:srgbClr val="000000"/>
                </a:solidFill>
              </a:rPr>
              <a:t>Z</a:t>
            </a:r>
            <a:r>
              <a:rPr lang="en-GB" sz="2000" dirty="0">
                <a:solidFill>
                  <a:srgbClr val="000000"/>
                </a:solidFill>
              </a:rPr>
              <a:t>, i.e. the query </a:t>
            </a:r>
            <a:r>
              <a:rPr lang="en-GB" sz="2000" i="1" dirty="0">
                <a:solidFill>
                  <a:srgbClr val="000000"/>
                </a:solidFill>
              </a:rPr>
              <a:t>X</a:t>
            </a:r>
            <a:r>
              <a:rPr lang="en-GB" sz="2000" dirty="0">
                <a:solidFill>
                  <a:srgbClr val="000000"/>
                </a:solidFill>
              </a:rPr>
              <a:t> and hidden variables </a:t>
            </a:r>
            <a:r>
              <a:rPr lang="en-GB" sz="2000" b="1" i="1" dirty="0">
                <a:solidFill>
                  <a:srgbClr val="000000"/>
                </a:solidFill>
              </a:rPr>
              <a:t>Y</a:t>
            </a:r>
          </a:p>
          <a:p>
            <a:pPr marL="339725" indent="-339725">
              <a:lnSpc>
                <a:spcPct val="100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dirty="0" smtClean="0">
                <a:solidFill>
                  <a:srgbClr val="000000"/>
                </a:solidFill>
              </a:rPr>
              <a:t>Still needs </a:t>
            </a:r>
            <a:r>
              <a:rPr lang="en-GB" sz="2400" dirty="0">
                <a:solidFill>
                  <a:srgbClr val="000000"/>
                </a:solidFill>
              </a:rPr>
              <a:t>to account for the influence of the given evidence on the probability of the </a:t>
            </a:r>
            <a:r>
              <a:rPr lang="en-GB" sz="2400" dirty="0" smtClean="0">
                <a:solidFill>
                  <a:srgbClr val="000000"/>
                </a:solidFill>
              </a:rPr>
              <a:t>samples</a:t>
            </a:r>
          </a:p>
          <a:p>
            <a:pPr marL="339725" lvl="0" indent="-339725">
              <a:lnSpc>
                <a:spcPct val="100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 kern="0" dirty="0" smtClean="0">
                <a:solidFill>
                  <a:srgbClr val="000000"/>
                </a:solidFill>
              </a:rPr>
              <a:t>LW approximates the posterior distribution by weighing the samples by the probability they afford to the evidence </a:t>
            </a:r>
          </a:p>
          <a:p>
            <a:pPr marL="339725" indent="-339725">
              <a:lnSpc>
                <a:spcPct val="100000"/>
              </a:lnSpc>
              <a:spcBef>
                <a:spcPts val="1500"/>
              </a:spcBef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dirty="0" smtClean="0">
              <a:solidFill>
                <a:srgbClr val="000000"/>
              </a:solidFill>
            </a:endParaRPr>
          </a:p>
          <a:p>
            <a:pPr marL="339725" indent="-339725">
              <a:lnSpc>
                <a:spcPct val="100000"/>
              </a:lnSpc>
              <a:spcBef>
                <a:spcPts val="15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4282" y="4786322"/>
            <a:ext cx="8929718" cy="865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ChangeArrowheads="1"/>
          </p:cNvSpPr>
          <p:nvPr/>
        </p:nvSpPr>
        <p:spPr bwMode="auto">
          <a:xfrm>
            <a:off x="142844" y="5072074"/>
            <a:ext cx="8604250" cy="1143008"/>
          </a:xfrm>
          <a:prstGeom prst="rect">
            <a:avLst/>
          </a:prstGeom>
          <a:solidFill>
            <a:srgbClr val="FFFF9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title"/>
          </p:nvPr>
        </p:nvSpPr>
        <p:spPr>
          <a:xfrm>
            <a:off x="609600" y="115888"/>
            <a:ext cx="8534400" cy="685800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/>
              <a:t>Overview</a:t>
            </a:r>
          </a:p>
        </p:txBody>
      </p:sp>
      <p:sp>
        <p:nvSpPr>
          <p:cNvPr id="140292" name="Rectangle 4"/>
          <p:cNvSpPr>
            <a:spLocks noChangeArrowheads="1"/>
          </p:cNvSpPr>
          <p:nvPr/>
        </p:nvSpPr>
        <p:spPr bwMode="auto">
          <a:xfrm>
            <a:off x="179388" y="836613"/>
            <a:ext cx="8785225" cy="11525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Modelling Evolving Worlds with DBNs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Simplifying Assumptions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Stationary Processes, Markov Assumption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Ø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Inference Tasks in Temporal Models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Filtering (posterior distribution over the current state given evidence to date)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Prediction (posterior distribution over a future state given evidence to date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Smoothing (posterior distribution over a </a:t>
            </a:r>
            <a:r>
              <a:rPr lang="en-GB" sz="2000" i="1">
                <a:solidFill>
                  <a:srgbClr val="000000"/>
                </a:solidFill>
              </a:rPr>
              <a:t>past</a:t>
            </a:r>
            <a:r>
              <a:rPr lang="en-GB" sz="2000">
                <a:solidFill>
                  <a:srgbClr val="000000"/>
                </a:solidFill>
              </a:rPr>
              <a:t> state given all evidence to date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739775" lvl="1" indent="-28257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000">
                <a:solidFill>
                  <a:srgbClr val="000000"/>
                </a:solidFill>
              </a:rPr>
              <a:t>Most Likely Sequence</a:t>
            </a:r>
            <a:r>
              <a:rPr lang="en-GB" sz="2400">
                <a:solidFill>
                  <a:srgbClr val="000000"/>
                </a:solidFill>
              </a:rPr>
              <a:t> (</a:t>
            </a:r>
            <a:r>
              <a:rPr lang="en-GB" sz="2000">
                <a:solidFill>
                  <a:srgbClr val="000000"/>
                </a:solidFill>
              </a:rPr>
              <a:t>given the evidence seen so far</a:t>
            </a:r>
            <a:r>
              <a:rPr lang="en-GB" sz="2400">
                <a:solidFill>
                  <a:srgbClr val="000000"/>
                </a:solidFill>
              </a:rPr>
              <a:t>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Hidden Markov Models (HMM)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Application to Part-of-Speech Tagging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Tx/>
              <a:buChar char="•"/>
              <a:tabLst>
                <a:tab pos="339725" algn="l"/>
                <a:tab pos="796925" algn="l"/>
                <a:tab pos="1254125" algn="l"/>
                <a:tab pos="1711325" algn="l"/>
                <a:tab pos="2168525" algn="l"/>
                <a:tab pos="2625725" algn="l"/>
                <a:tab pos="3082925" algn="l"/>
                <a:tab pos="3540125" algn="l"/>
                <a:tab pos="3997325" algn="l"/>
                <a:tab pos="4454525" algn="l"/>
                <a:tab pos="4911725" algn="l"/>
                <a:tab pos="5368925" algn="l"/>
                <a:tab pos="5826125" algn="l"/>
                <a:tab pos="6283325" algn="l"/>
                <a:tab pos="6740525" algn="l"/>
                <a:tab pos="7197725" algn="l"/>
                <a:tab pos="7654925" algn="l"/>
                <a:tab pos="8112125" algn="l"/>
                <a:tab pos="8569325" algn="l"/>
                <a:tab pos="9026525" algn="l"/>
                <a:tab pos="9483725" algn="l"/>
              </a:tabLst>
            </a:pPr>
            <a:r>
              <a:rPr lang="en-GB" sz="2400">
                <a:solidFill>
                  <a:srgbClr val="000000"/>
                </a:solidFill>
              </a:rPr>
              <a:t>HMM and DBN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290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2411413" y="5013325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5" name="Rectangle 3"/>
          <p:cNvSpPr>
            <a:spLocks noChangeArrowheads="1"/>
          </p:cNvSpPr>
          <p:nvPr/>
        </p:nvSpPr>
        <p:spPr bwMode="auto">
          <a:xfrm>
            <a:off x="6445250" y="3429000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071538" y="2205038"/>
            <a:ext cx="10541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5059363" y="1179513"/>
            <a:ext cx="936625" cy="358775"/>
          </a:xfrm>
          <a:prstGeom prst="rect">
            <a:avLst/>
          </a:prstGeom>
          <a:solidFill>
            <a:srgbClr val="FFFF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131078" name="Rectangle 6"/>
          <p:cNvSpPr>
            <a:spLocks noGrp="1" noChangeArrowheads="1"/>
          </p:cNvSpPr>
          <p:nvPr>
            <p:ph type="title"/>
          </p:nvPr>
        </p:nvSpPr>
        <p:spPr>
          <a:xfrm>
            <a:off x="468313" y="0"/>
            <a:ext cx="8535987" cy="687388"/>
          </a:xfrm>
          <a:ln/>
        </p:spPr>
        <p:txBody>
          <a:bodyPr/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3200" dirty="0"/>
              <a:t>Example: </a:t>
            </a:r>
            <a:r>
              <a:rPr lang="en-GB" sz="3200" i="1" dirty="0"/>
              <a:t>P(</a:t>
            </a:r>
            <a:r>
              <a:rPr lang="en-GB" sz="3200" i="1" dirty="0" err="1"/>
              <a:t>Rain|sprinkler</a:t>
            </a:r>
            <a:r>
              <a:rPr lang="en-GB" sz="3200" i="1" dirty="0"/>
              <a:t>, wet-grass)</a:t>
            </a:r>
            <a:r>
              <a:rPr lang="ar-SA" sz="3200" i="1" dirty="0">
                <a:cs typeface="Times New Roman" pitchFamily="18" charset="0"/>
              </a:rPr>
              <a:t>‏</a:t>
            </a:r>
            <a:endParaRPr lang="en-GB" sz="3200" i="1" dirty="0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4283" y="1844675"/>
            <a:ext cx="1906618" cy="1168400"/>
            <a:chOff x="295" y="1162"/>
            <a:chExt cx="1041" cy="736"/>
          </a:xfrm>
        </p:grpSpPr>
        <p:sp>
          <p:nvSpPr>
            <p:cNvPr id="131080" name="Rectangle 8"/>
            <p:cNvSpPr>
              <a:spLocks noChangeArrowheads="1"/>
            </p:cNvSpPr>
            <p:nvPr/>
          </p:nvSpPr>
          <p:spPr bwMode="auto">
            <a:xfrm>
              <a:off x="750" y="1391"/>
              <a:ext cx="586" cy="5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0.1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131081" name="Rectangle 9"/>
            <p:cNvSpPr>
              <a:spLocks noChangeArrowheads="1"/>
            </p:cNvSpPr>
            <p:nvPr/>
          </p:nvSpPr>
          <p:spPr bwMode="auto">
            <a:xfrm>
              <a:off x="295" y="1391"/>
              <a:ext cx="455" cy="50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082" name="Rectangle 10"/>
            <p:cNvSpPr>
              <a:spLocks noChangeArrowheads="1"/>
            </p:cNvSpPr>
            <p:nvPr/>
          </p:nvSpPr>
          <p:spPr bwMode="auto">
            <a:xfrm>
              <a:off x="750" y="1162"/>
              <a:ext cx="586" cy="2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P(S|C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131083" name="Rectangle 11"/>
            <p:cNvSpPr>
              <a:spLocks noChangeArrowheads="1"/>
            </p:cNvSpPr>
            <p:nvPr/>
          </p:nvSpPr>
          <p:spPr bwMode="auto">
            <a:xfrm>
              <a:off x="295" y="1162"/>
              <a:ext cx="455" cy="2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31084" name="Line 12"/>
            <p:cNvSpPr>
              <a:spLocks noChangeShapeType="1"/>
            </p:cNvSpPr>
            <p:nvPr/>
          </p:nvSpPr>
          <p:spPr bwMode="auto">
            <a:xfrm>
              <a:off x="295" y="1162"/>
              <a:ext cx="1041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85" name="Line 13"/>
            <p:cNvSpPr>
              <a:spLocks noChangeShapeType="1"/>
            </p:cNvSpPr>
            <p:nvPr/>
          </p:nvSpPr>
          <p:spPr bwMode="auto">
            <a:xfrm>
              <a:off x="295" y="1391"/>
              <a:ext cx="1041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86" name="Line 14"/>
            <p:cNvSpPr>
              <a:spLocks noChangeShapeType="1"/>
            </p:cNvSpPr>
            <p:nvPr/>
          </p:nvSpPr>
          <p:spPr bwMode="auto">
            <a:xfrm>
              <a:off x="295" y="1898"/>
              <a:ext cx="1041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87" name="Line 15"/>
            <p:cNvSpPr>
              <a:spLocks noChangeShapeType="1"/>
            </p:cNvSpPr>
            <p:nvPr/>
          </p:nvSpPr>
          <p:spPr bwMode="auto">
            <a:xfrm>
              <a:off x="295" y="1162"/>
              <a:ext cx="1" cy="73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88" name="Line 16"/>
            <p:cNvSpPr>
              <a:spLocks noChangeShapeType="1"/>
            </p:cNvSpPr>
            <p:nvPr/>
          </p:nvSpPr>
          <p:spPr bwMode="auto">
            <a:xfrm>
              <a:off x="750" y="1162"/>
              <a:ext cx="1" cy="736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89" name="Line 17"/>
            <p:cNvSpPr>
              <a:spLocks noChangeShapeType="1"/>
            </p:cNvSpPr>
            <p:nvPr/>
          </p:nvSpPr>
          <p:spPr bwMode="auto">
            <a:xfrm>
              <a:off x="1336" y="1162"/>
              <a:ext cx="1" cy="736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1090" name="Oval 18"/>
          <p:cNvSpPr>
            <a:spLocks noChangeArrowheads="1"/>
          </p:cNvSpPr>
          <p:nvPr/>
        </p:nvSpPr>
        <p:spPr bwMode="auto">
          <a:xfrm>
            <a:off x="3781425" y="908050"/>
            <a:ext cx="1152525" cy="504825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</a:rPr>
              <a:t>Cloudy</a:t>
            </a:r>
          </a:p>
        </p:txBody>
      </p:sp>
      <p:sp>
        <p:nvSpPr>
          <p:cNvPr id="131091" name="Oval 19"/>
          <p:cNvSpPr>
            <a:spLocks noChangeArrowheads="1"/>
          </p:cNvSpPr>
          <p:nvPr/>
        </p:nvSpPr>
        <p:spPr bwMode="auto">
          <a:xfrm>
            <a:off x="2197100" y="2349500"/>
            <a:ext cx="1511300" cy="576263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dirty="0">
                <a:solidFill>
                  <a:srgbClr val="000000"/>
                </a:solidFill>
              </a:rPr>
              <a:t>Sprinkler</a:t>
            </a:r>
          </a:p>
        </p:txBody>
      </p:sp>
      <p:cxnSp>
        <p:nvCxnSpPr>
          <p:cNvPr id="131092" name="AutoShape 20"/>
          <p:cNvCxnSpPr>
            <a:cxnSpLocks noChangeShapeType="1"/>
            <a:stCxn id="131090" idx="3"/>
            <a:endCxn id="131091" idx="0"/>
          </p:cNvCxnSpPr>
          <p:nvPr/>
        </p:nvCxnSpPr>
        <p:spPr bwMode="auto">
          <a:xfrm flipH="1">
            <a:off x="2952750" y="1338263"/>
            <a:ext cx="996950" cy="1011237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3" name="Group 21"/>
          <p:cNvGrpSpPr>
            <a:grpSpLocks/>
          </p:cNvGrpSpPr>
          <p:nvPr/>
        </p:nvGrpSpPr>
        <p:grpSpPr bwMode="auto">
          <a:xfrm>
            <a:off x="5059363" y="819150"/>
            <a:ext cx="947737" cy="727075"/>
            <a:chOff x="3187" y="516"/>
            <a:chExt cx="597" cy="458"/>
          </a:xfrm>
        </p:grpSpPr>
        <p:sp>
          <p:nvSpPr>
            <p:cNvPr id="131094" name="Rectangle 22"/>
            <p:cNvSpPr>
              <a:spLocks noChangeArrowheads="1"/>
            </p:cNvSpPr>
            <p:nvPr/>
          </p:nvSpPr>
          <p:spPr bwMode="auto">
            <a:xfrm>
              <a:off x="3187" y="745"/>
              <a:ext cx="597" cy="2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0.5</a:t>
              </a:r>
            </a:p>
          </p:txBody>
        </p:sp>
        <p:sp>
          <p:nvSpPr>
            <p:cNvPr id="131095" name="Rectangle 23"/>
            <p:cNvSpPr>
              <a:spLocks noChangeArrowheads="1"/>
            </p:cNvSpPr>
            <p:nvPr/>
          </p:nvSpPr>
          <p:spPr bwMode="auto">
            <a:xfrm>
              <a:off x="3187" y="516"/>
              <a:ext cx="597" cy="22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P(C)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131096" name="Line 24"/>
            <p:cNvSpPr>
              <a:spLocks noChangeShapeType="1"/>
            </p:cNvSpPr>
            <p:nvPr/>
          </p:nvSpPr>
          <p:spPr bwMode="auto">
            <a:xfrm>
              <a:off x="3187" y="516"/>
              <a:ext cx="59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97" name="Line 25"/>
            <p:cNvSpPr>
              <a:spLocks noChangeShapeType="1"/>
            </p:cNvSpPr>
            <p:nvPr/>
          </p:nvSpPr>
          <p:spPr bwMode="auto">
            <a:xfrm>
              <a:off x="3187" y="745"/>
              <a:ext cx="597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98" name="Line 26"/>
            <p:cNvSpPr>
              <a:spLocks noChangeShapeType="1"/>
            </p:cNvSpPr>
            <p:nvPr/>
          </p:nvSpPr>
          <p:spPr bwMode="auto">
            <a:xfrm>
              <a:off x="3187" y="974"/>
              <a:ext cx="597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099" name="Line 27"/>
            <p:cNvSpPr>
              <a:spLocks noChangeShapeType="1"/>
            </p:cNvSpPr>
            <p:nvPr/>
          </p:nvSpPr>
          <p:spPr bwMode="auto">
            <a:xfrm>
              <a:off x="3187" y="516"/>
              <a:ext cx="1" cy="45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00" name="Line 28"/>
            <p:cNvSpPr>
              <a:spLocks noChangeShapeType="1"/>
            </p:cNvSpPr>
            <p:nvPr/>
          </p:nvSpPr>
          <p:spPr bwMode="auto">
            <a:xfrm>
              <a:off x="3784" y="516"/>
              <a:ext cx="1" cy="458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1101" name="Oval 29"/>
          <p:cNvSpPr>
            <a:spLocks noChangeArrowheads="1"/>
          </p:cNvSpPr>
          <p:nvPr/>
        </p:nvSpPr>
        <p:spPr bwMode="auto">
          <a:xfrm>
            <a:off x="4933950" y="2276475"/>
            <a:ext cx="1511300" cy="576263"/>
          </a:xfrm>
          <a:prstGeom prst="ellipse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</a:rPr>
              <a:t>Rain</a:t>
            </a:r>
          </a:p>
        </p:txBody>
      </p:sp>
      <p:cxnSp>
        <p:nvCxnSpPr>
          <p:cNvPr id="131102" name="AutoShape 30"/>
          <p:cNvCxnSpPr>
            <a:cxnSpLocks noChangeShapeType="1"/>
            <a:stCxn id="131090" idx="5"/>
            <a:endCxn id="131101" idx="0"/>
          </p:cNvCxnSpPr>
          <p:nvPr/>
        </p:nvCxnSpPr>
        <p:spPr bwMode="auto">
          <a:xfrm>
            <a:off x="4765675" y="1338263"/>
            <a:ext cx="923925" cy="938212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sp>
        <p:nvSpPr>
          <p:cNvPr id="131103" name="Oval 31"/>
          <p:cNvSpPr>
            <a:spLocks noChangeArrowheads="1"/>
          </p:cNvSpPr>
          <p:nvPr/>
        </p:nvSpPr>
        <p:spPr bwMode="auto">
          <a:xfrm>
            <a:off x="3421063" y="3860800"/>
            <a:ext cx="1657350" cy="576263"/>
          </a:xfrm>
          <a:prstGeom prst="ellipse">
            <a:avLst/>
          </a:prstGeom>
          <a:blipFill dpi="0" rotWithShape="0">
            <a:blip r:embed="rId3" cstate="print"/>
            <a:srcRect/>
            <a:tile tx="0" ty="0" sx="100000" sy="100000" flip="none" algn="tl"/>
          </a:blipFill>
          <a:ln w="936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>
                <a:solidFill>
                  <a:srgbClr val="000000"/>
                </a:solidFill>
              </a:rPr>
              <a:t>Wet Grass</a:t>
            </a:r>
          </a:p>
        </p:txBody>
      </p:sp>
      <p:cxnSp>
        <p:nvCxnSpPr>
          <p:cNvPr id="131104" name="AutoShape 32"/>
          <p:cNvCxnSpPr>
            <a:cxnSpLocks noChangeShapeType="1"/>
            <a:stCxn id="131091" idx="4"/>
            <a:endCxn id="131103" idx="1"/>
          </p:cNvCxnSpPr>
          <p:nvPr/>
        </p:nvCxnSpPr>
        <p:spPr bwMode="auto">
          <a:xfrm>
            <a:off x="2952750" y="2925763"/>
            <a:ext cx="711200" cy="1019175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cxnSp>
        <p:nvCxnSpPr>
          <p:cNvPr id="131105" name="AutoShape 33"/>
          <p:cNvCxnSpPr>
            <a:cxnSpLocks noChangeShapeType="1"/>
            <a:stCxn id="131101" idx="4"/>
            <a:endCxn id="131103" idx="7"/>
          </p:cNvCxnSpPr>
          <p:nvPr/>
        </p:nvCxnSpPr>
        <p:spPr bwMode="auto">
          <a:xfrm flipH="1">
            <a:off x="4835525" y="2851150"/>
            <a:ext cx="852488" cy="1092200"/>
          </a:xfrm>
          <a:prstGeom prst="straightConnector1">
            <a:avLst/>
          </a:prstGeom>
          <a:noFill/>
          <a:ln w="9360">
            <a:solidFill>
              <a:srgbClr val="000000"/>
            </a:solidFill>
            <a:miter lim="800000"/>
            <a:headEnd/>
            <a:tailEnd type="triangle" w="med" len="med"/>
          </a:ln>
          <a:effectLst/>
        </p:spPr>
      </p:cxnSp>
      <p:grpSp>
        <p:nvGrpSpPr>
          <p:cNvPr id="4" name="Group 34"/>
          <p:cNvGrpSpPr>
            <a:grpSpLocks/>
          </p:cNvGrpSpPr>
          <p:nvPr/>
        </p:nvGrpSpPr>
        <p:grpSpPr bwMode="auto">
          <a:xfrm>
            <a:off x="6157913" y="2924175"/>
            <a:ext cx="1436687" cy="1196975"/>
            <a:chOff x="3879" y="1842"/>
            <a:chExt cx="905" cy="754"/>
          </a:xfrm>
        </p:grpSpPr>
        <p:sp>
          <p:nvSpPr>
            <p:cNvPr id="131107" name="Rectangle 35"/>
            <p:cNvSpPr>
              <a:spLocks noChangeArrowheads="1"/>
            </p:cNvSpPr>
            <p:nvPr/>
          </p:nvSpPr>
          <p:spPr bwMode="auto">
            <a:xfrm>
              <a:off x="3879" y="2159"/>
              <a:ext cx="226" cy="4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T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108" name="Rectangle 36"/>
            <p:cNvSpPr>
              <a:spLocks noChangeArrowheads="1"/>
            </p:cNvSpPr>
            <p:nvPr/>
          </p:nvSpPr>
          <p:spPr bwMode="auto">
            <a:xfrm>
              <a:off x="3879" y="1842"/>
              <a:ext cx="226" cy="3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C</a:t>
              </a:r>
            </a:p>
          </p:txBody>
        </p:sp>
        <p:sp>
          <p:nvSpPr>
            <p:cNvPr id="131109" name="Rectangle 37"/>
            <p:cNvSpPr>
              <a:spLocks noChangeArrowheads="1"/>
            </p:cNvSpPr>
            <p:nvPr/>
          </p:nvSpPr>
          <p:spPr bwMode="auto">
            <a:xfrm>
              <a:off x="4105" y="2159"/>
              <a:ext cx="680" cy="43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0.8</a:t>
              </a:r>
            </a:p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>
                  <a:solidFill>
                    <a:srgbClr val="000000"/>
                  </a:solidFill>
                </a:rPr>
                <a:t>0.2</a:t>
              </a:r>
            </a:p>
          </p:txBody>
        </p:sp>
        <p:sp>
          <p:nvSpPr>
            <p:cNvPr id="131110" name="Rectangle 38"/>
            <p:cNvSpPr>
              <a:spLocks noChangeArrowheads="1"/>
            </p:cNvSpPr>
            <p:nvPr/>
          </p:nvSpPr>
          <p:spPr bwMode="auto">
            <a:xfrm>
              <a:off x="4105" y="1842"/>
              <a:ext cx="680" cy="31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45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1800" dirty="0" smtClean="0">
                  <a:solidFill>
                    <a:srgbClr val="000000"/>
                  </a:solidFill>
                </a:rPr>
                <a:t>P(R|C</a:t>
              </a:r>
              <a:r>
                <a:rPr lang="en-GB" sz="1800" dirty="0">
                  <a:solidFill>
                    <a:srgbClr val="000000"/>
                  </a:solidFill>
                </a:rPr>
                <a:t>)</a:t>
              </a:r>
              <a:r>
                <a:rPr lang="ar-SA" sz="1800" dirty="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1800" dirty="0">
                <a:solidFill>
                  <a:srgbClr val="000000"/>
                </a:solidFill>
              </a:endParaRPr>
            </a:p>
          </p:txBody>
        </p:sp>
        <p:sp>
          <p:nvSpPr>
            <p:cNvPr id="131111" name="Line 39"/>
            <p:cNvSpPr>
              <a:spLocks noChangeShapeType="1"/>
            </p:cNvSpPr>
            <p:nvPr/>
          </p:nvSpPr>
          <p:spPr bwMode="auto">
            <a:xfrm>
              <a:off x="3879" y="1842"/>
              <a:ext cx="90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12" name="Line 40"/>
            <p:cNvSpPr>
              <a:spLocks noChangeShapeType="1"/>
            </p:cNvSpPr>
            <p:nvPr/>
          </p:nvSpPr>
          <p:spPr bwMode="auto">
            <a:xfrm>
              <a:off x="3879" y="2159"/>
              <a:ext cx="90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13" name="Line 41"/>
            <p:cNvSpPr>
              <a:spLocks noChangeShapeType="1"/>
            </p:cNvSpPr>
            <p:nvPr/>
          </p:nvSpPr>
          <p:spPr bwMode="auto">
            <a:xfrm>
              <a:off x="3879" y="2596"/>
              <a:ext cx="90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14" name="Line 42"/>
            <p:cNvSpPr>
              <a:spLocks noChangeShapeType="1"/>
            </p:cNvSpPr>
            <p:nvPr/>
          </p:nvSpPr>
          <p:spPr bwMode="auto">
            <a:xfrm>
              <a:off x="3879" y="1842"/>
              <a:ext cx="1" cy="7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15" name="Line 43"/>
            <p:cNvSpPr>
              <a:spLocks noChangeShapeType="1"/>
            </p:cNvSpPr>
            <p:nvPr/>
          </p:nvSpPr>
          <p:spPr bwMode="auto">
            <a:xfrm>
              <a:off x="4784" y="1842"/>
              <a:ext cx="1" cy="754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16" name="Line 44"/>
            <p:cNvSpPr>
              <a:spLocks noChangeShapeType="1"/>
            </p:cNvSpPr>
            <p:nvPr/>
          </p:nvSpPr>
          <p:spPr bwMode="auto">
            <a:xfrm>
              <a:off x="4105" y="1842"/>
              <a:ext cx="1" cy="754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grpSp>
        <p:nvGrpSpPr>
          <p:cNvPr id="5" name="Group 45"/>
          <p:cNvGrpSpPr>
            <a:grpSpLocks/>
          </p:cNvGrpSpPr>
          <p:nvPr/>
        </p:nvGrpSpPr>
        <p:grpSpPr bwMode="auto">
          <a:xfrm>
            <a:off x="900113" y="4581525"/>
            <a:ext cx="3309937" cy="1987550"/>
            <a:chOff x="567" y="2886"/>
            <a:chExt cx="2085" cy="1252"/>
          </a:xfrm>
        </p:grpSpPr>
        <p:sp>
          <p:nvSpPr>
            <p:cNvPr id="131118" name="Rectangle 46"/>
            <p:cNvSpPr>
              <a:spLocks noChangeArrowheads="1"/>
            </p:cNvSpPr>
            <p:nvPr/>
          </p:nvSpPr>
          <p:spPr bwMode="auto">
            <a:xfrm>
              <a:off x="1509" y="3889"/>
              <a:ext cx="1143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0.1</a:t>
              </a:r>
            </a:p>
          </p:txBody>
        </p:sp>
        <p:sp>
          <p:nvSpPr>
            <p:cNvPr id="131119" name="Rectangle 47"/>
            <p:cNvSpPr>
              <a:spLocks noChangeArrowheads="1"/>
            </p:cNvSpPr>
            <p:nvPr/>
          </p:nvSpPr>
          <p:spPr bwMode="auto">
            <a:xfrm>
              <a:off x="971" y="3889"/>
              <a:ext cx="537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120" name="Rectangle 48"/>
            <p:cNvSpPr>
              <a:spLocks noChangeArrowheads="1"/>
            </p:cNvSpPr>
            <p:nvPr/>
          </p:nvSpPr>
          <p:spPr bwMode="auto">
            <a:xfrm>
              <a:off x="567" y="3889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121" name="Rectangle 49"/>
            <p:cNvSpPr>
              <a:spLocks noChangeArrowheads="1"/>
            </p:cNvSpPr>
            <p:nvPr/>
          </p:nvSpPr>
          <p:spPr bwMode="auto">
            <a:xfrm>
              <a:off x="1509" y="3641"/>
              <a:ext cx="1143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131122" name="Rectangle 50"/>
            <p:cNvSpPr>
              <a:spLocks noChangeArrowheads="1"/>
            </p:cNvSpPr>
            <p:nvPr/>
          </p:nvSpPr>
          <p:spPr bwMode="auto">
            <a:xfrm>
              <a:off x="971" y="3641"/>
              <a:ext cx="537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31123" name="Rectangle 51"/>
            <p:cNvSpPr>
              <a:spLocks noChangeArrowheads="1"/>
            </p:cNvSpPr>
            <p:nvPr/>
          </p:nvSpPr>
          <p:spPr bwMode="auto">
            <a:xfrm>
              <a:off x="567" y="3641"/>
              <a:ext cx="405" cy="24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124" name="Rectangle 52"/>
            <p:cNvSpPr>
              <a:spLocks noChangeArrowheads="1"/>
            </p:cNvSpPr>
            <p:nvPr/>
          </p:nvSpPr>
          <p:spPr bwMode="auto">
            <a:xfrm>
              <a:off x="1509" y="3389"/>
              <a:ext cx="1143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</a:t>
              </a:r>
            </a:p>
          </p:txBody>
        </p:sp>
        <p:sp>
          <p:nvSpPr>
            <p:cNvPr id="131125" name="Rectangle 53"/>
            <p:cNvSpPr>
              <a:spLocks noChangeArrowheads="1"/>
            </p:cNvSpPr>
            <p:nvPr/>
          </p:nvSpPr>
          <p:spPr bwMode="auto">
            <a:xfrm>
              <a:off x="971" y="3389"/>
              <a:ext cx="537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F</a:t>
              </a:r>
            </a:p>
          </p:txBody>
        </p:sp>
        <p:sp>
          <p:nvSpPr>
            <p:cNvPr id="131126" name="Rectangle 54"/>
            <p:cNvSpPr>
              <a:spLocks noChangeArrowheads="1"/>
            </p:cNvSpPr>
            <p:nvPr/>
          </p:nvSpPr>
          <p:spPr bwMode="auto">
            <a:xfrm>
              <a:off x="567" y="3389"/>
              <a:ext cx="40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31127" name="Rectangle 55"/>
            <p:cNvSpPr>
              <a:spLocks noChangeArrowheads="1"/>
            </p:cNvSpPr>
            <p:nvPr/>
          </p:nvSpPr>
          <p:spPr bwMode="auto">
            <a:xfrm>
              <a:off x="1509" y="3138"/>
              <a:ext cx="1143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0.99</a:t>
              </a:r>
            </a:p>
          </p:txBody>
        </p:sp>
        <p:sp>
          <p:nvSpPr>
            <p:cNvPr id="131128" name="Rectangle 56"/>
            <p:cNvSpPr>
              <a:spLocks noChangeArrowheads="1"/>
            </p:cNvSpPr>
            <p:nvPr/>
          </p:nvSpPr>
          <p:spPr bwMode="auto">
            <a:xfrm>
              <a:off x="971" y="3138"/>
              <a:ext cx="537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31129" name="Rectangle 57"/>
            <p:cNvSpPr>
              <a:spLocks noChangeArrowheads="1"/>
            </p:cNvSpPr>
            <p:nvPr/>
          </p:nvSpPr>
          <p:spPr bwMode="auto">
            <a:xfrm>
              <a:off x="567" y="3138"/>
              <a:ext cx="405" cy="251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T</a:t>
              </a:r>
            </a:p>
          </p:txBody>
        </p:sp>
        <p:sp>
          <p:nvSpPr>
            <p:cNvPr id="131130" name="Rectangle 58"/>
            <p:cNvSpPr>
              <a:spLocks noChangeArrowheads="1"/>
            </p:cNvSpPr>
            <p:nvPr/>
          </p:nvSpPr>
          <p:spPr bwMode="auto">
            <a:xfrm>
              <a:off x="1509" y="2886"/>
              <a:ext cx="1143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P(W|S,R)</a:t>
              </a:r>
              <a:r>
                <a:rPr lang="ar-SA" sz="2000">
                  <a:solidFill>
                    <a:srgbClr val="000000"/>
                  </a:solidFill>
                  <a:cs typeface="Times New Roman" pitchFamily="18" charset="0"/>
                </a:rPr>
                <a:t>‏</a:t>
              </a:r>
              <a:endParaRPr lang="en-GB" sz="2000">
                <a:solidFill>
                  <a:srgbClr val="000000"/>
                </a:solidFill>
              </a:endParaRPr>
            </a:p>
          </p:txBody>
        </p:sp>
        <p:sp>
          <p:nvSpPr>
            <p:cNvPr id="131131" name="Rectangle 59"/>
            <p:cNvSpPr>
              <a:spLocks noChangeArrowheads="1"/>
            </p:cNvSpPr>
            <p:nvPr/>
          </p:nvSpPr>
          <p:spPr bwMode="auto">
            <a:xfrm>
              <a:off x="971" y="2886"/>
              <a:ext cx="537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R</a:t>
              </a:r>
            </a:p>
          </p:txBody>
        </p:sp>
        <p:sp>
          <p:nvSpPr>
            <p:cNvPr id="131132" name="Rectangle 60"/>
            <p:cNvSpPr>
              <a:spLocks noChangeArrowheads="1"/>
            </p:cNvSpPr>
            <p:nvPr/>
          </p:nvSpPr>
          <p:spPr bwMode="auto">
            <a:xfrm>
              <a:off x="567" y="2886"/>
              <a:ext cx="405" cy="252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lIns="90000" tIns="46800" rIns="90000" bIns="46800"/>
            <a:lstStyle/>
            <a:p>
              <a:pPr>
                <a:lnSpc>
                  <a:spcPct val="100000"/>
                </a:lnSpc>
                <a:spcBef>
                  <a:spcPts val="500"/>
                </a:spcBef>
                <a:buFont typeface="Wingdings" pitchFamily="2" charset="2"/>
                <a:buNone/>
                <a:tabLst>
                  <a:tab pos="0" algn="l"/>
                  <a:tab pos="457200" algn="l"/>
                  <a:tab pos="914400" algn="l"/>
                  <a:tab pos="1371600" algn="l"/>
                  <a:tab pos="1828800" algn="l"/>
                  <a:tab pos="2286000" algn="l"/>
                  <a:tab pos="2743200" algn="l"/>
                  <a:tab pos="3200400" algn="l"/>
                  <a:tab pos="3657600" algn="l"/>
                  <a:tab pos="4114800" algn="l"/>
                  <a:tab pos="4572000" algn="l"/>
                  <a:tab pos="5029200" algn="l"/>
                  <a:tab pos="5486400" algn="l"/>
                  <a:tab pos="5943600" algn="l"/>
                  <a:tab pos="6400800" algn="l"/>
                  <a:tab pos="6858000" algn="l"/>
                  <a:tab pos="7315200" algn="l"/>
                  <a:tab pos="7772400" algn="l"/>
                  <a:tab pos="8229600" algn="l"/>
                  <a:tab pos="8686800" algn="l"/>
                  <a:tab pos="9144000" algn="l"/>
                </a:tabLst>
              </a:pPr>
              <a:r>
                <a:rPr lang="en-GB" sz="2000">
                  <a:solidFill>
                    <a:srgbClr val="000000"/>
                  </a:solidFill>
                </a:rPr>
                <a:t>S</a:t>
              </a:r>
            </a:p>
          </p:txBody>
        </p:sp>
        <p:sp>
          <p:nvSpPr>
            <p:cNvPr id="131133" name="Line 61"/>
            <p:cNvSpPr>
              <a:spLocks noChangeShapeType="1"/>
            </p:cNvSpPr>
            <p:nvPr/>
          </p:nvSpPr>
          <p:spPr bwMode="auto">
            <a:xfrm>
              <a:off x="567" y="2886"/>
              <a:ext cx="208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4" name="Line 62"/>
            <p:cNvSpPr>
              <a:spLocks noChangeShapeType="1"/>
            </p:cNvSpPr>
            <p:nvPr/>
          </p:nvSpPr>
          <p:spPr bwMode="auto">
            <a:xfrm>
              <a:off x="567" y="3138"/>
              <a:ext cx="208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5" name="Line 63"/>
            <p:cNvSpPr>
              <a:spLocks noChangeShapeType="1"/>
            </p:cNvSpPr>
            <p:nvPr/>
          </p:nvSpPr>
          <p:spPr bwMode="auto">
            <a:xfrm>
              <a:off x="567" y="3389"/>
              <a:ext cx="208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6" name="Line 64"/>
            <p:cNvSpPr>
              <a:spLocks noChangeShapeType="1"/>
            </p:cNvSpPr>
            <p:nvPr/>
          </p:nvSpPr>
          <p:spPr bwMode="auto">
            <a:xfrm>
              <a:off x="567" y="3641"/>
              <a:ext cx="208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7" name="Line 65"/>
            <p:cNvSpPr>
              <a:spLocks noChangeShapeType="1"/>
            </p:cNvSpPr>
            <p:nvPr/>
          </p:nvSpPr>
          <p:spPr bwMode="auto">
            <a:xfrm>
              <a:off x="567" y="4138"/>
              <a:ext cx="2085" cy="1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8" name="Line 66"/>
            <p:cNvSpPr>
              <a:spLocks noChangeShapeType="1"/>
            </p:cNvSpPr>
            <p:nvPr/>
          </p:nvSpPr>
          <p:spPr bwMode="auto">
            <a:xfrm>
              <a:off x="567" y="2886"/>
              <a:ext cx="1" cy="125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39" name="Line 67"/>
            <p:cNvSpPr>
              <a:spLocks noChangeShapeType="1"/>
            </p:cNvSpPr>
            <p:nvPr/>
          </p:nvSpPr>
          <p:spPr bwMode="auto">
            <a:xfrm>
              <a:off x="971" y="2886"/>
              <a:ext cx="1" cy="125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40" name="Line 68"/>
            <p:cNvSpPr>
              <a:spLocks noChangeShapeType="1"/>
            </p:cNvSpPr>
            <p:nvPr/>
          </p:nvSpPr>
          <p:spPr bwMode="auto">
            <a:xfrm>
              <a:off x="1509" y="2886"/>
              <a:ext cx="1" cy="1252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41" name="Line 69"/>
            <p:cNvSpPr>
              <a:spLocks noChangeShapeType="1"/>
            </p:cNvSpPr>
            <p:nvPr/>
          </p:nvSpPr>
          <p:spPr bwMode="auto">
            <a:xfrm>
              <a:off x="2652" y="2886"/>
              <a:ext cx="1" cy="1252"/>
            </a:xfrm>
            <a:prstGeom prst="line">
              <a:avLst/>
            </a:prstGeom>
            <a:noFill/>
            <a:ln w="2844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  <p:sp>
          <p:nvSpPr>
            <p:cNvPr id="131142" name="Line 70"/>
            <p:cNvSpPr>
              <a:spLocks noChangeShapeType="1"/>
            </p:cNvSpPr>
            <p:nvPr/>
          </p:nvSpPr>
          <p:spPr bwMode="auto">
            <a:xfrm>
              <a:off x="567" y="3889"/>
              <a:ext cx="2085" cy="1"/>
            </a:xfrm>
            <a:prstGeom prst="line">
              <a:avLst/>
            </a:prstGeom>
            <a:noFill/>
            <a:ln w="12600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en-CA"/>
            </a:p>
          </p:txBody>
        </p:sp>
      </p:grpSp>
      <p:sp>
        <p:nvSpPr>
          <p:cNvPr id="131143" name="Text Box 71"/>
          <p:cNvSpPr txBox="1">
            <a:spLocks noChangeArrowheads="1"/>
          </p:cNvSpPr>
          <p:nvPr/>
        </p:nvSpPr>
        <p:spPr bwMode="auto">
          <a:xfrm>
            <a:off x="1544638" y="692150"/>
            <a:ext cx="1820027" cy="64851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Sample=&gt; </a:t>
            </a:r>
            <a:r>
              <a:rPr lang="en-GB" sz="1800" dirty="0" smtClean="0">
                <a:solidFill>
                  <a:srgbClr val="000000"/>
                </a:solidFill>
              </a:rPr>
              <a:t>cloudy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31144" name="Text Box 72"/>
          <p:cNvSpPr txBox="1">
            <a:spLocks noChangeArrowheads="1"/>
          </p:cNvSpPr>
          <p:nvPr/>
        </p:nvSpPr>
        <p:spPr bwMode="auto">
          <a:xfrm>
            <a:off x="36513" y="3141663"/>
            <a:ext cx="3097212" cy="1030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Sprinkler</a:t>
            </a:r>
            <a:r>
              <a:rPr lang="en-GB" sz="1800" dirty="0">
                <a:solidFill>
                  <a:srgbClr val="000000"/>
                </a:solidFill>
              </a:rPr>
              <a:t> is fixed 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No sampling, but adjust weight </a:t>
            </a:r>
            <a:r>
              <a:rPr lang="en-GB" sz="1800" dirty="0">
                <a:solidFill>
                  <a:srgbClr val="9900CC"/>
                </a:solidFill>
              </a:rPr>
              <a:t>w</a:t>
            </a:r>
            <a:r>
              <a:rPr lang="en-GB" sz="1800" baseline="-25000" dirty="0">
                <a:solidFill>
                  <a:srgbClr val="9900CC"/>
                </a:solidFill>
              </a:rPr>
              <a:t>2</a:t>
            </a:r>
            <a:r>
              <a:rPr lang="en-GB" dirty="0">
                <a:solidFill>
                  <a:srgbClr val="000000"/>
                </a:solidFill>
              </a:rPr>
              <a:t> = </a:t>
            </a:r>
            <a:r>
              <a:rPr lang="en-GB" sz="1800" dirty="0">
                <a:solidFill>
                  <a:srgbClr val="9900CC"/>
                </a:solidFill>
              </a:rPr>
              <a:t>w</a:t>
            </a:r>
            <a:r>
              <a:rPr lang="en-GB" sz="1800" baseline="-25000" dirty="0">
                <a:solidFill>
                  <a:srgbClr val="9900CC"/>
                </a:solidFill>
              </a:rPr>
              <a:t>1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*  P(</a:t>
            </a:r>
            <a:r>
              <a:rPr lang="en-GB" sz="1800" dirty="0" err="1">
                <a:solidFill>
                  <a:srgbClr val="000000"/>
                </a:solidFill>
              </a:rPr>
              <a:t>sprinkler|cloudy</a:t>
            </a:r>
            <a:r>
              <a:rPr lang="en-GB" sz="1800" dirty="0">
                <a:solidFill>
                  <a:srgbClr val="000000"/>
                </a:solidFill>
              </a:rPr>
              <a:t>)</a:t>
            </a:r>
            <a:r>
              <a:rPr lang="ar-SA" sz="1800" dirty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31145" name="Text Box 73"/>
          <p:cNvSpPr txBox="1">
            <a:spLocks noChangeArrowheads="1"/>
          </p:cNvSpPr>
          <p:nvPr/>
        </p:nvSpPr>
        <p:spPr bwMode="auto">
          <a:xfrm>
            <a:off x="6013450" y="4365625"/>
            <a:ext cx="2520950" cy="6429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Random =&gt; 0.4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>
                <a:solidFill>
                  <a:srgbClr val="000000"/>
                </a:solidFill>
              </a:rPr>
              <a:t>Sample=&gt; rain</a:t>
            </a:r>
          </a:p>
        </p:txBody>
      </p:sp>
      <p:sp>
        <p:nvSpPr>
          <p:cNvPr id="131146" name="Text Box 74"/>
          <p:cNvSpPr txBox="1">
            <a:spLocks noChangeArrowheads="1"/>
          </p:cNvSpPr>
          <p:nvPr/>
        </p:nvSpPr>
        <p:spPr bwMode="auto">
          <a:xfrm>
            <a:off x="6376988" y="885825"/>
            <a:ext cx="838200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9900CC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>
                <a:solidFill>
                  <a:srgbClr val="9900CC"/>
                </a:solidFill>
              </a:rPr>
              <a:t>w</a:t>
            </a:r>
            <a:r>
              <a:rPr lang="en-GB" sz="2000" b="1" baseline="-25000">
                <a:solidFill>
                  <a:srgbClr val="9900CC"/>
                </a:solidFill>
              </a:rPr>
              <a:t>1</a:t>
            </a:r>
            <a:r>
              <a:rPr lang="en-GB" sz="2000" b="1">
                <a:solidFill>
                  <a:srgbClr val="9900CC"/>
                </a:solidFill>
              </a:rPr>
              <a:t> = 1</a:t>
            </a:r>
          </a:p>
        </p:txBody>
      </p:sp>
      <p:sp>
        <p:nvSpPr>
          <p:cNvPr id="131147" name="Text Box 75"/>
          <p:cNvSpPr txBox="1">
            <a:spLocks noChangeArrowheads="1"/>
          </p:cNvSpPr>
          <p:nvPr/>
        </p:nvSpPr>
        <p:spPr bwMode="auto">
          <a:xfrm>
            <a:off x="6383338" y="1236663"/>
            <a:ext cx="2020887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9900CC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>
                <a:solidFill>
                  <a:srgbClr val="9900CC"/>
                </a:solidFill>
              </a:rPr>
              <a:t>w</a:t>
            </a:r>
            <a:r>
              <a:rPr lang="en-GB" sz="2000" b="1" baseline="-25000">
                <a:solidFill>
                  <a:srgbClr val="9900CC"/>
                </a:solidFill>
              </a:rPr>
              <a:t>2</a:t>
            </a:r>
            <a:r>
              <a:rPr lang="en-GB" sz="2000" b="1">
                <a:solidFill>
                  <a:srgbClr val="9900CC"/>
                </a:solidFill>
              </a:rPr>
              <a:t> = w</a:t>
            </a:r>
            <a:r>
              <a:rPr lang="en-GB" sz="2000" b="1" baseline="-25000">
                <a:solidFill>
                  <a:srgbClr val="9900CC"/>
                </a:solidFill>
              </a:rPr>
              <a:t>1*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9900CC"/>
                </a:solidFill>
              </a:rPr>
              <a:t>0.1 = 0.1</a:t>
            </a:r>
          </a:p>
        </p:txBody>
      </p:sp>
      <p:sp>
        <p:nvSpPr>
          <p:cNvPr id="131148" name="Text Box 76"/>
          <p:cNvSpPr txBox="1">
            <a:spLocks noChangeArrowheads="1"/>
          </p:cNvSpPr>
          <p:nvPr/>
        </p:nvSpPr>
        <p:spPr bwMode="auto">
          <a:xfrm>
            <a:off x="4357688" y="5516563"/>
            <a:ext cx="4319587" cy="10302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i="1" dirty="0">
                <a:solidFill>
                  <a:srgbClr val="000000"/>
                </a:solidFill>
              </a:rPr>
              <a:t>Wet Grass</a:t>
            </a:r>
            <a:r>
              <a:rPr lang="en-GB" sz="1800" dirty="0">
                <a:solidFill>
                  <a:srgbClr val="000000"/>
                </a:solidFill>
              </a:rPr>
              <a:t> is fixed 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000000"/>
                </a:solidFill>
              </a:rPr>
              <a:t>No sampling, but adjust weight </a:t>
            </a:r>
          </a:p>
          <a:p>
            <a:pPr>
              <a:lnSpc>
                <a:spcPct val="100000"/>
              </a:lnSpc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1800" dirty="0">
                <a:solidFill>
                  <a:srgbClr val="9900CC"/>
                </a:solidFill>
              </a:rPr>
              <a:t>w</a:t>
            </a:r>
            <a:r>
              <a:rPr lang="en-GB" sz="1800" baseline="-25000" dirty="0">
                <a:solidFill>
                  <a:srgbClr val="9900CC"/>
                </a:solidFill>
              </a:rPr>
              <a:t>3</a:t>
            </a:r>
            <a:r>
              <a:rPr lang="en-GB" dirty="0">
                <a:solidFill>
                  <a:srgbClr val="000000"/>
                </a:solidFill>
              </a:rPr>
              <a:t> = </a:t>
            </a:r>
            <a:r>
              <a:rPr lang="en-GB" sz="1800" dirty="0">
                <a:solidFill>
                  <a:srgbClr val="9900CC"/>
                </a:solidFill>
              </a:rPr>
              <a:t>w</a:t>
            </a:r>
            <a:r>
              <a:rPr lang="en-GB" sz="1800" baseline="-25000" dirty="0">
                <a:solidFill>
                  <a:srgbClr val="9900CC"/>
                </a:solidFill>
              </a:rPr>
              <a:t>2</a:t>
            </a:r>
            <a:r>
              <a:rPr lang="en-GB" dirty="0">
                <a:solidFill>
                  <a:srgbClr val="000000"/>
                </a:solidFill>
              </a:rPr>
              <a:t> </a:t>
            </a:r>
            <a:r>
              <a:rPr lang="en-GB" sz="1800" dirty="0">
                <a:solidFill>
                  <a:srgbClr val="000000"/>
                </a:solidFill>
              </a:rPr>
              <a:t>*  P(wet-</a:t>
            </a:r>
            <a:r>
              <a:rPr lang="en-GB" sz="1800" dirty="0" err="1">
                <a:solidFill>
                  <a:srgbClr val="000000"/>
                </a:solidFill>
              </a:rPr>
              <a:t>grass|sprinkler</a:t>
            </a:r>
            <a:r>
              <a:rPr lang="en-GB" sz="1800" dirty="0">
                <a:solidFill>
                  <a:srgbClr val="000000"/>
                </a:solidFill>
              </a:rPr>
              <a:t>, rain)</a:t>
            </a:r>
            <a:r>
              <a:rPr lang="ar-SA" sz="1800" dirty="0">
                <a:solidFill>
                  <a:srgbClr val="000000"/>
                </a:solidFill>
                <a:cs typeface="Times New Roman" pitchFamily="18" charset="0"/>
              </a:rPr>
              <a:t>‏</a:t>
            </a:r>
            <a:endParaRPr lang="en-GB" sz="1800" dirty="0">
              <a:solidFill>
                <a:srgbClr val="000000"/>
              </a:solidFill>
            </a:endParaRPr>
          </a:p>
        </p:txBody>
      </p:sp>
      <p:sp>
        <p:nvSpPr>
          <p:cNvPr id="131149" name="Text Box 77"/>
          <p:cNvSpPr txBox="1">
            <a:spLocks noChangeArrowheads="1"/>
          </p:cNvSpPr>
          <p:nvPr/>
        </p:nvSpPr>
        <p:spPr bwMode="auto">
          <a:xfrm>
            <a:off x="6391275" y="1606550"/>
            <a:ext cx="2405063" cy="441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9900CC"/>
              </a:buClr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</a:pPr>
            <a:r>
              <a:rPr lang="en-GB" sz="2000" b="1">
                <a:solidFill>
                  <a:srgbClr val="9900CC"/>
                </a:solidFill>
              </a:rPr>
              <a:t>w</a:t>
            </a:r>
            <a:r>
              <a:rPr lang="en-GB" sz="2000" b="1" baseline="-25000">
                <a:solidFill>
                  <a:srgbClr val="9900CC"/>
                </a:solidFill>
              </a:rPr>
              <a:t>3</a:t>
            </a:r>
            <a:r>
              <a:rPr lang="en-GB" sz="2000" b="1">
                <a:solidFill>
                  <a:srgbClr val="9900CC"/>
                </a:solidFill>
              </a:rPr>
              <a:t> = w</a:t>
            </a:r>
            <a:r>
              <a:rPr lang="en-GB" sz="2000" b="1" baseline="-25000">
                <a:solidFill>
                  <a:srgbClr val="9900CC"/>
                </a:solidFill>
              </a:rPr>
              <a:t>2*</a:t>
            </a:r>
            <a:r>
              <a:rPr lang="en-GB" sz="2000">
                <a:solidFill>
                  <a:srgbClr val="000000"/>
                </a:solidFill>
              </a:rPr>
              <a:t> </a:t>
            </a:r>
            <a:r>
              <a:rPr lang="en-GB" sz="2000" b="1">
                <a:solidFill>
                  <a:srgbClr val="9900CC"/>
                </a:solidFill>
              </a:rPr>
              <a:t>0.99 = 0.099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14" dur="2000" fill="hold" masterRel="sameClick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15" dur="2000" fill="hold"/>
                                        <p:tgtEl>
                                          <p:spTgt spid="13109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additive="repl">
                                        <p:cTn id="39" dur="500" fill="hold" masterRel="sameClick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00FF33"/>
                                      </p:to>
                                    </p:animClr>
                                    <p:set>
                                      <p:cBhvr additive="repl">
                                        <p:cTn id="40" dur="500" fill="hold"/>
                                        <p:tgtEl>
                                          <p:spTgt spid="13110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1074" grpId="0" animBg="1"/>
      <p:bldP spid="131075" grpId="0" animBg="1"/>
      <p:bldP spid="131076" grpId="0" animBg="1"/>
      <p:bldP spid="131077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Likelihood Weighting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1000108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Font typeface="Times New Roman" pitchFamily="18" charset="0"/>
              <a:buChar char="•"/>
            </a:pPr>
            <a:endParaRPr lang="en-GB" dirty="0" smtClean="0"/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Two problems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AutoNum type="arabicParenR"/>
            </a:pPr>
            <a:r>
              <a:rPr lang="en-CA" dirty="0" smtClean="0"/>
              <a:t>Standard algorithm runs each sample in turn, all the way through the network 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time and space requirements grow with t!</a:t>
            </a:r>
          </a:p>
        </p:txBody>
      </p:sp>
      <p:pic>
        <p:nvPicPr>
          <p:cNvPr id="289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472" y="4429132"/>
            <a:ext cx="7749327" cy="1831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Likelihood Weighting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357166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AutoNum type="arabicPeriod" startAt="2"/>
            </a:pPr>
            <a:r>
              <a:rPr lang="en-CA" dirty="0" smtClean="0"/>
              <a:t>Does not work well when evidence comes “late” in the network topology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Samples are largely independent on the evidence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True in a DBN, where state variables never have evidence as parents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In the Rain network, I could observe umbrella every day, and still get  samples that are sequences of sunny days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Number of samples necessary to get good approximations  increases exponentially with </a:t>
            </a:r>
            <a:r>
              <a:rPr lang="en-CA" i="1" dirty="0" smtClean="0"/>
              <a:t>t</a:t>
            </a:r>
            <a:r>
              <a:rPr lang="en-CA" dirty="0" smtClean="0"/>
              <a:t>!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AutoNum type="arabicPeriod" startAt="2"/>
            </a:pPr>
            <a:endParaRPr lang="en-CA" dirty="0" smtClean="0"/>
          </a:p>
        </p:txBody>
      </p:sp>
      <p:pic>
        <p:nvPicPr>
          <p:cNvPr id="2897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43042" y="2714620"/>
            <a:ext cx="6540222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9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Likelihood Weighting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357166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AutoNum type="arabicPeriod" startAt="2"/>
            </a:pPr>
            <a:endParaRPr lang="en-CA" dirty="0" smtClean="0"/>
          </a:p>
        </p:txBody>
      </p:sp>
      <p:grpSp>
        <p:nvGrpSpPr>
          <p:cNvPr id="8" name="Group 7"/>
          <p:cNvGrpSpPr/>
          <p:nvPr/>
        </p:nvGrpSpPr>
        <p:grpSpPr>
          <a:xfrm>
            <a:off x="857224" y="1214422"/>
            <a:ext cx="6715172" cy="5119696"/>
            <a:chOff x="1285852" y="2428868"/>
            <a:chExt cx="5953125" cy="3905250"/>
          </a:xfrm>
        </p:grpSpPr>
        <p:pic>
          <p:nvPicPr>
            <p:cNvPr id="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285852" y="2428868"/>
              <a:ext cx="5953125" cy="3905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Rectangle 5"/>
            <p:cNvSpPr/>
            <p:nvPr/>
          </p:nvSpPr>
          <p:spPr bwMode="auto">
            <a:xfrm>
              <a:off x="2571736" y="3429000"/>
              <a:ext cx="1285884" cy="285752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CA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286116" y="5572140"/>
              <a:ext cx="3000396" cy="14287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57200" rtl="0" eaLnBrk="1" fontAlgn="base" latinLnBrk="0" hangingPunct="1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8" charset="0"/>
                <a:buNone/>
                <a:tabLst/>
              </a:pPr>
              <a:endParaRPr kumimoji="0" lang="en-CA" sz="28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Arial Unicode MS" pitchFamily="34" charset="-128"/>
                <a:cs typeface="Arial Unicode MS" pitchFamily="34" charset="-128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0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Designed to fix both problems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r>
              <a:rPr lang="en-CA" dirty="0" smtClean="0"/>
              <a:t>Run all N samples together through the network, one slice at a time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Form of filtering, where the N samples are the forward message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Essentially use the sample themselves  as an approximation of the current state distribution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No need to unroll the network, all needed is current and next slice =&gt; “constant” update per time step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STEP 0: Generate a population on N initial-state samples by  sampling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from initial state </a:t>
            </a:r>
            <a:r>
              <a:rPr lang="en-CA" i="1" dirty="0" smtClean="0"/>
              <a:t>P(</a:t>
            </a:r>
            <a:r>
              <a:rPr lang="en-CA" b="1" i="1" dirty="0" err="1" smtClean="0"/>
              <a:t>X</a:t>
            </a:r>
            <a:r>
              <a:rPr lang="en-CA" b="1" i="1" baseline="-25000" dirty="0" err="1" smtClean="0"/>
              <a:t>t</a:t>
            </a:r>
            <a:r>
              <a:rPr lang="en-CA" i="1" dirty="0" smtClean="0"/>
              <a:t>)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pic>
        <p:nvPicPr>
          <p:cNvPr id="29184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43372" y="4500570"/>
            <a:ext cx="1866902" cy="226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6429388" y="4929198"/>
            <a:ext cx="104227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chemeClr val="tx1"/>
                </a:solidFill>
              </a:rPr>
              <a:t>N = 10</a:t>
            </a:r>
            <a:endParaRPr lang="en-CA" sz="2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1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285728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STEP 1: Propagate each sample for </a:t>
            </a:r>
            <a:r>
              <a:rPr lang="en-CA" b="1" i="1" dirty="0" err="1" smtClean="0"/>
              <a:t>x</a:t>
            </a:r>
            <a:r>
              <a:rPr lang="en-CA" b="1" i="1" baseline="-25000" dirty="0" err="1" smtClean="0"/>
              <a:t>t</a:t>
            </a:r>
            <a:r>
              <a:rPr lang="en-CA" b="1" i="1" baseline="-25000" dirty="0" smtClean="0"/>
              <a:t> </a:t>
            </a:r>
            <a:r>
              <a:rPr lang="en-CA" dirty="0" smtClean="0"/>
              <a:t>forward by sampling the next state value  </a:t>
            </a:r>
            <a:r>
              <a:rPr lang="en-CA" b="1" i="1" dirty="0" smtClean="0"/>
              <a:t>x</a:t>
            </a:r>
            <a:r>
              <a:rPr lang="en-CA" b="1" i="1" baseline="-25000" dirty="0" smtClean="0"/>
              <a:t>t+1 </a:t>
            </a:r>
            <a:r>
              <a:rPr lang="en-CA" dirty="0" smtClean="0"/>
              <a:t>based on P(</a:t>
            </a:r>
            <a:r>
              <a:rPr lang="en-CA" b="1" i="1" dirty="0" smtClean="0"/>
              <a:t>X</a:t>
            </a:r>
            <a:r>
              <a:rPr lang="en-CA" b="1" i="1" baseline="-25000" dirty="0" smtClean="0"/>
              <a:t>t+1 </a:t>
            </a:r>
            <a:r>
              <a:rPr lang="en-CA" dirty="0" smtClean="0"/>
              <a:t>|</a:t>
            </a:r>
            <a:r>
              <a:rPr lang="en-CA" b="1" i="1" dirty="0" smtClean="0"/>
              <a:t>x</a:t>
            </a:r>
            <a:r>
              <a:rPr lang="en-CA" b="1" i="1" baseline="-25000" dirty="0" smtClean="0"/>
              <a:t>t+1 </a:t>
            </a:r>
            <a:r>
              <a:rPr lang="en-CA" b="1" i="1" dirty="0" smtClean="0"/>
              <a:t>)</a:t>
            </a: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pic>
        <p:nvPicPr>
          <p:cNvPr id="292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0298" y="2357430"/>
            <a:ext cx="3471614" cy="263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643702" y="2857496"/>
          <a:ext cx="1214446" cy="822960"/>
        </p:xfrm>
        <a:graphic>
          <a:graphicData uri="http://schemas.openxmlformats.org/drawingml/2006/table">
            <a:tbl>
              <a:tblPr/>
              <a:tblGrid>
                <a:gridCol w="607223"/>
                <a:gridCol w="607223"/>
              </a:tblGrid>
              <a:tr h="278734">
                <a:tc>
                  <a:txBody>
                    <a:bodyPr/>
                    <a:lstStyle/>
                    <a:p>
                      <a:pPr algn="ctr"/>
                      <a:r>
                        <a:rPr lang="en-CA" sz="1400" i="1" dirty="0" smtClean="0"/>
                        <a:t>R</a:t>
                      </a:r>
                      <a:r>
                        <a:rPr lang="en-CA" sz="1400" i="1" baseline="-25000" dirty="0" smtClean="0"/>
                        <a:t>t-1</a:t>
                      </a:r>
                      <a:endParaRPr lang="en-CA" sz="1400" i="1" baseline="-25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400" i="1" dirty="0" smtClean="0"/>
                        <a:t>P(</a:t>
                      </a:r>
                      <a:r>
                        <a:rPr lang="en-CA" sz="1400" i="1" dirty="0" err="1" smtClean="0"/>
                        <a:t>R</a:t>
                      </a:r>
                      <a:r>
                        <a:rPr lang="en-CA" sz="1400" i="1" baseline="-25000" dirty="0" err="1" smtClean="0"/>
                        <a:t>t</a:t>
                      </a:r>
                      <a:r>
                        <a:rPr lang="en-CA" sz="1400" i="1" baseline="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324">
                <a:tc>
                  <a:txBody>
                    <a:bodyPr/>
                    <a:lstStyle/>
                    <a:p>
                      <a:pPr algn="ctr"/>
                      <a:r>
                        <a:rPr lang="en-CA" sz="1400" i="1" dirty="0" smtClean="0"/>
                        <a:t>t</a:t>
                      </a:r>
                    </a:p>
                    <a:p>
                      <a:pPr algn="ctr"/>
                      <a:r>
                        <a:rPr lang="en-CA" sz="1400" i="1" dirty="0" smtClean="0"/>
                        <a:t>f</a:t>
                      </a:r>
                      <a:endParaRPr lang="en-CA" sz="1400" i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400" dirty="0" smtClean="0"/>
                        <a:t>0.7</a:t>
                      </a:r>
                    </a:p>
                    <a:p>
                      <a:pPr algn="ctr"/>
                      <a:r>
                        <a:rPr lang="en-CA" sz="1400" dirty="0" smtClean="0"/>
                        <a:t>0.3</a:t>
                      </a:r>
                      <a:endParaRPr lang="en-CA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285728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STEP 2: Weight each sample by the likelihood it assigns to the evidence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E.g. assume we observe </a:t>
            </a:r>
            <a:r>
              <a:rPr lang="en-CA" b="1" i="1" dirty="0" smtClean="0">
                <a:solidFill>
                  <a:schemeClr val="accent6"/>
                </a:solidFill>
              </a:rPr>
              <a:t>not umbrella </a:t>
            </a:r>
            <a:r>
              <a:rPr lang="en-CA" dirty="0" smtClean="0"/>
              <a:t>at t+1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pic>
        <p:nvPicPr>
          <p:cNvPr id="29389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57290" y="2857496"/>
            <a:ext cx="48958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6643702" y="3427414"/>
          <a:ext cx="1071570" cy="751522"/>
        </p:xfrm>
        <a:graphic>
          <a:graphicData uri="http://schemas.openxmlformats.org/drawingml/2006/table">
            <a:tbl>
              <a:tblPr/>
              <a:tblGrid>
                <a:gridCol w="535785"/>
                <a:gridCol w="535785"/>
              </a:tblGrid>
              <a:tr h="278341">
                <a:tc>
                  <a:txBody>
                    <a:bodyPr/>
                    <a:lstStyle/>
                    <a:p>
                      <a:pPr algn="ctr"/>
                      <a:r>
                        <a:rPr lang="en-CA" sz="1200" i="1" dirty="0" err="1" smtClean="0"/>
                        <a:t>R</a:t>
                      </a:r>
                      <a:r>
                        <a:rPr lang="en-CA" sz="1200" i="1" baseline="-25000" dirty="0" err="1" smtClean="0"/>
                        <a:t>t</a:t>
                      </a:r>
                      <a:endParaRPr lang="en-CA" sz="1200" i="1" baseline="-25000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200" i="1" dirty="0" smtClean="0"/>
                        <a:t>P(</a:t>
                      </a:r>
                      <a:r>
                        <a:rPr lang="en-CA" sz="1200" i="1" dirty="0" err="1" smtClean="0"/>
                        <a:t>U</a:t>
                      </a:r>
                      <a:r>
                        <a:rPr lang="en-CA" sz="1200" i="1" baseline="-25000" dirty="0" err="1" smtClean="0"/>
                        <a:t>t</a:t>
                      </a:r>
                      <a:r>
                        <a:rPr lang="en-CA" sz="1200" i="1" baseline="0" dirty="0" smtClean="0"/>
                        <a:t>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3181">
                <a:tc>
                  <a:txBody>
                    <a:bodyPr/>
                    <a:lstStyle/>
                    <a:p>
                      <a:pPr algn="ctr"/>
                      <a:r>
                        <a:rPr lang="en-CA" sz="1200" i="1" dirty="0" smtClean="0"/>
                        <a:t>t</a:t>
                      </a:r>
                    </a:p>
                    <a:p>
                      <a:pPr algn="ctr"/>
                      <a:r>
                        <a:rPr lang="en-CA" sz="1200" i="1" dirty="0" smtClean="0"/>
                        <a:t>f</a:t>
                      </a:r>
                      <a:endParaRPr lang="en-CA" sz="1200" i="1" dirty="0"/>
                    </a:p>
                  </a:txBody>
                  <a:tcPr>
                    <a:lnL w="12700" cmpd="sng">
                      <a:solidFill>
                        <a:schemeClr val="tx1"/>
                      </a:solidFill>
                      <a:prstDash val="soli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sz="1200" dirty="0" smtClean="0"/>
                        <a:t>0.9</a:t>
                      </a:r>
                    </a:p>
                    <a:p>
                      <a:pPr algn="ctr"/>
                      <a:r>
                        <a:rPr lang="en-CA" sz="1200" dirty="0" smtClean="0"/>
                        <a:t>0.2</a:t>
                      </a:r>
                      <a:endParaRPr lang="en-CA" sz="12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chemeClr val="tx1"/>
                      </a:solidFill>
                      <a:prstDash val="solid"/>
                    </a:lnR>
                    <a:lnT w="12700" cmpd="sng">
                      <a:solidFill>
                        <a:schemeClr val="tx1"/>
                      </a:solidFill>
                      <a:prstDash val="solid"/>
                    </a:lnT>
                    <a:lnB w="12700" cmpd="sng">
                      <a:solidFill>
                        <a:schemeClr val="tx1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-214338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Now we need to take care of problem #2: generate samples that are a better simulation of reality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IDEA: Focus the set of samples on the high probability regions of the state space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Throw away samples with very low weight according to evidence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Replicate those with high weight, to obtain a sample closer to reality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STEP 3: Create a new sample from the population at </a:t>
            </a:r>
            <a:r>
              <a:rPr lang="en-CA" b="1" i="1" dirty="0" smtClean="0"/>
              <a:t>X</a:t>
            </a:r>
            <a:r>
              <a:rPr lang="en-CA" b="1" i="1" baseline="-25000" dirty="0" smtClean="0"/>
              <a:t>t+1,</a:t>
            </a:r>
            <a:r>
              <a:rPr lang="en-CA" b="1" i="1" dirty="0" smtClean="0"/>
              <a:t> </a:t>
            </a:r>
            <a:r>
              <a:rPr lang="en-CA" i="1" dirty="0" smtClean="0"/>
              <a:t>i.e.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i="1" dirty="0" smtClean="0"/>
              <a:t>resample the population so that the probability that each sample is selected is proportional to its weight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-214338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STEP 3: Create a new sample from the population at </a:t>
            </a:r>
            <a:r>
              <a:rPr lang="en-CA" b="1" i="1" dirty="0" smtClean="0"/>
              <a:t>X</a:t>
            </a:r>
            <a:r>
              <a:rPr lang="en-CA" b="1" i="1" baseline="-25000" dirty="0" smtClean="0"/>
              <a:t>t+1,</a:t>
            </a:r>
            <a:r>
              <a:rPr lang="en-CA" b="1" i="1" dirty="0" smtClean="0"/>
              <a:t> </a:t>
            </a:r>
            <a:r>
              <a:rPr lang="en-CA" i="1" dirty="0" smtClean="0"/>
              <a:t>i.e.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i="1" dirty="0" smtClean="0"/>
              <a:t>resample the population so that the probability that each sample is selected is proportional to its weight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pic>
        <p:nvPicPr>
          <p:cNvPr id="29491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500306"/>
            <a:ext cx="8220865" cy="30003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214282" y="5072074"/>
            <a:ext cx="8929718" cy="865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457200" rtl="0" eaLnBrk="1" fontAlgn="base" latinLnBrk="0" hangingPunct="1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None/>
              <a:tabLst/>
              <a:defRPr/>
            </a:pPr>
            <a:endParaRPr kumimoji="0" lang="en-GB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457200" marR="0" lvl="0" indent="-457200" algn="l" defTabSz="457200" rtl="0" eaLnBrk="1" fontAlgn="base" latinLnBrk="0" hangingPunct="1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"/>
              <a:tabLst/>
              <a:defRPr/>
            </a:pPr>
            <a:r>
              <a:rPr kumimoji="0" lang="en-CA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Start the Particle Filtering</a:t>
            </a:r>
            <a:r>
              <a:rPr kumimoji="0" lang="en-CA" sz="2400" b="0" i="0" u="none" strike="noStrike" kern="0" cap="none" spc="0" normalizeH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cycle again from the new sample</a:t>
            </a:r>
            <a:endParaRPr kumimoji="0" lang="en-CA" sz="24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457200" rtl="0" eaLnBrk="1" fontAlgn="base" latinLnBrk="0" hangingPunct="1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endParaRPr kumimoji="0" lang="en-CA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857250" marR="0" lvl="1" indent="-457200" algn="l" defTabSz="457200" rtl="0" eaLnBrk="1" fontAlgn="base" latinLnBrk="0" hangingPunct="1">
              <a:lnSpc>
                <a:spcPct val="100000"/>
              </a:lnSpc>
              <a:spcBef>
                <a:spcPct val="45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+mj-lt"/>
              <a:buAutoNum type="arabicPeriod"/>
              <a:tabLst/>
              <a:defRPr/>
            </a:pPr>
            <a:endParaRPr kumimoji="0" lang="en-CA" sz="2000" b="0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4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Particle Filtering</a:t>
            </a:r>
            <a:endParaRPr lang="en-CA" dirty="0"/>
          </a:p>
        </p:txBody>
      </p:sp>
      <p:pic>
        <p:nvPicPr>
          <p:cNvPr id="288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00" y="1238817"/>
            <a:ext cx="6357982" cy="4998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Part-of-Speech (PoS) Tagging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250825" y="620713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Given a text in natural language, label (</a:t>
            </a:r>
            <a:r>
              <a:rPr lang="en-GB" sz="2400" i="1">
                <a:solidFill>
                  <a:srgbClr val="000000"/>
                </a:solidFill>
              </a:rPr>
              <a:t>tag</a:t>
            </a:r>
            <a:r>
              <a:rPr lang="en-GB" sz="2400">
                <a:solidFill>
                  <a:srgbClr val="000000"/>
                </a:solidFill>
              </a:rPr>
              <a:t>) each word with its syntactic category 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E.g, Noun, verb, pronoun, preposition, adjective, adverb, article, conjunction</a:t>
            </a:r>
            <a:endParaRPr lang="en-GB" sz="2000">
              <a:solidFill>
                <a:srgbClr val="000000"/>
              </a:solidFill>
            </a:endParaRP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 b="1" i="1">
                <a:solidFill>
                  <a:schemeClr val="accent2"/>
                </a:solidFill>
              </a:rPr>
              <a:t>Input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Brainpower, not physical plant, is now a firm's chief asset.</a:t>
            </a: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0275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0825" y="3284538"/>
            <a:ext cx="7772400" cy="1447800"/>
          </a:xfrm>
          <a:ln/>
        </p:spPr>
        <p:txBody>
          <a:bodyPr/>
          <a:lstStyle/>
          <a:p>
            <a:r>
              <a:rPr lang="en-US" b="1" i="1">
                <a:solidFill>
                  <a:schemeClr val="accent2"/>
                </a:solidFill>
              </a:rPr>
              <a:t>Output</a:t>
            </a:r>
          </a:p>
          <a:p>
            <a:pPr lvl="1"/>
            <a:r>
              <a:rPr lang="en-US"/>
              <a:t>Brainpower_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,_, not_</a:t>
            </a:r>
            <a:r>
              <a:rPr lang="en-US">
                <a:solidFill>
                  <a:schemeClr val="accent2"/>
                </a:solidFill>
              </a:rPr>
              <a:t>RB</a:t>
            </a:r>
            <a:r>
              <a:rPr lang="en-US"/>
              <a:t> physical_</a:t>
            </a:r>
            <a:r>
              <a:rPr lang="en-US">
                <a:solidFill>
                  <a:schemeClr val="accent2"/>
                </a:solidFill>
              </a:rPr>
              <a:t>JJ</a:t>
            </a:r>
            <a:r>
              <a:rPr lang="en-US"/>
              <a:t> plant_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,_, is_</a:t>
            </a:r>
            <a:r>
              <a:rPr lang="en-US">
                <a:solidFill>
                  <a:schemeClr val="accent2"/>
                </a:solidFill>
              </a:rPr>
              <a:t>VBZ</a:t>
            </a:r>
            <a:r>
              <a:rPr lang="en-US"/>
              <a:t> now_</a:t>
            </a:r>
            <a:r>
              <a:rPr lang="en-US">
                <a:solidFill>
                  <a:schemeClr val="accent2"/>
                </a:solidFill>
              </a:rPr>
              <a:t>RB</a:t>
            </a:r>
            <a:r>
              <a:rPr lang="en-US"/>
              <a:t> a_</a:t>
            </a:r>
            <a:r>
              <a:rPr lang="en-US">
                <a:solidFill>
                  <a:schemeClr val="accent2"/>
                </a:solidFill>
              </a:rPr>
              <a:t>DT</a:t>
            </a:r>
            <a:r>
              <a:rPr lang="en-US"/>
              <a:t> firm_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's_</a:t>
            </a:r>
            <a:r>
              <a:rPr lang="en-US">
                <a:solidFill>
                  <a:schemeClr val="accent2"/>
                </a:solidFill>
              </a:rPr>
              <a:t>POS</a:t>
            </a:r>
            <a:r>
              <a:rPr lang="en-US"/>
              <a:t> chief_</a:t>
            </a:r>
            <a:r>
              <a:rPr lang="en-US">
                <a:solidFill>
                  <a:schemeClr val="accent2"/>
                </a:solidFill>
              </a:rPr>
              <a:t>JJ</a:t>
            </a:r>
            <a:r>
              <a:rPr lang="en-US"/>
              <a:t> asset_</a:t>
            </a:r>
            <a:r>
              <a:rPr lang="en-US">
                <a:solidFill>
                  <a:schemeClr val="accent2"/>
                </a:solidFill>
              </a:rPr>
              <a:t>NN</a:t>
            </a:r>
            <a:r>
              <a:rPr lang="en-US"/>
              <a:t> ._.</a:t>
            </a:r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179388" y="4652963"/>
            <a:ext cx="9144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None/>
            </a:pPr>
            <a:r>
              <a:rPr lang="en-US" sz="2400" b="1">
                <a:solidFill>
                  <a:schemeClr val="tx1"/>
                </a:solidFill>
              </a:rPr>
              <a:t>Tag meanings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000">
                <a:solidFill>
                  <a:schemeClr val="accent2"/>
                </a:solidFill>
              </a:rPr>
              <a:t>NNP </a:t>
            </a:r>
            <a:r>
              <a:rPr lang="en-US" sz="2000">
                <a:solidFill>
                  <a:srgbClr val="000000"/>
                </a:solidFill>
              </a:rPr>
              <a:t>(Proper Noun singular), </a:t>
            </a:r>
            <a:r>
              <a:rPr lang="en-US" sz="2000">
                <a:solidFill>
                  <a:schemeClr val="accent2"/>
                </a:solidFill>
              </a:rPr>
              <a:t>RB </a:t>
            </a:r>
            <a:r>
              <a:rPr lang="en-US" sz="2000">
                <a:solidFill>
                  <a:srgbClr val="000000"/>
                </a:solidFill>
              </a:rPr>
              <a:t>(Adverb), </a:t>
            </a:r>
            <a:r>
              <a:rPr lang="en-US" sz="2000">
                <a:solidFill>
                  <a:schemeClr val="accent2"/>
                </a:solidFill>
              </a:rPr>
              <a:t>JJ </a:t>
            </a:r>
            <a:r>
              <a:rPr lang="en-US" sz="2000">
                <a:solidFill>
                  <a:srgbClr val="000000"/>
                </a:solidFill>
              </a:rPr>
              <a:t>(Adjective), </a:t>
            </a:r>
            <a:r>
              <a:rPr lang="en-US" sz="2000">
                <a:solidFill>
                  <a:schemeClr val="accent2"/>
                </a:solidFill>
              </a:rPr>
              <a:t>NN </a:t>
            </a:r>
            <a:r>
              <a:rPr lang="en-US" sz="2000">
                <a:solidFill>
                  <a:srgbClr val="000000"/>
                </a:solidFill>
              </a:rPr>
              <a:t>(Noun sing. or mass), </a:t>
            </a:r>
            <a:r>
              <a:rPr lang="en-US" sz="2000">
                <a:solidFill>
                  <a:schemeClr val="accent2"/>
                </a:solidFill>
              </a:rPr>
              <a:t>VBZ </a:t>
            </a:r>
            <a:r>
              <a:rPr lang="en-US" sz="2000">
                <a:solidFill>
                  <a:srgbClr val="000000"/>
                </a:solidFill>
              </a:rPr>
              <a:t>(Verb, 3 person singular present), </a:t>
            </a:r>
            <a:r>
              <a:rPr lang="en-US" sz="2000">
                <a:solidFill>
                  <a:schemeClr val="accent2"/>
                </a:solidFill>
              </a:rPr>
              <a:t>DT </a:t>
            </a:r>
            <a:r>
              <a:rPr lang="en-US" sz="2000">
                <a:solidFill>
                  <a:srgbClr val="000000"/>
                </a:solidFill>
              </a:rPr>
              <a:t>(Determiner), </a:t>
            </a:r>
            <a:r>
              <a:rPr lang="en-US" sz="2000">
                <a:solidFill>
                  <a:schemeClr val="accent2"/>
                </a:solidFill>
              </a:rPr>
              <a:t>POS </a:t>
            </a:r>
            <a:r>
              <a:rPr lang="en-US" sz="2000">
                <a:solidFill>
                  <a:srgbClr val="000000"/>
                </a:solidFill>
              </a:rPr>
              <a:t>(Possessive ending),  </a:t>
            </a:r>
            <a:r>
              <a:rPr lang="en-US" sz="2000">
                <a:solidFill>
                  <a:schemeClr val="accent2"/>
                </a:solidFill>
              </a:rPr>
              <a:t>. </a:t>
            </a:r>
            <a:r>
              <a:rPr lang="en-US" sz="2000">
                <a:solidFill>
                  <a:srgbClr val="000000"/>
                </a:solidFill>
              </a:rPr>
              <a:t>(sentence-final punctuation)</a:t>
            </a:r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539750" y="2565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0" y="2060575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endParaRPr lang="en-US" sz="2400" b="1" i="1">
              <a:solidFill>
                <a:schemeClr val="accent2"/>
              </a:solidFill>
            </a:endParaRPr>
          </a:p>
        </p:txBody>
      </p:sp>
      <p:sp>
        <p:nvSpPr>
          <p:cNvPr id="202760" name="Line 8"/>
          <p:cNvSpPr>
            <a:spLocks noChangeShapeType="1"/>
          </p:cNvSpPr>
          <p:nvPr/>
        </p:nvSpPr>
        <p:spPr bwMode="auto">
          <a:xfrm>
            <a:off x="3995738" y="2997200"/>
            <a:ext cx="0" cy="6096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CA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7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2756" grpId="0" build="p"/>
      <p:bldP spid="202757" grpId="0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0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3286116" y="4668912"/>
            <a:ext cx="1042273" cy="4247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2400" dirty="0" smtClean="0">
                <a:solidFill>
                  <a:schemeClr val="tx1"/>
                </a:solidFill>
              </a:rPr>
              <a:t>N = 10</a:t>
            </a:r>
            <a:endParaRPr lang="en-CA" sz="24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0" y="2786058"/>
            <a:ext cx="8858248" cy="1714512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14810" y="3571876"/>
            <a:ext cx="1866902" cy="22605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0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3357562"/>
            <a:ext cx="8858248" cy="11430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71868" y="3857628"/>
            <a:ext cx="3471614" cy="26384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0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3643314"/>
            <a:ext cx="8858248" cy="85725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422" y="3857628"/>
            <a:ext cx="4895850" cy="245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Particle Filtering</a:t>
            </a:r>
            <a:endParaRPr lang="en-US" b="0" dirty="0"/>
          </a:p>
        </p:txBody>
      </p:sp>
      <p:sp>
        <p:nvSpPr>
          <p:cNvPr id="24576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0"/>
            <a:ext cx="8929718" cy="865187"/>
          </a:xfrm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314670" y="4000504"/>
            <a:ext cx="7829330" cy="2857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3357562"/>
            <a:ext cx="8858248" cy="1143008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2857496"/>
            <a:ext cx="8929718" cy="865187"/>
          </a:xfrm>
          <a:solidFill>
            <a:schemeClr val="bg1"/>
          </a:solidFill>
          <a:ln/>
        </p:spPr>
        <p:txBody>
          <a:bodyPr/>
          <a:lstStyle/>
          <a:p>
            <a:pPr marL="342900" indent="-342900">
              <a:lnSpc>
                <a:spcPct val="100000"/>
              </a:lnSpc>
              <a:spcBef>
                <a:spcPct val="45000"/>
              </a:spcBef>
              <a:buNone/>
            </a:pPr>
            <a:endParaRPr lang="en-GB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Let’s assume that the sample population starts with a correct representation of  </a:t>
            </a:r>
            <a:r>
              <a:rPr lang="en-CA" b="1" dirty="0" smtClean="0"/>
              <a:t>f</a:t>
            </a:r>
            <a:r>
              <a:rPr lang="en-CA" baseline="-25000" dirty="0" smtClean="0"/>
              <a:t>1:t</a:t>
            </a:r>
            <a:r>
              <a:rPr lang="en-CA" dirty="0" smtClean="0"/>
              <a:t>= </a:t>
            </a:r>
            <a:r>
              <a:rPr lang="en-CA" b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If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is the number of samples in </a:t>
            </a:r>
            <a:r>
              <a:rPr lang="en-CA" b="1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dirty="0" smtClean="0"/>
              <a:t> after observations 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i="1" baseline="-25000" dirty="0" smtClean="0"/>
              <a:t>                            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=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)/</a:t>
            </a:r>
            <a:r>
              <a:rPr lang="en-CA" i="1" dirty="0" smtClean="0"/>
              <a:t>N     </a:t>
            </a:r>
            <a:r>
              <a:rPr lang="en-CA" dirty="0" smtClean="0"/>
              <a:t>for large N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11" name="Action Button: End 10">
            <a:hlinkClick r:id="rId4" action="ppaction://hlinksldjump" highlightClick="1"/>
          </p:cNvPr>
          <p:cNvSpPr/>
          <p:nvPr/>
        </p:nvSpPr>
        <p:spPr bwMode="auto">
          <a:xfrm>
            <a:off x="7358082" y="5929330"/>
            <a:ext cx="142876" cy="142876"/>
          </a:xfrm>
          <a:prstGeom prst="actionButtonEn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3357562"/>
            <a:ext cx="8858248" cy="1214446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3429000"/>
            <a:ext cx="8929718" cy="293683"/>
          </a:xfrm>
          <a:noFill/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Now we propagate each sample forward by sampling the state variables at </a:t>
            </a:r>
            <a:r>
              <a:rPr lang="en-CA" i="1" dirty="0" smtClean="0"/>
              <a:t>t+1</a:t>
            </a:r>
            <a:r>
              <a:rPr lang="en-CA" dirty="0" smtClean="0"/>
              <a:t> given the values of the samples in </a:t>
            </a:r>
            <a:r>
              <a:rPr lang="en-CA" i="1" dirty="0" smtClean="0"/>
              <a:t>t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Number of samples reaching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 </a:t>
            </a:r>
            <a:r>
              <a:rPr lang="en-CA" dirty="0" smtClean="0"/>
              <a:t>from each </a:t>
            </a:r>
            <a:r>
              <a:rPr lang="en-CA" b="1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dirty="0" smtClean="0"/>
              <a:t> </a:t>
            </a:r>
            <a:r>
              <a:rPr lang="en-CA" dirty="0" smtClean="0"/>
              <a:t>is the transition probability times the population of </a:t>
            </a:r>
            <a:r>
              <a:rPr lang="en-CA" b="1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. 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Thus, total samples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i="1" baseline="-25000" dirty="0" smtClean="0"/>
              <a:t>                                       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 =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9" name="Action Button: End 8">
            <a:hlinkClick r:id="rId4" action="ppaction://hlinksldjump" highlightClick="1"/>
          </p:cNvPr>
          <p:cNvSpPr/>
          <p:nvPr/>
        </p:nvSpPr>
        <p:spPr bwMode="auto">
          <a:xfrm>
            <a:off x="7929586" y="6357958"/>
            <a:ext cx="142876" cy="142876"/>
          </a:xfrm>
          <a:prstGeom prst="actionButtonEnd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3643314"/>
            <a:ext cx="8858248" cy="92869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3786190"/>
            <a:ext cx="8929718" cy="293683"/>
          </a:xfrm>
          <a:solidFill>
            <a:schemeClr val="bg1"/>
          </a:solidFill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A sample in state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</a:t>
            </a:r>
            <a:r>
              <a:rPr lang="en-CA" dirty="0" smtClean="0"/>
              <a:t>receives weight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Thus, total weight of samples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 </a:t>
            </a:r>
            <a:r>
              <a:rPr lang="en-CA" dirty="0" smtClean="0"/>
              <a:t>after seeing </a:t>
            </a:r>
            <a:r>
              <a:rPr lang="en-CA" b="1" dirty="0" smtClean="0"/>
              <a:t>e</a:t>
            </a:r>
            <a:r>
              <a:rPr lang="en-CA" i="1" baseline="-25000" dirty="0" smtClean="0"/>
              <a:t>t+1 </a:t>
            </a:r>
            <a:r>
              <a:rPr lang="en-CA" dirty="0" smtClean="0"/>
              <a:t> is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i="1" baseline="-25000" dirty="0" smtClean="0"/>
              <a:t>                                        </a:t>
            </a:r>
            <a:r>
              <a:rPr lang="en-CA" i="1" dirty="0" smtClean="0"/>
              <a:t>W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 =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pic>
        <p:nvPicPr>
          <p:cNvPr id="6" name="Picture 5" descr="ParticleFiltering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857232"/>
            <a:ext cx="8643998" cy="36195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auto">
          <a:xfrm>
            <a:off x="0" y="4357694"/>
            <a:ext cx="8858248" cy="2143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4429132"/>
            <a:ext cx="8929718" cy="293683"/>
          </a:xfrm>
          <a:solidFill>
            <a:schemeClr val="bg1"/>
          </a:solidFill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Now for resampling</a:t>
            </a: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0" y="4357694"/>
            <a:ext cx="8858248" cy="2143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500042"/>
            <a:ext cx="8929718" cy="293683"/>
          </a:xfrm>
          <a:noFill/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For resampling, each sample is replicated with probability proportional to its weight.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Thus, number of samples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</a:t>
            </a:r>
            <a:r>
              <a:rPr lang="en-CA" dirty="0" smtClean="0"/>
              <a:t>after resampling is proportional to the total weight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 </a:t>
            </a:r>
            <a:r>
              <a:rPr lang="en-CA" dirty="0" smtClean="0"/>
              <a:t>before resampling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i="1" dirty="0" smtClean="0"/>
              <a:t>      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)/</a:t>
            </a:r>
            <a:r>
              <a:rPr lang="en-CA" i="1" dirty="0" smtClean="0"/>
              <a:t>N</a:t>
            </a:r>
            <a:r>
              <a:rPr lang="en-CA" dirty="0" smtClean="0"/>
              <a:t> = </a:t>
            </a:r>
            <a:r>
              <a:rPr lang="el-GR" dirty="0" smtClean="0"/>
              <a:t>α</a:t>
            </a:r>
            <a:r>
              <a:rPr lang="en-CA" dirty="0" smtClean="0"/>
              <a:t> </a:t>
            </a:r>
            <a:r>
              <a:rPr lang="en-CA" i="1" dirty="0" smtClean="0"/>
              <a:t>W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l-GR" dirty="0" smtClean="0"/>
              <a:t>α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l-GR" dirty="0" smtClean="0"/>
              <a:t>α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= </a:t>
            </a:r>
            <a:r>
              <a:rPr lang="el-GR" dirty="0" smtClean="0"/>
              <a:t>α</a:t>
            </a:r>
            <a:r>
              <a:rPr lang="en-CA" i="1" dirty="0" smtClean="0"/>
              <a:t>N</a:t>
            </a:r>
            <a:r>
              <a:rPr lang="el-GR" dirty="0" smtClean="0"/>
              <a:t>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= </a:t>
            </a:r>
            <a:r>
              <a:rPr lang="el-GR" dirty="0" smtClean="0"/>
              <a:t>α</a:t>
            </a:r>
            <a:r>
              <a:rPr lang="en-CA" dirty="0" smtClean="0"/>
              <a:t>’P(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Sample population after one cycle correctly represents the forward message at </a:t>
            </a:r>
            <a:r>
              <a:rPr lang="en-CA" i="1" dirty="0" smtClean="0"/>
              <a:t>t+1</a:t>
            </a:r>
            <a:r>
              <a:rPr lang="en-CA" dirty="0" smtClean="0"/>
              <a:t>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11" name="Action Button: Forward or Next 10">
            <a:hlinkClick r:id="rId3" action="ppaction://hlinksldjump" highlightClick="1"/>
          </p:cNvPr>
          <p:cNvSpPr/>
          <p:nvPr/>
        </p:nvSpPr>
        <p:spPr bwMode="auto">
          <a:xfrm>
            <a:off x="7500958" y="4000504"/>
            <a:ext cx="285752" cy="142876"/>
          </a:xfrm>
          <a:prstGeom prst="actionButtonForwardNex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Action Button: Forward or Next 11">
            <a:hlinkClick r:id="rId4" action="ppaction://hlinksldjump" highlightClick="1"/>
          </p:cNvPr>
          <p:cNvSpPr/>
          <p:nvPr/>
        </p:nvSpPr>
        <p:spPr bwMode="auto">
          <a:xfrm>
            <a:off x="7643834" y="4572008"/>
            <a:ext cx="285752" cy="142876"/>
          </a:xfrm>
          <a:prstGeom prst="actionButtonForwardNex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Particle Filtering Consistent?</a:t>
            </a:r>
            <a:endParaRPr lang="en-US" b="0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0" y="4357694"/>
            <a:ext cx="8858248" cy="214314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500042"/>
            <a:ext cx="8929718" cy="293683"/>
          </a:xfrm>
          <a:noFill/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For resampling, each sample is replicated with probability proportional to its weight.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Thus, number of samples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</a:t>
            </a:r>
            <a:r>
              <a:rPr lang="en-CA" dirty="0" smtClean="0"/>
              <a:t>after resampling is proportional to the total weight in </a:t>
            </a:r>
            <a:r>
              <a:rPr lang="en-CA" b="1" dirty="0" smtClean="0"/>
              <a:t>x</a:t>
            </a:r>
            <a:r>
              <a:rPr lang="en-CA" i="1" baseline="-25000" dirty="0" smtClean="0"/>
              <a:t>t+1  </a:t>
            </a:r>
            <a:r>
              <a:rPr lang="en-CA" dirty="0" smtClean="0"/>
              <a:t>before resampling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i="1" dirty="0" smtClean="0"/>
              <a:t>      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)/</a:t>
            </a:r>
            <a:r>
              <a:rPr lang="en-CA" i="1" dirty="0" smtClean="0"/>
              <a:t>N</a:t>
            </a:r>
            <a:r>
              <a:rPr lang="en-CA" dirty="0" smtClean="0"/>
              <a:t> = </a:t>
            </a:r>
            <a:r>
              <a:rPr lang="el-GR" dirty="0" smtClean="0"/>
              <a:t>α</a:t>
            </a:r>
            <a:r>
              <a:rPr lang="en-CA" dirty="0" smtClean="0"/>
              <a:t> </a:t>
            </a:r>
            <a:r>
              <a:rPr lang="en-CA" i="1" dirty="0" smtClean="0"/>
              <a:t>W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l-GR" dirty="0" smtClean="0"/>
              <a:t>α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l-GR" dirty="0" smtClean="0"/>
              <a:t>α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N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= </a:t>
            </a:r>
            <a:r>
              <a:rPr lang="el-GR" dirty="0" smtClean="0"/>
              <a:t>α</a:t>
            </a:r>
            <a:r>
              <a:rPr lang="en-CA" i="1" dirty="0" smtClean="0"/>
              <a:t>N</a:t>
            </a:r>
            <a:r>
              <a:rPr lang="el-GR" dirty="0" smtClean="0"/>
              <a:t> </a:t>
            </a:r>
            <a:r>
              <a:rPr lang="en-CA" dirty="0" smtClean="0"/>
              <a:t> 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= </a:t>
            </a:r>
            <a:r>
              <a:rPr lang="el-GR" dirty="0" smtClean="0"/>
              <a:t>α</a:t>
            </a:r>
            <a:r>
              <a:rPr lang="en-CA" dirty="0" smtClean="0"/>
              <a:t>’P(</a:t>
            </a:r>
            <a:r>
              <a:rPr lang="en-CA" b="1" dirty="0" smtClean="0"/>
              <a:t>e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) ∑</a:t>
            </a:r>
            <a:r>
              <a:rPr lang="en-CA" i="1" baseline="-25000" dirty="0" smtClean="0"/>
              <a:t> </a:t>
            </a:r>
            <a:r>
              <a:rPr lang="en-CA" b="1" baseline="-25000" dirty="0" err="1" smtClean="0"/>
              <a:t>x</a:t>
            </a:r>
            <a:r>
              <a:rPr lang="en-CA" i="1" baseline="-25000" dirty="0" err="1" smtClean="0"/>
              <a:t>t</a:t>
            </a:r>
            <a:r>
              <a:rPr lang="en-CA" i="1" baseline="-25000" dirty="0" smtClean="0"/>
              <a:t> </a:t>
            </a:r>
            <a:r>
              <a:rPr lang="en-CA" dirty="0" smtClean="0"/>
              <a:t>P(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)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  <a:buNone/>
            </a:pPr>
            <a:r>
              <a:rPr lang="en-CA" dirty="0" smtClean="0"/>
              <a:t>                               = </a:t>
            </a:r>
            <a:r>
              <a:rPr lang="en-CA" i="1" dirty="0" smtClean="0"/>
              <a:t>P</a:t>
            </a:r>
            <a:r>
              <a:rPr lang="en-CA" dirty="0" smtClean="0"/>
              <a:t>(</a:t>
            </a:r>
            <a:r>
              <a:rPr lang="en-CA" b="1" dirty="0" smtClean="0"/>
              <a:t>x</a:t>
            </a:r>
            <a:r>
              <a:rPr lang="en-CA" i="1" baseline="-25000" dirty="0" smtClean="0"/>
              <a:t>t+1</a:t>
            </a:r>
            <a:r>
              <a:rPr lang="en-CA" dirty="0" smtClean="0"/>
              <a:t>|</a:t>
            </a:r>
            <a:r>
              <a:rPr lang="en-CA" b="1" dirty="0" smtClean="0"/>
              <a:t>e</a:t>
            </a:r>
            <a:r>
              <a:rPr lang="en-CA" i="1" baseline="-25000" dirty="0" smtClean="0"/>
              <a:t>1:t+1</a:t>
            </a:r>
            <a:r>
              <a:rPr lang="en-CA" dirty="0" smtClean="0"/>
              <a:t>)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Sample population after one cycle correctly represents the forward message at </a:t>
            </a:r>
            <a:r>
              <a:rPr lang="en-CA" i="1" dirty="0" smtClean="0"/>
              <a:t>t+1</a:t>
            </a:r>
            <a:r>
              <a:rPr lang="en-CA" dirty="0" smtClean="0"/>
              <a:t> 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i="1" dirty="0" smtClean="0"/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11" name="Action Button: Forward or Next 10">
            <a:hlinkClick r:id="rId3" action="ppaction://hlinksldjump" highlightClick="1"/>
          </p:cNvPr>
          <p:cNvSpPr/>
          <p:nvPr/>
        </p:nvSpPr>
        <p:spPr bwMode="auto">
          <a:xfrm>
            <a:off x="7500958" y="4000504"/>
            <a:ext cx="285752" cy="142876"/>
          </a:xfrm>
          <a:prstGeom prst="actionButtonForwardNex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Action Button: Forward or Next 11">
            <a:hlinkClick r:id="rId4" action="ppaction://hlinksldjump" highlightClick="1"/>
          </p:cNvPr>
          <p:cNvSpPr/>
          <p:nvPr/>
        </p:nvSpPr>
        <p:spPr bwMode="auto">
          <a:xfrm>
            <a:off x="7643834" y="4572008"/>
            <a:ext cx="285752" cy="142876"/>
          </a:xfrm>
          <a:prstGeom prst="actionButtonForwardNex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572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</a:pPr>
            <a:endParaRPr kumimoji="0" lang="en-CA" sz="28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8" charset="0"/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Why?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250825" y="620713"/>
            <a:ext cx="8893175" cy="1152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Part-of-speech (also known as </a:t>
            </a:r>
            <a:r>
              <a:rPr lang="en-US" sz="2400" i="1">
                <a:solidFill>
                  <a:srgbClr val="000000"/>
                </a:solidFill>
              </a:rPr>
              <a:t>word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syntactic category, </a:t>
            </a:r>
            <a:r>
              <a:rPr lang="en-US" sz="2400">
                <a:solidFill>
                  <a:srgbClr val="000000"/>
                </a:solidFill>
              </a:rPr>
              <a:t> </a:t>
            </a:r>
            <a:r>
              <a:rPr lang="en-US" sz="2400" i="1">
                <a:solidFill>
                  <a:schemeClr val="tx1"/>
                </a:solidFill>
              </a:rPr>
              <a:t>word class, morphology class,</a:t>
            </a:r>
            <a:r>
              <a:rPr lang="en-US" sz="2400">
                <a:solidFill>
                  <a:srgbClr val="000000"/>
                </a:solidFill>
              </a:rPr>
              <a:t>) gives a significant amount of information about the word and its neighbors</a:t>
            </a:r>
          </a:p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GB" sz="2400">
                <a:solidFill>
                  <a:srgbClr val="000000"/>
                </a:solidFill>
              </a:rPr>
              <a:t>  Useful for many tasks in Natural Language Processing (NLP)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As a basis for parsing in NL understanding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Information Retrieval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Quickly finding names or other phrases for information extraction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Select important words from documents (e.g., nouns)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Word-sense disambiguation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I made her duck (</a:t>
            </a:r>
            <a:r>
              <a:rPr lang="en-US" sz="2000" i="1">
                <a:solidFill>
                  <a:srgbClr val="000000"/>
                </a:solidFill>
              </a:rPr>
              <a:t>how many meanings does this sentence have</a:t>
            </a:r>
            <a:r>
              <a:rPr lang="en-US" sz="2000">
                <a:solidFill>
                  <a:srgbClr val="000000"/>
                </a:solidFill>
              </a:rPr>
              <a:t>)?</a:t>
            </a:r>
          </a:p>
          <a:p>
            <a:pPr marL="739775" lvl="1" indent="-282575"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Speech synthesis: Knowing PoS  produce more natural pronunciations </a:t>
            </a:r>
          </a:p>
          <a:p>
            <a:pPr marL="1143000" lvl="2" indent="-228600"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E.g,. Content (noun) vs. content (adjective);  object (noun) vs. object (verb)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539750" y="2565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0" y="2060575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endParaRPr lang="en-US" sz="2400" b="1" i="1">
              <a:solidFill>
                <a:schemeClr val="accent2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4282" y="357166"/>
            <a:ext cx="8929718" cy="293683"/>
          </a:xfrm>
          <a:noFill/>
          <a:ln/>
        </p:spPr>
        <p:txBody>
          <a:bodyPr/>
          <a:lstStyle/>
          <a:p>
            <a:pPr marL="857250" lvl="1" indent="-457200">
              <a:lnSpc>
                <a:spcPct val="100000"/>
              </a:lnSpc>
              <a:spcBef>
                <a:spcPct val="45000"/>
              </a:spcBef>
              <a:buNone/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In practice, approximation error of particle filtering remains bounded overtime</a:t>
            </a:r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endParaRPr lang="en-CA" dirty="0" smtClean="0"/>
          </a:p>
          <a:p>
            <a:pPr marL="457200" indent="-457200">
              <a:lnSpc>
                <a:spcPct val="100000"/>
              </a:lnSpc>
              <a:spcBef>
                <a:spcPct val="45000"/>
              </a:spcBef>
            </a:pPr>
            <a:r>
              <a:rPr lang="en-CA" dirty="0" smtClean="0"/>
              <a:t>It is also possible to prove that the approximation maintains bounded error with high probability (with specific assumptions)</a:t>
            </a:r>
          </a:p>
          <a:p>
            <a:pPr marL="857250" lvl="1" indent="-457200">
              <a:lnSpc>
                <a:spcPct val="100000"/>
              </a:lnSpc>
              <a:spcBef>
                <a:spcPct val="45000"/>
              </a:spcBef>
              <a:buFont typeface="+mj-lt"/>
              <a:buAutoNum type="arabicPeriod"/>
            </a:pPr>
            <a:endParaRPr lang="en-CA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Is PF Efficient?</a:t>
            </a:r>
            <a:endParaRPr lang="en-CA" dirty="0"/>
          </a:p>
        </p:txBody>
      </p:sp>
      <p:pic>
        <p:nvPicPr>
          <p:cNvPr id="2693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43042" y="1571612"/>
            <a:ext cx="5953125" cy="3905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/>
              <a:t>Problem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250825" y="549275"/>
            <a:ext cx="8893175" cy="10795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Ambiguity</a:t>
            </a:r>
          </a:p>
          <a:p>
            <a:pPr marL="739775" lvl="1" indent="-282575">
              <a:lnSpc>
                <a:spcPct val="75000"/>
              </a:lnSpc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Most  words have only one PoS. Of the rest, </a:t>
            </a:r>
          </a:p>
          <a:p>
            <a:pPr marL="1143000" lvl="2" indent="-228600">
              <a:lnSpc>
                <a:spcPct val="75000"/>
              </a:lnSpc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about half have  two PoS (like many of the nouns that can be used as verbs)</a:t>
            </a:r>
          </a:p>
          <a:p>
            <a:pPr marL="1143000" lvl="2" indent="-228600">
              <a:lnSpc>
                <a:spcPct val="75000"/>
              </a:lnSpc>
              <a:spcBef>
                <a:spcPts val="1500"/>
              </a:spcBef>
              <a:buFont typeface="Wingdings" pitchFamily="2" charset="2"/>
              <a:buChar char=""/>
            </a:pPr>
            <a:r>
              <a:rPr lang="en-US" sz="2000">
                <a:solidFill>
                  <a:srgbClr val="000000"/>
                </a:solidFill>
              </a:rPr>
              <a:t>The other half  have more than 2</a:t>
            </a:r>
          </a:p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Unfortunately, the words with several  parts of speech occur with high frequency</a:t>
            </a:r>
          </a:p>
          <a:p>
            <a:pPr marL="739775" lvl="1" indent="-282575">
              <a:lnSpc>
                <a:spcPct val="75000"/>
              </a:lnSpc>
              <a:spcBef>
                <a:spcPts val="1500"/>
              </a:spcBef>
              <a:buFont typeface="Times New Roman" pitchFamily="18" charset="0"/>
              <a:buChar char="•"/>
            </a:pPr>
            <a:r>
              <a:rPr lang="en-US" sz="2000">
                <a:solidFill>
                  <a:srgbClr val="000000"/>
                </a:solidFill>
              </a:rPr>
              <a:t>Very likely to find them in a document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539750" y="2565400"/>
            <a:ext cx="7772400" cy="144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spcBef>
                <a:spcPts val="1800"/>
              </a:spcBef>
              <a:buFont typeface="Wingdings" pitchFamily="2" charset="2"/>
              <a:buChar char=""/>
            </a:pPr>
            <a:endParaRPr lang="en-US" sz="2400">
              <a:solidFill>
                <a:srgbClr val="000000"/>
              </a:solidFill>
            </a:endParaRP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1368425" y="3860800"/>
            <a:ext cx="4533900" cy="13684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CA"/>
          </a:p>
        </p:txBody>
      </p:sp>
      <p:sp>
        <p:nvSpPr>
          <p:cNvPr id="208902" name="Freeform 6"/>
          <p:cNvSpPr>
            <a:spLocks/>
          </p:cNvSpPr>
          <p:nvPr/>
        </p:nvSpPr>
        <p:spPr bwMode="auto">
          <a:xfrm>
            <a:off x="4679950" y="3860800"/>
            <a:ext cx="682625" cy="1368425"/>
          </a:xfrm>
          <a:custGeom>
            <a:avLst/>
            <a:gdLst/>
            <a:ahLst/>
            <a:cxnLst>
              <a:cxn ang="0">
                <a:pos x="224" y="0"/>
              </a:cxn>
              <a:cxn ang="0">
                <a:pos x="136" y="80"/>
              </a:cxn>
              <a:cxn ang="0">
                <a:pos x="72" y="304"/>
              </a:cxn>
              <a:cxn ang="0">
                <a:pos x="80" y="392"/>
              </a:cxn>
              <a:cxn ang="0">
                <a:pos x="176" y="488"/>
              </a:cxn>
              <a:cxn ang="0">
                <a:pos x="200" y="584"/>
              </a:cxn>
              <a:cxn ang="0">
                <a:pos x="184" y="696"/>
              </a:cxn>
              <a:cxn ang="0">
                <a:pos x="56" y="840"/>
              </a:cxn>
              <a:cxn ang="0">
                <a:pos x="0" y="952"/>
              </a:cxn>
              <a:cxn ang="0">
                <a:pos x="8" y="1040"/>
              </a:cxn>
              <a:cxn ang="0">
                <a:pos x="32" y="1064"/>
              </a:cxn>
              <a:cxn ang="0">
                <a:pos x="128" y="1144"/>
              </a:cxn>
              <a:cxn ang="0">
                <a:pos x="280" y="1312"/>
              </a:cxn>
              <a:cxn ang="0">
                <a:pos x="264" y="1528"/>
              </a:cxn>
              <a:cxn ang="0">
                <a:pos x="48" y="1784"/>
              </a:cxn>
              <a:cxn ang="0">
                <a:pos x="128" y="1888"/>
              </a:cxn>
              <a:cxn ang="0">
                <a:pos x="176" y="1968"/>
              </a:cxn>
              <a:cxn ang="0">
                <a:pos x="112" y="2104"/>
              </a:cxn>
              <a:cxn ang="0">
                <a:pos x="72" y="2144"/>
              </a:cxn>
              <a:cxn ang="0">
                <a:pos x="56" y="2168"/>
              </a:cxn>
            </a:cxnLst>
            <a:rect l="0" t="0" r="r" b="b"/>
            <a:pathLst>
              <a:path w="315" h="2168">
                <a:moveTo>
                  <a:pt x="224" y="0"/>
                </a:moveTo>
                <a:cubicBezTo>
                  <a:pt x="200" y="35"/>
                  <a:pt x="162" y="47"/>
                  <a:pt x="136" y="80"/>
                </a:cubicBezTo>
                <a:cubicBezTo>
                  <a:pt x="84" y="147"/>
                  <a:pt x="80" y="222"/>
                  <a:pt x="72" y="304"/>
                </a:cubicBezTo>
                <a:cubicBezTo>
                  <a:pt x="75" y="333"/>
                  <a:pt x="72" y="364"/>
                  <a:pt x="80" y="392"/>
                </a:cubicBezTo>
                <a:cubicBezTo>
                  <a:pt x="85" y="410"/>
                  <a:pt x="158" y="461"/>
                  <a:pt x="176" y="488"/>
                </a:cubicBezTo>
                <a:cubicBezTo>
                  <a:pt x="183" y="521"/>
                  <a:pt x="189" y="552"/>
                  <a:pt x="200" y="584"/>
                </a:cubicBezTo>
                <a:cubicBezTo>
                  <a:pt x="198" y="606"/>
                  <a:pt x="199" y="665"/>
                  <a:pt x="184" y="696"/>
                </a:cubicBezTo>
                <a:cubicBezTo>
                  <a:pt x="155" y="754"/>
                  <a:pt x="83" y="786"/>
                  <a:pt x="56" y="840"/>
                </a:cubicBezTo>
                <a:cubicBezTo>
                  <a:pt x="37" y="878"/>
                  <a:pt x="14" y="911"/>
                  <a:pt x="0" y="952"/>
                </a:cubicBezTo>
                <a:cubicBezTo>
                  <a:pt x="3" y="981"/>
                  <a:pt x="0" y="1012"/>
                  <a:pt x="8" y="1040"/>
                </a:cubicBezTo>
                <a:cubicBezTo>
                  <a:pt x="11" y="1051"/>
                  <a:pt x="25" y="1055"/>
                  <a:pt x="32" y="1064"/>
                </a:cubicBezTo>
                <a:cubicBezTo>
                  <a:pt x="61" y="1099"/>
                  <a:pt x="93" y="1118"/>
                  <a:pt x="128" y="1144"/>
                </a:cubicBezTo>
                <a:cubicBezTo>
                  <a:pt x="189" y="1190"/>
                  <a:pt x="246" y="1243"/>
                  <a:pt x="280" y="1312"/>
                </a:cubicBezTo>
                <a:cubicBezTo>
                  <a:pt x="293" y="1379"/>
                  <a:pt x="315" y="1471"/>
                  <a:pt x="264" y="1528"/>
                </a:cubicBezTo>
                <a:cubicBezTo>
                  <a:pt x="191" y="1610"/>
                  <a:pt x="84" y="1675"/>
                  <a:pt x="48" y="1784"/>
                </a:cubicBezTo>
                <a:cubicBezTo>
                  <a:pt x="58" y="1836"/>
                  <a:pt x="84" y="1859"/>
                  <a:pt x="128" y="1888"/>
                </a:cubicBezTo>
                <a:cubicBezTo>
                  <a:pt x="148" y="1919"/>
                  <a:pt x="167" y="1931"/>
                  <a:pt x="176" y="1968"/>
                </a:cubicBezTo>
                <a:cubicBezTo>
                  <a:pt x="168" y="2040"/>
                  <a:pt x="171" y="2065"/>
                  <a:pt x="112" y="2104"/>
                </a:cubicBezTo>
                <a:cubicBezTo>
                  <a:pt x="69" y="2168"/>
                  <a:pt x="125" y="2091"/>
                  <a:pt x="72" y="2144"/>
                </a:cubicBezTo>
                <a:cubicBezTo>
                  <a:pt x="65" y="2151"/>
                  <a:pt x="56" y="2168"/>
                  <a:pt x="56" y="2168"/>
                </a:cubicBez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0" y="3644900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b="1" i="1">
                <a:solidFill>
                  <a:schemeClr val="accent2"/>
                </a:solidFill>
              </a:rPr>
              <a:t>Words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1295400" y="4076700"/>
            <a:ext cx="1657350" cy="500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b="1">
                <a:solidFill>
                  <a:srgbClr val="000000"/>
                </a:solidFill>
              </a:rPr>
              <a:t>1 PoS</a:t>
            </a:r>
          </a:p>
        </p:txBody>
      </p:sp>
      <p:sp>
        <p:nvSpPr>
          <p:cNvPr id="208905" name="Rectangle 9"/>
          <p:cNvSpPr>
            <a:spLocks noChangeArrowheads="1"/>
          </p:cNvSpPr>
          <p:nvPr/>
        </p:nvSpPr>
        <p:spPr bwMode="auto">
          <a:xfrm>
            <a:off x="1222375" y="4652963"/>
            <a:ext cx="1828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b="1" i="1">
                <a:solidFill>
                  <a:schemeClr val="accent2"/>
                </a:solidFill>
              </a:rPr>
              <a:t>~35k</a:t>
            </a:r>
          </a:p>
        </p:txBody>
      </p:sp>
      <p:sp>
        <p:nvSpPr>
          <p:cNvPr id="208906" name="Rectangle 10"/>
          <p:cNvSpPr>
            <a:spLocks noChangeArrowheads="1"/>
          </p:cNvSpPr>
          <p:nvPr/>
        </p:nvSpPr>
        <p:spPr bwMode="auto">
          <a:xfrm>
            <a:off x="4967288" y="4797425"/>
            <a:ext cx="9906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400" b="1" i="1">
                <a:solidFill>
                  <a:schemeClr val="accent2"/>
                </a:solidFill>
              </a:rPr>
              <a:t>~</a:t>
            </a:r>
            <a:r>
              <a:rPr lang="en-US" sz="2000" b="1" i="1">
                <a:solidFill>
                  <a:schemeClr val="accent2"/>
                </a:solidFill>
              </a:rPr>
              <a:t>4k</a:t>
            </a:r>
          </a:p>
        </p:txBody>
      </p:sp>
      <p:sp>
        <p:nvSpPr>
          <p:cNvPr id="208907" name="Rectangle 11"/>
          <p:cNvSpPr>
            <a:spLocks noChangeArrowheads="1"/>
          </p:cNvSpPr>
          <p:nvPr/>
        </p:nvSpPr>
        <p:spPr bwMode="auto">
          <a:xfrm>
            <a:off x="5064125" y="3873500"/>
            <a:ext cx="9906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 algn="ctr">
              <a:spcBef>
                <a:spcPts val="1800"/>
              </a:spcBef>
              <a:buFont typeface="Wingdings" pitchFamily="2" charset="2"/>
              <a:buNone/>
            </a:pPr>
            <a:r>
              <a:rPr lang="en-US" sz="2000" b="1" i="1">
                <a:solidFill>
                  <a:schemeClr val="accent2"/>
                </a:solidFill>
              </a:rPr>
              <a:t>~4k</a:t>
            </a:r>
          </a:p>
        </p:txBody>
      </p:sp>
      <p:sp>
        <p:nvSpPr>
          <p:cNvPr id="208908" name="Line 12"/>
          <p:cNvSpPr>
            <a:spLocks noChangeShapeType="1"/>
          </p:cNvSpPr>
          <p:nvPr/>
        </p:nvSpPr>
        <p:spPr bwMode="auto">
          <a:xfrm>
            <a:off x="4967288" y="4579938"/>
            <a:ext cx="936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CA"/>
          </a:p>
        </p:txBody>
      </p:sp>
      <p:sp>
        <p:nvSpPr>
          <p:cNvPr id="208909" name="AutoShape 13"/>
          <p:cNvSpPr>
            <a:spLocks noChangeArrowheads="1"/>
          </p:cNvSpPr>
          <p:nvPr/>
        </p:nvSpPr>
        <p:spPr bwMode="auto">
          <a:xfrm>
            <a:off x="6191250" y="4652963"/>
            <a:ext cx="936625" cy="433387"/>
          </a:xfrm>
          <a:prstGeom prst="wedgeRectCallout">
            <a:avLst>
              <a:gd name="adj1" fmla="val -93051"/>
              <a:gd name="adj2" fmla="val -15569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</a:pPr>
            <a:r>
              <a:rPr lang="en-US" sz="2400">
                <a:solidFill>
                  <a:schemeClr val="tx1"/>
                </a:solidFill>
              </a:rPr>
              <a:t>2 PoS</a:t>
            </a:r>
          </a:p>
        </p:txBody>
      </p:sp>
      <p:sp>
        <p:nvSpPr>
          <p:cNvPr id="208910" name="AutoShape 14"/>
          <p:cNvSpPr>
            <a:spLocks noChangeArrowheads="1"/>
          </p:cNvSpPr>
          <p:nvPr/>
        </p:nvSpPr>
        <p:spPr bwMode="auto">
          <a:xfrm>
            <a:off x="6011863" y="3068638"/>
            <a:ext cx="2987675" cy="792162"/>
          </a:xfrm>
          <a:prstGeom prst="wedgeRectCallout">
            <a:avLst>
              <a:gd name="adj1" fmla="val -55102"/>
              <a:gd name="adj2" fmla="val 87273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lnSpc>
                <a:spcPct val="95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&gt; 2 PoS</a:t>
            </a:r>
          </a:p>
          <a:p>
            <a:pPr algn="ctr">
              <a:lnSpc>
                <a:spcPct val="95000"/>
              </a:lnSpc>
              <a:buFont typeface="Wingdings" pitchFamily="2" charset="2"/>
              <a:buNone/>
            </a:pPr>
            <a:r>
              <a:rPr lang="en-US" sz="2000" b="1">
                <a:solidFill>
                  <a:schemeClr val="tx1"/>
                </a:solidFill>
              </a:rPr>
              <a:t>Unfortunately frequent</a:t>
            </a:r>
            <a:r>
              <a:rPr lang="en-US" sz="2000">
                <a:solidFill>
                  <a:schemeClr val="tx1"/>
                </a:solidFill>
              </a:rPr>
              <a:t>!</a:t>
            </a:r>
          </a:p>
        </p:txBody>
      </p:sp>
      <p:sp>
        <p:nvSpPr>
          <p:cNvPr id="208911" name="Rectangle 15"/>
          <p:cNvSpPr>
            <a:spLocks noChangeArrowheads="1"/>
          </p:cNvSpPr>
          <p:nvPr/>
        </p:nvSpPr>
        <p:spPr bwMode="auto">
          <a:xfrm>
            <a:off x="107950" y="5734050"/>
            <a:ext cx="8893175" cy="792163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39725" indent="-339725">
              <a:lnSpc>
                <a:spcPct val="75000"/>
              </a:lnSpc>
              <a:spcBef>
                <a:spcPts val="1800"/>
              </a:spcBef>
              <a:buFont typeface="Wingdings" pitchFamily="2" charset="2"/>
              <a:buChar char=""/>
            </a:pPr>
            <a:r>
              <a:rPr lang="en-US" sz="2400">
                <a:solidFill>
                  <a:srgbClr val="000000"/>
                </a:solidFill>
              </a:rPr>
              <a:t>Luckily, different tags associated with a word are not equally likely!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9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0"/>
            <a:ext cx="8534400" cy="685800"/>
          </a:xfrm>
        </p:spPr>
        <p:txBody>
          <a:bodyPr/>
          <a:lstStyle/>
          <a:p>
            <a:r>
              <a:rPr lang="en-US" sz="3200" dirty="0" smtClean="0"/>
              <a:t>Example Word with Several </a:t>
            </a:r>
            <a:r>
              <a:rPr lang="en-US" sz="3200" dirty="0" err="1" smtClean="0"/>
              <a:t>PoS</a:t>
            </a:r>
            <a:endParaRPr lang="en-US" sz="3200" dirty="0"/>
          </a:p>
        </p:txBody>
      </p:sp>
      <p:sp>
        <p:nvSpPr>
          <p:cNvPr id="16" name="Rectangle 3"/>
          <p:cNvSpPr txBox="1">
            <a:spLocks noChangeArrowheads="1"/>
          </p:cNvSpPr>
          <p:nvPr/>
        </p:nvSpPr>
        <p:spPr bwMode="auto">
          <a:xfrm>
            <a:off x="381000" y="1219200"/>
            <a:ext cx="8229600" cy="5257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marL="339725" marR="0" lvl="0" indent="-339725" algn="l" defTabSz="4572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"/>
              <a:tabLst/>
              <a:defRPr/>
            </a:pPr>
            <a:r>
              <a:rPr lang="en-US" sz="2400" i="1" kern="0" dirty="0" smtClean="0">
                <a:solidFill>
                  <a:srgbClr val="000000"/>
                </a:solidFill>
                <a:latin typeface="Arial" pitchFamily="34" charset="0"/>
                <a:ea typeface="+mn-ea"/>
                <a:cs typeface="Arial" pitchFamily="34" charset="0"/>
              </a:rPr>
              <a:t>B</a:t>
            </a:r>
            <a:r>
              <a:rPr kumimoji="0" lang="en-US" sz="24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ack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  <a:p>
            <a:pPr marL="739775" marR="0" lvl="1" indent="-282575" algn="l" defTabSz="457200" rtl="0" eaLnBrk="1" fontAlgn="base" latinLnBrk="0" hangingPunct="1">
              <a:lnSpc>
                <a:spcPct val="90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door = JJ</a:t>
            </a:r>
          </a:p>
          <a:p>
            <a:pPr marL="739775" marR="0" lvl="1" indent="-282575" algn="l" defTabSz="457200" rtl="0" eaLnBrk="1" fontAlgn="base" latinLnBrk="0" hangingPunct="1">
              <a:lnSpc>
                <a:spcPct val="90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On my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NN</a:t>
            </a:r>
          </a:p>
          <a:p>
            <a:pPr marL="739775" marR="0" lvl="1" indent="-282575" algn="l" defTabSz="457200" rtl="0" eaLnBrk="1" fontAlgn="base" latinLnBrk="0" hangingPunct="1">
              <a:lnSpc>
                <a:spcPct val="90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Win the voters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= RB</a:t>
            </a:r>
          </a:p>
          <a:p>
            <a:pPr marL="739775" marR="0" lvl="1" indent="-282575" algn="l" defTabSz="457200" rtl="0" eaLnBrk="1" fontAlgn="base" latinLnBrk="0" hangingPunct="1">
              <a:lnSpc>
                <a:spcPct val="90000"/>
              </a:lnSpc>
              <a:spcBef>
                <a:spcPts val="1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Char char="•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Promised to </a:t>
            </a:r>
            <a:r>
              <a:rPr kumimoji="0" lang="en-US" sz="2000" b="0" i="1" u="none" strike="noStrike" kern="0" cap="none" spc="0" normalizeH="0" baseline="0" noProof="0" dirty="0" smtClean="0">
                <a:ln>
                  <a:noFill/>
                </a:ln>
                <a:solidFill>
                  <a:schemeClr val="accent6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back</a:t>
            </a: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 the bill = VB</a:t>
            </a:r>
          </a:p>
          <a:p>
            <a:pPr marL="339725" marR="0" lvl="0" indent="-339725" algn="l" defTabSz="457200" rtl="0" eaLnBrk="1" fontAlgn="base" latinLnBrk="0" hangingPunct="1">
              <a:lnSpc>
                <a:spcPct val="90000"/>
              </a:lnSpc>
              <a:spcBef>
                <a:spcPts val="18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Wingdings" pitchFamily="2" charset="2"/>
              <a:buChar char="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The POS tagging problem is to determine the POS tag for a particular instance of a word.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115888"/>
            <a:ext cx="7772400" cy="1143000"/>
          </a:xfrm>
        </p:spPr>
        <p:txBody>
          <a:bodyPr/>
          <a:lstStyle/>
          <a:p>
            <a:r>
              <a:rPr lang="en-US"/>
              <a:t>PoS Tagging</a:t>
            </a:r>
          </a:p>
        </p:txBody>
      </p:sp>
      <p:sp>
        <p:nvSpPr>
          <p:cNvPr id="210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125538"/>
            <a:ext cx="8523288" cy="4419600"/>
          </a:xfrm>
        </p:spPr>
        <p:txBody>
          <a:bodyPr/>
          <a:lstStyle/>
          <a:p>
            <a:r>
              <a:rPr lang="en-US">
                <a:solidFill>
                  <a:schemeClr val="tx1"/>
                </a:solidFill>
              </a:rPr>
              <a:t>Obviously  extremely laborious to do PoS by hand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Although some amount of hand-tagging has been done (we will see why). </a:t>
            </a:r>
          </a:p>
          <a:p>
            <a:pPr lvl="1"/>
            <a:r>
              <a:rPr lang="en-US">
                <a:solidFill>
                  <a:schemeClr val="tx1"/>
                </a:solidFill>
              </a:rPr>
              <a:t>There are many “corpora” including hand tagged documents on many different topics</a:t>
            </a:r>
          </a:p>
          <a:p>
            <a:r>
              <a:rPr lang="en-US"/>
              <a:t>We want  </a:t>
            </a:r>
            <a:r>
              <a:rPr lang="en-US" i="1"/>
              <a:t>automatic</a:t>
            </a:r>
            <a:r>
              <a:rPr lang="en-US"/>
              <a:t> </a:t>
            </a:r>
            <a:r>
              <a:rPr lang="en-US" b="1" i="1">
                <a:solidFill>
                  <a:schemeClr val="accent2"/>
                </a:solidFill>
              </a:rPr>
              <a:t>taggers</a:t>
            </a:r>
          </a:p>
          <a:p>
            <a:pPr lvl="1"/>
            <a:r>
              <a:rPr lang="en-US"/>
              <a:t>Given a document and a  “dictionary” that gives all possible PoS (tags) for each word</a:t>
            </a:r>
          </a:p>
          <a:p>
            <a:pPr lvl="1"/>
            <a:r>
              <a:rPr lang="en-US"/>
              <a:t>Return a tagged document with the most likely tag for each word</a:t>
            </a:r>
          </a:p>
          <a:p>
            <a:r>
              <a:rPr lang="en-US"/>
              <a:t>There are various dictionaries available, that use different sets of tags (</a:t>
            </a:r>
            <a:r>
              <a:rPr lang="en-US" i="1"/>
              <a:t>tagsets</a:t>
            </a:r>
            <a:r>
              <a:rPr lang="en-US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915400" cy="1143000"/>
          </a:xfrm>
        </p:spPr>
        <p:txBody>
          <a:bodyPr/>
          <a:lstStyle/>
          <a:p>
            <a:r>
              <a:rPr lang="en-US" sz="3200"/>
              <a:t>Sets of Parts of Speech: Tagsets</a:t>
            </a:r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990600"/>
            <a:ext cx="8382000" cy="4953000"/>
          </a:xfrm>
        </p:spPr>
        <p:txBody>
          <a:bodyPr/>
          <a:lstStyle/>
          <a:p>
            <a:r>
              <a:rPr lang="en-US" dirty="0"/>
              <a:t>Most commonly used: </a:t>
            </a:r>
          </a:p>
          <a:p>
            <a:pPr lvl="1"/>
            <a:r>
              <a:rPr lang="en-US" dirty="0"/>
              <a:t>45-tag Penn Treebank, </a:t>
            </a:r>
          </a:p>
          <a:p>
            <a:pPr lvl="1"/>
            <a:r>
              <a:rPr lang="en-US" dirty="0"/>
              <a:t>61-tag C5, </a:t>
            </a:r>
          </a:p>
          <a:p>
            <a:pPr lvl="1"/>
            <a:r>
              <a:rPr lang="en-US" dirty="0"/>
              <a:t>146-tag C7</a:t>
            </a:r>
          </a:p>
          <a:p>
            <a:r>
              <a:rPr lang="en-US" dirty="0"/>
              <a:t>The choice of </a:t>
            </a:r>
            <a:r>
              <a:rPr lang="en-US" dirty="0" err="1"/>
              <a:t>tagset</a:t>
            </a:r>
            <a:r>
              <a:rPr lang="en-US" dirty="0"/>
              <a:t> is based on the application </a:t>
            </a:r>
            <a:r>
              <a:rPr lang="en-US" i="1" dirty="0"/>
              <a:t>(do you care about distinguishing between “to” as a prep and “to” as a infinitive marker?)</a:t>
            </a:r>
          </a:p>
          <a:p>
            <a:r>
              <a:rPr lang="en-US" dirty="0">
                <a:solidFill>
                  <a:schemeClr val="tx1"/>
                </a:solidFill>
              </a:rPr>
              <a:t>The fewer the tags, the easier to get the tagging right</a:t>
            </a:r>
            <a:r>
              <a:rPr lang="en-US" dirty="0"/>
              <a:t>. </a:t>
            </a:r>
          </a:p>
          <a:p>
            <a:pPr lvl="1"/>
            <a:r>
              <a:rPr lang="en-US" dirty="0"/>
              <a:t>However, accurate tagging can be done </a:t>
            </a:r>
            <a:r>
              <a:rPr lang="en-US" dirty="0" smtClean="0"/>
              <a:t>even with </a:t>
            </a:r>
            <a:r>
              <a:rPr lang="en-US" dirty="0"/>
              <a:t>even large </a:t>
            </a:r>
            <a:r>
              <a:rPr lang="en-US" dirty="0" err="1"/>
              <a:t>tagsets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Default Design">
      <a:majorFont>
        <a:latin typeface="Times New Roman"/>
        <a:ea typeface="Arial Unicode MS"/>
        <a:cs typeface="Arial Unicode MS"/>
      </a:majorFont>
      <a:minorFont>
        <a:latin typeface="Times New Roman"/>
        <a:ea typeface="Arial Unicode MS"/>
        <a:cs typeface="Arial Unicode M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9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8" charset="0"/>
            <a:ea typeface="Arial Unicode MS" pitchFamily="34" charset="-128"/>
            <a:cs typeface="Arial Unicode MS" pitchFamily="34" charset="-128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3333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3124</TotalTime>
  <Words>3065</Words>
  <Application>Microsoft Office PowerPoint</Application>
  <PresentationFormat>On-screen Show (4:3)</PresentationFormat>
  <Paragraphs>500</Paragraphs>
  <Slides>50</Slides>
  <Notes>48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2" baseType="lpstr">
      <vt:lpstr>Default Design</vt:lpstr>
      <vt:lpstr>Equation</vt:lpstr>
      <vt:lpstr>Overview</vt:lpstr>
      <vt:lpstr>Hidden Markov Models (HMM)‏</vt:lpstr>
      <vt:lpstr>Overview</vt:lpstr>
      <vt:lpstr>Part-of-Speech (PoS) Tagging</vt:lpstr>
      <vt:lpstr>Why?</vt:lpstr>
      <vt:lpstr>Problem</vt:lpstr>
      <vt:lpstr>Example Word with Several PoS</vt:lpstr>
      <vt:lpstr>PoS Tagging</vt:lpstr>
      <vt:lpstr>Sets of Parts of Speech: Tagsets</vt:lpstr>
      <vt:lpstr>PoS Tagging</vt:lpstr>
      <vt:lpstr>Tagger Types</vt:lpstr>
      <vt:lpstr>HMM Stochastic Tagging</vt:lpstr>
      <vt:lpstr>HMM Stochastic Tagging</vt:lpstr>
      <vt:lpstr>HMM Stochastic Tagging</vt:lpstr>
      <vt:lpstr>HMM Stochastic Tagging</vt:lpstr>
      <vt:lpstr>Example 1</vt:lpstr>
      <vt:lpstr>Example 2</vt:lpstr>
      <vt:lpstr>Evaluating Taggers</vt:lpstr>
      <vt:lpstr>Overview</vt:lpstr>
      <vt:lpstr>DBN and HMM</vt:lpstr>
      <vt:lpstr>DBN and HMM</vt:lpstr>
      <vt:lpstr>DBN and HMM</vt:lpstr>
      <vt:lpstr>DBN and HMM</vt:lpstr>
      <vt:lpstr>DBN and HMM</vt:lpstr>
      <vt:lpstr>Exact Inference in DBN</vt:lpstr>
      <vt:lpstr>Exact Inference in DBN</vt:lpstr>
      <vt:lpstr>Rollup Filtering</vt:lpstr>
      <vt:lpstr>Rollup Filtering</vt:lpstr>
      <vt:lpstr>Why not Likelihood Weighting ?</vt:lpstr>
      <vt:lpstr>Example: P(Rain|sprinkler, wet-grass)‏</vt:lpstr>
      <vt:lpstr>Why not Likelihood Weighting</vt:lpstr>
      <vt:lpstr>Why not Likelihood Weighting</vt:lpstr>
      <vt:lpstr>Why not Likelihood Weighting</vt:lpstr>
      <vt:lpstr>Particle Filtering</vt:lpstr>
      <vt:lpstr>Particle Filtering</vt:lpstr>
      <vt:lpstr>Particle Filtering</vt:lpstr>
      <vt:lpstr>Particle Filtering</vt:lpstr>
      <vt:lpstr>Particle Filtering</vt:lpstr>
      <vt:lpstr>Particle Filtering</vt:lpstr>
      <vt:lpstr>Particle Filtering</vt:lpstr>
      <vt:lpstr>Particle Filtering</vt:lpstr>
      <vt:lpstr>Particle Filtering</vt:lpstr>
      <vt:lpstr>Particle Filtering</vt:lpstr>
      <vt:lpstr>Is Particle Filtering Consistent?</vt:lpstr>
      <vt:lpstr>Is Particle Filtering Consistent?</vt:lpstr>
      <vt:lpstr>Is Particle Filtering Consistent?</vt:lpstr>
      <vt:lpstr>Is Particle Filtering Consistent?</vt:lpstr>
      <vt:lpstr>Is Particle Filtering Consistent?</vt:lpstr>
      <vt:lpstr>Is Particle Filtering Consistent?</vt:lpstr>
      <vt:lpstr>Is PF Efficient?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conati</dc:creator>
  <cp:lastModifiedBy>Cristina</cp:lastModifiedBy>
  <cp:revision>380</cp:revision>
  <dcterms:modified xsi:type="dcterms:W3CDTF">2010-01-29T16:41:55Z</dcterms:modified>
</cp:coreProperties>
</file>