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08" r:id="rId3"/>
    <p:sldId id="257" r:id="rId4"/>
    <p:sldId id="258" r:id="rId5"/>
    <p:sldId id="259" r:id="rId6"/>
    <p:sldId id="264" r:id="rId7"/>
    <p:sldId id="269" r:id="rId8"/>
    <p:sldId id="276" r:id="rId9"/>
    <p:sldId id="309" r:id="rId10"/>
    <p:sldId id="277" r:id="rId11"/>
    <p:sldId id="373" r:id="rId12"/>
    <p:sldId id="280" r:id="rId13"/>
    <p:sldId id="281" r:id="rId14"/>
    <p:sldId id="343" r:id="rId15"/>
    <p:sldId id="282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44" r:id="rId26"/>
    <p:sldId id="383" r:id="rId27"/>
    <p:sldId id="384" r:id="rId28"/>
    <p:sldId id="385" r:id="rId29"/>
    <p:sldId id="386" r:id="rId30"/>
    <p:sldId id="387" r:id="rId31"/>
    <p:sldId id="310" r:id="rId32"/>
    <p:sldId id="388" r:id="rId33"/>
    <p:sldId id="389" r:id="rId34"/>
    <p:sldId id="390" r:id="rId35"/>
    <p:sldId id="391" r:id="rId36"/>
    <p:sldId id="392" r:id="rId37"/>
    <p:sldId id="393" r:id="rId38"/>
    <p:sldId id="394" r:id="rId39"/>
    <p:sldId id="395" r:id="rId40"/>
    <p:sldId id="396" r:id="rId41"/>
    <p:sldId id="397" r:id="rId42"/>
    <p:sldId id="398" r:id="rId43"/>
    <p:sldId id="399" r:id="rId44"/>
    <p:sldId id="400" r:id="rId45"/>
  </p:sldIdLst>
  <p:sldSz cx="9144000" cy="6858000" type="screen4x3"/>
  <p:notesSz cx="6858000" cy="9144000"/>
  <p:defaultTextStyle>
    <a:defPPr>
      <a:defRPr lang="en-GB"/>
    </a:defPPr>
    <a:lvl1pPr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FF3300"/>
    <a:srgbClr val="CC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2170" autoAdjust="0"/>
    <p:restoredTop sz="94599" autoAdjust="0"/>
  </p:normalViewPr>
  <p:slideViewPr>
    <p:cSldViewPr>
      <p:cViewPr varScale="1">
        <p:scale>
          <a:sx n="118" d="100"/>
          <a:sy n="118" d="100"/>
        </p:scale>
        <p:origin x="-558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37"/>
        <p:guide pos="211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EB3D672B-019F-4DF7-8BCE-AC7F1E9D50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t" anchorCtr="0" compatLnSpc="1">
            <a:prstTxWarp prst="textNoShape">
              <a:avLst/>
            </a:prstTxWarp>
          </a:bodyPr>
          <a:lstStyle>
            <a:lvl1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t" anchorCtr="0" compatLnSpc="1">
            <a:prstTxWarp prst="textNoShape">
              <a:avLst/>
            </a:prstTxWarp>
          </a:bodyPr>
          <a:lstStyle>
            <a:lvl1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3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6175" y="685800"/>
            <a:ext cx="4567238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29200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b" anchorCtr="0" compatLnSpc="1">
            <a:prstTxWarp prst="textNoShape">
              <a:avLst/>
            </a:prstTxWarp>
          </a:bodyPr>
          <a:lstStyle>
            <a:lvl1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b" anchorCtr="0" compatLnSpc="1">
            <a:prstTxWarp prst="textNoShape">
              <a:avLst/>
            </a:prstTxWarp>
          </a:bodyPr>
          <a:lstStyle>
            <a:lvl1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fld id="{075C4B03-A973-4E84-B35D-B6784EA0145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B029D0-D694-437B-88FF-ED210A89C029}" type="slidenum">
              <a:rPr lang="en-GB"/>
              <a:pPr/>
              <a:t>1</a:t>
            </a:fld>
            <a:endParaRPr lang="en-GB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94041D-B274-4AA0-825F-9E99B65D8EBD}" type="slidenum">
              <a:rPr lang="en-GB"/>
              <a:pPr/>
              <a:t>10</a:t>
            </a:fld>
            <a:endParaRPr lang="en-GB"/>
          </a:p>
        </p:txBody>
      </p:sp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9F8A6699-E1D1-4156-A89D-49048642D19F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10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7590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C91D3A-0CF9-4C18-90BA-4F3537654D2C}" type="slidenum">
              <a:rPr lang="en-GB"/>
              <a:pPr/>
              <a:t>11</a:t>
            </a:fld>
            <a:endParaRPr lang="en-GB"/>
          </a:p>
        </p:txBody>
      </p:sp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673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60C4A8-394A-43D2-927B-DC6CD562A34A}" type="slidenum">
              <a:rPr lang="en-GB"/>
              <a:pPr/>
              <a:t>12</a:t>
            </a:fld>
            <a:endParaRPr lang="en-GB"/>
          </a:p>
        </p:txBody>
      </p:sp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C8AD1DC2-A7AC-4B63-B011-2D35D63BFCC3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12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662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501154-FD9B-403E-A41E-A846A1A52EBD}" type="slidenum">
              <a:rPr lang="en-GB"/>
              <a:pPr/>
              <a:t>13</a:t>
            </a:fld>
            <a:endParaRPr lang="en-GB"/>
          </a:p>
        </p:txBody>
      </p:sp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516AA173-34E5-428F-94C9-D18896349C05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13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686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60C333-8C61-4342-AAAA-9E005EA90703}" type="slidenum">
              <a:rPr lang="en-GB"/>
              <a:pPr/>
              <a:t>14</a:t>
            </a:fld>
            <a:endParaRPr lang="en-GB"/>
          </a:p>
        </p:txBody>
      </p:sp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127D03A2-62B3-4384-83CF-B20EB93B0E7C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14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7399" name="Rectangle 7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0787" cy="4114800"/>
          </a:xfrm>
          <a:noFill/>
          <a:ln/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5DA938-9073-459C-93A2-85A5BDF652C8}" type="slidenum">
              <a:rPr lang="en-GB"/>
              <a:pPr/>
              <a:t>15</a:t>
            </a:fld>
            <a:endParaRPr lang="en-GB"/>
          </a:p>
        </p:txBody>
      </p:sp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37EBCA5D-93BA-4CC4-96CF-4BCBED5C30EC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15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2710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60C333-8C61-4342-AAAA-9E005EA90703}" type="slidenum">
              <a:rPr lang="en-GB"/>
              <a:pPr/>
              <a:t>16</a:t>
            </a:fld>
            <a:endParaRPr lang="en-GB"/>
          </a:p>
        </p:txBody>
      </p:sp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127D03A2-62B3-4384-83CF-B20EB93B0E7C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16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7399" name="Rectangle 7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0787" cy="4114800"/>
          </a:xfrm>
          <a:noFill/>
          <a:ln/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FEEE7E-8DF9-41EF-828A-3BE6DEEE5273}" type="slidenum">
              <a:rPr lang="en-GB"/>
              <a:pPr/>
              <a:t>17</a:t>
            </a:fld>
            <a:endParaRPr lang="en-GB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48FAF23A-51FE-4DD4-98D6-E18D632029BF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17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3734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0F4516-25C0-46C3-AE69-64F751398073}" type="slidenum">
              <a:rPr lang="en-GB"/>
              <a:pPr/>
              <a:t>18</a:t>
            </a:fld>
            <a:endParaRPr lang="en-GB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DFB7BADA-A110-445C-916A-B152B2B972AF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18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4758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0F9A11-421C-48E1-B52F-EF6A70DE538B}" type="slidenum">
              <a:rPr lang="en-GB"/>
              <a:pPr/>
              <a:t>19</a:t>
            </a:fld>
            <a:endParaRPr lang="en-GB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1E026A7F-7C11-4E33-BDAF-AA30CC161D5A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19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5782" name="Text Box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0225"/>
            <a:ext cx="5032375" cy="41179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1282" tIns="45641" rIns="91282" bIns="45641"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75DD91-B2E0-4B46-811F-D75031FA76E7}" type="slidenum">
              <a:rPr lang="en-GB"/>
              <a:pPr/>
              <a:t>2</a:t>
            </a:fld>
            <a:endParaRPr lang="en-GB"/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469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DB4A35-7E26-454E-8A1D-2A389ACA19E4}" type="slidenum">
              <a:rPr lang="en-GB"/>
              <a:pPr/>
              <a:t>20</a:t>
            </a:fld>
            <a:endParaRPr lang="en-GB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9A98300C-EB3A-4014-8BC4-8DDDD10BEEBA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20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6806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C91D3A-0CF9-4C18-90BA-4F3537654D2C}" type="slidenum">
              <a:rPr lang="en-GB"/>
              <a:pPr/>
              <a:t>21</a:t>
            </a:fld>
            <a:endParaRPr lang="en-GB"/>
          </a:p>
        </p:txBody>
      </p:sp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673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4CC8A7-D593-49D4-8D1C-8E8A2A598EB0}" type="slidenum">
              <a:rPr lang="en-GB"/>
              <a:pPr/>
              <a:t>22</a:t>
            </a:fld>
            <a:endParaRPr lang="en-GB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B4FED503-AC38-4123-B4D1-73C40F4CBDEC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22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7830" name="Text Box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0225"/>
            <a:ext cx="5032375" cy="41179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1282" tIns="45641" rIns="91282" bIns="45641"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9DD687-77DC-4EA9-81EB-88C8573566CC}" type="slidenum">
              <a:rPr lang="en-GB"/>
              <a:pPr/>
              <a:t>23</a:t>
            </a:fld>
            <a:endParaRPr lang="en-GB"/>
          </a:p>
        </p:txBody>
      </p:sp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591C1D23-A2F7-4105-A9AA-A719DDA2E4F8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23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54" name="Text Box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0225"/>
            <a:ext cx="5032375" cy="41179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1282" tIns="45641" rIns="91282" bIns="45641"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622A91-36DC-4FF5-B1B4-6A04192BA78C}" type="slidenum">
              <a:rPr lang="en-GB"/>
              <a:pPr/>
              <a:t>24</a:t>
            </a:fld>
            <a:endParaRPr lang="en-GB"/>
          </a:p>
        </p:txBody>
      </p:sp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F78A0E20-16DD-4C0A-86C8-FA9637314F2B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24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9447" name="Text Box 7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0225"/>
            <a:ext cx="5032375" cy="4117975"/>
          </a:xfrm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622A91-36DC-4FF5-B1B4-6A04192BA78C}" type="slidenum">
              <a:rPr lang="en-GB"/>
              <a:pPr/>
              <a:t>25</a:t>
            </a:fld>
            <a:endParaRPr lang="en-GB"/>
          </a:p>
        </p:txBody>
      </p:sp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F78A0E20-16DD-4C0A-86C8-FA9637314F2B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25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9447" name="Text Box 7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0225"/>
            <a:ext cx="5032375" cy="4117975"/>
          </a:xfrm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It is the backbone for applications that deal with sequences of noisy observations</a:t>
            </a:r>
          </a:p>
          <a:p>
            <a:pPr marL="741363" lvl="1" indent="-284163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Predict the probability of  a sequence of actual words from captured speech signals</a:t>
            </a:r>
          </a:p>
          <a:p>
            <a:pPr marL="741363" lvl="1" indent="-284163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two main problems: high space complexity if states are large and sequences arelong, as I have to store the forward message for t steps</a:t>
            </a:r>
          </a:p>
          <a:p>
            <a:pPr marL="741363" lvl="1" indent="-284163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>
              <a:ea typeface="Arial Unicode MS" pitchFamily="34" charset="-128"/>
              <a:cs typeface="Arial Unicode MS" pitchFamily="34" charset="-128"/>
            </a:endParaRPr>
          </a:p>
          <a:p>
            <a:pPr marL="741363" lvl="1" indent="-284163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>
              <a:ea typeface="Arial Unicode MS" pitchFamily="34" charset="-128"/>
              <a:cs typeface="Arial Unicode MS" pitchFamily="34" charset="-128"/>
            </a:endParaRPr>
          </a:p>
          <a:p>
            <a:pPr marL="741363" lvl="1" indent="-284163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In on-line applications, one needs to recomputed the sequence everytime new evidence comes. usually one does not recompute the whole sequence but just a predefined lag of d steps before t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6A9138-12F7-474D-BEB2-6A8B66495ED6}" type="slidenum">
              <a:rPr lang="en-GB"/>
              <a:pPr/>
              <a:t>26</a:t>
            </a:fld>
            <a:endParaRPr lang="en-GB"/>
          </a:p>
        </p:txBody>
      </p:sp>
      <p:sp>
        <p:nvSpPr>
          <p:cNvPr id="191490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5A03A1D5-5670-49AC-BC8E-A9E402EB39CE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26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1493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1494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1495" name="Text Box 7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0225"/>
            <a:ext cx="5032375" cy="4117975"/>
          </a:xfrm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B56DB-828C-403A-BBFE-781499BAE836}" type="slidenum">
              <a:rPr lang="en-GB"/>
              <a:pPr/>
              <a:t>27</a:t>
            </a:fld>
            <a:endParaRPr lang="en-GB"/>
          </a:p>
        </p:txBody>
      </p:sp>
      <p:sp>
        <p:nvSpPr>
          <p:cNvPr id="193538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A21EB351-AF30-424C-ABB0-26F8B84C59B9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27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3543" name="Text Box 7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0225"/>
            <a:ext cx="5032375" cy="4117975"/>
          </a:xfrm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796BD1-50B7-493C-8DDF-EECA8C27F3E6}" type="slidenum">
              <a:rPr lang="en-GB"/>
              <a:pPr/>
              <a:t>28</a:t>
            </a:fld>
            <a:endParaRPr lang="en-GB"/>
          </a:p>
        </p:txBody>
      </p:sp>
      <p:sp>
        <p:nvSpPr>
          <p:cNvPr id="19763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8A7A6911-44F9-4FDB-B183-29BD84DF6E90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28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7635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7638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7639" name="Text Box 7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0225"/>
            <a:ext cx="5032375" cy="4117975"/>
          </a:xfrm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6D7C6C-35A8-4727-872F-D51A8E3990DA}" type="slidenum">
              <a:rPr lang="en-GB"/>
              <a:pPr/>
              <a:t>29</a:t>
            </a:fld>
            <a:endParaRPr lang="en-GB"/>
          </a:p>
        </p:txBody>
      </p:sp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9D676923-8BBE-46D1-8F5B-7BEC5E632E38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29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9683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9686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9687" name="Text Box 7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0225"/>
            <a:ext cx="5032375" cy="4117975"/>
          </a:xfrm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8BD85B-0475-4E6C-ADBD-1D02A3049108}" type="slidenum">
              <a:rPr lang="en-GB"/>
              <a:pPr/>
              <a:t>3</a:t>
            </a:fld>
            <a:endParaRPr lang="en-GB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10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1282" tIns="45641" rIns="91282" bIns="45641"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ea typeface="Arial Unicode MS" pitchFamily="34" charset="-128"/>
                <a:cs typeface="Arial Unicode MS" pitchFamily="34" charset="-128"/>
              </a:rPr>
              <a:t>For example, while a casino may lose money in a single spin of the American Roulette wheel, it will almost certainly gain very close to 5.3% of all gambled money over thousands of spins. Any winning streak by a player will eventually be overcome by the parameters of the game.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59081D-852D-4D95-B815-5E1448D4ECA9}" type="slidenum">
              <a:rPr lang="en-GB"/>
              <a:pPr/>
              <a:t>30</a:t>
            </a:fld>
            <a:endParaRPr lang="en-GB"/>
          </a:p>
        </p:txBody>
      </p:sp>
      <p:sp>
        <p:nvSpPr>
          <p:cNvPr id="195586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44A212F1-CE3E-4536-A286-E6C6BFDE2345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30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95590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5591" name="Text Box 7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0225"/>
            <a:ext cx="5032375" cy="4117975"/>
          </a:xfrm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1FE3F4-20B2-421E-AF2A-8BF17C4B1B02}" type="slidenum">
              <a:rPr lang="en-GB"/>
              <a:pPr/>
              <a:t>31</a:t>
            </a:fld>
            <a:endParaRPr lang="en-GB"/>
          </a:p>
        </p:txBody>
      </p:sp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878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 lIns="91274" tIns="45637" rIns="91274" bIns="45637"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66351A-7F14-411C-BAA2-A42934B6DB98}" type="slidenum">
              <a:rPr lang="en-GB"/>
              <a:pPr/>
              <a:t>32</a:t>
            </a:fld>
            <a:endParaRPr lang="en-GB"/>
          </a:p>
        </p:txBody>
      </p:sp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1" tIns="45641" rIns="91281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6425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fld id="{EACCF80A-3175-44C6-852E-1492106BBC52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6425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89675" algn="l"/>
                  <a:tab pos="6738938" algn="l"/>
                  <a:tab pos="7189788" algn="l"/>
                  <a:tab pos="7639050" algn="l"/>
                  <a:tab pos="8088313" algn="l"/>
                  <a:tab pos="8535988" algn="l"/>
                  <a:tab pos="8986838" algn="l"/>
                </a:tabLst>
              </a:pPr>
              <a:t>32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1" tIns="45641" rIns="91281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6425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1" tIns="45641" rIns="91281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6425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1" tIns="45641" rIns="91281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6425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6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0839" name="Text Box 7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0225"/>
            <a:ext cx="5029200" cy="4117975"/>
          </a:xfrm>
          <a:ln/>
        </p:spPr>
        <p:txBody>
          <a:bodyPr lIns="91281" rIns="91281"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CCBAE2-7B47-4254-8F63-199B698D3C96}" type="slidenum">
              <a:rPr lang="en-GB"/>
              <a:pPr/>
              <a:t>33</a:t>
            </a:fld>
            <a:endParaRPr lang="en-GB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D9CDE0-9867-416E-AC2E-7F205EABBB72}" type="slidenum">
              <a:rPr lang="en-GB"/>
              <a:pPr/>
              <a:t>34</a:t>
            </a:fld>
            <a:endParaRPr lang="en-GB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3BEB45-055E-4BB7-B0EA-DC506F18191E}" type="slidenum">
              <a:rPr lang="en-GB"/>
              <a:pPr/>
              <a:t>35</a:t>
            </a:fld>
            <a:endParaRPr lang="en-GB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98DA9E-278B-4B0D-9F64-309E7B280691}" type="slidenum">
              <a:rPr lang="en-GB"/>
              <a:pPr/>
              <a:t>36</a:t>
            </a:fld>
            <a:endParaRPr lang="en-GB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D8B373-B71B-452C-95F3-4C8E1E2B1C35}" type="slidenum">
              <a:rPr lang="en-GB"/>
              <a:pPr/>
              <a:t>37</a:t>
            </a:fld>
            <a:endParaRPr lang="en-GB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7A5669-2448-4332-B333-70E2C660BF64}" type="slidenum">
              <a:rPr lang="en-GB"/>
              <a:pPr/>
              <a:t>38</a:t>
            </a:fld>
            <a:endParaRPr lang="en-GB"/>
          </a:p>
        </p:txBody>
      </p:sp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fld id="{DC844F00-B6D2-4FC0-9F2F-F69363D4050F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1775" algn="l"/>
                  <a:tab pos="4491038" algn="l"/>
                  <a:tab pos="4943475" algn="l"/>
                  <a:tab pos="5392738" algn="l"/>
                  <a:tab pos="5842000" algn="l"/>
                  <a:tab pos="6289675" algn="l"/>
                  <a:tab pos="6738938" algn="l"/>
                  <a:tab pos="7189788" algn="l"/>
                  <a:tab pos="7639050" algn="l"/>
                  <a:tab pos="8088313" algn="l"/>
                  <a:tab pos="8535988" algn="l"/>
                  <a:tab pos="8986838" algn="l"/>
                </a:tabLst>
              </a:pPr>
              <a:t>38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6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27" name="Rectangle 7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</p:spPr>
        <p:txBody>
          <a:bodyPr wrap="none" lIns="89858" tIns="44929" rIns="89858" bIns="44929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4D1BB6-FC4B-42A4-B714-2C5E08D82AA9}" type="slidenum">
              <a:rPr lang="en-GB"/>
              <a:pPr/>
              <a:t>39</a:t>
            </a:fld>
            <a:endParaRPr lang="en-GB"/>
          </a:p>
        </p:txBody>
      </p:sp>
      <p:sp>
        <p:nvSpPr>
          <p:cNvPr id="135170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fld id="{4F0B4946-7D50-4A0B-8E3B-B7D4B6DFD638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1775" algn="l"/>
                  <a:tab pos="4491038" algn="l"/>
                  <a:tab pos="4943475" algn="l"/>
                  <a:tab pos="5392738" algn="l"/>
                  <a:tab pos="5842000" algn="l"/>
                  <a:tab pos="6289675" algn="l"/>
                  <a:tab pos="6738938" algn="l"/>
                  <a:tab pos="7189788" algn="l"/>
                  <a:tab pos="7639050" algn="l"/>
                  <a:tab pos="8088313" algn="l"/>
                  <a:tab pos="8535988" algn="l"/>
                  <a:tab pos="8986838" algn="l"/>
                </a:tabLst>
              </a:pPr>
              <a:t>39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6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75" name="Rectangle 7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</p:spPr>
        <p:txBody>
          <a:bodyPr wrap="none" lIns="89858" tIns="44929" rIns="89858" bIns="44929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BBE59E-656B-4DE6-A866-9013067FF3F2}" type="slidenum">
              <a:rPr lang="en-GB"/>
              <a:pPr/>
              <a:t>4</a:t>
            </a:fld>
            <a:endParaRPr lang="en-GB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CC6F25E8-4FA9-40F0-90A6-A1C389D3BAC6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4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8134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296706-B2A3-48C1-AFD3-241D7BC8E615}" type="slidenum">
              <a:rPr lang="en-GB"/>
              <a:pPr/>
              <a:t>40</a:t>
            </a:fld>
            <a:endParaRPr lang="en-GB"/>
          </a:p>
        </p:txBody>
      </p:sp>
      <p:sp>
        <p:nvSpPr>
          <p:cNvPr id="137218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fld id="{0B46DC93-E5A5-4D03-9B9B-815C131403AB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1775" algn="l"/>
                  <a:tab pos="4491038" algn="l"/>
                  <a:tab pos="4943475" algn="l"/>
                  <a:tab pos="5392738" algn="l"/>
                  <a:tab pos="5842000" algn="l"/>
                  <a:tab pos="6289675" algn="l"/>
                  <a:tab pos="6738938" algn="l"/>
                  <a:tab pos="7189788" algn="l"/>
                  <a:tab pos="7639050" algn="l"/>
                  <a:tab pos="8088313" algn="l"/>
                  <a:tab pos="8535988" algn="l"/>
                  <a:tab pos="8986838" algn="l"/>
                </a:tabLst>
              </a:pPr>
              <a:t>40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72" tIns="45636" rIns="91272" bIns="45636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1775" algn="l"/>
                <a:tab pos="4491038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6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7223" name="Rectangle 7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</p:spPr>
        <p:txBody>
          <a:bodyPr wrap="none" lIns="89858" tIns="44929" rIns="89858" bIns="44929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3D2210-E411-4C61-B253-02B1141F0A0F}" type="slidenum">
              <a:rPr lang="en-GB"/>
              <a:pPr/>
              <a:t>41</a:t>
            </a:fld>
            <a:endParaRPr lang="en-GB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D7F1E0-C571-4E31-89B2-87BE329F2F17}" type="slidenum">
              <a:rPr lang="en-GB"/>
              <a:pPr/>
              <a:t>42</a:t>
            </a:fld>
            <a:endParaRPr lang="en-GB"/>
          </a:p>
        </p:txBody>
      </p:sp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13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 lIns="91274" tIns="45637" rIns="91274" bIns="45637"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2686E1-C1A4-491F-A4B1-92AC834E1233}" type="slidenum">
              <a:rPr lang="en-GB"/>
              <a:pPr/>
              <a:t>43</a:t>
            </a:fld>
            <a:endParaRPr lang="en-GB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9F4190-E245-418D-862D-C00FA896C551}" type="slidenum">
              <a:rPr lang="en-GB"/>
              <a:pPr/>
              <a:t>44</a:t>
            </a:fld>
            <a:endParaRPr lang="en-GB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469E7E-8B3E-4D41-9267-B98F032D0F61}" type="slidenum">
              <a:rPr lang="en-GB"/>
              <a:pPr/>
              <a:t>5</a:t>
            </a:fld>
            <a:endParaRPr lang="en-GB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38AD9757-A033-4A9A-BC04-C6DD8BDB104F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5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9158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666586-EAAF-4232-8EAD-A12197376FC1}" type="slidenum">
              <a:rPr lang="en-GB"/>
              <a:pPr/>
              <a:t>6</a:t>
            </a:fld>
            <a:endParaRPr lang="en-GB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98482DE7-B022-4AC2-8CB1-3DE995B23461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6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278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079263-5816-4906-A31A-2102957355A3}" type="slidenum">
              <a:rPr lang="en-GB"/>
              <a:pPr/>
              <a:t>7</a:t>
            </a:fld>
            <a:endParaRPr lang="en-GB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3770CA17-09C3-43C0-A2C5-F0771BBE4A0D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7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9398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5FB596-3DB7-4EE8-BAC9-E6B91856F596}" type="slidenum">
              <a:rPr lang="en-GB"/>
              <a:pPr/>
              <a:t>8</a:t>
            </a:fld>
            <a:endParaRPr lang="en-GB"/>
          </a:p>
        </p:txBody>
      </p:sp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fld id="{40190008-F598-4408-999B-A89F314C4007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91263" algn="l"/>
                  <a:tab pos="6740525" algn="l"/>
                  <a:tab pos="7189788" algn="l"/>
                  <a:tab pos="7639050" algn="l"/>
                  <a:tab pos="8088313" algn="l"/>
                  <a:tab pos="8537575" algn="l"/>
                  <a:tab pos="8986838" algn="l"/>
                </a:tabLst>
              </a:pPr>
              <a:t>8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2" tIns="45641" rIns="91282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4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6566" name="Rectangle 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30787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89867" tIns="44934" rIns="89867" bIns="4493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C91D3A-0CF9-4C18-90BA-4F3537654D2C}" type="slidenum">
              <a:rPr lang="en-GB"/>
              <a:pPr/>
              <a:t>9</a:t>
            </a:fld>
            <a:endParaRPr lang="en-GB"/>
          </a:p>
        </p:txBody>
      </p:sp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673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3B847EE-773B-46B4-AC92-FDF196E600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30815FD-7120-4E4D-9F74-4456D563AE6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4013" y="152400"/>
            <a:ext cx="2132012" cy="5559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6813" cy="5559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5370DC7-6506-4E73-9492-BB2130E0CD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8D927359-54A1-47C4-B2E2-E78CA78B3BA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5025" cy="4492625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ADC35F51-7764-4B40-B64E-D182FD306F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8513" y="1219200"/>
            <a:ext cx="4151312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08513" y="3541713"/>
            <a:ext cx="4151312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4FD7E8E5-5F00-4399-B3C7-81BD8813E6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19200"/>
            <a:ext cx="4151312" cy="4492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262506FA-B162-4D72-ADD3-75724D219F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EE6EE9D-2CC8-4B4E-8E1B-B62FA32344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356879C-44CC-47EC-A2F2-6631FE8466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19200"/>
            <a:ext cx="4151312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8533A60-171B-46A4-A46F-05A57C07E4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EDA6C2E-A81A-487E-B03D-D5A611566C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534BED-BAD7-4DD0-8629-FED77C1146A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13E5D53-D265-4DF7-80CF-68C188AE2D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A969D1E-B864-45B7-B7F6-71B49E42FC6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012D03A-9199-4B4F-B675-E88329B016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1225" cy="68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5025" cy="449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38797360-5D27-4245-9FCF-8083CAD3031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4572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39725" indent="-339725" algn="l" defTabSz="457200" rtl="0" fontAlgn="base">
        <a:lnSpc>
          <a:spcPct val="90000"/>
        </a:lnSpc>
        <a:spcBef>
          <a:spcPts val="18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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fontAlgn="base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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ts val="1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trix_(mathematics)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bc.ca/spider/poole/demos/localization/localization.html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Probability and Time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Prediction (</a:t>
            </a:r>
            <a:r>
              <a:rPr lang="en-GB" sz="3200" i="1">
                <a:solidFill>
                  <a:schemeClr val="accent2"/>
                </a:solidFill>
              </a:rPr>
              <a:t>P</a:t>
            </a:r>
            <a:r>
              <a:rPr lang="en-GB" sz="3200" b="0" i="1">
                <a:solidFill>
                  <a:schemeClr val="accent2"/>
                </a:solidFill>
              </a:rPr>
              <a:t>(</a:t>
            </a:r>
            <a:r>
              <a:rPr lang="en-GB" sz="3200" i="1">
                <a:solidFill>
                  <a:schemeClr val="accent2"/>
                </a:solidFill>
              </a:rPr>
              <a:t>X</a:t>
            </a:r>
            <a:r>
              <a:rPr lang="en-GB" sz="3200" b="0" i="1" baseline="-25000">
                <a:solidFill>
                  <a:schemeClr val="accent2"/>
                </a:solidFill>
              </a:rPr>
              <a:t>t+k+1</a:t>
            </a:r>
            <a:r>
              <a:rPr lang="en-GB" sz="3200" b="0">
                <a:solidFill>
                  <a:schemeClr val="accent2"/>
                </a:solidFill>
              </a:rPr>
              <a:t> | </a:t>
            </a:r>
            <a:r>
              <a:rPr lang="en-GB" sz="3200" i="1">
                <a:solidFill>
                  <a:schemeClr val="accent2"/>
                </a:solidFill>
              </a:rPr>
              <a:t>e</a:t>
            </a:r>
            <a:r>
              <a:rPr lang="en-GB" sz="3200" b="0" i="1" baseline="-25000">
                <a:solidFill>
                  <a:schemeClr val="accent2"/>
                </a:solidFill>
              </a:rPr>
              <a:t>0:t</a:t>
            </a:r>
            <a:r>
              <a:rPr lang="en-GB" sz="3200">
                <a:solidFill>
                  <a:srgbClr val="000000"/>
                </a:solidFill>
              </a:rPr>
              <a:t> </a:t>
            </a:r>
            <a:r>
              <a:rPr lang="en-GB" sz="3200" b="0" i="1">
                <a:solidFill>
                  <a:srgbClr val="000000"/>
                </a:solidFill>
              </a:rPr>
              <a:t>))</a:t>
            </a:r>
            <a:endParaRPr lang="en-GB" sz="320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07950" y="981075"/>
            <a:ext cx="8856663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Can be seen as filtering without addition of new evidence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18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i="1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i="1" dirty="0">
              <a:solidFill>
                <a:srgbClr val="000000"/>
              </a:solidFill>
            </a:endParaRPr>
          </a:p>
        </p:txBody>
      </p:sp>
      <p:sp>
        <p:nvSpPr>
          <p:cNvPr id="11" name="Oval 2"/>
          <p:cNvSpPr>
            <a:spLocks noChangeArrowheads="1"/>
          </p:cNvSpPr>
          <p:nvPr/>
        </p:nvSpPr>
        <p:spPr bwMode="auto">
          <a:xfrm>
            <a:off x="882635" y="3082913"/>
            <a:ext cx="1042988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2428860" y="3082913"/>
            <a:ext cx="1008063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2285985" y="4235438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14" name="AutoShape 5"/>
          <p:cNvCxnSpPr>
            <a:cxnSpLocks noChangeShapeType="1"/>
            <a:stCxn id="12" idx="4"/>
            <a:endCxn id="13" idx="0"/>
          </p:cNvCxnSpPr>
          <p:nvPr/>
        </p:nvCxnSpPr>
        <p:spPr bwMode="auto">
          <a:xfrm>
            <a:off x="2932098" y="3514713"/>
            <a:ext cx="1587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5" name="Oval 6"/>
          <p:cNvSpPr>
            <a:spLocks noChangeArrowheads="1"/>
          </p:cNvSpPr>
          <p:nvPr/>
        </p:nvSpPr>
        <p:spPr bwMode="auto">
          <a:xfrm>
            <a:off x="4157648" y="3082913"/>
            <a:ext cx="936625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4013185" y="4235438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17" name="AutoShape 8"/>
          <p:cNvCxnSpPr>
            <a:cxnSpLocks noChangeShapeType="1"/>
            <a:stCxn id="15" idx="4"/>
            <a:endCxn id="16" idx="0"/>
          </p:cNvCxnSpPr>
          <p:nvPr/>
        </p:nvCxnSpPr>
        <p:spPr bwMode="auto">
          <a:xfrm>
            <a:off x="4625960" y="3514713"/>
            <a:ext cx="34925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" name="AutoShape 9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1925623" y="3298813"/>
            <a:ext cx="503237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" name="AutoShape 10"/>
          <p:cNvCxnSpPr>
            <a:cxnSpLocks noChangeShapeType="1"/>
            <a:stCxn id="12" idx="6"/>
            <a:endCxn id="15" idx="2"/>
          </p:cNvCxnSpPr>
          <p:nvPr/>
        </p:nvCxnSpPr>
        <p:spPr bwMode="auto">
          <a:xfrm>
            <a:off x="3436923" y="3298813"/>
            <a:ext cx="720725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487348" y="2506650"/>
            <a:ext cx="466725" cy="614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0.5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2428860" y="1714488"/>
            <a:ext cx="360363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</p:txBody>
      </p:sp>
      <p:cxnSp>
        <p:nvCxnSpPr>
          <p:cNvPr id="22" name="AutoShape 14"/>
          <p:cNvCxnSpPr>
            <a:cxnSpLocks noChangeShapeType="1"/>
            <a:stCxn id="20" idx="3"/>
            <a:endCxn id="21" idx="1"/>
          </p:cNvCxnSpPr>
          <p:nvPr/>
        </p:nvCxnSpPr>
        <p:spPr bwMode="auto">
          <a:xfrm flipV="1">
            <a:off x="954073" y="1974838"/>
            <a:ext cx="1474787" cy="8382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212960" y="2579675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0.818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0.182</a:t>
            </a:r>
          </a:p>
        </p:txBody>
      </p:sp>
      <p:cxnSp>
        <p:nvCxnSpPr>
          <p:cNvPr id="24" name="AutoShape 16"/>
          <p:cNvCxnSpPr>
            <a:cxnSpLocks noChangeShapeType="1"/>
            <a:stCxn id="21" idx="2"/>
            <a:endCxn id="23" idx="0"/>
          </p:cNvCxnSpPr>
          <p:nvPr/>
        </p:nvCxnSpPr>
        <p:spPr bwMode="auto">
          <a:xfrm>
            <a:off x="2608248" y="2235188"/>
            <a:ext cx="180975" cy="3444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4157648" y="1643050"/>
            <a:ext cx="6477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0.627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0.373</a:t>
            </a:r>
          </a:p>
        </p:txBody>
      </p:sp>
      <p:cxnSp>
        <p:nvCxnSpPr>
          <p:cNvPr id="26" name="AutoShape 18"/>
          <p:cNvCxnSpPr>
            <a:cxnSpLocks noChangeShapeType="1"/>
            <a:stCxn id="12" idx="7"/>
            <a:endCxn id="25" idx="1"/>
          </p:cNvCxnSpPr>
          <p:nvPr/>
        </p:nvCxnSpPr>
        <p:spPr bwMode="auto">
          <a:xfrm flipV="1">
            <a:off x="3289285" y="1903400"/>
            <a:ext cx="868363" cy="12414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3868723" y="2506650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0.883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0.117</a:t>
            </a:r>
          </a:p>
        </p:txBody>
      </p:sp>
      <p:cxnSp>
        <p:nvCxnSpPr>
          <p:cNvPr id="28" name="AutoShape 20"/>
          <p:cNvCxnSpPr>
            <a:cxnSpLocks noChangeShapeType="1"/>
            <a:stCxn id="25" idx="2"/>
            <a:endCxn id="27" idx="0"/>
          </p:cNvCxnSpPr>
          <p:nvPr/>
        </p:nvCxnSpPr>
        <p:spPr bwMode="auto">
          <a:xfrm flipH="1">
            <a:off x="4444985" y="2163750"/>
            <a:ext cx="36513" cy="3429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" name="Oval 21"/>
          <p:cNvSpPr>
            <a:spLocks noChangeArrowheads="1"/>
          </p:cNvSpPr>
          <p:nvPr/>
        </p:nvSpPr>
        <p:spPr bwMode="auto">
          <a:xfrm>
            <a:off x="5856273" y="3070213"/>
            <a:ext cx="936625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3</a:t>
            </a:r>
          </a:p>
        </p:txBody>
      </p:sp>
      <p:cxnSp>
        <p:nvCxnSpPr>
          <p:cNvPr id="30" name="AutoShape 22"/>
          <p:cNvCxnSpPr>
            <a:cxnSpLocks noChangeShapeType="1"/>
            <a:endCxn id="29" idx="2"/>
          </p:cNvCxnSpPr>
          <p:nvPr/>
        </p:nvCxnSpPr>
        <p:spPr bwMode="auto">
          <a:xfrm>
            <a:off x="5135548" y="3286113"/>
            <a:ext cx="720725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1" name="Oval 23"/>
          <p:cNvSpPr>
            <a:spLocks noChangeArrowheads="1"/>
          </p:cNvSpPr>
          <p:nvPr/>
        </p:nvSpPr>
        <p:spPr bwMode="auto">
          <a:xfrm>
            <a:off x="5695935" y="4235438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3</a:t>
            </a:r>
          </a:p>
        </p:txBody>
      </p:sp>
      <p:cxnSp>
        <p:nvCxnSpPr>
          <p:cNvPr id="32" name="AutoShape 24"/>
          <p:cNvCxnSpPr>
            <a:cxnSpLocks noChangeShapeType="1"/>
            <a:endCxn id="31" idx="0"/>
          </p:cNvCxnSpPr>
          <p:nvPr/>
        </p:nvCxnSpPr>
        <p:spPr bwMode="auto">
          <a:xfrm>
            <a:off x="6308710" y="3514713"/>
            <a:ext cx="34925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884848" y="2219313"/>
            <a:ext cx="6477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</a:t>
            </a:r>
            <a:r>
              <a:rPr lang="en-GB" sz="1800" b="1">
                <a:solidFill>
                  <a:srgbClr val="CC3399"/>
                </a:solidFill>
              </a:rPr>
              <a:t>0.653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CC3399"/>
                </a:solidFill>
              </a:rPr>
              <a:t> 0.347</a:t>
            </a:r>
          </a:p>
        </p:txBody>
      </p:sp>
      <p:cxnSp>
        <p:nvCxnSpPr>
          <p:cNvPr id="34" name="AutoShape 26"/>
          <p:cNvCxnSpPr>
            <a:cxnSpLocks noChangeShapeType="1"/>
            <a:stCxn id="15" idx="7"/>
            <a:endCxn id="33" idx="1"/>
          </p:cNvCxnSpPr>
          <p:nvPr/>
        </p:nvCxnSpPr>
        <p:spPr bwMode="auto">
          <a:xfrm flipV="1">
            <a:off x="4957748" y="2479663"/>
            <a:ext cx="928687" cy="66516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5" name="Oval 28"/>
          <p:cNvSpPr>
            <a:spLocks noChangeArrowheads="1"/>
          </p:cNvSpPr>
          <p:nvPr/>
        </p:nvSpPr>
        <p:spPr bwMode="auto">
          <a:xfrm>
            <a:off x="7540610" y="3011475"/>
            <a:ext cx="936625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3</a:t>
            </a:r>
          </a:p>
        </p:txBody>
      </p:sp>
      <p:cxnSp>
        <p:nvCxnSpPr>
          <p:cNvPr id="36" name="AutoShape 29"/>
          <p:cNvCxnSpPr>
            <a:cxnSpLocks noChangeShapeType="1"/>
            <a:endCxn id="35" idx="2"/>
          </p:cNvCxnSpPr>
          <p:nvPr/>
        </p:nvCxnSpPr>
        <p:spPr bwMode="auto">
          <a:xfrm>
            <a:off x="6819885" y="3227375"/>
            <a:ext cx="720725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7" name="Oval 30"/>
          <p:cNvSpPr>
            <a:spLocks noChangeArrowheads="1"/>
          </p:cNvSpPr>
          <p:nvPr/>
        </p:nvSpPr>
        <p:spPr bwMode="auto">
          <a:xfrm>
            <a:off x="7380273" y="4176700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3</a:t>
            </a:r>
          </a:p>
        </p:txBody>
      </p:sp>
      <p:cxnSp>
        <p:nvCxnSpPr>
          <p:cNvPr id="38" name="AutoShape 31"/>
          <p:cNvCxnSpPr>
            <a:cxnSpLocks noChangeShapeType="1"/>
            <a:endCxn id="37" idx="0"/>
          </p:cNvCxnSpPr>
          <p:nvPr/>
        </p:nvCxnSpPr>
        <p:spPr bwMode="auto">
          <a:xfrm>
            <a:off x="7993048" y="3455975"/>
            <a:ext cx="34925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7459648" y="2103425"/>
            <a:ext cx="6477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</a:t>
            </a:r>
            <a:r>
              <a:rPr lang="en-GB" sz="1800" b="1">
                <a:solidFill>
                  <a:srgbClr val="CC3399"/>
                </a:solidFill>
              </a:rPr>
              <a:t>0.561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</a:t>
            </a:r>
            <a:r>
              <a:rPr lang="en-GB" sz="1800" b="1">
                <a:solidFill>
                  <a:srgbClr val="CC3399"/>
                </a:solidFill>
              </a:rPr>
              <a:t>0.439</a:t>
            </a:r>
          </a:p>
        </p:txBody>
      </p:sp>
      <p:cxnSp>
        <p:nvCxnSpPr>
          <p:cNvPr id="40" name="AutoShape 33"/>
          <p:cNvCxnSpPr>
            <a:cxnSpLocks noChangeShapeType="1"/>
            <a:endCxn id="39" idx="1"/>
          </p:cNvCxnSpPr>
          <p:nvPr/>
        </p:nvCxnSpPr>
        <p:spPr bwMode="auto">
          <a:xfrm flipV="1">
            <a:off x="6532548" y="2363775"/>
            <a:ext cx="927100" cy="66675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804819" y="3570290"/>
          <a:ext cx="1214446" cy="822960"/>
        </p:xfrm>
        <a:graphic>
          <a:graphicData uri="http://schemas.openxmlformats.org/drawingml/2006/table">
            <a:tbl>
              <a:tblPr/>
              <a:tblGrid>
                <a:gridCol w="607223"/>
                <a:gridCol w="607223"/>
              </a:tblGrid>
              <a:tr h="278734">
                <a:tc>
                  <a:txBody>
                    <a:bodyPr/>
                    <a:lstStyle/>
                    <a:p>
                      <a:pPr algn="ctr"/>
                      <a:r>
                        <a:rPr lang="en-CA" sz="1400" i="1" dirty="0" smtClean="0"/>
                        <a:t>R</a:t>
                      </a:r>
                      <a:r>
                        <a:rPr lang="en-CA" sz="1400" i="1" baseline="-25000" dirty="0" smtClean="0"/>
                        <a:t>t-1</a:t>
                      </a:r>
                      <a:endParaRPr lang="en-CA" sz="1400" i="1" baseline="-25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i="1" dirty="0" smtClean="0"/>
                        <a:t>P(</a:t>
                      </a:r>
                      <a:r>
                        <a:rPr lang="en-CA" sz="1400" i="1" dirty="0" err="1" smtClean="0"/>
                        <a:t>R</a:t>
                      </a:r>
                      <a:r>
                        <a:rPr lang="en-CA" sz="1400" i="1" baseline="-25000" dirty="0" err="1" smtClean="0"/>
                        <a:t>t</a:t>
                      </a:r>
                      <a:r>
                        <a:rPr lang="en-CA" sz="1400" i="1" baseline="0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CA" sz="1400" i="1" dirty="0" smtClean="0"/>
                        <a:t>t</a:t>
                      </a:r>
                    </a:p>
                    <a:p>
                      <a:pPr algn="ctr"/>
                      <a:r>
                        <a:rPr lang="en-CA" sz="1400" i="1" dirty="0" smtClean="0"/>
                        <a:t>f</a:t>
                      </a:r>
                      <a:endParaRPr lang="en-CA" sz="1400" i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0.7</a:t>
                      </a:r>
                    </a:p>
                    <a:p>
                      <a:pPr algn="ctr"/>
                      <a:r>
                        <a:rPr lang="en-CA" sz="1400" dirty="0" smtClean="0"/>
                        <a:t>0.3</a:t>
                      </a:r>
                      <a:endParaRPr lang="en-C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6734173" y="3427414"/>
          <a:ext cx="1071570" cy="751522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</a:tblGrid>
              <a:tr h="278341">
                <a:tc>
                  <a:txBody>
                    <a:bodyPr/>
                    <a:lstStyle/>
                    <a:p>
                      <a:pPr algn="ctr"/>
                      <a:r>
                        <a:rPr lang="en-CA" sz="1200" i="1" dirty="0" err="1" smtClean="0"/>
                        <a:t>R</a:t>
                      </a:r>
                      <a:r>
                        <a:rPr lang="en-CA" sz="1200" i="1" baseline="-25000" dirty="0" err="1" smtClean="0"/>
                        <a:t>t</a:t>
                      </a:r>
                      <a:endParaRPr lang="en-CA" sz="1200" i="1" baseline="-25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i="1" dirty="0" smtClean="0"/>
                        <a:t>P(</a:t>
                      </a:r>
                      <a:r>
                        <a:rPr lang="en-CA" sz="1200" i="1" dirty="0" err="1" smtClean="0"/>
                        <a:t>U</a:t>
                      </a:r>
                      <a:r>
                        <a:rPr lang="en-CA" sz="1200" i="1" baseline="-25000" dirty="0" err="1" smtClean="0"/>
                        <a:t>t</a:t>
                      </a:r>
                      <a:r>
                        <a:rPr lang="en-CA" sz="1200" i="1" baseline="0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81">
                <a:tc>
                  <a:txBody>
                    <a:bodyPr/>
                    <a:lstStyle/>
                    <a:p>
                      <a:pPr algn="ctr"/>
                      <a:r>
                        <a:rPr lang="en-CA" sz="1200" i="1" dirty="0" smtClean="0"/>
                        <a:t>t</a:t>
                      </a:r>
                    </a:p>
                    <a:p>
                      <a:pPr algn="ctr"/>
                      <a:r>
                        <a:rPr lang="en-CA" sz="1200" i="1" dirty="0" smtClean="0"/>
                        <a:t>f</a:t>
                      </a:r>
                      <a:endParaRPr lang="en-CA" sz="1200" i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0.9</a:t>
                      </a:r>
                    </a:p>
                    <a:p>
                      <a:pPr algn="ctr"/>
                      <a:r>
                        <a:rPr lang="en-CA" sz="1200" dirty="0" smtClean="0"/>
                        <a:t>0.2</a:t>
                      </a:r>
                      <a:endParaRPr lang="en-C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500034" y="3643314"/>
            <a:ext cx="8501122" cy="50006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Overview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179388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Modelling Evolving Worlds with </a:t>
            </a:r>
            <a:r>
              <a:rPr lang="en-GB" sz="2400" dirty="0" err="1">
                <a:solidFill>
                  <a:srgbClr val="000000"/>
                </a:solidFill>
              </a:rPr>
              <a:t>DBNs</a:t>
            </a:r>
            <a:endParaRPr lang="en-GB" sz="24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Simplifying Assumptions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Stationary Processes, Markov Assumption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Inference Tasks in Temporal Models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  <a:hlinkClick r:id="rId3" action="ppaction://hlinksldjump"/>
              </a:rPr>
              <a:t>Filtering</a:t>
            </a:r>
            <a:r>
              <a:rPr lang="en-GB" sz="2000" dirty="0">
                <a:solidFill>
                  <a:srgbClr val="000000"/>
                </a:solidFill>
              </a:rPr>
              <a:t> (posterior distribution over the current state given evidence to date)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Prediction (posterior distribution over a future state given evidence to date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Smoothing (posterior distribution over a </a:t>
            </a:r>
            <a:r>
              <a:rPr lang="en-GB" sz="2000" i="1" dirty="0">
                <a:solidFill>
                  <a:srgbClr val="000000"/>
                </a:solidFill>
              </a:rPr>
              <a:t>past</a:t>
            </a:r>
            <a:r>
              <a:rPr lang="en-GB" sz="2000" dirty="0">
                <a:solidFill>
                  <a:srgbClr val="000000"/>
                </a:solidFill>
              </a:rPr>
              <a:t> state given all evidence to date</a:t>
            </a:r>
            <a:r>
              <a:rPr lang="en-GB" sz="2400" dirty="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Most Likely Sequence</a:t>
            </a:r>
            <a:r>
              <a:rPr lang="en-GB" sz="2400" dirty="0">
                <a:solidFill>
                  <a:srgbClr val="000000"/>
                </a:solidFill>
              </a:rPr>
              <a:t> (</a:t>
            </a:r>
            <a:r>
              <a:rPr lang="en-GB" sz="2000" dirty="0">
                <a:solidFill>
                  <a:srgbClr val="000000"/>
                </a:solidFill>
              </a:rPr>
              <a:t>given the evidence seen so far</a:t>
            </a:r>
            <a:r>
              <a:rPr lang="en-GB" sz="2400" dirty="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Hidden Markov Models (HMM)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Application to Part-of-Speech Tagging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HMM and DBN</a:t>
            </a:r>
          </a:p>
        </p:txBody>
      </p:sp>
      <p:sp>
        <p:nvSpPr>
          <p:cNvPr id="11571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381750"/>
            <a:ext cx="360363" cy="287338"/>
          </a:xfrm>
          <a:prstGeom prst="actionButtonForwardNext">
            <a:avLst/>
          </a:prstGeom>
          <a:solidFill>
            <a:srgbClr val="00B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Smoothing 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50825" y="765175"/>
            <a:ext cx="84582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>
                <a:solidFill>
                  <a:srgbClr val="000099"/>
                </a:solidFill>
              </a:rPr>
              <a:t>Smoothing</a:t>
            </a:r>
            <a:r>
              <a:rPr lang="en-GB" sz="2000" dirty="0">
                <a:solidFill>
                  <a:srgbClr val="000000"/>
                </a:solidFill>
              </a:rPr>
              <a:t>: Compute the posterior distribution over a </a:t>
            </a:r>
            <a:r>
              <a:rPr lang="en-GB" sz="2000" i="1" dirty="0">
                <a:solidFill>
                  <a:srgbClr val="000000"/>
                </a:solidFill>
              </a:rPr>
              <a:t>past</a:t>
            </a:r>
            <a:r>
              <a:rPr lang="en-GB" sz="2000" dirty="0">
                <a:solidFill>
                  <a:srgbClr val="000000"/>
                </a:solidFill>
              </a:rPr>
              <a:t> state given all evidence to date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 smtClean="0">
                <a:solidFill>
                  <a:srgbClr val="3333CC"/>
                </a:solidFill>
              </a:rPr>
              <a:t>P</a:t>
            </a:r>
            <a:r>
              <a:rPr lang="en-GB" sz="2000" i="1" dirty="0" smtClean="0">
                <a:solidFill>
                  <a:srgbClr val="3333CC"/>
                </a:solidFill>
              </a:rPr>
              <a:t>(</a:t>
            </a:r>
            <a:r>
              <a:rPr lang="en-GB" sz="2000" b="1" i="1" dirty="0" err="1" smtClean="0">
                <a:solidFill>
                  <a:srgbClr val="3333CC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3333CC"/>
                </a:solidFill>
              </a:rPr>
              <a:t>k</a:t>
            </a:r>
            <a:r>
              <a:rPr lang="en-GB" sz="2000" b="1" i="1" dirty="0" smtClean="0">
                <a:solidFill>
                  <a:srgbClr val="3333CC"/>
                </a:solidFill>
              </a:rPr>
              <a:t> |</a:t>
            </a:r>
            <a:r>
              <a:rPr lang="en-GB" sz="2000" dirty="0" smtClean="0">
                <a:solidFill>
                  <a:srgbClr val="3333CC"/>
                </a:solidFill>
              </a:rPr>
              <a:t> </a:t>
            </a:r>
            <a:r>
              <a:rPr lang="en-GB" sz="2000" b="1" i="1" dirty="0">
                <a:solidFill>
                  <a:srgbClr val="3333CC"/>
                </a:solidFill>
              </a:rPr>
              <a:t>e</a:t>
            </a:r>
            <a:r>
              <a:rPr lang="en-GB" sz="2000" i="1" baseline="-25000" dirty="0">
                <a:solidFill>
                  <a:srgbClr val="3333CC"/>
                </a:solidFill>
              </a:rPr>
              <a:t>0:t</a:t>
            </a:r>
            <a:r>
              <a:rPr lang="en-GB" sz="2000" b="1" dirty="0">
                <a:solidFill>
                  <a:srgbClr val="3333CC"/>
                </a:solidFill>
              </a:rPr>
              <a:t> </a:t>
            </a:r>
            <a:r>
              <a:rPr lang="en-GB" sz="2000" i="1" dirty="0">
                <a:solidFill>
                  <a:srgbClr val="3333CC"/>
                </a:solidFill>
              </a:rPr>
              <a:t>)</a:t>
            </a:r>
            <a:r>
              <a:rPr lang="en-GB" sz="2000" b="1" i="1" dirty="0">
                <a:solidFill>
                  <a:srgbClr val="3333CC"/>
                </a:solidFill>
              </a:rPr>
              <a:t>  </a:t>
            </a:r>
            <a:r>
              <a:rPr lang="en-GB" sz="2000" dirty="0">
                <a:solidFill>
                  <a:srgbClr val="3333CC"/>
                </a:solidFill>
              </a:rPr>
              <a:t>for 1 </a:t>
            </a:r>
            <a:r>
              <a:rPr lang="en-GB" sz="2000" dirty="0">
                <a:solidFill>
                  <a:srgbClr val="3333CC"/>
                </a:solidFill>
                <a:cs typeface="Times New Roman" pitchFamily="18" charset="0"/>
              </a:rPr>
              <a:t>≤ k &lt; t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400" dirty="0">
              <a:solidFill>
                <a:srgbClr val="3333CC"/>
              </a:solidFill>
              <a:cs typeface="Times New Roman" pitchFamily="18" charset="0"/>
            </a:endParaRP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900113" y="3500438"/>
            <a:ext cx="0" cy="10080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395288" y="4508500"/>
            <a:ext cx="936625" cy="5048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E</a:t>
            </a:r>
            <a:r>
              <a:rPr lang="en-US" sz="2000" b="1" baseline="-25000">
                <a:solidFill>
                  <a:schemeClr val="tx1"/>
                </a:solidFill>
              </a:rPr>
              <a:t>0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852738"/>
            <a:ext cx="8516937" cy="2347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427538" y="2565400"/>
            <a:ext cx="1296987" cy="1150938"/>
          </a:xfrm>
          <a:prstGeom prst="rect">
            <a:avLst/>
          </a:prstGeom>
          <a:noFill/>
          <a:ln w="349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Smoothing 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50825" y="765175"/>
            <a:ext cx="84582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 smtClean="0">
                <a:solidFill>
                  <a:srgbClr val="000000"/>
                </a:solidFill>
              </a:rPr>
              <a:t>P</a:t>
            </a: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b="1" i="1" dirty="0" err="1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GB" sz="2000" b="1" i="1" dirty="0" smtClean="0">
                <a:solidFill>
                  <a:srgbClr val="000000"/>
                </a:solidFill>
              </a:rPr>
              <a:t> |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0:t</a:t>
            </a:r>
            <a:r>
              <a:rPr lang="en-GB" sz="2000" i="1" dirty="0">
                <a:solidFill>
                  <a:srgbClr val="000000"/>
                </a:solidFill>
              </a:rPr>
              <a:t>) = </a:t>
            </a:r>
            <a:r>
              <a:rPr lang="en-GB" sz="2000" b="1" i="1" dirty="0" smtClean="0">
                <a:solidFill>
                  <a:srgbClr val="000000"/>
                </a:solidFill>
              </a:rPr>
              <a:t>P</a:t>
            </a: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b="1" i="1" dirty="0" err="1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GB" sz="2000" b="1" i="1" dirty="0" smtClean="0">
                <a:solidFill>
                  <a:srgbClr val="000000"/>
                </a:solidFill>
              </a:rPr>
              <a:t> |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dirty="0">
                <a:solidFill>
                  <a:srgbClr val="000000"/>
                </a:solidFill>
              </a:rPr>
              <a:t>,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    </a:t>
            </a:r>
            <a:r>
              <a:rPr lang="en-GB" sz="2000" dirty="0">
                <a:solidFill>
                  <a:srgbClr val="000000"/>
                </a:solidFill>
              </a:rPr>
              <a:t>dividing up the evidence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  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i="1" baseline="-25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,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dirty="0">
                <a:solidFill>
                  <a:srgbClr val="000000"/>
                </a:solidFill>
              </a:rPr>
              <a:t>using… 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  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i="1" baseline="-25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 using…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4140200" y="2781300"/>
            <a:ext cx="4176713" cy="1584325"/>
          </a:xfrm>
          <a:prstGeom prst="wedgeRectCallout">
            <a:avLst>
              <a:gd name="adj1" fmla="val -76454"/>
              <a:gd name="adj2" fmla="val -97194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i="1">
                <a:solidFill>
                  <a:srgbClr val="000000"/>
                </a:solidFill>
              </a:rPr>
              <a:t>backward</a:t>
            </a:r>
            <a:r>
              <a:rPr lang="en-GB" sz="2400">
                <a:solidFill>
                  <a:srgbClr val="000000"/>
                </a:solidFill>
              </a:rPr>
              <a:t> message, 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i="1">
                <a:solidFill>
                  <a:srgbClr val="000000"/>
                </a:solidFill>
              </a:rPr>
              <a:t>b </a:t>
            </a:r>
            <a:r>
              <a:rPr lang="en-GB" sz="2400" i="1" baseline="-25000">
                <a:solidFill>
                  <a:srgbClr val="000000"/>
                </a:solidFill>
              </a:rPr>
              <a:t>k+1:t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</a:rPr>
              <a:t>computed by a recursive process that runs backwards from</a:t>
            </a:r>
            <a:r>
              <a:rPr lang="en-GB" sz="2400" i="1">
                <a:solidFill>
                  <a:srgbClr val="000000"/>
                </a:solidFill>
              </a:rPr>
              <a:t> t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i="1">
              <a:solidFill>
                <a:srgbClr val="000000"/>
              </a:solidFill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179388" y="2636838"/>
            <a:ext cx="3384550" cy="1225550"/>
          </a:xfrm>
          <a:prstGeom prst="wedgeRectCallout">
            <a:avLst>
              <a:gd name="adj1" fmla="val -9801"/>
              <a:gd name="adj2" fmla="val -88602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</a:rPr>
              <a:t>forward message from filtering up to state k, 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i="1">
                <a:solidFill>
                  <a:srgbClr val="000000"/>
                </a:solidFill>
              </a:rPr>
              <a:t>f </a:t>
            </a:r>
            <a:r>
              <a:rPr lang="en-GB" sz="2400" i="1" baseline="-25000">
                <a:solidFill>
                  <a:srgbClr val="000000"/>
                </a:solidFill>
              </a:rPr>
              <a:t>0:k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Smoothing 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250825" y="765175"/>
            <a:ext cx="84582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 smtClean="0">
                <a:solidFill>
                  <a:srgbClr val="000000"/>
                </a:solidFill>
              </a:rPr>
              <a:t>P</a:t>
            </a: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b="1" i="1" dirty="0" err="1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GB" sz="2000" b="1" i="1" dirty="0" smtClean="0">
                <a:solidFill>
                  <a:srgbClr val="000000"/>
                </a:solidFill>
              </a:rPr>
              <a:t> |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0:t</a:t>
            </a:r>
            <a:r>
              <a:rPr lang="en-GB" sz="2000" i="1" dirty="0">
                <a:solidFill>
                  <a:srgbClr val="000000"/>
                </a:solidFill>
              </a:rPr>
              <a:t>) = </a:t>
            </a:r>
            <a:r>
              <a:rPr lang="en-GB" sz="2000" b="1" i="1" dirty="0" smtClean="0">
                <a:solidFill>
                  <a:srgbClr val="000000"/>
                </a:solidFill>
              </a:rPr>
              <a:t>P</a:t>
            </a: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b="1" i="1" dirty="0" err="1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GB" sz="2000" b="1" i="1" dirty="0" smtClean="0">
                <a:solidFill>
                  <a:srgbClr val="000000"/>
                </a:solidFill>
              </a:rPr>
              <a:t> |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dirty="0">
                <a:solidFill>
                  <a:srgbClr val="000000"/>
                </a:solidFill>
              </a:rPr>
              <a:t>,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    </a:t>
            </a:r>
            <a:r>
              <a:rPr lang="en-GB" sz="2000" dirty="0">
                <a:solidFill>
                  <a:srgbClr val="000000"/>
                </a:solidFill>
              </a:rPr>
              <a:t>dividing up the evidence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  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i="1" baseline="-25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,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dirty="0">
                <a:solidFill>
                  <a:srgbClr val="000000"/>
                </a:solidFill>
              </a:rPr>
              <a:t>using </a:t>
            </a:r>
            <a:r>
              <a:rPr lang="en-GB" sz="2000" dirty="0" err="1">
                <a:solidFill>
                  <a:srgbClr val="000000"/>
                </a:solidFill>
              </a:rPr>
              <a:t>Bayes</a:t>
            </a:r>
            <a:r>
              <a:rPr lang="en-GB" sz="2000" dirty="0">
                <a:solidFill>
                  <a:srgbClr val="000000"/>
                </a:solidFill>
              </a:rPr>
              <a:t> Rule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  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i="1" baseline="-25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By Markov assumption on evidence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86372" name="AutoShape 4"/>
          <p:cNvSpPr>
            <a:spLocks noChangeArrowheads="1"/>
          </p:cNvSpPr>
          <p:nvPr/>
        </p:nvSpPr>
        <p:spPr bwMode="auto">
          <a:xfrm>
            <a:off x="4140200" y="2781300"/>
            <a:ext cx="4176713" cy="1584325"/>
          </a:xfrm>
          <a:prstGeom prst="wedgeRectCallout">
            <a:avLst>
              <a:gd name="adj1" fmla="val -76454"/>
              <a:gd name="adj2" fmla="val -97194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i="1">
                <a:solidFill>
                  <a:srgbClr val="000000"/>
                </a:solidFill>
              </a:rPr>
              <a:t>backward</a:t>
            </a:r>
            <a:r>
              <a:rPr lang="en-GB" sz="2400">
                <a:solidFill>
                  <a:srgbClr val="000000"/>
                </a:solidFill>
              </a:rPr>
              <a:t> message, 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i="1">
                <a:solidFill>
                  <a:srgbClr val="000000"/>
                </a:solidFill>
              </a:rPr>
              <a:t>b </a:t>
            </a:r>
            <a:r>
              <a:rPr lang="en-GB" sz="2400" i="1" baseline="-25000">
                <a:solidFill>
                  <a:srgbClr val="000000"/>
                </a:solidFill>
              </a:rPr>
              <a:t>k+1:t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</a:rPr>
              <a:t>computed by a recursive process that runs backwards from</a:t>
            </a:r>
            <a:r>
              <a:rPr lang="en-GB" sz="2400" i="1">
                <a:solidFill>
                  <a:srgbClr val="000000"/>
                </a:solidFill>
              </a:rPr>
              <a:t> t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i="1">
              <a:solidFill>
                <a:srgbClr val="000000"/>
              </a:solidFill>
            </a:endParaRPr>
          </a:p>
        </p:txBody>
      </p:sp>
      <p:sp>
        <p:nvSpPr>
          <p:cNvPr id="186373" name="AutoShape 5"/>
          <p:cNvSpPr>
            <a:spLocks noChangeArrowheads="1"/>
          </p:cNvSpPr>
          <p:nvPr/>
        </p:nvSpPr>
        <p:spPr bwMode="auto">
          <a:xfrm>
            <a:off x="179388" y="2636838"/>
            <a:ext cx="3384550" cy="1225550"/>
          </a:xfrm>
          <a:prstGeom prst="wedgeRectCallout">
            <a:avLst>
              <a:gd name="adj1" fmla="val -9801"/>
              <a:gd name="adj2" fmla="val -88602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</a:rPr>
              <a:t>forward message from filtering up to state k, 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i="1">
                <a:solidFill>
                  <a:srgbClr val="000000"/>
                </a:solidFill>
              </a:rPr>
              <a:t>f </a:t>
            </a:r>
            <a:r>
              <a:rPr lang="en-GB" sz="2400" i="1" baseline="-25000">
                <a:solidFill>
                  <a:srgbClr val="000000"/>
                </a:solidFill>
              </a:rPr>
              <a:t>0:k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069160" y="3549136"/>
            <a:ext cx="2160588" cy="503237"/>
          </a:xfrm>
          <a:prstGeom prst="wedgeRectCallout">
            <a:avLst>
              <a:gd name="adj1" fmla="val 4741"/>
              <a:gd name="adj2" fmla="val -258204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5004528" y="3435007"/>
            <a:ext cx="2160588" cy="503238"/>
          </a:xfrm>
          <a:prstGeom prst="wedgeRectCallout">
            <a:avLst>
              <a:gd name="adj1" fmla="val -91292"/>
              <a:gd name="adj2" fmla="val -250944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500034" y="3571876"/>
            <a:ext cx="1366837" cy="647700"/>
          </a:xfrm>
          <a:prstGeom prst="wedgeRectCallout">
            <a:avLst>
              <a:gd name="adj1" fmla="val 49185"/>
              <a:gd name="adj2" fmla="val -20294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Backward Message 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2000" i="1" baseline="-25000" dirty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GB" sz="2000" i="1" baseline="-50000" dirty="0">
                <a:solidFill>
                  <a:srgbClr val="000000"/>
                </a:solidFill>
                <a:cs typeface="Times New Roman" pitchFamily="18" charset="0"/>
              </a:rPr>
              <a:t>k+1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,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2000" i="1" baseline="-25000" dirty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GB" sz="2000" i="1" baseline="-50000" dirty="0">
                <a:solidFill>
                  <a:srgbClr val="000000"/>
                </a:solidFill>
                <a:cs typeface="Times New Roman" pitchFamily="18" charset="0"/>
              </a:rPr>
              <a:t>k+1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,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=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2000" i="1" baseline="-25000" dirty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GB" sz="2000" i="1" baseline="-50000" dirty="0">
                <a:solidFill>
                  <a:srgbClr val="000000"/>
                </a:solidFill>
                <a:cs typeface="Times New Roman" pitchFamily="18" charset="0"/>
              </a:rPr>
              <a:t>k+1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by Markov assumption on evidence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2000" i="1" baseline="-25000" dirty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GB" sz="2000" i="1" baseline="-50000" dirty="0">
                <a:solidFill>
                  <a:srgbClr val="000000"/>
                </a:solidFill>
                <a:cs typeface="Times New Roman" pitchFamily="18" charset="0"/>
              </a:rPr>
              <a:t>k+1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i="1" dirty="0">
                <a:solidFill>
                  <a:srgbClr val="000000"/>
                </a:solidFill>
              </a:rPr>
              <a:t>,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k+2:t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2000" i="1" baseline="-25000" dirty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GB" sz="2000" i="1" baseline="-50000" dirty="0">
                <a:solidFill>
                  <a:srgbClr val="000000"/>
                </a:solidFill>
                <a:cs typeface="Times New Roman" pitchFamily="18" charset="0"/>
              </a:rPr>
              <a:t>k+1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k+2:t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 smtClean="0">
                <a:solidFill>
                  <a:srgbClr val="000000"/>
                </a:solidFill>
              </a:rPr>
              <a:t>)</a:t>
            </a: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                              </a:t>
            </a:r>
            <a:endParaRPr lang="en-GB" sz="2000" i="1" baseline="-25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75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i="1" baseline="-25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00034" y="3571876"/>
            <a:ext cx="1366837" cy="647700"/>
          </a:xfrm>
          <a:prstGeom prst="wedgeRectCallout">
            <a:avLst>
              <a:gd name="adj1" fmla="val 49185"/>
              <a:gd name="adj2" fmla="val -20294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000000"/>
                </a:solidFill>
              </a:rPr>
              <a:t>sensor model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003800" y="3429000"/>
            <a:ext cx="2160588" cy="503238"/>
          </a:xfrm>
          <a:prstGeom prst="wedgeRectCallout">
            <a:avLst>
              <a:gd name="adj1" fmla="val -91292"/>
              <a:gd name="adj2" fmla="val -250944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transition model</a:t>
            </a: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2071670" y="3500438"/>
            <a:ext cx="2160588" cy="574675"/>
          </a:xfrm>
          <a:prstGeom prst="wedgeRectCallout">
            <a:avLst>
              <a:gd name="adj1" fmla="val 4416"/>
              <a:gd name="adj2" fmla="val -223933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000000"/>
                </a:solidFill>
              </a:rPr>
              <a:t>recursive call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50825" y="479742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05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dirty="0">
                <a:solidFill>
                  <a:srgbClr val="000000"/>
                </a:solidFill>
              </a:rPr>
              <a:t>In message notation</a:t>
            </a:r>
          </a:p>
          <a:p>
            <a:pPr marL="339725" indent="-339725">
              <a:lnSpc>
                <a:spcPct val="95000"/>
              </a:lnSpc>
              <a:spcBef>
                <a:spcPts val="105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1" i="1" dirty="0">
                <a:solidFill>
                  <a:srgbClr val="000000"/>
                </a:solidFill>
              </a:rPr>
              <a:t>     </a:t>
            </a:r>
            <a:r>
              <a:rPr lang="en-GB" sz="2000" b="1" i="1" dirty="0">
                <a:solidFill>
                  <a:srgbClr val="000000"/>
                </a:solidFill>
              </a:rPr>
              <a:t>b</a:t>
            </a:r>
            <a:r>
              <a:rPr lang="en-GB" sz="2000" i="1" baseline="-25000" dirty="0">
                <a:solidFill>
                  <a:srgbClr val="000000"/>
                </a:solidFill>
              </a:rPr>
              <a:t>k+1:t  </a:t>
            </a:r>
            <a:r>
              <a:rPr lang="en-GB" sz="2000" i="1" dirty="0">
                <a:solidFill>
                  <a:srgbClr val="000000"/>
                </a:solidFill>
              </a:rPr>
              <a:t>=</a:t>
            </a:r>
            <a:r>
              <a:rPr lang="en-GB" sz="2000" i="1" baseline="-25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BACKWARD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GB" sz="2000" b="1" i="1" dirty="0">
                <a:solidFill>
                  <a:srgbClr val="000000"/>
                </a:solidFill>
              </a:rPr>
              <a:t>b</a:t>
            </a:r>
            <a:r>
              <a:rPr lang="en-GB" sz="2000" i="1" baseline="-25000" dirty="0">
                <a:solidFill>
                  <a:srgbClr val="000000"/>
                </a:solidFill>
              </a:rPr>
              <a:t>k+2:t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000" b="1" i="1" dirty="0" smtClean="0">
                <a:solidFill>
                  <a:srgbClr val="000000"/>
                </a:solidFill>
              </a:rPr>
              <a:t>e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k+1</a:t>
            </a:r>
            <a:r>
              <a:rPr lang="en-GB" sz="2000" i="1" dirty="0" smtClean="0">
                <a:solidFill>
                  <a:srgbClr val="000000"/>
                </a:solidFill>
              </a:rPr>
              <a:t>)</a:t>
            </a:r>
            <a:endParaRPr lang="en-GB" sz="2000" i="1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375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As with the forward recursion, the time and space for each backward update is independent of t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6877050" y="188913"/>
            <a:ext cx="1366838" cy="549275"/>
          </a:xfrm>
          <a:prstGeom prst="wedgeRectCallout">
            <a:avLst>
              <a:gd name="adj1" fmla="val -200060"/>
              <a:gd name="adj2" fmla="val 74264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Product Rule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5572132" y="1643050"/>
            <a:ext cx="3224226" cy="1000132"/>
          </a:xfrm>
          <a:prstGeom prst="wedgeRectCallout">
            <a:avLst>
              <a:gd name="adj1" fmla="val -64052"/>
              <a:gd name="adj2" fmla="val 7662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because </a:t>
            </a:r>
            <a:r>
              <a:rPr lang="en-GB" sz="2000" b="1" i="1" dirty="0" smtClean="0">
                <a:solidFill>
                  <a:srgbClr val="000000"/>
                </a:solidFill>
              </a:rPr>
              <a:t>e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k+1</a:t>
            </a:r>
            <a:r>
              <a:rPr lang="en-GB" sz="2000" dirty="0" smtClean="0">
                <a:solidFill>
                  <a:srgbClr val="000000"/>
                </a:solidFill>
              </a:rPr>
              <a:t> and </a:t>
            </a:r>
            <a:r>
              <a:rPr lang="en-GB" sz="2000" b="1" i="1" dirty="0" smtClean="0">
                <a:solidFill>
                  <a:srgbClr val="000000"/>
                </a:solidFill>
              </a:rPr>
              <a:t>e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k+2:t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en-GB" sz="2000" dirty="0" smtClean="0">
                <a:solidFill>
                  <a:srgbClr val="FFFFFF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are conditionally independent given</a:t>
            </a:r>
            <a:r>
              <a:rPr lang="en-GB" sz="2000" i="1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k+1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 smtClean="0"/>
              <a:t>Smoothing: putting it all together </a:t>
            </a:r>
            <a:endParaRPr lang="en-GB" sz="3200" dirty="0"/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250825" y="765175"/>
            <a:ext cx="84582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 smtClean="0">
                <a:solidFill>
                  <a:srgbClr val="000000"/>
                </a:solidFill>
              </a:rPr>
              <a:t>P</a:t>
            </a: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b="1" i="1" dirty="0" err="1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GB" sz="2000" b="1" i="1" dirty="0" smtClean="0">
                <a:solidFill>
                  <a:srgbClr val="000000"/>
                </a:solidFill>
              </a:rPr>
              <a:t> |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0:t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endParaRPr lang="en-GB" sz="2000" i="1" dirty="0" smtClean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 smtClean="0">
                <a:solidFill>
                  <a:srgbClr val="000000"/>
                </a:solidFill>
              </a:rPr>
              <a:t>      </a:t>
            </a:r>
            <a:r>
              <a:rPr lang="en-GB" sz="2000" dirty="0" smtClean="0">
                <a:solidFill>
                  <a:srgbClr val="000000"/>
                </a:solidFill>
              </a:rPr>
              <a:t>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i="1" baseline="-25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By Markov assumption on evidence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86372" name="AutoShape 4"/>
          <p:cNvSpPr>
            <a:spLocks noChangeArrowheads="1"/>
          </p:cNvSpPr>
          <p:nvPr/>
        </p:nvSpPr>
        <p:spPr bwMode="auto">
          <a:xfrm>
            <a:off x="3857620" y="1928802"/>
            <a:ext cx="5286380" cy="1214446"/>
          </a:xfrm>
          <a:prstGeom prst="wedgeRectCallout">
            <a:avLst>
              <a:gd name="adj1" fmla="val -62718"/>
              <a:gd name="adj2" fmla="val -76525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backward</a:t>
            </a:r>
            <a:r>
              <a:rPr lang="en-GB" sz="2000" dirty="0">
                <a:solidFill>
                  <a:srgbClr val="000000"/>
                </a:solidFill>
              </a:rPr>
              <a:t> message, 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 i="1" dirty="0">
                <a:solidFill>
                  <a:srgbClr val="000000"/>
                </a:solidFill>
              </a:rPr>
              <a:t>b 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computed by a recursive process that runs backwards from</a:t>
            </a:r>
            <a:r>
              <a:rPr lang="en-GB" sz="2000" i="1" dirty="0">
                <a:solidFill>
                  <a:srgbClr val="000000"/>
                </a:solidFill>
              </a:rPr>
              <a:t> t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i="1" dirty="0">
              <a:solidFill>
                <a:srgbClr val="000000"/>
              </a:solidFill>
            </a:endParaRPr>
          </a:p>
        </p:txBody>
      </p:sp>
      <p:sp>
        <p:nvSpPr>
          <p:cNvPr id="186373" name="AutoShape 5"/>
          <p:cNvSpPr>
            <a:spLocks noChangeArrowheads="1"/>
          </p:cNvSpPr>
          <p:nvPr/>
        </p:nvSpPr>
        <p:spPr bwMode="auto">
          <a:xfrm>
            <a:off x="142844" y="2071678"/>
            <a:ext cx="3527426" cy="785818"/>
          </a:xfrm>
          <a:prstGeom prst="wedgeRectCallout">
            <a:avLst>
              <a:gd name="adj1" fmla="val -9801"/>
              <a:gd name="adj2" fmla="val -88602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forward message from filtering up to state k, </a:t>
            </a:r>
            <a:r>
              <a:rPr lang="en-GB" sz="2000" dirty="0" smtClean="0">
                <a:solidFill>
                  <a:srgbClr val="000000"/>
                </a:solidFill>
              </a:rPr>
              <a:t>  </a:t>
            </a:r>
            <a:r>
              <a:rPr lang="en-GB" sz="2000" b="1" i="1" dirty="0" smtClean="0">
                <a:solidFill>
                  <a:srgbClr val="000000"/>
                </a:solidFill>
              </a:rPr>
              <a:t>f 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0825" y="3357562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=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     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2000" i="1" baseline="-25000" dirty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GB" sz="2000" i="1" baseline="-50000" dirty="0">
                <a:solidFill>
                  <a:srgbClr val="000000"/>
                </a:solidFill>
                <a:cs typeface="Times New Roman" pitchFamily="18" charset="0"/>
              </a:rPr>
              <a:t>k+1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k+2:t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 smtClean="0">
                <a:solidFill>
                  <a:srgbClr val="000000"/>
                </a:solidFill>
              </a:rPr>
              <a:t>)</a:t>
            </a: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                              </a:t>
            </a:r>
            <a:endParaRPr lang="en-GB" sz="2000" i="1" baseline="-25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75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i="1" baseline="-25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068366" y="5286388"/>
            <a:ext cx="1366837" cy="647700"/>
          </a:xfrm>
          <a:prstGeom prst="wedgeRectCallout">
            <a:avLst>
              <a:gd name="adj1" fmla="val 32132"/>
              <a:gd name="adj2" fmla="val -216781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000000"/>
                </a:solidFill>
              </a:rPr>
              <a:t>sensor model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572132" y="5143512"/>
            <a:ext cx="2160588" cy="503238"/>
          </a:xfrm>
          <a:prstGeom prst="wedgeRectCallout">
            <a:avLst>
              <a:gd name="adj1" fmla="val -81749"/>
              <a:gd name="adj2" fmla="val -238474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transition model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640002" y="5214950"/>
            <a:ext cx="2160588" cy="574675"/>
          </a:xfrm>
          <a:prstGeom prst="wedgeRectCallout">
            <a:avLst>
              <a:gd name="adj1" fmla="val 4416"/>
              <a:gd name="adj2" fmla="val -223933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000000"/>
                </a:solidFill>
              </a:rPr>
              <a:t>recursive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Forward-Backward Procedure 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Thus, </a:t>
            </a:r>
          </a:p>
          <a:p>
            <a:pPr marL="739775" lvl="1" indent="-282575">
              <a:lnSpc>
                <a:spcPct val="95000"/>
              </a:lnSpc>
              <a:spcBef>
                <a:spcPts val="18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1" i="1" dirty="0" smtClean="0">
                <a:solidFill>
                  <a:srgbClr val="000000"/>
                </a:solidFill>
              </a:rPr>
              <a:t>P</a:t>
            </a:r>
            <a:r>
              <a:rPr lang="en-GB" sz="2400" i="1" dirty="0" smtClean="0">
                <a:solidFill>
                  <a:srgbClr val="000000"/>
                </a:solidFill>
              </a:rPr>
              <a:t>(</a:t>
            </a:r>
            <a:r>
              <a:rPr lang="en-GB" sz="2400" b="1" i="1" dirty="0" err="1" smtClean="0">
                <a:solidFill>
                  <a:srgbClr val="000000"/>
                </a:solidFill>
              </a:rPr>
              <a:t>X</a:t>
            </a:r>
            <a:r>
              <a:rPr lang="en-GB" sz="2400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GB" sz="2400" b="1" i="1" dirty="0" smtClean="0">
                <a:solidFill>
                  <a:srgbClr val="000000"/>
                </a:solidFill>
              </a:rPr>
              <a:t> |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b="1" i="1" dirty="0">
                <a:solidFill>
                  <a:srgbClr val="000000"/>
                </a:solidFill>
              </a:rPr>
              <a:t>e</a:t>
            </a:r>
            <a:r>
              <a:rPr lang="en-GB" sz="2400" i="1" baseline="-25000" dirty="0">
                <a:solidFill>
                  <a:srgbClr val="000000"/>
                </a:solidFill>
              </a:rPr>
              <a:t>0:t</a:t>
            </a:r>
            <a:r>
              <a:rPr lang="en-GB" sz="2400" i="1" dirty="0">
                <a:solidFill>
                  <a:srgbClr val="000000"/>
                </a:solidFill>
              </a:rPr>
              <a:t>) = </a:t>
            </a:r>
            <a:r>
              <a:rPr lang="en-GB" sz="2400" i="1" dirty="0">
                <a:solidFill>
                  <a:srgbClr val="000000"/>
                </a:solidFill>
                <a:cs typeface="Times New Roman" pitchFamily="18" charset="0"/>
              </a:rPr>
              <a:t>α </a:t>
            </a:r>
            <a:r>
              <a:rPr lang="en-GB" sz="2400" b="1" i="1" dirty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GB" sz="2400" i="1" baseline="-25000" dirty="0">
                <a:solidFill>
                  <a:srgbClr val="000000"/>
                </a:solidFill>
              </a:rPr>
              <a:t>1:k</a:t>
            </a:r>
            <a:r>
              <a:rPr lang="en-GB" sz="24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b="1" i="1" dirty="0">
                <a:solidFill>
                  <a:srgbClr val="000000"/>
                </a:solidFill>
              </a:rPr>
              <a:t>b</a:t>
            </a:r>
            <a:r>
              <a:rPr lang="en-GB" sz="2400" i="1" baseline="-25000" dirty="0">
                <a:solidFill>
                  <a:srgbClr val="000000"/>
                </a:solidFill>
              </a:rPr>
              <a:t>k+1:t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and this value can be computed by recursion through time, running forward from </a:t>
            </a:r>
            <a:r>
              <a:rPr lang="en-GB" sz="2400" i="1" dirty="0">
                <a:solidFill>
                  <a:srgbClr val="000000"/>
                </a:solidFill>
              </a:rPr>
              <a:t>0</a:t>
            </a:r>
            <a:r>
              <a:rPr lang="en-GB" sz="2400" dirty="0">
                <a:solidFill>
                  <a:srgbClr val="000000"/>
                </a:solidFill>
              </a:rPr>
              <a:t> to </a:t>
            </a:r>
            <a:r>
              <a:rPr lang="en-GB" sz="2400" i="1" dirty="0">
                <a:solidFill>
                  <a:srgbClr val="000000"/>
                </a:solidFill>
              </a:rPr>
              <a:t>k</a:t>
            </a:r>
            <a:r>
              <a:rPr lang="en-GB" sz="2400" dirty="0">
                <a:solidFill>
                  <a:srgbClr val="000000"/>
                </a:solidFill>
              </a:rPr>
              <a:t> and backwards from </a:t>
            </a:r>
            <a:r>
              <a:rPr lang="en-GB" sz="2400" i="1" dirty="0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 to </a:t>
            </a:r>
            <a:r>
              <a:rPr lang="en-GB" sz="2400" i="1" dirty="0">
                <a:solidFill>
                  <a:srgbClr val="000000"/>
                </a:solidFill>
              </a:rPr>
              <a:t>k+1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0825" y="3141663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9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The backwards phase is initialized with an </a:t>
            </a:r>
            <a:r>
              <a:rPr lang="en-GB" sz="2400" i="1" dirty="0">
                <a:solidFill>
                  <a:srgbClr val="000000"/>
                </a:solidFill>
              </a:rPr>
              <a:t>empty</a:t>
            </a:r>
            <a:r>
              <a:rPr lang="en-GB" sz="2400" dirty="0">
                <a:solidFill>
                  <a:srgbClr val="000000"/>
                </a:solidFill>
              </a:rPr>
              <a:t> observation sequence from </a:t>
            </a:r>
            <a:r>
              <a:rPr lang="en-GB" sz="2400" i="1" dirty="0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 to </a:t>
            </a:r>
            <a:r>
              <a:rPr lang="en-GB" sz="2400" i="1" dirty="0">
                <a:solidFill>
                  <a:srgbClr val="000000"/>
                </a:solidFill>
              </a:rPr>
              <a:t>t+ 1</a:t>
            </a:r>
            <a:r>
              <a:rPr lang="en-GB" sz="2400" dirty="0">
                <a:solidFill>
                  <a:srgbClr val="000000"/>
                </a:solidFill>
              </a:rPr>
              <a:t>, </a:t>
            </a:r>
            <a:r>
              <a:rPr lang="en-GB" sz="2400" b="1" i="1" dirty="0">
                <a:solidFill>
                  <a:srgbClr val="000000"/>
                </a:solidFill>
              </a:rPr>
              <a:t>e</a:t>
            </a:r>
            <a:r>
              <a:rPr lang="en-GB" sz="2400" i="1" baseline="-25000" dirty="0">
                <a:solidFill>
                  <a:srgbClr val="000000"/>
                </a:solidFill>
              </a:rPr>
              <a:t>t+1:t </a:t>
            </a:r>
            <a:r>
              <a:rPr lang="en-GB" sz="2400" dirty="0">
                <a:solidFill>
                  <a:srgbClr val="000000"/>
                </a:solidFill>
              </a:rPr>
              <a:t>which has probability of 1 to be observed</a:t>
            </a:r>
          </a:p>
          <a:p>
            <a:pPr marL="339725" indent="-339725">
              <a:lnSpc>
                <a:spcPct val="95000"/>
              </a:lnSpc>
              <a:spcBef>
                <a:spcPts val="9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1" i="1" dirty="0">
                <a:solidFill>
                  <a:srgbClr val="000000"/>
                </a:solidFill>
              </a:rPr>
              <a:t>     b</a:t>
            </a:r>
            <a:r>
              <a:rPr lang="en-GB" sz="2400" i="1" baseline="-25000" dirty="0">
                <a:solidFill>
                  <a:srgbClr val="000000"/>
                </a:solidFill>
              </a:rPr>
              <a:t>t+1:t  </a:t>
            </a:r>
            <a:r>
              <a:rPr lang="en-GB" sz="2400" i="1" dirty="0">
                <a:solidFill>
                  <a:srgbClr val="000000"/>
                </a:solidFill>
              </a:rPr>
              <a:t>=</a:t>
            </a:r>
            <a:r>
              <a:rPr lang="en-GB" sz="2400" i="1" baseline="-25000" dirty="0">
                <a:solidFill>
                  <a:srgbClr val="000000"/>
                </a:solidFill>
              </a:rPr>
              <a:t> </a:t>
            </a:r>
            <a:r>
              <a:rPr lang="en-GB" sz="2400" b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GB" sz="2400" i="1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GB" sz="2400" b="1" i="1" dirty="0">
                <a:solidFill>
                  <a:srgbClr val="000000"/>
                </a:solidFill>
              </a:rPr>
              <a:t>e</a:t>
            </a:r>
            <a:r>
              <a:rPr lang="en-GB" sz="2400" i="1" baseline="-25000" dirty="0">
                <a:solidFill>
                  <a:srgbClr val="000000"/>
                </a:solidFill>
              </a:rPr>
              <a:t>t+1:t</a:t>
            </a:r>
            <a:r>
              <a:rPr lang="en-GB" sz="2400" i="1" dirty="0">
                <a:solidFill>
                  <a:srgbClr val="000000"/>
                </a:solidFill>
                <a:cs typeface="Times New Roman" pitchFamily="18" charset="0"/>
              </a:rPr>
              <a:t>| </a:t>
            </a:r>
            <a:r>
              <a:rPr lang="en-GB" sz="2400" b="1" i="1" dirty="0" err="1">
                <a:solidFill>
                  <a:srgbClr val="000000"/>
                </a:solidFill>
              </a:rPr>
              <a:t>X</a:t>
            </a:r>
            <a:r>
              <a:rPr lang="en-GB" sz="2400" i="1" baseline="-25000" dirty="0" err="1">
                <a:solidFill>
                  <a:srgbClr val="000000"/>
                </a:solidFill>
              </a:rPr>
              <a:t>t</a:t>
            </a:r>
            <a:r>
              <a:rPr lang="en-GB" sz="2400" i="1" baseline="-25000" dirty="0">
                <a:solidFill>
                  <a:srgbClr val="000000"/>
                </a:solidFill>
              </a:rPr>
              <a:t> </a:t>
            </a:r>
            <a:r>
              <a:rPr lang="en-GB" sz="2400" i="1" dirty="0">
                <a:solidFill>
                  <a:srgbClr val="000000"/>
                </a:solidFill>
              </a:rPr>
              <a:t>) = </a:t>
            </a:r>
            <a:r>
              <a:rPr lang="en-GB" sz="2400" b="1" dirty="0" smtClean="0">
                <a:solidFill>
                  <a:srgbClr val="CC3399"/>
                </a:solidFill>
                <a:cs typeface="Times New Roman" pitchFamily="18" charset="0"/>
              </a:rPr>
              <a:t>P</a:t>
            </a:r>
            <a:r>
              <a:rPr lang="en-GB" sz="2400" i="1" dirty="0" smtClean="0">
                <a:solidFill>
                  <a:srgbClr val="CC3399"/>
                </a:solidFill>
                <a:cs typeface="Times New Roman" pitchFamily="18" charset="0"/>
              </a:rPr>
              <a:t>(| </a:t>
            </a:r>
            <a:r>
              <a:rPr lang="en-GB" sz="2400" b="1" i="1" dirty="0" err="1" smtClean="0">
                <a:solidFill>
                  <a:srgbClr val="CC3399"/>
                </a:solidFill>
              </a:rPr>
              <a:t>X</a:t>
            </a:r>
            <a:r>
              <a:rPr lang="en-GB" sz="2400" i="1" baseline="-25000" dirty="0" err="1" smtClean="0">
                <a:solidFill>
                  <a:srgbClr val="CC3399"/>
                </a:solidFill>
              </a:rPr>
              <a:t>t</a:t>
            </a:r>
            <a:r>
              <a:rPr lang="en-GB" sz="2400" i="1" baseline="-25000" dirty="0" smtClean="0">
                <a:solidFill>
                  <a:srgbClr val="CC3399"/>
                </a:solidFill>
              </a:rPr>
              <a:t> </a:t>
            </a:r>
            <a:r>
              <a:rPr lang="en-GB" sz="2400" i="1" dirty="0" smtClean="0">
                <a:solidFill>
                  <a:srgbClr val="CC3399"/>
                </a:solidFill>
              </a:rPr>
              <a:t>) </a:t>
            </a:r>
            <a:r>
              <a:rPr lang="en-GB" sz="2400" i="1" dirty="0" smtClean="0">
                <a:solidFill>
                  <a:srgbClr val="000000"/>
                </a:solidFill>
              </a:rPr>
              <a:t>= 1</a:t>
            </a:r>
            <a:endParaRPr lang="en-GB" sz="2400" i="1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4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i="1"/>
              <a:t>Rain</a:t>
            </a:r>
            <a:r>
              <a:rPr lang="en-GB" sz="3200"/>
              <a:t> Example</a:t>
            </a:r>
          </a:p>
        </p:txBody>
      </p:sp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1723997" y="4933956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1747" name="Oval 3"/>
          <p:cNvSpPr>
            <a:spLocks noChangeArrowheads="1"/>
          </p:cNvSpPr>
          <p:nvPr/>
        </p:nvSpPr>
        <p:spPr bwMode="auto">
          <a:xfrm>
            <a:off x="4243360" y="4933956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248118" y="5707085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31749" name="AutoShape 5"/>
          <p:cNvCxnSpPr>
            <a:cxnSpLocks noChangeShapeType="1"/>
            <a:stCxn id="31747" idx="4"/>
            <a:endCxn id="31748" idx="0"/>
          </p:cNvCxnSpPr>
          <p:nvPr/>
        </p:nvCxnSpPr>
        <p:spPr bwMode="auto">
          <a:xfrm rot="16200000" flipH="1">
            <a:off x="4722775" y="5534041"/>
            <a:ext cx="341329" cy="475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6619847" y="4862518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624605" y="5635647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31752" name="AutoShape 8"/>
          <p:cNvCxnSpPr>
            <a:cxnSpLocks noChangeShapeType="1"/>
            <a:stCxn id="31750" idx="4"/>
            <a:endCxn id="31751" idx="0"/>
          </p:cNvCxnSpPr>
          <p:nvPr/>
        </p:nvCxnSpPr>
        <p:spPr bwMode="auto">
          <a:xfrm rot="16200000" flipH="1">
            <a:off x="7099262" y="5462603"/>
            <a:ext cx="341329" cy="475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1753" name="AutoShape 9"/>
          <p:cNvCxnSpPr>
            <a:cxnSpLocks noChangeShapeType="1"/>
            <a:endCxn id="31746" idx="2"/>
          </p:cNvCxnSpPr>
          <p:nvPr/>
        </p:nvCxnSpPr>
        <p:spPr bwMode="auto">
          <a:xfrm flipV="1">
            <a:off x="1087410" y="5149856"/>
            <a:ext cx="636587" cy="31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1754" name="AutoShape 10"/>
          <p:cNvCxnSpPr>
            <a:cxnSpLocks noChangeShapeType="1"/>
            <a:stCxn id="31746" idx="6"/>
            <a:endCxn id="31747" idx="2"/>
          </p:cNvCxnSpPr>
          <p:nvPr/>
        </p:nvCxnSpPr>
        <p:spPr bwMode="auto">
          <a:xfrm>
            <a:off x="3019397" y="5149856"/>
            <a:ext cx="1223963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1755" name="AutoShape 11"/>
          <p:cNvCxnSpPr>
            <a:cxnSpLocks noChangeShapeType="1"/>
            <a:stCxn id="31747" idx="6"/>
            <a:endCxn id="31750" idx="2"/>
          </p:cNvCxnSpPr>
          <p:nvPr/>
        </p:nvCxnSpPr>
        <p:spPr bwMode="auto">
          <a:xfrm flipV="1">
            <a:off x="5538760" y="5078418"/>
            <a:ext cx="1081087" cy="714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9388" y="692150"/>
            <a:ext cx="8856662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Let’s compute the probability of rain at t = 1, given umbrella observations at t=1 and t =</a:t>
            </a:r>
            <a:r>
              <a:rPr lang="en-GB" sz="2000" dirty="0">
                <a:solidFill>
                  <a:schemeClr val="tx1"/>
                </a:solidFill>
              </a:rPr>
              <a:t>2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From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b="1" i="1" dirty="0" smtClean="0">
                <a:solidFill>
                  <a:srgbClr val="000000"/>
                </a:solidFill>
              </a:rPr>
              <a:t>P</a:t>
            </a: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b="1" i="1" dirty="0" err="1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GB" sz="2000" b="1" i="1" dirty="0" smtClean="0">
                <a:solidFill>
                  <a:srgbClr val="000000"/>
                </a:solidFill>
              </a:rPr>
              <a:t> |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0:t</a:t>
            </a:r>
            <a:r>
              <a:rPr lang="en-GB" sz="2000" i="1" dirty="0">
                <a:solidFill>
                  <a:srgbClr val="000000"/>
                </a:solidFill>
              </a:rPr>
              <a:t>) 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i="1" baseline="-25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0:k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  we have 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(R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dirty="0">
                <a:solidFill>
                  <a:srgbClr val="000000"/>
                </a:solidFill>
              </a:rPr>
              <a:t>| </a:t>
            </a:r>
            <a:r>
              <a:rPr lang="en-GB" sz="1800" b="1" i="1" dirty="0">
                <a:solidFill>
                  <a:srgbClr val="000000"/>
                </a:solidFill>
              </a:rPr>
              <a:t>e</a:t>
            </a:r>
            <a:r>
              <a:rPr lang="en-GB" sz="1800" i="1" baseline="-25000" dirty="0">
                <a:solidFill>
                  <a:srgbClr val="000000"/>
                </a:solidFill>
              </a:rPr>
              <a:t>1:2</a:t>
            </a:r>
            <a:r>
              <a:rPr lang="en-GB" sz="1800" i="1" dirty="0">
                <a:solidFill>
                  <a:srgbClr val="000000"/>
                </a:solidFill>
              </a:rPr>
              <a:t>) = </a:t>
            </a: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(R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dirty="0">
                <a:solidFill>
                  <a:srgbClr val="000000"/>
                </a:solidFill>
              </a:rPr>
              <a:t>| </a:t>
            </a:r>
            <a:r>
              <a:rPr lang="en-GB" sz="1800" i="1" dirty="0">
                <a:solidFill>
                  <a:srgbClr val="000000"/>
                </a:solidFill>
              </a:rPr>
              <a:t>u</a:t>
            </a:r>
            <a:r>
              <a:rPr lang="en-GB" sz="1800" i="1" baseline="-25000" dirty="0">
                <a:solidFill>
                  <a:srgbClr val="000000"/>
                </a:solidFill>
              </a:rPr>
              <a:t>1:</a:t>
            </a:r>
            <a:r>
              <a:rPr lang="en-GB" sz="1800" i="1" dirty="0">
                <a:solidFill>
                  <a:srgbClr val="000000"/>
                </a:solidFill>
              </a:rPr>
              <a:t>u</a:t>
            </a:r>
            <a:r>
              <a:rPr lang="en-GB" sz="1800" b="1" i="1" baseline="-25000" dirty="0">
                <a:solidFill>
                  <a:srgbClr val="CC3399"/>
                </a:solidFill>
              </a:rPr>
              <a:t>2</a:t>
            </a:r>
            <a:r>
              <a:rPr lang="en-GB" sz="1800" i="1" dirty="0">
                <a:solidFill>
                  <a:srgbClr val="000000"/>
                </a:solidFill>
              </a:rPr>
              <a:t>) =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(R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dirty="0">
                <a:solidFill>
                  <a:srgbClr val="000000"/>
                </a:solidFill>
              </a:rPr>
              <a:t>| </a:t>
            </a:r>
            <a:r>
              <a:rPr lang="en-GB" sz="1800" i="1" dirty="0">
                <a:solidFill>
                  <a:srgbClr val="000000"/>
                </a:solidFill>
              </a:rPr>
              <a:t>u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i="1" dirty="0">
                <a:solidFill>
                  <a:srgbClr val="000000"/>
                </a:solidFill>
              </a:rPr>
              <a:t>) </a:t>
            </a: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(u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b="1" i="1" dirty="0">
                <a:solidFill>
                  <a:srgbClr val="000000"/>
                </a:solidFill>
              </a:rPr>
              <a:t> </a:t>
            </a:r>
            <a:r>
              <a:rPr lang="en-GB" sz="1800" dirty="0">
                <a:solidFill>
                  <a:srgbClr val="000000"/>
                </a:solidFill>
              </a:rPr>
              <a:t>| </a:t>
            </a:r>
            <a:r>
              <a:rPr lang="en-GB" sz="1800" i="1" dirty="0">
                <a:solidFill>
                  <a:srgbClr val="000000"/>
                </a:solidFill>
              </a:rPr>
              <a:t>R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dirty="0">
                <a:solidFill>
                  <a:srgbClr val="000000"/>
                </a:solidFill>
              </a:rPr>
              <a:t>) 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180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1800" i="1" dirty="0">
              <a:solidFill>
                <a:srgbClr val="000000"/>
              </a:solidFill>
              <a:cs typeface="Times New Roman" pitchFamily="18" charset="0"/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(R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i="1" dirty="0">
                <a:solidFill>
                  <a:srgbClr val="000000"/>
                </a:solidFill>
              </a:rPr>
              <a:t>u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)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&lt;0.818, 0.182&gt; 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as it is the filtering to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t =1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that we did earlier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71472" y="4214818"/>
            <a:ext cx="1400040" cy="620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dirty="0">
                <a:solidFill>
                  <a:srgbClr val="CC3399"/>
                </a:solidFill>
              </a:rPr>
              <a:t>TRUE    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dirty="0">
                <a:solidFill>
                  <a:srgbClr val="CC3399"/>
                </a:solidFill>
              </a:rPr>
              <a:t>FALSE   0.5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390862" y="3921135"/>
            <a:ext cx="360362" cy="5262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dirty="0">
                <a:solidFill>
                  <a:srgbClr val="CC3399"/>
                </a:solidFill>
              </a:rPr>
              <a:t>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dirty="0">
                <a:solidFill>
                  <a:srgbClr val="CC3399"/>
                </a:solidFill>
              </a:rPr>
              <a:t> 0.5</a:t>
            </a:r>
          </a:p>
        </p:txBody>
      </p:sp>
      <p:cxnSp>
        <p:nvCxnSpPr>
          <p:cNvPr id="31759" name="AutoShape 15"/>
          <p:cNvCxnSpPr>
            <a:cxnSpLocks noChangeShapeType="1"/>
            <a:stCxn id="31757" idx="3"/>
            <a:endCxn id="31758" idx="1"/>
          </p:cNvCxnSpPr>
          <p:nvPr/>
        </p:nvCxnSpPr>
        <p:spPr bwMode="auto">
          <a:xfrm flipV="1">
            <a:off x="1971512" y="4184284"/>
            <a:ext cx="1419350" cy="340940"/>
          </a:xfrm>
          <a:prstGeom prst="straightConnector1">
            <a:avLst/>
          </a:prstGeom>
          <a:noFill/>
          <a:ln w="31750">
            <a:solidFill>
              <a:srgbClr val="CC3399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4027460" y="4430718"/>
            <a:ext cx="1152525" cy="4970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CC3399"/>
                </a:solidFill>
              </a:rPr>
              <a:t>    </a:t>
            </a:r>
            <a:r>
              <a:rPr lang="en-GB" sz="1600" b="1">
                <a:solidFill>
                  <a:srgbClr val="CC3399"/>
                </a:solidFill>
              </a:rPr>
              <a:t>0.818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rgbClr val="CC3399"/>
                </a:solidFill>
              </a:rPr>
              <a:t>     0.182</a:t>
            </a:r>
          </a:p>
        </p:txBody>
      </p:sp>
      <p:cxnSp>
        <p:nvCxnSpPr>
          <p:cNvPr id="31761" name="AutoShape 17"/>
          <p:cNvCxnSpPr>
            <a:cxnSpLocks noChangeShapeType="1"/>
            <a:endCxn id="31760" idx="0"/>
          </p:cNvCxnSpPr>
          <p:nvPr/>
        </p:nvCxnSpPr>
        <p:spPr bwMode="auto">
          <a:xfrm>
            <a:off x="3819492" y="4278325"/>
            <a:ext cx="784231" cy="152393"/>
          </a:xfrm>
          <a:prstGeom prst="straightConnector1">
            <a:avLst/>
          </a:prstGeom>
          <a:noFill/>
          <a:ln w="31750">
            <a:solidFill>
              <a:srgbClr val="CC3399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4000496" y="2571744"/>
            <a:ext cx="4786346" cy="642942"/>
          </a:xfrm>
          <a:prstGeom prst="wedgeRectCallout">
            <a:avLst>
              <a:gd name="adj1" fmla="val -39487"/>
              <a:gd name="adj2" fmla="val -101919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backward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message for propagating evidence backward from time 2</a:t>
            </a:r>
            <a:endParaRPr lang="en-GB" sz="1800" i="1" baseline="-25000" dirty="0">
              <a:solidFill>
                <a:srgbClr val="000000"/>
              </a:solidFill>
            </a:endParaRP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i="1" dirty="0">
              <a:solidFill>
                <a:srgbClr val="000000"/>
              </a:solidFill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14282" y="2500306"/>
            <a:ext cx="3384550" cy="642942"/>
          </a:xfrm>
          <a:prstGeom prst="wedgeRectCallout">
            <a:avLst>
              <a:gd name="adj1" fmla="val 49548"/>
              <a:gd name="adj2" fmla="val -88466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forward message from filtering up to state </a:t>
            </a:r>
            <a:r>
              <a:rPr lang="en-GB" sz="1800" dirty="0" smtClean="0">
                <a:solidFill>
                  <a:srgbClr val="000000"/>
                </a:solidFill>
              </a:rPr>
              <a:t>1</a:t>
            </a:r>
            <a:endParaRPr lang="en-GB" sz="1800" i="1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i="1" dirty="0"/>
              <a:t>Rain</a:t>
            </a:r>
            <a:r>
              <a:rPr lang="en-GB" sz="3200" dirty="0"/>
              <a:t> Example</a:t>
            </a:r>
          </a:p>
        </p:txBody>
      </p:sp>
      <p:sp>
        <p:nvSpPr>
          <p:cNvPr id="32770" name="Oval 2"/>
          <p:cNvSpPr>
            <a:spLocks noChangeArrowheads="1"/>
          </p:cNvSpPr>
          <p:nvPr/>
        </p:nvSpPr>
        <p:spPr bwMode="auto">
          <a:xfrm>
            <a:off x="1544640" y="5370515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2771" name="Oval 3"/>
          <p:cNvSpPr>
            <a:spLocks noChangeArrowheads="1"/>
          </p:cNvSpPr>
          <p:nvPr/>
        </p:nvSpPr>
        <p:spPr bwMode="auto">
          <a:xfrm>
            <a:off x="4064003" y="5370515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068761" y="6143644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32773" name="AutoShape 5"/>
          <p:cNvCxnSpPr>
            <a:cxnSpLocks noChangeShapeType="1"/>
            <a:stCxn id="32771" idx="4"/>
            <a:endCxn id="32772" idx="0"/>
          </p:cNvCxnSpPr>
          <p:nvPr/>
        </p:nvCxnSpPr>
        <p:spPr bwMode="auto">
          <a:xfrm rot="16200000" flipH="1">
            <a:off x="4543418" y="5970600"/>
            <a:ext cx="341329" cy="475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6440490" y="5299077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445248" y="6072206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32776" name="AutoShape 8"/>
          <p:cNvCxnSpPr>
            <a:cxnSpLocks noChangeShapeType="1"/>
            <a:stCxn id="32774" idx="4"/>
            <a:endCxn id="32775" idx="0"/>
          </p:cNvCxnSpPr>
          <p:nvPr/>
        </p:nvCxnSpPr>
        <p:spPr bwMode="auto">
          <a:xfrm rot="16200000" flipH="1">
            <a:off x="6919905" y="5899162"/>
            <a:ext cx="341329" cy="475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777" name="AutoShape 9"/>
          <p:cNvCxnSpPr>
            <a:cxnSpLocks noChangeShapeType="1"/>
            <a:endCxn id="32770" idx="2"/>
          </p:cNvCxnSpPr>
          <p:nvPr/>
        </p:nvCxnSpPr>
        <p:spPr bwMode="auto">
          <a:xfrm flipV="1">
            <a:off x="908053" y="5586415"/>
            <a:ext cx="636587" cy="31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778" name="AutoShape 10"/>
          <p:cNvCxnSpPr>
            <a:cxnSpLocks noChangeShapeType="1"/>
            <a:stCxn id="32770" idx="6"/>
            <a:endCxn id="32771" idx="2"/>
          </p:cNvCxnSpPr>
          <p:nvPr/>
        </p:nvCxnSpPr>
        <p:spPr bwMode="auto">
          <a:xfrm>
            <a:off x="2840040" y="5586415"/>
            <a:ext cx="1223963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779" name="AutoShape 11"/>
          <p:cNvCxnSpPr>
            <a:cxnSpLocks noChangeShapeType="1"/>
            <a:stCxn id="32771" idx="6"/>
            <a:endCxn id="32774" idx="2"/>
          </p:cNvCxnSpPr>
          <p:nvPr/>
        </p:nvCxnSpPr>
        <p:spPr bwMode="auto">
          <a:xfrm flipV="1">
            <a:off x="5359403" y="5514977"/>
            <a:ext cx="1081087" cy="714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179388" y="692150"/>
            <a:ext cx="8856662" cy="1165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 smtClean="0">
                <a:solidFill>
                  <a:schemeClr val="tx1"/>
                </a:solidFill>
              </a:rPr>
              <a:t>From</a:t>
            </a:r>
            <a:r>
              <a:rPr lang="en-GB" sz="2000" b="1" i="1" dirty="0" smtClean="0">
                <a:solidFill>
                  <a:schemeClr val="tx1"/>
                </a:solidFill>
              </a:rPr>
              <a:t> P</a:t>
            </a:r>
            <a:r>
              <a:rPr lang="en-GB" sz="2000" i="1" dirty="0" smtClean="0">
                <a:solidFill>
                  <a:schemeClr val="tx1"/>
                </a:solidFill>
              </a:rPr>
              <a:t>(</a:t>
            </a:r>
            <a:r>
              <a:rPr lang="en-GB" sz="2000" b="1" i="1" dirty="0" smtClean="0">
                <a:solidFill>
                  <a:schemeClr val="tx1"/>
                </a:solidFill>
              </a:rPr>
              <a:t>e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k+1:t</a:t>
            </a:r>
            <a:r>
              <a:rPr lang="en-GB" sz="2000" b="1" i="1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| </a:t>
            </a:r>
            <a:r>
              <a:rPr lang="en-GB" sz="2000" b="1" i="1" dirty="0" err="1" smtClean="0">
                <a:solidFill>
                  <a:schemeClr val="tx1"/>
                </a:solidFill>
              </a:rPr>
              <a:t>X</a:t>
            </a:r>
            <a:r>
              <a:rPr lang="en-GB" sz="2000" i="1" baseline="-25000" dirty="0" err="1" smtClean="0">
                <a:solidFill>
                  <a:schemeClr val="tx1"/>
                </a:solidFill>
              </a:rPr>
              <a:t>k</a:t>
            </a:r>
            <a:r>
              <a:rPr lang="en-GB" sz="2000" dirty="0" smtClean="0">
                <a:solidFill>
                  <a:schemeClr val="tx1"/>
                </a:solidFill>
              </a:rPr>
              <a:t>)  = </a:t>
            </a:r>
            <a:r>
              <a:rPr lang="en-GB" sz="2000" i="1" dirty="0" smtClean="0">
                <a:solidFill>
                  <a:schemeClr val="tx1"/>
                </a:solidFill>
                <a:cs typeface="Times New Roman" pitchFamily="18" charset="0"/>
              </a:rPr>
              <a:t>∑</a:t>
            </a:r>
            <a:r>
              <a:rPr lang="en-GB" sz="2000" i="1" baseline="-25000" dirty="0" smtClean="0">
                <a:solidFill>
                  <a:schemeClr val="tx1"/>
                </a:solidFill>
                <a:cs typeface="Times New Roman" pitchFamily="18" charset="0"/>
              </a:rPr>
              <a:t>x</a:t>
            </a:r>
            <a:r>
              <a:rPr lang="en-GB" sz="2000" i="1" baseline="-50000" dirty="0" smtClean="0">
                <a:solidFill>
                  <a:schemeClr val="tx1"/>
                </a:solidFill>
                <a:cs typeface="Times New Roman" pitchFamily="18" charset="0"/>
              </a:rPr>
              <a:t>k+1</a:t>
            </a:r>
            <a:r>
              <a:rPr lang="en-GB" sz="2000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sz="2000" i="1" dirty="0" smtClean="0">
                <a:solidFill>
                  <a:schemeClr val="tx1"/>
                </a:solidFill>
              </a:rPr>
              <a:t>P(</a:t>
            </a:r>
            <a:r>
              <a:rPr lang="en-GB" sz="2000" b="1" i="1" dirty="0" smtClean="0">
                <a:solidFill>
                  <a:schemeClr val="tx1"/>
                </a:solidFill>
              </a:rPr>
              <a:t>e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k+1</a:t>
            </a:r>
            <a:r>
              <a:rPr lang="en-GB" sz="2000" dirty="0" smtClean="0">
                <a:solidFill>
                  <a:schemeClr val="tx1"/>
                </a:solidFill>
              </a:rPr>
              <a:t>|</a:t>
            </a:r>
            <a:r>
              <a:rPr lang="en-GB" sz="2000" b="1" i="1" dirty="0" smtClean="0">
                <a:solidFill>
                  <a:schemeClr val="tx1"/>
                </a:solidFill>
              </a:rPr>
              <a:t>x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k+1</a:t>
            </a:r>
            <a:r>
              <a:rPr lang="en-GB" sz="2000" dirty="0" smtClean="0">
                <a:solidFill>
                  <a:schemeClr val="tx1"/>
                </a:solidFill>
              </a:rPr>
              <a:t> ) </a:t>
            </a:r>
            <a:r>
              <a:rPr lang="en-GB" sz="2000" i="1" dirty="0" smtClean="0">
                <a:solidFill>
                  <a:schemeClr val="tx1"/>
                </a:solidFill>
              </a:rPr>
              <a:t>P(</a:t>
            </a:r>
            <a:r>
              <a:rPr lang="en-GB" sz="2000" b="1" i="1" dirty="0" smtClean="0">
                <a:solidFill>
                  <a:schemeClr val="tx1"/>
                </a:solidFill>
              </a:rPr>
              <a:t>e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k+2:t</a:t>
            </a:r>
            <a:r>
              <a:rPr lang="en-GB" sz="2000" b="1" i="1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|</a:t>
            </a:r>
            <a:r>
              <a:rPr lang="en-GB" sz="2000" b="1" i="1" dirty="0" smtClean="0">
                <a:solidFill>
                  <a:schemeClr val="tx1"/>
                </a:solidFill>
              </a:rPr>
              <a:t>x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k+1</a:t>
            </a:r>
            <a:r>
              <a:rPr lang="en-GB" sz="2000" dirty="0" smtClean="0">
                <a:solidFill>
                  <a:schemeClr val="tx1"/>
                </a:solidFill>
              </a:rPr>
              <a:t> ) </a:t>
            </a:r>
            <a:r>
              <a:rPr lang="en-GB" sz="2000" b="1" i="1" dirty="0" smtClean="0">
                <a:solidFill>
                  <a:schemeClr val="tx1"/>
                </a:solidFill>
              </a:rPr>
              <a:t>P</a:t>
            </a:r>
            <a:r>
              <a:rPr lang="en-GB" sz="2000" i="1" dirty="0" smtClean="0">
                <a:solidFill>
                  <a:schemeClr val="tx1"/>
                </a:solidFill>
              </a:rPr>
              <a:t>(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b="1" i="1" dirty="0" smtClean="0">
                <a:solidFill>
                  <a:schemeClr val="tx1"/>
                </a:solidFill>
              </a:rPr>
              <a:t>x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k+1</a:t>
            </a:r>
            <a:r>
              <a:rPr lang="en-GB" sz="2000" dirty="0" smtClean="0">
                <a:solidFill>
                  <a:schemeClr val="tx1"/>
                </a:solidFill>
              </a:rPr>
              <a:t> | </a:t>
            </a:r>
            <a:r>
              <a:rPr lang="en-GB" sz="2000" b="1" i="1" dirty="0" err="1" smtClean="0">
                <a:solidFill>
                  <a:schemeClr val="tx1"/>
                </a:solidFill>
              </a:rPr>
              <a:t>X</a:t>
            </a:r>
            <a:r>
              <a:rPr lang="en-GB" sz="2000" i="1" baseline="-25000" dirty="0" err="1" smtClean="0">
                <a:solidFill>
                  <a:schemeClr val="tx1"/>
                </a:solidFill>
              </a:rPr>
              <a:t>k</a:t>
            </a:r>
            <a:r>
              <a:rPr lang="en-GB" sz="2000" dirty="0" smtClean="0">
                <a:solidFill>
                  <a:schemeClr val="tx1"/>
                </a:solidFill>
              </a:rPr>
              <a:t>) </a:t>
            </a:r>
            <a:endParaRPr lang="en-GB" sz="2000" b="1" i="1" dirty="0" smtClean="0">
              <a:solidFill>
                <a:schemeClr val="tx1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 smtClean="0">
                <a:solidFill>
                  <a:srgbClr val="000000"/>
                </a:solidFill>
              </a:rPr>
              <a:t>P</a:t>
            </a:r>
            <a:r>
              <a:rPr lang="en-GB" sz="2000" i="1" dirty="0" smtClean="0">
                <a:solidFill>
                  <a:srgbClr val="000000"/>
                </a:solidFill>
              </a:rPr>
              <a:t>(u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i="1" dirty="0">
                <a:solidFill>
                  <a:srgbClr val="000000"/>
                </a:solidFill>
              </a:rPr>
              <a:t>R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)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2000" i="1" baseline="-25000" dirty="0">
                <a:solidFill>
                  <a:schemeClr val="tx1"/>
                </a:solidFill>
                <a:cs typeface="Times New Roman" pitchFamily="18" charset="0"/>
              </a:rPr>
              <a:t>r2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P(u</a:t>
            </a:r>
            <a:r>
              <a:rPr lang="en-GB" sz="2000" i="1" baseline="-25000" dirty="0">
                <a:solidFill>
                  <a:srgbClr val="000000"/>
                </a:solidFill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i="1" dirty="0">
                <a:solidFill>
                  <a:srgbClr val="000000"/>
                </a:solidFill>
              </a:rPr>
              <a:t>r</a:t>
            </a:r>
            <a:r>
              <a:rPr lang="en-GB" sz="2000" i="1" baseline="-25000" dirty="0">
                <a:solidFill>
                  <a:srgbClr val="000000"/>
                </a:solidFill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 ) </a:t>
            </a:r>
            <a:r>
              <a:rPr lang="en-GB" sz="2000" i="1" dirty="0" smtClean="0">
                <a:solidFill>
                  <a:srgbClr val="000000"/>
                </a:solidFill>
              </a:rPr>
              <a:t>P(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  <a:r>
              <a:rPr lang="en-GB" sz="2000" i="1" dirty="0">
                <a:solidFill>
                  <a:srgbClr val="000000"/>
                </a:solidFill>
              </a:rPr>
              <a:t>P(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r</a:t>
            </a:r>
            <a:r>
              <a:rPr lang="en-GB" sz="2000" i="1" baseline="-25000" dirty="0">
                <a:solidFill>
                  <a:srgbClr val="000000"/>
                </a:solidFill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i="1" dirty="0">
                <a:solidFill>
                  <a:srgbClr val="000000"/>
                </a:solidFill>
              </a:rPr>
              <a:t>R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)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= </a:t>
            </a:r>
            <a:endParaRPr lang="en-GB" sz="200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 smtClean="0">
                <a:solidFill>
                  <a:srgbClr val="000000"/>
                </a:solidFill>
              </a:rPr>
              <a:t>P(u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 ) </a:t>
            </a:r>
            <a:r>
              <a:rPr lang="en-GB" sz="2000" i="1" dirty="0" smtClean="0">
                <a:solidFill>
                  <a:srgbClr val="000000"/>
                </a:solidFill>
              </a:rPr>
              <a:t>P(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 ) &lt;</a:t>
            </a:r>
            <a:r>
              <a:rPr lang="en-GB" sz="2000" i="1" dirty="0" smtClean="0">
                <a:solidFill>
                  <a:srgbClr val="000000"/>
                </a:solidFill>
              </a:rPr>
              <a:t>P(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 | 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), </a:t>
            </a:r>
            <a:r>
              <a:rPr lang="en-GB" sz="2000" i="1" dirty="0" smtClean="0">
                <a:solidFill>
                  <a:srgbClr val="000000"/>
                </a:solidFill>
              </a:rPr>
              <a:t>P(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 | ⌐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) </a:t>
            </a:r>
            <a:r>
              <a:rPr lang="en-GB" sz="2000" b="1" dirty="0" smtClean="0">
                <a:solidFill>
                  <a:srgbClr val="CC3399"/>
                </a:solidFill>
              </a:rPr>
              <a:t>&gt;</a:t>
            </a:r>
            <a:r>
              <a:rPr lang="en-GB" sz="2000" dirty="0" smtClean="0">
                <a:solidFill>
                  <a:srgbClr val="000000"/>
                </a:solidFill>
              </a:rPr>
              <a:t>+ 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 smtClean="0">
                <a:solidFill>
                  <a:srgbClr val="000000"/>
                </a:solidFill>
              </a:rPr>
              <a:t>      P(u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| ⌐ 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 ) </a:t>
            </a:r>
            <a:r>
              <a:rPr lang="en-GB" sz="2000" i="1" dirty="0" smtClean="0">
                <a:solidFill>
                  <a:srgbClr val="000000"/>
                </a:solidFill>
              </a:rPr>
              <a:t>P(</a:t>
            </a:r>
            <a:r>
              <a:rPr lang="en-GB" sz="2000" dirty="0" smtClean="0">
                <a:solidFill>
                  <a:srgbClr val="000000"/>
                </a:solidFill>
              </a:rPr>
              <a:t>| ⌐ 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 ) &lt;</a:t>
            </a:r>
            <a:r>
              <a:rPr lang="en-GB" sz="2000" i="1" dirty="0" smtClean="0">
                <a:solidFill>
                  <a:srgbClr val="000000"/>
                </a:solidFill>
              </a:rPr>
              <a:t>P(</a:t>
            </a:r>
            <a:r>
              <a:rPr lang="en-GB" sz="2000" dirty="0" smtClean="0">
                <a:solidFill>
                  <a:srgbClr val="000000"/>
                </a:solidFill>
              </a:rPr>
              <a:t>⌐ 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 | 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), </a:t>
            </a:r>
            <a:r>
              <a:rPr lang="en-GB" sz="2000" i="1" dirty="0" smtClean="0">
                <a:solidFill>
                  <a:srgbClr val="000000"/>
                </a:solidFill>
              </a:rPr>
              <a:t>P(</a:t>
            </a:r>
            <a:r>
              <a:rPr lang="en-GB" sz="2000" dirty="0" smtClean="0">
                <a:solidFill>
                  <a:srgbClr val="000000"/>
                </a:solidFill>
              </a:rPr>
              <a:t>⌐ 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000" dirty="0" smtClean="0">
                <a:solidFill>
                  <a:srgbClr val="000000"/>
                </a:solidFill>
              </a:rPr>
              <a:t> | ⌐</a:t>
            </a:r>
            <a:r>
              <a:rPr lang="en-GB" sz="2000" i="1" dirty="0" smtClean="0">
                <a:solidFill>
                  <a:srgbClr val="000000"/>
                </a:solidFill>
              </a:rPr>
              <a:t>r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)</a:t>
            </a:r>
            <a:r>
              <a:rPr lang="en-GB" sz="2000" b="1" dirty="0" smtClean="0">
                <a:solidFill>
                  <a:srgbClr val="CC3399"/>
                </a:solidFill>
              </a:rPr>
              <a:t>&gt;</a:t>
            </a:r>
            <a:endParaRPr lang="en-GB" sz="2000" b="1" i="1" dirty="0">
              <a:solidFill>
                <a:srgbClr val="CC3399"/>
              </a:solidFill>
              <a:cs typeface="Times New Roman" pitchFamily="18" charset="0"/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=  (0.9 * 1 * &lt;0.7,0.3&gt;) + (0.2 * 1 * &lt;0.3, 0.7&gt;) = &lt;0.69,0.41&gt;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Thus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(R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i="1" dirty="0">
                <a:solidFill>
                  <a:srgbClr val="000000"/>
                </a:solidFill>
              </a:rPr>
              <a:t>u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(u</a:t>
            </a:r>
            <a:r>
              <a:rPr lang="en-GB" sz="2000" i="1" baseline="-25000" dirty="0">
                <a:solidFill>
                  <a:srgbClr val="000000"/>
                </a:solidFill>
              </a:rPr>
              <a:t>2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i="1" dirty="0">
                <a:solidFill>
                  <a:srgbClr val="000000"/>
                </a:solidFill>
              </a:rPr>
              <a:t>R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) =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2000" dirty="0">
                <a:solidFill>
                  <a:srgbClr val="000000"/>
                </a:solidFill>
              </a:rPr>
              <a:t>&lt;0.818, 0.182&gt; * &lt;0.69, 0.41&gt;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~ &lt;0.883, 0.117&gt;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88931" y="4429132"/>
            <a:ext cx="1354138" cy="614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TRUE    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FALSE   0.5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2997191" y="4071942"/>
            <a:ext cx="360363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 0.5</a:t>
            </a:r>
          </a:p>
        </p:txBody>
      </p:sp>
      <p:cxnSp>
        <p:nvCxnSpPr>
          <p:cNvPr id="32783" name="AutoShape 15"/>
          <p:cNvCxnSpPr>
            <a:cxnSpLocks noChangeShapeType="1"/>
          </p:cNvCxnSpPr>
          <p:nvPr/>
        </p:nvCxnSpPr>
        <p:spPr bwMode="auto">
          <a:xfrm flipV="1">
            <a:off x="1746253" y="4429132"/>
            <a:ext cx="1108062" cy="52942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919540" y="4002090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0.818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0.182</a:t>
            </a:r>
          </a:p>
        </p:txBody>
      </p:sp>
      <p:cxnSp>
        <p:nvCxnSpPr>
          <p:cNvPr id="32785" name="AutoShape 17"/>
          <p:cNvCxnSpPr>
            <a:cxnSpLocks noChangeShapeType="1"/>
            <a:stCxn id="32782" idx="3"/>
          </p:cNvCxnSpPr>
          <p:nvPr/>
        </p:nvCxnSpPr>
        <p:spPr bwMode="auto">
          <a:xfrm flipV="1">
            <a:off x="3357554" y="4286256"/>
            <a:ext cx="711207" cy="46036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5140331" y="4143380"/>
            <a:ext cx="647700" cy="5262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dirty="0">
                <a:solidFill>
                  <a:srgbClr val="CC3399"/>
                </a:solidFill>
              </a:rPr>
              <a:t> 0.69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dirty="0">
                <a:solidFill>
                  <a:srgbClr val="CC3399"/>
                </a:solidFill>
              </a:rPr>
              <a:t> 0.41</a:t>
            </a:r>
          </a:p>
        </p:txBody>
      </p:sp>
      <p:cxnSp>
        <p:nvCxnSpPr>
          <p:cNvPr id="32787" name="AutoShape 19"/>
          <p:cNvCxnSpPr>
            <a:cxnSpLocks noChangeShapeType="1"/>
            <a:stCxn id="32786" idx="2"/>
          </p:cNvCxnSpPr>
          <p:nvPr/>
        </p:nvCxnSpPr>
        <p:spPr bwMode="auto">
          <a:xfrm rot="5400000">
            <a:off x="5097887" y="4640686"/>
            <a:ext cx="337302" cy="395286"/>
          </a:xfrm>
          <a:prstGeom prst="straightConnector1">
            <a:avLst/>
          </a:prstGeom>
          <a:noFill/>
          <a:ln w="31750">
            <a:solidFill>
              <a:srgbClr val="CC3399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788" name="AutoShape 20"/>
          <p:cNvCxnSpPr>
            <a:cxnSpLocks noChangeShapeType="1"/>
            <a:stCxn id="32774" idx="0"/>
            <a:endCxn id="32786" idx="3"/>
          </p:cNvCxnSpPr>
          <p:nvPr/>
        </p:nvCxnSpPr>
        <p:spPr bwMode="auto">
          <a:xfrm rot="16200000" flipV="1">
            <a:off x="5991837" y="4202723"/>
            <a:ext cx="892548" cy="1300159"/>
          </a:xfrm>
          <a:prstGeom prst="straightConnector1">
            <a:avLst/>
          </a:prstGeom>
          <a:noFill/>
          <a:ln w="31750">
            <a:solidFill>
              <a:srgbClr val="CC3399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789" name="AutoShape 21"/>
          <p:cNvCxnSpPr>
            <a:cxnSpLocks noChangeShapeType="1"/>
          </p:cNvCxnSpPr>
          <p:nvPr/>
        </p:nvCxnSpPr>
        <p:spPr bwMode="auto">
          <a:xfrm>
            <a:off x="4424365" y="4506915"/>
            <a:ext cx="71438" cy="28733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424365" y="4794252"/>
            <a:ext cx="647700" cy="5262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dirty="0">
                <a:solidFill>
                  <a:srgbClr val="CC3399"/>
                </a:solidFill>
              </a:rPr>
              <a:t> 0.883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dirty="0">
                <a:solidFill>
                  <a:srgbClr val="CC3399"/>
                </a:solidFill>
              </a:rPr>
              <a:t> 0.117</a:t>
            </a: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5429256" y="1214422"/>
            <a:ext cx="3429024" cy="642942"/>
          </a:xfrm>
          <a:prstGeom prst="wedgeRectCallout">
            <a:avLst>
              <a:gd name="adj1" fmla="val -105024"/>
              <a:gd name="adj2" fmla="val 4794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dirty="0" smtClean="0">
                <a:solidFill>
                  <a:srgbClr val="000000"/>
                </a:solidFill>
              </a:rPr>
              <a:t>Term corresponding to the Fictitious empty observation sequence </a:t>
            </a:r>
            <a:r>
              <a:rPr lang="en-GB" sz="1600" i="1" dirty="0" smtClean="0">
                <a:solidFill>
                  <a:srgbClr val="000000"/>
                </a:solidFill>
              </a:rPr>
              <a:t>e</a:t>
            </a:r>
            <a:r>
              <a:rPr lang="en-GB" sz="1600" i="1" baseline="-25000" dirty="0" smtClean="0">
                <a:solidFill>
                  <a:srgbClr val="000000"/>
                </a:solidFill>
              </a:rPr>
              <a:t>3:2</a:t>
            </a:r>
            <a:endParaRPr lang="en-GB" sz="1600" i="1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14282" y="714356"/>
            <a:ext cx="8715436" cy="2857520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Overview</a:t>
            </a: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179388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Modelling Evolving Worlds with </a:t>
            </a:r>
            <a:r>
              <a:rPr lang="en-GB" sz="2400" dirty="0" smtClean="0">
                <a:solidFill>
                  <a:srgbClr val="000000"/>
                </a:solidFill>
              </a:rPr>
              <a:t>Dynamic </a:t>
            </a:r>
            <a:r>
              <a:rPr lang="en-GB" sz="2400" dirty="0" err="1" smtClean="0">
                <a:solidFill>
                  <a:srgbClr val="000000"/>
                </a:solidFill>
              </a:rPr>
              <a:t>Baysian</a:t>
            </a:r>
            <a:r>
              <a:rPr lang="en-GB" sz="2400" dirty="0" smtClean="0">
                <a:solidFill>
                  <a:srgbClr val="000000"/>
                </a:solidFill>
              </a:rPr>
              <a:t> Networks </a:t>
            </a:r>
            <a:endParaRPr lang="en-GB" sz="24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Simplifying Assumptions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Stationary Processes, Markov Assumption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Inference Tasks in Temporal Models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Filtering (posterior distribution over the current state given evidence to date)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Prediction (posterior distribution over a future state given evidence to date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Smoothing (posterior distribution over a </a:t>
            </a:r>
            <a:r>
              <a:rPr lang="en-GB" sz="2000" i="1" dirty="0">
                <a:solidFill>
                  <a:srgbClr val="000000"/>
                </a:solidFill>
              </a:rPr>
              <a:t>past</a:t>
            </a:r>
            <a:r>
              <a:rPr lang="en-GB" sz="2000" dirty="0">
                <a:solidFill>
                  <a:srgbClr val="000000"/>
                </a:solidFill>
              </a:rPr>
              <a:t> state given all evidence to date</a:t>
            </a:r>
            <a:r>
              <a:rPr lang="en-GB" sz="2400" dirty="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Most Likely Sequence</a:t>
            </a:r>
            <a:r>
              <a:rPr lang="en-GB" sz="2400" dirty="0">
                <a:solidFill>
                  <a:srgbClr val="000000"/>
                </a:solidFill>
              </a:rPr>
              <a:t> (</a:t>
            </a:r>
            <a:r>
              <a:rPr lang="en-GB" sz="2000" dirty="0">
                <a:solidFill>
                  <a:srgbClr val="000000"/>
                </a:solidFill>
              </a:rPr>
              <a:t>given the evidence seen so far</a:t>
            </a:r>
            <a:r>
              <a:rPr lang="en-GB" sz="2400" dirty="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Hidden Markov Models (HMM)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Application to Part-of-Speech Tagging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HMM and DBN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Forward-Backward Algorithm 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Simple smoothing estimates the posterior of a single state given past and future evidence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But the procedure can be used to estimate the posterior distribution of the complete sequence of states.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One way to do this efficiently is to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compute and store the results of forward filtering over the whole sequence.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run the back recursion from t down to 1, computing the smoothed estimate for step k from </a:t>
            </a:r>
            <a:r>
              <a:rPr lang="en-GB" sz="2400" b="1" i="1" dirty="0">
                <a:solidFill>
                  <a:srgbClr val="000000"/>
                </a:solidFill>
              </a:rPr>
              <a:t>b</a:t>
            </a:r>
            <a:r>
              <a:rPr lang="en-GB" sz="2400" i="1" baseline="-25000" dirty="0">
                <a:solidFill>
                  <a:srgbClr val="000000"/>
                </a:solidFill>
              </a:rPr>
              <a:t>k+1:t </a:t>
            </a:r>
            <a:r>
              <a:rPr lang="en-GB" sz="2000" dirty="0">
                <a:solidFill>
                  <a:srgbClr val="000000"/>
                </a:solidFill>
              </a:rPr>
              <a:t>and the stored forward message </a:t>
            </a:r>
            <a:r>
              <a:rPr lang="en-GB" sz="2400" b="1" i="1" dirty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GB" sz="2400" i="1" baseline="-25000" dirty="0">
                <a:solidFill>
                  <a:srgbClr val="000000"/>
                </a:solidFill>
              </a:rPr>
              <a:t>1:k</a:t>
            </a:r>
            <a:r>
              <a:rPr lang="en-GB" sz="2000" dirty="0">
                <a:solidFill>
                  <a:srgbClr val="000000"/>
                </a:solidFill>
              </a:rPr>
              <a:t> (as we did in the previous example)</a:t>
            </a:r>
          </a:p>
          <a:p>
            <a:pPr marL="739775" lvl="1" indent="-282575">
              <a:lnSpc>
                <a:spcPct val="95000"/>
              </a:lnSpc>
              <a:spcBef>
                <a:spcPts val="18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this can be done in O(t)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0" y="4214818"/>
            <a:ext cx="8858280" cy="28575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Overview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179388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Modelling Evolving Worlds with </a:t>
            </a:r>
            <a:r>
              <a:rPr lang="en-GB" sz="2400" dirty="0" err="1">
                <a:solidFill>
                  <a:srgbClr val="000000"/>
                </a:solidFill>
              </a:rPr>
              <a:t>DBNs</a:t>
            </a:r>
            <a:endParaRPr lang="en-GB" sz="24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Simplifying Assumptions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Stationary Processes, Markov Assumption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Inference Tasks in Temporal Models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  <a:hlinkClick r:id="rId3" action="ppaction://hlinksldjump"/>
              </a:rPr>
              <a:t>Filtering</a:t>
            </a:r>
            <a:r>
              <a:rPr lang="en-GB" sz="2000" dirty="0">
                <a:solidFill>
                  <a:srgbClr val="000000"/>
                </a:solidFill>
              </a:rPr>
              <a:t> (posterior distribution over the current state given evidence to date)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Prediction (posterior distribution over a future state given evidence to date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Smoothing (posterior distribution over a </a:t>
            </a:r>
            <a:r>
              <a:rPr lang="en-GB" sz="2000" i="1" dirty="0">
                <a:solidFill>
                  <a:srgbClr val="000000"/>
                </a:solidFill>
              </a:rPr>
              <a:t>past</a:t>
            </a:r>
            <a:r>
              <a:rPr lang="en-GB" sz="2000" dirty="0">
                <a:solidFill>
                  <a:srgbClr val="000000"/>
                </a:solidFill>
              </a:rPr>
              <a:t> state given all evidence to date</a:t>
            </a:r>
            <a:r>
              <a:rPr lang="en-GB" sz="2400" dirty="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Most Likely Sequence</a:t>
            </a:r>
            <a:r>
              <a:rPr lang="en-GB" sz="2400" dirty="0">
                <a:solidFill>
                  <a:srgbClr val="000000"/>
                </a:solidFill>
              </a:rPr>
              <a:t> (</a:t>
            </a:r>
            <a:r>
              <a:rPr lang="en-GB" sz="2000" dirty="0">
                <a:solidFill>
                  <a:srgbClr val="000000"/>
                </a:solidFill>
              </a:rPr>
              <a:t>given the evidence seen so far</a:t>
            </a:r>
            <a:r>
              <a:rPr lang="en-GB" sz="2400" dirty="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Hidden Markov Models (HMM)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Application to Part-of-Speech Tagging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HMM and DBN</a:t>
            </a:r>
          </a:p>
        </p:txBody>
      </p:sp>
      <p:sp>
        <p:nvSpPr>
          <p:cNvPr id="11571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381750"/>
            <a:ext cx="360363" cy="287338"/>
          </a:xfrm>
          <a:prstGeom prst="actionButtonForwardNext">
            <a:avLst/>
          </a:prstGeom>
          <a:solidFill>
            <a:srgbClr val="00B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Most Likely Sequence </a:t>
            </a: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Suppose that in the rain  example we have the following umbrella observation sequence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[true, true, false, true, true]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Is it the perfect reflection on the rain situation?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[rain, rain, no-rain, rain, rain]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Or perhaps it did rain on the third day but the boss forgot to bring the umbrella?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If it did not rain on day 3, perhaps it also did not rain on day 4, but the boss brought the umbrella just in case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2</a:t>
            </a:r>
            <a:r>
              <a:rPr lang="en-GB" sz="2400" baseline="30000">
                <a:solidFill>
                  <a:srgbClr val="000000"/>
                </a:solidFill>
              </a:rPr>
              <a:t>5</a:t>
            </a:r>
            <a:r>
              <a:rPr lang="en-GB" sz="2400">
                <a:solidFill>
                  <a:srgbClr val="000000"/>
                </a:solidFill>
              </a:rPr>
              <a:t> possible sequences of states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/>
              <a:t>Most Likely </a:t>
            </a:r>
            <a:r>
              <a:rPr lang="en-GB" sz="3200" dirty="0" smtClean="0"/>
              <a:t>Sequence (Explanation) </a:t>
            </a:r>
            <a:endParaRPr lang="en-GB" sz="3200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50825" y="928670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1" i="1" dirty="0" smtClean="0">
                <a:solidFill>
                  <a:srgbClr val="000099"/>
                </a:solidFill>
              </a:rPr>
              <a:t>Most Likely Sequence</a:t>
            </a:r>
            <a:r>
              <a:rPr lang="en-GB" sz="2400" dirty="0" smtClean="0">
                <a:solidFill>
                  <a:srgbClr val="000000"/>
                </a:solidFill>
              </a:rPr>
              <a:t>: argmax</a:t>
            </a:r>
            <a:r>
              <a:rPr lang="en-GB" sz="2400" b="1" i="1" baseline="-25000" dirty="0" smtClean="0">
                <a:solidFill>
                  <a:srgbClr val="3333CC"/>
                </a:solidFill>
              </a:rPr>
              <a:t>x</a:t>
            </a:r>
            <a:r>
              <a:rPr lang="en-GB" sz="2400" b="1" i="1" baseline="-40000" dirty="0" smtClean="0">
                <a:solidFill>
                  <a:srgbClr val="3333CC"/>
                </a:solidFill>
              </a:rPr>
              <a:t>0:t</a:t>
            </a:r>
            <a:r>
              <a:rPr lang="en-GB" sz="2400" i="1" baseline="-25000" dirty="0" smtClean="0">
                <a:solidFill>
                  <a:srgbClr val="3333CC"/>
                </a:solidFill>
              </a:rPr>
              <a:t> </a:t>
            </a:r>
            <a:r>
              <a:rPr lang="en-GB" sz="2400" b="1" i="1" dirty="0" smtClean="0">
                <a:solidFill>
                  <a:srgbClr val="3333CC"/>
                </a:solidFill>
              </a:rPr>
              <a:t>P</a:t>
            </a:r>
            <a:r>
              <a:rPr lang="en-GB" sz="2400" i="1" dirty="0" smtClean="0">
                <a:solidFill>
                  <a:srgbClr val="3333CC"/>
                </a:solidFill>
              </a:rPr>
              <a:t>(</a:t>
            </a:r>
            <a:r>
              <a:rPr lang="en-GB" sz="2400" b="1" i="1" dirty="0" smtClean="0">
                <a:solidFill>
                  <a:srgbClr val="3333CC"/>
                </a:solidFill>
              </a:rPr>
              <a:t>X</a:t>
            </a:r>
            <a:r>
              <a:rPr lang="en-GB" sz="2400" i="1" baseline="-25000" dirty="0" smtClean="0">
                <a:solidFill>
                  <a:srgbClr val="3333CC"/>
                </a:solidFill>
              </a:rPr>
              <a:t>0:t</a:t>
            </a:r>
            <a:r>
              <a:rPr lang="en-GB" sz="2400" b="1" i="1" dirty="0" smtClean="0">
                <a:solidFill>
                  <a:srgbClr val="3333CC"/>
                </a:solidFill>
              </a:rPr>
              <a:t> </a:t>
            </a:r>
            <a:r>
              <a:rPr lang="en-GB" sz="2400" dirty="0" smtClean="0">
                <a:solidFill>
                  <a:srgbClr val="3333CC"/>
                </a:solidFill>
              </a:rPr>
              <a:t>| </a:t>
            </a:r>
            <a:r>
              <a:rPr lang="en-GB" sz="2400" b="1" i="1" dirty="0" smtClean="0">
                <a:solidFill>
                  <a:srgbClr val="3333CC"/>
                </a:solidFill>
              </a:rPr>
              <a:t>e</a:t>
            </a:r>
            <a:r>
              <a:rPr lang="en-GB" sz="2400" i="1" baseline="-25000" dirty="0" smtClean="0">
                <a:solidFill>
                  <a:srgbClr val="3333CC"/>
                </a:solidFill>
              </a:rPr>
              <a:t>0:t</a:t>
            </a:r>
            <a:r>
              <a:rPr lang="en-GB" sz="2400" b="1" dirty="0" smtClean="0">
                <a:solidFill>
                  <a:srgbClr val="3333CC"/>
                </a:solidFill>
              </a:rPr>
              <a:t> </a:t>
            </a:r>
            <a:r>
              <a:rPr lang="en-GB" sz="2400" i="1" dirty="0" smtClean="0">
                <a:solidFill>
                  <a:srgbClr val="3333CC"/>
                </a:solidFill>
              </a:rPr>
              <a:t>)</a:t>
            </a:r>
            <a:r>
              <a:rPr lang="en-GB" sz="2400" b="1" i="1" dirty="0" smtClean="0">
                <a:solidFill>
                  <a:srgbClr val="3333CC"/>
                </a:solidFill>
              </a:rPr>
              <a:t>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Different </a:t>
            </a:r>
            <a:r>
              <a:rPr lang="en-GB" sz="2400" dirty="0">
                <a:solidFill>
                  <a:srgbClr val="000000"/>
                </a:solidFill>
              </a:rPr>
              <a:t>than sequence of most likely states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Idea: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find the most likely path to each state </a:t>
            </a:r>
            <a:r>
              <a:rPr lang="en-GB" sz="2000" dirty="0" smtClean="0">
                <a:solidFill>
                  <a:srgbClr val="000000"/>
                </a:solidFill>
              </a:rPr>
              <a:t>in </a:t>
            </a:r>
            <a:r>
              <a:rPr lang="en-GB" sz="2000" b="1" i="1" dirty="0" smtClean="0">
                <a:solidFill>
                  <a:srgbClr val="000000"/>
                </a:solidFill>
              </a:rPr>
              <a:t>X</a:t>
            </a:r>
            <a:r>
              <a:rPr lang="en-GB" sz="2000" b="1" i="1" baseline="-25000" dirty="0" smtClean="0">
                <a:solidFill>
                  <a:srgbClr val="000000"/>
                </a:solidFill>
              </a:rPr>
              <a:t>t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+1</a:t>
            </a:r>
            <a:endParaRPr lang="en-GB" sz="2000" i="1" baseline="-25000" dirty="0">
              <a:solidFill>
                <a:srgbClr val="000000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i.e., search in a graph whose nodes are the possible states at each time step</a:t>
            </a: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57628"/>
            <a:ext cx="8458200" cy="223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/>
              <a:t>Most Likely Sequence </a:t>
            </a:r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Suppose we want to find the most likely path to state </a:t>
            </a:r>
            <a:r>
              <a:rPr lang="en-GB" sz="2400" b="1" i="1" dirty="0">
                <a:solidFill>
                  <a:srgbClr val="000000"/>
                </a:solidFill>
              </a:rPr>
              <a:t>X</a:t>
            </a:r>
            <a:r>
              <a:rPr lang="en-GB" sz="2400" i="1" baseline="-25000" dirty="0">
                <a:solidFill>
                  <a:srgbClr val="000000"/>
                </a:solidFill>
              </a:rPr>
              <a:t>t+1</a:t>
            </a:r>
            <a:r>
              <a:rPr lang="en-GB" sz="2400" i="1" dirty="0">
                <a:solidFill>
                  <a:srgbClr val="000000"/>
                </a:solidFill>
              </a:rPr>
              <a:t>.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Because of the Markov assumption, this </a:t>
            </a:r>
            <a:r>
              <a:rPr lang="en-GB" sz="2400" dirty="0" smtClean="0">
                <a:solidFill>
                  <a:srgbClr val="000000"/>
                </a:solidFill>
              </a:rPr>
              <a:t>can be found by finding</a:t>
            </a:r>
            <a:endParaRPr lang="en-GB" sz="2400" dirty="0">
              <a:solidFill>
                <a:srgbClr val="000000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The most likely path to </a:t>
            </a:r>
            <a:r>
              <a:rPr lang="en-GB" sz="2000" dirty="0" smtClean="0">
                <a:solidFill>
                  <a:srgbClr val="000000"/>
                </a:solidFill>
              </a:rPr>
              <a:t>each state </a:t>
            </a:r>
            <a:r>
              <a:rPr lang="en-GB" sz="2000" b="1" i="1" dirty="0" err="1" smtClean="0">
                <a:solidFill>
                  <a:srgbClr val="9900CC"/>
                </a:solidFill>
              </a:rPr>
              <a:t>x</a:t>
            </a:r>
            <a:r>
              <a:rPr lang="en-GB" sz="2000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at step </a:t>
            </a:r>
            <a:r>
              <a:rPr lang="en-GB" sz="2000" i="1" dirty="0">
                <a:solidFill>
                  <a:srgbClr val="000000"/>
                </a:solidFill>
              </a:rPr>
              <a:t>t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the state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, at step </a:t>
            </a:r>
            <a:r>
              <a:rPr lang="en-GB" sz="2000" i="1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that maximizes the path to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.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Recursive relationship between most likely path to state </a:t>
            </a:r>
            <a:r>
              <a:rPr lang="en-GB" sz="2400" b="1" i="1" dirty="0">
                <a:solidFill>
                  <a:srgbClr val="000000"/>
                </a:solidFill>
              </a:rPr>
              <a:t>X</a:t>
            </a:r>
            <a:r>
              <a:rPr lang="en-GB" sz="2400" baseline="-25000" dirty="0">
                <a:solidFill>
                  <a:srgbClr val="000000"/>
                </a:solidFill>
              </a:rPr>
              <a:t>t+1</a:t>
            </a:r>
            <a:r>
              <a:rPr lang="en-GB" sz="2400" dirty="0">
                <a:solidFill>
                  <a:srgbClr val="000000"/>
                </a:solidFill>
              </a:rPr>
              <a:t> and most likely path to state </a:t>
            </a:r>
            <a:r>
              <a:rPr lang="en-GB" sz="2400" b="1" i="1" dirty="0" err="1">
                <a:solidFill>
                  <a:srgbClr val="000000"/>
                </a:solidFill>
              </a:rPr>
              <a:t>X</a:t>
            </a:r>
            <a:r>
              <a:rPr lang="en-GB" sz="2400" baseline="-25000" dirty="0" err="1">
                <a:solidFill>
                  <a:srgbClr val="000000"/>
                </a:solidFill>
              </a:rPr>
              <a:t>t</a:t>
            </a:r>
            <a:r>
              <a:rPr lang="en-GB" sz="2400" baseline="-25000" dirty="0">
                <a:solidFill>
                  <a:srgbClr val="000000"/>
                </a:solidFill>
              </a:rPr>
              <a:t>, </a:t>
            </a:r>
            <a:r>
              <a:rPr lang="en-GB" sz="2400" dirty="0">
                <a:solidFill>
                  <a:srgbClr val="000000"/>
                </a:solidFill>
              </a:rPr>
              <a:t>which we can express as</a:t>
            </a:r>
            <a:r>
              <a:rPr lang="en-GB" sz="2400" baseline="-25000" dirty="0">
                <a:solidFill>
                  <a:srgbClr val="000000"/>
                </a:solidFill>
              </a:rPr>
              <a:t>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max </a:t>
            </a:r>
            <a:r>
              <a:rPr lang="en-GB" sz="2400" b="1" baseline="-25000" dirty="0" smtClean="0">
                <a:solidFill>
                  <a:srgbClr val="000000"/>
                </a:solidFill>
              </a:rPr>
              <a:t>x1,...</a:t>
            </a:r>
            <a:r>
              <a:rPr lang="en-GB" sz="2400" b="1" baseline="-25000" dirty="0" err="1" smtClean="0">
                <a:solidFill>
                  <a:srgbClr val="000000"/>
                </a:solidFill>
              </a:rPr>
              <a:t>xt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b="1" dirty="0">
                <a:solidFill>
                  <a:srgbClr val="000000"/>
                </a:solidFill>
              </a:rPr>
              <a:t>P</a:t>
            </a:r>
            <a:r>
              <a:rPr lang="en-GB" sz="2400" dirty="0">
                <a:solidFill>
                  <a:srgbClr val="000000"/>
                </a:solidFill>
              </a:rPr>
              <a:t>(</a:t>
            </a:r>
            <a:r>
              <a:rPr lang="en-GB" sz="2400" b="1" dirty="0">
                <a:solidFill>
                  <a:srgbClr val="000000"/>
                </a:solidFill>
              </a:rPr>
              <a:t>x</a:t>
            </a:r>
            <a:r>
              <a:rPr lang="en-GB" sz="2400" baseline="-25000" dirty="0">
                <a:solidFill>
                  <a:srgbClr val="000000"/>
                </a:solidFill>
              </a:rPr>
              <a:t>1</a:t>
            </a:r>
            <a:r>
              <a:rPr lang="en-GB" sz="2400" dirty="0">
                <a:solidFill>
                  <a:srgbClr val="000000"/>
                </a:solidFill>
              </a:rPr>
              <a:t>,.... </a:t>
            </a:r>
            <a:r>
              <a:rPr lang="en-GB" sz="2400" b="1" dirty="0" err="1">
                <a:solidFill>
                  <a:srgbClr val="000000"/>
                </a:solidFill>
              </a:rPr>
              <a:t>x</a:t>
            </a:r>
            <a:r>
              <a:rPr lang="en-GB" sz="2400" baseline="-25000" dirty="0" err="1">
                <a:solidFill>
                  <a:srgbClr val="000000"/>
                </a:solidFill>
              </a:rPr>
              <a:t>t</a:t>
            </a:r>
            <a:r>
              <a:rPr lang="en-GB" sz="2400" baseline="-25000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,</a:t>
            </a:r>
            <a:r>
              <a:rPr lang="en-GB" sz="2400" b="1" dirty="0">
                <a:solidFill>
                  <a:srgbClr val="000000"/>
                </a:solidFill>
              </a:rPr>
              <a:t>X</a:t>
            </a:r>
            <a:r>
              <a:rPr lang="en-GB" sz="2400" baseline="-25000" dirty="0">
                <a:solidFill>
                  <a:srgbClr val="000000"/>
                </a:solidFill>
              </a:rPr>
              <a:t>t+1</a:t>
            </a:r>
            <a:r>
              <a:rPr lang="en-GB" sz="2400" dirty="0">
                <a:solidFill>
                  <a:srgbClr val="000000"/>
                </a:solidFill>
              </a:rPr>
              <a:t>|</a:t>
            </a:r>
            <a:r>
              <a:rPr lang="en-GB" sz="2400" b="1" dirty="0">
                <a:solidFill>
                  <a:srgbClr val="000000"/>
                </a:solidFill>
              </a:rPr>
              <a:t>e</a:t>
            </a:r>
            <a:r>
              <a:rPr lang="en-GB" sz="2400" baseline="-25000" dirty="0">
                <a:solidFill>
                  <a:srgbClr val="000000"/>
                </a:solidFill>
              </a:rPr>
              <a:t>1:t+1</a:t>
            </a:r>
            <a:r>
              <a:rPr lang="en-GB" sz="2400" dirty="0">
                <a:solidFill>
                  <a:srgbClr val="000000"/>
                </a:solidFill>
              </a:rPr>
              <a:t>)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    = </a:t>
            </a:r>
            <a:r>
              <a:rPr lang="en-GB" sz="2400" b="1" dirty="0">
                <a:solidFill>
                  <a:srgbClr val="000000"/>
                </a:solidFill>
              </a:rPr>
              <a:t>P</a:t>
            </a:r>
            <a:r>
              <a:rPr lang="en-GB" sz="2400" dirty="0">
                <a:solidFill>
                  <a:srgbClr val="000000"/>
                </a:solidFill>
              </a:rPr>
              <a:t>(</a:t>
            </a:r>
            <a:r>
              <a:rPr lang="en-GB" sz="2400" b="1" dirty="0">
                <a:solidFill>
                  <a:srgbClr val="000000"/>
                </a:solidFill>
              </a:rPr>
              <a:t>e</a:t>
            </a:r>
            <a:r>
              <a:rPr lang="en-GB" sz="2400" b="1" baseline="-25000" dirty="0">
                <a:solidFill>
                  <a:schemeClr val="tx1"/>
                </a:solidFill>
              </a:rPr>
              <a:t>t+1</a:t>
            </a:r>
            <a:r>
              <a:rPr lang="en-GB" sz="2400" dirty="0">
                <a:solidFill>
                  <a:srgbClr val="000000"/>
                </a:solidFill>
              </a:rPr>
              <a:t> |</a:t>
            </a:r>
            <a:r>
              <a:rPr lang="en-GB" sz="2400" b="1" dirty="0">
                <a:solidFill>
                  <a:srgbClr val="000000"/>
                </a:solidFill>
              </a:rPr>
              <a:t>X</a:t>
            </a:r>
            <a:r>
              <a:rPr lang="en-GB" sz="2400" baseline="-25000" dirty="0">
                <a:solidFill>
                  <a:srgbClr val="000000"/>
                </a:solidFill>
              </a:rPr>
              <a:t>t+1</a:t>
            </a:r>
            <a:r>
              <a:rPr lang="en-GB" sz="2400" dirty="0">
                <a:solidFill>
                  <a:srgbClr val="000000"/>
                </a:solidFill>
              </a:rPr>
              <a:t>) max </a:t>
            </a:r>
            <a:r>
              <a:rPr lang="en-GB" sz="2400" b="1" baseline="-25000" dirty="0" err="1" smtClean="0">
                <a:solidFill>
                  <a:srgbClr val="000000"/>
                </a:solidFill>
              </a:rPr>
              <a:t>xt</a:t>
            </a:r>
            <a:r>
              <a:rPr lang="en-GB" sz="2400" dirty="0" smtClean="0">
                <a:solidFill>
                  <a:srgbClr val="000000"/>
                </a:solidFill>
              </a:rPr>
              <a:t>[(</a:t>
            </a:r>
            <a:r>
              <a:rPr lang="en-GB" sz="2400" b="1" dirty="0">
                <a:solidFill>
                  <a:srgbClr val="000000"/>
                </a:solidFill>
              </a:rPr>
              <a:t>P</a:t>
            </a:r>
            <a:r>
              <a:rPr lang="en-GB" sz="2400" dirty="0">
                <a:solidFill>
                  <a:srgbClr val="000000"/>
                </a:solidFill>
              </a:rPr>
              <a:t>(</a:t>
            </a:r>
            <a:r>
              <a:rPr lang="en-GB" sz="2400" b="1" dirty="0">
                <a:solidFill>
                  <a:srgbClr val="000000"/>
                </a:solidFill>
              </a:rPr>
              <a:t>X</a:t>
            </a:r>
            <a:r>
              <a:rPr lang="en-GB" sz="2400" baseline="-25000" dirty="0">
                <a:solidFill>
                  <a:srgbClr val="000000"/>
                </a:solidFill>
              </a:rPr>
              <a:t>t+1</a:t>
            </a:r>
            <a:r>
              <a:rPr lang="en-GB" sz="2400" dirty="0">
                <a:solidFill>
                  <a:srgbClr val="000000"/>
                </a:solidFill>
              </a:rPr>
              <a:t>|</a:t>
            </a:r>
            <a:r>
              <a:rPr lang="en-GB" sz="2400" b="1" dirty="0">
                <a:solidFill>
                  <a:srgbClr val="000000"/>
                </a:solidFill>
              </a:rPr>
              <a:t>x</a:t>
            </a:r>
            <a:r>
              <a:rPr lang="en-GB" sz="2400" baseline="-25000" dirty="0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) max </a:t>
            </a:r>
            <a:r>
              <a:rPr lang="en-GB" sz="2400" b="1" baseline="-25000" dirty="0" smtClean="0">
                <a:solidFill>
                  <a:srgbClr val="000000"/>
                </a:solidFill>
              </a:rPr>
              <a:t>x</a:t>
            </a:r>
            <a:r>
              <a:rPr lang="en-GB" sz="2000" b="1" baseline="-50000" dirty="0" smtClean="0">
                <a:solidFill>
                  <a:srgbClr val="000000"/>
                </a:solidFill>
              </a:rPr>
              <a:t>1</a:t>
            </a:r>
            <a:r>
              <a:rPr lang="en-GB" sz="2400" b="1" baseline="-25000" smtClean="0">
                <a:solidFill>
                  <a:srgbClr val="000000"/>
                </a:solidFill>
              </a:rPr>
              <a:t>,...x</a:t>
            </a:r>
            <a:r>
              <a:rPr lang="en-GB" sz="2000" b="1" baseline="-40000" smtClean="0">
                <a:solidFill>
                  <a:srgbClr val="000000"/>
                </a:solidFill>
              </a:rPr>
              <a:t>t-1</a:t>
            </a:r>
            <a:r>
              <a:rPr lang="en-GB" sz="2400" smtClean="0">
                <a:solidFill>
                  <a:srgbClr val="000000"/>
                </a:solidFill>
              </a:rPr>
              <a:t> </a:t>
            </a:r>
            <a:r>
              <a:rPr lang="en-GB" sz="2400" b="1" dirty="0">
                <a:solidFill>
                  <a:srgbClr val="000000"/>
                </a:solidFill>
              </a:rPr>
              <a:t>P</a:t>
            </a:r>
            <a:r>
              <a:rPr lang="en-GB" sz="2400" dirty="0">
                <a:solidFill>
                  <a:srgbClr val="000000"/>
                </a:solidFill>
              </a:rPr>
              <a:t>(</a:t>
            </a:r>
            <a:r>
              <a:rPr lang="en-GB" sz="2400" b="1" dirty="0">
                <a:solidFill>
                  <a:srgbClr val="000000"/>
                </a:solidFill>
              </a:rPr>
              <a:t>x</a:t>
            </a:r>
            <a:r>
              <a:rPr lang="en-GB" sz="2400" baseline="-25000" dirty="0">
                <a:solidFill>
                  <a:srgbClr val="000000"/>
                </a:solidFill>
              </a:rPr>
              <a:t>1</a:t>
            </a:r>
            <a:r>
              <a:rPr lang="en-GB" sz="2400" dirty="0">
                <a:solidFill>
                  <a:srgbClr val="000000"/>
                </a:solidFill>
              </a:rPr>
              <a:t>,.... </a:t>
            </a:r>
            <a:r>
              <a:rPr lang="en-GB" sz="2400" b="1" dirty="0">
                <a:solidFill>
                  <a:srgbClr val="000000"/>
                </a:solidFill>
              </a:rPr>
              <a:t>x</a:t>
            </a:r>
            <a:r>
              <a:rPr lang="en-GB" sz="2400" baseline="-25000" dirty="0">
                <a:solidFill>
                  <a:srgbClr val="000000"/>
                </a:solidFill>
              </a:rPr>
              <a:t>t-1 </a:t>
            </a:r>
            <a:r>
              <a:rPr lang="en-GB" sz="2400" dirty="0">
                <a:solidFill>
                  <a:srgbClr val="000000"/>
                </a:solidFill>
              </a:rPr>
              <a:t>,</a:t>
            </a:r>
            <a:r>
              <a:rPr lang="en-GB" sz="2400" b="1" dirty="0">
                <a:solidFill>
                  <a:srgbClr val="000000"/>
                </a:solidFill>
              </a:rPr>
              <a:t>x</a:t>
            </a:r>
            <a:r>
              <a:rPr lang="en-GB" sz="2400" baseline="-25000" dirty="0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|</a:t>
            </a:r>
            <a:r>
              <a:rPr lang="en-GB" sz="2400" b="1" dirty="0">
                <a:solidFill>
                  <a:srgbClr val="000000"/>
                </a:solidFill>
              </a:rPr>
              <a:t>e</a:t>
            </a:r>
            <a:r>
              <a:rPr lang="en-GB" sz="2400" baseline="-25000" dirty="0">
                <a:solidFill>
                  <a:srgbClr val="000000"/>
                </a:solidFill>
              </a:rPr>
              <a:t>1:t</a:t>
            </a:r>
            <a:r>
              <a:rPr lang="en-GB" sz="2400" dirty="0" smtClean="0">
                <a:solidFill>
                  <a:srgbClr val="000000"/>
                </a:solidFill>
              </a:rPr>
              <a:t>)] </a:t>
            </a: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64892" y="2608288"/>
            <a:ext cx="3567659" cy="2963851"/>
          </a:xfrm>
          <a:custGeom>
            <a:avLst/>
            <a:gdLst>
              <a:gd name="connsiteX0" fmla="*/ 854439 w 3567659"/>
              <a:gd name="connsiteY0" fmla="*/ 0 h 2743200"/>
              <a:gd name="connsiteX1" fmla="*/ 44970 w 3567659"/>
              <a:gd name="connsiteY1" fmla="*/ 14990 h 2743200"/>
              <a:gd name="connsiteX2" fmla="*/ 0 w 3567659"/>
              <a:gd name="connsiteY2" fmla="*/ 29980 h 2743200"/>
              <a:gd name="connsiteX3" fmla="*/ 14990 w 3567659"/>
              <a:gd name="connsiteY3" fmla="*/ 2743200 h 2743200"/>
              <a:gd name="connsiteX4" fmla="*/ 3567659 w 3567659"/>
              <a:gd name="connsiteY4" fmla="*/ 2728209 h 2743200"/>
              <a:gd name="connsiteX5" fmla="*/ 3567659 w 3567659"/>
              <a:gd name="connsiteY5" fmla="*/ 2203554 h 2743200"/>
              <a:gd name="connsiteX6" fmla="*/ 3567659 w 3567659"/>
              <a:gd name="connsiteY6" fmla="*/ 2203554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67659" h="2743200">
                <a:moveTo>
                  <a:pt x="854439" y="0"/>
                </a:moveTo>
                <a:lnTo>
                  <a:pt x="44970" y="14990"/>
                </a:lnTo>
                <a:cubicBezTo>
                  <a:pt x="29179" y="15544"/>
                  <a:pt x="0" y="29980"/>
                  <a:pt x="0" y="29980"/>
                </a:cubicBezTo>
                <a:cubicBezTo>
                  <a:pt x="4997" y="934387"/>
                  <a:pt x="9993" y="1838793"/>
                  <a:pt x="14990" y="2743200"/>
                </a:cubicBezTo>
                <a:lnTo>
                  <a:pt x="3567659" y="2728209"/>
                </a:lnTo>
                <a:lnTo>
                  <a:pt x="3567659" y="2203554"/>
                </a:lnTo>
                <a:lnTo>
                  <a:pt x="3567659" y="2203554"/>
                </a:ln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5072066" y="2068643"/>
            <a:ext cx="3682190" cy="3507698"/>
            <a:chOff x="4643438" y="2068643"/>
            <a:chExt cx="4110818" cy="3507698"/>
          </a:xfrm>
        </p:grpSpPr>
        <p:sp>
          <p:nvSpPr>
            <p:cNvPr id="18" name="Freeform 17"/>
            <p:cNvSpPr/>
            <p:nvPr/>
          </p:nvSpPr>
          <p:spPr bwMode="auto">
            <a:xfrm>
              <a:off x="5216577" y="2068643"/>
              <a:ext cx="3537679" cy="3507698"/>
            </a:xfrm>
            <a:custGeom>
              <a:avLst/>
              <a:gdLst>
                <a:gd name="connsiteX0" fmla="*/ 0 w 3537679"/>
                <a:gd name="connsiteY0" fmla="*/ 0 h 3507698"/>
                <a:gd name="connsiteX1" fmla="*/ 3462728 w 3537679"/>
                <a:gd name="connsiteY1" fmla="*/ 59960 h 3507698"/>
                <a:gd name="connsiteX2" fmla="*/ 3537679 w 3537679"/>
                <a:gd name="connsiteY2" fmla="*/ 3507698 h 3507698"/>
                <a:gd name="connsiteX3" fmla="*/ 2263515 w 3537679"/>
                <a:gd name="connsiteY3" fmla="*/ 3492708 h 3507698"/>
                <a:gd name="connsiteX4" fmla="*/ 2278505 w 3537679"/>
                <a:gd name="connsiteY4" fmla="*/ 2848131 h 3507698"/>
                <a:gd name="connsiteX5" fmla="*/ 2278505 w 3537679"/>
                <a:gd name="connsiteY5" fmla="*/ 2848131 h 350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37679" h="3507698">
                  <a:moveTo>
                    <a:pt x="0" y="0"/>
                  </a:moveTo>
                  <a:lnTo>
                    <a:pt x="3462728" y="59960"/>
                  </a:lnTo>
                  <a:lnTo>
                    <a:pt x="3537679" y="3507698"/>
                  </a:lnTo>
                  <a:lnTo>
                    <a:pt x="2263515" y="3492708"/>
                  </a:lnTo>
                  <a:lnTo>
                    <a:pt x="2278505" y="2848131"/>
                  </a:lnTo>
                  <a:lnTo>
                    <a:pt x="2278505" y="2848131"/>
                  </a:lnTo>
                </a:path>
              </a:pathLst>
            </a:custGeom>
            <a:noFill/>
            <a:ln w="28575" cap="flat" cmpd="sng" algn="ctr">
              <a:solidFill>
                <a:srgbClr val="CC3399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CA" sz="2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4643438" y="4174761"/>
              <a:ext cx="3998391" cy="814465"/>
            </a:xfrm>
            <a:custGeom>
              <a:avLst/>
              <a:gdLst>
                <a:gd name="connsiteX0" fmla="*/ 874427 w 2695731"/>
                <a:gd name="connsiteY0" fmla="*/ 37475 h 814465"/>
                <a:gd name="connsiteX1" fmla="*/ 94938 w 2695731"/>
                <a:gd name="connsiteY1" fmla="*/ 277318 h 814465"/>
                <a:gd name="connsiteX2" fmla="*/ 304800 w 2695731"/>
                <a:gd name="connsiteY2" fmla="*/ 727023 h 814465"/>
                <a:gd name="connsiteX3" fmla="*/ 1728866 w 2695731"/>
                <a:gd name="connsiteY3" fmla="*/ 801973 h 814465"/>
                <a:gd name="connsiteX4" fmla="*/ 2523345 w 2695731"/>
                <a:gd name="connsiteY4" fmla="*/ 682052 h 814465"/>
                <a:gd name="connsiteX5" fmla="*/ 2583305 w 2695731"/>
                <a:gd name="connsiteY5" fmla="*/ 292308 h 814465"/>
                <a:gd name="connsiteX6" fmla="*/ 1848787 w 2695731"/>
                <a:gd name="connsiteY6" fmla="*/ 52465 h 814465"/>
                <a:gd name="connsiteX7" fmla="*/ 874427 w 2695731"/>
                <a:gd name="connsiteY7" fmla="*/ 37475 h 814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95731" h="814465">
                  <a:moveTo>
                    <a:pt x="874427" y="37475"/>
                  </a:moveTo>
                  <a:cubicBezTo>
                    <a:pt x="582119" y="74950"/>
                    <a:pt x="189876" y="162393"/>
                    <a:pt x="94938" y="277318"/>
                  </a:cubicBezTo>
                  <a:cubicBezTo>
                    <a:pt x="0" y="392243"/>
                    <a:pt x="32479" y="639581"/>
                    <a:pt x="304800" y="727023"/>
                  </a:cubicBezTo>
                  <a:cubicBezTo>
                    <a:pt x="577121" y="814465"/>
                    <a:pt x="1359109" y="809468"/>
                    <a:pt x="1728866" y="801973"/>
                  </a:cubicBezTo>
                  <a:cubicBezTo>
                    <a:pt x="2098624" y="794478"/>
                    <a:pt x="2380939" y="766996"/>
                    <a:pt x="2523345" y="682052"/>
                  </a:cubicBezTo>
                  <a:cubicBezTo>
                    <a:pt x="2665752" y="597108"/>
                    <a:pt x="2695731" y="397239"/>
                    <a:pt x="2583305" y="292308"/>
                  </a:cubicBezTo>
                  <a:cubicBezTo>
                    <a:pt x="2470879" y="187377"/>
                    <a:pt x="2141095" y="92439"/>
                    <a:pt x="1848787" y="52465"/>
                  </a:cubicBezTo>
                  <a:cubicBezTo>
                    <a:pt x="1556479" y="12491"/>
                    <a:pt x="1166735" y="0"/>
                    <a:pt x="874427" y="37475"/>
                  </a:cubicBezTo>
                  <a:close/>
                </a:path>
              </a:pathLst>
            </a:custGeom>
            <a:noFill/>
            <a:ln w="28575" cap="flat" cmpd="sng" algn="ctr">
              <a:solidFill>
                <a:srgbClr val="CC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CA" sz="2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22" name="Freeform 21"/>
          <p:cNvSpPr/>
          <p:nvPr/>
        </p:nvSpPr>
        <p:spPr bwMode="auto">
          <a:xfrm>
            <a:off x="2348459" y="4014866"/>
            <a:ext cx="6730584" cy="1281659"/>
          </a:xfrm>
          <a:custGeom>
            <a:avLst/>
            <a:gdLst>
              <a:gd name="connsiteX0" fmla="*/ 889416 w 6730584"/>
              <a:gd name="connsiteY0" fmla="*/ 287311 h 1281659"/>
              <a:gd name="connsiteX1" fmla="*/ 244839 w 6730584"/>
              <a:gd name="connsiteY1" fmla="*/ 347272 h 1281659"/>
              <a:gd name="connsiteX2" fmla="*/ 34977 w 6730584"/>
              <a:gd name="connsiteY2" fmla="*/ 527154 h 1281659"/>
              <a:gd name="connsiteX3" fmla="*/ 34977 w 6730584"/>
              <a:gd name="connsiteY3" fmla="*/ 692045 h 1281659"/>
              <a:gd name="connsiteX4" fmla="*/ 214859 w 6730584"/>
              <a:gd name="connsiteY4" fmla="*/ 826957 h 1281659"/>
              <a:gd name="connsiteX5" fmla="*/ 679554 w 6730584"/>
              <a:gd name="connsiteY5" fmla="*/ 901908 h 1281659"/>
              <a:gd name="connsiteX6" fmla="*/ 1399082 w 6730584"/>
              <a:gd name="connsiteY6" fmla="*/ 961868 h 1281659"/>
              <a:gd name="connsiteX7" fmla="*/ 2823148 w 6730584"/>
              <a:gd name="connsiteY7" fmla="*/ 1081790 h 1281659"/>
              <a:gd name="connsiteX8" fmla="*/ 5806190 w 6730584"/>
              <a:gd name="connsiteY8" fmla="*/ 1156741 h 1281659"/>
              <a:gd name="connsiteX9" fmla="*/ 6495738 w 6730584"/>
              <a:gd name="connsiteY9" fmla="*/ 332282 h 1281659"/>
              <a:gd name="connsiteX10" fmla="*/ 4397115 w 6730584"/>
              <a:gd name="connsiteY10" fmla="*/ 2498 h 1281659"/>
              <a:gd name="connsiteX11" fmla="*/ 889416 w 6730584"/>
              <a:gd name="connsiteY11" fmla="*/ 287311 h 1281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30584" h="1281659">
                <a:moveTo>
                  <a:pt x="889416" y="287311"/>
                </a:moveTo>
                <a:cubicBezTo>
                  <a:pt x="197370" y="344773"/>
                  <a:pt x="387246" y="307298"/>
                  <a:pt x="244839" y="347272"/>
                </a:cubicBezTo>
                <a:cubicBezTo>
                  <a:pt x="102433" y="387246"/>
                  <a:pt x="69954" y="469692"/>
                  <a:pt x="34977" y="527154"/>
                </a:cubicBezTo>
                <a:cubicBezTo>
                  <a:pt x="0" y="584616"/>
                  <a:pt x="4997" y="642078"/>
                  <a:pt x="34977" y="692045"/>
                </a:cubicBezTo>
                <a:cubicBezTo>
                  <a:pt x="64957" y="742012"/>
                  <a:pt x="107429" y="791980"/>
                  <a:pt x="214859" y="826957"/>
                </a:cubicBezTo>
                <a:cubicBezTo>
                  <a:pt x="322289" y="861934"/>
                  <a:pt x="482184" y="879423"/>
                  <a:pt x="679554" y="901908"/>
                </a:cubicBezTo>
                <a:cubicBezTo>
                  <a:pt x="876924" y="924393"/>
                  <a:pt x="1399082" y="961868"/>
                  <a:pt x="1399082" y="961868"/>
                </a:cubicBezTo>
                <a:cubicBezTo>
                  <a:pt x="1756348" y="991848"/>
                  <a:pt x="2088630" y="1049311"/>
                  <a:pt x="2823148" y="1081790"/>
                </a:cubicBezTo>
                <a:cubicBezTo>
                  <a:pt x="3557666" y="1114269"/>
                  <a:pt x="5194092" y="1281659"/>
                  <a:pt x="5806190" y="1156741"/>
                </a:cubicBezTo>
                <a:cubicBezTo>
                  <a:pt x="6418288" y="1031823"/>
                  <a:pt x="6730584" y="524656"/>
                  <a:pt x="6495738" y="332282"/>
                </a:cubicBezTo>
                <a:cubicBezTo>
                  <a:pt x="6260892" y="139908"/>
                  <a:pt x="5336499" y="4997"/>
                  <a:pt x="4397115" y="2498"/>
                </a:cubicBezTo>
                <a:cubicBezTo>
                  <a:pt x="3457731" y="0"/>
                  <a:pt x="1581462" y="229849"/>
                  <a:pt x="889416" y="287311"/>
                </a:cubicBezTo>
                <a:close/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Most Likely Sequence </a:t>
            </a:r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Suppose we want to find the most likely path to state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t+1</a:t>
            </a:r>
            <a:r>
              <a:rPr lang="en-GB" sz="2000" i="1" dirty="0">
                <a:solidFill>
                  <a:srgbClr val="000000"/>
                </a:solidFill>
              </a:rPr>
              <a:t>.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Because of the Markov assumption, this is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The most likely path to state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baseline="-25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at step </a:t>
            </a:r>
            <a:r>
              <a:rPr lang="en-GB" sz="2000" i="1" dirty="0">
                <a:solidFill>
                  <a:srgbClr val="000000"/>
                </a:solidFill>
              </a:rPr>
              <a:t>t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the state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, at step </a:t>
            </a:r>
            <a:r>
              <a:rPr lang="en-GB" sz="2000" i="1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that maximizes the path to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.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Recursive relationship between most likely path to state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 and most likely path to state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baseline="-25000" dirty="0" err="1">
                <a:solidFill>
                  <a:srgbClr val="000000"/>
                </a:solidFill>
              </a:rPr>
              <a:t>t</a:t>
            </a:r>
            <a:r>
              <a:rPr lang="en-GB" sz="2000" baseline="-25000" dirty="0">
                <a:solidFill>
                  <a:srgbClr val="000000"/>
                </a:solidFill>
              </a:rPr>
              <a:t>, </a:t>
            </a:r>
            <a:r>
              <a:rPr lang="en-GB" sz="2000" dirty="0">
                <a:solidFill>
                  <a:srgbClr val="000000"/>
                </a:solidFill>
              </a:rPr>
              <a:t>which we can express as</a:t>
            </a:r>
            <a:r>
              <a:rPr lang="en-GB" sz="2000" baseline="-25000" dirty="0">
                <a:solidFill>
                  <a:srgbClr val="000000"/>
                </a:solidFill>
              </a:rPr>
              <a:t>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max </a:t>
            </a:r>
            <a:r>
              <a:rPr lang="en-GB" sz="2000" b="1" baseline="-25000" dirty="0">
                <a:solidFill>
                  <a:srgbClr val="000000"/>
                </a:solidFill>
              </a:rPr>
              <a:t>x</a:t>
            </a:r>
            <a:r>
              <a:rPr lang="en-GB" sz="2000" b="1" baseline="-52000" dirty="0">
                <a:solidFill>
                  <a:srgbClr val="000000"/>
                </a:solidFill>
              </a:rPr>
              <a:t>1</a:t>
            </a:r>
            <a:r>
              <a:rPr lang="en-GB" sz="2000" b="1" baseline="-25000" dirty="0">
                <a:solidFill>
                  <a:srgbClr val="000000"/>
                </a:solidFill>
              </a:rPr>
              <a:t>,...</a:t>
            </a:r>
            <a:r>
              <a:rPr lang="en-GB" sz="2000" b="1" baseline="-25000" dirty="0" err="1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,.... </a:t>
            </a:r>
            <a:r>
              <a:rPr lang="en-GB" sz="2000" b="1" dirty="0" err="1">
                <a:solidFill>
                  <a:srgbClr val="000000"/>
                </a:solidFill>
              </a:rPr>
              <a:t>x</a:t>
            </a:r>
            <a:r>
              <a:rPr lang="en-GB" sz="2000" baseline="-25000" dirty="0" err="1">
                <a:solidFill>
                  <a:srgbClr val="000000"/>
                </a:solidFill>
              </a:rPr>
              <a:t>t</a:t>
            </a:r>
            <a:r>
              <a:rPr lang="en-GB" sz="2000" baseline="-25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,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e</a:t>
            </a:r>
            <a:r>
              <a:rPr lang="en-GB" sz="2000" baseline="-25000" dirty="0">
                <a:solidFill>
                  <a:srgbClr val="000000"/>
                </a:solidFill>
              </a:rPr>
              <a:t>1:t+1</a:t>
            </a:r>
            <a:r>
              <a:rPr lang="en-GB" sz="2000" dirty="0" smtClean="0">
                <a:solidFill>
                  <a:srgbClr val="000000"/>
                </a:solidFill>
              </a:rPr>
              <a:t>)= max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smtClean="0">
                <a:solidFill>
                  <a:srgbClr val="000000"/>
                </a:solidFill>
              </a:rPr>
              <a:t>1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,...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 smtClean="0">
                <a:solidFill>
                  <a:srgbClr val="000000"/>
                </a:solidFill>
              </a:rPr>
              <a:t>t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</a:rPr>
              <a:t>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,.... </a:t>
            </a:r>
            <a:r>
              <a:rPr lang="en-GB" sz="2000" b="1" dirty="0" err="1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baseline="-25000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1:t, 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)=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= max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smtClean="0">
                <a:solidFill>
                  <a:srgbClr val="000000"/>
                </a:solidFill>
              </a:rPr>
              <a:t>1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,...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 smtClean="0">
                <a:solidFill>
                  <a:srgbClr val="000000"/>
                </a:solidFill>
              </a:rPr>
              <a:t>t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l-GR" sz="2000" dirty="0" smtClean="0">
                <a:solidFill>
                  <a:srgbClr val="000000"/>
                </a:solidFill>
              </a:rPr>
              <a:t>α</a:t>
            </a:r>
            <a:r>
              <a:rPr lang="en-GB" sz="2000" dirty="0" smtClean="0">
                <a:solidFill>
                  <a:srgbClr val="000000"/>
                </a:solidFill>
              </a:rPr>
              <a:t>P(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1:t,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,.... </a:t>
            </a:r>
            <a:r>
              <a:rPr lang="en-GB" sz="2000" b="1" dirty="0" err="1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baseline="-25000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)</a:t>
            </a:r>
            <a:r>
              <a:rPr lang="en-GB" sz="2000" b="1" dirty="0" smtClean="0">
                <a:solidFill>
                  <a:srgbClr val="000000"/>
                </a:solidFill>
              </a:rPr>
              <a:t> 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,.... </a:t>
            </a:r>
            <a:r>
              <a:rPr lang="en-GB" sz="2000" b="1" dirty="0" err="1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baseline="-25000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1:t</a:t>
            </a:r>
            <a:r>
              <a:rPr lang="en-GB" sz="2000" dirty="0" smtClean="0">
                <a:solidFill>
                  <a:srgbClr val="000000"/>
                </a:solidFill>
              </a:rPr>
              <a:t>)=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   =   max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smtClean="0">
                <a:solidFill>
                  <a:srgbClr val="000000"/>
                </a:solidFill>
              </a:rPr>
              <a:t>1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,...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 smtClean="0">
                <a:solidFill>
                  <a:srgbClr val="000000"/>
                </a:solidFill>
              </a:rPr>
              <a:t>t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l-GR" sz="2000" dirty="0" smtClean="0">
                <a:solidFill>
                  <a:srgbClr val="000000"/>
                </a:solidFill>
              </a:rPr>
              <a:t>α</a:t>
            </a:r>
            <a:r>
              <a:rPr lang="en-GB" sz="2000" dirty="0" smtClean="0">
                <a:solidFill>
                  <a:srgbClr val="000000"/>
                </a:solidFill>
              </a:rPr>
              <a:t>P(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)</a:t>
            </a:r>
            <a:r>
              <a:rPr lang="en-GB" sz="2000" b="1" dirty="0" smtClean="0">
                <a:solidFill>
                  <a:srgbClr val="000000"/>
                </a:solidFill>
              </a:rPr>
              <a:t> 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,.... </a:t>
            </a:r>
            <a:r>
              <a:rPr lang="en-GB" sz="2000" b="1" dirty="0" err="1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baseline="-25000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1:t</a:t>
            </a:r>
            <a:r>
              <a:rPr lang="en-GB" sz="2000" dirty="0" smtClean="0">
                <a:solidFill>
                  <a:srgbClr val="000000"/>
                </a:solidFill>
              </a:rPr>
              <a:t>)=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    = max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smtClean="0">
                <a:solidFill>
                  <a:srgbClr val="000000"/>
                </a:solidFill>
              </a:rPr>
              <a:t>1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,...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 smtClean="0">
                <a:solidFill>
                  <a:srgbClr val="000000"/>
                </a:solidFill>
              </a:rPr>
              <a:t>t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l-GR" sz="2000" dirty="0" smtClean="0">
                <a:solidFill>
                  <a:srgbClr val="000000"/>
                </a:solidFill>
              </a:rPr>
              <a:t>α</a:t>
            </a:r>
            <a:r>
              <a:rPr lang="en-GB" sz="2000" dirty="0" smtClean="0">
                <a:solidFill>
                  <a:srgbClr val="000000"/>
                </a:solidFill>
              </a:rPr>
              <a:t>P(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)</a:t>
            </a:r>
            <a:r>
              <a:rPr lang="en-GB" sz="2000" b="1" dirty="0" smtClean="0">
                <a:solidFill>
                  <a:srgbClr val="000000"/>
                </a:solidFill>
              </a:rPr>
              <a:t> 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 x</a:t>
            </a:r>
            <a:r>
              <a:rPr lang="en-GB" sz="2000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,.... </a:t>
            </a:r>
            <a:r>
              <a:rPr lang="en-GB" sz="2000" b="1" dirty="0" err="1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baseline="-25000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, 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1:t</a:t>
            </a:r>
            <a:r>
              <a:rPr lang="en-GB" sz="2000" dirty="0" smtClean="0">
                <a:solidFill>
                  <a:srgbClr val="000000"/>
                </a:solidFill>
              </a:rPr>
              <a:t>)</a:t>
            </a:r>
            <a:r>
              <a:rPr lang="en-GB" sz="2000" b="1" dirty="0" smtClean="0">
                <a:solidFill>
                  <a:srgbClr val="000000"/>
                </a:solidFill>
              </a:rPr>
              <a:t>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,.... </a:t>
            </a:r>
            <a:r>
              <a:rPr lang="en-GB" sz="2000" b="1" dirty="0" err="1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baseline="-25000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1:t</a:t>
            </a:r>
            <a:r>
              <a:rPr lang="en-GB" sz="2000" dirty="0" smtClean="0">
                <a:solidFill>
                  <a:srgbClr val="000000"/>
                </a:solidFill>
              </a:rPr>
              <a:t>)=</a:t>
            </a: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   = </a:t>
            </a:r>
            <a:r>
              <a:rPr lang="en-GB" sz="2000" dirty="0" smtClean="0">
                <a:solidFill>
                  <a:srgbClr val="000000"/>
                </a:solidFill>
              </a:rPr>
              <a:t>max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smtClean="0">
                <a:solidFill>
                  <a:srgbClr val="000000"/>
                </a:solidFill>
              </a:rPr>
              <a:t>1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,...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 smtClean="0">
                <a:solidFill>
                  <a:srgbClr val="000000"/>
                </a:solidFill>
              </a:rPr>
              <a:t>t</a:t>
            </a:r>
            <a:r>
              <a:rPr lang="en-GB" sz="2000" b="1" dirty="0" smtClean="0">
                <a:solidFill>
                  <a:srgbClr val="000000"/>
                </a:solidFill>
              </a:rPr>
              <a:t> 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="1" baseline="-25000" dirty="0" smtClean="0">
                <a:solidFill>
                  <a:schemeClr val="tx1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 |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) </a:t>
            </a:r>
            <a:r>
              <a:rPr lang="en-GB" sz="2000" b="1" dirty="0" smtClean="0">
                <a:solidFill>
                  <a:srgbClr val="000000"/>
                </a:solidFill>
              </a:rPr>
              <a:t>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</a:t>
            </a:r>
            <a:r>
              <a:rPr lang="en-GB" sz="2000" dirty="0" smtClean="0">
                <a:solidFill>
                  <a:srgbClr val="000000"/>
                </a:solidFill>
              </a:rPr>
              <a:t>) </a:t>
            </a:r>
            <a:r>
              <a:rPr lang="en-GB" sz="2000" b="1" dirty="0" smtClean="0">
                <a:solidFill>
                  <a:srgbClr val="000000"/>
                </a:solidFill>
              </a:rPr>
              <a:t>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,.... 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t-1 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1:t</a:t>
            </a:r>
            <a:r>
              <a:rPr lang="en-GB" sz="2000" dirty="0" smtClean="0">
                <a:solidFill>
                  <a:srgbClr val="000000"/>
                </a:solidFill>
              </a:rPr>
              <a:t>)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      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="1" baseline="-25000" dirty="0" smtClean="0">
                <a:solidFill>
                  <a:schemeClr val="tx1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) max </a:t>
            </a:r>
            <a:r>
              <a:rPr lang="en-GB" sz="2000" b="1" baseline="-25000" dirty="0" err="1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(</a:t>
            </a:r>
            <a:r>
              <a:rPr lang="en-GB" sz="2000" b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) max </a:t>
            </a:r>
            <a:r>
              <a:rPr lang="en-GB" sz="2000" b="1" baseline="-25000" dirty="0">
                <a:solidFill>
                  <a:srgbClr val="000000"/>
                </a:solidFill>
              </a:rPr>
              <a:t>x</a:t>
            </a:r>
            <a:r>
              <a:rPr lang="en-GB" sz="2000" b="1" baseline="-52000" dirty="0">
                <a:solidFill>
                  <a:srgbClr val="000000"/>
                </a:solidFill>
              </a:rPr>
              <a:t>1</a:t>
            </a:r>
            <a:r>
              <a:rPr lang="en-GB" sz="2000" b="1" baseline="-25000" dirty="0">
                <a:solidFill>
                  <a:srgbClr val="000000"/>
                </a:solidFill>
              </a:rPr>
              <a:t>,...x</a:t>
            </a:r>
            <a:r>
              <a:rPr lang="en-GB" sz="2000" b="1" baseline="-52000" dirty="0">
                <a:solidFill>
                  <a:srgbClr val="000000"/>
                </a:solidFill>
              </a:rPr>
              <a:t>t-1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,.... 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t-1 </a:t>
            </a:r>
            <a:r>
              <a:rPr lang="en-GB" sz="2000" dirty="0">
                <a:solidFill>
                  <a:srgbClr val="000000"/>
                </a:solidFill>
              </a:rPr>
              <a:t>,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e</a:t>
            </a:r>
            <a:r>
              <a:rPr lang="en-GB" sz="2000" baseline="-25000" dirty="0">
                <a:solidFill>
                  <a:srgbClr val="000000"/>
                </a:solidFill>
              </a:rPr>
              <a:t>1:t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072330" y="4071942"/>
            <a:ext cx="1643074" cy="35719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C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Bayes</a:t>
            </a:r>
            <a:r>
              <a:rPr kumimoji="0" lang="en-CA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Rule</a:t>
            </a: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429388" y="4572008"/>
            <a:ext cx="2500330" cy="35719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C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Markov Assumption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286644" y="5143512"/>
            <a:ext cx="1643074" cy="35719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C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Product Rule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072330" y="5643578"/>
            <a:ext cx="2071670" cy="35719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C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Markov Assumption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/>
              <a:t>Most Likely Sequence </a:t>
            </a:r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Identical to filtering, 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 smtClean="0">
                <a:solidFill>
                  <a:srgbClr val="000000"/>
                </a:solidFill>
              </a:rPr>
              <a:t>                                P</a:t>
            </a: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b="1" i="1" dirty="0" err="1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b="1" i="1" dirty="0" smtClean="0">
                <a:solidFill>
                  <a:srgbClr val="000000"/>
                </a:solidFill>
              </a:rPr>
              <a:t> |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0:t</a:t>
            </a:r>
            <a:r>
              <a:rPr lang="en-GB" sz="2000" i="1" dirty="0">
                <a:solidFill>
                  <a:srgbClr val="000000"/>
                </a:solidFill>
              </a:rPr>
              <a:t>)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t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2000" i="1" baseline="-25000" dirty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GB" sz="2000" i="1" baseline="-50000" dirty="0">
                <a:solidFill>
                  <a:srgbClr val="000000"/>
                </a:solidFill>
                <a:cs typeface="Times New Roman" pitchFamily="18" charset="0"/>
              </a:rPr>
              <a:t>t-1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t-1 </a:t>
            </a:r>
            <a:r>
              <a:rPr lang="en-GB" sz="2000" i="1" dirty="0">
                <a:solidFill>
                  <a:srgbClr val="000000"/>
                </a:solidFill>
              </a:rPr>
              <a:t>) P(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t-1 </a:t>
            </a:r>
            <a:r>
              <a:rPr lang="en-GB" sz="2000" b="1" i="1" dirty="0">
                <a:solidFill>
                  <a:srgbClr val="000000"/>
                </a:solidFill>
              </a:rPr>
              <a:t>| e</a:t>
            </a:r>
            <a:r>
              <a:rPr lang="en-GB" sz="2000" i="1" baseline="-25000" dirty="0">
                <a:solidFill>
                  <a:srgbClr val="000000"/>
                </a:solidFill>
              </a:rPr>
              <a:t>0:t-1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</a:t>
            </a:r>
            <a:r>
              <a:rPr lang="ar-SA" sz="2000" i="1" dirty="0" smtClean="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sz="2000" i="1" dirty="0" smtClean="0">
              <a:solidFill>
                <a:srgbClr val="000000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max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smtClean="0">
                <a:solidFill>
                  <a:srgbClr val="000000"/>
                </a:solidFill>
              </a:rPr>
              <a:t>1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,...</a:t>
            </a:r>
            <a:r>
              <a:rPr lang="en-GB" sz="2000" b="1" baseline="-25000" dirty="0" err="1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 smtClean="0">
                <a:solidFill>
                  <a:srgbClr val="000000"/>
                </a:solidFill>
              </a:rPr>
              <a:t>t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</a:rPr>
              <a:t>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,.... </a:t>
            </a:r>
            <a:r>
              <a:rPr lang="en-GB" sz="2000" b="1" dirty="0" err="1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baseline="-25000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en-GB" sz="2000" b="1" dirty="0" smtClean="0">
                <a:solidFill>
                  <a:srgbClr val="000000"/>
                </a:solidFill>
              </a:rPr>
              <a:t>X</a:t>
            </a:r>
            <a:r>
              <a:rPr lang="en-GB" sz="2000" baseline="-25000" dirty="0" smtClean="0">
                <a:solidFill>
                  <a:srgbClr val="000000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|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aseline="-25000" dirty="0" smtClean="0">
                <a:solidFill>
                  <a:srgbClr val="000000"/>
                </a:solidFill>
              </a:rPr>
              <a:t>1:t+1</a:t>
            </a:r>
            <a:r>
              <a:rPr lang="en-GB" sz="2000" dirty="0" smtClean="0">
                <a:solidFill>
                  <a:srgbClr val="000000"/>
                </a:solidFill>
              </a:rPr>
              <a:t>) 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                            </a:t>
            </a:r>
            <a:r>
              <a:rPr lang="en-GB" sz="2000" dirty="0">
                <a:solidFill>
                  <a:srgbClr val="000000"/>
                </a:solidFill>
              </a:rPr>
              <a:t>= </a:t>
            </a:r>
            <a:r>
              <a:rPr lang="en-GB" dirty="0"/>
              <a:t> </a:t>
            </a:r>
            <a:r>
              <a:rPr lang="en-GB" sz="2000" b="1" dirty="0" smtClean="0">
                <a:solidFill>
                  <a:srgbClr val="000000"/>
                </a:solidFill>
              </a:rPr>
              <a:t>P</a:t>
            </a:r>
            <a:r>
              <a:rPr lang="en-GB" sz="2000" dirty="0" smtClean="0">
                <a:solidFill>
                  <a:srgbClr val="000000"/>
                </a:solidFill>
              </a:rPr>
              <a:t>(</a:t>
            </a:r>
            <a:r>
              <a:rPr lang="en-GB" sz="2000" b="1" dirty="0" smtClean="0">
                <a:solidFill>
                  <a:srgbClr val="000000"/>
                </a:solidFill>
              </a:rPr>
              <a:t>e</a:t>
            </a:r>
            <a:r>
              <a:rPr lang="en-GB" sz="2000" b="1" baseline="-25000" dirty="0" smtClean="0">
                <a:solidFill>
                  <a:schemeClr val="tx1"/>
                </a:solidFill>
              </a:rPr>
              <a:t>t+1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) max </a:t>
            </a:r>
            <a:r>
              <a:rPr lang="en-GB" sz="2000" b="1" baseline="-25000" dirty="0" err="1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(</a:t>
            </a:r>
            <a:r>
              <a:rPr lang="en-GB" sz="2000" b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) max </a:t>
            </a:r>
            <a:r>
              <a:rPr lang="en-GB" sz="2000" b="1" baseline="-25000" dirty="0">
                <a:solidFill>
                  <a:srgbClr val="000000"/>
                </a:solidFill>
              </a:rPr>
              <a:t>x</a:t>
            </a:r>
            <a:r>
              <a:rPr lang="en-GB" sz="2000" b="1" baseline="-52000" dirty="0">
                <a:solidFill>
                  <a:srgbClr val="000000"/>
                </a:solidFill>
              </a:rPr>
              <a:t>1</a:t>
            </a:r>
            <a:r>
              <a:rPr lang="en-GB" sz="2000" b="1" baseline="-25000" dirty="0">
                <a:solidFill>
                  <a:srgbClr val="000000"/>
                </a:solidFill>
              </a:rPr>
              <a:t>,...x</a:t>
            </a:r>
            <a:r>
              <a:rPr lang="en-GB" sz="1600" b="1" baseline="-40000" dirty="0">
                <a:solidFill>
                  <a:srgbClr val="000000"/>
                </a:solidFill>
              </a:rPr>
              <a:t>t-1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,.... 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t-1 </a:t>
            </a:r>
            <a:r>
              <a:rPr lang="en-GB" sz="2000" dirty="0">
                <a:solidFill>
                  <a:srgbClr val="000000"/>
                </a:solidFill>
              </a:rPr>
              <a:t>,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e</a:t>
            </a:r>
            <a:r>
              <a:rPr lang="en-GB" sz="2000" baseline="-25000" dirty="0">
                <a:solidFill>
                  <a:srgbClr val="000000"/>
                </a:solidFill>
              </a:rPr>
              <a:t>1:t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1" i="1" dirty="0" smtClean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GB" i="1" baseline="-25000" dirty="0" smtClean="0">
                <a:solidFill>
                  <a:srgbClr val="000000"/>
                </a:solidFill>
              </a:rPr>
              <a:t>0:t-1</a:t>
            </a:r>
            <a:r>
              <a:rPr lang="en-GB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=  </a:t>
            </a:r>
            <a:r>
              <a:rPr lang="en-GB" sz="2400" b="1" dirty="0" smtClean="0">
                <a:solidFill>
                  <a:srgbClr val="000000"/>
                </a:solidFill>
              </a:rPr>
              <a:t>P</a:t>
            </a:r>
            <a:r>
              <a:rPr lang="en-GB" sz="2400" dirty="0" smtClean="0">
                <a:solidFill>
                  <a:srgbClr val="000000"/>
                </a:solidFill>
              </a:rPr>
              <a:t>(</a:t>
            </a:r>
            <a:r>
              <a:rPr lang="en-GB" sz="2400" b="1" dirty="0" smtClean="0">
                <a:solidFill>
                  <a:srgbClr val="000000"/>
                </a:solidFill>
              </a:rPr>
              <a:t>X</a:t>
            </a:r>
            <a:r>
              <a:rPr lang="en-GB" sz="2400" baseline="-25000" dirty="0" smtClean="0">
                <a:solidFill>
                  <a:srgbClr val="000000"/>
                </a:solidFill>
              </a:rPr>
              <a:t>t-1</a:t>
            </a:r>
            <a:r>
              <a:rPr lang="en-GB" sz="2400" dirty="0" smtClean="0">
                <a:solidFill>
                  <a:srgbClr val="000000"/>
                </a:solidFill>
              </a:rPr>
              <a:t>|</a:t>
            </a:r>
            <a:r>
              <a:rPr lang="en-GB" sz="2400" b="1" dirty="0" smtClean="0">
                <a:solidFill>
                  <a:srgbClr val="000000"/>
                </a:solidFill>
              </a:rPr>
              <a:t>e</a:t>
            </a:r>
            <a:r>
              <a:rPr lang="en-GB" sz="2400" baseline="-25000" dirty="0" smtClean="0">
                <a:solidFill>
                  <a:srgbClr val="000000"/>
                </a:solidFill>
              </a:rPr>
              <a:t>0:t-1</a:t>
            </a:r>
            <a:r>
              <a:rPr lang="en-GB" sz="2400" dirty="0" smtClean="0">
                <a:solidFill>
                  <a:srgbClr val="000000"/>
                </a:solidFill>
              </a:rPr>
              <a:t>) </a:t>
            </a:r>
            <a:r>
              <a:rPr lang="en-GB" sz="2400" dirty="0">
                <a:solidFill>
                  <a:srgbClr val="000000"/>
                </a:solidFill>
              </a:rPr>
              <a:t>is replaced by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1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GB" sz="2400" i="1" baseline="-25000" dirty="0">
                <a:solidFill>
                  <a:srgbClr val="000000"/>
                </a:solidFill>
              </a:rPr>
              <a:t>1:t</a:t>
            </a:r>
            <a:r>
              <a:rPr lang="en-GB" sz="2400" i="1" dirty="0">
                <a:solidFill>
                  <a:srgbClr val="000000"/>
                </a:solidFill>
                <a:cs typeface="Times New Roman" pitchFamily="18" charset="0"/>
              </a:rPr>
              <a:t>  = </a:t>
            </a:r>
            <a:r>
              <a:rPr lang="en-GB" sz="2000" dirty="0">
                <a:solidFill>
                  <a:srgbClr val="000000"/>
                </a:solidFill>
              </a:rPr>
              <a:t>max </a:t>
            </a:r>
            <a:r>
              <a:rPr lang="en-GB" sz="2000" b="1" baseline="-25000" dirty="0">
                <a:solidFill>
                  <a:srgbClr val="000000"/>
                </a:solidFill>
              </a:rPr>
              <a:t>x</a:t>
            </a:r>
            <a:r>
              <a:rPr lang="en-GB" sz="1600" b="1" baseline="-40000" dirty="0">
                <a:solidFill>
                  <a:srgbClr val="000000"/>
                </a:solidFill>
              </a:rPr>
              <a:t>1</a:t>
            </a:r>
            <a:r>
              <a:rPr lang="en-GB" sz="2000" b="1" baseline="-25000" dirty="0">
                <a:solidFill>
                  <a:srgbClr val="000000"/>
                </a:solidFill>
              </a:rPr>
              <a:t>,...x</a:t>
            </a:r>
            <a:r>
              <a:rPr lang="en-GB" sz="1600" b="1" baseline="-42000" dirty="0">
                <a:solidFill>
                  <a:srgbClr val="000000"/>
                </a:solidFill>
              </a:rPr>
              <a:t>t-1</a:t>
            </a:r>
            <a:r>
              <a:rPr lang="en-GB" sz="2000" dirty="0">
                <a:solidFill>
                  <a:srgbClr val="000000"/>
                </a:solidFill>
              </a:rPr>
              <a:t> P(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,.... 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t-1 </a:t>
            </a:r>
            <a:r>
              <a:rPr lang="en-GB" sz="2000" dirty="0">
                <a:solidFill>
                  <a:srgbClr val="000000"/>
                </a:solidFill>
              </a:rPr>
              <a:t>,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e</a:t>
            </a:r>
            <a:r>
              <a:rPr lang="en-GB" sz="2000" baseline="-25000" dirty="0">
                <a:solidFill>
                  <a:srgbClr val="000000"/>
                </a:solidFill>
              </a:rPr>
              <a:t>1:t</a:t>
            </a:r>
            <a:r>
              <a:rPr lang="en-GB" sz="2000" dirty="0">
                <a:solidFill>
                  <a:srgbClr val="000000"/>
                </a:solidFill>
              </a:rPr>
              <a:t>)   (*)</a:t>
            </a:r>
            <a:r>
              <a:rPr lang="ar-SA" sz="2000" dirty="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the summation </a:t>
            </a:r>
            <a:r>
              <a:rPr lang="en-GB" sz="2400" dirty="0" smtClean="0">
                <a:solidFill>
                  <a:srgbClr val="000000"/>
                </a:solidFill>
              </a:rPr>
              <a:t>in </a:t>
            </a:r>
            <a:r>
              <a:rPr lang="en-GB" sz="2400" dirty="0">
                <a:solidFill>
                  <a:srgbClr val="000000"/>
                </a:solidFill>
              </a:rPr>
              <a:t>the filtering equations is replaced by maximization </a:t>
            </a:r>
            <a:r>
              <a:rPr lang="en-GB" sz="2400" dirty="0" smtClean="0">
                <a:solidFill>
                  <a:srgbClr val="000000"/>
                </a:solidFill>
              </a:rPr>
              <a:t>in </a:t>
            </a:r>
            <a:r>
              <a:rPr lang="en-GB" sz="2400" dirty="0">
                <a:solidFill>
                  <a:srgbClr val="000000"/>
                </a:solidFill>
              </a:rPr>
              <a:t>the maximization </a:t>
            </a:r>
            <a:r>
              <a:rPr lang="en-GB" sz="2400" dirty="0" smtClean="0">
                <a:solidFill>
                  <a:srgbClr val="000000"/>
                </a:solidFill>
              </a:rPr>
              <a:t>equations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097842" y="1174229"/>
            <a:ext cx="1756348" cy="629587"/>
          </a:xfrm>
          <a:custGeom>
            <a:avLst/>
            <a:gdLst>
              <a:gd name="connsiteX0" fmla="*/ 682053 w 1756348"/>
              <a:gd name="connsiteY0" fmla="*/ 24984 h 629587"/>
              <a:gd name="connsiteX1" fmla="*/ 142407 w 1756348"/>
              <a:gd name="connsiteY1" fmla="*/ 189876 h 629587"/>
              <a:gd name="connsiteX2" fmla="*/ 142407 w 1756348"/>
              <a:gd name="connsiteY2" fmla="*/ 534650 h 629587"/>
              <a:gd name="connsiteX3" fmla="*/ 996847 w 1756348"/>
              <a:gd name="connsiteY3" fmla="*/ 564630 h 629587"/>
              <a:gd name="connsiteX4" fmla="*/ 1641424 w 1756348"/>
              <a:gd name="connsiteY4" fmla="*/ 549640 h 629587"/>
              <a:gd name="connsiteX5" fmla="*/ 1656414 w 1756348"/>
              <a:gd name="connsiteY5" fmla="*/ 84945 h 629587"/>
              <a:gd name="connsiteX6" fmla="*/ 1041817 w 1756348"/>
              <a:gd name="connsiteY6" fmla="*/ 39974 h 629587"/>
              <a:gd name="connsiteX7" fmla="*/ 682053 w 1756348"/>
              <a:gd name="connsiteY7" fmla="*/ 24984 h 62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6348" h="629587">
                <a:moveTo>
                  <a:pt x="682053" y="24984"/>
                </a:moveTo>
                <a:cubicBezTo>
                  <a:pt x="532151" y="49968"/>
                  <a:pt x="232348" y="104932"/>
                  <a:pt x="142407" y="189876"/>
                </a:cubicBezTo>
                <a:cubicBezTo>
                  <a:pt x="52466" y="274820"/>
                  <a:pt x="0" y="472191"/>
                  <a:pt x="142407" y="534650"/>
                </a:cubicBezTo>
                <a:cubicBezTo>
                  <a:pt x="284814" y="597109"/>
                  <a:pt x="747011" y="562132"/>
                  <a:pt x="996847" y="564630"/>
                </a:cubicBezTo>
                <a:cubicBezTo>
                  <a:pt x="1246683" y="567128"/>
                  <a:pt x="1531496" y="629587"/>
                  <a:pt x="1641424" y="549640"/>
                </a:cubicBezTo>
                <a:cubicBezTo>
                  <a:pt x="1751352" y="469693"/>
                  <a:pt x="1756348" y="169889"/>
                  <a:pt x="1656414" y="84945"/>
                </a:cubicBezTo>
                <a:cubicBezTo>
                  <a:pt x="1556480" y="1"/>
                  <a:pt x="1199214" y="47469"/>
                  <a:pt x="1041817" y="39974"/>
                </a:cubicBezTo>
                <a:cubicBezTo>
                  <a:pt x="884420" y="32479"/>
                  <a:pt x="831955" y="0"/>
                  <a:pt x="682053" y="24984"/>
                </a:cubicBezTo>
                <a:close/>
              </a:path>
            </a:pathLst>
          </a:custGeom>
          <a:noFill/>
          <a:ln w="158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643570" y="2214554"/>
            <a:ext cx="3327984" cy="857256"/>
          </a:xfrm>
          <a:custGeom>
            <a:avLst/>
            <a:gdLst>
              <a:gd name="connsiteX0" fmla="*/ 682053 w 1756348"/>
              <a:gd name="connsiteY0" fmla="*/ 24984 h 629587"/>
              <a:gd name="connsiteX1" fmla="*/ 142407 w 1756348"/>
              <a:gd name="connsiteY1" fmla="*/ 189876 h 629587"/>
              <a:gd name="connsiteX2" fmla="*/ 142407 w 1756348"/>
              <a:gd name="connsiteY2" fmla="*/ 534650 h 629587"/>
              <a:gd name="connsiteX3" fmla="*/ 996847 w 1756348"/>
              <a:gd name="connsiteY3" fmla="*/ 564630 h 629587"/>
              <a:gd name="connsiteX4" fmla="*/ 1641424 w 1756348"/>
              <a:gd name="connsiteY4" fmla="*/ 549640 h 629587"/>
              <a:gd name="connsiteX5" fmla="*/ 1656414 w 1756348"/>
              <a:gd name="connsiteY5" fmla="*/ 84945 h 629587"/>
              <a:gd name="connsiteX6" fmla="*/ 1041817 w 1756348"/>
              <a:gd name="connsiteY6" fmla="*/ 39974 h 629587"/>
              <a:gd name="connsiteX7" fmla="*/ 682053 w 1756348"/>
              <a:gd name="connsiteY7" fmla="*/ 24984 h 62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6348" h="629587">
                <a:moveTo>
                  <a:pt x="682053" y="24984"/>
                </a:moveTo>
                <a:cubicBezTo>
                  <a:pt x="532151" y="49968"/>
                  <a:pt x="232348" y="104932"/>
                  <a:pt x="142407" y="189876"/>
                </a:cubicBezTo>
                <a:cubicBezTo>
                  <a:pt x="52466" y="274820"/>
                  <a:pt x="0" y="472191"/>
                  <a:pt x="142407" y="534650"/>
                </a:cubicBezTo>
                <a:cubicBezTo>
                  <a:pt x="284814" y="597109"/>
                  <a:pt x="747011" y="562132"/>
                  <a:pt x="996847" y="564630"/>
                </a:cubicBezTo>
                <a:cubicBezTo>
                  <a:pt x="1246683" y="567128"/>
                  <a:pt x="1531496" y="629587"/>
                  <a:pt x="1641424" y="549640"/>
                </a:cubicBezTo>
                <a:cubicBezTo>
                  <a:pt x="1751352" y="469693"/>
                  <a:pt x="1756348" y="169889"/>
                  <a:pt x="1656414" y="84945"/>
                </a:cubicBezTo>
                <a:cubicBezTo>
                  <a:pt x="1556480" y="1"/>
                  <a:pt x="1199214" y="47469"/>
                  <a:pt x="1041817" y="39974"/>
                </a:cubicBezTo>
                <a:cubicBezTo>
                  <a:pt x="884420" y="32479"/>
                  <a:pt x="831955" y="0"/>
                  <a:pt x="682053" y="24984"/>
                </a:cubicBezTo>
                <a:close/>
              </a:path>
            </a:pathLst>
          </a:custGeom>
          <a:noFill/>
          <a:ln w="158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 flipH="1">
            <a:off x="7500958" y="1738859"/>
            <a:ext cx="593731" cy="5471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000892" y="1857364"/>
            <a:ext cx="1563248" cy="3416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1800" b="1" dirty="0" smtClean="0">
                <a:solidFill>
                  <a:schemeClr val="accent2"/>
                </a:solidFill>
              </a:rPr>
              <a:t>Recursive call</a:t>
            </a:r>
            <a:endParaRPr lang="en-CA" sz="1800" b="1" dirty="0">
              <a:solidFill>
                <a:schemeClr val="accent2"/>
              </a:solidFill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5500694" y="1102791"/>
            <a:ext cx="642942" cy="629587"/>
          </a:xfrm>
          <a:custGeom>
            <a:avLst/>
            <a:gdLst>
              <a:gd name="connsiteX0" fmla="*/ 682053 w 1756348"/>
              <a:gd name="connsiteY0" fmla="*/ 24984 h 629587"/>
              <a:gd name="connsiteX1" fmla="*/ 142407 w 1756348"/>
              <a:gd name="connsiteY1" fmla="*/ 189876 h 629587"/>
              <a:gd name="connsiteX2" fmla="*/ 142407 w 1756348"/>
              <a:gd name="connsiteY2" fmla="*/ 534650 h 629587"/>
              <a:gd name="connsiteX3" fmla="*/ 996847 w 1756348"/>
              <a:gd name="connsiteY3" fmla="*/ 564630 h 629587"/>
              <a:gd name="connsiteX4" fmla="*/ 1641424 w 1756348"/>
              <a:gd name="connsiteY4" fmla="*/ 549640 h 629587"/>
              <a:gd name="connsiteX5" fmla="*/ 1656414 w 1756348"/>
              <a:gd name="connsiteY5" fmla="*/ 84945 h 629587"/>
              <a:gd name="connsiteX6" fmla="*/ 1041817 w 1756348"/>
              <a:gd name="connsiteY6" fmla="*/ 39974 h 629587"/>
              <a:gd name="connsiteX7" fmla="*/ 682053 w 1756348"/>
              <a:gd name="connsiteY7" fmla="*/ 24984 h 62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6348" h="629587">
                <a:moveTo>
                  <a:pt x="682053" y="24984"/>
                </a:moveTo>
                <a:cubicBezTo>
                  <a:pt x="532151" y="49968"/>
                  <a:pt x="232348" y="104932"/>
                  <a:pt x="142407" y="189876"/>
                </a:cubicBezTo>
                <a:cubicBezTo>
                  <a:pt x="52466" y="274820"/>
                  <a:pt x="0" y="472191"/>
                  <a:pt x="142407" y="534650"/>
                </a:cubicBezTo>
                <a:cubicBezTo>
                  <a:pt x="284814" y="597109"/>
                  <a:pt x="747011" y="562132"/>
                  <a:pt x="996847" y="564630"/>
                </a:cubicBezTo>
                <a:cubicBezTo>
                  <a:pt x="1246683" y="567128"/>
                  <a:pt x="1531496" y="629587"/>
                  <a:pt x="1641424" y="549640"/>
                </a:cubicBezTo>
                <a:cubicBezTo>
                  <a:pt x="1751352" y="469693"/>
                  <a:pt x="1756348" y="169889"/>
                  <a:pt x="1656414" y="84945"/>
                </a:cubicBezTo>
                <a:cubicBezTo>
                  <a:pt x="1556480" y="1"/>
                  <a:pt x="1199214" y="47469"/>
                  <a:pt x="1041817" y="39974"/>
                </a:cubicBezTo>
                <a:cubicBezTo>
                  <a:pt x="884420" y="32479"/>
                  <a:pt x="831955" y="0"/>
                  <a:pt x="682053" y="24984"/>
                </a:cubicBezTo>
                <a:close/>
              </a:path>
            </a:pathLst>
          </a:custGeom>
          <a:noFill/>
          <a:ln w="158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3857620" y="2143116"/>
            <a:ext cx="857256" cy="629587"/>
          </a:xfrm>
          <a:custGeom>
            <a:avLst/>
            <a:gdLst>
              <a:gd name="connsiteX0" fmla="*/ 682053 w 1756348"/>
              <a:gd name="connsiteY0" fmla="*/ 24984 h 629587"/>
              <a:gd name="connsiteX1" fmla="*/ 142407 w 1756348"/>
              <a:gd name="connsiteY1" fmla="*/ 189876 h 629587"/>
              <a:gd name="connsiteX2" fmla="*/ 142407 w 1756348"/>
              <a:gd name="connsiteY2" fmla="*/ 534650 h 629587"/>
              <a:gd name="connsiteX3" fmla="*/ 996847 w 1756348"/>
              <a:gd name="connsiteY3" fmla="*/ 564630 h 629587"/>
              <a:gd name="connsiteX4" fmla="*/ 1641424 w 1756348"/>
              <a:gd name="connsiteY4" fmla="*/ 549640 h 629587"/>
              <a:gd name="connsiteX5" fmla="*/ 1656414 w 1756348"/>
              <a:gd name="connsiteY5" fmla="*/ 84945 h 629587"/>
              <a:gd name="connsiteX6" fmla="*/ 1041817 w 1756348"/>
              <a:gd name="connsiteY6" fmla="*/ 39974 h 629587"/>
              <a:gd name="connsiteX7" fmla="*/ 682053 w 1756348"/>
              <a:gd name="connsiteY7" fmla="*/ 24984 h 62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6348" h="629587">
                <a:moveTo>
                  <a:pt x="682053" y="24984"/>
                </a:moveTo>
                <a:cubicBezTo>
                  <a:pt x="532151" y="49968"/>
                  <a:pt x="232348" y="104932"/>
                  <a:pt x="142407" y="189876"/>
                </a:cubicBezTo>
                <a:cubicBezTo>
                  <a:pt x="52466" y="274820"/>
                  <a:pt x="0" y="472191"/>
                  <a:pt x="142407" y="534650"/>
                </a:cubicBezTo>
                <a:cubicBezTo>
                  <a:pt x="284814" y="597109"/>
                  <a:pt x="747011" y="562132"/>
                  <a:pt x="996847" y="564630"/>
                </a:cubicBezTo>
                <a:cubicBezTo>
                  <a:pt x="1246683" y="567128"/>
                  <a:pt x="1531496" y="629587"/>
                  <a:pt x="1641424" y="549640"/>
                </a:cubicBezTo>
                <a:cubicBezTo>
                  <a:pt x="1751352" y="469693"/>
                  <a:pt x="1756348" y="169889"/>
                  <a:pt x="1656414" y="84945"/>
                </a:cubicBezTo>
                <a:cubicBezTo>
                  <a:pt x="1556480" y="1"/>
                  <a:pt x="1199214" y="47469"/>
                  <a:pt x="1041817" y="39974"/>
                </a:cubicBezTo>
                <a:cubicBezTo>
                  <a:pt x="884420" y="32479"/>
                  <a:pt x="831955" y="0"/>
                  <a:pt x="682053" y="24984"/>
                </a:cubicBezTo>
                <a:close/>
              </a:path>
            </a:pathLst>
          </a:custGeom>
          <a:noFill/>
          <a:ln w="158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" name="Straight Arrow Connector 12"/>
          <p:cNvCxnSpPr>
            <a:stCxn id="11" idx="3"/>
            <a:endCxn id="12" idx="6"/>
          </p:cNvCxnSpPr>
          <p:nvPr/>
        </p:nvCxnSpPr>
        <p:spPr bwMode="auto">
          <a:xfrm flipH="1">
            <a:off x="4366120" y="1667421"/>
            <a:ext cx="1499487" cy="51566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Viterbi Algorithm </a:t>
            </a:r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Computes the most likely sequence to 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 by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running forward along the sequence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computing the m message at each time step, using (*) in the previous slide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in the end it has the most likely sequence to each of the final states, </a:t>
            </a:r>
            <a:r>
              <a:rPr lang="en-GB" sz="2000" dirty="0" smtClean="0">
                <a:solidFill>
                  <a:srgbClr val="000000"/>
                </a:solidFill>
              </a:rPr>
              <a:t>and we can </a:t>
            </a:r>
            <a:r>
              <a:rPr lang="en-GB" sz="2000" dirty="0">
                <a:solidFill>
                  <a:srgbClr val="000000"/>
                </a:solidFill>
              </a:rPr>
              <a:t>pick the most likely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400" dirty="0">
              <a:solidFill>
                <a:srgbClr val="000000"/>
              </a:solidFill>
            </a:endParaRPr>
          </a:p>
        </p:txBody>
      </p:sp>
      <p:pic>
        <p:nvPicPr>
          <p:cNvPr id="1925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005263"/>
            <a:ext cx="8258175" cy="242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4714876" y="5572140"/>
            <a:ext cx="1000132" cy="214314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71670" y="5572140"/>
            <a:ext cx="1000132" cy="214314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i="1"/>
              <a:t>Rain</a:t>
            </a:r>
            <a:r>
              <a:rPr lang="en-GB" sz="3200"/>
              <a:t> Example </a:t>
            </a:r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>
            <a:off x="285720" y="642918"/>
            <a:ext cx="9750463" cy="93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max </a:t>
            </a:r>
            <a:r>
              <a:rPr lang="en-GB" sz="2000" b="1" baseline="-25000" dirty="0">
                <a:solidFill>
                  <a:srgbClr val="000000"/>
                </a:solidFill>
              </a:rPr>
              <a:t>x</a:t>
            </a:r>
            <a:r>
              <a:rPr lang="en-GB" sz="2000" b="1" baseline="-52000" dirty="0">
                <a:solidFill>
                  <a:srgbClr val="000000"/>
                </a:solidFill>
              </a:rPr>
              <a:t>1</a:t>
            </a:r>
            <a:r>
              <a:rPr lang="en-GB" sz="2000" b="1" baseline="-25000" dirty="0">
                <a:solidFill>
                  <a:srgbClr val="000000"/>
                </a:solidFill>
              </a:rPr>
              <a:t>,...</a:t>
            </a:r>
            <a:r>
              <a:rPr lang="en-GB" sz="2000" b="1" baseline="-25000" dirty="0" err="1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,.... </a:t>
            </a:r>
            <a:r>
              <a:rPr lang="en-GB" sz="2000" b="1" dirty="0" err="1">
                <a:solidFill>
                  <a:srgbClr val="000000"/>
                </a:solidFill>
              </a:rPr>
              <a:t>x</a:t>
            </a:r>
            <a:r>
              <a:rPr lang="en-GB" sz="2000" baseline="-25000" dirty="0" err="1">
                <a:solidFill>
                  <a:srgbClr val="000000"/>
                </a:solidFill>
              </a:rPr>
              <a:t>t</a:t>
            </a:r>
            <a:r>
              <a:rPr lang="en-GB" sz="2000" baseline="-25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,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e</a:t>
            </a:r>
            <a:r>
              <a:rPr lang="en-GB" sz="2000" baseline="-25000" dirty="0">
                <a:solidFill>
                  <a:srgbClr val="000000"/>
                </a:solidFill>
              </a:rPr>
              <a:t>1:t+1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  <a:r>
              <a:rPr lang="en-GB" sz="2000" dirty="0" smtClean="0">
                <a:solidFill>
                  <a:srgbClr val="000000"/>
                </a:solidFill>
              </a:rPr>
              <a:t>  = </a:t>
            </a:r>
            <a:r>
              <a:rPr lang="en-GB" sz="2000" b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en-GB" sz="2000" b="1" dirty="0">
                <a:solidFill>
                  <a:srgbClr val="000000"/>
                </a:solidFill>
              </a:rPr>
              <a:t>e</a:t>
            </a:r>
            <a:r>
              <a:rPr lang="en-GB" sz="2000" b="1" baseline="-25000" dirty="0">
                <a:solidFill>
                  <a:schemeClr val="tx1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 |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) max </a:t>
            </a:r>
            <a:r>
              <a:rPr lang="en-GB" sz="2000" b="1" baseline="-25000" dirty="0" err="1">
                <a:solidFill>
                  <a:srgbClr val="000000"/>
                </a:solidFill>
              </a:rPr>
              <a:t>x</a:t>
            </a:r>
            <a:r>
              <a:rPr lang="en-GB" sz="2000" b="1" baseline="-52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[(</a:t>
            </a:r>
            <a:r>
              <a:rPr lang="en-GB" sz="2000" b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t+1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) m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1:t</a:t>
            </a:r>
            <a:r>
              <a:rPr lang="en-GB" sz="2000" b="1" dirty="0" smtClean="0">
                <a:solidFill>
                  <a:srgbClr val="000000"/>
                </a:solidFill>
              </a:rPr>
              <a:t>]</a:t>
            </a:r>
            <a:endParaRPr lang="en-GB" sz="2000" b="1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             m </a:t>
            </a:r>
            <a:r>
              <a:rPr lang="en-GB" sz="2000" b="1" baseline="-25000" dirty="0">
                <a:solidFill>
                  <a:srgbClr val="000000"/>
                </a:solidFill>
              </a:rPr>
              <a:t>1:t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</a:rPr>
              <a:t>= </a:t>
            </a:r>
            <a:r>
              <a:rPr lang="en-GB" sz="2000" dirty="0" smtClean="0">
                <a:solidFill>
                  <a:srgbClr val="000000"/>
                </a:solidFill>
              </a:rPr>
              <a:t>max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x</a:t>
            </a:r>
            <a:r>
              <a:rPr lang="en-GB" sz="2000" b="1" baseline="-52000" dirty="0" smtClean="0">
                <a:solidFill>
                  <a:srgbClr val="000000"/>
                </a:solidFill>
              </a:rPr>
              <a:t>1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,...x</a:t>
            </a:r>
            <a:r>
              <a:rPr lang="en-GB" sz="2000" b="1" baseline="-52000" dirty="0" smtClean="0">
                <a:solidFill>
                  <a:srgbClr val="000000"/>
                </a:solidFill>
              </a:rPr>
              <a:t>t-1</a:t>
            </a: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b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1</a:t>
            </a:r>
            <a:r>
              <a:rPr lang="en-GB" sz="2000" dirty="0">
                <a:solidFill>
                  <a:srgbClr val="000000"/>
                </a:solidFill>
              </a:rPr>
              <a:t>,.... </a:t>
            </a:r>
            <a:r>
              <a:rPr lang="en-GB" sz="2000" b="1" dirty="0">
                <a:solidFill>
                  <a:srgbClr val="000000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t-1 </a:t>
            </a:r>
            <a:r>
              <a:rPr lang="en-GB" sz="2000" dirty="0">
                <a:solidFill>
                  <a:srgbClr val="000000"/>
                </a:solidFill>
              </a:rPr>
              <a:t>,</a:t>
            </a:r>
            <a:r>
              <a:rPr lang="en-GB" sz="2000" b="1" dirty="0">
                <a:solidFill>
                  <a:schemeClr val="tx1"/>
                </a:solidFill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dirty="0">
                <a:solidFill>
                  <a:srgbClr val="000000"/>
                </a:solidFill>
              </a:rPr>
              <a:t>e</a:t>
            </a:r>
            <a:r>
              <a:rPr lang="en-GB" sz="2000" baseline="-25000" dirty="0">
                <a:solidFill>
                  <a:srgbClr val="000000"/>
                </a:solidFill>
              </a:rPr>
              <a:t>1:t</a:t>
            </a:r>
            <a:r>
              <a:rPr lang="en-GB" sz="2000" dirty="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pic>
        <p:nvPicPr>
          <p:cNvPr id="1966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71612"/>
            <a:ext cx="8458200" cy="223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0" y="4071942"/>
            <a:ext cx="91440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82575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m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1:1</a:t>
            </a: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is just </a:t>
            </a:r>
            <a:r>
              <a:rPr lang="en-GB" sz="2000" b="1" dirty="0" smtClean="0">
                <a:solidFill>
                  <a:srgbClr val="000000"/>
                </a:solidFill>
              </a:rPr>
              <a:t>P(</a:t>
            </a:r>
            <a:r>
              <a:rPr lang="en-GB" sz="2000" dirty="0" smtClean="0">
                <a:solidFill>
                  <a:srgbClr val="000000"/>
                </a:solidFill>
              </a:rPr>
              <a:t>R</a:t>
            </a:r>
            <a:r>
              <a:rPr lang="en-GB" sz="2000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dirty="0" smtClean="0">
                <a:solidFill>
                  <a:srgbClr val="000000"/>
                </a:solidFill>
              </a:rPr>
              <a:t>|u) = &lt;0.818,0.182&gt;</a:t>
            </a:r>
          </a:p>
          <a:p>
            <a:pPr marL="282575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m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1:2</a:t>
            </a: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= </a:t>
            </a:r>
          </a:p>
          <a:p>
            <a:pPr marL="282575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    </a:t>
            </a:r>
            <a:r>
              <a:rPr lang="en-GB" sz="1800" b="1" dirty="0" smtClean="0">
                <a:solidFill>
                  <a:srgbClr val="000000"/>
                </a:solidFill>
              </a:rPr>
              <a:t>P</a:t>
            </a:r>
            <a:r>
              <a:rPr lang="en-GB" sz="1800" dirty="0" smtClean="0">
                <a:solidFill>
                  <a:srgbClr val="000000"/>
                </a:solidFill>
              </a:rPr>
              <a:t>(u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 smtClean="0">
                <a:solidFill>
                  <a:srgbClr val="000000"/>
                </a:solidFill>
              </a:rPr>
              <a:t>|R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>
                <a:solidFill>
                  <a:srgbClr val="000000"/>
                </a:solidFill>
              </a:rPr>
              <a:t>) </a:t>
            </a:r>
            <a:r>
              <a:rPr lang="en-GB" sz="1800" dirty="0" smtClean="0">
                <a:solidFill>
                  <a:srgbClr val="000000"/>
                </a:solidFill>
              </a:rPr>
              <a:t>&lt;max</a:t>
            </a:r>
            <a:r>
              <a:rPr lang="en-GB" sz="1800" b="1" dirty="0" smtClean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[P(r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 smtClean="0">
                <a:solidFill>
                  <a:srgbClr val="000000"/>
                </a:solidFill>
              </a:rPr>
              <a:t>|r</a:t>
            </a:r>
            <a:r>
              <a:rPr lang="en-GB" sz="1800" baseline="-25000" dirty="0" smtClean="0">
                <a:solidFill>
                  <a:srgbClr val="000000"/>
                </a:solidFill>
              </a:rPr>
              <a:t>1</a:t>
            </a:r>
            <a:r>
              <a:rPr lang="en-GB" sz="1800" dirty="0">
                <a:solidFill>
                  <a:srgbClr val="000000"/>
                </a:solidFill>
              </a:rPr>
              <a:t>) * </a:t>
            </a:r>
            <a:r>
              <a:rPr lang="en-GB" sz="1800" dirty="0" smtClean="0">
                <a:solidFill>
                  <a:srgbClr val="000000"/>
                </a:solidFill>
              </a:rPr>
              <a:t>0.818, P(r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 smtClean="0">
                <a:solidFill>
                  <a:srgbClr val="000000"/>
                </a:solidFill>
              </a:rPr>
              <a:t>|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 ⌐ </a:t>
            </a:r>
            <a:r>
              <a:rPr lang="en-GB" sz="1800" dirty="0" smtClean="0">
                <a:solidFill>
                  <a:srgbClr val="000000"/>
                </a:solidFill>
              </a:rPr>
              <a:t>r</a:t>
            </a:r>
            <a:r>
              <a:rPr lang="en-GB" sz="1800" baseline="-25000" dirty="0" smtClean="0">
                <a:solidFill>
                  <a:srgbClr val="000000"/>
                </a:solidFill>
              </a:rPr>
              <a:t>1</a:t>
            </a:r>
            <a:r>
              <a:rPr lang="en-GB" sz="1800" dirty="0" smtClean="0">
                <a:solidFill>
                  <a:srgbClr val="000000"/>
                </a:solidFill>
              </a:rPr>
              <a:t>) 0.182], max</a:t>
            </a:r>
            <a:r>
              <a:rPr lang="en-GB" sz="1800" b="1" dirty="0" smtClean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[P(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⌐ </a:t>
            </a:r>
            <a:r>
              <a:rPr lang="en-GB" sz="1800" dirty="0" smtClean="0">
                <a:solidFill>
                  <a:srgbClr val="000000"/>
                </a:solidFill>
              </a:rPr>
              <a:t>r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 smtClean="0">
                <a:solidFill>
                  <a:srgbClr val="000000"/>
                </a:solidFill>
              </a:rPr>
              <a:t>|r</a:t>
            </a:r>
            <a:r>
              <a:rPr lang="en-GB" sz="1800" baseline="-25000" dirty="0" smtClean="0">
                <a:solidFill>
                  <a:srgbClr val="000000"/>
                </a:solidFill>
              </a:rPr>
              <a:t>1</a:t>
            </a:r>
            <a:r>
              <a:rPr lang="en-GB" sz="1800" dirty="0" smtClean="0">
                <a:solidFill>
                  <a:srgbClr val="000000"/>
                </a:solidFill>
              </a:rPr>
              <a:t>) * 0.818, P(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⌐ </a:t>
            </a:r>
            <a:r>
              <a:rPr lang="en-GB" sz="1800" dirty="0" smtClean="0">
                <a:solidFill>
                  <a:srgbClr val="000000"/>
                </a:solidFill>
              </a:rPr>
              <a:t>r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 smtClean="0">
                <a:solidFill>
                  <a:srgbClr val="000000"/>
                </a:solidFill>
              </a:rPr>
              <a:t>|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 ⌐ </a:t>
            </a:r>
            <a:r>
              <a:rPr lang="en-GB" sz="1800" dirty="0" smtClean="0">
                <a:solidFill>
                  <a:srgbClr val="000000"/>
                </a:solidFill>
              </a:rPr>
              <a:t>r</a:t>
            </a:r>
            <a:r>
              <a:rPr lang="en-GB" sz="1800" baseline="-25000" dirty="0" smtClean="0">
                <a:solidFill>
                  <a:srgbClr val="000000"/>
                </a:solidFill>
              </a:rPr>
              <a:t>1</a:t>
            </a:r>
            <a:r>
              <a:rPr lang="en-GB" sz="1800" dirty="0" smtClean="0">
                <a:solidFill>
                  <a:srgbClr val="000000"/>
                </a:solidFill>
              </a:rPr>
              <a:t>) 0.182)=</a:t>
            </a:r>
          </a:p>
          <a:p>
            <a:pPr marL="282575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     </a:t>
            </a:r>
            <a:r>
              <a:rPr lang="en-GB" sz="1800" dirty="0" smtClean="0">
                <a:solidFill>
                  <a:srgbClr val="000000"/>
                </a:solidFill>
              </a:rPr>
              <a:t>= &lt;0.9,0.2&gt;&lt;max(0.7*0.818, 0.3*0.182), max(0.3*0.818, 0.7*0.182)= </a:t>
            </a:r>
          </a:p>
          <a:p>
            <a:pPr marL="282575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1800" dirty="0" smtClean="0">
                <a:solidFill>
                  <a:srgbClr val="000000"/>
                </a:solidFill>
              </a:rPr>
              <a:t>     =&lt;0.9,0.2&gt;*&lt;0.573, 0.245&gt;= &lt;0.515, 0.049&gt;</a:t>
            </a:r>
            <a:endParaRPr lang="en-GB" sz="1800" dirty="0">
              <a:solidFill>
                <a:srgbClr val="000000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 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endParaRPr lang="en-GB" sz="2000" dirty="0" smtClean="0">
              <a:solidFill>
                <a:srgbClr val="000000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 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1547813" y="2184387"/>
            <a:ext cx="792162" cy="503238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0.818</a:t>
            </a:r>
          </a:p>
        </p:txBody>
      </p:sp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1547813" y="2867012"/>
            <a:ext cx="792162" cy="503238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0.182</a:t>
            </a:r>
          </a:p>
        </p:txBody>
      </p:sp>
      <p:sp>
        <p:nvSpPr>
          <p:cNvPr id="196616" name="Line 8"/>
          <p:cNvSpPr>
            <a:spLocks noChangeShapeType="1"/>
          </p:cNvSpPr>
          <p:nvPr/>
        </p:nvSpPr>
        <p:spPr bwMode="auto">
          <a:xfrm>
            <a:off x="2411413" y="2435212"/>
            <a:ext cx="504825" cy="1588"/>
          </a:xfrm>
          <a:prstGeom prst="line">
            <a:avLst/>
          </a:prstGeom>
          <a:noFill/>
          <a:ln w="4752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7" name="Line 9"/>
          <p:cNvSpPr>
            <a:spLocks noChangeShapeType="1"/>
          </p:cNvSpPr>
          <p:nvPr/>
        </p:nvSpPr>
        <p:spPr bwMode="auto">
          <a:xfrm>
            <a:off x="2411413" y="2435212"/>
            <a:ext cx="504825" cy="647700"/>
          </a:xfrm>
          <a:prstGeom prst="line">
            <a:avLst/>
          </a:prstGeom>
          <a:noFill/>
          <a:ln w="4752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8" name="Rectangle 10"/>
          <p:cNvSpPr>
            <a:spLocks noChangeArrowheads="1"/>
          </p:cNvSpPr>
          <p:nvPr/>
        </p:nvSpPr>
        <p:spPr bwMode="auto">
          <a:xfrm>
            <a:off x="3009900" y="2189150"/>
            <a:ext cx="792163" cy="503237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</a:rPr>
              <a:t>0.515</a:t>
            </a:r>
          </a:p>
        </p:txBody>
      </p:sp>
      <p:sp>
        <p:nvSpPr>
          <p:cNvPr id="196619" name="Rectangle 11"/>
          <p:cNvSpPr>
            <a:spLocks noChangeArrowheads="1"/>
          </p:cNvSpPr>
          <p:nvPr/>
        </p:nvSpPr>
        <p:spPr bwMode="auto">
          <a:xfrm>
            <a:off x="3009900" y="2871775"/>
            <a:ext cx="792163" cy="50323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</a:rPr>
              <a:t>0.049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96616" grpId="0" animBg="1"/>
      <p:bldP spid="1966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4714876" y="4857760"/>
            <a:ext cx="1143008" cy="285752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071670" y="4857760"/>
            <a:ext cx="1143008" cy="285752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i="1"/>
              <a:t>Rain</a:t>
            </a:r>
            <a:r>
              <a:rPr lang="en-GB" sz="3200"/>
              <a:t> Example </a:t>
            </a:r>
          </a:p>
        </p:txBody>
      </p:sp>
      <p:sp>
        <p:nvSpPr>
          <p:cNvPr id="198668" name="Rectangle 12"/>
          <p:cNvSpPr>
            <a:spLocks noChangeArrowheads="1"/>
          </p:cNvSpPr>
          <p:nvPr/>
        </p:nvSpPr>
        <p:spPr bwMode="auto">
          <a:xfrm>
            <a:off x="0" y="3429000"/>
            <a:ext cx="91440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739775" lvl="1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0" y="3571876"/>
            <a:ext cx="91440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82575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m </a:t>
            </a:r>
            <a:r>
              <a:rPr lang="en-GB" sz="2000" b="1" baseline="-25000" dirty="0" smtClean="0">
                <a:solidFill>
                  <a:srgbClr val="000000"/>
                </a:solidFill>
              </a:rPr>
              <a:t>1:3</a:t>
            </a: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= </a:t>
            </a:r>
          </a:p>
          <a:p>
            <a:pPr marL="282575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     </a:t>
            </a:r>
            <a:r>
              <a:rPr lang="en-GB" sz="1800" b="1" dirty="0" smtClean="0">
                <a:solidFill>
                  <a:srgbClr val="000000"/>
                </a:solidFill>
              </a:rPr>
              <a:t>P</a:t>
            </a:r>
            <a:r>
              <a:rPr lang="en-GB" sz="1800" dirty="0" smtClean="0">
                <a:solidFill>
                  <a:srgbClr val="000000"/>
                </a:solidFill>
              </a:rPr>
              <a:t>(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⌐ </a:t>
            </a:r>
            <a:r>
              <a:rPr lang="en-GB" sz="1800" dirty="0" smtClean="0">
                <a:solidFill>
                  <a:srgbClr val="000000"/>
                </a:solidFill>
              </a:rPr>
              <a:t>u</a:t>
            </a:r>
            <a:r>
              <a:rPr lang="en-GB" sz="1800" b="1" baseline="-25000" dirty="0" smtClean="0">
                <a:solidFill>
                  <a:srgbClr val="CC3399"/>
                </a:solidFill>
              </a:rPr>
              <a:t>3</a:t>
            </a:r>
            <a:r>
              <a:rPr lang="en-GB" sz="1800" dirty="0" smtClean="0">
                <a:solidFill>
                  <a:srgbClr val="000000"/>
                </a:solidFill>
              </a:rPr>
              <a:t>|R</a:t>
            </a:r>
            <a:r>
              <a:rPr lang="en-GB" sz="1800" baseline="-25000" dirty="0" smtClean="0">
                <a:solidFill>
                  <a:srgbClr val="000000"/>
                </a:solidFill>
              </a:rPr>
              <a:t>3</a:t>
            </a:r>
            <a:r>
              <a:rPr lang="en-GB" sz="1800" dirty="0" smtClean="0">
                <a:solidFill>
                  <a:srgbClr val="000000"/>
                </a:solidFill>
              </a:rPr>
              <a:t>) &lt;max</a:t>
            </a:r>
            <a:r>
              <a:rPr lang="en-GB" sz="1800" b="1" dirty="0" smtClean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[P(r</a:t>
            </a:r>
            <a:r>
              <a:rPr lang="en-GB" sz="1800" baseline="-25000" dirty="0" smtClean="0">
                <a:solidFill>
                  <a:srgbClr val="000000"/>
                </a:solidFill>
              </a:rPr>
              <a:t>3</a:t>
            </a:r>
            <a:r>
              <a:rPr lang="en-GB" sz="1800" dirty="0" smtClean="0">
                <a:solidFill>
                  <a:srgbClr val="000000"/>
                </a:solidFill>
              </a:rPr>
              <a:t>|r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 smtClean="0">
                <a:solidFill>
                  <a:srgbClr val="000000"/>
                </a:solidFill>
              </a:rPr>
              <a:t>) </a:t>
            </a:r>
            <a:r>
              <a:rPr lang="en-GB" sz="1800" dirty="0">
                <a:solidFill>
                  <a:srgbClr val="000000"/>
                </a:solidFill>
              </a:rPr>
              <a:t>* </a:t>
            </a:r>
            <a:r>
              <a:rPr lang="en-GB" sz="1800" dirty="0" smtClean="0">
                <a:solidFill>
                  <a:srgbClr val="000000"/>
                </a:solidFill>
              </a:rPr>
              <a:t>0.515, P(r</a:t>
            </a:r>
            <a:r>
              <a:rPr lang="en-GB" sz="1800" baseline="-25000" dirty="0" smtClean="0">
                <a:solidFill>
                  <a:srgbClr val="000000"/>
                </a:solidFill>
              </a:rPr>
              <a:t>3</a:t>
            </a:r>
            <a:r>
              <a:rPr lang="en-GB" sz="1800" dirty="0" smtClean="0">
                <a:solidFill>
                  <a:srgbClr val="000000"/>
                </a:solidFill>
              </a:rPr>
              <a:t>|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 ⌐ </a:t>
            </a:r>
            <a:r>
              <a:rPr lang="en-GB" sz="1800" dirty="0" smtClean="0">
                <a:solidFill>
                  <a:srgbClr val="000000"/>
                </a:solidFill>
              </a:rPr>
              <a:t>r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 smtClean="0">
                <a:solidFill>
                  <a:srgbClr val="000000"/>
                </a:solidFill>
              </a:rPr>
              <a:t>) *0.049], max</a:t>
            </a:r>
            <a:r>
              <a:rPr lang="en-GB" sz="1800" b="1" dirty="0" smtClean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[P(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⌐ </a:t>
            </a:r>
            <a:r>
              <a:rPr lang="en-GB" sz="1800" dirty="0" smtClean="0">
                <a:solidFill>
                  <a:srgbClr val="000000"/>
                </a:solidFill>
              </a:rPr>
              <a:t>r</a:t>
            </a:r>
            <a:r>
              <a:rPr lang="en-GB" sz="1800" baseline="-25000" dirty="0" smtClean="0">
                <a:solidFill>
                  <a:srgbClr val="000000"/>
                </a:solidFill>
              </a:rPr>
              <a:t>3</a:t>
            </a:r>
            <a:r>
              <a:rPr lang="en-GB" sz="1800" dirty="0" smtClean="0">
                <a:solidFill>
                  <a:srgbClr val="000000"/>
                </a:solidFill>
              </a:rPr>
              <a:t>|r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 smtClean="0">
                <a:solidFill>
                  <a:srgbClr val="000000"/>
                </a:solidFill>
              </a:rPr>
              <a:t>) * 0.515, P(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⌐ </a:t>
            </a:r>
            <a:r>
              <a:rPr lang="en-GB" sz="1800" dirty="0" smtClean="0">
                <a:solidFill>
                  <a:srgbClr val="000000"/>
                </a:solidFill>
              </a:rPr>
              <a:t>r</a:t>
            </a:r>
            <a:r>
              <a:rPr lang="en-GB" sz="1800" baseline="-25000" dirty="0" smtClean="0">
                <a:solidFill>
                  <a:srgbClr val="000000"/>
                </a:solidFill>
              </a:rPr>
              <a:t>3</a:t>
            </a:r>
            <a:r>
              <a:rPr lang="en-GB" sz="1800" dirty="0" smtClean="0">
                <a:solidFill>
                  <a:srgbClr val="000000"/>
                </a:solidFill>
              </a:rPr>
              <a:t>|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 ⌐ </a:t>
            </a:r>
            <a:r>
              <a:rPr lang="en-GB" sz="1800" dirty="0" smtClean="0">
                <a:solidFill>
                  <a:srgbClr val="000000"/>
                </a:solidFill>
              </a:rPr>
              <a:t>r</a:t>
            </a:r>
            <a:r>
              <a:rPr lang="en-GB" sz="1800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 smtClean="0">
                <a:solidFill>
                  <a:srgbClr val="000000"/>
                </a:solidFill>
              </a:rPr>
              <a:t>) 0.049)=</a:t>
            </a:r>
          </a:p>
          <a:p>
            <a:pPr marL="282575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     </a:t>
            </a:r>
            <a:r>
              <a:rPr lang="en-GB" sz="1800" dirty="0" smtClean="0">
                <a:solidFill>
                  <a:srgbClr val="000000"/>
                </a:solidFill>
              </a:rPr>
              <a:t>= &lt;0.1,0.8&gt;&lt;max(0.7* 0.515, 0.3* 0.049), max(0.3* 0.515, 0.7* 0.049)= </a:t>
            </a:r>
          </a:p>
          <a:p>
            <a:pPr marL="282575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1800" dirty="0" smtClean="0">
                <a:solidFill>
                  <a:srgbClr val="000000"/>
                </a:solidFill>
              </a:rPr>
              <a:t>     =&lt;0.1,0.8&gt;*&lt;0.036, 0.155&gt;= &lt;0.0036, 0.124&gt;</a:t>
            </a:r>
            <a:endParaRPr lang="en-GB" sz="1800" dirty="0">
              <a:solidFill>
                <a:srgbClr val="000000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 </a:t>
            </a:r>
            <a:endParaRPr lang="en-GB" sz="2000" dirty="0" smtClean="0">
              <a:solidFill>
                <a:srgbClr val="000000"/>
              </a:solidFill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928670"/>
            <a:ext cx="8458200" cy="223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1833533" y="1541445"/>
            <a:ext cx="792162" cy="503238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0.818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1833533" y="2224070"/>
            <a:ext cx="792162" cy="503238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0.182</a:t>
            </a: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2697133" y="1792270"/>
            <a:ext cx="504825" cy="1588"/>
          </a:xfrm>
          <a:prstGeom prst="line">
            <a:avLst/>
          </a:prstGeom>
          <a:noFill/>
          <a:ln w="4752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2697133" y="1792270"/>
            <a:ext cx="504825" cy="647700"/>
          </a:xfrm>
          <a:prstGeom prst="line">
            <a:avLst/>
          </a:prstGeom>
          <a:noFill/>
          <a:ln w="4752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295620" y="1546208"/>
            <a:ext cx="792163" cy="503237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</a:rPr>
              <a:t>0.515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3295620" y="2228833"/>
            <a:ext cx="792163" cy="50323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</a:rPr>
              <a:t>0.049</a:t>
            </a: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4143372" y="1785926"/>
            <a:ext cx="504825" cy="1588"/>
          </a:xfrm>
          <a:prstGeom prst="line">
            <a:avLst/>
          </a:prstGeom>
          <a:noFill/>
          <a:ln w="4752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4143372" y="1785926"/>
            <a:ext cx="504825" cy="647700"/>
          </a:xfrm>
          <a:prstGeom prst="line">
            <a:avLst/>
          </a:prstGeom>
          <a:noFill/>
          <a:ln w="4752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4741859" y="1539864"/>
            <a:ext cx="792163" cy="503237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0.0036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4741859" y="2222489"/>
            <a:ext cx="792163" cy="50323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0.124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9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Modeling Evolving Worlds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9388" y="1052513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So far we have looked at techniques for probabilistic reasoning in a </a:t>
            </a:r>
            <a:r>
              <a:rPr lang="en-GB" sz="2400" b="1" dirty="0">
                <a:solidFill>
                  <a:srgbClr val="000000"/>
                </a:solidFill>
              </a:rPr>
              <a:t>static world</a:t>
            </a:r>
          </a:p>
          <a:p>
            <a:pPr marL="739775" lvl="1" indent="-282575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E.g., </a:t>
            </a:r>
            <a:r>
              <a:rPr lang="en-GB" sz="2000" dirty="0" smtClean="0">
                <a:solidFill>
                  <a:srgbClr val="000000"/>
                </a:solidFill>
              </a:rPr>
              <a:t>keep </a:t>
            </a:r>
            <a:r>
              <a:rPr lang="en-GB" sz="2000" dirty="0">
                <a:solidFill>
                  <a:srgbClr val="000000"/>
                </a:solidFill>
              </a:rPr>
              <a:t>collecting evidence to diagnose the cause of a fault in a system. </a:t>
            </a:r>
          </a:p>
          <a:p>
            <a:pPr marL="739775" lvl="1" indent="-282575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The true cause does not </a:t>
            </a:r>
            <a:r>
              <a:rPr lang="en-GB" sz="2000" dirty="0" smtClean="0">
                <a:solidFill>
                  <a:srgbClr val="000000"/>
                </a:solidFill>
              </a:rPr>
              <a:t>change </a:t>
            </a:r>
            <a:r>
              <a:rPr lang="en-GB" sz="2000" dirty="0">
                <a:solidFill>
                  <a:srgbClr val="000000"/>
                </a:solidFill>
              </a:rPr>
              <a:t>as </a:t>
            </a:r>
            <a:r>
              <a:rPr lang="en-GB" sz="2000" dirty="0" smtClean="0">
                <a:solidFill>
                  <a:srgbClr val="000000"/>
                </a:solidFill>
              </a:rPr>
              <a:t>one gathers </a:t>
            </a:r>
            <a:r>
              <a:rPr lang="en-GB" sz="2000" dirty="0">
                <a:solidFill>
                  <a:srgbClr val="000000"/>
                </a:solidFill>
              </a:rPr>
              <a:t>new evidence, what changes </a:t>
            </a:r>
            <a:r>
              <a:rPr lang="en-GB" sz="2000" dirty="0" smtClean="0">
                <a:solidFill>
                  <a:srgbClr val="000000"/>
                </a:solidFill>
              </a:rPr>
              <a:t>the belief </a:t>
            </a:r>
            <a:r>
              <a:rPr lang="en-GB" sz="2000" dirty="0">
                <a:solidFill>
                  <a:srgbClr val="000000"/>
                </a:solidFill>
              </a:rPr>
              <a:t>over the possible causes.</a:t>
            </a:r>
          </a:p>
          <a:p>
            <a:pPr marL="739775" lvl="1" indent="-282575">
              <a:lnSpc>
                <a:spcPct val="100000"/>
              </a:lnSpc>
              <a:spcBef>
                <a:spcPts val="5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           </a:t>
            </a:r>
          </a:p>
          <a:p>
            <a:pPr marL="339725" indent="-339725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i="1" dirty="0">
              <a:solidFill>
                <a:srgbClr val="00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924175"/>
            <a:ext cx="7727950" cy="380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Viterbi Algorithm </a:t>
            </a:r>
          </a:p>
        </p:txBody>
      </p:sp>
      <p:sp>
        <p:nvSpPr>
          <p:cNvPr id="194563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Time complexity, </a:t>
            </a:r>
            <a:r>
              <a:rPr lang="en-GB" sz="2400" i="1">
                <a:solidFill>
                  <a:srgbClr val="000000"/>
                </a:solidFill>
              </a:rPr>
              <a:t>O(t)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The space is also linear in </a:t>
            </a:r>
            <a:r>
              <a:rPr lang="en-GB" sz="2400" i="1">
                <a:solidFill>
                  <a:srgbClr val="000000"/>
                </a:solidFill>
              </a:rPr>
              <a:t>t</a:t>
            </a:r>
            <a:r>
              <a:rPr lang="en-GB" sz="2400">
                <a:solidFill>
                  <a:srgbClr val="000000"/>
                </a:solidFill>
              </a:rPr>
              <a:t>, because the algorithm needs to save the pointers indicating the best sequence to each state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4581525"/>
            <a:ext cx="8604250" cy="6477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Overview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179388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Modelling Evolving Worlds with DBNs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Simplifying Assumptions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Stationary Processes, Markov Assumption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Inference Tasks in Temporal Models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Filtering (posterior distribution over the current state given evidence to date)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Prediction (posterior distribution over a future state given evidence to date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Smoothing (posterior distribution over a </a:t>
            </a:r>
            <a:r>
              <a:rPr lang="en-GB" sz="2000" i="1">
                <a:solidFill>
                  <a:srgbClr val="000000"/>
                </a:solidFill>
              </a:rPr>
              <a:t>past</a:t>
            </a:r>
            <a:r>
              <a:rPr lang="en-GB" sz="2000">
                <a:solidFill>
                  <a:srgbClr val="000000"/>
                </a:solidFill>
              </a:rPr>
              <a:t> state given all evidence to date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Most Likely Sequence</a:t>
            </a:r>
            <a:r>
              <a:rPr lang="en-GB" sz="2400">
                <a:solidFill>
                  <a:srgbClr val="000000"/>
                </a:solidFill>
              </a:rPr>
              <a:t> (</a:t>
            </a:r>
            <a:r>
              <a:rPr lang="en-GB" sz="2000">
                <a:solidFill>
                  <a:srgbClr val="000000"/>
                </a:solidFill>
              </a:rPr>
              <a:t>given the evidence seen so far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Hidden Markov Models (HMM)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Application to Part-of-Speech Tagging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HMM and DBN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Hidden Markov Models (HMM)</a:t>
            </a:r>
            <a:r>
              <a:rPr lang="ar-SA" sz="3200">
                <a:cs typeface="Times New Roman" pitchFamily="18" charset="0"/>
              </a:rPr>
              <a:t>‏</a:t>
            </a:r>
            <a:endParaRPr lang="en-GB" sz="3200"/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Temporal probabilistic models in which the state of the temporal process is described by a </a:t>
            </a:r>
            <a:r>
              <a:rPr lang="en-GB" sz="2400" i="1">
                <a:solidFill>
                  <a:srgbClr val="000000"/>
                </a:solidFill>
              </a:rPr>
              <a:t>single discrete </a:t>
            </a:r>
            <a:r>
              <a:rPr lang="en-GB" sz="2400">
                <a:solidFill>
                  <a:srgbClr val="000000"/>
                </a:solidFill>
              </a:rPr>
              <a:t>random variable 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Variable’s values are all the possible states of the world.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The </a:t>
            </a:r>
            <a:r>
              <a:rPr lang="en-GB" sz="2000" i="1">
                <a:solidFill>
                  <a:srgbClr val="000000"/>
                </a:solidFill>
              </a:rPr>
              <a:t>Rain</a:t>
            </a:r>
            <a:r>
              <a:rPr lang="en-GB" sz="2000">
                <a:solidFill>
                  <a:srgbClr val="000000"/>
                </a:solidFill>
              </a:rPr>
              <a:t> example is a HMM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Can always turn a model with more than one state variable into a HMM by merging them in a single “mega-variable”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Its values must cover all the possible combinations of values of the original variables 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Simplified representation for the transition and sensor models, as well as simplified algorithms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Hidden Markov Models (HMM)</a:t>
            </a:r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i="1" dirty="0" err="1">
                <a:solidFill>
                  <a:srgbClr val="000000"/>
                </a:solidFill>
              </a:rPr>
              <a:t>X</a:t>
            </a:r>
            <a:r>
              <a:rPr lang="en-GB" sz="2400" i="1" baseline="-25000" dirty="0" err="1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 is a single, discrete variable (usually </a:t>
            </a:r>
            <a:r>
              <a:rPr lang="en-GB" sz="2400" i="1" dirty="0">
                <a:solidFill>
                  <a:srgbClr val="000000"/>
                </a:solidFill>
              </a:rPr>
              <a:t>E</a:t>
            </a:r>
            <a:r>
              <a:rPr lang="en-GB" sz="2400" i="1" baseline="-25000" dirty="0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 is too)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Domain of </a:t>
            </a:r>
            <a:r>
              <a:rPr lang="en-GB" sz="2400" i="1" dirty="0" err="1">
                <a:solidFill>
                  <a:srgbClr val="000000"/>
                </a:solidFill>
              </a:rPr>
              <a:t>X</a:t>
            </a:r>
            <a:r>
              <a:rPr lang="en-GB" sz="2400" i="1" baseline="-25000" dirty="0" err="1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 is </a:t>
            </a:r>
            <a:r>
              <a:rPr lang="en-GB" sz="2400" i="1" dirty="0">
                <a:solidFill>
                  <a:srgbClr val="000000"/>
                </a:solidFill>
              </a:rPr>
              <a:t>{1,…,S};     S</a:t>
            </a:r>
            <a:r>
              <a:rPr lang="en-GB" sz="2400" dirty="0">
                <a:solidFill>
                  <a:srgbClr val="000000"/>
                </a:solidFill>
              </a:rPr>
              <a:t> is number of possible states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chemeClr val="tx1"/>
                </a:solidFill>
              </a:rPr>
              <a:t>The transition model </a:t>
            </a:r>
            <a:r>
              <a:rPr lang="en-GB" sz="2400" b="1" i="1" dirty="0">
                <a:solidFill>
                  <a:schemeClr val="tx1"/>
                </a:solidFill>
              </a:rPr>
              <a:t>P</a:t>
            </a:r>
            <a:r>
              <a:rPr lang="en-GB" sz="2400" i="1" dirty="0">
                <a:solidFill>
                  <a:schemeClr val="tx1"/>
                </a:solidFill>
              </a:rPr>
              <a:t>(</a:t>
            </a:r>
            <a:r>
              <a:rPr lang="en-GB" sz="2400" b="1" i="1" dirty="0">
                <a:solidFill>
                  <a:schemeClr val="tx1"/>
                </a:solidFill>
              </a:rPr>
              <a:t>X</a:t>
            </a:r>
            <a:r>
              <a:rPr lang="en-GB" sz="2400" i="1" baseline="-25000" dirty="0">
                <a:solidFill>
                  <a:schemeClr val="tx1"/>
                </a:solidFill>
              </a:rPr>
              <a:t>t+1</a:t>
            </a:r>
            <a:r>
              <a:rPr lang="en-GB" sz="2400" i="1" dirty="0">
                <a:solidFill>
                  <a:schemeClr val="tx1"/>
                </a:solidFill>
              </a:rPr>
              <a:t>|</a:t>
            </a:r>
            <a:r>
              <a:rPr lang="en-GB" sz="2400" b="1" i="1" dirty="0">
                <a:solidFill>
                  <a:schemeClr val="tx1"/>
                </a:solidFill>
              </a:rPr>
              <a:t>X</a:t>
            </a:r>
            <a:r>
              <a:rPr lang="en-GB" sz="2400" i="1" baseline="-25000" dirty="0">
                <a:solidFill>
                  <a:schemeClr val="tx1"/>
                </a:solidFill>
              </a:rPr>
              <a:t>t</a:t>
            </a:r>
            <a:r>
              <a:rPr lang="en-GB" sz="2400" i="1" dirty="0">
                <a:solidFill>
                  <a:schemeClr val="tx1"/>
                </a:solidFill>
              </a:rPr>
              <a:t>)</a:t>
            </a:r>
            <a:r>
              <a:rPr lang="en-GB" sz="2400" dirty="0">
                <a:solidFill>
                  <a:schemeClr val="tx1"/>
                </a:solidFill>
              </a:rPr>
              <a:t> becomes an </a:t>
            </a:r>
            <a:r>
              <a:rPr lang="en-GB" sz="2400" i="1" dirty="0">
                <a:solidFill>
                  <a:schemeClr val="tx1"/>
                </a:solidFill>
              </a:rPr>
              <a:t>S x S</a:t>
            </a:r>
            <a:r>
              <a:rPr lang="en-GB" sz="2400" dirty="0">
                <a:solidFill>
                  <a:schemeClr val="tx1"/>
                </a:solidFill>
              </a:rPr>
              <a:t> matrix </a:t>
            </a:r>
            <a:r>
              <a:rPr lang="en-GB" sz="2400" b="1" i="1" dirty="0">
                <a:solidFill>
                  <a:schemeClr val="tx1"/>
                </a:solidFill>
              </a:rPr>
              <a:t>T</a:t>
            </a:r>
            <a:endParaRPr lang="en-GB" sz="2400" dirty="0">
              <a:solidFill>
                <a:schemeClr val="tx1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 err="1">
                <a:solidFill>
                  <a:srgbClr val="000000"/>
                </a:solidFill>
              </a:rPr>
              <a:t>T</a:t>
            </a:r>
            <a:r>
              <a:rPr lang="en-GB" sz="2000" i="1" baseline="-25000" dirty="0" err="1">
                <a:solidFill>
                  <a:srgbClr val="000000"/>
                </a:solidFill>
              </a:rPr>
              <a:t>i,j</a:t>
            </a:r>
            <a:r>
              <a:rPr lang="en-GB" sz="2000" i="1" dirty="0">
                <a:solidFill>
                  <a:srgbClr val="000000"/>
                </a:solidFill>
              </a:rPr>
              <a:t> = </a:t>
            </a:r>
            <a:r>
              <a:rPr lang="en-GB" sz="2000" i="1" dirty="0">
                <a:solidFill>
                  <a:schemeClr val="tx1"/>
                </a:solidFill>
              </a:rPr>
              <a:t>P(X</a:t>
            </a:r>
            <a:r>
              <a:rPr lang="en-GB" sz="2000" i="1" baseline="-25000" dirty="0">
                <a:solidFill>
                  <a:schemeClr val="tx1"/>
                </a:solidFill>
              </a:rPr>
              <a:t>t+1</a:t>
            </a:r>
            <a:r>
              <a:rPr lang="en-GB" sz="2000" i="1" dirty="0">
                <a:solidFill>
                  <a:schemeClr val="tx1"/>
                </a:solidFill>
              </a:rPr>
              <a:t>= j | </a:t>
            </a:r>
            <a:r>
              <a:rPr lang="en-GB" sz="2000" i="1" dirty="0" err="1">
                <a:solidFill>
                  <a:schemeClr val="tx1"/>
                </a:solidFill>
              </a:rPr>
              <a:t>X</a:t>
            </a:r>
            <a:r>
              <a:rPr lang="en-GB" sz="2000" i="1" baseline="-25000" dirty="0" err="1">
                <a:solidFill>
                  <a:schemeClr val="tx1"/>
                </a:solidFill>
              </a:rPr>
              <a:t>t</a:t>
            </a:r>
            <a:r>
              <a:rPr lang="en-GB" sz="2000" i="1" dirty="0">
                <a:solidFill>
                  <a:schemeClr val="tx1"/>
                </a:solidFill>
              </a:rPr>
              <a:t>= </a:t>
            </a:r>
            <a:r>
              <a:rPr lang="en-GB" sz="2000" i="1" dirty="0" err="1" smtClean="0">
                <a:solidFill>
                  <a:schemeClr val="tx1"/>
                </a:solidFill>
              </a:rPr>
              <a:t>i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>
                <a:solidFill>
                  <a:schemeClr val="tx1"/>
                </a:solidFill>
              </a:rPr>
              <a:t>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That is, </a:t>
            </a:r>
            <a:r>
              <a:rPr lang="en-GB" sz="2000" b="1" i="1" dirty="0" err="1">
                <a:solidFill>
                  <a:srgbClr val="000000"/>
                </a:solidFill>
              </a:rPr>
              <a:t>T</a:t>
            </a:r>
            <a:r>
              <a:rPr lang="en-GB" sz="2000" i="1" baseline="-25000" dirty="0" err="1">
                <a:solidFill>
                  <a:srgbClr val="000000"/>
                </a:solidFill>
              </a:rPr>
              <a:t>i,j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is the probability of a transition from state </a:t>
            </a:r>
            <a:r>
              <a:rPr lang="en-GB" sz="2000" i="1" dirty="0" err="1">
                <a:solidFill>
                  <a:schemeClr val="tx1"/>
                </a:solidFill>
              </a:rPr>
              <a:t>i</a:t>
            </a:r>
            <a:r>
              <a:rPr lang="en-GB" sz="2000" dirty="0">
                <a:solidFill>
                  <a:schemeClr val="tx1"/>
                </a:solidFill>
              </a:rPr>
              <a:t> to state </a:t>
            </a:r>
            <a:r>
              <a:rPr lang="en-GB" sz="2000" i="1" dirty="0">
                <a:solidFill>
                  <a:schemeClr val="tx1"/>
                </a:solidFill>
              </a:rPr>
              <a:t>j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5084763"/>
            <a:ext cx="14001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Transition Model for </a:t>
            </a:r>
            <a:r>
              <a:rPr lang="en-US" sz="3200" i="1"/>
              <a:t>Rain</a:t>
            </a:r>
            <a:r>
              <a:rPr lang="en-US" sz="3200"/>
              <a:t> Example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Domain of </a:t>
            </a:r>
            <a:r>
              <a:rPr lang="en-GB" sz="2400" i="1" dirty="0" err="1">
                <a:solidFill>
                  <a:srgbClr val="000000"/>
                </a:solidFill>
              </a:rPr>
              <a:t>Rain</a:t>
            </a:r>
            <a:r>
              <a:rPr lang="en-GB" sz="2400" i="1" baseline="-25000" dirty="0" err="1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 is </a:t>
            </a:r>
            <a:r>
              <a:rPr lang="en-GB" sz="2400" i="1" dirty="0">
                <a:solidFill>
                  <a:srgbClr val="000000"/>
                </a:solidFill>
              </a:rPr>
              <a:t>{1,2};   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</a:rPr>
              <a:t>1 = </a:t>
            </a:r>
            <a:r>
              <a:rPr lang="en-GB" sz="2000" i="1" dirty="0" smtClean="0">
                <a:solidFill>
                  <a:srgbClr val="000000"/>
                </a:solidFill>
              </a:rPr>
              <a:t>rain; 2 = </a:t>
            </a:r>
            <a:r>
              <a:rPr lang="en-GB" sz="2000" i="1" dirty="0" smtClean="0">
                <a:solidFill>
                  <a:schemeClr val="tx1"/>
                </a:solidFill>
                <a:cs typeface="Times New Roman" pitchFamily="18" charset="0"/>
              </a:rPr>
              <a:t>⌐</a:t>
            </a:r>
            <a:r>
              <a:rPr lang="en-GB" sz="2000" i="1" dirty="0" smtClean="0">
                <a:solidFill>
                  <a:schemeClr val="tx1"/>
                </a:solidFill>
              </a:rPr>
              <a:t> rain</a:t>
            </a:r>
            <a:r>
              <a:rPr lang="en-GB" sz="2000" i="1" dirty="0" smtClean="0">
                <a:solidFill>
                  <a:srgbClr val="000000"/>
                </a:solidFill>
              </a:rPr>
              <a:t>  </a:t>
            </a: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chemeClr val="tx1"/>
                </a:solidFill>
              </a:rPr>
              <a:t>The transition model </a:t>
            </a:r>
            <a:r>
              <a:rPr lang="en-GB" sz="2400" b="1" i="1" dirty="0">
                <a:solidFill>
                  <a:schemeClr val="tx1"/>
                </a:solidFill>
              </a:rPr>
              <a:t>P</a:t>
            </a:r>
            <a:r>
              <a:rPr lang="en-GB" sz="2400" i="1" dirty="0">
                <a:solidFill>
                  <a:schemeClr val="tx1"/>
                </a:solidFill>
              </a:rPr>
              <a:t>(Rain</a:t>
            </a:r>
            <a:r>
              <a:rPr lang="en-GB" sz="2400" i="1" baseline="-25000" dirty="0">
                <a:solidFill>
                  <a:schemeClr val="tx1"/>
                </a:solidFill>
              </a:rPr>
              <a:t>t+1</a:t>
            </a:r>
            <a:r>
              <a:rPr lang="en-GB" sz="2400" i="1" dirty="0">
                <a:solidFill>
                  <a:schemeClr val="tx1"/>
                </a:solidFill>
              </a:rPr>
              <a:t>|Rain</a:t>
            </a:r>
            <a:r>
              <a:rPr lang="en-GB" sz="2400" i="1" baseline="-25000" dirty="0">
                <a:solidFill>
                  <a:schemeClr val="tx1"/>
                </a:solidFill>
              </a:rPr>
              <a:t>t</a:t>
            </a:r>
            <a:r>
              <a:rPr lang="en-GB" sz="2400" i="1" dirty="0">
                <a:solidFill>
                  <a:schemeClr val="tx1"/>
                </a:solidFill>
              </a:rPr>
              <a:t>)</a:t>
            </a:r>
            <a:r>
              <a:rPr lang="en-GB" sz="2400" dirty="0">
                <a:solidFill>
                  <a:schemeClr val="tx1"/>
                </a:solidFill>
              </a:rPr>
              <a:t> becomes a </a:t>
            </a:r>
            <a:r>
              <a:rPr lang="en-GB" sz="2400" i="1" dirty="0">
                <a:solidFill>
                  <a:schemeClr val="tx1"/>
                </a:solidFill>
              </a:rPr>
              <a:t>2 x 2</a:t>
            </a:r>
            <a:r>
              <a:rPr lang="en-GB" sz="2400" dirty="0">
                <a:solidFill>
                  <a:schemeClr val="tx1"/>
                </a:solidFill>
              </a:rPr>
              <a:t> matrix </a:t>
            </a:r>
            <a:r>
              <a:rPr lang="en-GB" sz="2400" b="1" i="1" dirty="0">
                <a:solidFill>
                  <a:schemeClr val="tx1"/>
                </a:solidFill>
              </a:rPr>
              <a:t>T</a:t>
            </a:r>
            <a:endParaRPr lang="en-GB" sz="2400" dirty="0">
              <a:solidFill>
                <a:schemeClr val="tx1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>
                <a:solidFill>
                  <a:srgbClr val="000000"/>
                </a:solidFill>
              </a:rPr>
              <a:t>T</a:t>
            </a:r>
            <a:r>
              <a:rPr lang="en-GB" sz="2000" i="1" baseline="-25000" dirty="0">
                <a:solidFill>
                  <a:srgbClr val="000000"/>
                </a:solidFill>
              </a:rPr>
              <a:t>1,1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i="1" dirty="0" smtClean="0">
                <a:solidFill>
                  <a:schemeClr val="tx1"/>
                </a:solidFill>
              </a:rPr>
              <a:t>= </a:t>
            </a:r>
            <a:r>
              <a:rPr lang="en-GB" sz="2000" i="1" dirty="0">
                <a:solidFill>
                  <a:schemeClr val="tx1"/>
                </a:solidFill>
              </a:rPr>
              <a:t>P(rain</a:t>
            </a:r>
            <a:r>
              <a:rPr lang="en-GB" sz="2000" i="1" baseline="-25000" dirty="0">
                <a:solidFill>
                  <a:schemeClr val="tx1"/>
                </a:solidFill>
              </a:rPr>
              <a:t>t+1</a:t>
            </a:r>
            <a:r>
              <a:rPr lang="en-GB" sz="2000" i="1" dirty="0">
                <a:solidFill>
                  <a:schemeClr val="tx1"/>
                </a:solidFill>
              </a:rPr>
              <a:t>| </a:t>
            </a:r>
            <a:r>
              <a:rPr lang="en-GB" sz="2000" i="1" dirty="0" err="1">
                <a:solidFill>
                  <a:schemeClr val="tx1"/>
                </a:solidFill>
              </a:rPr>
              <a:t>rain</a:t>
            </a:r>
            <a:r>
              <a:rPr lang="en-GB" sz="2000" i="1" baseline="-25000" dirty="0" err="1">
                <a:solidFill>
                  <a:schemeClr val="tx1"/>
                </a:solidFill>
              </a:rPr>
              <a:t>t</a:t>
            </a:r>
            <a:r>
              <a:rPr lang="en-GB" sz="2000" i="1" dirty="0">
                <a:solidFill>
                  <a:schemeClr val="tx1"/>
                </a:solidFill>
              </a:rPr>
              <a:t> )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>
                <a:solidFill>
                  <a:srgbClr val="000000"/>
                </a:solidFill>
              </a:rPr>
              <a:t>T</a:t>
            </a:r>
            <a:r>
              <a:rPr lang="en-GB" sz="2000" i="1" baseline="-25000" dirty="0">
                <a:solidFill>
                  <a:srgbClr val="000000"/>
                </a:solidFill>
              </a:rPr>
              <a:t>1,2</a:t>
            </a:r>
            <a:r>
              <a:rPr lang="en-GB" sz="2000" i="1" dirty="0">
                <a:solidFill>
                  <a:srgbClr val="000000"/>
                </a:solidFill>
              </a:rPr>
              <a:t> = </a:t>
            </a:r>
            <a:r>
              <a:rPr lang="en-GB" sz="2000" i="1" dirty="0" smtClean="0">
                <a:solidFill>
                  <a:schemeClr val="tx1"/>
                </a:solidFill>
              </a:rPr>
              <a:t>P</a:t>
            </a:r>
            <a:r>
              <a:rPr lang="en-GB" sz="2000" i="1" dirty="0">
                <a:solidFill>
                  <a:schemeClr val="tx1"/>
                </a:solidFill>
              </a:rPr>
              <a:t>(</a:t>
            </a:r>
            <a:r>
              <a:rPr lang="en-GB" sz="2000" i="1" dirty="0">
                <a:solidFill>
                  <a:schemeClr val="tx1"/>
                </a:solidFill>
                <a:cs typeface="Times New Roman" pitchFamily="18" charset="0"/>
              </a:rPr>
              <a:t>⌐</a:t>
            </a:r>
            <a:r>
              <a:rPr lang="en-GB" sz="2000" i="1" dirty="0">
                <a:solidFill>
                  <a:schemeClr val="tx1"/>
                </a:solidFill>
              </a:rPr>
              <a:t>rain</a:t>
            </a:r>
            <a:r>
              <a:rPr lang="en-GB" sz="2000" i="1" baseline="-25000" dirty="0">
                <a:solidFill>
                  <a:schemeClr val="tx1"/>
                </a:solidFill>
              </a:rPr>
              <a:t>t+1</a:t>
            </a:r>
            <a:r>
              <a:rPr lang="en-GB" sz="2000" i="1" dirty="0">
                <a:solidFill>
                  <a:schemeClr val="tx1"/>
                </a:solidFill>
              </a:rPr>
              <a:t>| </a:t>
            </a:r>
            <a:r>
              <a:rPr lang="en-GB" sz="2000" i="1" dirty="0" err="1">
                <a:solidFill>
                  <a:schemeClr val="tx1"/>
                </a:solidFill>
              </a:rPr>
              <a:t>rain</a:t>
            </a:r>
            <a:r>
              <a:rPr lang="en-GB" sz="2000" i="1" baseline="-25000" dirty="0" err="1">
                <a:solidFill>
                  <a:schemeClr val="tx1"/>
                </a:solidFill>
              </a:rPr>
              <a:t>t</a:t>
            </a:r>
            <a:r>
              <a:rPr lang="en-GB" sz="2000" i="1" dirty="0">
                <a:solidFill>
                  <a:schemeClr val="tx1"/>
                </a:solidFill>
              </a:rPr>
              <a:t> 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>
                <a:solidFill>
                  <a:srgbClr val="000000"/>
                </a:solidFill>
              </a:rPr>
              <a:t>T</a:t>
            </a:r>
            <a:r>
              <a:rPr lang="en-GB" sz="2000" i="1" baseline="-25000" dirty="0">
                <a:solidFill>
                  <a:srgbClr val="000000"/>
                </a:solidFill>
              </a:rPr>
              <a:t>2,1</a:t>
            </a:r>
            <a:r>
              <a:rPr lang="en-GB" sz="2000" i="1" dirty="0">
                <a:solidFill>
                  <a:srgbClr val="000000"/>
                </a:solidFill>
              </a:rPr>
              <a:t> = </a:t>
            </a:r>
            <a:r>
              <a:rPr lang="en-GB" sz="2000" i="1" dirty="0" smtClean="0">
                <a:solidFill>
                  <a:schemeClr val="tx1"/>
                </a:solidFill>
              </a:rPr>
              <a:t>P(rain</a:t>
            </a:r>
            <a:r>
              <a:rPr lang="en-GB" sz="20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2000" i="1" dirty="0">
                <a:solidFill>
                  <a:schemeClr val="tx1"/>
                </a:solidFill>
              </a:rPr>
              <a:t>| </a:t>
            </a:r>
            <a:r>
              <a:rPr lang="en-GB" sz="2000" i="1" dirty="0">
                <a:solidFill>
                  <a:schemeClr val="tx1"/>
                </a:solidFill>
                <a:cs typeface="Times New Roman" pitchFamily="18" charset="0"/>
              </a:rPr>
              <a:t>⌐</a:t>
            </a:r>
            <a:r>
              <a:rPr lang="en-GB" sz="2000" i="1" dirty="0">
                <a:solidFill>
                  <a:schemeClr val="tx1"/>
                </a:solidFill>
              </a:rPr>
              <a:t> </a:t>
            </a:r>
            <a:r>
              <a:rPr lang="en-GB" sz="2000" i="1" dirty="0" err="1">
                <a:solidFill>
                  <a:schemeClr val="tx1"/>
                </a:solidFill>
              </a:rPr>
              <a:t>rain</a:t>
            </a:r>
            <a:r>
              <a:rPr lang="en-GB" sz="2000" i="1" baseline="-25000" dirty="0" err="1">
                <a:solidFill>
                  <a:schemeClr val="tx1"/>
                </a:solidFill>
              </a:rPr>
              <a:t>t</a:t>
            </a:r>
            <a:r>
              <a:rPr lang="en-GB" sz="2000" i="1" dirty="0">
                <a:solidFill>
                  <a:schemeClr val="tx1"/>
                </a:solidFill>
              </a:rPr>
              <a:t> 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>
                <a:solidFill>
                  <a:srgbClr val="000000"/>
                </a:solidFill>
              </a:rPr>
              <a:t>T</a:t>
            </a:r>
            <a:r>
              <a:rPr lang="en-GB" sz="2000" i="1" baseline="-25000" dirty="0">
                <a:solidFill>
                  <a:srgbClr val="000000"/>
                </a:solidFill>
              </a:rPr>
              <a:t>2,2</a:t>
            </a:r>
            <a:r>
              <a:rPr lang="en-GB" sz="2000" i="1" dirty="0">
                <a:solidFill>
                  <a:srgbClr val="000000"/>
                </a:solidFill>
              </a:rPr>
              <a:t> = </a:t>
            </a:r>
            <a:r>
              <a:rPr lang="en-GB" sz="2000" i="1" smtClean="0">
                <a:solidFill>
                  <a:schemeClr val="tx1"/>
                </a:solidFill>
              </a:rPr>
              <a:t>P(</a:t>
            </a:r>
            <a:r>
              <a:rPr lang="en-GB" sz="2000" i="1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2000" i="1" smtClean="0">
                <a:solidFill>
                  <a:schemeClr val="tx1"/>
                </a:solidFill>
              </a:rPr>
              <a:t>rain</a:t>
            </a:r>
            <a:r>
              <a:rPr lang="en-GB" sz="2000" i="1" baseline="-25000" smtClean="0">
                <a:solidFill>
                  <a:schemeClr val="tx1"/>
                </a:solidFill>
              </a:rPr>
              <a:t>t+1</a:t>
            </a:r>
            <a:r>
              <a:rPr lang="en-GB" sz="2000" i="1" dirty="0">
                <a:solidFill>
                  <a:schemeClr val="tx1"/>
                </a:solidFill>
              </a:rPr>
              <a:t>| </a:t>
            </a:r>
            <a:r>
              <a:rPr lang="en-GB" sz="2000" i="1" dirty="0">
                <a:solidFill>
                  <a:schemeClr val="tx1"/>
                </a:solidFill>
                <a:cs typeface="Times New Roman" pitchFamily="18" charset="0"/>
              </a:rPr>
              <a:t>⌐</a:t>
            </a:r>
            <a:r>
              <a:rPr lang="en-GB" sz="2000" i="1" dirty="0">
                <a:solidFill>
                  <a:schemeClr val="tx1"/>
                </a:solidFill>
              </a:rPr>
              <a:t> </a:t>
            </a:r>
            <a:r>
              <a:rPr lang="en-GB" sz="2000" i="1" dirty="0" err="1">
                <a:solidFill>
                  <a:schemeClr val="tx1"/>
                </a:solidFill>
              </a:rPr>
              <a:t>rain</a:t>
            </a:r>
            <a:r>
              <a:rPr lang="en-GB" sz="2000" i="1" baseline="-25000" dirty="0" err="1">
                <a:solidFill>
                  <a:schemeClr val="tx1"/>
                </a:solidFill>
              </a:rPr>
              <a:t>t</a:t>
            </a:r>
            <a:r>
              <a:rPr lang="en-GB" sz="2000" i="1" dirty="0">
                <a:solidFill>
                  <a:schemeClr val="tx1"/>
                </a:solidFill>
              </a:rPr>
              <a:t> )</a:t>
            </a:r>
          </a:p>
          <a:p>
            <a:pPr marL="739775" lvl="1" indent="-282575">
              <a:spcBef>
                <a:spcPts val="1500"/>
              </a:spcBef>
            </a:pPr>
            <a:endParaRPr lang="en-GB" sz="2000" i="1" dirty="0">
              <a:solidFill>
                <a:schemeClr val="tx1"/>
              </a:solidFill>
            </a:endParaRP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900113" y="5373688"/>
            <a:ext cx="2916237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>
                <a:solidFill>
                  <a:srgbClr val="000000"/>
                </a:solidFill>
              </a:rPr>
              <a:t>T</a:t>
            </a:r>
            <a:r>
              <a:rPr lang="en-GB" sz="2000" i="1">
                <a:solidFill>
                  <a:srgbClr val="000000"/>
                </a:solidFill>
              </a:rPr>
              <a:t> = </a:t>
            </a:r>
            <a:r>
              <a:rPr lang="en-GB" sz="2000" i="1">
                <a:solidFill>
                  <a:schemeClr val="tx1"/>
                </a:solidFill>
              </a:rPr>
              <a:t>P(X</a:t>
            </a:r>
            <a:r>
              <a:rPr lang="en-GB" sz="2000" i="1" baseline="-25000">
                <a:solidFill>
                  <a:schemeClr val="tx1"/>
                </a:solidFill>
              </a:rPr>
              <a:t>t+1</a:t>
            </a:r>
            <a:r>
              <a:rPr lang="en-GB" sz="2000" i="1">
                <a:solidFill>
                  <a:schemeClr val="tx1"/>
                </a:solidFill>
              </a:rPr>
              <a:t> | X</a:t>
            </a:r>
            <a:r>
              <a:rPr lang="en-GB" sz="2000" i="1" baseline="-25000">
                <a:solidFill>
                  <a:schemeClr val="tx1"/>
                </a:solidFill>
              </a:rPr>
              <a:t>t</a:t>
            </a:r>
            <a:r>
              <a:rPr lang="en-GB" sz="2000" i="1">
                <a:solidFill>
                  <a:schemeClr val="tx1"/>
                </a:solidFill>
              </a:rPr>
              <a:t> ) = </a:t>
            </a:r>
          </a:p>
        </p:txBody>
      </p:sp>
      <p:sp>
        <p:nvSpPr>
          <p:cNvPr id="123910" name="AutoShape 6"/>
          <p:cNvSpPr>
            <a:spLocks noChangeArrowheads="1"/>
          </p:cNvSpPr>
          <p:nvPr/>
        </p:nvSpPr>
        <p:spPr bwMode="auto">
          <a:xfrm>
            <a:off x="684213" y="4437063"/>
            <a:ext cx="2951162" cy="431800"/>
          </a:xfrm>
          <a:prstGeom prst="wedgeRoundRectCallout">
            <a:avLst>
              <a:gd name="adj1" fmla="val 69148"/>
              <a:gd name="adj2" fmla="val 155884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1800" i="1" dirty="0" smtClean="0">
                <a:solidFill>
                  <a:schemeClr val="tx1"/>
                </a:solidFill>
              </a:rPr>
              <a:t>P(rain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1800" i="1" dirty="0" smtClean="0">
                <a:solidFill>
                  <a:schemeClr val="tx1"/>
                </a:solidFill>
              </a:rPr>
              <a:t>| </a:t>
            </a:r>
            <a:r>
              <a:rPr lang="en-GB" sz="1800" i="1" dirty="0" err="1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1800" i="1" dirty="0" smtClean="0">
                <a:solidFill>
                  <a:schemeClr val="tx1"/>
                </a:solidFill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)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23911" name="AutoShape 7"/>
          <p:cNvSpPr>
            <a:spLocks noChangeArrowheads="1"/>
          </p:cNvSpPr>
          <p:nvPr/>
        </p:nvSpPr>
        <p:spPr bwMode="auto">
          <a:xfrm>
            <a:off x="5292725" y="4437063"/>
            <a:ext cx="2951163" cy="431800"/>
          </a:xfrm>
          <a:prstGeom prst="wedgeRoundRectCallout">
            <a:avLst>
              <a:gd name="adj1" fmla="val -69634"/>
              <a:gd name="adj2" fmla="val 16102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1800" i="1" dirty="0" smtClean="0">
                <a:solidFill>
                  <a:schemeClr val="tx1"/>
                </a:solidFill>
              </a:rPr>
              <a:t>P(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</a:t>
            </a:r>
            <a:r>
              <a:rPr lang="en-GB" sz="1800" i="1" dirty="0" smtClean="0">
                <a:solidFill>
                  <a:schemeClr val="tx1"/>
                </a:solidFill>
              </a:rPr>
              <a:t> 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1800" i="1" dirty="0" smtClean="0">
                <a:solidFill>
                  <a:schemeClr val="tx1"/>
                </a:solidFill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| </a:t>
            </a:r>
            <a:r>
              <a:rPr lang="en-GB" sz="1800" i="1" dirty="0" err="1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1800" i="1" dirty="0" smtClean="0">
                <a:solidFill>
                  <a:schemeClr val="tx1"/>
                </a:solidFill>
              </a:rPr>
              <a:t>)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23912" name="AutoShape 8"/>
          <p:cNvSpPr>
            <a:spLocks noChangeArrowheads="1"/>
          </p:cNvSpPr>
          <p:nvPr/>
        </p:nvSpPr>
        <p:spPr bwMode="auto">
          <a:xfrm>
            <a:off x="323850" y="6092825"/>
            <a:ext cx="2951163" cy="431800"/>
          </a:xfrm>
          <a:prstGeom prst="wedgeRoundRectCallout">
            <a:avLst>
              <a:gd name="adj1" fmla="val 75981"/>
              <a:gd name="adj2" fmla="val -9081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1800" i="1" dirty="0" smtClean="0">
                <a:solidFill>
                  <a:schemeClr val="tx1"/>
                </a:solidFill>
              </a:rPr>
              <a:t>P(rain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1800" i="1" dirty="0" smtClean="0">
                <a:solidFill>
                  <a:schemeClr val="tx1"/>
                </a:solidFill>
              </a:rPr>
              <a:t> | 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err="1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1800" i="1" dirty="0" smtClean="0">
                <a:solidFill>
                  <a:schemeClr val="tx1"/>
                </a:solidFill>
              </a:rPr>
              <a:t>)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23913" name="AutoShape 9"/>
          <p:cNvSpPr>
            <a:spLocks noChangeArrowheads="1"/>
          </p:cNvSpPr>
          <p:nvPr/>
        </p:nvSpPr>
        <p:spPr bwMode="auto">
          <a:xfrm>
            <a:off x="5292725" y="6092825"/>
            <a:ext cx="2951163" cy="431800"/>
          </a:xfrm>
          <a:prstGeom prst="wedgeRoundRectCallout">
            <a:avLst>
              <a:gd name="adj1" fmla="val -63287"/>
              <a:gd name="adj2" fmla="val -9264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1800" i="1" dirty="0" smtClean="0">
                <a:solidFill>
                  <a:schemeClr val="tx1"/>
                </a:solidFill>
              </a:rPr>
              <a:t>P(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</a:t>
            </a:r>
            <a:r>
              <a:rPr lang="en-GB" sz="1800" i="1" dirty="0" smtClean="0">
                <a:solidFill>
                  <a:schemeClr val="tx1"/>
                </a:solidFill>
              </a:rPr>
              <a:t> 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1800" i="1" dirty="0" smtClean="0">
                <a:solidFill>
                  <a:schemeClr val="tx1"/>
                </a:solidFill>
              </a:rPr>
              <a:t> | 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err="1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1800" i="1" dirty="0" smtClean="0">
                <a:solidFill>
                  <a:schemeClr val="tx1"/>
                </a:solidFill>
              </a:rPr>
              <a:t>)</a:t>
            </a:r>
            <a:endParaRPr lang="en-US" sz="1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0" grpId="0" animBg="1"/>
      <p:bldP spid="123911" grpId="0" animBg="1"/>
      <p:bldP spid="123912" grpId="0" animBg="1"/>
      <p:bldP spid="1239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9225" y="5041016"/>
            <a:ext cx="1581139" cy="81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Sensor Model in HMM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We can also express the sensor model </a:t>
            </a:r>
            <a:r>
              <a:rPr lang="en-GB" sz="2400" b="1" i="1" dirty="0">
                <a:solidFill>
                  <a:schemeClr val="tx1"/>
                </a:solidFill>
              </a:rPr>
              <a:t>P</a:t>
            </a:r>
            <a:r>
              <a:rPr lang="en-GB" sz="2400" i="1" dirty="0">
                <a:solidFill>
                  <a:schemeClr val="tx1"/>
                </a:solidFill>
              </a:rPr>
              <a:t>(</a:t>
            </a:r>
            <a:r>
              <a:rPr lang="en-GB" sz="2400" i="1" dirty="0" err="1">
                <a:solidFill>
                  <a:schemeClr val="tx1"/>
                </a:solidFill>
              </a:rPr>
              <a:t>E</a:t>
            </a:r>
            <a:r>
              <a:rPr lang="en-GB" sz="2400" i="1" baseline="-25000" dirty="0" err="1">
                <a:solidFill>
                  <a:schemeClr val="tx1"/>
                </a:solidFill>
              </a:rPr>
              <a:t>t</a:t>
            </a:r>
            <a:r>
              <a:rPr lang="en-GB" sz="2400" i="1" dirty="0" err="1">
                <a:solidFill>
                  <a:schemeClr val="tx1"/>
                </a:solidFill>
              </a:rPr>
              <a:t>|X</a:t>
            </a:r>
            <a:r>
              <a:rPr lang="en-GB" sz="2400" i="1" baseline="-25000" dirty="0" err="1">
                <a:solidFill>
                  <a:schemeClr val="tx1"/>
                </a:solidFill>
              </a:rPr>
              <a:t>t</a:t>
            </a:r>
            <a:r>
              <a:rPr lang="en-GB" sz="2400" i="1" dirty="0">
                <a:solidFill>
                  <a:schemeClr val="tx1"/>
                </a:solidFill>
              </a:rPr>
              <a:t>)</a:t>
            </a:r>
            <a:r>
              <a:rPr lang="en-GB" sz="2400" dirty="0">
                <a:solidFill>
                  <a:schemeClr val="tx1"/>
                </a:solidFill>
              </a:rPr>
              <a:t>  </a:t>
            </a:r>
            <a:r>
              <a:rPr lang="en-GB" sz="2400" dirty="0">
                <a:solidFill>
                  <a:srgbClr val="000000"/>
                </a:solidFill>
              </a:rPr>
              <a:t>in matrix form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For every step </a:t>
            </a:r>
            <a:r>
              <a:rPr lang="en-GB" sz="2400" i="1" dirty="0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 at which we have observed an evidence  value </a:t>
            </a:r>
            <a:r>
              <a:rPr lang="en-GB" sz="2400" i="1" dirty="0">
                <a:solidFill>
                  <a:schemeClr val="tx1"/>
                </a:solidFill>
              </a:rPr>
              <a:t>e</a:t>
            </a:r>
            <a:r>
              <a:rPr lang="en-GB" sz="2400" i="1" baseline="-25000" dirty="0">
                <a:solidFill>
                  <a:schemeClr val="tx1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,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We define a   matrix 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i="1" dirty="0" err="1">
                <a:solidFill>
                  <a:srgbClr val="000000"/>
                </a:solidFill>
              </a:rPr>
              <a:t>O</a:t>
            </a:r>
            <a:r>
              <a:rPr lang="en-GB" sz="2000" i="1" baseline="-25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with 0 everywhere except on the diagonal (diagonal matrix) 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 err="1">
                <a:solidFill>
                  <a:srgbClr val="000000"/>
                </a:solidFill>
              </a:rPr>
              <a:t>O</a:t>
            </a:r>
            <a:r>
              <a:rPr lang="en-GB" sz="2000" i="1" baseline="-25000" dirty="0" err="1">
                <a:solidFill>
                  <a:srgbClr val="000000"/>
                </a:solidFill>
              </a:rPr>
              <a:t>i,j</a:t>
            </a:r>
            <a:r>
              <a:rPr lang="en-GB" sz="2000" i="1" dirty="0">
                <a:solidFill>
                  <a:srgbClr val="000000"/>
                </a:solidFill>
              </a:rPr>
              <a:t> = </a:t>
            </a:r>
            <a:r>
              <a:rPr lang="en-GB" sz="2000" dirty="0">
                <a:solidFill>
                  <a:schemeClr val="tx1"/>
                </a:solidFill>
              </a:rPr>
              <a:t>0 if </a:t>
            </a:r>
            <a:r>
              <a:rPr lang="en-GB" sz="2000" i="1" dirty="0" err="1">
                <a:solidFill>
                  <a:schemeClr val="tx1"/>
                </a:solidFill>
              </a:rPr>
              <a:t>i</a:t>
            </a:r>
            <a:r>
              <a:rPr lang="en-GB" sz="2000" i="1" dirty="0">
                <a:solidFill>
                  <a:schemeClr val="tx1"/>
                </a:solidFill>
              </a:rPr>
              <a:t> </a:t>
            </a:r>
            <a:r>
              <a:rPr lang="en-GB" sz="2000" i="1" dirty="0">
                <a:solidFill>
                  <a:schemeClr val="tx1"/>
                </a:solidFill>
                <a:cs typeface="Times New Roman" pitchFamily="18" charset="0"/>
              </a:rPr>
              <a:t>≠ j</a:t>
            </a:r>
            <a:r>
              <a:rPr lang="en-GB" sz="2000" i="1" dirty="0">
                <a:solidFill>
                  <a:schemeClr val="tx1"/>
                </a:solidFill>
              </a:rPr>
              <a:t>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None/>
            </a:pPr>
            <a:r>
              <a:rPr lang="en-GB" sz="2400" i="1" dirty="0">
                <a:solidFill>
                  <a:schemeClr val="tx1"/>
                </a:solidFill>
              </a:rPr>
              <a:t>               =  P(e</a:t>
            </a:r>
            <a:r>
              <a:rPr lang="en-GB" sz="2400" i="1" baseline="-25000" dirty="0">
                <a:solidFill>
                  <a:schemeClr val="tx1"/>
                </a:solidFill>
              </a:rPr>
              <a:t>t</a:t>
            </a:r>
            <a:r>
              <a:rPr lang="en-GB" sz="2400" i="1" dirty="0">
                <a:solidFill>
                  <a:schemeClr val="tx1"/>
                </a:solidFill>
              </a:rPr>
              <a:t>| X= x</a:t>
            </a:r>
            <a:r>
              <a:rPr lang="en-GB" sz="2400" i="1" baseline="-25000" dirty="0">
                <a:solidFill>
                  <a:schemeClr val="tx1"/>
                </a:solidFill>
              </a:rPr>
              <a:t>i</a:t>
            </a:r>
            <a:r>
              <a:rPr lang="en-GB" sz="2400" i="1" dirty="0">
                <a:solidFill>
                  <a:schemeClr val="tx1"/>
                </a:solidFill>
              </a:rPr>
              <a:t>)</a:t>
            </a:r>
            <a:r>
              <a:rPr lang="en-GB" sz="2400" dirty="0">
                <a:solidFill>
                  <a:schemeClr val="tx1"/>
                </a:solidFill>
              </a:rPr>
              <a:t>  </a:t>
            </a:r>
            <a:r>
              <a:rPr lang="en-GB" sz="2000" dirty="0">
                <a:solidFill>
                  <a:schemeClr val="tx1"/>
                </a:solidFill>
              </a:rPr>
              <a:t>if </a:t>
            </a:r>
            <a:r>
              <a:rPr lang="en-GB" sz="2000" i="1" dirty="0" err="1">
                <a:solidFill>
                  <a:schemeClr val="tx1"/>
                </a:solidFill>
              </a:rPr>
              <a:t>i</a:t>
            </a:r>
            <a:r>
              <a:rPr lang="en-GB" sz="2000" i="1" dirty="0">
                <a:solidFill>
                  <a:schemeClr val="tx1"/>
                </a:solidFill>
              </a:rPr>
              <a:t>=j</a:t>
            </a:r>
            <a:r>
              <a:rPr lang="en-GB" sz="2400" i="1" dirty="0">
                <a:solidFill>
                  <a:schemeClr val="tx1"/>
                </a:solidFill>
              </a:rPr>
              <a:t>   (</a:t>
            </a:r>
            <a:r>
              <a:rPr lang="en-GB" sz="2400" dirty="0">
                <a:solidFill>
                  <a:schemeClr val="tx1"/>
                </a:solidFill>
              </a:rPr>
              <a:t>from the original sensor model)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chemeClr val="tx1"/>
                </a:solidFill>
              </a:rPr>
              <a:t>In the rain example</a:t>
            </a:r>
            <a:r>
              <a:rPr lang="en-GB" sz="2400" b="1" i="1" dirty="0">
                <a:solidFill>
                  <a:schemeClr val="tx1"/>
                </a:solidFill>
              </a:rPr>
              <a:t>, </a:t>
            </a:r>
            <a:r>
              <a:rPr lang="en-GB" sz="2400" dirty="0">
                <a:solidFill>
                  <a:schemeClr val="tx1"/>
                </a:solidFill>
              </a:rPr>
              <a:t>if  we observe the umbrella at day 1, and no umbrella at day 2, we define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323850" y="5229225"/>
            <a:ext cx="1008063" cy="358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739775" lvl="1" indent="-282575">
              <a:spcBef>
                <a:spcPts val="1500"/>
              </a:spcBef>
            </a:pPr>
            <a:r>
              <a:rPr lang="en-GB" sz="2000" b="1" i="1">
                <a:solidFill>
                  <a:srgbClr val="000000"/>
                </a:solidFill>
              </a:rPr>
              <a:t>O</a:t>
            </a:r>
            <a:r>
              <a:rPr lang="en-GB" sz="2000" b="1" i="1" baseline="-25000">
                <a:solidFill>
                  <a:srgbClr val="000000"/>
                </a:solidFill>
              </a:rPr>
              <a:t>1</a:t>
            </a:r>
            <a:r>
              <a:rPr lang="en-GB" sz="2000" i="1">
                <a:solidFill>
                  <a:srgbClr val="000000"/>
                </a:solidFill>
              </a:rPr>
              <a:t> =</a:t>
            </a:r>
            <a:endParaRPr lang="en-GB" sz="2000" i="1">
              <a:solidFill>
                <a:schemeClr val="tx1"/>
              </a:solidFill>
            </a:endParaRPr>
          </a:p>
        </p:txBody>
      </p:sp>
      <p:sp>
        <p:nvSpPr>
          <p:cNvPr id="125958" name="AutoShape 6"/>
          <p:cNvSpPr>
            <a:spLocks noChangeArrowheads="1"/>
          </p:cNvSpPr>
          <p:nvPr/>
        </p:nvSpPr>
        <p:spPr bwMode="auto">
          <a:xfrm>
            <a:off x="684213" y="4437063"/>
            <a:ext cx="2951162" cy="431800"/>
          </a:xfrm>
          <a:prstGeom prst="wedgeRoundRectCallout">
            <a:avLst>
              <a:gd name="adj1" fmla="val -12778"/>
              <a:gd name="adj2" fmla="val 10772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1800" i="1" dirty="0">
                <a:solidFill>
                  <a:schemeClr val="tx1"/>
                </a:solidFill>
              </a:rPr>
              <a:t>P(u | </a:t>
            </a:r>
            <a:r>
              <a:rPr lang="en-GB" sz="1800" i="1" dirty="0" smtClean="0">
                <a:solidFill>
                  <a:schemeClr val="tx1"/>
                </a:solidFill>
              </a:rPr>
              <a:t>rain </a:t>
            </a:r>
            <a:r>
              <a:rPr lang="en-GB" sz="1800" i="1" dirty="0">
                <a:solidFill>
                  <a:schemeClr val="tx1"/>
                </a:solidFill>
              </a:rPr>
              <a:t>)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25959" name="AutoShape 7"/>
          <p:cNvSpPr>
            <a:spLocks noChangeArrowheads="1"/>
          </p:cNvSpPr>
          <p:nvPr/>
        </p:nvSpPr>
        <p:spPr bwMode="auto">
          <a:xfrm>
            <a:off x="900113" y="6237288"/>
            <a:ext cx="2951162" cy="431800"/>
          </a:xfrm>
          <a:prstGeom prst="wedgeRoundRectCallout">
            <a:avLst>
              <a:gd name="adj1" fmla="val -4597"/>
              <a:gd name="adj2" fmla="val -15331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1800" i="1" dirty="0" smtClean="0">
                <a:solidFill>
                  <a:schemeClr val="tx1"/>
                </a:solidFill>
              </a:rPr>
              <a:t>P(u | 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smtClean="0">
                <a:solidFill>
                  <a:schemeClr val="tx1"/>
                </a:solidFill>
              </a:rPr>
              <a:t>rain )</a:t>
            </a:r>
            <a:endParaRPr lang="en-US" sz="1800" i="1" dirty="0">
              <a:solidFill>
                <a:schemeClr val="tx1"/>
              </a:solidFill>
            </a:endParaRPr>
          </a:p>
        </p:txBody>
      </p:sp>
      <p:pic>
        <p:nvPicPr>
          <p:cNvPr id="12596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9175" y="5086350"/>
            <a:ext cx="15684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5003800" y="5229225"/>
            <a:ext cx="1008063" cy="358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739775" lvl="1" indent="-282575">
              <a:spcBef>
                <a:spcPts val="1500"/>
              </a:spcBef>
            </a:pPr>
            <a:r>
              <a:rPr lang="en-GB" sz="2000" b="1" i="1">
                <a:solidFill>
                  <a:srgbClr val="000000"/>
                </a:solidFill>
              </a:rPr>
              <a:t>O</a:t>
            </a:r>
            <a:r>
              <a:rPr lang="en-GB" sz="2000" b="1" i="1" baseline="-25000">
                <a:solidFill>
                  <a:srgbClr val="000000"/>
                </a:solidFill>
              </a:rPr>
              <a:t>2</a:t>
            </a:r>
            <a:r>
              <a:rPr lang="en-GB" sz="2000" i="1">
                <a:solidFill>
                  <a:srgbClr val="000000"/>
                </a:solidFill>
              </a:rPr>
              <a:t> =</a:t>
            </a:r>
            <a:endParaRPr lang="en-GB" sz="2000" i="1">
              <a:solidFill>
                <a:schemeClr val="tx1"/>
              </a:solidFill>
            </a:endParaRPr>
          </a:p>
        </p:txBody>
      </p:sp>
      <p:sp>
        <p:nvSpPr>
          <p:cNvPr id="125962" name="AutoShape 10"/>
          <p:cNvSpPr>
            <a:spLocks noChangeArrowheads="1"/>
          </p:cNvSpPr>
          <p:nvPr/>
        </p:nvSpPr>
        <p:spPr bwMode="auto">
          <a:xfrm>
            <a:off x="5364163" y="4437063"/>
            <a:ext cx="2951162" cy="431800"/>
          </a:xfrm>
          <a:prstGeom prst="wedgeRoundRectCallout">
            <a:avLst>
              <a:gd name="adj1" fmla="val -16167"/>
              <a:gd name="adj2" fmla="val 115074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1800" i="1" dirty="0" smtClean="0">
                <a:solidFill>
                  <a:schemeClr val="tx1"/>
                </a:solidFill>
              </a:rPr>
              <a:t>P(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smtClean="0">
                <a:solidFill>
                  <a:schemeClr val="tx1"/>
                </a:solidFill>
              </a:rPr>
              <a:t>u | rain )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6372225" y="5084763"/>
            <a:ext cx="381000" cy="4397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2400">
                <a:solidFill>
                  <a:srgbClr val="CC3399"/>
                </a:solidFill>
              </a:rPr>
              <a:t>0.1</a:t>
            </a:r>
          </a:p>
        </p:txBody>
      </p:sp>
      <p:sp>
        <p:nvSpPr>
          <p:cNvPr id="125964" name="Text Box 12"/>
          <p:cNvSpPr txBox="1">
            <a:spLocks noChangeArrowheads="1"/>
          </p:cNvSpPr>
          <p:nvPr/>
        </p:nvSpPr>
        <p:spPr bwMode="auto">
          <a:xfrm>
            <a:off x="6888163" y="5461000"/>
            <a:ext cx="457200" cy="347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2400">
                <a:solidFill>
                  <a:srgbClr val="CC3399"/>
                </a:solidFill>
              </a:rPr>
              <a:t>0.8 </a:t>
            </a:r>
          </a:p>
        </p:txBody>
      </p:sp>
      <p:sp>
        <p:nvSpPr>
          <p:cNvPr id="125965" name="AutoShape 13"/>
          <p:cNvSpPr>
            <a:spLocks noChangeArrowheads="1"/>
          </p:cNvSpPr>
          <p:nvPr/>
        </p:nvSpPr>
        <p:spPr bwMode="auto">
          <a:xfrm>
            <a:off x="6011863" y="6165850"/>
            <a:ext cx="2951162" cy="431800"/>
          </a:xfrm>
          <a:prstGeom prst="wedgeRoundRectCallout">
            <a:avLst>
              <a:gd name="adj1" fmla="val -14495"/>
              <a:gd name="adj2" fmla="val -156986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GB" sz="1800" i="1" dirty="0" smtClean="0">
                <a:solidFill>
                  <a:schemeClr val="tx1"/>
                </a:solidFill>
              </a:rPr>
              <a:t>P(⌐</a:t>
            </a:r>
            <a:r>
              <a:rPr lang="en-GB" sz="1800" dirty="0" smtClean="0"/>
              <a:t> </a:t>
            </a:r>
            <a:r>
              <a:rPr lang="en-GB" sz="1800" i="1" dirty="0" smtClean="0">
                <a:solidFill>
                  <a:schemeClr val="tx1"/>
                </a:solidFill>
              </a:rPr>
              <a:t>u </a:t>
            </a:r>
            <a:r>
              <a:rPr lang="en-GB" sz="1800" i="1" dirty="0">
                <a:solidFill>
                  <a:schemeClr val="tx1"/>
                </a:solidFill>
              </a:rPr>
              <a:t>| </a:t>
            </a:r>
            <a:r>
              <a:rPr lang="en-GB" sz="1800" i="1" dirty="0" smtClean="0">
                <a:solidFill>
                  <a:schemeClr val="tx1"/>
                </a:solidFill>
              </a:rPr>
              <a:t>⌐ rain)</a:t>
            </a:r>
            <a:endParaRPr lang="en-US" sz="1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8" grpId="0" animBg="1"/>
      <p:bldP spid="125959" grpId="0" animBg="1"/>
      <p:bldP spid="125962" grpId="0" animBg="1"/>
      <p:bldP spid="12596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Transpose Matrix</a:t>
            </a: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In HMM, inference tasks based on forward and backward messages become simple matrix-vector operations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Remember the forward and backwards messages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>
                <a:solidFill>
                  <a:srgbClr val="000000"/>
                </a:solidFill>
              </a:rPr>
              <a:t>f</a:t>
            </a:r>
            <a:r>
              <a:rPr lang="en-GB" sz="2000" i="1" baseline="-25000" dirty="0">
                <a:solidFill>
                  <a:srgbClr val="000000"/>
                </a:solidFill>
              </a:rPr>
              <a:t>0:t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= </a:t>
            </a:r>
            <a:r>
              <a:rPr lang="en-GB" sz="2000" b="1" i="1" dirty="0" smtClean="0">
                <a:solidFill>
                  <a:srgbClr val="000000"/>
                </a:solidFill>
              </a:rPr>
              <a:t>P</a:t>
            </a: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b="1" i="1" dirty="0" err="1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2000" b="1" i="1" dirty="0" smtClean="0">
                <a:solidFill>
                  <a:srgbClr val="000000"/>
                </a:solidFill>
              </a:rPr>
              <a:t> |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0:t</a:t>
            </a:r>
            <a:r>
              <a:rPr lang="en-GB" sz="2000" i="1" dirty="0">
                <a:solidFill>
                  <a:srgbClr val="000000"/>
                </a:solidFill>
              </a:rPr>
              <a:t>) = α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t</a:t>
            </a:r>
            <a:r>
              <a:rPr lang="en-GB" sz="2000" i="1" dirty="0">
                <a:solidFill>
                  <a:srgbClr val="000000"/>
                </a:solidFill>
              </a:rPr>
              <a:t>) ∑x</a:t>
            </a:r>
            <a:r>
              <a:rPr lang="en-GB" sz="2000" i="1" baseline="-25000" dirty="0">
                <a:solidFill>
                  <a:srgbClr val="000000"/>
                </a:solidFill>
              </a:rPr>
              <a:t>t-1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t-1</a:t>
            </a:r>
            <a:r>
              <a:rPr lang="en-GB" sz="2000" i="1" dirty="0">
                <a:solidFill>
                  <a:srgbClr val="000000"/>
                </a:solidFill>
              </a:rPr>
              <a:t> ) P(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t-1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| e</a:t>
            </a:r>
            <a:r>
              <a:rPr lang="en-GB" sz="2000" i="1" baseline="-25000" dirty="0">
                <a:solidFill>
                  <a:srgbClr val="000000"/>
                </a:solidFill>
              </a:rPr>
              <a:t>0:t-1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>
                <a:solidFill>
                  <a:srgbClr val="000000"/>
                </a:solidFill>
              </a:rPr>
              <a:t>b</a:t>
            </a:r>
            <a:r>
              <a:rPr lang="en-GB" sz="2000" i="1" baseline="-25000" dirty="0">
                <a:solidFill>
                  <a:srgbClr val="000000"/>
                </a:solidFill>
              </a:rPr>
              <a:t>k+1:t</a:t>
            </a:r>
            <a:r>
              <a:rPr lang="en-GB" sz="2000" i="1" dirty="0">
                <a:solidFill>
                  <a:srgbClr val="000000"/>
                </a:solidFill>
              </a:rPr>
              <a:t> = </a:t>
            </a:r>
            <a:r>
              <a:rPr lang="en-GB" sz="2000" b="1" i="1" dirty="0" smtClean="0">
                <a:solidFill>
                  <a:srgbClr val="000000"/>
                </a:solidFill>
              </a:rPr>
              <a:t>P</a:t>
            </a:r>
            <a:r>
              <a:rPr lang="en-GB" sz="2000" i="1" dirty="0" smtClean="0">
                <a:solidFill>
                  <a:srgbClr val="000000"/>
                </a:solidFill>
              </a:rPr>
              <a:t>(</a:t>
            </a:r>
            <a:r>
              <a:rPr lang="en-GB" sz="2000" b="1" i="1" dirty="0" smtClean="0">
                <a:solidFill>
                  <a:srgbClr val="000000"/>
                </a:solidFill>
              </a:rPr>
              <a:t>e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k+1:t</a:t>
            </a:r>
            <a:r>
              <a:rPr lang="en-GB" sz="2000" b="1" i="1" dirty="0" smtClean="0">
                <a:solidFill>
                  <a:srgbClr val="000000"/>
                </a:solidFill>
              </a:rPr>
              <a:t> |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t</a:t>
            </a:r>
            <a:r>
              <a:rPr lang="en-GB" sz="2000" i="1" dirty="0">
                <a:solidFill>
                  <a:srgbClr val="000000"/>
                </a:solidFill>
              </a:rPr>
              <a:t>) =  ∑x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b="1" i="1" dirty="0">
                <a:solidFill>
                  <a:srgbClr val="000000"/>
                </a:solidFill>
              </a:rPr>
              <a:t>e</a:t>
            </a:r>
            <a:r>
              <a:rPr lang="en-GB" sz="2000" i="1" baseline="-25000" dirty="0">
                <a:solidFill>
                  <a:srgbClr val="000000"/>
                </a:solidFill>
              </a:rPr>
              <a:t>k+2</a:t>
            </a:r>
            <a:r>
              <a:rPr lang="en-GB" sz="2000" i="1" dirty="0">
                <a:solidFill>
                  <a:srgbClr val="000000"/>
                </a:solidFill>
              </a:rPr>
              <a:t>:t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|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) </a:t>
            </a: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dirty="0">
                <a:solidFill>
                  <a:srgbClr val="000000"/>
                </a:solidFill>
              </a:rPr>
              <a:t> | </a:t>
            </a:r>
            <a:r>
              <a:rPr lang="en-GB" sz="2000" b="1" i="1" dirty="0" err="1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>
                <a:solidFill>
                  <a:srgbClr val="000000"/>
                </a:solidFill>
              </a:rPr>
              <a:t>k</a:t>
            </a:r>
            <a:r>
              <a:rPr lang="en-GB" sz="2000" dirty="0">
                <a:solidFill>
                  <a:srgbClr val="000000"/>
                </a:solidFill>
              </a:rPr>
              <a:t>)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  They can now be expressed as column vectors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>
                <a:solidFill>
                  <a:srgbClr val="000000"/>
                </a:solidFill>
              </a:rPr>
              <a:t>f</a:t>
            </a:r>
            <a:r>
              <a:rPr lang="en-GB" sz="2000" i="1" baseline="-25000" dirty="0">
                <a:solidFill>
                  <a:srgbClr val="000000"/>
                </a:solidFill>
              </a:rPr>
              <a:t>0:t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= </a:t>
            </a:r>
            <a:r>
              <a:rPr lang="en-GB" sz="2000" i="1" dirty="0">
                <a:solidFill>
                  <a:srgbClr val="000000"/>
                </a:solidFill>
              </a:rPr>
              <a:t>α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dirty="0" err="1">
                <a:solidFill>
                  <a:srgbClr val="000000"/>
                </a:solidFill>
              </a:rPr>
              <a:t>O</a:t>
            </a:r>
            <a:r>
              <a:rPr lang="en-GB" sz="2000" i="1" baseline="-25000" dirty="0" err="1">
                <a:solidFill>
                  <a:srgbClr val="000000"/>
                </a:solidFill>
              </a:rPr>
              <a:t>t</a:t>
            </a:r>
            <a:r>
              <a:rPr lang="en-GB" sz="2000" b="1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T</a:t>
            </a:r>
            <a:r>
              <a:rPr lang="en-GB" sz="2000" baseline="30000" dirty="0">
                <a:solidFill>
                  <a:srgbClr val="000000"/>
                </a:solidFill>
              </a:rPr>
              <a:t>T </a:t>
            </a:r>
            <a:r>
              <a:rPr lang="en-GB" sz="2000" b="1" i="1" dirty="0">
                <a:solidFill>
                  <a:srgbClr val="000000"/>
                </a:solidFill>
              </a:rPr>
              <a:t>f</a:t>
            </a:r>
            <a:r>
              <a:rPr lang="en-GB" sz="2000" i="1" baseline="-25000" dirty="0">
                <a:solidFill>
                  <a:srgbClr val="000000"/>
                </a:solidFill>
              </a:rPr>
              <a:t>0:t-1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>
                <a:solidFill>
                  <a:srgbClr val="000000"/>
                </a:solidFill>
              </a:rPr>
              <a:t>b</a:t>
            </a:r>
            <a:r>
              <a:rPr lang="en-GB" sz="2000" i="1" baseline="-25000" dirty="0">
                <a:solidFill>
                  <a:srgbClr val="000000"/>
                </a:solidFill>
              </a:rPr>
              <a:t>k+1:t  </a:t>
            </a:r>
            <a:r>
              <a:rPr lang="en-GB" sz="2000" b="1" i="1" dirty="0">
                <a:solidFill>
                  <a:srgbClr val="000000"/>
                </a:solidFill>
              </a:rPr>
              <a:t>= </a:t>
            </a:r>
            <a:r>
              <a:rPr lang="en-GB" sz="2000" i="1" dirty="0">
                <a:solidFill>
                  <a:srgbClr val="000000"/>
                </a:solidFill>
              </a:rPr>
              <a:t>T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dirty="0">
                <a:solidFill>
                  <a:srgbClr val="000000"/>
                </a:solidFill>
              </a:rPr>
              <a:t>O</a:t>
            </a:r>
            <a:r>
              <a:rPr lang="en-GB" sz="2000" i="1" baseline="-25000" dirty="0">
                <a:solidFill>
                  <a:srgbClr val="000000"/>
                </a:solidFill>
              </a:rPr>
              <a:t>k+1</a:t>
            </a:r>
            <a:r>
              <a:rPr lang="en-GB" sz="2000" b="1" i="1" dirty="0">
                <a:solidFill>
                  <a:srgbClr val="000000"/>
                </a:solidFill>
              </a:rPr>
              <a:t> b</a:t>
            </a:r>
            <a:r>
              <a:rPr lang="en-GB" sz="2000" i="1" baseline="-25000" dirty="0">
                <a:solidFill>
                  <a:srgbClr val="000000"/>
                </a:solidFill>
              </a:rPr>
              <a:t>k+2:t</a:t>
            </a:r>
          </a:p>
          <a:p>
            <a:pPr marL="339725" indent="-339725">
              <a:spcBef>
                <a:spcPts val="15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Where </a:t>
            </a:r>
            <a:r>
              <a:rPr lang="en-GB" sz="2400" i="1" dirty="0">
                <a:solidFill>
                  <a:srgbClr val="000000"/>
                </a:solidFill>
              </a:rPr>
              <a:t>T</a:t>
            </a:r>
            <a:r>
              <a:rPr lang="en-GB" sz="2400" i="1" baseline="30000" dirty="0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 is the transpose of matrix 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Inference in  HMM</a:t>
            </a: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250825" y="1052513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The </a:t>
            </a:r>
            <a:r>
              <a:rPr lang="en-US" sz="2400" b="1">
                <a:solidFill>
                  <a:srgbClr val="000000"/>
                </a:solidFill>
              </a:rPr>
              <a:t>transpose</a:t>
            </a:r>
            <a:r>
              <a:rPr lang="en-US" sz="2400">
                <a:solidFill>
                  <a:srgbClr val="000000"/>
                </a:solidFill>
              </a:rPr>
              <a:t> of a </a:t>
            </a:r>
            <a:r>
              <a:rPr lang="en-US" sz="2400">
                <a:solidFill>
                  <a:srgbClr val="000000"/>
                </a:solidFill>
                <a:hlinkClick r:id="rId3" tooltip="Matrix (mathematics)"/>
              </a:rPr>
              <a:t>matrix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000000"/>
                </a:solidFill>
              </a:rPr>
              <a:t>A</a:t>
            </a:r>
            <a:r>
              <a:rPr lang="en-US" sz="2400">
                <a:solidFill>
                  <a:srgbClr val="000000"/>
                </a:solidFill>
              </a:rPr>
              <a:t> is another matrix </a:t>
            </a:r>
            <a:r>
              <a:rPr lang="en-US" sz="2400" b="1">
                <a:solidFill>
                  <a:srgbClr val="000000"/>
                </a:solidFill>
              </a:rPr>
              <a:t>A</a:t>
            </a:r>
            <a:r>
              <a:rPr lang="en-US" sz="2400" baseline="30000">
                <a:solidFill>
                  <a:srgbClr val="000000"/>
                </a:solidFill>
              </a:rPr>
              <a:t>T</a:t>
            </a:r>
            <a:r>
              <a:rPr lang="en-US" sz="2400">
                <a:solidFill>
                  <a:srgbClr val="000000"/>
                </a:solidFill>
              </a:rPr>
              <a:t> created by any one of the following equivalent actions: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write the rows of </a:t>
            </a:r>
            <a:r>
              <a:rPr lang="en-US" sz="2000" b="1">
                <a:solidFill>
                  <a:srgbClr val="000000"/>
                </a:solidFill>
              </a:rPr>
              <a:t>A</a:t>
            </a:r>
            <a:r>
              <a:rPr lang="en-US" sz="2000">
                <a:solidFill>
                  <a:srgbClr val="000000"/>
                </a:solidFill>
              </a:rPr>
              <a:t> as the columns of </a:t>
            </a:r>
            <a:r>
              <a:rPr lang="en-US" sz="2000" b="1">
                <a:solidFill>
                  <a:srgbClr val="000000"/>
                </a:solidFill>
              </a:rPr>
              <a:t>A</a:t>
            </a:r>
            <a:r>
              <a:rPr lang="en-US" sz="2000" baseline="30000">
                <a:solidFill>
                  <a:srgbClr val="000000"/>
                </a:solidFill>
              </a:rPr>
              <a:t>T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write the columns of </a:t>
            </a:r>
            <a:r>
              <a:rPr lang="en-US" sz="2000" b="1">
                <a:solidFill>
                  <a:srgbClr val="000000"/>
                </a:solidFill>
              </a:rPr>
              <a:t>A</a:t>
            </a:r>
            <a:r>
              <a:rPr lang="en-US" sz="2000">
                <a:solidFill>
                  <a:srgbClr val="000000"/>
                </a:solidFill>
              </a:rPr>
              <a:t> as the rows of </a:t>
            </a:r>
            <a:r>
              <a:rPr lang="en-US" sz="2000" b="1">
                <a:solidFill>
                  <a:srgbClr val="000000"/>
                </a:solidFill>
              </a:rPr>
              <a:t>A</a:t>
            </a:r>
            <a:r>
              <a:rPr lang="en-US" sz="2000" baseline="30000">
                <a:solidFill>
                  <a:srgbClr val="000000"/>
                </a:solidFill>
              </a:rPr>
              <a:t>T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  <a:p>
            <a:pPr marL="339725" indent="-339725">
              <a:spcBef>
                <a:spcPts val="1500"/>
              </a:spcBef>
              <a:buFont typeface="Wingdings" pitchFamily="2" charset="2"/>
              <a:buChar char=""/>
            </a:pPr>
            <a:endParaRPr lang="en-GB" sz="2400">
              <a:solidFill>
                <a:srgbClr val="000000"/>
              </a:solidFill>
            </a:endParaRPr>
          </a:p>
        </p:txBody>
      </p:sp>
      <p:pic>
        <p:nvPicPr>
          <p:cNvPr id="130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675" y="3500438"/>
            <a:ext cx="27368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0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675" y="4924425"/>
            <a:ext cx="316865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i="1"/>
              <a:t>Rain</a:t>
            </a:r>
            <a:r>
              <a:rPr lang="en-GB" sz="3200"/>
              <a:t> Example: filtering</a:t>
            </a:r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179388" y="692150"/>
            <a:ext cx="8856662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Day 2: </a:t>
            </a:r>
            <a:r>
              <a:rPr lang="en-GB" sz="2000" dirty="0" smtClean="0">
                <a:solidFill>
                  <a:srgbClr val="000000"/>
                </a:solidFill>
              </a:rPr>
              <a:t>umbrella </a:t>
            </a:r>
            <a:r>
              <a:rPr lang="en-GB" sz="2000" dirty="0">
                <a:solidFill>
                  <a:srgbClr val="000000"/>
                </a:solidFill>
              </a:rPr>
              <a:t>appears (</a:t>
            </a:r>
            <a:r>
              <a:rPr lang="en-GB" sz="2000" i="1" dirty="0">
                <a:solidFill>
                  <a:srgbClr val="000000"/>
                </a:solidFill>
              </a:rPr>
              <a:t>u</a:t>
            </a:r>
            <a:r>
              <a:rPr lang="en-GB" sz="2000" i="1" baseline="-25000" dirty="0">
                <a:solidFill>
                  <a:srgbClr val="000000"/>
                </a:solidFill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), after having observed </a:t>
            </a:r>
            <a:r>
              <a:rPr lang="en-GB" sz="2000" i="1" dirty="0">
                <a:solidFill>
                  <a:srgbClr val="000000"/>
                </a:solidFill>
              </a:rPr>
              <a:t>u</a:t>
            </a:r>
            <a:r>
              <a:rPr lang="en-GB" sz="2000" i="1" baseline="-25000" dirty="0">
                <a:solidFill>
                  <a:srgbClr val="000000"/>
                </a:solidFill>
              </a:rPr>
              <a:t>1.  </a:t>
            </a:r>
            <a:r>
              <a:rPr lang="en-GB" sz="2000" dirty="0">
                <a:solidFill>
                  <a:srgbClr val="000000"/>
                </a:solidFill>
              </a:rPr>
              <a:t>We need</a:t>
            </a:r>
            <a:r>
              <a:rPr lang="en-GB" sz="2000" i="1" dirty="0">
                <a:solidFill>
                  <a:srgbClr val="000000"/>
                </a:solidFill>
              </a:rPr>
              <a:t> f</a:t>
            </a:r>
            <a:r>
              <a:rPr lang="en-GB" sz="2000" i="1" baseline="-25000" dirty="0">
                <a:solidFill>
                  <a:srgbClr val="000000"/>
                </a:solidFill>
              </a:rPr>
              <a:t>0:1</a:t>
            </a:r>
            <a:r>
              <a:rPr lang="en-GB" sz="2000" i="1" dirty="0">
                <a:solidFill>
                  <a:srgbClr val="000000"/>
                </a:solidFill>
              </a:rPr>
              <a:t>, T</a:t>
            </a:r>
            <a:r>
              <a:rPr lang="en-GB" sz="2000" i="1" baseline="30000" dirty="0">
                <a:solidFill>
                  <a:srgbClr val="000000"/>
                </a:solidFill>
              </a:rPr>
              <a:t>T</a:t>
            </a:r>
            <a:r>
              <a:rPr lang="en-GB" sz="2000" baseline="30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and </a:t>
            </a:r>
            <a:r>
              <a:rPr lang="en-GB" sz="2000" i="1" dirty="0">
                <a:solidFill>
                  <a:srgbClr val="000000"/>
                </a:solidFill>
              </a:rPr>
              <a:t>O</a:t>
            </a:r>
            <a:r>
              <a:rPr lang="en-GB" sz="2000" i="1" baseline="-25000" dirty="0">
                <a:solidFill>
                  <a:srgbClr val="000000"/>
                </a:solidFill>
              </a:rPr>
              <a:t>2</a:t>
            </a:r>
            <a:endParaRPr lang="en-US" sz="2000" i="1" baseline="-25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400" b="1" i="1" dirty="0">
              <a:solidFill>
                <a:srgbClr val="000000"/>
              </a:solidFill>
            </a:endParaRPr>
          </a:p>
        </p:txBody>
      </p:sp>
      <p:sp>
        <p:nvSpPr>
          <p:cNvPr id="132100" name="Oval 4"/>
          <p:cNvSpPr>
            <a:spLocks noChangeArrowheads="1"/>
          </p:cNvSpPr>
          <p:nvPr/>
        </p:nvSpPr>
        <p:spPr bwMode="auto">
          <a:xfrm>
            <a:off x="1719263" y="2397125"/>
            <a:ext cx="1244600" cy="36036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 i="1">
                <a:solidFill>
                  <a:srgbClr val="000000"/>
                </a:solidFill>
              </a:rPr>
              <a:t>Rain</a:t>
            </a:r>
            <a:r>
              <a:rPr lang="en-GB" sz="1600" b="1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2101" name="Oval 5"/>
          <p:cNvSpPr>
            <a:spLocks noChangeArrowheads="1"/>
          </p:cNvSpPr>
          <p:nvPr/>
        </p:nvSpPr>
        <p:spPr bwMode="auto">
          <a:xfrm>
            <a:off x="4140200" y="2397125"/>
            <a:ext cx="1244600" cy="36036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 i="1">
                <a:solidFill>
                  <a:srgbClr val="000000"/>
                </a:solidFill>
              </a:rPr>
              <a:t>Rain</a:t>
            </a:r>
            <a:r>
              <a:rPr lang="en-GB" sz="16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2102" name="Oval 6"/>
          <p:cNvSpPr>
            <a:spLocks noChangeArrowheads="1"/>
          </p:cNvSpPr>
          <p:nvPr/>
        </p:nvSpPr>
        <p:spPr bwMode="auto">
          <a:xfrm>
            <a:off x="4140200" y="2998788"/>
            <a:ext cx="1244600" cy="360362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 i="1">
                <a:solidFill>
                  <a:srgbClr val="000000"/>
                </a:solidFill>
              </a:rPr>
              <a:t>Umbrella</a:t>
            </a:r>
            <a:r>
              <a:rPr lang="en-GB" sz="1600" b="1" i="1" baseline="-2500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132103" name="AutoShape 7"/>
          <p:cNvCxnSpPr>
            <a:cxnSpLocks noChangeShapeType="1"/>
            <a:stCxn id="132101" idx="4"/>
            <a:endCxn id="132102" idx="0"/>
          </p:cNvCxnSpPr>
          <p:nvPr/>
        </p:nvCxnSpPr>
        <p:spPr bwMode="auto">
          <a:xfrm>
            <a:off x="4762500" y="2757488"/>
            <a:ext cx="0" cy="241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2104" name="Oval 8"/>
          <p:cNvSpPr>
            <a:spLocks noChangeArrowheads="1"/>
          </p:cNvSpPr>
          <p:nvPr/>
        </p:nvSpPr>
        <p:spPr bwMode="auto">
          <a:xfrm>
            <a:off x="6423025" y="2338388"/>
            <a:ext cx="1244600" cy="360362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 i="1">
                <a:solidFill>
                  <a:srgbClr val="000000"/>
                </a:solidFill>
              </a:rPr>
              <a:t>Rain</a:t>
            </a:r>
            <a:r>
              <a:rPr lang="en-GB" sz="16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2105" name="Oval 9"/>
          <p:cNvSpPr>
            <a:spLocks noChangeArrowheads="1"/>
          </p:cNvSpPr>
          <p:nvPr/>
        </p:nvSpPr>
        <p:spPr bwMode="auto">
          <a:xfrm>
            <a:off x="6423025" y="2940050"/>
            <a:ext cx="1244600" cy="35877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 i="1">
                <a:solidFill>
                  <a:srgbClr val="000000"/>
                </a:solidFill>
              </a:rPr>
              <a:t>Umbrella</a:t>
            </a:r>
            <a:r>
              <a:rPr lang="en-GB" sz="1600" b="1" i="1" baseline="-2500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132106" name="AutoShape 10"/>
          <p:cNvCxnSpPr>
            <a:cxnSpLocks noChangeShapeType="1"/>
            <a:stCxn id="132104" idx="4"/>
            <a:endCxn id="132105" idx="0"/>
          </p:cNvCxnSpPr>
          <p:nvPr/>
        </p:nvCxnSpPr>
        <p:spPr bwMode="auto">
          <a:xfrm>
            <a:off x="7045325" y="2698750"/>
            <a:ext cx="0" cy="241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2107" name="AutoShape 11"/>
          <p:cNvCxnSpPr>
            <a:cxnSpLocks noChangeShapeType="1"/>
            <a:endCxn id="132100" idx="2"/>
          </p:cNvCxnSpPr>
          <p:nvPr/>
        </p:nvCxnSpPr>
        <p:spPr bwMode="auto">
          <a:xfrm flipV="1">
            <a:off x="1106488" y="2578100"/>
            <a:ext cx="612775" cy="31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2108" name="AutoShape 12"/>
          <p:cNvCxnSpPr>
            <a:cxnSpLocks noChangeShapeType="1"/>
            <a:stCxn id="132100" idx="6"/>
            <a:endCxn id="132101" idx="2"/>
          </p:cNvCxnSpPr>
          <p:nvPr/>
        </p:nvCxnSpPr>
        <p:spPr bwMode="auto">
          <a:xfrm>
            <a:off x="2963863" y="2578100"/>
            <a:ext cx="1176337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2109" name="AutoShape 13"/>
          <p:cNvCxnSpPr>
            <a:cxnSpLocks noChangeShapeType="1"/>
            <a:stCxn id="132101" idx="6"/>
            <a:endCxn id="132104" idx="2"/>
          </p:cNvCxnSpPr>
          <p:nvPr/>
        </p:nvCxnSpPr>
        <p:spPr bwMode="auto">
          <a:xfrm flipV="1">
            <a:off x="5384800" y="2517775"/>
            <a:ext cx="1038225" cy="603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2110" name="Text Box 14"/>
          <p:cNvSpPr txBox="1">
            <a:spLocks noChangeArrowheads="1"/>
          </p:cNvSpPr>
          <p:nvPr/>
        </p:nvSpPr>
        <p:spPr bwMode="auto">
          <a:xfrm>
            <a:off x="611188" y="1798638"/>
            <a:ext cx="1217612" cy="55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TRUE    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FALSE   0.5</a:t>
            </a:r>
          </a:p>
        </p:txBody>
      </p:sp>
      <p:sp>
        <p:nvSpPr>
          <p:cNvPr id="132111" name="Text Box 15"/>
          <p:cNvSpPr txBox="1">
            <a:spLocks noChangeArrowheads="1"/>
          </p:cNvSpPr>
          <p:nvPr/>
        </p:nvSpPr>
        <p:spPr bwMode="auto">
          <a:xfrm>
            <a:off x="4140200" y="1257300"/>
            <a:ext cx="346075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0.5</a:t>
            </a:r>
          </a:p>
        </p:txBody>
      </p:sp>
      <p:cxnSp>
        <p:nvCxnSpPr>
          <p:cNvPr id="132112" name="AutoShape 16"/>
          <p:cNvCxnSpPr>
            <a:cxnSpLocks noChangeShapeType="1"/>
            <a:stCxn id="132110" idx="3"/>
            <a:endCxn id="132111" idx="1"/>
          </p:cNvCxnSpPr>
          <p:nvPr/>
        </p:nvCxnSpPr>
        <p:spPr bwMode="auto">
          <a:xfrm flipV="1">
            <a:off x="1781175" y="1449388"/>
            <a:ext cx="2359025" cy="5810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2113" name="Text Box 17"/>
          <p:cNvSpPr txBox="1">
            <a:spLocks noChangeArrowheads="1"/>
          </p:cNvSpPr>
          <p:nvPr/>
        </p:nvSpPr>
        <p:spPr bwMode="auto">
          <a:xfrm>
            <a:off x="3932238" y="1978025"/>
            <a:ext cx="1106487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0.818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0.182</a:t>
            </a:r>
          </a:p>
        </p:txBody>
      </p:sp>
      <p:cxnSp>
        <p:nvCxnSpPr>
          <p:cNvPr id="132114" name="AutoShape 18"/>
          <p:cNvCxnSpPr>
            <a:cxnSpLocks noChangeShapeType="1"/>
            <a:stCxn id="132111" idx="2"/>
            <a:endCxn id="132113" idx="0"/>
          </p:cNvCxnSpPr>
          <p:nvPr/>
        </p:nvCxnSpPr>
        <p:spPr bwMode="auto">
          <a:xfrm>
            <a:off x="4313238" y="1643063"/>
            <a:ext cx="173037" cy="33496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8313" y="4221163"/>
            <a:ext cx="2417762" cy="933450"/>
            <a:chOff x="295" y="2659"/>
            <a:chExt cx="1523" cy="588"/>
          </a:xfrm>
        </p:grpSpPr>
        <p:pic>
          <p:nvPicPr>
            <p:cNvPr id="132116" name="Picture 20"/>
            <p:cNvPicPr preferRelativeResize="0"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04" y="2659"/>
              <a:ext cx="714" cy="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2117" name="Rectangle 21"/>
            <p:cNvSpPr>
              <a:spLocks noChangeArrowheads="1"/>
            </p:cNvSpPr>
            <p:nvPr/>
          </p:nvSpPr>
          <p:spPr bwMode="auto">
            <a:xfrm>
              <a:off x="295" y="2840"/>
              <a:ext cx="774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739775" lvl="1" indent="-282575">
                <a:spcBef>
                  <a:spcPts val="1500"/>
                </a:spcBef>
              </a:pPr>
              <a:r>
                <a:rPr lang="en-GB" sz="1600" b="1" i="1">
                  <a:solidFill>
                    <a:srgbClr val="000000"/>
                  </a:solidFill>
                </a:rPr>
                <a:t>T</a:t>
              </a:r>
              <a:r>
                <a:rPr lang="en-GB" sz="1600" b="1" i="1" baseline="30000">
                  <a:solidFill>
                    <a:srgbClr val="000000"/>
                  </a:solidFill>
                </a:rPr>
                <a:t>T</a:t>
              </a:r>
              <a:r>
                <a:rPr lang="en-GB" sz="1600" i="1">
                  <a:solidFill>
                    <a:srgbClr val="000000"/>
                  </a:solidFill>
                </a:rPr>
                <a:t> </a:t>
              </a:r>
              <a:r>
                <a:rPr lang="en-GB" sz="1600" i="1">
                  <a:solidFill>
                    <a:schemeClr val="tx1"/>
                  </a:solidFill>
                </a:rPr>
                <a:t>= </a:t>
              </a:r>
            </a:p>
          </p:txBody>
        </p:sp>
      </p:grpSp>
      <p:sp>
        <p:nvSpPr>
          <p:cNvPr id="132118" name="AutoShape 22"/>
          <p:cNvSpPr>
            <a:spLocks noChangeArrowheads="1"/>
          </p:cNvSpPr>
          <p:nvPr/>
        </p:nvSpPr>
        <p:spPr bwMode="auto">
          <a:xfrm>
            <a:off x="460375" y="3573463"/>
            <a:ext cx="2389188" cy="431800"/>
          </a:xfrm>
          <a:prstGeom prst="wedgeRoundRectCallout">
            <a:avLst>
              <a:gd name="adj1" fmla="val 11463"/>
              <a:gd name="adj2" fmla="val 13456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en-GB" sz="1600" i="1" dirty="0" smtClean="0">
                <a:solidFill>
                  <a:schemeClr val="tx1"/>
                </a:solidFill>
              </a:rPr>
              <a:t>P(rain</a:t>
            </a:r>
            <a:r>
              <a:rPr lang="en-GB" sz="16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1600" i="1" dirty="0" smtClean="0">
                <a:solidFill>
                  <a:schemeClr val="tx1"/>
                </a:solidFill>
              </a:rPr>
              <a:t> | </a:t>
            </a:r>
            <a:r>
              <a:rPr lang="en-GB" sz="1600" i="1" dirty="0" err="1" smtClean="0">
                <a:solidFill>
                  <a:schemeClr val="tx1"/>
                </a:solidFill>
              </a:rPr>
              <a:t>rain</a:t>
            </a:r>
            <a:r>
              <a:rPr lang="en-GB" sz="16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1600" i="1" dirty="0" smtClean="0">
                <a:solidFill>
                  <a:schemeClr val="tx1"/>
                </a:solidFill>
              </a:rPr>
              <a:t>)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132119" name="AutoShape 23"/>
          <p:cNvSpPr>
            <a:spLocks noChangeArrowheads="1"/>
          </p:cNvSpPr>
          <p:nvPr/>
        </p:nvSpPr>
        <p:spPr bwMode="auto">
          <a:xfrm>
            <a:off x="388938" y="5516563"/>
            <a:ext cx="2389187" cy="431800"/>
          </a:xfrm>
          <a:prstGeom prst="wedgeRoundRectCallout">
            <a:avLst>
              <a:gd name="adj1" fmla="val 20500"/>
              <a:gd name="adj2" fmla="val -16544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en-GB" sz="1600" i="1" dirty="0" smtClean="0">
                <a:solidFill>
                  <a:schemeClr val="tx1"/>
                </a:solidFill>
              </a:rPr>
              <a:t>P(</a:t>
            </a:r>
            <a:r>
              <a:rPr lang="en-GB" sz="16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600" i="1" dirty="0" smtClean="0">
                <a:solidFill>
                  <a:schemeClr val="tx1"/>
                </a:solidFill>
              </a:rPr>
              <a:t>rain</a:t>
            </a:r>
            <a:r>
              <a:rPr lang="en-GB" sz="16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1600" i="1" dirty="0" smtClean="0">
                <a:solidFill>
                  <a:schemeClr val="tx1"/>
                </a:solidFill>
              </a:rPr>
              <a:t> | </a:t>
            </a:r>
            <a:r>
              <a:rPr lang="en-GB" sz="1600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sz="1600" i="1" dirty="0" err="1" smtClean="0">
                <a:solidFill>
                  <a:schemeClr val="tx1"/>
                </a:solidFill>
              </a:rPr>
              <a:t>rain</a:t>
            </a:r>
            <a:r>
              <a:rPr lang="en-GB" sz="16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1600" i="1" dirty="0" smtClean="0">
                <a:solidFill>
                  <a:schemeClr val="tx1"/>
                </a:solidFill>
              </a:rPr>
              <a:t>)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132120" name="AutoShape 24"/>
          <p:cNvSpPr>
            <a:spLocks noChangeArrowheads="1"/>
          </p:cNvSpPr>
          <p:nvPr/>
        </p:nvSpPr>
        <p:spPr bwMode="auto">
          <a:xfrm>
            <a:off x="3276600" y="3644900"/>
            <a:ext cx="2459038" cy="431800"/>
          </a:xfrm>
          <a:prstGeom prst="wedgeRoundRectCallout">
            <a:avLst>
              <a:gd name="adj1" fmla="val -80602"/>
              <a:gd name="adj2" fmla="val 124634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en-GB" sz="1600" i="1" dirty="0" smtClean="0">
                <a:solidFill>
                  <a:schemeClr val="tx1"/>
                </a:solidFill>
              </a:rPr>
              <a:t>P(rain</a:t>
            </a:r>
            <a:r>
              <a:rPr lang="en-GB" sz="16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1600" i="1" dirty="0" smtClean="0">
                <a:solidFill>
                  <a:schemeClr val="tx1"/>
                </a:solidFill>
              </a:rPr>
              <a:t> | </a:t>
            </a:r>
            <a:r>
              <a:rPr lang="en-GB" sz="16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600" i="1" dirty="0" err="1" smtClean="0">
                <a:solidFill>
                  <a:schemeClr val="tx1"/>
                </a:solidFill>
              </a:rPr>
              <a:t>rain</a:t>
            </a:r>
            <a:r>
              <a:rPr lang="en-GB" sz="16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1600" i="1" dirty="0" smtClean="0">
                <a:solidFill>
                  <a:schemeClr val="tx1"/>
                </a:solidFill>
              </a:rPr>
              <a:t>)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132121" name="AutoShape 25"/>
          <p:cNvSpPr>
            <a:spLocks noChangeArrowheads="1"/>
          </p:cNvSpPr>
          <p:nvPr/>
        </p:nvSpPr>
        <p:spPr bwMode="auto">
          <a:xfrm>
            <a:off x="3181350" y="6165850"/>
            <a:ext cx="2254250" cy="431800"/>
          </a:xfrm>
          <a:prstGeom prst="wedgeRoundRectCallout">
            <a:avLst>
              <a:gd name="adj1" fmla="val -78449"/>
              <a:gd name="adj2" fmla="val -316546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en-GB" sz="1600" i="1" dirty="0" smtClean="0">
                <a:solidFill>
                  <a:schemeClr val="tx1"/>
                </a:solidFill>
              </a:rPr>
              <a:t>P(</a:t>
            </a:r>
            <a:r>
              <a:rPr lang="en-GB" sz="16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600" i="1" dirty="0" smtClean="0">
                <a:solidFill>
                  <a:schemeClr val="tx1"/>
                </a:solidFill>
              </a:rPr>
              <a:t>rain</a:t>
            </a:r>
            <a:r>
              <a:rPr lang="en-GB" sz="1600" i="1" baseline="-25000" dirty="0" smtClean="0">
                <a:solidFill>
                  <a:schemeClr val="tx1"/>
                </a:solidFill>
              </a:rPr>
              <a:t>t+1</a:t>
            </a:r>
            <a:r>
              <a:rPr lang="en-GB" sz="1600" i="1" dirty="0" smtClean="0">
                <a:solidFill>
                  <a:schemeClr val="tx1"/>
                </a:solidFill>
              </a:rPr>
              <a:t> | </a:t>
            </a:r>
            <a:r>
              <a:rPr lang="en-GB" sz="16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600" i="1" dirty="0" err="1" smtClean="0">
                <a:solidFill>
                  <a:schemeClr val="tx1"/>
                </a:solidFill>
              </a:rPr>
              <a:t>rain</a:t>
            </a:r>
            <a:r>
              <a:rPr lang="en-GB" sz="16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GB" sz="1600" i="1" dirty="0" smtClean="0">
                <a:solidFill>
                  <a:schemeClr val="tx1"/>
                </a:solidFill>
              </a:rPr>
              <a:t>)</a:t>
            </a:r>
            <a:endParaRPr lang="en-US" sz="1600" i="1" dirty="0">
              <a:solidFill>
                <a:schemeClr val="tx1"/>
              </a:solidFill>
            </a:endParaRP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580063" y="4725988"/>
            <a:ext cx="2362200" cy="828675"/>
            <a:chOff x="3515" y="2977"/>
            <a:chExt cx="1488" cy="522"/>
          </a:xfrm>
        </p:grpSpPr>
        <p:pic>
          <p:nvPicPr>
            <p:cNvPr id="132123" name="Picture 27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09" y="2977"/>
              <a:ext cx="694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2124" name="Rectangle 28"/>
            <p:cNvSpPr>
              <a:spLocks noChangeArrowheads="1"/>
            </p:cNvSpPr>
            <p:nvPr/>
          </p:nvSpPr>
          <p:spPr bwMode="auto">
            <a:xfrm>
              <a:off x="3515" y="3067"/>
              <a:ext cx="696" cy="2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739775" lvl="1" indent="-282575">
                <a:spcBef>
                  <a:spcPts val="1500"/>
                </a:spcBef>
              </a:pPr>
              <a:r>
                <a:rPr lang="en-GB" sz="2000" b="1" i="1">
                  <a:solidFill>
                    <a:srgbClr val="000000"/>
                  </a:solidFill>
                </a:rPr>
                <a:t>O</a:t>
              </a:r>
              <a:r>
                <a:rPr lang="en-GB" sz="2000" b="1" i="1" baseline="-25000">
                  <a:solidFill>
                    <a:srgbClr val="000000"/>
                  </a:solidFill>
                </a:rPr>
                <a:t>2</a:t>
              </a:r>
              <a:r>
                <a:rPr lang="en-GB" sz="2000" i="1">
                  <a:solidFill>
                    <a:srgbClr val="000000"/>
                  </a:solidFill>
                </a:rPr>
                <a:t> =</a:t>
              </a:r>
              <a:endParaRPr lang="en-GB" sz="2000" i="1">
                <a:solidFill>
                  <a:schemeClr val="tx1"/>
                </a:solidFill>
              </a:endParaRPr>
            </a:p>
          </p:txBody>
        </p:sp>
      </p:grpSp>
      <p:sp>
        <p:nvSpPr>
          <p:cNvPr id="132125" name="AutoShape 29"/>
          <p:cNvSpPr>
            <a:spLocks noChangeArrowheads="1"/>
          </p:cNvSpPr>
          <p:nvPr/>
        </p:nvSpPr>
        <p:spPr bwMode="auto">
          <a:xfrm>
            <a:off x="7512050" y="3933825"/>
            <a:ext cx="1743075" cy="431800"/>
          </a:xfrm>
          <a:prstGeom prst="wedgeRoundRectCallout">
            <a:avLst>
              <a:gd name="adj1" fmla="val -68944"/>
              <a:gd name="adj2" fmla="val 158824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en-GB" sz="1600" i="1" dirty="0">
                <a:solidFill>
                  <a:schemeClr val="tx1"/>
                </a:solidFill>
              </a:rPr>
              <a:t>P(u</a:t>
            </a:r>
            <a:r>
              <a:rPr lang="en-GB" sz="1600" i="1" baseline="-25000" dirty="0">
                <a:solidFill>
                  <a:schemeClr val="tx1"/>
                </a:solidFill>
              </a:rPr>
              <a:t>2</a:t>
            </a:r>
            <a:r>
              <a:rPr lang="en-GB" sz="1600" i="1" dirty="0">
                <a:solidFill>
                  <a:schemeClr val="tx1"/>
                </a:solidFill>
              </a:rPr>
              <a:t> | </a:t>
            </a:r>
            <a:r>
              <a:rPr lang="en-GB" sz="1600" i="1" dirty="0" smtClean="0">
                <a:solidFill>
                  <a:schemeClr val="tx1"/>
                </a:solidFill>
              </a:rPr>
              <a:t>rain</a:t>
            </a:r>
            <a:r>
              <a:rPr lang="en-GB" sz="1600" i="1" baseline="-25000" dirty="0" smtClean="0">
                <a:solidFill>
                  <a:schemeClr val="tx1"/>
                </a:solidFill>
              </a:rPr>
              <a:t>2</a:t>
            </a:r>
            <a:r>
              <a:rPr lang="en-GB" sz="1600" i="1" dirty="0" smtClean="0">
                <a:solidFill>
                  <a:schemeClr val="tx1"/>
                </a:solidFill>
              </a:rPr>
              <a:t>)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132126" name="AutoShape 30"/>
          <p:cNvSpPr>
            <a:spLocks noChangeArrowheads="1"/>
          </p:cNvSpPr>
          <p:nvPr/>
        </p:nvSpPr>
        <p:spPr bwMode="auto">
          <a:xfrm>
            <a:off x="6804025" y="5949950"/>
            <a:ext cx="2152650" cy="431800"/>
          </a:xfrm>
          <a:prstGeom prst="wedgeRoundRectCallout">
            <a:avLst>
              <a:gd name="adj1" fmla="val -16005"/>
              <a:gd name="adj2" fmla="val -17352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en-GB" sz="1600" i="1" dirty="0">
                <a:solidFill>
                  <a:schemeClr val="tx1"/>
                </a:solidFill>
              </a:rPr>
              <a:t>P(u</a:t>
            </a:r>
            <a:r>
              <a:rPr lang="en-GB" sz="1600" i="1" baseline="-25000" dirty="0">
                <a:solidFill>
                  <a:schemeClr val="tx1"/>
                </a:solidFill>
              </a:rPr>
              <a:t>2</a:t>
            </a:r>
            <a:r>
              <a:rPr lang="en-GB" sz="1600" i="1" dirty="0">
                <a:solidFill>
                  <a:schemeClr val="tx1"/>
                </a:solidFill>
              </a:rPr>
              <a:t> | </a:t>
            </a:r>
            <a:r>
              <a:rPr lang="en-GB" sz="16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600" i="1" dirty="0" smtClean="0">
                <a:solidFill>
                  <a:schemeClr val="tx1"/>
                </a:solidFill>
              </a:rPr>
              <a:t>rain</a:t>
            </a:r>
            <a:r>
              <a:rPr lang="en-GB" sz="1600" i="1" baseline="-25000" dirty="0" smtClean="0">
                <a:solidFill>
                  <a:schemeClr val="tx1"/>
                </a:solidFill>
              </a:rPr>
              <a:t>2</a:t>
            </a:r>
            <a:r>
              <a:rPr lang="en-GB" sz="1600" i="1" dirty="0" smtClean="0">
                <a:solidFill>
                  <a:schemeClr val="tx1"/>
                </a:solidFill>
              </a:rPr>
              <a:t> </a:t>
            </a:r>
            <a:r>
              <a:rPr lang="en-GB" sz="1600" i="1" dirty="0">
                <a:solidFill>
                  <a:schemeClr val="tx1"/>
                </a:solidFill>
              </a:rPr>
              <a:t>)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132127" name="AutoShape 31"/>
          <p:cNvSpPr>
            <a:spLocks noChangeArrowheads="1"/>
          </p:cNvSpPr>
          <p:nvPr/>
        </p:nvSpPr>
        <p:spPr bwMode="auto">
          <a:xfrm>
            <a:off x="5148263" y="1268413"/>
            <a:ext cx="2808287" cy="720725"/>
          </a:xfrm>
          <a:prstGeom prst="wedgeRoundRectCallout">
            <a:avLst>
              <a:gd name="adj1" fmla="val -69106"/>
              <a:gd name="adj2" fmla="val 5154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en-GB" sz="1800" b="1" i="1" dirty="0">
                <a:solidFill>
                  <a:srgbClr val="000000"/>
                </a:solidFill>
              </a:rPr>
              <a:t>f</a:t>
            </a:r>
            <a:r>
              <a:rPr lang="en-GB" sz="1800" i="1" baseline="-25000" dirty="0">
                <a:solidFill>
                  <a:srgbClr val="000000"/>
                </a:solidFill>
              </a:rPr>
              <a:t>0:t-1 =  </a:t>
            </a:r>
            <a:r>
              <a:rPr lang="en-GB" sz="1800" i="1" dirty="0" smtClean="0">
                <a:solidFill>
                  <a:srgbClr val="000000"/>
                </a:solidFill>
              </a:rPr>
              <a:t>P(rain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1800" i="1" dirty="0" smtClean="0">
                <a:solidFill>
                  <a:srgbClr val="000000"/>
                </a:solidFill>
              </a:rPr>
              <a:t>|u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1800" i="1" dirty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95000"/>
              </a:lnSpc>
            </a:pPr>
            <a:r>
              <a:rPr lang="en-GB" sz="1800" i="1" dirty="0">
                <a:solidFill>
                  <a:srgbClr val="000000"/>
                </a:solidFill>
              </a:rPr>
              <a:t>           P</a:t>
            </a:r>
            <a:r>
              <a:rPr lang="en-GB" sz="1800" i="1" dirty="0" smtClean="0">
                <a:solidFill>
                  <a:srgbClr val="000000"/>
                </a:solidFill>
              </a:rPr>
              <a:t>(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smtClean="0">
                <a:solidFill>
                  <a:srgbClr val="000000"/>
                </a:solidFill>
              </a:rPr>
              <a:t>rain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1800" i="1" dirty="0" smtClean="0">
                <a:solidFill>
                  <a:srgbClr val="000000"/>
                </a:solidFill>
              </a:rPr>
              <a:t>|u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1800" i="1" dirty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95000"/>
              </a:lnSpc>
            </a:pPr>
            <a:endParaRPr lang="en-US" sz="18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18" grpId="0" animBg="1"/>
      <p:bldP spid="132119" grpId="0" animBg="1"/>
      <p:bldP spid="132120" grpId="0" animBg="1"/>
      <p:bldP spid="132121" grpId="0" animBg="1"/>
      <p:bldP spid="132125" grpId="0" animBg="1"/>
      <p:bldP spid="132126" grpId="0" animBg="1"/>
      <p:bldP spid="13212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i="1"/>
              <a:t>Rain</a:t>
            </a:r>
            <a:r>
              <a:rPr lang="en-GB" sz="3200"/>
              <a:t> Example: filtering</a:t>
            </a:r>
          </a:p>
        </p:txBody>
      </p:sp>
      <p:sp>
        <p:nvSpPr>
          <p:cNvPr id="134147" name="Oval 3"/>
          <p:cNvSpPr>
            <a:spLocks noChangeArrowheads="1"/>
          </p:cNvSpPr>
          <p:nvPr/>
        </p:nvSpPr>
        <p:spPr bwMode="auto">
          <a:xfrm>
            <a:off x="1260475" y="5443538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4148" name="Oval 4"/>
          <p:cNvSpPr>
            <a:spLocks noChangeArrowheads="1"/>
          </p:cNvSpPr>
          <p:nvPr/>
        </p:nvSpPr>
        <p:spPr bwMode="auto">
          <a:xfrm>
            <a:off x="3779838" y="5443538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4149" name="Oval 5"/>
          <p:cNvSpPr>
            <a:spLocks noChangeArrowheads="1"/>
          </p:cNvSpPr>
          <p:nvPr/>
        </p:nvSpPr>
        <p:spPr bwMode="auto">
          <a:xfrm>
            <a:off x="3779838" y="6164263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134150" name="AutoShape 6"/>
          <p:cNvCxnSpPr>
            <a:cxnSpLocks noChangeShapeType="1"/>
            <a:stCxn id="134148" idx="4"/>
            <a:endCxn id="134149" idx="0"/>
          </p:cNvCxnSpPr>
          <p:nvPr/>
        </p:nvCxnSpPr>
        <p:spPr bwMode="auto">
          <a:xfrm>
            <a:off x="4427538" y="5875338"/>
            <a:ext cx="0" cy="2889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6156325" y="5372100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4152" name="Oval 8"/>
          <p:cNvSpPr>
            <a:spLocks noChangeArrowheads="1"/>
          </p:cNvSpPr>
          <p:nvPr/>
        </p:nvSpPr>
        <p:spPr bwMode="auto">
          <a:xfrm>
            <a:off x="6156325" y="6092825"/>
            <a:ext cx="1295400" cy="431800"/>
          </a:xfrm>
          <a:prstGeom prst="ellipse">
            <a:avLst/>
          </a:prstGeom>
          <a:solidFill>
            <a:srgbClr val="00CC00"/>
          </a:solidFill>
          <a:ln w="9398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134153" name="AutoShape 9"/>
          <p:cNvCxnSpPr>
            <a:cxnSpLocks noChangeShapeType="1"/>
            <a:stCxn id="134151" idx="4"/>
            <a:endCxn id="134152" idx="0"/>
          </p:cNvCxnSpPr>
          <p:nvPr/>
        </p:nvCxnSpPr>
        <p:spPr bwMode="auto">
          <a:xfrm>
            <a:off x="6804025" y="5803900"/>
            <a:ext cx="0" cy="2889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4154" name="AutoShape 10"/>
          <p:cNvCxnSpPr>
            <a:cxnSpLocks noChangeShapeType="1"/>
            <a:endCxn id="134147" idx="2"/>
          </p:cNvCxnSpPr>
          <p:nvPr/>
        </p:nvCxnSpPr>
        <p:spPr bwMode="auto">
          <a:xfrm flipV="1">
            <a:off x="623888" y="5659438"/>
            <a:ext cx="636587" cy="31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4155" name="AutoShape 11"/>
          <p:cNvCxnSpPr>
            <a:cxnSpLocks noChangeShapeType="1"/>
            <a:stCxn id="134147" idx="6"/>
            <a:endCxn id="134148" idx="2"/>
          </p:cNvCxnSpPr>
          <p:nvPr/>
        </p:nvCxnSpPr>
        <p:spPr bwMode="auto">
          <a:xfrm>
            <a:off x="2555875" y="5659438"/>
            <a:ext cx="1223963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4156" name="AutoShape 12"/>
          <p:cNvCxnSpPr>
            <a:cxnSpLocks noChangeShapeType="1"/>
            <a:stCxn id="134148" idx="6"/>
            <a:endCxn id="134151" idx="2"/>
          </p:cNvCxnSpPr>
          <p:nvPr/>
        </p:nvCxnSpPr>
        <p:spPr bwMode="auto">
          <a:xfrm flipV="1">
            <a:off x="5075238" y="5588000"/>
            <a:ext cx="1081087" cy="714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4157" name="Rectangle 13"/>
          <p:cNvSpPr>
            <a:spLocks noChangeArrowheads="1"/>
          </p:cNvSpPr>
          <p:nvPr/>
        </p:nvSpPr>
        <p:spPr bwMode="auto">
          <a:xfrm>
            <a:off x="179388" y="692150"/>
            <a:ext cx="8856662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Day 2: </a:t>
            </a:r>
            <a:r>
              <a:rPr lang="en-GB" sz="2000" dirty="0" err="1">
                <a:solidFill>
                  <a:srgbClr val="000000"/>
                </a:solidFill>
              </a:rPr>
              <a:t>umbella</a:t>
            </a:r>
            <a:r>
              <a:rPr lang="en-GB" sz="2000" dirty="0">
                <a:solidFill>
                  <a:srgbClr val="000000"/>
                </a:solidFill>
              </a:rPr>
              <a:t> appears (</a:t>
            </a:r>
            <a:r>
              <a:rPr lang="en-GB" sz="2000" i="1" dirty="0">
                <a:solidFill>
                  <a:srgbClr val="000000"/>
                </a:solidFill>
              </a:rPr>
              <a:t>u</a:t>
            </a:r>
            <a:r>
              <a:rPr lang="en-GB" sz="2000" i="1" baseline="-25000" dirty="0">
                <a:solidFill>
                  <a:srgbClr val="000000"/>
                </a:solidFill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). Thus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(R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dirty="0">
                <a:solidFill>
                  <a:srgbClr val="000000"/>
                </a:solidFill>
              </a:rPr>
              <a:t> | </a:t>
            </a:r>
            <a:r>
              <a:rPr lang="en-GB" sz="1800" b="1" i="1" dirty="0">
                <a:solidFill>
                  <a:srgbClr val="000000"/>
                </a:solidFill>
              </a:rPr>
              <a:t>e</a:t>
            </a:r>
            <a:r>
              <a:rPr lang="en-GB" sz="1800" i="1" baseline="-25000" dirty="0">
                <a:solidFill>
                  <a:srgbClr val="000000"/>
                </a:solidFill>
              </a:rPr>
              <a:t>0:t-1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800" i="1" dirty="0">
                <a:solidFill>
                  <a:srgbClr val="000000"/>
                </a:solidFill>
              </a:rPr>
              <a:t>) = </a:t>
            </a: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(R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dirty="0">
                <a:solidFill>
                  <a:srgbClr val="000000"/>
                </a:solidFill>
              </a:rPr>
              <a:t> | </a:t>
            </a:r>
            <a:r>
              <a:rPr lang="en-GB" sz="1800" i="1" dirty="0">
                <a:solidFill>
                  <a:srgbClr val="000000"/>
                </a:solidFill>
              </a:rPr>
              <a:t>u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800" i="1" dirty="0">
                <a:solidFill>
                  <a:srgbClr val="000000"/>
                </a:solidFill>
              </a:rPr>
              <a:t>) =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1800" i="1" baseline="-25000" dirty="0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en-GB" sz="1800" i="1" baseline="-5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(R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dirty="0">
                <a:solidFill>
                  <a:srgbClr val="000000"/>
                </a:solidFill>
              </a:rPr>
              <a:t> | </a:t>
            </a:r>
            <a:r>
              <a:rPr lang="en-GB" sz="1800" i="1" dirty="0">
                <a:solidFill>
                  <a:srgbClr val="000000"/>
                </a:solidFill>
              </a:rPr>
              <a:t>r</a:t>
            </a:r>
            <a:r>
              <a:rPr lang="en-GB" sz="1800" i="1" baseline="-25000" dirty="0">
                <a:solidFill>
                  <a:srgbClr val="000000"/>
                </a:solidFill>
              </a:rPr>
              <a:t>1 </a:t>
            </a:r>
            <a:r>
              <a:rPr lang="en-GB" sz="1800" i="1" dirty="0">
                <a:solidFill>
                  <a:srgbClr val="000000"/>
                </a:solidFill>
              </a:rPr>
              <a:t>) P(r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i="1" dirty="0">
                <a:solidFill>
                  <a:srgbClr val="000000"/>
                </a:solidFill>
              </a:rPr>
              <a:t>| u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i="1" dirty="0">
                <a:solidFill>
                  <a:srgbClr val="000000"/>
                </a:solidFill>
              </a:rPr>
              <a:t>) =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= &lt;0.7, 0.3&gt; * 0.818 + &lt;0.3,0.7&gt; * 0.182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~</a:t>
            </a:r>
            <a:r>
              <a:rPr lang="en-GB" sz="1800" i="1" dirty="0">
                <a:solidFill>
                  <a:srgbClr val="000000"/>
                </a:solidFill>
              </a:rPr>
              <a:t> &lt;0.627,0.373&gt;</a:t>
            </a:r>
          </a:p>
          <a:p>
            <a:pPr marL="339725" indent="-33972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This is exactly</a:t>
            </a:r>
            <a:r>
              <a:rPr lang="en-GB" sz="2000" i="1" dirty="0">
                <a:solidFill>
                  <a:srgbClr val="000000"/>
                </a:solidFill>
              </a:rPr>
              <a:t> T</a:t>
            </a:r>
            <a:r>
              <a:rPr lang="en-GB" sz="2000" i="1" baseline="30000" dirty="0">
                <a:solidFill>
                  <a:srgbClr val="000000"/>
                </a:solidFill>
              </a:rPr>
              <a:t>T *</a:t>
            </a:r>
            <a:r>
              <a:rPr lang="en-GB" sz="2000" i="1" dirty="0">
                <a:solidFill>
                  <a:srgbClr val="000000"/>
                </a:solidFill>
              </a:rPr>
              <a:t> f</a:t>
            </a:r>
            <a:r>
              <a:rPr lang="en-GB" sz="2000" i="1" baseline="-25000" dirty="0">
                <a:solidFill>
                  <a:srgbClr val="000000"/>
                </a:solidFill>
              </a:rPr>
              <a:t>0:1 </a:t>
            </a:r>
            <a:r>
              <a:rPr lang="en-GB" sz="2000" i="1" dirty="0">
                <a:solidFill>
                  <a:srgbClr val="000000"/>
                </a:solidFill>
              </a:rPr>
              <a:t>=  </a:t>
            </a:r>
          </a:p>
          <a:p>
            <a:pPr marL="339725" indent="-33972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= </a:t>
            </a:r>
            <a:r>
              <a:rPr lang="en-GB" sz="1800" i="1" dirty="0">
                <a:solidFill>
                  <a:srgbClr val="000000"/>
                </a:solidFill>
              </a:rPr>
              <a:t>&lt;</a:t>
            </a:r>
            <a:r>
              <a:rPr lang="en-GB" sz="1800" i="1" dirty="0" smtClean="0">
                <a:solidFill>
                  <a:schemeClr val="tx1"/>
                </a:solidFill>
              </a:rPr>
              <a:t>P(rain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2</a:t>
            </a:r>
            <a:r>
              <a:rPr lang="en-GB" sz="1800" i="1" dirty="0" smtClean="0">
                <a:solidFill>
                  <a:schemeClr val="tx1"/>
                </a:solidFill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| </a:t>
            </a:r>
            <a:r>
              <a:rPr lang="en-GB" sz="1800" i="1" dirty="0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)* </a:t>
            </a:r>
            <a:r>
              <a:rPr lang="en-GB" sz="1800" i="1" dirty="0" smtClean="0">
                <a:solidFill>
                  <a:schemeClr val="tx1"/>
                </a:solidFill>
              </a:rPr>
              <a:t>P(rain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| u</a:t>
            </a:r>
            <a:r>
              <a:rPr lang="en-GB" sz="1800" i="1" baseline="-25000" dirty="0">
                <a:solidFill>
                  <a:schemeClr val="tx1"/>
                </a:solidFill>
              </a:rPr>
              <a:t>1</a:t>
            </a:r>
            <a:r>
              <a:rPr lang="en-GB" sz="1800" i="1" dirty="0">
                <a:solidFill>
                  <a:schemeClr val="tx1"/>
                </a:solidFill>
              </a:rPr>
              <a:t> ) + </a:t>
            </a:r>
            <a:r>
              <a:rPr lang="en-GB" sz="1800" i="1" dirty="0" smtClean="0">
                <a:solidFill>
                  <a:schemeClr val="tx1"/>
                </a:solidFill>
              </a:rPr>
              <a:t>P(rain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2</a:t>
            </a:r>
            <a:r>
              <a:rPr lang="en-GB" sz="1800" i="1" dirty="0" smtClean="0">
                <a:solidFill>
                  <a:schemeClr val="tx1"/>
                </a:solidFill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| 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)* </a:t>
            </a:r>
            <a:r>
              <a:rPr lang="en-GB" sz="1800" i="1" dirty="0" smtClean="0">
                <a:solidFill>
                  <a:schemeClr val="tx1"/>
                </a:solidFill>
              </a:rPr>
              <a:t>P(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| u</a:t>
            </a:r>
            <a:r>
              <a:rPr lang="en-GB" sz="1800" i="1" baseline="-25000" dirty="0">
                <a:solidFill>
                  <a:schemeClr val="tx1"/>
                </a:solidFill>
              </a:rPr>
              <a:t>1</a:t>
            </a:r>
            <a:r>
              <a:rPr lang="en-GB" sz="1800" i="1" dirty="0">
                <a:solidFill>
                  <a:schemeClr val="tx1"/>
                </a:solidFill>
              </a:rPr>
              <a:t> ) , </a:t>
            </a:r>
          </a:p>
          <a:p>
            <a:pPr marL="339725" indent="-33972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i="1" dirty="0">
                <a:solidFill>
                  <a:schemeClr val="tx1"/>
                </a:solidFill>
              </a:rPr>
              <a:t> </a:t>
            </a:r>
            <a:r>
              <a:rPr lang="en-GB" sz="1800" i="1" dirty="0" smtClean="0">
                <a:solidFill>
                  <a:srgbClr val="000000"/>
                </a:solidFill>
              </a:rPr>
              <a:t>&lt;</a:t>
            </a:r>
            <a:r>
              <a:rPr lang="en-GB" sz="1800" i="1" dirty="0" smtClean="0">
                <a:solidFill>
                  <a:schemeClr val="tx1"/>
                </a:solidFill>
              </a:rPr>
              <a:t>P(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2</a:t>
            </a:r>
            <a:r>
              <a:rPr lang="en-GB" sz="1800" i="1" dirty="0" smtClean="0">
                <a:solidFill>
                  <a:schemeClr val="tx1"/>
                </a:solidFill>
              </a:rPr>
              <a:t> | 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)* P(rain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| u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) + P(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2</a:t>
            </a:r>
            <a:r>
              <a:rPr lang="en-GB" sz="1800" i="1" dirty="0" smtClean="0">
                <a:solidFill>
                  <a:schemeClr val="tx1"/>
                </a:solidFill>
              </a:rPr>
              <a:t> | 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)* P(</a:t>
            </a:r>
            <a:r>
              <a:rPr lang="en-GB" sz="1800" i="1" dirty="0" smtClean="0">
                <a:solidFill>
                  <a:schemeClr val="tx1"/>
                </a:solidFill>
                <a:cs typeface="Times New Roman" pitchFamily="18" charset="0"/>
              </a:rPr>
              <a:t>⌐ </a:t>
            </a:r>
            <a:r>
              <a:rPr lang="en-GB" sz="1800" i="1" dirty="0" smtClean="0">
                <a:solidFill>
                  <a:schemeClr val="tx1"/>
                </a:solidFill>
              </a:rPr>
              <a:t>rain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| u</a:t>
            </a:r>
            <a:r>
              <a:rPr lang="en-GB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GB" sz="1800" i="1" dirty="0" smtClean="0">
                <a:solidFill>
                  <a:schemeClr val="tx1"/>
                </a:solidFill>
              </a:rPr>
              <a:t> ) &gt;</a:t>
            </a:r>
            <a:endParaRPr lang="en-GB" sz="1800" i="1" dirty="0">
              <a:solidFill>
                <a:schemeClr val="tx1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800" i="1" dirty="0">
              <a:solidFill>
                <a:schemeClr val="tx1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i="1" baseline="-25000" dirty="0">
              <a:solidFill>
                <a:srgbClr val="000000"/>
              </a:solidFill>
            </a:endParaRPr>
          </a:p>
        </p:txBody>
      </p:sp>
      <p:sp>
        <p:nvSpPr>
          <p:cNvPr id="134158" name="Text Box 14"/>
          <p:cNvSpPr txBox="1">
            <a:spLocks noChangeArrowheads="1"/>
          </p:cNvSpPr>
          <p:nvPr/>
        </p:nvSpPr>
        <p:spPr bwMode="auto">
          <a:xfrm>
            <a:off x="107950" y="4724400"/>
            <a:ext cx="1349375" cy="612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TRUE    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FALSE   0.5</a:t>
            </a:r>
          </a:p>
        </p:txBody>
      </p:sp>
      <p:sp>
        <p:nvSpPr>
          <p:cNvPr id="134159" name="Text Box 15"/>
          <p:cNvSpPr txBox="1">
            <a:spLocks noChangeArrowheads="1"/>
          </p:cNvSpPr>
          <p:nvPr/>
        </p:nvSpPr>
        <p:spPr bwMode="auto">
          <a:xfrm>
            <a:off x="3779838" y="4075113"/>
            <a:ext cx="360362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</p:txBody>
      </p:sp>
      <p:cxnSp>
        <p:nvCxnSpPr>
          <p:cNvPr id="134160" name="AutoShape 16"/>
          <p:cNvCxnSpPr>
            <a:cxnSpLocks noChangeShapeType="1"/>
            <a:stCxn id="134158" idx="3"/>
            <a:endCxn id="134159" idx="1"/>
          </p:cNvCxnSpPr>
          <p:nvPr/>
        </p:nvCxnSpPr>
        <p:spPr bwMode="auto">
          <a:xfrm flipV="1">
            <a:off x="1457325" y="4335463"/>
            <a:ext cx="2322513" cy="6953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4161" name="Text Box 17"/>
          <p:cNvSpPr txBox="1">
            <a:spLocks noChangeArrowheads="1"/>
          </p:cNvSpPr>
          <p:nvPr/>
        </p:nvSpPr>
        <p:spPr bwMode="auto">
          <a:xfrm>
            <a:off x="3563938" y="4940300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0.818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0.182</a:t>
            </a:r>
          </a:p>
        </p:txBody>
      </p:sp>
      <p:cxnSp>
        <p:nvCxnSpPr>
          <p:cNvPr id="134162" name="AutoShape 18"/>
          <p:cNvCxnSpPr>
            <a:cxnSpLocks noChangeShapeType="1"/>
            <a:stCxn id="134159" idx="2"/>
            <a:endCxn id="134161" idx="0"/>
          </p:cNvCxnSpPr>
          <p:nvPr/>
        </p:nvCxnSpPr>
        <p:spPr bwMode="auto">
          <a:xfrm>
            <a:off x="3959225" y="4595813"/>
            <a:ext cx="180975" cy="3444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4163" name="Text Box 19"/>
          <p:cNvSpPr txBox="1">
            <a:spLocks noChangeArrowheads="1"/>
          </p:cNvSpPr>
          <p:nvPr/>
        </p:nvSpPr>
        <p:spPr bwMode="auto">
          <a:xfrm>
            <a:off x="6516688" y="4003675"/>
            <a:ext cx="6477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0.627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0.373</a:t>
            </a:r>
          </a:p>
        </p:txBody>
      </p:sp>
      <p:cxnSp>
        <p:nvCxnSpPr>
          <p:cNvPr id="134164" name="AutoShape 20"/>
          <p:cNvCxnSpPr>
            <a:cxnSpLocks noChangeShapeType="1"/>
            <a:stCxn id="134148" idx="7"/>
            <a:endCxn id="134163" idx="1"/>
          </p:cNvCxnSpPr>
          <p:nvPr/>
        </p:nvCxnSpPr>
        <p:spPr bwMode="auto">
          <a:xfrm flipV="1">
            <a:off x="4886325" y="4264025"/>
            <a:ext cx="1631950" cy="12414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Dynamic Bayesian Networks (DBN)</a:t>
            </a:r>
            <a:r>
              <a:rPr lang="ar-SA" sz="3200">
                <a:cs typeface="Times New Roman" pitchFamily="18" charset="0"/>
              </a:rPr>
              <a:t>‏</a:t>
            </a:r>
            <a:endParaRPr lang="en-GB" sz="320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79388" y="585788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DBN are an extension of Bayesian networks devised for reasoning under uncertainty in dynamic </a:t>
            </a:r>
            <a:r>
              <a:rPr lang="en-GB" sz="2400" dirty="0" smtClean="0">
                <a:solidFill>
                  <a:srgbClr val="000000"/>
                </a:solidFill>
              </a:rPr>
              <a:t>environments</a:t>
            </a:r>
            <a:endParaRPr lang="en-GB" sz="2400" dirty="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2844" y="1857364"/>
            <a:ext cx="8893175" cy="4319587"/>
            <a:chOff x="0" y="1557338"/>
            <a:chExt cx="8893175" cy="4319587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008063" y="1557338"/>
              <a:ext cx="1441450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Knows-Sub</a:t>
              </a:r>
              <a:r>
                <a:rPr lang="en-US" sz="1400" b="1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081088" y="5229225"/>
              <a:ext cx="1296987" cy="57626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Sub-Test</a:t>
              </a:r>
              <a:r>
                <a:rPr lang="en-US" sz="1400" b="1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144463" y="2349500"/>
              <a:ext cx="1331912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Knows-Add</a:t>
              </a:r>
              <a:r>
                <a:rPr lang="en-US" sz="1400" b="1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873250" y="3068638"/>
              <a:ext cx="890588" cy="46037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Morale</a:t>
              </a:r>
              <a:r>
                <a:rPr lang="en-US" sz="1400" b="1" baseline="-2500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9" name="AutoShape 7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flipV="1">
              <a:off x="811213" y="1817688"/>
              <a:ext cx="196850" cy="5318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0" y="4652963"/>
              <a:ext cx="1296988" cy="57626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Add-Test</a:t>
              </a:r>
              <a:r>
                <a:rPr lang="en-US" sz="1400" b="1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800225" y="4149725"/>
              <a:ext cx="1008063" cy="57626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Face </a:t>
              </a:r>
            </a:p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Obs</a:t>
              </a:r>
              <a:r>
                <a:rPr lang="en-US" sz="1400" b="1" baseline="-2500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12" name="AutoShape 12"/>
            <p:cNvCxnSpPr>
              <a:cxnSpLocks noChangeShapeType="1"/>
              <a:stCxn id="7" idx="4"/>
              <a:endCxn id="10" idx="0"/>
            </p:cNvCxnSpPr>
            <p:nvPr/>
          </p:nvCxnSpPr>
          <p:spPr bwMode="auto">
            <a:xfrm flipH="1">
              <a:off x="649288" y="2870200"/>
              <a:ext cx="161925" cy="1782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" name="AutoShape 13"/>
            <p:cNvCxnSpPr>
              <a:cxnSpLocks noChangeShapeType="1"/>
              <a:stCxn id="5" idx="4"/>
              <a:endCxn id="6" idx="0"/>
            </p:cNvCxnSpPr>
            <p:nvPr/>
          </p:nvCxnSpPr>
          <p:spPr bwMode="auto">
            <a:xfrm>
              <a:off x="1728788" y="2078038"/>
              <a:ext cx="1587" cy="31511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4" name="AutoShape 14"/>
            <p:cNvCxnSpPr>
              <a:cxnSpLocks noChangeShapeType="1"/>
              <a:stCxn id="8" idx="4"/>
              <a:endCxn id="11" idx="0"/>
            </p:cNvCxnSpPr>
            <p:nvPr/>
          </p:nvCxnSpPr>
          <p:spPr bwMode="auto">
            <a:xfrm flipH="1">
              <a:off x="2305050" y="3529013"/>
              <a:ext cx="14288" cy="620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3924300" y="1628775"/>
              <a:ext cx="1441450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Knows-Sub</a:t>
              </a:r>
              <a:r>
                <a:rPr lang="en-US" sz="1400" b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3997325" y="5300663"/>
              <a:ext cx="1296988" cy="57626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Add-Test</a:t>
              </a:r>
              <a:r>
                <a:rPr lang="en-US" sz="1400" b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3060700" y="2420938"/>
              <a:ext cx="1295400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Knows-Add</a:t>
              </a:r>
              <a:r>
                <a:rPr lang="en-US" sz="1400" b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4789488" y="3140075"/>
              <a:ext cx="890587" cy="46037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Morale</a:t>
              </a:r>
              <a:r>
                <a:rPr lang="en-US" sz="1400" b="1" baseline="-2500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19" name="AutoShape 1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flipV="1">
              <a:off x="3708400" y="1889125"/>
              <a:ext cx="215900" cy="5318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" name="Oval 22"/>
            <p:cNvSpPr>
              <a:spLocks noChangeArrowheads="1"/>
            </p:cNvSpPr>
            <p:nvPr/>
          </p:nvSpPr>
          <p:spPr bwMode="auto">
            <a:xfrm>
              <a:off x="2916238" y="4724400"/>
              <a:ext cx="1296987" cy="57626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Add-Test</a:t>
              </a:r>
              <a:r>
                <a:rPr lang="en-US" sz="1400" b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1" name="Oval 23"/>
            <p:cNvSpPr>
              <a:spLocks noChangeArrowheads="1"/>
            </p:cNvSpPr>
            <p:nvPr/>
          </p:nvSpPr>
          <p:spPr bwMode="auto">
            <a:xfrm>
              <a:off x="4716463" y="4221163"/>
              <a:ext cx="1008062" cy="57626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Face </a:t>
              </a:r>
            </a:p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Obs</a:t>
              </a:r>
              <a:r>
                <a:rPr lang="en-US" sz="1400" b="1" baseline="-2500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22" name="AutoShape 24"/>
            <p:cNvCxnSpPr>
              <a:cxnSpLocks noChangeShapeType="1"/>
              <a:stCxn id="17" idx="4"/>
              <a:endCxn id="20" idx="0"/>
            </p:cNvCxnSpPr>
            <p:nvPr/>
          </p:nvCxnSpPr>
          <p:spPr bwMode="auto">
            <a:xfrm flipH="1">
              <a:off x="3565525" y="2941638"/>
              <a:ext cx="142875" cy="17827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" name="AutoShape 25"/>
            <p:cNvCxnSpPr>
              <a:cxnSpLocks noChangeShapeType="1"/>
              <a:stCxn id="15" idx="4"/>
              <a:endCxn id="16" idx="0"/>
            </p:cNvCxnSpPr>
            <p:nvPr/>
          </p:nvCxnSpPr>
          <p:spPr bwMode="auto">
            <a:xfrm>
              <a:off x="4645025" y="2149475"/>
              <a:ext cx="1588" cy="31511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4" name="AutoShape 26"/>
            <p:cNvCxnSpPr>
              <a:cxnSpLocks noChangeShapeType="1"/>
              <a:stCxn id="18" idx="4"/>
              <a:endCxn id="21" idx="0"/>
            </p:cNvCxnSpPr>
            <p:nvPr/>
          </p:nvCxnSpPr>
          <p:spPr bwMode="auto">
            <a:xfrm flipH="1">
              <a:off x="5221288" y="3600450"/>
              <a:ext cx="14287" cy="6207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5" name="Oval 27"/>
            <p:cNvSpPr>
              <a:spLocks noChangeArrowheads="1"/>
            </p:cNvSpPr>
            <p:nvPr/>
          </p:nvSpPr>
          <p:spPr bwMode="auto">
            <a:xfrm>
              <a:off x="7092950" y="1557338"/>
              <a:ext cx="1441450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Knows-Sub</a:t>
              </a:r>
              <a:r>
                <a:rPr lang="en-US" sz="1400" b="1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6" name="Oval 28"/>
            <p:cNvSpPr>
              <a:spLocks noChangeArrowheads="1"/>
            </p:cNvSpPr>
            <p:nvPr/>
          </p:nvSpPr>
          <p:spPr bwMode="auto">
            <a:xfrm>
              <a:off x="7165975" y="5229225"/>
              <a:ext cx="1296988" cy="57626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Sub-Test</a:t>
              </a:r>
              <a:r>
                <a:rPr lang="en-US" sz="1400" b="1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7" name="Oval 29"/>
            <p:cNvSpPr>
              <a:spLocks noChangeArrowheads="1"/>
            </p:cNvSpPr>
            <p:nvPr/>
          </p:nvSpPr>
          <p:spPr bwMode="auto">
            <a:xfrm>
              <a:off x="6229350" y="2349500"/>
              <a:ext cx="1120775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Knows-Add</a:t>
              </a:r>
              <a:r>
                <a:rPr lang="en-US" sz="1400" b="1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8" name="Oval 30"/>
            <p:cNvSpPr>
              <a:spLocks noChangeArrowheads="1"/>
            </p:cNvSpPr>
            <p:nvPr/>
          </p:nvSpPr>
          <p:spPr bwMode="auto">
            <a:xfrm>
              <a:off x="7958138" y="3068638"/>
              <a:ext cx="890587" cy="46037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Morale</a:t>
              </a:r>
              <a:r>
                <a:rPr lang="en-US" sz="1400" b="1" baseline="-2500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29" name="AutoShape 31"/>
            <p:cNvCxnSpPr>
              <a:cxnSpLocks noChangeShapeType="1"/>
              <a:stCxn id="27" idx="0"/>
              <a:endCxn id="25" idx="2"/>
            </p:cNvCxnSpPr>
            <p:nvPr/>
          </p:nvCxnSpPr>
          <p:spPr bwMode="auto">
            <a:xfrm flipV="1">
              <a:off x="6789738" y="1817688"/>
              <a:ext cx="303212" cy="5318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0" name="Oval 34"/>
            <p:cNvSpPr>
              <a:spLocks noChangeArrowheads="1"/>
            </p:cNvSpPr>
            <p:nvPr/>
          </p:nvSpPr>
          <p:spPr bwMode="auto">
            <a:xfrm>
              <a:off x="6084888" y="4652963"/>
              <a:ext cx="1296987" cy="57626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Add-Test</a:t>
              </a:r>
              <a:r>
                <a:rPr lang="en-US" sz="1400" b="1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7885113" y="4149725"/>
              <a:ext cx="1008062" cy="57626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Face </a:t>
              </a:r>
            </a:p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Obs</a:t>
              </a:r>
              <a:r>
                <a:rPr lang="en-US" sz="1400" b="1" baseline="-2500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32" name="AutoShape 36"/>
            <p:cNvCxnSpPr>
              <a:cxnSpLocks noChangeShapeType="1"/>
              <a:stCxn id="27" idx="4"/>
              <a:endCxn id="30" idx="0"/>
            </p:cNvCxnSpPr>
            <p:nvPr/>
          </p:nvCxnSpPr>
          <p:spPr bwMode="auto">
            <a:xfrm flipH="1">
              <a:off x="6734175" y="2870200"/>
              <a:ext cx="55563" cy="1782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3" name="AutoShape 37"/>
            <p:cNvCxnSpPr>
              <a:cxnSpLocks noChangeShapeType="1"/>
              <a:stCxn id="25" idx="4"/>
              <a:endCxn id="26" idx="0"/>
            </p:cNvCxnSpPr>
            <p:nvPr/>
          </p:nvCxnSpPr>
          <p:spPr bwMode="auto">
            <a:xfrm>
              <a:off x="7813675" y="2078038"/>
              <a:ext cx="1588" cy="31511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4" name="AutoShape 38"/>
            <p:cNvCxnSpPr>
              <a:cxnSpLocks noChangeShapeType="1"/>
              <a:stCxn id="28" idx="4"/>
              <a:endCxn id="31" idx="0"/>
            </p:cNvCxnSpPr>
            <p:nvPr/>
          </p:nvCxnSpPr>
          <p:spPr bwMode="auto">
            <a:xfrm flipH="1">
              <a:off x="8389938" y="3529013"/>
              <a:ext cx="14287" cy="620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5" name="AutoShape 41"/>
            <p:cNvCxnSpPr>
              <a:cxnSpLocks noChangeShapeType="1"/>
              <a:stCxn id="5" idx="0"/>
              <a:endCxn id="15" idx="0"/>
            </p:cNvCxnSpPr>
            <p:nvPr/>
          </p:nvCxnSpPr>
          <p:spPr bwMode="auto">
            <a:xfrm rot="5400000" flipV="1">
              <a:off x="3151188" y="134938"/>
              <a:ext cx="71437" cy="2916237"/>
            </a:xfrm>
            <a:prstGeom prst="curvedConnector3">
              <a:avLst>
                <a:gd name="adj1" fmla="val -32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6" name="AutoShape 42"/>
            <p:cNvCxnSpPr>
              <a:cxnSpLocks noChangeShapeType="1"/>
              <a:stCxn id="15" idx="0"/>
              <a:endCxn id="25" idx="0"/>
            </p:cNvCxnSpPr>
            <p:nvPr/>
          </p:nvCxnSpPr>
          <p:spPr bwMode="auto">
            <a:xfrm rot="16200000">
              <a:off x="6193631" y="8732"/>
              <a:ext cx="71437" cy="3168650"/>
            </a:xfrm>
            <a:prstGeom prst="curvedConnector3">
              <a:avLst>
                <a:gd name="adj1" fmla="val 59110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7" name="AutoShape 43"/>
            <p:cNvCxnSpPr>
              <a:cxnSpLocks noChangeShapeType="1"/>
              <a:stCxn id="7" idx="6"/>
              <a:endCxn id="17" idx="2"/>
            </p:cNvCxnSpPr>
            <p:nvPr/>
          </p:nvCxnSpPr>
          <p:spPr bwMode="auto">
            <a:xfrm>
              <a:off x="1476375" y="2609850"/>
              <a:ext cx="1584325" cy="714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8" name="AutoShape 44"/>
            <p:cNvCxnSpPr>
              <a:cxnSpLocks noChangeShapeType="1"/>
              <a:stCxn id="17" idx="6"/>
              <a:endCxn id="27" idx="2"/>
            </p:cNvCxnSpPr>
            <p:nvPr/>
          </p:nvCxnSpPr>
          <p:spPr bwMode="auto">
            <a:xfrm flipV="1">
              <a:off x="4356100" y="2609850"/>
              <a:ext cx="1873250" cy="714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9" name="AutoShape 45"/>
            <p:cNvCxnSpPr>
              <a:cxnSpLocks noChangeShapeType="1"/>
              <a:stCxn id="8" idx="6"/>
              <a:endCxn id="18" idx="2"/>
            </p:cNvCxnSpPr>
            <p:nvPr/>
          </p:nvCxnSpPr>
          <p:spPr bwMode="auto">
            <a:xfrm>
              <a:off x="2763838" y="3298825"/>
              <a:ext cx="2025650" cy="714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0" name="AutoShape 46"/>
            <p:cNvCxnSpPr>
              <a:cxnSpLocks noChangeShapeType="1"/>
              <a:stCxn id="18" idx="6"/>
              <a:endCxn id="28" idx="2"/>
            </p:cNvCxnSpPr>
            <p:nvPr/>
          </p:nvCxnSpPr>
          <p:spPr bwMode="auto">
            <a:xfrm flipV="1">
              <a:off x="5680075" y="3298825"/>
              <a:ext cx="2278063" cy="714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1" name="AutoShape 47"/>
            <p:cNvCxnSpPr>
              <a:cxnSpLocks noChangeShapeType="1"/>
              <a:stCxn id="8" idx="7"/>
              <a:endCxn id="17" idx="3"/>
            </p:cNvCxnSpPr>
            <p:nvPr/>
          </p:nvCxnSpPr>
          <p:spPr bwMode="auto">
            <a:xfrm flipV="1">
              <a:off x="2633663" y="2865438"/>
              <a:ext cx="615950" cy="269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2" name="AutoShape 48"/>
            <p:cNvCxnSpPr>
              <a:cxnSpLocks noChangeShapeType="1"/>
              <a:stCxn id="18" idx="7"/>
              <a:endCxn id="27" idx="4"/>
            </p:cNvCxnSpPr>
            <p:nvPr/>
          </p:nvCxnSpPr>
          <p:spPr bwMode="auto">
            <a:xfrm flipV="1">
              <a:off x="5549900" y="2870200"/>
              <a:ext cx="1239838" cy="336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i="1"/>
              <a:t>Rain</a:t>
            </a:r>
            <a:r>
              <a:rPr lang="en-GB" sz="3200"/>
              <a:t> Example</a:t>
            </a:r>
          </a:p>
        </p:txBody>
      </p:sp>
      <p:sp>
        <p:nvSpPr>
          <p:cNvPr id="136195" name="Oval 3"/>
          <p:cNvSpPr>
            <a:spLocks noChangeArrowheads="1"/>
          </p:cNvSpPr>
          <p:nvPr/>
        </p:nvSpPr>
        <p:spPr bwMode="auto">
          <a:xfrm>
            <a:off x="1476375" y="5084763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6196" name="Oval 4"/>
          <p:cNvSpPr>
            <a:spLocks noChangeArrowheads="1"/>
          </p:cNvSpPr>
          <p:nvPr/>
        </p:nvSpPr>
        <p:spPr bwMode="auto">
          <a:xfrm>
            <a:off x="3995738" y="5084763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6197" name="Oval 5"/>
          <p:cNvSpPr>
            <a:spLocks noChangeArrowheads="1"/>
          </p:cNvSpPr>
          <p:nvPr/>
        </p:nvSpPr>
        <p:spPr bwMode="auto">
          <a:xfrm>
            <a:off x="3995738" y="6237288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136198" name="AutoShape 6"/>
          <p:cNvCxnSpPr>
            <a:cxnSpLocks noChangeShapeType="1"/>
            <a:stCxn id="136196" idx="4"/>
            <a:endCxn id="136197" idx="0"/>
          </p:cNvCxnSpPr>
          <p:nvPr/>
        </p:nvCxnSpPr>
        <p:spPr bwMode="auto">
          <a:xfrm>
            <a:off x="4643438" y="5516563"/>
            <a:ext cx="1587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6199" name="Oval 7"/>
          <p:cNvSpPr>
            <a:spLocks noChangeArrowheads="1"/>
          </p:cNvSpPr>
          <p:nvPr/>
        </p:nvSpPr>
        <p:spPr bwMode="auto">
          <a:xfrm>
            <a:off x="6372225" y="5013325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6200" name="Oval 8"/>
          <p:cNvSpPr>
            <a:spLocks noChangeArrowheads="1"/>
          </p:cNvSpPr>
          <p:nvPr/>
        </p:nvSpPr>
        <p:spPr bwMode="auto">
          <a:xfrm>
            <a:off x="6372225" y="6165850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136201" name="AutoShape 9"/>
          <p:cNvCxnSpPr>
            <a:cxnSpLocks noChangeShapeType="1"/>
            <a:stCxn id="136199" idx="4"/>
            <a:endCxn id="136200" idx="0"/>
          </p:cNvCxnSpPr>
          <p:nvPr/>
        </p:nvCxnSpPr>
        <p:spPr bwMode="auto">
          <a:xfrm>
            <a:off x="7019925" y="5445125"/>
            <a:ext cx="1588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6202" name="AutoShape 10"/>
          <p:cNvCxnSpPr>
            <a:cxnSpLocks noChangeShapeType="1"/>
            <a:endCxn id="136195" idx="2"/>
          </p:cNvCxnSpPr>
          <p:nvPr/>
        </p:nvCxnSpPr>
        <p:spPr bwMode="auto">
          <a:xfrm flipV="1">
            <a:off x="839788" y="5300663"/>
            <a:ext cx="636587" cy="31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6203" name="AutoShape 11"/>
          <p:cNvCxnSpPr>
            <a:cxnSpLocks noChangeShapeType="1"/>
            <a:stCxn id="136195" idx="6"/>
            <a:endCxn id="136196" idx="2"/>
          </p:cNvCxnSpPr>
          <p:nvPr/>
        </p:nvCxnSpPr>
        <p:spPr bwMode="auto">
          <a:xfrm>
            <a:off x="2771775" y="5300663"/>
            <a:ext cx="1223963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6204" name="AutoShape 12"/>
          <p:cNvCxnSpPr>
            <a:cxnSpLocks noChangeShapeType="1"/>
            <a:stCxn id="136196" idx="6"/>
            <a:endCxn id="136199" idx="2"/>
          </p:cNvCxnSpPr>
          <p:nvPr/>
        </p:nvCxnSpPr>
        <p:spPr bwMode="auto">
          <a:xfrm flipV="1">
            <a:off x="5291138" y="5229225"/>
            <a:ext cx="1081087" cy="714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6205" name="Rectangle 13"/>
          <p:cNvSpPr>
            <a:spLocks noChangeArrowheads="1"/>
          </p:cNvSpPr>
          <p:nvPr/>
        </p:nvSpPr>
        <p:spPr bwMode="auto">
          <a:xfrm>
            <a:off x="287338" y="692150"/>
            <a:ext cx="8856662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Updating this with evidence </a:t>
            </a:r>
            <a:r>
              <a:rPr lang="en-GB" sz="2000" dirty="0" smtClean="0">
                <a:solidFill>
                  <a:srgbClr val="000000"/>
                </a:solidFill>
              </a:rPr>
              <a:t>for </a:t>
            </a:r>
            <a:r>
              <a:rPr lang="en-GB" sz="2000" i="1" dirty="0">
                <a:solidFill>
                  <a:srgbClr val="000000"/>
                </a:solidFill>
              </a:rPr>
              <a:t>t =2</a:t>
            </a:r>
            <a:r>
              <a:rPr lang="en-GB" sz="2000" dirty="0">
                <a:solidFill>
                  <a:srgbClr val="000000"/>
                </a:solidFill>
              </a:rPr>
              <a:t> (umbrella appeared) gives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(R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dirty="0">
                <a:solidFill>
                  <a:srgbClr val="000000"/>
                </a:solidFill>
              </a:rPr>
              <a:t>| </a:t>
            </a:r>
            <a:r>
              <a:rPr lang="en-GB" sz="1800" i="1" dirty="0">
                <a:solidFill>
                  <a:srgbClr val="000000"/>
                </a:solidFill>
              </a:rPr>
              <a:t>u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dirty="0">
                <a:solidFill>
                  <a:srgbClr val="000000"/>
                </a:solidFill>
              </a:rPr>
              <a:t> , </a:t>
            </a:r>
            <a:r>
              <a:rPr lang="en-GB" sz="1800" i="1" dirty="0">
                <a:solidFill>
                  <a:srgbClr val="000000"/>
                </a:solidFill>
              </a:rPr>
              <a:t>u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i="1" dirty="0">
                <a:solidFill>
                  <a:srgbClr val="000000"/>
                </a:solidFill>
              </a:rPr>
              <a:t>) =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(u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b="1" i="1" dirty="0">
                <a:solidFill>
                  <a:srgbClr val="000000"/>
                </a:solidFill>
              </a:rPr>
              <a:t> </a:t>
            </a:r>
            <a:r>
              <a:rPr lang="en-GB" sz="1800" dirty="0">
                <a:solidFill>
                  <a:srgbClr val="000000"/>
                </a:solidFill>
              </a:rPr>
              <a:t>| </a:t>
            </a:r>
            <a:r>
              <a:rPr lang="en-GB" sz="1800" i="1" dirty="0">
                <a:solidFill>
                  <a:srgbClr val="000000"/>
                </a:solidFill>
              </a:rPr>
              <a:t>R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i="1" dirty="0">
                <a:solidFill>
                  <a:srgbClr val="000000"/>
                </a:solidFill>
              </a:rPr>
              <a:t>) </a:t>
            </a: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(R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dirty="0">
                <a:solidFill>
                  <a:srgbClr val="000000"/>
                </a:solidFill>
              </a:rPr>
              <a:t>| </a:t>
            </a:r>
            <a:r>
              <a:rPr lang="en-GB" sz="1800" i="1" dirty="0">
                <a:solidFill>
                  <a:srgbClr val="000000"/>
                </a:solidFill>
              </a:rPr>
              <a:t>u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i="1" dirty="0">
                <a:solidFill>
                  <a:srgbClr val="000000"/>
                </a:solidFill>
              </a:rPr>
              <a:t>) = 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α&lt;0.9, 0.2&gt;&lt;0.627,0.373&gt; = α&lt;0.565, 0.075&gt; ~ &lt;0.883, 0.117&gt; 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This is exactly </a:t>
            </a:r>
            <a:r>
              <a:rPr lang="en-GB" sz="2000" i="1" dirty="0">
                <a:solidFill>
                  <a:srgbClr val="000000"/>
                </a:solidFill>
              </a:rPr>
              <a:t>α</a:t>
            </a:r>
            <a:r>
              <a:rPr lang="en-GB" sz="2000" dirty="0">
                <a:solidFill>
                  <a:srgbClr val="000000"/>
                </a:solidFill>
              </a:rPr>
              <a:t>O</a:t>
            </a:r>
            <a:r>
              <a:rPr lang="en-GB" sz="2000" baseline="-25000" dirty="0">
                <a:solidFill>
                  <a:srgbClr val="000000"/>
                </a:solidFill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*[</a:t>
            </a:r>
            <a:r>
              <a:rPr lang="en-GB" sz="2000" i="1" dirty="0">
                <a:solidFill>
                  <a:srgbClr val="000000"/>
                </a:solidFill>
              </a:rPr>
              <a:t>T</a:t>
            </a:r>
            <a:r>
              <a:rPr lang="en-GB" sz="2000" i="1" baseline="30000" dirty="0">
                <a:solidFill>
                  <a:srgbClr val="000000"/>
                </a:solidFill>
              </a:rPr>
              <a:t>T</a:t>
            </a:r>
            <a:r>
              <a:rPr lang="en-GB" sz="2000" i="1" dirty="0">
                <a:solidFill>
                  <a:srgbClr val="000000"/>
                </a:solidFill>
              </a:rPr>
              <a:t> * </a:t>
            </a:r>
            <a:r>
              <a:rPr lang="en-GB" sz="2000" i="1" dirty="0">
                <a:solidFill>
                  <a:schemeClr val="tx1"/>
                </a:solidFill>
              </a:rPr>
              <a:t>f</a:t>
            </a:r>
            <a:r>
              <a:rPr lang="en-GB" sz="2000" i="1" baseline="-25000" dirty="0">
                <a:solidFill>
                  <a:schemeClr val="tx1"/>
                </a:solidFill>
              </a:rPr>
              <a:t>0:1</a:t>
            </a:r>
            <a:r>
              <a:rPr lang="en-GB" sz="2000" dirty="0">
                <a:solidFill>
                  <a:schemeClr val="tx1"/>
                </a:solidFill>
              </a:rPr>
              <a:t> ] = You do it as an </a:t>
            </a:r>
            <a:r>
              <a:rPr lang="en-GB" sz="2000" dirty="0" err="1">
                <a:solidFill>
                  <a:schemeClr val="tx1"/>
                </a:solidFill>
              </a:rPr>
              <a:t>excercise</a:t>
            </a:r>
            <a:endParaRPr lang="en-GB" sz="2000" dirty="0">
              <a:solidFill>
                <a:schemeClr val="tx1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chemeClr val="tx1"/>
                </a:solidFill>
              </a:rPr>
              <a:t>      </a:t>
            </a:r>
          </a:p>
        </p:txBody>
      </p:sp>
      <p:sp>
        <p:nvSpPr>
          <p:cNvPr id="136206" name="Text Box 14"/>
          <p:cNvSpPr txBox="1">
            <a:spLocks noChangeArrowheads="1"/>
          </p:cNvSpPr>
          <p:nvPr/>
        </p:nvSpPr>
        <p:spPr bwMode="auto">
          <a:xfrm>
            <a:off x="323850" y="4365625"/>
            <a:ext cx="1354138" cy="614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TRUE    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FALSE   0.5</a:t>
            </a:r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3995738" y="3716338"/>
            <a:ext cx="360362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</p:txBody>
      </p:sp>
      <p:cxnSp>
        <p:nvCxnSpPr>
          <p:cNvPr id="136208" name="AutoShape 16"/>
          <p:cNvCxnSpPr>
            <a:cxnSpLocks noChangeShapeType="1"/>
            <a:stCxn id="136206" idx="3"/>
            <a:endCxn id="136207" idx="1"/>
          </p:cNvCxnSpPr>
          <p:nvPr/>
        </p:nvCxnSpPr>
        <p:spPr bwMode="auto">
          <a:xfrm flipV="1">
            <a:off x="1677988" y="3976688"/>
            <a:ext cx="2317750" cy="6953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6209" name="Text Box 17"/>
          <p:cNvSpPr txBox="1">
            <a:spLocks noChangeArrowheads="1"/>
          </p:cNvSpPr>
          <p:nvPr/>
        </p:nvSpPr>
        <p:spPr bwMode="auto">
          <a:xfrm>
            <a:off x="3779838" y="4581525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0.818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0.182</a:t>
            </a:r>
          </a:p>
        </p:txBody>
      </p:sp>
      <p:cxnSp>
        <p:nvCxnSpPr>
          <p:cNvPr id="136210" name="AutoShape 18"/>
          <p:cNvCxnSpPr>
            <a:cxnSpLocks noChangeShapeType="1"/>
            <a:stCxn id="136207" idx="2"/>
            <a:endCxn id="136209" idx="0"/>
          </p:cNvCxnSpPr>
          <p:nvPr/>
        </p:nvCxnSpPr>
        <p:spPr bwMode="auto">
          <a:xfrm>
            <a:off x="4175125" y="4237038"/>
            <a:ext cx="180975" cy="3444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6211" name="Text Box 19"/>
          <p:cNvSpPr txBox="1">
            <a:spLocks noChangeArrowheads="1"/>
          </p:cNvSpPr>
          <p:nvPr/>
        </p:nvSpPr>
        <p:spPr bwMode="auto">
          <a:xfrm>
            <a:off x="6732588" y="3644900"/>
            <a:ext cx="6477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0.627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0.373</a:t>
            </a:r>
          </a:p>
        </p:txBody>
      </p:sp>
      <p:cxnSp>
        <p:nvCxnSpPr>
          <p:cNvPr id="136212" name="AutoShape 20"/>
          <p:cNvCxnSpPr>
            <a:cxnSpLocks noChangeShapeType="1"/>
            <a:stCxn id="136196" idx="7"/>
            <a:endCxn id="136211" idx="1"/>
          </p:cNvCxnSpPr>
          <p:nvPr/>
        </p:nvCxnSpPr>
        <p:spPr bwMode="auto">
          <a:xfrm flipV="1">
            <a:off x="5102225" y="3905250"/>
            <a:ext cx="1631950" cy="12414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6213" name="Text Box 21"/>
          <p:cNvSpPr txBox="1">
            <a:spLocks noChangeArrowheads="1"/>
          </p:cNvSpPr>
          <p:nvPr/>
        </p:nvSpPr>
        <p:spPr bwMode="auto">
          <a:xfrm>
            <a:off x="6588125" y="4508500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0.883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0.117</a:t>
            </a:r>
          </a:p>
        </p:txBody>
      </p:sp>
      <p:cxnSp>
        <p:nvCxnSpPr>
          <p:cNvPr id="136214" name="AutoShape 22"/>
          <p:cNvCxnSpPr>
            <a:cxnSpLocks noChangeShapeType="1"/>
            <a:endCxn id="136213" idx="0"/>
          </p:cNvCxnSpPr>
          <p:nvPr/>
        </p:nvCxnSpPr>
        <p:spPr bwMode="auto">
          <a:xfrm>
            <a:off x="6985000" y="4164013"/>
            <a:ext cx="179388" cy="3444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Inference in  HMM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There are algorithms to perform the required  matrix-vector operations efficiently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E.g., Constant space and time for smoothing over a fixed time lag </a:t>
            </a:r>
            <a:r>
              <a:rPr lang="en-GB" sz="2000" i="1" dirty="0" smtClean="0">
                <a:solidFill>
                  <a:srgbClr val="000000"/>
                </a:solidFill>
              </a:rPr>
              <a:t>k (you won’t need to know the details provided on p. 579 of textbook)</a:t>
            </a:r>
            <a:endParaRPr lang="en-GB" sz="2000" i="1" dirty="0">
              <a:solidFill>
                <a:srgbClr val="000000"/>
              </a:solidFill>
            </a:endParaRP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250825" y="2636838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Important because HMM can be used to represent and reason about many dynamic processes of interest for an intelligent agent, e.g.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Speech </a:t>
            </a:r>
            <a:r>
              <a:rPr lang="en-GB" sz="2000" dirty="0" smtClean="0">
                <a:solidFill>
                  <a:srgbClr val="000000"/>
                </a:solidFill>
              </a:rPr>
              <a:t>recognition (infer word sequence from sequence of sounds)</a:t>
            </a:r>
            <a:endParaRPr lang="en-GB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Robot localization (should have seen this in 322, see textbook and robot </a:t>
            </a:r>
            <a:r>
              <a:rPr lang="en-GB" sz="2000" dirty="0" err="1">
                <a:solidFill>
                  <a:srgbClr val="000000"/>
                </a:solidFill>
                <a:hlinkClick r:id="rId3"/>
              </a:rPr>
              <a:t>locatization</a:t>
            </a:r>
            <a:r>
              <a:rPr lang="en-GB" sz="2000" dirty="0">
                <a:solidFill>
                  <a:srgbClr val="000000"/>
                </a:solidFill>
                <a:hlinkClick r:id="rId3"/>
              </a:rPr>
              <a:t> demo</a:t>
            </a:r>
            <a:r>
              <a:rPr lang="en-GB" sz="2000" dirty="0">
                <a:solidFill>
                  <a:srgbClr val="000000"/>
                </a:solidFill>
              </a:rPr>
              <a:t>, http://www.cs.ubc.ca/spider/poole/demos/localization/localization.html)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Part-of-speech tagging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0" y="5084763"/>
            <a:ext cx="8604250" cy="6477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Overview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179388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Modelling Evolving Worlds with DBNs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Simplifying Assumptions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Stationary Processes, Markov Assumption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Inference Tasks in Temporal Models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Filtering (posterior distribution over the current state given evidence to date)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Prediction (posterior distribution over a future state given evidence to date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Smoothing (posterior distribution over a </a:t>
            </a:r>
            <a:r>
              <a:rPr lang="en-GB" sz="2000" i="1">
                <a:solidFill>
                  <a:srgbClr val="000000"/>
                </a:solidFill>
              </a:rPr>
              <a:t>past</a:t>
            </a:r>
            <a:r>
              <a:rPr lang="en-GB" sz="2000">
                <a:solidFill>
                  <a:srgbClr val="000000"/>
                </a:solidFill>
              </a:rPr>
              <a:t> state given all evidence to date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Most Likely Sequence</a:t>
            </a:r>
            <a:r>
              <a:rPr lang="en-GB" sz="2400">
                <a:solidFill>
                  <a:srgbClr val="000000"/>
                </a:solidFill>
              </a:rPr>
              <a:t> (</a:t>
            </a:r>
            <a:r>
              <a:rPr lang="en-GB" sz="2000">
                <a:solidFill>
                  <a:srgbClr val="000000"/>
                </a:solidFill>
              </a:rPr>
              <a:t>given the evidence seen so far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Hidden Markov Models (HMM)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Application to Part-of-Speech Tagging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HMM and DBN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Part-of-Speech (PoS) Tagging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250825" y="620713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Given a text in natural language, label (</a:t>
            </a:r>
            <a:r>
              <a:rPr lang="en-GB" sz="2400" i="1">
                <a:solidFill>
                  <a:srgbClr val="000000"/>
                </a:solidFill>
              </a:rPr>
              <a:t>tag</a:t>
            </a:r>
            <a:r>
              <a:rPr lang="en-GB" sz="2400">
                <a:solidFill>
                  <a:srgbClr val="000000"/>
                </a:solidFill>
              </a:rPr>
              <a:t>) each word with its syntactic category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E.g, Noun, verb, pronoun, preposition, adjective, adverb, article, conjunction</a:t>
            </a:r>
            <a:endParaRPr lang="en-GB" sz="2000">
              <a:solidFill>
                <a:srgbClr val="000000"/>
              </a:solidFill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b="1" i="1">
                <a:solidFill>
                  <a:schemeClr val="accent2"/>
                </a:solidFill>
              </a:rPr>
              <a:t>Input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Brainpower, not physical plant, is now a firm's chief asset.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3284538"/>
            <a:ext cx="7772400" cy="1447800"/>
          </a:xfrm>
          <a:ln/>
        </p:spPr>
        <p:txBody>
          <a:bodyPr/>
          <a:lstStyle/>
          <a:p>
            <a:r>
              <a:rPr lang="en-US" b="1" i="1">
                <a:solidFill>
                  <a:schemeClr val="accent2"/>
                </a:solidFill>
              </a:rPr>
              <a:t>Output</a:t>
            </a:r>
          </a:p>
          <a:p>
            <a:pPr lvl="1"/>
            <a:r>
              <a:rPr lang="en-US"/>
              <a:t>Brainpower_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,_, not_</a:t>
            </a:r>
            <a:r>
              <a:rPr lang="en-US">
                <a:solidFill>
                  <a:schemeClr val="accent2"/>
                </a:solidFill>
              </a:rPr>
              <a:t>RB</a:t>
            </a:r>
            <a:r>
              <a:rPr lang="en-US"/>
              <a:t> physical_</a:t>
            </a:r>
            <a:r>
              <a:rPr lang="en-US">
                <a:solidFill>
                  <a:schemeClr val="accent2"/>
                </a:solidFill>
              </a:rPr>
              <a:t>JJ</a:t>
            </a:r>
            <a:r>
              <a:rPr lang="en-US"/>
              <a:t> plant_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,_, is_</a:t>
            </a:r>
            <a:r>
              <a:rPr lang="en-US">
                <a:solidFill>
                  <a:schemeClr val="accent2"/>
                </a:solidFill>
              </a:rPr>
              <a:t>VBZ</a:t>
            </a:r>
            <a:r>
              <a:rPr lang="en-US"/>
              <a:t> now_</a:t>
            </a:r>
            <a:r>
              <a:rPr lang="en-US">
                <a:solidFill>
                  <a:schemeClr val="accent2"/>
                </a:solidFill>
              </a:rPr>
              <a:t>RB</a:t>
            </a:r>
            <a:r>
              <a:rPr lang="en-US"/>
              <a:t> a_</a:t>
            </a:r>
            <a:r>
              <a:rPr lang="en-US">
                <a:solidFill>
                  <a:schemeClr val="accent2"/>
                </a:solidFill>
              </a:rPr>
              <a:t>DT</a:t>
            </a:r>
            <a:r>
              <a:rPr lang="en-US"/>
              <a:t> firm_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's_</a:t>
            </a:r>
            <a:r>
              <a:rPr lang="en-US">
                <a:solidFill>
                  <a:schemeClr val="accent2"/>
                </a:solidFill>
              </a:rPr>
              <a:t>POS</a:t>
            </a:r>
            <a:r>
              <a:rPr lang="en-US"/>
              <a:t> chief_</a:t>
            </a:r>
            <a:r>
              <a:rPr lang="en-US">
                <a:solidFill>
                  <a:schemeClr val="accent2"/>
                </a:solidFill>
              </a:rPr>
              <a:t>JJ</a:t>
            </a:r>
            <a:r>
              <a:rPr lang="en-US"/>
              <a:t> asset_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._.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179388" y="4652963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tx1"/>
                </a:solidFill>
              </a:rPr>
              <a:t>Tag meanings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000">
                <a:solidFill>
                  <a:schemeClr val="accent2"/>
                </a:solidFill>
              </a:rPr>
              <a:t>NNP </a:t>
            </a:r>
            <a:r>
              <a:rPr lang="en-US" sz="2000">
                <a:solidFill>
                  <a:srgbClr val="000000"/>
                </a:solidFill>
              </a:rPr>
              <a:t>(Proper Noun singular), </a:t>
            </a:r>
            <a:r>
              <a:rPr lang="en-US" sz="2000">
                <a:solidFill>
                  <a:schemeClr val="accent2"/>
                </a:solidFill>
              </a:rPr>
              <a:t>RB </a:t>
            </a:r>
            <a:r>
              <a:rPr lang="en-US" sz="2000">
                <a:solidFill>
                  <a:srgbClr val="000000"/>
                </a:solidFill>
              </a:rPr>
              <a:t>(Adverb), </a:t>
            </a:r>
            <a:r>
              <a:rPr lang="en-US" sz="2000">
                <a:solidFill>
                  <a:schemeClr val="accent2"/>
                </a:solidFill>
              </a:rPr>
              <a:t>JJ </a:t>
            </a:r>
            <a:r>
              <a:rPr lang="en-US" sz="2000">
                <a:solidFill>
                  <a:srgbClr val="000000"/>
                </a:solidFill>
              </a:rPr>
              <a:t>(Adjective), </a:t>
            </a:r>
            <a:r>
              <a:rPr lang="en-US" sz="2000">
                <a:solidFill>
                  <a:schemeClr val="accent2"/>
                </a:solidFill>
              </a:rPr>
              <a:t>NN </a:t>
            </a:r>
            <a:r>
              <a:rPr lang="en-US" sz="2000">
                <a:solidFill>
                  <a:srgbClr val="000000"/>
                </a:solidFill>
              </a:rPr>
              <a:t>(Noun sing. or mass), </a:t>
            </a:r>
            <a:r>
              <a:rPr lang="en-US" sz="2000">
                <a:solidFill>
                  <a:schemeClr val="accent2"/>
                </a:solidFill>
              </a:rPr>
              <a:t>VBZ </a:t>
            </a:r>
            <a:r>
              <a:rPr lang="en-US" sz="2000">
                <a:solidFill>
                  <a:srgbClr val="000000"/>
                </a:solidFill>
              </a:rPr>
              <a:t>(Verb, 3 person singular present), </a:t>
            </a:r>
            <a:r>
              <a:rPr lang="en-US" sz="2000">
                <a:solidFill>
                  <a:schemeClr val="accent2"/>
                </a:solidFill>
              </a:rPr>
              <a:t>DT </a:t>
            </a:r>
            <a:r>
              <a:rPr lang="en-US" sz="2000">
                <a:solidFill>
                  <a:srgbClr val="000000"/>
                </a:solidFill>
              </a:rPr>
              <a:t>(Determiner), </a:t>
            </a:r>
            <a:r>
              <a:rPr lang="en-US" sz="2000">
                <a:solidFill>
                  <a:schemeClr val="accent2"/>
                </a:solidFill>
              </a:rPr>
              <a:t>POS </a:t>
            </a:r>
            <a:r>
              <a:rPr lang="en-US" sz="2000">
                <a:solidFill>
                  <a:srgbClr val="000000"/>
                </a:solidFill>
              </a:rPr>
              <a:t>(Possessive ending),  </a:t>
            </a:r>
            <a:r>
              <a:rPr lang="en-US" sz="2000">
                <a:solidFill>
                  <a:schemeClr val="accent2"/>
                </a:solidFill>
              </a:rPr>
              <a:t>. </a:t>
            </a:r>
            <a:r>
              <a:rPr lang="en-US" sz="2000">
                <a:solidFill>
                  <a:srgbClr val="000000"/>
                </a:solidFill>
              </a:rPr>
              <a:t>(sentence-final punctuation)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539750" y="25654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2060575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endParaRPr lang="en-US" sz="2400" b="1" i="1">
              <a:solidFill>
                <a:schemeClr val="accent2"/>
              </a:solidFill>
            </a:endParaRPr>
          </a:p>
        </p:txBody>
      </p:sp>
      <p:sp>
        <p:nvSpPr>
          <p:cNvPr id="202760" name="Line 8"/>
          <p:cNvSpPr>
            <a:spLocks noChangeShapeType="1"/>
          </p:cNvSpPr>
          <p:nvPr/>
        </p:nvSpPr>
        <p:spPr bwMode="auto">
          <a:xfrm>
            <a:off x="3995738" y="2997200"/>
            <a:ext cx="0" cy="609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6" grpId="0" build="p"/>
      <p:bldP spid="20275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Why?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250825" y="620713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Part-of-speech (also known as </a:t>
            </a:r>
            <a:r>
              <a:rPr lang="en-US" sz="2400" i="1">
                <a:solidFill>
                  <a:srgbClr val="000000"/>
                </a:solidFill>
              </a:rPr>
              <a:t>word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 i="1">
                <a:solidFill>
                  <a:schemeClr val="tx1"/>
                </a:solidFill>
              </a:rPr>
              <a:t>syntactic category, 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 i="1">
                <a:solidFill>
                  <a:schemeClr val="tx1"/>
                </a:solidFill>
              </a:rPr>
              <a:t>word class, morphology class,</a:t>
            </a:r>
            <a:r>
              <a:rPr lang="en-US" sz="2400">
                <a:solidFill>
                  <a:srgbClr val="000000"/>
                </a:solidFill>
              </a:rPr>
              <a:t>) gives a significant amount of information about the word and its neighbors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  Useful for many tasks in Natural Language Processing (NLP)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As a basis for parsing in NL understanding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Information Retrieval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Quickly finding names or other phrases for information extraction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Select important words from documents (e.g., nouns)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Word-sense disambiguation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I made her duck (</a:t>
            </a:r>
            <a:r>
              <a:rPr lang="en-US" sz="2000" i="1">
                <a:solidFill>
                  <a:srgbClr val="000000"/>
                </a:solidFill>
              </a:rPr>
              <a:t>how many meanings does this sentence have</a:t>
            </a:r>
            <a:r>
              <a:rPr lang="en-US" sz="2000">
                <a:solidFill>
                  <a:srgbClr val="000000"/>
                </a:solidFill>
              </a:rPr>
              <a:t>)?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Speech synthesis: Knowing PoS  produce more natural pronunciations 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E.g,. Content (noun) vs. content (adjective);  object (noun) vs. object (verb)</a:t>
            </a:r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539750" y="25654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0" y="2060575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endParaRPr lang="en-US" sz="2400" b="1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 smtClean="0"/>
              <a:t>Assumptions</a:t>
            </a:r>
            <a:endParaRPr lang="en-GB" sz="3200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2928934"/>
            <a:ext cx="84582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dirty="0" smtClean="0">
                <a:solidFill>
                  <a:srgbClr val="000000"/>
                </a:solidFill>
              </a:rPr>
              <a:t>Assumption </a:t>
            </a:r>
            <a:r>
              <a:rPr lang="en-GB" sz="1800" dirty="0">
                <a:solidFill>
                  <a:srgbClr val="000000"/>
                </a:solidFill>
              </a:rPr>
              <a:t>of </a:t>
            </a:r>
            <a:r>
              <a:rPr lang="en-GB" sz="1800" b="1" i="1" dirty="0">
                <a:solidFill>
                  <a:schemeClr val="accent6"/>
                </a:solidFill>
              </a:rPr>
              <a:t>stationary process</a:t>
            </a:r>
            <a:r>
              <a:rPr lang="en-GB" sz="1800" i="1" dirty="0">
                <a:solidFill>
                  <a:srgbClr val="000000"/>
                </a:solidFill>
              </a:rPr>
              <a:t>: </a:t>
            </a:r>
            <a:r>
              <a:rPr lang="en-GB" sz="1800" dirty="0">
                <a:solidFill>
                  <a:srgbClr val="000000"/>
                </a:solidFill>
              </a:rPr>
              <a:t>the mechanism that regulates how state variables change overtime is stationary, that is it can be described by a single transition model</a:t>
            </a:r>
            <a:r>
              <a:rPr lang="en-GB" sz="1800" i="1" dirty="0">
                <a:solidFill>
                  <a:srgbClr val="000000"/>
                </a:solidFill>
              </a:rPr>
              <a:t>  </a:t>
            </a:r>
            <a:r>
              <a:rPr lang="en-GB" sz="2000" b="1" i="1" dirty="0">
                <a:solidFill>
                  <a:srgbClr val="3333CC"/>
                </a:solidFill>
              </a:rPr>
              <a:t>P</a:t>
            </a:r>
            <a:r>
              <a:rPr lang="en-GB" sz="2000" i="1" dirty="0">
                <a:solidFill>
                  <a:srgbClr val="3333CC"/>
                </a:solidFill>
              </a:rPr>
              <a:t>(</a:t>
            </a:r>
            <a:r>
              <a:rPr lang="en-GB" sz="2000" b="1" i="1" dirty="0">
                <a:solidFill>
                  <a:srgbClr val="3333CC"/>
                </a:solidFill>
              </a:rPr>
              <a:t>X</a:t>
            </a:r>
            <a:r>
              <a:rPr lang="en-GB" sz="2000" b="1" i="1" baseline="-25000" dirty="0">
                <a:solidFill>
                  <a:srgbClr val="3333CC"/>
                </a:solidFill>
              </a:rPr>
              <a:t>t</a:t>
            </a:r>
            <a:r>
              <a:rPr lang="en-GB" sz="2000" i="1" dirty="0">
                <a:solidFill>
                  <a:srgbClr val="3333CC"/>
                </a:solidFill>
              </a:rPr>
              <a:t>|</a:t>
            </a:r>
            <a:r>
              <a:rPr lang="en-GB" sz="2000" b="1" i="1" dirty="0">
                <a:solidFill>
                  <a:srgbClr val="3333CC"/>
                </a:solidFill>
              </a:rPr>
              <a:t>X</a:t>
            </a:r>
            <a:r>
              <a:rPr lang="en-GB" sz="2000" b="1" i="1" baseline="-25000" dirty="0">
                <a:solidFill>
                  <a:srgbClr val="3333CC"/>
                </a:solidFill>
              </a:rPr>
              <a:t>t-1</a:t>
            </a:r>
            <a:r>
              <a:rPr lang="en-GB" sz="2000" i="1" dirty="0">
                <a:solidFill>
                  <a:srgbClr val="3333CC"/>
                </a:solidFill>
              </a:rPr>
              <a:t>)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dirty="0" smtClean="0">
                <a:solidFill>
                  <a:schemeClr val="accent6"/>
                </a:solidFill>
              </a:rPr>
              <a:t>Markov assumption</a:t>
            </a:r>
            <a:r>
              <a:rPr lang="en-GB" sz="1800" dirty="0" smtClean="0">
                <a:solidFill>
                  <a:srgbClr val="000000"/>
                </a:solidFill>
              </a:rPr>
              <a:t>: current state </a:t>
            </a:r>
            <a:r>
              <a:rPr lang="en-GB" sz="1800" b="1" i="1" dirty="0" err="1" smtClean="0">
                <a:solidFill>
                  <a:srgbClr val="000000"/>
                </a:solidFill>
              </a:rPr>
              <a:t>X</a:t>
            </a:r>
            <a:r>
              <a:rPr lang="en-GB" sz="1800" i="1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1800" dirty="0" smtClean="0">
                <a:solidFill>
                  <a:srgbClr val="000000"/>
                </a:solidFill>
              </a:rPr>
              <a:t> depends on bounded  subset of previous states </a:t>
            </a:r>
            <a:r>
              <a:rPr lang="en-GB" sz="1800" b="1" i="1" dirty="0" smtClean="0">
                <a:solidFill>
                  <a:srgbClr val="000000"/>
                </a:solidFill>
              </a:rPr>
              <a:t>X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0:t-1</a:t>
            </a:r>
          </a:p>
          <a:p>
            <a:pPr marL="796925" lvl="1" indent="-339725">
              <a:lnSpc>
                <a:spcPct val="95000"/>
              </a:lnSpc>
              <a:spcBef>
                <a:spcPts val="1500"/>
              </a:spcBef>
              <a:buFont typeface="Arial" pitchFamily="34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dirty="0" smtClean="0">
                <a:solidFill>
                  <a:schemeClr val="accent6"/>
                </a:solidFill>
              </a:rPr>
              <a:t>Markov Assumption on Evidence: </a:t>
            </a:r>
            <a:r>
              <a:rPr lang="en-GB" sz="1800" dirty="0" smtClean="0">
                <a:solidFill>
                  <a:srgbClr val="000000"/>
                </a:solidFill>
              </a:rPr>
              <a:t>Typically, we will assume that the value of an observation at time t depends only on the current state</a:t>
            </a:r>
          </a:p>
          <a:p>
            <a:pPr marL="1196975" lvl="2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i="1" dirty="0" smtClean="0">
                <a:solidFill>
                  <a:srgbClr val="3333CC"/>
                </a:solidFill>
              </a:rPr>
              <a:t>P</a:t>
            </a:r>
            <a:r>
              <a:rPr lang="en-GB" sz="1800" i="1" dirty="0" smtClean="0">
                <a:solidFill>
                  <a:srgbClr val="3333CC"/>
                </a:solidFill>
              </a:rPr>
              <a:t>(</a:t>
            </a:r>
            <a:r>
              <a:rPr lang="en-GB" sz="1800" b="1" i="1" dirty="0" smtClean="0">
                <a:solidFill>
                  <a:srgbClr val="3333CC"/>
                </a:solidFill>
              </a:rPr>
              <a:t>E</a:t>
            </a:r>
            <a:r>
              <a:rPr lang="en-GB" sz="1800" b="1" i="1" baseline="-25000" dirty="0" smtClean="0">
                <a:solidFill>
                  <a:srgbClr val="3333CC"/>
                </a:solidFill>
              </a:rPr>
              <a:t>t</a:t>
            </a:r>
            <a:r>
              <a:rPr lang="en-GB" sz="1800" b="1" i="1" dirty="0" smtClean="0">
                <a:solidFill>
                  <a:srgbClr val="3333CC"/>
                </a:solidFill>
              </a:rPr>
              <a:t> </a:t>
            </a:r>
            <a:r>
              <a:rPr lang="en-GB" sz="1800" i="1" dirty="0" smtClean="0">
                <a:solidFill>
                  <a:srgbClr val="3333CC"/>
                </a:solidFill>
              </a:rPr>
              <a:t>|</a:t>
            </a:r>
            <a:r>
              <a:rPr lang="en-GB" sz="1800" b="1" i="1" dirty="0" smtClean="0">
                <a:solidFill>
                  <a:srgbClr val="3333CC"/>
                </a:solidFill>
              </a:rPr>
              <a:t>X</a:t>
            </a:r>
            <a:r>
              <a:rPr lang="en-GB" sz="1800" b="1" i="1" baseline="-25000" dirty="0" smtClean="0">
                <a:solidFill>
                  <a:srgbClr val="3333CC"/>
                </a:solidFill>
              </a:rPr>
              <a:t>0:t </a:t>
            </a:r>
            <a:r>
              <a:rPr lang="en-GB" sz="1800" b="1" i="1" dirty="0" smtClean="0">
                <a:solidFill>
                  <a:srgbClr val="3333CC"/>
                </a:solidFill>
              </a:rPr>
              <a:t>, E</a:t>
            </a:r>
            <a:r>
              <a:rPr lang="en-GB" sz="1800" b="1" i="1" baseline="-25000" dirty="0" smtClean="0">
                <a:solidFill>
                  <a:srgbClr val="3333CC"/>
                </a:solidFill>
              </a:rPr>
              <a:t>0:t-1</a:t>
            </a:r>
            <a:r>
              <a:rPr lang="en-GB" sz="1800" i="1" dirty="0" smtClean="0">
                <a:solidFill>
                  <a:srgbClr val="3333CC"/>
                </a:solidFill>
              </a:rPr>
              <a:t>)</a:t>
            </a:r>
            <a:r>
              <a:rPr lang="en-GB" sz="1800" b="1" i="1" dirty="0" smtClean="0">
                <a:solidFill>
                  <a:srgbClr val="3333CC"/>
                </a:solidFill>
              </a:rPr>
              <a:t> =  P</a:t>
            </a:r>
            <a:r>
              <a:rPr lang="en-GB" sz="1800" i="1" dirty="0" smtClean="0">
                <a:solidFill>
                  <a:srgbClr val="3333CC"/>
                </a:solidFill>
              </a:rPr>
              <a:t>(</a:t>
            </a:r>
            <a:r>
              <a:rPr lang="en-GB" sz="1800" b="1" i="1" dirty="0" smtClean="0">
                <a:solidFill>
                  <a:srgbClr val="3333CC"/>
                </a:solidFill>
              </a:rPr>
              <a:t>E</a:t>
            </a:r>
            <a:r>
              <a:rPr lang="en-GB" sz="1800" b="1" i="1" baseline="-25000" dirty="0" smtClean="0">
                <a:solidFill>
                  <a:srgbClr val="3333CC"/>
                </a:solidFill>
              </a:rPr>
              <a:t>t</a:t>
            </a:r>
            <a:r>
              <a:rPr lang="en-GB" sz="1800" b="1" i="1" dirty="0" smtClean="0">
                <a:solidFill>
                  <a:srgbClr val="3333CC"/>
                </a:solidFill>
              </a:rPr>
              <a:t> </a:t>
            </a:r>
            <a:r>
              <a:rPr lang="en-GB" sz="1800" i="1" dirty="0" smtClean="0">
                <a:solidFill>
                  <a:srgbClr val="3333CC"/>
                </a:solidFill>
              </a:rPr>
              <a:t>|</a:t>
            </a:r>
            <a:r>
              <a:rPr lang="en-GB" sz="1800" b="1" i="1" dirty="0" smtClean="0">
                <a:solidFill>
                  <a:srgbClr val="3333CC"/>
                </a:solidFill>
              </a:rPr>
              <a:t> </a:t>
            </a:r>
            <a:r>
              <a:rPr lang="en-GB" sz="1800" b="1" i="1" dirty="0" err="1" smtClean="0">
                <a:solidFill>
                  <a:srgbClr val="3333CC"/>
                </a:solidFill>
              </a:rPr>
              <a:t>X</a:t>
            </a:r>
            <a:r>
              <a:rPr lang="en-GB" sz="1800" b="1" i="1" baseline="-25000" dirty="0" err="1" smtClean="0">
                <a:solidFill>
                  <a:srgbClr val="3333CC"/>
                </a:solidFill>
              </a:rPr>
              <a:t>t</a:t>
            </a:r>
            <a:r>
              <a:rPr lang="en-GB" sz="1800" i="1" dirty="0" smtClean="0">
                <a:solidFill>
                  <a:srgbClr val="3333CC"/>
                </a:solidFill>
              </a:rPr>
              <a:t>)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dirty="0" smtClean="0">
                <a:solidFill>
                  <a:schemeClr val="tx1"/>
                </a:solidFill>
              </a:rPr>
              <a:t>Thus</a:t>
            </a:r>
          </a:p>
          <a:p>
            <a:pPr marL="1196975" lvl="2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i="1" dirty="0" smtClean="0">
                <a:solidFill>
                  <a:srgbClr val="3333CC"/>
                </a:solidFill>
              </a:rPr>
              <a:t>P</a:t>
            </a:r>
            <a:r>
              <a:rPr lang="en-GB" sz="1800" i="1" dirty="0" smtClean="0">
                <a:solidFill>
                  <a:srgbClr val="3333CC"/>
                </a:solidFill>
              </a:rPr>
              <a:t>(</a:t>
            </a:r>
            <a:r>
              <a:rPr lang="en-GB" sz="1800" b="1" i="1" dirty="0" smtClean="0">
                <a:solidFill>
                  <a:srgbClr val="3333CC"/>
                </a:solidFill>
              </a:rPr>
              <a:t>X</a:t>
            </a:r>
            <a:r>
              <a:rPr lang="en-GB" sz="1800" i="1" baseline="-25000" dirty="0" smtClean="0">
                <a:solidFill>
                  <a:srgbClr val="3333CC"/>
                </a:solidFill>
              </a:rPr>
              <a:t>0</a:t>
            </a:r>
            <a:r>
              <a:rPr lang="en-GB" sz="1800" b="1" i="1" dirty="0" smtClean="0">
                <a:solidFill>
                  <a:srgbClr val="3333CC"/>
                </a:solidFill>
              </a:rPr>
              <a:t>, X</a:t>
            </a:r>
            <a:r>
              <a:rPr lang="en-GB" sz="1800" i="1" baseline="-25000" dirty="0" smtClean="0">
                <a:solidFill>
                  <a:srgbClr val="3333CC"/>
                </a:solidFill>
              </a:rPr>
              <a:t>1</a:t>
            </a:r>
            <a:r>
              <a:rPr lang="en-GB" sz="1800" i="1" dirty="0" smtClean="0">
                <a:solidFill>
                  <a:srgbClr val="3333CC"/>
                </a:solidFill>
              </a:rPr>
              <a:t>,..,</a:t>
            </a:r>
            <a:r>
              <a:rPr lang="en-GB" sz="1800" b="1" i="1" dirty="0" smtClean="0">
                <a:solidFill>
                  <a:srgbClr val="3333CC"/>
                </a:solidFill>
              </a:rPr>
              <a:t> </a:t>
            </a:r>
            <a:r>
              <a:rPr lang="en-GB" sz="1800" b="1" i="1" dirty="0" err="1" smtClean="0">
                <a:solidFill>
                  <a:srgbClr val="3333CC"/>
                </a:solidFill>
              </a:rPr>
              <a:t>X</a:t>
            </a:r>
            <a:r>
              <a:rPr lang="en-GB" sz="1800" i="1" baseline="-25000" dirty="0" err="1" smtClean="0">
                <a:solidFill>
                  <a:srgbClr val="3333CC"/>
                </a:solidFill>
              </a:rPr>
              <a:t>t</a:t>
            </a:r>
            <a:r>
              <a:rPr lang="en-GB" sz="1800" b="1" i="1" dirty="0" smtClean="0">
                <a:solidFill>
                  <a:srgbClr val="3333CC"/>
                </a:solidFill>
              </a:rPr>
              <a:t>, E</a:t>
            </a:r>
            <a:r>
              <a:rPr lang="en-GB" sz="1800" i="1" baseline="-25000" dirty="0" smtClean="0">
                <a:solidFill>
                  <a:srgbClr val="3333CC"/>
                </a:solidFill>
              </a:rPr>
              <a:t>0</a:t>
            </a:r>
            <a:r>
              <a:rPr lang="en-GB" sz="1800" b="1" dirty="0" smtClean="0">
                <a:solidFill>
                  <a:srgbClr val="3333CC"/>
                </a:solidFill>
              </a:rPr>
              <a:t>,..,</a:t>
            </a:r>
            <a:r>
              <a:rPr lang="en-GB" sz="1800" b="1" i="1" dirty="0" smtClean="0">
                <a:solidFill>
                  <a:srgbClr val="3333CC"/>
                </a:solidFill>
              </a:rPr>
              <a:t> E</a:t>
            </a:r>
            <a:r>
              <a:rPr lang="en-GB" sz="1800" i="1" baseline="-25000" dirty="0" smtClean="0">
                <a:solidFill>
                  <a:srgbClr val="3333CC"/>
                </a:solidFill>
              </a:rPr>
              <a:t>t</a:t>
            </a:r>
            <a:r>
              <a:rPr lang="en-GB" sz="1800" b="1" dirty="0" smtClean="0">
                <a:solidFill>
                  <a:srgbClr val="3333CC"/>
                </a:solidFill>
              </a:rPr>
              <a:t> </a:t>
            </a:r>
            <a:r>
              <a:rPr lang="en-GB" sz="1800" i="1" dirty="0" smtClean="0">
                <a:solidFill>
                  <a:srgbClr val="3333CC"/>
                </a:solidFill>
              </a:rPr>
              <a:t>)</a:t>
            </a:r>
            <a:r>
              <a:rPr lang="en-GB" sz="1800" b="1" i="1" dirty="0" smtClean="0">
                <a:solidFill>
                  <a:srgbClr val="3333CC"/>
                </a:solidFill>
              </a:rPr>
              <a:t> </a:t>
            </a:r>
            <a:r>
              <a:rPr lang="en-GB" sz="1800" i="1" dirty="0" smtClean="0">
                <a:solidFill>
                  <a:srgbClr val="3333CC"/>
                </a:solidFill>
              </a:rPr>
              <a:t>=  </a:t>
            </a:r>
            <a:r>
              <a:rPr lang="en-GB" sz="1800" i="1" dirty="0" smtClean="0">
                <a:solidFill>
                  <a:srgbClr val="3333CC"/>
                </a:solidFill>
                <a:latin typeface="Arial Unicode MS" pitchFamily="34" charset="-128"/>
              </a:rPr>
              <a:t>∏</a:t>
            </a:r>
            <a:r>
              <a:rPr lang="en-GB" sz="1800" i="1" baseline="-25000" dirty="0" err="1" smtClean="0">
                <a:solidFill>
                  <a:srgbClr val="3333CC"/>
                </a:solidFill>
                <a:latin typeface="Arial Unicode MS" pitchFamily="34" charset="-128"/>
              </a:rPr>
              <a:t>i</a:t>
            </a:r>
            <a:r>
              <a:rPr lang="en-GB" sz="1800" i="1" baseline="-25000" dirty="0" smtClean="0">
                <a:solidFill>
                  <a:srgbClr val="3333CC"/>
                </a:solidFill>
                <a:latin typeface="Arial Unicode MS" pitchFamily="34" charset="-128"/>
              </a:rPr>
              <a:t>=</a:t>
            </a:r>
            <a:r>
              <a:rPr lang="en-GB" sz="1800" i="1" baseline="42000" dirty="0" smtClean="0">
                <a:solidFill>
                  <a:srgbClr val="3333CC"/>
                </a:solidFill>
                <a:latin typeface="Arial Unicode MS" pitchFamily="34" charset="-128"/>
              </a:rPr>
              <a:t>t </a:t>
            </a:r>
            <a:r>
              <a:rPr lang="en-GB" sz="1800" i="1" baseline="-25000" dirty="0" smtClean="0">
                <a:solidFill>
                  <a:srgbClr val="3333CC"/>
                </a:solidFill>
                <a:latin typeface="Arial Unicode MS" pitchFamily="34" charset="-128"/>
              </a:rPr>
              <a:t>1</a:t>
            </a:r>
            <a:r>
              <a:rPr lang="en-GB" sz="1800" b="1" i="1" baseline="-25000" dirty="0" smtClean="0">
                <a:solidFill>
                  <a:srgbClr val="3333CC"/>
                </a:solidFill>
                <a:latin typeface="Arial Unicode MS" pitchFamily="34" charset="-128"/>
              </a:rPr>
              <a:t> </a:t>
            </a:r>
            <a:r>
              <a:rPr lang="en-GB" sz="1800" b="1" i="1" dirty="0" smtClean="0">
                <a:solidFill>
                  <a:srgbClr val="3333CC"/>
                </a:solidFill>
              </a:rPr>
              <a:t>P</a:t>
            </a:r>
            <a:r>
              <a:rPr lang="en-GB" sz="1800" i="1" dirty="0" smtClean="0">
                <a:solidFill>
                  <a:srgbClr val="3333CC"/>
                </a:solidFill>
              </a:rPr>
              <a:t>(</a:t>
            </a:r>
            <a:r>
              <a:rPr lang="en-GB" sz="1800" b="1" i="1" dirty="0" smtClean="0">
                <a:solidFill>
                  <a:srgbClr val="3333CC"/>
                </a:solidFill>
              </a:rPr>
              <a:t>X</a:t>
            </a:r>
            <a:r>
              <a:rPr lang="en-GB" sz="1800" i="1" baseline="-25000" dirty="0" smtClean="0">
                <a:solidFill>
                  <a:srgbClr val="3333CC"/>
                </a:solidFill>
              </a:rPr>
              <a:t>i</a:t>
            </a:r>
            <a:r>
              <a:rPr lang="en-GB" sz="1800" b="1" i="1" dirty="0" smtClean="0">
                <a:solidFill>
                  <a:srgbClr val="3333CC"/>
                </a:solidFill>
              </a:rPr>
              <a:t> </a:t>
            </a:r>
            <a:r>
              <a:rPr lang="en-GB" sz="1800" i="1" dirty="0" smtClean="0">
                <a:solidFill>
                  <a:srgbClr val="3333CC"/>
                </a:solidFill>
              </a:rPr>
              <a:t>|</a:t>
            </a:r>
            <a:r>
              <a:rPr lang="en-GB" sz="1800" b="1" i="1" dirty="0" smtClean="0">
                <a:solidFill>
                  <a:srgbClr val="3333CC"/>
                </a:solidFill>
              </a:rPr>
              <a:t> X</a:t>
            </a:r>
            <a:r>
              <a:rPr lang="en-GB" sz="1800" i="1" baseline="-25000" dirty="0" smtClean="0">
                <a:solidFill>
                  <a:srgbClr val="3333CC"/>
                </a:solidFill>
              </a:rPr>
              <a:t>i-1</a:t>
            </a:r>
            <a:r>
              <a:rPr lang="en-GB" sz="1800" i="1" dirty="0" smtClean="0">
                <a:solidFill>
                  <a:srgbClr val="3333CC"/>
                </a:solidFill>
              </a:rPr>
              <a:t>)</a:t>
            </a:r>
            <a:r>
              <a:rPr lang="en-GB" sz="1800" b="1" i="1" dirty="0" smtClean="0">
                <a:solidFill>
                  <a:srgbClr val="3333CC"/>
                </a:solidFill>
              </a:rPr>
              <a:t> P</a:t>
            </a:r>
            <a:r>
              <a:rPr lang="en-GB" sz="1800" i="1" dirty="0" smtClean="0">
                <a:solidFill>
                  <a:srgbClr val="3333CC"/>
                </a:solidFill>
              </a:rPr>
              <a:t>(</a:t>
            </a:r>
            <a:r>
              <a:rPr lang="en-GB" sz="1800" b="1" i="1" dirty="0" smtClean="0">
                <a:solidFill>
                  <a:srgbClr val="3333CC"/>
                </a:solidFill>
              </a:rPr>
              <a:t>E</a:t>
            </a:r>
            <a:r>
              <a:rPr lang="en-GB" sz="1800" i="1" baseline="-25000" dirty="0" smtClean="0">
                <a:solidFill>
                  <a:srgbClr val="3333CC"/>
                </a:solidFill>
              </a:rPr>
              <a:t>i-1</a:t>
            </a:r>
            <a:r>
              <a:rPr lang="en-GB" sz="1800" i="1" dirty="0" smtClean="0">
                <a:solidFill>
                  <a:srgbClr val="3333CC"/>
                </a:solidFill>
              </a:rPr>
              <a:t> |</a:t>
            </a:r>
            <a:r>
              <a:rPr lang="en-GB" sz="1800" b="1" i="1" dirty="0" smtClean="0">
                <a:solidFill>
                  <a:srgbClr val="3333CC"/>
                </a:solidFill>
              </a:rPr>
              <a:t> X</a:t>
            </a:r>
            <a:r>
              <a:rPr lang="en-GB" sz="1800" i="1" baseline="-25000" dirty="0" smtClean="0">
                <a:solidFill>
                  <a:srgbClr val="3333CC"/>
                </a:solidFill>
              </a:rPr>
              <a:t>i-1</a:t>
            </a:r>
            <a:r>
              <a:rPr lang="en-GB" sz="1800" i="1" dirty="0" smtClean="0">
                <a:solidFill>
                  <a:srgbClr val="3333CC"/>
                </a:solidFill>
              </a:rPr>
              <a:t>)</a:t>
            </a:r>
          </a:p>
          <a:p>
            <a:pPr marL="1196975" lvl="2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1800" dirty="0" smtClean="0">
              <a:solidFill>
                <a:schemeClr val="tx1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1800" i="1" baseline="-25000" dirty="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71472" y="785794"/>
            <a:ext cx="7326314" cy="1928826"/>
            <a:chOff x="431" y="663"/>
            <a:chExt cx="4435" cy="1360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1" y="663"/>
              <a:ext cx="4436" cy="136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712" y="909"/>
              <a:ext cx="179" cy="2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5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000000"/>
                  </a:solidFill>
                </a:rPr>
                <a:t>X</a:t>
              </a:r>
              <a:r>
                <a:rPr lang="en-GB" sz="2000" b="1" baseline="-25000">
                  <a:solidFill>
                    <a:srgbClr val="000000"/>
                  </a:solidFill>
                </a:rPr>
                <a:t>o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640" y="932"/>
              <a:ext cx="179" cy="2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5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000000"/>
                  </a:solidFill>
                </a:rPr>
                <a:t>X</a:t>
              </a:r>
              <a:r>
                <a:rPr lang="en-GB" sz="2000" b="1" baseline="-25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606" y="913"/>
              <a:ext cx="179" cy="2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5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000000"/>
                  </a:solidFill>
                </a:rPr>
                <a:t>X</a:t>
              </a:r>
              <a:r>
                <a:rPr lang="en-GB" sz="2000" b="1" baseline="-25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548" y="913"/>
              <a:ext cx="179" cy="2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5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000000"/>
                  </a:solidFill>
                </a:rPr>
                <a:t>X</a:t>
              </a:r>
              <a:r>
                <a:rPr lang="en-GB" sz="2000" b="1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4514" y="909"/>
              <a:ext cx="179" cy="2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25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000000"/>
                  </a:solidFill>
                </a:rPr>
                <a:t>X</a:t>
              </a:r>
              <a:r>
                <a:rPr lang="en-GB" sz="2000" b="1" baseline="-250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688" y="1716"/>
              <a:ext cx="237" cy="2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50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1" dirty="0" err="1">
                  <a:solidFill>
                    <a:srgbClr val="000000"/>
                  </a:solidFill>
                </a:rPr>
                <a:t>E</a:t>
              </a:r>
              <a:r>
                <a:rPr lang="en-GB" sz="2400" b="1" baseline="-25000" dirty="0" err="1">
                  <a:solidFill>
                    <a:srgbClr val="000000"/>
                  </a:solidFill>
                </a:rPr>
                <a:t>o</a:t>
              </a:r>
              <a:endParaRPr lang="en-GB" sz="24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617" y="1740"/>
              <a:ext cx="235" cy="2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50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1">
                  <a:solidFill>
                    <a:srgbClr val="000000"/>
                  </a:solidFill>
                </a:rPr>
                <a:t>E</a:t>
              </a:r>
              <a:r>
                <a:rPr lang="en-GB" sz="2400" b="1" baseline="-25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2582" y="1719"/>
              <a:ext cx="237" cy="2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50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1">
                  <a:solidFill>
                    <a:srgbClr val="000000"/>
                  </a:solidFill>
                </a:rPr>
                <a:t>E</a:t>
              </a:r>
              <a:r>
                <a:rPr lang="en-GB" sz="2400" b="1" baseline="-25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3524" y="1720"/>
              <a:ext cx="237" cy="2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50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1">
                  <a:solidFill>
                    <a:srgbClr val="000000"/>
                  </a:solidFill>
                </a:rPr>
                <a:t>E</a:t>
              </a:r>
              <a:r>
                <a:rPr lang="en-GB" sz="2400" b="1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4490" y="1714"/>
              <a:ext cx="237" cy="2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  <a:spcBef>
                  <a:spcPts val="150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1">
                  <a:solidFill>
                    <a:srgbClr val="000000"/>
                  </a:solidFill>
                </a:rPr>
                <a:t>E</a:t>
              </a:r>
              <a:r>
                <a:rPr lang="en-GB" sz="2400" b="1" baseline="-25000">
                  <a:solidFill>
                    <a:srgbClr val="000000"/>
                  </a:solidFill>
                </a:rPr>
                <a:t>4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Simpler Example 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50825" y="620713"/>
            <a:ext cx="8458200" cy="1441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(We’ll use this as a running example)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Guard stuck in a high-security bunker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Would like to know if it is raining outside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Can only tell by looking at whether his boss comes into the bunker with an umbrella every day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997200"/>
            <a:ext cx="7962900" cy="282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4356100" y="2636838"/>
            <a:ext cx="1223963" cy="647700"/>
          </a:xfrm>
          <a:prstGeom prst="wedgeRoundRectCallout">
            <a:avLst>
              <a:gd name="adj1" fmla="val -85926"/>
              <a:gd name="adj2" fmla="val 77694"/>
              <a:gd name="adj3" fmla="val 16667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Transition model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7092950" y="2708275"/>
            <a:ext cx="1655763" cy="647700"/>
          </a:xfrm>
          <a:prstGeom prst="wedgeRoundRectCallout">
            <a:avLst>
              <a:gd name="adj1" fmla="val -75792"/>
              <a:gd name="adj2" fmla="val 94116"/>
              <a:gd name="adj3" fmla="val 16667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State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variables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7164388" y="6092825"/>
            <a:ext cx="1655762" cy="647700"/>
          </a:xfrm>
          <a:prstGeom prst="wedgeRoundRectCallout">
            <a:avLst>
              <a:gd name="adj1" fmla="val -53833"/>
              <a:gd name="adj2" fmla="val -122796"/>
              <a:gd name="adj3" fmla="val 16667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Observable variables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3133724" y="2500306"/>
            <a:ext cx="45719" cy="3521082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Dot"/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607369" y="2500306"/>
            <a:ext cx="45719" cy="3665544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Dot"/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4643438" y="5876925"/>
            <a:ext cx="1657350" cy="647700"/>
          </a:xfrm>
          <a:prstGeom prst="wedgeRoundRectCallout">
            <a:avLst>
              <a:gd name="adj1" fmla="val -2778"/>
              <a:gd name="adj2" fmla="val -191667"/>
              <a:gd name="adj3" fmla="val 16667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Observation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  <p:bldP spid="11270" grpId="0" animBg="1"/>
      <p:bldP spid="112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Inference Tasks in Temporal Models 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50825" y="765175"/>
            <a:ext cx="84582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>
                <a:solidFill>
                  <a:srgbClr val="000099"/>
                </a:solidFill>
              </a:rPr>
              <a:t>Filtering</a:t>
            </a:r>
            <a:r>
              <a:rPr lang="en-GB" sz="2000" dirty="0">
                <a:solidFill>
                  <a:srgbClr val="000000"/>
                </a:solidFill>
              </a:rPr>
              <a:t> (or monitoring): </a:t>
            </a:r>
            <a:r>
              <a:rPr lang="en-GB" sz="2000" b="1" i="1" dirty="0" smtClean="0">
                <a:solidFill>
                  <a:srgbClr val="3333CC"/>
                </a:solidFill>
              </a:rPr>
              <a:t>P</a:t>
            </a:r>
            <a:r>
              <a:rPr lang="en-GB" sz="2000" i="1" dirty="0" smtClean="0">
                <a:solidFill>
                  <a:srgbClr val="3333CC"/>
                </a:solidFill>
              </a:rPr>
              <a:t>(</a:t>
            </a:r>
            <a:r>
              <a:rPr lang="en-GB" sz="2000" b="1" i="1" dirty="0" err="1" smtClean="0">
                <a:solidFill>
                  <a:srgbClr val="3333CC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3333CC"/>
                </a:solidFill>
              </a:rPr>
              <a:t>t</a:t>
            </a:r>
            <a:r>
              <a:rPr lang="en-GB" sz="2000" b="1" i="1" dirty="0">
                <a:solidFill>
                  <a:srgbClr val="3333CC"/>
                </a:solidFill>
              </a:rPr>
              <a:t> </a:t>
            </a:r>
            <a:r>
              <a:rPr lang="en-GB" sz="2000" dirty="0" smtClean="0">
                <a:solidFill>
                  <a:srgbClr val="3333CC"/>
                </a:solidFill>
              </a:rPr>
              <a:t>|</a:t>
            </a:r>
            <a:r>
              <a:rPr lang="en-GB" sz="2000" b="1" i="1" dirty="0" smtClean="0">
                <a:solidFill>
                  <a:srgbClr val="3333CC"/>
                </a:solidFill>
              </a:rPr>
              <a:t>e</a:t>
            </a:r>
            <a:r>
              <a:rPr lang="en-GB" sz="2000" i="1" baseline="-25000" dirty="0" smtClean="0">
                <a:solidFill>
                  <a:srgbClr val="3333CC"/>
                </a:solidFill>
              </a:rPr>
              <a:t>0:t</a:t>
            </a:r>
            <a:r>
              <a:rPr lang="en-GB" sz="2000" b="1" dirty="0" smtClean="0">
                <a:solidFill>
                  <a:srgbClr val="3333CC"/>
                </a:solidFill>
              </a:rPr>
              <a:t> </a:t>
            </a:r>
            <a:r>
              <a:rPr lang="en-GB" sz="2000" i="1" dirty="0">
                <a:solidFill>
                  <a:srgbClr val="3333CC"/>
                </a:solidFill>
              </a:rPr>
              <a:t>)</a:t>
            </a:r>
            <a:r>
              <a:rPr lang="en-GB" sz="2000" b="1" i="1" dirty="0">
                <a:solidFill>
                  <a:srgbClr val="3333CC"/>
                </a:solidFill>
              </a:rPr>
              <a:t> 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Compute the posterior distribution over the current state given all evidence to </a:t>
            </a:r>
            <a:r>
              <a:rPr lang="en-GB" sz="1800" dirty="0" smtClean="0">
                <a:solidFill>
                  <a:srgbClr val="000000"/>
                </a:solidFill>
              </a:rPr>
              <a:t>date</a:t>
            </a: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Recursive approach</a:t>
            </a:r>
            <a:r>
              <a:rPr lang="en-GB" sz="2000" b="1" i="1" dirty="0" smtClean="0">
                <a:solidFill>
                  <a:srgbClr val="3333CC"/>
                </a:solidFill>
              </a:rPr>
              <a:t> </a:t>
            </a: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dirty="0" smtClean="0">
                <a:solidFill>
                  <a:srgbClr val="000000"/>
                </a:solidFill>
              </a:rPr>
              <a:t>Compute filtering up to time t-1, and then include the evidence for time t (</a:t>
            </a:r>
            <a:r>
              <a:rPr lang="en-GB" sz="1800" b="1" i="1" dirty="0" smtClean="0">
                <a:solidFill>
                  <a:srgbClr val="000000"/>
                </a:solidFill>
              </a:rPr>
              <a:t>recursive estimation</a:t>
            </a:r>
            <a:r>
              <a:rPr lang="en-GB" sz="1800" dirty="0" smtClean="0">
                <a:solidFill>
                  <a:srgbClr val="000000"/>
                </a:solidFill>
              </a:rPr>
              <a:t>)</a:t>
            </a:r>
            <a:r>
              <a:rPr lang="ar-SA" sz="1800" dirty="0" smtClean="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sz="1800" dirty="0" smtClean="0">
              <a:solidFill>
                <a:srgbClr val="000000"/>
              </a:solidFill>
            </a:endParaRPr>
          </a:p>
          <a:p>
            <a:pPr marL="282575" lvl="1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i="1" dirty="0" smtClean="0">
                <a:solidFill>
                  <a:srgbClr val="000000"/>
                </a:solidFill>
              </a:rPr>
              <a:t>P</a:t>
            </a:r>
            <a:r>
              <a:rPr lang="en-GB" sz="1800" i="1" dirty="0" smtClean="0">
                <a:solidFill>
                  <a:srgbClr val="000000"/>
                </a:solidFill>
              </a:rPr>
              <a:t>(</a:t>
            </a:r>
            <a:r>
              <a:rPr lang="en-GB" sz="1800" b="1" i="1" dirty="0" err="1" smtClean="0">
                <a:solidFill>
                  <a:srgbClr val="000000"/>
                </a:solidFill>
              </a:rPr>
              <a:t>X</a:t>
            </a:r>
            <a:r>
              <a:rPr lang="en-GB" sz="1800" i="1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1800" b="1" i="1" dirty="0" smtClean="0">
                <a:solidFill>
                  <a:srgbClr val="000000"/>
                </a:solidFill>
              </a:rPr>
              <a:t> |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GB" sz="1800" b="1" i="1" dirty="0" smtClean="0">
                <a:solidFill>
                  <a:srgbClr val="000000"/>
                </a:solidFill>
              </a:rPr>
              <a:t>e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0:t</a:t>
            </a:r>
            <a:r>
              <a:rPr lang="en-GB" sz="1800" i="1" dirty="0" smtClean="0">
                <a:solidFill>
                  <a:srgbClr val="000000"/>
                </a:solidFill>
              </a:rPr>
              <a:t>) = </a:t>
            </a:r>
            <a:r>
              <a:rPr lang="en-GB" sz="1800" i="1" dirty="0" smtClean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GB" sz="1800" b="1" i="1" dirty="0" smtClean="0">
                <a:solidFill>
                  <a:srgbClr val="000000"/>
                </a:solidFill>
              </a:rPr>
              <a:t>P</a:t>
            </a:r>
            <a:r>
              <a:rPr lang="en-GB" sz="1800" i="1" dirty="0" smtClean="0">
                <a:solidFill>
                  <a:srgbClr val="000000"/>
                </a:solidFill>
              </a:rPr>
              <a:t>(</a:t>
            </a:r>
            <a:r>
              <a:rPr lang="en-GB" sz="1800" b="1" i="1" dirty="0" smtClean="0">
                <a:solidFill>
                  <a:srgbClr val="000000"/>
                </a:solidFill>
              </a:rPr>
              <a:t>e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t</a:t>
            </a:r>
            <a:r>
              <a:rPr lang="en-GB" sz="1800" b="1" i="1" dirty="0" smtClean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| </a:t>
            </a:r>
            <a:r>
              <a:rPr lang="en-GB" sz="1800" b="1" i="1" dirty="0" err="1" smtClean="0">
                <a:solidFill>
                  <a:srgbClr val="000000"/>
                </a:solidFill>
              </a:rPr>
              <a:t>X</a:t>
            </a:r>
            <a:r>
              <a:rPr lang="en-GB" sz="1800" i="1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1800" i="1" dirty="0" smtClean="0">
                <a:solidFill>
                  <a:srgbClr val="000000"/>
                </a:solidFill>
              </a:rPr>
              <a:t>) </a:t>
            </a:r>
            <a:r>
              <a:rPr lang="en-GB" sz="1800" i="1" dirty="0" smtClean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1800" i="1" baseline="-25000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GB" sz="1800" i="1" baseline="-50000" dirty="0" smtClean="0">
                <a:solidFill>
                  <a:srgbClr val="000000"/>
                </a:solidFill>
                <a:cs typeface="Times New Roman" pitchFamily="18" charset="0"/>
              </a:rPr>
              <a:t>t-1</a:t>
            </a:r>
            <a:r>
              <a:rPr lang="en-GB" sz="18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1800" b="1" i="1" dirty="0" smtClean="0">
                <a:solidFill>
                  <a:srgbClr val="000000"/>
                </a:solidFill>
              </a:rPr>
              <a:t>P</a:t>
            </a:r>
            <a:r>
              <a:rPr lang="en-GB" sz="1800" i="1" dirty="0" smtClean="0">
                <a:solidFill>
                  <a:srgbClr val="000000"/>
                </a:solidFill>
              </a:rPr>
              <a:t>(</a:t>
            </a:r>
            <a:r>
              <a:rPr lang="en-GB" sz="1800" b="1" i="1" dirty="0" err="1" smtClean="0">
                <a:solidFill>
                  <a:srgbClr val="000000"/>
                </a:solidFill>
              </a:rPr>
              <a:t>X</a:t>
            </a:r>
            <a:r>
              <a:rPr lang="en-GB" sz="1800" i="1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1800" dirty="0" smtClean="0">
                <a:solidFill>
                  <a:srgbClr val="000000"/>
                </a:solidFill>
              </a:rPr>
              <a:t> | </a:t>
            </a:r>
            <a:r>
              <a:rPr lang="en-GB" sz="1800" b="1" i="1" dirty="0" smtClean="0">
                <a:solidFill>
                  <a:srgbClr val="000000"/>
                </a:solidFill>
              </a:rPr>
              <a:t>x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t-1 </a:t>
            </a:r>
            <a:r>
              <a:rPr lang="en-GB" sz="1800" i="1" dirty="0" smtClean="0">
                <a:solidFill>
                  <a:srgbClr val="000000"/>
                </a:solidFill>
              </a:rPr>
              <a:t>) P(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GB" sz="1800" b="1" i="1" dirty="0" smtClean="0">
                <a:solidFill>
                  <a:srgbClr val="000000"/>
                </a:solidFill>
              </a:rPr>
              <a:t>x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t-1 </a:t>
            </a:r>
            <a:r>
              <a:rPr lang="en-GB" sz="1800" b="1" i="1" dirty="0" smtClean="0">
                <a:solidFill>
                  <a:srgbClr val="000000"/>
                </a:solidFill>
              </a:rPr>
              <a:t>| e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0:t-1</a:t>
            </a:r>
            <a:r>
              <a:rPr lang="en-GB" sz="1800" b="1" dirty="0" smtClean="0">
                <a:solidFill>
                  <a:srgbClr val="000000"/>
                </a:solidFill>
              </a:rPr>
              <a:t> </a:t>
            </a:r>
            <a:r>
              <a:rPr lang="en-GB" sz="1800" i="1" dirty="0" smtClean="0">
                <a:solidFill>
                  <a:srgbClr val="000000"/>
                </a:solidFill>
              </a:rPr>
              <a:t>) </a:t>
            </a:r>
          </a:p>
          <a:p>
            <a:pPr marL="282575" indent="-282575">
              <a:lnSpc>
                <a:spcPct val="95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14282" y="2571744"/>
            <a:ext cx="8458200" cy="865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b="1" i="1" dirty="0" smtClean="0">
              <a:solidFill>
                <a:srgbClr val="3333CC"/>
              </a:solidFill>
            </a:endParaRPr>
          </a:p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b="1" i="1" dirty="0">
              <a:solidFill>
                <a:srgbClr val="3333CC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i="1" dirty="0">
                <a:solidFill>
                  <a:srgbClr val="000000"/>
                </a:solidFill>
              </a:rPr>
              <a:t> </a:t>
            </a:r>
            <a:endParaRPr lang="en-GB" sz="1800" i="1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14282" y="4214818"/>
            <a:ext cx="8458200" cy="747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>
                <a:solidFill>
                  <a:srgbClr val="000000"/>
                </a:solidFill>
              </a:rPr>
              <a:t>P</a:t>
            </a:r>
            <a:r>
              <a:rPr lang="en-GB" sz="2000" i="1" dirty="0">
                <a:solidFill>
                  <a:srgbClr val="000000"/>
                </a:solidFill>
              </a:rPr>
              <a:t>(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t-1 </a:t>
            </a:r>
            <a:r>
              <a:rPr lang="en-GB" sz="2000" b="1" i="1" dirty="0">
                <a:solidFill>
                  <a:srgbClr val="000000"/>
                </a:solidFill>
              </a:rPr>
              <a:t>| e</a:t>
            </a:r>
            <a:r>
              <a:rPr lang="en-GB" sz="2000" i="1" baseline="-25000" dirty="0">
                <a:solidFill>
                  <a:srgbClr val="000000"/>
                </a:solidFill>
              </a:rPr>
              <a:t>0:t-1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  <a:r>
              <a:rPr lang="en-GB" sz="2000" dirty="0">
                <a:solidFill>
                  <a:srgbClr val="000000"/>
                </a:solidFill>
              </a:rPr>
              <a:t>can be seen as a message</a:t>
            </a:r>
            <a:r>
              <a:rPr lang="en-GB" sz="2000" i="1" dirty="0">
                <a:solidFill>
                  <a:srgbClr val="000000"/>
                </a:solidFill>
              </a:rPr>
              <a:t> f</a:t>
            </a:r>
            <a:r>
              <a:rPr lang="en-GB" sz="2000" i="1" baseline="-25000" dirty="0">
                <a:solidFill>
                  <a:srgbClr val="000000"/>
                </a:solidFill>
              </a:rPr>
              <a:t>0:t-1 </a:t>
            </a:r>
            <a:r>
              <a:rPr lang="en-GB" sz="2000" dirty="0">
                <a:solidFill>
                  <a:srgbClr val="000000"/>
                </a:solidFill>
              </a:rPr>
              <a:t>that is propagated forward along the sequence, modified by each transition and updated by each observation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715008" y="3000372"/>
            <a:ext cx="2743194" cy="360363"/>
          </a:xfrm>
          <a:prstGeom prst="wedgeRectCallout">
            <a:avLst>
              <a:gd name="adj1" fmla="val -62277"/>
              <a:gd name="adj2" fmla="val 5621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Filtering at time </a:t>
            </a:r>
            <a:r>
              <a:rPr lang="en-GB" sz="1800" i="1">
                <a:solidFill>
                  <a:srgbClr val="000000"/>
                </a:solidFill>
              </a:rPr>
              <a:t>t-1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214282" y="3500438"/>
            <a:ext cx="3024187" cy="500066"/>
          </a:xfrm>
          <a:prstGeom prst="wedgeRectCallout">
            <a:avLst>
              <a:gd name="adj1" fmla="val 19565"/>
              <a:gd name="adj2" fmla="val -115802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Inclusion of new evidence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(sensor model)</a:t>
            </a:r>
            <a:r>
              <a:rPr lang="ar-SA" sz="160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3428992" y="3500438"/>
            <a:ext cx="3600450" cy="360363"/>
          </a:xfrm>
          <a:prstGeom prst="wedgeRectCallout">
            <a:avLst>
              <a:gd name="adj1" fmla="val -36392"/>
              <a:gd name="adj2" fmla="val -129404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Propagation to time </a:t>
            </a:r>
            <a:r>
              <a:rPr lang="en-GB" sz="1800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142844" y="5000636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Thus, the recursive definition of filtering at time </a:t>
            </a:r>
            <a:r>
              <a:rPr lang="en-GB" sz="2000" i="1" dirty="0" smtClean="0">
                <a:solidFill>
                  <a:srgbClr val="000000"/>
                </a:solidFill>
              </a:rPr>
              <a:t>t</a:t>
            </a:r>
            <a:r>
              <a:rPr lang="en-GB" sz="2000" dirty="0" smtClean="0">
                <a:solidFill>
                  <a:srgbClr val="000000"/>
                </a:solidFill>
              </a:rPr>
              <a:t> in terms of filtering at time </a:t>
            </a:r>
            <a:r>
              <a:rPr lang="en-GB" sz="2000" i="1" dirty="0" smtClean="0">
                <a:solidFill>
                  <a:srgbClr val="000000"/>
                </a:solidFill>
              </a:rPr>
              <a:t>t-1</a:t>
            </a:r>
            <a:r>
              <a:rPr lang="en-GB" sz="2000" dirty="0" smtClean="0">
                <a:solidFill>
                  <a:srgbClr val="000000"/>
                </a:solidFill>
              </a:rPr>
              <a:t> can be expressed as a FORWARD procedure </a:t>
            </a:r>
          </a:p>
          <a:p>
            <a:pPr marL="739775" lvl="1" indent="-282575">
              <a:lnSpc>
                <a:spcPct val="95000"/>
              </a:lnSpc>
              <a:spcBef>
                <a:spcPts val="18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b="1" i="1" dirty="0" smtClean="0">
                <a:solidFill>
                  <a:srgbClr val="000000"/>
                </a:solidFill>
              </a:rPr>
              <a:t>f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0:t  </a:t>
            </a:r>
            <a:r>
              <a:rPr lang="en-GB" sz="2000" i="1" dirty="0" smtClean="0">
                <a:solidFill>
                  <a:srgbClr val="000000"/>
                </a:solidFill>
              </a:rPr>
              <a:t>=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 </a:t>
            </a:r>
            <a:r>
              <a:rPr lang="en-GB" sz="2000" i="1" dirty="0" smtClean="0">
                <a:solidFill>
                  <a:srgbClr val="000000"/>
                </a:solidFill>
                <a:cs typeface="Times New Roman" pitchFamily="18" charset="0"/>
              </a:rPr>
              <a:t>α FORWARD (</a:t>
            </a:r>
            <a:r>
              <a:rPr lang="en-GB" sz="2000" b="1" i="1" dirty="0" smtClean="0">
                <a:solidFill>
                  <a:srgbClr val="000000"/>
                </a:solidFill>
              </a:rPr>
              <a:t>f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0:t-1</a:t>
            </a:r>
            <a:r>
              <a:rPr lang="en-GB" sz="2000" i="1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000" b="1" i="1" dirty="0" smtClean="0">
                <a:solidFill>
                  <a:srgbClr val="000000"/>
                </a:solidFill>
              </a:rPr>
              <a:t>e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t</a:t>
            </a:r>
            <a:r>
              <a:rPr lang="en-GB" sz="2000" i="1" dirty="0" smtClean="0">
                <a:solidFill>
                  <a:srgbClr val="000000"/>
                </a:solidFill>
              </a:rPr>
              <a:t>) </a:t>
            </a:r>
            <a:endParaRPr lang="en-GB" sz="20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i="1"/>
              <a:t>Rain</a:t>
            </a:r>
            <a:r>
              <a:rPr lang="en-GB" sz="3200"/>
              <a:t> Example</a:t>
            </a:r>
          </a:p>
        </p:txBody>
      </p:sp>
      <p:sp>
        <p:nvSpPr>
          <p:cNvPr id="23554" name="Oval 2"/>
          <p:cNvSpPr>
            <a:spLocks noChangeArrowheads="1"/>
          </p:cNvSpPr>
          <p:nvPr/>
        </p:nvSpPr>
        <p:spPr bwMode="auto">
          <a:xfrm>
            <a:off x="1512867" y="2608249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4032230" y="2608249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4032230" y="3760774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23557" name="AutoShape 5"/>
          <p:cNvCxnSpPr>
            <a:cxnSpLocks noChangeShapeType="1"/>
            <a:stCxn id="23555" idx="4"/>
          </p:cNvCxnSpPr>
          <p:nvPr/>
        </p:nvCxnSpPr>
        <p:spPr bwMode="auto">
          <a:xfrm>
            <a:off x="4679930" y="3040049"/>
            <a:ext cx="1587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6408717" y="2536811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6408717" y="3689336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23560" name="AutoShape 8"/>
          <p:cNvCxnSpPr>
            <a:cxnSpLocks noChangeShapeType="1"/>
            <a:stCxn id="23558" idx="4"/>
            <a:endCxn id="23559" idx="0"/>
          </p:cNvCxnSpPr>
          <p:nvPr/>
        </p:nvCxnSpPr>
        <p:spPr bwMode="auto">
          <a:xfrm>
            <a:off x="7056417" y="2968611"/>
            <a:ext cx="1588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3561" name="AutoShape 9"/>
          <p:cNvCxnSpPr>
            <a:cxnSpLocks noChangeShapeType="1"/>
            <a:endCxn id="23554" idx="2"/>
          </p:cNvCxnSpPr>
          <p:nvPr/>
        </p:nvCxnSpPr>
        <p:spPr bwMode="auto">
          <a:xfrm flipV="1">
            <a:off x="876280" y="2824149"/>
            <a:ext cx="636587" cy="31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3562" name="AutoShape 10"/>
          <p:cNvCxnSpPr>
            <a:cxnSpLocks noChangeShapeType="1"/>
            <a:stCxn id="23554" idx="6"/>
            <a:endCxn id="23555" idx="2"/>
          </p:cNvCxnSpPr>
          <p:nvPr/>
        </p:nvCxnSpPr>
        <p:spPr bwMode="auto">
          <a:xfrm>
            <a:off x="2808267" y="2824149"/>
            <a:ext cx="1223963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3563" name="AutoShape 11"/>
          <p:cNvCxnSpPr>
            <a:cxnSpLocks noChangeShapeType="1"/>
            <a:stCxn id="23555" idx="6"/>
            <a:endCxn id="23558" idx="2"/>
          </p:cNvCxnSpPr>
          <p:nvPr/>
        </p:nvCxnSpPr>
        <p:spPr bwMode="auto">
          <a:xfrm flipV="1">
            <a:off x="5327630" y="2752711"/>
            <a:ext cx="1081087" cy="714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79388" y="692150"/>
            <a:ext cx="8856662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i="1" dirty="0" smtClean="0">
                <a:solidFill>
                  <a:srgbClr val="000000"/>
                </a:solidFill>
              </a:rPr>
              <a:t>P</a:t>
            </a:r>
            <a:r>
              <a:rPr lang="en-GB" sz="1800" i="1" dirty="0" smtClean="0">
                <a:solidFill>
                  <a:srgbClr val="000000"/>
                </a:solidFill>
              </a:rPr>
              <a:t>(R</a:t>
            </a:r>
            <a:r>
              <a:rPr lang="en-GB" sz="18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1800" dirty="0">
                <a:solidFill>
                  <a:srgbClr val="000000"/>
                </a:solidFill>
              </a:rPr>
              <a:t>| </a:t>
            </a:r>
            <a:r>
              <a:rPr lang="en-GB" sz="1800" i="1" dirty="0">
                <a:solidFill>
                  <a:srgbClr val="000000"/>
                </a:solidFill>
              </a:rPr>
              <a:t>u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dirty="0">
                <a:solidFill>
                  <a:srgbClr val="000000"/>
                </a:solidFill>
              </a:rPr>
              <a:t> , </a:t>
            </a:r>
            <a:r>
              <a:rPr lang="en-GB" sz="1800" i="1" dirty="0">
                <a:solidFill>
                  <a:srgbClr val="000000"/>
                </a:solidFill>
              </a:rPr>
              <a:t>u</a:t>
            </a:r>
            <a:r>
              <a:rPr lang="en-GB" sz="1800" i="1" baseline="-25000" dirty="0">
                <a:solidFill>
                  <a:srgbClr val="000000"/>
                </a:solidFill>
              </a:rPr>
              <a:t>2</a:t>
            </a:r>
            <a:r>
              <a:rPr lang="en-GB" sz="1800" i="1" dirty="0" smtClean="0">
                <a:solidFill>
                  <a:srgbClr val="000000"/>
                </a:solidFill>
              </a:rPr>
              <a:t>)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60342" y="1889111"/>
            <a:ext cx="1354138" cy="614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TRUE    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FALSE   0.5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032230" y="1239824"/>
            <a:ext cx="360362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</p:txBody>
      </p:sp>
      <p:cxnSp>
        <p:nvCxnSpPr>
          <p:cNvPr id="23567" name="AutoShape 15"/>
          <p:cNvCxnSpPr>
            <a:cxnSpLocks noChangeShapeType="1"/>
            <a:stCxn id="23565" idx="3"/>
            <a:endCxn id="23566" idx="1"/>
          </p:cNvCxnSpPr>
          <p:nvPr/>
        </p:nvCxnSpPr>
        <p:spPr bwMode="auto">
          <a:xfrm flipV="1">
            <a:off x="1714480" y="1500174"/>
            <a:ext cx="2317750" cy="6953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816330" y="2105011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0.818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0.182</a:t>
            </a:r>
          </a:p>
        </p:txBody>
      </p:sp>
      <p:cxnSp>
        <p:nvCxnSpPr>
          <p:cNvPr id="23569" name="AutoShape 17"/>
          <p:cNvCxnSpPr>
            <a:cxnSpLocks noChangeShapeType="1"/>
            <a:stCxn id="23566" idx="2"/>
            <a:endCxn id="23568" idx="0"/>
          </p:cNvCxnSpPr>
          <p:nvPr/>
        </p:nvCxnSpPr>
        <p:spPr bwMode="auto">
          <a:xfrm>
            <a:off x="4211617" y="1760524"/>
            <a:ext cx="180975" cy="3444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6769080" y="1168386"/>
            <a:ext cx="6477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0.627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0.373</a:t>
            </a:r>
          </a:p>
        </p:txBody>
      </p:sp>
      <p:cxnSp>
        <p:nvCxnSpPr>
          <p:cNvPr id="23571" name="AutoShape 19"/>
          <p:cNvCxnSpPr>
            <a:cxnSpLocks noChangeShapeType="1"/>
            <a:stCxn id="23555" idx="7"/>
            <a:endCxn id="23570" idx="1"/>
          </p:cNvCxnSpPr>
          <p:nvPr/>
        </p:nvCxnSpPr>
        <p:spPr bwMode="auto">
          <a:xfrm flipV="1">
            <a:off x="5138717" y="1428736"/>
            <a:ext cx="1631950" cy="12414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6624617" y="2031986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0.883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0.117</a:t>
            </a:r>
          </a:p>
        </p:txBody>
      </p:sp>
      <p:cxnSp>
        <p:nvCxnSpPr>
          <p:cNvPr id="23573" name="AutoShape 21"/>
          <p:cNvCxnSpPr>
            <a:cxnSpLocks noChangeShapeType="1"/>
            <a:endCxn id="23572" idx="0"/>
          </p:cNvCxnSpPr>
          <p:nvPr/>
        </p:nvCxnSpPr>
        <p:spPr bwMode="auto">
          <a:xfrm>
            <a:off x="7021492" y="1687499"/>
            <a:ext cx="179388" cy="3444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611188" y="3213101"/>
            <a:ext cx="7993062" cy="35877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Overview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179388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Modelling Evolving Worlds with </a:t>
            </a:r>
            <a:r>
              <a:rPr lang="en-GB" sz="2400" dirty="0" err="1">
                <a:solidFill>
                  <a:srgbClr val="000000"/>
                </a:solidFill>
              </a:rPr>
              <a:t>DBNs</a:t>
            </a:r>
            <a:endParaRPr lang="en-GB" sz="24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Simplifying Assumptions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Stationary Processes, Markov Assumption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Inference Tasks in Temporal Models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  <a:hlinkClick r:id="rId3" action="ppaction://hlinksldjump"/>
              </a:rPr>
              <a:t>Filtering</a:t>
            </a:r>
            <a:r>
              <a:rPr lang="en-GB" sz="2000" dirty="0">
                <a:solidFill>
                  <a:srgbClr val="000000"/>
                </a:solidFill>
              </a:rPr>
              <a:t> (posterior distribution over the current state given evidence to date)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Prediction (posterior distribution over a future state given evidence to date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Smoothing (posterior distribution over a </a:t>
            </a:r>
            <a:r>
              <a:rPr lang="en-GB" sz="2000" i="1" dirty="0">
                <a:solidFill>
                  <a:srgbClr val="000000"/>
                </a:solidFill>
              </a:rPr>
              <a:t>past</a:t>
            </a:r>
            <a:r>
              <a:rPr lang="en-GB" sz="2000" dirty="0">
                <a:solidFill>
                  <a:srgbClr val="000000"/>
                </a:solidFill>
              </a:rPr>
              <a:t> state given all evidence to date</a:t>
            </a:r>
            <a:r>
              <a:rPr lang="en-GB" sz="2400" dirty="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Most Likely Sequence</a:t>
            </a:r>
            <a:r>
              <a:rPr lang="en-GB" sz="2400" dirty="0">
                <a:solidFill>
                  <a:srgbClr val="000000"/>
                </a:solidFill>
              </a:rPr>
              <a:t> (</a:t>
            </a:r>
            <a:r>
              <a:rPr lang="en-GB" sz="2000" dirty="0">
                <a:solidFill>
                  <a:srgbClr val="000000"/>
                </a:solidFill>
              </a:rPr>
              <a:t>given the evidence seen so far</a:t>
            </a:r>
            <a:r>
              <a:rPr lang="en-GB" sz="2400" dirty="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Hidden Markov Models (HMM)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Application to Part-of-Speech Tagging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HMM and DBN</a:t>
            </a:r>
          </a:p>
        </p:txBody>
      </p:sp>
      <p:sp>
        <p:nvSpPr>
          <p:cNvPr id="11571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381750"/>
            <a:ext cx="360363" cy="287338"/>
          </a:xfrm>
          <a:prstGeom prst="actionButtonForwardNext">
            <a:avLst/>
          </a:prstGeom>
          <a:solidFill>
            <a:srgbClr val="00B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Default Design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2911</TotalTime>
  <Words>4062</Words>
  <Application>Microsoft Office PowerPoint</Application>
  <PresentationFormat>On-screen Show (4:3)</PresentationFormat>
  <Paragraphs>615</Paragraphs>
  <Slides>44</Slides>
  <Notes>44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Design</vt:lpstr>
      <vt:lpstr>Probability and Time</vt:lpstr>
      <vt:lpstr>Overview</vt:lpstr>
      <vt:lpstr>Modeling Evolving Worlds</vt:lpstr>
      <vt:lpstr>Dynamic Bayesian Networks (DBN)‏</vt:lpstr>
      <vt:lpstr>Assumptions</vt:lpstr>
      <vt:lpstr>Simpler Example </vt:lpstr>
      <vt:lpstr>Inference Tasks in Temporal Models </vt:lpstr>
      <vt:lpstr>Rain Example</vt:lpstr>
      <vt:lpstr>Overview</vt:lpstr>
      <vt:lpstr>Prediction (P(Xt+k+1 | e0:t ))</vt:lpstr>
      <vt:lpstr>Overview</vt:lpstr>
      <vt:lpstr>Smoothing </vt:lpstr>
      <vt:lpstr>Smoothing </vt:lpstr>
      <vt:lpstr>Smoothing </vt:lpstr>
      <vt:lpstr>Backward Message </vt:lpstr>
      <vt:lpstr>Smoothing: putting it all together </vt:lpstr>
      <vt:lpstr>Forward-Backward Procedure </vt:lpstr>
      <vt:lpstr>Rain Example</vt:lpstr>
      <vt:lpstr>Rain Example</vt:lpstr>
      <vt:lpstr>Forward-Backward Algorithm </vt:lpstr>
      <vt:lpstr>Overview</vt:lpstr>
      <vt:lpstr>Most Likely Sequence </vt:lpstr>
      <vt:lpstr>Most Likely Sequence (Explanation) </vt:lpstr>
      <vt:lpstr>Most Likely Sequence </vt:lpstr>
      <vt:lpstr>Most Likely Sequence </vt:lpstr>
      <vt:lpstr>Most Likely Sequence </vt:lpstr>
      <vt:lpstr>Viterbi Algorithm </vt:lpstr>
      <vt:lpstr>Rain Example </vt:lpstr>
      <vt:lpstr>Rain Example </vt:lpstr>
      <vt:lpstr>Viterbi Algorithm </vt:lpstr>
      <vt:lpstr>Overview</vt:lpstr>
      <vt:lpstr>Hidden Markov Models (HMM)‏</vt:lpstr>
      <vt:lpstr>Hidden Markov Models (HMM)</vt:lpstr>
      <vt:lpstr>Transition Model for Rain Example</vt:lpstr>
      <vt:lpstr>Sensor Model in HMM</vt:lpstr>
      <vt:lpstr>Transpose Matrix</vt:lpstr>
      <vt:lpstr>Inference in  HMM</vt:lpstr>
      <vt:lpstr>Rain Example: filtering</vt:lpstr>
      <vt:lpstr>Rain Example: filtering</vt:lpstr>
      <vt:lpstr>Rain Example</vt:lpstr>
      <vt:lpstr>Inference in  HMM</vt:lpstr>
      <vt:lpstr>Overview</vt:lpstr>
      <vt:lpstr>Part-of-Speech (PoS) Tagging</vt:lpstr>
      <vt:lpstr>Why?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Cristina</cp:lastModifiedBy>
  <cp:revision>232</cp:revision>
  <dcterms:modified xsi:type="dcterms:W3CDTF">2010-01-26T23:55:54Z</dcterms:modified>
</cp:coreProperties>
</file>