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308" r:id="rId3"/>
    <p:sldId id="257" r:id="rId4"/>
    <p:sldId id="258" r:id="rId5"/>
    <p:sldId id="259" r:id="rId6"/>
    <p:sldId id="303" r:id="rId7"/>
    <p:sldId id="300" r:id="rId8"/>
    <p:sldId id="260" r:id="rId9"/>
    <p:sldId id="261" r:id="rId10"/>
    <p:sldId id="373" r:id="rId11"/>
    <p:sldId id="262" r:id="rId12"/>
    <p:sldId id="301" r:id="rId13"/>
    <p:sldId id="263" r:id="rId14"/>
    <p:sldId id="302" r:id="rId15"/>
    <p:sldId id="264" r:id="rId16"/>
    <p:sldId id="265" r:id="rId17"/>
    <p:sldId id="266" r:id="rId18"/>
    <p:sldId id="267" r:id="rId19"/>
    <p:sldId id="268" r:id="rId20"/>
    <p:sldId id="374" r:id="rId21"/>
    <p:sldId id="269" r:id="rId22"/>
    <p:sldId id="270" r:id="rId23"/>
    <p:sldId id="378" r:id="rId24"/>
    <p:sldId id="305" r:id="rId25"/>
    <p:sldId id="306" r:id="rId26"/>
    <p:sldId id="273" r:id="rId27"/>
    <p:sldId id="304" r:id="rId28"/>
    <p:sldId id="274" r:id="rId29"/>
    <p:sldId id="275" r:id="rId30"/>
    <p:sldId id="276" r:id="rId31"/>
    <p:sldId id="379" r:id="rId32"/>
    <p:sldId id="380" r:id="rId33"/>
    <p:sldId id="381" r:id="rId34"/>
    <p:sldId id="382" r:id="rId35"/>
    <p:sldId id="383" r:id="rId36"/>
    <p:sldId id="384" r:id="rId37"/>
  </p:sldIdLst>
  <p:sldSz cx="9144000" cy="6858000" type="screen4x3"/>
  <p:notesSz cx="6858000" cy="9144000"/>
  <p:defaultTextStyle>
    <a:defPPr>
      <a:defRPr lang="en-GB"/>
    </a:defPPr>
    <a:lvl1pPr algn="l" defTabSz="457200" rtl="0" fontAlgn="base">
      <a:lnSpc>
        <a:spcPct val="9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800" kern="1200">
        <a:solidFill>
          <a:schemeClr val="bg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1pPr>
    <a:lvl2pPr marL="457200" algn="l" defTabSz="457200" rtl="0" fontAlgn="base">
      <a:lnSpc>
        <a:spcPct val="9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800" kern="1200">
        <a:solidFill>
          <a:schemeClr val="bg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2pPr>
    <a:lvl3pPr marL="914400" algn="l" defTabSz="457200" rtl="0" fontAlgn="base">
      <a:lnSpc>
        <a:spcPct val="9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800" kern="1200">
        <a:solidFill>
          <a:schemeClr val="bg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3pPr>
    <a:lvl4pPr marL="1371600" algn="l" defTabSz="457200" rtl="0" fontAlgn="base">
      <a:lnSpc>
        <a:spcPct val="9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800" kern="1200">
        <a:solidFill>
          <a:schemeClr val="bg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4pPr>
    <a:lvl5pPr marL="1828800" algn="l" defTabSz="457200" rtl="0" fontAlgn="base">
      <a:lnSpc>
        <a:spcPct val="9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800" kern="1200">
        <a:solidFill>
          <a:schemeClr val="bg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FF99"/>
    <a:srgbClr val="FF3300"/>
    <a:srgbClr val="CC33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2170" autoAdjust="0"/>
    <p:restoredTop sz="94599" autoAdjust="0"/>
  </p:normalViewPr>
  <p:slideViewPr>
    <p:cSldViewPr>
      <p:cViewPr varScale="1">
        <p:scale>
          <a:sx n="135" d="100"/>
          <a:sy n="135" d="100"/>
        </p:scale>
        <p:origin x="-1002" y="-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37"/>
        <p:guide pos="211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13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EB3D672B-019F-4DF7-8BCE-AC7F1E9D506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282" tIns="45641" rIns="91282" bIns="45641" numCol="1" anchor="t" anchorCtr="0" compatLnSpc="1">
            <a:prstTxWarp prst="textNoShape">
              <a:avLst/>
            </a:prstTxWarp>
          </a:bodyPr>
          <a:lstStyle>
            <a:lvl1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86200" y="0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282" tIns="45641" rIns="91282" bIns="45641" numCol="1" anchor="t" anchorCtr="0" compatLnSpc="1">
            <a:prstTxWarp prst="textNoShape">
              <a:avLst/>
            </a:prstTxWarp>
          </a:bodyPr>
          <a:lstStyle>
            <a:lvl1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2053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85800"/>
            <a:ext cx="4567238" cy="34258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912813" y="4343400"/>
            <a:ext cx="5029200" cy="411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282" tIns="45641" rIns="91282" bIns="45641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0" y="8686800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282" tIns="45641" rIns="91282" bIns="45641" numCol="1" anchor="b" anchorCtr="0" compatLnSpc="1">
            <a:prstTxWarp prst="textNoShape">
              <a:avLst/>
            </a:prstTxWarp>
          </a:bodyPr>
          <a:lstStyle>
            <a:lvl1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282" tIns="45641" rIns="91282" bIns="45641" numCol="1" anchor="b" anchorCtr="0" compatLnSpc="1">
            <a:prstTxWarp prst="textNoShape">
              <a:avLst/>
            </a:prstTxWarp>
          </a:bodyPr>
          <a:lstStyle>
            <a:lvl1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fld id="{075C4B03-A973-4E84-B35D-B6784EA0145A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DB029D0-D694-437B-88FF-ED210A89C029}" type="slidenum">
              <a:rPr lang="en-GB"/>
              <a:pPr/>
              <a:t>1</a:t>
            </a:fld>
            <a:endParaRPr lang="en-GB"/>
          </a:p>
        </p:txBody>
      </p:sp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9775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460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2813" y="4343400"/>
            <a:ext cx="5030787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89867" tIns="44934" rIns="89867" bIns="44934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1971732-9F35-4AC6-84E1-11B5C05B0AE7}" type="slidenum">
              <a:rPr lang="en-GB"/>
              <a:pPr/>
              <a:t>10</a:t>
            </a:fld>
            <a:endParaRPr lang="en-GB"/>
          </a:p>
        </p:txBody>
      </p:sp>
      <p:sp>
        <p:nvSpPr>
          <p:cNvPr id="94210" name="Text Box 2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4A372A57-B103-4408-8F04-E0D541E1E58E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10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94212" name="Text Box 4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94213" name="Text Box 5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94214" name="Text Box 6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94215" name="Text Box 7"/>
          <p:cNvSpPr txBox="1">
            <a:spLocks noGrp="1" noChangeArrowheads="1"/>
          </p:cNvSpPr>
          <p:nvPr>
            <p:ph type="body"/>
          </p:nvPr>
        </p:nvSpPr>
        <p:spPr>
          <a:xfrm>
            <a:off x="912813" y="4340225"/>
            <a:ext cx="5032375" cy="4117975"/>
          </a:xfrm>
          <a:ln/>
        </p:spPr>
        <p:txBody>
          <a:bodyPr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ea typeface="Arial Unicode MS" pitchFamily="34" charset="-128"/>
                <a:cs typeface="Arial Unicode MS" pitchFamily="34" charset="-128"/>
              </a:rPr>
              <a:t>It is the backbone for applications that deal with sequences of noisy observations</a:t>
            </a:r>
          </a:p>
          <a:p>
            <a:pPr marL="741363" lvl="1" indent="-284163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ea typeface="Arial Unicode MS" pitchFamily="34" charset="-128"/>
                <a:cs typeface="Arial Unicode MS" pitchFamily="34" charset="-128"/>
              </a:rPr>
              <a:t>Predict the probability of  a sequence of actual words from captured speech signals</a:t>
            </a:r>
          </a:p>
          <a:p>
            <a:pPr marL="741363" lvl="1" indent="-284163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ea typeface="Arial Unicode MS" pitchFamily="34" charset="-128"/>
                <a:cs typeface="Arial Unicode MS" pitchFamily="34" charset="-128"/>
              </a:rPr>
              <a:t>two main problems: high space complexity if states are large and sequences arelong, as I have to store the forward message for t steps</a:t>
            </a:r>
          </a:p>
          <a:p>
            <a:pPr marL="741363" lvl="1" indent="-284163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>
              <a:ea typeface="Arial Unicode MS" pitchFamily="34" charset="-128"/>
              <a:cs typeface="Arial Unicode MS" pitchFamily="34" charset="-128"/>
            </a:endParaRPr>
          </a:p>
          <a:p>
            <a:pPr marL="741363" lvl="1" indent="-284163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>
              <a:ea typeface="Arial Unicode MS" pitchFamily="34" charset="-128"/>
              <a:cs typeface="Arial Unicode MS" pitchFamily="34" charset="-128"/>
            </a:endParaRPr>
          </a:p>
          <a:p>
            <a:pPr marL="741363" lvl="1" indent="-284163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ea typeface="Arial Unicode MS" pitchFamily="34" charset="-128"/>
                <a:cs typeface="Arial Unicode MS" pitchFamily="34" charset="-128"/>
              </a:rPr>
              <a:t>In on-line applications, one needs to recomputed the sequence everytime new evidence comes. usually one does not recompute the whole sequence but just a predefined lag of d steps before t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7A55DE6-528D-4F41-BEBD-15F75D8F71A3}" type="slidenum">
              <a:rPr lang="en-GB"/>
              <a:pPr/>
              <a:t>11</a:t>
            </a:fld>
            <a:endParaRPr lang="en-GB"/>
          </a:p>
        </p:txBody>
      </p:sp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A71CE6D8-C117-4C2F-9376-331E384A6166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11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52230" name="Rectangle 6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2813" y="4343400"/>
            <a:ext cx="5030787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89867" tIns="44934" rIns="89867" bIns="44934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F71D489-4DFA-4B34-B834-70A0F60C1470}" type="slidenum">
              <a:rPr lang="en-GB"/>
              <a:pPr/>
              <a:t>12</a:t>
            </a:fld>
            <a:endParaRPr lang="en-GB"/>
          </a:p>
        </p:txBody>
      </p:sp>
      <p:sp>
        <p:nvSpPr>
          <p:cNvPr id="96258" name="Text Box 2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81849073-B9A5-4AE5-8E7A-EF7659386579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12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96259" name="Text Box 3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96260" name="Text Box 4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96261" name="Text Box 5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96262" name="Text Box 6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96263" name="Text Box 7"/>
          <p:cNvSpPr txBox="1">
            <a:spLocks noGrp="1" noChangeArrowheads="1"/>
          </p:cNvSpPr>
          <p:nvPr>
            <p:ph type="body"/>
          </p:nvPr>
        </p:nvSpPr>
        <p:spPr>
          <a:xfrm>
            <a:off x="912813" y="4340225"/>
            <a:ext cx="5032375" cy="4117975"/>
          </a:xfrm>
          <a:ln/>
        </p:spPr>
        <p:txBody>
          <a:bodyPr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ea typeface="Arial Unicode MS" pitchFamily="34" charset="-128"/>
                <a:cs typeface="Arial Unicode MS" pitchFamily="34" charset="-128"/>
              </a:rPr>
              <a:t>It is the backbone for applications that deal with sequences of noisy observations</a:t>
            </a:r>
          </a:p>
          <a:p>
            <a:pPr marL="741363" lvl="1" indent="-284163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ea typeface="Arial Unicode MS" pitchFamily="34" charset="-128"/>
                <a:cs typeface="Arial Unicode MS" pitchFamily="34" charset="-128"/>
              </a:rPr>
              <a:t>Predict the probability of  a sequence of actual words from captured speech signals</a:t>
            </a:r>
          </a:p>
          <a:p>
            <a:pPr marL="741363" lvl="1" indent="-284163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ea typeface="Arial Unicode MS" pitchFamily="34" charset="-128"/>
                <a:cs typeface="Arial Unicode MS" pitchFamily="34" charset="-128"/>
              </a:rPr>
              <a:t>two main problems: high space complexity if states are large and sequences arelong, as I have to store the forward message for t steps</a:t>
            </a:r>
          </a:p>
          <a:p>
            <a:pPr marL="741363" lvl="1" indent="-284163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>
              <a:ea typeface="Arial Unicode MS" pitchFamily="34" charset="-128"/>
              <a:cs typeface="Arial Unicode MS" pitchFamily="34" charset="-128"/>
            </a:endParaRPr>
          </a:p>
          <a:p>
            <a:pPr marL="741363" lvl="1" indent="-284163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>
              <a:ea typeface="Arial Unicode MS" pitchFamily="34" charset="-128"/>
              <a:cs typeface="Arial Unicode MS" pitchFamily="34" charset="-128"/>
            </a:endParaRPr>
          </a:p>
          <a:p>
            <a:pPr marL="741363" lvl="1" indent="-284163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ea typeface="Arial Unicode MS" pitchFamily="34" charset="-128"/>
                <a:cs typeface="Arial Unicode MS" pitchFamily="34" charset="-128"/>
              </a:rPr>
              <a:t>In on-line applications, one needs to recomputed the sequence everytime new evidence comes. usually one does not recompute the whole sequence but just a predefined lag of d steps before t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F3F57C7-9CA4-4A6C-BA13-3C30EE5E3207}" type="slidenum">
              <a:rPr lang="en-GB"/>
              <a:pPr/>
              <a:t>13</a:t>
            </a:fld>
            <a:endParaRPr lang="en-GB"/>
          </a:p>
        </p:txBody>
      </p:sp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16C4F875-451A-409B-ABB4-31972651E2D7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13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53254" name="Rectangle 6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2813" y="4343400"/>
            <a:ext cx="5030787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89867" tIns="44934" rIns="89867" bIns="44934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4143D30-7769-4BBB-A10D-6C0216C05EC8}" type="slidenum">
              <a:rPr lang="en-GB"/>
              <a:pPr/>
              <a:t>14</a:t>
            </a:fld>
            <a:endParaRPr lang="en-GB"/>
          </a:p>
        </p:txBody>
      </p:sp>
      <p:sp>
        <p:nvSpPr>
          <p:cNvPr id="98306" name="Text Box 2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159315EE-198F-44D2-A529-9AEB22E76CD4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14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98307" name="Text Box 3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98309" name="Text Box 5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98310" name="Text Box 6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98311" name="Text Box 7"/>
          <p:cNvSpPr txBox="1">
            <a:spLocks noGrp="1" noChangeArrowheads="1"/>
          </p:cNvSpPr>
          <p:nvPr>
            <p:ph type="body"/>
          </p:nvPr>
        </p:nvSpPr>
        <p:spPr>
          <a:xfrm>
            <a:off x="912813" y="4340225"/>
            <a:ext cx="5032375" cy="4117975"/>
          </a:xfrm>
          <a:ln/>
        </p:spPr>
        <p:txBody>
          <a:bodyPr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ea typeface="Arial Unicode MS" pitchFamily="34" charset="-128"/>
                <a:cs typeface="Arial Unicode MS" pitchFamily="34" charset="-128"/>
              </a:rPr>
              <a:t>It is the backbone for applications that deal with sequences of noisy observations</a:t>
            </a:r>
          </a:p>
          <a:p>
            <a:pPr marL="741363" lvl="1" indent="-284163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ea typeface="Arial Unicode MS" pitchFamily="34" charset="-128"/>
                <a:cs typeface="Arial Unicode MS" pitchFamily="34" charset="-128"/>
              </a:rPr>
              <a:t>Predict the probability of  a sequence of actual words from captured speech signals</a:t>
            </a:r>
          </a:p>
          <a:p>
            <a:pPr marL="741363" lvl="1" indent="-284163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ea typeface="Arial Unicode MS" pitchFamily="34" charset="-128"/>
                <a:cs typeface="Arial Unicode MS" pitchFamily="34" charset="-128"/>
              </a:rPr>
              <a:t>two main problems: high space complexity if states are large and sequences arelong, as I have to store the forward message for t steps</a:t>
            </a:r>
          </a:p>
          <a:p>
            <a:pPr marL="741363" lvl="1" indent="-284163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>
              <a:ea typeface="Arial Unicode MS" pitchFamily="34" charset="-128"/>
              <a:cs typeface="Arial Unicode MS" pitchFamily="34" charset="-128"/>
            </a:endParaRPr>
          </a:p>
          <a:p>
            <a:pPr marL="741363" lvl="1" indent="-284163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>
              <a:ea typeface="Arial Unicode MS" pitchFamily="34" charset="-128"/>
              <a:cs typeface="Arial Unicode MS" pitchFamily="34" charset="-128"/>
            </a:endParaRPr>
          </a:p>
          <a:p>
            <a:pPr marL="741363" lvl="1" indent="-284163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ea typeface="Arial Unicode MS" pitchFamily="34" charset="-128"/>
                <a:cs typeface="Arial Unicode MS" pitchFamily="34" charset="-128"/>
              </a:rPr>
              <a:t>In on-line applications, one needs to recomputed the sequence everytime new evidence comes. usually one does not recompute the whole sequence but just a predefined lag of d steps before t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4666586-EAAF-4232-8EAD-A12197376FC1}" type="slidenum">
              <a:rPr lang="en-GB"/>
              <a:pPr/>
              <a:t>15</a:t>
            </a:fld>
            <a:endParaRPr lang="en-GB"/>
          </a:p>
        </p:txBody>
      </p:sp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98482DE7-B022-4AC2-8CB1-3DE995B23461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15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54278" name="Rectangle 6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2813" y="4343400"/>
            <a:ext cx="5030787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89867" tIns="44934" rIns="89867" bIns="44934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32B7A5C-5619-4F91-8473-21F283192E45}" type="slidenum">
              <a:rPr lang="en-GB"/>
              <a:pPr/>
              <a:t>16</a:t>
            </a:fld>
            <a:endParaRPr lang="en-GB"/>
          </a:p>
        </p:txBody>
      </p:sp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A55F1C7B-0BFA-4E08-A9DE-F139C6DC5EFA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16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55302" name="Rectangle 6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2813" y="4343400"/>
            <a:ext cx="5030787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89867" tIns="44934" rIns="89867" bIns="44934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AE5E76E-C7C4-456B-AC6F-25836BDB3EF8}" type="slidenum">
              <a:rPr lang="en-GB"/>
              <a:pPr/>
              <a:t>17</a:t>
            </a:fld>
            <a:endParaRPr lang="en-GB"/>
          </a:p>
        </p:txBody>
      </p:sp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299F6D3C-4A2E-42B6-8458-9AA1347A1C57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17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56326" name="Rectangle 6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2813" y="4343400"/>
            <a:ext cx="5030787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89867" tIns="44934" rIns="89867" bIns="44934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A108A86-9EC3-4391-A441-31E52EBB5E27}" type="slidenum">
              <a:rPr lang="en-GB"/>
              <a:pPr/>
              <a:t>18</a:t>
            </a:fld>
            <a:endParaRPr lang="en-GB"/>
          </a:p>
        </p:txBody>
      </p:sp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C2121E3D-580D-49EC-B632-DA667F9112E5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18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57350" name="Rectangle 6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2813" y="4343400"/>
            <a:ext cx="5030787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89867" tIns="44934" rIns="89867" bIns="44934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067983D-62F6-4983-BF6D-43AFABB02D61}" type="slidenum">
              <a:rPr lang="en-GB"/>
              <a:pPr/>
              <a:t>19</a:t>
            </a:fld>
            <a:endParaRPr lang="en-GB"/>
          </a:p>
        </p:txBody>
      </p:sp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7C72F2F5-9609-438F-AECE-E3C8C6FF0583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19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58374" name="Rectangle 6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2813" y="4343400"/>
            <a:ext cx="5030787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89867" tIns="44934" rIns="89867" bIns="44934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A75DD91-B2E0-4B46-811F-D75031FA76E7}" type="slidenum">
              <a:rPr lang="en-GB"/>
              <a:pPr/>
              <a:t>2</a:t>
            </a:fld>
            <a:endParaRPr lang="en-GB"/>
          </a:p>
        </p:txBody>
      </p:sp>
      <p:sp>
        <p:nvSpPr>
          <p:cNvPr id="114690" name="Text Box 2"/>
          <p:cNvSpPr txBox="1">
            <a:spLocks noChangeArrowheads="1"/>
          </p:cNvSpPr>
          <p:nvPr/>
        </p:nvSpPr>
        <p:spPr bwMode="auto">
          <a:xfrm>
            <a:off x="1155700" y="685800"/>
            <a:ext cx="4549775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114691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/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A75DD91-B2E0-4B46-811F-D75031FA76E7}" type="slidenum">
              <a:rPr lang="en-GB"/>
              <a:pPr/>
              <a:t>20</a:t>
            </a:fld>
            <a:endParaRPr lang="en-GB"/>
          </a:p>
        </p:txBody>
      </p:sp>
      <p:sp>
        <p:nvSpPr>
          <p:cNvPr id="114690" name="Text Box 2"/>
          <p:cNvSpPr txBox="1">
            <a:spLocks noChangeArrowheads="1"/>
          </p:cNvSpPr>
          <p:nvPr/>
        </p:nvSpPr>
        <p:spPr bwMode="auto">
          <a:xfrm>
            <a:off x="1155700" y="685800"/>
            <a:ext cx="4549775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114691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/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6079263-5816-4906-A31A-2102957355A3}" type="slidenum">
              <a:rPr lang="en-GB"/>
              <a:pPr/>
              <a:t>21</a:t>
            </a:fld>
            <a:endParaRPr lang="en-GB"/>
          </a:p>
        </p:txBody>
      </p:sp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3770CA17-09C3-43C0-A2C5-F0771BBE4A0D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21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59398" name="Rectangle 6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2813" y="4343400"/>
            <a:ext cx="5030787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89867" tIns="44934" rIns="89867" bIns="44934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8AF9441-AE1F-46A7-B697-AD9B0A0740FF}" type="slidenum">
              <a:rPr lang="en-GB"/>
              <a:pPr/>
              <a:t>22</a:t>
            </a:fld>
            <a:endParaRPr lang="en-GB"/>
          </a:p>
        </p:txBody>
      </p:sp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1197922A-0232-4629-A5EA-CCD5C1FF68E2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22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0419" name="Text Box 3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60422" name="Rectangle 6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2813" y="4343400"/>
            <a:ext cx="5030787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89867" tIns="44934" rIns="89867" bIns="44934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95FB596-3DB7-4EE8-BAC9-E6B91856F596}" type="slidenum">
              <a:rPr lang="en-GB"/>
              <a:pPr/>
              <a:t>23</a:t>
            </a:fld>
            <a:endParaRPr lang="en-GB"/>
          </a:p>
        </p:txBody>
      </p:sp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40190008-F598-4408-999B-A89F314C4007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23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6563" name="Text Box 3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66566" name="Rectangle 6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2813" y="4343400"/>
            <a:ext cx="5030787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89867" tIns="44934" rIns="89867" bIns="44934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D5C7634-982B-4196-BBDD-6595628285BF}" type="slidenum">
              <a:rPr lang="en-GB"/>
              <a:pPr/>
              <a:t>24</a:t>
            </a:fld>
            <a:endParaRPr lang="en-GB"/>
          </a:p>
        </p:txBody>
      </p:sp>
      <p:sp>
        <p:nvSpPr>
          <p:cNvPr id="108546" name="Text Box 2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D9E3172E-F02A-4DFE-8F6B-18287CE0F523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24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108547" name="Text Box 3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108548" name="Text Box 4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108549" name="Text Box 5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108550" name="Text Box 6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108551" name="Rectangle 7"/>
          <p:cNvSpPr txBox="1">
            <a:spLocks noGrp="1" noChangeArrowheads="1"/>
          </p:cNvSpPr>
          <p:nvPr>
            <p:ph type="body"/>
          </p:nvPr>
        </p:nvSpPr>
        <p:spPr>
          <a:xfrm>
            <a:off x="912813" y="4343400"/>
            <a:ext cx="5030787" cy="4114800"/>
          </a:xfrm>
          <a:noFill/>
          <a:ln/>
        </p:spPr>
        <p:txBody>
          <a:bodyPr wrap="none" lIns="89867" tIns="44934" rIns="89867" bIns="44934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1451204-DF0C-458B-844A-3F1FAF88E0D2}" type="slidenum">
              <a:rPr lang="en-GB"/>
              <a:pPr/>
              <a:t>25</a:t>
            </a:fld>
            <a:endParaRPr lang="en-GB"/>
          </a:p>
        </p:txBody>
      </p:sp>
      <p:sp>
        <p:nvSpPr>
          <p:cNvPr id="110594" name="Text Box 2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5A7DE606-85EC-451F-BC85-256658445955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25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110595" name="Text Box 3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110596" name="Text Box 4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110597" name="Text Box 5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110598" name="Text Box 6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110599" name="Rectangle 7"/>
          <p:cNvSpPr txBox="1">
            <a:spLocks noGrp="1" noChangeArrowheads="1"/>
          </p:cNvSpPr>
          <p:nvPr>
            <p:ph type="body"/>
          </p:nvPr>
        </p:nvSpPr>
        <p:spPr>
          <a:xfrm>
            <a:off x="912813" y="4343400"/>
            <a:ext cx="5030787" cy="4114800"/>
          </a:xfrm>
          <a:noFill/>
          <a:ln/>
        </p:spPr>
        <p:txBody>
          <a:bodyPr wrap="none" lIns="89867" tIns="44934" rIns="89867" bIns="44934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0D85152-5D25-4FF5-AFFD-959EEB4D7F9F}" type="slidenum">
              <a:rPr lang="en-GB"/>
              <a:pPr/>
              <a:t>26</a:t>
            </a:fld>
            <a:endParaRPr lang="en-GB"/>
          </a:p>
        </p:txBody>
      </p:sp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20FC34CE-8068-48A0-B2EF-A96B6DADE23E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26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63494" name="Rectangle 6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2813" y="4343400"/>
            <a:ext cx="5030787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89867" tIns="44934" rIns="89867" bIns="44934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196B405-428B-44F2-A4CF-A1FCC1115E8D}" type="slidenum">
              <a:rPr lang="en-GB"/>
              <a:pPr/>
              <a:t>27</a:t>
            </a:fld>
            <a:endParaRPr lang="en-GB"/>
          </a:p>
        </p:txBody>
      </p:sp>
      <p:sp>
        <p:nvSpPr>
          <p:cNvPr id="106498" name="Text Box 2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7384065A-9243-403F-8F2A-BB25D9FCED17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27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106499" name="Text Box 3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106500" name="Text Box 4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106501" name="Text Box 5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106502" name="Text Box 6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106503" name="Rectangle 7"/>
          <p:cNvSpPr txBox="1">
            <a:spLocks noGrp="1" noChangeArrowheads="1"/>
          </p:cNvSpPr>
          <p:nvPr>
            <p:ph type="body"/>
          </p:nvPr>
        </p:nvSpPr>
        <p:spPr>
          <a:xfrm>
            <a:off x="912813" y="4343400"/>
            <a:ext cx="5030787" cy="4114800"/>
          </a:xfrm>
          <a:noFill/>
          <a:ln/>
        </p:spPr>
        <p:txBody>
          <a:bodyPr wrap="none" lIns="89867" tIns="44934" rIns="89867" bIns="44934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E535602-F163-4392-A63E-F77A14E36DA0}" type="slidenum">
              <a:rPr lang="en-GB"/>
              <a:pPr/>
              <a:t>28</a:t>
            </a:fld>
            <a:endParaRPr lang="en-GB"/>
          </a:p>
        </p:txBody>
      </p:sp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B54468AB-64BC-4FA4-AEDE-25CFA44037DF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28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4517" name="Text Box 5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64518" name="Rectangle 6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2813" y="4343400"/>
            <a:ext cx="5030787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89867" tIns="44934" rIns="89867" bIns="44934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539D8B1-40E2-4974-9836-8E11CEF37771}" type="slidenum">
              <a:rPr lang="en-GB"/>
              <a:pPr/>
              <a:t>29</a:t>
            </a:fld>
            <a:endParaRPr lang="en-GB"/>
          </a:p>
        </p:txBody>
      </p:sp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9564194C-0808-477F-A1ED-12EA22FDFD66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29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5539" name="Text Box 3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65542" name="Rectangle 6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2813" y="4343400"/>
            <a:ext cx="5030787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89867" tIns="44934" rIns="89867" bIns="44934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88BD85B-0475-4E6C-ADBD-1D02A3049108}" type="slidenum">
              <a:rPr lang="en-GB"/>
              <a:pPr/>
              <a:t>3</a:t>
            </a:fld>
            <a:endParaRPr lang="en-GB"/>
          </a:p>
        </p:txBody>
      </p:sp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9775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47106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2813" y="4343400"/>
            <a:ext cx="5032375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91282" tIns="45641" rIns="91282" bIns="45641"/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ea typeface="Arial Unicode MS" pitchFamily="34" charset="-128"/>
                <a:cs typeface="Arial Unicode MS" pitchFamily="34" charset="-128"/>
              </a:rPr>
              <a:t>For example, while a casino may lose money in a single spin of the American Roulette wheel, it will almost certainly gain very close to 5.3% of all gambled money over thousands of spins. Any winning streak by a player will eventually be overcome by the parameters of the game.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95FB596-3DB7-4EE8-BAC9-E6B91856F596}" type="slidenum">
              <a:rPr lang="en-GB"/>
              <a:pPr/>
              <a:t>30</a:t>
            </a:fld>
            <a:endParaRPr lang="en-GB"/>
          </a:p>
        </p:txBody>
      </p:sp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40190008-F598-4408-999B-A89F314C4007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30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6563" name="Text Box 3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66566" name="Rectangle 6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2813" y="4343400"/>
            <a:ext cx="5030787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89867" tIns="44934" rIns="89867" bIns="44934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4C91D3A-0CF9-4C18-90BA-4F3537654D2C}" type="slidenum">
              <a:rPr lang="en-GB"/>
              <a:pPr/>
              <a:t>31</a:t>
            </a:fld>
            <a:endParaRPr lang="en-GB"/>
          </a:p>
        </p:txBody>
      </p:sp>
      <p:sp>
        <p:nvSpPr>
          <p:cNvPr id="116738" name="Text Box 2"/>
          <p:cNvSpPr txBox="1">
            <a:spLocks noChangeArrowheads="1"/>
          </p:cNvSpPr>
          <p:nvPr/>
        </p:nvSpPr>
        <p:spPr bwMode="auto">
          <a:xfrm>
            <a:off x="1155700" y="685800"/>
            <a:ext cx="4549775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116739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/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323D3F2-D735-4692-BD39-FEEA0477FE86}" type="slidenum">
              <a:rPr lang="en-GB"/>
              <a:pPr/>
              <a:t>32</a:t>
            </a:fld>
            <a:endParaRPr lang="en-GB"/>
          </a:p>
        </p:txBody>
      </p:sp>
      <p:sp>
        <p:nvSpPr>
          <p:cNvPr id="184322" name="Text Box 2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3DB730D5-9705-4F50-AD3E-3FA12AA4DCA9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32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184323" name="Text Box 3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184324" name="Text Box 4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184325" name="Text Box 5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184326" name="Text Box 6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184327" name="Rectangle 7"/>
          <p:cNvSpPr txBox="1">
            <a:spLocks noGrp="1" noChangeArrowheads="1"/>
          </p:cNvSpPr>
          <p:nvPr>
            <p:ph type="body"/>
          </p:nvPr>
        </p:nvSpPr>
        <p:spPr>
          <a:xfrm>
            <a:off x="912813" y="4343400"/>
            <a:ext cx="5030787" cy="4114800"/>
          </a:xfrm>
          <a:noFill/>
          <a:ln/>
        </p:spPr>
        <p:txBody>
          <a:bodyPr wrap="none" lIns="89867" tIns="44934" rIns="89867" bIns="44934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E94041D-B274-4AA0-825F-9E99B65D8EBD}" type="slidenum">
              <a:rPr lang="en-GB"/>
              <a:pPr/>
              <a:t>33</a:t>
            </a:fld>
            <a:endParaRPr lang="en-GB"/>
          </a:p>
        </p:txBody>
      </p:sp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9F8A6699-E1D1-4156-A89D-49048642D19F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33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7587" name="Text Box 3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67590" name="Rectangle 6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2813" y="4343400"/>
            <a:ext cx="5030787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89867" tIns="44934" rIns="89867" bIns="44934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57AD28F-D4AF-4A29-B8D4-C4C3EC44E440}" type="slidenum">
              <a:rPr lang="en-GB"/>
              <a:pPr/>
              <a:t>34</a:t>
            </a:fld>
            <a:endParaRPr lang="en-GB"/>
          </a:p>
        </p:txBody>
      </p:sp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2E2CA8B1-5CDF-4B98-8D41-728AB5E77E25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34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68614" name="Rectangle 6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2813" y="4343400"/>
            <a:ext cx="5030787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89867" tIns="44934" rIns="89867" bIns="44934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AEEBF87-70A2-421B-8092-4441325048EB}" type="slidenum">
              <a:rPr lang="en-GB"/>
              <a:pPr/>
              <a:t>35</a:t>
            </a:fld>
            <a:endParaRPr lang="en-GB"/>
          </a:p>
        </p:txBody>
      </p:sp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01418326-132B-4BF0-A11D-4C80598C338B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35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69638" name="Rectangle 6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2813" y="4343400"/>
            <a:ext cx="5030787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89867" tIns="44934" rIns="89867" bIns="44934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E535602-F163-4392-A63E-F77A14E36DA0}" type="slidenum">
              <a:rPr lang="en-GB"/>
              <a:pPr/>
              <a:t>36</a:t>
            </a:fld>
            <a:endParaRPr lang="en-GB"/>
          </a:p>
        </p:txBody>
      </p:sp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B54468AB-64BC-4FA4-AEDE-25CFA44037DF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36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64517" name="Text Box 5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64518" name="Rectangle 6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2813" y="4343400"/>
            <a:ext cx="5030787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89867" tIns="44934" rIns="89867" bIns="44934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3BBE59E-656B-4DE6-A866-9013067FF3F2}" type="slidenum">
              <a:rPr lang="en-GB"/>
              <a:pPr/>
              <a:t>4</a:t>
            </a:fld>
            <a:endParaRPr lang="en-GB"/>
          </a:p>
        </p:txBody>
      </p:sp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CC6F25E8-4FA9-40F0-90A6-A1C389D3BAC6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4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48134" name="Rectangle 6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2813" y="4343400"/>
            <a:ext cx="5030787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89867" tIns="44934" rIns="89867" bIns="44934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C469E7E-8B3E-4D41-9267-B98F032D0F61}" type="slidenum">
              <a:rPr lang="en-GB"/>
              <a:pPr/>
              <a:t>5</a:t>
            </a:fld>
            <a:endParaRPr lang="en-GB"/>
          </a:p>
        </p:txBody>
      </p:sp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38AD9757-A033-4A9A-BC04-C6DD8BDB104F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5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49158" name="Rectangle 6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2813" y="4343400"/>
            <a:ext cx="5030787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89867" tIns="44934" rIns="89867" bIns="44934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6A3276B-7E00-4975-B630-031640411442}" type="slidenum">
              <a:rPr lang="en-GB"/>
              <a:pPr/>
              <a:t>6</a:t>
            </a:fld>
            <a:endParaRPr lang="en-GB"/>
          </a:p>
        </p:txBody>
      </p:sp>
      <p:sp>
        <p:nvSpPr>
          <p:cNvPr id="100354" name="Text Box 2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A58BBAB1-72FE-48D4-A13A-6E82EF06F782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6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100355" name="Text Box 3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100356" name="Text Box 4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100357" name="Text Box 5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100358" name="Text Box 6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100359" name="Text Box 7"/>
          <p:cNvSpPr txBox="1">
            <a:spLocks noGrp="1" noChangeArrowheads="1"/>
          </p:cNvSpPr>
          <p:nvPr>
            <p:ph type="body"/>
          </p:nvPr>
        </p:nvSpPr>
        <p:spPr>
          <a:xfrm>
            <a:off x="912813" y="4340225"/>
            <a:ext cx="5032375" cy="4117975"/>
          </a:xfrm>
          <a:ln/>
        </p:spPr>
        <p:txBody>
          <a:bodyPr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ea typeface="Arial Unicode MS" pitchFamily="34" charset="-128"/>
                <a:cs typeface="Arial Unicode MS" pitchFamily="34" charset="-128"/>
              </a:rPr>
              <a:t>It is the backbone for applications that deal with sequences of noisy observations</a:t>
            </a:r>
          </a:p>
          <a:p>
            <a:pPr marL="741363" lvl="1" indent="-284163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ea typeface="Arial Unicode MS" pitchFamily="34" charset="-128"/>
                <a:cs typeface="Arial Unicode MS" pitchFamily="34" charset="-128"/>
              </a:rPr>
              <a:t>Predict the probability of  a sequence of actual words from captured speech signals</a:t>
            </a:r>
          </a:p>
          <a:p>
            <a:pPr marL="741363" lvl="1" indent="-284163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ea typeface="Arial Unicode MS" pitchFamily="34" charset="-128"/>
                <a:cs typeface="Arial Unicode MS" pitchFamily="34" charset="-128"/>
              </a:rPr>
              <a:t>two main problems: high space complexity if states are large and sequences arelong, as I have to store the forward message for t steps</a:t>
            </a:r>
          </a:p>
          <a:p>
            <a:pPr marL="741363" lvl="1" indent="-284163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>
              <a:ea typeface="Arial Unicode MS" pitchFamily="34" charset="-128"/>
              <a:cs typeface="Arial Unicode MS" pitchFamily="34" charset="-128"/>
            </a:endParaRPr>
          </a:p>
          <a:p>
            <a:pPr marL="741363" lvl="1" indent="-284163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>
              <a:ea typeface="Arial Unicode MS" pitchFamily="34" charset="-128"/>
              <a:cs typeface="Arial Unicode MS" pitchFamily="34" charset="-128"/>
            </a:endParaRPr>
          </a:p>
          <a:p>
            <a:pPr marL="741363" lvl="1" indent="-284163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ea typeface="Arial Unicode MS" pitchFamily="34" charset="-128"/>
                <a:cs typeface="Arial Unicode MS" pitchFamily="34" charset="-128"/>
              </a:rPr>
              <a:t>In on-line applications, one needs to recomputed the sequence everytime new evidence comes. usually one does not recompute the whole sequence but just a predefined lag of d steps before t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1971732-9F35-4AC6-84E1-11B5C05B0AE7}" type="slidenum">
              <a:rPr lang="en-GB"/>
              <a:pPr/>
              <a:t>7</a:t>
            </a:fld>
            <a:endParaRPr lang="en-GB"/>
          </a:p>
        </p:txBody>
      </p:sp>
      <p:sp>
        <p:nvSpPr>
          <p:cNvPr id="94210" name="Text Box 2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4A372A57-B103-4408-8F04-E0D541E1E58E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7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94212" name="Text Box 4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94213" name="Text Box 5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94214" name="Text Box 6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94215" name="Text Box 7"/>
          <p:cNvSpPr txBox="1">
            <a:spLocks noGrp="1" noChangeArrowheads="1"/>
          </p:cNvSpPr>
          <p:nvPr>
            <p:ph type="body"/>
          </p:nvPr>
        </p:nvSpPr>
        <p:spPr>
          <a:xfrm>
            <a:off x="912813" y="4340225"/>
            <a:ext cx="5032375" cy="4117975"/>
          </a:xfrm>
          <a:ln/>
        </p:spPr>
        <p:txBody>
          <a:bodyPr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ea typeface="Arial Unicode MS" pitchFamily="34" charset="-128"/>
                <a:cs typeface="Arial Unicode MS" pitchFamily="34" charset="-128"/>
              </a:rPr>
              <a:t>It is the backbone for applications that deal with sequences of noisy observations</a:t>
            </a:r>
          </a:p>
          <a:p>
            <a:pPr marL="741363" lvl="1" indent="-284163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ea typeface="Arial Unicode MS" pitchFamily="34" charset="-128"/>
                <a:cs typeface="Arial Unicode MS" pitchFamily="34" charset="-128"/>
              </a:rPr>
              <a:t>Predict the probability of  a sequence of actual words from captured speech signals</a:t>
            </a:r>
          </a:p>
          <a:p>
            <a:pPr marL="741363" lvl="1" indent="-284163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ea typeface="Arial Unicode MS" pitchFamily="34" charset="-128"/>
                <a:cs typeface="Arial Unicode MS" pitchFamily="34" charset="-128"/>
              </a:rPr>
              <a:t>two main problems: high space complexity if states are large and sequences arelong, as I have to store the forward message for t steps</a:t>
            </a:r>
          </a:p>
          <a:p>
            <a:pPr marL="741363" lvl="1" indent="-284163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>
              <a:ea typeface="Arial Unicode MS" pitchFamily="34" charset="-128"/>
              <a:cs typeface="Arial Unicode MS" pitchFamily="34" charset="-128"/>
            </a:endParaRPr>
          </a:p>
          <a:p>
            <a:pPr marL="741363" lvl="1" indent="-284163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>
              <a:ea typeface="Arial Unicode MS" pitchFamily="34" charset="-128"/>
              <a:cs typeface="Arial Unicode MS" pitchFamily="34" charset="-128"/>
            </a:endParaRPr>
          </a:p>
          <a:p>
            <a:pPr marL="741363" lvl="1" indent="-284163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ea typeface="Arial Unicode MS" pitchFamily="34" charset="-128"/>
                <a:cs typeface="Arial Unicode MS" pitchFamily="34" charset="-128"/>
              </a:rPr>
              <a:t>In on-line applications, one needs to recomputed the sequence everytime new evidence comes. usually one does not recompute the whole sequence but just a predefined lag of d steps before t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DC69A42-409E-40E1-93B1-430CFD9314A9}" type="slidenum">
              <a:rPr lang="en-GB"/>
              <a:pPr/>
              <a:t>8</a:t>
            </a:fld>
            <a:endParaRPr lang="en-GB"/>
          </a:p>
        </p:txBody>
      </p:sp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895877FC-9ADD-44FB-BFA5-22E3B08B337A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8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50182" name="Rectangle 6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2813" y="4343400"/>
            <a:ext cx="5030787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89867" tIns="44934" rIns="89867" bIns="44934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5C59E30-9165-40C4-9E12-95186416561B}" type="slidenum">
              <a:rPr lang="en-GB"/>
              <a:pPr/>
              <a:t>9</a:t>
            </a:fld>
            <a:endParaRPr lang="en-GB"/>
          </a:p>
        </p:txBody>
      </p:sp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fld id="{E86AC488-81D0-4A31-BDC8-8B559F7F857D}" type="slidenum">
              <a:rPr lang="en-GB" sz="1300">
                <a:solidFill>
                  <a:srgbClr val="000000"/>
                </a:solidFill>
              </a:rPr>
              <a:pPr algn="r" defTabSz="449263">
                <a:lnSpc>
                  <a:spcPct val="100000"/>
                </a:lnSpc>
                <a:tabLst>
                  <a:tab pos="0" algn="l"/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  <a:tab pos="3144838" algn="l"/>
                  <a:tab pos="3594100" algn="l"/>
                  <a:tab pos="4043363" algn="l"/>
                  <a:tab pos="4492625" algn="l"/>
                  <a:tab pos="4943475" algn="l"/>
                  <a:tab pos="5392738" algn="l"/>
                  <a:tab pos="5842000" algn="l"/>
                  <a:tab pos="6291263" algn="l"/>
                  <a:tab pos="6740525" algn="l"/>
                  <a:tab pos="7189788" algn="l"/>
                  <a:tab pos="7639050" algn="l"/>
                  <a:tab pos="8088313" algn="l"/>
                  <a:tab pos="8537575" algn="l"/>
                  <a:tab pos="8986838" algn="l"/>
                </a:tabLst>
              </a:pPr>
              <a:t>9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 anchor="b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282" tIns="45641" rIns="91282" bIns="45641"/>
          <a:lstStyle/>
          <a:p>
            <a:pPr algn="r" defTabSz="449263">
              <a:lnSpc>
                <a:spcPct val="100000"/>
              </a:lnSpc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1163638" y="692150"/>
            <a:ext cx="4530725" cy="3414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51206" name="Rectangle 6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2813" y="4343400"/>
            <a:ext cx="5030787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89867" tIns="44934" rIns="89867" bIns="44934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3B847EE-773B-46B4-AC92-FDF196E6009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30815FD-7120-4E4D-9F74-4456D563AE6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4013" y="152400"/>
            <a:ext cx="2132012" cy="5559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52400"/>
            <a:ext cx="6246813" cy="5559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5370DC7-6506-4E73-9492-BB2130E0CD1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1225" cy="682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685800" y="6248400"/>
            <a:ext cx="1901825" cy="454025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4200" y="6248400"/>
            <a:ext cx="2892425" cy="454025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1825" cy="454025"/>
          </a:xfrm>
        </p:spPr>
        <p:txBody>
          <a:bodyPr/>
          <a:lstStyle>
            <a:lvl1pPr>
              <a:defRPr/>
            </a:lvl1pPr>
          </a:lstStyle>
          <a:p>
            <a:fld id="{8D927359-54A1-47C4-B2E2-E78CA78B3BA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1225" cy="682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4800" y="1219200"/>
            <a:ext cx="8455025" cy="4492625"/>
          </a:xfrm>
        </p:spPr>
        <p:txBody>
          <a:bodyPr/>
          <a:lstStyle/>
          <a:p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>
          <a:xfrm>
            <a:off x="685800" y="6248400"/>
            <a:ext cx="1901825" cy="454025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>
          <a:xfrm>
            <a:off x="3124200" y="6248400"/>
            <a:ext cx="2892425" cy="454025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1825" cy="454025"/>
          </a:xfrm>
        </p:spPr>
        <p:txBody>
          <a:bodyPr/>
          <a:lstStyle>
            <a:lvl1pPr>
              <a:defRPr/>
            </a:lvl1pPr>
          </a:lstStyle>
          <a:p>
            <a:fld id="{ADC35F51-7764-4B40-B64E-D182FD306FB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1225" cy="682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219200"/>
            <a:ext cx="4151313" cy="4492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08513" y="1219200"/>
            <a:ext cx="4151312" cy="21701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08513" y="3541713"/>
            <a:ext cx="4151312" cy="2170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>
          <a:xfrm>
            <a:off x="685800" y="6248400"/>
            <a:ext cx="1901825" cy="454025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idx="11"/>
          </p:nvPr>
        </p:nvSpPr>
        <p:spPr>
          <a:xfrm>
            <a:off x="3124200" y="6248400"/>
            <a:ext cx="2892425" cy="454025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1825" cy="454025"/>
          </a:xfrm>
        </p:spPr>
        <p:txBody>
          <a:bodyPr/>
          <a:lstStyle>
            <a:lvl1pPr>
              <a:defRPr/>
            </a:lvl1pPr>
          </a:lstStyle>
          <a:p>
            <a:fld id="{4FD7E8E5-5F00-4399-B3C7-81BD8813E6F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1225" cy="682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219200"/>
            <a:ext cx="4151313" cy="4492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8513" y="1219200"/>
            <a:ext cx="4151312" cy="4492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>
          <a:xfrm>
            <a:off x="685800" y="6248400"/>
            <a:ext cx="1901825" cy="454025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>
          <a:xfrm>
            <a:off x="3124200" y="6248400"/>
            <a:ext cx="2892425" cy="454025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1825" cy="454025"/>
          </a:xfrm>
        </p:spPr>
        <p:txBody>
          <a:bodyPr/>
          <a:lstStyle>
            <a:lvl1pPr>
              <a:defRPr/>
            </a:lvl1pPr>
          </a:lstStyle>
          <a:p>
            <a:fld id="{262506FA-B162-4D72-ADD3-75724D219F1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EE6EE9D-2CC8-4B4E-8E1B-B62FA32344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356879C-44CC-47EC-A2F2-6631FE84669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51313" cy="4492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8513" y="1219200"/>
            <a:ext cx="4151312" cy="4492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8533A60-171B-46A4-A46F-05A57C07E47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EDA6C2E-A81A-487E-B03D-D5A611566CD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B534BED-BAD7-4DD0-8629-FED77C1146A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13E5D53-D265-4DF7-80CF-68C188AE2DD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A969D1E-B864-45B7-B7F6-71B49E42FC6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012D03A-9199-4B4F-B675-E88329B0162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1225" cy="682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455025" cy="4492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9018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24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18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fld id="{38797360-5D27-4245-9FCF-8083CAD3031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8" charset="0"/>
        <a:defRPr sz="3600" b="1">
          <a:solidFill>
            <a:srgbClr val="3333CC"/>
          </a:solidFill>
          <a:latin typeface="+mj-lt"/>
          <a:ea typeface="+mj-ea"/>
          <a:cs typeface="+mj-cs"/>
        </a:defRPr>
      </a:lvl1pPr>
      <a:lvl2pPr algn="ctr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8" charset="0"/>
        <a:defRPr sz="3600" b="1">
          <a:solidFill>
            <a:srgbClr val="3333CC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2pPr>
      <a:lvl3pPr algn="ctr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8" charset="0"/>
        <a:defRPr sz="3600" b="1">
          <a:solidFill>
            <a:srgbClr val="3333CC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3pPr>
      <a:lvl4pPr algn="ctr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8" charset="0"/>
        <a:defRPr sz="3600" b="1">
          <a:solidFill>
            <a:srgbClr val="3333CC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4pPr>
      <a:lvl5pPr algn="ctr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8" charset="0"/>
        <a:defRPr sz="3600" b="1">
          <a:solidFill>
            <a:srgbClr val="3333CC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5pPr>
      <a:lvl6pPr marL="457200" algn="ctr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8" charset="0"/>
        <a:defRPr sz="3600" b="1">
          <a:solidFill>
            <a:srgbClr val="3333CC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6pPr>
      <a:lvl7pPr marL="914400" algn="ctr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8" charset="0"/>
        <a:defRPr sz="3600" b="1">
          <a:solidFill>
            <a:srgbClr val="3333CC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7pPr>
      <a:lvl8pPr marL="1371600" algn="ctr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8" charset="0"/>
        <a:defRPr sz="3600" b="1">
          <a:solidFill>
            <a:srgbClr val="3333CC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8pPr>
      <a:lvl9pPr marL="1828800" algn="ctr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8" charset="0"/>
        <a:defRPr sz="3600" b="1">
          <a:solidFill>
            <a:srgbClr val="3333CC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9pPr>
    </p:titleStyle>
    <p:bodyStyle>
      <a:lvl1pPr marL="339725" indent="-339725" algn="l" defTabSz="457200" rtl="0" fontAlgn="base">
        <a:lnSpc>
          <a:spcPct val="90000"/>
        </a:lnSpc>
        <a:spcBef>
          <a:spcPts val="1800"/>
        </a:spcBef>
        <a:spcAft>
          <a:spcPct val="0"/>
        </a:spcAft>
        <a:buClr>
          <a:srgbClr val="000000"/>
        </a:buClr>
        <a:buSzPct val="100000"/>
        <a:buFont typeface="Wingdings" pitchFamily="2" charset="2"/>
        <a:buChar char="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39775" indent="-282575" algn="l" defTabSz="457200" rtl="0" fontAlgn="base">
        <a:lnSpc>
          <a:spcPct val="90000"/>
        </a:lnSpc>
        <a:spcBef>
          <a:spcPts val="1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lnSpc>
          <a:spcPct val="90000"/>
        </a:lnSpc>
        <a:spcBef>
          <a:spcPts val="1500"/>
        </a:spcBef>
        <a:spcAft>
          <a:spcPct val="0"/>
        </a:spcAft>
        <a:buClr>
          <a:srgbClr val="000000"/>
        </a:buClr>
        <a:buSzPct val="100000"/>
        <a:buFont typeface="Wingdings" pitchFamily="2" charset="2"/>
        <a:buChar char="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lnSpc>
          <a:spcPct val="90000"/>
        </a:lnSpc>
        <a:spcBef>
          <a:spcPts val="13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lnSpc>
          <a:spcPct val="90000"/>
        </a:lnSpc>
        <a:spcBef>
          <a:spcPts val="12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16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lnSpc>
          <a:spcPct val="90000"/>
        </a:lnSpc>
        <a:spcBef>
          <a:spcPts val="12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16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lnSpc>
          <a:spcPct val="90000"/>
        </a:lnSpc>
        <a:spcBef>
          <a:spcPts val="12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16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lnSpc>
          <a:spcPct val="90000"/>
        </a:lnSpc>
        <a:spcBef>
          <a:spcPts val="12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16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lnSpc>
          <a:spcPct val="90000"/>
        </a:lnSpc>
        <a:spcBef>
          <a:spcPts val="12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16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Relationship Id="rId4" Type="http://schemas.openxmlformats.org/officeDocument/2006/relationships/slide" Target="slide3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Probability and Time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dirty="0" smtClean="0"/>
              <a:t>Student Learning Example</a:t>
            </a:r>
            <a:endParaRPr lang="en-GB" sz="3200" dirty="0"/>
          </a:p>
        </p:txBody>
      </p:sp>
      <p:sp>
        <p:nvSpPr>
          <p:cNvPr id="93187" name="Oval 3"/>
          <p:cNvSpPr>
            <a:spLocks noChangeArrowheads="1"/>
          </p:cNvSpPr>
          <p:nvPr/>
        </p:nvSpPr>
        <p:spPr bwMode="auto">
          <a:xfrm>
            <a:off x="2357422" y="3500438"/>
            <a:ext cx="1441450" cy="5207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Knows-Sub</a:t>
            </a:r>
            <a:r>
              <a:rPr lang="en-US" sz="1400" b="1" baseline="-25000">
                <a:solidFill>
                  <a:schemeClr val="tx1"/>
                </a:solidFill>
              </a:rPr>
              <a:t>t-1</a:t>
            </a:r>
          </a:p>
        </p:txBody>
      </p:sp>
      <p:sp>
        <p:nvSpPr>
          <p:cNvPr id="93189" name="Oval 5"/>
          <p:cNvSpPr>
            <a:spLocks noChangeArrowheads="1"/>
          </p:cNvSpPr>
          <p:nvPr/>
        </p:nvSpPr>
        <p:spPr bwMode="auto">
          <a:xfrm>
            <a:off x="1060435" y="4219575"/>
            <a:ext cx="1625600" cy="5207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Knows-Add</a:t>
            </a:r>
            <a:r>
              <a:rPr lang="en-US" sz="1400" b="1" baseline="-25000">
                <a:solidFill>
                  <a:schemeClr val="tx1"/>
                </a:solidFill>
              </a:rPr>
              <a:t>t-1</a:t>
            </a:r>
          </a:p>
        </p:txBody>
      </p:sp>
      <p:sp>
        <p:nvSpPr>
          <p:cNvPr id="93190" name="Oval 6"/>
          <p:cNvSpPr>
            <a:spLocks noChangeArrowheads="1"/>
          </p:cNvSpPr>
          <p:nvPr/>
        </p:nvSpPr>
        <p:spPr bwMode="auto">
          <a:xfrm>
            <a:off x="3222610" y="5011738"/>
            <a:ext cx="890587" cy="460375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Morale</a:t>
            </a:r>
            <a:r>
              <a:rPr lang="en-US" sz="1400" b="1" baseline="-25000">
                <a:solidFill>
                  <a:schemeClr val="tx1"/>
                </a:solidFill>
              </a:rPr>
              <a:t>t-1</a:t>
            </a:r>
          </a:p>
        </p:txBody>
      </p:sp>
      <p:cxnSp>
        <p:nvCxnSpPr>
          <p:cNvPr id="93191" name="AutoShape 7"/>
          <p:cNvCxnSpPr>
            <a:cxnSpLocks noChangeShapeType="1"/>
            <a:stCxn id="93189" idx="0"/>
            <a:endCxn id="93187" idx="2"/>
          </p:cNvCxnSpPr>
          <p:nvPr/>
        </p:nvCxnSpPr>
        <p:spPr bwMode="auto">
          <a:xfrm flipV="1">
            <a:off x="1873235" y="3760788"/>
            <a:ext cx="484187" cy="4587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3192" name="AutoShape 8"/>
          <p:cNvCxnSpPr>
            <a:cxnSpLocks noChangeShapeType="1"/>
            <a:stCxn id="93189" idx="5"/>
            <a:endCxn id="93202" idx="2"/>
          </p:cNvCxnSpPr>
          <p:nvPr/>
        </p:nvCxnSpPr>
        <p:spPr bwMode="auto">
          <a:xfrm rot="16200000" flipH="1">
            <a:off x="4022713" y="3089278"/>
            <a:ext cx="649343" cy="379882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3193" name="AutoShape 9"/>
          <p:cNvCxnSpPr>
            <a:cxnSpLocks noChangeShapeType="1"/>
            <a:stCxn id="93187" idx="4"/>
            <a:endCxn id="93202" idx="2"/>
          </p:cNvCxnSpPr>
          <p:nvPr/>
        </p:nvCxnSpPr>
        <p:spPr bwMode="auto">
          <a:xfrm rot="16200000" flipH="1">
            <a:off x="4016360" y="3082925"/>
            <a:ext cx="1292225" cy="3168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3199" name="Oval 15"/>
          <p:cNvSpPr>
            <a:spLocks noChangeArrowheads="1"/>
          </p:cNvSpPr>
          <p:nvPr/>
        </p:nvSpPr>
        <p:spPr bwMode="auto">
          <a:xfrm>
            <a:off x="5643570" y="3429000"/>
            <a:ext cx="1441450" cy="5207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Knows-Sub</a:t>
            </a:r>
            <a:r>
              <a:rPr lang="en-US" sz="1400" b="1" baseline="-25000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93201" name="Oval 17"/>
          <p:cNvSpPr>
            <a:spLocks noChangeArrowheads="1"/>
          </p:cNvSpPr>
          <p:nvPr/>
        </p:nvSpPr>
        <p:spPr bwMode="auto">
          <a:xfrm>
            <a:off x="4500562" y="4000504"/>
            <a:ext cx="1366837" cy="5207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Knows-Add</a:t>
            </a:r>
            <a:r>
              <a:rPr lang="en-US" sz="1400" b="1" baseline="-25000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93202" name="Oval 18"/>
          <p:cNvSpPr>
            <a:spLocks noChangeArrowheads="1"/>
          </p:cNvSpPr>
          <p:nvPr/>
        </p:nvSpPr>
        <p:spPr bwMode="auto">
          <a:xfrm>
            <a:off x="6246797" y="5083175"/>
            <a:ext cx="1222375" cy="460375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Morale</a:t>
            </a:r>
            <a:r>
              <a:rPr lang="en-US" sz="1400" b="1" baseline="-25000">
                <a:solidFill>
                  <a:schemeClr val="tx1"/>
                </a:solidFill>
              </a:rPr>
              <a:t>t</a:t>
            </a:r>
          </a:p>
        </p:txBody>
      </p:sp>
      <p:cxnSp>
        <p:nvCxnSpPr>
          <p:cNvPr id="93203" name="AutoShape 19"/>
          <p:cNvCxnSpPr>
            <a:cxnSpLocks noChangeShapeType="1"/>
            <a:stCxn id="93201" idx="0"/>
            <a:endCxn id="93199" idx="2"/>
          </p:cNvCxnSpPr>
          <p:nvPr/>
        </p:nvCxnSpPr>
        <p:spPr bwMode="auto">
          <a:xfrm rot="5400000" flipH="1" flipV="1">
            <a:off x="5258198" y="3615133"/>
            <a:ext cx="311154" cy="45958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3223" name="Line 39"/>
          <p:cNvSpPr>
            <a:spLocks noChangeShapeType="1"/>
          </p:cNvSpPr>
          <p:nvPr/>
        </p:nvSpPr>
        <p:spPr bwMode="auto">
          <a:xfrm>
            <a:off x="4357686" y="2643182"/>
            <a:ext cx="45719" cy="3500462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en-CA"/>
          </a:p>
        </p:txBody>
      </p:sp>
      <p:cxnSp>
        <p:nvCxnSpPr>
          <p:cNvPr id="93225" name="AutoShape 41"/>
          <p:cNvCxnSpPr>
            <a:cxnSpLocks noChangeShapeType="1"/>
            <a:stCxn id="93187" idx="0"/>
            <a:endCxn id="93199" idx="0"/>
          </p:cNvCxnSpPr>
          <p:nvPr/>
        </p:nvCxnSpPr>
        <p:spPr bwMode="auto">
          <a:xfrm rot="5400000" flipH="1" flipV="1">
            <a:off x="4685502" y="1821645"/>
            <a:ext cx="71438" cy="3286148"/>
          </a:xfrm>
          <a:prstGeom prst="curvedConnector3">
            <a:avLst>
              <a:gd name="adj1" fmla="val 41999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3227" name="AutoShape 43"/>
          <p:cNvCxnSpPr>
            <a:cxnSpLocks noChangeShapeType="1"/>
            <a:stCxn id="93189" idx="6"/>
            <a:endCxn id="93201" idx="2"/>
          </p:cNvCxnSpPr>
          <p:nvPr/>
        </p:nvCxnSpPr>
        <p:spPr bwMode="auto">
          <a:xfrm flipV="1">
            <a:off x="2686035" y="4260854"/>
            <a:ext cx="1814527" cy="21907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3229" name="AutoShape 45"/>
          <p:cNvCxnSpPr>
            <a:cxnSpLocks noChangeShapeType="1"/>
            <a:stCxn id="93190" idx="6"/>
            <a:endCxn id="93202" idx="2"/>
          </p:cNvCxnSpPr>
          <p:nvPr/>
        </p:nvCxnSpPr>
        <p:spPr bwMode="auto">
          <a:xfrm>
            <a:off x="4113197" y="5241925"/>
            <a:ext cx="2133600" cy="714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714348" y="857232"/>
            <a:ext cx="41434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b="1" dirty="0" smtClean="0">
                <a:solidFill>
                  <a:srgbClr val="00B050"/>
                </a:solidFill>
              </a:rPr>
              <a:t>Does the Markov </a:t>
            </a:r>
          </a:p>
          <a:p>
            <a:r>
              <a:rPr lang="en-CA" sz="2000" b="1" dirty="0" smtClean="0">
                <a:solidFill>
                  <a:srgbClr val="00B050"/>
                </a:solidFill>
              </a:rPr>
              <a:t>assumption make sense in the student learning example?</a:t>
            </a:r>
            <a:endParaRPr lang="en-CA" sz="20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/>
              <a:t>Sensor (Observation) Model</a:t>
            </a: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23850" y="3716338"/>
            <a:ext cx="8458200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In addition to the transition model </a:t>
            </a:r>
            <a:r>
              <a:rPr lang="en-GB" sz="2000" b="1" i="1" dirty="0">
                <a:solidFill>
                  <a:srgbClr val="000000"/>
                </a:solidFill>
              </a:rPr>
              <a:t>P</a:t>
            </a:r>
            <a:r>
              <a:rPr lang="en-GB" sz="2000" i="1" dirty="0">
                <a:solidFill>
                  <a:srgbClr val="000000"/>
                </a:solidFill>
              </a:rPr>
              <a:t>(</a:t>
            </a:r>
            <a:r>
              <a:rPr lang="en-GB" sz="2000" b="1" i="1" dirty="0">
                <a:solidFill>
                  <a:srgbClr val="000000"/>
                </a:solidFill>
              </a:rPr>
              <a:t>X</a:t>
            </a:r>
            <a:r>
              <a:rPr lang="en-GB" sz="2000" i="1" baseline="-25000" dirty="0">
                <a:solidFill>
                  <a:srgbClr val="000000"/>
                </a:solidFill>
              </a:rPr>
              <a:t>t</a:t>
            </a:r>
            <a:r>
              <a:rPr lang="en-GB" sz="2000" i="1" dirty="0">
                <a:solidFill>
                  <a:srgbClr val="000000"/>
                </a:solidFill>
              </a:rPr>
              <a:t>|</a:t>
            </a:r>
            <a:r>
              <a:rPr lang="en-GB" sz="2000" b="1" i="1" dirty="0">
                <a:solidFill>
                  <a:srgbClr val="000000"/>
                </a:solidFill>
              </a:rPr>
              <a:t>X</a:t>
            </a:r>
            <a:r>
              <a:rPr lang="en-GB" sz="2000" i="1" baseline="-25000" dirty="0">
                <a:solidFill>
                  <a:srgbClr val="000000"/>
                </a:solidFill>
              </a:rPr>
              <a:t>t-1</a:t>
            </a:r>
            <a:r>
              <a:rPr lang="en-GB" sz="2000" i="1" dirty="0">
                <a:solidFill>
                  <a:srgbClr val="000000"/>
                </a:solidFill>
              </a:rPr>
              <a:t>), </a:t>
            </a:r>
            <a:r>
              <a:rPr lang="en-GB" sz="2000" dirty="0">
                <a:solidFill>
                  <a:srgbClr val="000000"/>
                </a:solidFill>
              </a:rPr>
              <a:t>one</a:t>
            </a:r>
            <a:r>
              <a:rPr lang="en-GB" sz="2000" i="1" dirty="0">
                <a:solidFill>
                  <a:srgbClr val="000000"/>
                </a:solidFill>
              </a:rPr>
              <a:t> </a:t>
            </a:r>
            <a:r>
              <a:rPr lang="en-GB" sz="2000" dirty="0">
                <a:solidFill>
                  <a:srgbClr val="000000"/>
                </a:solidFill>
              </a:rPr>
              <a:t>needs to specify the </a:t>
            </a:r>
            <a:r>
              <a:rPr lang="en-GB" sz="2000" i="1" dirty="0">
                <a:solidFill>
                  <a:srgbClr val="000000"/>
                </a:solidFill>
              </a:rPr>
              <a:t>sensor</a:t>
            </a:r>
            <a:r>
              <a:rPr lang="en-GB" sz="2000" dirty="0">
                <a:solidFill>
                  <a:srgbClr val="000000"/>
                </a:solidFill>
              </a:rPr>
              <a:t> (or </a:t>
            </a:r>
            <a:r>
              <a:rPr lang="en-GB" sz="2000" i="1" dirty="0">
                <a:solidFill>
                  <a:srgbClr val="000000"/>
                </a:solidFill>
              </a:rPr>
              <a:t>observation</a:t>
            </a:r>
            <a:r>
              <a:rPr lang="en-GB" sz="2000" dirty="0">
                <a:solidFill>
                  <a:srgbClr val="000000"/>
                </a:solidFill>
              </a:rPr>
              <a:t>) model 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b="1" i="1" dirty="0">
                <a:solidFill>
                  <a:srgbClr val="3333CC"/>
                </a:solidFill>
              </a:rPr>
              <a:t>P</a:t>
            </a:r>
            <a:r>
              <a:rPr lang="en-GB" sz="1800" i="1" dirty="0">
                <a:solidFill>
                  <a:srgbClr val="3333CC"/>
                </a:solidFill>
              </a:rPr>
              <a:t>(</a:t>
            </a:r>
            <a:r>
              <a:rPr lang="en-GB" sz="1800" b="1" i="1" dirty="0" err="1">
                <a:solidFill>
                  <a:srgbClr val="3333CC"/>
                </a:solidFill>
              </a:rPr>
              <a:t>E</a:t>
            </a:r>
            <a:r>
              <a:rPr lang="en-GB" sz="1800" b="1" i="1" baseline="-25000" dirty="0" err="1">
                <a:solidFill>
                  <a:srgbClr val="3333CC"/>
                </a:solidFill>
              </a:rPr>
              <a:t>t</a:t>
            </a:r>
            <a:r>
              <a:rPr lang="en-GB" sz="1800" i="1" dirty="0" err="1">
                <a:solidFill>
                  <a:srgbClr val="3333CC"/>
                </a:solidFill>
              </a:rPr>
              <a:t>|</a:t>
            </a:r>
            <a:r>
              <a:rPr lang="en-GB" sz="1800" b="1" i="1" dirty="0" err="1">
                <a:solidFill>
                  <a:srgbClr val="3333CC"/>
                </a:solidFill>
              </a:rPr>
              <a:t>X</a:t>
            </a:r>
            <a:r>
              <a:rPr lang="en-GB" sz="1800" b="1" i="1" baseline="-25000" dirty="0" err="1">
                <a:solidFill>
                  <a:srgbClr val="3333CC"/>
                </a:solidFill>
              </a:rPr>
              <a:t>t</a:t>
            </a:r>
            <a:r>
              <a:rPr lang="en-GB" sz="1800" i="1" dirty="0">
                <a:solidFill>
                  <a:srgbClr val="3333CC"/>
                </a:solidFill>
              </a:rPr>
              <a:t>)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Typically, we will assume that the value of an observation at time t depends only on the current state (</a:t>
            </a:r>
            <a:r>
              <a:rPr lang="en-GB" sz="2000" b="1" i="1" dirty="0">
                <a:solidFill>
                  <a:srgbClr val="CC3399"/>
                </a:solidFill>
              </a:rPr>
              <a:t>Markov Assumption on Evidence</a:t>
            </a:r>
            <a:r>
              <a:rPr lang="en-GB" sz="2000" dirty="0">
                <a:solidFill>
                  <a:srgbClr val="000000"/>
                </a:solidFill>
              </a:rPr>
              <a:t>)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b="1" i="1" dirty="0">
                <a:solidFill>
                  <a:srgbClr val="3333CC"/>
                </a:solidFill>
              </a:rPr>
              <a:t>P</a:t>
            </a:r>
            <a:r>
              <a:rPr lang="en-GB" sz="1800" i="1" dirty="0">
                <a:solidFill>
                  <a:srgbClr val="3333CC"/>
                </a:solidFill>
              </a:rPr>
              <a:t>(</a:t>
            </a:r>
            <a:r>
              <a:rPr lang="en-GB" sz="1800" b="1" i="1" dirty="0">
                <a:solidFill>
                  <a:srgbClr val="3333CC"/>
                </a:solidFill>
              </a:rPr>
              <a:t>E</a:t>
            </a:r>
            <a:r>
              <a:rPr lang="en-GB" sz="1800" b="1" i="1" baseline="-25000" dirty="0">
                <a:solidFill>
                  <a:srgbClr val="3333CC"/>
                </a:solidFill>
              </a:rPr>
              <a:t>t</a:t>
            </a:r>
            <a:r>
              <a:rPr lang="en-GB" sz="1800" b="1" i="1" dirty="0">
                <a:solidFill>
                  <a:srgbClr val="3333CC"/>
                </a:solidFill>
              </a:rPr>
              <a:t> </a:t>
            </a:r>
            <a:r>
              <a:rPr lang="en-GB" sz="1800" i="1" dirty="0">
                <a:solidFill>
                  <a:srgbClr val="3333CC"/>
                </a:solidFill>
              </a:rPr>
              <a:t>|</a:t>
            </a:r>
            <a:r>
              <a:rPr lang="en-GB" sz="1800" b="1" i="1" dirty="0" smtClean="0">
                <a:solidFill>
                  <a:srgbClr val="3333CC"/>
                </a:solidFill>
              </a:rPr>
              <a:t>X</a:t>
            </a:r>
            <a:r>
              <a:rPr lang="en-GB" sz="1800" b="1" i="1" baseline="-25000" dirty="0" smtClean="0">
                <a:solidFill>
                  <a:srgbClr val="3333CC"/>
                </a:solidFill>
              </a:rPr>
              <a:t>0:t </a:t>
            </a:r>
            <a:r>
              <a:rPr lang="en-GB" sz="1800" b="1" i="1" dirty="0" smtClean="0">
                <a:solidFill>
                  <a:srgbClr val="3333CC"/>
                </a:solidFill>
              </a:rPr>
              <a:t>, </a:t>
            </a:r>
            <a:r>
              <a:rPr lang="en-GB" sz="1800" b="1" i="1" dirty="0">
                <a:solidFill>
                  <a:srgbClr val="3333CC"/>
                </a:solidFill>
              </a:rPr>
              <a:t>E</a:t>
            </a:r>
            <a:r>
              <a:rPr lang="en-GB" sz="1800" b="1" i="1" baseline="-25000" dirty="0">
                <a:solidFill>
                  <a:srgbClr val="3333CC"/>
                </a:solidFill>
              </a:rPr>
              <a:t>0:t-1</a:t>
            </a:r>
            <a:r>
              <a:rPr lang="en-GB" sz="1800" i="1" dirty="0">
                <a:solidFill>
                  <a:srgbClr val="3333CC"/>
                </a:solidFill>
              </a:rPr>
              <a:t>)</a:t>
            </a:r>
            <a:r>
              <a:rPr lang="en-GB" sz="1800" b="1" i="1" dirty="0">
                <a:solidFill>
                  <a:srgbClr val="3333CC"/>
                </a:solidFill>
              </a:rPr>
              <a:t> =  P</a:t>
            </a:r>
            <a:r>
              <a:rPr lang="en-GB" sz="1800" i="1" dirty="0">
                <a:solidFill>
                  <a:srgbClr val="3333CC"/>
                </a:solidFill>
              </a:rPr>
              <a:t>(</a:t>
            </a:r>
            <a:r>
              <a:rPr lang="en-GB" sz="1800" b="1" i="1" dirty="0">
                <a:solidFill>
                  <a:srgbClr val="3333CC"/>
                </a:solidFill>
              </a:rPr>
              <a:t>E</a:t>
            </a:r>
            <a:r>
              <a:rPr lang="en-GB" sz="1800" b="1" i="1" baseline="-25000" dirty="0">
                <a:solidFill>
                  <a:srgbClr val="3333CC"/>
                </a:solidFill>
              </a:rPr>
              <a:t>t</a:t>
            </a:r>
            <a:r>
              <a:rPr lang="en-GB" sz="1800" b="1" i="1" dirty="0">
                <a:solidFill>
                  <a:srgbClr val="3333CC"/>
                </a:solidFill>
              </a:rPr>
              <a:t> </a:t>
            </a:r>
            <a:r>
              <a:rPr lang="en-GB" sz="1800" i="1" dirty="0">
                <a:solidFill>
                  <a:srgbClr val="3333CC"/>
                </a:solidFill>
              </a:rPr>
              <a:t>|</a:t>
            </a:r>
            <a:r>
              <a:rPr lang="en-GB" sz="1800" b="1" i="1" dirty="0">
                <a:solidFill>
                  <a:srgbClr val="3333CC"/>
                </a:solidFill>
              </a:rPr>
              <a:t> </a:t>
            </a:r>
            <a:r>
              <a:rPr lang="en-GB" sz="1800" b="1" i="1" dirty="0" err="1" smtClean="0">
                <a:solidFill>
                  <a:srgbClr val="3333CC"/>
                </a:solidFill>
              </a:rPr>
              <a:t>X</a:t>
            </a:r>
            <a:r>
              <a:rPr lang="en-GB" sz="1800" b="1" i="1" baseline="-25000" dirty="0" err="1" smtClean="0">
                <a:solidFill>
                  <a:srgbClr val="3333CC"/>
                </a:solidFill>
              </a:rPr>
              <a:t>t</a:t>
            </a:r>
            <a:r>
              <a:rPr lang="en-GB" sz="1800" i="1" dirty="0" smtClean="0">
                <a:solidFill>
                  <a:srgbClr val="3333CC"/>
                </a:solidFill>
              </a:rPr>
              <a:t>)</a:t>
            </a:r>
            <a:endParaRPr lang="en-GB" sz="1800" b="1" i="1" dirty="0">
              <a:solidFill>
                <a:srgbClr val="3333CC"/>
              </a:solidFill>
            </a:endParaRP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      </a:t>
            </a:r>
          </a:p>
        </p:txBody>
      </p:sp>
      <p:grpSp>
        <p:nvGrpSpPr>
          <p:cNvPr id="9219" name="Group 3"/>
          <p:cNvGrpSpPr>
            <a:grpSpLocks/>
          </p:cNvGrpSpPr>
          <p:nvPr/>
        </p:nvGrpSpPr>
        <p:grpSpPr bwMode="auto">
          <a:xfrm>
            <a:off x="684213" y="1052513"/>
            <a:ext cx="7040562" cy="2159000"/>
            <a:chOff x="431" y="663"/>
            <a:chExt cx="4435" cy="1360"/>
          </a:xfrm>
        </p:grpSpPr>
        <p:pic>
          <p:nvPicPr>
            <p:cNvPr id="9220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1" y="663"/>
              <a:ext cx="4436" cy="136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sp>
          <p:nvSpPr>
            <p:cNvPr id="9221" name="Text Box 5"/>
            <p:cNvSpPr txBox="1">
              <a:spLocks noChangeArrowheads="1"/>
            </p:cNvSpPr>
            <p:nvPr/>
          </p:nvSpPr>
          <p:spPr bwMode="auto">
            <a:xfrm>
              <a:off x="712" y="909"/>
              <a:ext cx="179" cy="207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95000"/>
                </a:lnSpc>
                <a:spcBef>
                  <a:spcPts val="125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1">
                  <a:solidFill>
                    <a:srgbClr val="000000"/>
                  </a:solidFill>
                </a:rPr>
                <a:t>X</a:t>
              </a:r>
              <a:r>
                <a:rPr lang="en-GB" sz="2000" b="1" baseline="-25000">
                  <a:solidFill>
                    <a:srgbClr val="000000"/>
                  </a:solidFill>
                </a:rPr>
                <a:t>o</a:t>
              </a:r>
            </a:p>
          </p:txBody>
        </p:sp>
        <p:sp>
          <p:nvSpPr>
            <p:cNvPr id="9222" name="Text Box 6"/>
            <p:cNvSpPr txBox="1">
              <a:spLocks noChangeArrowheads="1"/>
            </p:cNvSpPr>
            <p:nvPr/>
          </p:nvSpPr>
          <p:spPr bwMode="auto">
            <a:xfrm>
              <a:off x="1640" y="932"/>
              <a:ext cx="179" cy="207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95000"/>
                </a:lnSpc>
                <a:spcBef>
                  <a:spcPts val="125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1">
                  <a:solidFill>
                    <a:srgbClr val="000000"/>
                  </a:solidFill>
                </a:rPr>
                <a:t>X</a:t>
              </a:r>
              <a:r>
                <a:rPr lang="en-GB" sz="2000" b="1" baseline="-25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9223" name="Text Box 7"/>
            <p:cNvSpPr txBox="1">
              <a:spLocks noChangeArrowheads="1"/>
            </p:cNvSpPr>
            <p:nvPr/>
          </p:nvSpPr>
          <p:spPr bwMode="auto">
            <a:xfrm>
              <a:off x="2606" y="913"/>
              <a:ext cx="179" cy="207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95000"/>
                </a:lnSpc>
                <a:spcBef>
                  <a:spcPts val="125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1">
                  <a:solidFill>
                    <a:srgbClr val="000000"/>
                  </a:solidFill>
                </a:rPr>
                <a:t>X</a:t>
              </a:r>
              <a:r>
                <a:rPr lang="en-GB" sz="2000" b="1" baseline="-250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9224" name="Text Box 8"/>
            <p:cNvSpPr txBox="1">
              <a:spLocks noChangeArrowheads="1"/>
            </p:cNvSpPr>
            <p:nvPr/>
          </p:nvSpPr>
          <p:spPr bwMode="auto">
            <a:xfrm>
              <a:off x="3548" y="913"/>
              <a:ext cx="179" cy="207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95000"/>
                </a:lnSpc>
                <a:spcBef>
                  <a:spcPts val="125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1">
                  <a:solidFill>
                    <a:srgbClr val="000000"/>
                  </a:solidFill>
                </a:rPr>
                <a:t>X</a:t>
              </a:r>
              <a:r>
                <a:rPr lang="en-GB" sz="2000" b="1" baseline="-250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9225" name="Text Box 9"/>
            <p:cNvSpPr txBox="1">
              <a:spLocks noChangeArrowheads="1"/>
            </p:cNvSpPr>
            <p:nvPr/>
          </p:nvSpPr>
          <p:spPr bwMode="auto">
            <a:xfrm>
              <a:off x="4514" y="909"/>
              <a:ext cx="179" cy="207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95000"/>
                </a:lnSpc>
                <a:spcBef>
                  <a:spcPts val="125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1">
                  <a:solidFill>
                    <a:srgbClr val="000000"/>
                  </a:solidFill>
                </a:rPr>
                <a:t>X</a:t>
              </a:r>
              <a:r>
                <a:rPr lang="en-GB" sz="2000" b="1" baseline="-250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9226" name="Text Box 10"/>
            <p:cNvSpPr txBox="1">
              <a:spLocks noChangeArrowheads="1"/>
            </p:cNvSpPr>
            <p:nvPr/>
          </p:nvSpPr>
          <p:spPr bwMode="auto">
            <a:xfrm>
              <a:off x="688" y="1716"/>
              <a:ext cx="237" cy="249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95000"/>
                </a:lnSpc>
                <a:spcBef>
                  <a:spcPts val="1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400" b="1">
                  <a:solidFill>
                    <a:srgbClr val="000000"/>
                  </a:solidFill>
                </a:rPr>
                <a:t>E</a:t>
              </a:r>
              <a:r>
                <a:rPr lang="en-GB" sz="2400" b="1" baseline="-25000">
                  <a:solidFill>
                    <a:srgbClr val="000000"/>
                  </a:solidFill>
                </a:rPr>
                <a:t>o</a:t>
              </a:r>
            </a:p>
          </p:txBody>
        </p:sp>
        <p:sp>
          <p:nvSpPr>
            <p:cNvPr id="9227" name="Text Box 11"/>
            <p:cNvSpPr txBox="1">
              <a:spLocks noChangeArrowheads="1"/>
            </p:cNvSpPr>
            <p:nvPr/>
          </p:nvSpPr>
          <p:spPr bwMode="auto">
            <a:xfrm>
              <a:off x="1617" y="1740"/>
              <a:ext cx="235" cy="249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95000"/>
                </a:lnSpc>
                <a:spcBef>
                  <a:spcPts val="1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400" b="1">
                  <a:solidFill>
                    <a:srgbClr val="000000"/>
                  </a:solidFill>
                </a:rPr>
                <a:t>E</a:t>
              </a:r>
              <a:r>
                <a:rPr lang="en-GB" sz="2400" b="1" baseline="-25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9228" name="Text Box 12"/>
            <p:cNvSpPr txBox="1">
              <a:spLocks noChangeArrowheads="1"/>
            </p:cNvSpPr>
            <p:nvPr/>
          </p:nvSpPr>
          <p:spPr bwMode="auto">
            <a:xfrm>
              <a:off x="2582" y="1719"/>
              <a:ext cx="237" cy="249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95000"/>
                </a:lnSpc>
                <a:spcBef>
                  <a:spcPts val="1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400" b="1">
                  <a:solidFill>
                    <a:srgbClr val="000000"/>
                  </a:solidFill>
                </a:rPr>
                <a:t>E</a:t>
              </a:r>
              <a:r>
                <a:rPr lang="en-GB" sz="2400" b="1" baseline="-250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9229" name="Text Box 13"/>
            <p:cNvSpPr txBox="1">
              <a:spLocks noChangeArrowheads="1"/>
            </p:cNvSpPr>
            <p:nvPr/>
          </p:nvSpPr>
          <p:spPr bwMode="auto">
            <a:xfrm>
              <a:off x="3524" y="1720"/>
              <a:ext cx="237" cy="249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95000"/>
                </a:lnSpc>
                <a:spcBef>
                  <a:spcPts val="1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400" b="1">
                  <a:solidFill>
                    <a:srgbClr val="000000"/>
                  </a:solidFill>
                </a:rPr>
                <a:t>E</a:t>
              </a:r>
              <a:r>
                <a:rPr lang="en-GB" sz="2400" b="1" baseline="-250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9230" name="Text Box 14"/>
            <p:cNvSpPr txBox="1">
              <a:spLocks noChangeArrowheads="1"/>
            </p:cNvSpPr>
            <p:nvPr/>
          </p:nvSpPr>
          <p:spPr bwMode="auto">
            <a:xfrm>
              <a:off x="4490" y="1714"/>
              <a:ext cx="237" cy="249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95000"/>
                </a:lnSpc>
                <a:spcBef>
                  <a:spcPts val="1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400" b="1">
                  <a:solidFill>
                    <a:srgbClr val="000000"/>
                  </a:solidFill>
                </a:rPr>
                <a:t>E</a:t>
              </a:r>
              <a:r>
                <a:rPr lang="en-GB" sz="2400" b="1" baseline="-25000">
                  <a:solidFill>
                    <a:srgbClr val="000000"/>
                  </a:solidFill>
                </a:rPr>
                <a:t>4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dirty="0"/>
              <a:t>Student Learning Example</a:t>
            </a:r>
          </a:p>
        </p:txBody>
      </p:sp>
      <p:sp>
        <p:nvSpPr>
          <p:cNvPr id="95235" name="Oval 3"/>
          <p:cNvSpPr>
            <a:spLocks noChangeArrowheads="1"/>
          </p:cNvSpPr>
          <p:nvPr/>
        </p:nvSpPr>
        <p:spPr bwMode="auto">
          <a:xfrm>
            <a:off x="5219700" y="3357563"/>
            <a:ext cx="1441450" cy="5207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Knows-Sub</a:t>
            </a:r>
            <a:r>
              <a:rPr lang="en-US" sz="1400" b="1" baseline="-25000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95236" name="Oval 4"/>
          <p:cNvSpPr>
            <a:spLocks noChangeArrowheads="1"/>
          </p:cNvSpPr>
          <p:nvPr/>
        </p:nvSpPr>
        <p:spPr bwMode="auto">
          <a:xfrm>
            <a:off x="4500563" y="5734050"/>
            <a:ext cx="1296987" cy="576263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Sub-Test</a:t>
            </a:r>
            <a:r>
              <a:rPr lang="en-US" sz="1400" b="1" baseline="-25000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95237" name="Oval 5"/>
          <p:cNvSpPr>
            <a:spLocks noChangeArrowheads="1"/>
          </p:cNvSpPr>
          <p:nvPr/>
        </p:nvSpPr>
        <p:spPr bwMode="auto">
          <a:xfrm>
            <a:off x="3851275" y="3789363"/>
            <a:ext cx="1331913" cy="5207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Knows-Add</a:t>
            </a:r>
            <a:r>
              <a:rPr lang="en-US" sz="1400" b="1" baseline="-25000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95238" name="Oval 6"/>
          <p:cNvSpPr>
            <a:spLocks noChangeArrowheads="1"/>
          </p:cNvSpPr>
          <p:nvPr/>
        </p:nvSpPr>
        <p:spPr bwMode="auto">
          <a:xfrm>
            <a:off x="6084888" y="4868863"/>
            <a:ext cx="890587" cy="460375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Morale</a:t>
            </a:r>
            <a:r>
              <a:rPr lang="en-US" sz="1400" b="1" baseline="-25000">
                <a:solidFill>
                  <a:schemeClr val="tx1"/>
                </a:solidFill>
              </a:rPr>
              <a:t>t</a:t>
            </a:r>
          </a:p>
        </p:txBody>
      </p:sp>
      <p:cxnSp>
        <p:nvCxnSpPr>
          <p:cNvPr id="95239" name="AutoShape 7"/>
          <p:cNvCxnSpPr>
            <a:cxnSpLocks noChangeShapeType="1"/>
            <a:stCxn id="95237" idx="0"/>
            <a:endCxn id="95235" idx="2"/>
          </p:cNvCxnSpPr>
          <p:nvPr/>
        </p:nvCxnSpPr>
        <p:spPr bwMode="auto">
          <a:xfrm flipV="1">
            <a:off x="4518025" y="3617913"/>
            <a:ext cx="701675" cy="171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5242" name="Oval 10"/>
          <p:cNvSpPr>
            <a:spLocks noChangeArrowheads="1"/>
          </p:cNvSpPr>
          <p:nvPr/>
        </p:nvSpPr>
        <p:spPr bwMode="auto">
          <a:xfrm>
            <a:off x="2916238" y="5157788"/>
            <a:ext cx="1296987" cy="57626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Add-Test</a:t>
            </a:r>
            <a:r>
              <a:rPr lang="en-US" sz="1400" b="1" baseline="-25000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95243" name="Oval 11"/>
          <p:cNvSpPr>
            <a:spLocks noChangeArrowheads="1"/>
          </p:cNvSpPr>
          <p:nvPr/>
        </p:nvSpPr>
        <p:spPr bwMode="auto">
          <a:xfrm>
            <a:off x="6011863" y="5589588"/>
            <a:ext cx="1008062" cy="57626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Face </a:t>
            </a:r>
          </a:p>
          <a:p>
            <a:pPr algn="ctr"/>
            <a:r>
              <a:rPr lang="en-US" sz="1400" b="1">
                <a:solidFill>
                  <a:schemeClr val="tx1"/>
                </a:solidFill>
              </a:rPr>
              <a:t>Obs</a:t>
            </a:r>
            <a:r>
              <a:rPr lang="en-US" sz="1400" b="1" baseline="-25000">
                <a:solidFill>
                  <a:schemeClr val="tx1"/>
                </a:solidFill>
              </a:rPr>
              <a:t>t</a:t>
            </a:r>
          </a:p>
        </p:txBody>
      </p:sp>
      <p:cxnSp>
        <p:nvCxnSpPr>
          <p:cNvPr id="95244" name="AutoShape 12"/>
          <p:cNvCxnSpPr>
            <a:cxnSpLocks noChangeShapeType="1"/>
            <a:stCxn id="95237" idx="3"/>
            <a:endCxn id="95242" idx="0"/>
          </p:cNvCxnSpPr>
          <p:nvPr/>
        </p:nvCxnSpPr>
        <p:spPr bwMode="auto">
          <a:xfrm flipH="1">
            <a:off x="3565525" y="4233863"/>
            <a:ext cx="481013" cy="923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5245" name="AutoShape 13"/>
          <p:cNvCxnSpPr>
            <a:cxnSpLocks noChangeShapeType="1"/>
            <a:stCxn id="95235" idx="4"/>
            <a:endCxn id="95236" idx="0"/>
          </p:cNvCxnSpPr>
          <p:nvPr/>
        </p:nvCxnSpPr>
        <p:spPr bwMode="auto">
          <a:xfrm flipH="1">
            <a:off x="5149850" y="3878263"/>
            <a:ext cx="790575" cy="18557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5246" name="AutoShape 14"/>
          <p:cNvCxnSpPr>
            <a:cxnSpLocks noChangeShapeType="1"/>
            <a:stCxn id="95238" idx="4"/>
            <a:endCxn id="95243" idx="0"/>
          </p:cNvCxnSpPr>
          <p:nvPr/>
        </p:nvCxnSpPr>
        <p:spPr bwMode="auto">
          <a:xfrm flipH="1">
            <a:off x="6516688" y="5329238"/>
            <a:ext cx="14287" cy="260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5279" name="Rectangle 47"/>
          <p:cNvSpPr>
            <a:spLocks noChangeArrowheads="1"/>
          </p:cNvSpPr>
          <p:nvPr/>
        </p:nvSpPr>
        <p:spPr bwMode="auto">
          <a:xfrm>
            <a:off x="179388" y="836613"/>
            <a:ext cx="8458200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8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Here I need to decide what is the reliability of each of my “observations tools”, e.g. the probability that</a:t>
            </a:r>
          </a:p>
          <a:p>
            <a:pPr marL="739775" lvl="1" indent="-282575">
              <a:lnSpc>
                <a:spcPct val="9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 the addition test is correct/incorrect if the student knows/does not know addition, </a:t>
            </a:r>
          </a:p>
          <a:p>
            <a:pPr marL="739775" lvl="1" indent="-282575">
              <a:lnSpc>
                <a:spcPct val="9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the student has a  smiling/neutral/sad facial expression when her morale is </a:t>
            </a:r>
            <a:r>
              <a:rPr lang="en-GB" sz="2000" dirty="0" smtClean="0">
                <a:solidFill>
                  <a:srgbClr val="000000"/>
                </a:solidFill>
              </a:rPr>
              <a:t>high/neutral/low</a:t>
            </a:r>
            <a:endParaRPr lang="en-GB" sz="2000" dirty="0">
              <a:solidFill>
                <a:srgbClr val="000000"/>
              </a:solidFill>
            </a:endParaRPr>
          </a:p>
          <a:p>
            <a:pPr marL="739775" lvl="1" indent="-282575">
              <a:lnSpc>
                <a:spcPct val="9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2000" i="1" baseline="-25000" dirty="0">
              <a:solidFill>
                <a:srgbClr val="000000"/>
              </a:solidFill>
            </a:endParaRPr>
          </a:p>
          <a:p>
            <a:pPr marL="1143000" lvl="2" indent="-228600">
              <a:lnSpc>
                <a:spcPct val="9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/>
              <a:t>Complete Process Specification</a:t>
            </a: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250825" y="765175"/>
            <a:ext cx="8458200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8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If, in addition to the transition and sensor models we specify the prior probability of the state at time P (X</a:t>
            </a:r>
            <a:r>
              <a:rPr lang="en-GB" sz="2400" baseline="-25000" dirty="0">
                <a:solidFill>
                  <a:srgbClr val="000000"/>
                </a:solidFill>
              </a:rPr>
              <a:t>0</a:t>
            </a:r>
            <a:r>
              <a:rPr lang="en-GB" sz="2400" dirty="0">
                <a:solidFill>
                  <a:srgbClr val="000000"/>
                </a:solidFill>
              </a:rPr>
              <a:t>), then we have a complete specification of the joint distribution over all variables of interest</a:t>
            </a:r>
          </a:p>
          <a:p>
            <a:pPr marL="739775" lvl="1" indent="-282575">
              <a:lnSpc>
                <a:spcPct val="95000"/>
              </a:lnSpc>
              <a:spcBef>
                <a:spcPts val="180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b="1" i="1" dirty="0">
                <a:solidFill>
                  <a:srgbClr val="3333CC"/>
                </a:solidFill>
              </a:rPr>
              <a:t>P</a:t>
            </a:r>
            <a:r>
              <a:rPr lang="en-GB" sz="2400" i="1" dirty="0">
                <a:solidFill>
                  <a:srgbClr val="3333CC"/>
                </a:solidFill>
              </a:rPr>
              <a:t>(</a:t>
            </a:r>
            <a:r>
              <a:rPr lang="en-GB" sz="2400" b="1" i="1" dirty="0">
                <a:solidFill>
                  <a:srgbClr val="3333CC"/>
                </a:solidFill>
              </a:rPr>
              <a:t>X</a:t>
            </a:r>
            <a:r>
              <a:rPr lang="en-GB" sz="2400" i="1" baseline="-25000" dirty="0">
                <a:solidFill>
                  <a:srgbClr val="3333CC"/>
                </a:solidFill>
              </a:rPr>
              <a:t>0</a:t>
            </a:r>
            <a:r>
              <a:rPr lang="en-GB" sz="2400" b="1" i="1" dirty="0">
                <a:solidFill>
                  <a:srgbClr val="3333CC"/>
                </a:solidFill>
              </a:rPr>
              <a:t>, X</a:t>
            </a:r>
            <a:r>
              <a:rPr lang="en-GB" sz="2400" i="1" baseline="-25000" dirty="0">
                <a:solidFill>
                  <a:srgbClr val="3333CC"/>
                </a:solidFill>
              </a:rPr>
              <a:t>1</a:t>
            </a:r>
            <a:r>
              <a:rPr lang="en-GB" sz="2400" i="1" dirty="0">
                <a:solidFill>
                  <a:srgbClr val="3333CC"/>
                </a:solidFill>
              </a:rPr>
              <a:t>,..,</a:t>
            </a:r>
            <a:r>
              <a:rPr lang="en-GB" sz="2400" b="1" i="1" dirty="0">
                <a:solidFill>
                  <a:srgbClr val="3333CC"/>
                </a:solidFill>
              </a:rPr>
              <a:t> </a:t>
            </a:r>
            <a:r>
              <a:rPr lang="en-GB" sz="2400" b="1" i="1" dirty="0" err="1">
                <a:solidFill>
                  <a:srgbClr val="3333CC"/>
                </a:solidFill>
              </a:rPr>
              <a:t>X</a:t>
            </a:r>
            <a:r>
              <a:rPr lang="en-GB" sz="2400" i="1" baseline="-25000" dirty="0" err="1">
                <a:solidFill>
                  <a:srgbClr val="3333CC"/>
                </a:solidFill>
              </a:rPr>
              <a:t>t</a:t>
            </a:r>
            <a:r>
              <a:rPr lang="en-GB" sz="2400" b="1" i="1" dirty="0">
                <a:solidFill>
                  <a:srgbClr val="3333CC"/>
                </a:solidFill>
              </a:rPr>
              <a:t>, E</a:t>
            </a:r>
            <a:r>
              <a:rPr lang="en-GB" sz="2400" i="1" baseline="-25000" dirty="0">
                <a:solidFill>
                  <a:srgbClr val="3333CC"/>
                </a:solidFill>
              </a:rPr>
              <a:t>0</a:t>
            </a:r>
            <a:r>
              <a:rPr lang="en-GB" sz="2400" b="1" dirty="0">
                <a:solidFill>
                  <a:srgbClr val="3333CC"/>
                </a:solidFill>
              </a:rPr>
              <a:t>,..,</a:t>
            </a:r>
            <a:r>
              <a:rPr lang="en-GB" sz="2400" b="1" i="1" dirty="0">
                <a:solidFill>
                  <a:srgbClr val="3333CC"/>
                </a:solidFill>
              </a:rPr>
              <a:t> E</a:t>
            </a:r>
            <a:r>
              <a:rPr lang="en-GB" sz="2400" i="1" baseline="-25000" dirty="0">
                <a:solidFill>
                  <a:srgbClr val="3333CC"/>
                </a:solidFill>
              </a:rPr>
              <a:t>t</a:t>
            </a:r>
            <a:r>
              <a:rPr lang="en-GB" sz="2400" b="1" dirty="0">
                <a:solidFill>
                  <a:srgbClr val="3333CC"/>
                </a:solidFill>
              </a:rPr>
              <a:t> </a:t>
            </a:r>
            <a:r>
              <a:rPr lang="en-GB" sz="2400" i="1" dirty="0">
                <a:solidFill>
                  <a:srgbClr val="3333CC"/>
                </a:solidFill>
              </a:rPr>
              <a:t>)</a:t>
            </a:r>
            <a:r>
              <a:rPr lang="en-GB" sz="2400" b="1" i="1" dirty="0">
                <a:solidFill>
                  <a:srgbClr val="3333CC"/>
                </a:solidFill>
              </a:rPr>
              <a:t> </a:t>
            </a:r>
            <a:r>
              <a:rPr lang="en-GB" sz="2400" i="1" dirty="0">
                <a:solidFill>
                  <a:srgbClr val="3333CC"/>
                </a:solidFill>
              </a:rPr>
              <a:t>=  </a:t>
            </a:r>
            <a:r>
              <a:rPr lang="en-GB" sz="2400" i="1" dirty="0">
                <a:solidFill>
                  <a:srgbClr val="3333CC"/>
                </a:solidFill>
                <a:latin typeface="Arial Unicode MS" pitchFamily="34" charset="-128"/>
              </a:rPr>
              <a:t>∏</a:t>
            </a:r>
            <a:r>
              <a:rPr lang="en-GB" sz="2400" i="1" baseline="-25000" dirty="0" err="1">
                <a:solidFill>
                  <a:srgbClr val="3333CC"/>
                </a:solidFill>
                <a:latin typeface="Arial Unicode MS" pitchFamily="34" charset="-128"/>
              </a:rPr>
              <a:t>i</a:t>
            </a:r>
            <a:r>
              <a:rPr lang="en-GB" sz="2400" i="1" baseline="-25000" dirty="0">
                <a:solidFill>
                  <a:srgbClr val="3333CC"/>
                </a:solidFill>
                <a:latin typeface="Arial Unicode MS" pitchFamily="34" charset="-128"/>
              </a:rPr>
              <a:t>=</a:t>
            </a:r>
            <a:r>
              <a:rPr lang="en-GB" sz="2400" i="1" baseline="42000" dirty="0">
                <a:solidFill>
                  <a:srgbClr val="3333CC"/>
                </a:solidFill>
                <a:latin typeface="Arial Unicode MS" pitchFamily="34" charset="-128"/>
              </a:rPr>
              <a:t>t </a:t>
            </a:r>
            <a:r>
              <a:rPr lang="en-GB" sz="2400" i="1" baseline="-25000" dirty="0">
                <a:solidFill>
                  <a:srgbClr val="3333CC"/>
                </a:solidFill>
                <a:latin typeface="Arial Unicode MS" pitchFamily="34" charset="-128"/>
              </a:rPr>
              <a:t>1</a:t>
            </a:r>
            <a:r>
              <a:rPr lang="en-GB" sz="2400" b="1" i="1" baseline="-25000" dirty="0">
                <a:solidFill>
                  <a:srgbClr val="3333CC"/>
                </a:solidFill>
                <a:latin typeface="Arial Unicode MS" pitchFamily="34" charset="-128"/>
              </a:rPr>
              <a:t> </a:t>
            </a:r>
            <a:r>
              <a:rPr lang="en-GB" sz="2400" b="1" i="1" dirty="0">
                <a:solidFill>
                  <a:srgbClr val="3333CC"/>
                </a:solidFill>
              </a:rPr>
              <a:t>P</a:t>
            </a:r>
            <a:r>
              <a:rPr lang="en-GB" sz="2400" i="1" dirty="0">
                <a:solidFill>
                  <a:srgbClr val="3333CC"/>
                </a:solidFill>
              </a:rPr>
              <a:t>(</a:t>
            </a:r>
            <a:r>
              <a:rPr lang="en-GB" sz="2400" b="1" i="1" dirty="0">
                <a:solidFill>
                  <a:srgbClr val="3333CC"/>
                </a:solidFill>
              </a:rPr>
              <a:t>X</a:t>
            </a:r>
            <a:r>
              <a:rPr lang="en-GB" sz="2400" i="1" baseline="-25000" dirty="0">
                <a:solidFill>
                  <a:srgbClr val="3333CC"/>
                </a:solidFill>
              </a:rPr>
              <a:t>i</a:t>
            </a:r>
            <a:r>
              <a:rPr lang="en-GB" sz="2400" b="1" i="1" dirty="0">
                <a:solidFill>
                  <a:srgbClr val="3333CC"/>
                </a:solidFill>
              </a:rPr>
              <a:t> </a:t>
            </a:r>
            <a:r>
              <a:rPr lang="en-GB" sz="2400" i="1" dirty="0">
                <a:solidFill>
                  <a:srgbClr val="3333CC"/>
                </a:solidFill>
              </a:rPr>
              <a:t>|</a:t>
            </a:r>
            <a:r>
              <a:rPr lang="en-GB" sz="2400" b="1" i="1" dirty="0">
                <a:solidFill>
                  <a:srgbClr val="3333CC"/>
                </a:solidFill>
              </a:rPr>
              <a:t> </a:t>
            </a:r>
            <a:r>
              <a:rPr lang="en-GB" sz="2400" b="1" i="1" dirty="0" smtClean="0">
                <a:solidFill>
                  <a:srgbClr val="3333CC"/>
                </a:solidFill>
              </a:rPr>
              <a:t>X</a:t>
            </a:r>
            <a:r>
              <a:rPr lang="en-GB" sz="2400" i="1" baseline="-25000" dirty="0" smtClean="0">
                <a:solidFill>
                  <a:srgbClr val="3333CC"/>
                </a:solidFill>
              </a:rPr>
              <a:t>i-1</a:t>
            </a:r>
            <a:r>
              <a:rPr lang="en-GB" sz="2400" i="1" dirty="0" smtClean="0">
                <a:solidFill>
                  <a:srgbClr val="3333CC"/>
                </a:solidFill>
              </a:rPr>
              <a:t>)</a:t>
            </a:r>
            <a:r>
              <a:rPr lang="en-GB" sz="2400" b="1" i="1" dirty="0" smtClean="0">
                <a:solidFill>
                  <a:srgbClr val="3333CC"/>
                </a:solidFill>
              </a:rPr>
              <a:t> </a:t>
            </a:r>
            <a:r>
              <a:rPr lang="en-GB" sz="2400" b="1" i="1" dirty="0">
                <a:solidFill>
                  <a:srgbClr val="3333CC"/>
                </a:solidFill>
              </a:rPr>
              <a:t>P</a:t>
            </a:r>
            <a:r>
              <a:rPr lang="en-GB" sz="2400" i="1" dirty="0">
                <a:solidFill>
                  <a:srgbClr val="3333CC"/>
                </a:solidFill>
              </a:rPr>
              <a:t>(</a:t>
            </a:r>
            <a:r>
              <a:rPr lang="en-GB" sz="2400" b="1" i="1" dirty="0">
                <a:solidFill>
                  <a:srgbClr val="3333CC"/>
                </a:solidFill>
              </a:rPr>
              <a:t>E</a:t>
            </a:r>
            <a:r>
              <a:rPr lang="en-GB" sz="2400" i="1" baseline="-25000" dirty="0">
                <a:solidFill>
                  <a:srgbClr val="3333CC"/>
                </a:solidFill>
              </a:rPr>
              <a:t>i-1</a:t>
            </a:r>
            <a:r>
              <a:rPr lang="en-GB" sz="2400" i="1" dirty="0">
                <a:solidFill>
                  <a:srgbClr val="3333CC"/>
                </a:solidFill>
              </a:rPr>
              <a:t> |</a:t>
            </a:r>
            <a:r>
              <a:rPr lang="en-GB" sz="2400" b="1" i="1" dirty="0">
                <a:solidFill>
                  <a:srgbClr val="3333CC"/>
                </a:solidFill>
              </a:rPr>
              <a:t> </a:t>
            </a:r>
            <a:r>
              <a:rPr lang="en-GB" sz="2400" b="1" i="1" dirty="0" smtClean="0">
                <a:solidFill>
                  <a:srgbClr val="3333CC"/>
                </a:solidFill>
              </a:rPr>
              <a:t>X</a:t>
            </a:r>
            <a:r>
              <a:rPr lang="en-GB" sz="2400" i="1" baseline="-25000" dirty="0" smtClean="0">
                <a:solidFill>
                  <a:srgbClr val="3333CC"/>
                </a:solidFill>
              </a:rPr>
              <a:t>i-1</a:t>
            </a:r>
            <a:r>
              <a:rPr lang="en-GB" sz="2400" i="1" dirty="0" smtClean="0">
                <a:solidFill>
                  <a:srgbClr val="3333CC"/>
                </a:solidFill>
              </a:rPr>
              <a:t>)</a:t>
            </a:r>
            <a:endParaRPr lang="en-GB" sz="2400" i="1" dirty="0">
              <a:solidFill>
                <a:srgbClr val="3333CC"/>
              </a:solidFill>
            </a:endParaRPr>
          </a:p>
          <a:p>
            <a:pPr marL="739775" lvl="1" indent="-282575">
              <a:lnSpc>
                <a:spcPct val="95000"/>
              </a:lnSpc>
              <a:spcBef>
                <a:spcPts val="180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2400" dirty="0">
              <a:solidFill>
                <a:srgbClr val="3333CC"/>
              </a:solidFill>
            </a:endParaRP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1800" b="1" dirty="0">
              <a:solidFill>
                <a:srgbClr val="000000"/>
              </a:solidFill>
            </a:endParaRPr>
          </a:p>
          <a:p>
            <a:pPr marL="2057400" lvl="4" indent="-228600">
              <a:lnSpc>
                <a:spcPct val="9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1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/>
              <a:t>Student Learning Example</a:t>
            </a:r>
          </a:p>
        </p:txBody>
      </p:sp>
      <p:sp>
        <p:nvSpPr>
          <p:cNvPr id="97283" name="Oval 3"/>
          <p:cNvSpPr>
            <a:spLocks noChangeArrowheads="1"/>
          </p:cNvSpPr>
          <p:nvPr/>
        </p:nvSpPr>
        <p:spPr bwMode="auto">
          <a:xfrm>
            <a:off x="1008063" y="1557338"/>
            <a:ext cx="1441450" cy="5207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Knows-Sub</a:t>
            </a:r>
            <a:r>
              <a:rPr lang="en-US" sz="1400" b="1" baseline="-250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7284" name="Oval 4"/>
          <p:cNvSpPr>
            <a:spLocks noChangeArrowheads="1"/>
          </p:cNvSpPr>
          <p:nvPr/>
        </p:nvSpPr>
        <p:spPr bwMode="auto">
          <a:xfrm>
            <a:off x="1081088" y="5229225"/>
            <a:ext cx="1296987" cy="576263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Sub-Test</a:t>
            </a:r>
            <a:r>
              <a:rPr lang="en-US" sz="1400" b="1" baseline="-250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7285" name="Oval 5"/>
          <p:cNvSpPr>
            <a:spLocks noChangeArrowheads="1"/>
          </p:cNvSpPr>
          <p:nvPr/>
        </p:nvSpPr>
        <p:spPr bwMode="auto">
          <a:xfrm>
            <a:off x="144463" y="2349500"/>
            <a:ext cx="1331912" cy="5207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Knows-Add</a:t>
            </a:r>
            <a:r>
              <a:rPr lang="en-US" sz="1400" b="1" baseline="-250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7286" name="Oval 6"/>
          <p:cNvSpPr>
            <a:spLocks noChangeArrowheads="1"/>
          </p:cNvSpPr>
          <p:nvPr/>
        </p:nvSpPr>
        <p:spPr bwMode="auto">
          <a:xfrm>
            <a:off x="1873250" y="3068638"/>
            <a:ext cx="890588" cy="460375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Morale</a:t>
            </a:r>
            <a:r>
              <a:rPr lang="en-US" sz="1400" b="1" baseline="-2500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97287" name="AutoShape 7"/>
          <p:cNvCxnSpPr>
            <a:cxnSpLocks noChangeShapeType="1"/>
            <a:stCxn id="97285" idx="0"/>
            <a:endCxn id="97283" idx="2"/>
          </p:cNvCxnSpPr>
          <p:nvPr/>
        </p:nvCxnSpPr>
        <p:spPr bwMode="auto">
          <a:xfrm flipV="1">
            <a:off x="811213" y="1817688"/>
            <a:ext cx="196850" cy="5318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7290" name="Oval 10"/>
          <p:cNvSpPr>
            <a:spLocks noChangeArrowheads="1"/>
          </p:cNvSpPr>
          <p:nvPr/>
        </p:nvSpPr>
        <p:spPr bwMode="auto">
          <a:xfrm>
            <a:off x="0" y="4652963"/>
            <a:ext cx="1296988" cy="57626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Add-Test</a:t>
            </a:r>
            <a:r>
              <a:rPr lang="en-US" sz="1400" b="1" baseline="-250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7291" name="Oval 11"/>
          <p:cNvSpPr>
            <a:spLocks noChangeArrowheads="1"/>
          </p:cNvSpPr>
          <p:nvPr/>
        </p:nvSpPr>
        <p:spPr bwMode="auto">
          <a:xfrm>
            <a:off x="1800225" y="4149725"/>
            <a:ext cx="1008063" cy="576263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Face </a:t>
            </a:r>
          </a:p>
          <a:p>
            <a:pPr algn="ctr"/>
            <a:r>
              <a:rPr lang="en-US" sz="1400" b="1">
                <a:solidFill>
                  <a:schemeClr val="tx1"/>
                </a:solidFill>
              </a:rPr>
              <a:t>Obs</a:t>
            </a:r>
            <a:r>
              <a:rPr lang="en-US" sz="1400" b="1" baseline="-2500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97292" name="AutoShape 12"/>
          <p:cNvCxnSpPr>
            <a:cxnSpLocks noChangeShapeType="1"/>
            <a:stCxn id="97285" idx="4"/>
            <a:endCxn id="97290" idx="0"/>
          </p:cNvCxnSpPr>
          <p:nvPr/>
        </p:nvCxnSpPr>
        <p:spPr bwMode="auto">
          <a:xfrm flipH="1">
            <a:off x="649288" y="2870200"/>
            <a:ext cx="161925" cy="17827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7293" name="AutoShape 13"/>
          <p:cNvCxnSpPr>
            <a:cxnSpLocks noChangeShapeType="1"/>
            <a:stCxn id="97283" idx="4"/>
            <a:endCxn id="97284" idx="0"/>
          </p:cNvCxnSpPr>
          <p:nvPr/>
        </p:nvCxnSpPr>
        <p:spPr bwMode="auto">
          <a:xfrm>
            <a:off x="1728788" y="2078038"/>
            <a:ext cx="1587" cy="3151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7294" name="AutoShape 14"/>
          <p:cNvCxnSpPr>
            <a:cxnSpLocks noChangeShapeType="1"/>
            <a:stCxn id="97286" idx="4"/>
            <a:endCxn id="97291" idx="0"/>
          </p:cNvCxnSpPr>
          <p:nvPr/>
        </p:nvCxnSpPr>
        <p:spPr bwMode="auto">
          <a:xfrm flipH="1">
            <a:off x="2305050" y="3529013"/>
            <a:ext cx="14288" cy="6207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7295" name="Oval 15"/>
          <p:cNvSpPr>
            <a:spLocks noChangeArrowheads="1"/>
          </p:cNvSpPr>
          <p:nvPr/>
        </p:nvSpPr>
        <p:spPr bwMode="auto">
          <a:xfrm>
            <a:off x="3924300" y="1628775"/>
            <a:ext cx="1441450" cy="5207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Knows-Sub</a:t>
            </a:r>
            <a:r>
              <a:rPr lang="en-US" sz="1400" b="1" baseline="-2500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7296" name="Oval 16"/>
          <p:cNvSpPr>
            <a:spLocks noChangeArrowheads="1"/>
          </p:cNvSpPr>
          <p:nvPr/>
        </p:nvSpPr>
        <p:spPr bwMode="auto">
          <a:xfrm>
            <a:off x="3997325" y="5300663"/>
            <a:ext cx="1296988" cy="57626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Add-Test</a:t>
            </a:r>
            <a:r>
              <a:rPr lang="en-US" sz="1400" b="1" baseline="-2500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7297" name="Oval 17"/>
          <p:cNvSpPr>
            <a:spLocks noChangeArrowheads="1"/>
          </p:cNvSpPr>
          <p:nvPr/>
        </p:nvSpPr>
        <p:spPr bwMode="auto">
          <a:xfrm>
            <a:off x="3060700" y="2420938"/>
            <a:ext cx="1295400" cy="5207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Knows-Add</a:t>
            </a:r>
            <a:r>
              <a:rPr lang="en-US" sz="1400" b="1" baseline="-2500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7298" name="Oval 18"/>
          <p:cNvSpPr>
            <a:spLocks noChangeArrowheads="1"/>
          </p:cNvSpPr>
          <p:nvPr/>
        </p:nvSpPr>
        <p:spPr bwMode="auto">
          <a:xfrm>
            <a:off x="4789488" y="3140075"/>
            <a:ext cx="890587" cy="460375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Morale</a:t>
            </a:r>
            <a:r>
              <a:rPr lang="en-US" sz="1400" b="1" baseline="-2500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97299" name="AutoShape 19"/>
          <p:cNvCxnSpPr>
            <a:cxnSpLocks noChangeShapeType="1"/>
            <a:stCxn id="97297" idx="0"/>
            <a:endCxn id="97295" idx="2"/>
          </p:cNvCxnSpPr>
          <p:nvPr/>
        </p:nvCxnSpPr>
        <p:spPr bwMode="auto">
          <a:xfrm flipV="1">
            <a:off x="3708400" y="1889125"/>
            <a:ext cx="215900" cy="5318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7302" name="Oval 22"/>
          <p:cNvSpPr>
            <a:spLocks noChangeArrowheads="1"/>
          </p:cNvSpPr>
          <p:nvPr/>
        </p:nvSpPr>
        <p:spPr bwMode="auto">
          <a:xfrm>
            <a:off x="2916238" y="4724400"/>
            <a:ext cx="1296987" cy="576263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Add-Test</a:t>
            </a:r>
            <a:r>
              <a:rPr lang="en-US" sz="1400" b="1" baseline="-2500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7303" name="Oval 23"/>
          <p:cNvSpPr>
            <a:spLocks noChangeArrowheads="1"/>
          </p:cNvSpPr>
          <p:nvPr/>
        </p:nvSpPr>
        <p:spPr bwMode="auto">
          <a:xfrm>
            <a:off x="4716463" y="4221163"/>
            <a:ext cx="1008062" cy="57626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Face </a:t>
            </a:r>
          </a:p>
          <a:p>
            <a:pPr algn="ctr"/>
            <a:r>
              <a:rPr lang="en-US" sz="1400" b="1">
                <a:solidFill>
                  <a:schemeClr val="tx1"/>
                </a:solidFill>
              </a:rPr>
              <a:t>Obs</a:t>
            </a:r>
            <a:r>
              <a:rPr lang="en-US" sz="1400" b="1" baseline="-2500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97304" name="AutoShape 24"/>
          <p:cNvCxnSpPr>
            <a:cxnSpLocks noChangeShapeType="1"/>
            <a:stCxn id="97297" idx="4"/>
            <a:endCxn id="97302" idx="0"/>
          </p:cNvCxnSpPr>
          <p:nvPr/>
        </p:nvCxnSpPr>
        <p:spPr bwMode="auto">
          <a:xfrm flipH="1">
            <a:off x="3565525" y="2941638"/>
            <a:ext cx="142875" cy="1782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7305" name="AutoShape 25"/>
          <p:cNvCxnSpPr>
            <a:cxnSpLocks noChangeShapeType="1"/>
            <a:stCxn id="97295" idx="4"/>
            <a:endCxn id="97296" idx="0"/>
          </p:cNvCxnSpPr>
          <p:nvPr/>
        </p:nvCxnSpPr>
        <p:spPr bwMode="auto">
          <a:xfrm>
            <a:off x="4645025" y="2149475"/>
            <a:ext cx="1588" cy="31511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7306" name="AutoShape 26"/>
          <p:cNvCxnSpPr>
            <a:cxnSpLocks noChangeShapeType="1"/>
            <a:stCxn id="97298" idx="4"/>
            <a:endCxn id="97303" idx="0"/>
          </p:cNvCxnSpPr>
          <p:nvPr/>
        </p:nvCxnSpPr>
        <p:spPr bwMode="auto">
          <a:xfrm flipH="1">
            <a:off x="5221288" y="3600450"/>
            <a:ext cx="14287" cy="6207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7307" name="Oval 27"/>
          <p:cNvSpPr>
            <a:spLocks noChangeArrowheads="1"/>
          </p:cNvSpPr>
          <p:nvPr/>
        </p:nvSpPr>
        <p:spPr bwMode="auto">
          <a:xfrm>
            <a:off x="7092950" y="1557338"/>
            <a:ext cx="1441450" cy="5207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Knows-Sub</a:t>
            </a:r>
            <a:r>
              <a:rPr lang="en-US" sz="1400" b="1" baseline="-250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97308" name="Oval 28"/>
          <p:cNvSpPr>
            <a:spLocks noChangeArrowheads="1"/>
          </p:cNvSpPr>
          <p:nvPr/>
        </p:nvSpPr>
        <p:spPr bwMode="auto">
          <a:xfrm>
            <a:off x="7165975" y="5229225"/>
            <a:ext cx="1296988" cy="576263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Sub-Test</a:t>
            </a:r>
            <a:r>
              <a:rPr lang="en-US" sz="1400" b="1" baseline="-250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97309" name="Oval 29"/>
          <p:cNvSpPr>
            <a:spLocks noChangeArrowheads="1"/>
          </p:cNvSpPr>
          <p:nvPr/>
        </p:nvSpPr>
        <p:spPr bwMode="auto">
          <a:xfrm>
            <a:off x="6229350" y="2349500"/>
            <a:ext cx="1120775" cy="5207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Knows-Add</a:t>
            </a:r>
            <a:r>
              <a:rPr lang="en-US" sz="1400" b="1" baseline="-250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97310" name="Oval 30"/>
          <p:cNvSpPr>
            <a:spLocks noChangeArrowheads="1"/>
          </p:cNvSpPr>
          <p:nvPr/>
        </p:nvSpPr>
        <p:spPr bwMode="auto">
          <a:xfrm>
            <a:off x="7958138" y="3068638"/>
            <a:ext cx="890587" cy="460375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Morale</a:t>
            </a:r>
            <a:r>
              <a:rPr lang="en-US" sz="1400" b="1" baseline="-2500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97311" name="AutoShape 31"/>
          <p:cNvCxnSpPr>
            <a:cxnSpLocks noChangeShapeType="1"/>
            <a:stCxn id="97309" idx="0"/>
            <a:endCxn id="97307" idx="2"/>
          </p:cNvCxnSpPr>
          <p:nvPr/>
        </p:nvCxnSpPr>
        <p:spPr bwMode="auto">
          <a:xfrm flipV="1">
            <a:off x="6789738" y="1817688"/>
            <a:ext cx="303212" cy="5318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7314" name="Oval 34"/>
          <p:cNvSpPr>
            <a:spLocks noChangeArrowheads="1"/>
          </p:cNvSpPr>
          <p:nvPr/>
        </p:nvSpPr>
        <p:spPr bwMode="auto">
          <a:xfrm>
            <a:off x="6084888" y="4652963"/>
            <a:ext cx="1296987" cy="57626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Add-Test</a:t>
            </a:r>
            <a:r>
              <a:rPr lang="en-US" sz="1400" b="1" baseline="-250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97315" name="Oval 35"/>
          <p:cNvSpPr>
            <a:spLocks noChangeArrowheads="1"/>
          </p:cNvSpPr>
          <p:nvPr/>
        </p:nvSpPr>
        <p:spPr bwMode="auto">
          <a:xfrm>
            <a:off x="7885113" y="4149725"/>
            <a:ext cx="1008062" cy="576263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Face </a:t>
            </a:r>
          </a:p>
          <a:p>
            <a:pPr algn="ctr"/>
            <a:r>
              <a:rPr lang="en-US" sz="1400" b="1">
                <a:solidFill>
                  <a:schemeClr val="tx1"/>
                </a:solidFill>
              </a:rPr>
              <a:t>Obs</a:t>
            </a:r>
            <a:r>
              <a:rPr lang="en-US" sz="1400" b="1" baseline="-2500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97316" name="AutoShape 36"/>
          <p:cNvCxnSpPr>
            <a:cxnSpLocks noChangeShapeType="1"/>
            <a:stCxn id="97309" idx="4"/>
            <a:endCxn id="97314" idx="0"/>
          </p:cNvCxnSpPr>
          <p:nvPr/>
        </p:nvCxnSpPr>
        <p:spPr bwMode="auto">
          <a:xfrm flipH="1">
            <a:off x="6734175" y="2870200"/>
            <a:ext cx="55563" cy="17827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7317" name="AutoShape 37"/>
          <p:cNvCxnSpPr>
            <a:cxnSpLocks noChangeShapeType="1"/>
            <a:stCxn id="97307" idx="4"/>
            <a:endCxn id="97308" idx="0"/>
          </p:cNvCxnSpPr>
          <p:nvPr/>
        </p:nvCxnSpPr>
        <p:spPr bwMode="auto">
          <a:xfrm>
            <a:off x="7813675" y="2078038"/>
            <a:ext cx="1588" cy="3151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7318" name="AutoShape 38"/>
          <p:cNvCxnSpPr>
            <a:cxnSpLocks noChangeShapeType="1"/>
            <a:stCxn id="97310" idx="4"/>
            <a:endCxn id="97315" idx="0"/>
          </p:cNvCxnSpPr>
          <p:nvPr/>
        </p:nvCxnSpPr>
        <p:spPr bwMode="auto">
          <a:xfrm flipH="1">
            <a:off x="8389938" y="3529013"/>
            <a:ext cx="14287" cy="6207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7319" name="Line 39"/>
          <p:cNvSpPr>
            <a:spLocks noChangeShapeType="1"/>
          </p:cNvSpPr>
          <p:nvPr/>
        </p:nvSpPr>
        <p:spPr bwMode="auto">
          <a:xfrm>
            <a:off x="2843213" y="1052513"/>
            <a:ext cx="0" cy="5616575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en-CA"/>
          </a:p>
        </p:txBody>
      </p:sp>
      <p:sp>
        <p:nvSpPr>
          <p:cNvPr id="97320" name="Line 40"/>
          <p:cNvSpPr>
            <a:spLocks noChangeShapeType="1"/>
          </p:cNvSpPr>
          <p:nvPr/>
        </p:nvSpPr>
        <p:spPr bwMode="auto">
          <a:xfrm>
            <a:off x="5867400" y="1125538"/>
            <a:ext cx="0" cy="5616575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en-CA"/>
          </a:p>
        </p:txBody>
      </p:sp>
      <p:cxnSp>
        <p:nvCxnSpPr>
          <p:cNvPr id="97321" name="AutoShape 41"/>
          <p:cNvCxnSpPr>
            <a:cxnSpLocks noChangeShapeType="1"/>
            <a:stCxn id="97283" idx="0"/>
            <a:endCxn id="97295" idx="0"/>
          </p:cNvCxnSpPr>
          <p:nvPr/>
        </p:nvCxnSpPr>
        <p:spPr bwMode="auto">
          <a:xfrm rot="5400000" flipV="1">
            <a:off x="3151188" y="134938"/>
            <a:ext cx="71437" cy="2916237"/>
          </a:xfrm>
          <a:prstGeom prst="curvedConnector3">
            <a:avLst>
              <a:gd name="adj1" fmla="val -32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7322" name="AutoShape 42"/>
          <p:cNvCxnSpPr>
            <a:cxnSpLocks noChangeShapeType="1"/>
            <a:stCxn id="97295" idx="0"/>
            <a:endCxn id="97307" idx="0"/>
          </p:cNvCxnSpPr>
          <p:nvPr/>
        </p:nvCxnSpPr>
        <p:spPr bwMode="auto">
          <a:xfrm rot="16200000">
            <a:off x="6193631" y="8732"/>
            <a:ext cx="71437" cy="3168650"/>
          </a:xfrm>
          <a:prstGeom prst="curvedConnector3">
            <a:avLst>
              <a:gd name="adj1" fmla="val 59110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7323" name="AutoShape 43"/>
          <p:cNvCxnSpPr>
            <a:cxnSpLocks noChangeShapeType="1"/>
            <a:stCxn id="97285" idx="6"/>
            <a:endCxn id="97297" idx="2"/>
          </p:cNvCxnSpPr>
          <p:nvPr/>
        </p:nvCxnSpPr>
        <p:spPr bwMode="auto">
          <a:xfrm>
            <a:off x="1476375" y="2609850"/>
            <a:ext cx="1584325" cy="714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7324" name="AutoShape 44"/>
          <p:cNvCxnSpPr>
            <a:cxnSpLocks noChangeShapeType="1"/>
            <a:stCxn id="97297" idx="6"/>
            <a:endCxn id="97309" idx="2"/>
          </p:cNvCxnSpPr>
          <p:nvPr/>
        </p:nvCxnSpPr>
        <p:spPr bwMode="auto">
          <a:xfrm flipV="1">
            <a:off x="4356100" y="2609850"/>
            <a:ext cx="1873250" cy="714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7325" name="AutoShape 45"/>
          <p:cNvCxnSpPr>
            <a:cxnSpLocks noChangeShapeType="1"/>
            <a:stCxn id="97286" idx="6"/>
            <a:endCxn id="97298" idx="2"/>
          </p:cNvCxnSpPr>
          <p:nvPr/>
        </p:nvCxnSpPr>
        <p:spPr bwMode="auto">
          <a:xfrm>
            <a:off x="2763838" y="3298825"/>
            <a:ext cx="2025650" cy="714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7326" name="AutoShape 46"/>
          <p:cNvCxnSpPr>
            <a:cxnSpLocks noChangeShapeType="1"/>
            <a:stCxn id="97298" idx="6"/>
            <a:endCxn id="97310" idx="2"/>
          </p:cNvCxnSpPr>
          <p:nvPr/>
        </p:nvCxnSpPr>
        <p:spPr bwMode="auto">
          <a:xfrm flipV="1">
            <a:off x="5680075" y="3298825"/>
            <a:ext cx="2278063" cy="714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7327" name="AutoShape 47"/>
          <p:cNvCxnSpPr>
            <a:cxnSpLocks noChangeShapeType="1"/>
            <a:stCxn id="97286" idx="7"/>
            <a:endCxn id="97297" idx="3"/>
          </p:cNvCxnSpPr>
          <p:nvPr/>
        </p:nvCxnSpPr>
        <p:spPr bwMode="auto">
          <a:xfrm flipV="1">
            <a:off x="2633663" y="2865438"/>
            <a:ext cx="615950" cy="269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7328" name="AutoShape 48"/>
          <p:cNvCxnSpPr>
            <a:cxnSpLocks noChangeShapeType="1"/>
            <a:stCxn id="97298" idx="7"/>
            <a:endCxn id="97309" idx="4"/>
          </p:cNvCxnSpPr>
          <p:nvPr/>
        </p:nvCxnSpPr>
        <p:spPr bwMode="auto">
          <a:xfrm flipV="1">
            <a:off x="5549900" y="2870200"/>
            <a:ext cx="1239838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/>
              <a:t>Simpler Example </a:t>
            </a: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250825" y="620713"/>
            <a:ext cx="8458200" cy="1441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(We’ll use this as a running example)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Guard stuck in a high-security bunker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Would like to know if it is raining outside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Can only tell by looking at whether his boss comes into the bunker with an umbrella every day</a:t>
            </a: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2997200"/>
            <a:ext cx="7962900" cy="2828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4356100" y="2636838"/>
            <a:ext cx="1223963" cy="647700"/>
          </a:xfrm>
          <a:prstGeom prst="wedgeRoundRectCallout">
            <a:avLst>
              <a:gd name="adj1" fmla="val -85926"/>
              <a:gd name="adj2" fmla="val 77694"/>
              <a:gd name="adj3" fmla="val 16667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dirty="0">
                <a:solidFill>
                  <a:srgbClr val="000000"/>
                </a:solidFill>
              </a:rPr>
              <a:t>Transition model</a:t>
            </a:r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7092950" y="2708275"/>
            <a:ext cx="1655763" cy="647700"/>
          </a:xfrm>
          <a:prstGeom prst="wedgeRoundRectCallout">
            <a:avLst>
              <a:gd name="adj1" fmla="val -75792"/>
              <a:gd name="adj2" fmla="val 94116"/>
              <a:gd name="adj3" fmla="val 16667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State</a:t>
            </a:r>
          </a:p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variables</a:t>
            </a:r>
          </a:p>
        </p:txBody>
      </p:sp>
      <p:sp>
        <p:nvSpPr>
          <p:cNvPr id="11270" name="AutoShape 6"/>
          <p:cNvSpPr>
            <a:spLocks noChangeArrowheads="1"/>
          </p:cNvSpPr>
          <p:nvPr/>
        </p:nvSpPr>
        <p:spPr bwMode="auto">
          <a:xfrm>
            <a:off x="7164388" y="6092825"/>
            <a:ext cx="1655762" cy="647700"/>
          </a:xfrm>
          <a:prstGeom prst="wedgeRoundRectCallout">
            <a:avLst>
              <a:gd name="adj1" fmla="val -53833"/>
              <a:gd name="adj2" fmla="val -122796"/>
              <a:gd name="adj3" fmla="val 16667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Observable variables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446088" y="5911850"/>
            <a:ext cx="2767979" cy="44537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400" b="1" dirty="0">
                <a:solidFill>
                  <a:srgbClr val="00B050"/>
                </a:solidFill>
              </a:rPr>
              <a:t>Temporal step size?</a:t>
            </a:r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 flipH="1">
            <a:off x="3133724" y="2500306"/>
            <a:ext cx="45719" cy="3521082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Dot"/>
            <a:miter lim="800000"/>
            <a:headEnd/>
            <a:tailEnd/>
          </a:ln>
          <a:effectLst/>
        </p:spPr>
        <p:txBody>
          <a:bodyPr/>
          <a:lstStyle/>
          <a:p>
            <a:endParaRPr lang="en-CA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5607369" y="2500306"/>
            <a:ext cx="45719" cy="3665544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Dot"/>
            <a:miter lim="800000"/>
            <a:headEnd/>
            <a:tailEnd/>
          </a:ln>
          <a:effectLst/>
        </p:spPr>
        <p:txBody>
          <a:bodyPr/>
          <a:lstStyle/>
          <a:p>
            <a:endParaRPr lang="en-CA"/>
          </a:p>
        </p:txBody>
      </p:sp>
      <p:sp>
        <p:nvSpPr>
          <p:cNvPr id="11274" name="AutoShape 10"/>
          <p:cNvSpPr>
            <a:spLocks noChangeArrowheads="1"/>
          </p:cNvSpPr>
          <p:nvPr/>
        </p:nvSpPr>
        <p:spPr bwMode="auto">
          <a:xfrm>
            <a:off x="4643438" y="5876925"/>
            <a:ext cx="1657350" cy="647700"/>
          </a:xfrm>
          <a:prstGeom prst="wedgeRoundRectCallout">
            <a:avLst>
              <a:gd name="adj1" fmla="val -2778"/>
              <a:gd name="adj2" fmla="val -191667"/>
              <a:gd name="adj3" fmla="val 16667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dirty="0">
                <a:solidFill>
                  <a:srgbClr val="000000"/>
                </a:solidFill>
              </a:rPr>
              <a:t>Observation model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11269" grpId="0" animBg="1"/>
      <p:bldP spid="11270" grpId="0" animBg="1"/>
      <p:bldP spid="1127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/>
              <a:t>Discussion</a:t>
            </a: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250825" y="765175"/>
            <a:ext cx="8458200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Note that the first-order Markov assumption implies  that the state variables contain all the information necessary to characterize the probability distribution over the next time slice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Sometime this assumption is only an approximation of reality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>
                <a:solidFill>
                  <a:srgbClr val="000000"/>
                </a:solidFill>
              </a:rPr>
              <a:t>The student’s morale today may be influenced by her learning progress over the course of a few days (more likely to be upset if she has been repeatedly failing to learn) 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>
                <a:solidFill>
                  <a:srgbClr val="000000"/>
                </a:solidFill>
              </a:rPr>
              <a:t>Whether it rains or not today may depend on the weather on more days than just the previous one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Possible fixes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>
                <a:solidFill>
                  <a:srgbClr val="000000"/>
                </a:solidFill>
              </a:rPr>
              <a:t>Increase the order of the Markov Chain (e.g., add </a:t>
            </a:r>
            <a:r>
              <a:rPr lang="en-GB" sz="1800" i="1">
                <a:solidFill>
                  <a:srgbClr val="000000"/>
                </a:solidFill>
              </a:rPr>
              <a:t>Rain</a:t>
            </a:r>
            <a:r>
              <a:rPr lang="en-GB" sz="1800" i="1" baseline="-25000">
                <a:solidFill>
                  <a:srgbClr val="000000"/>
                </a:solidFill>
              </a:rPr>
              <a:t>t-2</a:t>
            </a:r>
            <a:r>
              <a:rPr lang="en-GB" sz="1800">
                <a:solidFill>
                  <a:srgbClr val="000000"/>
                </a:solidFill>
              </a:rPr>
              <a:t> as a parent of </a:t>
            </a:r>
            <a:r>
              <a:rPr lang="en-GB" sz="1800" i="1">
                <a:solidFill>
                  <a:srgbClr val="000000"/>
                </a:solidFill>
              </a:rPr>
              <a:t>Rain</a:t>
            </a:r>
            <a:r>
              <a:rPr lang="en-GB" sz="1800" i="1" baseline="-25000">
                <a:solidFill>
                  <a:srgbClr val="000000"/>
                </a:solidFill>
              </a:rPr>
              <a:t>t</a:t>
            </a:r>
            <a:r>
              <a:rPr lang="en-GB" sz="1800" i="1">
                <a:solidFill>
                  <a:srgbClr val="000000"/>
                </a:solidFill>
              </a:rPr>
              <a:t>)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>
                <a:solidFill>
                  <a:srgbClr val="000000"/>
                </a:solidFill>
              </a:rPr>
              <a:t>Add state variables that can compensate for the missing temporal information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1800">
              <a:solidFill>
                <a:srgbClr val="000000"/>
              </a:solidFill>
            </a:endParaRP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1800">
              <a:solidFill>
                <a:srgbClr val="000000"/>
              </a:solidFill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571604" y="5286388"/>
            <a:ext cx="1337523" cy="44537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400" b="1" dirty="0" smtClean="0">
                <a:solidFill>
                  <a:srgbClr val="00B050"/>
                </a:solidFill>
              </a:rPr>
              <a:t>Such as?</a:t>
            </a:r>
            <a:endParaRPr lang="en-GB" sz="24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i="1"/>
              <a:t>Rain</a:t>
            </a:r>
            <a:r>
              <a:rPr lang="en-GB" sz="3200"/>
              <a:t> Network </a:t>
            </a: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50825" y="765175"/>
            <a:ext cx="8458200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We could add </a:t>
            </a:r>
            <a:r>
              <a:rPr lang="en-GB" sz="2000" i="1">
                <a:solidFill>
                  <a:srgbClr val="000000"/>
                </a:solidFill>
              </a:rPr>
              <a:t>Month</a:t>
            </a:r>
            <a:r>
              <a:rPr lang="en-GB" sz="2000">
                <a:solidFill>
                  <a:srgbClr val="000000"/>
                </a:solidFill>
              </a:rPr>
              <a:t> to each time slice to include season statistics </a:t>
            </a:r>
          </a:p>
        </p:txBody>
      </p:sp>
      <p:sp>
        <p:nvSpPr>
          <p:cNvPr id="13315" name="Oval 3"/>
          <p:cNvSpPr>
            <a:spLocks noChangeArrowheads="1"/>
          </p:cNvSpPr>
          <p:nvPr/>
        </p:nvSpPr>
        <p:spPr bwMode="auto">
          <a:xfrm>
            <a:off x="1258888" y="4221163"/>
            <a:ext cx="1584325" cy="576262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400" i="1">
                <a:solidFill>
                  <a:srgbClr val="000000"/>
                </a:solidFill>
              </a:rPr>
              <a:t>Rain</a:t>
            </a:r>
            <a:r>
              <a:rPr lang="en-GB" sz="2400" i="1" baseline="-25000">
                <a:solidFill>
                  <a:srgbClr val="000000"/>
                </a:solidFill>
              </a:rPr>
              <a:t>t-1</a:t>
            </a:r>
          </a:p>
        </p:txBody>
      </p:sp>
      <p:sp>
        <p:nvSpPr>
          <p:cNvPr id="13316" name="Oval 4"/>
          <p:cNvSpPr>
            <a:spLocks noChangeArrowheads="1"/>
          </p:cNvSpPr>
          <p:nvPr/>
        </p:nvSpPr>
        <p:spPr bwMode="auto">
          <a:xfrm>
            <a:off x="1258888" y="5373688"/>
            <a:ext cx="1584325" cy="576262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400" i="1">
                <a:solidFill>
                  <a:srgbClr val="000000"/>
                </a:solidFill>
              </a:rPr>
              <a:t>Umbrella</a:t>
            </a:r>
            <a:r>
              <a:rPr lang="en-GB" sz="2400" i="1" baseline="-25000">
                <a:solidFill>
                  <a:srgbClr val="000000"/>
                </a:solidFill>
              </a:rPr>
              <a:t>t-1</a:t>
            </a:r>
          </a:p>
        </p:txBody>
      </p:sp>
      <p:cxnSp>
        <p:nvCxnSpPr>
          <p:cNvPr id="13317" name="AutoShape 5"/>
          <p:cNvCxnSpPr>
            <a:cxnSpLocks noChangeShapeType="1"/>
            <a:stCxn id="13315" idx="4"/>
            <a:endCxn id="13316" idx="0"/>
          </p:cNvCxnSpPr>
          <p:nvPr/>
        </p:nvCxnSpPr>
        <p:spPr bwMode="auto">
          <a:xfrm>
            <a:off x="2051050" y="4797425"/>
            <a:ext cx="1588" cy="576263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3318" name="Oval 6"/>
          <p:cNvSpPr>
            <a:spLocks noChangeArrowheads="1"/>
          </p:cNvSpPr>
          <p:nvPr/>
        </p:nvSpPr>
        <p:spPr bwMode="auto">
          <a:xfrm>
            <a:off x="3778250" y="4221163"/>
            <a:ext cx="1584325" cy="576262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400" i="1">
                <a:solidFill>
                  <a:srgbClr val="000000"/>
                </a:solidFill>
              </a:rPr>
              <a:t>Rain</a:t>
            </a:r>
            <a:r>
              <a:rPr lang="en-GB" sz="2400" i="1" baseline="-2500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13319" name="Oval 7"/>
          <p:cNvSpPr>
            <a:spLocks noChangeArrowheads="1"/>
          </p:cNvSpPr>
          <p:nvPr/>
        </p:nvSpPr>
        <p:spPr bwMode="auto">
          <a:xfrm>
            <a:off x="3778250" y="5373688"/>
            <a:ext cx="1584325" cy="576262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400" i="1">
                <a:solidFill>
                  <a:srgbClr val="000000"/>
                </a:solidFill>
              </a:rPr>
              <a:t>Umbrella</a:t>
            </a:r>
            <a:r>
              <a:rPr lang="en-GB" sz="2400" i="1" baseline="-25000">
                <a:solidFill>
                  <a:srgbClr val="000000"/>
                </a:solidFill>
              </a:rPr>
              <a:t>t</a:t>
            </a:r>
          </a:p>
        </p:txBody>
      </p:sp>
      <p:cxnSp>
        <p:nvCxnSpPr>
          <p:cNvPr id="13320" name="AutoShape 8"/>
          <p:cNvCxnSpPr>
            <a:cxnSpLocks noChangeShapeType="1"/>
            <a:stCxn id="13318" idx="4"/>
            <a:endCxn id="13319" idx="0"/>
          </p:cNvCxnSpPr>
          <p:nvPr/>
        </p:nvCxnSpPr>
        <p:spPr bwMode="auto">
          <a:xfrm>
            <a:off x="4570413" y="4797425"/>
            <a:ext cx="1587" cy="576263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3321" name="Oval 9"/>
          <p:cNvSpPr>
            <a:spLocks noChangeArrowheads="1"/>
          </p:cNvSpPr>
          <p:nvPr/>
        </p:nvSpPr>
        <p:spPr bwMode="auto">
          <a:xfrm>
            <a:off x="6154738" y="4149725"/>
            <a:ext cx="1584325" cy="576263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400" i="1">
                <a:solidFill>
                  <a:srgbClr val="000000"/>
                </a:solidFill>
              </a:rPr>
              <a:t>Rain</a:t>
            </a:r>
            <a:r>
              <a:rPr lang="en-GB" sz="2400" i="1" baseline="-25000">
                <a:solidFill>
                  <a:srgbClr val="000000"/>
                </a:solidFill>
              </a:rPr>
              <a:t>t+1</a:t>
            </a:r>
          </a:p>
        </p:txBody>
      </p:sp>
      <p:sp>
        <p:nvSpPr>
          <p:cNvPr id="13322" name="Oval 10"/>
          <p:cNvSpPr>
            <a:spLocks noChangeArrowheads="1"/>
          </p:cNvSpPr>
          <p:nvPr/>
        </p:nvSpPr>
        <p:spPr bwMode="auto">
          <a:xfrm>
            <a:off x="6154738" y="5302250"/>
            <a:ext cx="1584325" cy="576263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400" i="1">
                <a:solidFill>
                  <a:srgbClr val="000000"/>
                </a:solidFill>
              </a:rPr>
              <a:t>Umbrella</a:t>
            </a:r>
            <a:r>
              <a:rPr lang="en-GB" sz="2400" i="1" baseline="-25000">
                <a:solidFill>
                  <a:srgbClr val="000000"/>
                </a:solidFill>
              </a:rPr>
              <a:t>t+1</a:t>
            </a:r>
          </a:p>
        </p:txBody>
      </p:sp>
      <p:cxnSp>
        <p:nvCxnSpPr>
          <p:cNvPr id="13323" name="AutoShape 11"/>
          <p:cNvCxnSpPr>
            <a:cxnSpLocks noChangeShapeType="1"/>
            <a:stCxn id="13321" idx="4"/>
            <a:endCxn id="13322" idx="0"/>
          </p:cNvCxnSpPr>
          <p:nvPr/>
        </p:nvCxnSpPr>
        <p:spPr bwMode="auto">
          <a:xfrm>
            <a:off x="6946900" y="4725988"/>
            <a:ext cx="1588" cy="576262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3324" name="AutoShape 12"/>
          <p:cNvCxnSpPr>
            <a:cxnSpLocks noChangeShapeType="1"/>
            <a:endCxn id="13315" idx="2"/>
          </p:cNvCxnSpPr>
          <p:nvPr/>
        </p:nvCxnSpPr>
        <p:spPr bwMode="auto">
          <a:xfrm flipV="1">
            <a:off x="622300" y="4508500"/>
            <a:ext cx="636588" cy="317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3325" name="AutoShape 13"/>
          <p:cNvCxnSpPr>
            <a:cxnSpLocks noChangeShapeType="1"/>
            <a:stCxn id="13315" idx="6"/>
            <a:endCxn id="13318" idx="2"/>
          </p:cNvCxnSpPr>
          <p:nvPr/>
        </p:nvCxnSpPr>
        <p:spPr bwMode="auto">
          <a:xfrm>
            <a:off x="2843213" y="4508500"/>
            <a:ext cx="935037" cy="1588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3326" name="AutoShape 14"/>
          <p:cNvCxnSpPr>
            <a:cxnSpLocks noChangeShapeType="1"/>
            <a:stCxn id="13318" idx="6"/>
            <a:endCxn id="13321" idx="2"/>
          </p:cNvCxnSpPr>
          <p:nvPr/>
        </p:nvCxnSpPr>
        <p:spPr bwMode="auto">
          <a:xfrm flipV="1">
            <a:off x="5362575" y="4437063"/>
            <a:ext cx="792163" cy="71437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3327" name="Oval 15"/>
          <p:cNvSpPr>
            <a:spLocks noChangeArrowheads="1"/>
          </p:cNvSpPr>
          <p:nvPr/>
        </p:nvSpPr>
        <p:spPr bwMode="auto">
          <a:xfrm>
            <a:off x="395288" y="2708275"/>
            <a:ext cx="1584325" cy="576263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400" i="1">
                <a:solidFill>
                  <a:srgbClr val="000000"/>
                </a:solidFill>
              </a:rPr>
              <a:t>Month</a:t>
            </a:r>
            <a:r>
              <a:rPr lang="en-GB" sz="2400" i="1" baseline="-25000">
                <a:solidFill>
                  <a:srgbClr val="000000"/>
                </a:solidFill>
              </a:rPr>
              <a:t>t-1</a:t>
            </a:r>
          </a:p>
        </p:txBody>
      </p:sp>
      <p:cxnSp>
        <p:nvCxnSpPr>
          <p:cNvPr id="13328" name="AutoShape 16"/>
          <p:cNvCxnSpPr>
            <a:cxnSpLocks noChangeShapeType="1"/>
            <a:stCxn id="13327" idx="4"/>
            <a:endCxn id="13315" idx="0"/>
          </p:cNvCxnSpPr>
          <p:nvPr/>
        </p:nvCxnSpPr>
        <p:spPr bwMode="auto">
          <a:xfrm>
            <a:off x="1187450" y="3284538"/>
            <a:ext cx="863600" cy="93662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3329" name="Oval 17"/>
          <p:cNvSpPr>
            <a:spLocks noChangeArrowheads="1"/>
          </p:cNvSpPr>
          <p:nvPr/>
        </p:nvSpPr>
        <p:spPr bwMode="auto">
          <a:xfrm>
            <a:off x="3348038" y="2492375"/>
            <a:ext cx="1584325" cy="576263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400" i="1">
                <a:solidFill>
                  <a:srgbClr val="000000"/>
                </a:solidFill>
              </a:rPr>
              <a:t>Month</a:t>
            </a:r>
            <a:r>
              <a:rPr lang="en-GB" sz="2400" i="1" baseline="-25000">
                <a:solidFill>
                  <a:srgbClr val="000000"/>
                </a:solidFill>
              </a:rPr>
              <a:t>t</a:t>
            </a:r>
          </a:p>
        </p:txBody>
      </p:sp>
      <p:cxnSp>
        <p:nvCxnSpPr>
          <p:cNvPr id="13330" name="AutoShape 18"/>
          <p:cNvCxnSpPr>
            <a:cxnSpLocks noChangeShapeType="1"/>
            <a:stCxn id="13329" idx="4"/>
            <a:endCxn id="13318" idx="0"/>
          </p:cNvCxnSpPr>
          <p:nvPr/>
        </p:nvCxnSpPr>
        <p:spPr bwMode="auto">
          <a:xfrm>
            <a:off x="4140200" y="3068638"/>
            <a:ext cx="430213" cy="115252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3331" name="Oval 19"/>
          <p:cNvSpPr>
            <a:spLocks noChangeArrowheads="1"/>
          </p:cNvSpPr>
          <p:nvPr/>
        </p:nvSpPr>
        <p:spPr bwMode="auto">
          <a:xfrm>
            <a:off x="5867400" y="2492375"/>
            <a:ext cx="1584325" cy="576263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400" i="1">
                <a:solidFill>
                  <a:srgbClr val="000000"/>
                </a:solidFill>
              </a:rPr>
              <a:t>Month</a:t>
            </a:r>
            <a:r>
              <a:rPr lang="en-GB" sz="2400" i="1" baseline="-25000">
                <a:solidFill>
                  <a:srgbClr val="000000"/>
                </a:solidFill>
              </a:rPr>
              <a:t>t+1</a:t>
            </a:r>
          </a:p>
        </p:txBody>
      </p:sp>
      <p:cxnSp>
        <p:nvCxnSpPr>
          <p:cNvPr id="13332" name="AutoShape 20"/>
          <p:cNvCxnSpPr>
            <a:cxnSpLocks noChangeShapeType="1"/>
            <a:stCxn id="13331" idx="4"/>
            <a:endCxn id="13321" idx="0"/>
          </p:cNvCxnSpPr>
          <p:nvPr/>
        </p:nvCxnSpPr>
        <p:spPr bwMode="auto">
          <a:xfrm>
            <a:off x="6659563" y="3068638"/>
            <a:ext cx="287337" cy="1081087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3132138" y="1484313"/>
            <a:ext cx="1587" cy="4537075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Dot"/>
            <a:miter lim="800000"/>
            <a:headEnd/>
            <a:tailEnd/>
          </a:ln>
          <a:effectLst/>
        </p:spPr>
        <p:txBody>
          <a:bodyPr/>
          <a:lstStyle/>
          <a:p>
            <a:endParaRPr lang="en-CA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5724525" y="1557338"/>
            <a:ext cx="1588" cy="4537075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Dot"/>
            <a:miter lim="800000"/>
            <a:headEnd/>
            <a:tailEnd/>
          </a:ln>
          <a:effectLst/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i="1"/>
              <a:t>Rain</a:t>
            </a:r>
            <a:r>
              <a:rPr lang="en-GB" sz="3200"/>
              <a:t> Network </a:t>
            </a: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50825" y="765175"/>
            <a:ext cx="8458200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Or we could add </a:t>
            </a:r>
            <a:r>
              <a:rPr lang="en-GB" sz="2000" i="1">
                <a:solidFill>
                  <a:srgbClr val="000000"/>
                </a:solidFill>
              </a:rPr>
              <a:t>Temperature</a:t>
            </a:r>
            <a:r>
              <a:rPr lang="en-GB" sz="2000">
                <a:solidFill>
                  <a:srgbClr val="000000"/>
                </a:solidFill>
              </a:rPr>
              <a:t>, </a:t>
            </a:r>
            <a:r>
              <a:rPr lang="en-GB" sz="2000" i="1">
                <a:solidFill>
                  <a:srgbClr val="000000"/>
                </a:solidFill>
              </a:rPr>
              <a:t>Humidity</a:t>
            </a:r>
            <a:r>
              <a:rPr lang="en-GB" sz="2000">
                <a:solidFill>
                  <a:srgbClr val="000000"/>
                </a:solidFill>
              </a:rPr>
              <a:t> and </a:t>
            </a:r>
            <a:r>
              <a:rPr lang="en-GB" sz="2000" i="1">
                <a:solidFill>
                  <a:srgbClr val="000000"/>
                </a:solidFill>
              </a:rPr>
              <a:t>Pressure </a:t>
            </a:r>
            <a:r>
              <a:rPr lang="en-GB" sz="2000">
                <a:solidFill>
                  <a:srgbClr val="000000"/>
                </a:solidFill>
              </a:rPr>
              <a:t>to</a:t>
            </a:r>
            <a:r>
              <a:rPr lang="en-GB" sz="2000" i="1">
                <a:solidFill>
                  <a:srgbClr val="000000"/>
                </a:solidFill>
              </a:rPr>
              <a:t> </a:t>
            </a:r>
            <a:r>
              <a:rPr lang="en-GB" sz="2000">
                <a:solidFill>
                  <a:srgbClr val="000000"/>
                </a:solidFill>
              </a:rPr>
              <a:t>include meteorological knowledge in the network</a:t>
            </a:r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611188" y="1603375"/>
            <a:ext cx="8050212" cy="4056063"/>
            <a:chOff x="385" y="1010"/>
            <a:chExt cx="5071" cy="2555"/>
          </a:xfrm>
        </p:grpSpPr>
        <p:sp>
          <p:nvSpPr>
            <p:cNvPr id="14340" name="Oval 4"/>
            <p:cNvSpPr>
              <a:spLocks noChangeArrowheads="1"/>
            </p:cNvSpPr>
            <p:nvPr/>
          </p:nvSpPr>
          <p:spPr bwMode="auto">
            <a:xfrm>
              <a:off x="1020" y="2659"/>
              <a:ext cx="771" cy="181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5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i="1">
                  <a:solidFill>
                    <a:srgbClr val="000000"/>
                  </a:solidFill>
                </a:rPr>
                <a:t>Rain</a:t>
              </a:r>
              <a:r>
                <a:rPr lang="en-GB" sz="1600" i="1" baseline="-25000">
                  <a:solidFill>
                    <a:srgbClr val="000000"/>
                  </a:solidFill>
                </a:rPr>
                <a:t>t-1</a:t>
              </a:r>
            </a:p>
          </p:txBody>
        </p:sp>
        <p:sp>
          <p:nvSpPr>
            <p:cNvPr id="14341" name="Oval 5"/>
            <p:cNvSpPr>
              <a:spLocks noChangeArrowheads="1"/>
            </p:cNvSpPr>
            <p:nvPr/>
          </p:nvSpPr>
          <p:spPr bwMode="auto">
            <a:xfrm>
              <a:off x="1020" y="3385"/>
              <a:ext cx="771" cy="181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5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i="1">
                  <a:solidFill>
                    <a:srgbClr val="000000"/>
                  </a:solidFill>
                </a:rPr>
                <a:t>Umbrella</a:t>
              </a:r>
              <a:r>
                <a:rPr lang="en-GB" sz="1600" i="1" baseline="-25000">
                  <a:solidFill>
                    <a:srgbClr val="000000"/>
                  </a:solidFill>
                </a:rPr>
                <a:t>t-1</a:t>
              </a:r>
            </a:p>
          </p:txBody>
        </p:sp>
        <p:cxnSp>
          <p:nvCxnSpPr>
            <p:cNvPr id="14342" name="AutoShape 6"/>
            <p:cNvCxnSpPr>
              <a:cxnSpLocks noChangeShapeType="1"/>
              <a:stCxn id="14340" idx="4"/>
              <a:endCxn id="14341" idx="0"/>
            </p:cNvCxnSpPr>
            <p:nvPr/>
          </p:nvCxnSpPr>
          <p:spPr bwMode="auto">
            <a:xfrm>
              <a:off x="1405" y="2840"/>
              <a:ext cx="1" cy="545"/>
            </a:xfrm>
            <a:prstGeom prst="straightConnector1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4343" name="Oval 7"/>
            <p:cNvSpPr>
              <a:spLocks noChangeArrowheads="1"/>
            </p:cNvSpPr>
            <p:nvPr/>
          </p:nvSpPr>
          <p:spPr bwMode="auto">
            <a:xfrm>
              <a:off x="2607" y="2659"/>
              <a:ext cx="771" cy="181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5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i="1">
                  <a:solidFill>
                    <a:srgbClr val="000000"/>
                  </a:solidFill>
                </a:rPr>
                <a:t>Rain</a:t>
              </a:r>
              <a:r>
                <a:rPr lang="en-GB" sz="1600" i="1" baseline="-25000">
                  <a:solidFill>
                    <a:srgbClr val="000000"/>
                  </a:solidFill>
                </a:rPr>
                <a:t>t</a:t>
              </a:r>
            </a:p>
          </p:txBody>
        </p:sp>
        <p:sp>
          <p:nvSpPr>
            <p:cNvPr id="14344" name="Oval 8"/>
            <p:cNvSpPr>
              <a:spLocks noChangeArrowheads="1"/>
            </p:cNvSpPr>
            <p:nvPr/>
          </p:nvSpPr>
          <p:spPr bwMode="auto">
            <a:xfrm>
              <a:off x="2607" y="3385"/>
              <a:ext cx="771" cy="181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5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i="1">
                  <a:solidFill>
                    <a:srgbClr val="000000"/>
                  </a:solidFill>
                </a:rPr>
                <a:t>Umbrella</a:t>
              </a:r>
              <a:r>
                <a:rPr lang="en-GB" sz="1600" i="1" baseline="-25000">
                  <a:solidFill>
                    <a:srgbClr val="000000"/>
                  </a:solidFill>
                </a:rPr>
                <a:t>t</a:t>
              </a:r>
            </a:p>
          </p:txBody>
        </p:sp>
        <p:cxnSp>
          <p:nvCxnSpPr>
            <p:cNvPr id="14345" name="AutoShape 9"/>
            <p:cNvCxnSpPr>
              <a:cxnSpLocks noChangeShapeType="1"/>
              <a:stCxn id="14343" idx="4"/>
              <a:endCxn id="14344" idx="0"/>
            </p:cNvCxnSpPr>
            <p:nvPr/>
          </p:nvCxnSpPr>
          <p:spPr bwMode="auto">
            <a:xfrm>
              <a:off x="2992" y="2840"/>
              <a:ext cx="1" cy="545"/>
            </a:xfrm>
            <a:prstGeom prst="straightConnector1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4346" name="Oval 10"/>
            <p:cNvSpPr>
              <a:spLocks noChangeArrowheads="1"/>
            </p:cNvSpPr>
            <p:nvPr/>
          </p:nvSpPr>
          <p:spPr bwMode="auto">
            <a:xfrm>
              <a:off x="4286" y="2659"/>
              <a:ext cx="771" cy="181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5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i="1">
                  <a:solidFill>
                    <a:srgbClr val="000000"/>
                  </a:solidFill>
                </a:rPr>
                <a:t>Rain</a:t>
              </a:r>
              <a:r>
                <a:rPr lang="en-GB" sz="1600" i="1" baseline="-25000">
                  <a:solidFill>
                    <a:srgbClr val="000000"/>
                  </a:solidFill>
                </a:rPr>
                <a:t>t+1</a:t>
              </a:r>
            </a:p>
          </p:txBody>
        </p:sp>
        <p:sp>
          <p:nvSpPr>
            <p:cNvPr id="14347" name="Oval 11"/>
            <p:cNvSpPr>
              <a:spLocks noChangeArrowheads="1"/>
            </p:cNvSpPr>
            <p:nvPr/>
          </p:nvSpPr>
          <p:spPr bwMode="auto">
            <a:xfrm>
              <a:off x="4286" y="3385"/>
              <a:ext cx="771" cy="181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5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i="1">
                  <a:solidFill>
                    <a:srgbClr val="000000"/>
                  </a:solidFill>
                </a:rPr>
                <a:t>Umbrella</a:t>
              </a:r>
              <a:r>
                <a:rPr lang="en-GB" sz="1600" i="1" baseline="-25000">
                  <a:solidFill>
                    <a:srgbClr val="000000"/>
                  </a:solidFill>
                </a:rPr>
                <a:t>t+1</a:t>
              </a:r>
            </a:p>
          </p:txBody>
        </p:sp>
        <p:cxnSp>
          <p:nvCxnSpPr>
            <p:cNvPr id="14348" name="AutoShape 12"/>
            <p:cNvCxnSpPr>
              <a:cxnSpLocks noChangeShapeType="1"/>
              <a:stCxn id="14346" idx="4"/>
              <a:endCxn id="14347" idx="0"/>
            </p:cNvCxnSpPr>
            <p:nvPr/>
          </p:nvCxnSpPr>
          <p:spPr bwMode="auto">
            <a:xfrm>
              <a:off x="4671" y="2840"/>
              <a:ext cx="1" cy="545"/>
            </a:xfrm>
            <a:prstGeom prst="straightConnector1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</p:cxnSp>
        <p:cxnSp>
          <p:nvCxnSpPr>
            <p:cNvPr id="14349" name="AutoShape 13"/>
            <p:cNvCxnSpPr>
              <a:cxnSpLocks noChangeShapeType="1"/>
              <a:endCxn id="14340" idx="2"/>
            </p:cNvCxnSpPr>
            <p:nvPr/>
          </p:nvCxnSpPr>
          <p:spPr bwMode="auto">
            <a:xfrm flipV="1">
              <a:off x="619" y="2749"/>
              <a:ext cx="401" cy="2"/>
            </a:xfrm>
            <a:prstGeom prst="straightConnector1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</p:cxnSp>
        <p:cxnSp>
          <p:nvCxnSpPr>
            <p:cNvPr id="14350" name="AutoShape 14"/>
            <p:cNvCxnSpPr>
              <a:cxnSpLocks noChangeShapeType="1"/>
              <a:stCxn id="14340" idx="6"/>
              <a:endCxn id="14343" idx="2"/>
            </p:cNvCxnSpPr>
            <p:nvPr/>
          </p:nvCxnSpPr>
          <p:spPr bwMode="auto">
            <a:xfrm>
              <a:off x="1791" y="2749"/>
              <a:ext cx="816" cy="1"/>
            </a:xfrm>
            <a:prstGeom prst="straightConnector1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</p:cxnSp>
        <p:cxnSp>
          <p:nvCxnSpPr>
            <p:cNvPr id="14351" name="AutoShape 15"/>
            <p:cNvCxnSpPr>
              <a:cxnSpLocks noChangeShapeType="1"/>
              <a:stCxn id="14343" idx="6"/>
              <a:endCxn id="14346" idx="2"/>
            </p:cNvCxnSpPr>
            <p:nvPr/>
          </p:nvCxnSpPr>
          <p:spPr bwMode="auto">
            <a:xfrm>
              <a:off x="3378" y="2749"/>
              <a:ext cx="908" cy="1"/>
            </a:xfrm>
            <a:prstGeom prst="straightConnector1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4352" name="Oval 16"/>
            <p:cNvSpPr>
              <a:spLocks noChangeArrowheads="1"/>
            </p:cNvSpPr>
            <p:nvPr/>
          </p:nvSpPr>
          <p:spPr bwMode="auto">
            <a:xfrm>
              <a:off x="385" y="1979"/>
              <a:ext cx="771" cy="204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5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i="1">
                  <a:solidFill>
                    <a:srgbClr val="000000"/>
                  </a:solidFill>
                </a:rPr>
                <a:t>Temperature</a:t>
              </a:r>
              <a:r>
                <a:rPr lang="en-GB" sz="1600" i="1" baseline="-25000">
                  <a:solidFill>
                    <a:srgbClr val="000000"/>
                  </a:solidFill>
                </a:rPr>
                <a:t>t-1</a:t>
              </a:r>
            </a:p>
          </p:txBody>
        </p:sp>
        <p:sp>
          <p:nvSpPr>
            <p:cNvPr id="14353" name="Oval 17"/>
            <p:cNvSpPr>
              <a:spLocks noChangeArrowheads="1"/>
            </p:cNvSpPr>
            <p:nvPr/>
          </p:nvSpPr>
          <p:spPr bwMode="auto">
            <a:xfrm>
              <a:off x="612" y="1480"/>
              <a:ext cx="771" cy="181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5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i="1">
                  <a:solidFill>
                    <a:srgbClr val="000000"/>
                  </a:solidFill>
                </a:rPr>
                <a:t>Humidity</a:t>
              </a:r>
              <a:r>
                <a:rPr lang="en-GB" sz="1600" i="1" baseline="-25000">
                  <a:solidFill>
                    <a:srgbClr val="000000"/>
                  </a:solidFill>
                </a:rPr>
                <a:t>t-1</a:t>
              </a:r>
            </a:p>
          </p:txBody>
        </p:sp>
        <p:sp>
          <p:nvSpPr>
            <p:cNvPr id="14354" name="Oval 18"/>
            <p:cNvSpPr>
              <a:spLocks noChangeArrowheads="1"/>
            </p:cNvSpPr>
            <p:nvPr/>
          </p:nvSpPr>
          <p:spPr bwMode="auto">
            <a:xfrm>
              <a:off x="1202" y="1071"/>
              <a:ext cx="631" cy="181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5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i="1">
                  <a:solidFill>
                    <a:srgbClr val="000000"/>
                  </a:solidFill>
                </a:rPr>
                <a:t>Pressure</a:t>
              </a:r>
              <a:r>
                <a:rPr lang="en-GB" sz="1600" i="1" baseline="-25000">
                  <a:solidFill>
                    <a:srgbClr val="000000"/>
                  </a:solidFill>
                </a:rPr>
                <a:t>t-1</a:t>
              </a:r>
            </a:p>
          </p:txBody>
        </p:sp>
        <p:cxnSp>
          <p:nvCxnSpPr>
            <p:cNvPr id="14355" name="AutoShape 19"/>
            <p:cNvCxnSpPr>
              <a:cxnSpLocks noChangeShapeType="1"/>
              <a:stCxn id="14352" idx="4"/>
              <a:endCxn id="14340" idx="1"/>
            </p:cNvCxnSpPr>
            <p:nvPr/>
          </p:nvCxnSpPr>
          <p:spPr bwMode="auto">
            <a:xfrm>
              <a:off x="770" y="2183"/>
              <a:ext cx="362" cy="503"/>
            </a:xfrm>
            <a:prstGeom prst="straightConnector1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</p:cxnSp>
        <p:cxnSp>
          <p:nvCxnSpPr>
            <p:cNvPr id="14356" name="AutoShape 20"/>
            <p:cNvCxnSpPr>
              <a:cxnSpLocks noChangeShapeType="1"/>
              <a:stCxn id="14353" idx="5"/>
              <a:endCxn id="14340" idx="0"/>
            </p:cNvCxnSpPr>
            <p:nvPr/>
          </p:nvCxnSpPr>
          <p:spPr bwMode="auto">
            <a:xfrm>
              <a:off x="1270" y="1634"/>
              <a:ext cx="136" cy="1025"/>
            </a:xfrm>
            <a:prstGeom prst="straightConnector1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</p:cxnSp>
        <p:cxnSp>
          <p:nvCxnSpPr>
            <p:cNvPr id="14357" name="AutoShape 21"/>
            <p:cNvCxnSpPr>
              <a:cxnSpLocks noChangeShapeType="1"/>
              <a:stCxn id="14354" idx="4"/>
              <a:endCxn id="14340" idx="7"/>
            </p:cNvCxnSpPr>
            <p:nvPr/>
          </p:nvCxnSpPr>
          <p:spPr bwMode="auto">
            <a:xfrm>
              <a:off x="1517" y="1252"/>
              <a:ext cx="161" cy="1433"/>
            </a:xfrm>
            <a:prstGeom prst="straightConnector1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4358" name="Oval 22"/>
            <p:cNvSpPr>
              <a:spLocks noChangeArrowheads="1"/>
            </p:cNvSpPr>
            <p:nvPr/>
          </p:nvSpPr>
          <p:spPr bwMode="auto">
            <a:xfrm>
              <a:off x="2028" y="1934"/>
              <a:ext cx="771" cy="204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5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i="1">
                  <a:solidFill>
                    <a:srgbClr val="000000"/>
                  </a:solidFill>
                </a:rPr>
                <a:t>Temperature</a:t>
              </a:r>
              <a:r>
                <a:rPr lang="en-GB" sz="1600" i="1" baseline="-25000">
                  <a:solidFill>
                    <a:srgbClr val="000000"/>
                  </a:solidFill>
                </a:rPr>
                <a:t>t</a:t>
              </a:r>
            </a:p>
          </p:txBody>
        </p:sp>
        <p:sp>
          <p:nvSpPr>
            <p:cNvPr id="14359" name="Oval 23"/>
            <p:cNvSpPr>
              <a:spLocks noChangeArrowheads="1"/>
            </p:cNvSpPr>
            <p:nvPr/>
          </p:nvSpPr>
          <p:spPr bwMode="auto">
            <a:xfrm>
              <a:off x="2255" y="1435"/>
              <a:ext cx="771" cy="181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5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i="1">
                  <a:solidFill>
                    <a:srgbClr val="000000"/>
                  </a:solidFill>
                </a:rPr>
                <a:t>Humidity</a:t>
              </a:r>
              <a:r>
                <a:rPr lang="en-GB" sz="1600" i="1" baseline="-25000">
                  <a:solidFill>
                    <a:srgbClr val="000000"/>
                  </a:solidFill>
                </a:rPr>
                <a:t>t</a:t>
              </a:r>
            </a:p>
          </p:txBody>
        </p:sp>
        <p:sp>
          <p:nvSpPr>
            <p:cNvPr id="14360" name="Oval 24"/>
            <p:cNvSpPr>
              <a:spLocks noChangeArrowheads="1"/>
            </p:cNvSpPr>
            <p:nvPr/>
          </p:nvSpPr>
          <p:spPr bwMode="auto">
            <a:xfrm>
              <a:off x="2789" y="1026"/>
              <a:ext cx="771" cy="181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5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i="1">
                  <a:solidFill>
                    <a:srgbClr val="000000"/>
                  </a:solidFill>
                </a:rPr>
                <a:t>Pressure</a:t>
              </a:r>
              <a:r>
                <a:rPr lang="en-GB" sz="1600" i="1" baseline="-25000">
                  <a:solidFill>
                    <a:srgbClr val="000000"/>
                  </a:solidFill>
                </a:rPr>
                <a:t>t</a:t>
              </a:r>
            </a:p>
          </p:txBody>
        </p:sp>
        <p:cxnSp>
          <p:nvCxnSpPr>
            <p:cNvPr id="14361" name="AutoShape 25"/>
            <p:cNvCxnSpPr>
              <a:cxnSpLocks noChangeShapeType="1"/>
              <a:stCxn id="14358" idx="4"/>
              <a:endCxn id="14343" idx="1"/>
            </p:cNvCxnSpPr>
            <p:nvPr/>
          </p:nvCxnSpPr>
          <p:spPr bwMode="auto">
            <a:xfrm>
              <a:off x="2413" y="2138"/>
              <a:ext cx="306" cy="547"/>
            </a:xfrm>
            <a:prstGeom prst="straightConnector1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</p:cxnSp>
        <p:cxnSp>
          <p:nvCxnSpPr>
            <p:cNvPr id="14362" name="AutoShape 26"/>
            <p:cNvCxnSpPr>
              <a:cxnSpLocks noChangeShapeType="1"/>
              <a:stCxn id="14359" idx="5"/>
              <a:endCxn id="14343" idx="0"/>
            </p:cNvCxnSpPr>
            <p:nvPr/>
          </p:nvCxnSpPr>
          <p:spPr bwMode="auto">
            <a:xfrm>
              <a:off x="2913" y="1589"/>
              <a:ext cx="80" cy="1070"/>
            </a:xfrm>
            <a:prstGeom prst="straightConnector1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</p:cxnSp>
        <p:cxnSp>
          <p:nvCxnSpPr>
            <p:cNvPr id="14363" name="AutoShape 27"/>
            <p:cNvCxnSpPr>
              <a:cxnSpLocks noChangeShapeType="1"/>
              <a:stCxn id="14360" idx="4"/>
              <a:endCxn id="14343" idx="7"/>
            </p:cNvCxnSpPr>
            <p:nvPr/>
          </p:nvCxnSpPr>
          <p:spPr bwMode="auto">
            <a:xfrm>
              <a:off x="3174" y="1207"/>
              <a:ext cx="91" cy="1478"/>
            </a:xfrm>
            <a:prstGeom prst="straightConnector1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4364" name="Oval 28"/>
            <p:cNvSpPr>
              <a:spLocks noChangeArrowheads="1"/>
            </p:cNvSpPr>
            <p:nvPr/>
          </p:nvSpPr>
          <p:spPr bwMode="auto">
            <a:xfrm>
              <a:off x="3688" y="1918"/>
              <a:ext cx="771" cy="204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5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i="1">
                  <a:solidFill>
                    <a:srgbClr val="000000"/>
                  </a:solidFill>
                </a:rPr>
                <a:t>Temperature</a:t>
              </a:r>
              <a:r>
                <a:rPr lang="en-GB" sz="1600" i="1" baseline="-25000">
                  <a:solidFill>
                    <a:srgbClr val="000000"/>
                  </a:solidFill>
                </a:rPr>
                <a:t>t+1</a:t>
              </a:r>
            </a:p>
          </p:txBody>
        </p:sp>
        <p:sp>
          <p:nvSpPr>
            <p:cNvPr id="14365" name="Oval 29"/>
            <p:cNvSpPr>
              <a:spLocks noChangeArrowheads="1"/>
            </p:cNvSpPr>
            <p:nvPr/>
          </p:nvSpPr>
          <p:spPr bwMode="auto">
            <a:xfrm>
              <a:off x="3915" y="1419"/>
              <a:ext cx="771" cy="181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5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i="1">
                  <a:solidFill>
                    <a:srgbClr val="000000"/>
                  </a:solidFill>
                </a:rPr>
                <a:t>Humidity</a:t>
              </a:r>
              <a:r>
                <a:rPr lang="en-GB" sz="1600" i="1" baseline="-25000">
                  <a:solidFill>
                    <a:srgbClr val="000000"/>
                  </a:solidFill>
                </a:rPr>
                <a:t>t+1</a:t>
              </a:r>
            </a:p>
          </p:txBody>
        </p:sp>
        <p:sp>
          <p:nvSpPr>
            <p:cNvPr id="14366" name="Oval 30"/>
            <p:cNvSpPr>
              <a:spLocks noChangeArrowheads="1"/>
            </p:cNvSpPr>
            <p:nvPr/>
          </p:nvSpPr>
          <p:spPr bwMode="auto">
            <a:xfrm>
              <a:off x="4686" y="1010"/>
              <a:ext cx="771" cy="181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5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 i="1">
                  <a:solidFill>
                    <a:srgbClr val="000000"/>
                  </a:solidFill>
                </a:rPr>
                <a:t>Pressure</a:t>
              </a:r>
              <a:r>
                <a:rPr lang="en-GB" sz="1600" i="1" baseline="-25000">
                  <a:solidFill>
                    <a:srgbClr val="000000"/>
                  </a:solidFill>
                </a:rPr>
                <a:t>t+1</a:t>
              </a:r>
            </a:p>
          </p:txBody>
        </p:sp>
        <p:cxnSp>
          <p:nvCxnSpPr>
            <p:cNvPr id="14367" name="AutoShape 31"/>
            <p:cNvCxnSpPr>
              <a:cxnSpLocks noChangeShapeType="1"/>
              <a:stCxn id="14364" idx="4"/>
              <a:endCxn id="14346" idx="1"/>
            </p:cNvCxnSpPr>
            <p:nvPr/>
          </p:nvCxnSpPr>
          <p:spPr bwMode="auto">
            <a:xfrm>
              <a:off x="4073" y="2122"/>
              <a:ext cx="325" cy="564"/>
            </a:xfrm>
            <a:prstGeom prst="straightConnector1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</p:cxnSp>
        <p:cxnSp>
          <p:nvCxnSpPr>
            <p:cNvPr id="14368" name="AutoShape 32"/>
            <p:cNvCxnSpPr>
              <a:cxnSpLocks noChangeShapeType="1"/>
              <a:stCxn id="14365" idx="5"/>
              <a:endCxn id="14346" idx="0"/>
            </p:cNvCxnSpPr>
            <p:nvPr/>
          </p:nvCxnSpPr>
          <p:spPr bwMode="auto">
            <a:xfrm>
              <a:off x="4573" y="1573"/>
              <a:ext cx="99" cy="1086"/>
            </a:xfrm>
            <a:prstGeom prst="straightConnector1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</p:cxnSp>
        <p:cxnSp>
          <p:nvCxnSpPr>
            <p:cNvPr id="14369" name="AutoShape 33"/>
            <p:cNvCxnSpPr>
              <a:cxnSpLocks noChangeShapeType="1"/>
              <a:stCxn id="14366" idx="4"/>
              <a:endCxn id="14346" idx="7"/>
            </p:cNvCxnSpPr>
            <p:nvPr/>
          </p:nvCxnSpPr>
          <p:spPr bwMode="auto">
            <a:xfrm flipH="1">
              <a:off x="4944" y="1191"/>
              <a:ext cx="127" cy="1494"/>
            </a:xfrm>
            <a:prstGeom prst="straightConnector1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</p:cxnSp>
      </p:grpSp>
      <p:sp>
        <p:nvSpPr>
          <p:cNvPr id="14370" name="Line 34"/>
          <p:cNvSpPr>
            <a:spLocks noChangeShapeType="1"/>
          </p:cNvSpPr>
          <p:nvPr/>
        </p:nvSpPr>
        <p:spPr bwMode="auto">
          <a:xfrm>
            <a:off x="3132138" y="1484313"/>
            <a:ext cx="1587" cy="4968875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Dot"/>
            <a:miter lim="800000"/>
            <a:headEnd/>
            <a:tailEnd/>
          </a:ln>
          <a:effectLst/>
        </p:spPr>
        <p:txBody>
          <a:bodyPr/>
          <a:lstStyle/>
          <a:p>
            <a:endParaRPr lang="en-CA"/>
          </a:p>
        </p:txBody>
      </p:sp>
      <p:sp>
        <p:nvSpPr>
          <p:cNvPr id="14371" name="Line 35"/>
          <p:cNvSpPr>
            <a:spLocks noChangeShapeType="1"/>
          </p:cNvSpPr>
          <p:nvPr/>
        </p:nvSpPr>
        <p:spPr bwMode="auto">
          <a:xfrm>
            <a:off x="5795963" y="1412875"/>
            <a:ext cx="1587" cy="5113338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Dot"/>
            <a:miter lim="800000"/>
            <a:headEnd/>
            <a:tailEnd/>
          </a:ln>
          <a:effectLst/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i="1"/>
              <a:t>Rain</a:t>
            </a:r>
            <a:r>
              <a:rPr lang="en-GB" sz="3200"/>
              <a:t> Network 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549275"/>
            <a:ext cx="8458200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However, adding more state variables may require modelling their temporal dynamics in the network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Trick to get away with it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dirty="0">
                <a:solidFill>
                  <a:srgbClr val="000000"/>
                </a:solidFill>
              </a:rPr>
              <a:t>Add sensors that can tell me the value of each new variable at each specific point in time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dirty="0">
                <a:solidFill>
                  <a:schemeClr val="accent2"/>
                </a:solidFill>
              </a:rPr>
              <a:t>The more reliable a </a:t>
            </a:r>
            <a:r>
              <a:rPr lang="en-GB" sz="1800" dirty="0" smtClean="0">
                <a:solidFill>
                  <a:schemeClr val="accent2"/>
                </a:solidFill>
              </a:rPr>
              <a:t>sensor, </a:t>
            </a:r>
            <a:r>
              <a:rPr lang="en-GB" sz="1800" dirty="0">
                <a:solidFill>
                  <a:schemeClr val="accent2"/>
                </a:solidFill>
              </a:rPr>
              <a:t>the less </a:t>
            </a:r>
            <a:r>
              <a:rPr lang="en-GB" sz="1800" dirty="0" smtClean="0">
                <a:solidFill>
                  <a:schemeClr val="accent2"/>
                </a:solidFill>
              </a:rPr>
              <a:t>important to include </a:t>
            </a:r>
            <a:r>
              <a:rPr lang="en-GB" sz="1800" dirty="0">
                <a:solidFill>
                  <a:schemeClr val="accent2"/>
                </a:solidFill>
              </a:rPr>
              <a:t>temporal dynamics to get accurate estimates of the corresponding variable</a:t>
            </a:r>
          </a:p>
        </p:txBody>
      </p:sp>
      <p:sp>
        <p:nvSpPr>
          <p:cNvPr id="15363" name="Oval 3"/>
          <p:cNvSpPr>
            <a:spLocks noChangeArrowheads="1"/>
          </p:cNvSpPr>
          <p:nvPr/>
        </p:nvSpPr>
        <p:spPr bwMode="auto">
          <a:xfrm>
            <a:off x="1547813" y="5183188"/>
            <a:ext cx="1223962" cy="287337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i="1">
                <a:solidFill>
                  <a:srgbClr val="000000"/>
                </a:solidFill>
              </a:rPr>
              <a:t>Rain</a:t>
            </a:r>
            <a:r>
              <a:rPr lang="en-GB" sz="1600" i="1" baseline="-25000">
                <a:solidFill>
                  <a:srgbClr val="000000"/>
                </a:solidFill>
              </a:rPr>
              <a:t>t-1</a:t>
            </a:r>
          </a:p>
        </p:txBody>
      </p:sp>
      <p:sp>
        <p:nvSpPr>
          <p:cNvPr id="15364" name="Oval 4"/>
          <p:cNvSpPr>
            <a:spLocks noChangeArrowheads="1"/>
          </p:cNvSpPr>
          <p:nvPr/>
        </p:nvSpPr>
        <p:spPr bwMode="auto">
          <a:xfrm>
            <a:off x="1547813" y="6335713"/>
            <a:ext cx="1223962" cy="287337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i="1">
                <a:solidFill>
                  <a:srgbClr val="000000"/>
                </a:solidFill>
              </a:rPr>
              <a:t>Umbrella</a:t>
            </a:r>
            <a:r>
              <a:rPr lang="en-GB" sz="1600" i="1" baseline="-25000">
                <a:solidFill>
                  <a:srgbClr val="000000"/>
                </a:solidFill>
              </a:rPr>
              <a:t>t-1</a:t>
            </a:r>
          </a:p>
        </p:txBody>
      </p:sp>
      <p:cxnSp>
        <p:nvCxnSpPr>
          <p:cNvPr id="15365" name="AutoShape 5"/>
          <p:cNvCxnSpPr>
            <a:cxnSpLocks noChangeShapeType="1"/>
            <a:stCxn id="15363" idx="4"/>
            <a:endCxn id="15364" idx="0"/>
          </p:cNvCxnSpPr>
          <p:nvPr/>
        </p:nvCxnSpPr>
        <p:spPr bwMode="auto">
          <a:xfrm>
            <a:off x="2159000" y="5470525"/>
            <a:ext cx="1588" cy="865188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5366" name="Oval 6"/>
          <p:cNvSpPr>
            <a:spLocks noChangeArrowheads="1"/>
          </p:cNvSpPr>
          <p:nvPr/>
        </p:nvSpPr>
        <p:spPr bwMode="auto">
          <a:xfrm>
            <a:off x="6084888" y="5157788"/>
            <a:ext cx="1223962" cy="287337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i="1">
                <a:solidFill>
                  <a:srgbClr val="000000"/>
                </a:solidFill>
              </a:rPr>
              <a:t>Rain</a:t>
            </a:r>
            <a:r>
              <a:rPr lang="en-GB" sz="1600" i="1" baseline="-2500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15367" name="Oval 7"/>
          <p:cNvSpPr>
            <a:spLocks noChangeArrowheads="1"/>
          </p:cNvSpPr>
          <p:nvPr/>
        </p:nvSpPr>
        <p:spPr bwMode="auto">
          <a:xfrm>
            <a:off x="6084888" y="6308725"/>
            <a:ext cx="1223962" cy="287338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i="1">
                <a:solidFill>
                  <a:srgbClr val="000000"/>
                </a:solidFill>
              </a:rPr>
              <a:t>Umbrella</a:t>
            </a:r>
            <a:r>
              <a:rPr lang="en-GB" sz="1600" i="1" baseline="-25000">
                <a:solidFill>
                  <a:srgbClr val="000000"/>
                </a:solidFill>
              </a:rPr>
              <a:t>t</a:t>
            </a:r>
          </a:p>
        </p:txBody>
      </p:sp>
      <p:cxnSp>
        <p:nvCxnSpPr>
          <p:cNvPr id="15368" name="AutoShape 8"/>
          <p:cNvCxnSpPr>
            <a:cxnSpLocks noChangeShapeType="1"/>
            <a:stCxn id="15366" idx="4"/>
            <a:endCxn id="15367" idx="0"/>
          </p:cNvCxnSpPr>
          <p:nvPr/>
        </p:nvCxnSpPr>
        <p:spPr bwMode="auto">
          <a:xfrm>
            <a:off x="6696075" y="5445125"/>
            <a:ext cx="1588" cy="863600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5369" name="AutoShape 9"/>
          <p:cNvCxnSpPr>
            <a:cxnSpLocks noChangeShapeType="1"/>
            <a:endCxn id="15363" idx="2"/>
          </p:cNvCxnSpPr>
          <p:nvPr/>
        </p:nvCxnSpPr>
        <p:spPr bwMode="auto">
          <a:xfrm flipV="1">
            <a:off x="911225" y="5326063"/>
            <a:ext cx="636588" cy="317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5370" name="AutoShape 10"/>
          <p:cNvCxnSpPr>
            <a:cxnSpLocks noChangeShapeType="1"/>
            <a:stCxn id="15363" idx="6"/>
            <a:endCxn id="15366" idx="2"/>
          </p:cNvCxnSpPr>
          <p:nvPr/>
        </p:nvCxnSpPr>
        <p:spPr bwMode="auto">
          <a:xfrm flipV="1">
            <a:off x="2771775" y="5300663"/>
            <a:ext cx="3313113" cy="25400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5371" name="AutoShape 11"/>
          <p:cNvCxnSpPr>
            <a:cxnSpLocks noChangeShapeType="1"/>
            <a:stCxn id="15366" idx="6"/>
          </p:cNvCxnSpPr>
          <p:nvPr/>
        </p:nvCxnSpPr>
        <p:spPr bwMode="auto">
          <a:xfrm>
            <a:off x="7308850" y="5300663"/>
            <a:ext cx="1441450" cy="1587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5372" name="Oval 12"/>
          <p:cNvSpPr>
            <a:spLocks noChangeArrowheads="1"/>
          </p:cNvSpPr>
          <p:nvPr/>
        </p:nvSpPr>
        <p:spPr bwMode="auto">
          <a:xfrm>
            <a:off x="539750" y="4103688"/>
            <a:ext cx="1223963" cy="32385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i="1">
                <a:solidFill>
                  <a:srgbClr val="000000"/>
                </a:solidFill>
              </a:rPr>
              <a:t>Temperature</a:t>
            </a:r>
            <a:r>
              <a:rPr lang="en-GB" sz="1600" i="1" baseline="-25000">
                <a:solidFill>
                  <a:srgbClr val="000000"/>
                </a:solidFill>
              </a:rPr>
              <a:t>t-1</a:t>
            </a:r>
          </a:p>
        </p:txBody>
      </p:sp>
      <p:sp>
        <p:nvSpPr>
          <p:cNvPr id="15373" name="Oval 13"/>
          <p:cNvSpPr>
            <a:spLocks noChangeArrowheads="1"/>
          </p:cNvSpPr>
          <p:nvPr/>
        </p:nvSpPr>
        <p:spPr bwMode="auto">
          <a:xfrm>
            <a:off x="900113" y="3311525"/>
            <a:ext cx="1223962" cy="287338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i="1">
                <a:solidFill>
                  <a:srgbClr val="000000"/>
                </a:solidFill>
              </a:rPr>
              <a:t>Humidity</a:t>
            </a:r>
            <a:r>
              <a:rPr lang="en-GB" sz="1600" i="1" baseline="-25000">
                <a:solidFill>
                  <a:srgbClr val="000000"/>
                </a:solidFill>
              </a:rPr>
              <a:t>t-1</a:t>
            </a:r>
          </a:p>
        </p:txBody>
      </p:sp>
      <p:sp>
        <p:nvSpPr>
          <p:cNvPr id="15374" name="Oval 14"/>
          <p:cNvSpPr>
            <a:spLocks noChangeArrowheads="1"/>
          </p:cNvSpPr>
          <p:nvPr/>
        </p:nvSpPr>
        <p:spPr bwMode="auto">
          <a:xfrm>
            <a:off x="2771775" y="3644900"/>
            <a:ext cx="1001713" cy="287338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i="1">
                <a:solidFill>
                  <a:srgbClr val="000000"/>
                </a:solidFill>
              </a:rPr>
              <a:t>Pressure</a:t>
            </a:r>
            <a:r>
              <a:rPr lang="en-GB" sz="1600" i="1" baseline="-25000">
                <a:solidFill>
                  <a:srgbClr val="000000"/>
                </a:solidFill>
              </a:rPr>
              <a:t>t-1</a:t>
            </a:r>
          </a:p>
        </p:txBody>
      </p:sp>
      <p:cxnSp>
        <p:nvCxnSpPr>
          <p:cNvPr id="15375" name="AutoShape 15"/>
          <p:cNvCxnSpPr>
            <a:cxnSpLocks noChangeShapeType="1"/>
            <a:stCxn id="15372" idx="4"/>
            <a:endCxn id="15363" idx="1"/>
          </p:cNvCxnSpPr>
          <p:nvPr/>
        </p:nvCxnSpPr>
        <p:spPr bwMode="auto">
          <a:xfrm>
            <a:off x="1150938" y="4427538"/>
            <a:ext cx="574675" cy="79692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5376" name="AutoShape 16"/>
          <p:cNvCxnSpPr>
            <a:cxnSpLocks noChangeShapeType="1"/>
            <a:stCxn id="15373" idx="5"/>
            <a:endCxn id="15363" idx="0"/>
          </p:cNvCxnSpPr>
          <p:nvPr/>
        </p:nvCxnSpPr>
        <p:spPr bwMode="auto">
          <a:xfrm>
            <a:off x="1944688" y="3557588"/>
            <a:ext cx="215900" cy="1627187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5377" name="AutoShape 17"/>
          <p:cNvCxnSpPr>
            <a:cxnSpLocks noChangeShapeType="1"/>
            <a:stCxn id="15374" idx="4"/>
            <a:endCxn id="15363" idx="7"/>
          </p:cNvCxnSpPr>
          <p:nvPr/>
        </p:nvCxnSpPr>
        <p:spPr bwMode="auto">
          <a:xfrm flipH="1">
            <a:off x="2592388" y="3932238"/>
            <a:ext cx="679450" cy="129222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5378" name="Oval 18"/>
          <p:cNvSpPr>
            <a:spLocks noChangeArrowheads="1"/>
          </p:cNvSpPr>
          <p:nvPr/>
        </p:nvSpPr>
        <p:spPr bwMode="auto">
          <a:xfrm>
            <a:off x="4787900" y="4437063"/>
            <a:ext cx="1223963" cy="32385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i="1">
                <a:solidFill>
                  <a:srgbClr val="000000"/>
                </a:solidFill>
              </a:rPr>
              <a:t>Temperature</a:t>
            </a:r>
            <a:r>
              <a:rPr lang="en-GB" sz="1600" i="1" baseline="-2500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15379" name="Oval 19"/>
          <p:cNvSpPr>
            <a:spLocks noChangeArrowheads="1"/>
          </p:cNvSpPr>
          <p:nvPr/>
        </p:nvSpPr>
        <p:spPr bwMode="auto">
          <a:xfrm>
            <a:off x="4932363" y="3213100"/>
            <a:ext cx="1223962" cy="287338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i="1">
                <a:solidFill>
                  <a:srgbClr val="000000"/>
                </a:solidFill>
              </a:rPr>
              <a:t>Humidity</a:t>
            </a:r>
            <a:r>
              <a:rPr lang="en-GB" sz="1600" i="1" baseline="-2500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15380" name="Oval 20"/>
          <p:cNvSpPr>
            <a:spLocks noChangeArrowheads="1"/>
          </p:cNvSpPr>
          <p:nvPr/>
        </p:nvSpPr>
        <p:spPr bwMode="auto">
          <a:xfrm>
            <a:off x="7019925" y="3933825"/>
            <a:ext cx="1223963" cy="287338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i="1">
                <a:solidFill>
                  <a:srgbClr val="000000"/>
                </a:solidFill>
              </a:rPr>
              <a:t>Pressure</a:t>
            </a:r>
            <a:r>
              <a:rPr lang="en-GB" sz="1600" i="1" baseline="-25000">
                <a:solidFill>
                  <a:srgbClr val="000000"/>
                </a:solidFill>
              </a:rPr>
              <a:t>t</a:t>
            </a:r>
          </a:p>
        </p:txBody>
      </p:sp>
      <p:cxnSp>
        <p:nvCxnSpPr>
          <p:cNvPr id="15381" name="AutoShape 21"/>
          <p:cNvCxnSpPr>
            <a:cxnSpLocks noChangeShapeType="1"/>
            <a:stCxn id="15378" idx="4"/>
            <a:endCxn id="15366" idx="1"/>
          </p:cNvCxnSpPr>
          <p:nvPr/>
        </p:nvCxnSpPr>
        <p:spPr bwMode="auto">
          <a:xfrm>
            <a:off x="5399088" y="4760913"/>
            <a:ext cx="863600" cy="438150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5382" name="AutoShape 22"/>
          <p:cNvCxnSpPr>
            <a:cxnSpLocks noChangeShapeType="1"/>
            <a:stCxn id="15379" idx="5"/>
            <a:endCxn id="15366" idx="0"/>
          </p:cNvCxnSpPr>
          <p:nvPr/>
        </p:nvCxnSpPr>
        <p:spPr bwMode="auto">
          <a:xfrm>
            <a:off x="5976938" y="3457575"/>
            <a:ext cx="720725" cy="1700213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5383" name="AutoShape 23"/>
          <p:cNvCxnSpPr>
            <a:cxnSpLocks noChangeShapeType="1"/>
            <a:stCxn id="15380" idx="4"/>
            <a:endCxn id="15366" idx="7"/>
          </p:cNvCxnSpPr>
          <p:nvPr/>
        </p:nvCxnSpPr>
        <p:spPr bwMode="auto">
          <a:xfrm flipH="1">
            <a:off x="7129463" y="4221163"/>
            <a:ext cx="501650" cy="977900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5384" name="Oval 24"/>
          <p:cNvSpPr>
            <a:spLocks noChangeArrowheads="1"/>
          </p:cNvSpPr>
          <p:nvPr/>
        </p:nvSpPr>
        <p:spPr bwMode="auto">
          <a:xfrm>
            <a:off x="7019925" y="5734050"/>
            <a:ext cx="1800225" cy="287338"/>
          </a:xfrm>
          <a:prstGeom prst="ellipse">
            <a:avLst/>
          </a:prstGeom>
          <a:noFill/>
          <a:ln w="3168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i="1">
                <a:solidFill>
                  <a:srgbClr val="000000"/>
                </a:solidFill>
              </a:rPr>
              <a:t>Barometer</a:t>
            </a:r>
            <a:r>
              <a:rPr lang="en-GB" sz="1600" i="1" baseline="-2500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15385" name="Oval 25"/>
          <p:cNvSpPr>
            <a:spLocks noChangeArrowheads="1"/>
          </p:cNvSpPr>
          <p:nvPr/>
        </p:nvSpPr>
        <p:spPr bwMode="auto">
          <a:xfrm>
            <a:off x="2555875" y="5734050"/>
            <a:ext cx="1800225" cy="287338"/>
          </a:xfrm>
          <a:prstGeom prst="ellipse">
            <a:avLst/>
          </a:prstGeom>
          <a:noFill/>
          <a:ln w="3168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i="1">
                <a:solidFill>
                  <a:srgbClr val="000000"/>
                </a:solidFill>
              </a:rPr>
              <a:t>Barometer</a:t>
            </a:r>
            <a:r>
              <a:rPr lang="en-GB" sz="1600" i="1" baseline="-25000">
                <a:solidFill>
                  <a:srgbClr val="000000"/>
                </a:solidFill>
              </a:rPr>
              <a:t>t-1</a:t>
            </a:r>
          </a:p>
        </p:txBody>
      </p:sp>
      <p:sp>
        <p:nvSpPr>
          <p:cNvPr id="15386" name="Oval 26"/>
          <p:cNvSpPr>
            <a:spLocks noChangeArrowheads="1"/>
          </p:cNvSpPr>
          <p:nvPr/>
        </p:nvSpPr>
        <p:spPr bwMode="auto">
          <a:xfrm>
            <a:off x="322263" y="5661025"/>
            <a:ext cx="1800225" cy="287338"/>
          </a:xfrm>
          <a:prstGeom prst="ellipse">
            <a:avLst/>
          </a:prstGeom>
          <a:noFill/>
          <a:ln w="3168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i="1">
                <a:solidFill>
                  <a:srgbClr val="000000"/>
                </a:solidFill>
              </a:rPr>
              <a:t>Thermometer</a:t>
            </a:r>
            <a:r>
              <a:rPr lang="en-GB" sz="1600" i="1" baseline="-25000">
                <a:solidFill>
                  <a:srgbClr val="000000"/>
                </a:solidFill>
              </a:rPr>
              <a:t>t-1</a:t>
            </a:r>
          </a:p>
        </p:txBody>
      </p:sp>
      <p:sp>
        <p:nvSpPr>
          <p:cNvPr id="15387" name="Oval 27"/>
          <p:cNvSpPr>
            <a:spLocks noChangeArrowheads="1"/>
          </p:cNvSpPr>
          <p:nvPr/>
        </p:nvSpPr>
        <p:spPr bwMode="auto">
          <a:xfrm>
            <a:off x="4572000" y="5516563"/>
            <a:ext cx="1800225" cy="287337"/>
          </a:xfrm>
          <a:prstGeom prst="ellipse">
            <a:avLst/>
          </a:prstGeom>
          <a:noFill/>
          <a:ln w="3168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i="1">
                <a:solidFill>
                  <a:srgbClr val="000000"/>
                </a:solidFill>
              </a:rPr>
              <a:t>Thermometer</a:t>
            </a:r>
            <a:r>
              <a:rPr lang="en-GB" sz="1600" i="1" baseline="-2500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15388" name="Line 28"/>
          <p:cNvSpPr>
            <a:spLocks noChangeShapeType="1"/>
          </p:cNvSpPr>
          <p:nvPr/>
        </p:nvSpPr>
        <p:spPr bwMode="auto">
          <a:xfrm>
            <a:off x="4343400" y="2743200"/>
            <a:ext cx="1588" cy="3817938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Dot"/>
            <a:miter lim="800000"/>
            <a:headEnd/>
            <a:tailEnd/>
          </a:ln>
          <a:effectLst/>
        </p:spPr>
        <p:txBody>
          <a:bodyPr/>
          <a:lstStyle/>
          <a:p>
            <a:endParaRPr lang="en-CA"/>
          </a:p>
        </p:txBody>
      </p:sp>
      <p:cxnSp>
        <p:nvCxnSpPr>
          <p:cNvPr id="15389" name="AutoShape 29"/>
          <p:cNvCxnSpPr>
            <a:cxnSpLocks noChangeShapeType="1"/>
            <a:stCxn id="15374" idx="4"/>
            <a:endCxn id="15385" idx="0"/>
          </p:cNvCxnSpPr>
          <p:nvPr/>
        </p:nvCxnSpPr>
        <p:spPr bwMode="auto">
          <a:xfrm>
            <a:off x="3271838" y="3932238"/>
            <a:ext cx="184150" cy="1801812"/>
          </a:xfrm>
          <a:prstGeom prst="straightConnector1">
            <a:avLst/>
          </a:prstGeom>
          <a:noFill/>
          <a:ln w="31680">
            <a:solidFill>
              <a:srgbClr val="0000FF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5390" name="AutoShape 30"/>
          <p:cNvCxnSpPr>
            <a:cxnSpLocks noChangeShapeType="1"/>
            <a:stCxn id="15372" idx="4"/>
            <a:endCxn id="15386" idx="0"/>
          </p:cNvCxnSpPr>
          <p:nvPr/>
        </p:nvCxnSpPr>
        <p:spPr bwMode="auto">
          <a:xfrm>
            <a:off x="1150938" y="4427538"/>
            <a:ext cx="71437" cy="1233487"/>
          </a:xfrm>
          <a:prstGeom prst="straightConnector1">
            <a:avLst/>
          </a:prstGeom>
          <a:noFill/>
          <a:ln w="31680">
            <a:solidFill>
              <a:srgbClr val="0000FF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5391" name="AutoShape 31"/>
          <p:cNvCxnSpPr>
            <a:cxnSpLocks noChangeShapeType="1"/>
            <a:stCxn id="15380" idx="4"/>
            <a:endCxn id="15384" idx="0"/>
          </p:cNvCxnSpPr>
          <p:nvPr/>
        </p:nvCxnSpPr>
        <p:spPr bwMode="auto">
          <a:xfrm>
            <a:off x="7631113" y="4221163"/>
            <a:ext cx="288925" cy="1512887"/>
          </a:xfrm>
          <a:prstGeom prst="straightConnector1">
            <a:avLst/>
          </a:prstGeom>
          <a:noFill/>
          <a:ln w="31680">
            <a:solidFill>
              <a:srgbClr val="0000FF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5392" name="AutoShape 32"/>
          <p:cNvCxnSpPr>
            <a:cxnSpLocks noChangeShapeType="1"/>
            <a:stCxn id="15378" idx="4"/>
            <a:endCxn id="15387" idx="0"/>
          </p:cNvCxnSpPr>
          <p:nvPr/>
        </p:nvCxnSpPr>
        <p:spPr bwMode="auto">
          <a:xfrm>
            <a:off x="5399088" y="4760913"/>
            <a:ext cx="73025" cy="755650"/>
          </a:xfrm>
          <a:prstGeom prst="straightConnector1">
            <a:avLst/>
          </a:prstGeom>
          <a:noFill/>
          <a:ln w="31680">
            <a:solidFill>
              <a:srgbClr val="0000FF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15888"/>
            <a:ext cx="8534400" cy="6858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Overview</a:t>
            </a:r>
          </a:p>
        </p:txBody>
      </p:sp>
      <p:sp>
        <p:nvSpPr>
          <p:cNvPr id="113669" name="Rectangle 5"/>
          <p:cNvSpPr>
            <a:spLocks noChangeArrowheads="1"/>
          </p:cNvSpPr>
          <p:nvPr/>
        </p:nvSpPr>
        <p:spPr bwMode="auto">
          <a:xfrm>
            <a:off x="179388" y="836613"/>
            <a:ext cx="8785225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75000"/>
              </a:lnSpc>
              <a:spcBef>
                <a:spcPts val="18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Modelling Evolving Worlds with </a:t>
            </a:r>
            <a:r>
              <a:rPr lang="en-GB" sz="2400" dirty="0" smtClean="0">
                <a:solidFill>
                  <a:srgbClr val="000000"/>
                </a:solidFill>
              </a:rPr>
              <a:t>Dynamic </a:t>
            </a:r>
            <a:r>
              <a:rPr lang="en-GB" sz="2400" dirty="0" err="1" smtClean="0">
                <a:solidFill>
                  <a:srgbClr val="000000"/>
                </a:solidFill>
              </a:rPr>
              <a:t>Baysian</a:t>
            </a:r>
            <a:r>
              <a:rPr lang="en-GB" sz="2400" dirty="0" smtClean="0">
                <a:solidFill>
                  <a:srgbClr val="000000"/>
                </a:solidFill>
              </a:rPr>
              <a:t> Networks </a:t>
            </a:r>
            <a:endParaRPr lang="en-GB" sz="2400" dirty="0">
              <a:solidFill>
                <a:srgbClr val="000000"/>
              </a:solidFill>
            </a:endParaRPr>
          </a:p>
          <a:p>
            <a:pPr marL="339725" indent="-339725">
              <a:lnSpc>
                <a:spcPct val="75000"/>
              </a:lnSpc>
              <a:spcBef>
                <a:spcPts val="18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Simplifying Assumptions</a:t>
            </a:r>
          </a:p>
          <a:p>
            <a:pPr marL="739775" lvl="1" indent="-282575">
              <a:lnSpc>
                <a:spcPct val="7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Stationary Processes, Markov Assumption</a:t>
            </a:r>
          </a:p>
          <a:p>
            <a:pPr marL="339725" indent="-339725">
              <a:lnSpc>
                <a:spcPct val="75000"/>
              </a:lnSpc>
              <a:spcBef>
                <a:spcPts val="1800"/>
              </a:spcBef>
              <a:buFont typeface="Wingdings" pitchFamily="2" charset="2"/>
              <a:buChar char="Ø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Inference Tasks in Temporal Models</a:t>
            </a:r>
          </a:p>
          <a:p>
            <a:pPr marL="739775" lvl="1" indent="-282575">
              <a:lnSpc>
                <a:spcPct val="7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Filtering (posterior distribution over the current state given evidence to date)</a:t>
            </a:r>
          </a:p>
          <a:p>
            <a:pPr marL="739775" lvl="1" indent="-282575">
              <a:lnSpc>
                <a:spcPct val="7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Prediction (posterior distribution over a future state given evidence to date</a:t>
            </a:r>
          </a:p>
          <a:p>
            <a:pPr marL="739775" lvl="1" indent="-282575">
              <a:lnSpc>
                <a:spcPct val="7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Smoothing (posterior distribution over a </a:t>
            </a:r>
            <a:r>
              <a:rPr lang="en-GB" sz="2000" i="1" dirty="0">
                <a:solidFill>
                  <a:srgbClr val="000000"/>
                </a:solidFill>
              </a:rPr>
              <a:t>past</a:t>
            </a:r>
            <a:r>
              <a:rPr lang="en-GB" sz="2000" dirty="0">
                <a:solidFill>
                  <a:srgbClr val="000000"/>
                </a:solidFill>
              </a:rPr>
              <a:t> state given all evidence to date</a:t>
            </a:r>
            <a:r>
              <a:rPr lang="en-GB" sz="2400" dirty="0">
                <a:solidFill>
                  <a:srgbClr val="000000"/>
                </a:solidFill>
              </a:rPr>
              <a:t>)</a:t>
            </a:r>
          </a:p>
          <a:p>
            <a:pPr marL="739775" lvl="1" indent="-282575">
              <a:lnSpc>
                <a:spcPct val="7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Most Likely Sequence</a:t>
            </a:r>
            <a:r>
              <a:rPr lang="en-GB" sz="2400" dirty="0">
                <a:solidFill>
                  <a:srgbClr val="000000"/>
                </a:solidFill>
              </a:rPr>
              <a:t> (</a:t>
            </a:r>
            <a:r>
              <a:rPr lang="en-GB" sz="2000" dirty="0">
                <a:solidFill>
                  <a:srgbClr val="000000"/>
                </a:solidFill>
              </a:rPr>
              <a:t>given the evidence seen so far</a:t>
            </a:r>
            <a:r>
              <a:rPr lang="en-GB" sz="2400" dirty="0">
                <a:solidFill>
                  <a:srgbClr val="000000"/>
                </a:solidFill>
              </a:rPr>
              <a:t>)</a:t>
            </a:r>
          </a:p>
          <a:p>
            <a:pPr marL="339725" indent="-339725">
              <a:lnSpc>
                <a:spcPct val="7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Hidden Markov Models (HMM)</a:t>
            </a:r>
          </a:p>
          <a:p>
            <a:pPr marL="339725" indent="-339725">
              <a:lnSpc>
                <a:spcPct val="7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Application to Part-of-Speech Tagging</a:t>
            </a:r>
          </a:p>
          <a:p>
            <a:pPr marL="339725" indent="-339725">
              <a:lnSpc>
                <a:spcPct val="7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HMM and DBN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571472" y="2285992"/>
            <a:ext cx="4929222" cy="357190"/>
          </a:xfrm>
          <a:prstGeom prst="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en-CA" sz="2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15888"/>
            <a:ext cx="8534400" cy="6858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Overview</a:t>
            </a:r>
          </a:p>
        </p:txBody>
      </p:sp>
      <p:sp>
        <p:nvSpPr>
          <p:cNvPr id="113669" name="Rectangle 5"/>
          <p:cNvSpPr>
            <a:spLocks noChangeArrowheads="1"/>
          </p:cNvSpPr>
          <p:nvPr/>
        </p:nvSpPr>
        <p:spPr bwMode="auto">
          <a:xfrm>
            <a:off x="179388" y="836613"/>
            <a:ext cx="8785225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75000"/>
              </a:lnSpc>
              <a:spcBef>
                <a:spcPts val="18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>
                <a:solidFill>
                  <a:srgbClr val="000000"/>
                </a:solidFill>
              </a:rPr>
              <a:t>Modelling Evolving Worlds with DBNs</a:t>
            </a:r>
          </a:p>
          <a:p>
            <a:pPr marL="339725" indent="-339725">
              <a:lnSpc>
                <a:spcPct val="75000"/>
              </a:lnSpc>
              <a:spcBef>
                <a:spcPts val="18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>
                <a:solidFill>
                  <a:srgbClr val="000000"/>
                </a:solidFill>
              </a:rPr>
              <a:t>Simplifying Assumptions</a:t>
            </a:r>
          </a:p>
          <a:p>
            <a:pPr marL="739775" lvl="1" indent="-282575">
              <a:lnSpc>
                <a:spcPct val="7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Stationary Processes, Markov Assumption</a:t>
            </a:r>
          </a:p>
          <a:p>
            <a:pPr marL="339725" indent="-339725">
              <a:lnSpc>
                <a:spcPct val="75000"/>
              </a:lnSpc>
              <a:spcBef>
                <a:spcPts val="1800"/>
              </a:spcBef>
              <a:buFont typeface="Wingdings" pitchFamily="2" charset="2"/>
              <a:buChar char="Ø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>
                <a:solidFill>
                  <a:srgbClr val="000000"/>
                </a:solidFill>
              </a:rPr>
              <a:t>Inference Tasks in Temporal Models</a:t>
            </a:r>
          </a:p>
          <a:p>
            <a:pPr marL="739775" lvl="1" indent="-282575">
              <a:lnSpc>
                <a:spcPct val="7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Filtering (posterior distribution over the current state given evidence to date)</a:t>
            </a:r>
          </a:p>
          <a:p>
            <a:pPr marL="739775" lvl="1" indent="-282575">
              <a:lnSpc>
                <a:spcPct val="7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Prediction (posterior distribution over a future state given evidence to date</a:t>
            </a:r>
          </a:p>
          <a:p>
            <a:pPr marL="739775" lvl="1" indent="-282575">
              <a:lnSpc>
                <a:spcPct val="7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Smoothing (posterior distribution over a </a:t>
            </a:r>
            <a:r>
              <a:rPr lang="en-GB" sz="2000" i="1">
                <a:solidFill>
                  <a:srgbClr val="000000"/>
                </a:solidFill>
              </a:rPr>
              <a:t>past</a:t>
            </a:r>
            <a:r>
              <a:rPr lang="en-GB" sz="2000">
                <a:solidFill>
                  <a:srgbClr val="000000"/>
                </a:solidFill>
              </a:rPr>
              <a:t> state given all evidence to date</a:t>
            </a:r>
            <a:r>
              <a:rPr lang="en-GB" sz="2400">
                <a:solidFill>
                  <a:srgbClr val="000000"/>
                </a:solidFill>
              </a:rPr>
              <a:t>)</a:t>
            </a:r>
          </a:p>
          <a:p>
            <a:pPr marL="739775" lvl="1" indent="-282575">
              <a:lnSpc>
                <a:spcPct val="7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Most Likely Sequence</a:t>
            </a:r>
            <a:r>
              <a:rPr lang="en-GB" sz="2400">
                <a:solidFill>
                  <a:srgbClr val="000000"/>
                </a:solidFill>
              </a:rPr>
              <a:t> (</a:t>
            </a:r>
            <a:r>
              <a:rPr lang="en-GB" sz="2000">
                <a:solidFill>
                  <a:srgbClr val="000000"/>
                </a:solidFill>
              </a:rPr>
              <a:t>given the evidence seen so far</a:t>
            </a:r>
            <a:r>
              <a:rPr lang="en-GB" sz="2400">
                <a:solidFill>
                  <a:srgbClr val="000000"/>
                </a:solidFill>
              </a:rPr>
              <a:t>)</a:t>
            </a:r>
          </a:p>
          <a:p>
            <a:pPr marL="339725" indent="-339725">
              <a:lnSpc>
                <a:spcPct val="7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>
                <a:solidFill>
                  <a:srgbClr val="000000"/>
                </a:solidFill>
              </a:rPr>
              <a:t>Hidden Markov Models (HMM)</a:t>
            </a:r>
          </a:p>
          <a:p>
            <a:pPr marL="339725" indent="-339725">
              <a:lnSpc>
                <a:spcPct val="7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>
                <a:solidFill>
                  <a:srgbClr val="000000"/>
                </a:solidFill>
              </a:rPr>
              <a:t>Application to Part-of-Speech Tagging</a:t>
            </a:r>
          </a:p>
          <a:p>
            <a:pPr marL="339725" indent="-339725">
              <a:lnSpc>
                <a:spcPct val="7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>
                <a:solidFill>
                  <a:srgbClr val="000000"/>
                </a:solidFill>
              </a:rPr>
              <a:t>HMM and DBN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/>
              <a:t>Inference Tasks in Temporal Models </a:t>
            </a: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250825" y="765175"/>
            <a:ext cx="8458200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b="1" i="1" dirty="0">
                <a:solidFill>
                  <a:srgbClr val="000099"/>
                </a:solidFill>
              </a:rPr>
              <a:t>Filtering</a:t>
            </a:r>
            <a:r>
              <a:rPr lang="en-GB" sz="2000" dirty="0">
                <a:solidFill>
                  <a:srgbClr val="000000"/>
                </a:solidFill>
              </a:rPr>
              <a:t> (or monitoring): </a:t>
            </a:r>
            <a:r>
              <a:rPr lang="en-GB" sz="2000" b="1" i="1" dirty="0" smtClean="0">
                <a:solidFill>
                  <a:srgbClr val="3333CC"/>
                </a:solidFill>
              </a:rPr>
              <a:t>P</a:t>
            </a:r>
            <a:r>
              <a:rPr lang="en-GB" sz="2000" i="1" dirty="0" smtClean="0">
                <a:solidFill>
                  <a:srgbClr val="3333CC"/>
                </a:solidFill>
              </a:rPr>
              <a:t>(</a:t>
            </a:r>
            <a:r>
              <a:rPr lang="en-GB" sz="2000" b="1" i="1" dirty="0" err="1" smtClean="0">
                <a:solidFill>
                  <a:srgbClr val="3333CC"/>
                </a:solidFill>
              </a:rPr>
              <a:t>X</a:t>
            </a:r>
            <a:r>
              <a:rPr lang="en-GB" sz="2000" i="1" baseline="-25000" dirty="0" err="1" smtClean="0">
                <a:solidFill>
                  <a:srgbClr val="3333CC"/>
                </a:solidFill>
              </a:rPr>
              <a:t>t</a:t>
            </a:r>
            <a:r>
              <a:rPr lang="en-GB" sz="2000" b="1" i="1" dirty="0">
                <a:solidFill>
                  <a:srgbClr val="3333CC"/>
                </a:solidFill>
              </a:rPr>
              <a:t> </a:t>
            </a:r>
            <a:r>
              <a:rPr lang="en-GB" sz="2000" dirty="0" smtClean="0">
                <a:solidFill>
                  <a:srgbClr val="3333CC"/>
                </a:solidFill>
              </a:rPr>
              <a:t>|</a:t>
            </a:r>
            <a:r>
              <a:rPr lang="en-GB" sz="2000" b="1" i="1" dirty="0" smtClean="0">
                <a:solidFill>
                  <a:srgbClr val="3333CC"/>
                </a:solidFill>
              </a:rPr>
              <a:t>e</a:t>
            </a:r>
            <a:r>
              <a:rPr lang="en-GB" sz="2000" i="1" baseline="-25000" dirty="0" smtClean="0">
                <a:solidFill>
                  <a:srgbClr val="3333CC"/>
                </a:solidFill>
              </a:rPr>
              <a:t>0:t</a:t>
            </a:r>
            <a:r>
              <a:rPr lang="en-GB" sz="2000" b="1" dirty="0" smtClean="0">
                <a:solidFill>
                  <a:srgbClr val="3333CC"/>
                </a:solidFill>
              </a:rPr>
              <a:t> </a:t>
            </a:r>
            <a:r>
              <a:rPr lang="en-GB" sz="2000" i="1" dirty="0">
                <a:solidFill>
                  <a:srgbClr val="3333CC"/>
                </a:solidFill>
              </a:rPr>
              <a:t>)</a:t>
            </a:r>
            <a:r>
              <a:rPr lang="en-GB" sz="2000" b="1" i="1" dirty="0">
                <a:solidFill>
                  <a:srgbClr val="3333CC"/>
                </a:solidFill>
              </a:rPr>
              <a:t> 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dirty="0">
                <a:solidFill>
                  <a:srgbClr val="000000"/>
                </a:solidFill>
              </a:rPr>
              <a:t>Compute the posterior distribution over the current state given all evidence to date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dirty="0">
                <a:solidFill>
                  <a:srgbClr val="000000"/>
                </a:solidFill>
              </a:rPr>
              <a:t>In the </a:t>
            </a:r>
            <a:r>
              <a:rPr lang="en-GB" sz="1800" i="1" dirty="0">
                <a:solidFill>
                  <a:srgbClr val="000000"/>
                </a:solidFill>
              </a:rPr>
              <a:t>rain</a:t>
            </a:r>
            <a:r>
              <a:rPr lang="en-GB" sz="1800" dirty="0">
                <a:solidFill>
                  <a:srgbClr val="000000"/>
                </a:solidFill>
              </a:rPr>
              <a:t> example, this would mean computing the probability that it rains today given all the observations on umbrella made so far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dirty="0">
                <a:solidFill>
                  <a:srgbClr val="000000"/>
                </a:solidFill>
              </a:rPr>
              <a:t>Important </a:t>
            </a:r>
            <a:r>
              <a:rPr lang="en-GB" sz="1800" dirty="0" smtClean="0">
                <a:solidFill>
                  <a:srgbClr val="000000"/>
                </a:solidFill>
              </a:rPr>
              <a:t>if a  </a:t>
            </a:r>
            <a:r>
              <a:rPr lang="en-GB" sz="1800" dirty="0">
                <a:solidFill>
                  <a:srgbClr val="000000"/>
                </a:solidFill>
              </a:rPr>
              <a:t>rational agent needs to make a decision in the current situation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b="1" i="1" dirty="0">
                <a:solidFill>
                  <a:srgbClr val="000099"/>
                </a:solidFill>
              </a:rPr>
              <a:t>Prediction</a:t>
            </a:r>
            <a:r>
              <a:rPr lang="en-GB" sz="2000" dirty="0">
                <a:solidFill>
                  <a:srgbClr val="000000"/>
                </a:solidFill>
              </a:rPr>
              <a:t>: </a:t>
            </a:r>
            <a:r>
              <a:rPr lang="en-GB" sz="2000" b="1" i="1" dirty="0" smtClean="0">
                <a:solidFill>
                  <a:srgbClr val="3333CC"/>
                </a:solidFill>
              </a:rPr>
              <a:t>P</a:t>
            </a:r>
            <a:r>
              <a:rPr lang="en-GB" sz="2000" i="1" dirty="0" smtClean="0">
                <a:solidFill>
                  <a:srgbClr val="3333CC"/>
                </a:solidFill>
              </a:rPr>
              <a:t>(</a:t>
            </a:r>
            <a:r>
              <a:rPr lang="en-GB" sz="2000" b="1" i="1" dirty="0" err="1" smtClean="0">
                <a:solidFill>
                  <a:srgbClr val="3333CC"/>
                </a:solidFill>
              </a:rPr>
              <a:t>X</a:t>
            </a:r>
            <a:r>
              <a:rPr lang="en-GB" sz="2000" i="1" baseline="-25000" dirty="0" err="1" smtClean="0">
                <a:solidFill>
                  <a:srgbClr val="3333CC"/>
                </a:solidFill>
              </a:rPr>
              <a:t>t+k</a:t>
            </a:r>
            <a:r>
              <a:rPr lang="en-GB" sz="2000" b="1" i="1" dirty="0">
                <a:solidFill>
                  <a:srgbClr val="3333CC"/>
                </a:solidFill>
              </a:rPr>
              <a:t> </a:t>
            </a:r>
            <a:r>
              <a:rPr lang="en-GB" sz="2000" dirty="0" smtClean="0">
                <a:solidFill>
                  <a:srgbClr val="3333CC"/>
                </a:solidFill>
              </a:rPr>
              <a:t>| </a:t>
            </a:r>
            <a:r>
              <a:rPr lang="en-GB" sz="2000" b="1" i="1" dirty="0">
                <a:solidFill>
                  <a:srgbClr val="3333CC"/>
                </a:solidFill>
              </a:rPr>
              <a:t>e</a:t>
            </a:r>
            <a:r>
              <a:rPr lang="en-GB" sz="2000" i="1" baseline="-25000" dirty="0">
                <a:solidFill>
                  <a:srgbClr val="3333CC"/>
                </a:solidFill>
              </a:rPr>
              <a:t>0:t</a:t>
            </a:r>
            <a:r>
              <a:rPr lang="en-GB" sz="2000" b="1" dirty="0">
                <a:solidFill>
                  <a:srgbClr val="3333CC"/>
                </a:solidFill>
              </a:rPr>
              <a:t> </a:t>
            </a:r>
            <a:r>
              <a:rPr lang="en-GB" sz="2000" i="1" dirty="0">
                <a:solidFill>
                  <a:srgbClr val="3333CC"/>
                </a:solidFill>
              </a:rPr>
              <a:t>)</a:t>
            </a:r>
            <a:r>
              <a:rPr lang="en-GB" sz="2000" b="1" i="1" dirty="0">
                <a:solidFill>
                  <a:srgbClr val="3333CC"/>
                </a:solidFill>
              </a:rPr>
              <a:t> 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dirty="0">
                <a:solidFill>
                  <a:srgbClr val="000000"/>
                </a:solidFill>
              </a:rPr>
              <a:t>Compute the posterior distribution over a </a:t>
            </a:r>
            <a:r>
              <a:rPr lang="en-GB" sz="1800" i="1" dirty="0">
                <a:solidFill>
                  <a:srgbClr val="000000"/>
                </a:solidFill>
              </a:rPr>
              <a:t>future</a:t>
            </a:r>
            <a:r>
              <a:rPr lang="en-GB" sz="1800" dirty="0">
                <a:solidFill>
                  <a:srgbClr val="000000"/>
                </a:solidFill>
              </a:rPr>
              <a:t> state given all evidence to date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dirty="0">
                <a:solidFill>
                  <a:srgbClr val="000000"/>
                </a:solidFill>
              </a:rPr>
              <a:t>In the </a:t>
            </a:r>
            <a:r>
              <a:rPr lang="en-GB" sz="1800" i="1" dirty="0">
                <a:solidFill>
                  <a:srgbClr val="000000"/>
                </a:solidFill>
              </a:rPr>
              <a:t>rain</a:t>
            </a:r>
            <a:r>
              <a:rPr lang="en-GB" sz="1800" dirty="0">
                <a:solidFill>
                  <a:srgbClr val="000000"/>
                </a:solidFill>
              </a:rPr>
              <a:t> example, this would mean computing the probability that it rains in two days given all the observations on umbrella made so far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dirty="0" smtClean="0">
                <a:solidFill>
                  <a:srgbClr val="000000"/>
                </a:solidFill>
              </a:rPr>
              <a:t>Useful for </a:t>
            </a:r>
            <a:r>
              <a:rPr lang="en-GB" sz="1800" dirty="0">
                <a:solidFill>
                  <a:srgbClr val="000000"/>
                </a:solidFill>
              </a:rPr>
              <a:t>an </a:t>
            </a:r>
            <a:r>
              <a:rPr lang="en-GB" sz="1800" dirty="0" smtClean="0">
                <a:solidFill>
                  <a:srgbClr val="000000"/>
                </a:solidFill>
              </a:rPr>
              <a:t>agent </a:t>
            </a:r>
            <a:r>
              <a:rPr lang="en-GB" sz="1800" dirty="0">
                <a:solidFill>
                  <a:srgbClr val="000000"/>
                </a:solidFill>
              </a:rPr>
              <a:t>to evaluate possible courses of actions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/>
              <a:t>Inference Tasks in Temporal Models </a:t>
            </a: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250825" y="765175"/>
            <a:ext cx="8458200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b="1" i="1" dirty="0">
                <a:solidFill>
                  <a:srgbClr val="000099"/>
                </a:solidFill>
              </a:rPr>
              <a:t>Smoothing</a:t>
            </a:r>
            <a:r>
              <a:rPr lang="en-GB" sz="2000" dirty="0">
                <a:solidFill>
                  <a:srgbClr val="000000"/>
                </a:solidFill>
              </a:rPr>
              <a:t>: </a:t>
            </a:r>
            <a:r>
              <a:rPr lang="en-GB" sz="2000" b="1" i="1" dirty="0" smtClean="0">
                <a:solidFill>
                  <a:srgbClr val="3333CC"/>
                </a:solidFill>
              </a:rPr>
              <a:t>P</a:t>
            </a:r>
            <a:r>
              <a:rPr lang="en-GB" sz="2000" i="1" dirty="0" smtClean="0">
                <a:solidFill>
                  <a:srgbClr val="3333CC"/>
                </a:solidFill>
              </a:rPr>
              <a:t>(</a:t>
            </a:r>
            <a:r>
              <a:rPr lang="en-GB" sz="2000" b="1" i="1" dirty="0" err="1" smtClean="0">
                <a:solidFill>
                  <a:srgbClr val="3333CC"/>
                </a:solidFill>
              </a:rPr>
              <a:t>X</a:t>
            </a:r>
            <a:r>
              <a:rPr lang="en-GB" sz="2000" i="1" baseline="-25000" dirty="0" err="1" smtClean="0">
                <a:solidFill>
                  <a:srgbClr val="3333CC"/>
                </a:solidFill>
              </a:rPr>
              <a:t>t</a:t>
            </a:r>
            <a:r>
              <a:rPr lang="en-GB" sz="2000" i="1" baseline="-25000" dirty="0" smtClean="0">
                <a:solidFill>
                  <a:srgbClr val="3333CC"/>
                </a:solidFill>
              </a:rPr>
              <a:t>-k</a:t>
            </a:r>
            <a:r>
              <a:rPr lang="en-GB" sz="2000" b="1" i="1" dirty="0">
                <a:solidFill>
                  <a:srgbClr val="3333CC"/>
                </a:solidFill>
              </a:rPr>
              <a:t> </a:t>
            </a:r>
            <a:r>
              <a:rPr lang="en-GB" sz="2000" dirty="0" smtClean="0">
                <a:solidFill>
                  <a:srgbClr val="3333CC"/>
                </a:solidFill>
              </a:rPr>
              <a:t>| </a:t>
            </a:r>
            <a:r>
              <a:rPr lang="en-GB" sz="2000" b="1" i="1" dirty="0">
                <a:solidFill>
                  <a:srgbClr val="3333CC"/>
                </a:solidFill>
              </a:rPr>
              <a:t>e</a:t>
            </a:r>
            <a:r>
              <a:rPr lang="en-GB" sz="2000" i="1" baseline="-25000" dirty="0">
                <a:solidFill>
                  <a:srgbClr val="3333CC"/>
                </a:solidFill>
              </a:rPr>
              <a:t>0:t</a:t>
            </a:r>
            <a:r>
              <a:rPr lang="en-GB" sz="2000" b="1" dirty="0">
                <a:solidFill>
                  <a:srgbClr val="3333CC"/>
                </a:solidFill>
              </a:rPr>
              <a:t> </a:t>
            </a:r>
            <a:r>
              <a:rPr lang="en-GB" sz="2000" i="1" dirty="0">
                <a:solidFill>
                  <a:srgbClr val="3333CC"/>
                </a:solidFill>
              </a:rPr>
              <a:t>)</a:t>
            </a:r>
            <a:r>
              <a:rPr lang="en-GB" sz="2000" b="1" i="1" dirty="0">
                <a:solidFill>
                  <a:srgbClr val="3333CC"/>
                </a:solidFill>
              </a:rPr>
              <a:t> 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dirty="0">
                <a:solidFill>
                  <a:srgbClr val="000000"/>
                </a:solidFill>
              </a:rPr>
              <a:t>Compute the posterior distribution over a </a:t>
            </a:r>
            <a:r>
              <a:rPr lang="en-GB" sz="1800" i="1" dirty="0">
                <a:solidFill>
                  <a:srgbClr val="000000"/>
                </a:solidFill>
              </a:rPr>
              <a:t>past</a:t>
            </a:r>
            <a:r>
              <a:rPr lang="en-GB" sz="1800" dirty="0">
                <a:solidFill>
                  <a:srgbClr val="000000"/>
                </a:solidFill>
              </a:rPr>
              <a:t> state given all evidence to date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dirty="0">
                <a:solidFill>
                  <a:srgbClr val="000000"/>
                </a:solidFill>
              </a:rPr>
              <a:t>In the </a:t>
            </a:r>
            <a:r>
              <a:rPr lang="en-GB" sz="1800" i="1" dirty="0">
                <a:solidFill>
                  <a:srgbClr val="000000"/>
                </a:solidFill>
              </a:rPr>
              <a:t>rain</a:t>
            </a:r>
            <a:r>
              <a:rPr lang="en-GB" sz="1800" dirty="0">
                <a:solidFill>
                  <a:srgbClr val="000000"/>
                </a:solidFill>
              </a:rPr>
              <a:t> example, this would mean computing the probability that it rained five days ago given all the observations on umbrella made so far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dirty="0" smtClean="0">
                <a:solidFill>
                  <a:srgbClr val="000000"/>
                </a:solidFill>
              </a:rPr>
              <a:t>Useful to better estimate what </a:t>
            </a:r>
            <a:r>
              <a:rPr lang="en-GB" sz="1800" dirty="0">
                <a:solidFill>
                  <a:srgbClr val="000000"/>
                </a:solidFill>
              </a:rPr>
              <a:t>happened </a:t>
            </a:r>
            <a:r>
              <a:rPr lang="en-GB" sz="1800" dirty="0" smtClean="0">
                <a:solidFill>
                  <a:srgbClr val="000000"/>
                </a:solidFill>
              </a:rPr>
              <a:t>by incorporating additional evidence to the evidence available </a:t>
            </a:r>
            <a:r>
              <a:rPr lang="en-GB" sz="1800" dirty="0">
                <a:solidFill>
                  <a:srgbClr val="000000"/>
                </a:solidFill>
              </a:rPr>
              <a:t>at that time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b="1" i="1" dirty="0">
                <a:solidFill>
                  <a:srgbClr val="000099"/>
                </a:solidFill>
              </a:rPr>
              <a:t>Most Likely Explanation</a:t>
            </a:r>
            <a:r>
              <a:rPr lang="en-GB" sz="2000" dirty="0">
                <a:solidFill>
                  <a:srgbClr val="000000"/>
                </a:solidFill>
              </a:rPr>
              <a:t>: argmax</a:t>
            </a:r>
            <a:r>
              <a:rPr lang="en-GB" sz="2000" b="1" i="1" baseline="-25000" dirty="0">
                <a:solidFill>
                  <a:srgbClr val="3333CC"/>
                </a:solidFill>
              </a:rPr>
              <a:t>X</a:t>
            </a:r>
            <a:r>
              <a:rPr lang="en-GB" sz="2000" b="1" i="1" baseline="-40000" dirty="0">
                <a:solidFill>
                  <a:srgbClr val="3333CC"/>
                </a:solidFill>
              </a:rPr>
              <a:t>0:t</a:t>
            </a:r>
            <a:r>
              <a:rPr lang="en-GB" sz="2000" i="1" baseline="-25000" dirty="0">
                <a:solidFill>
                  <a:srgbClr val="3333CC"/>
                </a:solidFill>
              </a:rPr>
              <a:t> </a:t>
            </a:r>
            <a:r>
              <a:rPr lang="en-GB" sz="2000" b="1" i="1" dirty="0" smtClean="0">
                <a:solidFill>
                  <a:srgbClr val="3333CC"/>
                </a:solidFill>
              </a:rPr>
              <a:t>P</a:t>
            </a:r>
            <a:r>
              <a:rPr lang="en-GB" sz="2000" i="1" dirty="0" smtClean="0">
                <a:solidFill>
                  <a:srgbClr val="3333CC"/>
                </a:solidFill>
              </a:rPr>
              <a:t>(</a:t>
            </a:r>
            <a:r>
              <a:rPr lang="en-GB" sz="2000" b="1" i="1" dirty="0" smtClean="0">
                <a:solidFill>
                  <a:srgbClr val="3333CC"/>
                </a:solidFill>
              </a:rPr>
              <a:t>X</a:t>
            </a:r>
            <a:r>
              <a:rPr lang="en-GB" sz="2000" i="1" baseline="-25000" dirty="0" smtClean="0">
                <a:solidFill>
                  <a:srgbClr val="3333CC"/>
                </a:solidFill>
              </a:rPr>
              <a:t>0:t</a:t>
            </a:r>
            <a:r>
              <a:rPr lang="en-GB" sz="2000" b="1" i="1" dirty="0">
                <a:solidFill>
                  <a:srgbClr val="3333CC"/>
                </a:solidFill>
              </a:rPr>
              <a:t> </a:t>
            </a:r>
            <a:r>
              <a:rPr lang="en-GB" sz="2000" dirty="0" smtClean="0">
                <a:solidFill>
                  <a:srgbClr val="3333CC"/>
                </a:solidFill>
              </a:rPr>
              <a:t>| </a:t>
            </a:r>
            <a:r>
              <a:rPr lang="en-GB" sz="2000" b="1" i="1" dirty="0">
                <a:solidFill>
                  <a:srgbClr val="3333CC"/>
                </a:solidFill>
              </a:rPr>
              <a:t>e</a:t>
            </a:r>
            <a:r>
              <a:rPr lang="en-GB" sz="2000" i="1" baseline="-25000" dirty="0">
                <a:solidFill>
                  <a:srgbClr val="3333CC"/>
                </a:solidFill>
              </a:rPr>
              <a:t>0:t</a:t>
            </a:r>
            <a:r>
              <a:rPr lang="en-GB" sz="2000" b="1" dirty="0">
                <a:solidFill>
                  <a:srgbClr val="3333CC"/>
                </a:solidFill>
              </a:rPr>
              <a:t> </a:t>
            </a:r>
            <a:r>
              <a:rPr lang="en-GB" sz="2000" i="1" dirty="0">
                <a:solidFill>
                  <a:srgbClr val="3333CC"/>
                </a:solidFill>
              </a:rPr>
              <a:t>)</a:t>
            </a:r>
            <a:r>
              <a:rPr lang="en-GB" sz="2000" b="1" i="1" dirty="0">
                <a:solidFill>
                  <a:srgbClr val="3333CC"/>
                </a:solidFill>
              </a:rPr>
              <a:t> 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dirty="0">
                <a:solidFill>
                  <a:srgbClr val="000000"/>
                </a:solidFill>
              </a:rPr>
              <a:t>Given a sequence of observations, find the sequence of states that is most likely to have generated them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dirty="0">
                <a:solidFill>
                  <a:srgbClr val="000000"/>
                </a:solidFill>
              </a:rPr>
              <a:t>Useful in many applications, e.g., speech recognition: find the most likely sequence of words given a sequence of sounds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2000" b="1" i="1" dirty="0">
              <a:solidFill>
                <a:srgbClr val="3333CC"/>
              </a:solidFill>
            </a:endParaRP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2000" b="1" i="1" dirty="0">
              <a:solidFill>
                <a:srgbClr val="3333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dirty="0" smtClean="0"/>
              <a:t>Filtering</a:t>
            </a:r>
            <a:endParaRPr lang="en-GB" sz="3200" dirty="0"/>
          </a:p>
        </p:txBody>
      </p:sp>
      <p:sp>
        <p:nvSpPr>
          <p:cNvPr id="23554" name="Oval 2"/>
          <p:cNvSpPr>
            <a:spLocks noChangeArrowheads="1"/>
          </p:cNvSpPr>
          <p:nvPr/>
        </p:nvSpPr>
        <p:spPr bwMode="auto">
          <a:xfrm>
            <a:off x="1547813" y="3870317"/>
            <a:ext cx="1295400" cy="4318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Rain</a:t>
            </a:r>
            <a:r>
              <a:rPr lang="en-GB" sz="1800" b="1" i="1" baseline="-250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3555" name="Oval 3"/>
          <p:cNvSpPr>
            <a:spLocks noChangeArrowheads="1"/>
          </p:cNvSpPr>
          <p:nvPr/>
        </p:nvSpPr>
        <p:spPr bwMode="auto">
          <a:xfrm>
            <a:off x="4067176" y="3870317"/>
            <a:ext cx="1295400" cy="4318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Rain</a:t>
            </a:r>
            <a:r>
              <a:rPr lang="en-GB" sz="1800" b="1" i="1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3556" name="Oval 4"/>
          <p:cNvSpPr>
            <a:spLocks noChangeArrowheads="1"/>
          </p:cNvSpPr>
          <p:nvPr/>
        </p:nvSpPr>
        <p:spPr bwMode="auto">
          <a:xfrm>
            <a:off x="4067176" y="5022842"/>
            <a:ext cx="1295400" cy="431800"/>
          </a:xfrm>
          <a:prstGeom prst="ellipse">
            <a:avLst/>
          </a:prstGeom>
          <a:solidFill>
            <a:schemeClr val="bg1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 dirty="0">
                <a:solidFill>
                  <a:srgbClr val="000000"/>
                </a:solidFill>
              </a:rPr>
              <a:t>Umbrella</a:t>
            </a:r>
            <a:r>
              <a:rPr lang="en-GB" sz="1800" b="1" i="1" baseline="-25000" dirty="0">
                <a:solidFill>
                  <a:srgbClr val="000000"/>
                </a:solidFill>
              </a:rPr>
              <a:t>1</a:t>
            </a:r>
          </a:p>
        </p:txBody>
      </p:sp>
      <p:cxnSp>
        <p:nvCxnSpPr>
          <p:cNvPr id="23557" name="AutoShape 5"/>
          <p:cNvCxnSpPr>
            <a:cxnSpLocks noChangeShapeType="1"/>
            <a:stCxn id="23555" idx="4"/>
            <a:endCxn id="23556" idx="0"/>
          </p:cNvCxnSpPr>
          <p:nvPr/>
        </p:nvCxnSpPr>
        <p:spPr bwMode="auto">
          <a:xfrm>
            <a:off x="4714876" y="4302117"/>
            <a:ext cx="1587" cy="72072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3558" name="Oval 6"/>
          <p:cNvSpPr>
            <a:spLocks noChangeArrowheads="1"/>
          </p:cNvSpPr>
          <p:nvPr/>
        </p:nvSpPr>
        <p:spPr bwMode="auto">
          <a:xfrm>
            <a:off x="6443663" y="3798879"/>
            <a:ext cx="1295400" cy="4318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Rain</a:t>
            </a:r>
            <a:r>
              <a:rPr lang="en-GB" sz="1800" b="1" i="1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6429388" y="4929198"/>
            <a:ext cx="1295400" cy="431800"/>
          </a:xfrm>
          <a:prstGeom prst="ellipse">
            <a:avLst/>
          </a:prstGeom>
          <a:solidFill>
            <a:schemeClr val="bg1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Umbrella</a:t>
            </a:r>
            <a:r>
              <a:rPr lang="en-GB" sz="1800" b="1" i="1" baseline="-25000">
                <a:solidFill>
                  <a:srgbClr val="000000"/>
                </a:solidFill>
              </a:rPr>
              <a:t>2</a:t>
            </a:r>
          </a:p>
        </p:txBody>
      </p:sp>
      <p:cxnSp>
        <p:nvCxnSpPr>
          <p:cNvPr id="23560" name="AutoShape 8"/>
          <p:cNvCxnSpPr>
            <a:cxnSpLocks noChangeShapeType="1"/>
            <a:stCxn id="23558" idx="4"/>
            <a:endCxn id="23559" idx="0"/>
          </p:cNvCxnSpPr>
          <p:nvPr/>
        </p:nvCxnSpPr>
        <p:spPr bwMode="auto">
          <a:xfrm rot="5400000">
            <a:off x="6734967" y="4572801"/>
            <a:ext cx="698519" cy="1427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3561" name="AutoShape 9"/>
          <p:cNvCxnSpPr>
            <a:cxnSpLocks noChangeShapeType="1"/>
            <a:endCxn id="23554" idx="2"/>
          </p:cNvCxnSpPr>
          <p:nvPr/>
        </p:nvCxnSpPr>
        <p:spPr bwMode="auto">
          <a:xfrm flipV="1">
            <a:off x="911226" y="4086217"/>
            <a:ext cx="636587" cy="317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3562" name="AutoShape 10"/>
          <p:cNvCxnSpPr>
            <a:cxnSpLocks noChangeShapeType="1"/>
            <a:stCxn id="23554" idx="6"/>
            <a:endCxn id="23555" idx="2"/>
          </p:cNvCxnSpPr>
          <p:nvPr/>
        </p:nvCxnSpPr>
        <p:spPr bwMode="auto">
          <a:xfrm>
            <a:off x="2843213" y="4086217"/>
            <a:ext cx="1223963" cy="1587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3563" name="AutoShape 11"/>
          <p:cNvCxnSpPr>
            <a:cxnSpLocks noChangeShapeType="1"/>
            <a:stCxn id="23555" idx="6"/>
            <a:endCxn id="23558" idx="2"/>
          </p:cNvCxnSpPr>
          <p:nvPr/>
        </p:nvCxnSpPr>
        <p:spPr bwMode="auto">
          <a:xfrm flipV="1">
            <a:off x="5362576" y="4014779"/>
            <a:ext cx="1081087" cy="71438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179388" y="692150"/>
            <a:ext cx="8856662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2000" dirty="0">
              <a:solidFill>
                <a:srgbClr val="000000"/>
              </a:solidFill>
            </a:endParaRPr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395288" y="3151179"/>
            <a:ext cx="1354138" cy="614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dirty="0">
                <a:solidFill>
                  <a:srgbClr val="000000"/>
                </a:solidFill>
              </a:rPr>
              <a:t>TRUE     0.5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dirty="0">
                <a:solidFill>
                  <a:srgbClr val="000000"/>
                </a:solidFill>
              </a:rPr>
              <a:t>FALSE   0.5</a:t>
            </a:r>
          </a:p>
        </p:txBody>
      </p:sp>
      <p:cxnSp>
        <p:nvCxnSpPr>
          <p:cNvPr id="23567" name="AutoShape 15"/>
          <p:cNvCxnSpPr>
            <a:cxnSpLocks noChangeShapeType="1"/>
          </p:cNvCxnSpPr>
          <p:nvPr/>
        </p:nvCxnSpPr>
        <p:spPr bwMode="auto">
          <a:xfrm flipV="1">
            <a:off x="2285984" y="3786190"/>
            <a:ext cx="2322508" cy="29361"/>
          </a:xfrm>
          <a:prstGeom prst="straightConnector1">
            <a:avLst/>
          </a:prstGeom>
          <a:noFill/>
          <a:ln w="22225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3569" name="AutoShape 17"/>
          <p:cNvCxnSpPr>
            <a:cxnSpLocks noChangeShapeType="1"/>
          </p:cNvCxnSpPr>
          <p:nvPr/>
        </p:nvCxnSpPr>
        <p:spPr bwMode="auto">
          <a:xfrm rot="5400000" flipH="1" flipV="1">
            <a:off x="4107653" y="4536289"/>
            <a:ext cx="357190" cy="1588"/>
          </a:xfrm>
          <a:prstGeom prst="straightConnector1">
            <a:avLst/>
          </a:prstGeom>
          <a:noFill/>
          <a:ln w="22225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3571" name="AutoShape 19"/>
          <p:cNvCxnSpPr>
            <a:cxnSpLocks noChangeShapeType="1"/>
          </p:cNvCxnSpPr>
          <p:nvPr/>
        </p:nvCxnSpPr>
        <p:spPr bwMode="auto">
          <a:xfrm flipV="1">
            <a:off x="4929190" y="3714752"/>
            <a:ext cx="1714512" cy="71439"/>
          </a:xfrm>
          <a:prstGeom prst="straightConnector1">
            <a:avLst/>
          </a:prstGeom>
          <a:noFill/>
          <a:ln w="22225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3573" name="AutoShape 21"/>
          <p:cNvCxnSpPr>
            <a:cxnSpLocks noChangeShapeType="1"/>
          </p:cNvCxnSpPr>
          <p:nvPr/>
        </p:nvCxnSpPr>
        <p:spPr bwMode="auto">
          <a:xfrm rot="16200000" flipV="1">
            <a:off x="6393671" y="4607725"/>
            <a:ext cx="642939" cy="1"/>
          </a:xfrm>
          <a:prstGeom prst="straightConnector1">
            <a:avLst/>
          </a:prstGeom>
          <a:noFill/>
          <a:ln w="22225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250825" y="765175"/>
            <a:ext cx="8458200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Idea: recursive approach</a:t>
            </a:r>
            <a:r>
              <a:rPr lang="en-GB" sz="2000" b="1" i="1" dirty="0">
                <a:solidFill>
                  <a:srgbClr val="3333CC"/>
                </a:solidFill>
              </a:rPr>
              <a:t> 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dirty="0">
                <a:solidFill>
                  <a:srgbClr val="000000"/>
                </a:solidFill>
              </a:rPr>
              <a:t>Compute filtering up to time t-1, and then include the evidence for time t (</a:t>
            </a:r>
            <a:r>
              <a:rPr lang="en-GB" sz="1800" b="1" i="1" dirty="0">
                <a:solidFill>
                  <a:srgbClr val="000000"/>
                </a:solidFill>
              </a:rPr>
              <a:t>recursive estimation</a:t>
            </a:r>
            <a:r>
              <a:rPr lang="en-GB" sz="1800" dirty="0">
                <a:solidFill>
                  <a:srgbClr val="000000"/>
                </a:solidFill>
              </a:rPr>
              <a:t>)</a:t>
            </a:r>
            <a:r>
              <a:rPr lang="ar-SA" sz="1800" dirty="0">
                <a:solidFill>
                  <a:srgbClr val="000000"/>
                </a:solidFill>
                <a:cs typeface="Times New Roman" pitchFamily="18" charset="0"/>
              </a:rPr>
              <a:t>‏</a:t>
            </a:r>
            <a:endParaRPr lang="en-GB" sz="1800" dirty="0">
              <a:solidFill>
                <a:srgbClr val="000000"/>
              </a:solidFill>
            </a:endParaRP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2000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" dur="2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2" dur="2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charRg st="124" end="1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charRg st="126" end="1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charRg st="126" end="1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charRg st="126" end="1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/>
              <a:t>Filtering </a:t>
            </a:r>
          </a:p>
        </p:txBody>
      </p:sp>
      <p:sp>
        <p:nvSpPr>
          <p:cNvPr id="107523" name="Rectangle 3"/>
          <p:cNvSpPr>
            <a:spLocks noChangeArrowheads="1"/>
          </p:cNvSpPr>
          <p:nvPr/>
        </p:nvSpPr>
        <p:spPr bwMode="auto">
          <a:xfrm>
            <a:off x="250825" y="765175"/>
            <a:ext cx="8458200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Idea: recursive approach</a:t>
            </a:r>
            <a:r>
              <a:rPr lang="en-GB" sz="2000" b="1" i="1" dirty="0">
                <a:solidFill>
                  <a:srgbClr val="3333CC"/>
                </a:solidFill>
              </a:rPr>
              <a:t> 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dirty="0">
                <a:solidFill>
                  <a:srgbClr val="000000"/>
                </a:solidFill>
              </a:rPr>
              <a:t>Compute filtering up to time t-1, and then include the evidence for time t (</a:t>
            </a:r>
            <a:r>
              <a:rPr lang="en-GB" sz="1800" b="1" i="1" dirty="0">
                <a:solidFill>
                  <a:srgbClr val="000000"/>
                </a:solidFill>
              </a:rPr>
              <a:t>recursive estimation</a:t>
            </a:r>
            <a:r>
              <a:rPr lang="en-GB" sz="1800" dirty="0">
                <a:solidFill>
                  <a:srgbClr val="000000"/>
                </a:solidFill>
              </a:rPr>
              <a:t>)</a:t>
            </a:r>
            <a:r>
              <a:rPr lang="ar-SA" sz="1800" dirty="0">
                <a:solidFill>
                  <a:srgbClr val="000000"/>
                </a:solidFill>
                <a:cs typeface="Times New Roman" pitchFamily="18" charset="0"/>
              </a:rPr>
              <a:t>‏</a:t>
            </a:r>
            <a:endParaRPr lang="en-GB" sz="1800" dirty="0">
              <a:solidFill>
                <a:srgbClr val="000000"/>
              </a:solidFill>
            </a:endParaRP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b="1" i="1" dirty="0" smtClean="0">
                <a:solidFill>
                  <a:srgbClr val="000000"/>
                </a:solidFill>
              </a:rPr>
              <a:t>P</a:t>
            </a:r>
            <a:r>
              <a:rPr lang="en-GB" sz="2000" i="1" dirty="0" smtClean="0">
                <a:solidFill>
                  <a:srgbClr val="000000"/>
                </a:solidFill>
              </a:rPr>
              <a:t>(</a:t>
            </a:r>
            <a:r>
              <a:rPr lang="en-GB" sz="2000" b="1" i="1" dirty="0" err="1" smtClean="0">
                <a:solidFill>
                  <a:srgbClr val="000000"/>
                </a:solidFill>
              </a:rPr>
              <a:t>X</a:t>
            </a:r>
            <a:r>
              <a:rPr lang="en-GB" sz="2000" i="1" baseline="-25000" dirty="0" err="1" smtClean="0">
                <a:solidFill>
                  <a:srgbClr val="000000"/>
                </a:solidFill>
              </a:rPr>
              <a:t>t</a:t>
            </a:r>
            <a:r>
              <a:rPr lang="en-GB" sz="2000" i="1" baseline="-25000" dirty="0" smtClean="0">
                <a:solidFill>
                  <a:srgbClr val="000000"/>
                </a:solidFill>
              </a:rPr>
              <a:t> </a:t>
            </a:r>
            <a:r>
              <a:rPr lang="en-GB" sz="2000" b="1" i="1" dirty="0" smtClean="0">
                <a:solidFill>
                  <a:srgbClr val="000000"/>
                </a:solidFill>
              </a:rPr>
              <a:t>|</a:t>
            </a:r>
            <a:r>
              <a:rPr lang="en-GB" sz="2000" dirty="0" smtClean="0">
                <a:solidFill>
                  <a:srgbClr val="000000"/>
                </a:solidFill>
              </a:rPr>
              <a:t> </a:t>
            </a:r>
            <a:r>
              <a:rPr lang="en-GB" sz="2000" b="1" i="1" dirty="0">
                <a:solidFill>
                  <a:srgbClr val="000000"/>
                </a:solidFill>
              </a:rPr>
              <a:t>e</a:t>
            </a:r>
            <a:r>
              <a:rPr lang="en-GB" sz="2000" i="1" baseline="-25000" dirty="0">
                <a:solidFill>
                  <a:srgbClr val="000000"/>
                </a:solidFill>
              </a:rPr>
              <a:t>0:t</a:t>
            </a:r>
            <a:r>
              <a:rPr lang="en-GB" sz="2000" i="1" dirty="0">
                <a:solidFill>
                  <a:srgbClr val="000000"/>
                </a:solidFill>
              </a:rPr>
              <a:t>) = </a:t>
            </a:r>
            <a:r>
              <a:rPr lang="en-GB" sz="2000" b="1" i="1" dirty="0" smtClean="0">
                <a:solidFill>
                  <a:srgbClr val="000000"/>
                </a:solidFill>
              </a:rPr>
              <a:t>P</a:t>
            </a:r>
            <a:r>
              <a:rPr lang="en-GB" sz="2000" i="1" dirty="0" smtClean="0">
                <a:solidFill>
                  <a:srgbClr val="000000"/>
                </a:solidFill>
              </a:rPr>
              <a:t>(</a:t>
            </a:r>
            <a:r>
              <a:rPr lang="en-GB" sz="2000" b="1" i="1" dirty="0" err="1" smtClean="0">
                <a:solidFill>
                  <a:srgbClr val="000000"/>
                </a:solidFill>
              </a:rPr>
              <a:t>X</a:t>
            </a:r>
            <a:r>
              <a:rPr lang="en-GB" sz="2000" i="1" baseline="-25000" dirty="0" err="1" smtClean="0">
                <a:solidFill>
                  <a:srgbClr val="000000"/>
                </a:solidFill>
              </a:rPr>
              <a:t>t</a:t>
            </a:r>
            <a:r>
              <a:rPr lang="en-GB" sz="2000" b="1" i="1" dirty="0" smtClean="0">
                <a:solidFill>
                  <a:srgbClr val="000000"/>
                </a:solidFill>
              </a:rPr>
              <a:t> |</a:t>
            </a:r>
            <a:r>
              <a:rPr lang="en-GB" sz="2000" dirty="0" smtClean="0">
                <a:solidFill>
                  <a:srgbClr val="000000"/>
                </a:solidFill>
              </a:rPr>
              <a:t> </a:t>
            </a:r>
            <a:r>
              <a:rPr lang="en-GB" sz="2000" b="1" i="1" dirty="0">
                <a:solidFill>
                  <a:srgbClr val="000000"/>
                </a:solidFill>
              </a:rPr>
              <a:t>e</a:t>
            </a:r>
            <a:r>
              <a:rPr lang="en-GB" sz="2000" i="1" baseline="-25000" dirty="0">
                <a:solidFill>
                  <a:srgbClr val="000000"/>
                </a:solidFill>
              </a:rPr>
              <a:t>0:t-1</a:t>
            </a:r>
            <a:r>
              <a:rPr lang="en-GB" sz="2000" dirty="0">
                <a:solidFill>
                  <a:srgbClr val="000000"/>
                </a:solidFill>
              </a:rPr>
              <a:t>,</a:t>
            </a:r>
            <a:r>
              <a:rPr lang="en-GB" sz="2000" b="1" i="1" dirty="0">
                <a:solidFill>
                  <a:srgbClr val="000000"/>
                </a:solidFill>
              </a:rPr>
              <a:t>e</a:t>
            </a:r>
            <a:r>
              <a:rPr lang="en-GB" sz="2000" i="1" baseline="-25000" dirty="0">
                <a:solidFill>
                  <a:srgbClr val="000000"/>
                </a:solidFill>
              </a:rPr>
              <a:t>t</a:t>
            </a:r>
            <a:r>
              <a:rPr lang="en-GB" sz="2000" b="1" dirty="0">
                <a:solidFill>
                  <a:srgbClr val="000000"/>
                </a:solidFill>
              </a:rPr>
              <a:t> </a:t>
            </a:r>
            <a:r>
              <a:rPr lang="en-GB" sz="2000" i="1" dirty="0">
                <a:solidFill>
                  <a:srgbClr val="000000"/>
                </a:solidFill>
              </a:rPr>
              <a:t>)     </a:t>
            </a:r>
            <a:r>
              <a:rPr lang="en-GB" sz="2000" dirty="0">
                <a:solidFill>
                  <a:srgbClr val="000000"/>
                </a:solidFill>
              </a:rPr>
              <a:t>dividing up the evidence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    = </a:t>
            </a:r>
            <a:r>
              <a:rPr lang="en-GB" sz="2000" i="1" dirty="0">
                <a:solidFill>
                  <a:srgbClr val="000000"/>
                </a:solidFill>
                <a:cs typeface="Times New Roman" pitchFamily="18" charset="0"/>
              </a:rPr>
              <a:t>α</a:t>
            </a:r>
            <a:r>
              <a:rPr lang="en-GB" sz="20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000" b="1" i="1" dirty="0">
                <a:solidFill>
                  <a:srgbClr val="000000"/>
                </a:solidFill>
              </a:rPr>
              <a:t>P</a:t>
            </a:r>
            <a:r>
              <a:rPr lang="en-GB" sz="2000" i="1" dirty="0">
                <a:solidFill>
                  <a:srgbClr val="000000"/>
                </a:solidFill>
              </a:rPr>
              <a:t>(</a:t>
            </a:r>
            <a:r>
              <a:rPr lang="en-GB" sz="2000" b="1" i="1" dirty="0">
                <a:solidFill>
                  <a:srgbClr val="000000"/>
                </a:solidFill>
              </a:rPr>
              <a:t>e</a:t>
            </a:r>
            <a:r>
              <a:rPr lang="en-GB" sz="2000" i="1" baseline="-25000" dirty="0">
                <a:solidFill>
                  <a:srgbClr val="000000"/>
                </a:solidFill>
              </a:rPr>
              <a:t>t</a:t>
            </a:r>
            <a:r>
              <a:rPr lang="en-GB" sz="2000" b="1" i="1" dirty="0">
                <a:solidFill>
                  <a:srgbClr val="000000"/>
                </a:solidFill>
              </a:rPr>
              <a:t> </a:t>
            </a:r>
            <a:r>
              <a:rPr lang="en-GB" sz="2000" dirty="0">
                <a:solidFill>
                  <a:srgbClr val="000000"/>
                </a:solidFill>
              </a:rPr>
              <a:t>| </a:t>
            </a:r>
            <a:r>
              <a:rPr lang="en-GB" sz="2000" b="1" i="1" dirty="0" err="1">
                <a:solidFill>
                  <a:srgbClr val="000000"/>
                </a:solidFill>
              </a:rPr>
              <a:t>X</a:t>
            </a:r>
            <a:r>
              <a:rPr lang="en-GB" sz="2000" i="1" baseline="-25000" dirty="0" err="1">
                <a:solidFill>
                  <a:srgbClr val="000000"/>
                </a:solidFill>
              </a:rPr>
              <a:t>t</a:t>
            </a:r>
            <a:r>
              <a:rPr lang="en-GB" sz="2000" dirty="0">
                <a:solidFill>
                  <a:srgbClr val="000000"/>
                </a:solidFill>
              </a:rPr>
              <a:t>, </a:t>
            </a:r>
            <a:r>
              <a:rPr lang="en-GB" sz="2000" b="1" i="1" dirty="0">
                <a:solidFill>
                  <a:srgbClr val="000000"/>
                </a:solidFill>
              </a:rPr>
              <a:t>e</a:t>
            </a:r>
            <a:r>
              <a:rPr lang="en-GB" sz="2000" i="1" baseline="-25000" dirty="0">
                <a:solidFill>
                  <a:srgbClr val="000000"/>
                </a:solidFill>
              </a:rPr>
              <a:t>0:t-1</a:t>
            </a:r>
            <a:r>
              <a:rPr lang="en-GB" sz="2000" b="1" dirty="0">
                <a:solidFill>
                  <a:srgbClr val="000000"/>
                </a:solidFill>
              </a:rPr>
              <a:t> </a:t>
            </a:r>
            <a:r>
              <a:rPr lang="en-GB" sz="2000" i="1" dirty="0">
                <a:solidFill>
                  <a:srgbClr val="000000"/>
                </a:solidFill>
              </a:rPr>
              <a:t>) </a:t>
            </a:r>
            <a:r>
              <a:rPr lang="en-GB" sz="2000" b="1" i="1" dirty="0">
                <a:solidFill>
                  <a:srgbClr val="000000"/>
                </a:solidFill>
              </a:rPr>
              <a:t>P</a:t>
            </a:r>
            <a:r>
              <a:rPr lang="en-GB" sz="2000" i="1" dirty="0">
                <a:solidFill>
                  <a:srgbClr val="000000"/>
                </a:solidFill>
              </a:rPr>
              <a:t>(</a:t>
            </a:r>
            <a:r>
              <a:rPr lang="en-GB" sz="2000" b="1" i="1" dirty="0" err="1">
                <a:solidFill>
                  <a:srgbClr val="000000"/>
                </a:solidFill>
              </a:rPr>
              <a:t>X</a:t>
            </a:r>
            <a:r>
              <a:rPr lang="en-GB" sz="2000" i="1" baseline="-25000" dirty="0" err="1">
                <a:solidFill>
                  <a:srgbClr val="000000"/>
                </a:solidFill>
              </a:rPr>
              <a:t>t</a:t>
            </a:r>
            <a:r>
              <a:rPr lang="en-GB" sz="2000" i="1" baseline="-25000" dirty="0">
                <a:solidFill>
                  <a:srgbClr val="000000"/>
                </a:solidFill>
              </a:rPr>
              <a:t> </a:t>
            </a:r>
            <a:r>
              <a:rPr lang="en-GB" sz="2000" dirty="0">
                <a:solidFill>
                  <a:srgbClr val="000000"/>
                </a:solidFill>
              </a:rPr>
              <a:t>| </a:t>
            </a:r>
            <a:r>
              <a:rPr lang="en-GB" sz="2000" b="1" i="1" dirty="0">
                <a:solidFill>
                  <a:srgbClr val="000000"/>
                </a:solidFill>
              </a:rPr>
              <a:t>e</a:t>
            </a:r>
            <a:r>
              <a:rPr lang="en-GB" sz="2000" i="1" baseline="-25000" dirty="0">
                <a:solidFill>
                  <a:srgbClr val="000000"/>
                </a:solidFill>
              </a:rPr>
              <a:t>0:t-1</a:t>
            </a:r>
            <a:r>
              <a:rPr lang="en-GB" sz="2000" b="1" dirty="0">
                <a:solidFill>
                  <a:srgbClr val="000000"/>
                </a:solidFill>
              </a:rPr>
              <a:t> </a:t>
            </a:r>
            <a:r>
              <a:rPr lang="en-GB" sz="2000" i="1" dirty="0">
                <a:solidFill>
                  <a:srgbClr val="000000"/>
                </a:solidFill>
              </a:rPr>
              <a:t>)  </a:t>
            </a:r>
            <a:r>
              <a:rPr lang="en-GB" sz="2000" b="1" dirty="0">
                <a:solidFill>
                  <a:srgbClr val="FF3300"/>
                </a:solidFill>
              </a:rPr>
              <a:t>WHY?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    = </a:t>
            </a:r>
            <a:r>
              <a:rPr lang="en-GB" sz="2000" i="1" dirty="0">
                <a:solidFill>
                  <a:srgbClr val="000000"/>
                </a:solidFill>
                <a:cs typeface="Times New Roman" pitchFamily="18" charset="0"/>
              </a:rPr>
              <a:t>α</a:t>
            </a:r>
            <a:r>
              <a:rPr lang="en-GB" sz="2000" dirty="0">
                <a:solidFill>
                  <a:srgbClr val="000000"/>
                </a:solidFill>
              </a:rPr>
              <a:t> </a:t>
            </a:r>
            <a:r>
              <a:rPr lang="en-GB" sz="2000" b="1" i="1" dirty="0">
                <a:solidFill>
                  <a:srgbClr val="000000"/>
                </a:solidFill>
              </a:rPr>
              <a:t>P</a:t>
            </a:r>
            <a:r>
              <a:rPr lang="en-GB" sz="2000" i="1" dirty="0">
                <a:solidFill>
                  <a:srgbClr val="000000"/>
                </a:solidFill>
              </a:rPr>
              <a:t>(</a:t>
            </a:r>
            <a:r>
              <a:rPr lang="en-GB" sz="2000" b="1" i="1" dirty="0">
                <a:solidFill>
                  <a:srgbClr val="000000"/>
                </a:solidFill>
              </a:rPr>
              <a:t>e</a:t>
            </a:r>
            <a:r>
              <a:rPr lang="en-GB" sz="2000" i="1" baseline="-25000" dirty="0">
                <a:solidFill>
                  <a:srgbClr val="000000"/>
                </a:solidFill>
              </a:rPr>
              <a:t>t</a:t>
            </a:r>
            <a:r>
              <a:rPr lang="en-GB" sz="2000" b="1" i="1" dirty="0">
                <a:solidFill>
                  <a:srgbClr val="000000"/>
                </a:solidFill>
              </a:rPr>
              <a:t> </a:t>
            </a:r>
            <a:r>
              <a:rPr lang="en-GB" sz="2000" dirty="0">
                <a:solidFill>
                  <a:srgbClr val="000000"/>
                </a:solidFill>
              </a:rPr>
              <a:t>| </a:t>
            </a:r>
            <a:r>
              <a:rPr lang="en-GB" sz="2000" b="1" i="1" dirty="0" err="1">
                <a:solidFill>
                  <a:srgbClr val="000000"/>
                </a:solidFill>
              </a:rPr>
              <a:t>X</a:t>
            </a:r>
            <a:r>
              <a:rPr lang="en-GB" sz="2000" i="1" baseline="-25000" dirty="0" err="1">
                <a:solidFill>
                  <a:srgbClr val="000000"/>
                </a:solidFill>
              </a:rPr>
              <a:t>t</a:t>
            </a:r>
            <a:r>
              <a:rPr lang="en-GB" sz="2000" i="1" dirty="0">
                <a:solidFill>
                  <a:srgbClr val="000000"/>
                </a:solidFill>
              </a:rPr>
              <a:t>) </a:t>
            </a:r>
            <a:r>
              <a:rPr lang="en-GB" sz="2000" b="1" i="1" dirty="0">
                <a:solidFill>
                  <a:srgbClr val="000000"/>
                </a:solidFill>
              </a:rPr>
              <a:t>P</a:t>
            </a:r>
            <a:r>
              <a:rPr lang="en-GB" sz="2000" i="1" dirty="0">
                <a:solidFill>
                  <a:srgbClr val="000000"/>
                </a:solidFill>
              </a:rPr>
              <a:t>(</a:t>
            </a:r>
            <a:r>
              <a:rPr lang="en-GB" sz="2000" b="1" i="1" dirty="0" err="1">
                <a:solidFill>
                  <a:srgbClr val="000000"/>
                </a:solidFill>
              </a:rPr>
              <a:t>X</a:t>
            </a:r>
            <a:r>
              <a:rPr lang="en-GB" sz="2000" i="1" baseline="-25000" dirty="0" err="1">
                <a:solidFill>
                  <a:srgbClr val="000000"/>
                </a:solidFill>
              </a:rPr>
              <a:t>t</a:t>
            </a:r>
            <a:r>
              <a:rPr lang="en-GB" sz="2000" dirty="0">
                <a:solidFill>
                  <a:srgbClr val="000000"/>
                </a:solidFill>
              </a:rPr>
              <a:t> | </a:t>
            </a:r>
            <a:r>
              <a:rPr lang="en-GB" sz="2000" b="1" i="1" dirty="0">
                <a:solidFill>
                  <a:srgbClr val="000000"/>
                </a:solidFill>
              </a:rPr>
              <a:t>e</a:t>
            </a:r>
            <a:r>
              <a:rPr lang="en-GB" sz="2000" i="1" baseline="-25000" dirty="0">
                <a:solidFill>
                  <a:srgbClr val="000000"/>
                </a:solidFill>
              </a:rPr>
              <a:t>0:t-1</a:t>
            </a:r>
            <a:r>
              <a:rPr lang="en-GB" sz="2000" b="1" dirty="0">
                <a:solidFill>
                  <a:srgbClr val="000000"/>
                </a:solidFill>
              </a:rPr>
              <a:t> </a:t>
            </a:r>
            <a:r>
              <a:rPr lang="en-GB" sz="2000" i="1" dirty="0">
                <a:solidFill>
                  <a:srgbClr val="000000"/>
                </a:solidFill>
              </a:rPr>
              <a:t>)  </a:t>
            </a:r>
            <a:r>
              <a:rPr lang="en-GB" sz="2000" b="1" dirty="0">
                <a:solidFill>
                  <a:srgbClr val="FF3300"/>
                </a:solidFill>
              </a:rPr>
              <a:t>WHY?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2000" dirty="0">
              <a:solidFill>
                <a:srgbClr val="000000"/>
              </a:solidFill>
              <a:cs typeface="Times New Roman" pitchFamily="18" charset="0"/>
            </a:endParaRP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2000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07524" name="AutoShape 4"/>
          <p:cNvSpPr>
            <a:spLocks noChangeArrowheads="1"/>
          </p:cNvSpPr>
          <p:nvPr/>
        </p:nvSpPr>
        <p:spPr bwMode="auto">
          <a:xfrm>
            <a:off x="3924300" y="4005263"/>
            <a:ext cx="3600450" cy="647700"/>
          </a:xfrm>
          <a:prstGeom prst="wedgeRectCallout">
            <a:avLst>
              <a:gd name="adj1" fmla="val -88361"/>
              <a:gd name="adj2" fmla="val -158333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One step prediction of current state given evidence up to </a:t>
            </a:r>
            <a:r>
              <a:rPr lang="en-GB" sz="1800" i="1">
                <a:solidFill>
                  <a:srgbClr val="000000"/>
                </a:solidFill>
              </a:rPr>
              <a:t>t-1</a:t>
            </a:r>
          </a:p>
        </p:txBody>
      </p:sp>
      <p:sp>
        <p:nvSpPr>
          <p:cNvPr id="107525" name="AutoShape 5"/>
          <p:cNvSpPr>
            <a:spLocks noChangeArrowheads="1"/>
          </p:cNvSpPr>
          <p:nvPr/>
        </p:nvSpPr>
        <p:spPr bwMode="auto">
          <a:xfrm>
            <a:off x="611188" y="4437063"/>
            <a:ext cx="3024187" cy="647700"/>
          </a:xfrm>
          <a:prstGeom prst="wedgeRectCallout">
            <a:avLst>
              <a:gd name="adj1" fmla="val -26273"/>
              <a:gd name="adj2" fmla="val -245833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</a:rPr>
              <a:t>Inclusion of new evidence: </a:t>
            </a:r>
            <a:r>
              <a:rPr lang="en-GB" sz="1600" b="1">
                <a:solidFill>
                  <a:srgbClr val="000000"/>
                </a:solidFill>
              </a:rPr>
              <a:t>this is available from..</a:t>
            </a:r>
          </a:p>
        </p:txBody>
      </p:sp>
      <p:sp>
        <p:nvSpPr>
          <p:cNvPr id="107526" name="Rectangle 6"/>
          <p:cNvSpPr>
            <a:spLocks noChangeArrowheads="1"/>
          </p:cNvSpPr>
          <p:nvPr/>
        </p:nvSpPr>
        <p:spPr bwMode="auto">
          <a:xfrm>
            <a:off x="323850" y="5300663"/>
            <a:ext cx="8458200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So we only need to compute</a:t>
            </a:r>
            <a:r>
              <a:rPr lang="en-GB" sz="2000" b="1" i="1">
                <a:solidFill>
                  <a:srgbClr val="3333CC"/>
                </a:solidFill>
              </a:rPr>
              <a:t> P</a:t>
            </a:r>
            <a:r>
              <a:rPr lang="en-GB" sz="2000" i="1">
                <a:solidFill>
                  <a:srgbClr val="3333CC"/>
                </a:solidFill>
              </a:rPr>
              <a:t>(</a:t>
            </a:r>
            <a:r>
              <a:rPr lang="en-GB" sz="2000" b="1" i="1">
                <a:solidFill>
                  <a:srgbClr val="3333CC"/>
                </a:solidFill>
              </a:rPr>
              <a:t>X</a:t>
            </a:r>
            <a:r>
              <a:rPr lang="en-GB" sz="2000" i="1" baseline="-25000">
                <a:solidFill>
                  <a:srgbClr val="3333CC"/>
                </a:solidFill>
              </a:rPr>
              <a:t>t</a:t>
            </a:r>
            <a:r>
              <a:rPr lang="en-GB" sz="2000">
                <a:solidFill>
                  <a:srgbClr val="3333CC"/>
                </a:solidFill>
              </a:rPr>
              <a:t> | </a:t>
            </a:r>
            <a:r>
              <a:rPr lang="en-GB" sz="2000" b="1" i="1">
                <a:solidFill>
                  <a:srgbClr val="3333CC"/>
                </a:solidFill>
              </a:rPr>
              <a:t>e</a:t>
            </a:r>
            <a:r>
              <a:rPr lang="en-GB" sz="2000" i="1" baseline="-25000">
                <a:solidFill>
                  <a:srgbClr val="3333CC"/>
                </a:solidFill>
              </a:rPr>
              <a:t>0:t-1</a:t>
            </a:r>
            <a:r>
              <a:rPr lang="en-GB" sz="2000" b="1">
                <a:solidFill>
                  <a:srgbClr val="3333CC"/>
                </a:solidFill>
              </a:rPr>
              <a:t> </a:t>
            </a:r>
            <a:r>
              <a:rPr lang="en-GB" sz="2000" i="1">
                <a:solidFill>
                  <a:srgbClr val="3333CC"/>
                </a:solidFill>
              </a:rPr>
              <a:t>)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2000" i="1">
              <a:solidFill>
                <a:srgbClr val="3333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charRg st="124" end="1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charRg st="187" end="27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charRg st="278" end="27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charRg st="278" end="27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/>
              <a:t>Filtering </a:t>
            </a:r>
          </a:p>
        </p:txBody>
      </p:sp>
      <p:sp>
        <p:nvSpPr>
          <p:cNvPr id="109571" name="Rectangle 3"/>
          <p:cNvSpPr>
            <a:spLocks noChangeArrowheads="1"/>
          </p:cNvSpPr>
          <p:nvPr/>
        </p:nvSpPr>
        <p:spPr bwMode="auto">
          <a:xfrm>
            <a:off x="179388" y="692150"/>
            <a:ext cx="8458200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Compute </a:t>
            </a:r>
            <a:r>
              <a:rPr lang="en-GB" sz="2000" b="1" i="1" dirty="0">
                <a:solidFill>
                  <a:srgbClr val="3333CC"/>
                </a:solidFill>
              </a:rPr>
              <a:t> P</a:t>
            </a:r>
            <a:r>
              <a:rPr lang="en-GB" sz="2000" i="1" dirty="0">
                <a:solidFill>
                  <a:srgbClr val="3333CC"/>
                </a:solidFill>
              </a:rPr>
              <a:t>(</a:t>
            </a:r>
            <a:r>
              <a:rPr lang="en-GB" sz="2000" b="1" i="1" dirty="0" err="1">
                <a:solidFill>
                  <a:srgbClr val="3333CC"/>
                </a:solidFill>
              </a:rPr>
              <a:t>X</a:t>
            </a:r>
            <a:r>
              <a:rPr lang="en-GB" sz="2000" i="1" baseline="-25000" dirty="0" err="1">
                <a:solidFill>
                  <a:srgbClr val="3333CC"/>
                </a:solidFill>
              </a:rPr>
              <a:t>t</a:t>
            </a:r>
            <a:r>
              <a:rPr lang="en-GB" sz="2000" dirty="0">
                <a:solidFill>
                  <a:srgbClr val="3333CC"/>
                </a:solidFill>
              </a:rPr>
              <a:t> | </a:t>
            </a:r>
            <a:r>
              <a:rPr lang="en-GB" sz="2000" b="1" i="1" dirty="0">
                <a:solidFill>
                  <a:srgbClr val="3333CC"/>
                </a:solidFill>
              </a:rPr>
              <a:t>e</a:t>
            </a:r>
            <a:r>
              <a:rPr lang="en-GB" sz="2000" i="1" baseline="-25000" dirty="0">
                <a:solidFill>
                  <a:srgbClr val="3333CC"/>
                </a:solidFill>
              </a:rPr>
              <a:t>0:t-1</a:t>
            </a:r>
            <a:r>
              <a:rPr lang="en-GB" sz="2000" b="1" dirty="0">
                <a:solidFill>
                  <a:srgbClr val="3333CC"/>
                </a:solidFill>
              </a:rPr>
              <a:t> </a:t>
            </a:r>
            <a:r>
              <a:rPr lang="en-GB" sz="2000" i="1" dirty="0">
                <a:solidFill>
                  <a:srgbClr val="3333CC"/>
                </a:solidFill>
              </a:rPr>
              <a:t>)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b="1" i="1" dirty="0">
                <a:solidFill>
                  <a:srgbClr val="000000"/>
                </a:solidFill>
              </a:rPr>
              <a:t>P</a:t>
            </a:r>
            <a:r>
              <a:rPr lang="en-GB" sz="1800" i="1" dirty="0">
                <a:solidFill>
                  <a:srgbClr val="000000"/>
                </a:solidFill>
              </a:rPr>
              <a:t>(</a:t>
            </a:r>
            <a:r>
              <a:rPr lang="en-GB" sz="1800" b="1" i="1" dirty="0" err="1">
                <a:solidFill>
                  <a:srgbClr val="000000"/>
                </a:solidFill>
              </a:rPr>
              <a:t>X</a:t>
            </a:r>
            <a:r>
              <a:rPr lang="en-GB" sz="1800" i="1" baseline="-25000" dirty="0" err="1">
                <a:solidFill>
                  <a:srgbClr val="000000"/>
                </a:solidFill>
              </a:rPr>
              <a:t>t</a:t>
            </a:r>
            <a:r>
              <a:rPr lang="en-GB" sz="1800" dirty="0">
                <a:solidFill>
                  <a:srgbClr val="000000"/>
                </a:solidFill>
              </a:rPr>
              <a:t> | </a:t>
            </a:r>
            <a:r>
              <a:rPr lang="en-GB" sz="1800" b="1" i="1" dirty="0">
                <a:solidFill>
                  <a:srgbClr val="000000"/>
                </a:solidFill>
              </a:rPr>
              <a:t>e</a:t>
            </a:r>
            <a:r>
              <a:rPr lang="en-GB" sz="1800" i="1" baseline="-25000" dirty="0">
                <a:solidFill>
                  <a:srgbClr val="000000"/>
                </a:solidFill>
              </a:rPr>
              <a:t>0:t-1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i="1" dirty="0">
                <a:solidFill>
                  <a:srgbClr val="000000"/>
                </a:solidFill>
              </a:rPr>
              <a:t>) = </a:t>
            </a:r>
            <a:r>
              <a:rPr lang="en-GB" sz="1800" i="1" dirty="0">
                <a:solidFill>
                  <a:srgbClr val="000000"/>
                </a:solidFill>
                <a:cs typeface="Times New Roman" pitchFamily="18" charset="0"/>
              </a:rPr>
              <a:t>∑</a:t>
            </a:r>
            <a:r>
              <a:rPr lang="en-GB" sz="1800" b="1" i="1" baseline="-25000" dirty="0">
                <a:solidFill>
                  <a:srgbClr val="000000"/>
                </a:solidFill>
                <a:cs typeface="Times New Roman" pitchFamily="18" charset="0"/>
              </a:rPr>
              <a:t>x</a:t>
            </a:r>
            <a:r>
              <a:rPr lang="en-GB" sz="1800" i="1" baseline="-50000" dirty="0">
                <a:solidFill>
                  <a:srgbClr val="000000"/>
                </a:solidFill>
                <a:cs typeface="Times New Roman" pitchFamily="18" charset="0"/>
              </a:rPr>
              <a:t>t-1</a:t>
            </a:r>
            <a:r>
              <a:rPr lang="en-GB" sz="1800" i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1800" b="1" i="1" dirty="0">
                <a:solidFill>
                  <a:srgbClr val="000000"/>
                </a:solidFill>
              </a:rPr>
              <a:t>P</a:t>
            </a:r>
            <a:r>
              <a:rPr lang="en-GB" sz="1800" i="1" dirty="0">
                <a:solidFill>
                  <a:srgbClr val="000000"/>
                </a:solidFill>
              </a:rPr>
              <a:t>(</a:t>
            </a:r>
            <a:r>
              <a:rPr lang="en-GB" sz="1800" b="1" i="1" dirty="0" err="1">
                <a:solidFill>
                  <a:srgbClr val="000000"/>
                </a:solidFill>
              </a:rPr>
              <a:t>X</a:t>
            </a:r>
            <a:r>
              <a:rPr lang="en-GB" sz="1800" i="1" baseline="-25000" dirty="0" err="1">
                <a:solidFill>
                  <a:srgbClr val="000000"/>
                </a:solidFill>
              </a:rPr>
              <a:t>t</a:t>
            </a:r>
            <a:r>
              <a:rPr lang="en-GB" sz="1800" dirty="0">
                <a:solidFill>
                  <a:srgbClr val="000000"/>
                </a:solidFill>
              </a:rPr>
              <a:t>, </a:t>
            </a:r>
            <a:r>
              <a:rPr lang="en-GB" sz="1800" b="1" i="1" dirty="0">
                <a:solidFill>
                  <a:srgbClr val="000000"/>
                </a:solidFill>
              </a:rPr>
              <a:t>x</a:t>
            </a:r>
            <a:r>
              <a:rPr lang="en-GB" sz="1800" i="1" baseline="-25000" dirty="0">
                <a:solidFill>
                  <a:srgbClr val="000000"/>
                </a:solidFill>
              </a:rPr>
              <a:t>t-1 </a:t>
            </a:r>
            <a:r>
              <a:rPr lang="en-GB" sz="1800" b="1" i="1" dirty="0">
                <a:solidFill>
                  <a:srgbClr val="000000"/>
                </a:solidFill>
              </a:rPr>
              <a:t>|e</a:t>
            </a:r>
            <a:r>
              <a:rPr lang="en-GB" sz="1800" i="1" baseline="-25000" dirty="0">
                <a:solidFill>
                  <a:srgbClr val="000000"/>
                </a:solidFill>
              </a:rPr>
              <a:t>0:t-1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i="1" dirty="0">
                <a:solidFill>
                  <a:srgbClr val="000000"/>
                </a:solidFill>
              </a:rPr>
              <a:t>) = </a:t>
            </a:r>
            <a:r>
              <a:rPr lang="en-GB" sz="1800" i="1" dirty="0">
                <a:solidFill>
                  <a:srgbClr val="000000"/>
                </a:solidFill>
                <a:cs typeface="Times New Roman" pitchFamily="18" charset="0"/>
              </a:rPr>
              <a:t>∑</a:t>
            </a:r>
            <a:r>
              <a:rPr lang="en-GB" sz="1800" i="1" baseline="-25000" dirty="0">
                <a:solidFill>
                  <a:srgbClr val="000000"/>
                </a:solidFill>
                <a:cs typeface="Times New Roman" pitchFamily="18" charset="0"/>
              </a:rPr>
              <a:t>x</a:t>
            </a:r>
            <a:r>
              <a:rPr lang="en-GB" sz="1800" i="1" baseline="-50000" dirty="0">
                <a:solidFill>
                  <a:srgbClr val="000000"/>
                </a:solidFill>
                <a:cs typeface="Times New Roman" pitchFamily="18" charset="0"/>
              </a:rPr>
              <a:t>t-1</a:t>
            </a:r>
            <a:r>
              <a:rPr lang="en-GB" sz="1800" i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1800" b="1" i="1" dirty="0">
                <a:solidFill>
                  <a:srgbClr val="000000"/>
                </a:solidFill>
              </a:rPr>
              <a:t>P</a:t>
            </a:r>
            <a:r>
              <a:rPr lang="en-GB" sz="1800" i="1" dirty="0">
                <a:solidFill>
                  <a:srgbClr val="000000"/>
                </a:solidFill>
              </a:rPr>
              <a:t>(</a:t>
            </a:r>
            <a:r>
              <a:rPr lang="en-GB" sz="1800" b="1" i="1" dirty="0" err="1">
                <a:solidFill>
                  <a:srgbClr val="000000"/>
                </a:solidFill>
              </a:rPr>
              <a:t>X</a:t>
            </a:r>
            <a:r>
              <a:rPr lang="en-GB" sz="1800" i="1" baseline="-25000" dirty="0" err="1">
                <a:solidFill>
                  <a:srgbClr val="000000"/>
                </a:solidFill>
              </a:rPr>
              <a:t>t</a:t>
            </a:r>
            <a:r>
              <a:rPr lang="en-GB" sz="1800" dirty="0">
                <a:solidFill>
                  <a:srgbClr val="000000"/>
                </a:solidFill>
              </a:rPr>
              <a:t> | </a:t>
            </a:r>
            <a:r>
              <a:rPr lang="en-GB" sz="1800" b="1" i="1" dirty="0">
                <a:solidFill>
                  <a:srgbClr val="000000"/>
                </a:solidFill>
              </a:rPr>
              <a:t>x</a:t>
            </a:r>
            <a:r>
              <a:rPr lang="en-GB" sz="1800" i="1" baseline="-25000" dirty="0">
                <a:solidFill>
                  <a:srgbClr val="000000"/>
                </a:solidFill>
              </a:rPr>
              <a:t>t-1 </a:t>
            </a:r>
            <a:r>
              <a:rPr lang="en-GB" sz="1800" b="1" i="1" dirty="0">
                <a:solidFill>
                  <a:srgbClr val="000000"/>
                </a:solidFill>
              </a:rPr>
              <a:t>, e</a:t>
            </a:r>
            <a:r>
              <a:rPr lang="en-GB" sz="1800" i="1" baseline="-25000" dirty="0">
                <a:solidFill>
                  <a:srgbClr val="000000"/>
                </a:solidFill>
              </a:rPr>
              <a:t>0:t-1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i="1" dirty="0">
                <a:solidFill>
                  <a:srgbClr val="000000"/>
                </a:solidFill>
              </a:rPr>
              <a:t>) P(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b="1" i="1" dirty="0">
                <a:solidFill>
                  <a:srgbClr val="000000"/>
                </a:solidFill>
              </a:rPr>
              <a:t>x</a:t>
            </a:r>
            <a:r>
              <a:rPr lang="en-GB" sz="1800" i="1" baseline="-25000" dirty="0">
                <a:solidFill>
                  <a:srgbClr val="000000"/>
                </a:solidFill>
              </a:rPr>
              <a:t>t-1 </a:t>
            </a:r>
            <a:r>
              <a:rPr lang="en-GB" sz="1800" b="1" i="1" dirty="0">
                <a:solidFill>
                  <a:srgbClr val="000000"/>
                </a:solidFill>
              </a:rPr>
              <a:t>| e</a:t>
            </a:r>
            <a:r>
              <a:rPr lang="en-GB" sz="1800" i="1" baseline="-25000" dirty="0">
                <a:solidFill>
                  <a:srgbClr val="000000"/>
                </a:solidFill>
              </a:rPr>
              <a:t>0:t-1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i="1" dirty="0">
                <a:solidFill>
                  <a:srgbClr val="000000"/>
                </a:solidFill>
              </a:rPr>
              <a:t>) = 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i="1" dirty="0">
                <a:solidFill>
                  <a:srgbClr val="000000"/>
                </a:solidFill>
              </a:rPr>
              <a:t>= </a:t>
            </a:r>
            <a:r>
              <a:rPr lang="en-GB" sz="1800" i="1" dirty="0">
                <a:solidFill>
                  <a:srgbClr val="000000"/>
                </a:solidFill>
                <a:cs typeface="Times New Roman" pitchFamily="18" charset="0"/>
              </a:rPr>
              <a:t>∑</a:t>
            </a:r>
            <a:r>
              <a:rPr lang="en-GB" sz="1800" b="1" i="1" baseline="-25000" dirty="0">
                <a:solidFill>
                  <a:srgbClr val="000000"/>
                </a:solidFill>
                <a:cs typeface="Times New Roman" pitchFamily="18" charset="0"/>
              </a:rPr>
              <a:t>x</a:t>
            </a:r>
            <a:r>
              <a:rPr lang="en-GB" sz="1800" i="1" baseline="-50000" dirty="0">
                <a:solidFill>
                  <a:srgbClr val="000000"/>
                </a:solidFill>
                <a:cs typeface="Times New Roman" pitchFamily="18" charset="0"/>
              </a:rPr>
              <a:t>t-1</a:t>
            </a:r>
            <a:r>
              <a:rPr lang="en-GB" sz="1800" i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1800" b="1" i="1" dirty="0">
                <a:solidFill>
                  <a:srgbClr val="000000"/>
                </a:solidFill>
              </a:rPr>
              <a:t>P</a:t>
            </a:r>
            <a:r>
              <a:rPr lang="en-GB" sz="1800" i="1" dirty="0">
                <a:solidFill>
                  <a:srgbClr val="000000"/>
                </a:solidFill>
              </a:rPr>
              <a:t>(</a:t>
            </a:r>
            <a:r>
              <a:rPr lang="en-GB" sz="1800" b="1" i="1" dirty="0" err="1">
                <a:solidFill>
                  <a:srgbClr val="000000"/>
                </a:solidFill>
              </a:rPr>
              <a:t>X</a:t>
            </a:r>
            <a:r>
              <a:rPr lang="en-GB" sz="1800" i="1" baseline="-25000" dirty="0" err="1">
                <a:solidFill>
                  <a:srgbClr val="000000"/>
                </a:solidFill>
              </a:rPr>
              <a:t>t</a:t>
            </a:r>
            <a:r>
              <a:rPr lang="en-GB" sz="1800" dirty="0">
                <a:solidFill>
                  <a:srgbClr val="000000"/>
                </a:solidFill>
              </a:rPr>
              <a:t> | </a:t>
            </a:r>
            <a:r>
              <a:rPr lang="en-GB" sz="1800" b="1" i="1" dirty="0">
                <a:solidFill>
                  <a:srgbClr val="000000"/>
                </a:solidFill>
              </a:rPr>
              <a:t>x</a:t>
            </a:r>
            <a:r>
              <a:rPr lang="en-GB" sz="1800" i="1" baseline="-25000" dirty="0">
                <a:solidFill>
                  <a:srgbClr val="000000"/>
                </a:solidFill>
              </a:rPr>
              <a:t>t-1 </a:t>
            </a:r>
            <a:r>
              <a:rPr lang="en-GB" sz="1800" i="1" dirty="0">
                <a:solidFill>
                  <a:srgbClr val="000000"/>
                </a:solidFill>
              </a:rPr>
              <a:t>) P(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b="1" i="1" dirty="0">
                <a:solidFill>
                  <a:srgbClr val="000000"/>
                </a:solidFill>
              </a:rPr>
              <a:t>x</a:t>
            </a:r>
            <a:r>
              <a:rPr lang="en-GB" sz="1800" i="1" baseline="-25000" dirty="0">
                <a:solidFill>
                  <a:srgbClr val="000000"/>
                </a:solidFill>
              </a:rPr>
              <a:t>t-1 </a:t>
            </a:r>
            <a:r>
              <a:rPr lang="en-GB" sz="1800" b="1" i="1" dirty="0">
                <a:solidFill>
                  <a:srgbClr val="000000"/>
                </a:solidFill>
              </a:rPr>
              <a:t>| e</a:t>
            </a:r>
            <a:r>
              <a:rPr lang="en-GB" sz="1800" i="1" baseline="-25000" dirty="0">
                <a:solidFill>
                  <a:srgbClr val="000000"/>
                </a:solidFill>
              </a:rPr>
              <a:t>0:t-1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i="1" dirty="0">
                <a:solidFill>
                  <a:srgbClr val="000000"/>
                </a:solidFill>
              </a:rPr>
              <a:t>) </a:t>
            </a:r>
            <a:r>
              <a:rPr lang="en-GB" sz="1800" dirty="0">
                <a:solidFill>
                  <a:srgbClr val="000000"/>
                </a:solidFill>
              </a:rPr>
              <a:t>because of..</a:t>
            </a:r>
          </a:p>
        </p:txBody>
      </p:sp>
      <p:sp>
        <p:nvSpPr>
          <p:cNvPr id="109572" name="AutoShape 4"/>
          <p:cNvSpPr>
            <a:spLocks noChangeArrowheads="1"/>
          </p:cNvSpPr>
          <p:nvPr/>
        </p:nvSpPr>
        <p:spPr bwMode="auto">
          <a:xfrm>
            <a:off x="3419475" y="2276475"/>
            <a:ext cx="3600450" cy="360363"/>
          </a:xfrm>
          <a:prstGeom prst="wedgeRectCallout">
            <a:avLst>
              <a:gd name="adj1" fmla="val -57806"/>
              <a:gd name="adj2" fmla="val -152644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800" i="1">
              <a:solidFill>
                <a:srgbClr val="000000"/>
              </a:solidFill>
            </a:endParaRPr>
          </a:p>
        </p:txBody>
      </p:sp>
      <p:sp>
        <p:nvSpPr>
          <p:cNvPr id="109573" name="AutoShape 5"/>
          <p:cNvSpPr>
            <a:spLocks noChangeArrowheads="1"/>
          </p:cNvSpPr>
          <p:nvPr/>
        </p:nvSpPr>
        <p:spPr bwMode="auto">
          <a:xfrm>
            <a:off x="323850" y="2349500"/>
            <a:ext cx="3024188" cy="360363"/>
          </a:xfrm>
          <a:prstGeom prst="wedgeRectCallout">
            <a:avLst>
              <a:gd name="adj1" fmla="val -3176"/>
              <a:gd name="adj2" fmla="val -158370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600" b="1">
              <a:solidFill>
                <a:srgbClr val="FF3300"/>
              </a:solidFill>
            </a:endParaRPr>
          </a:p>
        </p:txBody>
      </p:sp>
      <p:sp>
        <p:nvSpPr>
          <p:cNvPr id="109574" name="Rectangle 6"/>
          <p:cNvSpPr>
            <a:spLocks noChangeArrowheads="1"/>
          </p:cNvSpPr>
          <p:nvPr/>
        </p:nvSpPr>
        <p:spPr bwMode="auto">
          <a:xfrm>
            <a:off x="250825" y="2924175"/>
            <a:ext cx="8458200" cy="865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Putting it all together, we have the desired recursive formulation </a:t>
            </a:r>
            <a:r>
              <a:rPr lang="en-GB" sz="2000" b="1" i="1" dirty="0">
                <a:solidFill>
                  <a:srgbClr val="3333CC"/>
                </a:solidFill>
              </a:rPr>
              <a:t> 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b="1" i="1" dirty="0">
                <a:solidFill>
                  <a:srgbClr val="000000"/>
                </a:solidFill>
              </a:rPr>
              <a:t> </a:t>
            </a:r>
            <a:r>
              <a:rPr lang="en-GB" sz="1800" b="1" i="1" dirty="0" smtClean="0">
                <a:solidFill>
                  <a:srgbClr val="000000"/>
                </a:solidFill>
              </a:rPr>
              <a:t>P</a:t>
            </a:r>
            <a:r>
              <a:rPr lang="en-GB" sz="1800" i="1" dirty="0" smtClean="0">
                <a:solidFill>
                  <a:srgbClr val="000000"/>
                </a:solidFill>
              </a:rPr>
              <a:t>(</a:t>
            </a:r>
            <a:r>
              <a:rPr lang="en-GB" sz="1800" b="1" i="1" dirty="0" err="1" smtClean="0">
                <a:solidFill>
                  <a:srgbClr val="000000"/>
                </a:solidFill>
              </a:rPr>
              <a:t>X</a:t>
            </a:r>
            <a:r>
              <a:rPr lang="en-GB" sz="1800" i="1" baseline="-25000" dirty="0" err="1" smtClean="0">
                <a:solidFill>
                  <a:srgbClr val="000000"/>
                </a:solidFill>
              </a:rPr>
              <a:t>t</a:t>
            </a:r>
            <a:r>
              <a:rPr lang="en-GB" sz="1800" b="1" i="1" dirty="0" smtClean="0">
                <a:solidFill>
                  <a:srgbClr val="000000"/>
                </a:solidFill>
              </a:rPr>
              <a:t> |</a:t>
            </a:r>
            <a:r>
              <a:rPr lang="en-GB" sz="1800" dirty="0" smtClean="0">
                <a:solidFill>
                  <a:srgbClr val="000000"/>
                </a:solidFill>
              </a:rPr>
              <a:t> </a:t>
            </a:r>
            <a:r>
              <a:rPr lang="en-GB" sz="1800" b="1" i="1" dirty="0">
                <a:solidFill>
                  <a:srgbClr val="000000"/>
                </a:solidFill>
              </a:rPr>
              <a:t>e</a:t>
            </a:r>
            <a:r>
              <a:rPr lang="en-GB" sz="1800" i="1" baseline="-25000" dirty="0">
                <a:solidFill>
                  <a:srgbClr val="000000"/>
                </a:solidFill>
              </a:rPr>
              <a:t>0:t</a:t>
            </a:r>
            <a:r>
              <a:rPr lang="en-GB" sz="1800" i="1" dirty="0">
                <a:solidFill>
                  <a:srgbClr val="000000"/>
                </a:solidFill>
              </a:rPr>
              <a:t>) = </a:t>
            </a:r>
            <a:r>
              <a:rPr lang="en-GB" sz="1800" i="1" dirty="0">
                <a:solidFill>
                  <a:srgbClr val="000000"/>
                </a:solidFill>
                <a:cs typeface="Times New Roman" pitchFamily="18" charset="0"/>
              </a:rPr>
              <a:t>α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b="1" i="1" dirty="0">
                <a:solidFill>
                  <a:srgbClr val="000000"/>
                </a:solidFill>
              </a:rPr>
              <a:t>P</a:t>
            </a:r>
            <a:r>
              <a:rPr lang="en-GB" sz="1800" i="1" dirty="0">
                <a:solidFill>
                  <a:srgbClr val="000000"/>
                </a:solidFill>
              </a:rPr>
              <a:t>(</a:t>
            </a:r>
            <a:r>
              <a:rPr lang="en-GB" sz="1800" b="1" i="1" dirty="0">
                <a:solidFill>
                  <a:srgbClr val="000000"/>
                </a:solidFill>
              </a:rPr>
              <a:t>e</a:t>
            </a:r>
            <a:r>
              <a:rPr lang="en-GB" sz="1800" i="1" baseline="-25000" dirty="0">
                <a:solidFill>
                  <a:srgbClr val="000000"/>
                </a:solidFill>
              </a:rPr>
              <a:t>t</a:t>
            </a:r>
            <a:r>
              <a:rPr lang="en-GB" sz="1800" b="1" i="1" dirty="0">
                <a:solidFill>
                  <a:srgbClr val="000000"/>
                </a:solidFill>
              </a:rPr>
              <a:t> </a:t>
            </a:r>
            <a:r>
              <a:rPr lang="en-GB" sz="1800" dirty="0">
                <a:solidFill>
                  <a:srgbClr val="000000"/>
                </a:solidFill>
              </a:rPr>
              <a:t>| </a:t>
            </a:r>
            <a:r>
              <a:rPr lang="en-GB" sz="1800" b="1" i="1" dirty="0" err="1">
                <a:solidFill>
                  <a:srgbClr val="000000"/>
                </a:solidFill>
              </a:rPr>
              <a:t>X</a:t>
            </a:r>
            <a:r>
              <a:rPr lang="en-GB" sz="1800" i="1" baseline="-25000" dirty="0" err="1">
                <a:solidFill>
                  <a:srgbClr val="000000"/>
                </a:solidFill>
              </a:rPr>
              <a:t>t</a:t>
            </a:r>
            <a:r>
              <a:rPr lang="en-GB" sz="1800" i="1" dirty="0">
                <a:solidFill>
                  <a:srgbClr val="000000"/>
                </a:solidFill>
              </a:rPr>
              <a:t>) </a:t>
            </a:r>
            <a:r>
              <a:rPr lang="en-GB" sz="1800" i="1" dirty="0">
                <a:solidFill>
                  <a:srgbClr val="000000"/>
                </a:solidFill>
                <a:cs typeface="Times New Roman" pitchFamily="18" charset="0"/>
              </a:rPr>
              <a:t>∑</a:t>
            </a:r>
            <a:r>
              <a:rPr lang="en-GB" sz="1800" i="1" baseline="-25000" dirty="0">
                <a:solidFill>
                  <a:srgbClr val="000000"/>
                </a:solidFill>
                <a:cs typeface="Times New Roman" pitchFamily="18" charset="0"/>
              </a:rPr>
              <a:t>x</a:t>
            </a:r>
            <a:r>
              <a:rPr lang="en-GB" sz="1800" i="1" baseline="-50000" dirty="0">
                <a:solidFill>
                  <a:srgbClr val="000000"/>
                </a:solidFill>
                <a:cs typeface="Times New Roman" pitchFamily="18" charset="0"/>
              </a:rPr>
              <a:t>t-1</a:t>
            </a:r>
            <a:r>
              <a:rPr lang="en-GB" sz="1800" i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1800" b="1" i="1" dirty="0">
                <a:solidFill>
                  <a:srgbClr val="000000"/>
                </a:solidFill>
              </a:rPr>
              <a:t>P</a:t>
            </a:r>
            <a:r>
              <a:rPr lang="en-GB" sz="1800" i="1" dirty="0">
                <a:solidFill>
                  <a:srgbClr val="000000"/>
                </a:solidFill>
              </a:rPr>
              <a:t>(</a:t>
            </a:r>
            <a:r>
              <a:rPr lang="en-GB" sz="1800" b="1" i="1" dirty="0" err="1">
                <a:solidFill>
                  <a:srgbClr val="000000"/>
                </a:solidFill>
              </a:rPr>
              <a:t>X</a:t>
            </a:r>
            <a:r>
              <a:rPr lang="en-GB" sz="1800" i="1" baseline="-25000" dirty="0" err="1">
                <a:solidFill>
                  <a:srgbClr val="000000"/>
                </a:solidFill>
              </a:rPr>
              <a:t>t</a:t>
            </a:r>
            <a:r>
              <a:rPr lang="en-GB" sz="1800" dirty="0">
                <a:solidFill>
                  <a:srgbClr val="000000"/>
                </a:solidFill>
              </a:rPr>
              <a:t> | </a:t>
            </a:r>
            <a:r>
              <a:rPr lang="en-GB" sz="1800" b="1" i="1" dirty="0">
                <a:solidFill>
                  <a:srgbClr val="000000"/>
                </a:solidFill>
              </a:rPr>
              <a:t>x</a:t>
            </a:r>
            <a:r>
              <a:rPr lang="en-GB" sz="1800" i="1" baseline="-25000" dirty="0">
                <a:solidFill>
                  <a:srgbClr val="000000"/>
                </a:solidFill>
              </a:rPr>
              <a:t>t-1 </a:t>
            </a:r>
            <a:r>
              <a:rPr lang="en-GB" sz="1800" i="1" dirty="0">
                <a:solidFill>
                  <a:srgbClr val="000000"/>
                </a:solidFill>
              </a:rPr>
              <a:t>) P(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b="1" i="1" dirty="0">
                <a:solidFill>
                  <a:srgbClr val="000000"/>
                </a:solidFill>
              </a:rPr>
              <a:t>x</a:t>
            </a:r>
            <a:r>
              <a:rPr lang="en-GB" sz="1800" i="1" baseline="-25000" dirty="0">
                <a:solidFill>
                  <a:srgbClr val="000000"/>
                </a:solidFill>
              </a:rPr>
              <a:t>t-1 </a:t>
            </a:r>
            <a:r>
              <a:rPr lang="en-GB" sz="1800" b="1" i="1" dirty="0">
                <a:solidFill>
                  <a:srgbClr val="000000"/>
                </a:solidFill>
              </a:rPr>
              <a:t>| e</a:t>
            </a:r>
            <a:r>
              <a:rPr lang="en-GB" sz="1800" i="1" baseline="-25000" dirty="0">
                <a:solidFill>
                  <a:srgbClr val="000000"/>
                </a:solidFill>
              </a:rPr>
              <a:t>0:t-1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i="1" dirty="0">
                <a:solidFill>
                  <a:srgbClr val="000000"/>
                </a:solidFill>
              </a:rPr>
              <a:t>) </a:t>
            </a:r>
          </a:p>
        </p:txBody>
      </p:sp>
      <p:sp>
        <p:nvSpPr>
          <p:cNvPr id="109575" name="Rectangle 7"/>
          <p:cNvSpPr>
            <a:spLocks noChangeArrowheads="1"/>
          </p:cNvSpPr>
          <p:nvPr/>
        </p:nvSpPr>
        <p:spPr bwMode="auto">
          <a:xfrm>
            <a:off x="179388" y="5805488"/>
            <a:ext cx="8458200" cy="747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b="1" i="1">
                <a:solidFill>
                  <a:srgbClr val="000000"/>
                </a:solidFill>
              </a:rPr>
              <a:t>P</a:t>
            </a:r>
            <a:r>
              <a:rPr lang="en-GB" sz="2000" i="1">
                <a:solidFill>
                  <a:srgbClr val="000000"/>
                </a:solidFill>
              </a:rPr>
              <a:t>(</a:t>
            </a:r>
            <a:r>
              <a:rPr lang="en-GB" sz="2000">
                <a:solidFill>
                  <a:srgbClr val="000000"/>
                </a:solidFill>
              </a:rPr>
              <a:t> </a:t>
            </a:r>
            <a:r>
              <a:rPr lang="en-GB" sz="2000" b="1" i="1">
                <a:solidFill>
                  <a:srgbClr val="000000"/>
                </a:solidFill>
              </a:rPr>
              <a:t>X</a:t>
            </a:r>
            <a:r>
              <a:rPr lang="en-GB" sz="2000" i="1" baseline="-25000">
                <a:solidFill>
                  <a:srgbClr val="000000"/>
                </a:solidFill>
              </a:rPr>
              <a:t>t-1 </a:t>
            </a:r>
            <a:r>
              <a:rPr lang="en-GB" sz="2000" b="1" i="1">
                <a:solidFill>
                  <a:srgbClr val="000000"/>
                </a:solidFill>
              </a:rPr>
              <a:t>| e</a:t>
            </a:r>
            <a:r>
              <a:rPr lang="en-GB" sz="2000" i="1" baseline="-25000">
                <a:solidFill>
                  <a:srgbClr val="000000"/>
                </a:solidFill>
              </a:rPr>
              <a:t>0:t-1</a:t>
            </a:r>
            <a:r>
              <a:rPr lang="en-GB" sz="2000" b="1">
                <a:solidFill>
                  <a:srgbClr val="000000"/>
                </a:solidFill>
              </a:rPr>
              <a:t> </a:t>
            </a:r>
            <a:r>
              <a:rPr lang="en-GB" sz="2000" i="1">
                <a:solidFill>
                  <a:srgbClr val="000000"/>
                </a:solidFill>
              </a:rPr>
              <a:t>) </a:t>
            </a:r>
            <a:r>
              <a:rPr lang="en-GB" sz="2000">
                <a:solidFill>
                  <a:srgbClr val="000000"/>
                </a:solidFill>
              </a:rPr>
              <a:t>can be seen as a message</a:t>
            </a:r>
            <a:r>
              <a:rPr lang="en-GB" sz="2000" i="1">
                <a:solidFill>
                  <a:srgbClr val="000000"/>
                </a:solidFill>
              </a:rPr>
              <a:t> f</a:t>
            </a:r>
            <a:r>
              <a:rPr lang="en-GB" sz="2000" i="1" baseline="-25000">
                <a:solidFill>
                  <a:srgbClr val="000000"/>
                </a:solidFill>
              </a:rPr>
              <a:t>0:t-1 </a:t>
            </a:r>
            <a:r>
              <a:rPr lang="en-GB" sz="2000">
                <a:solidFill>
                  <a:srgbClr val="000000"/>
                </a:solidFill>
              </a:rPr>
              <a:t>that is propagated forward along the sequence, modified by each transition and updated by each observation</a:t>
            </a:r>
          </a:p>
        </p:txBody>
      </p:sp>
      <p:sp>
        <p:nvSpPr>
          <p:cNvPr id="109576" name="AutoShape 8"/>
          <p:cNvSpPr>
            <a:spLocks noChangeArrowheads="1"/>
          </p:cNvSpPr>
          <p:nvPr/>
        </p:nvSpPr>
        <p:spPr bwMode="auto">
          <a:xfrm>
            <a:off x="5292725" y="4365625"/>
            <a:ext cx="3600450" cy="360363"/>
          </a:xfrm>
          <a:prstGeom prst="wedgeRectCallout">
            <a:avLst>
              <a:gd name="adj1" fmla="val -47662"/>
              <a:gd name="adj2" fmla="val -226653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Filtering at time </a:t>
            </a:r>
            <a:r>
              <a:rPr lang="en-GB" sz="1800" i="1">
                <a:solidFill>
                  <a:srgbClr val="000000"/>
                </a:solidFill>
              </a:rPr>
              <a:t>t-1</a:t>
            </a:r>
          </a:p>
        </p:txBody>
      </p:sp>
      <p:sp>
        <p:nvSpPr>
          <p:cNvPr id="109577" name="AutoShape 9"/>
          <p:cNvSpPr>
            <a:spLocks noChangeArrowheads="1"/>
          </p:cNvSpPr>
          <p:nvPr/>
        </p:nvSpPr>
        <p:spPr bwMode="auto">
          <a:xfrm>
            <a:off x="395288" y="4581525"/>
            <a:ext cx="3024187" cy="576263"/>
          </a:xfrm>
          <a:prstGeom prst="wedgeRectCallout">
            <a:avLst>
              <a:gd name="adj1" fmla="val 25380"/>
              <a:gd name="adj2" fmla="val -197384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</a:rPr>
              <a:t>Inclusion of new evidence</a:t>
            </a:r>
          </a:p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</a:rPr>
              <a:t>(sensor model)</a:t>
            </a:r>
            <a:r>
              <a:rPr lang="ar-SA" sz="1600">
                <a:solidFill>
                  <a:srgbClr val="000000"/>
                </a:solidFill>
                <a:cs typeface="Times New Roman" pitchFamily="18" charset="0"/>
              </a:rPr>
              <a:t>‏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09578" name="AutoShape 10"/>
          <p:cNvSpPr>
            <a:spLocks noChangeArrowheads="1"/>
          </p:cNvSpPr>
          <p:nvPr/>
        </p:nvSpPr>
        <p:spPr bwMode="auto">
          <a:xfrm>
            <a:off x="3635375" y="5013325"/>
            <a:ext cx="3600450" cy="360363"/>
          </a:xfrm>
          <a:prstGeom prst="wedgeRectCallout">
            <a:avLst>
              <a:gd name="adj1" fmla="val -45769"/>
              <a:gd name="adj2" fmla="val -418282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Propagation to time </a:t>
            </a:r>
            <a:r>
              <a:rPr lang="en-GB" sz="1800" i="1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109579" name="AutoShape 11"/>
          <p:cNvSpPr>
            <a:spLocks noChangeArrowheads="1"/>
          </p:cNvSpPr>
          <p:nvPr/>
        </p:nvSpPr>
        <p:spPr bwMode="auto">
          <a:xfrm>
            <a:off x="5508625" y="404813"/>
            <a:ext cx="3600450" cy="360362"/>
          </a:xfrm>
          <a:prstGeom prst="wedgeRectCallout">
            <a:avLst>
              <a:gd name="adj1" fmla="val -85097"/>
              <a:gd name="adj2" fmla="val 192731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800" b="1">
              <a:solidFill>
                <a:srgbClr val="FF3300"/>
              </a:solidFill>
            </a:endParaRPr>
          </a:p>
        </p:txBody>
      </p:sp>
      <p:sp>
        <p:nvSpPr>
          <p:cNvPr id="109581" name="Text Box 13"/>
          <p:cNvSpPr txBox="1">
            <a:spLocks noChangeArrowheads="1"/>
          </p:cNvSpPr>
          <p:nvPr/>
        </p:nvSpPr>
        <p:spPr bwMode="auto">
          <a:xfrm>
            <a:off x="6280150" y="-95250"/>
            <a:ext cx="95408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why?</a:t>
            </a:r>
          </a:p>
        </p:txBody>
      </p:sp>
      <p:sp>
        <p:nvSpPr>
          <p:cNvPr id="14" name="AutoShape 3"/>
          <p:cNvSpPr>
            <a:spLocks noChangeArrowheads="1"/>
          </p:cNvSpPr>
          <p:nvPr/>
        </p:nvSpPr>
        <p:spPr bwMode="auto">
          <a:xfrm>
            <a:off x="3402173" y="2272392"/>
            <a:ext cx="3600450" cy="360363"/>
          </a:xfrm>
          <a:prstGeom prst="wedgeRectCallout">
            <a:avLst>
              <a:gd name="adj1" fmla="val -57806"/>
              <a:gd name="adj2" fmla="val -152644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Filtering at time </a:t>
            </a:r>
            <a:r>
              <a:rPr lang="en-GB" sz="1800" i="1">
                <a:solidFill>
                  <a:srgbClr val="000000"/>
                </a:solidFill>
              </a:rPr>
              <a:t>t-1</a:t>
            </a:r>
          </a:p>
        </p:txBody>
      </p:sp>
      <p:sp>
        <p:nvSpPr>
          <p:cNvPr id="15" name="AutoShape 4"/>
          <p:cNvSpPr>
            <a:spLocks noChangeArrowheads="1"/>
          </p:cNvSpPr>
          <p:nvPr/>
        </p:nvSpPr>
        <p:spPr bwMode="auto">
          <a:xfrm>
            <a:off x="306548" y="2345417"/>
            <a:ext cx="3024188" cy="360363"/>
          </a:xfrm>
          <a:prstGeom prst="wedgeRectCallout">
            <a:avLst>
              <a:gd name="adj1" fmla="val -3176"/>
              <a:gd name="adj2" fmla="val -158370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b="1">
                <a:solidFill>
                  <a:srgbClr val="000000"/>
                </a:solidFill>
              </a:rPr>
              <a:t>Transition model!</a:t>
            </a:r>
          </a:p>
        </p:txBody>
      </p:sp>
      <p:sp>
        <p:nvSpPr>
          <p:cNvPr id="16" name="AutoShape 10"/>
          <p:cNvSpPr>
            <a:spLocks noChangeArrowheads="1"/>
          </p:cNvSpPr>
          <p:nvPr/>
        </p:nvSpPr>
        <p:spPr bwMode="auto">
          <a:xfrm>
            <a:off x="5491323" y="400730"/>
            <a:ext cx="3600450" cy="360362"/>
          </a:xfrm>
          <a:prstGeom prst="wedgeRectCallout">
            <a:avLst>
              <a:gd name="adj1" fmla="val -84255"/>
              <a:gd name="adj2" fmla="val 190673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Product Rule P(A,B) = P(A|B)P(B)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charRg st="123" end="17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/>
              <a:t>Filtering </a:t>
            </a: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23850" y="3500438"/>
            <a:ext cx="8458200" cy="8651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457200" indent="-457200">
              <a:lnSpc>
                <a:spcPct val="95000"/>
              </a:lnSpc>
              <a:spcBef>
                <a:spcPts val="1500"/>
              </a:spcBef>
              <a:buFont typeface="Wingdings" pitchFamily="2" charset="2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000" b="1" i="1" dirty="0" smtClean="0">
                <a:solidFill>
                  <a:srgbClr val="000000"/>
                </a:solidFill>
              </a:rPr>
              <a:t>P</a:t>
            </a:r>
            <a:r>
              <a:rPr lang="en-GB" sz="2000" i="1" dirty="0" smtClean="0">
                <a:solidFill>
                  <a:srgbClr val="000000"/>
                </a:solidFill>
              </a:rPr>
              <a:t>(</a:t>
            </a:r>
            <a:r>
              <a:rPr lang="en-GB" sz="2000" b="1" i="1" dirty="0" err="1" smtClean="0">
                <a:solidFill>
                  <a:srgbClr val="000000"/>
                </a:solidFill>
              </a:rPr>
              <a:t>X</a:t>
            </a:r>
            <a:r>
              <a:rPr lang="en-GB" sz="2000" i="1" baseline="-25000" dirty="0" err="1" smtClean="0">
                <a:solidFill>
                  <a:srgbClr val="000000"/>
                </a:solidFill>
              </a:rPr>
              <a:t>t</a:t>
            </a:r>
            <a:r>
              <a:rPr lang="en-GB" sz="2000" b="1" i="1" dirty="0" smtClean="0">
                <a:solidFill>
                  <a:srgbClr val="000000"/>
                </a:solidFill>
              </a:rPr>
              <a:t> |</a:t>
            </a:r>
            <a:r>
              <a:rPr lang="en-GB" sz="2000" dirty="0" smtClean="0">
                <a:solidFill>
                  <a:srgbClr val="000000"/>
                </a:solidFill>
              </a:rPr>
              <a:t> </a:t>
            </a:r>
            <a:r>
              <a:rPr lang="en-GB" sz="2000" b="1" i="1" dirty="0">
                <a:solidFill>
                  <a:srgbClr val="000000"/>
                </a:solidFill>
              </a:rPr>
              <a:t>e</a:t>
            </a:r>
            <a:r>
              <a:rPr lang="en-GB" sz="2000" i="1" baseline="-25000" dirty="0">
                <a:solidFill>
                  <a:srgbClr val="000000"/>
                </a:solidFill>
              </a:rPr>
              <a:t>0:t</a:t>
            </a:r>
            <a:r>
              <a:rPr lang="en-GB" sz="2000" i="1" dirty="0">
                <a:solidFill>
                  <a:srgbClr val="000000"/>
                </a:solidFill>
              </a:rPr>
              <a:t>) = </a:t>
            </a:r>
            <a:r>
              <a:rPr lang="en-GB" sz="2000" i="1" dirty="0">
                <a:solidFill>
                  <a:srgbClr val="000000"/>
                </a:solidFill>
                <a:cs typeface="Times New Roman" pitchFamily="18" charset="0"/>
              </a:rPr>
              <a:t>α</a:t>
            </a:r>
            <a:r>
              <a:rPr lang="en-GB" sz="2000" dirty="0">
                <a:solidFill>
                  <a:srgbClr val="000000"/>
                </a:solidFill>
              </a:rPr>
              <a:t> </a:t>
            </a:r>
            <a:r>
              <a:rPr lang="en-GB" sz="2000" b="1" i="1" dirty="0">
                <a:solidFill>
                  <a:srgbClr val="000000"/>
                </a:solidFill>
              </a:rPr>
              <a:t>P</a:t>
            </a:r>
            <a:r>
              <a:rPr lang="en-GB" sz="2000" i="1" dirty="0">
                <a:solidFill>
                  <a:srgbClr val="000000"/>
                </a:solidFill>
              </a:rPr>
              <a:t>(</a:t>
            </a:r>
            <a:r>
              <a:rPr lang="en-GB" sz="2000" b="1" i="1" dirty="0">
                <a:solidFill>
                  <a:srgbClr val="000000"/>
                </a:solidFill>
              </a:rPr>
              <a:t>e</a:t>
            </a:r>
            <a:r>
              <a:rPr lang="en-GB" sz="2000" i="1" baseline="-25000" dirty="0">
                <a:solidFill>
                  <a:srgbClr val="000000"/>
                </a:solidFill>
              </a:rPr>
              <a:t>t</a:t>
            </a:r>
            <a:r>
              <a:rPr lang="en-GB" sz="2000" b="1" i="1" dirty="0">
                <a:solidFill>
                  <a:srgbClr val="000000"/>
                </a:solidFill>
              </a:rPr>
              <a:t> </a:t>
            </a:r>
            <a:r>
              <a:rPr lang="en-GB" sz="2000" dirty="0">
                <a:solidFill>
                  <a:srgbClr val="000000"/>
                </a:solidFill>
              </a:rPr>
              <a:t>| </a:t>
            </a:r>
            <a:r>
              <a:rPr lang="en-GB" sz="2000" b="1" i="1" dirty="0" err="1">
                <a:solidFill>
                  <a:srgbClr val="000000"/>
                </a:solidFill>
              </a:rPr>
              <a:t>X</a:t>
            </a:r>
            <a:r>
              <a:rPr lang="en-GB" sz="2000" i="1" baseline="-25000" dirty="0" err="1">
                <a:solidFill>
                  <a:srgbClr val="000000"/>
                </a:solidFill>
              </a:rPr>
              <a:t>t</a:t>
            </a:r>
            <a:r>
              <a:rPr lang="en-GB" sz="2000" i="1" dirty="0">
                <a:solidFill>
                  <a:srgbClr val="000000"/>
                </a:solidFill>
              </a:rPr>
              <a:t>) </a:t>
            </a:r>
            <a:r>
              <a:rPr lang="en-GB" sz="2000" i="1" dirty="0">
                <a:solidFill>
                  <a:srgbClr val="000000"/>
                </a:solidFill>
                <a:cs typeface="Times New Roman" pitchFamily="18" charset="0"/>
              </a:rPr>
              <a:t>∑</a:t>
            </a:r>
            <a:r>
              <a:rPr lang="en-GB" sz="2000" i="1" baseline="-25000" dirty="0">
                <a:solidFill>
                  <a:srgbClr val="000000"/>
                </a:solidFill>
                <a:cs typeface="Times New Roman" pitchFamily="18" charset="0"/>
              </a:rPr>
              <a:t>x</a:t>
            </a:r>
            <a:r>
              <a:rPr lang="en-GB" sz="2000" i="1" baseline="-50000" dirty="0">
                <a:solidFill>
                  <a:srgbClr val="000000"/>
                </a:solidFill>
                <a:cs typeface="Times New Roman" pitchFamily="18" charset="0"/>
              </a:rPr>
              <a:t>t-1</a:t>
            </a:r>
            <a:r>
              <a:rPr lang="en-GB" sz="2000" i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000" b="1" i="1" dirty="0">
                <a:solidFill>
                  <a:srgbClr val="000000"/>
                </a:solidFill>
              </a:rPr>
              <a:t>P</a:t>
            </a:r>
            <a:r>
              <a:rPr lang="en-GB" sz="2000" i="1" dirty="0">
                <a:solidFill>
                  <a:srgbClr val="000000"/>
                </a:solidFill>
              </a:rPr>
              <a:t>(</a:t>
            </a:r>
            <a:r>
              <a:rPr lang="en-GB" sz="2000" b="1" i="1" dirty="0" err="1">
                <a:solidFill>
                  <a:srgbClr val="000000"/>
                </a:solidFill>
              </a:rPr>
              <a:t>X</a:t>
            </a:r>
            <a:r>
              <a:rPr lang="en-GB" sz="2000" i="1" baseline="-25000" dirty="0" err="1">
                <a:solidFill>
                  <a:srgbClr val="000000"/>
                </a:solidFill>
              </a:rPr>
              <a:t>t</a:t>
            </a:r>
            <a:r>
              <a:rPr lang="en-GB" sz="2000" dirty="0">
                <a:solidFill>
                  <a:srgbClr val="000000"/>
                </a:solidFill>
              </a:rPr>
              <a:t> | </a:t>
            </a:r>
            <a:r>
              <a:rPr lang="en-GB" sz="2000" b="1" i="1" dirty="0">
                <a:solidFill>
                  <a:srgbClr val="000000"/>
                </a:solidFill>
              </a:rPr>
              <a:t>x</a:t>
            </a:r>
            <a:r>
              <a:rPr lang="en-GB" sz="2000" i="1" baseline="-25000" dirty="0">
                <a:solidFill>
                  <a:srgbClr val="000000"/>
                </a:solidFill>
              </a:rPr>
              <a:t>t-1 </a:t>
            </a:r>
            <a:r>
              <a:rPr lang="en-GB" sz="2000" i="1" dirty="0">
                <a:solidFill>
                  <a:srgbClr val="000000"/>
                </a:solidFill>
              </a:rPr>
              <a:t>) P(</a:t>
            </a:r>
            <a:r>
              <a:rPr lang="en-GB" sz="2000" dirty="0">
                <a:solidFill>
                  <a:srgbClr val="000000"/>
                </a:solidFill>
              </a:rPr>
              <a:t> </a:t>
            </a:r>
            <a:r>
              <a:rPr lang="en-GB" sz="2000" b="1" i="1" dirty="0">
                <a:solidFill>
                  <a:srgbClr val="000000"/>
                </a:solidFill>
              </a:rPr>
              <a:t>x</a:t>
            </a:r>
            <a:r>
              <a:rPr lang="en-GB" sz="2000" i="1" baseline="-25000" dirty="0">
                <a:solidFill>
                  <a:srgbClr val="000000"/>
                </a:solidFill>
              </a:rPr>
              <a:t>t-1 </a:t>
            </a:r>
            <a:r>
              <a:rPr lang="en-GB" sz="2000" b="1" i="1" dirty="0">
                <a:solidFill>
                  <a:srgbClr val="000000"/>
                </a:solidFill>
              </a:rPr>
              <a:t>| e</a:t>
            </a:r>
            <a:r>
              <a:rPr lang="en-GB" sz="2000" i="1" baseline="-25000" dirty="0">
                <a:solidFill>
                  <a:srgbClr val="000000"/>
                </a:solidFill>
              </a:rPr>
              <a:t>0:t-1</a:t>
            </a:r>
            <a:r>
              <a:rPr lang="en-GB" sz="2000" b="1" dirty="0">
                <a:solidFill>
                  <a:srgbClr val="000000"/>
                </a:solidFill>
              </a:rPr>
              <a:t> </a:t>
            </a:r>
            <a:r>
              <a:rPr lang="en-GB" sz="2000" i="1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50825" y="908050"/>
            <a:ext cx="8458200" cy="747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2000">
              <a:solidFill>
                <a:srgbClr val="000000"/>
              </a:solidFill>
            </a:endParaRP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>
                <a:solidFill>
                  <a:srgbClr val="000000"/>
                </a:solidFill>
              </a:rPr>
              <a:t>Thus, the recursive definition of filtering at time </a:t>
            </a:r>
            <a:r>
              <a:rPr lang="en-GB" sz="2400" i="1">
                <a:solidFill>
                  <a:srgbClr val="000000"/>
                </a:solidFill>
              </a:rPr>
              <a:t>t</a:t>
            </a:r>
            <a:r>
              <a:rPr lang="en-GB" sz="2400">
                <a:solidFill>
                  <a:srgbClr val="000000"/>
                </a:solidFill>
              </a:rPr>
              <a:t> in terms of filtering at time </a:t>
            </a:r>
            <a:r>
              <a:rPr lang="en-GB" sz="2400" i="1">
                <a:solidFill>
                  <a:srgbClr val="000000"/>
                </a:solidFill>
              </a:rPr>
              <a:t>t-1</a:t>
            </a:r>
            <a:r>
              <a:rPr lang="en-GB" sz="2400">
                <a:solidFill>
                  <a:srgbClr val="000000"/>
                </a:solidFill>
              </a:rPr>
              <a:t> can be expressed as a FORWARD procedure</a:t>
            </a:r>
            <a:r>
              <a:rPr lang="en-GB" sz="2000">
                <a:solidFill>
                  <a:srgbClr val="000000"/>
                </a:solidFill>
              </a:rPr>
              <a:t> </a:t>
            </a:r>
          </a:p>
          <a:p>
            <a:pPr marL="739775" lvl="1" indent="-282575">
              <a:lnSpc>
                <a:spcPct val="95000"/>
              </a:lnSpc>
              <a:spcBef>
                <a:spcPts val="180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b="1" i="1">
                <a:solidFill>
                  <a:srgbClr val="000000"/>
                </a:solidFill>
              </a:rPr>
              <a:t>f</a:t>
            </a:r>
            <a:r>
              <a:rPr lang="en-GB" sz="2400" i="1" baseline="-25000">
                <a:solidFill>
                  <a:srgbClr val="000000"/>
                </a:solidFill>
              </a:rPr>
              <a:t>0:t  </a:t>
            </a:r>
            <a:r>
              <a:rPr lang="en-GB" sz="2400" i="1">
                <a:solidFill>
                  <a:srgbClr val="000000"/>
                </a:solidFill>
              </a:rPr>
              <a:t>=</a:t>
            </a:r>
            <a:r>
              <a:rPr lang="en-GB" sz="2400" i="1" baseline="-25000">
                <a:solidFill>
                  <a:srgbClr val="000000"/>
                </a:solidFill>
              </a:rPr>
              <a:t> </a:t>
            </a:r>
            <a:r>
              <a:rPr lang="en-GB" sz="2400" i="1">
                <a:solidFill>
                  <a:srgbClr val="000000"/>
                </a:solidFill>
                <a:cs typeface="Times New Roman" pitchFamily="18" charset="0"/>
              </a:rPr>
              <a:t>α FORWARD (</a:t>
            </a:r>
            <a:r>
              <a:rPr lang="en-GB" sz="2400" b="1" i="1">
                <a:solidFill>
                  <a:srgbClr val="000000"/>
                </a:solidFill>
              </a:rPr>
              <a:t>f</a:t>
            </a:r>
            <a:r>
              <a:rPr lang="en-GB" sz="2400" i="1" baseline="-25000">
                <a:solidFill>
                  <a:srgbClr val="000000"/>
                </a:solidFill>
              </a:rPr>
              <a:t>0:t-1</a:t>
            </a:r>
            <a:r>
              <a:rPr lang="en-GB" sz="2400" i="1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en-GB" sz="2400" b="1" i="1">
                <a:solidFill>
                  <a:srgbClr val="000000"/>
                </a:solidFill>
              </a:rPr>
              <a:t>e</a:t>
            </a:r>
            <a:r>
              <a:rPr lang="en-GB" sz="2400" i="1" baseline="-25000">
                <a:solidFill>
                  <a:srgbClr val="000000"/>
                </a:solidFill>
              </a:rPr>
              <a:t>t</a:t>
            </a:r>
            <a:r>
              <a:rPr lang="en-GB" sz="2400" i="1">
                <a:solidFill>
                  <a:srgbClr val="000000"/>
                </a:solidFill>
              </a:rPr>
              <a:t>) </a:t>
            </a:r>
          </a:p>
          <a:p>
            <a:pPr marL="339725" indent="-339725">
              <a:lnSpc>
                <a:spcPct val="95000"/>
              </a:lnSpc>
              <a:spcBef>
                <a:spcPts val="18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>
                <a:solidFill>
                  <a:srgbClr val="000000"/>
                </a:solidFill>
              </a:rPr>
              <a:t>which implements the update described in</a:t>
            </a:r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6335713" y="3500438"/>
            <a:ext cx="2808287" cy="360362"/>
          </a:xfrm>
          <a:prstGeom prst="wedgeRectCallout">
            <a:avLst>
              <a:gd name="adj1" fmla="val -64019"/>
              <a:gd name="adj2" fmla="val 12995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Filtering at time </a:t>
            </a:r>
            <a:r>
              <a:rPr lang="en-GB" sz="1800" i="1">
                <a:solidFill>
                  <a:srgbClr val="000000"/>
                </a:solidFill>
              </a:rPr>
              <a:t>t-1</a:t>
            </a:r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250825" y="4292600"/>
            <a:ext cx="3024188" cy="576263"/>
          </a:xfrm>
          <a:prstGeom prst="wedgeRectCallout">
            <a:avLst>
              <a:gd name="adj1" fmla="val 25329"/>
              <a:gd name="adj2" fmla="val -119972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</a:rPr>
              <a:t>Inclusion of new evidence</a:t>
            </a:r>
          </a:p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</a:rPr>
              <a:t>(sensor model)</a:t>
            </a:r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3995738" y="4365625"/>
            <a:ext cx="2520950" cy="431800"/>
          </a:xfrm>
          <a:prstGeom prst="wedgeRectCallout">
            <a:avLst>
              <a:gd name="adj1" fmla="val -45468"/>
              <a:gd name="adj2" fmla="val -166912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Propagation to time </a:t>
            </a:r>
            <a:r>
              <a:rPr lang="en-GB" sz="1800" i="1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20488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39750" y="6092825"/>
            <a:ext cx="682625" cy="431800"/>
          </a:xfrm>
          <a:prstGeom prst="actionButtonBackPrevious">
            <a:avLst/>
          </a:prstGeom>
          <a:solidFill>
            <a:srgbClr val="00B8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/>
              <a:t>Analysis of Filtering </a:t>
            </a:r>
          </a:p>
        </p:txBody>
      </p:sp>
      <p:sp>
        <p:nvSpPr>
          <p:cNvPr id="105476" name="Rectangle 4"/>
          <p:cNvSpPr>
            <a:spLocks noChangeArrowheads="1"/>
          </p:cNvSpPr>
          <p:nvPr/>
        </p:nvSpPr>
        <p:spPr bwMode="auto">
          <a:xfrm>
            <a:off x="250825" y="908050"/>
            <a:ext cx="8458200" cy="747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2000">
              <a:solidFill>
                <a:srgbClr val="000000"/>
              </a:solidFill>
            </a:endParaRP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>
                <a:solidFill>
                  <a:srgbClr val="000000"/>
                </a:solidFill>
              </a:rPr>
              <a:t>Because of the recursive definition in terms for the forward message, when all variables are discrete the time for each update is constant (i.e. independent of </a:t>
            </a:r>
            <a:r>
              <a:rPr lang="en-GB" sz="2400" i="1">
                <a:solidFill>
                  <a:srgbClr val="000000"/>
                </a:solidFill>
              </a:rPr>
              <a:t>t</a:t>
            </a:r>
            <a:r>
              <a:rPr lang="en-GB" sz="2400">
                <a:solidFill>
                  <a:srgbClr val="000000"/>
                </a:solidFill>
              </a:rPr>
              <a:t>)</a:t>
            </a:r>
            <a:endParaRPr lang="en-GB" sz="2000">
              <a:solidFill>
                <a:srgbClr val="000000"/>
              </a:solidFill>
            </a:endParaRPr>
          </a:p>
          <a:p>
            <a:pPr marL="739775" lvl="1" indent="-282575">
              <a:lnSpc>
                <a:spcPct val="95000"/>
              </a:lnSpc>
              <a:spcBef>
                <a:spcPts val="180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2400" i="1">
              <a:solidFill>
                <a:srgbClr val="000000"/>
              </a:solidFill>
            </a:endParaRPr>
          </a:p>
          <a:p>
            <a:pPr marL="339725" indent="-339725">
              <a:lnSpc>
                <a:spcPct val="95000"/>
              </a:lnSpc>
              <a:spcBef>
                <a:spcPts val="18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>
                <a:solidFill>
                  <a:srgbClr val="000000"/>
                </a:solidFill>
              </a:rPr>
              <a:t>The constant depends of course on the size of the state space and the type of temporal model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i="1"/>
              <a:t>Rain</a:t>
            </a:r>
            <a:r>
              <a:rPr lang="en-GB" sz="3200"/>
              <a:t> Example</a:t>
            </a:r>
          </a:p>
        </p:txBody>
      </p:sp>
      <p:sp>
        <p:nvSpPr>
          <p:cNvPr id="21506" name="Oval 2"/>
          <p:cNvSpPr>
            <a:spLocks noChangeArrowheads="1"/>
          </p:cNvSpPr>
          <p:nvPr/>
        </p:nvSpPr>
        <p:spPr bwMode="auto">
          <a:xfrm>
            <a:off x="1476375" y="5084763"/>
            <a:ext cx="1295400" cy="4318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Rain</a:t>
            </a:r>
            <a:r>
              <a:rPr lang="en-GB" sz="1800" b="1" i="1" baseline="-250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1507" name="Oval 3"/>
          <p:cNvSpPr>
            <a:spLocks noChangeArrowheads="1"/>
          </p:cNvSpPr>
          <p:nvPr/>
        </p:nvSpPr>
        <p:spPr bwMode="auto">
          <a:xfrm>
            <a:off x="3995738" y="5084763"/>
            <a:ext cx="1295400" cy="4318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Rain</a:t>
            </a:r>
            <a:r>
              <a:rPr lang="en-GB" sz="1800" b="1" i="1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1508" name="Oval 4"/>
          <p:cNvSpPr>
            <a:spLocks noChangeArrowheads="1"/>
          </p:cNvSpPr>
          <p:nvPr/>
        </p:nvSpPr>
        <p:spPr bwMode="auto">
          <a:xfrm>
            <a:off x="3995738" y="6237288"/>
            <a:ext cx="1295400" cy="4318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Umbrella</a:t>
            </a:r>
            <a:r>
              <a:rPr lang="en-GB" sz="1800" b="1" i="1" baseline="-25000">
                <a:solidFill>
                  <a:srgbClr val="000000"/>
                </a:solidFill>
              </a:rPr>
              <a:t>1</a:t>
            </a:r>
          </a:p>
        </p:txBody>
      </p:sp>
      <p:cxnSp>
        <p:nvCxnSpPr>
          <p:cNvPr id="21509" name="AutoShape 5"/>
          <p:cNvCxnSpPr>
            <a:cxnSpLocks noChangeShapeType="1"/>
            <a:stCxn id="21507" idx="4"/>
            <a:endCxn id="21508" idx="0"/>
          </p:cNvCxnSpPr>
          <p:nvPr/>
        </p:nvCxnSpPr>
        <p:spPr bwMode="auto">
          <a:xfrm>
            <a:off x="4643438" y="5516563"/>
            <a:ext cx="1587" cy="72072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1510" name="Oval 6"/>
          <p:cNvSpPr>
            <a:spLocks noChangeArrowheads="1"/>
          </p:cNvSpPr>
          <p:nvPr/>
        </p:nvSpPr>
        <p:spPr bwMode="auto">
          <a:xfrm>
            <a:off x="6372225" y="5013325"/>
            <a:ext cx="1295400" cy="4318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Rain</a:t>
            </a:r>
            <a:r>
              <a:rPr lang="en-GB" sz="1800" b="1" i="1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1511" name="Oval 7"/>
          <p:cNvSpPr>
            <a:spLocks noChangeArrowheads="1"/>
          </p:cNvSpPr>
          <p:nvPr/>
        </p:nvSpPr>
        <p:spPr bwMode="auto">
          <a:xfrm>
            <a:off x="6372225" y="6165850"/>
            <a:ext cx="1295400" cy="4318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Umbrella</a:t>
            </a:r>
            <a:r>
              <a:rPr lang="en-GB" sz="1800" b="1" i="1" baseline="-25000">
                <a:solidFill>
                  <a:srgbClr val="000000"/>
                </a:solidFill>
              </a:rPr>
              <a:t>2</a:t>
            </a:r>
          </a:p>
        </p:txBody>
      </p:sp>
      <p:cxnSp>
        <p:nvCxnSpPr>
          <p:cNvPr id="21512" name="AutoShape 8"/>
          <p:cNvCxnSpPr>
            <a:cxnSpLocks noChangeShapeType="1"/>
            <a:stCxn id="21510" idx="4"/>
            <a:endCxn id="21511" idx="0"/>
          </p:cNvCxnSpPr>
          <p:nvPr/>
        </p:nvCxnSpPr>
        <p:spPr bwMode="auto">
          <a:xfrm>
            <a:off x="7019925" y="5445125"/>
            <a:ext cx="1588" cy="72072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1513" name="AutoShape 9"/>
          <p:cNvCxnSpPr>
            <a:cxnSpLocks noChangeShapeType="1"/>
            <a:endCxn id="21506" idx="2"/>
          </p:cNvCxnSpPr>
          <p:nvPr/>
        </p:nvCxnSpPr>
        <p:spPr bwMode="auto">
          <a:xfrm flipV="1">
            <a:off x="839788" y="5300663"/>
            <a:ext cx="636587" cy="317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1514" name="AutoShape 10"/>
          <p:cNvCxnSpPr>
            <a:cxnSpLocks noChangeShapeType="1"/>
            <a:stCxn id="21506" idx="6"/>
            <a:endCxn id="21507" idx="2"/>
          </p:cNvCxnSpPr>
          <p:nvPr/>
        </p:nvCxnSpPr>
        <p:spPr bwMode="auto">
          <a:xfrm>
            <a:off x="2771775" y="5300663"/>
            <a:ext cx="1223963" cy="1587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1515" name="AutoShape 11"/>
          <p:cNvCxnSpPr>
            <a:cxnSpLocks noChangeShapeType="1"/>
            <a:stCxn id="21507" idx="6"/>
            <a:endCxn id="21510" idx="2"/>
          </p:cNvCxnSpPr>
          <p:nvPr/>
        </p:nvCxnSpPr>
        <p:spPr bwMode="auto">
          <a:xfrm flipV="1">
            <a:off x="5291138" y="5229225"/>
            <a:ext cx="1081087" cy="71438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179388" y="692150"/>
            <a:ext cx="8458200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Suppose our security guard came with a prior belief of 0.5 that it rained on day 0, just before the observation sequence started. 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Without loss of generality, this can be modeled with a fictitious state </a:t>
            </a:r>
            <a:r>
              <a:rPr lang="en-GB" sz="2000" i="1">
                <a:solidFill>
                  <a:srgbClr val="000000"/>
                </a:solidFill>
              </a:rPr>
              <a:t>R</a:t>
            </a:r>
            <a:r>
              <a:rPr lang="en-GB" sz="2000" i="1" baseline="-25000">
                <a:solidFill>
                  <a:srgbClr val="000000"/>
                </a:solidFill>
              </a:rPr>
              <a:t>0</a:t>
            </a:r>
            <a:r>
              <a:rPr lang="en-GB" sz="2000">
                <a:solidFill>
                  <a:srgbClr val="000000"/>
                </a:solidFill>
              </a:rPr>
              <a:t> with no associated observation and P(</a:t>
            </a:r>
            <a:r>
              <a:rPr lang="en-GB" sz="2000" i="1">
                <a:solidFill>
                  <a:srgbClr val="000000"/>
                </a:solidFill>
              </a:rPr>
              <a:t>R</a:t>
            </a:r>
            <a:r>
              <a:rPr lang="en-GB" sz="2000" i="1" baseline="-25000">
                <a:solidFill>
                  <a:srgbClr val="000000"/>
                </a:solidFill>
              </a:rPr>
              <a:t>0</a:t>
            </a:r>
            <a:r>
              <a:rPr lang="en-GB" sz="2000">
                <a:solidFill>
                  <a:srgbClr val="000000"/>
                </a:solidFill>
              </a:rPr>
              <a:t>) = &lt;0.5, 0.5&gt;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Day 1: umbella appears (</a:t>
            </a:r>
            <a:r>
              <a:rPr lang="en-GB" sz="2000" i="1">
                <a:solidFill>
                  <a:srgbClr val="000000"/>
                </a:solidFill>
              </a:rPr>
              <a:t>u</a:t>
            </a:r>
            <a:r>
              <a:rPr lang="en-GB" sz="2000" i="1" baseline="-25000">
                <a:solidFill>
                  <a:srgbClr val="000000"/>
                </a:solidFill>
              </a:rPr>
              <a:t>1</a:t>
            </a:r>
            <a:r>
              <a:rPr lang="en-GB" sz="2000">
                <a:solidFill>
                  <a:srgbClr val="000000"/>
                </a:solidFill>
              </a:rPr>
              <a:t>). Thus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P</a:t>
            </a:r>
            <a:r>
              <a:rPr lang="en-GB" sz="1800" i="1">
                <a:solidFill>
                  <a:srgbClr val="000000"/>
                </a:solidFill>
              </a:rPr>
              <a:t>(R</a:t>
            </a:r>
            <a:r>
              <a:rPr lang="en-GB" sz="1800" i="1" baseline="-25000">
                <a:solidFill>
                  <a:srgbClr val="000000"/>
                </a:solidFill>
              </a:rPr>
              <a:t>1</a:t>
            </a:r>
            <a:r>
              <a:rPr lang="en-GB" sz="1800">
                <a:solidFill>
                  <a:srgbClr val="000000"/>
                </a:solidFill>
              </a:rPr>
              <a:t> | </a:t>
            </a:r>
            <a:r>
              <a:rPr lang="en-GB" sz="1800" b="1" i="1">
                <a:solidFill>
                  <a:srgbClr val="000000"/>
                </a:solidFill>
              </a:rPr>
              <a:t>e</a:t>
            </a:r>
            <a:r>
              <a:rPr lang="en-GB" sz="1800" i="1" baseline="-25000">
                <a:solidFill>
                  <a:srgbClr val="000000"/>
                </a:solidFill>
              </a:rPr>
              <a:t>0:t-1</a:t>
            </a:r>
            <a:r>
              <a:rPr lang="en-GB" sz="1800" b="1">
                <a:solidFill>
                  <a:srgbClr val="000000"/>
                </a:solidFill>
              </a:rPr>
              <a:t> </a:t>
            </a:r>
            <a:r>
              <a:rPr lang="en-GB" sz="1800" i="1">
                <a:solidFill>
                  <a:srgbClr val="000000"/>
                </a:solidFill>
              </a:rPr>
              <a:t>) = </a:t>
            </a:r>
            <a:r>
              <a:rPr lang="en-GB" sz="1800" b="1" i="1">
                <a:solidFill>
                  <a:srgbClr val="000000"/>
                </a:solidFill>
              </a:rPr>
              <a:t>P</a:t>
            </a:r>
            <a:r>
              <a:rPr lang="en-GB" sz="1800" i="1">
                <a:solidFill>
                  <a:srgbClr val="000000"/>
                </a:solidFill>
              </a:rPr>
              <a:t>(R</a:t>
            </a:r>
            <a:r>
              <a:rPr lang="en-GB" sz="1800" i="1" baseline="-25000">
                <a:solidFill>
                  <a:srgbClr val="000000"/>
                </a:solidFill>
              </a:rPr>
              <a:t>1</a:t>
            </a:r>
            <a:r>
              <a:rPr lang="en-GB" sz="1800" i="1">
                <a:solidFill>
                  <a:srgbClr val="000000"/>
                </a:solidFill>
              </a:rPr>
              <a:t>) = </a:t>
            </a:r>
            <a:r>
              <a:rPr lang="en-GB" sz="1800" i="1">
                <a:solidFill>
                  <a:srgbClr val="000000"/>
                </a:solidFill>
                <a:cs typeface="Times New Roman" pitchFamily="18" charset="0"/>
              </a:rPr>
              <a:t>∑</a:t>
            </a:r>
            <a:r>
              <a:rPr lang="en-GB" sz="1800" i="1" baseline="-25000">
                <a:solidFill>
                  <a:srgbClr val="000000"/>
                </a:solidFill>
                <a:cs typeface="Times New Roman" pitchFamily="18" charset="0"/>
              </a:rPr>
              <a:t>r</a:t>
            </a:r>
            <a:r>
              <a:rPr lang="en-GB" sz="1800" i="1" baseline="-50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n-GB" sz="1800" i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1800" b="1" i="1">
                <a:solidFill>
                  <a:srgbClr val="000000"/>
                </a:solidFill>
              </a:rPr>
              <a:t>P</a:t>
            </a:r>
            <a:r>
              <a:rPr lang="en-GB" sz="1800" i="1">
                <a:solidFill>
                  <a:srgbClr val="000000"/>
                </a:solidFill>
              </a:rPr>
              <a:t>(R</a:t>
            </a:r>
            <a:r>
              <a:rPr lang="en-GB" sz="1800" i="1" baseline="-25000">
                <a:solidFill>
                  <a:srgbClr val="000000"/>
                </a:solidFill>
              </a:rPr>
              <a:t>1</a:t>
            </a:r>
            <a:r>
              <a:rPr lang="en-GB" sz="1800">
                <a:solidFill>
                  <a:srgbClr val="000000"/>
                </a:solidFill>
              </a:rPr>
              <a:t> | </a:t>
            </a:r>
            <a:r>
              <a:rPr lang="en-GB" sz="1800" i="1">
                <a:solidFill>
                  <a:srgbClr val="000000"/>
                </a:solidFill>
              </a:rPr>
              <a:t>r</a:t>
            </a:r>
            <a:r>
              <a:rPr lang="en-GB" sz="1800" i="1" baseline="-25000">
                <a:solidFill>
                  <a:srgbClr val="000000"/>
                </a:solidFill>
              </a:rPr>
              <a:t>0 </a:t>
            </a:r>
            <a:r>
              <a:rPr lang="en-GB" sz="1800" i="1">
                <a:solidFill>
                  <a:srgbClr val="000000"/>
                </a:solidFill>
              </a:rPr>
              <a:t>) P(r</a:t>
            </a:r>
            <a:r>
              <a:rPr lang="en-GB" sz="1800" i="1" baseline="-25000">
                <a:solidFill>
                  <a:srgbClr val="000000"/>
                </a:solidFill>
              </a:rPr>
              <a:t>0</a:t>
            </a:r>
            <a:r>
              <a:rPr lang="en-GB" sz="1800">
                <a:solidFill>
                  <a:srgbClr val="000000"/>
                </a:solidFill>
              </a:rPr>
              <a:t> </a:t>
            </a:r>
            <a:r>
              <a:rPr lang="en-GB" sz="1800" i="1">
                <a:solidFill>
                  <a:srgbClr val="000000"/>
                </a:solidFill>
              </a:rPr>
              <a:t>) 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i="1">
                <a:solidFill>
                  <a:srgbClr val="000000"/>
                </a:solidFill>
              </a:rPr>
              <a:t>= &lt;0.7, 0.3&gt; * 0.5 + &lt;0.3,0.7&gt; * 0.5 = &lt;0.5,0.5&gt;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1800" i="1">
              <a:solidFill>
                <a:srgbClr val="000000"/>
              </a:solidFill>
            </a:endParaRP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323850" y="4365625"/>
            <a:ext cx="1354138" cy="614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TRUE     0.5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FALSE   0.5</a:t>
            </a: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3708400" y="3716338"/>
            <a:ext cx="863600" cy="614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 0.5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 0.5</a:t>
            </a:r>
          </a:p>
        </p:txBody>
      </p:sp>
      <p:cxnSp>
        <p:nvCxnSpPr>
          <p:cNvPr id="21519" name="AutoShape 15"/>
          <p:cNvCxnSpPr>
            <a:cxnSpLocks noChangeShapeType="1"/>
            <a:stCxn id="21517" idx="3"/>
            <a:endCxn id="21518" idx="1"/>
          </p:cNvCxnSpPr>
          <p:nvPr/>
        </p:nvCxnSpPr>
        <p:spPr bwMode="auto">
          <a:xfrm flipV="1">
            <a:off x="1677988" y="4022725"/>
            <a:ext cx="2030412" cy="649288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2714612" y="5429264"/>
          <a:ext cx="1214446" cy="822960"/>
        </p:xfrm>
        <a:graphic>
          <a:graphicData uri="http://schemas.openxmlformats.org/drawingml/2006/table">
            <a:tbl>
              <a:tblPr/>
              <a:tblGrid>
                <a:gridCol w="607223"/>
                <a:gridCol w="607223"/>
              </a:tblGrid>
              <a:tr h="278734">
                <a:tc>
                  <a:txBody>
                    <a:bodyPr/>
                    <a:lstStyle/>
                    <a:p>
                      <a:pPr algn="ctr"/>
                      <a:r>
                        <a:rPr lang="en-CA" sz="1400" i="1" dirty="0" smtClean="0"/>
                        <a:t>R</a:t>
                      </a:r>
                      <a:r>
                        <a:rPr lang="en-CA" sz="1400" i="1" baseline="-25000" dirty="0" smtClean="0"/>
                        <a:t>t-1</a:t>
                      </a:r>
                      <a:endParaRPr lang="en-CA" sz="1400" i="1" baseline="-25000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i="1" dirty="0" smtClean="0"/>
                        <a:t>P(</a:t>
                      </a:r>
                      <a:r>
                        <a:rPr lang="en-CA" sz="1400" i="1" dirty="0" err="1" smtClean="0"/>
                        <a:t>R</a:t>
                      </a:r>
                      <a:r>
                        <a:rPr lang="en-CA" sz="1400" i="1" baseline="-25000" dirty="0" err="1" smtClean="0"/>
                        <a:t>t</a:t>
                      </a:r>
                      <a:r>
                        <a:rPr lang="en-CA" sz="1400" i="1" baseline="0" dirty="0" smtClean="0"/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324">
                <a:tc>
                  <a:txBody>
                    <a:bodyPr/>
                    <a:lstStyle/>
                    <a:p>
                      <a:pPr algn="ctr"/>
                      <a:r>
                        <a:rPr lang="en-CA" sz="1400" i="1" dirty="0" smtClean="0"/>
                        <a:t>t</a:t>
                      </a:r>
                    </a:p>
                    <a:p>
                      <a:pPr algn="ctr"/>
                      <a:r>
                        <a:rPr lang="en-CA" sz="1400" i="1" dirty="0" smtClean="0"/>
                        <a:t>f</a:t>
                      </a:r>
                      <a:endParaRPr lang="en-CA" sz="1400" i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400" dirty="0" smtClean="0"/>
                        <a:t>0.7</a:t>
                      </a:r>
                    </a:p>
                    <a:p>
                      <a:pPr algn="ctr"/>
                      <a:r>
                        <a:rPr lang="en-CA" sz="1400" dirty="0" smtClean="0"/>
                        <a:t>0.3</a:t>
                      </a:r>
                      <a:endParaRPr lang="en-CA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7643834" y="5429264"/>
          <a:ext cx="1214446" cy="822960"/>
        </p:xfrm>
        <a:graphic>
          <a:graphicData uri="http://schemas.openxmlformats.org/drawingml/2006/table">
            <a:tbl>
              <a:tblPr/>
              <a:tblGrid>
                <a:gridCol w="607223"/>
                <a:gridCol w="607223"/>
              </a:tblGrid>
              <a:tr h="278734">
                <a:tc>
                  <a:txBody>
                    <a:bodyPr/>
                    <a:lstStyle/>
                    <a:p>
                      <a:pPr algn="ctr"/>
                      <a:r>
                        <a:rPr lang="en-CA" sz="1400" i="1" dirty="0" err="1" smtClean="0"/>
                        <a:t>R</a:t>
                      </a:r>
                      <a:r>
                        <a:rPr lang="en-CA" sz="1400" i="1" baseline="-25000" dirty="0" err="1" smtClean="0"/>
                        <a:t>t</a:t>
                      </a:r>
                      <a:endParaRPr lang="en-CA" sz="1400" i="1" baseline="-25000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i="1" dirty="0" smtClean="0"/>
                        <a:t>P(</a:t>
                      </a:r>
                      <a:r>
                        <a:rPr lang="en-CA" sz="1400" i="1" dirty="0" err="1" smtClean="0"/>
                        <a:t>U</a:t>
                      </a:r>
                      <a:r>
                        <a:rPr lang="en-CA" sz="1400" i="1" baseline="-25000" dirty="0" err="1" smtClean="0"/>
                        <a:t>t</a:t>
                      </a:r>
                      <a:r>
                        <a:rPr lang="en-CA" sz="1400" i="1" baseline="0" dirty="0" smtClean="0"/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324">
                <a:tc>
                  <a:txBody>
                    <a:bodyPr/>
                    <a:lstStyle/>
                    <a:p>
                      <a:pPr algn="ctr"/>
                      <a:r>
                        <a:rPr lang="en-CA" sz="1400" i="1" dirty="0" smtClean="0"/>
                        <a:t>t</a:t>
                      </a:r>
                    </a:p>
                    <a:p>
                      <a:pPr algn="ctr"/>
                      <a:r>
                        <a:rPr lang="en-CA" sz="1400" i="1" dirty="0" smtClean="0"/>
                        <a:t>f</a:t>
                      </a:r>
                      <a:endParaRPr lang="en-CA" sz="1400" i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400" dirty="0" smtClean="0"/>
                        <a:t>0.9</a:t>
                      </a:r>
                    </a:p>
                    <a:p>
                      <a:pPr algn="ctr"/>
                      <a:r>
                        <a:rPr lang="en-CA" sz="1400" dirty="0" smtClean="0"/>
                        <a:t>0.2</a:t>
                      </a:r>
                      <a:endParaRPr lang="en-CA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i="1"/>
              <a:t>Rain</a:t>
            </a:r>
            <a:r>
              <a:rPr lang="en-GB" sz="3200"/>
              <a:t> Example</a:t>
            </a:r>
          </a:p>
        </p:txBody>
      </p:sp>
      <p:sp>
        <p:nvSpPr>
          <p:cNvPr id="22530" name="Oval 2"/>
          <p:cNvSpPr>
            <a:spLocks noChangeArrowheads="1"/>
          </p:cNvSpPr>
          <p:nvPr/>
        </p:nvSpPr>
        <p:spPr bwMode="auto">
          <a:xfrm>
            <a:off x="1476375" y="5084763"/>
            <a:ext cx="1295400" cy="4318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Rain</a:t>
            </a:r>
            <a:r>
              <a:rPr lang="en-GB" sz="1800" b="1" i="1" baseline="-250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2531" name="Oval 3"/>
          <p:cNvSpPr>
            <a:spLocks noChangeArrowheads="1"/>
          </p:cNvSpPr>
          <p:nvPr/>
        </p:nvSpPr>
        <p:spPr bwMode="auto">
          <a:xfrm>
            <a:off x="3995738" y="5084763"/>
            <a:ext cx="1295400" cy="4318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Rain</a:t>
            </a:r>
            <a:r>
              <a:rPr lang="en-GB" sz="1800" b="1" i="1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2532" name="Oval 4"/>
          <p:cNvSpPr>
            <a:spLocks noChangeArrowheads="1"/>
          </p:cNvSpPr>
          <p:nvPr/>
        </p:nvSpPr>
        <p:spPr bwMode="auto">
          <a:xfrm>
            <a:off x="3995738" y="6237288"/>
            <a:ext cx="1295400" cy="431800"/>
          </a:xfrm>
          <a:prstGeom prst="ellipse">
            <a:avLst/>
          </a:prstGeom>
          <a:solidFill>
            <a:srgbClr val="33CC3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Umbrella</a:t>
            </a:r>
            <a:r>
              <a:rPr lang="en-GB" sz="1800" b="1" i="1" baseline="-25000">
                <a:solidFill>
                  <a:srgbClr val="000000"/>
                </a:solidFill>
              </a:rPr>
              <a:t>1</a:t>
            </a:r>
          </a:p>
        </p:txBody>
      </p:sp>
      <p:cxnSp>
        <p:nvCxnSpPr>
          <p:cNvPr id="22533" name="AutoShape 5"/>
          <p:cNvCxnSpPr>
            <a:cxnSpLocks noChangeShapeType="1"/>
            <a:stCxn id="22531" idx="4"/>
            <a:endCxn id="22532" idx="0"/>
          </p:cNvCxnSpPr>
          <p:nvPr/>
        </p:nvCxnSpPr>
        <p:spPr bwMode="auto">
          <a:xfrm>
            <a:off x="4643438" y="5516563"/>
            <a:ext cx="1587" cy="72072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2534" name="Oval 6"/>
          <p:cNvSpPr>
            <a:spLocks noChangeArrowheads="1"/>
          </p:cNvSpPr>
          <p:nvPr/>
        </p:nvSpPr>
        <p:spPr bwMode="auto">
          <a:xfrm>
            <a:off x="6372225" y="5013325"/>
            <a:ext cx="1295400" cy="4318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Rain</a:t>
            </a:r>
            <a:r>
              <a:rPr lang="en-GB" sz="1800" b="1" i="1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2535" name="Oval 7"/>
          <p:cNvSpPr>
            <a:spLocks noChangeArrowheads="1"/>
          </p:cNvSpPr>
          <p:nvPr/>
        </p:nvSpPr>
        <p:spPr bwMode="auto">
          <a:xfrm>
            <a:off x="6372225" y="6165850"/>
            <a:ext cx="1295400" cy="4318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Umbrella</a:t>
            </a:r>
            <a:r>
              <a:rPr lang="en-GB" sz="1800" b="1" i="1" baseline="-25000">
                <a:solidFill>
                  <a:srgbClr val="000000"/>
                </a:solidFill>
              </a:rPr>
              <a:t>2</a:t>
            </a:r>
          </a:p>
        </p:txBody>
      </p:sp>
      <p:cxnSp>
        <p:nvCxnSpPr>
          <p:cNvPr id="22536" name="AutoShape 8"/>
          <p:cNvCxnSpPr>
            <a:cxnSpLocks noChangeShapeType="1"/>
            <a:stCxn id="22534" idx="4"/>
            <a:endCxn id="22535" idx="0"/>
          </p:cNvCxnSpPr>
          <p:nvPr/>
        </p:nvCxnSpPr>
        <p:spPr bwMode="auto">
          <a:xfrm>
            <a:off x="7019925" y="5445125"/>
            <a:ext cx="1588" cy="72072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2537" name="AutoShape 9"/>
          <p:cNvCxnSpPr>
            <a:cxnSpLocks noChangeShapeType="1"/>
            <a:endCxn id="22530" idx="2"/>
          </p:cNvCxnSpPr>
          <p:nvPr/>
        </p:nvCxnSpPr>
        <p:spPr bwMode="auto">
          <a:xfrm flipV="1">
            <a:off x="839788" y="5300663"/>
            <a:ext cx="636587" cy="317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2538" name="AutoShape 10"/>
          <p:cNvCxnSpPr>
            <a:cxnSpLocks noChangeShapeType="1"/>
            <a:stCxn id="22530" idx="6"/>
            <a:endCxn id="22531" idx="2"/>
          </p:cNvCxnSpPr>
          <p:nvPr/>
        </p:nvCxnSpPr>
        <p:spPr bwMode="auto">
          <a:xfrm>
            <a:off x="2771775" y="5300663"/>
            <a:ext cx="1223963" cy="1587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2539" name="AutoShape 11"/>
          <p:cNvCxnSpPr>
            <a:cxnSpLocks noChangeShapeType="1"/>
            <a:stCxn id="22531" idx="6"/>
            <a:endCxn id="22534" idx="2"/>
          </p:cNvCxnSpPr>
          <p:nvPr/>
        </p:nvCxnSpPr>
        <p:spPr bwMode="auto">
          <a:xfrm flipV="1">
            <a:off x="5291138" y="5229225"/>
            <a:ext cx="1081087" cy="71438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179388" y="692150"/>
            <a:ext cx="8856662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Updating this with evidence from for </a:t>
            </a:r>
            <a:r>
              <a:rPr lang="en-GB" sz="2000" i="1">
                <a:solidFill>
                  <a:srgbClr val="000000"/>
                </a:solidFill>
              </a:rPr>
              <a:t>t =1</a:t>
            </a:r>
            <a:r>
              <a:rPr lang="en-GB" sz="2000">
                <a:solidFill>
                  <a:srgbClr val="000000"/>
                </a:solidFill>
              </a:rPr>
              <a:t> (umbrella appeared) gives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P</a:t>
            </a:r>
            <a:r>
              <a:rPr lang="en-GB" sz="1800" i="1">
                <a:solidFill>
                  <a:srgbClr val="000000"/>
                </a:solidFill>
              </a:rPr>
              <a:t>(R</a:t>
            </a:r>
            <a:r>
              <a:rPr lang="en-GB" sz="1800" i="1" baseline="-25000">
                <a:solidFill>
                  <a:srgbClr val="000000"/>
                </a:solidFill>
              </a:rPr>
              <a:t>1</a:t>
            </a:r>
            <a:r>
              <a:rPr lang="en-GB" sz="1800">
                <a:solidFill>
                  <a:srgbClr val="000000"/>
                </a:solidFill>
              </a:rPr>
              <a:t>| </a:t>
            </a:r>
            <a:r>
              <a:rPr lang="en-GB" sz="1800" i="1">
                <a:solidFill>
                  <a:srgbClr val="000000"/>
                </a:solidFill>
              </a:rPr>
              <a:t>u</a:t>
            </a:r>
            <a:r>
              <a:rPr lang="en-GB" sz="1800" i="1" baseline="-25000">
                <a:solidFill>
                  <a:srgbClr val="000000"/>
                </a:solidFill>
              </a:rPr>
              <a:t>1</a:t>
            </a:r>
            <a:r>
              <a:rPr lang="en-GB" sz="1800" i="1">
                <a:solidFill>
                  <a:srgbClr val="000000"/>
                </a:solidFill>
              </a:rPr>
              <a:t>) = </a:t>
            </a:r>
            <a:r>
              <a:rPr lang="en-GB" sz="1800" i="1">
                <a:solidFill>
                  <a:srgbClr val="000000"/>
                </a:solidFill>
                <a:cs typeface="Times New Roman" pitchFamily="18" charset="0"/>
              </a:rPr>
              <a:t>α</a:t>
            </a:r>
            <a:r>
              <a:rPr lang="en-GB" sz="1800">
                <a:solidFill>
                  <a:srgbClr val="000000"/>
                </a:solidFill>
              </a:rPr>
              <a:t> </a:t>
            </a:r>
            <a:r>
              <a:rPr lang="en-GB" sz="1800" b="1" i="1">
                <a:solidFill>
                  <a:srgbClr val="000000"/>
                </a:solidFill>
              </a:rPr>
              <a:t>P</a:t>
            </a:r>
            <a:r>
              <a:rPr lang="en-GB" sz="1800" i="1">
                <a:solidFill>
                  <a:srgbClr val="000000"/>
                </a:solidFill>
              </a:rPr>
              <a:t>(u</a:t>
            </a:r>
            <a:r>
              <a:rPr lang="en-GB" sz="1800" i="1" baseline="-25000">
                <a:solidFill>
                  <a:srgbClr val="000000"/>
                </a:solidFill>
              </a:rPr>
              <a:t>1</a:t>
            </a:r>
            <a:r>
              <a:rPr lang="en-GB" sz="1800" b="1" i="1">
                <a:solidFill>
                  <a:srgbClr val="000000"/>
                </a:solidFill>
              </a:rPr>
              <a:t> </a:t>
            </a:r>
            <a:r>
              <a:rPr lang="en-GB" sz="1800">
                <a:solidFill>
                  <a:srgbClr val="000000"/>
                </a:solidFill>
              </a:rPr>
              <a:t>| </a:t>
            </a:r>
            <a:r>
              <a:rPr lang="en-GB" sz="1800" i="1">
                <a:solidFill>
                  <a:srgbClr val="000000"/>
                </a:solidFill>
              </a:rPr>
              <a:t>R</a:t>
            </a:r>
            <a:r>
              <a:rPr lang="en-GB" sz="1800" i="1" baseline="-25000">
                <a:solidFill>
                  <a:srgbClr val="000000"/>
                </a:solidFill>
              </a:rPr>
              <a:t>1</a:t>
            </a:r>
            <a:r>
              <a:rPr lang="en-GB" sz="1800" i="1">
                <a:solidFill>
                  <a:srgbClr val="000000"/>
                </a:solidFill>
              </a:rPr>
              <a:t>) </a:t>
            </a:r>
            <a:r>
              <a:rPr lang="en-GB" sz="1800" b="1" i="1">
                <a:solidFill>
                  <a:srgbClr val="000000"/>
                </a:solidFill>
              </a:rPr>
              <a:t>P</a:t>
            </a:r>
            <a:r>
              <a:rPr lang="en-GB" sz="1800" i="1">
                <a:solidFill>
                  <a:srgbClr val="000000"/>
                </a:solidFill>
              </a:rPr>
              <a:t>(R</a:t>
            </a:r>
            <a:r>
              <a:rPr lang="en-GB" sz="1800" i="1" baseline="-25000">
                <a:solidFill>
                  <a:srgbClr val="000000"/>
                </a:solidFill>
              </a:rPr>
              <a:t>1</a:t>
            </a:r>
            <a:r>
              <a:rPr lang="en-GB" sz="1800" i="1">
                <a:solidFill>
                  <a:srgbClr val="000000"/>
                </a:solidFill>
              </a:rPr>
              <a:t>) = 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i="1">
                <a:solidFill>
                  <a:srgbClr val="000000"/>
                </a:solidFill>
                <a:cs typeface="Times New Roman" pitchFamily="18" charset="0"/>
              </a:rPr>
              <a:t>α&lt;0.9, 0.2&gt;&lt;0.5,0.5&gt; = α&lt;0.45, 0.1&gt; ~ &lt;0.818, 0.182&gt; 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Day 2: umbella appears (</a:t>
            </a:r>
            <a:r>
              <a:rPr lang="en-GB" sz="2000" i="1">
                <a:solidFill>
                  <a:srgbClr val="000000"/>
                </a:solidFill>
              </a:rPr>
              <a:t>u</a:t>
            </a:r>
            <a:r>
              <a:rPr lang="en-GB" sz="2000" i="1" baseline="-25000">
                <a:solidFill>
                  <a:srgbClr val="000000"/>
                </a:solidFill>
              </a:rPr>
              <a:t>2</a:t>
            </a:r>
            <a:r>
              <a:rPr lang="en-GB" sz="2000">
                <a:solidFill>
                  <a:srgbClr val="000000"/>
                </a:solidFill>
              </a:rPr>
              <a:t>). Thus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P</a:t>
            </a:r>
            <a:r>
              <a:rPr lang="en-GB" sz="1800" i="1">
                <a:solidFill>
                  <a:srgbClr val="000000"/>
                </a:solidFill>
              </a:rPr>
              <a:t>(R</a:t>
            </a:r>
            <a:r>
              <a:rPr lang="en-GB" sz="1800" i="1" baseline="-25000">
                <a:solidFill>
                  <a:srgbClr val="000000"/>
                </a:solidFill>
              </a:rPr>
              <a:t>2</a:t>
            </a:r>
            <a:r>
              <a:rPr lang="en-GB" sz="1800">
                <a:solidFill>
                  <a:srgbClr val="000000"/>
                </a:solidFill>
              </a:rPr>
              <a:t> | </a:t>
            </a:r>
            <a:r>
              <a:rPr lang="en-GB" sz="1800" b="1" i="1">
                <a:solidFill>
                  <a:srgbClr val="000000"/>
                </a:solidFill>
              </a:rPr>
              <a:t>e</a:t>
            </a:r>
            <a:r>
              <a:rPr lang="en-GB" sz="1800" i="1" baseline="-25000">
                <a:solidFill>
                  <a:srgbClr val="000000"/>
                </a:solidFill>
              </a:rPr>
              <a:t>0:t-1</a:t>
            </a:r>
            <a:r>
              <a:rPr lang="en-GB" sz="1800" b="1">
                <a:solidFill>
                  <a:srgbClr val="000000"/>
                </a:solidFill>
              </a:rPr>
              <a:t> </a:t>
            </a:r>
            <a:r>
              <a:rPr lang="en-GB" sz="1800" i="1">
                <a:solidFill>
                  <a:srgbClr val="000000"/>
                </a:solidFill>
              </a:rPr>
              <a:t>) = </a:t>
            </a:r>
            <a:r>
              <a:rPr lang="en-GB" sz="1800" b="1" i="1">
                <a:solidFill>
                  <a:srgbClr val="000000"/>
                </a:solidFill>
              </a:rPr>
              <a:t>P</a:t>
            </a:r>
            <a:r>
              <a:rPr lang="en-GB" sz="1800" i="1">
                <a:solidFill>
                  <a:srgbClr val="000000"/>
                </a:solidFill>
              </a:rPr>
              <a:t>(R</a:t>
            </a:r>
            <a:r>
              <a:rPr lang="en-GB" sz="1800" i="1" baseline="-25000">
                <a:solidFill>
                  <a:srgbClr val="000000"/>
                </a:solidFill>
              </a:rPr>
              <a:t>2</a:t>
            </a:r>
            <a:r>
              <a:rPr lang="en-GB" sz="1800">
                <a:solidFill>
                  <a:srgbClr val="000000"/>
                </a:solidFill>
              </a:rPr>
              <a:t> | </a:t>
            </a:r>
            <a:r>
              <a:rPr lang="en-GB" sz="1800" i="1">
                <a:solidFill>
                  <a:srgbClr val="000000"/>
                </a:solidFill>
              </a:rPr>
              <a:t>u</a:t>
            </a:r>
            <a:r>
              <a:rPr lang="en-GB" sz="1800" i="1" baseline="-25000">
                <a:solidFill>
                  <a:srgbClr val="000000"/>
                </a:solidFill>
              </a:rPr>
              <a:t>1</a:t>
            </a:r>
            <a:r>
              <a:rPr lang="en-GB" sz="1800" b="1">
                <a:solidFill>
                  <a:srgbClr val="000000"/>
                </a:solidFill>
              </a:rPr>
              <a:t> </a:t>
            </a:r>
            <a:r>
              <a:rPr lang="en-GB" sz="1800" i="1">
                <a:solidFill>
                  <a:srgbClr val="000000"/>
                </a:solidFill>
              </a:rPr>
              <a:t>) = </a:t>
            </a:r>
            <a:r>
              <a:rPr lang="en-GB" sz="1800" i="1">
                <a:solidFill>
                  <a:srgbClr val="000000"/>
                </a:solidFill>
                <a:cs typeface="Times New Roman" pitchFamily="18" charset="0"/>
              </a:rPr>
              <a:t>∑</a:t>
            </a:r>
            <a:r>
              <a:rPr lang="en-GB" sz="1800" i="1" baseline="-25000">
                <a:solidFill>
                  <a:srgbClr val="000000"/>
                </a:solidFill>
                <a:cs typeface="Times New Roman" pitchFamily="18" charset="0"/>
              </a:rPr>
              <a:t>r</a:t>
            </a:r>
            <a:r>
              <a:rPr lang="en-GB" sz="1800" i="1" baseline="-5000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n-GB" sz="1800" i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1800" b="1" i="1">
                <a:solidFill>
                  <a:srgbClr val="000000"/>
                </a:solidFill>
              </a:rPr>
              <a:t>P</a:t>
            </a:r>
            <a:r>
              <a:rPr lang="en-GB" sz="1800" i="1">
                <a:solidFill>
                  <a:srgbClr val="000000"/>
                </a:solidFill>
              </a:rPr>
              <a:t>(R</a:t>
            </a:r>
            <a:r>
              <a:rPr lang="en-GB" sz="1800" i="1" baseline="-25000">
                <a:solidFill>
                  <a:srgbClr val="000000"/>
                </a:solidFill>
              </a:rPr>
              <a:t>2</a:t>
            </a:r>
            <a:r>
              <a:rPr lang="en-GB" sz="1800">
                <a:solidFill>
                  <a:srgbClr val="000000"/>
                </a:solidFill>
              </a:rPr>
              <a:t> | </a:t>
            </a:r>
            <a:r>
              <a:rPr lang="en-GB" sz="1800" i="1">
                <a:solidFill>
                  <a:srgbClr val="000000"/>
                </a:solidFill>
              </a:rPr>
              <a:t>r</a:t>
            </a:r>
            <a:r>
              <a:rPr lang="en-GB" sz="1800" i="1" baseline="-25000">
                <a:solidFill>
                  <a:srgbClr val="000000"/>
                </a:solidFill>
              </a:rPr>
              <a:t>1 </a:t>
            </a:r>
            <a:r>
              <a:rPr lang="en-GB" sz="1800" i="1">
                <a:solidFill>
                  <a:srgbClr val="000000"/>
                </a:solidFill>
              </a:rPr>
              <a:t>) P(r</a:t>
            </a:r>
            <a:r>
              <a:rPr lang="en-GB" sz="1800" i="1" baseline="-25000">
                <a:solidFill>
                  <a:srgbClr val="000000"/>
                </a:solidFill>
              </a:rPr>
              <a:t>1</a:t>
            </a:r>
            <a:r>
              <a:rPr lang="en-GB" sz="1800">
                <a:solidFill>
                  <a:srgbClr val="000000"/>
                </a:solidFill>
              </a:rPr>
              <a:t> </a:t>
            </a:r>
            <a:r>
              <a:rPr lang="en-GB" sz="1800" i="1">
                <a:solidFill>
                  <a:srgbClr val="000000"/>
                </a:solidFill>
              </a:rPr>
              <a:t>| u</a:t>
            </a:r>
            <a:r>
              <a:rPr lang="en-GB" sz="1800" i="1" baseline="-25000">
                <a:solidFill>
                  <a:srgbClr val="000000"/>
                </a:solidFill>
              </a:rPr>
              <a:t>1</a:t>
            </a:r>
            <a:r>
              <a:rPr lang="en-GB" sz="1800" i="1">
                <a:solidFill>
                  <a:srgbClr val="000000"/>
                </a:solidFill>
              </a:rPr>
              <a:t>) =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i="1">
                <a:solidFill>
                  <a:srgbClr val="000000"/>
                </a:solidFill>
              </a:rPr>
              <a:t>= &lt;0.7, 0.3&gt; * 0.818 + &lt;0.3,0.7&gt; * 0.182 </a:t>
            </a:r>
            <a:r>
              <a:rPr lang="en-GB" sz="1800" i="1">
                <a:solidFill>
                  <a:srgbClr val="000000"/>
                </a:solidFill>
                <a:cs typeface="Times New Roman" pitchFamily="18" charset="0"/>
              </a:rPr>
              <a:t>~</a:t>
            </a:r>
            <a:r>
              <a:rPr lang="en-GB" sz="1800" i="1">
                <a:solidFill>
                  <a:srgbClr val="000000"/>
                </a:solidFill>
              </a:rPr>
              <a:t> &lt;0.627,0.373&gt;</a:t>
            </a:r>
          </a:p>
        </p:txBody>
      </p:sp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323850" y="4365625"/>
            <a:ext cx="1354138" cy="614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TRUE     0.5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FALSE   0.5</a:t>
            </a:r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3995738" y="3716338"/>
            <a:ext cx="360362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0.5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0.5</a:t>
            </a:r>
          </a:p>
        </p:txBody>
      </p:sp>
      <p:cxnSp>
        <p:nvCxnSpPr>
          <p:cNvPr id="22543" name="AutoShape 15"/>
          <p:cNvCxnSpPr>
            <a:cxnSpLocks noChangeShapeType="1"/>
            <a:stCxn id="22541" idx="3"/>
            <a:endCxn id="22542" idx="1"/>
          </p:cNvCxnSpPr>
          <p:nvPr/>
        </p:nvCxnSpPr>
        <p:spPr bwMode="auto">
          <a:xfrm flipV="1">
            <a:off x="1677988" y="3976688"/>
            <a:ext cx="2317750" cy="69532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3779838" y="4581525"/>
            <a:ext cx="1152525" cy="492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</a:t>
            </a:r>
            <a:r>
              <a:rPr lang="en-GB" sz="1600">
                <a:solidFill>
                  <a:srgbClr val="000000"/>
                </a:solidFill>
              </a:rPr>
              <a:t>0.818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</a:rPr>
              <a:t>     0.182</a:t>
            </a:r>
          </a:p>
        </p:txBody>
      </p:sp>
      <p:cxnSp>
        <p:nvCxnSpPr>
          <p:cNvPr id="22545" name="AutoShape 17"/>
          <p:cNvCxnSpPr>
            <a:cxnSpLocks noChangeShapeType="1"/>
            <a:stCxn id="22542" idx="2"/>
            <a:endCxn id="22544" idx="0"/>
          </p:cNvCxnSpPr>
          <p:nvPr/>
        </p:nvCxnSpPr>
        <p:spPr bwMode="auto">
          <a:xfrm>
            <a:off x="4175125" y="4237038"/>
            <a:ext cx="180975" cy="344487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6732588" y="3644900"/>
            <a:ext cx="6477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0.627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0.373</a:t>
            </a:r>
          </a:p>
        </p:txBody>
      </p:sp>
      <p:cxnSp>
        <p:nvCxnSpPr>
          <p:cNvPr id="22547" name="AutoShape 19"/>
          <p:cNvCxnSpPr>
            <a:cxnSpLocks noChangeShapeType="1"/>
            <a:stCxn id="22531" idx="7"/>
            <a:endCxn id="22546" idx="1"/>
          </p:cNvCxnSpPr>
          <p:nvPr/>
        </p:nvCxnSpPr>
        <p:spPr bwMode="auto">
          <a:xfrm flipV="1">
            <a:off x="5102225" y="3905250"/>
            <a:ext cx="1631950" cy="124142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2714612" y="5429264"/>
          <a:ext cx="1214446" cy="822960"/>
        </p:xfrm>
        <a:graphic>
          <a:graphicData uri="http://schemas.openxmlformats.org/drawingml/2006/table">
            <a:tbl>
              <a:tblPr/>
              <a:tblGrid>
                <a:gridCol w="607223"/>
                <a:gridCol w="607223"/>
              </a:tblGrid>
              <a:tr h="278734">
                <a:tc>
                  <a:txBody>
                    <a:bodyPr/>
                    <a:lstStyle/>
                    <a:p>
                      <a:pPr algn="ctr"/>
                      <a:r>
                        <a:rPr lang="en-CA" sz="1400" i="1" dirty="0" smtClean="0"/>
                        <a:t>R</a:t>
                      </a:r>
                      <a:r>
                        <a:rPr lang="en-CA" sz="1400" i="1" baseline="-25000" dirty="0" smtClean="0"/>
                        <a:t>t-1</a:t>
                      </a:r>
                      <a:endParaRPr lang="en-CA" sz="1400" i="1" baseline="-25000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i="1" dirty="0" smtClean="0"/>
                        <a:t>P(</a:t>
                      </a:r>
                      <a:r>
                        <a:rPr lang="en-CA" sz="1400" i="1" dirty="0" err="1" smtClean="0"/>
                        <a:t>R</a:t>
                      </a:r>
                      <a:r>
                        <a:rPr lang="en-CA" sz="1400" i="1" baseline="-25000" dirty="0" err="1" smtClean="0"/>
                        <a:t>t</a:t>
                      </a:r>
                      <a:r>
                        <a:rPr lang="en-CA" sz="1400" i="1" baseline="0" dirty="0" smtClean="0"/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324">
                <a:tc>
                  <a:txBody>
                    <a:bodyPr/>
                    <a:lstStyle/>
                    <a:p>
                      <a:pPr algn="ctr"/>
                      <a:r>
                        <a:rPr lang="en-CA" sz="1400" i="1" dirty="0" smtClean="0"/>
                        <a:t>t</a:t>
                      </a:r>
                    </a:p>
                    <a:p>
                      <a:pPr algn="ctr"/>
                      <a:r>
                        <a:rPr lang="en-CA" sz="1400" i="1" dirty="0" smtClean="0"/>
                        <a:t>f</a:t>
                      </a:r>
                      <a:endParaRPr lang="en-CA" sz="1400" i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400" dirty="0" smtClean="0"/>
                        <a:t>0.7</a:t>
                      </a:r>
                    </a:p>
                    <a:p>
                      <a:pPr algn="ctr"/>
                      <a:r>
                        <a:rPr lang="en-CA" sz="1400" dirty="0" smtClean="0"/>
                        <a:t>0.3</a:t>
                      </a:r>
                      <a:endParaRPr lang="en-CA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7643834" y="5429264"/>
          <a:ext cx="1214446" cy="822960"/>
        </p:xfrm>
        <a:graphic>
          <a:graphicData uri="http://schemas.openxmlformats.org/drawingml/2006/table">
            <a:tbl>
              <a:tblPr/>
              <a:tblGrid>
                <a:gridCol w="607223"/>
                <a:gridCol w="607223"/>
              </a:tblGrid>
              <a:tr h="278734">
                <a:tc>
                  <a:txBody>
                    <a:bodyPr/>
                    <a:lstStyle/>
                    <a:p>
                      <a:pPr algn="ctr"/>
                      <a:r>
                        <a:rPr lang="en-CA" sz="1400" i="1" dirty="0" err="1" smtClean="0"/>
                        <a:t>R</a:t>
                      </a:r>
                      <a:r>
                        <a:rPr lang="en-CA" sz="1400" i="1" baseline="-25000" dirty="0" err="1" smtClean="0"/>
                        <a:t>t</a:t>
                      </a:r>
                      <a:endParaRPr lang="en-CA" sz="1400" i="1" baseline="-25000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i="1" dirty="0" smtClean="0"/>
                        <a:t>P(</a:t>
                      </a:r>
                      <a:r>
                        <a:rPr lang="en-CA" sz="1400" i="1" dirty="0" err="1" smtClean="0"/>
                        <a:t>U</a:t>
                      </a:r>
                      <a:r>
                        <a:rPr lang="en-CA" sz="1400" i="1" baseline="-25000" dirty="0" err="1" smtClean="0"/>
                        <a:t>t</a:t>
                      </a:r>
                      <a:r>
                        <a:rPr lang="en-CA" sz="1400" i="1" baseline="0" dirty="0" smtClean="0"/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324">
                <a:tc>
                  <a:txBody>
                    <a:bodyPr/>
                    <a:lstStyle/>
                    <a:p>
                      <a:pPr algn="ctr"/>
                      <a:r>
                        <a:rPr lang="en-CA" sz="1400" i="1" dirty="0" smtClean="0"/>
                        <a:t>t</a:t>
                      </a:r>
                    </a:p>
                    <a:p>
                      <a:pPr algn="ctr"/>
                      <a:r>
                        <a:rPr lang="en-CA" sz="1400" i="1" dirty="0" smtClean="0"/>
                        <a:t>f</a:t>
                      </a:r>
                      <a:endParaRPr lang="en-CA" sz="1400" i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400" dirty="0" smtClean="0"/>
                        <a:t>0.9</a:t>
                      </a:r>
                    </a:p>
                    <a:p>
                      <a:pPr algn="ctr"/>
                      <a:r>
                        <a:rPr lang="en-CA" sz="1400" dirty="0" smtClean="0"/>
                        <a:t>0.2</a:t>
                      </a:r>
                      <a:endParaRPr lang="en-CA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1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1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115888"/>
            <a:ext cx="8534400" cy="6858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Modeling Evolving Worlds</a:t>
            </a: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79388" y="1052513"/>
            <a:ext cx="8642350" cy="841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100000"/>
              </a:lnSpc>
              <a:spcBef>
                <a:spcPts val="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So far we have looked at techniques for probabilistic reasoning in a </a:t>
            </a:r>
            <a:r>
              <a:rPr lang="en-GB" sz="2400" b="1" dirty="0">
                <a:solidFill>
                  <a:srgbClr val="000000"/>
                </a:solidFill>
              </a:rPr>
              <a:t>static world</a:t>
            </a:r>
          </a:p>
          <a:p>
            <a:pPr marL="739775" lvl="1" indent="-282575">
              <a:lnSpc>
                <a:spcPct val="100000"/>
              </a:lnSpc>
              <a:spcBef>
                <a:spcPts val="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E.g., </a:t>
            </a:r>
            <a:r>
              <a:rPr lang="en-GB" sz="2000" dirty="0" smtClean="0">
                <a:solidFill>
                  <a:srgbClr val="000000"/>
                </a:solidFill>
              </a:rPr>
              <a:t>keep </a:t>
            </a:r>
            <a:r>
              <a:rPr lang="en-GB" sz="2000" dirty="0">
                <a:solidFill>
                  <a:srgbClr val="000000"/>
                </a:solidFill>
              </a:rPr>
              <a:t>collecting evidence to diagnose the cause of a fault in a system. </a:t>
            </a:r>
          </a:p>
          <a:p>
            <a:pPr marL="739775" lvl="1" indent="-282575">
              <a:lnSpc>
                <a:spcPct val="100000"/>
              </a:lnSpc>
              <a:spcBef>
                <a:spcPts val="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The true cause does not </a:t>
            </a:r>
            <a:r>
              <a:rPr lang="en-GB" sz="2000" dirty="0" smtClean="0">
                <a:solidFill>
                  <a:srgbClr val="000000"/>
                </a:solidFill>
              </a:rPr>
              <a:t>change </a:t>
            </a:r>
            <a:r>
              <a:rPr lang="en-GB" sz="2000" dirty="0">
                <a:solidFill>
                  <a:srgbClr val="000000"/>
                </a:solidFill>
              </a:rPr>
              <a:t>as </a:t>
            </a:r>
            <a:r>
              <a:rPr lang="en-GB" sz="2000" dirty="0" smtClean="0">
                <a:solidFill>
                  <a:srgbClr val="000000"/>
                </a:solidFill>
              </a:rPr>
              <a:t>one gathers </a:t>
            </a:r>
            <a:r>
              <a:rPr lang="en-GB" sz="2000" dirty="0">
                <a:solidFill>
                  <a:srgbClr val="000000"/>
                </a:solidFill>
              </a:rPr>
              <a:t>new evidence, what changes </a:t>
            </a:r>
            <a:r>
              <a:rPr lang="en-GB" sz="2000" dirty="0" smtClean="0">
                <a:solidFill>
                  <a:srgbClr val="000000"/>
                </a:solidFill>
              </a:rPr>
              <a:t>the belief </a:t>
            </a:r>
            <a:r>
              <a:rPr lang="en-GB" sz="2000" dirty="0">
                <a:solidFill>
                  <a:srgbClr val="000000"/>
                </a:solidFill>
              </a:rPr>
              <a:t>over the possible causes.</a:t>
            </a:r>
          </a:p>
          <a:p>
            <a:pPr marL="739775" lvl="1" indent="-282575">
              <a:lnSpc>
                <a:spcPct val="100000"/>
              </a:lnSpc>
              <a:spcBef>
                <a:spcPts val="50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i="1" dirty="0">
                <a:solidFill>
                  <a:srgbClr val="000000"/>
                </a:solidFill>
              </a:rPr>
              <a:t>           </a:t>
            </a:r>
          </a:p>
          <a:p>
            <a:pPr marL="339725" indent="-339725">
              <a:lnSpc>
                <a:spcPct val="100000"/>
              </a:lnSpc>
              <a:spcBef>
                <a:spcPts val="600"/>
              </a:spcBef>
              <a:buFont typeface="Wingdings" pitchFamily="2" charset="2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2000" i="1" dirty="0">
              <a:solidFill>
                <a:srgbClr val="000000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2924175"/>
            <a:ext cx="7727950" cy="380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i="1"/>
              <a:t>Rain</a:t>
            </a:r>
            <a:r>
              <a:rPr lang="en-GB" sz="3200"/>
              <a:t> Example</a:t>
            </a:r>
          </a:p>
        </p:txBody>
      </p:sp>
      <p:sp>
        <p:nvSpPr>
          <p:cNvPr id="23554" name="Oval 2"/>
          <p:cNvSpPr>
            <a:spLocks noChangeArrowheads="1"/>
          </p:cNvSpPr>
          <p:nvPr/>
        </p:nvSpPr>
        <p:spPr bwMode="auto">
          <a:xfrm>
            <a:off x="1476375" y="5084763"/>
            <a:ext cx="1295400" cy="4318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Rain</a:t>
            </a:r>
            <a:r>
              <a:rPr lang="en-GB" sz="1800" b="1" i="1" baseline="-250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3555" name="Oval 3"/>
          <p:cNvSpPr>
            <a:spLocks noChangeArrowheads="1"/>
          </p:cNvSpPr>
          <p:nvPr/>
        </p:nvSpPr>
        <p:spPr bwMode="auto">
          <a:xfrm>
            <a:off x="3995738" y="5084763"/>
            <a:ext cx="1295400" cy="4318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Rain</a:t>
            </a:r>
            <a:r>
              <a:rPr lang="en-GB" sz="1800" b="1" i="1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3556" name="Oval 4"/>
          <p:cNvSpPr>
            <a:spLocks noChangeArrowheads="1"/>
          </p:cNvSpPr>
          <p:nvPr/>
        </p:nvSpPr>
        <p:spPr bwMode="auto">
          <a:xfrm>
            <a:off x="3995738" y="6237288"/>
            <a:ext cx="1295400" cy="431800"/>
          </a:xfrm>
          <a:prstGeom prst="ellipse">
            <a:avLst/>
          </a:prstGeom>
          <a:solidFill>
            <a:srgbClr val="33CC3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Umbrella</a:t>
            </a:r>
            <a:r>
              <a:rPr lang="en-GB" sz="1800" b="1" i="1" baseline="-25000">
                <a:solidFill>
                  <a:srgbClr val="000000"/>
                </a:solidFill>
              </a:rPr>
              <a:t>1</a:t>
            </a:r>
          </a:p>
        </p:txBody>
      </p:sp>
      <p:cxnSp>
        <p:nvCxnSpPr>
          <p:cNvPr id="23557" name="AutoShape 5"/>
          <p:cNvCxnSpPr>
            <a:cxnSpLocks noChangeShapeType="1"/>
            <a:stCxn id="23555" idx="4"/>
            <a:endCxn id="23556" idx="0"/>
          </p:cNvCxnSpPr>
          <p:nvPr/>
        </p:nvCxnSpPr>
        <p:spPr bwMode="auto">
          <a:xfrm>
            <a:off x="4643438" y="5516563"/>
            <a:ext cx="1587" cy="72072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3558" name="Oval 6"/>
          <p:cNvSpPr>
            <a:spLocks noChangeArrowheads="1"/>
          </p:cNvSpPr>
          <p:nvPr/>
        </p:nvSpPr>
        <p:spPr bwMode="auto">
          <a:xfrm>
            <a:off x="6372225" y="5013325"/>
            <a:ext cx="1295400" cy="4318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Rain</a:t>
            </a:r>
            <a:r>
              <a:rPr lang="en-GB" sz="1800" b="1" i="1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6372225" y="6165850"/>
            <a:ext cx="1295400" cy="431800"/>
          </a:xfrm>
          <a:prstGeom prst="ellipse">
            <a:avLst/>
          </a:prstGeom>
          <a:solidFill>
            <a:srgbClr val="33CC3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Umbrella</a:t>
            </a:r>
            <a:r>
              <a:rPr lang="en-GB" sz="1800" b="1" i="1" baseline="-25000">
                <a:solidFill>
                  <a:srgbClr val="000000"/>
                </a:solidFill>
              </a:rPr>
              <a:t>2</a:t>
            </a:r>
          </a:p>
        </p:txBody>
      </p:sp>
      <p:cxnSp>
        <p:nvCxnSpPr>
          <p:cNvPr id="23560" name="AutoShape 8"/>
          <p:cNvCxnSpPr>
            <a:cxnSpLocks noChangeShapeType="1"/>
            <a:stCxn id="23558" idx="4"/>
            <a:endCxn id="23559" idx="0"/>
          </p:cNvCxnSpPr>
          <p:nvPr/>
        </p:nvCxnSpPr>
        <p:spPr bwMode="auto">
          <a:xfrm>
            <a:off x="7019925" y="5445125"/>
            <a:ext cx="1588" cy="72072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3561" name="AutoShape 9"/>
          <p:cNvCxnSpPr>
            <a:cxnSpLocks noChangeShapeType="1"/>
            <a:endCxn id="23554" idx="2"/>
          </p:cNvCxnSpPr>
          <p:nvPr/>
        </p:nvCxnSpPr>
        <p:spPr bwMode="auto">
          <a:xfrm flipV="1">
            <a:off x="839788" y="5300663"/>
            <a:ext cx="636587" cy="317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3562" name="AutoShape 10"/>
          <p:cNvCxnSpPr>
            <a:cxnSpLocks noChangeShapeType="1"/>
            <a:stCxn id="23554" idx="6"/>
            <a:endCxn id="23555" idx="2"/>
          </p:cNvCxnSpPr>
          <p:nvPr/>
        </p:nvCxnSpPr>
        <p:spPr bwMode="auto">
          <a:xfrm>
            <a:off x="2771775" y="5300663"/>
            <a:ext cx="1223963" cy="1587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3563" name="AutoShape 11"/>
          <p:cNvCxnSpPr>
            <a:cxnSpLocks noChangeShapeType="1"/>
            <a:stCxn id="23555" idx="6"/>
            <a:endCxn id="23558" idx="2"/>
          </p:cNvCxnSpPr>
          <p:nvPr/>
        </p:nvCxnSpPr>
        <p:spPr bwMode="auto">
          <a:xfrm flipV="1">
            <a:off x="5291138" y="5229225"/>
            <a:ext cx="1081087" cy="71438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179388" y="692150"/>
            <a:ext cx="8856662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Updating this with evidence from for </a:t>
            </a:r>
            <a:r>
              <a:rPr lang="en-GB" sz="2000" i="1">
                <a:solidFill>
                  <a:srgbClr val="000000"/>
                </a:solidFill>
              </a:rPr>
              <a:t>t =2</a:t>
            </a:r>
            <a:r>
              <a:rPr lang="en-GB" sz="2000">
                <a:solidFill>
                  <a:srgbClr val="000000"/>
                </a:solidFill>
              </a:rPr>
              <a:t> (umbrella appeared) gives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P</a:t>
            </a:r>
            <a:r>
              <a:rPr lang="en-GB" sz="1800" i="1">
                <a:solidFill>
                  <a:srgbClr val="000000"/>
                </a:solidFill>
              </a:rPr>
              <a:t>(R</a:t>
            </a:r>
            <a:r>
              <a:rPr lang="en-GB" sz="1800" i="1" baseline="-25000">
                <a:solidFill>
                  <a:srgbClr val="000000"/>
                </a:solidFill>
              </a:rPr>
              <a:t>2</a:t>
            </a:r>
            <a:r>
              <a:rPr lang="en-GB" sz="1800">
                <a:solidFill>
                  <a:srgbClr val="000000"/>
                </a:solidFill>
              </a:rPr>
              <a:t>| </a:t>
            </a:r>
            <a:r>
              <a:rPr lang="en-GB" sz="1800" i="1">
                <a:solidFill>
                  <a:srgbClr val="000000"/>
                </a:solidFill>
              </a:rPr>
              <a:t>u</a:t>
            </a:r>
            <a:r>
              <a:rPr lang="en-GB" sz="1800" i="1" baseline="-25000">
                <a:solidFill>
                  <a:srgbClr val="000000"/>
                </a:solidFill>
              </a:rPr>
              <a:t>1</a:t>
            </a:r>
            <a:r>
              <a:rPr lang="en-GB" sz="1800">
                <a:solidFill>
                  <a:srgbClr val="000000"/>
                </a:solidFill>
              </a:rPr>
              <a:t> , </a:t>
            </a:r>
            <a:r>
              <a:rPr lang="en-GB" sz="1800" i="1">
                <a:solidFill>
                  <a:srgbClr val="000000"/>
                </a:solidFill>
              </a:rPr>
              <a:t>u</a:t>
            </a:r>
            <a:r>
              <a:rPr lang="en-GB" sz="1800" i="1" baseline="-25000">
                <a:solidFill>
                  <a:srgbClr val="000000"/>
                </a:solidFill>
              </a:rPr>
              <a:t>2</a:t>
            </a:r>
            <a:r>
              <a:rPr lang="en-GB" sz="1800" i="1">
                <a:solidFill>
                  <a:srgbClr val="000000"/>
                </a:solidFill>
              </a:rPr>
              <a:t>) = </a:t>
            </a:r>
            <a:r>
              <a:rPr lang="en-GB" sz="1800" i="1">
                <a:solidFill>
                  <a:srgbClr val="000000"/>
                </a:solidFill>
                <a:cs typeface="Times New Roman" pitchFamily="18" charset="0"/>
              </a:rPr>
              <a:t>α</a:t>
            </a:r>
            <a:r>
              <a:rPr lang="en-GB" sz="1800">
                <a:solidFill>
                  <a:srgbClr val="000000"/>
                </a:solidFill>
              </a:rPr>
              <a:t> </a:t>
            </a:r>
            <a:r>
              <a:rPr lang="en-GB" sz="1800" b="1" i="1">
                <a:solidFill>
                  <a:srgbClr val="000000"/>
                </a:solidFill>
              </a:rPr>
              <a:t>P</a:t>
            </a:r>
            <a:r>
              <a:rPr lang="en-GB" sz="1800" i="1">
                <a:solidFill>
                  <a:srgbClr val="000000"/>
                </a:solidFill>
              </a:rPr>
              <a:t>(u</a:t>
            </a:r>
            <a:r>
              <a:rPr lang="en-GB" sz="1800" i="1" baseline="-25000">
                <a:solidFill>
                  <a:srgbClr val="000000"/>
                </a:solidFill>
              </a:rPr>
              <a:t>2</a:t>
            </a:r>
            <a:r>
              <a:rPr lang="en-GB" sz="1800" b="1" i="1">
                <a:solidFill>
                  <a:srgbClr val="000000"/>
                </a:solidFill>
              </a:rPr>
              <a:t> </a:t>
            </a:r>
            <a:r>
              <a:rPr lang="en-GB" sz="1800">
                <a:solidFill>
                  <a:srgbClr val="000000"/>
                </a:solidFill>
              </a:rPr>
              <a:t>| </a:t>
            </a:r>
            <a:r>
              <a:rPr lang="en-GB" sz="1800" i="1">
                <a:solidFill>
                  <a:srgbClr val="000000"/>
                </a:solidFill>
              </a:rPr>
              <a:t>R</a:t>
            </a:r>
            <a:r>
              <a:rPr lang="en-GB" sz="1800" i="1" baseline="-25000">
                <a:solidFill>
                  <a:srgbClr val="000000"/>
                </a:solidFill>
              </a:rPr>
              <a:t>2</a:t>
            </a:r>
            <a:r>
              <a:rPr lang="en-GB" sz="1800" i="1">
                <a:solidFill>
                  <a:srgbClr val="000000"/>
                </a:solidFill>
              </a:rPr>
              <a:t>) </a:t>
            </a:r>
            <a:r>
              <a:rPr lang="en-GB" sz="1800" b="1" i="1">
                <a:solidFill>
                  <a:srgbClr val="000000"/>
                </a:solidFill>
              </a:rPr>
              <a:t>P</a:t>
            </a:r>
            <a:r>
              <a:rPr lang="en-GB" sz="1800" i="1">
                <a:solidFill>
                  <a:srgbClr val="000000"/>
                </a:solidFill>
              </a:rPr>
              <a:t>(R</a:t>
            </a:r>
            <a:r>
              <a:rPr lang="en-GB" sz="1800" i="1" baseline="-25000">
                <a:solidFill>
                  <a:srgbClr val="000000"/>
                </a:solidFill>
              </a:rPr>
              <a:t>2</a:t>
            </a:r>
            <a:r>
              <a:rPr lang="en-GB" sz="1800">
                <a:solidFill>
                  <a:srgbClr val="000000"/>
                </a:solidFill>
              </a:rPr>
              <a:t>| </a:t>
            </a:r>
            <a:r>
              <a:rPr lang="en-GB" sz="1800" i="1">
                <a:solidFill>
                  <a:srgbClr val="000000"/>
                </a:solidFill>
              </a:rPr>
              <a:t>u</a:t>
            </a:r>
            <a:r>
              <a:rPr lang="en-GB" sz="1800" i="1" baseline="-25000">
                <a:solidFill>
                  <a:srgbClr val="000000"/>
                </a:solidFill>
              </a:rPr>
              <a:t>1</a:t>
            </a:r>
            <a:r>
              <a:rPr lang="en-GB" sz="1800" i="1">
                <a:solidFill>
                  <a:srgbClr val="000000"/>
                </a:solidFill>
              </a:rPr>
              <a:t>) = 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i="1">
                <a:solidFill>
                  <a:srgbClr val="000000"/>
                </a:solidFill>
                <a:cs typeface="Times New Roman" pitchFamily="18" charset="0"/>
              </a:rPr>
              <a:t>α&lt;0.9, 0.2&gt;&lt;0.627,0.373&gt; = α&lt;0.565, 0.075&gt; ~ &lt;0.883, 0.117&gt; 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Intuitively, the probability of rain increases, because the umbrella appears twice in a row</a:t>
            </a:r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323850" y="4365625"/>
            <a:ext cx="1354138" cy="614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TRUE     0.5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FALSE   0.5</a:t>
            </a:r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3995738" y="3716338"/>
            <a:ext cx="360362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0.5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0.5</a:t>
            </a:r>
          </a:p>
        </p:txBody>
      </p:sp>
      <p:cxnSp>
        <p:nvCxnSpPr>
          <p:cNvPr id="23567" name="AutoShape 15"/>
          <p:cNvCxnSpPr>
            <a:cxnSpLocks noChangeShapeType="1"/>
            <a:stCxn id="23565" idx="3"/>
            <a:endCxn id="23566" idx="1"/>
          </p:cNvCxnSpPr>
          <p:nvPr/>
        </p:nvCxnSpPr>
        <p:spPr bwMode="auto">
          <a:xfrm flipV="1">
            <a:off x="1677988" y="3976688"/>
            <a:ext cx="2317750" cy="69532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3568" name="Text Box 16"/>
          <p:cNvSpPr txBox="1">
            <a:spLocks noChangeArrowheads="1"/>
          </p:cNvSpPr>
          <p:nvPr/>
        </p:nvSpPr>
        <p:spPr bwMode="auto">
          <a:xfrm>
            <a:off x="3779838" y="4581525"/>
            <a:ext cx="1152525" cy="492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</a:t>
            </a:r>
            <a:r>
              <a:rPr lang="en-GB" sz="1600">
                <a:solidFill>
                  <a:srgbClr val="000000"/>
                </a:solidFill>
              </a:rPr>
              <a:t>0.818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</a:rPr>
              <a:t>     0.182</a:t>
            </a:r>
          </a:p>
        </p:txBody>
      </p:sp>
      <p:cxnSp>
        <p:nvCxnSpPr>
          <p:cNvPr id="23569" name="AutoShape 17"/>
          <p:cNvCxnSpPr>
            <a:cxnSpLocks noChangeShapeType="1"/>
            <a:stCxn id="23566" idx="2"/>
            <a:endCxn id="23568" idx="0"/>
          </p:cNvCxnSpPr>
          <p:nvPr/>
        </p:nvCxnSpPr>
        <p:spPr bwMode="auto">
          <a:xfrm>
            <a:off x="4175125" y="4237038"/>
            <a:ext cx="180975" cy="344487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6732588" y="3644900"/>
            <a:ext cx="6477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0.627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0.373</a:t>
            </a:r>
          </a:p>
        </p:txBody>
      </p:sp>
      <p:cxnSp>
        <p:nvCxnSpPr>
          <p:cNvPr id="23571" name="AutoShape 19"/>
          <p:cNvCxnSpPr>
            <a:cxnSpLocks noChangeShapeType="1"/>
            <a:stCxn id="23555" idx="7"/>
            <a:endCxn id="23570" idx="1"/>
          </p:cNvCxnSpPr>
          <p:nvPr/>
        </p:nvCxnSpPr>
        <p:spPr bwMode="auto">
          <a:xfrm flipV="1">
            <a:off x="5102225" y="3905250"/>
            <a:ext cx="1631950" cy="124142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6588125" y="4508500"/>
            <a:ext cx="1152525" cy="492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</a:t>
            </a:r>
            <a:r>
              <a:rPr lang="en-GB" sz="1600">
                <a:solidFill>
                  <a:srgbClr val="000000"/>
                </a:solidFill>
              </a:rPr>
              <a:t>0.883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</a:rPr>
              <a:t>     0.117</a:t>
            </a:r>
          </a:p>
        </p:txBody>
      </p:sp>
      <p:cxnSp>
        <p:nvCxnSpPr>
          <p:cNvPr id="23573" name="AutoShape 21"/>
          <p:cNvCxnSpPr>
            <a:cxnSpLocks noChangeShapeType="1"/>
            <a:endCxn id="23572" idx="0"/>
          </p:cNvCxnSpPr>
          <p:nvPr/>
        </p:nvCxnSpPr>
        <p:spPr bwMode="auto">
          <a:xfrm>
            <a:off x="6985000" y="4164013"/>
            <a:ext cx="179388" cy="344487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7" name="Rectangle 5"/>
          <p:cNvSpPr>
            <a:spLocks noChangeArrowheads="1"/>
          </p:cNvSpPr>
          <p:nvPr/>
        </p:nvSpPr>
        <p:spPr bwMode="auto">
          <a:xfrm>
            <a:off x="611188" y="3213101"/>
            <a:ext cx="7993062" cy="358776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15888"/>
            <a:ext cx="8534400" cy="6858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Overview</a:t>
            </a:r>
          </a:p>
        </p:txBody>
      </p:sp>
      <p:sp>
        <p:nvSpPr>
          <p:cNvPr id="115715" name="Rectangle 3"/>
          <p:cNvSpPr>
            <a:spLocks noChangeArrowheads="1"/>
          </p:cNvSpPr>
          <p:nvPr/>
        </p:nvSpPr>
        <p:spPr bwMode="auto">
          <a:xfrm>
            <a:off x="179388" y="836613"/>
            <a:ext cx="8785225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75000"/>
              </a:lnSpc>
              <a:spcBef>
                <a:spcPts val="18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Modelling Evolving Worlds with </a:t>
            </a:r>
            <a:r>
              <a:rPr lang="en-GB" sz="2400" dirty="0" err="1">
                <a:solidFill>
                  <a:srgbClr val="000000"/>
                </a:solidFill>
              </a:rPr>
              <a:t>DBNs</a:t>
            </a:r>
            <a:endParaRPr lang="en-GB" sz="2400" dirty="0">
              <a:solidFill>
                <a:srgbClr val="000000"/>
              </a:solidFill>
            </a:endParaRPr>
          </a:p>
          <a:p>
            <a:pPr marL="339725" indent="-339725">
              <a:lnSpc>
                <a:spcPct val="75000"/>
              </a:lnSpc>
              <a:spcBef>
                <a:spcPts val="18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Simplifying Assumptions</a:t>
            </a:r>
          </a:p>
          <a:p>
            <a:pPr marL="739775" lvl="1" indent="-282575">
              <a:lnSpc>
                <a:spcPct val="7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Stationary Processes, Markov Assumption</a:t>
            </a:r>
          </a:p>
          <a:p>
            <a:pPr marL="339725" indent="-339725">
              <a:lnSpc>
                <a:spcPct val="75000"/>
              </a:lnSpc>
              <a:spcBef>
                <a:spcPts val="1800"/>
              </a:spcBef>
              <a:buFont typeface="Wingdings" pitchFamily="2" charset="2"/>
              <a:buChar char="Ø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Inference Tasks in Temporal Models</a:t>
            </a:r>
          </a:p>
          <a:p>
            <a:pPr marL="739775" lvl="1" indent="-282575">
              <a:lnSpc>
                <a:spcPct val="7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  <a:hlinkClick r:id="rId3" action="ppaction://hlinksldjump"/>
              </a:rPr>
              <a:t>Filtering</a:t>
            </a:r>
            <a:r>
              <a:rPr lang="en-GB" sz="2000" dirty="0">
                <a:solidFill>
                  <a:srgbClr val="000000"/>
                </a:solidFill>
              </a:rPr>
              <a:t> (posterior distribution over the current state given evidence to date)</a:t>
            </a:r>
          </a:p>
          <a:p>
            <a:pPr marL="739775" lvl="1" indent="-282575">
              <a:lnSpc>
                <a:spcPct val="7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Prediction (posterior distribution over a future state given evidence to date</a:t>
            </a:r>
          </a:p>
          <a:p>
            <a:pPr marL="739775" lvl="1" indent="-282575">
              <a:lnSpc>
                <a:spcPct val="7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Smoothing (posterior distribution over a </a:t>
            </a:r>
            <a:r>
              <a:rPr lang="en-GB" sz="2000" i="1" dirty="0">
                <a:solidFill>
                  <a:srgbClr val="000000"/>
                </a:solidFill>
              </a:rPr>
              <a:t>past</a:t>
            </a:r>
            <a:r>
              <a:rPr lang="en-GB" sz="2000" dirty="0">
                <a:solidFill>
                  <a:srgbClr val="000000"/>
                </a:solidFill>
              </a:rPr>
              <a:t> state given all evidence to date</a:t>
            </a:r>
            <a:r>
              <a:rPr lang="en-GB" sz="2400" dirty="0">
                <a:solidFill>
                  <a:srgbClr val="000000"/>
                </a:solidFill>
              </a:rPr>
              <a:t>)</a:t>
            </a:r>
          </a:p>
          <a:p>
            <a:pPr marL="739775" lvl="1" indent="-282575">
              <a:lnSpc>
                <a:spcPct val="7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Most Likely Sequence</a:t>
            </a:r>
            <a:r>
              <a:rPr lang="en-GB" sz="2400" dirty="0">
                <a:solidFill>
                  <a:srgbClr val="000000"/>
                </a:solidFill>
              </a:rPr>
              <a:t> (</a:t>
            </a:r>
            <a:r>
              <a:rPr lang="en-GB" sz="2000" dirty="0">
                <a:solidFill>
                  <a:srgbClr val="000000"/>
                </a:solidFill>
              </a:rPr>
              <a:t>given the evidence seen so far</a:t>
            </a:r>
            <a:r>
              <a:rPr lang="en-GB" sz="2400" dirty="0">
                <a:solidFill>
                  <a:srgbClr val="000000"/>
                </a:solidFill>
              </a:rPr>
              <a:t>)</a:t>
            </a:r>
          </a:p>
          <a:p>
            <a:pPr marL="339725" indent="-339725">
              <a:lnSpc>
                <a:spcPct val="7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Hidden Markov Models (HMM)</a:t>
            </a:r>
          </a:p>
          <a:p>
            <a:pPr marL="339725" indent="-339725">
              <a:lnSpc>
                <a:spcPct val="7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Application to Part-of-Speech Tagging</a:t>
            </a:r>
          </a:p>
          <a:p>
            <a:pPr marL="339725" indent="-339725">
              <a:lnSpc>
                <a:spcPct val="7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HMM and DBN</a:t>
            </a:r>
          </a:p>
        </p:txBody>
      </p:sp>
      <p:sp>
        <p:nvSpPr>
          <p:cNvPr id="115718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187450" y="6381750"/>
            <a:ext cx="360363" cy="287338"/>
          </a:xfrm>
          <a:prstGeom prst="actionButtonForwardNext">
            <a:avLst/>
          </a:prstGeom>
          <a:solidFill>
            <a:srgbClr val="00B8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/>
              <a:t>Review </a:t>
            </a:r>
          </a:p>
        </p:txBody>
      </p:sp>
      <p:sp>
        <p:nvSpPr>
          <p:cNvPr id="183299" name="Rectangle 3"/>
          <p:cNvSpPr>
            <a:spLocks noChangeArrowheads="1"/>
          </p:cNvSpPr>
          <p:nvPr/>
        </p:nvSpPr>
        <p:spPr bwMode="auto">
          <a:xfrm>
            <a:off x="250825" y="620713"/>
            <a:ext cx="8458200" cy="1441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Ø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>
                <a:solidFill>
                  <a:srgbClr val="000000"/>
                </a:solidFill>
              </a:rPr>
              <a:t>Stationary Process:</a:t>
            </a:r>
          </a:p>
          <a:p>
            <a:pPr lvl="1">
              <a:lnSpc>
                <a:spcPct val="95000"/>
              </a:lnSpc>
              <a:spcBef>
                <a:spcPts val="15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the mechanism that regulates how state variables change overtime is stationary, that is it can be described by a single transition model</a:t>
            </a:r>
            <a:r>
              <a:rPr lang="en-GB" sz="2000" i="1">
                <a:solidFill>
                  <a:srgbClr val="000000"/>
                </a:solidFill>
              </a:rPr>
              <a:t>  </a:t>
            </a:r>
            <a:r>
              <a:rPr lang="en-GB" sz="2000" b="1" i="1">
                <a:solidFill>
                  <a:srgbClr val="3333CC"/>
                </a:solidFill>
              </a:rPr>
              <a:t>P</a:t>
            </a:r>
            <a:r>
              <a:rPr lang="en-GB" sz="2000" i="1">
                <a:solidFill>
                  <a:srgbClr val="3333CC"/>
                </a:solidFill>
              </a:rPr>
              <a:t>(</a:t>
            </a:r>
            <a:r>
              <a:rPr lang="en-GB" sz="2000" b="1" i="1">
                <a:solidFill>
                  <a:srgbClr val="3333CC"/>
                </a:solidFill>
              </a:rPr>
              <a:t>Xt</a:t>
            </a:r>
            <a:r>
              <a:rPr lang="en-GB" sz="2000" i="1">
                <a:solidFill>
                  <a:srgbClr val="3333CC"/>
                </a:solidFill>
              </a:rPr>
              <a:t>|</a:t>
            </a:r>
            <a:r>
              <a:rPr lang="en-GB" sz="2000" b="1" i="1">
                <a:solidFill>
                  <a:srgbClr val="3333CC"/>
                </a:solidFill>
              </a:rPr>
              <a:t>Xt-1</a:t>
            </a:r>
            <a:r>
              <a:rPr lang="en-GB" sz="2000" i="1">
                <a:solidFill>
                  <a:srgbClr val="3333CC"/>
                </a:solidFill>
              </a:rPr>
              <a:t>)</a:t>
            </a:r>
            <a:endParaRPr lang="en-GB" sz="2000">
              <a:solidFill>
                <a:srgbClr val="000000"/>
              </a:solidFill>
            </a:endParaRP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>
                <a:solidFill>
                  <a:srgbClr val="000000"/>
                </a:solidFill>
              </a:rPr>
              <a:t>Markov Assumption</a:t>
            </a:r>
            <a:r>
              <a:rPr lang="en-GB" sz="2000">
                <a:solidFill>
                  <a:srgbClr val="000000"/>
                </a:solidFill>
              </a:rPr>
              <a:t>: current state </a:t>
            </a:r>
            <a:r>
              <a:rPr lang="en-GB" sz="2000" b="1" i="1">
                <a:solidFill>
                  <a:srgbClr val="000000"/>
                </a:solidFill>
              </a:rPr>
              <a:t>X</a:t>
            </a:r>
            <a:r>
              <a:rPr lang="en-GB" sz="2000" i="1" baseline="-25000">
                <a:solidFill>
                  <a:srgbClr val="000000"/>
                </a:solidFill>
              </a:rPr>
              <a:t>t</a:t>
            </a:r>
            <a:r>
              <a:rPr lang="en-GB" sz="2000">
                <a:solidFill>
                  <a:srgbClr val="000000"/>
                </a:solidFill>
              </a:rPr>
              <a:t> depends on bounded  subset of previous states </a:t>
            </a:r>
            <a:r>
              <a:rPr lang="en-GB" sz="2000" b="1" i="1">
                <a:solidFill>
                  <a:srgbClr val="000000"/>
                </a:solidFill>
              </a:rPr>
              <a:t>X</a:t>
            </a:r>
            <a:r>
              <a:rPr lang="en-GB" sz="2000" i="1" baseline="-25000">
                <a:solidFill>
                  <a:srgbClr val="000000"/>
                </a:solidFill>
              </a:rPr>
              <a:t>0:t-1</a:t>
            </a:r>
            <a:r>
              <a:rPr lang="en-GB" sz="2000" i="1">
                <a:solidFill>
                  <a:srgbClr val="000000"/>
                </a:solidFill>
              </a:rPr>
              <a:t> </a:t>
            </a:r>
            <a:r>
              <a:rPr lang="en-GB" sz="2000">
                <a:solidFill>
                  <a:srgbClr val="000000"/>
                </a:solidFill>
              </a:rPr>
              <a:t>(one previous state for our purposes)</a:t>
            </a:r>
            <a:endParaRPr lang="en-GB" sz="2000" baseline="-25000">
              <a:solidFill>
                <a:srgbClr val="000000"/>
              </a:solidFill>
            </a:endParaRPr>
          </a:p>
        </p:txBody>
      </p:sp>
      <p:pic>
        <p:nvPicPr>
          <p:cNvPr id="1833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3114675"/>
            <a:ext cx="7962900" cy="2828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83301" name="AutoShape 5"/>
          <p:cNvSpPr>
            <a:spLocks noChangeArrowheads="1"/>
          </p:cNvSpPr>
          <p:nvPr/>
        </p:nvSpPr>
        <p:spPr bwMode="auto">
          <a:xfrm>
            <a:off x="4067175" y="2754313"/>
            <a:ext cx="1223963" cy="647700"/>
          </a:xfrm>
          <a:prstGeom prst="wedgeRoundRectCallout">
            <a:avLst>
              <a:gd name="adj1" fmla="val -85926"/>
              <a:gd name="adj2" fmla="val 77694"/>
              <a:gd name="adj3" fmla="val 16667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Transition model</a:t>
            </a:r>
          </a:p>
        </p:txBody>
      </p:sp>
      <p:sp>
        <p:nvSpPr>
          <p:cNvPr id="183302" name="AutoShape 6"/>
          <p:cNvSpPr>
            <a:spLocks noChangeArrowheads="1"/>
          </p:cNvSpPr>
          <p:nvPr/>
        </p:nvSpPr>
        <p:spPr bwMode="auto">
          <a:xfrm>
            <a:off x="6804025" y="2825750"/>
            <a:ext cx="1655763" cy="647700"/>
          </a:xfrm>
          <a:prstGeom prst="wedgeRoundRectCallout">
            <a:avLst>
              <a:gd name="adj1" fmla="val -75792"/>
              <a:gd name="adj2" fmla="val 94116"/>
              <a:gd name="adj3" fmla="val 16667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State</a:t>
            </a:r>
          </a:p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variables</a:t>
            </a:r>
          </a:p>
        </p:txBody>
      </p:sp>
      <p:sp>
        <p:nvSpPr>
          <p:cNvPr id="183303" name="AutoShape 7"/>
          <p:cNvSpPr>
            <a:spLocks noChangeArrowheads="1"/>
          </p:cNvSpPr>
          <p:nvPr/>
        </p:nvSpPr>
        <p:spPr bwMode="auto">
          <a:xfrm>
            <a:off x="6875463" y="6210300"/>
            <a:ext cx="1655762" cy="647700"/>
          </a:xfrm>
          <a:prstGeom prst="wedgeRoundRectCallout">
            <a:avLst>
              <a:gd name="adj1" fmla="val -53833"/>
              <a:gd name="adj2" fmla="val -122796"/>
              <a:gd name="adj3" fmla="val 16667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Observable variables</a:t>
            </a:r>
          </a:p>
        </p:txBody>
      </p:sp>
      <p:sp>
        <p:nvSpPr>
          <p:cNvPr id="183305" name="Line 9"/>
          <p:cNvSpPr>
            <a:spLocks noChangeShapeType="1"/>
          </p:cNvSpPr>
          <p:nvPr/>
        </p:nvSpPr>
        <p:spPr bwMode="auto">
          <a:xfrm>
            <a:off x="2843213" y="2320925"/>
            <a:ext cx="1587" cy="4537075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Dot"/>
            <a:miter lim="800000"/>
            <a:headEnd/>
            <a:tailEnd/>
          </a:ln>
          <a:effectLst/>
        </p:spPr>
        <p:txBody>
          <a:bodyPr/>
          <a:lstStyle/>
          <a:p>
            <a:endParaRPr lang="en-CA"/>
          </a:p>
        </p:txBody>
      </p:sp>
      <p:sp>
        <p:nvSpPr>
          <p:cNvPr id="183306" name="Line 10"/>
          <p:cNvSpPr>
            <a:spLocks noChangeShapeType="1"/>
          </p:cNvSpPr>
          <p:nvPr/>
        </p:nvSpPr>
        <p:spPr bwMode="auto">
          <a:xfrm>
            <a:off x="5362575" y="1746250"/>
            <a:ext cx="1588" cy="4537075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Dot"/>
            <a:miter lim="800000"/>
            <a:headEnd/>
            <a:tailEnd/>
          </a:ln>
          <a:effectLst/>
        </p:spPr>
        <p:txBody>
          <a:bodyPr/>
          <a:lstStyle/>
          <a:p>
            <a:endParaRPr lang="en-CA"/>
          </a:p>
        </p:txBody>
      </p:sp>
      <p:sp>
        <p:nvSpPr>
          <p:cNvPr id="183307" name="AutoShape 11"/>
          <p:cNvSpPr>
            <a:spLocks noChangeArrowheads="1"/>
          </p:cNvSpPr>
          <p:nvPr/>
        </p:nvSpPr>
        <p:spPr bwMode="auto">
          <a:xfrm>
            <a:off x="4354513" y="5994400"/>
            <a:ext cx="1657350" cy="647700"/>
          </a:xfrm>
          <a:prstGeom prst="wedgeRoundRectCallout">
            <a:avLst>
              <a:gd name="adj1" fmla="val -2778"/>
              <a:gd name="adj2" fmla="val -191667"/>
              <a:gd name="adj3" fmla="val 16667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Observation model</a:t>
            </a:r>
          </a:p>
        </p:txBody>
      </p:sp>
      <p:sp>
        <p:nvSpPr>
          <p:cNvPr id="183308" name="AutoShape 1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395288" y="6237288"/>
            <a:ext cx="504825" cy="360362"/>
          </a:xfrm>
          <a:prstGeom prst="actionButtonBackPrevious">
            <a:avLst/>
          </a:prstGeom>
          <a:solidFill>
            <a:srgbClr val="00B8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01" grpId="0" animBg="1"/>
      <p:bldP spid="18330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/>
              <a:t>Prediction (</a:t>
            </a:r>
            <a:r>
              <a:rPr lang="en-GB" sz="3200" i="1">
                <a:solidFill>
                  <a:schemeClr val="accent2"/>
                </a:solidFill>
              </a:rPr>
              <a:t>P</a:t>
            </a:r>
            <a:r>
              <a:rPr lang="en-GB" sz="3200" b="0" i="1">
                <a:solidFill>
                  <a:schemeClr val="accent2"/>
                </a:solidFill>
              </a:rPr>
              <a:t>(</a:t>
            </a:r>
            <a:r>
              <a:rPr lang="en-GB" sz="3200" i="1">
                <a:solidFill>
                  <a:schemeClr val="accent2"/>
                </a:solidFill>
              </a:rPr>
              <a:t>X</a:t>
            </a:r>
            <a:r>
              <a:rPr lang="en-GB" sz="3200" b="0" i="1" baseline="-25000">
                <a:solidFill>
                  <a:schemeClr val="accent2"/>
                </a:solidFill>
              </a:rPr>
              <a:t>t+k+1</a:t>
            </a:r>
            <a:r>
              <a:rPr lang="en-GB" sz="3200" b="0">
                <a:solidFill>
                  <a:schemeClr val="accent2"/>
                </a:solidFill>
              </a:rPr>
              <a:t> | </a:t>
            </a:r>
            <a:r>
              <a:rPr lang="en-GB" sz="3200" i="1">
                <a:solidFill>
                  <a:schemeClr val="accent2"/>
                </a:solidFill>
              </a:rPr>
              <a:t>e</a:t>
            </a:r>
            <a:r>
              <a:rPr lang="en-GB" sz="3200" b="0" i="1" baseline="-25000">
                <a:solidFill>
                  <a:schemeClr val="accent2"/>
                </a:solidFill>
              </a:rPr>
              <a:t>0:t</a:t>
            </a:r>
            <a:r>
              <a:rPr lang="en-GB" sz="3200">
                <a:solidFill>
                  <a:srgbClr val="000000"/>
                </a:solidFill>
              </a:rPr>
              <a:t> </a:t>
            </a:r>
            <a:r>
              <a:rPr lang="en-GB" sz="3200" b="0" i="1">
                <a:solidFill>
                  <a:srgbClr val="000000"/>
                </a:solidFill>
              </a:rPr>
              <a:t>))</a:t>
            </a:r>
            <a:endParaRPr lang="en-GB" sz="320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107950" y="981075"/>
            <a:ext cx="8856663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Can be seen as filtering without addition of new evidence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In fact, filtering already contains a one-step prediction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b="1" i="1" dirty="0" smtClean="0">
                <a:solidFill>
                  <a:srgbClr val="000000"/>
                </a:solidFill>
              </a:rPr>
              <a:t>P</a:t>
            </a:r>
            <a:r>
              <a:rPr lang="en-GB" sz="1800" i="1" dirty="0" smtClean="0">
                <a:solidFill>
                  <a:srgbClr val="000000"/>
                </a:solidFill>
              </a:rPr>
              <a:t>(</a:t>
            </a:r>
            <a:r>
              <a:rPr lang="en-GB" sz="1800" b="1" i="1" dirty="0" err="1" smtClean="0">
                <a:solidFill>
                  <a:srgbClr val="000000"/>
                </a:solidFill>
              </a:rPr>
              <a:t>X</a:t>
            </a:r>
            <a:r>
              <a:rPr lang="en-GB" sz="1800" i="1" baseline="-25000" dirty="0" err="1" smtClean="0">
                <a:solidFill>
                  <a:srgbClr val="000000"/>
                </a:solidFill>
              </a:rPr>
              <a:t>t</a:t>
            </a:r>
            <a:r>
              <a:rPr lang="en-GB" sz="1800" b="1" i="1" dirty="0" smtClean="0">
                <a:solidFill>
                  <a:srgbClr val="000000"/>
                </a:solidFill>
              </a:rPr>
              <a:t> |</a:t>
            </a:r>
            <a:r>
              <a:rPr lang="en-GB" sz="1800" dirty="0" smtClean="0">
                <a:solidFill>
                  <a:srgbClr val="000000"/>
                </a:solidFill>
              </a:rPr>
              <a:t> </a:t>
            </a:r>
            <a:r>
              <a:rPr lang="en-GB" sz="1800" b="1" i="1" dirty="0">
                <a:solidFill>
                  <a:srgbClr val="000000"/>
                </a:solidFill>
              </a:rPr>
              <a:t>e</a:t>
            </a:r>
            <a:r>
              <a:rPr lang="en-GB" sz="1800" i="1" baseline="-25000" dirty="0">
                <a:solidFill>
                  <a:srgbClr val="000000"/>
                </a:solidFill>
              </a:rPr>
              <a:t>0:t</a:t>
            </a:r>
            <a:r>
              <a:rPr lang="en-GB" sz="1800" i="1" dirty="0">
                <a:solidFill>
                  <a:srgbClr val="000000"/>
                </a:solidFill>
              </a:rPr>
              <a:t>) = </a:t>
            </a:r>
            <a:r>
              <a:rPr lang="en-GB" sz="1800" i="1" dirty="0">
                <a:solidFill>
                  <a:srgbClr val="000000"/>
                </a:solidFill>
                <a:cs typeface="Times New Roman" pitchFamily="18" charset="0"/>
              </a:rPr>
              <a:t>α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b="1" i="1" dirty="0">
                <a:solidFill>
                  <a:srgbClr val="000000"/>
                </a:solidFill>
              </a:rPr>
              <a:t>P</a:t>
            </a:r>
            <a:r>
              <a:rPr lang="en-GB" sz="1800" i="1" dirty="0">
                <a:solidFill>
                  <a:srgbClr val="000000"/>
                </a:solidFill>
              </a:rPr>
              <a:t>(</a:t>
            </a:r>
            <a:r>
              <a:rPr lang="en-GB" sz="1800" b="1" i="1" dirty="0">
                <a:solidFill>
                  <a:srgbClr val="000000"/>
                </a:solidFill>
              </a:rPr>
              <a:t>e</a:t>
            </a:r>
            <a:r>
              <a:rPr lang="en-GB" sz="1800" i="1" baseline="-25000" dirty="0">
                <a:solidFill>
                  <a:srgbClr val="000000"/>
                </a:solidFill>
              </a:rPr>
              <a:t>t</a:t>
            </a:r>
            <a:r>
              <a:rPr lang="en-GB" sz="1800" b="1" i="1" dirty="0">
                <a:solidFill>
                  <a:srgbClr val="000000"/>
                </a:solidFill>
              </a:rPr>
              <a:t> </a:t>
            </a:r>
            <a:r>
              <a:rPr lang="en-GB" sz="1800" dirty="0">
                <a:solidFill>
                  <a:srgbClr val="000000"/>
                </a:solidFill>
              </a:rPr>
              <a:t>| </a:t>
            </a:r>
            <a:r>
              <a:rPr lang="en-GB" sz="1800" b="1" i="1" dirty="0" err="1">
                <a:solidFill>
                  <a:srgbClr val="000000"/>
                </a:solidFill>
              </a:rPr>
              <a:t>X</a:t>
            </a:r>
            <a:r>
              <a:rPr lang="en-GB" sz="1800" i="1" baseline="-25000" dirty="0" err="1">
                <a:solidFill>
                  <a:srgbClr val="000000"/>
                </a:solidFill>
              </a:rPr>
              <a:t>t</a:t>
            </a:r>
            <a:r>
              <a:rPr lang="en-GB" sz="1800" i="1" dirty="0">
                <a:solidFill>
                  <a:srgbClr val="000000"/>
                </a:solidFill>
              </a:rPr>
              <a:t>) </a:t>
            </a:r>
            <a:r>
              <a:rPr lang="en-GB" sz="1800" i="1" dirty="0">
                <a:solidFill>
                  <a:srgbClr val="000000"/>
                </a:solidFill>
                <a:cs typeface="Times New Roman" pitchFamily="18" charset="0"/>
              </a:rPr>
              <a:t>∑</a:t>
            </a:r>
            <a:r>
              <a:rPr lang="en-GB" sz="1800" i="1" baseline="-25000" dirty="0">
                <a:solidFill>
                  <a:srgbClr val="000000"/>
                </a:solidFill>
                <a:cs typeface="Times New Roman" pitchFamily="18" charset="0"/>
              </a:rPr>
              <a:t>x</a:t>
            </a:r>
            <a:r>
              <a:rPr lang="en-GB" sz="1800" i="1" baseline="-50000" dirty="0">
                <a:solidFill>
                  <a:srgbClr val="000000"/>
                </a:solidFill>
                <a:cs typeface="Times New Roman" pitchFamily="18" charset="0"/>
              </a:rPr>
              <a:t>t-1</a:t>
            </a:r>
            <a:r>
              <a:rPr lang="en-GB" sz="1800" i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1800" b="1" i="1" dirty="0">
                <a:solidFill>
                  <a:srgbClr val="000000"/>
                </a:solidFill>
              </a:rPr>
              <a:t>P</a:t>
            </a:r>
            <a:r>
              <a:rPr lang="en-GB" sz="1800" i="1" dirty="0">
                <a:solidFill>
                  <a:srgbClr val="000000"/>
                </a:solidFill>
              </a:rPr>
              <a:t>(</a:t>
            </a:r>
            <a:r>
              <a:rPr lang="en-GB" sz="1800" b="1" i="1" dirty="0" err="1">
                <a:solidFill>
                  <a:srgbClr val="000000"/>
                </a:solidFill>
              </a:rPr>
              <a:t>X</a:t>
            </a:r>
            <a:r>
              <a:rPr lang="en-GB" sz="1800" i="1" baseline="-25000" dirty="0" err="1">
                <a:solidFill>
                  <a:srgbClr val="000000"/>
                </a:solidFill>
              </a:rPr>
              <a:t>t</a:t>
            </a:r>
            <a:r>
              <a:rPr lang="en-GB" sz="1800" dirty="0">
                <a:solidFill>
                  <a:srgbClr val="000000"/>
                </a:solidFill>
              </a:rPr>
              <a:t> | </a:t>
            </a:r>
            <a:r>
              <a:rPr lang="en-GB" sz="1800" b="1" i="1" dirty="0">
                <a:solidFill>
                  <a:srgbClr val="000000"/>
                </a:solidFill>
              </a:rPr>
              <a:t>x</a:t>
            </a:r>
            <a:r>
              <a:rPr lang="en-GB" sz="1800" i="1" baseline="-25000" dirty="0">
                <a:solidFill>
                  <a:srgbClr val="000000"/>
                </a:solidFill>
              </a:rPr>
              <a:t>t-1 </a:t>
            </a:r>
            <a:r>
              <a:rPr lang="en-GB" sz="1800" i="1" dirty="0">
                <a:solidFill>
                  <a:srgbClr val="000000"/>
                </a:solidFill>
              </a:rPr>
              <a:t>) P(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b="1" i="1" dirty="0">
                <a:solidFill>
                  <a:srgbClr val="000000"/>
                </a:solidFill>
              </a:rPr>
              <a:t>x</a:t>
            </a:r>
            <a:r>
              <a:rPr lang="en-GB" sz="1800" i="1" baseline="-25000" dirty="0">
                <a:solidFill>
                  <a:srgbClr val="000000"/>
                </a:solidFill>
              </a:rPr>
              <a:t>t-1 </a:t>
            </a:r>
            <a:r>
              <a:rPr lang="en-GB" sz="1800" b="1" i="1" dirty="0">
                <a:solidFill>
                  <a:srgbClr val="000000"/>
                </a:solidFill>
              </a:rPr>
              <a:t>| e</a:t>
            </a:r>
            <a:r>
              <a:rPr lang="en-GB" sz="1800" i="1" baseline="-25000" dirty="0">
                <a:solidFill>
                  <a:srgbClr val="000000"/>
                </a:solidFill>
              </a:rPr>
              <a:t>0:t-1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i="1" dirty="0">
                <a:solidFill>
                  <a:srgbClr val="000000"/>
                </a:solidFill>
              </a:rPr>
              <a:t>) 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1800" dirty="0">
              <a:solidFill>
                <a:srgbClr val="000000"/>
              </a:solidFill>
            </a:endParaRP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2000" i="1" dirty="0">
              <a:solidFill>
                <a:srgbClr val="000000"/>
              </a:solidFill>
            </a:endParaRP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2000" i="1" dirty="0">
              <a:solidFill>
                <a:srgbClr val="000000"/>
              </a:solidFill>
            </a:endParaRPr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221288" y="2349500"/>
            <a:ext cx="3600450" cy="360363"/>
          </a:xfrm>
          <a:prstGeom prst="wedgeRectCallout">
            <a:avLst>
              <a:gd name="adj1" fmla="val -49690"/>
              <a:gd name="adj2" fmla="val -66741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Filtering at time </a:t>
            </a:r>
            <a:r>
              <a:rPr lang="en-GB" sz="1800" i="1">
                <a:solidFill>
                  <a:srgbClr val="000000"/>
                </a:solidFill>
              </a:rPr>
              <a:t>t-1</a:t>
            </a:r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323850" y="2565400"/>
            <a:ext cx="3024188" cy="576263"/>
          </a:xfrm>
          <a:prstGeom prst="wedgeRectCallout">
            <a:avLst>
              <a:gd name="adj1" fmla="val 22968"/>
              <a:gd name="adj2" fmla="val -97384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</a:rPr>
              <a:t>Inclusion of new evidence</a:t>
            </a:r>
          </a:p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</a:rPr>
              <a:t>(sensor model)</a:t>
            </a:r>
            <a:r>
              <a:rPr lang="ar-SA" sz="1600">
                <a:solidFill>
                  <a:srgbClr val="000000"/>
                </a:solidFill>
                <a:cs typeface="Times New Roman" pitchFamily="18" charset="0"/>
              </a:rPr>
              <a:t>‏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3563938" y="2997200"/>
            <a:ext cx="3600450" cy="360363"/>
          </a:xfrm>
          <a:prstGeom prst="wedgeRectCallout">
            <a:avLst>
              <a:gd name="adj1" fmla="val -47796"/>
              <a:gd name="adj2" fmla="val -258370"/>
            </a:avLst>
          </a:prstGeom>
          <a:solidFill>
            <a:srgbClr val="FFCC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Propagation to time </a:t>
            </a:r>
            <a:r>
              <a:rPr lang="en-GB" sz="1800" i="1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3644900"/>
            <a:ext cx="8856663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We just need to show how to recursively predict the state at time </a:t>
            </a:r>
            <a:r>
              <a:rPr lang="en-GB" sz="2000" i="1">
                <a:solidFill>
                  <a:srgbClr val="000000"/>
                </a:solidFill>
              </a:rPr>
              <a:t>t+k +1</a:t>
            </a:r>
            <a:r>
              <a:rPr lang="en-GB" sz="2000">
                <a:solidFill>
                  <a:srgbClr val="000000"/>
                </a:solidFill>
              </a:rPr>
              <a:t> from a prediction for state </a:t>
            </a:r>
            <a:r>
              <a:rPr lang="en-GB" sz="2000" i="1">
                <a:solidFill>
                  <a:srgbClr val="000000"/>
                </a:solidFill>
              </a:rPr>
              <a:t>t + k</a:t>
            </a:r>
            <a:r>
              <a:rPr lang="en-GB" sz="2000">
                <a:solidFill>
                  <a:srgbClr val="000000"/>
                </a:solidFill>
              </a:rPr>
              <a:t> 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P</a:t>
            </a:r>
            <a:r>
              <a:rPr lang="en-GB" sz="1800" i="1">
                <a:solidFill>
                  <a:srgbClr val="000000"/>
                </a:solidFill>
              </a:rPr>
              <a:t>(</a:t>
            </a:r>
            <a:r>
              <a:rPr lang="en-GB" sz="1800" b="1" i="1">
                <a:solidFill>
                  <a:srgbClr val="000000"/>
                </a:solidFill>
              </a:rPr>
              <a:t>X</a:t>
            </a:r>
            <a:r>
              <a:rPr lang="en-GB" sz="1800" i="1" baseline="-25000">
                <a:solidFill>
                  <a:srgbClr val="000000"/>
                </a:solidFill>
              </a:rPr>
              <a:t>t+k+1</a:t>
            </a:r>
            <a:r>
              <a:rPr lang="en-GB" sz="1800">
                <a:solidFill>
                  <a:srgbClr val="000000"/>
                </a:solidFill>
              </a:rPr>
              <a:t> | </a:t>
            </a:r>
            <a:r>
              <a:rPr lang="en-GB" sz="1800" b="1" i="1">
                <a:solidFill>
                  <a:srgbClr val="000000"/>
                </a:solidFill>
              </a:rPr>
              <a:t>e</a:t>
            </a:r>
            <a:r>
              <a:rPr lang="en-GB" sz="1800" i="1" baseline="-25000">
                <a:solidFill>
                  <a:srgbClr val="000000"/>
                </a:solidFill>
              </a:rPr>
              <a:t>0:t</a:t>
            </a:r>
            <a:r>
              <a:rPr lang="en-GB" sz="1800" b="1">
                <a:solidFill>
                  <a:srgbClr val="000000"/>
                </a:solidFill>
              </a:rPr>
              <a:t> </a:t>
            </a:r>
            <a:r>
              <a:rPr lang="en-GB" sz="1800" i="1">
                <a:solidFill>
                  <a:srgbClr val="000000"/>
                </a:solidFill>
              </a:rPr>
              <a:t>) = </a:t>
            </a:r>
            <a:r>
              <a:rPr lang="en-GB" sz="1800" i="1">
                <a:solidFill>
                  <a:srgbClr val="000000"/>
                </a:solidFill>
                <a:cs typeface="Times New Roman" pitchFamily="18" charset="0"/>
              </a:rPr>
              <a:t>∑</a:t>
            </a:r>
            <a:r>
              <a:rPr lang="en-GB" sz="1800" i="1" baseline="-25000">
                <a:solidFill>
                  <a:srgbClr val="000000"/>
                </a:solidFill>
                <a:cs typeface="Times New Roman" pitchFamily="18" charset="0"/>
              </a:rPr>
              <a:t>x</a:t>
            </a:r>
            <a:r>
              <a:rPr lang="en-GB" sz="1800" i="1" baseline="-50000">
                <a:solidFill>
                  <a:srgbClr val="000000"/>
                </a:solidFill>
                <a:cs typeface="Times New Roman" pitchFamily="18" charset="0"/>
              </a:rPr>
              <a:t>t+k</a:t>
            </a:r>
            <a:r>
              <a:rPr lang="en-GB" sz="1800" i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1800" b="1" i="1">
                <a:solidFill>
                  <a:srgbClr val="000000"/>
                </a:solidFill>
              </a:rPr>
              <a:t>P</a:t>
            </a:r>
            <a:r>
              <a:rPr lang="en-GB" sz="1800" i="1">
                <a:solidFill>
                  <a:srgbClr val="000000"/>
                </a:solidFill>
              </a:rPr>
              <a:t>(</a:t>
            </a:r>
            <a:r>
              <a:rPr lang="en-GB" sz="1800" b="1" i="1">
                <a:solidFill>
                  <a:srgbClr val="000000"/>
                </a:solidFill>
              </a:rPr>
              <a:t>X</a:t>
            </a:r>
            <a:r>
              <a:rPr lang="en-GB" sz="1800" i="1" baseline="-25000">
                <a:solidFill>
                  <a:srgbClr val="000000"/>
                </a:solidFill>
              </a:rPr>
              <a:t>t+k+1</a:t>
            </a:r>
            <a:r>
              <a:rPr lang="en-GB" sz="1800">
                <a:solidFill>
                  <a:srgbClr val="000000"/>
                </a:solidFill>
              </a:rPr>
              <a:t>, </a:t>
            </a:r>
            <a:r>
              <a:rPr lang="en-GB" sz="1800" b="1" i="1">
                <a:solidFill>
                  <a:srgbClr val="000000"/>
                </a:solidFill>
              </a:rPr>
              <a:t>x</a:t>
            </a:r>
            <a:r>
              <a:rPr lang="en-GB" sz="1800" i="1" baseline="-25000">
                <a:solidFill>
                  <a:srgbClr val="000000"/>
                </a:solidFill>
              </a:rPr>
              <a:t>t+k </a:t>
            </a:r>
            <a:r>
              <a:rPr lang="en-GB" sz="1800" b="1" i="1">
                <a:solidFill>
                  <a:srgbClr val="000000"/>
                </a:solidFill>
              </a:rPr>
              <a:t>|e</a:t>
            </a:r>
            <a:r>
              <a:rPr lang="en-GB" sz="1800" i="1" baseline="-25000">
                <a:solidFill>
                  <a:srgbClr val="000000"/>
                </a:solidFill>
              </a:rPr>
              <a:t>0:t</a:t>
            </a:r>
            <a:r>
              <a:rPr lang="en-GB" sz="1800" b="1">
                <a:solidFill>
                  <a:srgbClr val="000000"/>
                </a:solidFill>
              </a:rPr>
              <a:t> </a:t>
            </a:r>
            <a:r>
              <a:rPr lang="en-GB" sz="1800" i="1">
                <a:solidFill>
                  <a:srgbClr val="000000"/>
                </a:solidFill>
              </a:rPr>
              <a:t>) = </a:t>
            </a:r>
            <a:r>
              <a:rPr lang="en-GB" sz="1800" i="1">
                <a:solidFill>
                  <a:srgbClr val="000000"/>
                </a:solidFill>
                <a:cs typeface="Times New Roman" pitchFamily="18" charset="0"/>
              </a:rPr>
              <a:t>∑</a:t>
            </a:r>
            <a:r>
              <a:rPr lang="en-GB" sz="1800" i="1" baseline="-25000">
                <a:solidFill>
                  <a:srgbClr val="000000"/>
                </a:solidFill>
                <a:cs typeface="Times New Roman" pitchFamily="18" charset="0"/>
              </a:rPr>
              <a:t>x</a:t>
            </a:r>
            <a:r>
              <a:rPr lang="en-GB" sz="1800" i="1" baseline="-50000">
                <a:solidFill>
                  <a:srgbClr val="000000"/>
                </a:solidFill>
                <a:cs typeface="Times New Roman" pitchFamily="18" charset="0"/>
              </a:rPr>
              <a:t>t+k</a:t>
            </a:r>
            <a:r>
              <a:rPr lang="en-GB" sz="1800" i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1800" b="1" i="1">
                <a:solidFill>
                  <a:srgbClr val="000000"/>
                </a:solidFill>
              </a:rPr>
              <a:t>P</a:t>
            </a:r>
            <a:r>
              <a:rPr lang="en-GB" sz="1800" i="1">
                <a:solidFill>
                  <a:srgbClr val="000000"/>
                </a:solidFill>
              </a:rPr>
              <a:t>(</a:t>
            </a:r>
            <a:r>
              <a:rPr lang="en-GB" sz="1800" b="1" i="1">
                <a:solidFill>
                  <a:srgbClr val="000000"/>
                </a:solidFill>
              </a:rPr>
              <a:t>X</a:t>
            </a:r>
            <a:r>
              <a:rPr lang="en-GB" sz="1800" i="1" baseline="-25000">
                <a:solidFill>
                  <a:srgbClr val="000000"/>
                </a:solidFill>
              </a:rPr>
              <a:t>t+k+1</a:t>
            </a:r>
            <a:r>
              <a:rPr lang="en-GB" sz="1800">
                <a:solidFill>
                  <a:srgbClr val="000000"/>
                </a:solidFill>
              </a:rPr>
              <a:t> | </a:t>
            </a:r>
            <a:r>
              <a:rPr lang="en-GB" sz="1800" b="1" i="1">
                <a:solidFill>
                  <a:srgbClr val="000000"/>
                </a:solidFill>
              </a:rPr>
              <a:t>x</a:t>
            </a:r>
            <a:r>
              <a:rPr lang="en-GB" sz="1800" i="1" baseline="-25000">
                <a:solidFill>
                  <a:srgbClr val="000000"/>
                </a:solidFill>
              </a:rPr>
              <a:t>t+k </a:t>
            </a:r>
            <a:r>
              <a:rPr lang="en-GB" sz="1800" b="1" i="1">
                <a:solidFill>
                  <a:srgbClr val="000000"/>
                </a:solidFill>
              </a:rPr>
              <a:t>, e</a:t>
            </a:r>
            <a:r>
              <a:rPr lang="en-GB" sz="1800" i="1" baseline="-25000">
                <a:solidFill>
                  <a:srgbClr val="000000"/>
                </a:solidFill>
              </a:rPr>
              <a:t>0:</a:t>
            </a:r>
            <a:r>
              <a:rPr lang="en-GB" sz="1800" b="1" i="1" baseline="-25000">
                <a:solidFill>
                  <a:schemeClr val="accent2"/>
                </a:solidFill>
              </a:rPr>
              <a:t>t</a:t>
            </a:r>
            <a:r>
              <a:rPr lang="en-GB" sz="1800" b="1">
                <a:solidFill>
                  <a:srgbClr val="000000"/>
                </a:solidFill>
              </a:rPr>
              <a:t> </a:t>
            </a:r>
            <a:r>
              <a:rPr lang="en-GB" sz="1800" i="1">
                <a:solidFill>
                  <a:srgbClr val="000000"/>
                </a:solidFill>
              </a:rPr>
              <a:t>) P(</a:t>
            </a:r>
            <a:r>
              <a:rPr lang="en-GB" sz="1800">
                <a:solidFill>
                  <a:srgbClr val="000000"/>
                </a:solidFill>
              </a:rPr>
              <a:t> </a:t>
            </a:r>
            <a:r>
              <a:rPr lang="en-GB" sz="1800" b="1" i="1">
                <a:solidFill>
                  <a:srgbClr val="000000"/>
                </a:solidFill>
              </a:rPr>
              <a:t>x</a:t>
            </a:r>
            <a:r>
              <a:rPr lang="en-GB" sz="1800" i="1" baseline="-25000">
                <a:solidFill>
                  <a:srgbClr val="000000"/>
                </a:solidFill>
              </a:rPr>
              <a:t>t+k </a:t>
            </a:r>
            <a:r>
              <a:rPr lang="en-GB" sz="1800" b="1" i="1">
                <a:solidFill>
                  <a:srgbClr val="000000"/>
                </a:solidFill>
              </a:rPr>
              <a:t>| e</a:t>
            </a:r>
            <a:r>
              <a:rPr lang="en-GB" sz="1800" i="1" baseline="-25000">
                <a:solidFill>
                  <a:srgbClr val="000000"/>
                </a:solidFill>
              </a:rPr>
              <a:t>0:t</a:t>
            </a:r>
            <a:r>
              <a:rPr lang="en-GB" sz="1800" b="1">
                <a:solidFill>
                  <a:srgbClr val="000000"/>
                </a:solidFill>
              </a:rPr>
              <a:t> </a:t>
            </a:r>
            <a:r>
              <a:rPr lang="en-GB" sz="1800" i="1">
                <a:solidFill>
                  <a:srgbClr val="000000"/>
                </a:solidFill>
              </a:rPr>
              <a:t>) = 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i="1">
                <a:solidFill>
                  <a:srgbClr val="000000"/>
                </a:solidFill>
              </a:rPr>
              <a:t>= </a:t>
            </a:r>
            <a:r>
              <a:rPr lang="en-GB" sz="1800" i="1">
                <a:solidFill>
                  <a:srgbClr val="000000"/>
                </a:solidFill>
                <a:cs typeface="Times New Roman" pitchFamily="18" charset="0"/>
              </a:rPr>
              <a:t>∑</a:t>
            </a:r>
            <a:r>
              <a:rPr lang="en-GB" sz="1800" i="1" baseline="-25000">
                <a:solidFill>
                  <a:srgbClr val="000000"/>
                </a:solidFill>
                <a:cs typeface="Times New Roman" pitchFamily="18" charset="0"/>
              </a:rPr>
              <a:t>x</a:t>
            </a:r>
            <a:r>
              <a:rPr lang="en-GB" sz="1800" i="1" baseline="-50000">
                <a:solidFill>
                  <a:srgbClr val="000000"/>
                </a:solidFill>
                <a:cs typeface="Times New Roman" pitchFamily="18" charset="0"/>
              </a:rPr>
              <a:t>t+k</a:t>
            </a:r>
            <a:r>
              <a:rPr lang="en-GB" sz="1800" i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1800" b="1" i="1">
                <a:solidFill>
                  <a:srgbClr val="000000"/>
                </a:solidFill>
              </a:rPr>
              <a:t>P</a:t>
            </a:r>
            <a:r>
              <a:rPr lang="en-GB" sz="1800" i="1">
                <a:solidFill>
                  <a:srgbClr val="000000"/>
                </a:solidFill>
              </a:rPr>
              <a:t>(</a:t>
            </a:r>
            <a:r>
              <a:rPr lang="en-GB" sz="1800" b="1" i="1">
                <a:solidFill>
                  <a:srgbClr val="000000"/>
                </a:solidFill>
              </a:rPr>
              <a:t>X</a:t>
            </a:r>
            <a:r>
              <a:rPr lang="en-GB" sz="1800" i="1" baseline="-25000">
                <a:solidFill>
                  <a:srgbClr val="000000"/>
                </a:solidFill>
              </a:rPr>
              <a:t>t+k+1</a:t>
            </a:r>
            <a:r>
              <a:rPr lang="en-GB" sz="1800">
                <a:solidFill>
                  <a:srgbClr val="000000"/>
                </a:solidFill>
              </a:rPr>
              <a:t> | </a:t>
            </a:r>
            <a:r>
              <a:rPr lang="en-GB" sz="1800" b="1" i="1">
                <a:solidFill>
                  <a:srgbClr val="000000"/>
                </a:solidFill>
              </a:rPr>
              <a:t>x</a:t>
            </a:r>
            <a:r>
              <a:rPr lang="en-GB" sz="1800" i="1" baseline="-25000">
                <a:solidFill>
                  <a:srgbClr val="000000"/>
                </a:solidFill>
              </a:rPr>
              <a:t>t+k </a:t>
            </a:r>
            <a:r>
              <a:rPr lang="en-GB" sz="1800" i="1">
                <a:solidFill>
                  <a:srgbClr val="000000"/>
                </a:solidFill>
              </a:rPr>
              <a:t>) P(</a:t>
            </a:r>
            <a:r>
              <a:rPr lang="en-GB" sz="1800">
                <a:solidFill>
                  <a:srgbClr val="000000"/>
                </a:solidFill>
              </a:rPr>
              <a:t> </a:t>
            </a:r>
            <a:r>
              <a:rPr lang="en-GB" sz="1800" b="1" i="1">
                <a:solidFill>
                  <a:srgbClr val="000000"/>
                </a:solidFill>
              </a:rPr>
              <a:t>x</a:t>
            </a:r>
            <a:r>
              <a:rPr lang="en-GB" sz="1800" i="1" baseline="-25000">
                <a:solidFill>
                  <a:srgbClr val="000000"/>
                </a:solidFill>
              </a:rPr>
              <a:t>t+k </a:t>
            </a:r>
            <a:r>
              <a:rPr lang="en-GB" sz="1800" b="1" i="1">
                <a:solidFill>
                  <a:srgbClr val="000000"/>
                </a:solidFill>
              </a:rPr>
              <a:t>| e</a:t>
            </a:r>
            <a:r>
              <a:rPr lang="en-GB" sz="1800" i="1" baseline="-25000">
                <a:solidFill>
                  <a:srgbClr val="000000"/>
                </a:solidFill>
              </a:rPr>
              <a:t>0:t</a:t>
            </a:r>
            <a:r>
              <a:rPr lang="en-GB" sz="1800" b="1">
                <a:solidFill>
                  <a:srgbClr val="000000"/>
                </a:solidFill>
              </a:rPr>
              <a:t> </a:t>
            </a:r>
            <a:r>
              <a:rPr lang="en-GB" sz="1800" i="1">
                <a:solidFill>
                  <a:srgbClr val="000000"/>
                </a:solidFill>
              </a:rPr>
              <a:t>)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1800">
              <a:solidFill>
                <a:srgbClr val="000000"/>
              </a:solidFill>
            </a:endParaRP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Let‘s continue wih the rain example and compute the probability of </a:t>
            </a:r>
            <a:r>
              <a:rPr lang="en-GB" sz="2000" i="1">
                <a:solidFill>
                  <a:srgbClr val="000000"/>
                </a:solidFill>
              </a:rPr>
              <a:t>Rain</a:t>
            </a:r>
            <a:r>
              <a:rPr lang="en-GB" sz="2000">
                <a:solidFill>
                  <a:srgbClr val="000000"/>
                </a:solidFill>
              </a:rPr>
              <a:t> on day four after having seen the umbrella in day one and two: </a:t>
            </a:r>
            <a:r>
              <a:rPr lang="en-GB" sz="2000" b="1" i="1">
                <a:solidFill>
                  <a:srgbClr val="000000"/>
                </a:solidFill>
              </a:rPr>
              <a:t>P</a:t>
            </a:r>
            <a:r>
              <a:rPr lang="en-GB" sz="2000" i="1">
                <a:solidFill>
                  <a:srgbClr val="000000"/>
                </a:solidFill>
              </a:rPr>
              <a:t>(R</a:t>
            </a:r>
            <a:r>
              <a:rPr lang="en-GB" sz="2000" i="1" baseline="-25000">
                <a:solidFill>
                  <a:srgbClr val="000000"/>
                </a:solidFill>
              </a:rPr>
              <a:t>4</a:t>
            </a:r>
            <a:r>
              <a:rPr lang="en-GB" sz="2000">
                <a:solidFill>
                  <a:srgbClr val="000000"/>
                </a:solidFill>
              </a:rPr>
              <a:t>| </a:t>
            </a:r>
            <a:r>
              <a:rPr lang="en-GB" sz="2000" i="1">
                <a:solidFill>
                  <a:srgbClr val="000000"/>
                </a:solidFill>
              </a:rPr>
              <a:t>u</a:t>
            </a:r>
            <a:r>
              <a:rPr lang="en-GB" sz="2000" i="1" baseline="-25000">
                <a:solidFill>
                  <a:srgbClr val="000000"/>
                </a:solidFill>
              </a:rPr>
              <a:t>1</a:t>
            </a:r>
            <a:r>
              <a:rPr lang="en-GB" sz="2000">
                <a:solidFill>
                  <a:srgbClr val="000000"/>
                </a:solidFill>
              </a:rPr>
              <a:t> , </a:t>
            </a:r>
            <a:r>
              <a:rPr lang="en-GB" sz="2000" i="1">
                <a:solidFill>
                  <a:srgbClr val="000000"/>
                </a:solidFill>
              </a:rPr>
              <a:t>u</a:t>
            </a:r>
            <a:r>
              <a:rPr lang="en-GB" sz="2000" i="1" baseline="-25000">
                <a:solidFill>
                  <a:srgbClr val="000000"/>
                </a:solidFill>
              </a:rPr>
              <a:t>2</a:t>
            </a:r>
            <a:r>
              <a:rPr lang="en-GB" sz="2000" i="1">
                <a:solidFill>
                  <a:srgbClr val="000000"/>
                </a:solidFill>
              </a:rPr>
              <a:t>) 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2000" i="1">
              <a:solidFill>
                <a:srgbClr val="000000"/>
              </a:solidFill>
            </a:endParaRPr>
          </a:p>
        </p:txBody>
      </p:sp>
      <p:sp>
        <p:nvSpPr>
          <p:cNvPr id="24583" name="Freeform 7"/>
          <p:cNvSpPr>
            <a:spLocks noChangeArrowheads="1"/>
          </p:cNvSpPr>
          <p:nvPr/>
        </p:nvSpPr>
        <p:spPr bwMode="auto">
          <a:xfrm>
            <a:off x="2771775" y="1749425"/>
            <a:ext cx="3335338" cy="684213"/>
          </a:xfrm>
          <a:custGeom>
            <a:avLst/>
            <a:gdLst/>
            <a:ahLst/>
            <a:cxnLst>
              <a:cxn ang="0">
                <a:pos x="272" y="15"/>
              </a:cxn>
              <a:cxn ang="0">
                <a:pos x="45" y="105"/>
              </a:cxn>
              <a:cxn ang="0">
                <a:pos x="91" y="332"/>
              </a:cxn>
              <a:cxn ang="0">
                <a:pos x="590" y="423"/>
              </a:cxn>
              <a:cxn ang="0">
                <a:pos x="1452" y="378"/>
              </a:cxn>
              <a:cxn ang="0">
                <a:pos x="2041" y="287"/>
              </a:cxn>
              <a:cxn ang="0">
                <a:pos x="1814" y="105"/>
              </a:cxn>
              <a:cxn ang="0">
                <a:pos x="1043" y="60"/>
              </a:cxn>
              <a:cxn ang="0">
                <a:pos x="544" y="15"/>
              </a:cxn>
              <a:cxn ang="0">
                <a:pos x="272" y="15"/>
              </a:cxn>
            </a:cxnLst>
            <a:rect l="0" t="0" r="r" b="b"/>
            <a:pathLst>
              <a:path w="2101" h="431">
                <a:moveTo>
                  <a:pt x="272" y="15"/>
                </a:moveTo>
                <a:cubicBezTo>
                  <a:pt x="189" y="30"/>
                  <a:pt x="75" y="52"/>
                  <a:pt x="45" y="105"/>
                </a:cubicBezTo>
                <a:cubicBezTo>
                  <a:pt x="15" y="158"/>
                  <a:pt x="0" y="279"/>
                  <a:pt x="91" y="332"/>
                </a:cubicBezTo>
                <a:cubicBezTo>
                  <a:pt x="182" y="385"/>
                  <a:pt x="363" y="415"/>
                  <a:pt x="590" y="423"/>
                </a:cubicBezTo>
                <a:cubicBezTo>
                  <a:pt x="817" y="431"/>
                  <a:pt x="1210" y="401"/>
                  <a:pt x="1452" y="378"/>
                </a:cubicBezTo>
                <a:cubicBezTo>
                  <a:pt x="1694" y="355"/>
                  <a:pt x="1981" y="332"/>
                  <a:pt x="2041" y="287"/>
                </a:cubicBezTo>
                <a:cubicBezTo>
                  <a:pt x="2101" y="242"/>
                  <a:pt x="1980" y="143"/>
                  <a:pt x="1814" y="105"/>
                </a:cubicBezTo>
                <a:cubicBezTo>
                  <a:pt x="1648" y="67"/>
                  <a:pt x="1255" y="75"/>
                  <a:pt x="1043" y="60"/>
                </a:cubicBezTo>
                <a:cubicBezTo>
                  <a:pt x="831" y="45"/>
                  <a:pt x="672" y="22"/>
                  <a:pt x="544" y="15"/>
                </a:cubicBezTo>
                <a:cubicBezTo>
                  <a:pt x="416" y="8"/>
                  <a:pt x="355" y="0"/>
                  <a:pt x="272" y="15"/>
                </a:cubicBezTo>
                <a:close/>
              </a:path>
            </a:pathLst>
          </a:custGeom>
          <a:noFill/>
          <a:ln w="31680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24584" name="AutoShape 8"/>
          <p:cNvSpPr>
            <a:spLocks noChangeArrowheads="1"/>
          </p:cNvSpPr>
          <p:nvPr/>
        </p:nvSpPr>
        <p:spPr bwMode="auto">
          <a:xfrm>
            <a:off x="4211638" y="5157788"/>
            <a:ext cx="3600450" cy="360362"/>
          </a:xfrm>
          <a:prstGeom prst="wedgeRectCallout">
            <a:avLst>
              <a:gd name="adj1" fmla="val -58380"/>
              <a:gd name="adj2" fmla="val -103306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Prediction for state </a:t>
            </a:r>
            <a:r>
              <a:rPr lang="en-GB" sz="1800" i="1">
                <a:solidFill>
                  <a:srgbClr val="000000"/>
                </a:solidFill>
              </a:rPr>
              <a:t>t+ k</a:t>
            </a:r>
          </a:p>
        </p:txBody>
      </p:sp>
      <p:sp>
        <p:nvSpPr>
          <p:cNvPr id="24585" name="AutoShape 9"/>
          <p:cNvSpPr>
            <a:spLocks noChangeArrowheads="1"/>
          </p:cNvSpPr>
          <p:nvPr/>
        </p:nvSpPr>
        <p:spPr bwMode="auto">
          <a:xfrm>
            <a:off x="971550" y="5300663"/>
            <a:ext cx="3024188" cy="288925"/>
          </a:xfrm>
          <a:prstGeom prst="wedgeRectCallout">
            <a:avLst>
              <a:gd name="adj1" fmla="val -12519"/>
              <a:gd name="adj2" fmla="val -117583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</a:rPr>
              <a:t>Transition model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>
                                            <p:txEl>
                                              <p:charRg st="212" end="2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>
                                            <p:txEl>
                                              <p:charRg st="256" end="40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i="1"/>
              <a:t>Rain</a:t>
            </a:r>
            <a:r>
              <a:rPr lang="en-GB" sz="3200"/>
              <a:t> Example</a:t>
            </a:r>
          </a:p>
        </p:txBody>
      </p:sp>
      <p:sp>
        <p:nvSpPr>
          <p:cNvPr id="25602" name="Oval 2"/>
          <p:cNvSpPr>
            <a:spLocks noChangeArrowheads="1"/>
          </p:cNvSpPr>
          <p:nvPr/>
        </p:nvSpPr>
        <p:spPr bwMode="auto">
          <a:xfrm>
            <a:off x="577850" y="5084763"/>
            <a:ext cx="1042988" cy="4318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Rain</a:t>
            </a:r>
            <a:r>
              <a:rPr lang="en-GB" sz="1800" b="1" i="1" baseline="-250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5603" name="Oval 3"/>
          <p:cNvSpPr>
            <a:spLocks noChangeArrowheads="1"/>
          </p:cNvSpPr>
          <p:nvPr/>
        </p:nvSpPr>
        <p:spPr bwMode="auto">
          <a:xfrm>
            <a:off x="2124075" y="5084763"/>
            <a:ext cx="1008063" cy="4318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Rain</a:t>
            </a:r>
            <a:r>
              <a:rPr lang="en-GB" sz="1800" b="1" i="1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5604" name="Oval 4"/>
          <p:cNvSpPr>
            <a:spLocks noChangeArrowheads="1"/>
          </p:cNvSpPr>
          <p:nvPr/>
        </p:nvSpPr>
        <p:spPr bwMode="auto">
          <a:xfrm>
            <a:off x="1981200" y="6237288"/>
            <a:ext cx="1295400" cy="431800"/>
          </a:xfrm>
          <a:prstGeom prst="ellipse">
            <a:avLst/>
          </a:prstGeom>
          <a:solidFill>
            <a:srgbClr val="33CC3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Umbrella</a:t>
            </a:r>
            <a:r>
              <a:rPr lang="en-GB" sz="1800" b="1" i="1" baseline="-25000">
                <a:solidFill>
                  <a:srgbClr val="000000"/>
                </a:solidFill>
              </a:rPr>
              <a:t>1</a:t>
            </a:r>
          </a:p>
        </p:txBody>
      </p:sp>
      <p:cxnSp>
        <p:nvCxnSpPr>
          <p:cNvPr id="25605" name="AutoShape 5"/>
          <p:cNvCxnSpPr>
            <a:cxnSpLocks noChangeShapeType="1"/>
            <a:stCxn id="25603" idx="4"/>
            <a:endCxn id="25604" idx="0"/>
          </p:cNvCxnSpPr>
          <p:nvPr/>
        </p:nvCxnSpPr>
        <p:spPr bwMode="auto">
          <a:xfrm>
            <a:off x="2627313" y="5516563"/>
            <a:ext cx="1587" cy="72072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5606" name="Oval 6"/>
          <p:cNvSpPr>
            <a:spLocks noChangeArrowheads="1"/>
          </p:cNvSpPr>
          <p:nvPr/>
        </p:nvSpPr>
        <p:spPr bwMode="auto">
          <a:xfrm>
            <a:off x="3852863" y="5084763"/>
            <a:ext cx="936625" cy="4318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Rain</a:t>
            </a:r>
            <a:r>
              <a:rPr lang="en-GB" sz="1800" b="1" i="1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5607" name="Oval 7"/>
          <p:cNvSpPr>
            <a:spLocks noChangeArrowheads="1"/>
          </p:cNvSpPr>
          <p:nvPr/>
        </p:nvSpPr>
        <p:spPr bwMode="auto">
          <a:xfrm>
            <a:off x="3708400" y="6237288"/>
            <a:ext cx="1295400" cy="431800"/>
          </a:xfrm>
          <a:prstGeom prst="ellipse">
            <a:avLst/>
          </a:prstGeom>
          <a:solidFill>
            <a:srgbClr val="33CC3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Umbrella</a:t>
            </a:r>
            <a:r>
              <a:rPr lang="en-GB" sz="1800" b="1" i="1" baseline="-25000">
                <a:solidFill>
                  <a:srgbClr val="000000"/>
                </a:solidFill>
              </a:rPr>
              <a:t>2</a:t>
            </a:r>
          </a:p>
        </p:txBody>
      </p:sp>
      <p:cxnSp>
        <p:nvCxnSpPr>
          <p:cNvPr id="25608" name="AutoShape 8"/>
          <p:cNvCxnSpPr>
            <a:cxnSpLocks noChangeShapeType="1"/>
            <a:stCxn id="25606" idx="4"/>
            <a:endCxn id="25607" idx="0"/>
          </p:cNvCxnSpPr>
          <p:nvPr/>
        </p:nvCxnSpPr>
        <p:spPr bwMode="auto">
          <a:xfrm>
            <a:off x="4321175" y="5516563"/>
            <a:ext cx="34925" cy="72072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5609" name="AutoShape 9"/>
          <p:cNvCxnSpPr>
            <a:cxnSpLocks noChangeShapeType="1"/>
            <a:stCxn id="25602" idx="6"/>
            <a:endCxn id="25603" idx="2"/>
          </p:cNvCxnSpPr>
          <p:nvPr/>
        </p:nvCxnSpPr>
        <p:spPr bwMode="auto">
          <a:xfrm>
            <a:off x="1620838" y="5300663"/>
            <a:ext cx="503237" cy="1587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5610" name="AutoShape 10"/>
          <p:cNvCxnSpPr>
            <a:cxnSpLocks noChangeShapeType="1"/>
            <a:stCxn id="25603" idx="6"/>
            <a:endCxn id="25606" idx="2"/>
          </p:cNvCxnSpPr>
          <p:nvPr/>
        </p:nvCxnSpPr>
        <p:spPr bwMode="auto">
          <a:xfrm>
            <a:off x="3132138" y="5300663"/>
            <a:ext cx="720725" cy="1587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179388" y="549275"/>
            <a:ext cx="8856662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35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>
                <a:solidFill>
                  <a:srgbClr val="000000"/>
                </a:solidFill>
              </a:rPr>
              <a:t>Prediction from day 2 to day 3</a:t>
            </a:r>
          </a:p>
          <a:p>
            <a:pPr marL="739775" lvl="1" indent="-282575">
              <a:lnSpc>
                <a:spcPct val="8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P</a:t>
            </a:r>
            <a:r>
              <a:rPr lang="en-GB" sz="1800" i="1">
                <a:solidFill>
                  <a:srgbClr val="000000"/>
                </a:solidFill>
              </a:rPr>
              <a:t>(</a:t>
            </a:r>
            <a:r>
              <a:rPr lang="en-GB" sz="1800" b="1" i="1">
                <a:solidFill>
                  <a:srgbClr val="000000"/>
                </a:solidFill>
              </a:rPr>
              <a:t>X</a:t>
            </a:r>
            <a:r>
              <a:rPr lang="en-GB" sz="1800" i="1" baseline="-25000">
                <a:solidFill>
                  <a:srgbClr val="000000"/>
                </a:solidFill>
              </a:rPr>
              <a:t>3</a:t>
            </a:r>
            <a:r>
              <a:rPr lang="en-GB" sz="1800">
                <a:solidFill>
                  <a:srgbClr val="000000"/>
                </a:solidFill>
              </a:rPr>
              <a:t> | </a:t>
            </a:r>
            <a:r>
              <a:rPr lang="en-GB" sz="1800" b="1" i="1">
                <a:solidFill>
                  <a:srgbClr val="000000"/>
                </a:solidFill>
              </a:rPr>
              <a:t>e</a:t>
            </a:r>
            <a:r>
              <a:rPr lang="en-GB" sz="1800" i="1" baseline="-25000">
                <a:solidFill>
                  <a:srgbClr val="000000"/>
                </a:solidFill>
              </a:rPr>
              <a:t>1:2</a:t>
            </a:r>
            <a:r>
              <a:rPr lang="en-GB" sz="1800" b="1">
                <a:solidFill>
                  <a:srgbClr val="000000"/>
                </a:solidFill>
              </a:rPr>
              <a:t> </a:t>
            </a:r>
            <a:r>
              <a:rPr lang="en-GB" sz="1800" i="1">
                <a:solidFill>
                  <a:srgbClr val="000000"/>
                </a:solidFill>
              </a:rPr>
              <a:t>) = </a:t>
            </a:r>
            <a:r>
              <a:rPr lang="en-GB" sz="1800" i="1">
                <a:solidFill>
                  <a:srgbClr val="000000"/>
                </a:solidFill>
                <a:cs typeface="Times New Roman" pitchFamily="18" charset="0"/>
              </a:rPr>
              <a:t>∑</a:t>
            </a:r>
            <a:r>
              <a:rPr lang="en-GB" sz="1800" i="1" baseline="-25000">
                <a:solidFill>
                  <a:srgbClr val="000000"/>
                </a:solidFill>
                <a:cs typeface="Times New Roman" pitchFamily="18" charset="0"/>
              </a:rPr>
              <a:t>x</a:t>
            </a:r>
            <a:r>
              <a:rPr lang="en-GB" sz="1800" i="1" baseline="-50000">
                <a:solidFill>
                  <a:srgbClr val="000000"/>
                </a:solidFill>
                <a:cs typeface="Times New Roman" pitchFamily="18" charset="0"/>
              </a:rPr>
              <a:t>2</a:t>
            </a:r>
            <a:r>
              <a:rPr lang="en-GB" sz="1800" i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1800" b="1" i="1">
                <a:solidFill>
                  <a:srgbClr val="000000"/>
                </a:solidFill>
              </a:rPr>
              <a:t>P</a:t>
            </a:r>
            <a:r>
              <a:rPr lang="en-GB" sz="1800" i="1">
                <a:solidFill>
                  <a:srgbClr val="000000"/>
                </a:solidFill>
              </a:rPr>
              <a:t>(</a:t>
            </a:r>
            <a:r>
              <a:rPr lang="en-GB" sz="1800" b="1" i="1">
                <a:solidFill>
                  <a:srgbClr val="000000"/>
                </a:solidFill>
              </a:rPr>
              <a:t>X</a:t>
            </a:r>
            <a:r>
              <a:rPr lang="en-GB" sz="1800" i="1" baseline="-25000">
                <a:solidFill>
                  <a:srgbClr val="000000"/>
                </a:solidFill>
              </a:rPr>
              <a:t>3</a:t>
            </a:r>
            <a:r>
              <a:rPr lang="en-GB" sz="1800">
                <a:solidFill>
                  <a:srgbClr val="000000"/>
                </a:solidFill>
              </a:rPr>
              <a:t> | </a:t>
            </a:r>
            <a:r>
              <a:rPr lang="en-GB" sz="1800" b="1" i="1">
                <a:solidFill>
                  <a:srgbClr val="000000"/>
                </a:solidFill>
              </a:rPr>
              <a:t>x</a:t>
            </a:r>
            <a:r>
              <a:rPr lang="en-GB" sz="1800" i="1" baseline="-25000">
                <a:solidFill>
                  <a:srgbClr val="000000"/>
                </a:solidFill>
              </a:rPr>
              <a:t>2 </a:t>
            </a:r>
            <a:r>
              <a:rPr lang="en-GB" sz="1800" i="1">
                <a:solidFill>
                  <a:srgbClr val="000000"/>
                </a:solidFill>
              </a:rPr>
              <a:t>) P(</a:t>
            </a:r>
            <a:r>
              <a:rPr lang="en-GB" sz="1800">
                <a:solidFill>
                  <a:srgbClr val="000000"/>
                </a:solidFill>
              </a:rPr>
              <a:t> </a:t>
            </a:r>
            <a:r>
              <a:rPr lang="en-GB" sz="1800" b="1" i="1">
                <a:solidFill>
                  <a:srgbClr val="000000"/>
                </a:solidFill>
              </a:rPr>
              <a:t>x</a:t>
            </a:r>
            <a:r>
              <a:rPr lang="en-GB" sz="1800" i="1" baseline="-25000">
                <a:solidFill>
                  <a:srgbClr val="000000"/>
                </a:solidFill>
              </a:rPr>
              <a:t>2 </a:t>
            </a:r>
            <a:r>
              <a:rPr lang="en-GB" sz="1800" b="1" i="1">
                <a:solidFill>
                  <a:srgbClr val="000000"/>
                </a:solidFill>
              </a:rPr>
              <a:t>| e</a:t>
            </a:r>
            <a:r>
              <a:rPr lang="en-GB" sz="1800" i="1" baseline="-25000">
                <a:solidFill>
                  <a:srgbClr val="000000"/>
                </a:solidFill>
              </a:rPr>
              <a:t>1:2</a:t>
            </a:r>
            <a:r>
              <a:rPr lang="en-GB" sz="1800" b="1">
                <a:solidFill>
                  <a:srgbClr val="000000"/>
                </a:solidFill>
              </a:rPr>
              <a:t> </a:t>
            </a:r>
            <a:r>
              <a:rPr lang="en-GB" sz="1800" i="1">
                <a:solidFill>
                  <a:srgbClr val="000000"/>
                </a:solidFill>
              </a:rPr>
              <a:t>) = </a:t>
            </a:r>
            <a:r>
              <a:rPr lang="en-GB" sz="1800" i="1">
                <a:solidFill>
                  <a:srgbClr val="000000"/>
                </a:solidFill>
                <a:cs typeface="Times New Roman" pitchFamily="18" charset="0"/>
              </a:rPr>
              <a:t>∑</a:t>
            </a:r>
            <a:r>
              <a:rPr lang="en-GB" sz="1800" i="1" baseline="-25000">
                <a:solidFill>
                  <a:srgbClr val="000000"/>
                </a:solidFill>
                <a:cs typeface="Times New Roman" pitchFamily="18" charset="0"/>
              </a:rPr>
              <a:t>r</a:t>
            </a:r>
            <a:r>
              <a:rPr lang="en-GB" sz="1800" i="1" baseline="-50000">
                <a:solidFill>
                  <a:srgbClr val="000000"/>
                </a:solidFill>
                <a:cs typeface="Times New Roman" pitchFamily="18" charset="0"/>
              </a:rPr>
              <a:t>2</a:t>
            </a:r>
            <a:r>
              <a:rPr lang="en-GB" sz="1800" i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1800" b="1" i="1">
                <a:solidFill>
                  <a:srgbClr val="000000"/>
                </a:solidFill>
              </a:rPr>
              <a:t>P</a:t>
            </a:r>
            <a:r>
              <a:rPr lang="en-GB" sz="1800" i="1">
                <a:solidFill>
                  <a:srgbClr val="000000"/>
                </a:solidFill>
              </a:rPr>
              <a:t>(R</a:t>
            </a:r>
            <a:r>
              <a:rPr lang="en-GB" sz="1800" i="1" baseline="-25000">
                <a:solidFill>
                  <a:srgbClr val="000000"/>
                </a:solidFill>
              </a:rPr>
              <a:t>3</a:t>
            </a:r>
            <a:r>
              <a:rPr lang="en-GB" sz="1800">
                <a:solidFill>
                  <a:srgbClr val="000000"/>
                </a:solidFill>
              </a:rPr>
              <a:t> | </a:t>
            </a:r>
            <a:r>
              <a:rPr lang="en-GB" sz="1800" i="1">
                <a:solidFill>
                  <a:srgbClr val="000000"/>
                </a:solidFill>
              </a:rPr>
              <a:t>r</a:t>
            </a:r>
            <a:r>
              <a:rPr lang="en-GB" sz="1800" i="1" baseline="-25000">
                <a:solidFill>
                  <a:srgbClr val="000000"/>
                </a:solidFill>
              </a:rPr>
              <a:t>2 </a:t>
            </a:r>
            <a:r>
              <a:rPr lang="en-GB" sz="1800" i="1">
                <a:solidFill>
                  <a:srgbClr val="000000"/>
                </a:solidFill>
              </a:rPr>
              <a:t>) P(</a:t>
            </a:r>
            <a:r>
              <a:rPr lang="en-GB" sz="1800">
                <a:solidFill>
                  <a:srgbClr val="000000"/>
                </a:solidFill>
              </a:rPr>
              <a:t> </a:t>
            </a:r>
            <a:r>
              <a:rPr lang="en-GB" sz="1800" i="1">
                <a:solidFill>
                  <a:srgbClr val="000000"/>
                </a:solidFill>
              </a:rPr>
              <a:t>r</a:t>
            </a:r>
            <a:r>
              <a:rPr lang="en-GB" sz="1800" i="1" baseline="-25000">
                <a:solidFill>
                  <a:srgbClr val="000000"/>
                </a:solidFill>
              </a:rPr>
              <a:t>2 </a:t>
            </a:r>
            <a:r>
              <a:rPr lang="en-GB" sz="1800" b="1" i="1">
                <a:solidFill>
                  <a:srgbClr val="000000"/>
                </a:solidFill>
              </a:rPr>
              <a:t>| </a:t>
            </a:r>
            <a:r>
              <a:rPr lang="en-GB" sz="1800" i="1">
                <a:solidFill>
                  <a:srgbClr val="000000"/>
                </a:solidFill>
              </a:rPr>
              <a:t>u</a:t>
            </a:r>
            <a:r>
              <a:rPr lang="en-GB" sz="1800" i="1" baseline="-25000">
                <a:solidFill>
                  <a:srgbClr val="000000"/>
                </a:solidFill>
              </a:rPr>
              <a:t>1 </a:t>
            </a:r>
            <a:r>
              <a:rPr lang="en-GB" sz="1800" i="1">
                <a:solidFill>
                  <a:srgbClr val="000000"/>
                </a:solidFill>
              </a:rPr>
              <a:t>u</a:t>
            </a:r>
            <a:r>
              <a:rPr lang="en-GB" sz="1800" i="1" baseline="-25000">
                <a:solidFill>
                  <a:srgbClr val="000000"/>
                </a:solidFill>
              </a:rPr>
              <a:t>2</a:t>
            </a:r>
            <a:r>
              <a:rPr lang="en-GB" sz="1800" b="1">
                <a:solidFill>
                  <a:srgbClr val="000000"/>
                </a:solidFill>
              </a:rPr>
              <a:t> </a:t>
            </a:r>
            <a:r>
              <a:rPr lang="en-GB" sz="1800" i="1">
                <a:solidFill>
                  <a:srgbClr val="000000"/>
                </a:solidFill>
              </a:rPr>
              <a:t>) = </a:t>
            </a:r>
          </a:p>
          <a:p>
            <a:pPr marL="739775" lvl="1" indent="-282575">
              <a:lnSpc>
                <a:spcPct val="8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i="1">
                <a:solidFill>
                  <a:srgbClr val="000000"/>
                </a:solidFill>
              </a:rPr>
              <a:t>= &lt;0.7,0.3&gt;*0.883 + &lt;0.3,0.7&gt;*0.117 = &lt;0.618,0.265&gt; + &lt;0.035, 0.082&gt; </a:t>
            </a:r>
          </a:p>
          <a:p>
            <a:pPr marL="739775" lvl="1" indent="-282575">
              <a:lnSpc>
                <a:spcPct val="8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i="1">
                <a:solidFill>
                  <a:srgbClr val="000000"/>
                </a:solidFill>
              </a:rPr>
              <a:t>= &lt;0.653, 0.347&gt;</a:t>
            </a: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182563" y="4508500"/>
            <a:ext cx="466725" cy="614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0.5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0.5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2124075" y="3716338"/>
            <a:ext cx="360363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0.5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0.5</a:t>
            </a:r>
          </a:p>
        </p:txBody>
      </p:sp>
      <p:cxnSp>
        <p:nvCxnSpPr>
          <p:cNvPr id="25614" name="AutoShape 14"/>
          <p:cNvCxnSpPr>
            <a:cxnSpLocks noChangeShapeType="1"/>
            <a:stCxn id="25612" idx="3"/>
            <a:endCxn id="25613" idx="1"/>
          </p:cNvCxnSpPr>
          <p:nvPr/>
        </p:nvCxnSpPr>
        <p:spPr bwMode="auto">
          <a:xfrm flipV="1">
            <a:off x="649288" y="3976688"/>
            <a:ext cx="1474787" cy="838200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1908175" y="4581525"/>
            <a:ext cx="1152525" cy="492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</a:t>
            </a:r>
            <a:r>
              <a:rPr lang="en-GB" sz="1600">
                <a:solidFill>
                  <a:srgbClr val="000000"/>
                </a:solidFill>
              </a:rPr>
              <a:t>0.818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</a:rPr>
              <a:t>     0.182</a:t>
            </a:r>
          </a:p>
        </p:txBody>
      </p:sp>
      <p:cxnSp>
        <p:nvCxnSpPr>
          <p:cNvPr id="25616" name="AutoShape 16"/>
          <p:cNvCxnSpPr>
            <a:cxnSpLocks noChangeShapeType="1"/>
            <a:stCxn id="25613" idx="2"/>
            <a:endCxn id="25615" idx="0"/>
          </p:cNvCxnSpPr>
          <p:nvPr/>
        </p:nvCxnSpPr>
        <p:spPr bwMode="auto">
          <a:xfrm>
            <a:off x="2303463" y="4237038"/>
            <a:ext cx="180975" cy="344487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3852863" y="3644900"/>
            <a:ext cx="6477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0.627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0.373</a:t>
            </a:r>
          </a:p>
        </p:txBody>
      </p:sp>
      <p:cxnSp>
        <p:nvCxnSpPr>
          <p:cNvPr id="25618" name="AutoShape 18"/>
          <p:cNvCxnSpPr>
            <a:cxnSpLocks noChangeShapeType="1"/>
            <a:stCxn id="25603" idx="7"/>
            <a:endCxn id="25617" idx="1"/>
          </p:cNvCxnSpPr>
          <p:nvPr/>
        </p:nvCxnSpPr>
        <p:spPr bwMode="auto">
          <a:xfrm flipV="1">
            <a:off x="2984500" y="3905250"/>
            <a:ext cx="868363" cy="124142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5619" name="Text Box 19"/>
          <p:cNvSpPr txBox="1">
            <a:spLocks noChangeArrowheads="1"/>
          </p:cNvSpPr>
          <p:nvPr/>
        </p:nvSpPr>
        <p:spPr bwMode="auto">
          <a:xfrm>
            <a:off x="3563938" y="4508500"/>
            <a:ext cx="1152525" cy="492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</a:t>
            </a:r>
            <a:r>
              <a:rPr lang="en-GB" sz="1600">
                <a:solidFill>
                  <a:srgbClr val="000000"/>
                </a:solidFill>
              </a:rPr>
              <a:t>0.883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</a:rPr>
              <a:t>     0.117</a:t>
            </a:r>
          </a:p>
        </p:txBody>
      </p:sp>
      <p:cxnSp>
        <p:nvCxnSpPr>
          <p:cNvPr id="25620" name="AutoShape 20"/>
          <p:cNvCxnSpPr>
            <a:cxnSpLocks noChangeShapeType="1"/>
            <a:stCxn id="25617" idx="2"/>
            <a:endCxn id="25619" idx="0"/>
          </p:cNvCxnSpPr>
          <p:nvPr/>
        </p:nvCxnSpPr>
        <p:spPr bwMode="auto">
          <a:xfrm flipH="1">
            <a:off x="4140200" y="4165600"/>
            <a:ext cx="36513" cy="342900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5621" name="Oval 21"/>
          <p:cNvSpPr>
            <a:spLocks noChangeArrowheads="1"/>
          </p:cNvSpPr>
          <p:nvPr/>
        </p:nvSpPr>
        <p:spPr bwMode="auto">
          <a:xfrm>
            <a:off x="5551488" y="5072063"/>
            <a:ext cx="936625" cy="4318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Rain</a:t>
            </a:r>
            <a:r>
              <a:rPr lang="en-GB" sz="1800" b="1" i="1" baseline="-25000">
                <a:solidFill>
                  <a:srgbClr val="000000"/>
                </a:solidFill>
              </a:rPr>
              <a:t>3</a:t>
            </a:r>
          </a:p>
        </p:txBody>
      </p:sp>
      <p:cxnSp>
        <p:nvCxnSpPr>
          <p:cNvPr id="25622" name="AutoShape 22"/>
          <p:cNvCxnSpPr>
            <a:cxnSpLocks noChangeShapeType="1"/>
            <a:endCxn id="25621" idx="2"/>
          </p:cNvCxnSpPr>
          <p:nvPr/>
        </p:nvCxnSpPr>
        <p:spPr bwMode="auto">
          <a:xfrm>
            <a:off x="4830763" y="5287963"/>
            <a:ext cx="720725" cy="1587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5623" name="Oval 23"/>
          <p:cNvSpPr>
            <a:spLocks noChangeArrowheads="1"/>
          </p:cNvSpPr>
          <p:nvPr/>
        </p:nvSpPr>
        <p:spPr bwMode="auto">
          <a:xfrm>
            <a:off x="5391150" y="6237288"/>
            <a:ext cx="1295400" cy="4318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Umbrella</a:t>
            </a:r>
            <a:r>
              <a:rPr lang="en-GB" sz="1800" b="1" i="1" baseline="-25000">
                <a:solidFill>
                  <a:srgbClr val="000000"/>
                </a:solidFill>
              </a:rPr>
              <a:t>3</a:t>
            </a:r>
          </a:p>
        </p:txBody>
      </p:sp>
      <p:cxnSp>
        <p:nvCxnSpPr>
          <p:cNvPr id="25624" name="AutoShape 24"/>
          <p:cNvCxnSpPr>
            <a:cxnSpLocks noChangeShapeType="1"/>
            <a:endCxn id="25623" idx="0"/>
          </p:cNvCxnSpPr>
          <p:nvPr/>
        </p:nvCxnSpPr>
        <p:spPr bwMode="auto">
          <a:xfrm>
            <a:off x="6003925" y="5516563"/>
            <a:ext cx="34925" cy="72072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5580063" y="4221163"/>
            <a:ext cx="6477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</a:t>
            </a:r>
            <a:r>
              <a:rPr lang="en-GB" sz="1800" b="1">
                <a:solidFill>
                  <a:srgbClr val="CC3399"/>
                </a:solidFill>
              </a:rPr>
              <a:t>0.653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>
                <a:solidFill>
                  <a:srgbClr val="CC3399"/>
                </a:solidFill>
              </a:rPr>
              <a:t> 0.347</a:t>
            </a:r>
          </a:p>
        </p:txBody>
      </p:sp>
      <p:cxnSp>
        <p:nvCxnSpPr>
          <p:cNvPr id="25626" name="AutoShape 26"/>
          <p:cNvCxnSpPr>
            <a:cxnSpLocks noChangeShapeType="1"/>
            <a:stCxn id="25606" idx="7"/>
            <a:endCxn id="25625" idx="1"/>
          </p:cNvCxnSpPr>
          <p:nvPr/>
        </p:nvCxnSpPr>
        <p:spPr bwMode="auto">
          <a:xfrm flipV="1">
            <a:off x="4652963" y="4481513"/>
            <a:ext cx="928687" cy="665162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5627" name="Rectangle 27"/>
          <p:cNvSpPr>
            <a:spLocks noChangeArrowheads="1"/>
          </p:cNvSpPr>
          <p:nvPr/>
        </p:nvSpPr>
        <p:spPr bwMode="auto">
          <a:xfrm>
            <a:off x="0" y="2133600"/>
            <a:ext cx="8856663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35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>
                <a:solidFill>
                  <a:srgbClr val="000000"/>
                </a:solidFill>
              </a:rPr>
              <a:t>Prediction from day 3 to day 4</a:t>
            </a:r>
          </a:p>
          <a:p>
            <a:pPr marL="739775" lvl="1" indent="-282575">
              <a:lnSpc>
                <a:spcPct val="8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P</a:t>
            </a:r>
            <a:r>
              <a:rPr lang="en-GB" sz="1800" i="1">
                <a:solidFill>
                  <a:srgbClr val="000000"/>
                </a:solidFill>
              </a:rPr>
              <a:t>(</a:t>
            </a:r>
            <a:r>
              <a:rPr lang="en-GB" sz="1800" b="1" i="1">
                <a:solidFill>
                  <a:srgbClr val="000000"/>
                </a:solidFill>
              </a:rPr>
              <a:t>X</a:t>
            </a:r>
            <a:r>
              <a:rPr lang="en-GB" sz="1800" i="1" baseline="-25000">
                <a:solidFill>
                  <a:srgbClr val="000000"/>
                </a:solidFill>
              </a:rPr>
              <a:t>4</a:t>
            </a:r>
            <a:r>
              <a:rPr lang="en-GB" sz="1800">
                <a:solidFill>
                  <a:srgbClr val="000000"/>
                </a:solidFill>
              </a:rPr>
              <a:t> | </a:t>
            </a:r>
            <a:r>
              <a:rPr lang="en-GB" sz="1800" b="1" i="1">
                <a:solidFill>
                  <a:srgbClr val="000000"/>
                </a:solidFill>
              </a:rPr>
              <a:t>e</a:t>
            </a:r>
            <a:r>
              <a:rPr lang="en-GB" sz="1800" i="1" baseline="-25000">
                <a:solidFill>
                  <a:srgbClr val="000000"/>
                </a:solidFill>
              </a:rPr>
              <a:t>1:2</a:t>
            </a:r>
            <a:r>
              <a:rPr lang="en-GB" sz="1800" b="1">
                <a:solidFill>
                  <a:srgbClr val="000000"/>
                </a:solidFill>
              </a:rPr>
              <a:t> </a:t>
            </a:r>
            <a:r>
              <a:rPr lang="en-GB" sz="1800" i="1">
                <a:solidFill>
                  <a:srgbClr val="000000"/>
                </a:solidFill>
              </a:rPr>
              <a:t>) = </a:t>
            </a:r>
            <a:r>
              <a:rPr lang="en-GB" sz="1800" i="1">
                <a:solidFill>
                  <a:srgbClr val="000000"/>
                </a:solidFill>
                <a:cs typeface="Times New Roman" pitchFamily="18" charset="0"/>
              </a:rPr>
              <a:t>∑</a:t>
            </a:r>
            <a:r>
              <a:rPr lang="en-GB" sz="1800" i="1" baseline="-25000">
                <a:solidFill>
                  <a:srgbClr val="000000"/>
                </a:solidFill>
                <a:cs typeface="Times New Roman" pitchFamily="18" charset="0"/>
              </a:rPr>
              <a:t>x</a:t>
            </a:r>
            <a:r>
              <a:rPr lang="en-GB" sz="1800" i="1" baseline="-50000">
                <a:solidFill>
                  <a:srgbClr val="000000"/>
                </a:solidFill>
                <a:cs typeface="Times New Roman" pitchFamily="18" charset="0"/>
              </a:rPr>
              <a:t>3</a:t>
            </a:r>
            <a:r>
              <a:rPr lang="en-GB" sz="1800" i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1800" b="1" i="1">
                <a:solidFill>
                  <a:srgbClr val="000000"/>
                </a:solidFill>
              </a:rPr>
              <a:t>P</a:t>
            </a:r>
            <a:r>
              <a:rPr lang="en-GB" sz="1800" i="1">
                <a:solidFill>
                  <a:srgbClr val="000000"/>
                </a:solidFill>
              </a:rPr>
              <a:t>(</a:t>
            </a:r>
            <a:r>
              <a:rPr lang="en-GB" sz="1800" b="1" i="1">
                <a:solidFill>
                  <a:srgbClr val="000000"/>
                </a:solidFill>
              </a:rPr>
              <a:t>X</a:t>
            </a:r>
            <a:r>
              <a:rPr lang="en-GB" sz="1800" i="1" baseline="-25000">
                <a:solidFill>
                  <a:srgbClr val="000000"/>
                </a:solidFill>
              </a:rPr>
              <a:t>4</a:t>
            </a:r>
            <a:r>
              <a:rPr lang="en-GB" sz="1800">
                <a:solidFill>
                  <a:srgbClr val="000000"/>
                </a:solidFill>
              </a:rPr>
              <a:t> | </a:t>
            </a:r>
            <a:r>
              <a:rPr lang="en-GB" sz="1800" b="1" i="1">
                <a:solidFill>
                  <a:srgbClr val="000000"/>
                </a:solidFill>
              </a:rPr>
              <a:t>x</a:t>
            </a:r>
            <a:r>
              <a:rPr lang="en-GB" sz="1800" i="1" baseline="-25000">
                <a:solidFill>
                  <a:srgbClr val="000000"/>
                </a:solidFill>
              </a:rPr>
              <a:t>3 </a:t>
            </a:r>
            <a:r>
              <a:rPr lang="en-GB" sz="1800" i="1">
                <a:solidFill>
                  <a:srgbClr val="000000"/>
                </a:solidFill>
              </a:rPr>
              <a:t>) P(</a:t>
            </a:r>
            <a:r>
              <a:rPr lang="en-GB" sz="1800">
                <a:solidFill>
                  <a:srgbClr val="000000"/>
                </a:solidFill>
              </a:rPr>
              <a:t> </a:t>
            </a:r>
            <a:r>
              <a:rPr lang="en-GB" sz="1800" b="1" i="1">
                <a:solidFill>
                  <a:srgbClr val="000000"/>
                </a:solidFill>
              </a:rPr>
              <a:t>x</a:t>
            </a:r>
            <a:r>
              <a:rPr lang="en-GB" sz="1800" i="1" baseline="-25000">
                <a:solidFill>
                  <a:srgbClr val="000000"/>
                </a:solidFill>
              </a:rPr>
              <a:t>3 </a:t>
            </a:r>
            <a:r>
              <a:rPr lang="en-GB" sz="1800" b="1" i="1">
                <a:solidFill>
                  <a:srgbClr val="000000"/>
                </a:solidFill>
              </a:rPr>
              <a:t>| e</a:t>
            </a:r>
            <a:r>
              <a:rPr lang="en-GB" sz="1800" i="1" baseline="-25000">
                <a:solidFill>
                  <a:srgbClr val="000000"/>
                </a:solidFill>
              </a:rPr>
              <a:t>1:2</a:t>
            </a:r>
            <a:r>
              <a:rPr lang="en-GB" sz="1800" b="1">
                <a:solidFill>
                  <a:srgbClr val="000000"/>
                </a:solidFill>
              </a:rPr>
              <a:t> </a:t>
            </a:r>
            <a:r>
              <a:rPr lang="en-GB" sz="1800" i="1">
                <a:solidFill>
                  <a:srgbClr val="000000"/>
                </a:solidFill>
              </a:rPr>
              <a:t>) = </a:t>
            </a:r>
            <a:r>
              <a:rPr lang="en-GB" sz="1800" i="1">
                <a:solidFill>
                  <a:srgbClr val="000000"/>
                </a:solidFill>
                <a:cs typeface="Times New Roman" pitchFamily="18" charset="0"/>
              </a:rPr>
              <a:t>∑</a:t>
            </a:r>
            <a:r>
              <a:rPr lang="en-GB" sz="1800" i="1" baseline="-25000">
                <a:solidFill>
                  <a:srgbClr val="000000"/>
                </a:solidFill>
                <a:cs typeface="Times New Roman" pitchFamily="18" charset="0"/>
              </a:rPr>
              <a:t>r</a:t>
            </a:r>
            <a:r>
              <a:rPr lang="en-GB" sz="1800" i="1" baseline="-50000">
                <a:solidFill>
                  <a:srgbClr val="000000"/>
                </a:solidFill>
                <a:cs typeface="Times New Roman" pitchFamily="18" charset="0"/>
              </a:rPr>
              <a:t>3</a:t>
            </a:r>
            <a:r>
              <a:rPr lang="en-GB" sz="1800" i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1800" b="1" i="1">
                <a:solidFill>
                  <a:srgbClr val="000000"/>
                </a:solidFill>
              </a:rPr>
              <a:t>P</a:t>
            </a:r>
            <a:r>
              <a:rPr lang="en-GB" sz="1800" i="1">
                <a:solidFill>
                  <a:srgbClr val="000000"/>
                </a:solidFill>
              </a:rPr>
              <a:t>(R</a:t>
            </a:r>
            <a:r>
              <a:rPr lang="en-GB" sz="1800" i="1" baseline="-25000">
                <a:solidFill>
                  <a:srgbClr val="000000"/>
                </a:solidFill>
              </a:rPr>
              <a:t>4</a:t>
            </a:r>
            <a:r>
              <a:rPr lang="en-GB" sz="1800">
                <a:solidFill>
                  <a:srgbClr val="000000"/>
                </a:solidFill>
              </a:rPr>
              <a:t> | </a:t>
            </a:r>
            <a:r>
              <a:rPr lang="en-GB" sz="1800" i="1">
                <a:solidFill>
                  <a:srgbClr val="000000"/>
                </a:solidFill>
              </a:rPr>
              <a:t>r</a:t>
            </a:r>
            <a:r>
              <a:rPr lang="en-GB" sz="1800" i="1" baseline="-25000">
                <a:solidFill>
                  <a:srgbClr val="000000"/>
                </a:solidFill>
              </a:rPr>
              <a:t>3 </a:t>
            </a:r>
            <a:r>
              <a:rPr lang="en-GB" sz="1800" i="1">
                <a:solidFill>
                  <a:srgbClr val="000000"/>
                </a:solidFill>
              </a:rPr>
              <a:t>) P(</a:t>
            </a:r>
            <a:r>
              <a:rPr lang="en-GB" sz="1800">
                <a:solidFill>
                  <a:srgbClr val="000000"/>
                </a:solidFill>
              </a:rPr>
              <a:t> </a:t>
            </a:r>
            <a:r>
              <a:rPr lang="en-GB" sz="1800" i="1">
                <a:solidFill>
                  <a:srgbClr val="000000"/>
                </a:solidFill>
              </a:rPr>
              <a:t>r</a:t>
            </a:r>
            <a:r>
              <a:rPr lang="en-GB" sz="1800" i="1" baseline="-25000">
                <a:solidFill>
                  <a:srgbClr val="000000"/>
                </a:solidFill>
              </a:rPr>
              <a:t>3 </a:t>
            </a:r>
            <a:r>
              <a:rPr lang="en-GB" sz="1800" b="1" i="1">
                <a:solidFill>
                  <a:srgbClr val="000000"/>
                </a:solidFill>
              </a:rPr>
              <a:t>| </a:t>
            </a:r>
            <a:r>
              <a:rPr lang="en-GB" sz="1800" i="1">
                <a:solidFill>
                  <a:srgbClr val="000000"/>
                </a:solidFill>
              </a:rPr>
              <a:t>u</a:t>
            </a:r>
            <a:r>
              <a:rPr lang="en-GB" sz="1800" i="1" baseline="-25000">
                <a:solidFill>
                  <a:srgbClr val="000000"/>
                </a:solidFill>
              </a:rPr>
              <a:t>1 </a:t>
            </a:r>
            <a:r>
              <a:rPr lang="en-GB" sz="1800" i="1">
                <a:solidFill>
                  <a:srgbClr val="000000"/>
                </a:solidFill>
              </a:rPr>
              <a:t>u</a:t>
            </a:r>
            <a:r>
              <a:rPr lang="en-GB" sz="1800" i="1" baseline="-25000">
                <a:solidFill>
                  <a:srgbClr val="000000"/>
                </a:solidFill>
              </a:rPr>
              <a:t>2</a:t>
            </a:r>
            <a:r>
              <a:rPr lang="en-GB" sz="1800" b="1">
                <a:solidFill>
                  <a:srgbClr val="000000"/>
                </a:solidFill>
              </a:rPr>
              <a:t> </a:t>
            </a:r>
            <a:r>
              <a:rPr lang="en-GB" sz="1800" i="1">
                <a:solidFill>
                  <a:srgbClr val="000000"/>
                </a:solidFill>
              </a:rPr>
              <a:t>) = </a:t>
            </a:r>
          </a:p>
          <a:p>
            <a:pPr marL="739775" lvl="1" indent="-282575">
              <a:lnSpc>
                <a:spcPct val="8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i="1">
                <a:solidFill>
                  <a:srgbClr val="000000"/>
                </a:solidFill>
              </a:rPr>
              <a:t>= &lt;0.7,0.3&gt;*</a:t>
            </a:r>
            <a:r>
              <a:rPr lang="en-GB" sz="1800" b="1" i="1">
                <a:solidFill>
                  <a:srgbClr val="CC3399"/>
                </a:solidFill>
              </a:rPr>
              <a:t>0.653</a:t>
            </a:r>
            <a:r>
              <a:rPr lang="en-GB" sz="1800" i="1">
                <a:solidFill>
                  <a:srgbClr val="000000"/>
                </a:solidFill>
              </a:rPr>
              <a:t> + &lt;0.3,0.7&gt;*</a:t>
            </a:r>
            <a:r>
              <a:rPr lang="en-GB" sz="1800" b="1" i="1">
                <a:solidFill>
                  <a:srgbClr val="CC3399"/>
                </a:solidFill>
              </a:rPr>
              <a:t>0.347</a:t>
            </a:r>
            <a:r>
              <a:rPr lang="en-GB" sz="1800" i="1">
                <a:solidFill>
                  <a:srgbClr val="000000"/>
                </a:solidFill>
              </a:rPr>
              <a:t>= &lt;</a:t>
            </a:r>
            <a:r>
              <a:rPr lang="en-GB" sz="1800" b="1" i="1">
                <a:solidFill>
                  <a:srgbClr val="CC3399"/>
                </a:solidFill>
              </a:rPr>
              <a:t>0.457</a:t>
            </a:r>
            <a:r>
              <a:rPr lang="en-GB" sz="1800" i="1">
                <a:solidFill>
                  <a:srgbClr val="000000"/>
                </a:solidFill>
              </a:rPr>
              <a:t>,</a:t>
            </a:r>
            <a:r>
              <a:rPr lang="en-GB" sz="1800" b="1" i="1">
                <a:solidFill>
                  <a:srgbClr val="CC3399"/>
                </a:solidFill>
              </a:rPr>
              <a:t>0.196</a:t>
            </a:r>
            <a:r>
              <a:rPr lang="en-GB" sz="1800" i="1">
                <a:solidFill>
                  <a:srgbClr val="000000"/>
                </a:solidFill>
              </a:rPr>
              <a:t>&gt; + &lt;</a:t>
            </a:r>
            <a:r>
              <a:rPr lang="en-GB" sz="1800" b="1" i="1">
                <a:solidFill>
                  <a:srgbClr val="CC3399"/>
                </a:solidFill>
              </a:rPr>
              <a:t>0.104</a:t>
            </a:r>
            <a:r>
              <a:rPr lang="en-GB" sz="1800" b="1" i="1">
                <a:solidFill>
                  <a:srgbClr val="000000"/>
                </a:solidFill>
              </a:rPr>
              <a:t>, </a:t>
            </a:r>
            <a:r>
              <a:rPr lang="en-GB" sz="1800" b="1" i="1">
                <a:solidFill>
                  <a:srgbClr val="CC3399"/>
                </a:solidFill>
              </a:rPr>
              <a:t>0.243</a:t>
            </a:r>
            <a:r>
              <a:rPr lang="en-GB" sz="1800" i="1">
                <a:solidFill>
                  <a:srgbClr val="000000"/>
                </a:solidFill>
              </a:rPr>
              <a:t>&gt; </a:t>
            </a:r>
          </a:p>
          <a:p>
            <a:pPr marL="739775" lvl="1" indent="-282575">
              <a:lnSpc>
                <a:spcPct val="8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i="1">
                <a:solidFill>
                  <a:srgbClr val="000000"/>
                </a:solidFill>
              </a:rPr>
              <a:t>= &lt;</a:t>
            </a:r>
            <a:r>
              <a:rPr lang="en-GB" sz="1800" b="1" i="1">
                <a:solidFill>
                  <a:srgbClr val="CC3399"/>
                </a:solidFill>
              </a:rPr>
              <a:t>0.561</a:t>
            </a:r>
            <a:r>
              <a:rPr lang="en-GB" sz="1800" i="1">
                <a:solidFill>
                  <a:srgbClr val="000000"/>
                </a:solidFill>
              </a:rPr>
              <a:t>, </a:t>
            </a:r>
            <a:r>
              <a:rPr lang="en-GB" sz="1800" b="1" i="1">
                <a:solidFill>
                  <a:srgbClr val="CC3399"/>
                </a:solidFill>
              </a:rPr>
              <a:t>0.439</a:t>
            </a:r>
            <a:r>
              <a:rPr lang="en-GB" sz="1800" i="1">
                <a:solidFill>
                  <a:srgbClr val="000000"/>
                </a:solidFill>
              </a:rPr>
              <a:t>&gt;</a:t>
            </a:r>
          </a:p>
        </p:txBody>
      </p:sp>
      <p:sp>
        <p:nvSpPr>
          <p:cNvPr id="25628" name="Oval 28"/>
          <p:cNvSpPr>
            <a:spLocks noChangeArrowheads="1"/>
          </p:cNvSpPr>
          <p:nvPr/>
        </p:nvSpPr>
        <p:spPr bwMode="auto">
          <a:xfrm>
            <a:off x="7235825" y="5013325"/>
            <a:ext cx="936625" cy="4318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Rain</a:t>
            </a:r>
            <a:r>
              <a:rPr lang="en-GB" sz="1800" b="1" i="1" baseline="-25000">
                <a:solidFill>
                  <a:srgbClr val="000000"/>
                </a:solidFill>
              </a:rPr>
              <a:t>3</a:t>
            </a:r>
          </a:p>
        </p:txBody>
      </p:sp>
      <p:cxnSp>
        <p:nvCxnSpPr>
          <p:cNvPr id="25629" name="AutoShape 29"/>
          <p:cNvCxnSpPr>
            <a:cxnSpLocks noChangeShapeType="1"/>
            <a:endCxn id="25628" idx="2"/>
          </p:cNvCxnSpPr>
          <p:nvPr/>
        </p:nvCxnSpPr>
        <p:spPr bwMode="auto">
          <a:xfrm>
            <a:off x="6515100" y="5229225"/>
            <a:ext cx="720725" cy="1588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5630" name="Oval 30"/>
          <p:cNvSpPr>
            <a:spLocks noChangeArrowheads="1"/>
          </p:cNvSpPr>
          <p:nvPr/>
        </p:nvSpPr>
        <p:spPr bwMode="auto">
          <a:xfrm>
            <a:off x="7075488" y="6178550"/>
            <a:ext cx="1295400" cy="4318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Umbrella</a:t>
            </a:r>
            <a:r>
              <a:rPr lang="en-GB" sz="1800" b="1" i="1" baseline="-25000">
                <a:solidFill>
                  <a:srgbClr val="000000"/>
                </a:solidFill>
              </a:rPr>
              <a:t>3</a:t>
            </a:r>
          </a:p>
        </p:txBody>
      </p:sp>
      <p:cxnSp>
        <p:nvCxnSpPr>
          <p:cNvPr id="25631" name="AutoShape 31"/>
          <p:cNvCxnSpPr>
            <a:cxnSpLocks noChangeShapeType="1"/>
            <a:endCxn id="25630" idx="0"/>
          </p:cNvCxnSpPr>
          <p:nvPr/>
        </p:nvCxnSpPr>
        <p:spPr bwMode="auto">
          <a:xfrm>
            <a:off x="7688263" y="5457825"/>
            <a:ext cx="34925" cy="72072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5632" name="Text Box 32"/>
          <p:cNvSpPr txBox="1">
            <a:spLocks noChangeArrowheads="1"/>
          </p:cNvSpPr>
          <p:nvPr/>
        </p:nvSpPr>
        <p:spPr bwMode="auto">
          <a:xfrm>
            <a:off x="7154863" y="4105275"/>
            <a:ext cx="6477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</a:t>
            </a:r>
            <a:r>
              <a:rPr lang="en-GB" sz="1800" b="1">
                <a:solidFill>
                  <a:srgbClr val="CC3399"/>
                </a:solidFill>
              </a:rPr>
              <a:t>0.561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</a:t>
            </a:r>
            <a:r>
              <a:rPr lang="en-GB" sz="1800" b="1">
                <a:solidFill>
                  <a:srgbClr val="CC3399"/>
                </a:solidFill>
              </a:rPr>
              <a:t>0.439</a:t>
            </a:r>
          </a:p>
        </p:txBody>
      </p:sp>
      <p:cxnSp>
        <p:nvCxnSpPr>
          <p:cNvPr id="25633" name="AutoShape 33"/>
          <p:cNvCxnSpPr>
            <a:cxnSpLocks noChangeShapeType="1"/>
            <a:endCxn id="25632" idx="1"/>
          </p:cNvCxnSpPr>
          <p:nvPr/>
        </p:nvCxnSpPr>
        <p:spPr bwMode="auto">
          <a:xfrm flipV="1">
            <a:off x="6227763" y="4365625"/>
            <a:ext cx="927100" cy="666750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500034" y="5572140"/>
          <a:ext cx="1214446" cy="822960"/>
        </p:xfrm>
        <a:graphic>
          <a:graphicData uri="http://schemas.openxmlformats.org/drawingml/2006/table">
            <a:tbl>
              <a:tblPr/>
              <a:tblGrid>
                <a:gridCol w="607223"/>
                <a:gridCol w="607223"/>
              </a:tblGrid>
              <a:tr h="278734">
                <a:tc>
                  <a:txBody>
                    <a:bodyPr/>
                    <a:lstStyle/>
                    <a:p>
                      <a:pPr algn="ctr"/>
                      <a:r>
                        <a:rPr lang="en-CA" sz="1400" i="1" dirty="0" smtClean="0"/>
                        <a:t>R</a:t>
                      </a:r>
                      <a:r>
                        <a:rPr lang="en-CA" sz="1400" i="1" baseline="-25000" dirty="0" smtClean="0"/>
                        <a:t>t-1</a:t>
                      </a:r>
                      <a:endParaRPr lang="en-CA" sz="1400" i="1" baseline="-25000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i="1" dirty="0" smtClean="0"/>
                        <a:t>P(</a:t>
                      </a:r>
                      <a:r>
                        <a:rPr lang="en-CA" sz="1400" i="1" dirty="0" err="1" smtClean="0"/>
                        <a:t>R</a:t>
                      </a:r>
                      <a:r>
                        <a:rPr lang="en-CA" sz="1400" i="1" baseline="-25000" dirty="0" err="1" smtClean="0"/>
                        <a:t>t</a:t>
                      </a:r>
                      <a:r>
                        <a:rPr lang="en-CA" sz="1400" i="1" baseline="0" dirty="0" smtClean="0"/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324">
                <a:tc>
                  <a:txBody>
                    <a:bodyPr/>
                    <a:lstStyle/>
                    <a:p>
                      <a:pPr algn="ctr"/>
                      <a:r>
                        <a:rPr lang="en-CA" sz="1400" i="1" dirty="0" smtClean="0"/>
                        <a:t>t</a:t>
                      </a:r>
                    </a:p>
                    <a:p>
                      <a:pPr algn="ctr"/>
                      <a:r>
                        <a:rPr lang="en-CA" sz="1400" i="1" dirty="0" smtClean="0"/>
                        <a:t>f</a:t>
                      </a:r>
                      <a:endParaRPr lang="en-CA" sz="1400" i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400" dirty="0" smtClean="0"/>
                        <a:t>0.7</a:t>
                      </a:r>
                    </a:p>
                    <a:p>
                      <a:pPr algn="ctr"/>
                      <a:r>
                        <a:rPr lang="en-CA" sz="1400" dirty="0" smtClean="0"/>
                        <a:t>0.3</a:t>
                      </a:r>
                      <a:endParaRPr lang="en-CA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/>
        </p:nvGraphicFramePr>
        <p:xfrm>
          <a:off x="6429388" y="5429264"/>
          <a:ext cx="1071570" cy="751522"/>
        </p:xfrm>
        <a:graphic>
          <a:graphicData uri="http://schemas.openxmlformats.org/drawingml/2006/table">
            <a:tbl>
              <a:tblPr/>
              <a:tblGrid>
                <a:gridCol w="535785"/>
                <a:gridCol w="535785"/>
              </a:tblGrid>
              <a:tr h="278341">
                <a:tc>
                  <a:txBody>
                    <a:bodyPr/>
                    <a:lstStyle/>
                    <a:p>
                      <a:pPr algn="ctr"/>
                      <a:r>
                        <a:rPr lang="en-CA" sz="1200" i="1" dirty="0" err="1" smtClean="0"/>
                        <a:t>R</a:t>
                      </a:r>
                      <a:r>
                        <a:rPr lang="en-CA" sz="1200" i="1" baseline="-25000" dirty="0" err="1" smtClean="0"/>
                        <a:t>t</a:t>
                      </a:r>
                      <a:endParaRPr lang="en-CA" sz="1200" i="1" baseline="-25000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i="1" dirty="0" smtClean="0"/>
                        <a:t>P(</a:t>
                      </a:r>
                      <a:r>
                        <a:rPr lang="en-CA" sz="1200" i="1" dirty="0" err="1" smtClean="0"/>
                        <a:t>U</a:t>
                      </a:r>
                      <a:r>
                        <a:rPr lang="en-CA" sz="1200" i="1" baseline="-25000" dirty="0" err="1" smtClean="0"/>
                        <a:t>t</a:t>
                      </a:r>
                      <a:r>
                        <a:rPr lang="en-CA" sz="1200" i="1" baseline="0" dirty="0" smtClean="0"/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181">
                <a:tc>
                  <a:txBody>
                    <a:bodyPr/>
                    <a:lstStyle/>
                    <a:p>
                      <a:pPr algn="ctr"/>
                      <a:r>
                        <a:rPr lang="en-CA" sz="1200" i="1" dirty="0" smtClean="0"/>
                        <a:t>t</a:t>
                      </a:r>
                    </a:p>
                    <a:p>
                      <a:pPr algn="ctr"/>
                      <a:r>
                        <a:rPr lang="en-CA" sz="1200" i="1" dirty="0" smtClean="0"/>
                        <a:t>f</a:t>
                      </a:r>
                      <a:endParaRPr lang="en-CA" sz="1200" i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200" dirty="0" smtClean="0"/>
                        <a:t>0.9</a:t>
                      </a:r>
                    </a:p>
                    <a:p>
                      <a:pPr algn="ctr"/>
                      <a:r>
                        <a:rPr lang="en-CA" sz="1200" dirty="0" smtClean="0"/>
                        <a:t>0.2</a:t>
                      </a:r>
                      <a:endParaRPr lang="en-CA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i="1"/>
              <a:t>Rain</a:t>
            </a:r>
            <a:r>
              <a:rPr lang="en-GB" sz="3200"/>
              <a:t> Example</a:t>
            </a: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07950" y="836613"/>
            <a:ext cx="8856663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Intuitively, the probability that it  will rain decreases for each successive day, as the </a:t>
            </a:r>
            <a:r>
              <a:rPr lang="en-GB" sz="2000" dirty="0" err="1">
                <a:solidFill>
                  <a:srgbClr val="000000"/>
                </a:solidFill>
              </a:rPr>
              <a:t>inflence</a:t>
            </a:r>
            <a:r>
              <a:rPr lang="en-GB" sz="2000" dirty="0">
                <a:solidFill>
                  <a:srgbClr val="000000"/>
                </a:solidFill>
              </a:rPr>
              <a:t> of the observations from the first two days decays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What happens if I try to predict further and further into the future?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dirty="0">
                <a:solidFill>
                  <a:srgbClr val="000000"/>
                </a:solidFill>
                <a:cs typeface="Times New Roman" pitchFamily="18" charset="0"/>
              </a:rPr>
              <a:t>It can be shown that the predicted distribution converges to the stationary distribution of the Markov process defined by the transition model </a:t>
            </a:r>
            <a:r>
              <a:rPr lang="en-GB" sz="1800" dirty="0">
                <a:solidFill>
                  <a:srgbClr val="000000"/>
                </a:solidFill>
                <a:cs typeface="Times New Roman" pitchFamily="18" charset="0"/>
                <a:hlinkClick r:id="" action="ppaction://noaction"/>
              </a:rPr>
              <a:t>(&lt;0.5,0.5&gt;</a:t>
            </a:r>
            <a:r>
              <a:rPr lang="en-GB" sz="1800" dirty="0">
                <a:solidFill>
                  <a:srgbClr val="000000"/>
                </a:solidFill>
                <a:cs typeface="Times New Roman" pitchFamily="18" charset="0"/>
              </a:rPr>
              <a:t> for the rain example)</a:t>
            </a:r>
            <a:r>
              <a:rPr lang="ar-SA" sz="1800" dirty="0">
                <a:solidFill>
                  <a:srgbClr val="000000"/>
                </a:solidFill>
                <a:cs typeface="Times New Roman" pitchFamily="18" charset="0"/>
              </a:rPr>
              <a:t>‏</a:t>
            </a:r>
            <a:endParaRPr lang="en-GB" sz="1800" dirty="0">
              <a:solidFill>
                <a:srgbClr val="000000"/>
              </a:solidFill>
              <a:cs typeface="Times New Roman" pitchFamily="18" charset="0"/>
            </a:endParaRP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dirty="0">
                <a:solidFill>
                  <a:srgbClr val="000000"/>
                </a:solidFill>
                <a:cs typeface="Times New Roman" pitchFamily="18" charset="0"/>
              </a:rPr>
              <a:t>When the convergence happens, I have basically lost all the  information provided by the existing observations, and I can’t generate any meaningful prediction on states from this point on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dirty="0">
                <a:solidFill>
                  <a:srgbClr val="000000"/>
                </a:solidFill>
                <a:cs typeface="Times New Roman" pitchFamily="18" charset="0"/>
              </a:rPr>
              <a:t>The time necessary to reach this point is called </a:t>
            </a:r>
            <a:r>
              <a:rPr lang="en-GB" sz="1800" i="1" dirty="0">
                <a:solidFill>
                  <a:srgbClr val="000000"/>
                </a:solidFill>
                <a:cs typeface="Times New Roman" pitchFamily="18" charset="0"/>
              </a:rPr>
              <a:t>mixing time</a:t>
            </a:r>
            <a:r>
              <a:rPr lang="en-GB" sz="1800" dirty="0">
                <a:solidFill>
                  <a:srgbClr val="000000"/>
                </a:solidFill>
                <a:cs typeface="Times New Roman" pitchFamily="18" charset="0"/>
              </a:rPr>
              <a:t>. 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dirty="0">
                <a:solidFill>
                  <a:srgbClr val="000000"/>
                </a:solidFill>
                <a:cs typeface="Times New Roman" pitchFamily="18" charset="0"/>
              </a:rPr>
              <a:t>The more uncertainty there is in the transition model, the shorter  the mixing time will be 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dirty="0">
                <a:solidFill>
                  <a:srgbClr val="000000"/>
                </a:solidFill>
                <a:cs typeface="Times New Roman" pitchFamily="18" charset="0"/>
              </a:rPr>
              <a:t>Basically,  the more uncertainty there is in what happens at</a:t>
            </a:r>
            <a:r>
              <a:rPr lang="en-GB" sz="1800" i="1" dirty="0">
                <a:solidFill>
                  <a:srgbClr val="000000"/>
                </a:solidFill>
                <a:cs typeface="Times New Roman" pitchFamily="18" charset="0"/>
              </a:rPr>
              <a:t> t+1</a:t>
            </a:r>
            <a:r>
              <a:rPr lang="en-GB" sz="1800" dirty="0">
                <a:solidFill>
                  <a:srgbClr val="000000"/>
                </a:solidFill>
                <a:cs typeface="Times New Roman" pitchFamily="18" charset="0"/>
              </a:rPr>
              <a:t> given that I know what happens in </a:t>
            </a:r>
            <a:r>
              <a:rPr lang="en-GB" sz="1800" i="1" dirty="0">
                <a:solidFill>
                  <a:srgbClr val="000000"/>
                </a:solidFill>
                <a:cs typeface="Times New Roman" pitchFamily="18" charset="0"/>
              </a:rPr>
              <a:t>t</a:t>
            </a:r>
            <a:r>
              <a:rPr lang="en-GB" sz="1800" dirty="0">
                <a:solidFill>
                  <a:srgbClr val="000000"/>
                </a:solidFill>
                <a:cs typeface="Times New Roman" pitchFamily="18" charset="0"/>
              </a:rPr>
              <a:t>, the faster the information that I gain from evidence on the state at </a:t>
            </a:r>
            <a:r>
              <a:rPr lang="en-GB" sz="1800" i="1" dirty="0">
                <a:solidFill>
                  <a:srgbClr val="000000"/>
                </a:solidFill>
                <a:cs typeface="Times New Roman" pitchFamily="18" charset="0"/>
              </a:rPr>
              <a:t> t</a:t>
            </a:r>
            <a:r>
              <a:rPr lang="en-GB" sz="1800" dirty="0">
                <a:solidFill>
                  <a:srgbClr val="000000"/>
                </a:solidFill>
                <a:cs typeface="Times New Roman" pitchFamily="18" charset="0"/>
              </a:rPr>
              <a:t> dissipates with time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i="1"/>
              <a:t>Rain</a:t>
            </a:r>
            <a:r>
              <a:rPr lang="en-GB" sz="3200"/>
              <a:t> Example</a:t>
            </a:r>
          </a:p>
        </p:txBody>
      </p:sp>
      <p:sp>
        <p:nvSpPr>
          <p:cNvPr id="21506" name="Oval 2"/>
          <p:cNvSpPr>
            <a:spLocks noChangeArrowheads="1"/>
          </p:cNvSpPr>
          <p:nvPr/>
        </p:nvSpPr>
        <p:spPr bwMode="auto">
          <a:xfrm>
            <a:off x="1476375" y="5084763"/>
            <a:ext cx="1295400" cy="4318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Rain</a:t>
            </a:r>
            <a:r>
              <a:rPr lang="en-GB" sz="1800" b="1" i="1" baseline="-250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1507" name="Oval 3"/>
          <p:cNvSpPr>
            <a:spLocks noChangeArrowheads="1"/>
          </p:cNvSpPr>
          <p:nvPr/>
        </p:nvSpPr>
        <p:spPr bwMode="auto">
          <a:xfrm>
            <a:off x="3995738" y="5084763"/>
            <a:ext cx="1295400" cy="4318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Rain</a:t>
            </a:r>
            <a:r>
              <a:rPr lang="en-GB" sz="1800" b="1" i="1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1508" name="Oval 4"/>
          <p:cNvSpPr>
            <a:spLocks noChangeArrowheads="1"/>
          </p:cNvSpPr>
          <p:nvPr/>
        </p:nvSpPr>
        <p:spPr bwMode="auto">
          <a:xfrm>
            <a:off x="3995738" y="6237288"/>
            <a:ext cx="1295400" cy="4318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Umbrella</a:t>
            </a:r>
            <a:r>
              <a:rPr lang="en-GB" sz="1800" b="1" i="1" baseline="-25000">
                <a:solidFill>
                  <a:srgbClr val="000000"/>
                </a:solidFill>
              </a:rPr>
              <a:t>1</a:t>
            </a:r>
          </a:p>
        </p:txBody>
      </p:sp>
      <p:cxnSp>
        <p:nvCxnSpPr>
          <p:cNvPr id="21509" name="AutoShape 5"/>
          <p:cNvCxnSpPr>
            <a:cxnSpLocks noChangeShapeType="1"/>
            <a:stCxn id="21507" idx="4"/>
            <a:endCxn id="21508" idx="0"/>
          </p:cNvCxnSpPr>
          <p:nvPr/>
        </p:nvCxnSpPr>
        <p:spPr bwMode="auto">
          <a:xfrm>
            <a:off x="4643438" y="5516563"/>
            <a:ext cx="1587" cy="72072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1510" name="Oval 6"/>
          <p:cNvSpPr>
            <a:spLocks noChangeArrowheads="1"/>
          </p:cNvSpPr>
          <p:nvPr/>
        </p:nvSpPr>
        <p:spPr bwMode="auto">
          <a:xfrm>
            <a:off x="6372225" y="5013325"/>
            <a:ext cx="1295400" cy="4318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Rain</a:t>
            </a:r>
            <a:r>
              <a:rPr lang="en-GB" sz="1800" b="1" i="1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1511" name="Oval 7"/>
          <p:cNvSpPr>
            <a:spLocks noChangeArrowheads="1"/>
          </p:cNvSpPr>
          <p:nvPr/>
        </p:nvSpPr>
        <p:spPr bwMode="auto">
          <a:xfrm>
            <a:off x="6372225" y="6165850"/>
            <a:ext cx="1295400" cy="4318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 i="1">
                <a:solidFill>
                  <a:srgbClr val="000000"/>
                </a:solidFill>
              </a:rPr>
              <a:t>Umbrella</a:t>
            </a:r>
            <a:r>
              <a:rPr lang="en-GB" sz="1800" b="1" i="1" baseline="-25000">
                <a:solidFill>
                  <a:srgbClr val="000000"/>
                </a:solidFill>
              </a:rPr>
              <a:t>2</a:t>
            </a:r>
          </a:p>
        </p:txBody>
      </p:sp>
      <p:cxnSp>
        <p:nvCxnSpPr>
          <p:cNvPr id="21512" name="AutoShape 8"/>
          <p:cNvCxnSpPr>
            <a:cxnSpLocks noChangeShapeType="1"/>
            <a:stCxn id="21510" idx="4"/>
            <a:endCxn id="21511" idx="0"/>
          </p:cNvCxnSpPr>
          <p:nvPr/>
        </p:nvCxnSpPr>
        <p:spPr bwMode="auto">
          <a:xfrm>
            <a:off x="7019925" y="5445125"/>
            <a:ext cx="1588" cy="72072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1513" name="AutoShape 9"/>
          <p:cNvCxnSpPr>
            <a:cxnSpLocks noChangeShapeType="1"/>
            <a:endCxn id="21506" idx="2"/>
          </p:cNvCxnSpPr>
          <p:nvPr/>
        </p:nvCxnSpPr>
        <p:spPr bwMode="auto">
          <a:xfrm flipV="1">
            <a:off x="839788" y="5300663"/>
            <a:ext cx="636587" cy="3175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1514" name="AutoShape 10"/>
          <p:cNvCxnSpPr>
            <a:cxnSpLocks noChangeShapeType="1"/>
            <a:stCxn id="21506" idx="6"/>
            <a:endCxn id="21507" idx="2"/>
          </p:cNvCxnSpPr>
          <p:nvPr/>
        </p:nvCxnSpPr>
        <p:spPr bwMode="auto">
          <a:xfrm>
            <a:off x="2771775" y="5300663"/>
            <a:ext cx="1223963" cy="1587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1515" name="AutoShape 11"/>
          <p:cNvCxnSpPr>
            <a:cxnSpLocks noChangeShapeType="1"/>
            <a:stCxn id="21507" idx="6"/>
            <a:endCxn id="21510" idx="2"/>
          </p:cNvCxnSpPr>
          <p:nvPr/>
        </p:nvCxnSpPr>
        <p:spPr bwMode="auto">
          <a:xfrm flipV="1">
            <a:off x="5291138" y="5229225"/>
            <a:ext cx="1081087" cy="71438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179388" y="692150"/>
            <a:ext cx="8458200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Suppose our security guard came with a prior belief of 0.5 that it rained on day 0, just before the observation sequence started. 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Without loss of generality, this can be </a:t>
            </a:r>
            <a:r>
              <a:rPr lang="en-GB" sz="2000" dirty="0" err="1">
                <a:solidFill>
                  <a:srgbClr val="000000"/>
                </a:solidFill>
              </a:rPr>
              <a:t>modeled</a:t>
            </a:r>
            <a:r>
              <a:rPr lang="en-GB" sz="2000" dirty="0">
                <a:solidFill>
                  <a:srgbClr val="000000"/>
                </a:solidFill>
              </a:rPr>
              <a:t> with a fictitious state </a:t>
            </a:r>
            <a:r>
              <a:rPr lang="en-GB" sz="2000" i="1" dirty="0">
                <a:solidFill>
                  <a:srgbClr val="000000"/>
                </a:solidFill>
              </a:rPr>
              <a:t>R</a:t>
            </a:r>
            <a:r>
              <a:rPr lang="en-GB" sz="2000" i="1" baseline="-25000" dirty="0">
                <a:solidFill>
                  <a:srgbClr val="000000"/>
                </a:solidFill>
              </a:rPr>
              <a:t>0</a:t>
            </a:r>
            <a:r>
              <a:rPr lang="en-GB" sz="2000" dirty="0">
                <a:solidFill>
                  <a:srgbClr val="000000"/>
                </a:solidFill>
              </a:rPr>
              <a:t> with no associated observation and P(</a:t>
            </a:r>
            <a:r>
              <a:rPr lang="en-GB" sz="2000" i="1" dirty="0">
                <a:solidFill>
                  <a:srgbClr val="000000"/>
                </a:solidFill>
              </a:rPr>
              <a:t>R</a:t>
            </a:r>
            <a:r>
              <a:rPr lang="en-GB" sz="2000" i="1" baseline="-25000" dirty="0">
                <a:solidFill>
                  <a:srgbClr val="000000"/>
                </a:solidFill>
              </a:rPr>
              <a:t>0</a:t>
            </a:r>
            <a:r>
              <a:rPr lang="en-GB" sz="2000" dirty="0">
                <a:solidFill>
                  <a:srgbClr val="000000"/>
                </a:solidFill>
              </a:rPr>
              <a:t>) = &lt;0.5, 0.5&gt;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Day 1: </a:t>
            </a:r>
            <a:r>
              <a:rPr lang="en-GB" sz="2000" dirty="0" err="1">
                <a:solidFill>
                  <a:srgbClr val="000000"/>
                </a:solidFill>
              </a:rPr>
              <a:t>umbella</a:t>
            </a:r>
            <a:r>
              <a:rPr lang="en-GB" sz="2000" dirty="0">
                <a:solidFill>
                  <a:srgbClr val="000000"/>
                </a:solidFill>
              </a:rPr>
              <a:t> appears (</a:t>
            </a:r>
            <a:r>
              <a:rPr lang="en-GB" sz="2000" i="1" dirty="0">
                <a:solidFill>
                  <a:srgbClr val="000000"/>
                </a:solidFill>
              </a:rPr>
              <a:t>u</a:t>
            </a:r>
            <a:r>
              <a:rPr lang="en-GB" sz="2000" i="1" baseline="-25000" dirty="0">
                <a:solidFill>
                  <a:srgbClr val="000000"/>
                </a:solidFill>
              </a:rPr>
              <a:t>1</a:t>
            </a:r>
            <a:r>
              <a:rPr lang="en-GB" sz="2000" dirty="0">
                <a:solidFill>
                  <a:srgbClr val="000000"/>
                </a:solidFill>
              </a:rPr>
              <a:t>). Thus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b="1" i="1" dirty="0">
                <a:solidFill>
                  <a:srgbClr val="000000"/>
                </a:solidFill>
              </a:rPr>
              <a:t>P</a:t>
            </a:r>
            <a:r>
              <a:rPr lang="en-GB" sz="1800" i="1" dirty="0">
                <a:solidFill>
                  <a:srgbClr val="000000"/>
                </a:solidFill>
              </a:rPr>
              <a:t>(R</a:t>
            </a:r>
            <a:r>
              <a:rPr lang="en-GB" sz="1800" i="1" baseline="-25000" dirty="0">
                <a:solidFill>
                  <a:srgbClr val="000000"/>
                </a:solidFill>
              </a:rPr>
              <a:t>1</a:t>
            </a:r>
            <a:r>
              <a:rPr lang="en-GB" sz="1800" dirty="0">
                <a:solidFill>
                  <a:srgbClr val="000000"/>
                </a:solidFill>
              </a:rPr>
              <a:t> | </a:t>
            </a:r>
            <a:r>
              <a:rPr lang="en-GB" sz="1800" b="1" i="1" dirty="0">
                <a:solidFill>
                  <a:srgbClr val="000000"/>
                </a:solidFill>
              </a:rPr>
              <a:t>e</a:t>
            </a:r>
            <a:r>
              <a:rPr lang="en-GB" sz="1800" i="1" baseline="-25000" dirty="0">
                <a:solidFill>
                  <a:srgbClr val="000000"/>
                </a:solidFill>
              </a:rPr>
              <a:t>0:t-1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i="1" dirty="0">
                <a:solidFill>
                  <a:srgbClr val="000000"/>
                </a:solidFill>
              </a:rPr>
              <a:t>) = </a:t>
            </a:r>
            <a:r>
              <a:rPr lang="en-GB" sz="1800" b="1" i="1" dirty="0">
                <a:solidFill>
                  <a:srgbClr val="000000"/>
                </a:solidFill>
              </a:rPr>
              <a:t>P</a:t>
            </a:r>
            <a:r>
              <a:rPr lang="en-GB" sz="1800" i="1" dirty="0">
                <a:solidFill>
                  <a:srgbClr val="000000"/>
                </a:solidFill>
              </a:rPr>
              <a:t>(R</a:t>
            </a:r>
            <a:r>
              <a:rPr lang="en-GB" sz="1800" i="1" baseline="-25000" dirty="0">
                <a:solidFill>
                  <a:srgbClr val="000000"/>
                </a:solidFill>
              </a:rPr>
              <a:t>1</a:t>
            </a:r>
            <a:r>
              <a:rPr lang="en-GB" sz="1800" i="1" dirty="0">
                <a:solidFill>
                  <a:srgbClr val="000000"/>
                </a:solidFill>
              </a:rPr>
              <a:t>) = </a:t>
            </a:r>
            <a:r>
              <a:rPr lang="en-GB" sz="1800" i="1" dirty="0">
                <a:solidFill>
                  <a:srgbClr val="000000"/>
                </a:solidFill>
                <a:cs typeface="Times New Roman" pitchFamily="18" charset="0"/>
              </a:rPr>
              <a:t>∑</a:t>
            </a:r>
            <a:r>
              <a:rPr lang="en-GB" sz="1800" i="1" baseline="-25000" dirty="0">
                <a:solidFill>
                  <a:srgbClr val="000000"/>
                </a:solidFill>
                <a:cs typeface="Times New Roman" pitchFamily="18" charset="0"/>
              </a:rPr>
              <a:t>r</a:t>
            </a:r>
            <a:r>
              <a:rPr lang="en-GB" sz="1800" i="1" baseline="-50000" dirty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n-GB" sz="1800" i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1800" b="1" i="1" dirty="0">
                <a:solidFill>
                  <a:srgbClr val="000000"/>
                </a:solidFill>
              </a:rPr>
              <a:t>P</a:t>
            </a:r>
            <a:r>
              <a:rPr lang="en-GB" sz="1800" i="1" dirty="0">
                <a:solidFill>
                  <a:srgbClr val="000000"/>
                </a:solidFill>
              </a:rPr>
              <a:t>(R</a:t>
            </a:r>
            <a:r>
              <a:rPr lang="en-GB" sz="1800" i="1" baseline="-25000" dirty="0">
                <a:solidFill>
                  <a:srgbClr val="000000"/>
                </a:solidFill>
              </a:rPr>
              <a:t>1</a:t>
            </a:r>
            <a:r>
              <a:rPr lang="en-GB" sz="1800" dirty="0">
                <a:solidFill>
                  <a:srgbClr val="000000"/>
                </a:solidFill>
              </a:rPr>
              <a:t> | </a:t>
            </a:r>
            <a:r>
              <a:rPr lang="en-GB" sz="1800" i="1" dirty="0">
                <a:solidFill>
                  <a:srgbClr val="000000"/>
                </a:solidFill>
              </a:rPr>
              <a:t>r</a:t>
            </a:r>
            <a:r>
              <a:rPr lang="en-GB" sz="1800" i="1" baseline="-25000" dirty="0">
                <a:solidFill>
                  <a:srgbClr val="000000"/>
                </a:solidFill>
              </a:rPr>
              <a:t>0 </a:t>
            </a:r>
            <a:r>
              <a:rPr lang="en-GB" sz="1800" i="1" dirty="0">
                <a:solidFill>
                  <a:srgbClr val="000000"/>
                </a:solidFill>
              </a:rPr>
              <a:t>) P(r</a:t>
            </a:r>
            <a:r>
              <a:rPr lang="en-GB" sz="1800" i="1" baseline="-25000" dirty="0">
                <a:solidFill>
                  <a:srgbClr val="000000"/>
                </a:solidFill>
              </a:rPr>
              <a:t>0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i="1" dirty="0">
                <a:solidFill>
                  <a:srgbClr val="000000"/>
                </a:solidFill>
              </a:rPr>
              <a:t>) 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 i="1" dirty="0">
                <a:solidFill>
                  <a:srgbClr val="000000"/>
                </a:solidFill>
              </a:rPr>
              <a:t>= &lt;0.7, 0.3&gt; * 0.5 + &lt;0.3,0.7&gt; * 0.5 = &lt;0.5,0.5&gt;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1800" i="1" dirty="0">
              <a:solidFill>
                <a:srgbClr val="000000"/>
              </a:solidFill>
            </a:endParaRP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323850" y="4365625"/>
            <a:ext cx="1354138" cy="614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TRUE     0.5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FALSE   0.5</a:t>
            </a: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3708400" y="3716338"/>
            <a:ext cx="863600" cy="614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 0.5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 0.5</a:t>
            </a:r>
          </a:p>
        </p:txBody>
      </p:sp>
      <p:cxnSp>
        <p:nvCxnSpPr>
          <p:cNvPr id="21519" name="AutoShape 15"/>
          <p:cNvCxnSpPr>
            <a:cxnSpLocks noChangeShapeType="1"/>
            <a:stCxn id="21517" idx="3"/>
            <a:endCxn id="21518" idx="1"/>
          </p:cNvCxnSpPr>
          <p:nvPr/>
        </p:nvCxnSpPr>
        <p:spPr bwMode="auto">
          <a:xfrm flipV="1">
            <a:off x="1677988" y="4022725"/>
            <a:ext cx="2030412" cy="649288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2714612" y="5429264"/>
          <a:ext cx="1214446" cy="822960"/>
        </p:xfrm>
        <a:graphic>
          <a:graphicData uri="http://schemas.openxmlformats.org/drawingml/2006/table">
            <a:tbl>
              <a:tblPr/>
              <a:tblGrid>
                <a:gridCol w="607223"/>
                <a:gridCol w="607223"/>
              </a:tblGrid>
              <a:tr h="278734">
                <a:tc>
                  <a:txBody>
                    <a:bodyPr/>
                    <a:lstStyle/>
                    <a:p>
                      <a:pPr algn="ctr"/>
                      <a:r>
                        <a:rPr lang="en-CA" sz="1400" i="1" dirty="0" smtClean="0"/>
                        <a:t>R</a:t>
                      </a:r>
                      <a:r>
                        <a:rPr lang="en-CA" sz="1400" i="1" baseline="-25000" dirty="0" smtClean="0"/>
                        <a:t>t-1</a:t>
                      </a:r>
                      <a:endParaRPr lang="en-CA" sz="1400" i="1" baseline="-25000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i="1" dirty="0" smtClean="0"/>
                        <a:t>P(</a:t>
                      </a:r>
                      <a:r>
                        <a:rPr lang="en-CA" sz="1400" i="1" dirty="0" err="1" smtClean="0"/>
                        <a:t>R</a:t>
                      </a:r>
                      <a:r>
                        <a:rPr lang="en-CA" sz="1400" i="1" baseline="-25000" dirty="0" err="1" smtClean="0"/>
                        <a:t>t</a:t>
                      </a:r>
                      <a:r>
                        <a:rPr lang="en-CA" sz="1400" i="1" baseline="0" dirty="0" smtClean="0"/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324">
                <a:tc>
                  <a:txBody>
                    <a:bodyPr/>
                    <a:lstStyle/>
                    <a:p>
                      <a:pPr algn="ctr"/>
                      <a:r>
                        <a:rPr lang="en-CA" sz="1400" i="1" dirty="0" smtClean="0"/>
                        <a:t>t</a:t>
                      </a:r>
                    </a:p>
                    <a:p>
                      <a:pPr algn="ctr"/>
                      <a:r>
                        <a:rPr lang="en-CA" sz="1400" i="1" dirty="0" smtClean="0"/>
                        <a:t>f</a:t>
                      </a:r>
                      <a:endParaRPr lang="en-CA" sz="1400" i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400" dirty="0" smtClean="0"/>
                        <a:t>0.7</a:t>
                      </a:r>
                    </a:p>
                    <a:p>
                      <a:pPr algn="ctr"/>
                      <a:r>
                        <a:rPr lang="en-CA" sz="1400" dirty="0" smtClean="0"/>
                        <a:t>0.3</a:t>
                      </a:r>
                      <a:endParaRPr lang="en-CA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7643834" y="5429264"/>
          <a:ext cx="1214446" cy="822960"/>
        </p:xfrm>
        <a:graphic>
          <a:graphicData uri="http://schemas.openxmlformats.org/drawingml/2006/table">
            <a:tbl>
              <a:tblPr/>
              <a:tblGrid>
                <a:gridCol w="607223"/>
                <a:gridCol w="607223"/>
              </a:tblGrid>
              <a:tr h="278734">
                <a:tc>
                  <a:txBody>
                    <a:bodyPr/>
                    <a:lstStyle/>
                    <a:p>
                      <a:pPr algn="ctr"/>
                      <a:r>
                        <a:rPr lang="en-CA" sz="1400" i="1" dirty="0" err="1" smtClean="0"/>
                        <a:t>R</a:t>
                      </a:r>
                      <a:r>
                        <a:rPr lang="en-CA" sz="1400" i="1" baseline="-25000" dirty="0" err="1" smtClean="0"/>
                        <a:t>t</a:t>
                      </a:r>
                      <a:endParaRPr lang="en-CA" sz="1400" i="1" baseline="-25000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i="1" dirty="0" smtClean="0"/>
                        <a:t>P(</a:t>
                      </a:r>
                      <a:r>
                        <a:rPr lang="en-CA" sz="1400" i="1" dirty="0" err="1" smtClean="0"/>
                        <a:t>U</a:t>
                      </a:r>
                      <a:r>
                        <a:rPr lang="en-CA" sz="1400" i="1" baseline="-25000" dirty="0" err="1" smtClean="0"/>
                        <a:t>t</a:t>
                      </a:r>
                      <a:r>
                        <a:rPr lang="en-CA" sz="1400" i="1" baseline="0" dirty="0" smtClean="0"/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324">
                <a:tc>
                  <a:txBody>
                    <a:bodyPr/>
                    <a:lstStyle/>
                    <a:p>
                      <a:pPr algn="ctr"/>
                      <a:r>
                        <a:rPr lang="en-CA" sz="1400" i="1" dirty="0" smtClean="0"/>
                        <a:t>t</a:t>
                      </a:r>
                    </a:p>
                    <a:p>
                      <a:pPr algn="ctr"/>
                      <a:r>
                        <a:rPr lang="en-CA" sz="1400" i="1" dirty="0" smtClean="0"/>
                        <a:t>f</a:t>
                      </a:r>
                      <a:endParaRPr lang="en-CA" sz="1400" i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400" dirty="0" smtClean="0"/>
                        <a:t>0.9</a:t>
                      </a:r>
                    </a:p>
                    <a:p>
                      <a:pPr algn="ctr"/>
                      <a:r>
                        <a:rPr lang="en-CA" sz="1400" dirty="0" smtClean="0"/>
                        <a:t>0.2</a:t>
                      </a:r>
                      <a:endParaRPr lang="en-CA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/>
              <a:t>Dynamic Bayesian Networks (DBN)</a:t>
            </a:r>
            <a:r>
              <a:rPr lang="ar-SA" sz="3200">
                <a:cs typeface="Times New Roman" pitchFamily="18" charset="0"/>
              </a:rPr>
              <a:t>‏</a:t>
            </a:r>
            <a:endParaRPr lang="en-GB" sz="320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79388" y="585788"/>
            <a:ext cx="8785225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8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DBN are an extension of Bayesian networks devised for reasoning under uncertainty in dynamic environments</a:t>
            </a:r>
          </a:p>
          <a:p>
            <a:pPr marL="339725" indent="-339725">
              <a:lnSpc>
                <a:spcPct val="95000"/>
              </a:lnSpc>
              <a:spcBef>
                <a:spcPts val="18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Basic approach</a:t>
            </a:r>
          </a:p>
          <a:p>
            <a:pPr marL="739775" lvl="1" indent="-282575">
              <a:lnSpc>
                <a:spcPct val="95000"/>
              </a:lnSpc>
              <a:spcBef>
                <a:spcPts val="150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World’s dynamics captured via  series of snapshots, or </a:t>
            </a:r>
            <a:r>
              <a:rPr lang="en-GB" sz="2000" b="1" i="1" dirty="0">
                <a:solidFill>
                  <a:srgbClr val="000000"/>
                </a:solidFill>
              </a:rPr>
              <a:t>time slices</a:t>
            </a:r>
            <a:r>
              <a:rPr lang="en-GB" sz="2000" dirty="0">
                <a:solidFill>
                  <a:srgbClr val="000000"/>
                </a:solidFill>
              </a:rPr>
              <a:t>,  each representing  the state of the world at a specific point in time</a:t>
            </a:r>
          </a:p>
          <a:p>
            <a:pPr marL="739775" lvl="1" indent="-282575">
              <a:lnSpc>
                <a:spcPct val="95000"/>
              </a:lnSpc>
              <a:spcBef>
                <a:spcPts val="150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Each time slice contains a set of random variables. </a:t>
            </a:r>
          </a:p>
          <a:p>
            <a:pPr marL="739775" lvl="1" indent="-282575">
              <a:lnSpc>
                <a:spcPct val="95000"/>
              </a:lnSpc>
              <a:spcBef>
                <a:spcPts val="150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Some represent the state of the world at time </a:t>
            </a:r>
            <a:r>
              <a:rPr lang="en-GB" sz="2000" i="1" dirty="0">
                <a:solidFill>
                  <a:srgbClr val="000000"/>
                </a:solidFill>
              </a:rPr>
              <a:t>t</a:t>
            </a:r>
            <a:r>
              <a:rPr lang="en-GB" sz="2000" dirty="0">
                <a:solidFill>
                  <a:srgbClr val="000000"/>
                </a:solidFill>
              </a:rPr>
              <a:t>: </a:t>
            </a:r>
            <a:r>
              <a:rPr lang="en-GB" sz="2000" i="1" dirty="0">
                <a:solidFill>
                  <a:schemeClr val="accent2"/>
                </a:solidFill>
              </a:rPr>
              <a:t>state</a:t>
            </a:r>
            <a:r>
              <a:rPr lang="en-GB" sz="2000" dirty="0">
                <a:solidFill>
                  <a:schemeClr val="accent2"/>
                </a:solidFill>
              </a:rPr>
              <a:t> variables </a:t>
            </a:r>
            <a:r>
              <a:rPr lang="en-GB" sz="2000" b="1" i="1" dirty="0" err="1">
                <a:solidFill>
                  <a:schemeClr val="accent2"/>
                </a:solidFill>
              </a:rPr>
              <a:t>X</a:t>
            </a:r>
            <a:r>
              <a:rPr lang="en-GB" sz="2000" b="1" i="1" baseline="-25000" dirty="0" err="1">
                <a:solidFill>
                  <a:schemeClr val="accent2"/>
                </a:solidFill>
              </a:rPr>
              <a:t>t</a:t>
            </a:r>
            <a:r>
              <a:rPr lang="en-GB" sz="2000" b="1" i="1" baseline="-25000" dirty="0">
                <a:solidFill>
                  <a:schemeClr val="accent2"/>
                </a:solidFill>
              </a:rPr>
              <a:t> </a:t>
            </a:r>
          </a:p>
          <a:p>
            <a:pPr marL="1143000" lvl="2" indent="-228600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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E.g., student’s knowledge over a set of topics; patient’s blood sugar level and insulin levels, robot location </a:t>
            </a:r>
          </a:p>
          <a:p>
            <a:pPr marL="739775" lvl="1" indent="-282575">
              <a:lnSpc>
                <a:spcPct val="95000"/>
              </a:lnSpc>
              <a:spcBef>
                <a:spcPts val="150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Some represent observations over the state variables at time </a:t>
            </a:r>
            <a:r>
              <a:rPr lang="en-GB" sz="2000" i="1" dirty="0">
                <a:solidFill>
                  <a:srgbClr val="000000"/>
                </a:solidFill>
              </a:rPr>
              <a:t>t</a:t>
            </a:r>
            <a:r>
              <a:rPr lang="en-GB" sz="2000" b="1" i="1" dirty="0">
                <a:solidFill>
                  <a:srgbClr val="000000"/>
                </a:solidFill>
              </a:rPr>
              <a:t>: </a:t>
            </a:r>
            <a:r>
              <a:rPr lang="en-GB" sz="2000" dirty="0">
                <a:solidFill>
                  <a:schemeClr val="accent2"/>
                </a:solidFill>
              </a:rPr>
              <a:t>evidence (observable) variables </a:t>
            </a:r>
            <a:r>
              <a:rPr lang="en-GB" sz="2000" b="1" i="1" dirty="0">
                <a:solidFill>
                  <a:schemeClr val="accent2"/>
                </a:solidFill>
              </a:rPr>
              <a:t>E</a:t>
            </a:r>
            <a:r>
              <a:rPr lang="en-GB" sz="2000" b="1" i="1" baseline="-25000" dirty="0">
                <a:solidFill>
                  <a:schemeClr val="accent2"/>
                </a:solidFill>
              </a:rPr>
              <a:t>t</a:t>
            </a:r>
            <a:r>
              <a:rPr lang="en-GB" sz="2000" dirty="0">
                <a:solidFill>
                  <a:srgbClr val="000000"/>
                </a:solidFill>
              </a:rPr>
              <a:t> </a:t>
            </a:r>
          </a:p>
          <a:p>
            <a:pPr marL="1143000" lvl="2" indent="-228600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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E.g., </a:t>
            </a:r>
            <a:r>
              <a:rPr lang="en-GB" sz="2000" dirty="0" smtClean="0">
                <a:solidFill>
                  <a:srgbClr val="000000"/>
                </a:solidFill>
              </a:rPr>
              <a:t>student </a:t>
            </a:r>
            <a:r>
              <a:rPr lang="en-GB" sz="2000" dirty="0">
                <a:solidFill>
                  <a:srgbClr val="000000"/>
                </a:solidFill>
              </a:rPr>
              <a:t>test answers, blood test results, robot sensing of its location</a:t>
            </a:r>
          </a:p>
          <a:p>
            <a:pPr marL="339725" indent="-339725">
              <a:lnSpc>
                <a:spcPct val="95000"/>
              </a:lnSpc>
              <a:spcBef>
                <a:spcPts val="18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This assumes discrete time; step size depends on problem</a:t>
            </a:r>
          </a:p>
          <a:p>
            <a:pPr marL="739775" lvl="1" indent="-282575">
              <a:lnSpc>
                <a:spcPct val="95000"/>
              </a:lnSpc>
              <a:spcBef>
                <a:spcPts val="150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Notation: </a:t>
            </a:r>
            <a:r>
              <a:rPr lang="en-GB" sz="2000" i="1" dirty="0" err="1">
                <a:solidFill>
                  <a:srgbClr val="000000"/>
                </a:solidFill>
              </a:rPr>
              <a:t>X</a:t>
            </a:r>
            <a:r>
              <a:rPr lang="en-GB" sz="2000" i="1" baseline="-25000" dirty="0" err="1">
                <a:solidFill>
                  <a:srgbClr val="000000"/>
                </a:solidFill>
              </a:rPr>
              <a:t>a:b</a:t>
            </a:r>
            <a:r>
              <a:rPr lang="en-GB" sz="2000" i="1" dirty="0">
                <a:solidFill>
                  <a:srgbClr val="000000"/>
                </a:solidFill>
              </a:rPr>
              <a:t> = </a:t>
            </a:r>
            <a:r>
              <a:rPr lang="en-GB" sz="2000" i="1" dirty="0" err="1">
                <a:solidFill>
                  <a:srgbClr val="000000"/>
                </a:solidFill>
              </a:rPr>
              <a:t>X</a:t>
            </a:r>
            <a:r>
              <a:rPr lang="en-GB" sz="2000" i="1" baseline="-25000" dirty="0" err="1">
                <a:solidFill>
                  <a:srgbClr val="000000"/>
                </a:solidFill>
              </a:rPr>
              <a:t>a</a:t>
            </a:r>
            <a:r>
              <a:rPr lang="en-GB" sz="2000" i="1" baseline="-25000" dirty="0">
                <a:solidFill>
                  <a:srgbClr val="000000"/>
                </a:solidFill>
              </a:rPr>
              <a:t> </a:t>
            </a:r>
            <a:r>
              <a:rPr lang="en-GB" sz="2000" i="1" dirty="0">
                <a:solidFill>
                  <a:srgbClr val="000000"/>
                </a:solidFill>
              </a:rPr>
              <a:t>, X</a:t>
            </a:r>
            <a:r>
              <a:rPr lang="en-GB" sz="2000" i="1" baseline="-25000" dirty="0">
                <a:solidFill>
                  <a:srgbClr val="000000"/>
                </a:solidFill>
              </a:rPr>
              <a:t>a+1</a:t>
            </a:r>
            <a:r>
              <a:rPr lang="en-GB" sz="2000" i="1" dirty="0">
                <a:solidFill>
                  <a:srgbClr val="000000"/>
                </a:solidFill>
              </a:rPr>
              <a:t>,…, X</a:t>
            </a:r>
            <a:r>
              <a:rPr lang="en-GB" sz="2000" i="1" baseline="-25000" dirty="0">
                <a:solidFill>
                  <a:srgbClr val="000000"/>
                </a:solidFill>
              </a:rPr>
              <a:t>b-1 </a:t>
            </a:r>
            <a:r>
              <a:rPr lang="en-GB" sz="2000" i="1" dirty="0">
                <a:solidFill>
                  <a:srgbClr val="000000"/>
                </a:solidFill>
              </a:rPr>
              <a:t>, </a:t>
            </a:r>
            <a:r>
              <a:rPr lang="en-GB" sz="2000" i="1" dirty="0" err="1">
                <a:solidFill>
                  <a:srgbClr val="000000"/>
                </a:solidFill>
              </a:rPr>
              <a:t>X</a:t>
            </a:r>
            <a:r>
              <a:rPr lang="en-GB" sz="2000" i="1" baseline="-25000" dirty="0" err="1">
                <a:solidFill>
                  <a:srgbClr val="000000"/>
                </a:solidFill>
              </a:rPr>
              <a:t>b</a:t>
            </a:r>
            <a:endParaRPr lang="en-GB" sz="2000" i="1" baseline="-25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/>
              <a:t>Stationary Processes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250825" y="765175"/>
            <a:ext cx="8458200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How do we build a Bnet from these times slices and their variables?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Could use the procedure we defined in lecture 2: 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>
                <a:solidFill>
                  <a:srgbClr val="000000"/>
                </a:solidFill>
              </a:rPr>
              <a:t>order variables (temporally), 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>
                <a:solidFill>
                  <a:srgbClr val="000000"/>
                </a:solidFill>
              </a:rPr>
              <a:t>insert them in the networks one at time, 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>
                <a:solidFill>
                  <a:srgbClr val="000000"/>
                </a:solidFill>
              </a:rPr>
              <a:t>find suitable parents by checking conditional dependencies given predecessors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First Problem – we could have  a very long  sequence of time slices: how to specify CPTs for all of them?</a:t>
            </a:r>
          </a:p>
          <a:p>
            <a:pPr marL="739775" lvl="1" indent="-282575">
              <a:lnSpc>
                <a:spcPct val="95000"/>
              </a:lnSpc>
              <a:spcBef>
                <a:spcPts val="150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>
                <a:solidFill>
                  <a:srgbClr val="000000"/>
                </a:solidFill>
              </a:rPr>
              <a:t>Assumption of </a:t>
            </a:r>
            <a:r>
              <a:rPr lang="en-GB" sz="1800" i="1">
                <a:solidFill>
                  <a:srgbClr val="000000"/>
                </a:solidFill>
              </a:rPr>
              <a:t>stationary process: </a:t>
            </a:r>
            <a:r>
              <a:rPr lang="en-GB" sz="1800">
                <a:solidFill>
                  <a:srgbClr val="000000"/>
                </a:solidFill>
              </a:rPr>
              <a:t>the mechanism that regulates how state variables change overtime is stationary, that is it can be described by a single transition model</a:t>
            </a:r>
            <a:r>
              <a:rPr lang="en-GB" sz="1800" i="1">
                <a:solidFill>
                  <a:srgbClr val="000000"/>
                </a:solidFill>
              </a:rPr>
              <a:t>  </a:t>
            </a:r>
            <a:r>
              <a:rPr lang="en-GB" sz="2000" b="1" i="1">
                <a:solidFill>
                  <a:srgbClr val="3333CC"/>
                </a:solidFill>
              </a:rPr>
              <a:t>P</a:t>
            </a:r>
            <a:r>
              <a:rPr lang="en-GB" sz="2000" i="1">
                <a:solidFill>
                  <a:srgbClr val="3333CC"/>
                </a:solidFill>
              </a:rPr>
              <a:t>(</a:t>
            </a:r>
            <a:r>
              <a:rPr lang="en-GB" sz="2000" b="1" i="1">
                <a:solidFill>
                  <a:srgbClr val="3333CC"/>
                </a:solidFill>
              </a:rPr>
              <a:t>X</a:t>
            </a:r>
            <a:r>
              <a:rPr lang="en-GB" sz="2000" b="1" i="1" baseline="-25000">
                <a:solidFill>
                  <a:srgbClr val="3333CC"/>
                </a:solidFill>
              </a:rPr>
              <a:t>t</a:t>
            </a:r>
            <a:r>
              <a:rPr lang="en-GB" sz="2000" i="1">
                <a:solidFill>
                  <a:srgbClr val="3333CC"/>
                </a:solidFill>
              </a:rPr>
              <a:t>|</a:t>
            </a:r>
            <a:r>
              <a:rPr lang="en-GB" sz="2000" b="1" i="1">
                <a:solidFill>
                  <a:srgbClr val="3333CC"/>
                </a:solidFill>
              </a:rPr>
              <a:t>X</a:t>
            </a:r>
            <a:r>
              <a:rPr lang="en-GB" sz="2000" b="1" i="1" baseline="-25000">
                <a:solidFill>
                  <a:srgbClr val="3333CC"/>
                </a:solidFill>
              </a:rPr>
              <a:t>t-1</a:t>
            </a:r>
            <a:r>
              <a:rPr lang="en-GB" sz="2000" i="1">
                <a:solidFill>
                  <a:srgbClr val="3333CC"/>
                </a:solidFill>
              </a:rPr>
              <a:t>)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1800">
                <a:solidFill>
                  <a:srgbClr val="000000"/>
                </a:solidFill>
              </a:rPr>
              <a:t>Note that </a:t>
            </a:r>
            <a:r>
              <a:rPr lang="en-GB" sz="1800" b="1" i="1">
                <a:solidFill>
                  <a:srgbClr val="000000"/>
                </a:solidFill>
              </a:rPr>
              <a:t>X</a:t>
            </a:r>
            <a:r>
              <a:rPr lang="en-GB" sz="1800" i="1" baseline="-25000">
                <a:solidFill>
                  <a:srgbClr val="000000"/>
                </a:solidFill>
              </a:rPr>
              <a:t>t  </a:t>
            </a:r>
            <a:r>
              <a:rPr lang="en-GB" sz="1800">
                <a:solidFill>
                  <a:srgbClr val="000000"/>
                </a:solidFill>
              </a:rPr>
              <a:t>is a vector representing a set of state variables</a:t>
            </a:r>
            <a:r>
              <a:rPr lang="en-GB" sz="1800" i="1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dirty="0"/>
              <a:t>Student Learning Example</a:t>
            </a:r>
          </a:p>
        </p:txBody>
      </p:sp>
      <p:sp>
        <p:nvSpPr>
          <p:cNvPr id="99331" name="Rectangle 3"/>
          <p:cNvSpPr>
            <a:spLocks noChangeArrowheads="1"/>
          </p:cNvSpPr>
          <p:nvPr/>
        </p:nvSpPr>
        <p:spPr bwMode="auto">
          <a:xfrm>
            <a:off x="179388" y="765175"/>
            <a:ext cx="8458200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8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Suppose we want to monitor </a:t>
            </a:r>
            <a:endParaRPr lang="en-GB" sz="2400" dirty="0" smtClean="0">
              <a:solidFill>
                <a:srgbClr val="000000"/>
              </a:solidFill>
            </a:endParaRPr>
          </a:p>
          <a:p>
            <a:pPr marL="796925" lvl="1" indent="-339725">
              <a:lnSpc>
                <a:spcPct val="95000"/>
              </a:lnSpc>
              <a:spcBef>
                <a:spcPts val="1800"/>
              </a:spcBef>
              <a:buFont typeface="Arial" pitchFamily="34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dirty="0" smtClean="0">
                <a:solidFill>
                  <a:srgbClr val="000000"/>
                </a:solidFill>
              </a:rPr>
              <a:t>the </a:t>
            </a:r>
            <a:r>
              <a:rPr lang="en-GB" sz="2400" dirty="0">
                <a:solidFill>
                  <a:srgbClr val="000000"/>
                </a:solidFill>
              </a:rPr>
              <a:t>progress of a student who is learning addition and </a:t>
            </a:r>
            <a:r>
              <a:rPr lang="en-GB" sz="2400" dirty="0" smtClean="0">
                <a:solidFill>
                  <a:srgbClr val="000000"/>
                </a:solidFill>
              </a:rPr>
              <a:t>subtraction</a:t>
            </a:r>
          </a:p>
          <a:p>
            <a:pPr marL="796925" lvl="1" indent="-339725">
              <a:lnSpc>
                <a:spcPct val="95000"/>
              </a:lnSpc>
              <a:spcBef>
                <a:spcPts val="1800"/>
              </a:spcBef>
              <a:buFont typeface="Arial" pitchFamily="34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dirty="0" smtClean="0">
                <a:solidFill>
                  <a:srgbClr val="000000"/>
                </a:solidFill>
              </a:rPr>
              <a:t>her </a:t>
            </a:r>
            <a:r>
              <a:rPr lang="en-GB" sz="2400" dirty="0">
                <a:solidFill>
                  <a:srgbClr val="000000"/>
                </a:solidFill>
              </a:rPr>
              <a:t>morale during the process</a:t>
            </a:r>
          </a:p>
          <a:p>
            <a:pPr marL="282575" indent="-282575">
              <a:lnSpc>
                <a:spcPct val="95000"/>
              </a:lnSpc>
              <a:spcBef>
                <a:spcPts val="1800"/>
              </a:spcBef>
              <a:buFont typeface="Wingdings" pitchFamily="2" charset="2"/>
              <a:buChar char="Ø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dirty="0" smtClean="0">
                <a:solidFill>
                  <a:srgbClr val="000000"/>
                </a:solidFill>
              </a:rPr>
              <a:t>Sample state variables: </a:t>
            </a:r>
          </a:p>
          <a:p>
            <a:pPr marL="739775" lvl="1" indent="-282575">
              <a:lnSpc>
                <a:spcPct val="95000"/>
              </a:lnSpc>
              <a:spcBef>
                <a:spcPts val="1800"/>
              </a:spcBef>
              <a:buFont typeface="Arial" pitchFamily="34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 smtClean="0">
                <a:solidFill>
                  <a:srgbClr val="000000"/>
                </a:solidFill>
              </a:rPr>
              <a:t> </a:t>
            </a:r>
            <a:r>
              <a:rPr lang="en-GB" sz="2000" b="1" i="1" dirty="0" err="1" smtClean="0">
                <a:solidFill>
                  <a:schemeClr val="accent2"/>
                </a:solidFill>
              </a:rPr>
              <a:t>X</a:t>
            </a:r>
            <a:r>
              <a:rPr lang="en-GB" sz="2000" i="1" baseline="-25000" dirty="0" err="1" smtClean="0">
                <a:solidFill>
                  <a:schemeClr val="accent2"/>
                </a:solidFill>
              </a:rPr>
              <a:t>t</a:t>
            </a:r>
            <a:r>
              <a:rPr lang="en-GB" sz="2000" dirty="0" smtClean="0">
                <a:solidFill>
                  <a:schemeClr val="accent2"/>
                </a:solidFill>
              </a:rPr>
              <a:t> </a:t>
            </a:r>
            <a:r>
              <a:rPr lang="en-GB" sz="2000" dirty="0">
                <a:solidFill>
                  <a:schemeClr val="accent2"/>
                </a:solidFill>
              </a:rPr>
              <a:t>= {</a:t>
            </a:r>
            <a:r>
              <a:rPr lang="en-GB" sz="2000" i="1" dirty="0">
                <a:solidFill>
                  <a:schemeClr val="accent2"/>
                </a:solidFill>
              </a:rPr>
              <a:t>Knows-Add</a:t>
            </a:r>
            <a:r>
              <a:rPr lang="en-GB" sz="2000" dirty="0">
                <a:solidFill>
                  <a:schemeClr val="accent2"/>
                </a:solidFill>
              </a:rPr>
              <a:t>, </a:t>
            </a:r>
            <a:r>
              <a:rPr lang="en-GB" sz="2000" i="1" dirty="0">
                <a:solidFill>
                  <a:schemeClr val="accent2"/>
                </a:solidFill>
              </a:rPr>
              <a:t>Knows-Sub</a:t>
            </a:r>
            <a:r>
              <a:rPr lang="en-GB" sz="2000" dirty="0">
                <a:solidFill>
                  <a:schemeClr val="accent2"/>
                </a:solidFill>
              </a:rPr>
              <a:t>, </a:t>
            </a:r>
            <a:r>
              <a:rPr lang="en-GB" sz="2000" i="1" dirty="0">
                <a:solidFill>
                  <a:schemeClr val="accent2"/>
                </a:solidFill>
              </a:rPr>
              <a:t>Morale</a:t>
            </a:r>
            <a:r>
              <a:rPr lang="en-GB" sz="2000" dirty="0">
                <a:solidFill>
                  <a:schemeClr val="accent2"/>
                </a:solidFill>
              </a:rPr>
              <a:t>}</a:t>
            </a:r>
          </a:p>
          <a:p>
            <a:pPr marL="339725" indent="-339725">
              <a:lnSpc>
                <a:spcPct val="95000"/>
              </a:lnSpc>
              <a:spcBef>
                <a:spcPts val="18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We periodically administer addition and subtraction tests, and we look at the </a:t>
            </a:r>
            <a:r>
              <a:rPr lang="en-GB" sz="2400" dirty="0" smtClean="0">
                <a:solidFill>
                  <a:srgbClr val="000000"/>
                </a:solidFill>
              </a:rPr>
              <a:t>student’s </a:t>
            </a:r>
            <a:r>
              <a:rPr lang="en-GB" sz="2400" dirty="0">
                <a:solidFill>
                  <a:srgbClr val="000000"/>
                </a:solidFill>
              </a:rPr>
              <a:t>facial </a:t>
            </a:r>
            <a:r>
              <a:rPr lang="en-GB" sz="2400" dirty="0" smtClean="0">
                <a:solidFill>
                  <a:srgbClr val="000000"/>
                </a:solidFill>
              </a:rPr>
              <a:t>expressions </a:t>
            </a:r>
            <a:r>
              <a:rPr lang="en-GB" sz="2400" dirty="0">
                <a:solidFill>
                  <a:srgbClr val="000000"/>
                </a:solidFill>
              </a:rPr>
              <a:t>to gauge morale</a:t>
            </a:r>
          </a:p>
          <a:p>
            <a:pPr marL="739775" lvl="1" indent="-282575">
              <a:lnSpc>
                <a:spcPct val="9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dirty="0" smtClean="0">
                <a:solidFill>
                  <a:srgbClr val="000000"/>
                </a:solidFill>
              </a:rPr>
              <a:t>Sample Evidence variables: </a:t>
            </a:r>
          </a:p>
          <a:p>
            <a:pPr marL="1196975" lvl="2" indent="-282575">
              <a:lnSpc>
                <a:spcPct val="9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400" b="1" i="1" dirty="0" smtClean="0">
                <a:solidFill>
                  <a:schemeClr val="accent2"/>
                </a:solidFill>
              </a:rPr>
              <a:t>E</a:t>
            </a:r>
            <a:r>
              <a:rPr lang="en-GB" sz="2400" i="1" baseline="-25000" dirty="0" smtClean="0">
                <a:solidFill>
                  <a:schemeClr val="accent2"/>
                </a:solidFill>
              </a:rPr>
              <a:t>t</a:t>
            </a:r>
            <a:r>
              <a:rPr lang="en-GB" sz="2400" dirty="0" smtClean="0">
                <a:solidFill>
                  <a:schemeClr val="accent2"/>
                </a:solidFill>
              </a:rPr>
              <a:t> </a:t>
            </a:r>
            <a:r>
              <a:rPr lang="en-GB" sz="2400" dirty="0">
                <a:solidFill>
                  <a:schemeClr val="accent2"/>
                </a:solidFill>
              </a:rPr>
              <a:t>= {</a:t>
            </a:r>
            <a:r>
              <a:rPr lang="en-GB" sz="2400" i="1" dirty="0">
                <a:solidFill>
                  <a:schemeClr val="accent2"/>
                </a:solidFill>
              </a:rPr>
              <a:t>Add-test</a:t>
            </a:r>
            <a:r>
              <a:rPr lang="en-GB" sz="2400" dirty="0">
                <a:solidFill>
                  <a:schemeClr val="accent2"/>
                </a:solidFill>
              </a:rPr>
              <a:t>, </a:t>
            </a:r>
            <a:r>
              <a:rPr lang="en-GB" sz="2400" i="1" dirty="0">
                <a:solidFill>
                  <a:schemeClr val="accent2"/>
                </a:solidFill>
              </a:rPr>
              <a:t>Sub-test</a:t>
            </a:r>
            <a:r>
              <a:rPr lang="en-GB" sz="2400" dirty="0">
                <a:solidFill>
                  <a:schemeClr val="accent2"/>
                </a:solidFill>
              </a:rPr>
              <a:t>, </a:t>
            </a:r>
            <a:r>
              <a:rPr lang="en-GB" sz="2400" i="1" dirty="0">
                <a:solidFill>
                  <a:schemeClr val="accent2"/>
                </a:solidFill>
              </a:rPr>
              <a:t>Face-</a:t>
            </a:r>
            <a:r>
              <a:rPr lang="en-GB" sz="2400" i="1" dirty="0" err="1">
                <a:solidFill>
                  <a:schemeClr val="accent2"/>
                </a:solidFill>
              </a:rPr>
              <a:t>Obs</a:t>
            </a:r>
            <a:r>
              <a:rPr lang="en-GB" sz="2400" dirty="0">
                <a:solidFill>
                  <a:schemeClr val="accent2"/>
                </a:solidFill>
              </a:rPr>
              <a:t>}</a:t>
            </a:r>
          </a:p>
          <a:p>
            <a:pPr marL="739775" lvl="1" indent="-282575">
              <a:lnSpc>
                <a:spcPct val="95000"/>
              </a:lnSpc>
              <a:spcBef>
                <a:spcPts val="18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/>
              <a:t>Transition Model</a:t>
            </a:r>
          </a:p>
        </p:txBody>
      </p:sp>
      <p:sp>
        <p:nvSpPr>
          <p:cNvPr id="93187" name="Oval 3"/>
          <p:cNvSpPr>
            <a:spLocks noChangeArrowheads="1"/>
          </p:cNvSpPr>
          <p:nvPr/>
        </p:nvSpPr>
        <p:spPr bwMode="auto">
          <a:xfrm>
            <a:off x="3571868" y="4500570"/>
            <a:ext cx="1441450" cy="5207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Knows-Sub</a:t>
            </a:r>
            <a:r>
              <a:rPr lang="en-US" sz="1400" b="1" baseline="-25000">
                <a:solidFill>
                  <a:schemeClr val="tx1"/>
                </a:solidFill>
              </a:rPr>
              <a:t>t-1</a:t>
            </a:r>
          </a:p>
        </p:txBody>
      </p:sp>
      <p:sp>
        <p:nvSpPr>
          <p:cNvPr id="93189" name="Oval 5"/>
          <p:cNvSpPr>
            <a:spLocks noChangeArrowheads="1"/>
          </p:cNvSpPr>
          <p:nvPr/>
        </p:nvSpPr>
        <p:spPr bwMode="auto">
          <a:xfrm>
            <a:off x="2274881" y="5219707"/>
            <a:ext cx="1625600" cy="5207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Knows-Add</a:t>
            </a:r>
            <a:r>
              <a:rPr lang="en-US" sz="1400" b="1" baseline="-25000">
                <a:solidFill>
                  <a:schemeClr val="tx1"/>
                </a:solidFill>
              </a:rPr>
              <a:t>t-1</a:t>
            </a:r>
          </a:p>
        </p:txBody>
      </p:sp>
      <p:sp>
        <p:nvSpPr>
          <p:cNvPr id="93190" name="Oval 6"/>
          <p:cNvSpPr>
            <a:spLocks noChangeArrowheads="1"/>
          </p:cNvSpPr>
          <p:nvPr/>
        </p:nvSpPr>
        <p:spPr bwMode="auto">
          <a:xfrm>
            <a:off x="4437056" y="6011870"/>
            <a:ext cx="890587" cy="460375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Morale</a:t>
            </a:r>
            <a:r>
              <a:rPr lang="en-US" sz="1400" b="1" baseline="-25000">
                <a:solidFill>
                  <a:schemeClr val="tx1"/>
                </a:solidFill>
              </a:rPr>
              <a:t>t-1</a:t>
            </a:r>
          </a:p>
        </p:txBody>
      </p:sp>
      <p:cxnSp>
        <p:nvCxnSpPr>
          <p:cNvPr id="93191" name="AutoShape 7"/>
          <p:cNvCxnSpPr>
            <a:cxnSpLocks noChangeShapeType="1"/>
            <a:stCxn id="93189" idx="0"/>
            <a:endCxn id="93187" idx="2"/>
          </p:cNvCxnSpPr>
          <p:nvPr/>
        </p:nvCxnSpPr>
        <p:spPr bwMode="auto">
          <a:xfrm flipV="1">
            <a:off x="3087681" y="4760920"/>
            <a:ext cx="484187" cy="4587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3192" name="AutoShape 8"/>
          <p:cNvCxnSpPr>
            <a:cxnSpLocks noChangeShapeType="1"/>
            <a:stCxn id="93189" idx="5"/>
            <a:endCxn id="93202" idx="2"/>
          </p:cNvCxnSpPr>
          <p:nvPr/>
        </p:nvCxnSpPr>
        <p:spPr bwMode="auto">
          <a:xfrm rot="16200000" flipH="1">
            <a:off x="5237159" y="4089410"/>
            <a:ext cx="649343" cy="379882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3193" name="AutoShape 9"/>
          <p:cNvCxnSpPr>
            <a:cxnSpLocks noChangeShapeType="1"/>
            <a:stCxn id="93187" idx="4"/>
            <a:endCxn id="93202" idx="2"/>
          </p:cNvCxnSpPr>
          <p:nvPr/>
        </p:nvCxnSpPr>
        <p:spPr bwMode="auto">
          <a:xfrm rot="16200000" flipH="1">
            <a:off x="5230806" y="4083057"/>
            <a:ext cx="1292225" cy="3168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3199" name="Oval 15"/>
          <p:cNvSpPr>
            <a:spLocks noChangeArrowheads="1"/>
          </p:cNvSpPr>
          <p:nvPr/>
        </p:nvSpPr>
        <p:spPr bwMode="auto">
          <a:xfrm>
            <a:off x="6858016" y="4429132"/>
            <a:ext cx="1441450" cy="5207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Knows-Sub</a:t>
            </a:r>
            <a:r>
              <a:rPr lang="en-US" sz="1400" b="1" baseline="-25000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93201" name="Oval 17"/>
          <p:cNvSpPr>
            <a:spLocks noChangeArrowheads="1"/>
          </p:cNvSpPr>
          <p:nvPr/>
        </p:nvSpPr>
        <p:spPr bwMode="auto">
          <a:xfrm>
            <a:off x="5715008" y="5000636"/>
            <a:ext cx="1366837" cy="5207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Knows-Add</a:t>
            </a:r>
            <a:r>
              <a:rPr lang="en-US" sz="1400" b="1" baseline="-25000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93202" name="Oval 18"/>
          <p:cNvSpPr>
            <a:spLocks noChangeArrowheads="1"/>
          </p:cNvSpPr>
          <p:nvPr/>
        </p:nvSpPr>
        <p:spPr bwMode="auto">
          <a:xfrm>
            <a:off x="7461243" y="6083307"/>
            <a:ext cx="1222375" cy="460375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Morale</a:t>
            </a:r>
            <a:r>
              <a:rPr lang="en-US" sz="1400" b="1" baseline="-25000">
                <a:solidFill>
                  <a:schemeClr val="tx1"/>
                </a:solidFill>
              </a:rPr>
              <a:t>t</a:t>
            </a:r>
          </a:p>
        </p:txBody>
      </p:sp>
      <p:cxnSp>
        <p:nvCxnSpPr>
          <p:cNvPr id="93203" name="AutoShape 19"/>
          <p:cNvCxnSpPr>
            <a:cxnSpLocks noChangeShapeType="1"/>
            <a:stCxn id="93201" idx="0"/>
            <a:endCxn id="93199" idx="2"/>
          </p:cNvCxnSpPr>
          <p:nvPr/>
        </p:nvCxnSpPr>
        <p:spPr bwMode="auto">
          <a:xfrm rot="5400000" flipH="1" flipV="1">
            <a:off x="6472644" y="4615265"/>
            <a:ext cx="311154" cy="45958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3223" name="Line 39"/>
          <p:cNvSpPr>
            <a:spLocks noChangeShapeType="1"/>
          </p:cNvSpPr>
          <p:nvPr/>
        </p:nvSpPr>
        <p:spPr bwMode="auto">
          <a:xfrm flipH="1">
            <a:off x="5429255" y="4000504"/>
            <a:ext cx="45719" cy="2857496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en-CA"/>
          </a:p>
        </p:txBody>
      </p:sp>
      <p:cxnSp>
        <p:nvCxnSpPr>
          <p:cNvPr id="93225" name="AutoShape 41"/>
          <p:cNvCxnSpPr>
            <a:cxnSpLocks noChangeShapeType="1"/>
            <a:stCxn id="93187" idx="0"/>
            <a:endCxn id="93199" idx="0"/>
          </p:cNvCxnSpPr>
          <p:nvPr/>
        </p:nvCxnSpPr>
        <p:spPr bwMode="auto">
          <a:xfrm rot="5400000" flipH="1" flipV="1">
            <a:off x="5899948" y="2821777"/>
            <a:ext cx="71438" cy="3286148"/>
          </a:xfrm>
          <a:prstGeom prst="curvedConnector3">
            <a:avLst>
              <a:gd name="adj1" fmla="val 41999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3227" name="AutoShape 43"/>
          <p:cNvCxnSpPr>
            <a:cxnSpLocks noChangeShapeType="1"/>
            <a:stCxn id="93189" idx="6"/>
            <a:endCxn id="93201" idx="2"/>
          </p:cNvCxnSpPr>
          <p:nvPr/>
        </p:nvCxnSpPr>
        <p:spPr bwMode="auto">
          <a:xfrm flipV="1">
            <a:off x="3900481" y="5260986"/>
            <a:ext cx="1814527" cy="21907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3229" name="AutoShape 45"/>
          <p:cNvCxnSpPr>
            <a:cxnSpLocks noChangeShapeType="1"/>
            <a:stCxn id="93190" idx="6"/>
            <a:endCxn id="93202" idx="2"/>
          </p:cNvCxnSpPr>
          <p:nvPr/>
        </p:nvCxnSpPr>
        <p:spPr bwMode="auto">
          <a:xfrm>
            <a:off x="5327643" y="6242057"/>
            <a:ext cx="2133600" cy="714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3231" name="Rectangle 47"/>
          <p:cNvSpPr>
            <a:spLocks noChangeArrowheads="1"/>
          </p:cNvSpPr>
          <p:nvPr/>
        </p:nvSpPr>
        <p:spPr bwMode="auto">
          <a:xfrm>
            <a:off x="179388" y="836613"/>
            <a:ext cx="8458200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8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N</a:t>
            </a:r>
            <a:r>
              <a:rPr lang="en-GB" sz="2000" dirty="0" smtClean="0">
                <a:solidFill>
                  <a:srgbClr val="000000"/>
                </a:solidFill>
              </a:rPr>
              <a:t>eed </a:t>
            </a:r>
            <a:r>
              <a:rPr lang="en-GB" sz="2000" dirty="0">
                <a:solidFill>
                  <a:srgbClr val="000000"/>
                </a:solidFill>
              </a:rPr>
              <a:t>to decide  </a:t>
            </a:r>
            <a:r>
              <a:rPr lang="en-GB" sz="2000" dirty="0" smtClean="0">
                <a:solidFill>
                  <a:srgbClr val="000000"/>
                </a:solidFill>
              </a:rPr>
              <a:t>if/how the </a:t>
            </a:r>
            <a:r>
              <a:rPr lang="en-GB" sz="2000" dirty="0">
                <a:solidFill>
                  <a:srgbClr val="000000"/>
                </a:solidFill>
              </a:rPr>
              <a:t>current </a:t>
            </a:r>
            <a:r>
              <a:rPr lang="en-GB" sz="2000" dirty="0" smtClean="0">
                <a:solidFill>
                  <a:srgbClr val="000000"/>
                </a:solidFill>
              </a:rPr>
              <a:t>level </a:t>
            </a:r>
            <a:r>
              <a:rPr lang="en-GB" sz="2000" dirty="0">
                <a:solidFill>
                  <a:srgbClr val="000000"/>
                </a:solidFill>
              </a:rPr>
              <a:t>of knowledge and morale influence knowledge and morale in the next time slice</a:t>
            </a:r>
            <a:r>
              <a:rPr lang="en-GB" sz="2000" dirty="0" smtClean="0">
                <a:solidFill>
                  <a:srgbClr val="000000"/>
                </a:solidFill>
              </a:rPr>
              <a:t>.</a:t>
            </a:r>
          </a:p>
          <a:p>
            <a:pPr marL="339725" indent="-339725">
              <a:lnSpc>
                <a:spcPct val="95000"/>
              </a:lnSpc>
              <a:spcBef>
                <a:spcPts val="18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 smtClean="0">
                <a:solidFill>
                  <a:srgbClr val="000000"/>
                </a:solidFill>
              </a:rPr>
              <a:t>For instance, one can decide that student’s knowledge of addition at time </a:t>
            </a:r>
            <a:r>
              <a:rPr lang="en-GB" sz="2000" i="1" dirty="0" smtClean="0">
                <a:solidFill>
                  <a:srgbClr val="000000"/>
                </a:solidFill>
              </a:rPr>
              <a:t>t </a:t>
            </a:r>
            <a:r>
              <a:rPr lang="en-GB" sz="2000" dirty="0" smtClean="0">
                <a:solidFill>
                  <a:srgbClr val="000000"/>
                </a:solidFill>
              </a:rPr>
              <a:t>is influenced only by knowledge at time </a:t>
            </a:r>
            <a:r>
              <a:rPr lang="en-GB" sz="2000" i="1" dirty="0" smtClean="0">
                <a:solidFill>
                  <a:srgbClr val="000000"/>
                </a:solidFill>
              </a:rPr>
              <a:t>t-1</a:t>
            </a:r>
            <a:r>
              <a:rPr lang="en-GB" sz="2000" dirty="0" smtClean="0">
                <a:solidFill>
                  <a:srgbClr val="000000"/>
                </a:solidFill>
              </a:rPr>
              <a:t>, not by morale at that time</a:t>
            </a:r>
            <a:endParaRPr lang="en-GB" sz="2000" dirty="0">
              <a:solidFill>
                <a:srgbClr val="000000"/>
              </a:solidFill>
            </a:endParaRPr>
          </a:p>
          <a:p>
            <a:pPr marL="739775" lvl="1" indent="-282575">
              <a:lnSpc>
                <a:spcPct val="9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b="1" dirty="0" smtClean="0">
                <a:solidFill>
                  <a:srgbClr val="000000"/>
                </a:solidFill>
              </a:rPr>
              <a:t>P</a:t>
            </a:r>
            <a:r>
              <a:rPr lang="en-GB" sz="2000" dirty="0" smtClean="0">
                <a:solidFill>
                  <a:srgbClr val="000000"/>
                </a:solidFill>
              </a:rPr>
              <a:t>(</a:t>
            </a:r>
            <a:r>
              <a:rPr lang="en-GB" sz="2000" i="1" dirty="0" smtClean="0">
                <a:solidFill>
                  <a:srgbClr val="000000"/>
                </a:solidFill>
              </a:rPr>
              <a:t>Knows-Add</a:t>
            </a:r>
            <a:r>
              <a:rPr lang="en-GB" sz="2000" i="1" baseline="-25000" dirty="0" smtClean="0">
                <a:solidFill>
                  <a:srgbClr val="000000"/>
                </a:solidFill>
              </a:rPr>
              <a:t>t</a:t>
            </a:r>
            <a:r>
              <a:rPr lang="en-GB" sz="2000" dirty="0" smtClean="0">
                <a:solidFill>
                  <a:srgbClr val="000000"/>
                </a:solidFill>
              </a:rPr>
              <a:t>|</a:t>
            </a:r>
            <a:r>
              <a:rPr lang="en-GB" sz="2000" i="1" dirty="0" smtClean="0">
                <a:solidFill>
                  <a:srgbClr val="000000"/>
                </a:solidFill>
              </a:rPr>
              <a:t>Knows-Add</a:t>
            </a:r>
            <a:r>
              <a:rPr lang="en-GB" sz="2000" i="1" baseline="-25000" dirty="0" smtClean="0">
                <a:solidFill>
                  <a:srgbClr val="000000"/>
                </a:solidFill>
              </a:rPr>
              <a:t>t-1</a:t>
            </a:r>
            <a:r>
              <a:rPr lang="en-GB" sz="2000" i="1" dirty="0" smtClean="0">
                <a:solidFill>
                  <a:srgbClr val="000000"/>
                </a:solidFill>
              </a:rPr>
              <a:t>), ……..</a:t>
            </a:r>
          </a:p>
          <a:p>
            <a:pPr marL="282575" indent="-282575">
              <a:lnSpc>
                <a:spcPct val="95000"/>
              </a:lnSpc>
              <a:spcBef>
                <a:spcPts val="1800"/>
              </a:spcBef>
              <a:buFont typeface="Wingdings" pitchFamily="2" charset="2"/>
              <a:buChar char="Ø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dirty="0" smtClean="0">
                <a:solidFill>
                  <a:srgbClr val="000000"/>
                </a:solidFill>
              </a:rPr>
              <a:t>And that morale at time </a:t>
            </a:r>
            <a:r>
              <a:rPr lang="en-GB" sz="2000" i="1" dirty="0" smtClean="0">
                <a:solidFill>
                  <a:srgbClr val="000000"/>
                </a:solidFill>
              </a:rPr>
              <a:t>t</a:t>
            </a:r>
            <a:r>
              <a:rPr lang="en-GB" sz="2000" dirty="0" smtClean="0">
                <a:solidFill>
                  <a:srgbClr val="000000"/>
                </a:solidFill>
              </a:rPr>
              <a:t> is influence by both morale and knowledge at </a:t>
            </a:r>
            <a:r>
              <a:rPr lang="en-GB" sz="2000" i="1" dirty="0" smtClean="0">
                <a:solidFill>
                  <a:srgbClr val="000000"/>
                </a:solidFill>
              </a:rPr>
              <a:t>t-1</a:t>
            </a:r>
            <a:endParaRPr lang="en-GB" sz="2000" i="1" dirty="0">
              <a:solidFill>
                <a:srgbClr val="000000"/>
              </a:solidFill>
            </a:endParaRPr>
          </a:p>
          <a:p>
            <a:pPr marL="739775" lvl="1" indent="-282575">
              <a:lnSpc>
                <a:spcPct val="95000"/>
              </a:lnSpc>
              <a:spcBef>
                <a:spcPts val="1800"/>
              </a:spcBef>
              <a:buFontTx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 b="1" dirty="0" smtClean="0">
                <a:solidFill>
                  <a:srgbClr val="000000"/>
                </a:solidFill>
              </a:rPr>
              <a:t>P</a:t>
            </a:r>
            <a:r>
              <a:rPr lang="en-GB" sz="2000" dirty="0" smtClean="0">
                <a:solidFill>
                  <a:srgbClr val="000000"/>
                </a:solidFill>
              </a:rPr>
              <a:t>(</a:t>
            </a:r>
            <a:r>
              <a:rPr lang="en-GB" sz="2000" i="1" dirty="0" smtClean="0">
                <a:solidFill>
                  <a:srgbClr val="000000"/>
                </a:solidFill>
              </a:rPr>
              <a:t>Morale</a:t>
            </a:r>
            <a:r>
              <a:rPr lang="en-GB" sz="2000" i="1" baseline="-25000" dirty="0" smtClean="0">
                <a:solidFill>
                  <a:srgbClr val="000000"/>
                </a:solidFill>
              </a:rPr>
              <a:t>t</a:t>
            </a:r>
            <a:r>
              <a:rPr lang="en-GB" sz="2000" dirty="0" smtClean="0">
                <a:solidFill>
                  <a:srgbClr val="000000"/>
                </a:solidFill>
              </a:rPr>
              <a:t>|</a:t>
            </a:r>
            <a:r>
              <a:rPr lang="en-GB" sz="2000" i="1" dirty="0" smtClean="0">
                <a:solidFill>
                  <a:srgbClr val="000000"/>
                </a:solidFill>
              </a:rPr>
              <a:t>Knows-Add</a:t>
            </a:r>
            <a:r>
              <a:rPr lang="en-GB" sz="2000" i="1" baseline="-25000" dirty="0" smtClean="0">
                <a:solidFill>
                  <a:srgbClr val="000000"/>
                </a:solidFill>
              </a:rPr>
              <a:t>t-1</a:t>
            </a:r>
            <a:r>
              <a:rPr lang="en-GB" sz="2000" i="1" dirty="0" smtClean="0">
                <a:solidFill>
                  <a:srgbClr val="000000"/>
                </a:solidFill>
              </a:rPr>
              <a:t>, Knows-Sub</a:t>
            </a:r>
            <a:r>
              <a:rPr lang="en-GB" sz="2000" i="1" baseline="-25000" dirty="0" smtClean="0">
                <a:solidFill>
                  <a:srgbClr val="000000"/>
                </a:solidFill>
              </a:rPr>
              <a:t>t-1</a:t>
            </a:r>
            <a:r>
              <a:rPr lang="en-GB" sz="2400" i="1" dirty="0" smtClean="0">
                <a:solidFill>
                  <a:srgbClr val="000000"/>
                </a:solidFill>
              </a:rPr>
              <a:t>, </a:t>
            </a:r>
            <a:r>
              <a:rPr lang="en-GB" sz="2000" i="1" dirty="0">
                <a:solidFill>
                  <a:srgbClr val="000000"/>
                </a:solidFill>
              </a:rPr>
              <a:t>Morale</a:t>
            </a:r>
            <a:r>
              <a:rPr lang="en-GB" sz="2000" i="1" baseline="-25000" dirty="0">
                <a:solidFill>
                  <a:srgbClr val="000000"/>
                </a:solidFill>
              </a:rPr>
              <a:t>t-1</a:t>
            </a:r>
            <a:r>
              <a:rPr lang="en-GB" sz="2000" i="1" dirty="0" smtClean="0">
                <a:solidFill>
                  <a:srgbClr val="000000"/>
                </a:solidFill>
              </a:rPr>
              <a:t>)</a:t>
            </a:r>
            <a:endParaRPr lang="en-GB" sz="2000" i="1" dirty="0">
              <a:solidFill>
                <a:srgbClr val="0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57158" y="4357694"/>
            <a:ext cx="20002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b="1" dirty="0" smtClean="0">
                <a:solidFill>
                  <a:srgbClr val="00B050"/>
                </a:solidFill>
              </a:rPr>
              <a:t>Does the stationary </a:t>
            </a:r>
          </a:p>
          <a:p>
            <a:r>
              <a:rPr lang="en-CA" sz="2000" b="1" dirty="0" smtClean="0">
                <a:solidFill>
                  <a:srgbClr val="00B050"/>
                </a:solidFill>
              </a:rPr>
              <a:t>assumption make sense in this example? </a:t>
            </a:r>
            <a:endParaRPr lang="en-CA" sz="20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/>
              <a:t>Markov Assumption</a:t>
            </a: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250825" y="765175"/>
            <a:ext cx="8458200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Second Problem: there could be an infinite number of parents for each node, coming from all previous time-slices</a:t>
            </a:r>
          </a:p>
          <a:p>
            <a:pPr marL="739775" lvl="1" indent="-282575">
              <a:lnSpc>
                <a:spcPct val="95000"/>
              </a:lnSpc>
              <a:spcBef>
                <a:spcPts val="150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Markov assumption: current state </a:t>
            </a:r>
            <a:r>
              <a:rPr lang="en-GB" sz="2000" b="1" i="1">
                <a:solidFill>
                  <a:srgbClr val="000000"/>
                </a:solidFill>
              </a:rPr>
              <a:t>X</a:t>
            </a:r>
            <a:r>
              <a:rPr lang="en-GB" sz="2000" i="1" baseline="-25000">
                <a:solidFill>
                  <a:srgbClr val="000000"/>
                </a:solidFill>
              </a:rPr>
              <a:t>t</a:t>
            </a:r>
            <a:r>
              <a:rPr lang="en-GB" sz="2000">
                <a:solidFill>
                  <a:srgbClr val="000000"/>
                </a:solidFill>
              </a:rPr>
              <a:t> depends on bounded  subset of previous states </a:t>
            </a:r>
            <a:r>
              <a:rPr lang="en-GB" sz="2000" b="1" i="1">
                <a:solidFill>
                  <a:srgbClr val="000000"/>
                </a:solidFill>
              </a:rPr>
              <a:t>X</a:t>
            </a:r>
            <a:r>
              <a:rPr lang="en-GB" sz="2000" i="1" baseline="-25000">
                <a:solidFill>
                  <a:srgbClr val="000000"/>
                </a:solidFill>
              </a:rPr>
              <a:t>0:t-1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1800">
              <a:solidFill>
                <a:srgbClr val="000000"/>
              </a:solidFill>
            </a:endParaRP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Processes satisfying this assumption are called </a:t>
            </a:r>
            <a:r>
              <a:rPr lang="en-GB" sz="2000" b="1" i="1">
                <a:solidFill>
                  <a:srgbClr val="000000"/>
                </a:solidFill>
              </a:rPr>
              <a:t>Markov Processes</a:t>
            </a:r>
            <a:r>
              <a:rPr lang="en-GB" sz="2000">
                <a:solidFill>
                  <a:srgbClr val="000000"/>
                </a:solidFill>
              </a:rPr>
              <a:t> or </a:t>
            </a:r>
            <a:r>
              <a:rPr lang="en-GB" sz="2000" b="1" i="1">
                <a:solidFill>
                  <a:srgbClr val="000000"/>
                </a:solidFill>
              </a:rPr>
              <a:t>Markov Chains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2000" b="1" i="1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685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/>
              <a:t>Markov Processes </a:t>
            </a: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79388" y="836613"/>
            <a:ext cx="8458200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First order Markov process: </a:t>
            </a:r>
            <a:r>
              <a:rPr lang="en-GB" sz="2000">
                <a:solidFill>
                  <a:srgbClr val="000066"/>
                </a:solidFill>
              </a:rPr>
              <a:t> </a:t>
            </a:r>
            <a:r>
              <a:rPr lang="en-GB" sz="2000" b="1" i="1">
                <a:solidFill>
                  <a:srgbClr val="000066"/>
                </a:solidFill>
              </a:rPr>
              <a:t>P</a:t>
            </a:r>
            <a:r>
              <a:rPr lang="en-GB" sz="2000" i="1">
                <a:solidFill>
                  <a:srgbClr val="000066"/>
                </a:solidFill>
              </a:rPr>
              <a:t>(</a:t>
            </a:r>
            <a:r>
              <a:rPr lang="en-GB" sz="2000" b="1" i="1">
                <a:solidFill>
                  <a:srgbClr val="000066"/>
                </a:solidFill>
              </a:rPr>
              <a:t>X</a:t>
            </a:r>
            <a:r>
              <a:rPr lang="en-GB" sz="2000" i="1" baseline="-25000">
                <a:solidFill>
                  <a:srgbClr val="000066"/>
                </a:solidFill>
              </a:rPr>
              <a:t>t</a:t>
            </a:r>
            <a:r>
              <a:rPr lang="en-GB" sz="2000" i="1">
                <a:solidFill>
                  <a:srgbClr val="000066"/>
                </a:solidFill>
              </a:rPr>
              <a:t> | </a:t>
            </a:r>
            <a:r>
              <a:rPr lang="en-GB" sz="2000" b="1" i="1">
                <a:solidFill>
                  <a:srgbClr val="000066"/>
                </a:solidFill>
              </a:rPr>
              <a:t>X</a:t>
            </a:r>
            <a:r>
              <a:rPr lang="en-GB" sz="2000" i="1" baseline="-25000">
                <a:solidFill>
                  <a:srgbClr val="000066"/>
                </a:solidFill>
              </a:rPr>
              <a:t>0:t-1</a:t>
            </a:r>
            <a:r>
              <a:rPr lang="en-GB" sz="2000" i="1">
                <a:solidFill>
                  <a:srgbClr val="000066"/>
                </a:solidFill>
              </a:rPr>
              <a:t>) =  </a:t>
            </a:r>
            <a:r>
              <a:rPr lang="en-GB" sz="2000" b="1" i="1">
                <a:solidFill>
                  <a:srgbClr val="000066"/>
                </a:solidFill>
              </a:rPr>
              <a:t>P</a:t>
            </a:r>
            <a:r>
              <a:rPr lang="en-GB" sz="2000" i="1">
                <a:solidFill>
                  <a:srgbClr val="000066"/>
                </a:solidFill>
              </a:rPr>
              <a:t>(</a:t>
            </a:r>
            <a:r>
              <a:rPr lang="en-GB" sz="2000" b="1" i="1">
                <a:solidFill>
                  <a:srgbClr val="000066"/>
                </a:solidFill>
              </a:rPr>
              <a:t>X</a:t>
            </a:r>
            <a:r>
              <a:rPr lang="en-GB" sz="2000" i="1" baseline="-25000">
                <a:solidFill>
                  <a:srgbClr val="000066"/>
                </a:solidFill>
              </a:rPr>
              <a:t>t</a:t>
            </a:r>
            <a:r>
              <a:rPr lang="en-GB" sz="2000" i="1">
                <a:solidFill>
                  <a:srgbClr val="000066"/>
                </a:solidFill>
              </a:rPr>
              <a:t> | </a:t>
            </a:r>
            <a:r>
              <a:rPr lang="en-GB" sz="2000" b="1" i="1">
                <a:solidFill>
                  <a:srgbClr val="000066"/>
                </a:solidFill>
              </a:rPr>
              <a:t>X</a:t>
            </a:r>
            <a:r>
              <a:rPr lang="en-GB" sz="2000" i="1" baseline="-25000">
                <a:solidFill>
                  <a:srgbClr val="000066"/>
                </a:solidFill>
              </a:rPr>
              <a:t>t-1</a:t>
            </a:r>
            <a:r>
              <a:rPr lang="en-GB" sz="2000" i="1">
                <a:solidFill>
                  <a:srgbClr val="000066"/>
                </a:solidFill>
              </a:rPr>
              <a:t>)</a:t>
            </a:r>
          </a:p>
          <a:p>
            <a:pPr marL="739775" lvl="1" indent="-282575">
              <a:lnSpc>
                <a:spcPct val="95000"/>
              </a:lnSpc>
              <a:spcBef>
                <a:spcPts val="150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Probability of state</a:t>
            </a:r>
            <a:r>
              <a:rPr lang="en-GB" sz="2000" i="1">
                <a:solidFill>
                  <a:srgbClr val="000000"/>
                </a:solidFill>
              </a:rPr>
              <a:t> </a:t>
            </a:r>
            <a:r>
              <a:rPr lang="en-GB" sz="2000" b="1" i="1">
                <a:solidFill>
                  <a:srgbClr val="000000"/>
                </a:solidFill>
              </a:rPr>
              <a:t>X</a:t>
            </a:r>
            <a:r>
              <a:rPr lang="en-GB" sz="2000" i="1" baseline="-25000">
                <a:solidFill>
                  <a:srgbClr val="000000"/>
                </a:solidFill>
              </a:rPr>
              <a:t>t</a:t>
            </a:r>
            <a:r>
              <a:rPr lang="en-GB" sz="2000">
                <a:solidFill>
                  <a:srgbClr val="000000"/>
                </a:solidFill>
              </a:rPr>
              <a:t> depends only on the probability of its previous state</a:t>
            </a:r>
          </a:p>
          <a:p>
            <a:pPr marL="739775" lvl="1" indent="-282575">
              <a:lnSpc>
                <a:spcPct val="95000"/>
              </a:lnSpc>
              <a:spcBef>
                <a:spcPts val="135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1800" i="1">
              <a:solidFill>
                <a:srgbClr val="000066"/>
              </a:solidFill>
            </a:endParaRPr>
          </a:p>
          <a:p>
            <a:pPr marL="339725" indent="-339725">
              <a:lnSpc>
                <a:spcPct val="95000"/>
              </a:lnSpc>
              <a:spcBef>
                <a:spcPts val="1350"/>
              </a:spcBef>
              <a:buFont typeface="Wingdings" pitchFamily="2" charset="2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1800" i="1">
              <a:solidFill>
                <a:srgbClr val="000066"/>
              </a:solidFill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250825" y="5229225"/>
            <a:ext cx="8458200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For the purposes of this course, we will refer by default to first-order markov processes</a:t>
            </a:r>
          </a:p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sz="2000">
              <a:solidFill>
                <a:srgbClr val="000000"/>
              </a:solidFill>
            </a:endParaRP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1773238"/>
            <a:ext cx="7818437" cy="933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0" y="2708275"/>
            <a:ext cx="8458200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95000"/>
              </a:lnSpc>
              <a:spcBef>
                <a:spcPts val="1500"/>
              </a:spcBef>
              <a:buFont typeface="Wingdings" pitchFamily="2" charset="2"/>
              <a:buChar char="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Second order Markov process: </a:t>
            </a:r>
            <a:r>
              <a:rPr lang="en-GB" sz="2000">
                <a:solidFill>
                  <a:srgbClr val="000066"/>
                </a:solidFill>
              </a:rPr>
              <a:t> </a:t>
            </a:r>
            <a:r>
              <a:rPr lang="en-GB" sz="2000" b="1" i="1">
                <a:solidFill>
                  <a:srgbClr val="000066"/>
                </a:solidFill>
              </a:rPr>
              <a:t>P</a:t>
            </a:r>
            <a:r>
              <a:rPr lang="en-GB" sz="2000" i="1">
                <a:solidFill>
                  <a:srgbClr val="000066"/>
                </a:solidFill>
              </a:rPr>
              <a:t>(</a:t>
            </a:r>
            <a:r>
              <a:rPr lang="en-GB" sz="2000" b="1" i="1">
                <a:solidFill>
                  <a:srgbClr val="000066"/>
                </a:solidFill>
              </a:rPr>
              <a:t>X</a:t>
            </a:r>
            <a:r>
              <a:rPr lang="en-GB" sz="2000" i="1" baseline="-25000">
                <a:solidFill>
                  <a:srgbClr val="000066"/>
                </a:solidFill>
              </a:rPr>
              <a:t>t</a:t>
            </a:r>
            <a:r>
              <a:rPr lang="en-GB" sz="2000" i="1">
                <a:solidFill>
                  <a:srgbClr val="000066"/>
                </a:solidFill>
              </a:rPr>
              <a:t> | </a:t>
            </a:r>
            <a:r>
              <a:rPr lang="en-GB" sz="2000" b="1" i="1">
                <a:solidFill>
                  <a:srgbClr val="000066"/>
                </a:solidFill>
              </a:rPr>
              <a:t>X</a:t>
            </a:r>
            <a:r>
              <a:rPr lang="en-GB" sz="2000" i="1" baseline="-25000">
                <a:solidFill>
                  <a:srgbClr val="000066"/>
                </a:solidFill>
              </a:rPr>
              <a:t>0:t-1</a:t>
            </a:r>
            <a:r>
              <a:rPr lang="en-GB" sz="2000" i="1">
                <a:solidFill>
                  <a:srgbClr val="000066"/>
                </a:solidFill>
              </a:rPr>
              <a:t>) =  </a:t>
            </a:r>
            <a:r>
              <a:rPr lang="en-GB" sz="2000" b="1" i="1">
                <a:solidFill>
                  <a:srgbClr val="000066"/>
                </a:solidFill>
              </a:rPr>
              <a:t>P</a:t>
            </a:r>
            <a:r>
              <a:rPr lang="en-GB" sz="2000" i="1">
                <a:solidFill>
                  <a:srgbClr val="000066"/>
                </a:solidFill>
              </a:rPr>
              <a:t>(</a:t>
            </a:r>
            <a:r>
              <a:rPr lang="en-GB" sz="2000" b="1" i="1">
                <a:solidFill>
                  <a:srgbClr val="000066"/>
                </a:solidFill>
              </a:rPr>
              <a:t>X</a:t>
            </a:r>
            <a:r>
              <a:rPr lang="en-GB" sz="2000" i="1" baseline="-25000">
                <a:solidFill>
                  <a:srgbClr val="000066"/>
                </a:solidFill>
              </a:rPr>
              <a:t>t</a:t>
            </a:r>
            <a:r>
              <a:rPr lang="en-GB" sz="2000" i="1">
                <a:solidFill>
                  <a:srgbClr val="000066"/>
                </a:solidFill>
              </a:rPr>
              <a:t> | </a:t>
            </a:r>
            <a:r>
              <a:rPr lang="en-GB" sz="2000" b="1" i="1">
                <a:solidFill>
                  <a:srgbClr val="000066"/>
                </a:solidFill>
              </a:rPr>
              <a:t>X</a:t>
            </a:r>
            <a:r>
              <a:rPr lang="en-GB" sz="2000" i="1" baseline="-25000">
                <a:solidFill>
                  <a:srgbClr val="000066"/>
                </a:solidFill>
              </a:rPr>
              <a:t>t-2</a:t>
            </a:r>
            <a:r>
              <a:rPr lang="en-GB" sz="2000" i="1">
                <a:solidFill>
                  <a:srgbClr val="000066"/>
                </a:solidFill>
              </a:rPr>
              <a:t> , </a:t>
            </a:r>
            <a:r>
              <a:rPr lang="en-GB" sz="2000" b="1" i="1">
                <a:solidFill>
                  <a:srgbClr val="000066"/>
                </a:solidFill>
              </a:rPr>
              <a:t>X</a:t>
            </a:r>
            <a:r>
              <a:rPr lang="en-GB" sz="2000" i="1" baseline="-25000">
                <a:solidFill>
                  <a:srgbClr val="000066"/>
                </a:solidFill>
              </a:rPr>
              <a:t>t-1</a:t>
            </a:r>
            <a:r>
              <a:rPr lang="en-GB" sz="2000" i="1">
                <a:solidFill>
                  <a:srgbClr val="000066"/>
                </a:solidFill>
              </a:rPr>
              <a:t>)</a:t>
            </a:r>
          </a:p>
          <a:p>
            <a:pPr marL="739775" lvl="1" indent="-282575">
              <a:lnSpc>
                <a:spcPct val="95000"/>
              </a:lnSpc>
              <a:spcBef>
                <a:spcPts val="1500"/>
              </a:spcBef>
              <a:buFont typeface="Times New Roman" pitchFamily="18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000">
                <a:solidFill>
                  <a:srgbClr val="000000"/>
                </a:solidFill>
              </a:rPr>
              <a:t>Probability of state</a:t>
            </a:r>
            <a:r>
              <a:rPr lang="en-GB" sz="2000" i="1">
                <a:solidFill>
                  <a:srgbClr val="000000"/>
                </a:solidFill>
              </a:rPr>
              <a:t> </a:t>
            </a:r>
            <a:r>
              <a:rPr lang="en-GB" sz="2000" b="1" i="1">
                <a:solidFill>
                  <a:srgbClr val="000000"/>
                </a:solidFill>
              </a:rPr>
              <a:t>X</a:t>
            </a:r>
            <a:r>
              <a:rPr lang="en-GB" sz="2000" i="1" baseline="-25000">
                <a:solidFill>
                  <a:srgbClr val="000000"/>
                </a:solidFill>
              </a:rPr>
              <a:t>t</a:t>
            </a:r>
            <a:r>
              <a:rPr lang="en-GB" sz="2000">
                <a:solidFill>
                  <a:srgbClr val="000000"/>
                </a:solidFill>
              </a:rPr>
              <a:t> depends only on the probability of its two  previous states</a:t>
            </a:r>
          </a:p>
        </p:txBody>
      </p:sp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" y="3789363"/>
            <a:ext cx="8532813" cy="1123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B2B2B2"/>
      </a:folHlink>
    </a:clrScheme>
    <a:fontScheme name="Default Design">
      <a:majorFont>
        <a:latin typeface="Times New Roman"/>
        <a:ea typeface="Arial Unicode MS"/>
        <a:cs typeface="Arial Unicode MS"/>
      </a:majorFont>
      <a:minorFont>
        <a:latin typeface="Times New Roman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Arial Unicode MS" pitchFamily="34" charset="-128"/>
            <a:cs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Arial Unicode MS" pitchFamily="34" charset="-128"/>
            <a:cs typeface="Arial Unicode MS" pitchFamily="34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2400</TotalTime>
  <Words>3641</Words>
  <Application>Microsoft Office PowerPoint</Application>
  <PresentationFormat>On-screen Show (4:3)</PresentationFormat>
  <Paragraphs>572</Paragraphs>
  <Slides>36</Slides>
  <Notes>36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Default Design</vt:lpstr>
      <vt:lpstr>Probability and Time</vt:lpstr>
      <vt:lpstr>Overview</vt:lpstr>
      <vt:lpstr>Modeling Evolving Worlds</vt:lpstr>
      <vt:lpstr>Dynamic Bayesian Networks (DBN)‏</vt:lpstr>
      <vt:lpstr>Stationary Processes</vt:lpstr>
      <vt:lpstr>Student Learning Example</vt:lpstr>
      <vt:lpstr>Transition Model</vt:lpstr>
      <vt:lpstr>Markov Assumption</vt:lpstr>
      <vt:lpstr>Markov Processes </vt:lpstr>
      <vt:lpstr>Student Learning Example</vt:lpstr>
      <vt:lpstr>Sensor (Observation) Model</vt:lpstr>
      <vt:lpstr>Student Learning Example</vt:lpstr>
      <vt:lpstr>Complete Process Specification</vt:lpstr>
      <vt:lpstr>Student Learning Example</vt:lpstr>
      <vt:lpstr>Simpler Example </vt:lpstr>
      <vt:lpstr>Discussion</vt:lpstr>
      <vt:lpstr>Rain Network </vt:lpstr>
      <vt:lpstr>Rain Network </vt:lpstr>
      <vt:lpstr>Rain Network </vt:lpstr>
      <vt:lpstr>Overview</vt:lpstr>
      <vt:lpstr>Inference Tasks in Temporal Models </vt:lpstr>
      <vt:lpstr>Inference Tasks in Temporal Models </vt:lpstr>
      <vt:lpstr>Filtering</vt:lpstr>
      <vt:lpstr>Filtering </vt:lpstr>
      <vt:lpstr>Filtering </vt:lpstr>
      <vt:lpstr>Filtering </vt:lpstr>
      <vt:lpstr>Analysis of Filtering </vt:lpstr>
      <vt:lpstr>Rain Example</vt:lpstr>
      <vt:lpstr>Rain Example</vt:lpstr>
      <vt:lpstr>Rain Example</vt:lpstr>
      <vt:lpstr>Overview</vt:lpstr>
      <vt:lpstr>Review </vt:lpstr>
      <vt:lpstr>Prediction (P(Xt+k+1 | e0:t ))</vt:lpstr>
      <vt:lpstr>Rain Example</vt:lpstr>
      <vt:lpstr>Rain Example</vt:lpstr>
      <vt:lpstr>Rain Example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conati</dc:creator>
  <cp:lastModifiedBy>Cristina</cp:lastModifiedBy>
  <cp:revision>188</cp:revision>
  <dcterms:modified xsi:type="dcterms:W3CDTF">2010-01-25T18:20:47Z</dcterms:modified>
</cp:coreProperties>
</file>