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399" r:id="rId2"/>
    <p:sldId id="400" r:id="rId3"/>
    <p:sldId id="401" r:id="rId4"/>
    <p:sldId id="402" r:id="rId5"/>
    <p:sldId id="403" r:id="rId6"/>
    <p:sldId id="404" r:id="rId7"/>
    <p:sldId id="405" r:id="rId8"/>
    <p:sldId id="406" r:id="rId9"/>
    <p:sldId id="407" r:id="rId10"/>
    <p:sldId id="408" r:id="rId11"/>
    <p:sldId id="409" r:id="rId12"/>
    <p:sldId id="410" r:id="rId13"/>
    <p:sldId id="411" r:id="rId14"/>
    <p:sldId id="412" r:id="rId15"/>
    <p:sldId id="413" r:id="rId16"/>
    <p:sldId id="414" r:id="rId17"/>
    <p:sldId id="415" r:id="rId18"/>
    <p:sldId id="416" r:id="rId19"/>
    <p:sldId id="417" r:id="rId20"/>
    <p:sldId id="418" r:id="rId21"/>
    <p:sldId id="393" r:id="rId22"/>
    <p:sldId id="370" r:id="rId23"/>
    <p:sldId id="371" r:id="rId24"/>
    <p:sldId id="372" r:id="rId25"/>
    <p:sldId id="374" r:id="rId26"/>
    <p:sldId id="376" r:id="rId27"/>
    <p:sldId id="394" r:id="rId28"/>
    <p:sldId id="420" r:id="rId29"/>
    <p:sldId id="378" r:id="rId30"/>
    <p:sldId id="395" r:id="rId31"/>
    <p:sldId id="379" r:id="rId32"/>
    <p:sldId id="380" r:id="rId33"/>
    <p:sldId id="381" r:id="rId34"/>
    <p:sldId id="382" r:id="rId35"/>
    <p:sldId id="396" r:id="rId36"/>
    <p:sldId id="397" r:id="rId37"/>
    <p:sldId id="383" r:id="rId38"/>
    <p:sldId id="384" r:id="rId39"/>
    <p:sldId id="385" r:id="rId40"/>
    <p:sldId id="398" r:id="rId41"/>
    <p:sldId id="388" r:id="rId42"/>
    <p:sldId id="389" r:id="rId43"/>
    <p:sldId id="421" r:id="rId44"/>
    <p:sldId id="422" r:id="rId45"/>
    <p:sldId id="423" r:id="rId46"/>
    <p:sldId id="424" r:id="rId47"/>
    <p:sldId id="390" r:id="rId48"/>
    <p:sldId id="391" r:id="rId49"/>
    <p:sldId id="392" r:id="rId50"/>
    <p:sldId id="425" r:id="rId51"/>
  </p:sldIdLst>
  <p:sldSz cx="9144000" cy="6858000" type="screen4x3"/>
  <p:notesSz cx="9309100" cy="7023100"/>
  <p:defaultTextStyle>
    <a:defPPr>
      <a:defRPr lang="en-GB"/>
    </a:defPPr>
    <a:lvl1pPr algn="l" defTabSz="457200" rtl="0" fontAlgn="base">
      <a:lnSpc>
        <a:spcPct val="95000"/>
      </a:lnSpc>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Arial Unicode MS" pitchFamily="34" charset="-128"/>
        <a:cs typeface="Arial Unicode MS" pitchFamily="34" charset="-128"/>
      </a:defRPr>
    </a:lvl1pPr>
    <a:lvl2pPr marL="457200" algn="l" defTabSz="457200" rtl="0" fontAlgn="base">
      <a:lnSpc>
        <a:spcPct val="95000"/>
      </a:lnSpc>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Arial Unicode MS" pitchFamily="34" charset="-128"/>
        <a:cs typeface="Arial Unicode MS" pitchFamily="34" charset="-128"/>
      </a:defRPr>
    </a:lvl2pPr>
    <a:lvl3pPr marL="914400" algn="l" defTabSz="457200" rtl="0" fontAlgn="base">
      <a:lnSpc>
        <a:spcPct val="95000"/>
      </a:lnSpc>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Arial Unicode MS" pitchFamily="34" charset="-128"/>
        <a:cs typeface="Arial Unicode MS" pitchFamily="34" charset="-128"/>
      </a:defRPr>
    </a:lvl3pPr>
    <a:lvl4pPr marL="1371600" algn="l" defTabSz="457200" rtl="0" fontAlgn="base">
      <a:lnSpc>
        <a:spcPct val="95000"/>
      </a:lnSpc>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Arial Unicode MS" pitchFamily="34" charset="-128"/>
        <a:cs typeface="Arial Unicode MS" pitchFamily="34" charset="-128"/>
      </a:defRPr>
    </a:lvl4pPr>
    <a:lvl5pPr marL="1828800" algn="l" defTabSz="457200" rtl="0" fontAlgn="base">
      <a:lnSpc>
        <a:spcPct val="95000"/>
      </a:lnSpc>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Arial Unicode MS" pitchFamily="34" charset="-128"/>
        <a:cs typeface="Arial Unicode MS" pitchFamily="34" charset="-128"/>
      </a:defRPr>
    </a:lvl5pPr>
    <a:lvl6pPr marL="2286000" algn="l" defTabSz="914400" rtl="0" eaLnBrk="1" latinLnBrk="0" hangingPunct="1">
      <a:defRPr sz="2400" kern="1200">
        <a:solidFill>
          <a:schemeClr val="bg1"/>
        </a:solidFill>
        <a:latin typeface="Times New Roman" pitchFamily="18" charset="0"/>
        <a:ea typeface="Arial Unicode MS" pitchFamily="34" charset="-128"/>
        <a:cs typeface="Arial Unicode MS" pitchFamily="34" charset="-128"/>
      </a:defRPr>
    </a:lvl6pPr>
    <a:lvl7pPr marL="2743200" algn="l" defTabSz="914400" rtl="0" eaLnBrk="1" latinLnBrk="0" hangingPunct="1">
      <a:defRPr sz="2400" kern="1200">
        <a:solidFill>
          <a:schemeClr val="bg1"/>
        </a:solidFill>
        <a:latin typeface="Times New Roman" pitchFamily="18" charset="0"/>
        <a:ea typeface="Arial Unicode MS" pitchFamily="34" charset="-128"/>
        <a:cs typeface="Arial Unicode MS" pitchFamily="34" charset="-128"/>
      </a:defRPr>
    </a:lvl7pPr>
    <a:lvl8pPr marL="3200400" algn="l" defTabSz="914400" rtl="0" eaLnBrk="1" latinLnBrk="0" hangingPunct="1">
      <a:defRPr sz="2400" kern="1200">
        <a:solidFill>
          <a:schemeClr val="bg1"/>
        </a:solidFill>
        <a:latin typeface="Times New Roman" pitchFamily="18" charset="0"/>
        <a:ea typeface="Arial Unicode MS" pitchFamily="34" charset="-128"/>
        <a:cs typeface="Arial Unicode MS" pitchFamily="34" charset="-128"/>
      </a:defRPr>
    </a:lvl8pPr>
    <a:lvl9pPr marL="3657600" algn="l" defTabSz="914400" rtl="0" eaLnBrk="1" latinLnBrk="0" hangingPunct="1">
      <a:defRPr sz="2400" kern="1200">
        <a:solidFill>
          <a:schemeClr val="bg1"/>
        </a:solidFill>
        <a:latin typeface="Times New Roman" pitchFamily="18" charset="0"/>
        <a:ea typeface="Arial Unicode MS" pitchFamily="34" charset="-128"/>
        <a:cs typeface="Arial Unicode MS" pitchFamily="34"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CC0099"/>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41" autoAdjust="0"/>
    <p:restoredTop sz="94660"/>
  </p:normalViewPr>
  <p:slideViewPr>
    <p:cSldViewPr>
      <p:cViewPr varScale="1">
        <p:scale>
          <a:sx n="109" d="100"/>
          <a:sy n="109" d="100"/>
        </p:scale>
        <p:origin x="-510"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788" y="-78"/>
      </p:cViewPr>
      <p:guideLst>
        <p:guide orient="horz" pos="2179"/>
        <p:guide pos="2874"/>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33662" cy="350674"/>
          </a:xfrm>
          <a:prstGeom prst="rect">
            <a:avLst/>
          </a:prstGeom>
        </p:spPr>
        <p:txBody>
          <a:bodyPr vert="horz" lIns="91723" tIns="45862" rIns="91723" bIns="45862" rtlCol="0"/>
          <a:lstStyle>
            <a:lvl1pPr algn="l">
              <a:defRPr sz="1200"/>
            </a:lvl1pPr>
          </a:lstStyle>
          <a:p>
            <a:endParaRPr lang="en-CA"/>
          </a:p>
        </p:txBody>
      </p:sp>
      <p:sp>
        <p:nvSpPr>
          <p:cNvPr id="3" name="Date Placeholder 2"/>
          <p:cNvSpPr>
            <a:spLocks noGrp="1"/>
          </p:cNvSpPr>
          <p:nvPr>
            <p:ph type="dt" sz="quarter" idx="1"/>
          </p:nvPr>
        </p:nvSpPr>
        <p:spPr>
          <a:xfrm>
            <a:off x="5273327" y="0"/>
            <a:ext cx="4033662" cy="350674"/>
          </a:xfrm>
          <a:prstGeom prst="rect">
            <a:avLst/>
          </a:prstGeom>
        </p:spPr>
        <p:txBody>
          <a:bodyPr vert="horz" lIns="91723" tIns="45862" rIns="91723" bIns="45862" rtlCol="0"/>
          <a:lstStyle>
            <a:lvl1pPr algn="r">
              <a:defRPr sz="1200"/>
            </a:lvl1pPr>
          </a:lstStyle>
          <a:p>
            <a:fld id="{9A417F5A-A027-465B-AD92-A56BE958C504}" type="datetimeFigureOut">
              <a:rPr lang="en-US" smtClean="0"/>
              <a:pPr/>
              <a:t>1/18/2010</a:t>
            </a:fld>
            <a:endParaRPr lang="en-CA"/>
          </a:p>
        </p:txBody>
      </p:sp>
      <p:sp>
        <p:nvSpPr>
          <p:cNvPr id="4" name="Footer Placeholder 3"/>
          <p:cNvSpPr>
            <a:spLocks noGrp="1"/>
          </p:cNvSpPr>
          <p:nvPr>
            <p:ph type="ftr" sz="quarter" idx="2"/>
          </p:nvPr>
        </p:nvSpPr>
        <p:spPr>
          <a:xfrm>
            <a:off x="1" y="6671226"/>
            <a:ext cx="4033662" cy="350674"/>
          </a:xfrm>
          <a:prstGeom prst="rect">
            <a:avLst/>
          </a:prstGeom>
        </p:spPr>
        <p:txBody>
          <a:bodyPr vert="horz" lIns="91723" tIns="45862" rIns="91723" bIns="45862" rtlCol="0" anchor="b"/>
          <a:lstStyle>
            <a:lvl1pPr algn="l">
              <a:defRPr sz="1200"/>
            </a:lvl1pPr>
          </a:lstStyle>
          <a:p>
            <a:endParaRPr lang="en-CA"/>
          </a:p>
        </p:txBody>
      </p:sp>
      <p:sp>
        <p:nvSpPr>
          <p:cNvPr id="5" name="Slide Number Placeholder 4"/>
          <p:cNvSpPr>
            <a:spLocks noGrp="1"/>
          </p:cNvSpPr>
          <p:nvPr>
            <p:ph type="sldNum" sz="quarter" idx="3"/>
          </p:nvPr>
        </p:nvSpPr>
        <p:spPr>
          <a:xfrm>
            <a:off x="5273327" y="6671226"/>
            <a:ext cx="4033662" cy="350674"/>
          </a:xfrm>
          <a:prstGeom prst="rect">
            <a:avLst/>
          </a:prstGeom>
        </p:spPr>
        <p:txBody>
          <a:bodyPr vert="horz" lIns="91723" tIns="45862" rIns="91723" bIns="45862" rtlCol="0" anchor="b"/>
          <a:lstStyle>
            <a:lvl1pPr algn="r">
              <a:defRPr sz="1200"/>
            </a:lvl1pPr>
          </a:lstStyle>
          <a:p>
            <a:fld id="{4A1B406D-0AC6-438C-9820-0DA115BDBCB6}" type="slidenum">
              <a:rPr lang="en-CA" smtClean="0"/>
              <a:pPr/>
              <a:t>‹#›</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9309100" cy="7023100"/>
          </a:xfrm>
          <a:prstGeom prst="roundRect">
            <a:avLst>
              <a:gd name="adj" fmla="val 19"/>
            </a:avLst>
          </a:prstGeom>
          <a:solidFill>
            <a:srgbClr val="FFFFFF"/>
          </a:solidFill>
          <a:ln w="9525">
            <a:noFill/>
            <a:round/>
            <a:headEnd/>
            <a:tailEnd/>
          </a:ln>
          <a:effectLst/>
        </p:spPr>
        <p:txBody>
          <a:bodyPr wrap="none" lIns="91723" tIns="45862" rIns="91723" bIns="45862" anchor="ctr"/>
          <a:lstStyle/>
          <a:p>
            <a:endParaRPr lang="en-CA"/>
          </a:p>
        </p:txBody>
      </p:sp>
      <p:sp>
        <p:nvSpPr>
          <p:cNvPr id="2050" name="Rectangle 2"/>
          <p:cNvSpPr>
            <a:spLocks noGrp="1" noChangeArrowheads="1"/>
          </p:cNvSpPr>
          <p:nvPr>
            <p:ph type="hdr"/>
          </p:nvPr>
        </p:nvSpPr>
        <p:spPr bwMode="auto">
          <a:xfrm>
            <a:off x="0" y="0"/>
            <a:ext cx="4031550" cy="349474"/>
          </a:xfrm>
          <a:prstGeom prst="rect">
            <a:avLst/>
          </a:prstGeom>
          <a:noFill/>
          <a:ln w="9525">
            <a:noFill/>
            <a:round/>
            <a:headEnd/>
            <a:tailEnd/>
          </a:ln>
          <a:effectLst/>
        </p:spPr>
        <p:txBody>
          <a:bodyPr vert="horz" wrap="square" lIns="93168" tIns="46584" rIns="93168" bIns="46584" numCol="1" anchor="t" anchorCtr="0" compatLnSpc="1">
            <a:prstTxWarp prst="textNoShape">
              <a:avLst/>
            </a:prstTxWarp>
          </a:bodyPr>
          <a:lstStyle>
            <a:lvl1pPr>
              <a:lnSpc>
                <a:spcPct val="100000"/>
              </a:lnSpc>
              <a:tabLst>
                <a:tab pos="0" algn="l"/>
                <a:tab pos="917235" algn="l"/>
                <a:tab pos="1834469" algn="l"/>
                <a:tab pos="2751704" algn="l"/>
                <a:tab pos="3668939" algn="l"/>
                <a:tab pos="4586173" algn="l"/>
                <a:tab pos="5503408" algn="l"/>
                <a:tab pos="6420642" algn="l"/>
                <a:tab pos="7337877" algn="l"/>
                <a:tab pos="8255112" algn="l"/>
                <a:tab pos="9172346" algn="l"/>
                <a:tab pos="10089581" algn="l"/>
              </a:tabLst>
              <a:defRPr sz="1300">
                <a:solidFill>
                  <a:srgbClr val="000000"/>
                </a:solidFill>
              </a:defRPr>
            </a:lvl1pPr>
          </a:lstStyle>
          <a:p>
            <a:endParaRPr lang="en-GB"/>
          </a:p>
        </p:txBody>
      </p:sp>
      <p:sp>
        <p:nvSpPr>
          <p:cNvPr id="2051" name="Rectangle 3"/>
          <p:cNvSpPr>
            <a:spLocks noGrp="1" noChangeArrowheads="1"/>
          </p:cNvSpPr>
          <p:nvPr>
            <p:ph type="dt"/>
          </p:nvPr>
        </p:nvSpPr>
        <p:spPr bwMode="auto">
          <a:xfrm>
            <a:off x="5275438" y="0"/>
            <a:ext cx="4031550" cy="349474"/>
          </a:xfrm>
          <a:prstGeom prst="rect">
            <a:avLst/>
          </a:prstGeom>
          <a:noFill/>
          <a:ln w="9525">
            <a:noFill/>
            <a:round/>
            <a:headEnd/>
            <a:tailEnd/>
          </a:ln>
          <a:effectLst/>
        </p:spPr>
        <p:txBody>
          <a:bodyPr vert="horz" wrap="square" lIns="93168" tIns="46584" rIns="93168" bIns="46584" numCol="1" anchor="t" anchorCtr="0" compatLnSpc="1">
            <a:prstTxWarp prst="textNoShape">
              <a:avLst/>
            </a:prstTxWarp>
          </a:bodyPr>
          <a:lstStyle>
            <a:lvl1pPr algn="r">
              <a:lnSpc>
                <a:spcPct val="100000"/>
              </a:lnSpc>
              <a:tabLst>
                <a:tab pos="0" algn="l"/>
                <a:tab pos="917235" algn="l"/>
                <a:tab pos="1834469" algn="l"/>
                <a:tab pos="2751704" algn="l"/>
                <a:tab pos="3668939" algn="l"/>
                <a:tab pos="4586173" algn="l"/>
                <a:tab pos="5503408" algn="l"/>
                <a:tab pos="6420642" algn="l"/>
                <a:tab pos="7337877" algn="l"/>
                <a:tab pos="8255112" algn="l"/>
                <a:tab pos="9172346" algn="l"/>
                <a:tab pos="10089581" algn="l"/>
              </a:tabLst>
              <a:defRPr sz="1300">
                <a:solidFill>
                  <a:srgbClr val="000000"/>
                </a:solidFill>
              </a:defRPr>
            </a:lvl1pPr>
          </a:lstStyle>
          <a:p>
            <a:endParaRPr lang="en-GB"/>
          </a:p>
        </p:txBody>
      </p:sp>
      <p:sp>
        <p:nvSpPr>
          <p:cNvPr id="2052" name="Rectangle 4"/>
          <p:cNvSpPr>
            <a:spLocks noGrp="1" noRot="1" noChangeAspect="1" noChangeArrowheads="1"/>
          </p:cNvSpPr>
          <p:nvPr>
            <p:ph type="sldImg"/>
          </p:nvPr>
        </p:nvSpPr>
        <p:spPr bwMode="auto">
          <a:xfrm>
            <a:off x="2901950" y="527050"/>
            <a:ext cx="3508375" cy="2632075"/>
          </a:xfrm>
          <a:prstGeom prst="rect">
            <a:avLst/>
          </a:prstGeom>
          <a:solidFill>
            <a:srgbClr val="FFFFFF"/>
          </a:solidFill>
          <a:ln w="9360">
            <a:solidFill>
              <a:srgbClr val="000000"/>
            </a:solidFill>
            <a:miter lim="800000"/>
            <a:headEnd/>
            <a:tailEnd/>
          </a:ln>
          <a:effectLst/>
        </p:spPr>
      </p:sp>
      <p:sp>
        <p:nvSpPr>
          <p:cNvPr id="2053" name="Rectangle 5"/>
          <p:cNvSpPr>
            <a:spLocks noGrp="1" noChangeArrowheads="1"/>
          </p:cNvSpPr>
          <p:nvPr>
            <p:ph type="body"/>
          </p:nvPr>
        </p:nvSpPr>
        <p:spPr bwMode="auto">
          <a:xfrm>
            <a:off x="1239666" y="3336213"/>
            <a:ext cx="6827658" cy="3158473"/>
          </a:xfrm>
          <a:prstGeom prst="rect">
            <a:avLst/>
          </a:prstGeom>
          <a:noFill/>
          <a:ln w="9525">
            <a:noFill/>
            <a:round/>
            <a:headEnd/>
            <a:tailEnd/>
          </a:ln>
          <a:effectLst/>
        </p:spPr>
        <p:txBody>
          <a:bodyPr vert="horz" wrap="square" lIns="93168" tIns="46584" rIns="93168" bIns="46584"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0" y="6672426"/>
            <a:ext cx="4031550" cy="349474"/>
          </a:xfrm>
          <a:prstGeom prst="rect">
            <a:avLst/>
          </a:prstGeom>
          <a:noFill/>
          <a:ln w="9525">
            <a:noFill/>
            <a:round/>
            <a:headEnd/>
            <a:tailEnd/>
          </a:ln>
          <a:effectLst/>
        </p:spPr>
        <p:txBody>
          <a:bodyPr vert="horz" wrap="square" lIns="93168" tIns="46584" rIns="93168" bIns="46584" numCol="1" anchor="b" anchorCtr="0" compatLnSpc="1">
            <a:prstTxWarp prst="textNoShape">
              <a:avLst/>
            </a:prstTxWarp>
          </a:bodyPr>
          <a:lstStyle>
            <a:lvl1pPr>
              <a:lnSpc>
                <a:spcPct val="100000"/>
              </a:lnSpc>
              <a:tabLst>
                <a:tab pos="0" algn="l"/>
                <a:tab pos="917235" algn="l"/>
                <a:tab pos="1834469" algn="l"/>
                <a:tab pos="2751704" algn="l"/>
                <a:tab pos="3668939" algn="l"/>
                <a:tab pos="4586173" algn="l"/>
                <a:tab pos="5503408" algn="l"/>
                <a:tab pos="6420642" algn="l"/>
                <a:tab pos="7337877" algn="l"/>
                <a:tab pos="8255112" algn="l"/>
                <a:tab pos="9172346" algn="l"/>
                <a:tab pos="10089581" algn="l"/>
              </a:tabLst>
              <a:defRPr sz="1300">
                <a:solidFill>
                  <a:srgbClr val="000000"/>
                </a:solidFill>
              </a:defRPr>
            </a:lvl1pPr>
          </a:lstStyle>
          <a:p>
            <a:endParaRPr lang="en-GB"/>
          </a:p>
        </p:txBody>
      </p:sp>
      <p:sp>
        <p:nvSpPr>
          <p:cNvPr id="2055" name="Rectangle 7"/>
          <p:cNvSpPr>
            <a:spLocks noGrp="1" noChangeArrowheads="1"/>
          </p:cNvSpPr>
          <p:nvPr>
            <p:ph type="sldNum"/>
          </p:nvPr>
        </p:nvSpPr>
        <p:spPr bwMode="auto">
          <a:xfrm>
            <a:off x="5275438" y="6672426"/>
            <a:ext cx="4031550" cy="349474"/>
          </a:xfrm>
          <a:prstGeom prst="rect">
            <a:avLst/>
          </a:prstGeom>
          <a:noFill/>
          <a:ln w="9525">
            <a:noFill/>
            <a:round/>
            <a:headEnd/>
            <a:tailEnd/>
          </a:ln>
          <a:effectLst/>
        </p:spPr>
        <p:txBody>
          <a:bodyPr vert="horz" wrap="square" lIns="93168" tIns="46584" rIns="93168" bIns="46584" numCol="1" anchor="b" anchorCtr="0" compatLnSpc="1">
            <a:prstTxWarp prst="textNoShape">
              <a:avLst/>
            </a:prstTxWarp>
          </a:bodyPr>
          <a:lstStyle>
            <a:lvl1pPr algn="r">
              <a:lnSpc>
                <a:spcPct val="100000"/>
              </a:lnSpc>
              <a:tabLst>
                <a:tab pos="0" algn="l"/>
                <a:tab pos="917235" algn="l"/>
                <a:tab pos="1834469" algn="l"/>
                <a:tab pos="2751704" algn="l"/>
                <a:tab pos="3668939" algn="l"/>
                <a:tab pos="4586173" algn="l"/>
                <a:tab pos="5503408" algn="l"/>
                <a:tab pos="6420642" algn="l"/>
                <a:tab pos="7337877" algn="l"/>
                <a:tab pos="8255112" algn="l"/>
                <a:tab pos="9172346" algn="l"/>
                <a:tab pos="10089581" algn="l"/>
              </a:tabLst>
              <a:defRPr sz="1300">
                <a:solidFill>
                  <a:srgbClr val="000000"/>
                </a:solidFill>
              </a:defRPr>
            </a:lvl1pPr>
          </a:lstStyle>
          <a:p>
            <a:fld id="{5D7A8BEC-7C81-4EC9-A980-893A00AD9161}" type="slidenum">
              <a:rPr lang="en-GB"/>
              <a:pPr/>
              <a:t>‹#›</a:t>
            </a:fld>
            <a:endParaRPr lang="en-GB"/>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C077EDD1-0675-4D38-BB7D-857117CAE271}" type="slidenum">
              <a:rPr lang="en-GB"/>
              <a:pPr/>
              <a:t>1</a:t>
            </a:fld>
            <a:endParaRPr lang="en-GB"/>
          </a:p>
        </p:txBody>
      </p:sp>
      <p:sp>
        <p:nvSpPr>
          <p:cNvPr id="48129" name="Rectangle 1"/>
          <p:cNvSpPr txBox="1">
            <a:spLocks noGrp="1" noRot="1" noChangeAspect="1" noChangeArrowheads="1"/>
          </p:cNvSpPr>
          <p:nvPr>
            <p:ph type="sldImg"/>
          </p:nvPr>
        </p:nvSpPr>
        <p:spPr bwMode="auto">
          <a:xfrm>
            <a:off x="2901950" y="527050"/>
            <a:ext cx="3509963" cy="2633663"/>
          </a:xfrm>
          <a:prstGeom prst="rect">
            <a:avLst/>
          </a:prstGeom>
          <a:solidFill>
            <a:srgbClr val="FFFFFF"/>
          </a:solidFill>
          <a:ln>
            <a:solidFill>
              <a:srgbClr val="000000"/>
            </a:solidFill>
            <a:miter lim="800000"/>
            <a:headEnd/>
            <a:tailEnd/>
          </a:ln>
        </p:spPr>
      </p:sp>
      <p:sp>
        <p:nvSpPr>
          <p:cNvPr id="48130" name="Rectangle 2"/>
          <p:cNvSpPr txBox="1">
            <a:spLocks noGrp="1" noChangeArrowheads="1"/>
          </p:cNvSpPr>
          <p:nvPr>
            <p:ph type="body" idx="1"/>
          </p:nvPr>
        </p:nvSpPr>
        <p:spPr bwMode="auto">
          <a:xfrm>
            <a:off x="1239666" y="3336214"/>
            <a:ext cx="6829771" cy="3159674"/>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5A14BA8-A958-4FAB-85ED-42F2D0A34EE4}" type="slidenum">
              <a:rPr lang="en-GB"/>
              <a:pPr/>
              <a:t>10</a:t>
            </a:fld>
            <a:endParaRPr lang="en-GB"/>
          </a:p>
        </p:txBody>
      </p:sp>
      <p:sp>
        <p:nvSpPr>
          <p:cNvPr id="99330" name="Rectangle 2"/>
          <p:cNvSpPr txBox="1">
            <a:spLocks noGrp="1" noRot="1" noChangeAspect="1" noChangeArrowheads="1" noTextEdit="1"/>
          </p:cNvSpPr>
          <p:nvPr>
            <p:ph type="sldImg"/>
          </p:nvPr>
        </p:nvSpPr>
        <p:spPr>
          <a:xfrm>
            <a:off x="2901950" y="527050"/>
            <a:ext cx="3509963" cy="2633663"/>
          </a:xfrm>
          <a:ln/>
        </p:spPr>
      </p:sp>
      <p:sp>
        <p:nvSpPr>
          <p:cNvPr id="99331" name="Rectangle 3"/>
          <p:cNvSpPr txBox="1">
            <a:spLocks noGrp="1" noChangeArrowheads="1"/>
          </p:cNvSpPr>
          <p:nvPr>
            <p:ph type="body" idx="1"/>
          </p:nvPr>
        </p:nvSpPr>
        <p:spPr>
          <a:xfrm>
            <a:off x="1239666" y="3336214"/>
            <a:ext cx="6829771" cy="3159674"/>
          </a:xfrm>
          <a:noFill/>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AFA0C418-F0EF-46F0-9EFD-CB1C67430BB4}" type="slidenum">
              <a:rPr lang="en-GB"/>
              <a:pPr/>
              <a:t>11</a:t>
            </a:fld>
            <a:endParaRPr lang="en-GB"/>
          </a:p>
        </p:txBody>
      </p:sp>
      <p:sp>
        <p:nvSpPr>
          <p:cNvPr id="84993" name="Text Box 1"/>
          <p:cNvSpPr txBox="1">
            <a:spLocks noChangeArrowheads="1"/>
          </p:cNvSpPr>
          <p:nvPr/>
        </p:nvSpPr>
        <p:spPr bwMode="auto">
          <a:xfrm>
            <a:off x="1569116" y="527214"/>
            <a:ext cx="6175093" cy="2633662"/>
          </a:xfrm>
          <a:prstGeom prst="rect">
            <a:avLst/>
          </a:prstGeom>
          <a:solidFill>
            <a:srgbClr val="FFFFFF"/>
          </a:solidFill>
          <a:ln w="9525">
            <a:solidFill>
              <a:srgbClr val="000000"/>
            </a:solidFill>
            <a:miter lim="800000"/>
            <a:headEnd/>
            <a:tailEnd/>
          </a:ln>
          <a:effectLst/>
        </p:spPr>
        <p:txBody>
          <a:bodyPr wrap="none" lIns="91723" tIns="45862" rIns="91723" bIns="45862" anchor="ctr"/>
          <a:lstStyle/>
          <a:p>
            <a:endParaRPr lang="en-CA"/>
          </a:p>
        </p:txBody>
      </p:sp>
      <p:sp>
        <p:nvSpPr>
          <p:cNvPr id="84994" name="Text Box 2"/>
          <p:cNvSpPr txBox="1">
            <a:spLocks noGrp="1" noChangeArrowheads="1"/>
          </p:cNvSpPr>
          <p:nvPr>
            <p:ph type="body"/>
          </p:nvPr>
        </p:nvSpPr>
        <p:spPr bwMode="auto">
          <a:xfrm>
            <a:off x="1239666" y="3336214"/>
            <a:ext cx="6829771" cy="3159674"/>
          </a:xfrm>
          <a:prstGeom prst="rect">
            <a:avLst/>
          </a:prstGeom>
          <a:noFill/>
          <a:ln>
            <a:round/>
            <a:headEnd/>
            <a:tailEnd/>
          </a:ln>
        </p:spPr>
        <p:txBody>
          <a:bodyPr lIns="93168" tIns="46584" rIns="93168" bIns="46584"/>
          <a:lstStyle/>
          <a:p>
            <a:pPr eaLnBrk="1" hangingPunct="1">
              <a:spcBef>
                <a:spcPts val="451"/>
              </a:spcBef>
              <a:tabLst>
                <a:tab pos="0" algn="l"/>
                <a:tab pos="917235" algn="l"/>
                <a:tab pos="1834469" algn="l"/>
                <a:tab pos="2751704" algn="l"/>
                <a:tab pos="3668939" algn="l"/>
                <a:tab pos="4586173" algn="l"/>
                <a:tab pos="5503408" algn="l"/>
                <a:tab pos="6420642" algn="l"/>
                <a:tab pos="7337877" algn="l"/>
                <a:tab pos="8255112" algn="l"/>
                <a:tab pos="9172346" algn="l"/>
                <a:tab pos="10089581"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AFA0C418-F0EF-46F0-9EFD-CB1C67430BB4}" type="slidenum">
              <a:rPr lang="en-GB"/>
              <a:pPr/>
              <a:t>12</a:t>
            </a:fld>
            <a:endParaRPr lang="en-GB"/>
          </a:p>
        </p:txBody>
      </p:sp>
      <p:sp>
        <p:nvSpPr>
          <p:cNvPr id="84993" name="Text Box 1"/>
          <p:cNvSpPr txBox="1">
            <a:spLocks noChangeArrowheads="1"/>
          </p:cNvSpPr>
          <p:nvPr/>
        </p:nvSpPr>
        <p:spPr bwMode="auto">
          <a:xfrm>
            <a:off x="1569116" y="527214"/>
            <a:ext cx="6175093" cy="2633662"/>
          </a:xfrm>
          <a:prstGeom prst="rect">
            <a:avLst/>
          </a:prstGeom>
          <a:solidFill>
            <a:srgbClr val="FFFFFF"/>
          </a:solidFill>
          <a:ln w="9525">
            <a:solidFill>
              <a:srgbClr val="000000"/>
            </a:solidFill>
            <a:miter lim="800000"/>
            <a:headEnd/>
            <a:tailEnd/>
          </a:ln>
          <a:effectLst/>
        </p:spPr>
        <p:txBody>
          <a:bodyPr wrap="none" lIns="91723" tIns="45862" rIns="91723" bIns="45862" anchor="ctr"/>
          <a:lstStyle/>
          <a:p>
            <a:endParaRPr lang="en-CA"/>
          </a:p>
        </p:txBody>
      </p:sp>
      <p:sp>
        <p:nvSpPr>
          <p:cNvPr id="84994" name="Text Box 2"/>
          <p:cNvSpPr txBox="1">
            <a:spLocks noGrp="1" noChangeArrowheads="1"/>
          </p:cNvSpPr>
          <p:nvPr>
            <p:ph type="body"/>
          </p:nvPr>
        </p:nvSpPr>
        <p:spPr bwMode="auto">
          <a:xfrm>
            <a:off x="1239666" y="3336214"/>
            <a:ext cx="6829771" cy="3159674"/>
          </a:xfrm>
          <a:prstGeom prst="rect">
            <a:avLst/>
          </a:prstGeom>
          <a:noFill/>
          <a:ln>
            <a:round/>
            <a:headEnd/>
            <a:tailEnd/>
          </a:ln>
        </p:spPr>
        <p:txBody>
          <a:bodyPr lIns="93168" tIns="46584" rIns="93168" bIns="46584"/>
          <a:lstStyle/>
          <a:p>
            <a:pPr eaLnBrk="1" hangingPunct="1">
              <a:spcBef>
                <a:spcPts val="451"/>
              </a:spcBef>
              <a:tabLst>
                <a:tab pos="0" algn="l"/>
                <a:tab pos="917235" algn="l"/>
                <a:tab pos="1834469" algn="l"/>
                <a:tab pos="2751704" algn="l"/>
                <a:tab pos="3668939" algn="l"/>
                <a:tab pos="4586173" algn="l"/>
                <a:tab pos="5503408" algn="l"/>
                <a:tab pos="6420642" algn="l"/>
                <a:tab pos="7337877" algn="l"/>
                <a:tab pos="8255112" algn="l"/>
                <a:tab pos="9172346" algn="l"/>
                <a:tab pos="10089581"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5A14BA8-A958-4FAB-85ED-42F2D0A34EE4}" type="slidenum">
              <a:rPr lang="en-GB"/>
              <a:pPr/>
              <a:t>13</a:t>
            </a:fld>
            <a:endParaRPr lang="en-GB"/>
          </a:p>
        </p:txBody>
      </p:sp>
      <p:sp>
        <p:nvSpPr>
          <p:cNvPr id="99330" name="Rectangle 2"/>
          <p:cNvSpPr txBox="1">
            <a:spLocks noGrp="1" noRot="1" noChangeAspect="1" noChangeArrowheads="1" noTextEdit="1"/>
          </p:cNvSpPr>
          <p:nvPr>
            <p:ph type="sldImg"/>
          </p:nvPr>
        </p:nvSpPr>
        <p:spPr>
          <a:xfrm>
            <a:off x="2901950" y="527050"/>
            <a:ext cx="3509963" cy="2633663"/>
          </a:xfrm>
          <a:ln/>
        </p:spPr>
      </p:sp>
      <p:sp>
        <p:nvSpPr>
          <p:cNvPr id="99331" name="Rectangle 3"/>
          <p:cNvSpPr txBox="1">
            <a:spLocks noGrp="1" noChangeArrowheads="1"/>
          </p:cNvSpPr>
          <p:nvPr>
            <p:ph type="body" idx="1"/>
          </p:nvPr>
        </p:nvSpPr>
        <p:spPr>
          <a:xfrm>
            <a:off x="1239666" y="3336214"/>
            <a:ext cx="6829771" cy="3159674"/>
          </a:xfrm>
          <a:noFill/>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5B7CF7F4-E3BE-4C59-B5EE-91D4E716BF68}" type="slidenum">
              <a:rPr lang="en-GB"/>
              <a:pPr/>
              <a:t>14</a:t>
            </a:fld>
            <a:endParaRPr lang="en-GB"/>
          </a:p>
        </p:txBody>
      </p:sp>
      <p:sp>
        <p:nvSpPr>
          <p:cNvPr id="74753" name="Rectangle 1"/>
          <p:cNvSpPr txBox="1">
            <a:spLocks noGrp="1" noRot="1" noChangeAspect="1" noChangeArrowheads="1"/>
          </p:cNvSpPr>
          <p:nvPr>
            <p:ph type="sldImg"/>
          </p:nvPr>
        </p:nvSpPr>
        <p:spPr bwMode="auto">
          <a:xfrm>
            <a:off x="2901950" y="527050"/>
            <a:ext cx="3509963" cy="2633663"/>
          </a:xfrm>
          <a:prstGeom prst="rect">
            <a:avLst/>
          </a:prstGeom>
          <a:solidFill>
            <a:srgbClr val="FFFFFF"/>
          </a:solidFill>
          <a:ln>
            <a:solidFill>
              <a:srgbClr val="000000"/>
            </a:solidFill>
            <a:miter lim="800000"/>
            <a:headEnd/>
            <a:tailEnd/>
          </a:ln>
        </p:spPr>
      </p:sp>
      <p:sp>
        <p:nvSpPr>
          <p:cNvPr id="74754" name="Rectangle 2"/>
          <p:cNvSpPr txBox="1">
            <a:spLocks noGrp="1" noChangeArrowheads="1"/>
          </p:cNvSpPr>
          <p:nvPr>
            <p:ph type="body" idx="1"/>
          </p:nvPr>
        </p:nvSpPr>
        <p:spPr bwMode="auto">
          <a:xfrm>
            <a:off x="1239666" y="3336214"/>
            <a:ext cx="6829771" cy="3159674"/>
          </a:xfrm>
          <a:prstGeom prst="rect">
            <a:avLst/>
          </a:prstGeom>
          <a:noFill/>
          <a:ln>
            <a:round/>
            <a:headEnd/>
            <a:tailEnd/>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3BF8A1C-847D-46A5-8E9C-A56BBC283EEE}" type="slidenum">
              <a:rPr lang="en-GB"/>
              <a:pPr/>
              <a:t>15</a:t>
            </a:fld>
            <a:endParaRPr lang="en-GB"/>
          </a:p>
        </p:txBody>
      </p:sp>
      <p:sp>
        <p:nvSpPr>
          <p:cNvPr id="75777" name="Rectangle 1"/>
          <p:cNvSpPr txBox="1">
            <a:spLocks noGrp="1" noRot="1" noChangeAspect="1" noChangeArrowheads="1"/>
          </p:cNvSpPr>
          <p:nvPr>
            <p:ph type="sldImg"/>
          </p:nvPr>
        </p:nvSpPr>
        <p:spPr bwMode="auto">
          <a:xfrm>
            <a:off x="2901950" y="527050"/>
            <a:ext cx="3509963" cy="2633663"/>
          </a:xfrm>
          <a:prstGeom prst="rect">
            <a:avLst/>
          </a:prstGeom>
          <a:solidFill>
            <a:srgbClr val="FFFFFF"/>
          </a:solidFill>
          <a:ln>
            <a:solidFill>
              <a:srgbClr val="000000"/>
            </a:solidFill>
            <a:miter lim="800000"/>
            <a:headEnd/>
            <a:tailEnd/>
          </a:ln>
        </p:spPr>
      </p:sp>
      <p:sp>
        <p:nvSpPr>
          <p:cNvPr id="75778" name="Rectangle 2"/>
          <p:cNvSpPr txBox="1">
            <a:spLocks noGrp="1" noChangeArrowheads="1"/>
          </p:cNvSpPr>
          <p:nvPr>
            <p:ph type="body" idx="1"/>
          </p:nvPr>
        </p:nvSpPr>
        <p:spPr bwMode="auto">
          <a:xfrm>
            <a:off x="1239666" y="3336214"/>
            <a:ext cx="6829771" cy="3159674"/>
          </a:xfrm>
          <a:prstGeom prst="rect">
            <a:avLst/>
          </a:prstGeom>
          <a:noFill/>
          <a:ln>
            <a:round/>
            <a:headEnd/>
            <a:tailEnd/>
          </a:ln>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469ADC5-535F-4559-BDE7-1566A456BAEC}" type="slidenum">
              <a:rPr lang="en-GB"/>
              <a:pPr/>
              <a:t>16</a:t>
            </a:fld>
            <a:endParaRPr lang="en-GB"/>
          </a:p>
        </p:txBody>
      </p:sp>
      <p:sp>
        <p:nvSpPr>
          <p:cNvPr id="76801" name="Rectangle 1"/>
          <p:cNvSpPr txBox="1">
            <a:spLocks noGrp="1" noRot="1" noChangeAspect="1" noChangeArrowheads="1"/>
          </p:cNvSpPr>
          <p:nvPr>
            <p:ph type="sldImg"/>
          </p:nvPr>
        </p:nvSpPr>
        <p:spPr bwMode="auto">
          <a:xfrm>
            <a:off x="2901950" y="527050"/>
            <a:ext cx="3509963" cy="2633663"/>
          </a:xfrm>
          <a:prstGeom prst="rect">
            <a:avLst/>
          </a:prstGeom>
          <a:solidFill>
            <a:srgbClr val="FFFFFF"/>
          </a:solidFill>
          <a:ln>
            <a:solidFill>
              <a:srgbClr val="000000"/>
            </a:solidFill>
            <a:miter lim="800000"/>
            <a:headEnd/>
            <a:tailEnd/>
          </a:ln>
        </p:spPr>
      </p:sp>
      <p:sp>
        <p:nvSpPr>
          <p:cNvPr id="76802" name="Rectangle 2"/>
          <p:cNvSpPr txBox="1">
            <a:spLocks noGrp="1" noChangeArrowheads="1"/>
          </p:cNvSpPr>
          <p:nvPr>
            <p:ph type="body" idx="1"/>
          </p:nvPr>
        </p:nvSpPr>
        <p:spPr bwMode="auto">
          <a:xfrm>
            <a:off x="1239666" y="3336214"/>
            <a:ext cx="6829771" cy="3159674"/>
          </a:xfrm>
          <a:prstGeom prst="rect">
            <a:avLst/>
          </a:prstGeom>
          <a:noFill/>
          <a:ln>
            <a:round/>
            <a:headEnd/>
            <a:tailEnd/>
          </a:ln>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29AC6FF-1629-4EDB-BA7F-BCDFAC72403F}" type="slidenum">
              <a:rPr lang="en-GB"/>
              <a:pPr/>
              <a:t>17</a:t>
            </a:fld>
            <a:endParaRPr lang="en-GB"/>
          </a:p>
        </p:txBody>
      </p:sp>
      <p:sp>
        <p:nvSpPr>
          <p:cNvPr id="77825" name="Rectangle 1"/>
          <p:cNvSpPr txBox="1">
            <a:spLocks noGrp="1" noRot="1" noChangeAspect="1" noChangeArrowheads="1"/>
          </p:cNvSpPr>
          <p:nvPr>
            <p:ph type="sldImg"/>
          </p:nvPr>
        </p:nvSpPr>
        <p:spPr bwMode="auto">
          <a:xfrm>
            <a:off x="2901950" y="527050"/>
            <a:ext cx="3509963" cy="2633663"/>
          </a:xfrm>
          <a:prstGeom prst="rect">
            <a:avLst/>
          </a:prstGeom>
          <a:solidFill>
            <a:srgbClr val="FFFFFF"/>
          </a:solidFill>
          <a:ln>
            <a:solidFill>
              <a:srgbClr val="000000"/>
            </a:solidFill>
            <a:miter lim="800000"/>
            <a:headEnd/>
            <a:tailEnd/>
          </a:ln>
        </p:spPr>
      </p:sp>
      <p:sp>
        <p:nvSpPr>
          <p:cNvPr id="77826" name="Rectangle 2"/>
          <p:cNvSpPr txBox="1">
            <a:spLocks noGrp="1" noChangeArrowheads="1"/>
          </p:cNvSpPr>
          <p:nvPr>
            <p:ph type="body" idx="1"/>
          </p:nvPr>
        </p:nvSpPr>
        <p:spPr bwMode="auto">
          <a:xfrm>
            <a:off x="1239666" y="3336214"/>
            <a:ext cx="6829771" cy="3159674"/>
          </a:xfrm>
          <a:prstGeom prst="rect">
            <a:avLst/>
          </a:prstGeom>
          <a:noFill/>
          <a:ln>
            <a:round/>
            <a:headEnd/>
            <a:tailEnd/>
          </a:ln>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0F9FF66-17C2-4030-BD4B-33B5FC8B0BE2}" type="slidenum">
              <a:rPr lang="en-GB"/>
              <a:pPr/>
              <a:t>18</a:t>
            </a:fld>
            <a:endParaRPr lang="en-GB"/>
          </a:p>
        </p:txBody>
      </p:sp>
      <p:sp>
        <p:nvSpPr>
          <p:cNvPr id="78849" name="Text Box 1"/>
          <p:cNvSpPr txBox="1">
            <a:spLocks noChangeArrowheads="1"/>
          </p:cNvSpPr>
          <p:nvPr/>
        </p:nvSpPr>
        <p:spPr bwMode="auto">
          <a:xfrm>
            <a:off x="1569116" y="527214"/>
            <a:ext cx="6175093" cy="2633662"/>
          </a:xfrm>
          <a:prstGeom prst="rect">
            <a:avLst/>
          </a:prstGeom>
          <a:solidFill>
            <a:srgbClr val="FFFFFF"/>
          </a:solidFill>
          <a:ln w="9525">
            <a:solidFill>
              <a:srgbClr val="000000"/>
            </a:solidFill>
            <a:miter lim="800000"/>
            <a:headEnd/>
            <a:tailEnd/>
          </a:ln>
          <a:effectLst/>
        </p:spPr>
        <p:txBody>
          <a:bodyPr wrap="none" lIns="91723" tIns="45862" rIns="91723" bIns="45862" anchor="ctr"/>
          <a:lstStyle/>
          <a:p>
            <a:endParaRPr lang="en-CA"/>
          </a:p>
        </p:txBody>
      </p:sp>
      <p:sp>
        <p:nvSpPr>
          <p:cNvPr id="78850" name="Text Box 2"/>
          <p:cNvSpPr txBox="1">
            <a:spLocks noGrp="1" noChangeArrowheads="1"/>
          </p:cNvSpPr>
          <p:nvPr>
            <p:ph type="body"/>
          </p:nvPr>
        </p:nvSpPr>
        <p:spPr bwMode="auto">
          <a:xfrm>
            <a:off x="1239666" y="3336214"/>
            <a:ext cx="6829771" cy="3159674"/>
          </a:xfrm>
          <a:prstGeom prst="rect">
            <a:avLst/>
          </a:prstGeom>
          <a:noFill/>
          <a:ln>
            <a:round/>
            <a:headEnd/>
            <a:tailEnd/>
          </a:ln>
        </p:spPr>
        <p:txBody>
          <a:bodyPr lIns="93168" tIns="46584" rIns="93168" bIns="46584"/>
          <a:lstStyle/>
          <a:p>
            <a:pPr eaLnBrk="1" hangingPunct="1">
              <a:spcBef>
                <a:spcPts val="451"/>
              </a:spcBef>
              <a:tabLst>
                <a:tab pos="0" algn="l"/>
                <a:tab pos="917235" algn="l"/>
                <a:tab pos="1834469" algn="l"/>
                <a:tab pos="2751704" algn="l"/>
                <a:tab pos="3668939" algn="l"/>
                <a:tab pos="4586173" algn="l"/>
                <a:tab pos="5503408" algn="l"/>
                <a:tab pos="6420642" algn="l"/>
                <a:tab pos="7337877" algn="l"/>
                <a:tab pos="8255112" algn="l"/>
                <a:tab pos="9172346" algn="l"/>
                <a:tab pos="10089581"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B0F28E50-A255-42A4-B099-E39C6306B350}" type="slidenum">
              <a:rPr lang="en-GB"/>
              <a:pPr/>
              <a:t>19</a:t>
            </a:fld>
            <a:endParaRPr lang="en-GB"/>
          </a:p>
        </p:txBody>
      </p:sp>
      <p:sp>
        <p:nvSpPr>
          <p:cNvPr id="79873" name="Text Box 1"/>
          <p:cNvSpPr txBox="1">
            <a:spLocks noChangeArrowheads="1"/>
          </p:cNvSpPr>
          <p:nvPr/>
        </p:nvSpPr>
        <p:spPr bwMode="auto">
          <a:xfrm>
            <a:off x="1569116" y="527214"/>
            <a:ext cx="6175093" cy="2633662"/>
          </a:xfrm>
          <a:prstGeom prst="rect">
            <a:avLst/>
          </a:prstGeom>
          <a:solidFill>
            <a:srgbClr val="FFFFFF"/>
          </a:solidFill>
          <a:ln w="9525">
            <a:solidFill>
              <a:srgbClr val="000000"/>
            </a:solidFill>
            <a:miter lim="800000"/>
            <a:headEnd/>
            <a:tailEnd/>
          </a:ln>
          <a:effectLst/>
        </p:spPr>
        <p:txBody>
          <a:bodyPr wrap="none" lIns="91723" tIns="45862" rIns="91723" bIns="45862" anchor="ctr"/>
          <a:lstStyle/>
          <a:p>
            <a:endParaRPr lang="en-CA"/>
          </a:p>
        </p:txBody>
      </p:sp>
      <p:sp>
        <p:nvSpPr>
          <p:cNvPr id="79874" name="Text Box 2"/>
          <p:cNvSpPr txBox="1">
            <a:spLocks noGrp="1" noChangeArrowheads="1"/>
          </p:cNvSpPr>
          <p:nvPr>
            <p:ph type="body"/>
          </p:nvPr>
        </p:nvSpPr>
        <p:spPr bwMode="auto">
          <a:xfrm>
            <a:off x="1239666" y="3336214"/>
            <a:ext cx="6829771" cy="3159674"/>
          </a:xfrm>
          <a:prstGeom prst="rect">
            <a:avLst/>
          </a:prstGeom>
          <a:noFill/>
          <a:ln>
            <a:round/>
            <a:headEnd/>
            <a:tailEnd/>
          </a:ln>
        </p:spPr>
        <p:txBody>
          <a:bodyPr lIns="93168" tIns="46584" rIns="93168" bIns="46584"/>
          <a:lstStyle/>
          <a:p>
            <a:pPr eaLnBrk="1" hangingPunct="1">
              <a:spcBef>
                <a:spcPts val="451"/>
              </a:spcBef>
              <a:tabLst>
                <a:tab pos="0" algn="l"/>
                <a:tab pos="917235" algn="l"/>
                <a:tab pos="1834469" algn="l"/>
                <a:tab pos="2751704" algn="l"/>
                <a:tab pos="3668939" algn="l"/>
                <a:tab pos="4586173" algn="l"/>
                <a:tab pos="5503408" algn="l"/>
                <a:tab pos="6420642" algn="l"/>
                <a:tab pos="7337877" algn="l"/>
                <a:tab pos="8255112" algn="l"/>
                <a:tab pos="9172346" algn="l"/>
                <a:tab pos="10089581"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5A14BA8-A958-4FAB-85ED-42F2D0A34EE4}" type="slidenum">
              <a:rPr lang="en-GB"/>
              <a:pPr/>
              <a:t>2</a:t>
            </a:fld>
            <a:endParaRPr lang="en-GB"/>
          </a:p>
        </p:txBody>
      </p:sp>
      <p:sp>
        <p:nvSpPr>
          <p:cNvPr id="99330" name="Rectangle 2"/>
          <p:cNvSpPr txBox="1">
            <a:spLocks noGrp="1" noRot="1" noChangeAspect="1" noChangeArrowheads="1" noTextEdit="1"/>
          </p:cNvSpPr>
          <p:nvPr>
            <p:ph type="sldImg"/>
          </p:nvPr>
        </p:nvSpPr>
        <p:spPr>
          <a:xfrm>
            <a:off x="2901950" y="527050"/>
            <a:ext cx="3509963" cy="2633663"/>
          </a:xfrm>
          <a:ln/>
        </p:spPr>
      </p:sp>
      <p:sp>
        <p:nvSpPr>
          <p:cNvPr id="99331" name="Rectangle 3"/>
          <p:cNvSpPr txBox="1">
            <a:spLocks noGrp="1" noChangeArrowheads="1"/>
          </p:cNvSpPr>
          <p:nvPr>
            <p:ph type="body" idx="1"/>
          </p:nvPr>
        </p:nvSpPr>
        <p:spPr>
          <a:xfrm>
            <a:off x="1239666" y="3336214"/>
            <a:ext cx="6829771" cy="3159674"/>
          </a:xfrm>
          <a:noFill/>
          <a:ln/>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AA564123-AE73-41A7-BC39-BD4454B054E3}" type="slidenum">
              <a:rPr lang="en-GB"/>
              <a:pPr/>
              <a:t>20</a:t>
            </a:fld>
            <a:endParaRPr lang="en-GB"/>
          </a:p>
        </p:txBody>
      </p:sp>
      <p:sp>
        <p:nvSpPr>
          <p:cNvPr id="80897" name="Text Box 1"/>
          <p:cNvSpPr txBox="1">
            <a:spLocks noChangeArrowheads="1"/>
          </p:cNvSpPr>
          <p:nvPr/>
        </p:nvSpPr>
        <p:spPr bwMode="auto">
          <a:xfrm>
            <a:off x="1569116" y="527214"/>
            <a:ext cx="6175093" cy="2633662"/>
          </a:xfrm>
          <a:prstGeom prst="rect">
            <a:avLst/>
          </a:prstGeom>
          <a:solidFill>
            <a:srgbClr val="FFFFFF"/>
          </a:solidFill>
          <a:ln w="9525">
            <a:solidFill>
              <a:srgbClr val="000000"/>
            </a:solidFill>
            <a:miter lim="800000"/>
            <a:headEnd/>
            <a:tailEnd/>
          </a:ln>
          <a:effectLst/>
        </p:spPr>
        <p:txBody>
          <a:bodyPr wrap="none" lIns="91723" tIns="45862" rIns="91723" bIns="45862" anchor="ctr"/>
          <a:lstStyle/>
          <a:p>
            <a:endParaRPr lang="en-CA"/>
          </a:p>
        </p:txBody>
      </p:sp>
      <p:sp>
        <p:nvSpPr>
          <p:cNvPr id="80898" name="Text Box 2"/>
          <p:cNvSpPr txBox="1">
            <a:spLocks noGrp="1" noChangeArrowheads="1"/>
          </p:cNvSpPr>
          <p:nvPr>
            <p:ph type="body"/>
          </p:nvPr>
        </p:nvSpPr>
        <p:spPr bwMode="auto">
          <a:xfrm>
            <a:off x="1239666" y="3336214"/>
            <a:ext cx="6829771" cy="3159674"/>
          </a:xfrm>
          <a:prstGeom prst="rect">
            <a:avLst/>
          </a:prstGeom>
          <a:noFill/>
          <a:ln>
            <a:round/>
            <a:headEnd/>
            <a:tailEnd/>
          </a:ln>
        </p:spPr>
        <p:txBody>
          <a:bodyPr lIns="93168" tIns="46584" rIns="93168" bIns="46584"/>
          <a:lstStyle/>
          <a:p>
            <a:pPr eaLnBrk="1" hangingPunct="1">
              <a:spcBef>
                <a:spcPts val="451"/>
              </a:spcBef>
              <a:tabLst>
                <a:tab pos="0" algn="l"/>
                <a:tab pos="917235" algn="l"/>
                <a:tab pos="1834469" algn="l"/>
                <a:tab pos="2751704" algn="l"/>
                <a:tab pos="3668939" algn="l"/>
                <a:tab pos="4586173" algn="l"/>
                <a:tab pos="5503408" algn="l"/>
                <a:tab pos="6420642" algn="l"/>
                <a:tab pos="7337877" algn="l"/>
                <a:tab pos="8255112" algn="l"/>
                <a:tab pos="9172346" algn="l"/>
                <a:tab pos="10089581"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5A14BA8-A958-4FAB-85ED-42F2D0A34EE4}" type="slidenum">
              <a:rPr lang="en-GB"/>
              <a:pPr/>
              <a:t>21</a:t>
            </a:fld>
            <a:endParaRPr lang="en-GB"/>
          </a:p>
        </p:txBody>
      </p:sp>
      <p:sp>
        <p:nvSpPr>
          <p:cNvPr id="99330" name="Rectangle 2"/>
          <p:cNvSpPr txBox="1">
            <a:spLocks noGrp="1" noRot="1" noChangeAspect="1" noChangeArrowheads="1" noTextEdit="1"/>
          </p:cNvSpPr>
          <p:nvPr>
            <p:ph type="sldImg"/>
          </p:nvPr>
        </p:nvSpPr>
        <p:spPr>
          <a:xfrm>
            <a:off x="2901950" y="527050"/>
            <a:ext cx="3509963" cy="2633663"/>
          </a:xfrm>
          <a:ln/>
        </p:spPr>
      </p:sp>
      <p:sp>
        <p:nvSpPr>
          <p:cNvPr id="99331" name="Rectangle 3"/>
          <p:cNvSpPr txBox="1">
            <a:spLocks noGrp="1" noChangeArrowheads="1"/>
          </p:cNvSpPr>
          <p:nvPr>
            <p:ph type="body" idx="1"/>
          </p:nvPr>
        </p:nvSpPr>
        <p:spPr>
          <a:xfrm>
            <a:off x="1239666" y="3336214"/>
            <a:ext cx="6829771" cy="3159674"/>
          </a:xfrm>
          <a:noFill/>
          <a:ln/>
        </p:spPr>
        <p:txBody>
          <a:bodyPr wrap="none" anchor="ct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4D47C91-80AE-48B2-960B-AB9441A0B394}" type="slidenum">
              <a:rPr lang="en-GB"/>
              <a:pPr/>
              <a:t>22</a:t>
            </a:fld>
            <a:endParaRPr lang="en-GB"/>
          </a:p>
        </p:txBody>
      </p:sp>
      <p:sp>
        <p:nvSpPr>
          <p:cNvPr id="113666" name="Text Box 2"/>
          <p:cNvSpPr txBox="1">
            <a:spLocks noChangeArrowheads="1"/>
          </p:cNvSpPr>
          <p:nvPr/>
        </p:nvSpPr>
        <p:spPr bwMode="auto">
          <a:xfrm>
            <a:off x="1569116" y="527214"/>
            <a:ext cx="6175093" cy="2633662"/>
          </a:xfrm>
          <a:prstGeom prst="rect">
            <a:avLst/>
          </a:prstGeom>
          <a:solidFill>
            <a:srgbClr val="FFFFFF"/>
          </a:solidFill>
          <a:ln w="9525">
            <a:solidFill>
              <a:srgbClr val="000000"/>
            </a:solidFill>
            <a:miter lim="800000"/>
            <a:headEnd/>
            <a:tailEnd/>
          </a:ln>
          <a:effectLst/>
        </p:spPr>
        <p:txBody>
          <a:bodyPr wrap="none" lIns="91723" tIns="45862" rIns="91723" bIns="45862" anchor="ctr"/>
          <a:lstStyle/>
          <a:p>
            <a:endParaRPr lang="en-CA"/>
          </a:p>
        </p:txBody>
      </p:sp>
      <p:sp>
        <p:nvSpPr>
          <p:cNvPr id="113667" name="Rectangle 3"/>
          <p:cNvSpPr txBox="1">
            <a:spLocks noGrp="1" noChangeArrowheads="1"/>
          </p:cNvSpPr>
          <p:nvPr>
            <p:ph type="body"/>
          </p:nvPr>
        </p:nvSpPr>
        <p:spPr>
          <a:xfrm>
            <a:off x="1239666" y="3336214"/>
            <a:ext cx="6827658" cy="3159674"/>
          </a:xfrm>
          <a:noFill/>
          <a:ln/>
        </p:spPr>
        <p:txBody>
          <a:bodyPr wrap="none" anchor="ct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FD3430F-B30A-4E31-9C7C-A84FF8DC54C3}" type="slidenum">
              <a:rPr lang="en-GB"/>
              <a:pPr/>
              <a:t>23</a:t>
            </a:fld>
            <a:endParaRPr lang="en-GB"/>
          </a:p>
        </p:txBody>
      </p:sp>
      <p:sp>
        <p:nvSpPr>
          <p:cNvPr id="115714"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15715"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818B63B-4449-4F09-B968-4FCE281173DB}" type="slidenum">
              <a:rPr lang="en-GB"/>
              <a:pPr/>
              <a:t>24</a:t>
            </a:fld>
            <a:endParaRPr lang="en-GB"/>
          </a:p>
        </p:txBody>
      </p:sp>
      <p:sp>
        <p:nvSpPr>
          <p:cNvPr id="117762"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17763"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FEB48B77-E94E-4771-A1EF-A232AAC8410D}" type="slidenum">
              <a:rPr lang="en-GB"/>
              <a:pPr/>
              <a:t>25</a:t>
            </a:fld>
            <a:endParaRPr lang="en-GB"/>
          </a:p>
        </p:txBody>
      </p:sp>
      <p:sp>
        <p:nvSpPr>
          <p:cNvPr id="121858"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21859"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1D6AEC56-15F4-47E1-A0AC-9F89EC449702}" type="slidenum">
              <a:rPr lang="en-GB"/>
              <a:pPr/>
              <a:t>26</a:t>
            </a:fld>
            <a:endParaRPr lang="en-GB"/>
          </a:p>
        </p:txBody>
      </p:sp>
      <p:sp>
        <p:nvSpPr>
          <p:cNvPr id="125954"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25955"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1D6AEC56-15F4-47E1-A0AC-9F89EC449702}" type="slidenum">
              <a:rPr lang="en-GB"/>
              <a:pPr/>
              <a:t>27</a:t>
            </a:fld>
            <a:endParaRPr lang="en-GB"/>
          </a:p>
        </p:txBody>
      </p:sp>
      <p:sp>
        <p:nvSpPr>
          <p:cNvPr id="125954"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25955"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5A14BA8-A958-4FAB-85ED-42F2D0A34EE4}" type="slidenum">
              <a:rPr lang="en-GB"/>
              <a:pPr/>
              <a:t>28</a:t>
            </a:fld>
            <a:endParaRPr lang="en-GB"/>
          </a:p>
        </p:txBody>
      </p:sp>
      <p:sp>
        <p:nvSpPr>
          <p:cNvPr id="99330" name="Rectangle 2"/>
          <p:cNvSpPr txBox="1">
            <a:spLocks noGrp="1" noRot="1" noChangeAspect="1" noChangeArrowheads="1" noTextEdit="1"/>
          </p:cNvSpPr>
          <p:nvPr>
            <p:ph type="sldImg"/>
          </p:nvPr>
        </p:nvSpPr>
        <p:spPr>
          <a:xfrm>
            <a:off x="2901950" y="527050"/>
            <a:ext cx="3509963" cy="2633663"/>
          </a:xfrm>
          <a:ln/>
        </p:spPr>
      </p:sp>
      <p:sp>
        <p:nvSpPr>
          <p:cNvPr id="99331" name="Rectangle 3"/>
          <p:cNvSpPr txBox="1">
            <a:spLocks noGrp="1" noChangeArrowheads="1"/>
          </p:cNvSpPr>
          <p:nvPr>
            <p:ph type="body" idx="1"/>
          </p:nvPr>
        </p:nvSpPr>
        <p:spPr>
          <a:xfrm>
            <a:off x="1239666" y="3336214"/>
            <a:ext cx="6829771" cy="3159674"/>
          </a:xfrm>
          <a:noFill/>
          <a:ln/>
        </p:spPr>
        <p:txBody>
          <a:bodyPr wrap="none" anchor="ct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7238D88-5212-448A-BDFB-37C6F8BF4EF0}" type="slidenum">
              <a:rPr lang="en-GB"/>
              <a:pPr/>
              <a:t>29</a:t>
            </a:fld>
            <a:endParaRPr lang="en-GB"/>
          </a:p>
        </p:txBody>
      </p:sp>
      <p:sp>
        <p:nvSpPr>
          <p:cNvPr id="130050"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30051"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F72B2C6-8CC3-43CA-8E8A-69108F809AC0}" type="slidenum">
              <a:rPr lang="en-GB"/>
              <a:pPr/>
              <a:t>3</a:t>
            </a:fld>
            <a:endParaRPr lang="en-GB"/>
          </a:p>
        </p:txBody>
      </p:sp>
      <p:sp>
        <p:nvSpPr>
          <p:cNvPr id="54273" name="Rectangle 1"/>
          <p:cNvSpPr txBox="1">
            <a:spLocks noGrp="1" noRot="1" noChangeAspect="1" noChangeArrowheads="1"/>
          </p:cNvSpPr>
          <p:nvPr>
            <p:ph type="sldImg"/>
          </p:nvPr>
        </p:nvSpPr>
        <p:spPr bwMode="auto">
          <a:xfrm>
            <a:off x="2901950" y="527050"/>
            <a:ext cx="3509963" cy="2633663"/>
          </a:xfrm>
          <a:prstGeom prst="rect">
            <a:avLst/>
          </a:prstGeom>
          <a:solidFill>
            <a:srgbClr val="FFFFFF"/>
          </a:solidFill>
          <a:ln>
            <a:solidFill>
              <a:srgbClr val="000000"/>
            </a:solidFill>
            <a:miter lim="800000"/>
            <a:headEnd/>
            <a:tailEnd/>
          </a:ln>
        </p:spPr>
      </p:sp>
      <p:sp>
        <p:nvSpPr>
          <p:cNvPr id="54274" name="Rectangle 2"/>
          <p:cNvSpPr txBox="1">
            <a:spLocks noGrp="1" noChangeArrowheads="1"/>
          </p:cNvSpPr>
          <p:nvPr>
            <p:ph type="body" idx="1"/>
          </p:nvPr>
        </p:nvSpPr>
        <p:spPr bwMode="auto">
          <a:xfrm>
            <a:off x="1239666" y="3336214"/>
            <a:ext cx="6829771" cy="3159674"/>
          </a:xfrm>
          <a:prstGeom prst="rect">
            <a:avLst/>
          </a:prstGeom>
          <a:noFill/>
          <a:ln>
            <a:round/>
            <a:headEnd/>
            <a:tailEnd/>
          </a:ln>
        </p:spPr>
        <p:txBody>
          <a:bodyPr wrap="none" anchor="ct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7238D88-5212-448A-BDFB-37C6F8BF4EF0}" type="slidenum">
              <a:rPr lang="en-GB"/>
              <a:pPr/>
              <a:t>30</a:t>
            </a:fld>
            <a:endParaRPr lang="en-GB"/>
          </a:p>
        </p:txBody>
      </p:sp>
      <p:sp>
        <p:nvSpPr>
          <p:cNvPr id="130050"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30051"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CA0E94A6-222D-4194-88AB-79089AEBD6BF}" type="slidenum">
              <a:rPr lang="en-GB"/>
              <a:pPr/>
              <a:t>31</a:t>
            </a:fld>
            <a:endParaRPr lang="en-GB"/>
          </a:p>
        </p:txBody>
      </p:sp>
      <p:sp>
        <p:nvSpPr>
          <p:cNvPr id="132098"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32099"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AE4F9537-708B-40EE-8072-795AF0B23127}" type="slidenum">
              <a:rPr lang="en-GB"/>
              <a:pPr/>
              <a:t>32</a:t>
            </a:fld>
            <a:endParaRPr lang="en-GB"/>
          </a:p>
        </p:txBody>
      </p:sp>
      <p:sp>
        <p:nvSpPr>
          <p:cNvPr id="134146"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34147"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A595226B-2C1E-4F96-91CA-623DB8ABCDFC}" type="slidenum">
              <a:rPr lang="en-GB"/>
              <a:pPr/>
              <a:t>33</a:t>
            </a:fld>
            <a:endParaRPr lang="en-GB"/>
          </a:p>
        </p:txBody>
      </p:sp>
      <p:sp>
        <p:nvSpPr>
          <p:cNvPr id="136194"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36195"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0937FAE-CD6E-4AD2-927C-8E439505145B}" type="slidenum">
              <a:rPr lang="en-GB"/>
              <a:pPr/>
              <a:t>34</a:t>
            </a:fld>
            <a:endParaRPr lang="en-GB"/>
          </a:p>
        </p:txBody>
      </p:sp>
      <p:sp>
        <p:nvSpPr>
          <p:cNvPr id="138242"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38243"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0937FAE-CD6E-4AD2-927C-8E439505145B}" type="slidenum">
              <a:rPr lang="en-GB"/>
              <a:pPr/>
              <a:t>35</a:t>
            </a:fld>
            <a:endParaRPr lang="en-GB"/>
          </a:p>
        </p:txBody>
      </p:sp>
      <p:sp>
        <p:nvSpPr>
          <p:cNvPr id="138242"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38243"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CA0E94A6-222D-4194-88AB-79089AEBD6BF}" type="slidenum">
              <a:rPr lang="en-GB"/>
              <a:pPr/>
              <a:t>36</a:t>
            </a:fld>
            <a:endParaRPr lang="en-GB"/>
          </a:p>
        </p:txBody>
      </p:sp>
      <p:sp>
        <p:nvSpPr>
          <p:cNvPr id="132098"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32099"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EBBDB9D-8906-4064-9B6B-320B06D98F82}" type="slidenum">
              <a:rPr lang="en-GB"/>
              <a:pPr/>
              <a:t>37</a:t>
            </a:fld>
            <a:endParaRPr lang="en-GB"/>
          </a:p>
        </p:txBody>
      </p:sp>
      <p:sp>
        <p:nvSpPr>
          <p:cNvPr id="140290"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40291"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F426B31F-8861-46C5-9FB5-FFF308384DCB}" type="slidenum">
              <a:rPr lang="en-GB"/>
              <a:pPr/>
              <a:t>38</a:t>
            </a:fld>
            <a:endParaRPr lang="en-GB"/>
          </a:p>
        </p:txBody>
      </p:sp>
      <p:sp>
        <p:nvSpPr>
          <p:cNvPr id="142338"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42339"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0FBBDA30-9E94-49C3-9302-665B047B6C59}" type="slidenum">
              <a:rPr lang="en-GB"/>
              <a:pPr/>
              <a:t>39</a:t>
            </a:fld>
            <a:endParaRPr lang="en-GB"/>
          </a:p>
        </p:txBody>
      </p:sp>
      <p:sp>
        <p:nvSpPr>
          <p:cNvPr id="144386"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44387"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FE86AF0B-3CAE-4770-9A9E-32EE3FE9050E}" type="slidenum">
              <a:rPr lang="en-GB"/>
              <a:pPr/>
              <a:t>4</a:t>
            </a:fld>
            <a:endParaRPr lang="en-GB"/>
          </a:p>
        </p:txBody>
      </p:sp>
      <p:sp>
        <p:nvSpPr>
          <p:cNvPr id="166914" name="Rectangle 2"/>
          <p:cNvSpPr txBox="1">
            <a:spLocks noGrp="1" noRot="1" noChangeAspect="1" noChangeArrowheads="1" noTextEdit="1"/>
          </p:cNvSpPr>
          <p:nvPr>
            <p:ph type="sldImg"/>
          </p:nvPr>
        </p:nvSpPr>
        <p:spPr>
          <a:xfrm>
            <a:off x="2901950" y="527050"/>
            <a:ext cx="3509963" cy="2633663"/>
          </a:xfrm>
          <a:ln/>
        </p:spPr>
      </p:sp>
      <p:sp>
        <p:nvSpPr>
          <p:cNvPr id="166915" name="Text Box 3"/>
          <p:cNvSpPr txBox="1">
            <a:spLocks noGrp="1" noChangeArrowheads="1"/>
          </p:cNvSpPr>
          <p:nvPr>
            <p:ph type="body" idx="1"/>
          </p:nvPr>
        </p:nvSpPr>
        <p:spPr>
          <a:xfrm>
            <a:off x="1239666" y="3336214"/>
            <a:ext cx="6829771" cy="3159674"/>
          </a:xfrm>
          <a:ln/>
        </p:spPr>
        <p:txBody>
          <a:bodyPr wrap="none" anchor="ctr"/>
          <a:lstStyle/>
          <a:p>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0FBBDA30-9E94-49C3-9302-665B047B6C59}" type="slidenum">
              <a:rPr lang="en-GB"/>
              <a:pPr/>
              <a:t>40</a:t>
            </a:fld>
            <a:endParaRPr lang="en-GB"/>
          </a:p>
        </p:txBody>
      </p:sp>
      <p:sp>
        <p:nvSpPr>
          <p:cNvPr id="144386"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44387"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8B49CF1-6F99-4D8E-8CAD-6BA87B41E0C1}" type="slidenum">
              <a:rPr lang="en-GB"/>
              <a:pPr/>
              <a:t>41</a:t>
            </a:fld>
            <a:endParaRPr lang="en-GB"/>
          </a:p>
        </p:txBody>
      </p:sp>
      <p:sp>
        <p:nvSpPr>
          <p:cNvPr id="150530"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50531"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EBA890AF-78A7-4DDF-B1E4-894EEC664614}" type="slidenum">
              <a:rPr lang="en-GB"/>
              <a:pPr/>
              <a:t>42</a:t>
            </a:fld>
            <a:endParaRPr lang="en-GB"/>
          </a:p>
        </p:txBody>
      </p:sp>
      <p:sp>
        <p:nvSpPr>
          <p:cNvPr id="152578" name="Rectangle 2"/>
          <p:cNvSpPr txBox="1">
            <a:spLocks noGrp="1" noRot="1" noChangeAspect="1" noChangeArrowheads="1" noTextEdit="1"/>
          </p:cNvSpPr>
          <p:nvPr>
            <p:ph type="sldImg"/>
          </p:nvPr>
        </p:nvSpPr>
        <p:spPr>
          <a:xfrm>
            <a:off x="2901950" y="527050"/>
            <a:ext cx="3509963" cy="2633663"/>
          </a:xfrm>
          <a:ln/>
        </p:spPr>
      </p:sp>
      <p:sp>
        <p:nvSpPr>
          <p:cNvPr id="152579" name="Rectangle 3"/>
          <p:cNvSpPr txBox="1">
            <a:spLocks noGrp="1" noChangeArrowheads="1"/>
          </p:cNvSpPr>
          <p:nvPr>
            <p:ph type="body" idx="1"/>
          </p:nvPr>
        </p:nvSpPr>
        <p:spPr>
          <a:xfrm>
            <a:off x="1239666" y="3336214"/>
            <a:ext cx="6829771" cy="3159674"/>
          </a:xfrm>
          <a:noFill/>
          <a:ln/>
        </p:spPr>
        <p:txBody>
          <a:bodyPr wrap="none" anchor="ct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BB4E5B02-4C58-4C25-A9CA-7C6AACEB5C9D}" type="slidenum">
              <a:rPr lang="en-US"/>
              <a:pPr/>
              <a:t>43</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E6F807B-C6AB-493A-A6A5-37E14CF1F02B}" type="slidenum">
              <a:rPr lang="en-US"/>
              <a:pPr/>
              <a:t>45</a:t>
            </a:fld>
            <a:endParaRPr lang="en-US"/>
          </a:p>
        </p:txBody>
      </p:sp>
      <p:sp>
        <p:nvSpPr>
          <p:cNvPr id="62467" name="Rectangle 2"/>
          <p:cNvSpPr>
            <a:spLocks noGrp="1" noRot="1" noChangeAspect="1" noChangeArrowheads="1" noTextEdit="1"/>
          </p:cNvSpPr>
          <p:nvPr>
            <p:ph type="sldImg"/>
          </p:nvPr>
        </p:nvSpPr>
        <p:spPr>
          <a:ln cap="flat"/>
        </p:spPr>
      </p:sp>
      <p:sp>
        <p:nvSpPr>
          <p:cNvPr id="62468" name="Rectangle 3"/>
          <p:cNvSpPr>
            <a:spLocks noGrp="1" noChangeArrowheads="1"/>
          </p:cNvSpPr>
          <p:nvPr>
            <p:ph type="body" idx="1"/>
          </p:nvPr>
        </p:nvSpPr>
        <p:spPr>
          <a:xfrm>
            <a:off x="1240406" y="3335043"/>
            <a:ext cx="6828289" cy="3160860"/>
          </a:xfrm>
          <a:noFill/>
          <a:ln/>
        </p:spPr>
        <p:txBody>
          <a:bodyPr lIns="97406" tIns="48704" rIns="97406" bIns="48704"/>
          <a:lstStyle/>
          <a:p>
            <a:endParaRPr lang="en-US" dirty="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D4C64BE4-44E8-44D3-A770-835BBF7C2D5A}" type="slidenum">
              <a:rPr lang="en-US"/>
              <a:pPr/>
              <a:t>46</a:t>
            </a:fld>
            <a:endParaRPr lang="en-US"/>
          </a:p>
        </p:txBody>
      </p:sp>
      <p:sp>
        <p:nvSpPr>
          <p:cNvPr id="63491" name="Rectangle 2"/>
          <p:cNvSpPr>
            <a:spLocks noGrp="1" noRot="1" noChangeAspect="1" noChangeArrowheads="1" noTextEdit="1"/>
          </p:cNvSpPr>
          <p:nvPr>
            <p:ph type="sldImg"/>
          </p:nvPr>
        </p:nvSpPr>
        <p:spPr>
          <a:ln cap="flat"/>
        </p:spPr>
      </p:sp>
      <p:sp>
        <p:nvSpPr>
          <p:cNvPr id="63492" name="Rectangle 3"/>
          <p:cNvSpPr>
            <a:spLocks noGrp="1" noChangeArrowheads="1"/>
          </p:cNvSpPr>
          <p:nvPr>
            <p:ph type="body" idx="1"/>
          </p:nvPr>
        </p:nvSpPr>
        <p:spPr>
          <a:xfrm>
            <a:off x="1240406" y="3335043"/>
            <a:ext cx="6828289" cy="3160860"/>
          </a:xfrm>
          <a:noFill/>
          <a:ln/>
        </p:spPr>
        <p:txBody>
          <a:bodyPr lIns="97406" tIns="48704" rIns="97406" bIns="48704"/>
          <a:lstStyle/>
          <a:p>
            <a:endParaRPr lang="en-US" dirty="0"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F3845B42-D68D-4091-BC0E-4F0E45189DE1}" type="slidenum">
              <a:rPr lang="en-GB"/>
              <a:pPr/>
              <a:t>47</a:t>
            </a:fld>
            <a:endParaRPr lang="en-GB"/>
          </a:p>
        </p:txBody>
      </p:sp>
      <p:sp>
        <p:nvSpPr>
          <p:cNvPr id="154626"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54627"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F55B2E97-5727-4718-B61A-3E06B19C912F}" type="slidenum">
              <a:rPr lang="en-GB"/>
              <a:pPr/>
              <a:t>48</a:t>
            </a:fld>
            <a:endParaRPr lang="en-GB"/>
          </a:p>
        </p:txBody>
      </p:sp>
      <p:sp>
        <p:nvSpPr>
          <p:cNvPr id="156674"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56675"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endParaRPr lang="en-GB" dirty="0">
              <a:ea typeface="Arial Unicode MS" pitchFamily="34" charset="-128"/>
              <a:cs typeface="Arial Unicode MS" pitchFamily="34" charset="-128"/>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FCD225E8-9F32-4516-B591-8152D3E27EC4}" type="slidenum">
              <a:rPr lang="en-GB"/>
              <a:pPr/>
              <a:t>49</a:t>
            </a:fld>
            <a:endParaRPr lang="en-GB"/>
          </a:p>
        </p:txBody>
      </p:sp>
      <p:sp>
        <p:nvSpPr>
          <p:cNvPr id="158722" name="Text Box 2"/>
          <p:cNvSpPr txBox="1">
            <a:spLocks noChangeArrowheads="1"/>
          </p:cNvSpPr>
          <p:nvPr/>
        </p:nvSpPr>
        <p:spPr bwMode="auto">
          <a:xfrm>
            <a:off x="1569116" y="527214"/>
            <a:ext cx="6175093" cy="2633662"/>
          </a:xfrm>
          <a:prstGeom prst="rect">
            <a:avLst/>
          </a:prstGeom>
          <a:solidFill>
            <a:srgbClr val="FFFFFF"/>
          </a:solidFill>
          <a:ln w="9360">
            <a:solidFill>
              <a:srgbClr val="000000"/>
            </a:solidFill>
            <a:miter lim="800000"/>
            <a:headEnd/>
            <a:tailEnd/>
          </a:ln>
          <a:effectLst/>
        </p:spPr>
        <p:txBody>
          <a:bodyPr wrap="none" lIns="91723" tIns="45862" rIns="91723" bIns="45862" anchor="ctr"/>
          <a:lstStyle/>
          <a:p>
            <a:endParaRPr lang="en-CA"/>
          </a:p>
        </p:txBody>
      </p:sp>
      <p:sp>
        <p:nvSpPr>
          <p:cNvPr id="158723" name="Text Box 3"/>
          <p:cNvSpPr txBox="1">
            <a:spLocks noGrp="1" noChangeArrowheads="1"/>
          </p:cNvSpPr>
          <p:nvPr>
            <p:ph type="body"/>
          </p:nvPr>
        </p:nvSpPr>
        <p:spPr>
          <a:xfrm>
            <a:off x="1239666" y="3336214"/>
            <a:ext cx="6829771" cy="3159674"/>
          </a:xfrm>
          <a:ln/>
        </p:spPr>
        <p:txBody>
          <a:bodyPr/>
          <a:lstStyle/>
          <a:p>
            <a:pPr eaLnBrk="1" hangingPunct="1">
              <a:spcBef>
                <a:spcPts val="451"/>
              </a:spcBef>
              <a:tabLst>
                <a:tab pos="0" algn="l"/>
                <a:tab pos="458617" algn="l"/>
                <a:tab pos="917235" algn="l"/>
                <a:tab pos="1375852" algn="l"/>
                <a:tab pos="1834469" algn="l"/>
                <a:tab pos="2293087" algn="l"/>
                <a:tab pos="2751704" algn="l"/>
                <a:tab pos="3210321" algn="l"/>
                <a:tab pos="3668939" algn="l"/>
                <a:tab pos="4127556" algn="l"/>
                <a:tab pos="4586173" algn="l"/>
                <a:tab pos="5044791" algn="l"/>
                <a:tab pos="5503408" algn="l"/>
                <a:tab pos="5962025" algn="l"/>
                <a:tab pos="6420642" algn="l"/>
                <a:tab pos="6879260" algn="l"/>
                <a:tab pos="7337877" algn="l"/>
                <a:tab pos="7796494" algn="l"/>
                <a:tab pos="8255112" algn="l"/>
                <a:tab pos="8713729" algn="l"/>
                <a:tab pos="9172346" algn="l"/>
              </a:tabLst>
            </a:pPr>
            <a:r>
              <a:rPr lang="en-GB" dirty="0">
                <a:ea typeface="Arial Unicode MS" pitchFamily="34" charset="-128"/>
                <a:cs typeface="Arial Unicode MS" pitchFamily="34" charset="-128"/>
              </a:rPr>
              <a:t>0.296, 0.704</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p:txBody>
          <a:bodyPr/>
          <a:lstStyle/>
          <a:p>
            <a:pPr>
              <a:defRPr/>
            </a:pPr>
            <a:fld id="{991202CB-C489-42FC-8ED0-ADBE79DBF899}" type="slidenum">
              <a:rPr lang="en-US" smtClean="0"/>
              <a:pPr>
                <a:defRPr/>
              </a:pPr>
              <a:t>50</a:t>
            </a:fld>
            <a:endParaRPr lang="en-US" smtClean="0"/>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5A14BA8-A958-4FAB-85ED-42F2D0A34EE4}" type="slidenum">
              <a:rPr lang="en-GB"/>
              <a:pPr/>
              <a:t>5</a:t>
            </a:fld>
            <a:endParaRPr lang="en-GB"/>
          </a:p>
        </p:txBody>
      </p:sp>
      <p:sp>
        <p:nvSpPr>
          <p:cNvPr id="99330" name="Rectangle 2"/>
          <p:cNvSpPr txBox="1">
            <a:spLocks noGrp="1" noRot="1" noChangeAspect="1" noChangeArrowheads="1" noTextEdit="1"/>
          </p:cNvSpPr>
          <p:nvPr>
            <p:ph type="sldImg"/>
          </p:nvPr>
        </p:nvSpPr>
        <p:spPr>
          <a:xfrm>
            <a:off x="2901950" y="527050"/>
            <a:ext cx="3509963" cy="2633663"/>
          </a:xfrm>
          <a:ln/>
        </p:spPr>
      </p:sp>
      <p:sp>
        <p:nvSpPr>
          <p:cNvPr id="99331" name="Rectangle 3"/>
          <p:cNvSpPr txBox="1">
            <a:spLocks noGrp="1" noChangeArrowheads="1"/>
          </p:cNvSpPr>
          <p:nvPr>
            <p:ph type="body" idx="1"/>
          </p:nvPr>
        </p:nvSpPr>
        <p:spPr>
          <a:xfrm>
            <a:off x="1239666" y="3336214"/>
            <a:ext cx="6829771" cy="3159674"/>
          </a:xfrm>
          <a:noFill/>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C4F9C3EF-C1A0-4DCE-9D32-BD8981098780}" type="slidenum">
              <a:rPr lang="en-GB"/>
              <a:pPr/>
              <a:t>6</a:t>
            </a:fld>
            <a:endParaRPr lang="en-GB"/>
          </a:p>
        </p:txBody>
      </p:sp>
      <p:sp>
        <p:nvSpPr>
          <p:cNvPr id="70657" name="Rectangle 1"/>
          <p:cNvSpPr txBox="1">
            <a:spLocks noGrp="1" noRot="1" noChangeAspect="1" noChangeArrowheads="1"/>
          </p:cNvSpPr>
          <p:nvPr>
            <p:ph type="sldImg"/>
          </p:nvPr>
        </p:nvSpPr>
        <p:spPr bwMode="auto">
          <a:xfrm>
            <a:off x="2901950" y="527050"/>
            <a:ext cx="3509963" cy="2633663"/>
          </a:xfrm>
          <a:prstGeom prst="rect">
            <a:avLst/>
          </a:prstGeom>
          <a:solidFill>
            <a:srgbClr val="FFFFFF"/>
          </a:solidFill>
          <a:ln>
            <a:solidFill>
              <a:srgbClr val="000000"/>
            </a:solidFill>
            <a:miter lim="800000"/>
            <a:headEnd/>
            <a:tailEnd/>
          </a:ln>
        </p:spPr>
      </p:sp>
      <p:sp>
        <p:nvSpPr>
          <p:cNvPr id="70658" name="Rectangle 2"/>
          <p:cNvSpPr txBox="1">
            <a:spLocks noGrp="1" noChangeArrowheads="1"/>
          </p:cNvSpPr>
          <p:nvPr>
            <p:ph type="body" idx="1"/>
          </p:nvPr>
        </p:nvSpPr>
        <p:spPr bwMode="auto">
          <a:xfrm>
            <a:off x="1239666" y="3336214"/>
            <a:ext cx="6829771" cy="3159674"/>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1B2B686-A7C5-40E2-8515-47EC64DD6420}" type="slidenum">
              <a:rPr lang="en-GB"/>
              <a:pPr/>
              <a:t>7</a:t>
            </a:fld>
            <a:endParaRPr lang="en-GB"/>
          </a:p>
        </p:txBody>
      </p:sp>
      <p:sp>
        <p:nvSpPr>
          <p:cNvPr id="69633" name="Rectangle 1"/>
          <p:cNvSpPr txBox="1">
            <a:spLocks noGrp="1" noRot="1" noChangeAspect="1" noChangeArrowheads="1"/>
          </p:cNvSpPr>
          <p:nvPr>
            <p:ph type="sldImg"/>
          </p:nvPr>
        </p:nvSpPr>
        <p:spPr bwMode="auto">
          <a:xfrm>
            <a:off x="2901950" y="527050"/>
            <a:ext cx="3509963" cy="2633663"/>
          </a:xfrm>
          <a:prstGeom prst="rect">
            <a:avLst/>
          </a:prstGeom>
          <a:solidFill>
            <a:srgbClr val="FFFFFF"/>
          </a:solidFill>
          <a:ln>
            <a:solidFill>
              <a:srgbClr val="000000"/>
            </a:solidFill>
            <a:miter lim="800000"/>
            <a:headEnd/>
            <a:tailEnd/>
          </a:ln>
        </p:spPr>
      </p:sp>
      <p:sp>
        <p:nvSpPr>
          <p:cNvPr id="69634" name="Rectangle 2"/>
          <p:cNvSpPr txBox="1">
            <a:spLocks noGrp="1" noChangeArrowheads="1"/>
          </p:cNvSpPr>
          <p:nvPr>
            <p:ph type="body" idx="1"/>
          </p:nvPr>
        </p:nvSpPr>
        <p:spPr bwMode="auto">
          <a:xfrm>
            <a:off x="1239666" y="3336214"/>
            <a:ext cx="6829771" cy="3159674"/>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EAD91BEE-DF97-45AB-814B-2135AA3B6E2C}" type="slidenum">
              <a:rPr lang="en-GB"/>
              <a:pPr/>
              <a:t>8</a:t>
            </a:fld>
            <a:endParaRPr lang="en-GB"/>
          </a:p>
        </p:txBody>
      </p:sp>
      <p:sp>
        <p:nvSpPr>
          <p:cNvPr id="168962" name="Rectangle 2"/>
          <p:cNvSpPr txBox="1">
            <a:spLocks noGrp="1" noRot="1" noChangeAspect="1" noChangeArrowheads="1" noTextEdit="1"/>
          </p:cNvSpPr>
          <p:nvPr>
            <p:ph type="sldImg"/>
          </p:nvPr>
        </p:nvSpPr>
        <p:spPr>
          <a:xfrm>
            <a:off x="2901950" y="527050"/>
            <a:ext cx="3509963" cy="2633663"/>
          </a:xfrm>
          <a:ln/>
        </p:spPr>
      </p:sp>
      <p:sp>
        <p:nvSpPr>
          <p:cNvPr id="168963" name="Rectangle 3"/>
          <p:cNvSpPr txBox="1">
            <a:spLocks noGrp="1" noChangeArrowheads="1"/>
          </p:cNvSpPr>
          <p:nvPr>
            <p:ph type="body" idx="1"/>
          </p:nvPr>
        </p:nvSpPr>
        <p:spPr>
          <a:xfrm>
            <a:off x="1239666" y="3336214"/>
            <a:ext cx="6829771" cy="3159674"/>
          </a:xfrm>
          <a:noFill/>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F0C26A0-09F3-4F7A-8E08-C9E681BC814B}" type="slidenum">
              <a:rPr lang="en-GB"/>
              <a:pPr/>
              <a:t>9</a:t>
            </a:fld>
            <a:endParaRPr lang="en-GB"/>
          </a:p>
        </p:txBody>
      </p:sp>
      <p:sp>
        <p:nvSpPr>
          <p:cNvPr id="72705" name="Rectangle 1"/>
          <p:cNvSpPr txBox="1">
            <a:spLocks noGrp="1" noRot="1" noChangeAspect="1" noChangeArrowheads="1"/>
          </p:cNvSpPr>
          <p:nvPr>
            <p:ph type="sldImg"/>
          </p:nvPr>
        </p:nvSpPr>
        <p:spPr bwMode="auto">
          <a:xfrm>
            <a:off x="2901950" y="527050"/>
            <a:ext cx="3509963" cy="2633663"/>
          </a:xfrm>
          <a:prstGeom prst="rect">
            <a:avLst/>
          </a:prstGeom>
          <a:solidFill>
            <a:srgbClr val="FFFFFF"/>
          </a:solidFill>
          <a:ln>
            <a:solidFill>
              <a:srgbClr val="000000"/>
            </a:solidFill>
            <a:miter lim="800000"/>
            <a:headEnd/>
            <a:tailEnd/>
          </a:ln>
        </p:spPr>
      </p:sp>
      <p:sp>
        <p:nvSpPr>
          <p:cNvPr id="72706" name="Rectangle 2"/>
          <p:cNvSpPr txBox="1">
            <a:spLocks noGrp="1" noChangeArrowheads="1"/>
          </p:cNvSpPr>
          <p:nvPr>
            <p:ph type="body" idx="1"/>
          </p:nvPr>
        </p:nvSpPr>
        <p:spPr bwMode="auto">
          <a:xfrm>
            <a:off x="1239666" y="3336214"/>
            <a:ext cx="6829771" cy="3159674"/>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0B0856FC-B719-4DC8-9DBA-644CA93C2690}"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8C73A20A-CBE7-4DC2-9ED2-E867F1958ABD}"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2013" cy="5561013"/>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304800" y="152400"/>
            <a:ext cx="6248400" cy="5561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365D35D7-F9BD-461C-AF3D-709F77CA98D0}"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2813" cy="684213"/>
          </a:xfrm>
        </p:spPr>
        <p:txBody>
          <a:bodyPr/>
          <a:lstStyle/>
          <a:p>
            <a:r>
              <a:rPr lang="en-US" smtClean="0"/>
              <a:t>Click to edit Master title style</a:t>
            </a:r>
            <a:endParaRPr lang="en-CA"/>
          </a:p>
        </p:txBody>
      </p:sp>
      <p:sp>
        <p:nvSpPr>
          <p:cNvPr id="3" name="Date Placeholder 2"/>
          <p:cNvSpPr>
            <a:spLocks noGrp="1"/>
          </p:cNvSpPr>
          <p:nvPr>
            <p:ph type="dt" idx="10"/>
          </p:nvPr>
        </p:nvSpPr>
        <p:spPr>
          <a:xfrm>
            <a:off x="685800" y="6248400"/>
            <a:ext cx="1903413" cy="455613"/>
          </a:xfrm>
        </p:spPr>
        <p:txBody>
          <a:bodyPr/>
          <a:lstStyle>
            <a:lvl1pPr>
              <a:defRPr/>
            </a:lvl1pPr>
          </a:lstStyle>
          <a:p>
            <a:endParaRPr lang="en-GB"/>
          </a:p>
        </p:txBody>
      </p:sp>
      <p:sp>
        <p:nvSpPr>
          <p:cNvPr id="4" name="Footer Placeholder 3"/>
          <p:cNvSpPr>
            <a:spLocks noGrp="1"/>
          </p:cNvSpPr>
          <p:nvPr>
            <p:ph type="ftr" idx="11"/>
          </p:nvPr>
        </p:nvSpPr>
        <p:spPr>
          <a:xfrm>
            <a:off x="3124200" y="6248400"/>
            <a:ext cx="2894013" cy="455613"/>
          </a:xfrm>
        </p:spPr>
        <p:txBody>
          <a:bodyPr/>
          <a:lstStyle>
            <a:lvl1pPr>
              <a:defRPr/>
            </a:lvl1pPr>
          </a:lstStyle>
          <a:p>
            <a:endParaRPr lang="en-GB"/>
          </a:p>
        </p:txBody>
      </p:sp>
      <p:sp>
        <p:nvSpPr>
          <p:cNvPr id="5" name="Slide Number Placeholder 4"/>
          <p:cNvSpPr>
            <a:spLocks noGrp="1"/>
          </p:cNvSpPr>
          <p:nvPr>
            <p:ph type="sldNum" idx="12"/>
          </p:nvPr>
        </p:nvSpPr>
        <p:spPr>
          <a:xfrm>
            <a:off x="6553200" y="6248400"/>
            <a:ext cx="1903413" cy="455613"/>
          </a:xfrm>
        </p:spPr>
        <p:txBody>
          <a:bodyPr/>
          <a:lstStyle>
            <a:lvl1pPr>
              <a:defRPr/>
            </a:lvl1pPr>
          </a:lstStyle>
          <a:p>
            <a:fld id="{1C4481E9-9759-49EB-8E1B-4FFE3D8CC4C7}" type="slidenum">
              <a:rPr lang="en-GB"/>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2813" cy="684213"/>
          </a:xfrm>
        </p:spPr>
        <p:txBody>
          <a:bodyPr/>
          <a:lstStyle/>
          <a:p>
            <a:r>
              <a:rPr lang="en-US" smtClean="0"/>
              <a:t>Click to edit Master title style</a:t>
            </a:r>
            <a:endParaRPr lang="en-CA"/>
          </a:p>
        </p:txBody>
      </p:sp>
      <p:sp>
        <p:nvSpPr>
          <p:cNvPr id="3" name="Table Placeholder 2"/>
          <p:cNvSpPr>
            <a:spLocks noGrp="1"/>
          </p:cNvSpPr>
          <p:nvPr>
            <p:ph type="tbl" idx="1"/>
          </p:nvPr>
        </p:nvSpPr>
        <p:spPr>
          <a:xfrm>
            <a:off x="304800" y="1219200"/>
            <a:ext cx="8456613" cy="4494213"/>
          </a:xfrm>
        </p:spPr>
        <p:txBody>
          <a:bodyPr/>
          <a:lstStyle/>
          <a:p>
            <a:endParaRPr lang="en-CA"/>
          </a:p>
        </p:txBody>
      </p:sp>
      <p:sp>
        <p:nvSpPr>
          <p:cNvPr id="4" name="Date Placeholder 3"/>
          <p:cNvSpPr>
            <a:spLocks noGrp="1"/>
          </p:cNvSpPr>
          <p:nvPr>
            <p:ph type="dt" idx="10"/>
          </p:nvPr>
        </p:nvSpPr>
        <p:spPr>
          <a:xfrm>
            <a:off x="685800" y="6248400"/>
            <a:ext cx="1903413" cy="455613"/>
          </a:xfrm>
        </p:spPr>
        <p:txBody>
          <a:bodyPr/>
          <a:lstStyle>
            <a:lvl1pPr>
              <a:defRPr/>
            </a:lvl1pPr>
          </a:lstStyle>
          <a:p>
            <a:endParaRPr lang="en-GB"/>
          </a:p>
        </p:txBody>
      </p:sp>
      <p:sp>
        <p:nvSpPr>
          <p:cNvPr id="5" name="Footer Placeholder 4"/>
          <p:cNvSpPr>
            <a:spLocks noGrp="1"/>
          </p:cNvSpPr>
          <p:nvPr>
            <p:ph type="ftr" idx="11"/>
          </p:nvPr>
        </p:nvSpPr>
        <p:spPr>
          <a:xfrm>
            <a:off x="3124200" y="6248400"/>
            <a:ext cx="2894013" cy="455613"/>
          </a:xfrm>
        </p:spPr>
        <p:txBody>
          <a:bodyPr/>
          <a:lstStyle>
            <a:lvl1pPr>
              <a:defRPr/>
            </a:lvl1pPr>
          </a:lstStyle>
          <a:p>
            <a:endParaRPr lang="en-GB"/>
          </a:p>
        </p:txBody>
      </p:sp>
      <p:sp>
        <p:nvSpPr>
          <p:cNvPr id="6" name="Slide Number Placeholder 5"/>
          <p:cNvSpPr>
            <a:spLocks noGrp="1"/>
          </p:cNvSpPr>
          <p:nvPr>
            <p:ph type="sldNum" idx="12"/>
          </p:nvPr>
        </p:nvSpPr>
        <p:spPr>
          <a:xfrm>
            <a:off x="6553200" y="6248400"/>
            <a:ext cx="1903413" cy="455613"/>
          </a:xfrm>
        </p:spPr>
        <p:txBody>
          <a:bodyPr/>
          <a:lstStyle>
            <a:lvl1pPr>
              <a:defRPr/>
            </a:lvl1pPr>
          </a:lstStyle>
          <a:p>
            <a:fld id="{E48C007C-F162-4A7E-8256-3DD94DF44F24}"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1187" y="0"/>
            <a:ext cx="8532813" cy="684213"/>
          </a:xfrm>
        </p:spPr>
        <p:txBody>
          <a:bodyPr/>
          <a:lstStyle/>
          <a:p>
            <a:r>
              <a:rPr lang="en-US" smtClean="0"/>
              <a:t>Click to edit Master title style</a:t>
            </a:r>
            <a:endParaRPr lang="en-CA"/>
          </a:p>
        </p:txBody>
      </p:sp>
      <p:sp>
        <p:nvSpPr>
          <p:cNvPr id="3" name="Content Placeholder 2"/>
          <p:cNvSpPr>
            <a:spLocks noGrp="1"/>
          </p:cNvSpPr>
          <p:nvPr>
            <p:ph idx="1"/>
          </p:nvPr>
        </p:nvSpPr>
        <p:spPr>
          <a:xfrm>
            <a:off x="285720" y="857232"/>
            <a:ext cx="8456613" cy="44942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CAE4DAF7-44AC-4C64-8074-970ABB4A2838}"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D9CC01B1-A069-4FA4-AAEB-D987F8C82006}"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304800" y="1219200"/>
            <a:ext cx="4151313" cy="4494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08513" y="1219200"/>
            <a:ext cx="4152900" cy="4494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idx="10"/>
          </p:nvPr>
        </p:nvSpPr>
        <p:spPr/>
        <p:txBody>
          <a:bodyPr/>
          <a:lstStyle>
            <a:lvl1pPr>
              <a:defRPr/>
            </a:lvl1pPr>
          </a:lstStyle>
          <a:p>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8E37FFFC-5FFF-4F66-B451-42237BD38CE7}"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idx="10"/>
          </p:nvPr>
        </p:nvSpPr>
        <p:spPr/>
        <p:txBody>
          <a:bodyPr/>
          <a:lstStyle>
            <a:lvl1pPr>
              <a:defRPr/>
            </a:lvl1pPr>
          </a:lstStyle>
          <a:p>
            <a:endParaRPr lang="en-GB"/>
          </a:p>
        </p:txBody>
      </p:sp>
      <p:sp>
        <p:nvSpPr>
          <p:cNvPr id="8" name="Footer Placeholder 7"/>
          <p:cNvSpPr>
            <a:spLocks noGrp="1"/>
          </p:cNvSpPr>
          <p:nvPr>
            <p:ph type="ftr" idx="11"/>
          </p:nvPr>
        </p:nvSpPr>
        <p:spPr/>
        <p:txBody>
          <a:bodyPr/>
          <a:lstStyle>
            <a:lvl1pPr>
              <a:defRPr/>
            </a:lvl1pPr>
          </a:lstStyle>
          <a:p>
            <a:endParaRPr lang="en-GB"/>
          </a:p>
        </p:txBody>
      </p:sp>
      <p:sp>
        <p:nvSpPr>
          <p:cNvPr id="9" name="Slide Number Placeholder 8"/>
          <p:cNvSpPr>
            <a:spLocks noGrp="1"/>
          </p:cNvSpPr>
          <p:nvPr>
            <p:ph type="sldNum" idx="12"/>
          </p:nvPr>
        </p:nvSpPr>
        <p:spPr/>
        <p:txBody>
          <a:bodyPr/>
          <a:lstStyle>
            <a:lvl1pPr>
              <a:defRPr/>
            </a:lvl1pPr>
          </a:lstStyle>
          <a:p>
            <a:fld id="{00A43043-A17C-48E0-952E-35EC3D3F720D}"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idx="10"/>
          </p:nvPr>
        </p:nvSpPr>
        <p:spPr/>
        <p:txBody>
          <a:bodyPr/>
          <a:lstStyle>
            <a:lvl1pPr>
              <a:defRPr/>
            </a:lvl1pPr>
          </a:lstStyle>
          <a:p>
            <a:endParaRPr lang="en-GB"/>
          </a:p>
        </p:txBody>
      </p:sp>
      <p:sp>
        <p:nvSpPr>
          <p:cNvPr id="4" name="Footer Placeholder 3"/>
          <p:cNvSpPr>
            <a:spLocks noGrp="1"/>
          </p:cNvSpPr>
          <p:nvPr>
            <p:ph type="ftr" idx="11"/>
          </p:nvPr>
        </p:nvSpPr>
        <p:spPr/>
        <p:txBody>
          <a:bodyPr/>
          <a:lstStyle>
            <a:lvl1pPr>
              <a:defRPr/>
            </a:lvl1pPr>
          </a:lstStyle>
          <a:p>
            <a:endParaRPr lang="en-GB"/>
          </a:p>
        </p:txBody>
      </p:sp>
      <p:sp>
        <p:nvSpPr>
          <p:cNvPr id="5" name="Slide Number Placeholder 4"/>
          <p:cNvSpPr>
            <a:spLocks noGrp="1"/>
          </p:cNvSpPr>
          <p:nvPr>
            <p:ph type="sldNum" idx="12"/>
          </p:nvPr>
        </p:nvSpPr>
        <p:spPr/>
        <p:txBody>
          <a:bodyPr/>
          <a:lstStyle>
            <a:lvl1pPr>
              <a:defRPr/>
            </a:lvl1pPr>
          </a:lstStyle>
          <a:p>
            <a:fld id="{1DD95E6D-F56F-4C54-ACEB-9CCD37B5FE1E}"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GB"/>
          </a:p>
        </p:txBody>
      </p:sp>
      <p:sp>
        <p:nvSpPr>
          <p:cNvPr id="3" name="Footer Placeholder 2"/>
          <p:cNvSpPr>
            <a:spLocks noGrp="1"/>
          </p:cNvSpPr>
          <p:nvPr>
            <p:ph type="ftr" idx="11"/>
          </p:nvPr>
        </p:nvSpPr>
        <p:spPr/>
        <p:txBody>
          <a:bodyPr/>
          <a:lstStyle>
            <a:lvl1pPr>
              <a:defRPr/>
            </a:lvl1pPr>
          </a:lstStyle>
          <a:p>
            <a:endParaRPr lang="en-GB"/>
          </a:p>
        </p:txBody>
      </p:sp>
      <p:sp>
        <p:nvSpPr>
          <p:cNvPr id="4" name="Slide Number Placeholder 3"/>
          <p:cNvSpPr>
            <a:spLocks noGrp="1"/>
          </p:cNvSpPr>
          <p:nvPr>
            <p:ph type="sldNum" idx="12"/>
          </p:nvPr>
        </p:nvSpPr>
        <p:spPr/>
        <p:txBody>
          <a:bodyPr/>
          <a:lstStyle>
            <a:lvl1pPr>
              <a:defRPr/>
            </a:lvl1pPr>
          </a:lstStyle>
          <a:p>
            <a:fld id="{D79C0D81-29CA-4EB3-94FB-55DB3871328A}"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466FD4D7-0FD7-4269-BF75-FF7A8AB4716F}"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CFD407F1-0769-42CD-8765-C20AA1E22DC9}"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304800" y="152400"/>
            <a:ext cx="8532813" cy="684213"/>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304800" y="1219200"/>
            <a:ext cx="8456613" cy="44942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85800" y="6248400"/>
            <a:ext cx="19034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defRPr>
            </a:lvl1pPr>
          </a:lstStyle>
          <a:p>
            <a:endParaRPr lang="en-GB"/>
          </a:p>
        </p:txBody>
      </p:sp>
      <p:sp>
        <p:nvSpPr>
          <p:cNvPr id="1028" name="Rectangle 4"/>
          <p:cNvSpPr>
            <a:spLocks noGrp="1" noChangeArrowheads="1"/>
          </p:cNvSpPr>
          <p:nvPr>
            <p:ph type="ftr"/>
          </p:nvPr>
        </p:nvSpPr>
        <p:spPr bwMode="auto">
          <a:xfrm>
            <a:off x="3124200" y="6248400"/>
            <a:ext cx="28940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defRPr>
            </a:lvl1pPr>
          </a:lstStyle>
          <a:p>
            <a:endParaRPr lang="en-GB"/>
          </a:p>
        </p:txBody>
      </p:sp>
      <p:sp>
        <p:nvSpPr>
          <p:cNvPr id="1029" name="Rectangle 5"/>
          <p:cNvSpPr>
            <a:spLocks noGrp="1" noChangeArrowheads="1"/>
          </p:cNvSpPr>
          <p:nvPr>
            <p:ph type="sldNum"/>
          </p:nvPr>
        </p:nvSpPr>
        <p:spPr bwMode="auto">
          <a:xfrm>
            <a:off x="6553200" y="6248400"/>
            <a:ext cx="19034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defRPr>
            </a:lvl1pPr>
          </a:lstStyle>
          <a:p>
            <a:fld id="{8337B8C7-6CFE-4F79-9EFE-CC461F9CA2CA}"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457200" rtl="0" fontAlgn="base">
        <a:lnSpc>
          <a:spcPct val="95000"/>
        </a:lnSpc>
        <a:spcBef>
          <a:spcPct val="0"/>
        </a:spcBef>
        <a:spcAft>
          <a:spcPct val="0"/>
        </a:spcAft>
        <a:buClr>
          <a:srgbClr val="3333CC"/>
        </a:buClr>
        <a:buSzPct val="100000"/>
        <a:buFont typeface="Times New Roman" pitchFamily="18" charset="0"/>
        <a:defRPr sz="3600" b="1">
          <a:solidFill>
            <a:srgbClr val="3333CC"/>
          </a:solidFill>
          <a:latin typeface="+mj-lt"/>
          <a:ea typeface="+mj-ea"/>
          <a:cs typeface="+mj-cs"/>
        </a:defRPr>
      </a:lvl1pPr>
      <a:lvl2pPr algn="ctr" defTabSz="457200" rtl="0" fontAlgn="base">
        <a:lnSpc>
          <a:spcPct val="95000"/>
        </a:lnSpc>
        <a:spcBef>
          <a:spcPct val="0"/>
        </a:spcBef>
        <a:spcAft>
          <a:spcPct val="0"/>
        </a:spcAft>
        <a:buClr>
          <a:srgbClr val="3333CC"/>
        </a:buClr>
        <a:buSzPct val="100000"/>
        <a:buFont typeface="Times New Roman" pitchFamily="18" charset="0"/>
        <a:defRPr sz="3600" b="1">
          <a:solidFill>
            <a:srgbClr val="3333CC"/>
          </a:solidFill>
          <a:latin typeface="Times New Roman" pitchFamily="18" charset="0"/>
          <a:ea typeface="Arial Unicode MS" pitchFamily="34" charset="-128"/>
          <a:cs typeface="Arial Unicode MS" pitchFamily="34" charset="-128"/>
        </a:defRPr>
      </a:lvl2pPr>
      <a:lvl3pPr algn="ctr" defTabSz="457200" rtl="0" fontAlgn="base">
        <a:lnSpc>
          <a:spcPct val="95000"/>
        </a:lnSpc>
        <a:spcBef>
          <a:spcPct val="0"/>
        </a:spcBef>
        <a:spcAft>
          <a:spcPct val="0"/>
        </a:spcAft>
        <a:buClr>
          <a:srgbClr val="3333CC"/>
        </a:buClr>
        <a:buSzPct val="100000"/>
        <a:buFont typeface="Times New Roman" pitchFamily="18" charset="0"/>
        <a:defRPr sz="3600" b="1">
          <a:solidFill>
            <a:srgbClr val="3333CC"/>
          </a:solidFill>
          <a:latin typeface="Times New Roman" pitchFamily="18" charset="0"/>
          <a:ea typeface="Arial Unicode MS" pitchFamily="34" charset="-128"/>
          <a:cs typeface="Arial Unicode MS" pitchFamily="34" charset="-128"/>
        </a:defRPr>
      </a:lvl3pPr>
      <a:lvl4pPr algn="ctr" defTabSz="457200" rtl="0" fontAlgn="base">
        <a:lnSpc>
          <a:spcPct val="95000"/>
        </a:lnSpc>
        <a:spcBef>
          <a:spcPct val="0"/>
        </a:spcBef>
        <a:spcAft>
          <a:spcPct val="0"/>
        </a:spcAft>
        <a:buClr>
          <a:srgbClr val="3333CC"/>
        </a:buClr>
        <a:buSzPct val="100000"/>
        <a:buFont typeface="Times New Roman" pitchFamily="18" charset="0"/>
        <a:defRPr sz="3600" b="1">
          <a:solidFill>
            <a:srgbClr val="3333CC"/>
          </a:solidFill>
          <a:latin typeface="Times New Roman" pitchFamily="18" charset="0"/>
          <a:ea typeface="Arial Unicode MS" pitchFamily="34" charset="-128"/>
          <a:cs typeface="Arial Unicode MS" pitchFamily="34" charset="-128"/>
        </a:defRPr>
      </a:lvl4pPr>
      <a:lvl5pPr algn="ctr" defTabSz="457200" rtl="0" fontAlgn="base">
        <a:lnSpc>
          <a:spcPct val="95000"/>
        </a:lnSpc>
        <a:spcBef>
          <a:spcPct val="0"/>
        </a:spcBef>
        <a:spcAft>
          <a:spcPct val="0"/>
        </a:spcAft>
        <a:buClr>
          <a:srgbClr val="3333CC"/>
        </a:buClr>
        <a:buSzPct val="100000"/>
        <a:buFont typeface="Times New Roman" pitchFamily="18" charset="0"/>
        <a:defRPr sz="3600" b="1">
          <a:solidFill>
            <a:srgbClr val="3333CC"/>
          </a:solidFill>
          <a:latin typeface="Times New Roman" pitchFamily="18" charset="0"/>
          <a:ea typeface="Arial Unicode MS" pitchFamily="34" charset="-128"/>
          <a:cs typeface="Arial Unicode MS" pitchFamily="34" charset="-128"/>
        </a:defRPr>
      </a:lvl5pPr>
      <a:lvl6pPr marL="457200" algn="ctr" defTabSz="457200" rtl="0" fontAlgn="base">
        <a:lnSpc>
          <a:spcPct val="95000"/>
        </a:lnSpc>
        <a:spcBef>
          <a:spcPct val="0"/>
        </a:spcBef>
        <a:spcAft>
          <a:spcPct val="0"/>
        </a:spcAft>
        <a:buClr>
          <a:srgbClr val="3333CC"/>
        </a:buClr>
        <a:buSzPct val="100000"/>
        <a:buFont typeface="Times New Roman" pitchFamily="18" charset="0"/>
        <a:defRPr sz="3600" b="1">
          <a:solidFill>
            <a:srgbClr val="3333CC"/>
          </a:solidFill>
          <a:latin typeface="Times New Roman" pitchFamily="18" charset="0"/>
          <a:ea typeface="Arial Unicode MS" pitchFamily="34" charset="-128"/>
          <a:cs typeface="Arial Unicode MS" pitchFamily="34" charset="-128"/>
        </a:defRPr>
      </a:lvl6pPr>
      <a:lvl7pPr marL="914400" algn="ctr" defTabSz="457200" rtl="0" fontAlgn="base">
        <a:lnSpc>
          <a:spcPct val="95000"/>
        </a:lnSpc>
        <a:spcBef>
          <a:spcPct val="0"/>
        </a:spcBef>
        <a:spcAft>
          <a:spcPct val="0"/>
        </a:spcAft>
        <a:buClr>
          <a:srgbClr val="3333CC"/>
        </a:buClr>
        <a:buSzPct val="100000"/>
        <a:buFont typeface="Times New Roman" pitchFamily="18" charset="0"/>
        <a:defRPr sz="3600" b="1">
          <a:solidFill>
            <a:srgbClr val="3333CC"/>
          </a:solidFill>
          <a:latin typeface="Times New Roman" pitchFamily="18" charset="0"/>
          <a:ea typeface="Arial Unicode MS" pitchFamily="34" charset="-128"/>
          <a:cs typeface="Arial Unicode MS" pitchFamily="34" charset="-128"/>
        </a:defRPr>
      </a:lvl7pPr>
      <a:lvl8pPr marL="1371600" algn="ctr" defTabSz="457200" rtl="0" fontAlgn="base">
        <a:lnSpc>
          <a:spcPct val="95000"/>
        </a:lnSpc>
        <a:spcBef>
          <a:spcPct val="0"/>
        </a:spcBef>
        <a:spcAft>
          <a:spcPct val="0"/>
        </a:spcAft>
        <a:buClr>
          <a:srgbClr val="3333CC"/>
        </a:buClr>
        <a:buSzPct val="100000"/>
        <a:buFont typeface="Times New Roman" pitchFamily="18" charset="0"/>
        <a:defRPr sz="3600" b="1">
          <a:solidFill>
            <a:srgbClr val="3333CC"/>
          </a:solidFill>
          <a:latin typeface="Times New Roman" pitchFamily="18" charset="0"/>
          <a:ea typeface="Arial Unicode MS" pitchFamily="34" charset="-128"/>
          <a:cs typeface="Arial Unicode MS" pitchFamily="34" charset="-128"/>
        </a:defRPr>
      </a:lvl8pPr>
      <a:lvl9pPr marL="1828800" algn="ctr" defTabSz="457200" rtl="0" fontAlgn="base">
        <a:lnSpc>
          <a:spcPct val="95000"/>
        </a:lnSpc>
        <a:spcBef>
          <a:spcPct val="0"/>
        </a:spcBef>
        <a:spcAft>
          <a:spcPct val="0"/>
        </a:spcAft>
        <a:buClr>
          <a:srgbClr val="3333CC"/>
        </a:buClr>
        <a:buSzPct val="100000"/>
        <a:buFont typeface="Times New Roman" pitchFamily="18" charset="0"/>
        <a:defRPr sz="3600" b="1">
          <a:solidFill>
            <a:srgbClr val="3333CC"/>
          </a:solidFill>
          <a:latin typeface="Times New Roman" pitchFamily="18" charset="0"/>
          <a:ea typeface="Arial Unicode MS" pitchFamily="34" charset="-128"/>
          <a:cs typeface="Arial Unicode MS" pitchFamily="34" charset="-128"/>
        </a:defRPr>
      </a:lvl9pPr>
    </p:titleStyle>
    <p:bodyStyle>
      <a:lvl1pPr marL="341313" indent="-341313" algn="l" defTabSz="457200" rtl="0" fontAlgn="base">
        <a:lnSpc>
          <a:spcPct val="95000"/>
        </a:lnSpc>
        <a:spcBef>
          <a:spcPts val="600"/>
        </a:spcBef>
        <a:spcAft>
          <a:spcPct val="0"/>
        </a:spcAft>
        <a:buClr>
          <a:srgbClr val="000000"/>
        </a:buClr>
        <a:buSzPct val="100000"/>
        <a:buFont typeface="Wingdings" pitchFamily="2" charset="2"/>
        <a:buChar char=""/>
        <a:defRPr sz="2400">
          <a:solidFill>
            <a:srgbClr val="000000"/>
          </a:solidFill>
          <a:latin typeface="+mn-lt"/>
          <a:ea typeface="+mn-ea"/>
          <a:cs typeface="+mn-cs"/>
        </a:defRPr>
      </a:lvl1pPr>
      <a:lvl2pPr marL="741363" indent="-284163" algn="l" defTabSz="457200" rtl="0" fontAlgn="base">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mn-lt"/>
          <a:ea typeface="+mn-ea"/>
          <a:cs typeface="+mn-cs"/>
        </a:defRPr>
      </a:lvl2pPr>
      <a:lvl3pPr marL="1143000" indent="-228600" algn="l" defTabSz="457200" rtl="0" fontAlgn="base">
        <a:lnSpc>
          <a:spcPct val="95000"/>
        </a:lnSpc>
        <a:spcBef>
          <a:spcPts val="500"/>
        </a:spcBef>
        <a:spcAft>
          <a:spcPct val="0"/>
        </a:spcAft>
        <a:buClr>
          <a:srgbClr val="000000"/>
        </a:buClr>
        <a:buSzPct val="100000"/>
        <a:buFont typeface="Wingdings" pitchFamily="2" charset="2"/>
        <a:buChar char=""/>
        <a:defRPr sz="2000">
          <a:solidFill>
            <a:srgbClr val="000000"/>
          </a:solidFill>
          <a:latin typeface="+mn-lt"/>
          <a:ea typeface="+mn-ea"/>
          <a:cs typeface="+mn-cs"/>
        </a:defRPr>
      </a:lvl3pPr>
      <a:lvl4pPr marL="1600200" indent="-228600" algn="l" defTabSz="457200" rtl="0" fontAlgn="base">
        <a:lnSpc>
          <a:spcPct val="95000"/>
        </a:lnSpc>
        <a:spcBef>
          <a:spcPts val="450"/>
        </a:spcBef>
        <a:spcAft>
          <a:spcPct val="0"/>
        </a:spcAft>
        <a:buClr>
          <a:srgbClr val="000000"/>
        </a:buClr>
        <a:buSzPct val="100000"/>
        <a:buFont typeface="Times New Roman" pitchFamily="18" charset="0"/>
        <a:buChar char="–"/>
        <a:defRPr>
          <a:solidFill>
            <a:srgbClr val="000000"/>
          </a:solidFill>
          <a:latin typeface="+mn-lt"/>
          <a:ea typeface="+mn-ea"/>
          <a:cs typeface="+mn-cs"/>
        </a:defRPr>
      </a:lvl4pPr>
      <a:lvl5pPr marL="2057400" indent="-228600" algn="l" defTabSz="457200" rtl="0" fontAlgn="base">
        <a:lnSpc>
          <a:spcPct val="95000"/>
        </a:lnSpc>
        <a:spcBef>
          <a:spcPts val="400"/>
        </a:spcBef>
        <a:spcAft>
          <a:spcPct val="0"/>
        </a:spcAft>
        <a:buClr>
          <a:srgbClr val="000000"/>
        </a:buClr>
        <a:buSzPct val="100000"/>
        <a:buFont typeface="Times New Roman" pitchFamily="18" charset="0"/>
        <a:buChar char="»"/>
        <a:defRPr sz="1600">
          <a:solidFill>
            <a:srgbClr val="000000"/>
          </a:solidFill>
          <a:latin typeface="+mn-lt"/>
          <a:ea typeface="+mn-ea"/>
          <a:cs typeface="+mn-cs"/>
        </a:defRPr>
      </a:lvl5pPr>
      <a:lvl6pPr marL="2514600" indent="-228600" algn="l" defTabSz="457200" rtl="0" fontAlgn="base">
        <a:lnSpc>
          <a:spcPct val="95000"/>
        </a:lnSpc>
        <a:spcBef>
          <a:spcPts val="400"/>
        </a:spcBef>
        <a:spcAft>
          <a:spcPct val="0"/>
        </a:spcAft>
        <a:buClr>
          <a:srgbClr val="000000"/>
        </a:buClr>
        <a:buSzPct val="100000"/>
        <a:buFont typeface="Times New Roman" pitchFamily="18" charset="0"/>
        <a:buChar char="»"/>
        <a:defRPr sz="1600">
          <a:solidFill>
            <a:srgbClr val="000000"/>
          </a:solidFill>
          <a:latin typeface="+mn-lt"/>
          <a:ea typeface="+mn-ea"/>
          <a:cs typeface="+mn-cs"/>
        </a:defRPr>
      </a:lvl6pPr>
      <a:lvl7pPr marL="2971800" indent="-228600" algn="l" defTabSz="457200" rtl="0" fontAlgn="base">
        <a:lnSpc>
          <a:spcPct val="95000"/>
        </a:lnSpc>
        <a:spcBef>
          <a:spcPts val="400"/>
        </a:spcBef>
        <a:spcAft>
          <a:spcPct val="0"/>
        </a:spcAft>
        <a:buClr>
          <a:srgbClr val="000000"/>
        </a:buClr>
        <a:buSzPct val="100000"/>
        <a:buFont typeface="Times New Roman" pitchFamily="18" charset="0"/>
        <a:buChar char="»"/>
        <a:defRPr sz="1600">
          <a:solidFill>
            <a:srgbClr val="000000"/>
          </a:solidFill>
          <a:latin typeface="+mn-lt"/>
          <a:ea typeface="+mn-ea"/>
          <a:cs typeface="+mn-cs"/>
        </a:defRPr>
      </a:lvl7pPr>
      <a:lvl8pPr marL="3429000" indent="-228600" algn="l" defTabSz="457200" rtl="0" fontAlgn="base">
        <a:lnSpc>
          <a:spcPct val="95000"/>
        </a:lnSpc>
        <a:spcBef>
          <a:spcPts val="400"/>
        </a:spcBef>
        <a:spcAft>
          <a:spcPct val="0"/>
        </a:spcAft>
        <a:buClr>
          <a:srgbClr val="000000"/>
        </a:buClr>
        <a:buSzPct val="100000"/>
        <a:buFont typeface="Times New Roman" pitchFamily="18" charset="0"/>
        <a:buChar char="»"/>
        <a:defRPr sz="1600">
          <a:solidFill>
            <a:srgbClr val="000000"/>
          </a:solidFill>
          <a:latin typeface="+mn-lt"/>
          <a:ea typeface="+mn-ea"/>
          <a:cs typeface="+mn-cs"/>
        </a:defRPr>
      </a:lvl8pPr>
      <a:lvl9pPr marL="3886200" indent="-228600" algn="l" defTabSz="457200" rtl="0" fontAlgn="base">
        <a:lnSpc>
          <a:spcPct val="95000"/>
        </a:lnSpc>
        <a:spcBef>
          <a:spcPts val="400"/>
        </a:spcBef>
        <a:spcAft>
          <a:spcPct val="0"/>
        </a:spcAft>
        <a:buClr>
          <a:srgbClr val="000000"/>
        </a:buClr>
        <a:buSzPct val="100000"/>
        <a:buFont typeface="Times New Roman" pitchFamily="18" charset="0"/>
        <a:buChar char="»"/>
        <a:defRPr sz="16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13.xml"/><Relationship Id="rId1" Type="http://schemas.openxmlformats.org/officeDocument/2006/relationships/vmlDrawing" Target="../drawings/vmlDrawing4.vml"/><Relationship Id="rId4" Type="http://schemas.openxmlformats.org/officeDocument/2006/relationships/oleObject" Target="../embeddings/oleObject6.bin"/></Relationships>
</file>

<file path=ppt/slides/_rels/slide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7.bin"/></Relationships>
</file>

<file path=ppt/slides/_rels/slide44.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6.xml"/><Relationship Id="rId1" Type="http://schemas.openxmlformats.org/officeDocument/2006/relationships/vmlDrawing" Target="../drawings/vmlDrawing6.v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www.cs.ubc.ca/~conati/my-papers/um97.pdf" TargetMode="External"/><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World/532b/papers/UMUAI-2002fulltext.pdf"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 Id="rId5" Type="http://schemas.openxmlformats.org/officeDocument/2006/relationships/hyperlink" Target="mailto:ssuther@cs.ubc.ca" TargetMode="External"/><Relationship Id="rId4" Type="http://schemas.openxmlformats.org/officeDocument/2006/relationships/hyperlink" Target="mailto:conati@cs.ubc.ca"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hyperlink" Target="#279,23,Lecture Example"/></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2130425"/>
            <a:ext cx="7772400" cy="1470025"/>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Bayesian Networks:</a:t>
            </a:r>
            <a:br>
              <a:rPr lang="en-GB" dirty="0"/>
            </a:br>
            <a:r>
              <a:rPr lang="en-GB" dirty="0" smtClean="0"/>
              <a:t>Sampling Algorithms for Approximate </a:t>
            </a:r>
            <a:r>
              <a:rPr lang="en-GB" dirty="0"/>
              <a:t>Inference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4"/>
          <p:cNvSpPr>
            <a:spLocks noChangeArrowheads="1"/>
          </p:cNvSpPr>
          <p:nvPr/>
        </p:nvSpPr>
        <p:spPr bwMode="auto">
          <a:xfrm>
            <a:off x="214282" y="2357430"/>
            <a:ext cx="8496300" cy="785818"/>
          </a:xfrm>
          <a:prstGeom prst="rect">
            <a:avLst/>
          </a:prstGeom>
          <a:solidFill>
            <a:srgbClr val="FFFF00"/>
          </a:solidFill>
          <a:ln w="9525">
            <a:noFill/>
            <a:miter lim="800000"/>
            <a:headEnd/>
            <a:tailEnd/>
          </a:ln>
          <a:effectLst/>
        </p:spPr>
        <p:txBody>
          <a:bodyPr wrap="none" anchor="ctr"/>
          <a:lstStyle/>
          <a:p>
            <a:endParaRPr lang="en-CA"/>
          </a:p>
        </p:txBody>
      </p:sp>
      <p:sp>
        <p:nvSpPr>
          <p:cNvPr id="98306" name="Rectangle 2"/>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Overview</a:t>
            </a:r>
          </a:p>
        </p:txBody>
      </p:sp>
      <p:sp>
        <p:nvSpPr>
          <p:cNvPr id="98307" name="Rectangle 3"/>
          <p:cNvSpPr>
            <a:spLocks noChangeArrowheads="1"/>
          </p:cNvSpPr>
          <p:nvPr/>
        </p:nvSpPr>
        <p:spPr bwMode="auto">
          <a:xfrm>
            <a:off x="323850" y="692150"/>
            <a:ext cx="8458200" cy="3095625"/>
          </a:xfrm>
          <a:prstGeom prst="rect">
            <a:avLst/>
          </a:prstGeom>
          <a:noFill/>
          <a:ln w="9525">
            <a:noFill/>
            <a:round/>
            <a:headEnd/>
            <a:tailEnd/>
          </a:ln>
          <a:effectLst/>
        </p:spPr>
        <p:txBody>
          <a:bodyPr lIns="90000" tIns="46800" rIns="90000" bIns="46800"/>
          <a:lstStyle/>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rPr>
              <a:t>Sampling </a:t>
            </a:r>
            <a:r>
              <a:rPr lang="en-GB" dirty="0">
                <a:solidFill>
                  <a:srgbClr val="000000"/>
                </a:solidFill>
              </a:rPr>
              <a:t>algorithms: background</a:t>
            </a:r>
          </a:p>
          <a:p>
            <a:pPr marL="741363" lvl="1" indent="-284163">
              <a:lnSpc>
                <a:spcPct val="100000"/>
              </a:lnSpc>
              <a:spcBef>
                <a:spcPts val="6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rPr>
              <a:t>What is sampling </a:t>
            </a:r>
            <a:endParaRPr lang="en-GB" sz="2000" dirty="0" smtClean="0">
              <a:solidFill>
                <a:srgbClr val="000000"/>
              </a:solidFill>
            </a:endParaRPr>
          </a:p>
          <a:p>
            <a:pPr marL="741363" lvl="1" indent="-284163">
              <a:lnSpc>
                <a:spcPct val="100000"/>
              </a:lnSpc>
              <a:spcBef>
                <a:spcPts val="6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smtClean="0">
                <a:solidFill>
                  <a:srgbClr val="000000"/>
                </a:solidFill>
              </a:rPr>
              <a:t>How </a:t>
            </a:r>
            <a:r>
              <a:rPr lang="en-GB" sz="2000" dirty="0">
                <a:solidFill>
                  <a:srgbClr val="000000"/>
                </a:solidFill>
              </a:rPr>
              <a:t>to do </a:t>
            </a:r>
            <a:r>
              <a:rPr lang="en-GB" sz="2000" dirty="0" smtClean="0">
                <a:solidFill>
                  <a:srgbClr val="000000"/>
                </a:solidFill>
              </a:rPr>
              <a:t>it: generating </a:t>
            </a:r>
            <a:r>
              <a:rPr lang="en-GB" sz="2000" dirty="0">
                <a:solidFill>
                  <a:srgbClr val="000000"/>
                </a:solidFill>
              </a:rPr>
              <a:t>samples from a </a:t>
            </a:r>
            <a:r>
              <a:rPr lang="en-GB" sz="2000" dirty="0" smtClean="0">
                <a:solidFill>
                  <a:srgbClr val="000000"/>
                </a:solidFill>
              </a:rPr>
              <a:t>distribution</a:t>
            </a:r>
            <a:endParaRPr lang="en-GB" sz="2000" dirty="0">
              <a:solidFill>
                <a:srgbClr val="000000"/>
              </a:solidFill>
            </a:endParaRP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a:solidFill>
                  <a:srgbClr val="000000"/>
                </a:solidFill>
                <a:cs typeface="Times New Roman" pitchFamily="18" charset="0"/>
              </a:rPr>
              <a:t>Sampling in Bayesian networks</a:t>
            </a: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Forward </a:t>
            </a:r>
            <a:r>
              <a:rPr lang="en-GB" sz="2000" dirty="0" smtClean="0">
                <a:solidFill>
                  <a:srgbClr val="000000"/>
                </a:solidFill>
                <a:cs typeface="Times New Roman" pitchFamily="18" charset="0"/>
              </a:rPr>
              <a:t>sampling</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Why does sampling work</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Two more sampling algorithms</a:t>
            </a:r>
            <a:endParaRPr lang="en-GB" dirty="0">
              <a:solidFill>
                <a:srgbClr val="000000"/>
              </a:solidFill>
              <a:cs typeface="Times New Roman" pitchFamily="18" charset="0"/>
            </a:endParaRP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Rejection Sampling</a:t>
            </a: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Likelihood </a:t>
            </a:r>
            <a:r>
              <a:rPr lang="en-GB" sz="2000" dirty="0" smtClean="0">
                <a:solidFill>
                  <a:srgbClr val="000000"/>
                </a:solidFill>
                <a:cs typeface="Times New Roman" pitchFamily="18" charset="0"/>
              </a:rPr>
              <a:t>Weighting</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Case </a:t>
            </a:r>
            <a:r>
              <a:rPr lang="en-GB" dirty="0">
                <a:solidFill>
                  <a:srgbClr val="000000"/>
                </a:solidFill>
                <a:cs typeface="Times New Roman" pitchFamily="18" charset="0"/>
              </a:rPr>
              <a:t>study from the Andes project</a:t>
            </a:r>
          </a:p>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a:p>
            <a:pPr marL="741363" lvl="1" indent="-284163">
              <a:lnSpc>
                <a:spcPct val="60000"/>
              </a:lnSpc>
              <a:spcBef>
                <a:spcPts val="500"/>
              </a:spcBef>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3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Grp="1" noChangeArrowheads="1"/>
          </p:cNvSpPr>
          <p:nvPr>
            <p:ph type="title"/>
          </p:nvPr>
        </p:nvSpPr>
        <p:spPr>
          <a:xfrm>
            <a:off x="609600" y="115888"/>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Recap: Forward </a:t>
            </a:r>
            <a:r>
              <a:rPr lang="en-GB" dirty="0"/>
              <a:t>Sampling</a:t>
            </a:r>
          </a:p>
        </p:txBody>
      </p:sp>
      <p:sp>
        <p:nvSpPr>
          <p:cNvPr id="39938" name="Rectangle 2"/>
          <p:cNvSpPr>
            <a:spLocks noChangeArrowheads="1"/>
          </p:cNvSpPr>
          <p:nvPr/>
        </p:nvSpPr>
        <p:spPr bwMode="auto">
          <a:xfrm>
            <a:off x="0" y="785794"/>
            <a:ext cx="8642350" cy="841375"/>
          </a:xfrm>
          <a:prstGeom prst="rect">
            <a:avLst/>
          </a:prstGeom>
          <a:noFill/>
          <a:ln w="9525">
            <a:noFill/>
            <a:round/>
            <a:headEnd/>
            <a:tailEnd/>
          </a:ln>
          <a:effectLst/>
        </p:spPr>
        <p:txBody>
          <a:bodyPr lIns="90000" tIns="46800" rIns="90000" bIns="46800"/>
          <a:lstStyle/>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a:solidFill>
                  <a:srgbClr val="000000"/>
                </a:solidFill>
              </a:rPr>
              <a:t>In a BN </a:t>
            </a:r>
          </a:p>
          <a:p>
            <a:pPr lvl="1">
              <a:lnSpc>
                <a:spcPct val="100000"/>
              </a:lnSpc>
              <a:spcBef>
                <a:spcPts val="5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rPr>
              <a:t> we can order parents before children (topological order) and</a:t>
            </a:r>
          </a:p>
          <a:p>
            <a:pPr lvl="1">
              <a:lnSpc>
                <a:spcPct val="100000"/>
              </a:lnSpc>
              <a:spcBef>
                <a:spcPts val="5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rPr>
              <a:t> we have </a:t>
            </a:r>
            <a:r>
              <a:rPr lang="en-GB" sz="2000" dirty="0" err="1">
                <a:solidFill>
                  <a:srgbClr val="000000"/>
                </a:solidFill>
              </a:rPr>
              <a:t>CPTs</a:t>
            </a:r>
            <a:r>
              <a:rPr lang="en-GB" sz="2000" dirty="0">
                <a:solidFill>
                  <a:srgbClr val="000000"/>
                </a:solidFill>
              </a:rPr>
              <a:t> available.</a:t>
            </a:r>
          </a:p>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rPr>
              <a:t> </a:t>
            </a:r>
            <a:r>
              <a:rPr lang="en-GB" dirty="0">
                <a:solidFill>
                  <a:srgbClr val="000000"/>
                </a:solidFill>
              </a:rPr>
              <a:t>If no variables are instantiated (i.e., there is no evidence), this allows a simple algorithm: </a:t>
            </a:r>
            <a:r>
              <a:rPr lang="en-GB" i="1" dirty="0">
                <a:solidFill>
                  <a:srgbClr val="000000"/>
                </a:solidFill>
              </a:rPr>
              <a:t>forward </a:t>
            </a:r>
            <a:r>
              <a:rPr lang="en-GB" i="1" dirty="0" smtClean="0">
                <a:solidFill>
                  <a:srgbClr val="000000"/>
                </a:solidFill>
              </a:rPr>
              <a:t>sampling.</a:t>
            </a:r>
          </a:p>
          <a:p>
            <a:pPr marL="798513" lvl="1" indent="-341313">
              <a:lnSpc>
                <a:spcPct val="100000"/>
              </a:lnSpc>
              <a:spcBef>
                <a:spcPts val="500"/>
              </a:spcBef>
              <a:buFont typeface="Arial" pitchFamily="34" charset="0"/>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smtClean="0">
                <a:solidFill>
                  <a:srgbClr val="000000"/>
                </a:solidFill>
              </a:rPr>
              <a:t>Just </a:t>
            </a:r>
            <a:r>
              <a:rPr lang="en-GB" sz="2000" dirty="0">
                <a:solidFill>
                  <a:srgbClr val="000000"/>
                </a:solidFill>
              </a:rPr>
              <a:t>sample variables in some fixed topological order, using the previously sampled values of the parents to select the correct distribution to sample from.</a:t>
            </a:r>
          </a:p>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p:txBody>
      </p:sp>
      <p:pic>
        <p:nvPicPr>
          <p:cNvPr id="39939" name="Picture 3"/>
          <p:cNvPicPr>
            <a:picLocks noChangeAspect="1" noChangeArrowheads="1"/>
          </p:cNvPicPr>
          <p:nvPr/>
        </p:nvPicPr>
        <p:blipFill>
          <a:blip r:embed="rId3" cstate="print"/>
          <a:srcRect/>
          <a:stretch>
            <a:fillRect/>
          </a:stretch>
        </p:blipFill>
        <p:spPr bwMode="auto">
          <a:xfrm>
            <a:off x="179388" y="3678238"/>
            <a:ext cx="8672512" cy="3179762"/>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399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Grp="1" noChangeArrowheads="1"/>
          </p:cNvSpPr>
          <p:nvPr>
            <p:ph type="title"/>
          </p:nvPr>
        </p:nvSpPr>
        <p:spPr>
          <a:xfrm>
            <a:off x="609600" y="115888"/>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Recap: Forward </a:t>
            </a:r>
            <a:r>
              <a:rPr lang="en-GB" dirty="0"/>
              <a:t>Sampling</a:t>
            </a:r>
          </a:p>
        </p:txBody>
      </p:sp>
      <p:sp>
        <p:nvSpPr>
          <p:cNvPr id="39938" name="Rectangle 2"/>
          <p:cNvSpPr>
            <a:spLocks noChangeArrowheads="1"/>
          </p:cNvSpPr>
          <p:nvPr/>
        </p:nvSpPr>
        <p:spPr bwMode="auto">
          <a:xfrm>
            <a:off x="0" y="785794"/>
            <a:ext cx="8642350" cy="841375"/>
          </a:xfrm>
          <a:prstGeom prst="rect">
            <a:avLst/>
          </a:prstGeom>
          <a:noFill/>
          <a:ln w="9525">
            <a:noFill/>
            <a:round/>
            <a:headEnd/>
            <a:tailEnd/>
          </a:ln>
          <a:effectLst/>
        </p:spPr>
        <p:txBody>
          <a:bodyPr lIns="90000" tIns="46800" rIns="90000" bIns="46800"/>
          <a:lstStyle/>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rPr>
              <a:t>We showed that we can obtain an estimate for the probability of any event </a:t>
            </a:r>
            <a:r>
              <a:rPr lang="en-GB" i="1" dirty="0" smtClean="0">
                <a:solidFill>
                  <a:srgbClr val="000000"/>
                </a:solidFill>
              </a:rPr>
              <a:t>P(x</a:t>
            </a:r>
            <a:r>
              <a:rPr lang="en-GB" i="1" baseline="-25000" dirty="0" smtClean="0">
                <a:solidFill>
                  <a:srgbClr val="000000"/>
                </a:solidFill>
              </a:rPr>
              <a:t>1</a:t>
            </a:r>
            <a:r>
              <a:rPr lang="en-GB" i="1" dirty="0" smtClean="0">
                <a:solidFill>
                  <a:srgbClr val="000000"/>
                </a:solidFill>
              </a:rPr>
              <a:t>,….,</a:t>
            </a:r>
            <a:r>
              <a:rPr lang="en-GB" i="1" dirty="0" err="1" smtClean="0">
                <a:solidFill>
                  <a:srgbClr val="000000"/>
                </a:solidFill>
              </a:rPr>
              <a:t>x</a:t>
            </a:r>
            <a:r>
              <a:rPr lang="en-GB" i="1" baseline="-25000" dirty="0" err="1" smtClean="0">
                <a:solidFill>
                  <a:srgbClr val="000000"/>
                </a:solidFill>
              </a:rPr>
              <a:t>m</a:t>
            </a:r>
            <a:r>
              <a:rPr lang="en-GB" i="1" dirty="0" smtClean="0">
                <a:solidFill>
                  <a:srgbClr val="000000"/>
                </a:solidFill>
              </a:rPr>
              <a:t>) with m ≤ n  as</a:t>
            </a:r>
          </a:p>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i="1" dirty="0" smtClean="0">
              <a:solidFill>
                <a:srgbClr val="000000"/>
              </a:solidFill>
            </a:endParaRPr>
          </a:p>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dirty="0" smtClean="0">
              <a:solidFill>
                <a:srgbClr val="000000"/>
              </a:solidFill>
            </a:endParaRPr>
          </a:p>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rPr>
              <a:t>Because for the Law of Large Numbers, we have</a:t>
            </a:r>
          </a:p>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dirty="0" smtClean="0">
              <a:solidFill>
                <a:srgbClr val="000000"/>
              </a:solidFill>
            </a:endParaRPr>
          </a:p>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dirty="0" smtClean="0">
              <a:solidFill>
                <a:srgbClr val="000000"/>
              </a:solidFill>
            </a:endParaRPr>
          </a:p>
          <a:p>
            <a:pPr marL="341313" indent="-341313">
              <a:lnSpc>
                <a:spcPct val="100000"/>
              </a:lnSpc>
              <a:spcBef>
                <a:spcPts val="500"/>
              </a:spcBef>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dirty="0" smtClean="0">
              <a:solidFill>
                <a:srgbClr val="000000"/>
              </a:solidFill>
            </a:endParaRPr>
          </a:p>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dirty="0">
              <a:solidFill>
                <a:srgbClr val="000000"/>
              </a:solidFill>
            </a:endParaRPr>
          </a:p>
          <a:p>
            <a:pPr marL="341313" indent="-341313">
              <a:lnSpc>
                <a:spcPct val="100000"/>
              </a:lnSpc>
              <a:spcBef>
                <a:spcPts val="500"/>
              </a:spcBef>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p:txBody>
      </p:sp>
      <p:graphicFrame>
        <p:nvGraphicFramePr>
          <p:cNvPr id="203779" name="Object 3"/>
          <p:cNvGraphicFramePr>
            <a:graphicFrameLocks noChangeAspect="1"/>
          </p:cNvGraphicFramePr>
          <p:nvPr/>
        </p:nvGraphicFramePr>
        <p:xfrm>
          <a:off x="1357290" y="3143248"/>
          <a:ext cx="5341937" cy="501650"/>
        </p:xfrm>
        <a:graphic>
          <a:graphicData uri="http://schemas.openxmlformats.org/presentationml/2006/ole">
            <p:oleObj spid="_x0000_s202754" name="Equation" r:id="rId4" imgW="2984400" imgH="279360" progId="Equation.3">
              <p:embed/>
            </p:oleObj>
          </a:graphicData>
        </a:graphic>
      </p:graphicFrame>
      <p:graphicFrame>
        <p:nvGraphicFramePr>
          <p:cNvPr id="203780" name="Object 4"/>
          <p:cNvGraphicFramePr>
            <a:graphicFrameLocks noChangeAspect="1"/>
          </p:cNvGraphicFramePr>
          <p:nvPr/>
        </p:nvGraphicFramePr>
        <p:xfrm>
          <a:off x="3571868" y="1928802"/>
          <a:ext cx="1909762" cy="411162"/>
        </p:xfrm>
        <a:graphic>
          <a:graphicData uri="http://schemas.openxmlformats.org/presentationml/2006/ole">
            <p:oleObj spid="_x0000_s202755" name="Equation" r:id="rId5" imgW="1066680" imgH="228600" progId="Equation.3">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37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37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4"/>
          <p:cNvSpPr>
            <a:spLocks noChangeArrowheads="1"/>
          </p:cNvSpPr>
          <p:nvPr/>
        </p:nvSpPr>
        <p:spPr bwMode="auto">
          <a:xfrm>
            <a:off x="142844" y="3143248"/>
            <a:ext cx="8496300" cy="358775"/>
          </a:xfrm>
          <a:prstGeom prst="rect">
            <a:avLst/>
          </a:prstGeom>
          <a:solidFill>
            <a:srgbClr val="FFFF00"/>
          </a:solidFill>
          <a:ln w="9525">
            <a:noFill/>
            <a:miter lim="800000"/>
            <a:headEnd/>
            <a:tailEnd/>
          </a:ln>
          <a:effectLst/>
        </p:spPr>
        <p:txBody>
          <a:bodyPr wrap="none" anchor="ctr"/>
          <a:lstStyle/>
          <a:p>
            <a:endParaRPr lang="en-CA"/>
          </a:p>
        </p:txBody>
      </p:sp>
      <p:sp>
        <p:nvSpPr>
          <p:cNvPr id="98306" name="Rectangle 2"/>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Overview</a:t>
            </a:r>
          </a:p>
        </p:txBody>
      </p:sp>
      <p:sp>
        <p:nvSpPr>
          <p:cNvPr id="98307" name="Rectangle 3"/>
          <p:cNvSpPr>
            <a:spLocks noChangeArrowheads="1"/>
          </p:cNvSpPr>
          <p:nvPr/>
        </p:nvSpPr>
        <p:spPr bwMode="auto">
          <a:xfrm>
            <a:off x="323850" y="692150"/>
            <a:ext cx="8458200" cy="3095625"/>
          </a:xfrm>
          <a:prstGeom prst="rect">
            <a:avLst/>
          </a:prstGeom>
          <a:noFill/>
          <a:ln w="9525">
            <a:noFill/>
            <a:round/>
            <a:headEnd/>
            <a:tailEnd/>
          </a:ln>
          <a:effectLst/>
        </p:spPr>
        <p:txBody>
          <a:bodyPr lIns="90000" tIns="46800" rIns="90000" bIns="46800"/>
          <a:lstStyle/>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rPr>
              <a:t>Sampling </a:t>
            </a:r>
            <a:r>
              <a:rPr lang="en-GB" dirty="0">
                <a:solidFill>
                  <a:srgbClr val="000000"/>
                </a:solidFill>
              </a:rPr>
              <a:t>algorithms: background</a:t>
            </a:r>
          </a:p>
          <a:p>
            <a:pPr marL="741363" lvl="1" indent="-284163">
              <a:lnSpc>
                <a:spcPct val="100000"/>
              </a:lnSpc>
              <a:spcBef>
                <a:spcPts val="6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rPr>
              <a:t>What is sampling </a:t>
            </a:r>
            <a:endParaRPr lang="en-GB" sz="2000" dirty="0" smtClean="0">
              <a:solidFill>
                <a:srgbClr val="000000"/>
              </a:solidFill>
            </a:endParaRPr>
          </a:p>
          <a:p>
            <a:pPr marL="741363" lvl="1" indent="-284163">
              <a:lnSpc>
                <a:spcPct val="100000"/>
              </a:lnSpc>
              <a:spcBef>
                <a:spcPts val="6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smtClean="0">
                <a:solidFill>
                  <a:srgbClr val="000000"/>
                </a:solidFill>
              </a:rPr>
              <a:t>How </a:t>
            </a:r>
            <a:r>
              <a:rPr lang="en-GB" sz="2000" dirty="0">
                <a:solidFill>
                  <a:srgbClr val="000000"/>
                </a:solidFill>
              </a:rPr>
              <a:t>to do </a:t>
            </a:r>
            <a:r>
              <a:rPr lang="en-GB" sz="2000" dirty="0" smtClean="0">
                <a:solidFill>
                  <a:srgbClr val="000000"/>
                </a:solidFill>
              </a:rPr>
              <a:t>it: generating </a:t>
            </a:r>
            <a:r>
              <a:rPr lang="en-GB" sz="2000" dirty="0">
                <a:solidFill>
                  <a:srgbClr val="000000"/>
                </a:solidFill>
              </a:rPr>
              <a:t>samples from a </a:t>
            </a:r>
            <a:r>
              <a:rPr lang="en-GB" sz="2000" dirty="0" smtClean="0">
                <a:solidFill>
                  <a:srgbClr val="000000"/>
                </a:solidFill>
              </a:rPr>
              <a:t>distribution</a:t>
            </a:r>
            <a:endParaRPr lang="en-GB" sz="2000" dirty="0">
              <a:solidFill>
                <a:srgbClr val="000000"/>
              </a:solidFill>
            </a:endParaRP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a:solidFill>
                  <a:srgbClr val="000000"/>
                </a:solidFill>
                <a:cs typeface="Times New Roman" pitchFamily="18" charset="0"/>
              </a:rPr>
              <a:t>Sampling in Bayesian networks</a:t>
            </a: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Forward </a:t>
            </a:r>
            <a:r>
              <a:rPr lang="en-GB" sz="2000" dirty="0" smtClean="0">
                <a:solidFill>
                  <a:srgbClr val="000000"/>
                </a:solidFill>
                <a:cs typeface="Times New Roman" pitchFamily="18" charset="0"/>
              </a:rPr>
              <a:t>sampling</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Why does sampling work</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Two more sampling algorithms</a:t>
            </a:r>
            <a:endParaRPr lang="en-GB" dirty="0">
              <a:solidFill>
                <a:srgbClr val="000000"/>
              </a:solidFill>
              <a:cs typeface="Times New Roman" pitchFamily="18" charset="0"/>
            </a:endParaRP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Rejection Sampling</a:t>
            </a: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Likelihood </a:t>
            </a:r>
            <a:r>
              <a:rPr lang="en-GB" sz="2000" dirty="0" smtClean="0">
                <a:solidFill>
                  <a:srgbClr val="000000"/>
                </a:solidFill>
                <a:cs typeface="Times New Roman" pitchFamily="18" charset="0"/>
              </a:rPr>
              <a:t>Weighting</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Case </a:t>
            </a:r>
            <a:r>
              <a:rPr lang="en-GB" dirty="0">
                <a:solidFill>
                  <a:srgbClr val="000000"/>
                </a:solidFill>
                <a:cs typeface="Times New Roman" pitchFamily="18" charset="0"/>
              </a:rPr>
              <a:t>study from the Andes project</a:t>
            </a:r>
          </a:p>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a:p>
            <a:pPr marL="741363" lvl="1" indent="-284163">
              <a:lnSpc>
                <a:spcPct val="60000"/>
              </a:lnSpc>
              <a:spcBef>
                <a:spcPts val="500"/>
              </a:spcBef>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3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Sampling: why does it work?</a:t>
            </a:r>
          </a:p>
        </p:txBody>
      </p:sp>
      <p:sp>
        <p:nvSpPr>
          <p:cNvPr id="29698" name="Rectangle 2"/>
          <p:cNvSpPr>
            <a:spLocks noGrp="1" noChangeArrowheads="1"/>
          </p:cNvSpPr>
          <p:nvPr>
            <p:ph type="body" idx="1"/>
          </p:nvPr>
        </p:nvSpPr>
        <p:spPr>
          <a:xfrm>
            <a:off x="285720" y="928670"/>
            <a:ext cx="8458200" cy="5154613"/>
          </a:xfrm>
          <a:ln/>
        </p:spPr>
        <p:txBody>
          <a:bodyPr/>
          <a:lstStyle/>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Because of the </a:t>
            </a:r>
            <a:r>
              <a:rPr lang="en-GB" b="1" i="1" dirty="0" smtClean="0">
                <a:solidFill>
                  <a:srgbClr val="3333CC"/>
                </a:solidFill>
              </a:rPr>
              <a:t>Law </a:t>
            </a:r>
            <a:r>
              <a:rPr lang="en-GB" b="1" i="1" dirty="0">
                <a:solidFill>
                  <a:srgbClr val="3333CC"/>
                </a:solidFill>
              </a:rPr>
              <a:t>of </a:t>
            </a:r>
            <a:r>
              <a:rPr lang="en-GB" b="1" i="1" dirty="0" smtClean="0">
                <a:solidFill>
                  <a:srgbClr val="3333CC"/>
                </a:solidFill>
              </a:rPr>
              <a:t>Large Numbers (LLN)</a:t>
            </a:r>
            <a:endParaRPr lang="en-GB" b="1" i="1" dirty="0">
              <a:solidFill>
                <a:srgbClr val="3333CC"/>
              </a:solidFill>
            </a:endParaRPr>
          </a:p>
          <a:p>
            <a:pPr>
              <a:lnSpc>
                <a:spcPct val="50000"/>
              </a:lnSpc>
              <a:buClr>
                <a:srgbClr val="3333CC"/>
              </a:buCl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b="1" i="1" dirty="0">
              <a:solidFill>
                <a:srgbClr val="3333CC"/>
              </a:solidFill>
            </a:endParaRPr>
          </a:p>
          <a:p>
            <a:pPr lvl="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Theorem in probability that describes the long-term stability of a random variable. </a:t>
            </a:r>
          </a:p>
          <a:p>
            <a:pPr lvl="1">
              <a:lnSpc>
                <a:spcPct val="50000"/>
              </a:lnSpc>
              <a:buFont typeface="Times New Roman"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CA" dirty="0" smtClean="0">
                <a:solidFill>
                  <a:srgbClr val="CC0099"/>
                </a:solidFill>
              </a:rPr>
              <a:t>Given repeated, independent trials with the same probability </a:t>
            </a:r>
            <a:r>
              <a:rPr lang="en-CA" i="1" dirty="0" smtClean="0">
                <a:solidFill>
                  <a:srgbClr val="CC0099"/>
                </a:solidFill>
              </a:rPr>
              <a:t>p</a:t>
            </a:r>
            <a:r>
              <a:rPr lang="en-CA" dirty="0" smtClean="0">
                <a:solidFill>
                  <a:srgbClr val="CC0099"/>
                </a:solidFill>
              </a:rPr>
              <a:t> of success in each trial, </a:t>
            </a:r>
          </a:p>
          <a:p>
            <a:pPr lvl="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CA" dirty="0" smtClean="0">
                <a:solidFill>
                  <a:srgbClr val="CC0099"/>
                </a:solidFill>
              </a:rPr>
              <a:t>the percentage of successes approaches </a:t>
            </a:r>
            <a:r>
              <a:rPr lang="en-CA" i="1" dirty="0" smtClean="0">
                <a:solidFill>
                  <a:srgbClr val="CC0099"/>
                </a:solidFill>
              </a:rPr>
              <a:t>p</a:t>
            </a:r>
            <a:r>
              <a:rPr lang="en-CA" dirty="0" smtClean="0">
                <a:solidFill>
                  <a:srgbClr val="CC0099"/>
                </a:solidFill>
              </a:rPr>
              <a:t> as the number of trials approaches ∞</a:t>
            </a:r>
          </a:p>
          <a:p>
            <a:pPr lvl="1">
              <a:lnSpc>
                <a:spcPct val="100000"/>
              </a:lnSpc>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solidFill>
                <a:srgbClr val="CC0099"/>
              </a:solidFill>
            </a:endParaRP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Example: tossing a coin a large number of times, where the probability of heads on any toss is </a:t>
            </a:r>
            <a:r>
              <a:rPr lang="en-GB" i="1" dirty="0"/>
              <a:t>p</a:t>
            </a:r>
            <a:r>
              <a:rPr lang="en-GB" dirty="0"/>
              <a:t>.</a:t>
            </a:r>
          </a:p>
          <a:p>
            <a:pPr>
              <a:lnSpc>
                <a:spcPct val="6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a:p>
            <a:pPr lvl="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Let </a:t>
            </a:r>
            <a:r>
              <a:rPr lang="en-GB" dirty="0" err="1"/>
              <a:t>S</a:t>
            </a:r>
            <a:r>
              <a:rPr lang="en-GB" baseline="-25000" dirty="0" err="1"/>
              <a:t>n</a:t>
            </a:r>
            <a:r>
              <a:rPr lang="en-GB" dirty="0"/>
              <a:t> be the number of heads that come up after </a:t>
            </a:r>
            <a:r>
              <a:rPr lang="en-GB" i="1" dirty="0"/>
              <a:t>n</a:t>
            </a:r>
            <a:r>
              <a:rPr lang="en-GB" dirty="0"/>
              <a:t> tosses.</a:t>
            </a:r>
          </a:p>
          <a:p>
            <a:pPr lvl="1">
              <a:lnSpc>
                <a:spcPct val="100000"/>
              </a:lnSpc>
              <a:buFont typeface="Times New Roman"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a:p>
            <a:pPr>
              <a:lnSpc>
                <a:spcPct val="10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29698">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29698">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9698">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969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29698">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additive="repl">
                                        <p:cTn id="22" dur="1" fill="hold">
                                          <p:stCondLst>
                                            <p:cond delay="0"/>
                                          </p:stCondLst>
                                        </p:cTn>
                                        <p:tgtEl>
                                          <p:spTgt spid="2969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Simulating Coin Tosses</a:t>
            </a:r>
          </a:p>
        </p:txBody>
      </p:sp>
      <p:sp>
        <p:nvSpPr>
          <p:cNvPr id="30722" name="Rectangle 2"/>
          <p:cNvSpPr>
            <a:spLocks noGrp="1" noChangeArrowheads="1"/>
          </p:cNvSpPr>
          <p:nvPr>
            <p:ph type="body" idx="1"/>
          </p:nvPr>
        </p:nvSpPr>
        <p:spPr>
          <a:xfrm>
            <a:off x="304800" y="1219200"/>
            <a:ext cx="8458200" cy="4495800"/>
          </a:xfrm>
          <a:ln/>
        </p:spPr>
        <p:txBody>
          <a:bodyPr/>
          <a:lstStyle/>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Here’s a graph of </a:t>
            </a:r>
            <a:r>
              <a:rPr lang="en-GB" i="1"/>
              <a:t>S</a:t>
            </a:r>
            <a:r>
              <a:rPr lang="en-GB" i="1" baseline="-25000"/>
              <a:t>n</a:t>
            </a:r>
            <a:r>
              <a:rPr lang="en-GB" i="1"/>
              <a:t>/n</a:t>
            </a:r>
            <a:r>
              <a:rPr lang="en-GB"/>
              <a:t> against </a:t>
            </a:r>
            <a:r>
              <a:rPr lang="en-GB" i="1"/>
              <a:t>p</a:t>
            </a:r>
            <a:r>
              <a:rPr lang="en-GB"/>
              <a:t> for three different sequences of simulated coin tosses, each of length 200.</a:t>
            </a: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Remember that P(head) = 0.5</a:t>
            </a:r>
          </a:p>
          <a:p>
            <a:pPr>
              <a:lnSpc>
                <a:spcPct val="10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p>
        </p:txBody>
      </p:sp>
      <p:pic>
        <p:nvPicPr>
          <p:cNvPr id="30723" name="Picture 3"/>
          <p:cNvPicPr>
            <a:picLocks noChangeAspect="1" noChangeArrowheads="1"/>
          </p:cNvPicPr>
          <p:nvPr/>
        </p:nvPicPr>
        <p:blipFill>
          <a:blip r:embed="rId3" cstate="print"/>
          <a:srcRect/>
          <a:stretch>
            <a:fillRect/>
          </a:stretch>
        </p:blipFill>
        <p:spPr bwMode="auto">
          <a:xfrm>
            <a:off x="214282" y="2857496"/>
            <a:ext cx="8604250" cy="3151188"/>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Simulating Tosses with a Bias Coin</a:t>
            </a:r>
          </a:p>
        </p:txBody>
      </p:sp>
      <p:sp>
        <p:nvSpPr>
          <p:cNvPr id="31746" name="Rectangle 2"/>
          <p:cNvSpPr>
            <a:spLocks noGrp="1" noChangeArrowheads="1"/>
          </p:cNvSpPr>
          <p:nvPr>
            <p:ph type="body" idx="1"/>
          </p:nvPr>
        </p:nvSpPr>
        <p:spPr>
          <a:xfrm>
            <a:off x="304800" y="1219200"/>
            <a:ext cx="8458200" cy="4495800"/>
          </a:xfrm>
          <a:ln/>
        </p:spPr>
        <p:txBody>
          <a:bodyPr/>
          <a:lstStyle/>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Let's change P(head) = 0.8</a:t>
            </a:r>
          </a:p>
        </p:txBody>
      </p:sp>
      <p:pic>
        <p:nvPicPr>
          <p:cNvPr id="31747" name="Picture 3"/>
          <p:cNvPicPr>
            <a:picLocks noChangeAspect="1" noChangeArrowheads="1"/>
          </p:cNvPicPr>
          <p:nvPr/>
        </p:nvPicPr>
        <p:blipFill>
          <a:blip r:embed="rId3" cstate="print"/>
          <a:srcRect/>
          <a:stretch>
            <a:fillRect/>
          </a:stretch>
        </p:blipFill>
        <p:spPr bwMode="auto">
          <a:xfrm>
            <a:off x="539750" y="2060575"/>
            <a:ext cx="7762875" cy="3514725"/>
          </a:xfrm>
          <a:prstGeom prst="rect">
            <a:avLst/>
          </a:prstGeom>
          <a:noFill/>
          <a:ln w="9525">
            <a:noFill/>
            <a:round/>
            <a:headEnd/>
            <a:tailEnd/>
          </a:ln>
          <a:effectLst/>
        </p:spPr>
      </p:pic>
      <p:sp>
        <p:nvSpPr>
          <p:cNvPr id="31748" name="Rectangle 4"/>
          <p:cNvSpPr>
            <a:spLocks noChangeArrowheads="1"/>
          </p:cNvSpPr>
          <p:nvPr/>
        </p:nvSpPr>
        <p:spPr bwMode="auto">
          <a:xfrm>
            <a:off x="534988" y="5589588"/>
            <a:ext cx="6491287" cy="460375"/>
          </a:xfrm>
          <a:prstGeom prst="rect">
            <a:avLst/>
          </a:prstGeom>
          <a:noFill/>
          <a:ln w="9525">
            <a:noFill/>
            <a:round/>
            <a:headEnd/>
            <a:tailEnd/>
          </a:ln>
          <a:effectLst/>
        </p:spPr>
        <p:txBody>
          <a:bodyPr wrap="none" lIns="90000" tIns="46800" rIns="90000" bIns="46800">
            <a:sp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solidFill>
                  <a:srgbClr val="000000"/>
                </a:solidFill>
              </a:rPr>
              <a:t>http://socr.ucla.edu/htmls/SOCR_Experiments.html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Simulating Coin Tosses</a:t>
            </a:r>
          </a:p>
        </p:txBody>
      </p:sp>
      <p:sp>
        <p:nvSpPr>
          <p:cNvPr id="32770" name="Rectangle 2"/>
          <p:cNvSpPr>
            <a:spLocks noGrp="1" noChangeArrowheads="1"/>
          </p:cNvSpPr>
          <p:nvPr>
            <p:ph type="body" idx="1"/>
          </p:nvPr>
        </p:nvSpPr>
        <p:spPr>
          <a:xfrm>
            <a:off x="304800" y="1219200"/>
            <a:ext cx="8458200" cy="4495800"/>
          </a:xfrm>
          <a:ln/>
        </p:spPr>
        <p:txBody>
          <a:bodyPr/>
          <a:lstStyle/>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http://socr.ucla.edu/htmls/SOCR_Experiments.html </a:t>
            </a:r>
            <a:endParaRPr lang="en-GB" dirty="0" smtClean="0"/>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You can run simulations with different values of </a:t>
            </a:r>
            <a:r>
              <a:rPr lang="en-GB" i="1" dirty="0"/>
              <a:t>P(head)</a:t>
            </a:r>
            <a:r>
              <a:rPr lang="en-GB" dirty="0"/>
              <a:t> and number of samples, and see the graph of </a:t>
            </a:r>
            <a:r>
              <a:rPr lang="en-GB" dirty="0" err="1" smtClean="0"/>
              <a:t>of</a:t>
            </a:r>
            <a:r>
              <a:rPr lang="en-GB" dirty="0" smtClean="0"/>
              <a:t> </a:t>
            </a:r>
            <a:r>
              <a:rPr lang="en-GB" i="1" dirty="0" err="1"/>
              <a:t>S</a:t>
            </a:r>
            <a:r>
              <a:rPr lang="en-GB" i="1" baseline="-25000" dirty="0" err="1"/>
              <a:t>n</a:t>
            </a:r>
            <a:r>
              <a:rPr lang="en-GB" i="1" dirty="0"/>
              <a:t>/n</a:t>
            </a:r>
            <a:r>
              <a:rPr lang="en-GB" dirty="0"/>
              <a:t> against </a:t>
            </a:r>
            <a:r>
              <a:rPr lang="en-GB" dirty="0" smtClean="0"/>
              <a:t>p </a:t>
            </a:r>
            <a:endParaRPr lang="en-GB" dirty="0"/>
          </a:p>
          <a:p>
            <a:pPr lvl="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Select “Coin Toss LLN Experiment” under </a:t>
            </a:r>
            <a:r>
              <a:rPr lang="en-GB" dirty="0" smtClean="0"/>
              <a:t>“Simulations and Experiments</a:t>
            </a:r>
            <a:r>
              <a:rPr lang="en-GB" dirty="0"/>
              <a:t>”</a:t>
            </a:r>
          </a:p>
          <a:p>
            <a:pPr>
              <a:lnSpc>
                <a:spcPct val="10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Sampling: why does it work?</a:t>
            </a:r>
          </a:p>
        </p:txBody>
      </p:sp>
      <p:sp>
        <p:nvSpPr>
          <p:cNvPr id="33794" name="Rectangle 2"/>
          <p:cNvSpPr>
            <a:spLocks noGrp="1" noChangeArrowheads="1"/>
          </p:cNvSpPr>
          <p:nvPr>
            <p:ph type="body" idx="1"/>
          </p:nvPr>
        </p:nvSpPr>
        <p:spPr>
          <a:xfrm>
            <a:off x="304800" y="1219200"/>
            <a:ext cx="8458200" cy="4495800"/>
          </a:xfrm>
          <a:ln/>
        </p:spPr>
        <p:txBody>
          <a:bodyPr/>
          <a:lstStyle/>
          <a:p>
            <a:pPr>
              <a:lnSpc>
                <a:spcPct val="100000"/>
              </a:lnSpc>
              <a:spcBef>
                <a:spcPts val="19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LLN is important because it "guarantees" stable long-term results for random events. </a:t>
            </a:r>
          </a:p>
          <a:p>
            <a:pPr>
              <a:lnSpc>
                <a:spcPct val="100000"/>
              </a:lnSpc>
              <a:spcBef>
                <a:spcPts val="19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However, it is important to remember that the LLN only applies (as the name indicates) when a large number of observations are considered. </a:t>
            </a:r>
          </a:p>
          <a:p>
            <a:pPr>
              <a:lnSpc>
                <a:spcPct val="100000"/>
              </a:lnSpc>
              <a:spcBef>
                <a:spcPts val="19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There is no principle </a:t>
            </a:r>
            <a:r>
              <a:rPr lang="en-GB" dirty="0" smtClean="0"/>
              <a:t>ensuring that </a:t>
            </a:r>
            <a:r>
              <a:rPr lang="en-GB" dirty="0"/>
              <a:t>a small number of observations will converge to the expected value or that a streak of one value will immediately be "balanced" by the others. </a:t>
            </a:r>
          </a:p>
          <a:p>
            <a:pPr>
              <a:lnSpc>
                <a:spcPct val="100000"/>
              </a:lnSpc>
              <a:spcBef>
                <a:spcPts val="19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But how many samples are enough?</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Hoeffding’s</a:t>
            </a:r>
            <a:r>
              <a:rPr lang="en-GB" dirty="0"/>
              <a:t> inequality</a:t>
            </a:r>
          </a:p>
        </p:txBody>
      </p:sp>
      <p:sp>
        <p:nvSpPr>
          <p:cNvPr id="34819" name="Rectangle 3"/>
          <p:cNvSpPr>
            <a:spLocks noChangeArrowheads="1"/>
          </p:cNvSpPr>
          <p:nvPr/>
        </p:nvSpPr>
        <p:spPr bwMode="auto">
          <a:xfrm>
            <a:off x="285720" y="857232"/>
            <a:ext cx="8458200" cy="647700"/>
          </a:xfrm>
          <a:prstGeom prst="rect">
            <a:avLst/>
          </a:prstGeom>
          <a:noFill/>
          <a:ln w="9525">
            <a:noFill/>
            <a:round/>
            <a:headEnd/>
            <a:tailEnd/>
          </a:ln>
          <a:effectLst/>
        </p:spPr>
        <p:txBody>
          <a:bodyPr lIns="90000" tIns="46800" rIns="90000" bIns="46800"/>
          <a:lstStyle/>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rPr>
              <a:t>Suppose </a:t>
            </a:r>
            <a:r>
              <a:rPr lang="en-GB" sz="2000" i="1" dirty="0">
                <a:solidFill>
                  <a:srgbClr val="000000"/>
                </a:solidFill>
              </a:rPr>
              <a:t>p</a:t>
            </a:r>
            <a:r>
              <a:rPr lang="en-GB" sz="2000" dirty="0">
                <a:solidFill>
                  <a:srgbClr val="000000"/>
                </a:solidFill>
              </a:rPr>
              <a:t> is the true probability and </a:t>
            </a:r>
            <a:r>
              <a:rPr lang="en-GB" sz="2000" i="1" dirty="0">
                <a:solidFill>
                  <a:srgbClr val="000000"/>
                </a:solidFill>
              </a:rPr>
              <a:t>s</a:t>
            </a:r>
            <a:r>
              <a:rPr lang="en-GB" sz="2000" dirty="0">
                <a:solidFill>
                  <a:srgbClr val="000000"/>
                </a:solidFill>
              </a:rPr>
              <a:t> is the sample average from </a:t>
            </a:r>
            <a:r>
              <a:rPr lang="en-GB" sz="2000" i="1" dirty="0">
                <a:solidFill>
                  <a:srgbClr val="000000"/>
                </a:solidFill>
              </a:rPr>
              <a:t>n</a:t>
            </a:r>
            <a:r>
              <a:rPr lang="en-GB" sz="2000" dirty="0">
                <a:solidFill>
                  <a:srgbClr val="000000"/>
                </a:solidFill>
              </a:rPr>
              <a:t> independent samples. </a:t>
            </a:r>
            <a:endParaRPr lang="en-GB" sz="2000" dirty="0" smtClean="0">
              <a:solidFill>
                <a:srgbClr val="000000"/>
              </a:solidFill>
            </a:endParaRPr>
          </a:p>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smtClean="0">
              <a:solidFill>
                <a:srgbClr val="000000"/>
              </a:solidFill>
            </a:endParaRPr>
          </a:p>
          <a:p>
            <a:pPr marL="341313" lvl="1"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i="1" dirty="0" smtClean="0">
                <a:solidFill>
                  <a:srgbClr val="000000"/>
                </a:solidFill>
              </a:rPr>
              <a:t>p</a:t>
            </a:r>
            <a:r>
              <a:rPr lang="en-GB" sz="2000" dirty="0" smtClean="0">
                <a:solidFill>
                  <a:srgbClr val="000000"/>
                </a:solidFill>
              </a:rPr>
              <a:t> above can be the probability of any event  for random variable </a:t>
            </a:r>
            <a:r>
              <a:rPr lang="en-GB" sz="2000" i="1" dirty="0" smtClean="0">
                <a:solidFill>
                  <a:srgbClr val="000000"/>
                </a:solidFill>
              </a:rPr>
              <a:t>X = {X</a:t>
            </a:r>
            <a:r>
              <a:rPr lang="en-GB" sz="2000" i="1" baseline="-25000" dirty="0" smtClean="0">
                <a:solidFill>
                  <a:srgbClr val="000000"/>
                </a:solidFill>
              </a:rPr>
              <a:t>1</a:t>
            </a:r>
            <a:r>
              <a:rPr lang="en-GB" sz="2000" i="1" dirty="0" smtClean="0">
                <a:solidFill>
                  <a:srgbClr val="000000"/>
                </a:solidFill>
              </a:rPr>
              <a:t>,…</a:t>
            </a:r>
            <a:r>
              <a:rPr lang="en-GB" sz="2000" i="1" dirty="0" err="1" smtClean="0">
                <a:solidFill>
                  <a:srgbClr val="000000"/>
                </a:solidFill>
              </a:rPr>
              <a:t>X</a:t>
            </a:r>
            <a:r>
              <a:rPr lang="en-GB" sz="2000" i="1" baseline="-25000" dirty="0" err="1" smtClean="0">
                <a:solidFill>
                  <a:srgbClr val="000000"/>
                </a:solidFill>
              </a:rPr>
              <a:t>n</a:t>
            </a:r>
            <a:r>
              <a:rPr lang="en-GB" sz="2000" i="1" dirty="0" smtClean="0">
                <a:solidFill>
                  <a:srgbClr val="000000"/>
                </a:solidFill>
              </a:rPr>
              <a:t>} </a:t>
            </a:r>
            <a:r>
              <a:rPr lang="en-GB" sz="2000" dirty="0" smtClean="0">
                <a:solidFill>
                  <a:srgbClr val="000000"/>
                </a:solidFill>
              </a:rPr>
              <a:t>described by a Bayesian network</a:t>
            </a:r>
          </a:p>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smtClean="0">
              <a:solidFill>
                <a:srgbClr val="000000"/>
              </a:solidFill>
            </a:endParaRPr>
          </a:p>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smtClean="0">
              <a:solidFill>
                <a:srgbClr val="000000"/>
              </a:solidFill>
            </a:endParaRPr>
          </a:p>
        </p:txBody>
      </p:sp>
      <p:sp>
        <p:nvSpPr>
          <p:cNvPr id="34820" name="Rectangle 4"/>
          <p:cNvSpPr>
            <a:spLocks noChangeArrowheads="1"/>
          </p:cNvSpPr>
          <p:nvPr/>
        </p:nvSpPr>
        <p:spPr bwMode="auto">
          <a:xfrm>
            <a:off x="285720" y="2786058"/>
            <a:ext cx="8458200" cy="841375"/>
          </a:xfrm>
          <a:prstGeom prst="rect">
            <a:avLst/>
          </a:prstGeom>
          <a:noFill/>
          <a:ln w="9525">
            <a:noFill/>
            <a:round/>
            <a:headEnd/>
            <a:tailEnd/>
          </a:ln>
          <a:effectLst/>
        </p:spPr>
        <p:txBody>
          <a:bodyPr lIns="90000" tIns="46800" rIns="90000" bIns="46800"/>
          <a:lstStyle/>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rPr>
              <a:t>If you want an infinitely small probability of having an error greater than </a:t>
            </a:r>
            <a:r>
              <a:rPr lang="en-GB" sz="2000" i="1" dirty="0">
                <a:solidFill>
                  <a:srgbClr val="000000"/>
                </a:solidFill>
                <a:cs typeface="Times New Roman" pitchFamily="18" charset="0"/>
              </a:rPr>
              <a:t>ε, </a:t>
            </a:r>
            <a:r>
              <a:rPr lang="en-GB" sz="2000" dirty="0">
                <a:solidFill>
                  <a:srgbClr val="000000"/>
                </a:solidFill>
              </a:rPr>
              <a:t> </a:t>
            </a:r>
            <a:r>
              <a:rPr lang="en-GB" sz="2000" dirty="0">
                <a:solidFill>
                  <a:srgbClr val="000000"/>
                </a:solidFill>
                <a:cs typeface="Times New Roman" pitchFamily="18" charset="0"/>
              </a:rPr>
              <a:t>you need infinitely many samples</a:t>
            </a:r>
          </a:p>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But if you settle on something less than infinitely small, let’s say δ, then you just need to </a:t>
            </a:r>
            <a:r>
              <a:rPr lang="en-GB" sz="2000" dirty="0" smtClean="0">
                <a:solidFill>
                  <a:srgbClr val="000000"/>
                </a:solidFill>
                <a:cs typeface="Times New Roman" pitchFamily="18" charset="0"/>
              </a:rPr>
              <a:t>set</a:t>
            </a:r>
          </a:p>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cs typeface="Times New Roman" pitchFamily="18" charset="0"/>
            </a:endParaRPr>
          </a:p>
          <a:p>
            <a:pPr marL="341313" indent="-341313">
              <a:lnSpc>
                <a:spcPct val="100000"/>
              </a:lnSpc>
              <a:spcBef>
                <a:spcPts val="5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smtClean="0">
                <a:solidFill>
                  <a:srgbClr val="000000"/>
                </a:solidFill>
                <a:cs typeface="Times New Roman" pitchFamily="18" charset="0"/>
              </a:rPr>
              <a:t>So </a:t>
            </a:r>
            <a:r>
              <a:rPr lang="en-GB" sz="2000" dirty="0">
                <a:solidFill>
                  <a:srgbClr val="000000"/>
                </a:solidFill>
                <a:cs typeface="Times New Roman" pitchFamily="18" charset="0"/>
              </a:rPr>
              <a:t>you pick </a:t>
            </a:r>
          </a:p>
          <a:p>
            <a:pPr marL="741363" lvl="1" indent="-284163">
              <a:lnSpc>
                <a:spcPct val="100000"/>
              </a:lnSpc>
              <a:spcBef>
                <a:spcPts val="450"/>
              </a:spcBef>
              <a:buFont typeface="Times New Roman" pitchFamily="18" charset="0"/>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1800" dirty="0">
                <a:solidFill>
                  <a:srgbClr val="000000"/>
                </a:solidFill>
                <a:cs typeface="Times New Roman" pitchFamily="18" charset="0"/>
              </a:rPr>
              <a:t>the error </a:t>
            </a:r>
            <a:r>
              <a:rPr lang="en-GB" sz="1800" i="1" dirty="0">
                <a:solidFill>
                  <a:srgbClr val="000000"/>
                </a:solidFill>
                <a:cs typeface="Times New Roman" pitchFamily="18" charset="0"/>
              </a:rPr>
              <a:t>ε</a:t>
            </a:r>
            <a:r>
              <a:rPr lang="en-GB" sz="1800" dirty="0">
                <a:solidFill>
                  <a:srgbClr val="000000"/>
                </a:solidFill>
                <a:cs typeface="Times New Roman" pitchFamily="18" charset="0"/>
              </a:rPr>
              <a:t> you can tolerate, </a:t>
            </a:r>
          </a:p>
          <a:p>
            <a:pPr marL="741363" lvl="1" indent="-284163">
              <a:lnSpc>
                <a:spcPct val="100000"/>
              </a:lnSpc>
              <a:spcBef>
                <a:spcPts val="450"/>
              </a:spcBef>
              <a:buFont typeface="Times New Roman" pitchFamily="18" charset="0"/>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1800" dirty="0">
                <a:solidFill>
                  <a:srgbClr val="000000"/>
                </a:solidFill>
                <a:cs typeface="Times New Roman" pitchFamily="18" charset="0"/>
              </a:rPr>
              <a:t>the frequency </a:t>
            </a:r>
            <a:r>
              <a:rPr lang="en-GB" sz="1800" i="1" dirty="0">
                <a:solidFill>
                  <a:srgbClr val="000000"/>
                </a:solidFill>
                <a:cs typeface="Times New Roman" pitchFamily="18" charset="0"/>
              </a:rPr>
              <a:t>δ</a:t>
            </a:r>
            <a:r>
              <a:rPr lang="en-GB" sz="1800" dirty="0">
                <a:solidFill>
                  <a:srgbClr val="000000"/>
                </a:solidFill>
                <a:cs typeface="Times New Roman" pitchFamily="18" charset="0"/>
              </a:rPr>
              <a:t> with which you can tolerate it</a:t>
            </a:r>
          </a:p>
          <a:p>
            <a:pPr marL="341313" indent="-341313">
              <a:lnSpc>
                <a:spcPct val="100000"/>
              </a:lnSpc>
              <a:spcBef>
                <a:spcPts val="7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 And solve for </a:t>
            </a:r>
            <a:r>
              <a:rPr lang="en-GB" sz="2000" i="1" dirty="0">
                <a:solidFill>
                  <a:srgbClr val="000000"/>
                </a:solidFill>
                <a:cs typeface="Times New Roman" pitchFamily="18" charset="0"/>
              </a:rPr>
              <a:t>n</a:t>
            </a:r>
            <a:r>
              <a:rPr lang="en-GB" sz="2000" dirty="0">
                <a:solidFill>
                  <a:srgbClr val="000000"/>
                </a:solidFill>
                <a:cs typeface="Times New Roman" pitchFamily="18" charset="0"/>
              </a:rPr>
              <a:t>, i.e., the number of samples that can ensure this performance</a:t>
            </a:r>
            <a:r>
              <a:rPr lang="en-GB" sz="2800" dirty="0">
                <a:solidFill>
                  <a:srgbClr val="000000"/>
                </a:solidFill>
                <a:cs typeface="Times New Roman" pitchFamily="18" charset="0"/>
              </a:rPr>
              <a:t> </a:t>
            </a:r>
          </a:p>
        </p:txBody>
      </p:sp>
      <p:pic>
        <p:nvPicPr>
          <p:cNvPr id="34821" name="Picture 5"/>
          <p:cNvPicPr>
            <a:picLocks noChangeAspect="1" noChangeArrowheads="1"/>
          </p:cNvPicPr>
          <p:nvPr/>
        </p:nvPicPr>
        <p:blipFill>
          <a:blip r:embed="rId4" cstate="print"/>
          <a:srcRect/>
          <a:stretch>
            <a:fillRect/>
          </a:stretch>
        </p:blipFill>
        <p:spPr bwMode="auto">
          <a:xfrm>
            <a:off x="3857620" y="5949357"/>
            <a:ext cx="1938343" cy="908643"/>
          </a:xfrm>
          <a:prstGeom prst="rect">
            <a:avLst/>
          </a:prstGeom>
          <a:noFill/>
          <a:ln w="9525">
            <a:noFill/>
            <a:round/>
            <a:headEnd/>
            <a:tailEnd/>
          </a:ln>
          <a:effectLst/>
        </p:spPr>
      </p:pic>
      <p:sp>
        <p:nvSpPr>
          <p:cNvPr id="34822" name="Text Box 6"/>
          <p:cNvSpPr txBox="1">
            <a:spLocks noChangeArrowheads="1"/>
          </p:cNvSpPr>
          <p:nvPr/>
        </p:nvSpPr>
        <p:spPr bwMode="auto">
          <a:xfrm>
            <a:off x="6013450" y="6021388"/>
            <a:ext cx="538163" cy="460375"/>
          </a:xfrm>
          <a:prstGeom prst="rect">
            <a:avLst/>
          </a:prstGeom>
          <a:noFill/>
          <a:ln w="9525">
            <a:noFill/>
            <a:round/>
            <a:headEnd/>
            <a:tailEnd/>
          </a:ln>
          <a:effectLst/>
        </p:spPr>
        <p:txBody>
          <a:bodyPr wrap="none" lIns="90000" tIns="46800" rIns="90000" bIns="46800">
            <a:sp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(1)</a:t>
            </a:r>
            <a:r>
              <a:rPr lang="ar-SA">
                <a:solidFill>
                  <a:srgbClr val="000000"/>
                </a:solidFill>
                <a:cs typeface="Times New Roman" pitchFamily="18" charset="0"/>
              </a:rPr>
              <a:t>‏</a:t>
            </a:r>
            <a:endParaRPr lang="en-GB">
              <a:solidFill>
                <a:srgbClr val="000000"/>
              </a:solidFill>
            </a:endParaRPr>
          </a:p>
        </p:txBody>
      </p:sp>
      <p:graphicFrame>
        <p:nvGraphicFramePr>
          <p:cNvPr id="8" name="Object 7"/>
          <p:cNvGraphicFramePr>
            <a:graphicFrameLocks noChangeAspect="1"/>
          </p:cNvGraphicFramePr>
          <p:nvPr/>
        </p:nvGraphicFramePr>
        <p:xfrm>
          <a:off x="3357554" y="1357298"/>
          <a:ext cx="3171847" cy="571504"/>
        </p:xfrm>
        <a:graphic>
          <a:graphicData uri="http://schemas.openxmlformats.org/presentationml/2006/ole">
            <p:oleObj spid="_x0000_s203778" name="Equation" r:id="rId5" imgW="1409400" imgH="253800" progId="Equation.3">
              <p:embed/>
            </p:oleObj>
          </a:graphicData>
        </a:graphic>
      </p:graphicFrame>
      <p:graphicFrame>
        <p:nvGraphicFramePr>
          <p:cNvPr id="4099" name="Object 3"/>
          <p:cNvGraphicFramePr>
            <a:graphicFrameLocks noChangeAspect="1"/>
          </p:cNvGraphicFramePr>
          <p:nvPr/>
        </p:nvGraphicFramePr>
        <p:xfrm>
          <a:off x="4000496" y="3929066"/>
          <a:ext cx="1571625" cy="514350"/>
        </p:xfrm>
        <a:graphic>
          <a:graphicData uri="http://schemas.openxmlformats.org/presentationml/2006/ole">
            <p:oleObj spid="_x0000_s203779" name="Equation" r:id="rId6" imgW="698400" imgH="228600" progId="Equation.3">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3482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additive="repl">
                                        <p:cTn id="22" dur="1" fill="hold">
                                          <p:stCondLst>
                                            <p:cond delay="0"/>
                                          </p:stCondLst>
                                        </p:cTn>
                                        <p:tgtEl>
                                          <p:spTgt spid="3482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9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fill="hold" nodeType="clickEffect">
                                  <p:stCondLst>
                                    <p:cond delay="0"/>
                                  </p:stCondLst>
                                  <p:childTnLst>
                                    <p:set>
                                      <p:cBhvr additive="repl">
                                        <p:cTn id="30" dur="1" fill="hold">
                                          <p:stCondLst>
                                            <p:cond delay="0"/>
                                          </p:stCondLst>
                                        </p:cTn>
                                        <p:tgtEl>
                                          <p:spTgt spid="34820">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fill="hold" nodeType="clickEffect">
                                  <p:stCondLst>
                                    <p:cond delay="0"/>
                                  </p:stCondLst>
                                  <p:childTnLst>
                                    <p:set>
                                      <p:cBhvr additive="repl">
                                        <p:cTn id="34" dur="1" fill="hold">
                                          <p:stCondLst>
                                            <p:cond delay="0"/>
                                          </p:stCondLst>
                                        </p:cTn>
                                        <p:tgtEl>
                                          <p:spTgt spid="34820">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fill="hold" nodeType="clickEffect">
                                  <p:stCondLst>
                                    <p:cond delay="0"/>
                                  </p:stCondLst>
                                  <p:childTnLst>
                                    <p:set>
                                      <p:cBhvr additive="repl">
                                        <p:cTn id="38" dur="1" fill="hold">
                                          <p:stCondLst>
                                            <p:cond delay="0"/>
                                          </p:stCondLst>
                                        </p:cTn>
                                        <p:tgtEl>
                                          <p:spTgt spid="34820">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fill="hold" nodeType="clickEffect">
                                  <p:stCondLst>
                                    <p:cond delay="0"/>
                                  </p:stCondLst>
                                  <p:childTnLst>
                                    <p:set>
                                      <p:cBhvr additive="repl">
                                        <p:cTn id="42" dur="1" fill="hold">
                                          <p:stCondLst>
                                            <p:cond delay="0"/>
                                          </p:stCondLst>
                                        </p:cTn>
                                        <p:tgtEl>
                                          <p:spTgt spid="34820">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fill="hold" nodeType="clickEffect">
                                  <p:stCondLst>
                                    <p:cond delay="0"/>
                                  </p:stCondLst>
                                  <p:childTnLst>
                                    <p:set>
                                      <p:cBhvr additive="repl">
                                        <p:cTn id="46" dur="1" fill="hold">
                                          <p:stCondLst>
                                            <p:cond delay="0"/>
                                          </p:stCondLst>
                                        </p:cTn>
                                        <p:tgtEl>
                                          <p:spTgt spid="348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4"/>
          <p:cNvSpPr>
            <a:spLocks noChangeArrowheads="1"/>
          </p:cNvSpPr>
          <p:nvPr/>
        </p:nvSpPr>
        <p:spPr bwMode="auto">
          <a:xfrm>
            <a:off x="214282" y="1000108"/>
            <a:ext cx="8496300" cy="1285884"/>
          </a:xfrm>
          <a:prstGeom prst="rect">
            <a:avLst/>
          </a:prstGeom>
          <a:solidFill>
            <a:srgbClr val="FFFF00"/>
          </a:solidFill>
          <a:ln w="9525">
            <a:noFill/>
            <a:miter lim="800000"/>
            <a:headEnd/>
            <a:tailEnd/>
          </a:ln>
          <a:effectLst/>
        </p:spPr>
        <p:txBody>
          <a:bodyPr wrap="none" anchor="ctr"/>
          <a:lstStyle/>
          <a:p>
            <a:endParaRPr lang="en-CA"/>
          </a:p>
        </p:txBody>
      </p:sp>
      <p:sp>
        <p:nvSpPr>
          <p:cNvPr id="98306" name="Rectangle 2"/>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Recap from Last class</a:t>
            </a:r>
            <a:endParaRPr lang="en-GB" dirty="0"/>
          </a:p>
        </p:txBody>
      </p:sp>
      <p:sp>
        <p:nvSpPr>
          <p:cNvPr id="98307" name="Rectangle 3"/>
          <p:cNvSpPr>
            <a:spLocks noChangeArrowheads="1"/>
          </p:cNvSpPr>
          <p:nvPr/>
        </p:nvSpPr>
        <p:spPr bwMode="auto">
          <a:xfrm>
            <a:off x="323850" y="692150"/>
            <a:ext cx="8458200" cy="3095625"/>
          </a:xfrm>
          <a:prstGeom prst="rect">
            <a:avLst/>
          </a:prstGeom>
          <a:noFill/>
          <a:ln w="9525">
            <a:noFill/>
            <a:round/>
            <a:headEnd/>
            <a:tailEnd/>
          </a:ln>
          <a:effectLst/>
        </p:spPr>
        <p:txBody>
          <a:bodyPr lIns="90000" tIns="46800" rIns="90000" bIns="46800"/>
          <a:lstStyle/>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rPr>
              <a:t>Sampling </a:t>
            </a:r>
            <a:r>
              <a:rPr lang="en-GB" dirty="0">
                <a:solidFill>
                  <a:srgbClr val="000000"/>
                </a:solidFill>
              </a:rPr>
              <a:t>algorithms: background</a:t>
            </a:r>
          </a:p>
          <a:p>
            <a:pPr marL="741363" lvl="1" indent="-284163">
              <a:lnSpc>
                <a:spcPct val="100000"/>
              </a:lnSpc>
              <a:spcBef>
                <a:spcPts val="6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rPr>
              <a:t>What is sampling </a:t>
            </a:r>
            <a:endParaRPr lang="en-GB" sz="2000" dirty="0" smtClean="0">
              <a:solidFill>
                <a:srgbClr val="000000"/>
              </a:solidFill>
            </a:endParaRPr>
          </a:p>
          <a:p>
            <a:pPr marL="741363" lvl="1" indent="-284163">
              <a:lnSpc>
                <a:spcPct val="100000"/>
              </a:lnSpc>
              <a:spcBef>
                <a:spcPts val="6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smtClean="0">
                <a:solidFill>
                  <a:srgbClr val="000000"/>
                </a:solidFill>
              </a:rPr>
              <a:t>How </a:t>
            </a:r>
            <a:r>
              <a:rPr lang="en-GB" sz="2000" dirty="0">
                <a:solidFill>
                  <a:srgbClr val="000000"/>
                </a:solidFill>
              </a:rPr>
              <a:t>to do </a:t>
            </a:r>
            <a:r>
              <a:rPr lang="en-GB" sz="2000" dirty="0" smtClean="0">
                <a:solidFill>
                  <a:srgbClr val="000000"/>
                </a:solidFill>
              </a:rPr>
              <a:t>it: generating </a:t>
            </a:r>
            <a:r>
              <a:rPr lang="en-GB" sz="2000" dirty="0">
                <a:solidFill>
                  <a:srgbClr val="000000"/>
                </a:solidFill>
              </a:rPr>
              <a:t>samples from a </a:t>
            </a:r>
            <a:r>
              <a:rPr lang="en-GB" sz="2000" dirty="0" smtClean="0">
                <a:solidFill>
                  <a:srgbClr val="000000"/>
                </a:solidFill>
              </a:rPr>
              <a:t>distribution</a:t>
            </a:r>
            <a:endParaRPr lang="en-GB" sz="2000" dirty="0">
              <a:solidFill>
                <a:srgbClr val="000000"/>
              </a:solidFill>
            </a:endParaRP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Sampling in Bayesian networks</a:t>
            </a: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smtClean="0">
                <a:solidFill>
                  <a:srgbClr val="000000"/>
                </a:solidFill>
                <a:cs typeface="Times New Roman" pitchFamily="18" charset="0"/>
              </a:rPr>
              <a:t>Forward sampling</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Why does sampling work</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Two more sampling algorithms</a:t>
            </a: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smtClean="0">
                <a:solidFill>
                  <a:srgbClr val="000000"/>
                </a:solidFill>
                <a:cs typeface="Times New Roman" pitchFamily="18" charset="0"/>
              </a:rPr>
              <a:t>Rejection Sampling</a:t>
            </a: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smtClean="0">
                <a:solidFill>
                  <a:srgbClr val="000000"/>
                </a:solidFill>
                <a:cs typeface="Times New Roman" pitchFamily="18" charset="0"/>
              </a:rPr>
              <a:t>Likelihood Weighting</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Case study from the Andes project</a:t>
            </a:r>
          </a:p>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a:p>
            <a:pPr marL="741363" lvl="1" indent="-284163">
              <a:lnSpc>
                <a:spcPct val="60000"/>
              </a:lnSpc>
              <a:spcBef>
                <a:spcPts val="500"/>
              </a:spcBef>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3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Hoeffding’s inequality</a:t>
            </a:r>
          </a:p>
        </p:txBody>
      </p:sp>
      <p:sp>
        <p:nvSpPr>
          <p:cNvPr id="35842" name="Rectangle 2"/>
          <p:cNvSpPr>
            <a:spLocks noChangeArrowheads="1"/>
          </p:cNvSpPr>
          <p:nvPr/>
        </p:nvSpPr>
        <p:spPr bwMode="auto">
          <a:xfrm>
            <a:off x="323850" y="981075"/>
            <a:ext cx="8458200" cy="841375"/>
          </a:xfrm>
          <a:prstGeom prst="rect">
            <a:avLst/>
          </a:prstGeom>
          <a:noFill/>
          <a:ln w="9525">
            <a:noFill/>
            <a:round/>
            <a:headEnd/>
            <a:tailEnd/>
          </a:ln>
          <a:effectLst/>
        </p:spPr>
        <p:txBody>
          <a:bodyPr lIns="90000" tIns="46800" rIns="90000" bIns="46800"/>
          <a:lstStyle/>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a:solidFill>
                  <a:srgbClr val="000000"/>
                </a:solidFill>
              </a:rPr>
              <a:t>Examples:</a:t>
            </a:r>
          </a:p>
          <a:p>
            <a:pPr marL="741363" lvl="1" indent="-284163">
              <a:lnSpc>
                <a:spcPct val="100000"/>
              </a:lnSpc>
              <a:spcBef>
                <a:spcPts val="500"/>
              </a:spcBef>
              <a:buFont typeface="Times New Roman" pitchFamily="18" charset="0"/>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smtClean="0">
                <a:solidFill>
                  <a:srgbClr val="000000"/>
                </a:solidFill>
              </a:rPr>
              <a:t>You </a:t>
            </a:r>
            <a:r>
              <a:rPr lang="en-GB" sz="2000" dirty="0">
                <a:solidFill>
                  <a:srgbClr val="000000"/>
                </a:solidFill>
              </a:rPr>
              <a:t>can tolerate an error greater than 0.1 only in 5% of your cases</a:t>
            </a:r>
          </a:p>
          <a:p>
            <a:pPr marL="741363" lvl="1" indent="-284163">
              <a:lnSpc>
                <a:spcPct val="100000"/>
              </a:lnSpc>
              <a:spcBef>
                <a:spcPts val="500"/>
              </a:spcBef>
              <a:buFont typeface="Times New Roman" pitchFamily="18" charset="0"/>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rPr>
              <a:t>Set </a:t>
            </a:r>
            <a:r>
              <a:rPr lang="en-GB" sz="2000" i="1" dirty="0">
                <a:solidFill>
                  <a:srgbClr val="000000"/>
                </a:solidFill>
                <a:cs typeface="Times New Roman" pitchFamily="18" charset="0"/>
              </a:rPr>
              <a:t>ε</a:t>
            </a:r>
            <a:r>
              <a:rPr lang="en-GB" sz="2000" dirty="0">
                <a:solidFill>
                  <a:srgbClr val="000000"/>
                </a:solidFill>
                <a:cs typeface="Times New Roman" pitchFamily="18" charset="0"/>
              </a:rPr>
              <a:t> =0.1,  </a:t>
            </a:r>
            <a:r>
              <a:rPr lang="en-GB" sz="2000" i="1" dirty="0">
                <a:solidFill>
                  <a:srgbClr val="000000"/>
                </a:solidFill>
                <a:cs typeface="Times New Roman" pitchFamily="18" charset="0"/>
              </a:rPr>
              <a:t>δ</a:t>
            </a:r>
            <a:r>
              <a:rPr lang="en-GB" sz="2000" dirty="0">
                <a:solidFill>
                  <a:srgbClr val="000000"/>
                </a:solidFill>
              </a:rPr>
              <a:t> = 0.05</a:t>
            </a:r>
          </a:p>
          <a:p>
            <a:pPr marL="741363" lvl="1" indent="-284163">
              <a:lnSpc>
                <a:spcPct val="100000"/>
              </a:lnSpc>
              <a:spcBef>
                <a:spcPts val="500"/>
              </a:spcBef>
              <a:buFont typeface="Times New Roman" pitchFamily="18" charset="0"/>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rPr>
              <a:t>Equation (1) gives you n &gt; 184</a:t>
            </a:r>
          </a:p>
        </p:txBody>
      </p:sp>
      <p:sp>
        <p:nvSpPr>
          <p:cNvPr id="35843" name="Rectangle 3"/>
          <p:cNvSpPr>
            <a:spLocks noChangeArrowheads="1"/>
          </p:cNvSpPr>
          <p:nvPr/>
        </p:nvSpPr>
        <p:spPr bwMode="auto">
          <a:xfrm>
            <a:off x="323850" y="3213100"/>
            <a:ext cx="8458200" cy="841375"/>
          </a:xfrm>
          <a:prstGeom prst="rect">
            <a:avLst/>
          </a:prstGeom>
          <a:noFill/>
          <a:ln w="9525">
            <a:noFill/>
            <a:round/>
            <a:headEnd/>
            <a:tailEnd/>
          </a:ln>
          <a:effectLst/>
        </p:spPr>
        <p:txBody>
          <a:bodyPr lIns="90000" tIns="46800" rIns="90000" bIns="46800"/>
          <a:lstStyle/>
          <a:p>
            <a:pPr marL="341313" indent="-341313">
              <a:lnSpc>
                <a:spcPct val="100000"/>
              </a:lnSpc>
              <a:spcBef>
                <a:spcPts val="21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a:solidFill>
                  <a:srgbClr val="000000"/>
                </a:solidFill>
                <a:cs typeface="Times New Roman" pitchFamily="18" charset="0"/>
              </a:rPr>
              <a:t>If you can tolerate the same error (0.1) only in 1% of the cases, then you need 265 samples</a:t>
            </a:r>
          </a:p>
          <a:p>
            <a:pPr marL="341313" indent="-341313">
              <a:lnSpc>
                <a:spcPct val="100000"/>
              </a:lnSpc>
              <a:spcBef>
                <a:spcPts val="21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a:solidFill>
                  <a:srgbClr val="000000"/>
                </a:solidFill>
                <a:cs typeface="Times New Roman" pitchFamily="18" charset="0"/>
              </a:rPr>
              <a:t>If you want an error of 0.01 in no more than 5% of the cases, you need 18,445 samples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35842">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35842">
                                            <p:txEl>
                                              <p:pRg st="1" end="1"/>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35842">
                                            <p:txEl>
                                              <p:pRg st="2" end="2"/>
                                            </p:txEl>
                                          </p:spTgt>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3584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fill="hold" nodeType="clickEffect">
                                  <p:stCondLst>
                                    <p:cond delay="0"/>
                                  </p:stCondLst>
                                  <p:childTnLst>
                                    <p:set>
                                      <p:cBhvr additive="repl">
                                        <p:cTn id="1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fill="hold" nodeType="clickEffect">
                                  <p:stCondLst>
                                    <p:cond delay="0"/>
                                  </p:stCondLst>
                                  <p:childTnLst>
                                    <p:set>
                                      <p:cBhvr additive="repl">
                                        <p:cTn id="20"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4"/>
          <p:cNvSpPr>
            <a:spLocks noChangeArrowheads="1"/>
          </p:cNvSpPr>
          <p:nvPr/>
        </p:nvSpPr>
        <p:spPr bwMode="auto">
          <a:xfrm>
            <a:off x="285720" y="4000504"/>
            <a:ext cx="8496300" cy="358775"/>
          </a:xfrm>
          <a:prstGeom prst="rect">
            <a:avLst/>
          </a:prstGeom>
          <a:solidFill>
            <a:srgbClr val="FFFF00"/>
          </a:solidFill>
          <a:ln w="9525">
            <a:noFill/>
            <a:miter lim="800000"/>
            <a:headEnd/>
            <a:tailEnd/>
          </a:ln>
          <a:effectLst/>
        </p:spPr>
        <p:txBody>
          <a:bodyPr wrap="none" anchor="ctr"/>
          <a:lstStyle/>
          <a:p>
            <a:endParaRPr lang="en-CA"/>
          </a:p>
        </p:txBody>
      </p:sp>
      <p:sp>
        <p:nvSpPr>
          <p:cNvPr id="98306" name="Rectangle 2"/>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Overview</a:t>
            </a:r>
          </a:p>
        </p:txBody>
      </p:sp>
      <p:sp>
        <p:nvSpPr>
          <p:cNvPr id="98307" name="Rectangle 3"/>
          <p:cNvSpPr>
            <a:spLocks noChangeArrowheads="1"/>
          </p:cNvSpPr>
          <p:nvPr/>
        </p:nvSpPr>
        <p:spPr bwMode="auto">
          <a:xfrm>
            <a:off x="323850" y="692150"/>
            <a:ext cx="8458200" cy="3095625"/>
          </a:xfrm>
          <a:prstGeom prst="rect">
            <a:avLst/>
          </a:prstGeom>
          <a:noFill/>
          <a:ln w="9525">
            <a:noFill/>
            <a:round/>
            <a:headEnd/>
            <a:tailEnd/>
          </a:ln>
          <a:effectLst/>
        </p:spPr>
        <p:txBody>
          <a:bodyPr lIns="90000" tIns="46800" rIns="90000" bIns="46800"/>
          <a:lstStyle/>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rPr>
              <a:t>Sampling </a:t>
            </a:r>
            <a:r>
              <a:rPr lang="en-GB" dirty="0">
                <a:solidFill>
                  <a:srgbClr val="000000"/>
                </a:solidFill>
              </a:rPr>
              <a:t>algorithms: background</a:t>
            </a:r>
          </a:p>
          <a:p>
            <a:pPr marL="741363" lvl="1" indent="-284163">
              <a:lnSpc>
                <a:spcPct val="100000"/>
              </a:lnSpc>
              <a:spcBef>
                <a:spcPts val="6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rPr>
              <a:t>What is sampling </a:t>
            </a:r>
            <a:endParaRPr lang="en-GB" sz="2000" dirty="0" smtClean="0">
              <a:solidFill>
                <a:srgbClr val="000000"/>
              </a:solidFill>
            </a:endParaRPr>
          </a:p>
          <a:p>
            <a:pPr marL="741363" lvl="1" indent="-284163">
              <a:lnSpc>
                <a:spcPct val="100000"/>
              </a:lnSpc>
              <a:spcBef>
                <a:spcPts val="6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smtClean="0">
                <a:solidFill>
                  <a:srgbClr val="000000"/>
                </a:solidFill>
              </a:rPr>
              <a:t>How </a:t>
            </a:r>
            <a:r>
              <a:rPr lang="en-GB" sz="2000" dirty="0">
                <a:solidFill>
                  <a:srgbClr val="000000"/>
                </a:solidFill>
              </a:rPr>
              <a:t>to do </a:t>
            </a:r>
            <a:r>
              <a:rPr lang="en-GB" sz="2000" dirty="0" smtClean="0">
                <a:solidFill>
                  <a:srgbClr val="000000"/>
                </a:solidFill>
              </a:rPr>
              <a:t>it: generating </a:t>
            </a:r>
            <a:r>
              <a:rPr lang="en-GB" sz="2000" dirty="0">
                <a:solidFill>
                  <a:srgbClr val="000000"/>
                </a:solidFill>
              </a:rPr>
              <a:t>samples from a </a:t>
            </a:r>
            <a:r>
              <a:rPr lang="en-GB" sz="2000" dirty="0" smtClean="0">
                <a:solidFill>
                  <a:srgbClr val="000000"/>
                </a:solidFill>
              </a:rPr>
              <a:t>distribution</a:t>
            </a:r>
            <a:endParaRPr lang="en-GB" sz="2000" dirty="0">
              <a:solidFill>
                <a:srgbClr val="000000"/>
              </a:solidFill>
            </a:endParaRP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a:solidFill>
                  <a:srgbClr val="000000"/>
                </a:solidFill>
                <a:cs typeface="Times New Roman" pitchFamily="18" charset="0"/>
              </a:rPr>
              <a:t>Sampling in Bayesian networks</a:t>
            </a: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Forward </a:t>
            </a:r>
            <a:r>
              <a:rPr lang="en-GB" sz="2000" dirty="0" smtClean="0">
                <a:solidFill>
                  <a:srgbClr val="000000"/>
                </a:solidFill>
                <a:cs typeface="Times New Roman" pitchFamily="18" charset="0"/>
              </a:rPr>
              <a:t>sampling</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Why does sampling work</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Two more sampling algorithms</a:t>
            </a:r>
            <a:endParaRPr lang="en-GB" dirty="0">
              <a:solidFill>
                <a:srgbClr val="000000"/>
              </a:solidFill>
              <a:cs typeface="Times New Roman" pitchFamily="18" charset="0"/>
            </a:endParaRP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Rejection Sampling</a:t>
            </a: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Likelihood </a:t>
            </a:r>
            <a:r>
              <a:rPr lang="en-GB" sz="2000" dirty="0" smtClean="0">
                <a:solidFill>
                  <a:srgbClr val="000000"/>
                </a:solidFill>
                <a:cs typeface="Times New Roman" pitchFamily="18" charset="0"/>
              </a:rPr>
              <a:t>Weighting</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Case </a:t>
            </a:r>
            <a:r>
              <a:rPr lang="en-GB" dirty="0">
                <a:solidFill>
                  <a:srgbClr val="000000"/>
                </a:solidFill>
                <a:cs typeface="Times New Roman" pitchFamily="18" charset="0"/>
              </a:rPr>
              <a:t>study from the Andes project</a:t>
            </a:r>
          </a:p>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a:p>
            <a:pPr marL="741363" lvl="1" indent="-284163">
              <a:lnSpc>
                <a:spcPct val="60000"/>
              </a:lnSpc>
              <a:spcBef>
                <a:spcPts val="500"/>
              </a:spcBef>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3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357158" y="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t>Rejection Sampling</a:t>
            </a:r>
          </a:p>
        </p:txBody>
      </p:sp>
      <p:sp>
        <p:nvSpPr>
          <p:cNvPr id="112643" name="Rectangle 3"/>
          <p:cNvSpPr>
            <a:spLocks noGrp="1" noChangeArrowheads="1"/>
          </p:cNvSpPr>
          <p:nvPr>
            <p:ph type="body" idx="1"/>
          </p:nvPr>
        </p:nvSpPr>
        <p:spPr>
          <a:xfrm>
            <a:off x="0" y="785794"/>
            <a:ext cx="8459788" cy="2578100"/>
          </a:xfrm>
          <a:ln/>
        </p:spPr>
        <p:txBody>
          <a:bodyPr/>
          <a:lstStyle/>
          <a:p>
            <a:pPr marL="339725" indent="-339725">
              <a:lnSpc>
                <a:spcPct val="100000"/>
              </a:lnSpc>
              <a:spcBef>
                <a:spcPts val="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Used specifically to compute conditional probabilities </a:t>
            </a:r>
            <a:r>
              <a:rPr lang="en-GB" i="1" dirty="0"/>
              <a:t>P(</a:t>
            </a:r>
            <a:r>
              <a:rPr lang="en-GB" i="1" dirty="0" err="1"/>
              <a:t>X|</a:t>
            </a:r>
            <a:r>
              <a:rPr lang="en-GB" b="1" i="1" dirty="0" err="1"/>
              <a:t>e</a:t>
            </a:r>
            <a:r>
              <a:rPr lang="en-GB" i="1" dirty="0"/>
              <a:t>)</a:t>
            </a:r>
            <a:r>
              <a:rPr lang="en-GB" dirty="0"/>
              <a:t> given some evidence </a:t>
            </a:r>
            <a:r>
              <a:rPr lang="en-GB" b="1" i="1" dirty="0"/>
              <a:t>e</a:t>
            </a:r>
          </a:p>
          <a:p>
            <a:pPr marL="739775" lvl="1" indent="-282575">
              <a:lnSpc>
                <a:spcPct val="100000"/>
              </a:lnSpc>
              <a:spcBef>
                <a:spcPts val="4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1800" dirty="0"/>
              <a:t>It generates samples from the prior distribution specified by the </a:t>
            </a:r>
            <a:r>
              <a:rPr lang="en-GB" sz="1800" dirty="0" err="1"/>
              <a:t>Bnet</a:t>
            </a:r>
            <a:r>
              <a:rPr lang="en-GB" sz="1800" dirty="0"/>
              <a:t> (e.g., by using the </a:t>
            </a:r>
            <a:r>
              <a:rPr lang="en-GB" sz="1800" i="1" dirty="0"/>
              <a:t>Prior-Sample</a:t>
            </a:r>
            <a:r>
              <a:rPr lang="en-GB" sz="1800" dirty="0"/>
              <a:t> algorithm we saw earlier)</a:t>
            </a:r>
            <a:r>
              <a:rPr lang="ar-SA" sz="1800" dirty="0">
                <a:cs typeface="Times New Roman" pitchFamily="18" charset="0"/>
              </a:rPr>
              <a:t>‏</a:t>
            </a:r>
            <a:endParaRPr lang="en-GB" sz="1800" dirty="0"/>
          </a:p>
          <a:p>
            <a:pPr marL="739775" lvl="1" indent="-282575">
              <a:lnSpc>
                <a:spcPct val="100000"/>
              </a:lnSpc>
              <a:spcBef>
                <a:spcPts val="4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1800" dirty="0"/>
              <a:t>It rejects all those samples that do not match the evidence </a:t>
            </a:r>
            <a:r>
              <a:rPr lang="en-GB" sz="1800" b="1" i="1" dirty="0"/>
              <a:t>e</a:t>
            </a:r>
          </a:p>
          <a:p>
            <a:pPr marL="739775" lvl="1" indent="-282575">
              <a:lnSpc>
                <a:spcPct val="100000"/>
              </a:lnSpc>
              <a:spcBef>
                <a:spcPts val="4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1800" dirty="0"/>
              <a:t>Then, for every value </a:t>
            </a:r>
            <a:r>
              <a:rPr lang="en-GB" sz="1800" i="1" dirty="0"/>
              <a:t>x</a:t>
            </a:r>
            <a:r>
              <a:rPr lang="en-GB" sz="1800" dirty="0"/>
              <a:t> of </a:t>
            </a:r>
            <a:r>
              <a:rPr lang="en-GB" sz="1800" i="1" dirty="0"/>
              <a:t>X, </a:t>
            </a:r>
            <a:r>
              <a:rPr lang="en-GB" sz="1800" dirty="0"/>
              <a:t>it estimates </a:t>
            </a:r>
            <a:r>
              <a:rPr lang="en-GB" sz="1800" i="1" dirty="0"/>
              <a:t>P (X = x | </a:t>
            </a:r>
            <a:r>
              <a:rPr lang="en-GB" sz="1800" b="1" i="1" dirty="0"/>
              <a:t>e</a:t>
            </a:r>
            <a:r>
              <a:rPr lang="en-GB" sz="1800" i="1" dirty="0"/>
              <a:t>)</a:t>
            </a:r>
            <a:r>
              <a:rPr lang="en-GB" sz="1800" b="1" dirty="0"/>
              <a:t> </a:t>
            </a:r>
            <a:r>
              <a:rPr lang="en-GB" sz="1800" dirty="0"/>
              <a:t>by looking at the frequency with which </a:t>
            </a:r>
            <a:r>
              <a:rPr lang="en-GB" sz="1800" dirty="0" smtClean="0"/>
              <a:t> </a:t>
            </a:r>
            <a:r>
              <a:rPr lang="en-GB" sz="1800" i="1" dirty="0" smtClean="0"/>
              <a:t>X </a:t>
            </a:r>
            <a:r>
              <a:rPr lang="en-GB" sz="1800" i="1" dirty="0"/>
              <a:t>= </a:t>
            </a:r>
            <a:r>
              <a:rPr lang="en-GB" sz="1800" i="1" dirty="0" err="1"/>
              <a:t>x</a:t>
            </a:r>
            <a:r>
              <a:rPr lang="en-GB" sz="1800" dirty="0"/>
              <a:t> occurs in the remaining samples (i.e. those consistent with </a:t>
            </a:r>
            <a:r>
              <a:rPr lang="en-GB" sz="1800" i="1" dirty="0"/>
              <a:t>e)</a:t>
            </a:r>
          </a:p>
          <a:p>
            <a:pPr marL="339725" indent="-339725">
              <a:lnSpc>
                <a:spcPct val="100000"/>
              </a:lnSpc>
              <a:spcBef>
                <a:spcPts val="45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1800" i="1" dirty="0"/>
          </a:p>
        </p:txBody>
      </p:sp>
      <p:pic>
        <p:nvPicPr>
          <p:cNvPr id="112644" name="Picture 4"/>
          <p:cNvPicPr>
            <a:picLocks noChangeAspect="1" noChangeArrowheads="1"/>
          </p:cNvPicPr>
          <p:nvPr/>
        </p:nvPicPr>
        <p:blipFill>
          <a:blip r:embed="rId3" cstate="print"/>
          <a:srcRect/>
          <a:stretch>
            <a:fillRect/>
          </a:stretch>
        </p:blipFill>
        <p:spPr bwMode="auto">
          <a:xfrm>
            <a:off x="0" y="3214686"/>
            <a:ext cx="8696325" cy="3028950"/>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4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4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304800" y="15240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Example</a:t>
            </a:r>
          </a:p>
        </p:txBody>
      </p:sp>
      <p:sp>
        <p:nvSpPr>
          <p:cNvPr id="114691" name="Rectangle 3"/>
          <p:cNvSpPr>
            <a:spLocks noGrp="1" noChangeArrowheads="1"/>
          </p:cNvSpPr>
          <p:nvPr>
            <p:ph type="body" idx="1"/>
          </p:nvPr>
        </p:nvSpPr>
        <p:spPr>
          <a:xfrm>
            <a:off x="304800" y="1219200"/>
            <a:ext cx="8459788" cy="2227263"/>
          </a:xfrm>
          <a:ln/>
        </p:spPr>
        <p:txBody>
          <a:bodyPr/>
          <a:lstStyle/>
          <a:p>
            <a:pPr marL="339725" indent="-339725">
              <a:lnSpc>
                <a:spcPct val="10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Estimate </a:t>
            </a:r>
            <a:r>
              <a:rPr lang="en-GB" i="1" dirty="0"/>
              <a:t>P(</a:t>
            </a:r>
            <a:r>
              <a:rPr lang="en-GB" i="1" dirty="0" err="1"/>
              <a:t>Rain|sprinkler</a:t>
            </a:r>
            <a:r>
              <a:rPr lang="en-GB" i="1" dirty="0"/>
              <a:t>)</a:t>
            </a:r>
            <a:r>
              <a:rPr lang="en-GB" dirty="0"/>
              <a:t> using 100 samples</a:t>
            </a:r>
          </a:p>
          <a:p>
            <a:pPr marL="339725" indent="-339725">
              <a:lnSpc>
                <a:spcPct val="10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27 samples have </a:t>
            </a:r>
            <a:r>
              <a:rPr lang="en-GB" i="1" dirty="0"/>
              <a:t>sprinkler</a:t>
            </a:r>
          </a:p>
          <a:p>
            <a:pPr marL="339725" indent="-339725">
              <a:lnSpc>
                <a:spcPct val="10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Of these, 8 have </a:t>
            </a:r>
            <a:r>
              <a:rPr lang="en-GB" i="1" dirty="0"/>
              <a:t>rain </a:t>
            </a:r>
            <a:r>
              <a:rPr lang="en-GB" dirty="0"/>
              <a:t>and 19 have </a:t>
            </a:r>
            <a:r>
              <a:rPr lang="en-GB" i="1" dirty="0">
                <a:cs typeface="Times New Roman" pitchFamily="18" charset="0"/>
              </a:rPr>
              <a:t>⌐rain</a:t>
            </a:r>
            <a:r>
              <a:rPr lang="en-GB" dirty="0"/>
              <a:t>.</a:t>
            </a:r>
          </a:p>
          <a:p>
            <a:pPr marL="339725" indent="-339725">
              <a:lnSpc>
                <a:spcPct val="10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Estimated </a:t>
            </a:r>
            <a:r>
              <a:rPr lang="en-GB" i="1" dirty="0"/>
              <a:t>P(</a:t>
            </a:r>
            <a:r>
              <a:rPr lang="en-GB" i="1" dirty="0" err="1"/>
              <a:t>Rain|sprinkler</a:t>
            </a:r>
            <a:r>
              <a:rPr lang="en-GB" i="1" dirty="0"/>
              <a:t>)</a:t>
            </a:r>
            <a:r>
              <a:rPr lang="en-GB" dirty="0"/>
              <a:t> =</a:t>
            </a:r>
          </a:p>
          <a:p>
            <a:pPr marL="339725" indent="-339725">
              <a:lnSpc>
                <a:spcPct val="10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dirty="0"/>
          </a:p>
        </p:txBody>
      </p:sp>
      <p:sp>
        <p:nvSpPr>
          <p:cNvPr id="4" name="Rectangle 3"/>
          <p:cNvSpPr txBox="1">
            <a:spLocks noChangeArrowheads="1"/>
          </p:cNvSpPr>
          <p:nvPr/>
        </p:nvSpPr>
        <p:spPr bwMode="auto">
          <a:xfrm>
            <a:off x="285720" y="3214687"/>
            <a:ext cx="8659813" cy="642942"/>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marL="339725" marR="0" lvl="0" indent="-339725" algn="l" defTabSz="457200" rtl="0" eaLnBrk="1" fontAlgn="base" latinLnBrk="0" hangingPunct="1">
              <a:lnSpc>
                <a:spcPct val="100000"/>
              </a:lnSpc>
              <a:spcBef>
                <a:spcPts val="600"/>
              </a:spcBef>
              <a:spcAft>
                <a:spcPct val="0"/>
              </a:spcAft>
              <a:buClr>
                <a:srgbClr val="000000"/>
              </a:buClr>
              <a:buSzPct val="1000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kumimoji="0" lang="en-GB" sz="2400" b="0" i="0" u="none" strike="noStrike" kern="0" cap="none" spc="0" normalizeH="0" noProof="0" dirty="0" smtClean="0">
                <a:ln>
                  <a:noFill/>
                </a:ln>
                <a:solidFill>
                  <a:srgbClr val="000000"/>
                </a:solidFill>
                <a:effectLst/>
                <a:uLnTx/>
                <a:uFillTx/>
                <a:latin typeface="+mn-lt"/>
                <a:ea typeface="+mn-ea"/>
                <a:cs typeface="+mn-cs"/>
              </a:rPr>
              <a:t>       </a:t>
            </a:r>
            <a:r>
              <a:rPr kumimoji="0" lang="en-GB" sz="2400" b="0" i="0" u="none" strike="noStrike" kern="0" cap="none" spc="0" normalizeH="0" baseline="0" noProof="0" dirty="0" smtClean="0">
                <a:ln>
                  <a:noFill/>
                </a:ln>
                <a:solidFill>
                  <a:srgbClr val="000000"/>
                </a:solidFill>
                <a:effectLst/>
                <a:uLnTx/>
                <a:uFillTx/>
                <a:latin typeface="+mn-lt"/>
                <a:ea typeface="+mn-ea"/>
                <a:cs typeface="+mn-cs"/>
              </a:rPr>
              <a:t>= </a:t>
            </a:r>
            <a:r>
              <a:rPr kumimoji="0" lang="en-GB" sz="2400" b="0" i="1" u="none" strike="noStrike" kern="0" cap="none" spc="0" normalizeH="0" baseline="0" noProof="0" dirty="0" smtClean="0">
                <a:ln>
                  <a:noFill/>
                </a:ln>
                <a:solidFill>
                  <a:srgbClr val="000000"/>
                </a:solidFill>
                <a:effectLst/>
                <a:uLnTx/>
                <a:uFillTx/>
                <a:latin typeface="+mn-lt"/>
                <a:ea typeface="+mn-ea"/>
                <a:cs typeface="+mn-cs"/>
              </a:rPr>
              <a:t>P*(</a:t>
            </a:r>
            <a:r>
              <a:rPr kumimoji="0" lang="en-GB" sz="2400" b="0" i="1" u="none" strike="noStrike" kern="0" cap="none" spc="0" normalizeH="0" baseline="0" noProof="0" dirty="0" err="1" smtClean="0">
                <a:ln>
                  <a:noFill/>
                </a:ln>
                <a:solidFill>
                  <a:srgbClr val="000000"/>
                </a:solidFill>
                <a:effectLst/>
                <a:uLnTx/>
                <a:uFillTx/>
                <a:latin typeface="+mn-lt"/>
                <a:ea typeface="+mn-ea"/>
                <a:cs typeface="+mn-cs"/>
              </a:rPr>
              <a:t>Rain|sprinkler</a:t>
            </a:r>
            <a:r>
              <a:rPr kumimoji="0" lang="en-GB" sz="2400" b="0" i="1" u="none" strike="noStrike" kern="0" cap="none" spc="0" normalizeH="0" baseline="0" noProof="0" dirty="0" smtClean="0">
                <a:ln>
                  <a:noFill/>
                </a:ln>
                <a:solidFill>
                  <a:srgbClr val="000000"/>
                </a:solidFill>
                <a:effectLst/>
                <a:uLnTx/>
                <a:uFillTx/>
                <a:latin typeface="+mn-lt"/>
                <a:ea typeface="+mn-ea"/>
                <a:cs typeface="+mn-cs"/>
              </a:rPr>
              <a:t>)</a:t>
            </a:r>
            <a:r>
              <a:rPr kumimoji="0" lang="en-GB" sz="2400" b="0" i="0" u="none" strike="noStrike" kern="0" cap="none" spc="0" normalizeH="0" baseline="0" noProof="0" dirty="0" smtClean="0">
                <a:ln>
                  <a:noFill/>
                </a:ln>
                <a:solidFill>
                  <a:srgbClr val="000000"/>
                </a:solidFill>
                <a:effectLst/>
                <a:uLnTx/>
                <a:uFillTx/>
                <a:latin typeface="+mn-lt"/>
                <a:ea typeface="+mn-ea"/>
                <a:cs typeface="+mn-cs"/>
              </a:rPr>
              <a:t> = &lt;8/27, 19/27&gt;</a:t>
            </a:r>
          </a:p>
          <a:p>
            <a:pPr marL="339725" marR="0" lvl="0" indent="-339725" algn="l" defTabSz="457200" rtl="0" eaLnBrk="1" fontAlgn="base" latinLnBrk="0" hangingPunct="1">
              <a:lnSpc>
                <a:spcPct val="100000"/>
              </a:lnSpc>
              <a:spcBef>
                <a:spcPts val="600"/>
              </a:spcBef>
              <a:spcAft>
                <a:spcPct val="0"/>
              </a:spcAft>
              <a:buClr>
                <a:srgbClr val="000000"/>
              </a:buClr>
              <a:buSzPct val="1000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kumimoji="0" lang="en-GB" sz="2400" b="0" i="0" u="none" strike="noStrike" kern="0" cap="none" spc="0" normalizeH="0" baseline="0" noProof="0" dirty="0">
              <a:ln>
                <a:noFill/>
              </a:ln>
              <a:solidFill>
                <a:srgbClr val="000000"/>
              </a:solidFill>
              <a:effectLst/>
              <a:uLnTx/>
              <a:uFillTx/>
              <a:latin typeface="+mn-lt"/>
              <a:ea typeface="+mn-ea"/>
              <a:cs typeface="+mn-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608012" y="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t>Analysis of Rejection Sampling</a:t>
            </a:r>
          </a:p>
        </p:txBody>
      </p:sp>
      <p:sp>
        <p:nvSpPr>
          <p:cNvPr id="116739" name="Rectangle 3"/>
          <p:cNvSpPr>
            <a:spLocks noGrp="1" noChangeArrowheads="1"/>
          </p:cNvSpPr>
          <p:nvPr>
            <p:ph type="body" idx="1"/>
          </p:nvPr>
        </p:nvSpPr>
        <p:spPr>
          <a:xfrm>
            <a:off x="0" y="857232"/>
            <a:ext cx="9144000" cy="4854575"/>
          </a:xfrm>
          <a:ln/>
        </p:spPr>
        <p:txBody>
          <a:bodyPr/>
          <a:lstStyle/>
          <a:p>
            <a:pPr marL="339725" indent="-339725">
              <a:lnSpc>
                <a:spcPct val="100000"/>
              </a:lnSpc>
              <a:spcBef>
                <a:spcPts val="1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t>Let</a:t>
            </a:r>
            <a:r>
              <a:rPr lang="en-GB" i="1" dirty="0" smtClean="0"/>
              <a:t> P</a:t>
            </a:r>
            <a:r>
              <a:rPr lang="en-GB" i="1" baseline="-25000" dirty="0" smtClean="0"/>
              <a:t>e</a:t>
            </a:r>
            <a:r>
              <a:rPr lang="en-GB" i="1" dirty="0" smtClean="0"/>
              <a:t>(</a:t>
            </a:r>
            <a:r>
              <a:rPr lang="en-GB" i="1" dirty="0" err="1" smtClean="0"/>
              <a:t>X|</a:t>
            </a:r>
            <a:r>
              <a:rPr lang="en-GB" b="1" i="1" dirty="0" err="1" smtClean="0"/>
              <a:t>e</a:t>
            </a:r>
            <a:r>
              <a:rPr lang="en-GB" i="1" dirty="0" smtClean="0"/>
              <a:t>) </a:t>
            </a:r>
            <a:r>
              <a:rPr lang="en-GB" dirty="0" smtClean="0"/>
              <a:t>be</a:t>
            </a:r>
            <a:r>
              <a:rPr lang="en-GB" i="1" dirty="0" smtClean="0"/>
              <a:t> </a:t>
            </a:r>
            <a:r>
              <a:rPr lang="en-GB" dirty="0" smtClean="0"/>
              <a:t>the estimate of </a:t>
            </a:r>
            <a:r>
              <a:rPr lang="en-GB" i="1" dirty="0" smtClean="0"/>
              <a:t>P(</a:t>
            </a:r>
            <a:r>
              <a:rPr lang="en-GB" i="1" dirty="0" err="1" smtClean="0"/>
              <a:t>X|</a:t>
            </a:r>
            <a:r>
              <a:rPr lang="en-GB" b="1" i="1" dirty="0" err="1" smtClean="0"/>
              <a:t>e</a:t>
            </a:r>
            <a:r>
              <a:rPr lang="en-GB" i="1" dirty="0" smtClean="0"/>
              <a:t>) </a:t>
            </a:r>
            <a:r>
              <a:rPr lang="en-GB" dirty="0" smtClean="0"/>
              <a:t>produced by Rejection Sampling</a:t>
            </a:r>
          </a:p>
          <a:p>
            <a:pPr marL="339725" indent="-339725">
              <a:lnSpc>
                <a:spcPct val="100000"/>
              </a:lnSpc>
              <a:spcBef>
                <a:spcPts val="1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i="1" dirty="0" smtClean="0"/>
              <a:t>P</a:t>
            </a:r>
            <a:r>
              <a:rPr lang="en-GB" i="1" baseline="-25000" dirty="0" smtClean="0"/>
              <a:t>e</a:t>
            </a:r>
            <a:r>
              <a:rPr lang="en-GB" i="1" dirty="0" smtClean="0"/>
              <a:t>(</a:t>
            </a:r>
            <a:r>
              <a:rPr lang="en-GB" i="1" dirty="0" err="1" smtClean="0"/>
              <a:t>X|</a:t>
            </a:r>
            <a:r>
              <a:rPr lang="en-GB" b="1" i="1" dirty="0" err="1" smtClean="0"/>
              <a:t>e</a:t>
            </a:r>
            <a:r>
              <a:rPr lang="en-GB" i="1" dirty="0"/>
              <a:t>) = </a:t>
            </a:r>
            <a:r>
              <a:rPr lang="en-GB" i="1" dirty="0" smtClean="0"/>
              <a:t>N</a:t>
            </a:r>
            <a:r>
              <a:rPr lang="en-GB" i="1" baseline="-25000" dirty="0" smtClean="0"/>
              <a:t>PS</a:t>
            </a:r>
            <a:r>
              <a:rPr lang="en-GB" i="1" dirty="0" smtClean="0"/>
              <a:t>(</a:t>
            </a:r>
            <a:r>
              <a:rPr lang="en-GB" i="1" dirty="0" err="1" smtClean="0"/>
              <a:t>X,</a:t>
            </a:r>
            <a:r>
              <a:rPr lang="en-GB" b="1" i="1" dirty="0" err="1" smtClean="0"/>
              <a:t>e</a:t>
            </a:r>
            <a:r>
              <a:rPr lang="en-GB" i="1" dirty="0"/>
              <a:t>)/ </a:t>
            </a:r>
            <a:r>
              <a:rPr lang="en-GB" i="1" dirty="0" smtClean="0"/>
              <a:t>N</a:t>
            </a:r>
            <a:r>
              <a:rPr lang="en-GB" i="1" baseline="-25000" dirty="0" smtClean="0"/>
              <a:t>PS</a:t>
            </a:r>
            <a:r>
              <a:rPr lang="en-GB" i="1" dirty="0" smtClean="0"/>
              <a:t>(</a:t>
            </a:r>
            <a:r>
              <a:rPr lang="en-GB" b="1" i="1" dirty="0" smtClean="0"/>
              <a:t>e</a:t>
            </a:r>
            <a:r>
              <a:rPr lang="en-GB" i="1" dirty="0"/>
              <a:t>)   </a:t>
            </a:r>
            <a:r>
              <a:rPr lang="en-GB" dirty="0"/>
              <a:t>(From algorithm definition)</a:t>
            </a:r>
            <a:r>
              <a:rPr lang="ar-SA" dirty="0">
                <a:cs typeface="Times New Roman" pitchFamily="18" charset="0"/>
              </a:rPr>
              <a:t>‏</a:t>
            </a:r>
            <a:endParaRPr lang="en-GB" dirty="0"/>
          </a:p>
          <a:p>
            <a:pPr marL="339725" indent="-339725">
              <a:lnSpc>
                <a:spcPct val="100000"/>
              </a:lnSpc>
              <a:spcBef>
                <a:spcPts val="1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But, </a:t>
            </a:r>
          </a:p>
          <a:p>
            <a:pPr marL="739775" lvl="1" indent="-282575">
              <a:lnSpc>
                <a:spcPct val="100000"/>
              </a:lnSpc>
              <a:spcBef>
                <a:spcPts val="13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i="1" dirty="0" smtClean="0"/>
              <a:t>N</a:t>
            </a:r>
            <a:r>
              <a:rPr lang="en-GB" i="1" baseline="-25000" dirty="0" smtClean="0"/>
              <a:t>PS</a:t>
            </a:r>
            <a:r>
              <a:rPr lang="en-GB" i="1" dirty="0" smtClean="0"/>
              <a:t>(</a:t>
            </a:r>
            <a:r>
              <a:rPr lang="en-GB" i="1" dirty="0" err="1" smtClean="0"/>
              <a:t>X,</a:t>
            </a:r>
            <a:r>
              <a:rPr lang="en-GB" b="1" i="1" dirty="0" err="1" smtClean="0"/>
              <a:t>e</a:t>
            </a:r>
            <a:r>
              <a:rPr lang="en-GB" i="1" dirty="0"/>
              <a:t>) / N </a:t>
            </a:r>
            <a:r>
              <a:rPr lang="en-GB" i="1" dirty="0">
                <a:cs typeface="Times New Roman" pitchFamily="18" charset="0"/>
              </a:rPr>
              <a:t>~  P(</a:t>
            </a:r>
            <a:r>
              <a:rPr lang="en-GB" i="1" dirty="0" err="1">
                <a:cs typeface="Times New Roman" pitchFamily="18" charset="0"/>
              </a:rPr>
              <a:t>X,</a:t>
            </a:r>
            <a:r>
              <a:rPr lang="en-GB" b="1" i="1" dirty="0" err="1">
                <a:cs typeface="Times New Roman" pitchFamily="18" charset="0"/>
              </a:rPr>
              <a:t>e</a:t>
            </a:r>
            <a:r>
              <a:rPr lang="en-GB" i="1" dirty="0">
                <a:cs typeface="Times New Roman" pitchFamily="18" charset="0"/>
              </a:rPr>
              <a:t>) </a:t>
            </a:r>
          </a:p>
          <a:p>
            <a:pPr marL="739775" lvl="1" indent="-282575">
              <a:lnSpc>
                <a:spcPct val="100000"/>
              </a:lnSpc>
              <a:spcBef>
                <a:spcPts val="13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i="1" dirty="0" smtClean="0"/>
              <a:t>N</a:t>
            </a:r>
            <a:r>
              <a:rPr lang="en-GB" i="1" baseline="-25000" dirty="0" smtClean="0"/>
              <a:t>PS</a:t>
            </a:r>
            <a:r>
              <a:rPr lang="en-GB" i="1" dirty="0" smtClean="0"/>
              <a:t>(</a:t>
            </a:r>
            <a:r>
              <a:rPr lang="en-GB" b="1" i="1" dirty="0" smtClean="0"/>
              <a:t>e</a:t>
            </a:r>
            <a:r>
              <a:rPr lang="en-GB" i="1" dirty="0"/>
              <a:t>) / N </a:t>
            </a:r>
            <a:r>
              <a:rPr lang="en-GB" i="1" dirty="0">
                <a:cs typeface="Times New Roman" pitchFamily="18" charset="0"/>
              </a:rPr>
              <a:t>~  P(</a:t>
            </a:r>
            <a:r>
              <a:rPr lang="en-GB" b="1" i="1" dirty="0">
                <a:cs typeface="Times New Roman" pitchFamily="18" charset="0"/>
              </a:rPr>
              <a:t>e</a:t>
            </a:r>
            <a:r>
              <a:rPr lang="en-GB" i="1" dirty="0">
                <a:cs typeface="Times New Roman" pitchFamily="18" charset="0"/>
              </a:rPr>
              <a:t>) </a:t>
            </a:r>
          </a:p>
          <a:p>
            <a:pPr marL="739775" lvl="1" indent="-282575">
              <a:lnSpc>
                <a:spcPct val="100000"/>
              </a:lnSpc>
              <a:spcBef>
                <a:spcPts val="13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cs typeface="Times New Roman" pitchFamily="18" charset="0"/>
              </a:rPr>
              <a:t>Because of how Prior-Sample works</a:t>
            </a:r>
          </a:p>
          <a:p>
            <a:pPr marL="339725" indent="-339725">
              <a:lnSpc>
                <a:spcPct val="100000"/>
              </a:lnSpc>
              <a:spcBef>
                <a:spcPts val="1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Thus, </a:t>
            </a:r>
            <a:r>
              <a:rPr lang="en-GB" i="1" dirty="0" smtClean="0"/>
              <a:t>N</a:t>
            </a:r>
            <a:r>
              <a:rPr lang="en-GB" i="1" baseline="-25000" dirty="0" smtClean="0"/>
              <a:t>PS</a:t>
            </a:r>
            <a:r>
              <a:rPr lang="en-GB" i="1" dirty="0" smtClean="0"/>
              <a:t>(</a:t>
            </a:r>
            <a:r>
              <a:rPr lang="en-GB" i="1" dirty="0" err="1" smtClean="0"/>
              <a:t>X,</a:t>
            </a:r>
            <a:r>
              <a:rPr lang="en-GB" b="1" i="1" dirty="0" err="1" smtClean="0"/>
              <a:t>e</a:t>
            </a:r>
            <a:r>
              <a:rPr lang="en-GB" i="1" dirty="0"/>
              <a:t>)/ </a:t>
            </a:r>
            <a:r>
              <a:rPr lang="en-GB" i="1" dirty="0" smtClean="0"/>
              <a:t>N</a:t>
            </a:r>
            <a:r>
              <a:rPr lang="en-GB" i="1" baseline="-25000" dirty="0" smtClean="0"/>
              <a:t>PS</a:t>
            </a:r>
            <a:r>
              <a:rPr lang="en-GB" i="1" dirty="0" smtClean="0"/>
              <a:t>(</a:t>
            </a:r>
            <a:r>
              <a:rPr lang="en-GB" b="1" i="1" dirty="0" smtClean="0"/>
              <a:t>e</a:t>
            </a:r>
            <a:r>
              <a:rPr lang="en-GB" i="1" dirty="0"/>
              <a:t>) </a:t>
            </a:r>
            <a:r>
              <a:rPr lang="en-GB" i="1" dirty="0">
                <a:cs typeface="Times New Roman" pitchFamily="18" charset="0"/>
              </a:rPr>
              <a:t>~ P(</a:t>
            </a:r>
            <a:r>
              <a:rPr lang="en-GB" i="1" dirty="0" err="1">
                <a:cs typeface="Times New Roman" pitchFamily="18" charset="0"/>
              </a:rPr>
              <a:t>X,</a:t>
            </a:r>
            <a:r>
              <a:rPr lang="en-GB" b="1" i="1" dirty="0" err="1">
                <a:cs typeface="Times New Roman" pitchFamily="18" charset="0"/>
              </a:rPr>
              <a:t>e</a:t>
            </a:r>
            <a:r>
              <a:rPr lang="en-GB" i="1" dirty="0">
                <a:cs typeface="Times New Roman" pitchFamily="18" charset="0"/>
              </a:rPr>
              <a:t>)/ P(</a:t>
            </a:r>
            <a:r>
              <a:rPr lang="en-GB" b="1" i="1" dirty="0">
                <a:cs typeface="Times New Roman" pitchFamily="18" charset="0"/>
              </a:rPr>
              <a:t>e</a:t>
            </a:r>
            <a:r>
              <a:rPr lang="en-GB" i="1" dirty="0">
                <a:cs typeface="Times New Roman" pitchFamily="18" charset="0"/>
              </a:rPr>
              <a:t>)  = P(X/</a:t>
            </a:r>
            <a:r>
              <a:rPr lang="en-GB" b="1" i="1" dirty="0">
                <a:cs typeface="Times New Roman" pitchFamily="18" charset="0"/>
              </a:rPr>
              <a:t>e</a:t>
            </a:r>
            <a:r>
              <a:rPr lang="en-GB" i="1" dirty="0">
                <a:cs typeface="Times New Roman" pitchFamily="18" charset="0"/>
              </a:rPr>
              <a:t>)</a:t>
            </a:r>
            <a:r>
              <a:rPr lang="ar-SA" i="1" dirty="0" smtClean="0">
                <a:cs typeface="Times New Roman" pitchFamily="18" charset="0"/>
              </a:rPr>
              <a:t>‏</a:t>
            </a:r>
            <a:endParaRPr lang="en-GB" i="1" dirty="0">
              <a:cs typeface="Times New Roman" pitchFamily="18" charset="0"/>
            </a:endParaRPr>
          </a:p>
          <a:p>
            <a:pPr marL="339725" indent="-339725">
              <a:lnSpc>
                <a:spcPct val="100000"/>
              </a:lnSpc>
              <a:spcBef>
                <a:spcPts val="1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cs typeface="Times New Roman" pitchFamily="18" charset="0"/>
              </a:rPr>
              <a:t>Rejection sampling provides a </a:t>
            </a:r>
            <a:r>
              <a:rPr lang="en-GB" i="1" dirty="0">
                <a:cs typeface="Times New Roman" pitchFamily="18" charset="0"/>
              </a:rPr>
              <a:t>consistent estimate</a:t>
            </a:r>
            <a:r>
              <a:rPr lang="en-GB" dirty="0">
                <a:cs typeface="Times New Roman" pitchFamily="18" charset="0"/>
              </a:rPr>
              <a:t> of </a:t>
            </a:r>
            <a:r>
              <a:rPr lang="en-GB" dirty="0" smtClean="0">
                <a:cs typeface="Times New Roman" pitchFamily="18" charset="0"/>
              </a:rPr>
              <a:t>the true probabilities</a:t>
            </a:r>
          </a:p>
          <a:p>
            <a:pPr marL="739775" lvl="1" indent="-339725">
              <a:lnSpc>
                <a:spcPct val="100000"/>
              </a:lnSpc>
              <a:spcBef>
                <a:spcPts val="1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cs typeface="Times New Roman" pitchFamily="18" charset="0"/>
              </a:rPr>
              <a:t>the </a:t>
            </a:r>
            <a:r>
              <a:rPr lang="en-GB" dirty="0">
                <a:cs typeface="Times New Roman" pitchFamily="18" charset="0"/>
              </a:rPr>
              <a:t>estimated </a:t>
            </a:r>
            <a:r>
              <a:rPr lang="en-GB" dirty="0" smtClean="0">
                <a:cs typeface="Times New Roman" pitchFamily="18" charset="0"/>
              </a:rPr>
              <a:t> probabilities </a:t>
            </a:r>
            <a:r>
              <a:rPr lang="en-GB" dirty="0">
                <a:cs typeface="Times New Roman" pitchFamily="18" charset="0"/>
              </a:rPr>
              <a:t>becomes exact as the sample size goes to infinity</a:t>
            </a:r>
          </a:p>
          <a:p>
            <a:pPr marL="339725" indent="-339725">
              <a:lnSpc>
                <a:spcPct val="100000"/>
              </a:lnSpc>
              <a:spcBef>
                <a:spcPts val="5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dirty="0">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3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673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673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673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673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673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673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67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357158" y="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t>Analysis of Rejection Sampling</a:t>
            </a:r>
          </a:p>
        </p:txBody>
      </p:sp>
      <p:sp>
        <p:nvSpPr>
          <p:cNvPr id="120835" name="Rectangle 3"/>
          <p:cNvSpPr>
            <a:spLocks noGrp="1" noChangeArrowheads="1"/>
          </p:cNvSpPr>
          <p:nvPr>
            <p:ph type="body" idx="1"/>
          </p:nvPr>
        </p:nvSpPr>
        <p:spPr>
          <a:xfrm>
            <a:off x="214282" y="857232"/>
            <a:ext cx="8786874" cy="1071563"/>
          </a:xfrm>
          <a:ln/>
        </p:spPr>
        <p:txBody>
          <a:bodyPr/>
          <a:lstStyle/>
          <a:p>
            <a:pPr marL="339725" indent="-339725">
              <a:lnSpc>
                <a:spcPct val="100000"/>
              </a:lnSpc>
              <a:spcBef>
                <a:spcPts val="1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a:t>Main Problem: it rejects too many samples when the evidence is not very likely.</a:t>
            </a:r>
          </a:p>
          <a:p>
            <a:pPr marL="339725" indent="-339725">
              <a:lnSpc>
                <a:spcPct val="100000"/>
              </a:lnSpc>
              <a:spcBef>
                <a:spcPts val="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a:t>Consider our previous example</a:t>
            </a:r>
          </a:p>
        </p:txBody>
      </p:sp>
      <p:grpSp>
        <p:nvGrpSpPr>
          <p:cNvPr id="2" name="Group 27"/>
          <p:cNvGrpSpPr>
            <a:grpSpLocks/>
          </p:cNvGrpSpPr>
          <p:nvPr/>
        </p:nvGrpSpPr>
        <p:grpSpPr bwMode="auto">
          <a:xfrm>
            <a:off x="3214678" y="1428736"/>
            <a:ext cx="4413260" cy="2046287"/>
            <a:chOff x="2290" y="1253"/>
            <a:chExt cx="2470" cy="1289"/>
          </a:xfrm>
        </p:grpSpPr>
        <p:sp>
          <p:nvSpPr>
            <p:cNvPr id="120836" name="Oval 4"/>
            <p:cNvSpPr>
              <a:spLocks noChangeArrowheads="1"/>
            </p:cNvSpPr>
            <p:nvPr/>
          </p:nvSpPr>
          <p:spPr bwMode="auto">
            <a:xfrm>
              <a:off x="3469" y="1253"/>
              <a:ext cx="635" cy="318"/>
            </a:xfrm>
            <a:prstGeom prst="ellipse">
              <a:avLst/>
            </a:prstGeom>
            <a:no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rPr>
                <a:t>A</a:t>
              </a:r>
            </a:p>
          </p:txBody>
        </p:sp>
        <p:sp>
          <p:nvSpPr>
            <p:cNvPr id="120837" name="Line 5"/>
            <p:cNvSpPr>
              <a:spLocks noChangeShapeType="1"/>
            </p:cNvSpPr>
            <p:nvPr/>
          </p:nvSpPr>
          <p:spPr bwMode="auto">
            <a:xfrm flipH="1">
              <a:off x="3740" y="1571"/>
              <a:ext cx="49" cy="227"/>
            </a:xfrm>
            <a:prstGeom prst="line">
              <a:avLst/>
            </a:prstGeom>
            <a:noFill/>
            <a:ln w="9360">
              <a:solidFill>
                <a:srgbClr val="000000"/>
              </a:solidFill>
              <a:miter lim="800000"/>
              <a:headEnd/>
              <a:tailEnd type="triangle" w="med" len="med"/>
            </a:ln>
            <a:effectLst/>
          </p:spPr>
          <p:txBody>
            <a:bodyPr/>
            <a:lstStyle/>
            <a:p>
              <a:endParaRPr lang="en-CA"/>
            </a:p>
          </p:txBody>
        </p:sp>
        <p:sp>
          <p:nvSpPr>
            <p:cNvPr id="120838" name="Oval 6"/>
            <p:cNvSpPr>
              <a:spLocks noChangeArrowheads="1"/>
            </p:cNvSpPr>
            <p:nvPr/>
          </p:nvSpPr>
          <p:spPr bwMode="auto">
            <a:xfrm>
              <a:off x="3424" y="1798"/>
              <a:ext cx="635" cy="318"/>
            </a:xfrm>
            <a:prstGeom prst="ellipse">
              <a:avLst/>
            </a:prstGeom>
            <a:no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rPr>
                <a:t>B</a:t>
              </a:r>
            </a:p>
          </p:txBody>
        </p:sp>
        <p:grpSp>
          <p:nvGrpSpPr>
            <p:cNvPr id="3" name="Group 7"/>
            <p:cNvGrpSpPr>
              <a:grpSpLocks/>
            </p:cNvGrpSpPr>
            <p:nvPr/>
          </p:nvGrpSpPr>
          <p:grpSpPr bwMode="auto">
            <a:xfrm>
              <a:off x="4240" y="1253"/>
              <a:ext cx="520" cy="485"/>
              <a:chOff x="4240" y="1253"/>
              <a:chExt cx="520" cy="485"/>
            </a:xfrm>
          </p:grpSpPr>
          <p:sp>
            <p:nvSpPr>
              <p:cNvPr id="120840" name="Rectangle 8"/>
              <p:cNvSpPr>
                <a:spLocks noChangeArrowheads="1"/>
              </p:cNvSpPr>
              <p:nvPr/>
            </p:nvSpPr>
            <p:spPr bwMode="auto">
              <a:xfrm>
                <a:off x="4240" y="1496"/>
                <a:ext cx="520" cy="242"/>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0.3</a:t>
                </a:r>
              </a:p>
            </p:txBody>
          </p:sp>
          <p:sp>
            <p:nvSpPr>
              <p:cNvPr id="120841" name="Rectangle 9"/>
              <p:cNvSpPr>
                <a:spLocks noChangeArrowheads="1"/>
              </p:cNvSpPr>
              <p:nvPr/>
            </p:nvSpPr>
            <p:spPr bwMode="auto">
              <a:xfrm>
                <a:off x="4240" y="1253"/>
                <a:ext cx="520" cy="243"/>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smtClean="0">
                    <a:solidFill>
                      <a:srgbClr val="000000"/>
                    </a:solidFill>
                  </a:rPr>
                  <a:t>P(A=T)</a:t>
                </a:r>
                <a:r>
                  <a:rPr lang="ar-SA" sz="1800" dirty="0">
                    <a:solidFill>
                      <a:srgbClr val="000000"/>
                    </a:solidFill>
                    <a:cs typeface="Times New Roman" pitchFamily="18" charset="0"/>
                  </a:rPr>
                  <a:t>‏</a:t>
                </a:r>
                <a:endParaRPr lang="en-GB" sz="1800" dirty="0">
                  <a:solidFill>
                    <a:srgbClr val="000000"/>
                  </a:solidFill>
                </a:endParaRPr>
              </a:p>
            </p:txBody>
          </p:sp>
          <p:sp>
            <p:nvSpPr>
              <p:cNvPr id="120842" name="Line 10"/>
              <p:cNvSpPr>
                <a:spLocks noChangeShapeType="1"/>
              </p:cNvSpPr>
              <p:nvPr/>
            </p:nvSpPr>
            <p:spPr bwMode="auto">
              <a:xfrm>
                <a:off x="4240" y="1253"/>
                <a:ext cx="520" cy="1"/>
              </a:xfrm>
              <a:prstGeom prst="line">
                <a:avLst/>
              </a:prstGeom>
              <a:noFill/>
              <a:ln w="28440">
                <a:solidFill>
                  <a:srgbClr val="000000"/>
                </a:solidFill>
                <a:miter lim="800000"/>
                <a:headEnd/>
                <a:tailEnd/>
              </a:ln>
              <a:effectLst/>
            </p:spPr>
            <p:txBody>
              <a:bodyPr/>
              <a:lstStyle/>
              <a:p>
                <a:endParaRPr lang="en-CA"/>
              </a:p>
            </p:txBody>
          </p:sp>
          <p:sp>
            <p:nvSpPr>
              <p:cNvPr id="120843" name="Line 11"/>
              <p:cNvSpPr>
                <a:spLocks noChangeShapeType="1"/>
              </p:cNvSpPr>
              <p:nvPr/>
            </p:nvSpPr>
            <p:spPr bwMode="auto">
              <a:xfrm>
                <a:off x="4240" y="1496"/>
                <a:ext cx="520" cy="1"/>
              </a:xfrm>
              <a:prstGeom prst="line">
                <a:avLst/>
              </a:prstGeom>
              <a:noFill/>
              <a:ln w="12600">
                <a:solidFill>
                  <a:srgbClr val="000000"/>
                </a:solidFill>
                <a:miter lim="800000"/>
                <a:headEnd/>
                <a:tailEnd/>
              </a:ln>
              <a:effectLst/>
            </p:spPr>
            <p:txBody>
              <a:bodyPr/>
              <a:lstStyle/>
              <a:p>
                <a:endParaRPr lang="en-CA"/>
              </a:p>
            </p:txBody>
          </p:sp>
          <p:sp>
            <p:nvSpPr>
              <p:cNvPr id="120844" name="Line 12"/>
              <p:cNvSpPr>
                <a:spLocks noChangeShapeType="1"/>
              </p:cNvSpPr>
              <p:nvPr/>
            </p:nvSpPr>
            <p:spPr bwMode="auto">
              <a:xfrm>
                <a:off x="4240" y="1738"/>
                <a:ext cx="520" cy="1"/>
              </a:xfrm>
              <a:prstGeom prst="line">
                <a:avLst/>
              </a:prstGeom>
              <a:noFill/>
              <a:ln w="28440">
                <a:solidFill>
                  <a:srgbClr val="000000"/>
                </a:solidFill>
                <a:miter lim="800000"/>
                <a:headEnd/>
                <a:tailEnd/>
              </a:ln>
              <a:effectLst/>
            </p:spPr>
            <p:txBody>
              <a:bodyPr/>
              <a:lstStyle/>
              <a:p>
                <a:endParaRPr lang="en-CA"/>
              </a:p>
            </p:txBody>
          </p:sp>
          <p:sp>
            <p:nvSpPr>
              <p:cNvPr id="120845" name="Line 13"/>
              <p:cNvSpPr>
                <a:spLocks noChangeShapeType="1"/>
              </p:cNvSpPr>
              <p:nvPr/>
            </p:nvSpPr>
            <p:spPr bwMode="auto">
              <a:xfrm>
                <a:off x="4240" y="1253"/>
                <a:ext cx="1" cy="485"/>
              </a:xfrm>
              <a:prstGeom prst="line">
                <a:avLst/>
              </a:prstGeom>
              <a:noFill/>
              <a:ln w="28440">
                <a:solidFill>
                  <a:srgbClr val="000000"/>
                </a:solidFill>
                <a:miter lim="800000"/>
                <a:headEnd/>
                <a:tailEnd/>
              </a:ln>
              <a:effectLst/>
            </p:spPr>
            <p:txBody>
              <a:bodyPr/>
              <a:lstStyle/>
              <a:p>
                <a:endParaRPr lang="en-CA"/>
              </a:p>
            </p:txBody>
          </p:sp>
          <p:sp>
            <p:nvSpPr>
              <p:cNvPr id="120846" name="Line 14"/>
              <p:cNvSpPr>
                <a:spLocks noChangeShapeType="1"/>
              </p:cNvSpPr>
              <p:nvPr/>
            </p:nvSpPr>
            <p:spPr bwMode="auto">
              <a:xfrm>
                <a:off x="4760" y="1253"/>
                <a:ext cx="1" cy="485"/>
              </a:xfrm>
              <a:prstGeom prst="line">
                <a:avLst/>
              </a:prstGeom>
              <a:noFill/>
              <a:ln w="28440">
                <a:solidFill>
                  <a:srgbClr val="000000"/>
                </a:solidFill>
                <a:miter lim="800000"/>
                <a:headEnd/>
                <a:tailEnd/>
              </a:ln>
              <a:effectLst/>
            </p:spPr>
            <p:txBody>
              <a:bodyPr/>
              <a:lstStyle/>
              <a:p>
                <a:endParaRPr lang="en-CA"/>
              </a:p>
            </p:txBody>
          </p:sp>
        </p:grpSp>
        <p:grpSp>
          <p:nvGrpSpPr>
            <p:cNvPr id="4" name="Group 15"/>
            <p:cNvGrpSpPr>
              <a:grpSpLocks/>
            </p:cNvGrpSpPr>
            <p:nvPr/>
          </p:nvGrpSpPr>
          <p:grpSpPr bwMode="auto">
            <a:xfrm>
              <a:off x="2290" y="1661"/>
              <a:ext cx="1043" cy="881"/>
              <a:chOff x="2290" y="1661"/>
              <a:chExt cx="1043" cy="881"/>
            </a:xfrm>
          </p:grpSpPr>
          <p:sp>
            <p:nvSpPr>
              <p:cNvPr id="120848" name="Rectangle 16"/>
              <p:cNvSpPr>
                <a:spLocks noChangeArrowheads="1"/>
              </p:cNvSpPr>
              <p:nvPr/>
            </p:nvSpPr>
            <p:spPr bwMode="auto">
              <a:xfrm>
                <a:off x="2746" y="2001"/>
                <a:ext cx="587" cy="541"/>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0.7</a:t>
                </a:r>
              </a:p>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0.1</a:t>
                </a:r>
              </a:p>
            </p:txBody>
          </p:sp>
          <p:sp>
            <p:nvSpPr>
              <p:cNvPr id="120849" name="Rectangle 17"/>
              <p:cNvSpPr>
                <a:spLocks noChangeArrowheads="1"/>
              </p:cNvSpPr>
              <p:nvPr/>
            </p:nvSpPr>
            <p:spPr bwMode="auto">
              <a:xfrm>
                <a:off x="2290" y="2001"/>
                <a:ext cx="456" cy="541"/>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T</a:t>
                </a:r>
              </a:p>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F</a:t>
                </a:r>
              </a:p>
            </p:txBody>
          </p:sp>
          <p:sp>
            <p:nvSpPr>
              <p:cNvPr id="120850" name="Rectangle 18"/>
              <p:cNvSpPr>
                <a:spLocks noChangeArrowheads="1"/>
              </p:cNvSpPr>
              <p:nvPr/>
            </p:nvSpPr>
            <p:spPr bwMode="auto">
              <a:xfrm>
                <a:off x="2746" y="1661"/>
                <a:ext cx="587" cy="340"/>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a:solidFill>
                      <a:srgbClr val="000000"/>
                    </a:solidFill>
                  </a:rPr>
                  <a:t>P</a:t>
                </a:r>
                <a:r>
                  <a:rPr lang="en-GB" sz="1800" dirty="0" smtClean="0">
                    <a:solidFill>
                      <a:srgbClr val="000000"/>
                    </a:solidFill>
                  </a:rPr>
                  <a:t>(=T|A</a:t>
                </a:r>
                <a:r>
                  <a:rPr lang="en-GB" sz="1800" dirty="0">
                    <a:solidFill>
                      <a:srgbClr val="000000"/>
                    </a:solidFill>
                  </a:rPr>
                  <a:t>)</a:t>
                </a:r>
                <a:r>
                  <a:rPr lang="ar-SA" sz="1800" dirty="0">
                    <a:solidFill>
                      <a:srgbClr val="000000"/>
                    </a:solidFill>
                    <a:cs typeface="Times New Roman" pitchFamily="18" charset="0"/>
                  </a:rPr>
                  <a:t>‏</a:t>
                </a:r>
                <a:endParaRPr lang="en-GB" sz="1800" dirty="0">
                  <a:solidFill>
                    <a:srgbClr val="000000"/>
                  </a:solidFill>
                </a:endParaRPr>
              </a:p>
            </p:txBody>
          </p:sp>
          <p:sp>
            <p:nvSpPr>
              <p:cNvPr id="120851" name="Rectangle 19"/>
              <p:cNvSpPr>
                <a:spLocks noChangeArrowheads="1"/>
              </p:cNvSpPr>
              <p:nvPr/>
            </p:nvSpPr>
            <p:spPr bwMode="auto">
              <a:xfrm>
                <a:off x="2290" y="1661"/>
                <a:ext cx="456" cy="340"/>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A</a:t>
                </a:r>
              </a:p>
            </p:txBody>
          </p:sp>
          <p:sp>
            <p:nvSpPr>
              <p:cNvPr id="120852" name="Line 20"/>
              <p:cNvSpPr>
                <a:spLocks noChangeShapeType="1"/>
              </p:cNvSpPr>
              <p:nvPr/>
            </p:nvSpPr>
            <p:spPr bwMode="auto">
              <a:xfrm>
                <a:off x="2290" y="1661"/>
                <a:ext cx="1043" cy="1"/>
              </a:xfrm>
              <a:prstGeom prst="line">
                <a:avLst/>
              </a:prstGeom>
              <a:noFill/>
              <a:ln w="28440">
                <a:solidFill>
                  <a:srgbClr val="000000"/>
                </a:solidFill>
                <a:miter lim="800000"/>
                <a:headEnd/>
                <a:tailEnd/>
              </a:ln>
              <a:effectLst/>
            </p:spPr>
            <p:txBody>
              <a:bodyPr/>
              <a:lstStyle/>
              <a:p>
                <a:endParaRPr lang="en-CA"/>
              </a:p>
            </p:txBody>
          </p:sp>
          <p:sp>
            <p:nvSpPr>
              <p:cNvPr id="120853" name="Line 21"/>
              <p:cNvSpPr>
                <a:spLocks noChangeShapeType="1"/>
              </p:cNvSpPr>
              <p:nvPr/>
            </p:nvSpPr>
            <p:spPr bwMode="auto">
              <a:xfrm>
                <a:off x="2290" y="2001"/>
                <a:ext cx="1043" cy="1"/>
              </a:xfrm>
              <a:prstGeom prst="line">
                <a:avLst/>
              </a:prstGeom>
              <a:noFill/>
              <a:ln w="12600">
                <a:solidFill>
                  <a:srgbClr val="000000"/>
                </a:solidFill>
                <a:miter lim="800000"/>
                <a:headEnd/>
                <a:tailEnd/>
              </a:ln>
              <a:effectLst/>
            </p:spPr>
            <p:txBody>
              <a:bodyPr/>
              <a:lstStyle/>
              <a:p>
                <a:endParaRPr lang="en-CA"/>
              </a:p>
            </p:txBody>
          </p:sp>
          <p:sp>
            <p:nvSpPr>
              <p:cNvPr id="120854" name="Line 22"/>
              <p:cNvSpPr>
                <a:spLocks noChangeShapeType="1"/>
              </p:cNvSpPr>
              <p:nvPr/>
            </p:nvSpPr>
            <p:spPr bwMode="auto">
              <a:xfrm>
                <a:off x="2290" y="2542"/>
                <a:ext cx="1043" cy="1"/>
              </a:xfrm>
              <a:prstGeom prst="line">
                <a:avLst/>
              </a:prstGeom>
              <a:noFill/>
              <a:ln w="28440">
                <a:solidFill>
                  <a:srgbClr val="000000"/>
                </a:solidFill>
                <a:miter lim="800000"/>
                <a:headEnd/>
                <a:tailEnd/>
              </a:ln>
              <a:effectLst/>
            </p:spPr>
            <p:txBody>
              <a:bodyPr/>
              <a:lstStyle/>
              <a:p>
                <a:endParaRPr lang="en-CA"/>
              </a:p>
            </p:txBody>
          </p:sp>
          <p:sp>
            <p:nvSpPr>
              <p:cNvPr id="120855" name="Line 23"/>
              <p:cNvSpPr>
                <a:spLocks noChangeShapeType="1"/>
              </p:cNvSpPr>
              <p:nvPr/>
            </p:nvSpPr>
            <p:spPr bwMode="auto">
              <a:xfrm>
                <a:off x="2290" y="1661"/>
                <a:ext cx="1" cy="881"/>
              </a:xfrm>
              <a:prstGeom prst="line">
                <a:avLst/>
              </a:prstGeom>
              <a:noFill/>
              <a:ln w="28440">
                <a:solidFill>
                  <a:srgbClr val="000000"/>
                </a:solidFill>
                <a:miter lim="800000"/>
                <a:headEnd/>
                <a:tailEnd/>
              </a:ln>
              <a:effectLst/>
            </p:spPr>
            <p:txBody>
              <a:bodyPr/>
              <a:lstStyle/>
              <a:p>
                <a:endParaRPr lang="en-CA"/>
              </a:p>
            </p:txBody>
          </p:sp>
          <p:sp>
            <p:nvSpPr>
              <p:cNvPr id="120856" name="Line 24"/>
              <p:cNvSpPr>
                <a:spLocks noChangeShapeType="1"/>
              </p:cNvSpPr>
              <p:nvPr/>
            </p:nvSpPr>
            <p:spPr bwMode="auto">
              <a:xfrm>
                <a:off x="2746" y="1661"/>
                <a:ext cx="1" cy="881"/>
              </a:xfrm>
              <a:prstGeom prst="line">
                <a:avLst/>
              </a:prstGeom>
              <a:noFill/>
              <a:ln w="12600">
                <a:solidFill>
                  <a:srgbClr val="000000"/>
                </a:solidFill>
                <a:miter lim="800000"/>
                <a:headEnd/>
                <a:tailEnd/>
              </a:ln>
              <a:effectLst/>
            </p:spPr>
            <p:txBody>
              <a:bodyPr/>
              <a:lstStyle/>
              <a:p>
                <a:endParaRPr lang="en-CA"/>
              </a:p>
            </p:txBody>
          </p:sp>
          <p:sp>
            <p:nvSpPr>
              <p:cNvPr id="120857" name="Line 25"/>
              <p:cNvSpPr>
                <a:spLocks noChangeShapeType="1"/>
              </p:cNvSpPr>
              <p:nvPr/>
            </p:nvSpPr>
            <p:spPr bwMode="auto">
              <a:xfrm>
                <a:off x="3333" y="1661"/>
                <a:ext cx="1" cy="881"/>
              </a:xfrm>
              <a:prstGeom prst="line">
                <a:avLst/>
              </a:prstGeom>
              <a:noFill/>
              <a:ln w="28440">
                <a:solidFill>
                  <a:srgbClr val="000000"/>
                </a:solidFill>
                <a:miter lim="800000"/>
                <a:headEnd/>
                <a:tailEnd/>
              </a:ln>
              <a:effectLst/>
            </p:spPr>
            <p:txBody>
              <a:bodyPr/>
              <a:lstStyle/>
              <a:p>
                <a:endParaRPr lang="en-CA"/>
              </a:p>
            </p:txBody>
          </p:sp>
        </p:grpSp>
      </p:grpSp>
      <p:sp>
        <p:nvSpPr>
          <p:cNvPr id="120858" name="Rectangle 26"/>
          <p:cNvSpPr>
            <a:spLocks noChangeArrowheads="1"/>
          </p:cNvSpPr>
          <p:nvPr/>
        </p:nvSpPr>
        <p:spPr bwMode="auto">
          <a:xfrm>
            <a:off x="285720" y="3643314"/>
            <a:ext cx="8458200" cy="1057275"/>
          </a:xfrm>
          <a:prstGeom prst="rect">
            <a:avLst/>
          </a:prstGeom>
          <a:noFill/>
          <a:ln w="9525">
            <a:noFill/>
            <a:round/>
            <a:headEnd/>
            <a:tailEnd/>
          </a:ln>
          <a:effectLst/>
        </p:spPr>
        <p:txBody>
          <a:bodyPr lIns="90000" tIns="46800" rIns="90000" bIns="46800"/>
          <a:lstStyle/>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a:solidFill>
                  <a:srgbClr val="000000"/>
                </a:solidFill>
              </a:rPr>
              <a:t>If we are interested in </a:t>
            </a:r>
            <a:r>
              <a:rPr lang="en-GB" sz="2000" i="1">
                <a:solidFill>
                  <a:srgbClr val="000000"/>
                </a:solidFill>
              </a:rPr>
              <a:t>P(B|A=T),</a:t>
            </a:r>
            <a:r>
              <a:rPr lang="en-GB" sz="2000">
                <a:solidFill>
                  <a:srgbClr val="000000"/>
                </a:solidFill>
              </a:rPr>
              <a:t> </a:t>
            </a:r>
          </a:p>
          <a:p>
            <a:pPr marL="739775" lvl="1" indent="-282575">
              <a:lnSpc>
                <a:spcPct val="100000"/>
              </a:lnSpc>
              <a:spcBef>
                <a:spcPts val="135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1800">
                <a:solidFill>
                  <a:srgbClr val="000000"/>
                </a:solidFill>
              </a:rPr>
              <a:t>we can only use samples with </a:t>
            </a:r>
            <a:r>
              <a:rPr lang="en-GB" sz="1800" i="1">
                <a:solidFill>
                  <a:srgbClr val="000000"/>
                </a:solidFill>
              </a:rPr>
              <a:t>A = T</a:t>
            </a:r>
            <a:r>
              <a:rPr lang="en-GB" sz="1800">
                <a:solidFill>
                  <a:srgbClr val="000000"/>
                </a:solidFill>
              </a:rPr>
              <a:t>, </a:t>
            </a:r>
          </a:p>
          <a:p>
            <a:pPr marL="739775" lvl="1" indent="-282575">
              <a:lnSpc>
                <a:spcPct val="100000"/>
              </a:lnSpc>
              <a:spcBef>
                <a:spcPts val="135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1800">
                <a:solidFill>
                  <a:srgbClr val="000000"/>
                </a:solidFill>
              </a:rPr>
              <a:t>but I only have 0.3 probability of getting  </a:t>
            </a:r>
            <a:r>
              <a:rPr lang="en-GB" sz="1800" i="1">
                <a:solidFill>
                  <a:srgbClr val="000000"/>
                </a:solidFill>
              </a:rPr>
              <a:t>A = T</a:t>
            </a:r>
            <a:r>
              <a:rPr lang="en-GB" sz="1800">
                <a:solidFill>
                  <a:srgbClr val="000000"/>
                </a:solidFill>
              </a:rPr>
              <a:t> from Prior-Sample, </a:t>
            </a:r>
          </a:p>
          <a:p>
            <a:pPr marL="739775" lvl="1" indent="-282575">
              <a:lnSpc>
                <a:spcPct val="100000"/>
              </a:lnSpc>
              <a:spcBef>
                <a:spcPts val="135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1800">
                <a:solidFill>
                  <a:srgbClr val="000000"/>
                </a:solidFill>
              </a:rPr>
              <a:t>so I likely have to reject 70% of my samples</a:t>
            </a:r>
          </a:p>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a:solidFill>
                  <a:srgbClr val="000000"/>
                </a:solidFill>
              </a:rPr>
              <a:t>Things get exponentially worse as the number of evidence variables grow</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083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0858">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0858">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0858">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0858">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08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304800" y="15240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Analysis of Rejection Sampling</a:t>
            </a:r>
          </a:p>
        </p:txBody>
      </p:sp>
      <p:sp>
        <p:nvSpPr>
          <p:cNvPr id="124931" name="Oval 3"/>
          <p:cNvSpPr>
            <a:spLocks noChangeArrowheads="1"/>
          </p:cNvSpPr>
          <p:nvPr/>
        </p:nvSpPr>
        <p:spPr bwMode="auto">
          <a:xfrm>
            <a:off x="3132138" y="1414463"/>
            <a:ext cx="1008062" cy="504825"/>
          </a:xfrm>
          <a:prstGeom prst="ellipse">
            <a:avLst/>
          </a:prstGeom>
          <a:no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rPr>
              <a:t>A</a:t>
            </a:r>
          </a:p>
        </p:txBody>
      </p:sp>
      <p:sp>
        <p:nvSpPr>
          <p:cNvPr id="124932" name="Line 4"/>
          <p:cNvSpPr>
            <a:spLocks noChangeShapeType="1"/>
          </p:cNvSpPr>
          <p:nvPr/>
        </p:nvSpPr>
        <p:spPr bwMode="auto">
          <a:xfrm flipH="1">
            <a:off x="3562350" y="1919288"/>
            <a:ext cx="77788" cy="360362"/>
          </a:xfrm>
          <a:prstGeom prst="line">
            <a:avLst/>
          </a:prstGeom>
          <a:noFill/>
          <a:ln w="9360">
            <a:solidFill>
              <a:srgbClr val="000000"/>
            </a:solidFill>
            <a:miter lim="800000"/>
            <a:headEnd/>
            <a:tailEnd type="triangle" w="med" len="med"/>
          </a:ln>
          <a:effectLst/>
        </p:spPr>
        <p:txBody>
          <a:bodyPr/>
          <a:lstStyle/>
          <a:p>
            <a:endParaRPr lang="en-CA"/>
          </a:p>
        </p:txBody>
      </p:sp>
      <p:sp>
        <p:nvSpPr>
          <p:cNvPr id="124933" name="Oval 5"/>
          <p:cNvSpPr>
            <a:spLocks noChangeArrowheads="1"/>
          </p:cNvSpPr>
          <p:nvPr/>
        </p:nvSpPr>
        <p:spPr bwMode="auto">
          <a:xfrm>
            <a:off x="3060700" y="2279650"/>
            <a:ext cx="1008063" cy="357188"/>
          </a:xfrm>
          <a:prstGeom prst="ellipse">
            <a:avLst/>
          </a:prstGeom>
          <a:no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rPr>
              <a:t>B</a:t>
            </a:r>
          </a:p>
        </p:txBody>
      </p:sp>
      <p:grpSp>
        <p:nvGrpSpPr>
          <p:cNvPr id="2" name="Group 6"/>
          <p:cNvGrpSpPr>
            <a:grpSpLocks/>
          </p:cNvGrpSpPr>
          <p:nvPr/>
        </p:nvGrpSpPr>
        <p:grpSpPr bwMode="auto">
          <a:xfrm>
            <a:off x="2268538" y="981075"/>
            <a:ext cx="825500" cy="730250"/>
            <a:chOff x="1429" y="618"/>
            <a:chExt cx="520" cy="460"/>
          </a:xfrm>
        </p:grpSpPr>
        <p:sp>
          <p:nvSpPr>
            <p:cNvPr id="124935" name="Rectangle 7"/>
            <p:cNvSpPr>
              <a:spLocks noChangeArrowheads="1"/>
            </p:cNvSpPr>
            <p:nvPr/>
          </p:nvSpPr>
          <p:spPr bwMode="auto">
            <a:xfrm>
              <a:off x="1429" y="848"/>
              <a:ext cx="520" cy="230"/>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0.3</a:t>
              </a:r>
            </a:p>
          </p:txBody>
        </p:sp>
        <p:sp>
          <p:nvSpPr>
            <p:cNvPr id="124936" name="Rectangle 8"/>
            <p:cNvSpPr>
              <a:spLocks noChangeArrowheads="1"/>
            </p:cNvSpPr>
            <p:nvPr/>
          </p:nvSpPr>
          <p:spPr bwMode="auto">
            <a:xfrm>
              <a:off x="1429" y="618"/>
              <a:ext cx="520" cy="230"/>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P(A)</a:t>
              </a:r>
              <a:r>
                <a:rPr lang="ar-SA" sz="1800">
                  <a:solidFill>
                    <a:srgbClr val="000000"/>
                  </a:solidFill>
                  <a:cs typeface="Times New Roman" pitchFamily="18" charset="0"/>
                </a:rPr>
                <a:t>‏</a:t>
              </a:r>
              <a:endParaRPr lang="en-GB" sz="1800">
                <a:solidFill>
                  <a:srgbClr val="000000"/>
                </a:solidFill>
              </a:endParaRPr>
            </a:p>
          </p:txBody>
        </p:sp>
        <p:sp>
          <p:nvSpPr>
            <p:cNvPr id="124937" name="Line 9"/>
            <p:cNvSpPr>
              <a:spLocks noChangeShapeType="1"/>
            </p:cNvSpPr>
            <p:nvPr/>
          </p:nvSpPr>
          <p:spPr bwMode="auto">
            <a:xfrm>
              <a:off x="1429" y="618"/>
              <a:ext cx="520" cy="1"/>
            </a:xfrm>
            <a:prstGeom prst="line">
              <a:avLst/>
            </a:prstGeom>
            <a:noFill/>
            <a:ln w="28440">
              <a:solidFill>
                <a:srgbClr val="000000"/>
              </a:solidFill>
              <a:miter lim="800000"/>
              <a:headEnd/>
              <a:tailEnd/>
            </a:ln>
            <a:effectLst/>
          </p:spPr>
          <p:txBody>
            <a:bodyPr/>
            <a:lstStyle/>
            <a:p>
              <a:endParaRPr lang="en-CA"/>
            </a:p>
          </p:txBody>
        </p:sp>
        <p:sp>
          <p:nvSpPr>
            <p:cNvPr id="124938" name="Line 10"/>
            <p:cNvSpPr>
              <a:spLocks noChangeShapeType="1"/>
            </p:cNvSpPr>
            <p:nvPr/>
          </p:nvSpPr>
          <p:spPr bwMode="auto">
            <a:xfrm>
              <a:off x="1429" y="848"/>
              <a:ext cx="520" cy="1"/>
            </a:xfrm>
            <a:prstGeom prst="line">
              <a:avLst/>
            </a:prstGeom>
            <a:noFill/>
            <a:ln w="12600">
              <a:solidFill>
                <a:srgbClr val="000000"/>
              </a:solidFill>
              <a:miter lim="800000"/>
              <a:headEnd/>
              <a:tailEnd/>
            </a:ln>
            <a:effectLst/>
          </p:spPr>
          <p:txBody>
            <a:bodyPr/>
            <a:lstStyle/>
            <a:p>
              <a:endParaRPr lang="en-CA"/>
            </a:p>
          </p:txBody>
        </p:sp>
        <p:sp>
          <p:nvSpPr>
            <p:cNvPr id="124939" name="Line 11"/>
            <p:cNvSpPr>
              <a:spLocks noChangeShapeType="1"/>
            </p:cNvSpPr>
            <p:nvPr/>
          </p:nvSpPr>
          <p:spPr bwMode="auto">
            <a:xfrm>
              <a:off x="1429" y="1078"/>
              <a:ext cx="520" cy="1"/>
            </a:xfrm>
            <a:prstGeom prst="line">
              <a:avLst/>
            </a:prstGeom>
            <a:noFill/>
            <a:ln w="28440">
              <a:solidFill>
                <a:srgbClr val="000000"/>
              </a:solidFill>
              <a:miter lim="800000"/>
              <a:headEnd/>
              <a:tailEnd/>
            </a:ln>
            <a:effectLst/>
          </p:spPr>
          <p:txBody>
            <a:bodyPr/>
            <a:lstStyle/>
            <a:p>
              <a:endParaRPr lang="en-CA"/>
            </a:p>
          </p:txBody>
        </p:sp>
        <p:sp>
          <p:nvSpPr>
            <p:cNvPr id="124940" name="Line 12"/>
            <p:cNvSpPr>
              <a:spLocks noChangeShapeType="1"/>
            </p:cNvSpPr>
            <p:nvPr/>
          </p:nvSpPr>
          <p:spPr bwMode="auto">
            <a:xfrm>
              <a:off x="1429" y="618"/>
              <a:ext cx="1" cy="460"/>
            </a:xfrm>
            <a:prstGeom prst="line">
              <a:avLst/>
            </a:prstGeom>
            <a:noFill/>
            <a:ln w="28440">
              <a:solidFill>
                <a:srgbClr val="000000"/>
              </a:solidFill>
              <a:miter lim="800000"/>
              <a:headEnd/>
              <a:tailEnd/>
            </a:ln>
            <a:effectLst/>
          </p:spPr>
          <p:txBody>
            <a:bodyPr/>
            <a:lstStyle/>
            <a:p>
              <a:endParaRPr lang="en-CA"/>
            </a:p>
          </p:txBody>
        </p:sp>
        <p:sp>
          <p:nvSpPr>
            <p:cNvPr id="124941" name="Line 13"/>
            <p:cNvSpPr>
              <a:spLocks noChangeShapeType="1"/>
            </p:cNvSpPr>
            <p:nvPr/>
          </p:nvSpPr>
          <p:spPr bwMode="auto">
            <a:xfrm>
              <a:off x="1949" y="618"/>
              <a:ext cx="1" cy="460"/>
            </a:xfrm>
            <a:prstGeom prst="line">
              <a:avLst/>
            </a:prstGeom>
            <a:noFill/>
            <a:ln w="28440">
              <a:solidFill>
                <a:srgbClr val="000000"/>
              </a:solidFill>
              <a:miter lim="800000"/>
              <a:headEnd/>
              <a:tailEnd/>
            </a:ln>
            <a:effectLst/>
          </p:spPr>
          <p:txBody>
            <a:bodyPr/>
            <a:lstStyle/>
            <a:p>
              <a:endParaRPr lang="en-CA"/>
            </a:p>
          </p:txBody>
        </p:sp>
      </p:grpSp>
      <p:sp>
        <p:nvSpPr>
          <p:cNvPr id="124942" name="Rectangle 14"/>
          <p:cNvSpPr>
            <a:spLocks noChangeArrowheads="1"/>
          </p:cNvSpPr>
          <p:nvPr/>
        </p:nvSpPr>
        <p:spPr bwMode="auto">
          <a:xfrm>
            <a:off x="107950" y="2708275"/>
            <a:ext cx="8640763" cy="1057275"/>
          </a:xfrm>
          <a:prstGeom prst="rect">
            <a:avLst/>
          </a:prstGeom>
          <a:noFill/>
          <a:ln w="9525">
            <a:noFill/>
            <a:round/>
            <a:headEnd/>
            <a:tailEnd/>
          </a:ln>
          <a:effectLst/>
        </p:spPr>
        <p:txBody>
          <a:bodyPr lIns="90000" tIns="46800" rIns="90000" bIns="46800"/>
          <a:lstStyle/>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If we are interested in </a:t>
            </a:r>
            <a:r>
              <a:rPr lang="en-GB" i="1" dirty="0">
                <a:solidFill>
                  <a:srgbClr val="000000"/>
                </a:solidFill>
              </a:rPr>
              <a:t>P(B|A=T, C = T),</a:t>
            </a:r>
            <a:r>
              <a:rPr lang="en-GB" dirty="0">
                <a:solidFill>
                  <a:srgbClr val="000000"/>
                </a:solidFill>
              </a:rPr>
              <a:t> </a:t>
            </a:r>
          </a:p>
          <a:p>
            <a:pPr marL="739775" lvl="1" indent="-282575">
              <a:lnSpc>
                <a:spcPct val="100000"/>
              </a:lnSpc>
              <a:spcBef>
                <a:spcPts val="1500"/>
              </a:spcBef>
              <a:buFontTx/>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dirty="0">
                <a:solidFill>
                  <a:srgbClr val="000000"/>
                </a:solidFill>
              </a:rPr>
              <a:t>can only use samples </a:t>
            </a:r>
            <a:r>
              <a:rPr lang="en-GB" sz="2000" i="1" dirty="0">
                <a:solidFill>
                  <a:srgbClr val="000000"/>
                </a:solidFill>
              </a:rPr>
              <a:t>(A=T, B, C=T),</a:t>
            </a:r>
            <a:r>
              <a:rPr lang="en-GB" sz="2000" dirty="0">
                <a:solidFill>
                  <a:srgbClr val="000000"/>
                </a:solidFill>
              </a:rPr>
              <a:t> but the probability of getting them is</a:t>
            </a:r>
          </a:p>
          <a:p>
            <a:pPr marL="739775" lvl="1" indent="-282575">
              <a:lnSpc>
                <a:spcPct val="100000"/>
              </a:lnSpc>
              <a:spcBef>
                <a:spcPts val="135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dirty="0">
                <a:solidFill>
                  <a:srgbClr val="000000"/>
                </a:solidFill>
              </a:rPr>
              <a:t>P(A=T)P(C=T) = 0.03</a:t>
            </a:r>
          </a:p>
          <a:p>
            <a:pPr marL="739775" lvl="1" indent="-282575">
              <a:lnSpc>
                <a:spcPct val="100000"/>
              </a:lnSpc>
              <a:spcBef>
                <a:spcPts val="135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dirty="0">
                <a:solidFill>
                  <a:srgbClr val="000000"/>
                </a:solidFill>
              </a:rPr>
              <a:t>I should expect to reject in the order of 97% of my samples</a:t>
            </a:r>
            <a:r>
              <a:rPr lang="en-GB" sz="2000" dirty="0" smtClean="0">
                <a:solidFill>
                  <a:srgbClr val="000000"/>
                </a:solidFill>
              </a:rPr>
              <a:t>!</a:t>
            </a:r>
            <a:endParaRPr lang="en-GB" sz="2000" dirty="0">
              <a:solidFill>
                <a:srgbClr val="000000"/>
              </a:solidFill>
            </a:endParaRPr>
          </a:p>
        </p:txBody>
      </p:sp>
      <p:sp>
        <p:nvSpPr>
          <p:cNvPr id="124943" name="Oval 15"/>
          <p:cNvSpPr>
            <a:spLocks noChangeArrowheads="1"/>
          </p:cNvSpPr>
          <p:nvPr/>
        </p:nvSpPr>
        <p:spPr bwMode="auto">
          <a:xfrm>
            <a:off x="5292725" y="1630363"/>
            <a:ext cx="1008063" cy="504825"/>
          </a:xfrm>
          <a:prstGeom prst="ellipse">
            <a:avLst/>
          </a:prstGeom>
          <a:no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rPr>
              <a:t>C</a:t>
            </a:r>
          </a:p>
        </p:txBody>
      </p:sp>
      <p:sp>
        <p:nvSpPr>
          <p:cNvPr id="124944" name="Line 16"/>
          <p:cNvSpPr>
            <a:spLocks noChangeShapeType="1"/>
          </p:cNvSpPr>
          <p:nvPr/>
        </p:nvSpPr>
        <p:spPr bwMode="auto">
          <a:xfrm flipH="1">
            <a:off x="4064000" y="2133600"/>
            <a:ext cx="1592263" cy="287338"/>
          </a:xfrm>
          <a:prstGeom prst="line">
            <a:avLst/>
          </a:prstGeom>
          <a:noFill/>
          <a:ln w="9360">
            <a:solidFill>
              <a:srgbClr val="000000"/>
            </a:solidFill>
            <a:miter lim="800000"/>
            <a:headEnd/>
            <a:tailEnd type="triangle" w="med" len="med"/>
          </a:ln>
          <a:effectLst/>
        </p:spPr>
        <p:txBody>
          <a:bodyPr/>
          <a:lstStyle/>
          <a:p>
            <a:endParaRPr lang="en-CA"/>
          </a:p>
        </p:txBody>
      </p:sp>
      <p:grpSp>
        <p:nvGrpSpPr>
          <p:cNvPr id="3" name="Group 17"/>
          <p:cNvGrpSpPr>
            <a:grpSpLocks/>
          </p:cNvGrpSpPr>
          <p:nvPr/>
        </p:nvGrpSpPr>
        <p:grpSpPr bwMode="auto">
          <a:xfrm>
            <a:off x="6373813" y="1052513"/>
            <a:ext cx="738187" cy="730250"/>
            <a:chOff x="4015" y="663"/>
            <a:chExt cx="465" cy="460"/>
          </a:xfrm>
        </p:grpSpPr>
        <p:sp>
          <p:nvSpPr>
            <p:cNvPr id="124946" name="Rectangle 18"/>
            <p:cNvSpPr>
              <a:spLocks noChangeArrowheads="1"/>
            </p:cNvSpPr>
            <p:nvPr/>
          </p:nvSpPr>
          <p:spPr bwMode="auto">
            <a:xfrm>
              <a:off x="4015" y="893"/>
              <a:ext cx="465" cy="230"/>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0.1</a:t>
              </a:r>
            </a:p>
          </p:txBody>
        </p:sp>
        <p:sp>
          <p:nvSpPr>
            <p:cNvPr id="124947" name="Rectangle 19"/>
            <p:cNvSpPr>
              <a:spLocks noChangeArrowheads="1"/>
            </p:cNvSpPr>
            <p:nvPr/>
          </p:nvSpPr>
          <p:spPr bwMode="auto">
            <a:xfrm>
              <a:off x="4015" y="663"/>
              <a:ext cx="465" cy="230"/>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P(C)</a:t>
              </a:r>
              <a:r>
                <a:rPr lang="ar-SA" sz="1800">
                  <a:solidFill>
                    <a:srgbClr val="000000"/>
                  </a:solidFill>
                  <a:cs typeface="Times New Roman" pitchFamily="18" charset="0"/>
                </a:rPr>
                <a:t>‏</a:t>
              </a:r>
              <a:endParaRPr lang="en-GB" sz="1800">
                <a:solidFill>
                  <a:srgbClr val="000000"/>
                </a:solidFill>
              </a:endParaRPr>
            </a:p>
          </p:txBody>
        </p:sp>
        <p:sp>
          <p:nvSpPr>
            <p:cNvPr id="124948" name="Line 20"/>
            <p:cNvSpPr>
              <a:spLocks noChangeShapeType="1"/>
            </p:cNvSpPr>
            <p:nvPr/>
          </p:nvSpPr>
          <p:spPr bwMode="auto">
            <a:xfrm>
              <a:off x="4015" y="663"/>
              <a:ext cx="465" cy="1"/>
            </a:xfrm>
            <a:prstGeom prst="line">
              <a:avLst/>
            </a:prstGeom>
            <a:noFill/>
            <a:ln w="28440">
              <a:solidFill>
                <a:srgbClr val="000000"/>
              </a:solidFill>
              <a:miter lim="800000"/>
              <a:headEnd/>
              <a:tailEnd/>
            </a:ln>
            <a:effectLst/>
          </p:spPr>
          <p:txBody>
            <a:bodyPr/>
            <a:lstStyle/>
            <a:p>
              <a:endParaRPr lang="en-CA"/>
            </a:p>
          </p:txBody>
        </p:sp>
        <p:sp>
          <p:nvSpPr>
            <p:cNvPr id="124949" name="Line 21"/>
            <p:cNvSpPr>
              <a:spLocks noChangeShapeType="1"/>
            </p:cNvSpPr>
            <p:nvPr/>
          </p:nvSpPr>
          <p:spPr bwMode="auto">
            <a:xfrm>
              <a:off x="4015" y="893"/>
              <a:ext cx="465" cy="1"/>
            </a:xfrm>
            <a:prstGeom prst="line">
              <a:avLst/>
            </a:prstGeom>
            <a:noFill/>
            <a:ln w="12600">
              <a:solidFill>
                <a:srgbClr val="000000"/>
              </a:solidFill>
              <a:miter lim="800000"/>
              <a:headEnd/>
              <a:tailEnd/>
            </a:ln>
            <a:effectLst/>
          </p:spPr>
          <p:txBody>
            <a:bodyPr/>
            <a:lstStyle/>
            <a:p>
              <a:endParaRPr lang="en-CA"/>
            </a:p>
          </p:txBody>
        </p:sp>
        <p:sp>
          <p:nvSpPr>
            <p:cNvPr id="124950" name="Line 22"/>
            <p:cNvSpPr>
              <a:spLocks noChangeShapeType="1"/>
            </p:cNvSpPr>
            <p:nvPr/>
          </p:nvSpPr>
          <p:spPr bwMode="auto">
            <a:xfrm>
              <a:off x="4015" y="1123"/>
              <a:ext cx="465" cy="1"/>
            </a:xfrm>
            <a:prstGeom prst="line">
              <a:avLst/>
            </a:prstGeom>
            <a:noFill/>
            <a:ln w="28440">
              <a:solidFill>
                <a:srgbClr val="000000"/>
              </a:solidFill>
              <a:miter lim="800000"/>
              <a:headEnd/>
              <a:tailEnd/>
            </a:ln>
            <a:effectLst/>
          </p:spPr>
          <p:txBody>
            <a:bodyPr/>
            <a:lstStyle/>
            <a:p>
              <a:endParaRPr lang="en-CA"/>
            </a:p>
          </p:txBody>
        </p:sp>
        <p:sp>
          <p:nvSpPr>
            <p:cNvPr id="124951" name="Line 23"/>
            <p:cNvSpPr>
              <a:spLocks noChangeShapeType="1"/>
            </p:cNvSpPr>
            <p:nvPr/>
          </p:nvSpPr>
          <p:spPr bwMode="auto">
            <a:xfrm>
              <a:off x="4015" y="663"/>
              <a:ext cx="1" cy="460"/>
            </a:xfrm>
            <a:prstGeom prst="line">
              <a:avLst/>
            </a:prstGeom>
            <a:noFill/>
            <a:ln w="28440">
              <a:solidFill>
                <a:srgbClr val="000000"/>
              </a:solidFill>
              <a:miter lim="800000"/>
              <a:headEnd/>
              <a:tailEnd/>
            </a:ln>
            <a:effectLst/>
          </p:spPr>
          <p:txBody>
            <a:bodyPr/>
            <a:lstStyle/>
            <a:p>
              <a:endParaRPr lang="en-CA"/>
            </a:p>
          </p:txBody>
        </p:sp>
        <p:sp>
          <p:nvSpPr>
            <p:cNvPr id="124952" name="Line 24"/>
            <p:cNvSpPr>
              <a:spLocks noChangeShapeType="1"/>
            </p:cNvSpPr>
            <p:nvPr/>
          </p:nvSpPr>
          <p:spPr bwMode="auto">
            <a:xfrm>
              <a:off x="4480" y="663"/>
              <a:ext cx="1" cy="460"/>
            </a:xfrm>
            <a:prstGeom prst="line">
              <a:avLst/>
            </a:prstGeom>
            <a:noFill/>
            <a:ln w="28440">
              <a:solidFill>
                <a:srgbClr val="000000"/>
              </a:solidFill>
              <a:miter lim="800000"/>
              <a:headEnd/>
              <a:tailEnd/>
            </a:ln>
            <a:effectLst/>
          </p:spPr>
          <p:txBody>
            <a:bodyPr/>
            <a:lstStyle/>
            <a:p>
              <a:endParaRPr lang="en-CA"/>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494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494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494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304800" y="15240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t>Analysis of Rejection Sampling</a:t>
            </a:r>
          </a:p>
        </p:txBody>
      </p:sp>
      <p:sp>
        <p:nvSpPr>
          <p:cNvPr id="124942" name="Rectangle 14"/>
          <p:cNvSpPr>
            <a:spLocks noChangeArrowheads="1"/>
          </p:cNvSpPr>
          <p:nvPr/>
        </p:nvSpPr>
        <p:spPr bwMode="auto">
          <a:xfrm>
            <a:off x="0" y="1142984"/>
            <a:ext cx="8640763" cy="1057275"/>
          </a:xfrm>
          <a:prstGeom prst="rect">
            <a:avLst/>
          </a:prstGeom>
          <a:noFill/>
          <a:ln w="9525">
            <a:noFill/>
            <a:round/>
            <a:headEnd/>
            <a:tailEnd/>
          </a:ln>
          <a:effectLst/>
        </p:spPr>
        <p:txBody>
          <a:bodyPr lIns="90000" tIns="46800" rIns="90000" bIns="46800"/>
          <a:lstStyle/>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800" dirty="0" smtClean="0">
                <a:solidFill>
                  <a:srgbClr val="000000"/>
                </a:solidFill>
              </a:rPr>
              <a:t>Note </a:t>
            </a:r>
            <a:r>
              <a:rPr lang="en-GB" sz="2800" dirty="0">
                <a:solidFill>
                  <a:srgbClr val="000000"/>
                </a:solidFill>
              </a:rPr>
              <a:t>that rejection sampling resembles how probabilities are estimated from observations in the real world.</a:t>
            </a:r>
          </a:p>
          <a:p>
            <a:pPr marL="739775" lvl="1" indent="-282575">
              <a:lnSpc>
                <a:spcPct val="100000"/>
              </a:lnSpc>
              <a:spcBef>
                <a:spcPts val="135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You need the right type of event to happen in order to have a valid observation </a:t>
            </a:r>
            <a:endParaRPr lang="en-GB" dirty="0" smtClean="0">
              <a:solidFill>
                <a:srgbClr val="000000"/>
              </a:solidFill>
            </a:endParaRPr>
          </a:p>
          <a:p>
            <a:pPr marL="1196975" lvl="2" indent="-282575">
              <a:lnSpc>
                <a:spcPct val="100000"/>
              </a:lnSpc>
              <a:spcBef>
                <a:spcPts val="1350"/>
              </a:spcBef>
              <a:buFont typeface="Wingdings" pitchFamily="2" charset="2"/>
              <a:buChar char="ü"/>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smtClean="0">
                <a:solidFill>
                  <a:srgbClr val="000000"/>
                </a:solidFill>
              </a:rPr>
              <a:t>e.g</a:t>
            </a:r>
            <a:r>
              <a:rPr lang="en-GB" dirty="0">
                <a:solidFill>
                  <a:srgbClr val="000000"/>
                </a:solidFill>
              </a:rPr>
              <a:t>. </a:t>
            </a:r>
            <a:r>
              <a:rPr lang="en-GB" i="1" dirty="0" smtClean="0">
                <a:solidFill>
                  <a:srgbClr val="000000"/>
                </a:solidFill>
              </a:rPr>
              <a:t>P(rains </a:t>
            </a:r>
            <a:r>
              <a:rPr lang="en-GB" i="1" dirty="0" err="1" smtClean="0">
                <a:solidFill>
                  <a:srgbClr val="000000"/>
                </a:solidFill>
              </a:rPr>
              <a:t>tomorrow|redSky</a:t>
            </a:r>
            <a:r>
              <a:rPr lang="en-GB" i="1" dirty="0" smtClean="0">
                <a:solidFill>
                  <a:srgbClr val="000000"/>
                </a:solidFill>
              </a:rPr>
              <a:t> tonight))</a:t>
            </a:r>
            <a:endParaRPr lang="en-GB" dirty="0">
              <a:solidFill>
                <a:srgbClr val="000000"/>
              </a:solidFill>
            </a:endParaRPr>
          </a:p>
          <a:p>
            <a:pPr marL="739775" lvl="1" indent="-282575">
              <a:lnSpc>
                <a:spcPct val="100000"/>
              </a:lnSpc>
              <a:spcBef>
                <a:spcPts val="135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If the event is not common, I have to wait a long time to gather enough relevant events </a:t>
            </a:r>
            <a:endParaRPr lang="en-GB" dirty="0" smtClean="0">
              <a:solidFill>
                <a:srgbClr val="000000"/>
              </a:solidFill>
            </a:endParaRPr>
          </a:p>
          <a:p>
            <a:pPr marL="1196975" lvl="2" indent="-282575">
              <a:lnSpc>
                <a:spcPct val="100000"/>
              </a:lnSpc>
              <a:spcBef>
                <a:spcPts val="1350"/>
              </a:spcBef>
              <a:buFont typeface="Wingdings" pitchFamily="2" charset="2"/>
              <a:buChar char="ü"/>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smtClean="0">
                <a:solidFill>
                  <a:srgbClr val="000000"/>
                </a:solidFill>
              </a:rPr>
              <a:t>e.g</a:t>
            </a:r>
            <a:r>
              <a:rPr lang="en-GB" dirty="0">
                <a:solidFill>
                  <a:srgbClr val="000000"/>
                </a:solidFill>
              </a:rPr>
              <a:t>, </a:t>
            </a:r>
            <a:r>
              <a:rPr lang="en-GB" i="1" dirty="0">
                <a:solidFill>
                  <a:srgbClr val="000000"/>
                </a:solidFill>
              </a:rPr>
              <a:t>nights with red </a:t>
            </a:r>
            <a:r>
              <a:rPr lang="en-GB" i="1" dirty="0" smtClean="0">
                <a:solidFill>
                  <a:srgbClr val="000000"/>
                </a:solidFill>
              </a:rPr>
              <a:t>sky</a:t>
            </a:r>
            <a:endParaRPr lang="en-GB" i="1"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494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494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494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494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494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4942">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4942">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4942">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494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4"/>
          <p:cNvSpPr>
            <a:spLocks noChangeArrowheads="1"/>
          </p:cNvSpPr>
          <p:nvPr/>
        </p:nvSpPr>
        <p:spPr bwMode="auto">
          <a:xfrm>
            <a:off x="285720" y="4429132"/>
            <a:ext cx="8496300" cy="358775"/>
          </a:xfrm>
          <a:prstGeom prst="rect">
            <a:avLst/>
          </a:prstGeom>
          <a:solidFill>
            <a:srgbClr val="FFFF00"/>
          </a:solidFill>
          <a:ln w="9525">
            <a:noFill/>
            <a:miter lim="800000"/>
            <a:headEnd/>
            <a:tailEnd/>
          </a:ln>
          <a:effectLst/>
        </p:spPr>
        <p:txBody>
          <a:bodyPr wrap="none" anchor="ctr"/>
          <a:lstStyle/>
          <a:p>
            <a:endParaRPr lang="en-CA"/>
          </a:p>
        </p:txBody>
      </p:sp>
      <p:sp>
        <p:nvSpPr>
          <p:cNvPr id="98306" name="Rectangle 2"/>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Overview</a:t>
            </a:r>
          </a:p>
        </p:txBody>
      </p:sp>
      <p:sp>
        <p:nvSpPr>
          <p:cNvPr id="98307" name="Rectangle 3"/>
          <p:cNvSpPr>
            <a:spLocks noChangeArrowheads="1"/>
          </p:cNvSpPr>
          <p:nvPr/>
        </p:nvSpPr>
        <p:spPr bwMode="auto">
          <a:xfrm>
            <a:off x="323850" y="692150"/>
            <a:ext cx="8458200" cy="3095625"/>
          </a:xfrm>
          <a:prstGeom prst="rect">
            <a:avLst/>
          </a:prstGeom>
          <a:noFill/>
          <a:ln w="9525">
            <a:noFill/>
            <a:round/>
            <a:headEnd/>
            <a:tailEnd/>
          </a:ln>
          <a:effectLst/>
        </p:spPr>
        <p:txBody>
          <a:bodyPr lIns="90000" tIns="46800" rIns="90000" bIns="46800"/>
          <a:lstStyle/>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rPr>
              <a:t>Sampling </a:t>
            </a:r>
            <a:r>
              <a:rPr lang="en-GB" dirty="0">
                <a:solidFill>
                  <a:srgbClr val="000000"/>
                </a:solidFill>
              </a:rPr>
              <a:t>algorithms: background</a:t>
            </a:r>
          </a:p>
          <a:p>
            <a:pPr marL="741363" lvl="1" indent="-284163">
              <a:lnSpc>
                <a:spcPct val="100000"/>
              </a:lnSpc>
              <a:spcBef>
                <a:spcPts val="6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rPr>
              <a:t>What is sampling </a:t>
            </a:r>
            <a:endParaRPr lang="en-GB" sz="2000" dirty="0" smtClean="0">
              <a:solidFill>
                <a:srgbClr val="000000"/>
              </a:solidFill>
            </a:endParaRPr>
          </a:p>
          <a:p>
            <a:pPr marL="741363" lvl="1" indent="-284163">
              <a:lnSpc>
                <a:spcPct val="100000"/>
              </a:lnSpc>
              <a:spcBef>
                <a:spcPts val="6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smtClean="0">
                <a:solidFill>
                  <a:srgbClr val="000000"/>
                </a:solidFill>
              </a:rPr>
              <a:t>How </a:t>
            </a:r>
            <a:r>
              <a:rPr lang="en-GB" sz="2000" dirty="0">
                <a:solidFill>
                  <a:srgbClr val="000000"/>
                </a:solidFill>
              </a:rPr>
              <a:t>to do </a:t>
            </a:r>
            <a:r>
              <a:rPr lang="en-GB" sz="2000" dirty="0" smtClean="0">
                <a:solidFill>
                  <a:srgbClr val="000000"/>
                </a:solidFill>
              </a:rPr>
              <a:t>it: generating </a:t>
            </a:r>
            <a:r>
              <a:rPr lang="en-GB" sz="2000" dirty="0">
                <a:solidFill>
                  <a:srgbClr val="000000"/>
                </a:solidFill>
              </a:rPr>
              <a:t>samples from a </a:t>
            </a:r>
            <a:r>
              <a:rPr lang="en-GB" sz="2000" dirty="0" smtClean="0">
                <a:solidFill>
                  <a:srgbClr val="000000"/>
                </a:solidFill>
              </a:rPr>
              <a:t>distribution</a:t>
            </a:r>
            <a:endParaRPr lang="en-GB" sz="2000" dirty="0">
              <a:solidFill>
                <a:srgbClr val="000000"/>
              </a:solidFill>
            </a:endParaRP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a:solidFill>
                  <a:srgbClr val="000000"/>
                </a:solidFill>
                <a:cs typeface="Times New Roman" pitchFamily="18" charset="0"/>
              </a:rPr>
              <a:t>Sampling in Bayesian networks</a:t>
            </a: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Forward </a:t>
            </a:r>
            <a:r>
              <a:rPr lang="en-GB" sz="2000" dirty="0" smtClean="0">
                <a:solidFill>
                  <a:srgbClr val="000000"/>
                </a:solidFill>
                <a:cs typeface="Times New Roman" pitchFamily="18" charset="0"/>
              </a:rPr>
              <a:t>sampling</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Why does sampling work</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Two more sampling algorithms</a:t>
            </a:r>
            <a:endParaRPr lang="en-GB" dirty="0">
              <a:solidFill>
                <a:srgbClr val="000000"/>
              </a:solidFill>
              <a:cs typeface="Times New Roman" pitchFamily="18" charset="0"/>
            </a:endParaRP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Rejection Sampling</a:t>
            </a: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Likelihood </a:t>
            </a:r>
            <a:r>
              <a:rPr lang="en-GB" sz="2000" dirty="0" smtClean="0">
                <a:solidFill>
                  <a:srgbClr val="000000"/>
                </a:solidFill>
                <a:cs typeface="Times New Roman" pitchFamily="18" charset="0"/>
              </a:rPr>
              <a:t>Weighting</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Case </a:t>
            </a:r>
            <a:r>
              <a:rPr lang="en-GB" dirty="0">
                <a:solidFill>
                  <a:srgbClr val="000000"/>
                </a:solidFill>
                <a:cs typeface="Times New Roman" pitchFamily="18" charset="0"/>
              </a:rPr>
              <a:t>study from the Andes project</a:t>
            </a:r>
          </a:p>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a:p>
            <a:pPr marL="741363" lvl="1" indent="-284163">
              <a:lnSpc>
                <a:spcPct val="60000"/>
              </a:lnSpc>
              <a:spcBef>
                <a:spcPts val="500"/>
              </a:spcBef>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3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304800" y="15240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Likelihood Weighting (LW)</a:t>
            </a:r>
            <a:r>
              <a:rPr lang="ar-SA">
                <a:cs typeface="Times New Roman" pitchFamily="18" charset="0"/>
              </a:rPr>
              <a:t>‏</a:t>
            </a:r>
            <a:endParaRPr lang="en-GB"/>
          </a:p>
        </p:txBody>
      </p:sp>
      <p:sp>
        <p:nvSpPr>
          <p:cNvPr id="129027" name="Rectangle 3"/>
          <p:cNvSpPr>
            <a:spLocks noChangeArrowheads="1"/>
          </p:cNvSpPr>
          <p:nvPr/>
        </p:nvSpPr>
        <p:spPr bwMode="auto">
          <a:xfrm>
            <a:off x="250825" y="836613"/>
            <a:ext cx="8642350" cy="1057275"/>
          </a:xfrm>
          <a:prstGeom prst="rect">
            <a:avLst/>
          </a:prstGeom>
          <a:noFill/>
          <a:ln w="9525">
            <a:noFill/>
            <a:round/>
            <a:headEnd/>
            <a:tailEnd/>
          </a:ln>
          <a:effectLst/>
        </p:spPr>
        <p:txBody>
          <a:bodyPr lIns="90000" tIns="46800" rIns="90000" bIns="46800"/>
          <a:lstStyle/>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Avoids the inefficiency of </a:t>
            </a:r>
            <a:r>
              <a:rPr lang="en-GB" i="1" dirty="0">
                <a:solidFill>
                  <a:srgbClr val="000000"/>
                </a:solidFill>
              </a:rPr>
              <a:t>rejection sampling</a:t>
            </a:r>
            <a:r>
              <a:rPr lang="en-GB" dirty="0">
                <a:solidFill>
                  <a:srgbClr val="000000"/>
                </a:solidFill>
              </a:rPr>
              <a:t> by generating only events that are consistent with evidence </a:t>
            </a:r>
            <a:r>
              <a:rPr lang="en-GB" b="1" i="1" dirty="0">
                <a:solidFill>
                  <a:srgbClr val="000000"/>
                </a:solidFill>
              </a:rPr>
              <a:t>e</a:t>
            </a:r>
          </a:p>
          <a:p>
            <a:pPr marL="739775" lvl="1" indent="-282575">
              <a:lnSpc>
                <a:spcPct val="100000"/>
              </a:lnSpc>
              <a:spcBef>
                <a:spcPts val="135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dirty="0">
                <a:solidFill>
                  <a:srgbClr val="000000"/>
                </a:solidFill>
              </a:rPr>
              <a:t>Fixes the values for the evidence variables </a:t>
            </a:r>
            <a:r>
              <a:rPr lang="en-GB" sz="2000" b="1" dirty="0">
                <a:solidFill>
                  <a:srgbClr val="000000"/>
                </a:solidFill>
              </a:rPr>
              <a:t>E</a:t>
            </a:r>
            <a:r>
              <a:rPr lang="en-GB" sz="2000" dirty="0">
                <a:solidFill>
                  <a:srgbClr val="000000"/>
                </a:solidFill>
              </a:rPr>
              <a:t> </a:t>
            </a:r>
          </a:p>
          <a:p>
            <a:pPr marL="739775" lvl="1" indent="-282575">
              <a:lnSpc>
                <a:spcPct val="100000"/>
              </a:lnSpc>
              <a:spcBef>
                <a:spcPts val="135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dirty="0">
                <a:solidFill>
                  <a:srgbClr val="000000"/>
                </a:solidFill>
              </a:rPr>
              <a:t>Samples only the remaining variables </a:t>
            </a:r>
            <a:r>
              <a:rPr lang="en-GB" sz="2000" b="1" i="1" dirty="0">
                <a:solidFill>
                  <a:srgbClr val="000000"/>
                </a:solidFill>
              </a:rPr>
              <a:t>Z</a:t>
            </a:r>
            <a:r>
              <a:rPr lang="en-GB" sz="2000" dirty="0">
                <a:solidFill>
                  <a:srgbClr val="000000"/>
                </a:solidFill>
              </a:rPr>
              <a:t>, i.e. the query </a:t>
            </a:r>
            <a:r>
              <a:rPr lang="en-GB" sz="2000" i="1" dirty="0">
                <a:solidFill>
                  <a:srgbClr val="000000"/>
                </a:solidFill>
              </a:rPr>
              <a:t>X</a:t>
            </a:r>
            <a:r>
              <a:rPr lang="en-GB" sz="2000" dirty="0">
                <a:solidFill>
                  <a:srgbClr val="000000"/>
                </a:solidFill>
              </a:rPr>
              <a:t> and hidden variables </a:t>
            </a:r>
            <a:r>
              <a:rPr lang="en-GB" sz="2000" b="1" i="1" dirty="0">
                <a:solidFill>
                  <a:srgbClr val="000000"/>
                </a:solidFill>
              </a:rPr>
              <a:t>Y</a:t>
            </a:r>
          </a:p>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But it still needs to account for the influence of the given evidence on the probability of the samples, otherwise it would not be sampling </a:t>
            </a:r>
            <a:r>
              <a:rPr lang="en-GB" dirty="0" smtClean="0">
                <a:solidFill>
                  <a:srgbClr val="000000"/>
                </a:solidFill>
              </a:rPr>
              <a:t>the </a:t>
            </a:r>
            <a:r>
              <a:rPr lang="en-GB" dirty="0">
                <a:solidFill>
                  <a:srgbClr val="000000"/>
                </a:solidFill>
              </a:rPr>
              <a:t>correct </a:t>
            </a:r>
            <a:r>
              <a:rPr lang="en-GB" dirty="0" smtClean="0">
                <a:solidFill>
                  <a:srgbClr val="000000"/>
                </a:solidFill>
              </a:rPr>
              <a:t>distribution</a:t>
            </a:r>
            <a:endParaRPr lang="en-GB"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902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90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90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Recap</a:t>
            </a:r>
            <a:r>
              <a:rPr lang="en-GB" i="1" dirty="0" smtClean="0"/>
              <a:t> - Sampling</a:t>
            </a:r>
            <a:r>
              <a:rPr lang="en-GB" i="1" dirty="0"/>
              <a:t>: </a:t>
            </a:r>
            <a:r>
              <a:rPr lang="en-GB" dirty="0"/>
              <a:t>What is it?</a:t>
            </a:r>
          </a:p>
        </p:txBody>
      </p:sp>
      <p:sp>
        <p:nvSpPr>
          <p:cNvPr id="9218" name="Rectangle 2"/>
          <p:cNvSpPr>
            <a:spLocks noGrp="1" noChangeArrowheads="1"/>
          </p:cNvSpPr>
          <p:nvPr>
            <p:ph type="body" idx="1"/>
          </p:nvPr>
        </p:nvSpPr>
        <p:spPr>
          <a:xfrm>
            <a:off x="285720" y="928670"/>
            <a:ext cx="8458200" cy="2152650"/>
          </a:xfrm>
          <a:ln/>
        </p:spPr>
        <p:txBody>
          <a:bodyPr/>
          <a:lstStyle/>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b="1" dirty="0" smtClean="0">
                <a:solidFill>
                  <a:schemeClr val="accent2"/>
                </a:solidFill>
              </a:rPr>
              <a:t>Problem</a:t>
            </a:r>
            <a:r>
              <a:rPr lang="en-GB" sz="2000" dirty="0" smtClean="0"/>
              <a:t>: how to estimate probability distributions that are hard to compute via exact methods.</a:t>
            </a: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b="1" dirty="0" smtClean="0">
                <a:solidFill>
                  <a:schemeClr val="accent2"/>
                </a:solidFill>
              </a:rPr>
              <a:t>Idea</a:t>
            </a:r>
            <a:r>
              <a:rPr lang="en-GB" sz="2000" dirty="0" smtClean="0"/>
              <a:t>: Estimate probabilities from sample data (samples) of the (unknown) probabilities distribution</a:t>
            </a:r>
            <a:endParaRPr lang="en-GB" sz="2000" dirty="0"/>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smtClean="0"/>
              <a:t>Use frequency of each event in the sample data to approximate its probability</a:t>
            </a:r>
            <a:endParaRPr lang="en-GB" sz="2000" dirty="0"/>
          </a:p>
          <a:p>
            <a:pPr>
              <a:lnSpc>
                <a:spcPct val="10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a:p>
            <a:pPr lvl="1">
              <a:lnSpc>
                <a:spcPct val="100000"/>
              </a:lnSpc>
              <a:buFont typeface="Times New Roman"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a:p>
            <a:pPr>
              <a:lnSpc>
                <a:spcPct val="10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pic>
        <p:nvPicPr>
          <p:cNvPr id="9219" name="Picture 3"/>
          <p:cNvPicPr>
            <a:picLocks noChangeAspect="1" noChangeArrowheads="1"/>
          </p:cNvPicPr>
          <p:nvPr/>
        </p:nvPicPr>
        <p:blipFill>
          <a:blip r:embed="rId3" cstate="print"/>
          <a:srcRect/>
          <a:stretch>
            <a:fillRect/>
          </a:stretch>
        </p:blipFill>
        <p:spPr bwMode="auto">
          <a:xfrm>
            <a:off x="2571736" y="2714620"/>
            <a:ext cx="5286375" cy="2305050"/>
          </a:xfrm>
          <a:prstGeom prst="rect">
            <a:avLst/>
          </a:prstGeom>
          <a:noFill/>
          <a:ln w="9525">
            <a:noFill/>
            <a:round/>
            <a:headEnd/>
            <a:tailEnd/>
          </a:ln>
          <a:effectLst/>
        </p:spPr>
      </p:pic>
      <p:sp>
        <p:nvSpPr>
          <p:cNvPr id="9220" name="Rectangle 4"/>
          <p:cNvSpPr>
            <a:spLocks noChangeArrowheads="1"/>
          </p:cNvSpPr>
          <p:nvPr/>
        </p:nvSpPr>
        <p:spPr bwMode="auto">
          <a:xfrm>
            <a:off x="285720" y="4429132"/>
            <a:ext cx="8858280" cy="1130300"/>
          </a:xfrm>
          <a:prstGeom prst="rect">
            <a:avLst/>
          </a:prstGeom>
          <a:noFill/>
          <a:ln w="9525">
            <a:noFill/>
            <a:round/>
            <a:headEnd/>
            <a:tailEnd/>
          </a:ln>
          <a:effectLst/>
        </p:spPr>
        <p:txBody>
          <a:bodyPr lIns="90000" tIns="46800" rIns="90000" bIns="46800"/>
          <a:lstStyle/>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dirty="0" smtClean="0">
              <a:solidFill>
                <a:srgbClr val="000000"/>
              </a:solidFill>
            </a:endParaRP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smtClean="0">
                <a:solidFill>
                  <a:srgbClr val="000000"/>
                </a:solidFill>
              </a:rPr>
              <a:t>Frequencies are good approximations only if based on large samples </a:t>
            </a:r>
          </a:p>
          <a:p>
            <a:pPr marL="798513" lvl="1" indent="-341313">
              <a:lnSpc>
                <a:spcPct val="100000"/>
              </a:lnSpc>
              <a:spcBef>
                <a:spcPts val="600"/>
              </a:spcBef>
              <a:buFont typeface="Arial" pitchFamily="34" charset="0"/>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smtClean="0">
                <a:solidFill>
                  <a:srgbClr val="000000"/>
                </a:solidFill>
              </a:rPr>
              <a:t>But these samples are often not easy to obtain from real-world observations</a:t>
            </a: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smtClean="0">
                <a:solidFill>
                  <a:srgbClr val="000000"/>
                </a:solidFill>
              </a:rPr>
              <a:t>How do we get the samples?</a:t>
            </a:r>
            <a:endParaRPr lang="en-GB" sz="2000" dirty="0">
              <a:solidFill>
                <a:srgbClr val="000000"/>
              </a:solidFill>
            </a:endParaRPr>
          </a:p>
          <a:p>
            <a:pPr marL="341313" indent="-341313">
              <a:lnSpc>
                <a:spcPct val="100000"/>
              </a:lnSpc>
              <a:spcBef>
                <a:spcPts val="6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dirty="0">
              <a:solidFill>
                <a:srgbClr val="000000"/>
              </a:solidFill>
            </a:endParaRPr>
          </a:p>
        </p:txBody>
      </p:sp>
      <p:sp>
        <p:nvSpPr>
          <p:cNvPr id="9222" name="AutoShape 6">
            <a:hlinkClick r:id="" action="ppaction://noaction" highlightClick="1"/>
          </p:cNvPr>
          <p:cNvSpPr>
            <a:spLocks noChangeArrowheads="1"/>
          </p:cNvSpPr>
          <p:nvPr/>
        </p:nvSpPr>
        <p:spPr bwMode="auto">
          <a:xfrm>
            <a:off x="7667625" y="260350"/>
            <a:ext cx="504825" cy="431800"/>
          </a:xfrm>
          <a:prstGeom prst="actionButtonBackPrevious">
            <a:avLst/>
          </a:prstGeom>
          <a:solidFill>
            <a:srgbClr val="00B8FF"/>
          </a:solidFill>
          <a:ln w="9525">
            <a:noFill/>
            <a:miter lim="800000"/>
            <a:headEnd/>
            <a:tailEnd/>
          </a:ln>
          <a:effectLst/>
        </p:spPr>
        <p:txBody>
          <a:bodyPr wrap="none" anchor="ctr"/>
          <a:lstStyle/>
          <a:p>
            <a:endParaRPr lang="en-CA"/>
          </a:p>
        </p:txBody>
      </p:sp>
      <p:sp>
        <p:nvSpPr>
          <p:cNvPr id="7" name="Right Arrow 6"/>
          <p:cNvSpPr/>
          <p:nvPr/>
        </p:nvSpPr>
        <p:spPr bwMode="auto">
          <a:xfrm>
            <a:off x="4786314" y="3714752"/>
            <a:ext cx="428628" cy="214314"/>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95000"/>
              </a:lnSpc>
              <a:spcBef>
                <a:spcPct val="0"/>
              </a:spcBef>
              <a:spcAft>
                <a:spcPct val="0"/>
              </a:spcAft>
              <a:buClr>
                <a:srgbClr val="000000"/>
              </a:buClr>
              <a:buSzPct val="100000"/>
              <a:buFont typeface="Times New Roman" pitchFamily="18" charset="0"/>
              <a:buNone/>
              <a:tabLst/>
            </a:pPr>
            <a:endParaRPr kumimoji="0" lang="en-CA" sz="24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220">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2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2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304800" y="15240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t>Likelihood Weighting (LW)</a:t>
            </a:r>
            <a:r>
              <a:rPr lang="ar-SA" dirty="0">
                <a:cs typeface="Times New Roman" pitchFamily="18" charset="0"/>
              </a:rPr>
              <a:t>‏</a:t>
            </a:r>
            <a:endParaRPr lang="en-GB" dirty="0"/>
          </a:p>
        </p:txBody>
      </p:sp>
      <p:sp>
        <p:nvSpPr>
          <p:cNvPr id="129027" name="Rectangle 3"/>
          <p:cNvSpPr>
            <a:spLocks noChangeArrowheads="1"/>
          </p:cNvSpPr>
          <p:nvPr/>
        </p:nvSpPr>
        <p:spPr bwMode="auto">
          <a:xfrm>
            <a:off x="250825" y="836613"/>
            <a:ext cx="8642350" cy="1057275"/>
          </a:xfrm>
          <a:prstGeom prst="rect">
            <a:avLst/>
          </a:prstGeom>
          <a:noFill/>
          <a:ln w="9525">
            <a:noFill/>
            <a:round/>
            <a:headEnd/>
            <a:tailEnd/>
          </a:ln>
          <a:effectLst/>
        </p:spPr>
        <p:txBody>
          <a:bodyPr lIns="90000" tIns="46800" rIns="90000" bIns="46800"/>
          <a:lstStyle/>
          <a:p>
            <a:pPr marL="282575" indent="-282575">
              <a:lnSpc>
                <a:spcPct val="100000"/>
              </a:lnSpc>
              <a:spcBef>
                <a:spcPts val="1350"/>
              </a:spcBef>
              <a:buFont typeface="Wingdings" pitchFamily="2" charset="2"/>
              <a:buChar char="Ø"/>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smtClean="0">
                <a:solidFill>
                  <a:srgbClr val="000000"/>
                </a:solidFill>
              </a:rPr>
              <a:t>If the sample </a:t>
            </a:r>
            <a:r>
              <a:rPr lang="en-GB" dirty="0">
                <a:solidFill>
                  <a:srgbClr val="000000"/>
                </a:solidFill>
              </a:rPr>
              <a:t>comes from the correct distribution (e.g., the priory distribution for my </a:t>
            </a:r>
            <a:r>
              <a:rPr lang="en-GB" dirty="0" err="1">
                <a:solidFill>
                  <a:srgbClr val="000000"/>
                </a:solidFill>
              </a:rPr>
              <a:t>Bnet</a:t>
            </a:r>
            <a:r>
              <a:rPr lang="en-GB" dirty="0">
                <a:solidFill>
                  <a:srgbClr val="000000"/>
                </a:solidFill>
              </a:rPr>
              <a:t> in forward sampling or rejection </a:t>
            </a:r>
            <a:r>
              <a:rPr lang="en-GB" dirty="0" smtClean="0">
                <a:solidFill>
                  <a:srgbClr val="000000"/>
                </a:solidFill>
              </a:rPr>
              <a:t>sampling)</a:t>
            </a:r>
          </a:p>
          <a:p>
            <a:pPr marL="739775" lvl="1" indent="-282575">
              <a:lnSpc>
                <a:spcPct val="100000"/>
              </a:lnSpc>
              <a:spcBef>
                <a:spcPts val="1350"/>
              </a:spcBef>
              <a:buFont typeface="Arial" pitchFamily="34"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dirty="0" smtClean="0">
                <a:solidFill>
                  <a:srgbClr val="000000"/>
                </a:solidFill>
              </a:rPr>
              <a:t>simply count </a:t>
            </a:r>
            <a:r>
              <a:rPr lang="en-GB" sz="2000" dirty="0">
                <a:solidFill>
                  <a:srgbClr val="000000"/>
                </a:solidFill>
              </a:rPr>
              <a:t>the number of samples with the desired values for the query variable </a:t>
            </a:r>
            <a:r>
              <a:rPr lang="en-GB" sz="2000" i="1" dirty="0">
                <a:solidFill>
                  <a:srgbClr val="000000"/>
                </a:solidFill>
              </a:rPr>
              <a:t>X</a:t>
            </a:r>
          </a:p>
          <a:p>
            <a:pPr marL="282575" indent="-282575">
              <a:lnSpc>
                <a:spcPct val="100000"/>
              </a:lnSpc>
              <a:spcBef>
                <a:spcPts val="1350"/>
              </a:spcBef>
              <a:buFont typeface="Wingdings" pitchFamily="2" charset="2"/>
              <a:buChar char="Ø"/>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smtClean="0">
                <a:solidFill>
                  <a:srgbClr val="000000"/>
                </a:solidFill>
              </a:rPr>
              <a:t>In LW, </a:t>
            </a:r>
            <a:r>
              <a:rPr lang="en-GB" dirty="0">
                <a:solidFill>
                  <a:srgbClr val="000000"/>
                </a:solidFill>
              </a:rPr>
              <a:t>before counting, each sample is weighted </a:t>
            </a:r>
            <a:r>
              <a:rPr lang="en-GB" dirty="0" smtClean="0">
                <a:solidFill>
                  <a:srgbClr val="000000"/>
                </a:solidFill>
              </a:rPr>
              <a:t>to account for the actual likelihood of the  </a:t>
            </a:r>
            <a:r>
              <a:rPr lang="en-GB" dirty="0">
                <a:solidFill>
                  <a:srgbClr val="000000"/>
                </a:solidFill>
              </a:rPr>
              <a:t>corresponding event </a:t>
            </a:r>
            <a:r>
              <a:rPr lang="en-GB" dirty="0" smtClean="0">
                <a:solidFill>
                  <a:srgbClr val="000000"/>
                </a:solidFill>
              </a:rPr>
              <a:t>given the original probability distribution and the evidence</a:t>
            </a:r>
          </a:p>
          <a:p>
            <a:pPr marL="282575" indent="-282575">
              <a:lnSpc>
                <a:spcPct val="100000"/>
              </a:lnSpc>
              <a:spcBef>
                <a:spcPts val="1350"/>
              </a:spcBef>
              <a:buFont typeface="Wingdings" pitchFamily="2" charset="2"/>
              <a:buChar char="Ø"/>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smtClean="0">
                <a:solidFill>
                  <a:srgbClr val="000000"/>
                </a:solidFill>
              </a:rPr>
              <a:t>Basically</a:t>
            </a:r>
            <a:r>
              <a:rPr lang="en-GB" dirty="0">
                <a:solidFill>
                  <a:srgbClr val="000000"/>
                </a:solidFill>
              </a:rPr>
              <a:t>, the point is to make events which are unlikely given the actual  evidence have less weight than others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90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90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90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p:cNvSpPr>
          <p:nvPr/>
        </p:nvSpPr>
        <p:spPr bwMode="auto">
          <a:xfrm>
            <a:off x="2411413" y="5013325"/>
            <a:ext cx="936625" cy="358775"/>
          </a:xfrm>
          <a:prstGeom prst="rect">
            <a:avLst/>
          </a:prstGeom>
          <a:solidFill>
            <a:srgbClr val="FFFF00"/>
          </a:solidFill>
          <a:ln w="9525">
            <a:noFill/>
            <a:round/>
            <a:headEnd/>
            <a:tailEnd/>
          </a:ln>
          <a:effectLst/>
        </p:spPr>
        <p:txBody>
          <a:bodyPr wrap="none" anchor="ctr"/>
          <a:lstStyle/>
          <a:p>
            <a:endParaRPr lang="en-CA"/>
          </a:p>
        </p:txBody>
      </p:sp>
      <p:sp>
        <p:nvSpPr>
          <p:cNvPr id="131075" name="Rectangle 3"/>
          <p:cNvSpPr>
            <a:spLocks noChangeArrowheads="1"/>
          </p:cNvSpPr>
          <p:nvPr/>
        </p:nvSpPr>
        <p:spPr bwMode="auto">
          <a:xfrm>
            <a:off x="6445250" y="3429000"/>
            <a:ext cx="936625" cy="358775"/>
          </a:xfrm>
          <a:prstGeom prst="rect">
            <a:avLst/>
          </a:prstGeom>
          <a:solidFill>
            <a:srgbClr val="FFFF00"/>
          </a:solidFill>
          <a:ln w="9525">
            <a:noFill/>
            <a:round/>
            <a:headEnd/>
            <a:tailEnd/>
          </a:ln>
          <a:effectLst/>
        </p:spPr>
        <p:txBody>
          <a:bodyPr wrap="none" anchor="ctr"/>
          <a:lstStyle/>
          <a:p>
            <a:endParaRPr lang="en-CA"/>
          </a:p>
        </p:txBody>
      </p:sp>
      <p:sp>
        <p:nvSpPr>
          <p:cNvPr id="131076" name="Rectangle 4"/>
          <p:cNvSpPr>
            <a:spLocks noChangeArrowheads="1"/>
          </p:cNvSpPr>
          <p:nvPr/>
        </p:nvSpPr>
        <p:spPr bwMode="auto">
          <a:xfrm>
            <a:off x="1071538" y="2205038"/>
            <a:ext cx="1054125" cy="358775"/>
          </a:xfrm>
          <a:prstGeom prst="rect">
            <a:avLst/>
          </a:prstGeom>
          <a:solidFill>
            <a:srgbClr val="FFFF00"/>
          </a:solidFill>
          <a:ln w="9525">
            <a:noFill/>
            <a:round/>
            <a:headEnd/>
            <a:tailEnd/>
          </a:ln>
          <a:effectLst/>
        </p:spPr>
        <p:txBody>
          <a:bodyPr wrap="none" anchor="ctr"/>
          <a:lstStyle/>
          <a:p>
            <a:endParaRPr lang="en-CA"/>
          </a:p>
        </p:txBody>
      </p:sp>
      <p:sp>
        <p:nvSpPr>
          <p:cNvPr id="131077" name="Rectangle 5"/>
          <p:cNvSpPr>
            <a:spLocks noChangeArrowheads="1"/>
          </p:cNvSpPr>
          <p:nvPr/>
        </p:nvSpPr>
        <p:spPr bwMode="auto">
          <a:xfrm>
            <a:off x="5059363" y="1179513"/>
            <a:ext cx="936625" cy="358775"/>
          </a:xfrm>
          <a:prstGeom prst="rect">
            <a:avLst/>
          </a:prstGeom>
          <a:solidFill>
            <a:srgbClr val="FFFF00"/>
          </a:solidFill>
          <a:ln w="9525">
            <a:noFill/>
            <a:round/>
            <a:headEnd/>
            <a:tailEnd/>
          </a:ln>
          <a:effectLst/>
        </p:spPr>
        <p:txBody>
          <a:bodyPr wrap="none" anchor="ctr"/>
          <a:lstStyle/>
          <a:p>
            <a:endParaRPr lang="en-CA"/>
          </a:p>
        </p:txBody>
      </p:sp>
      <p:sp>
        <p:nvSpPr>
          <p:cNvPr id="131078" name="Rectangle 6"/>
          <p:cNvSpPr>
            <a:spLocks noGrp="1" noChangeArrowheads="1"/>
          </p:cNvSpPr>
          <p:nvPr>
            <p:ph type="title"/>
          </p:nvPr>
        </p:nvSpPr>
        <p:spPr>
          <a:xfrm>
            <a:off x="468313" y="0"/>
            <a:ext cx="8535987"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dirty="0"/>
              <a:t>Example: </a:t>
            </a:r>
            <a:r>
              <a:rPr lang="en-GB" sz="3200" i="1" dirty="0"/>
              <a:t>P(</a:t>
            </a:r>
            <a:r>
              <a:rPr lang="en-GB" sz="3200" i="1" dirty="0" err="1"/>
              <a:t>Rain|sprinkler</a:t>
            </a:r>
            <a:r>
              <a:rPr lang="en-GB" sz="3200" i="1" dirty="0"/>
              <a:t>, wet-grass)</a:t>
            </a:r>
            <a:r>
              <a:rPr lang="ar-SA" sz="3200" i="1" dirty="0">
                <a:cs typeface="Times New Roman" pitchFamily="18" charset="0"/>
              </a:rPr>
              <a:t>‏</a:t>
            </a:r>
            <a:endParaRPr lang="en-GB" sz="3200" i="1" dirty="0"/>
          </a:p>
        </p:txBody>
      </p:sp>
      <p:grpSp>
        <p:nvGrpSpPr>
          <p:cNvPr id="2" name="Group 7"/>
          <p:cNvGrpSpPr>
            <a:grpSpLocks/>
          </p:cNvGrpSpPr>
          <p:nvPr/>
        </p:nvGrpSpPr>
        <p:grpSpPr bwMode="auto">
          <a:xfrm>
            <a:off x="214283" y="1844675"/>
            <a:ext cx="1906618" cy="1168400"/>
            <a:chOff x="295" y="1162"/>
            <a:chExt cx="1041" cy="736"/>
          </a:xfrm>
        </p:grpSpPr>
        <p:sp>
          <p:nvSpPr>
            <p:cNvPr id="131080" name="Rectangle 8"/>
            <p:cNvSpPr>
              <a:spLocks noChangeArrowheads="1"/>
            </p:cNvSpPr>
            <p:nvPr/>
          </p:nvSpPr>
          <p:spPr bwMode="auto">
            <a:xfrm>
              <a:off x="750" y="1391"/>
              <a:ext cx="586" cy="506"/>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0.1</a:t>
              </a:r>
            </a:p>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0.5</a:t>
              </a:r>
            </a:p>
          </p:txBody>
        </p:sp>
        <p:sp>
          <p:nvSpPr>
            <p:cNvPr id="131081" name="Rectangle 9"/>
            <p:cNvSpPr>
              <a:spLocks noChangeArrowheads="1"/>
            </p:cNvSpPr>
            <p:nvPr/>
          </p:nvSpPr>
          <p:spPr bwMode="auto">
            <a:xfrm>
              <a:off x="295" y="1391"/>
              <a:ext cx="455" cy="506"/>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T</a:t>
              </a:r>
            </a:p>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F</a:t>
              </a:r>
            </a:p>
          </p:txBody>
        </p:sp>
        <p:sp>
          <p:nvSpPr>
            <p:cNvPr id="131082" name="Rectangle 10"/>
            <p:cNvSpPr>
              <a:spLocks noChangeArrowheads="1"/>
            </p:cNvSpPr>
            <p:nvPr/>
          </p:nvSpPr>
          <p:spPr bwMode="auto">
            <a:xfrm>
              <a:off x="750" y="1162"/>
              <a:ext cx="586" cy="229"/>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smtClean="0">
                  <a:solidFill>
                    <a:srgbClr val="000000"/>
                  </a:solidFill>
                </a:rPr>
                <a:t>P(S|C</a:t>
              </a:r>
              <a:r>
                <a:rPr lang="en-GB" sz="1800" dirty="0">
                  <a:solidFill>
                    <a:srgbClr val="000000"/>
                  </a:solidFill>
                </a:rPr>
                <a:t>)</a:t>
              </a:r>
              <a:r>
                <a:rPr lang="ar-SA" sz="1800" dirty="0">
                  <a:solidFill>
                    <a:srgbClr val="000000"/>
                  </a:solidFill>
                  <a:cs typeface="Times New Roman" pitchFamily="18" charset="0"/>
                </a:rPr>
                <a:t>‏</a:t>
              </a:r>
              <a:endParaRPr lang="en-GB" sz="1800" dirty="0">
                <a:solidFill>
                  <a:srgbClr val="000000"/>
                </a:solidFill>
              </a:endParaRPr>
            </a:p>
          </p:txBody>
        </p:sp>
        <p:sp>
          <p:nvSpPr>
            <p:cNvPr id="131083" name="Rectangle 11"/>
            <p:cNvSpPr>
              <a:spLocks noChangeArrowheads="1"/>
            </p:cNvSpPr>
            <p:nvPr/>
          </p:nvSpPr>
          <p:spPr bwMode="auto">
            <a:xfrm>
              <a:off x="295" y="1162"/>
              <a:ext cx="455" cy="229"/>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C</a:t>
              </a:r>
            </a:p>
          </p:txBody>
        </p:sp>
        <p:sp>
          <p:nvSpPr>
            <p:cNvPr id="131084" name="Line 12"/>
            <p:cNvSpPr>
              <a:spLocks noChangeShapeType="1"/>
            </p:cNvSpPr>
            <p:nvPr/>
          </p:nvSpPr>
          <p:spPr bwMode="auto">
            <a:xfrm>
              <a:off x="295" y="1162"/>
              <a:ext cx="1041" cy="1"/>
            </a:xfrm>
            <a:prstGeom prst="line">
              <a:avLst/>
            </a:prstGeom>
            <a:noFill/>
            <a:ln w="28440">
              <a:solidFill>
                <a:srgbClr val="000000"/>
              </a:solidFill>
              <a:miter lim="800000"/>
              <a:headEnd/>
              <a:tailEnd/>
            </a:ln>
            <a:effectLst/>
          </p:spPr>
          <p:txBody>
            <a:bodyPr/>
            <a:lstStyle/>
            <a:p>
              <a:endParaRPr lang="en-CA"/>
            </a:p>
          </p:txBody>
        </p:sp>
        <p:sp>
          <p:nvSpPr>
            <p:cNvPr id="131085" name="Line 13"/>
            <p:cNvSpPr>
              <a:spLocks noChangeShapeType="1"/>
            </p:cNvSpPr>
            <p:nvPr/>
          </p:nvSpPr>
          <p:spPr bwMode="auto">
            <a:xfrm>
              <a:off x="295" y="1391"/>
              <a:ext cx="1041" cy="1"/>
            </a:xfrm>
            <a:prstGeom prst="line">
              <a:avLst/>
            </a:prstGeom>
            <a:noFill/>
            <a:ln w="12600">
              <a:solidFill>
                <a:srgbClr val="000000"/>
              </a:solidFill>
              <a:miter lim="800000"/>
              <a:headEnd/>
              <a:tailEnd/>
            </a:ln>
            <a:effectLst/>
          </p:spPr>
          <p:txBody>
            <a:bodyPr/>
            <a:lstStyle/>
            <a:p>
              <a:endParaRPr lang="en-CA"/>
            </a:p>
          </p:txBody>
        </p:sp>
        <p:sp>
          <p:nvSpPr>
            <p:cNvPr id="131086" name="Line 14"/>
            <p:cNvSpPr>
              <a:spLocks noChangeShapeType="1"/>
            </p:cNvSpPr>
            <p:nvPr/>
          </p:nvSpPr>
          <p:spPr bwMode="auto">
            <a:xfrm>
              <a:off x="295" y="1898"/>
              <a:ext cx="1041" cy="1"/>
            </a:xfrm>
            <a:prstGeom prst="line">
              <a:avLst/>
            </a:prstGeom>
            <a:noFill/>
            <a:ln w="28440">
              <a:solidFill>
                <a:srgbClr val="000000"/>
              </a:solidFill>
              <a:miter lim="800000"/>
              <a:headEnd/>
              <a:tailEnd/>
            </a:ln>
            <a:effectLst/>
          </p:spPr>
          <p:txBody>
            <a:bodyPr/>
            <a:lstStyle/>
            <a:p>
              <a:endParaRPr lang="en-CA"/>
            </a:p>
          </p:txBody>
        </p:sp>
        <p:sp>
          <p:nvSpPr>
            <p:cNvPr id="131087" name="Line 15"/>
            <p:cNvSpPr>
              <a:spLocks noChangeShapeType="1"/>
            </p:cNvSpPr>
            <p:nvPr/>
          </p:nvSpPr>
          <p:spPr bwMode="auto">
            <a:xfrm>
              <a:off x="295" y="1162"/>
              <a:ext cx="1" cy="736"/>
            </a:xfrm>
            <a:prstGeom prst="line">
              <a:avLst/>
            </a:prstGeom>
            <a:noFill/>
            <a:ln w="28440">
              <a:solidFill>
                <a:srgbClr val="000000"/>
              </a:solidFill>
              <a:miter lim="800000"/>
              <a:headEnd/>
              <a:tailEnd/>
            </a:ln>
            <a:effectLst/>
          </p:spPr>
          <p:txBody>
            <a:bodyPr/>
            <a:lstStyle/>
            <a:p>
              <a:endParaRPr lang="en-CA"/>
            </a:p>
          </p:txBody>
        </p:sp>
        <p:sp>
          <p:nvSpPr>
            <p:cNvPr id="131088" name="Line 16"/>
            <p:cNvSpPr>
              <a:spLocks noChangeShapeType="1"/>
            </p:cNvSpPr>
            <p:nvPr/>
          </p:nvSpPr>
          <p:spPr bwMode="auto">
            <a:xfrm>
              <a:off x="750" y="1162"/>
              <a:ext cx="1" cy="736"/>
            </a:xfrm>
            <a:prstGeom prst="line">
              <a:avLst/>
            </a:prstGeom>
            <a:noFill/>
            <a:ln w="12600">
              <a:solidFill>
                <a:srgbClr val="000000"/>
              </a:solidFill>
              <a:miter lim="800000"/>
              <a:headEnd/>
              <a:tailEnd/>
            </a:ln>
            <a:effectLst/>
          </p:spPr>
          <p:txBody>
            <a:bodyPr/>
            <a:lstStyle/>
            <a:p>
              <a:endParaRPr lang="en-CA"/>
            </a:p>
          </p:txBody>
        </p:sp>
        <p:sp>
          <p:nvSpPr>
            <p:cNvPr id="131089" name="Line 17"/>
            <p:cNvSpPr>
              <a:spLocks noChangeShapeType="1"/>
            </p:cNvSpPr>
            <p:nvPr/>
          </p:nvSpPr>
          <p:spPr bwMode="auto">
            <a:xfrm>
              <a:off x="1336" y="1162"/>
              <a:ext cx="1" cy="736"/>
            </a:xfrm>
            <a:prstGeom prst="line">
              <a:avLst/>
            </a:prstGeom>
            <a:noFill/>
            <a:ln w="28440">
              <a:solidFill>
                <a:srgbClr val="000000"/>
              </a:solidFill>
              <a:miter lim="800000"/>
              <a:headEnd/>
              <a:tailEnd/>
            </a:ln>
            <a:effectLst/>
          </p:spPr>
          <p:txBody>
            <a:bodyPr/>
            <a:lstStyle/>
            <a:p>
              <a:endParaRPr lang="en-CA"/>
            </a:p>
          </p:txBody>
        </p:sp>
      </p:grpSp>
      <p:sp>
        <p:nvSpPr>
          <p:cNvPr id="131090" name="Oval 18"/>
          <p:cNvSpPr>
            <a:spLocks noChangeArrowheads="1"/>
          </p:cNvSpPr>
          <p:nvPr/>
        </p:nvSpPr>
        <p:spPr bwMode="auto">
          <a:xfrm>
            <a:off x="3781425" y="908050"/>
            <a:ext cx="1152525" cy="504825"/>
          </a:xfrm>
          <a:prstGeom prst="ellipse">
            <a:avLst/>
          </a:prstGeom>
          <a:no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rPr>
              <a:t>Cloudy</a:t>
            </a:r>
          </a:p>
        </p:txBody>
      </p:sp>
      <p:sp>
        <p:nvSpPr>
          <p:cNvPr id="131091" name="Oval 19"/>
          <p:cNvSpPr>
            <a:spLocks noChangeArrowheads="1"/>
          </p:cNvSpPr>
          <p:nvPr/>
        </p:nvSpPr>
        <p:spPr bwMode="auto">
          <a:xfrm>
            <a:off x="2197100" y="2349500"/>
            <a:ext cx="1511300" cy="576263"/>
          </a:xfrm>
          <a:prstGeom prst="ellipse">
            <a:avLst/>
          </a:prstGeom>
          <a:blipFill dpi="0" rotWithShape="0">
            <a:blip r:embed="rId3" cstate="print"/>
            <a:srcRect/>
            <a:tile tx="0" ty="0" sx="100000" sy="100000" flip="none" algn="tl"/>
          </a:blip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solidFill>
                  <a:srgbClr val="000000"/>
                </a:solidFill>
              </a:rPr>
              <a:t>Sprinkler</a:t>
            </a:r>
          </a:p>
        </p:txBody>
      </p:sp>
      <p:cxnSp>
        <p:nvCxnSpPr>
          <p:cNvPr id="131092" name="AutoShape 20"/>
          <p:cNvCxnSpPr>
            <a:cxnSpLocks noChangeShapeType="1"/>
            <a:stCxn id="131090" idx="3"/>
            <a:endCxn id="131091" idx="0"/>
          </p:cNvCxnSpPr>
          <p:nvPr/>
        </p:nvCxnSpPr>
        <p:spPr bwMode="auto">
          <a:xfrm flipH="1">
            <a:off x="2952750" y="1338263"/>
            <a:ext cx="996950" cy="1011237"/>
          </a:xfrm>
          <a:prstGeom prst="straightConnector1">
            <a:avLst/>
          </a:prstGeom>
          <a:noFill/>
          <a:ln w="9360">
            <a:solidFill>
              <a:srgbClr val="000000"/>
            </a:solidFill>
            <a:miter lim="800000"/>
            <a:headEnd/>
            <a:tailEnd type="triangle" w="med" len="med"/>
          </a:ln>
          <a:effectLst/>
        </p:spPr>
      </p:cxnSp>
      <p:grpSp>
        <p:nvGrpSpPr>
          <p:cNvPr id="3" name="Group 21"/>
          <p:cNvGrpSpPr>
            <a:grpSpLocks/>
          </p:cNvGrpSpPr>
          <p:nvPr/>
        </p:nvGrpSpPr>
        <p:grpSpPr bwMode="auto">
          <a:xfrm>
            <a:off x="5059363" y="819150"/>
            <a:ext cx="947737" cy="727075"/>
            <a:chOff x="3187" y="516"/>
            <a:chExt cx="597" cy="458"/>
          </a:xfrm>
        </p:grpSpPr>
        <p:sp>
          <p:nvSpPr>
            <p:cNvPr id="131094" name="Rectangle 22"/>
            <p:cNvSpPr>
              <a:spLocks noChangeArrowheads="1"/>
            </p:cNvSpPr>
            <p:nvPr/>
          </p:nvSpPr>
          <p:spPr bwMode="auto">
            <a:xfrm>
              <a:off x="3187" y="745"/>
              <a:ext cx="597" cy="229"/>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0.5</a:t>
              </a:r>
            </a:p>
          </p:txBody>
        </p:sp>
        <p:sp>
          <p:nvSpPr>
            <p:cNvPr id="131095" name="Rectangle 23"/>
            <p:cNvSpPr>
              <a:spLocks noChangeArrowheads="1"/>
            </p:cNvSpPr>
            <p:nvPr/>
          </p:nvSpPr>
          <p:spPr bwMode="auto">
            <a:xfrm>
              <a:off x="3187" y="516"/>
              <a:ext cx="597" cy="229"/>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smtClean="0">
                  <a:solidFill>
                    <a:srgbClr val="000000"/>
                  </a:solidFill>
                </a:rPr>
                <a:t>P(C)</a:t>
              </a:r>
              <a:r>
                <a:rPr lang="ar-SA" sz="1800" dirty="0">
                  <a:solidFill>
                    <a:srgbClr val="000000"/>
                  </a:solidFill>
                  <a:cs typeface="Times New Roman" pitchFamily="18" charset="0"/>
                </a:rPr>
                <a:t>‏</a:t>
              </a:r>
              <a:endParaRPr lang="en-GB" sz="1800" dirty="0">
                <a:solidFill>
                  <a:srgbClr val="000000"/>
                </a:solidFill>
              </a:endParaRPr>
            </a:p>
          </p:txBody>
        </p:sp>
        <p:sp>
          <p:nvSpPr>
            <p:cNvPr id="131096" name="Line 24"/>
            <p:cNvSpPr>
              <a:spLocks noChangeShapeType="1"/>
            </p:cNvSpPr>
            <p:nvPr/>
          </p:nvSpPr>
          <p:spPr bwMode="auto">
            <a:xfrm>
              <a:off x="3187" y="516"/>
              <a:ext cx="597" cy="1"/>
            </a:xfrm>
            <a:prstGeom prst="line">
              <a:avLst/>
            </a:prstGeom>
            <a:noFill/>
            <a:ln w="28440">
              <a:solidFill>
                <a:srgbClr val="000000"/>
              </a:solidFill>
              <a:miter lim="800000"/>
              <a:headEnd/>
              <a:tailEnd/>
            </a:ln>
            <a:effectLst/>
          </p:spPr>
          <p:txBody>
            <a:bodyPr/>
            <a:lstStyle/>
            <a:p>
              <a:endParaRPr lang="en-CA"/>
            </a:p>
          </p:txBody>
        </p:sp>
        <p:sp>
          <p:nvSpPr>
            <p:cNvPr id="131097" name="Line 25"/>
            <p:cNvSpPr>
              <a:spLocks noChangeShapeType="1"/>
            </p:cNvSpPr>
            <p:nvPr/>
          </p:nvSpPr>
          <p:spPr bwMode="auto">
            <a:xfrm>
              <a:off x="3187" y="745"/>
              <a:ext cx="597" cy="1"/>
            </a:xfrm>
            <a:prstGeom prst="line">
              <a:avLst/>
            </a:prstGeom>
            <a:noFill/>
            <a:ln w="12600">
              <a:solidFill>
                <a:srgbClr val="000000"/>
              </a:solidFill>
              <a:miter lim="800000"/>
              <a:headEnd/>
              <a:tailEnd/>
            </a:ln>
            <a:effectLst/>
          </p:spPr>
          <p:txBody>
            <a:bodyPr/>
            <a:lstStyle/>
            <a:p>
              <a:endParaRPr lang="en-CA"/>
            </a:p>
          </p:txBody>
        </p:sp>
        <p:sp>
          <p:nvSpPr>
            <p:cNvPr id="131098" name="Line 26"/>
            <p:cNvSpPr>
              <a:spLocks noChangeShapeType="1"/>
            </p:cNvSpPr>
            <p:nvPr/>
          </p:nvSpPr>
          <p:spPr bwMode="auto">
            <a:xfrm>
              <a:off x="3187" y="974"/>
              <a:ext cx="597" cy="1"/>
            </a:xfrm>
            <a:prstGeom prst="line">
              <a:avLst/>
            </a:prstGeom>
            <a:noFill/>
            <a:ln w="28440">
              <a:solidFill>
                <a:srgbClr val="000000"/>
              </a:solidFill>
              <a:miter lim="800000"/>
              <a:headEnd/>
              <a:tailEnd/>
            </a:ln>
            <a:effectLst/>
          </p:spPr>
          <p:txBody>
            <a:bodyPr/>
            <a:lstStyle/>
            <a:p>
              <a:endParaRPr lang="en-CA"/>
            </a:p>
          </p:txBody>
        </p:sp>
        <p:sp>
          <p:nvSpPr>
            <p:cNvPr id="131099" name="Line 27"/>
            <p:cNvSpPr>
              <a:spLocks noChangeShapeType="1"/>
            </p:cNvSpPr>
            <p:nvPr/>
          </p:nvSpPr>
          <p:spPr bwMode="auto">
            <a:xfrm>
              <a:off x="3187" y="516"/>
              <a:ext cx="1" cy="458"/>
            </a:xfrm>
            <a:prstGeom prst="line">
              <a:avLst/>
            </a:prstGeom>
            <a:noFill/>
            <a:ln w="28440">
              <a:solidFill>
                <a:srgbClr val="000000"/>
              </a:solidFill>
              <a:miter lim="800000"/>
              <a:headEnd/>
              <a:tailEnd/>
            </a:ln>
            <a:effectLst/>
          </p:spPr>
          <p:txBody>
            <a:bodyPr/>
            <a:lstStyle/>
            <a:p>
              <a:endParaRPr lang="en-CA"/>
            </a:p>
          </p:txBody>
        </p:sp>
        <p:sp>
          <p:nvSpPr>
            <p:cNvPr id="131100" name="Line 28"/>
            <p:cNvSpPr>
              <a:spLocks noChangeShapeType="1"/>
            </p:cNvSpPr>
            <p:nvPr/>
          </p:nvSpPr>
          <p:spPr bwMode="auto">
            <a:xfrm>
              <a:off x="3784" y="516"/>
              <a:ext cx="1" cy="458"/>
            </a:xfrm>
            <a:prstGeom prst="line">
              <a:avLst/>
            </a:prstGeom>
            <a:noFill/>
            <a:ln w="28440">
              <a:solidFill>
                <a:srgbClr val="000000"/>
              </a:solidFill>
              <a:miter lim="800000"/>
              <a:headEnd/>
              <a:tailEnd/>
            </a:ln>
            <a:effectLst/>
          </p:spPr>
          <p:txBody>
            <a:bodyPr/>
            <a:lstStyle/>
            <a:p>
              <a:endParaRPr lang="en-CA"/>
            </a:p>
          </p:txBody>
        </p:sp>
      </p:grpSp>
      <p:sp>
        <p:nvSpPr>
          <p:cNvPr id="131101" name="Oval 29"/>
          <p:cNvSpPr>
            <a:spLocks noChangeArrowheads="1"/>
          </p:cNvSpPr>
          <p:nvPr/>
        </p:nvSpPr>
        <p:spPr bwMode="auto">
          <a:xfrm>
            <a:off x="4933950" y="2276475"/>
            <a:ext cx="1511300" cy="576263"/>
          </a:xfrm>
          <a:prstGeom prst="ellipse">
            <a:avLst/>
          </a:prstGeom>
          <a:no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rPr>
              <a:t>Rain</a:t>
            </a:r>
          </a:p>
        </p:txBody>
      </p:sp>
      <p:cxnSp>
        <p:nvCxnSpPr>
          <p:cNvPr id="131102" name="AutoShape 30"/>
          <p:cNvCxnSpPr>
            <a:cxnSpLocks noChangeShapeType="1"/>
            <a:stCxn id="131090" idx="5"/>
            <a:endCxn id="131101" idx="0"/>
          </p:cNvCxnSpPr>
          <p:nvPr/>
        </p:nvCxnSpPr>
        <p:spPr bwMode="auto">
          <a:xfrm>
            <a:off x="4765675" y="1338263"/>
            <a:ext cx="923925" cy="938212"/>
          </a:xfrm>
          <a:prstGeom prst="straightConnector1">
            <a:avLst/>
          </a:prstGeom>
          <a:noFill/>
          <a:ln w="9360">
            <a:solidFill>
              <a:srgbClr val="000000"/>
            </a:solidFill>
            <a:miter lim="800000"/>
            <a:headEnd/>
            <a:tailEnd type="triangle" w="med" len="med"/>
          </a:ln>
          <a:effectLst/>
        </p:spPr>
      </p:cxnSp>
      <p:sp>
        <p:nvSpPr>
          <p:cNvPr id="131103" name="Oval 31"/>
          <p:cNvSpPr>
            <a:spLocks noChangeArrowheads="1"/>
          </p:cNvSpPr>
          <p:nvPr/>
        </p:nvSpPr>
        <p:spPr bwMode="auto">
          <a:xfrm>
            <a:off x="3421063" y="3860800"/>
            <a:ext cx="1657350" cy="576263"/>
          </a:xfrm>
          <a:prstGeom prst="ellipse">
            <a:avLst/>
          </a:prstGeom>
          <a:blipFill dpi="0" rotWithShape="0">
            <a:blip r:embed="rId3" cstate="print"/>
            <a:srcRect/>
            <a:tile tx="0" ty="0" sx="100000" sy="100000" flip="none" algn="tl"/>
          </a:blip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rPr>
              <a:t>Wet Grass</a:t>
            </a:r>
          </a:p>
        </p:txBody>
      </p:sp>
      <p:cxnSp>
        <p:nvCxnSpPr>
          <p:cNvPr id="131104" name="AutoShape 32"/>
          <p:cNvCxnSpPr>
            <a:cxnSpLocks noChangeShapeType="1"/>
            <a:stCxn id="131091" idx="4"/>
            <a:endCxn id="131103" idx="1"/>
          </p:cNvCxnSpPr>
          <p:nvPr/>
        </p:nvCxnSpPr>
        <p:spPr bwMode="auto">
          <a:xfrm>
            <a:off x="2952750" y="2925763"/>
            <a:ext cx="711200" cy="1019175"/>
          </a:xfrm>
          <a:prstGeom prst="straightConnector1">
            <a:avLst/>
          </a:prstGeom>
          <a:noFill/>
          <a:ln w="9360">
            <a:solidFill>
              <a:srgbClr val="000000"/>
            </a:solidFill>
            <a:miter lim="800000"/>
            <a:headEnd/>
            <a:tailEnd type="triangle" w="med" len="med"/>
          </a:ln>
          <a:effectLst/>
        </p:spPr>
      </p:cxnSp>
      <p:cxnSp>
        <p:nvCxnSpPr>
          <p:cNvPr id="131105" name="AutoShape 33"/>
          <p:cNvCxnSpPr>
            <a:cxnSpLocks noChangeShapeType="1"/>
            <a:stCxn id="131101" idx="4"/>
            <a:endCxn id="131103" idx="7"/>
          </p:cNvCxnSpPr>
          <p:nvPr/>
        </p:nvCxnSpPr>
        <p:spPr bwMode="auto">
          <a:xfrm flipH="1">
            <a:off x="4835525" y="2851150"/>
            <a:ext cx="852488" cy="1092200"/>
          </a:xfrm>
          <a:prstGeom prst="straightConnector1">
            <a:avLst/>
          </a:prstGeom>
          <a:noFill/>
          <a:ln w="9360">
            <a:solidFill>
              <a:srgbClr val="000000"/>
            </a:solidFill>
            <a:miter lim="800000"/>
            <a:headEnd/>
            <a:tailEnd type="triangle" w="med" len="med"/>
          </a:ln>
          <a:effectLst/>
        </p:spPr>
      </p:cxnSp>
      <p:grpSp>
        <p:nvGrpSpPr>
          <p:cNvPr id="4" name="Group 34"/>
          <p:cNvGrpSpPr>
            <a:grpSpLocks/>
          </p:cNvGrpSpPr>
          <p:nvPr/>
        </p:nvGrpSpPr>
        <p:grpSpPr bwMode="auto">
          <a:xfrm>
            <a:off x="6157913" y="2924175"/>
            <a:ext cx="1436687" cy="1196975"/>
            <a:chOff x="3879" y="1842"/>
            <a:chExt cx="905" cy="754"/>
          </a:xfrm>
        </p:grpSpPr>
        <p:sp>
          <p:nvSpPr>
            <p:cNvPr id="131107" name="Rectangle 35"/>
            <p:cNvSpPr>
              <a:spLocks noChangeArrowheads="1"/>
            </p:cNvSpPr>
            <p:nvPr/>
          </p:nvSpPr>
          <p:spPr bwMode="auto">
            <a:xfrm>
              <a:off x="3879" y="2159"/>
              <a:ext cx="226" cy="437"/>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T</a:t>
              </a:r>
            </a:p>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F</a:t>
              </a:r>
            </a:p>
          </p:txBody>
        </p:sp>
        <p:sp>
          <p:nvSpPr>
            <p:cNvPr id="131108" name="Rectangle 36"/>
            <p:cNvSpPr>
              <a:spLocks noChangeArrowheads="1"/>
            </p:cNvSpPr>
            <p:nvPr/>
          </p:nvSpPr>
          <p:spPr bwMode="auto">
            <a:xfrm>
              <a:off x="3879" y="1842"/>
              <a:ext cx="226" cy="317"/>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C</a:t>
              </a:r>
            </a:p>
          </p:txBody>
        </p:sp>
        <p:sp>
          <p:nvSpPr>
            <p:cNvPr id="131109" name="Rectangle 37"/>
            <p:cNvSpPr>
              <a:spLocks noChangeArrowheads="1"/>
            </p:cNvSpPr>
            <p:nvPr/>
          </p:nvSpPr>
          <p:spPr bwMode="auto">
            <a:xfrm>
              <a:off x="4105" y="2159"/>
              <a:ext cx="680" cy="437"/>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0.8</a:t>
              </a:r>
            </a:p>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0.2</a:t>
              </a:r>
            </a:p>
          </p:txBody>
        </p:sp>
        <p:sp>
          <p:nvSpPr>
            <p:cNvPr id="131110" name="Rectangle 38"/>
            <p:cNvSpPr>
              <a:spLocks noChangeArrowheads="1"/>
            </p:cNvSpPr>
            <p:nvPr/>
          </p:nvSpPr>
          <p:spPr bwMode="auto">
            <a:xfrm>
              <a:off x="4105" y="1842"/>
              <a:ext cx="680" cy="317"/>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smtClean="0">
                  <a:solidFill>
                    <a:srgbClr val="000000"/>
                  </a:solidFill>
                </a:rPr>
                <a:t>P(R|C</a:t>
              </a:r>
              <a:r>
                <a:rPr lang="en-GB" sz="1800" dirty="0">
                  <a:solidFill>
                    <a:srgbClr val="000000"/>
                  </a:solidFill>
                </a:rPr>
                <a:t>)</a:t>
              </a:r>
              <a:r>
                <a:rPr lang="ar-SA" sz="1800" dirty="0">
                  <a:solidFill>
                    <a:srgbClr val="000000"/>
                  </a:solidFill>
                  <a:cs typeface="Times New Roman" pitchFamily="18" charset="0"/>
                </a:rPr>
                <a:t>‏</a:t>
              </a:r>
              <a:endParaRPr lang="en-GB" sz="1800" dirty="0">
                <a:solidFill>
                  <a:srgbClr val="000000"/>
                </a:solidFill>
              </a:endParaRPr>
            </a:p>
          </p:txBody>
        </p:sp>
        <p:sp>
          <p:nvSpPr>
            <p:cNvPr id="131111" name="Line 39"/>
            <p:cNvSpPr>
              <a:spLocks noChangeShapeType="1"/>
            </p:cNvSpPr>
            <p:nvPr/>
          </p:nvSpPr>
          <p:spPr bwMode="auto">
            <a:xfrm>
              <a:off x="3879" y="1842"/>
              <a:ext cx="905" cy="1"/>
            </a:xfrm>
            <a:prstGeom prst="line">
              <a:avLst/>
            </a:prstGeom>
            <a:noFill/>
            <a:ln w="28440">
              <a:solidFill>
                <a:srgbClr val="000000"/>
              </a:solidFill>
              <a:miter lim="800000"/>
              <a:headEnd/>
              <a:tailEnd/>
            </a:ln>
            <a:effectLst/>
          </p:spPr>
          <p:txBody>
            <a:bodyPr/>
            <a:lstStyle/>
            <a:p>
              <a:endParaRPr lang="en-CA"/>
            </a:p>
          </p:txBody>
        </p:sp>
        <p:sp>
          <p:nvSpPr>
            <p:cNvPr id="131112" name="Line 40"/>
            <p:cNvSpPr>
              <a:spLocks noChangeShapeType="1"/>
            </p:cNvSpPr>
            <p:nvPr/>
          </p:nvSpPr>
          <p:spPr bwMode="auto">
            <a:xfrm>
              <a:off x="3879" y="2159"/>
              <a:ext cx="905" cy="1"/>
            </a:xfrm>
            <a:prstGeom prst="line">
              <a:avLst/>
            </a:prstGeom>
            <a:noFill/>
            <a:ln w="12600">
              <a:solidFill>
                <a:srgbClr val="000000"/>
              </a:solidFill>
              <a:miter lim="800000"/>
              <a:headEnd/>
              <a:tailEnd/>
            </a:ln>
            <a:effectLst/>
          </p:spPr>
          <p:txBody>
            <a:bodyPr/>
            <a:lstStyle/>
            <a:p>
              <a:endParaRPr lang="en-CA"/>
            </a:p>
          </p:txBody>
        </p:sp>
        <p:sp>
          <p:nvSpPr>
            <p:cNvPr id="131113" name="Line 41"/>
            <p:cNvSpPr>
              <a:spLocks noChangeShapeType="1"/>
            </p:cNvSpPr>
            <p:nvPr/>
          </p:nvSpPr>
          <p:spPr bwMode="auto">
            <a:xfrm>
              <a:off x="3879" y="2596"/>
              <a:ext cx="905" cy="1"/>
            </a:xfrm>
            <a:prstGeom prst="line">
              <a:avLst/>
            </a:prstGeom>
            <a:noFill/>
            <a:ln w="28440">
              <a:solidFill>
                <a:srgbClr val="000000"/>
              </a:solidFill>
              <a:miter lim="800000"/>
              <a:headEnd/>
              <a:tailEnd/>
            </a:ln>
            <a:effectLst/>
          </p:spPr>
          <p:txBody>
            <a:bodyPr/>
            <a:lstStyle/>
            <a:p>
              <a:endParaRPr lang="en-CA"/>
            </a:p>
          </p:txBody>
        </p:sp>
        <p:sp>
          <p:nvSpPr>
            <p:cNvPr id="131114" name="Line 42"/>
            <p:cNvSpPr>
              <a:spLocks noChangeShapeType="1"/>
            </p:cNvSpPr>
            <p:nvPr/>
          </p:nvSpPr>
          <p:spPr bwMode="auto">
            <a:xfrm>
              <a:off x="3879" y="1842"/>
              <a:ext cx="1" cy="754"/>
            </a:xfrm>
            <a:prstGeom prst="line">
              <a:avLst/>
            </a:prstGeom>
            <a:noFill/>
            <a:ln w="28440">
              <a:solidFill>
                <a:srgbClr val="000000"/>
              </a:solidFill>
              <a:miter lim="800000"/>
              <a:headEnd/>
              <a:tailEnd/>
            </a:ln>
            <a:effectLst/>
          </p:spPr>
          <p:txBody>
            <a:bodyPr/>
            <a:lstStyle/>
            <a:p>
              <a:endParaRPr lang="en-CA"/>
            </a:p>
          </p:txBody>
        </p:sp>
        <p:sp>
          <p:nvSpPr>
            <p:cNvPr id="131115" name="Line 43"/>
            <p:cNvSpPr>
              <a:spLocks noChangeShapeType="1"/>
            </p:cNvSpPr>
            <p:nvPr/>
          </p:nvSpPr>
          <p:spPr bwMode="auto">
            <a:xfrm>
              <a:off x="4784" y="1842"/>
              <a:ext cx="1" cy="754"/>
            </a:xfrm>
            <a:prstGeom prst="line">
              <a:avLst/>
            </a:prstGeom>
            <a:noFill/>
            <a:ln w="28440">
              <a:solidFill>
                <a:srgbClr val="000000"/>
              </a:solidFill>
              <a:miter lim="800000"/>
              <a:headEnd/>
              <a:tailEnd/>
            </a:ln>
            <a:effectLst/>
          </p:spPr>
          <p:txBody>
            <a:bodyPr/>
            <a:lstStyle/>
            <a:p>
              <a:endParaRPr lang="en-CA"/>
            </a:p>
          </p:txBody>
        </p:sp>
        <p:sp>
          <p:nvSpPr>
            <p:cNvPr id="131116" name="Line 44"/>
            <p:cNvSpPr>
              <a:spLocks noChangeShapeType="1"/>
            </p:cNvSpPr>
            <p:nvPr/>
          </p:nvSpPr>
          <p:spPr bwMode="auto">
            <a:xfrm>
              <a:off x="4105" y="1842"/>
              <a:ext cx="1" cy="754"/>
            </a:xfrm>
            <a:prstGeom prst="line">
              <a:avLst/>
            </a:prstGeom>
            <a:noFill/>
            <a:ln w="12600">
              <a:solidFill>
                <a:srgbClr val="000000"/>
              </a:solidFill>
              <a:miter lim="800000"/>
              <a:headEnd/>
              <a:tailEnd/>
            </a:ln>
            <a:effectLst/>
          </p:spPr>
          <p:txBody>
            <a:bodyPr/>
            <a:lstStyle/>
            <a:p>
              <a:endParaRPr lang="en-CA"/>
            </a:p>
          </p:txBody>
        </p:sp>
      </p:grpSp>
      <p:grpSp>
        <p:nvGrpSpPr>
          <p:cNvPr id="5" name="Group 45"/>
          <p:cNvGrpSpPr>
            <a:grpSpLocks/>
          </p:cNvGrpSpPr>
          <p:nvPr/>
        </p:nvGrpSpPr>
        <p:grpSpPr bwMode="auto">
          <a:xfrm>
            <a:off x="900113" y="4581525"/>
            <a:ext cx="3309937" cy="1987550"/>
            <a:chOff x="567" y="2886"/>
            <a:chExt cx="2085" cy="1252"/>
          </a:xfrm>
        </p:grpSpPr>
        <p:sp>
          <p:nvSpPr>
            <p:cNvPr id="131118" name="Rectangle 46"/>
            <p:cNvSpPr>
              <a:spLocks noChangeArrowheads="1"/>
            </p:cNvSpPr>
            <p:nvPr/>
          </p:nvSpPr>
          <p:spPr bwMode="auto">
            <a:xfrm>
              <a:off x="1509" y="3889"/>
              <a:ext cx="1143" cy="249"/>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0.1</a:t>
              </a:r>
            </a:p>
          </p:txBody>
        </p:sp>
        <p:sp>
          <p:nvSpPr>
            <p:cNvPr id="131119" name="Rectangle 47"/>
            <p:cNvSpPr>
              <a:spLocks noChangeArrowheads="1"/>
            </p:cNvSpPr>
            <p:nvPr/>
          </p:nvSpPr>
          <p:spPr bwMode="auto">
            <a:xfrm>
              <a:off x="971" y="3889"/>
              <a:ext cx="537" cy="249"/>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F</a:t>
              </a:r>
            </a:p>
          </p:txBody>
        </p:sp>
        <p:sp>
          <p:nvSpPr>
            <p:cNvPr id="131120" name="Rectangle 48"/>
            <p:cNvSpPr>
              <a:spLocks noChangeArrowheads="1"/>
            </p:cNvSpPr>
            <p:nvPr/>
          </p:nvSpPr>
          <p:spPr bwMode="auto">
            <a:xfrm>
              <a:off x="567" y="3889"/>
              <a:ext cx="405" cy="249"/>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F</a:t>
              </a:r>
            </a:p>
          </p:txBody>
        </p:sp>
        <p:sp>
          <p:nvSpPr>
            <p:cNvPr id="131121" name="Rectangle 49"/>
            <p:cNvSpPr>
              <a:spLocks noChangeArrowheads="1"/>
            </p:cNvSpPr>
            <p:nvPr/>
          </p:nvSpPr>
          <p:spPr bwMode="auto">
            <a:xfrm>
              <a:off x="1509" y="3641"/>
              <a:ext cx="1143" cy="249"/>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0.9</a:t>
              </a:r>
            </a:p>
          </p:txBody>
        </p:sp>
        <p:sp>
          <p:nvSpPr>
            <p:cNvPr id="131122" name="Rectangle 50"/>
            <p:cNvSpPr>
              <a:spLocks noChangeArrowheads="1"/>
            </p:cNvSpPr>
            <p:nvPr/>
          </p:nvSpPr>
          <p:spPr bwMode="auto">
            <a:xfrm>
              <a:off x="971" y="3641"/>
              <a:ext cx="537" cy="249"/>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T</a:t>
              </a:r>
            </a:p>
          </p:txBody>
        </p:sp>
        <p:sp>
          <p:nvSpPr>
            <p:cNvPr id="131123" name="Rectangle 51"/>
            <p:cNvSpPr>
              <a:spLocks noChangeArrowheads="1"/>
            </p:cNvSpPr>
            <p:nvPr/>
          </p:nvSpPr>
          <p:spPr bwMode="auto">
            <a:xfrm>
              <a:off x="567" y="3641"/>
              <a:ext cx="405" cy="249"/>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F</a:t>
              </a:r>
            </a:p>
          </p:txBody>
        </p:sp>
        <p:sp>
          <p:nvSpPr>
            <p:cNvPr id="131124" name="Rectangle 52"/>
            <p:cNvSpPr>
              <a:spLocks noChangeArrowheads="1"/>
            </p:cNvSpPr>
            <p:nvPr/>
          </p:nvSpPr>
          <p:spPr bwMode="auto">
            <a:xfrm>
              <a:off x="1509" y="3389"/>
              <a:ext cx="1143" cy="251"/>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0.9</a:t>
              </a:r>
            </a:p>
          </p:txBody>
        </p:sp>
        <p:sp>
          <p:nvSpPr>
            <p:cNvPr id="131125" name="Rectangle 53"/>
            <p:cNvSpPr>
              <a:spLocks noChangeArrowheads="1"/>
            </p:cNvSpPr>
            <p:nvPr/>
          </p:nvSpPr>
          <p:spPr bwMode="auto">
            <a:xfrm>
              <a:off x="971" y="3389"/>
              <a:ext cx="537" cy="251"/>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F</a:t>
              </a:r>
            </a:p>
          </p:txBody>
        </p:sp>
        <p:sp>
          <p:nvSpPr>
            <p:cNvPr id="131126" name="Rectangle 54"/>
            <p:cNvSpPr>
              <a:spLocks noChangeArrowheads="1"/>
            </p:cNvSpPr>
            <p:nvPr/>
          </p:nvSpPr>
          <p:spPr bwMode="auto">
            <a:xfrm>
              <a:off x="567" y="3389"/>
              <a:ext cx="405" cy="251"/>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T</a:t>
              </a:r>
            </a:p>
          </p:txBody>
        </p:sp>
        <p:sp>
          <p:nvSpPr>
            <p:cNvPr id="131127" name="Rectangle 55"/>
            <p:cNvSpPr>
              <a:spLocks noChangeArrowheads="1"/>
            </p:cNvSpPr>
            <p:nvPr/>
          </p:nvSpPr>
          <p:spPr bwMode="auto">
            <a:xfrm>
              <a:off x="1509" y="3138"/>
              <a:ext cx="1143" cy="251"/>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0.99</a:t>
              </a:r>
            </a:p>
          </p:txBody>
        </p:sp>
        <p:sp>
          <p:nvSpPr>
            <p:cNvPr id="131128" name="Rectangle 56"/>
            <p:cNvSpPr>
              <a:spLocks noChangeArrowheads="1"/>
            </p:cNvSpPr>
            <p:nvPr/>
          </p:nvSpPr>
          <p:spPr bwMode="auto">
            <a:xfrm>
              <a:off x="971" y="3138"/>
              <a:ext cx="537" cy="251"/>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T</a:t>
              </a:r>
            </a:p>
          </p:txBody>
        </p:sp>
        <p:sp>
          <p:nvSpPr>
            <p:cNvPr id="131129" name="Rectangle 57"/>
            <p:cNvSpPr>
              <a:spLocks noChangeArrowheads="1"/>
            </p:cNvSpPr>
            <p:nvPr/>
          </p:nvSpPr>
          <p:spPr bwMode="auto">
            <a:xfrm>
              <a:off x="567" y="3138"/>
              <a:ext cx="405" cy="251"/>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T</a:t>
              </a:r>
            </a:p>
          </p:txBody>
        </p:sp>
        <p:sp>
          <p:nvSpPr>
            <p:cNvPr id="131130" name="Rectangle 58"/>
            <p:cNvSpPr>
              <a:spLocks noChangeArrowheads="1"/>
            </p:cNvSpPr>
            <p:nvPr/>
          </p:nvSpPr>
          <p:spPr bwMode="auto">
            <a:xfrm>
              <a:off x="1509" y="2886"/>
              <a:ext cx="1143" cy="252"/>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P(W|S,R)</a:t>
              </a:r>
              <a:r>
                <a:rPr lang="ar-SA" sz="2000">
                  <a:solidFill>
                    <a:srgbClr val="000000"/>
                  </a:solidFill>
                  <a:cs typeface="Times New Roman" pitchFamily="18" charset="0"/>
                </a:rPr>
                <a:t>‏</a:t>
              </a:r>
              <a:endParaRPr lang="en-GB" sz="2000">
                <a:solidFill>
                  <a:srgbClr val="000000"/>
                </a:solidFill>
              </a:endParaRPr>
            </a:p>
          </p:txBody>
        </p:sp>
        <p:sp>
          <p:nvSpPr>
            <p:cNvPr id="131131" name="Rectangle 59"/>
            <p:cNvSpPr>
              <a:spLocks noChangeArrowheads="1"/>
            </p:cNvSpPr>
            <p:nvPr/>
          </p:nvSpPr>
          <p:spPr bwMode="auto">
            <a:xfrm>
              <a:off x="971" y="2886"/>
              <a:ext cx="537" cy="252"/>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R</a:t>
              </a:r>
            </a:p>
          </p:txBody>
        </p:sp>
        <p:sp>
          <p:nvSpPr>
            <p:cNvPr id="131132" name="Rectangle 60"/>
            <p:cNvSpPr>
              <a:spLocks noChangeArrowheads="1"/>
            </p:cNvSpPr>
            <p:nvPr/>
          </p:nvSpPr>
          <p:spPr bwMode="auto">
            <a:xfrm>
              <a:off x="567" y="2886"/>
              <a:ext cx="405" cy="252"/>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S</a:t>
              </a:r>
            </a:p>
          </p:txBody>
        </p:sp>
        <p:sp>
          <p:nvSpPr>
            <p:cNvPr id="131133" name="Line 61"/>
            <p:cNvSpPr>
              <a:spLocks noChangeShapeType="1"/>
            </p:cNvSpPr>
            <p:nvPr/>
          </p:nvSpPr>
          <p:spPr bwMode="auto">
            <a:xfrm>
              <a:off x="567" y="2886"/>
              <a:ext cx="2085" cy="1"/>
            </a:xfrm>
            <a:prstGeom prst="line">
              <a:avLst/>
            </a:prstGeom>
            <a:noFill/>
            <a:ln w="28440">
              <a:solidFill>
                <a:srgbClr val="000000"/>
              </a:solidFill>
              <a:miter lim="800000"/>
              <a:headEnd/>
              <a:tailEnd/>
            </a:ln>
            <a:effectLst/>
          </p:spPr>
          <p:txBody>
            <a:bodyPr/>
            <a:lstStyle/>
            <a:p>
              <a:endParaRPr lang="en-CA"/>
            </a:p>
          </p:txBody>
        </p:sp>
        <p:sp>
          <p:nvSpPr>
            <p:cNvPr id="131134" name="Line 62"/>
            <p:cNvSpPr>
              <a:spLocks noChangeShapeType="1"/>
            </p:cNvSpPr>
            <p:nvPr/>
          </p:nvSpPr>
          <p:spPr bwMode="auto">
            <a:xfrm>
              <a:off x="567" y="3138"/>
              <a:ext cx="2085" cy="1"/>
            </a:xfrm>
            <a:prstGeom prst="line">
              <a:avLst/>
            </a:prstGeom>
            <a:noFill/>
            <a:ln w="12600">
              <a:solidFill>
                <a:srgbClr val="000000"/>
              </a:solidFill>
              <a:miter lim="800000"/>
              <a:headEnd/>
              <a:tailEnd/>
            </a:ln>
            <a:effectLst/>
          </p:spPr>
          <p:txBody>
            <a:bodyPr/>
            <a:lstStyle/>
            <a:p>
              <a:endParaRPr lang="en-CA"/>
            </a:p>
          </p:txBody>
        </p:sp>
        <p:sp>
          <p:nvSpPr>
            <p:cNvPr id="131135" name="Line 63"/>
            <p:cNvSpPr>
              <a:spLocks noChangeShapeType="1"/>
            </p:cNvSpPr>
            <p:nvPr/>
          </p:nvSpPr>
          <p:spPr bwMode="auto">
            <a:xfrm>
              <a:off x="567" y="3389"/>
              <a:ext cx="2085" cy="1"/>
            </a:xfrm>
            <a:prstGeom prst="line">
              <a:avLst/>
            </a:prstGeom>
            <a:noFill/>
            <a:ln w="12600">
              <a:solidFill>
                <a:srgbClr val="000000"/>
              </a:solidFill>
              <a:miter lim="800000"/>
              <a:headEnd/>
              <a:tailEnd/>
            </a:ln>
            <a:effectLst/>
          </p:spPr>
          <p:txBody>
            <a:bodyPr/>
            <a:lstStyle/>
            <a:p>
              <a:endParaRPr lang="en-CA"/>
            </a:p>
          </p:txBody>
        </p:sp>
        <p:sp>
          <p:nvSpPr>
            <p:cNvPr id="131136" name="Line 64"/>
            <p:cNvSpPr>
              <a:spLocks noChangeShapeType="1"/>
            </p:cNvSpPr>
            <p:nvPr/>
          </p:nvSpPr>
          <p:spPr bwMode="auto">
            <a:xfrm>
              <a:off x="567" y="3641"/>
              <a:ext cx="2085" cy="1"/>
            </a:xfrm>
            <a:prstGeom prst="line">
              <a:avLst/>
            </a:prstGeom>
            <a:noFill/>
            <a:ln w="12600">
              <a:solidFill>
                <a:srgbClr val="000000"/>
              </a:solidFill>
              <a:miter lim="800000"/>
              <a:headEnd/>
              <a:tailEnd/>
            </a:ln>
            <a:effectLst/>
          </p:spPr>
          <p:txBody>
            <a:bodyPr/>
            <a:lstStyle/>
            <a:p>
              <a:endParaRPr lang="en-CA"/>
            </a:p>
          </p:txBody>
        </p:sp>
        <p:sp>
          <p:nvSpPr>
            <p:cNvPr id="131137" name="Line 65"/>
            <p:cNvSpPr>
              <a:spLocks noChangeShapeType="1"/>
            </p:cNvSpPr>
            <p:nvPr/>
          </p:nvSpPr>
          <p:spPr bwMode="auto">
            <a:xfrm>
              <a:off x="567" y="4138"/>
              <a:ext cx="2085" cy="1"/>
            </a:xfrm>
            <a:prstGeom prst="line">
              <a:avLst/>
            </a:prstGeom>
            <a:noFill/>
            <a:ln w="28440">
              <a:solidFill>
                <a:srgbClr val="000000"/>
              </a:solidFill>
              <a:miter lim="800000"/>
              <a:headEnd/>
              <a:tailEnd/>
            </a:ln>
            <a:effectLst/>
          </p:spPr>
          <p:txBody>
            <a:bodyPr/>
            <a:lstStyle/>
            <a:p>
              <a:endParaRPr lang="en-CA"/>
            </a:p>
          </p:txBody>
        </p:sp>
        <p:sp>
          <p:nvSpPr>
            <p:cNvPr id="131138" name="Line 66"/>
            <p:cNvSpPr>
              <a:spLocks noChangeShapeType="1"/>
            </p:cNvSpPr>
            <p:nvPr/>
          </p:nvSpPr>
          <p:spPr bwMode="auto">
            <a:xfrm>
              <a:off x="567" y="2886"/>
              <a:ext cx="1" cy="1252"/>
            </a:xfrm>
            <a:prstGeom prst="line">
              <a:avLst/>
            </a:prstGeom>
            <a:noFill/>
            <a:ln w="28440">
              <a:solidFill>
                <a:srgbClr val="000000"/>
              </a:solidFill>
              <a:miter lim="800000"/>
              <a:headEnd/>
              <a:tailEnd/>
            </a:ln>
            <a:effectLst/>
          </p:spPr>
          <p:txBody>
            <a:bodyPr/>
            <a:lstStyle/>
            <a:p>
              <a:endParaRPr lang="en-CA"/>
            </a:p>
          </p:txBody>
        </p:sp>
        <p:sp>
          <p:nvSpPr>
            <p:cNvPr id="131139" name="Line 67"/>
            <p:cNvSpPr>
              <a:spLocks noChangeShapeType="1"/>
            </p:cNvSpPr>
            <p:nvPr/>
          </p:nvSpPr>
          <p:spPr bwMode="auto">
            <a:xfrm>
              <a:off x="971" y="2886"/>
              <a:ext cx="1" cy="1252"/>
            </a:xfrm>
            <a:prstGeom prst="line">
              <a:avLst/>
            </a:prstGeom>
            <a:noFill/>
            <a:ln w="12600">
              <a:solidFill>
                <a:srgbClr val="000000"/>
              </a:solidFill>
              <a:miter lim="800000"/>
              <a:headEnd/>
              <a:tailEnd/>
            </a:ln>
            <a:effectLst/>
          </p:spPr>
          <p:txBody>
            <a:bodyPr/>
            <a:lstStyle/>
            <a:p>
              <a:endParaRPr lang="en-CA"/>
            </a:p>
          </p:txBody>
        </p:sp>
        <p:sp>
          <p:nvSpPr>
            <p:cNvPr id="131140" name="Line 68"/>
            <p:cNvSpPr>
              <a:spLocks noChangeShapeType="1"/>
            </p:cNvSpPr>
            <p:nvPr/>
          </p:nvSpPr>
          <p:spPr bwMode="auto">
            <a:xfrm>
              <a:off x="1509" y="2886"/>
              <a:ext cx="1" cy="1252"/>
            </a:xfrm>
            <a:prstGeom prst="line">
              <a:avLst/>
            </a:prstGeom>
            <a:noFill/>
            <a:ln w="12600">
              <a:solidFill>
                <a:srgbClr val="000000"/>
              </a:solidFill>
              <a:miter lim="800000"/>
              <a:headEnd/>
              <a:tailEnd/>
            </a:ln>
            <a:effectLst/>
          </p:spPr>
          <p:txBody>
            <a:bodyPr/>
            <a:lstStyle/>
            <a:p>
              <a:endParaRPr lang="en-CA"/>
            </a:p>
          </p:txBody>
        </p:sp>
        <p:sp>
          <p:nvSpPr>
            <p:cNvPr id="131141" name="Line 69"/>
            <p:cNvSpPr>
              <a:spLocks noChangeShapeType="1"/>
            </p:cNvSpPr>
            <p:nvPr/>
          </p:nvSpPr>
          <p:spPr bwMode="auto">
            <a:xfrm>
              <a:off x="2652" y="2886"/>
              <a:ext cx="1" cy="1252"/>
            </a:xfrm>
            <a:prstGeom prst="line">
              <a:avLst/>
            </a:prstGeom>
            <a:noFill/>
            <a:ln w="28440">
              <a:solidFill>
                <a:srgbClr val="000000"/>
              </a:solidFill>
              <a:miter lim="800000"/>
              <a:headEnd/>
              <a:tailEnd/>
            </a:ln>
            <a:effectLst/>
          </p:spPr>
          <p:txBody>
            <a:bodyPr/>
            <a:lstStyle/>
            <a:p>
              <a:endParaRPr lang="en-CA"/>
            </a:p>
          </p:txBody>
        </p:sp>
        <p:sp>
          <p:nvSpPr>
            <p:cNvPr id="131142" name="Line 70"/>
            <p:cNvSpPr>
              <a:spLocks noChangeShapeType="1"/>
            </p:cNvSpPr>
            <p:nvPr/>
          </p:nvSpPr>
          <p:spPr bwMode="auto">
            <a:xfrm>
              <a:off x="567" y="3889"/>
              <a:ext cx="2085" cy="1"/>
            </a:xfrm>
            <a:prstGeom prst="line">
              <a:avLst/>
            </a:prstGeom>
            <a:noFill/>
            <a:ln w="12600">
              <a:solidFill>
                <a:srgbClr val="000000"/>
              </a:solidFill>
              <a:miter lim="800000"/>
              <a:headEnd/>
              <a:tailEnd/>
            </a:ln>
            <a:effectLst/>
          </p:spPr>
          <p:txBody>
            <a:bodyPr/>
            <a:lstStyle/>
            <a:p>
              <a:endParaRPr lang="en-CA"/>
            </a:p>
          </p:txBody>
        </p:sp>
      </p:grpSp>
      <p:sp>
        <p:nvSpPr>
          <p:cNvPr id="131143" name="Text Box 71"/>
          <p:cNvSpPr txBox="1">
            <a:spLocks noChangeArrowheads="1"/>
          </p:cNvSpPr>
          <p:nvPr/>
        </p:nvSpPr>
        <p:spPr bwMode="auto">
          <a:xfrm>
            <a:off x="1544638" y="692150"/>
            <a:ext cx="1820027" cy="648512"/>
          </a:xfrm>
          <a:prstGeom prst="rect">
            <a:avLst/>
          </a:prstGeom>
          <a:noFill/>
          <a:ln w="9525">
            <a:noFill/>
            <a:round/>
            <a:headEnd/>
            <a:tailEnd/>
          </a:ln>
          <a:effectLst/>
        </p:spPr>
        <p:txBody>
          <a:bodyPr wrap="none" lIns="90000" tIns="46800" rIns="90000" bIns="46800">
            <a:spAutoFit/>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a:solidFill>
                  <a:srgbClr val="000000"/>
                </a:solidFill>
              </a:rPr>
              <a:t>Random =&gt; 0.4</a:t>
            </a:r>
          </a:p>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a:solidFill>
                  <a:srgbClr val="000000"/>
                </a:solidFill>
              </a:rPr>
              <a:t>Sample=&gt; </a:t>
            </a:r>
            <a:r>
              <a:rPr lang="en-GB" sz="1800" dirty="0" smtClean="0">
                <a:solidFill>
                  <a:srgbClr val="000000"/>
                </a:solidFill>
              </a:rPr>
              <a:t>cloudy</a:t>
            </a:r>
            <a:endParaRPr lang="en-GB" sz="1800" dirty="0">
              <a:solidFill>
                <a:srgbClr val="000000"/>
              </a:solidFill>
            </a:endParaRPr>
          </a:p>
        </p:txBody>
      </p:sp>
      <p:sp>
        <p:nvSpPr>
          <p:cNvPr id="131144" name="Text Box 72"/>
          <p:cNvSpPr txBox="1">
            <a:spLocks noChangeArrowheads="1"/>
          </p:cNvSpPr>
          <p:nvPr/>
        </p:nvSpPr>
        <p:spPr bwMode="auto">
          <a:xfrm>
            <a:off x="36513" y="3141663"/>
            <a:ext cx="3097212" cy="1030287"/>
          </a:xfrm>
          <a:prstGeom prst="rect">
            <a:avLst/>
          </a:prstGeom>
          <a:noFill/>
          <a:ln w="9525">
            <a:noFill/>
            <a:round/>
            <a:headEnd/>
            <a:tailEnd/>
          </a:ln>
          <a:effectLst/>
        </p:spPr>
        <p:txBody>
          <a:bodyPr lIns="90000" tIns="46800" rIns="90000" bIns="46800">
            <a:spAutoFit/>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i="1" dirty="0">
                <a:solidFill>
                  <a:srgbClr val="000000"/>
                </a:solidFill>
              </a:rPr>
              <a:t>Sprinkler</a:t>
            </a:r>
            <a:r>
              <a:rPr lang="en-GB" sz="1800" dirty="0">
                <a:solidFill>
                  <a:srgbClr val="000000"/>
                </a:solidFill>
              </a:rPr>
              <a:t> is fixed </a:t>
            </a:r>
          </a:p>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a:solidFill>
                  <a:srgbClr val="000000"/>
                </a:solidFill>
              </a:rPr>
              <a:t>No sampling, but adjust weight </a:t>
            </a:r>
            <a:r>
              <a:rPr lang="en-GB" sz="1800" dirty="0">
                <a:solidFill>
                  <a:srgbClr val="9900CC"/>
                </a:solidFill>
              </a:rPr>
              <a:t>w</a:t>
            </a:r>
            <a:r>
              <a:rPr lang="en-GB" sz="1800" baseline="-25000" dirty="0">
                <a:solidFill>
                  <a:srgbClr val="9900CC"/>
                </a:solidFill>
              </a:rPr>
              <a:t>2</a:t>
            </a:r>
            <a:r>
              <a:rPr lang="en-GB" dirty="0">
                <a:solidFill>
                  <a:srgbClr val="000000"/>
                </a:solidFill>
              </a:rPr>
              <a:t> = </a:t>
            </a:r>
            <a:r>
              <a:rPr lang="en-GB" sz="1800" dirty="0">
                <a:solidFill>
                  <a:srgbClr val="9900CC"/>
                </a:solidFill>
              </a:rPr>
              <a:t>w</a:t>
            </a:r>
            <a:r>
              <a:rPr lang="en-GB" sz="1800" baseline="-25000" dirty="0">
                <a:solidFill>
                  <a:srgbClr val="9900CC"/>
                </a:solidFill>
              </a:rPr>
              <a:t>1</a:t>
            </a:r>
            <a:r>
              <a:rPr lang="en-GB" dirty="0">
                <a:solidFill>
                  <a:srgbClr val="000000"/>
                </a:solidFill>
              </a:rPr>
              <a:t> </a:t>
            </a:r>
            <a:r>
              <a:rPr lang="en-GB" sz="1800" dirty="0">
                <a:solidFill>
                  <a:srgbClr val="000000"/>
                </a:solidFill>
              </a:rPr>
              <a:t>*  P(</a:t>
            </a:r>
            <a:r>
              <a:rPr lang="en-GB" sz="1800" dirty="0" err="1">
                <a:solidFill>
                  <a:srgbClr val="000000"/>
                </a:solidFill>
              </a:rPr>
              <a:t>sprinkler|cloudy</a:t>
            </a:r>
            <a:r>
              <a:rPr lang="en-GB" sz="1800" dirty="0">
                <a:solidFill>
                  <a:srgbClr val="000000"/>
                </a:solidFill>
              </a:rPr>
              <a:t>)</a:t>
            </a:r>
            <a:r>
              <a:rPr lang="ar-SA" sz="1800" dirty="0">
                <a:solidFill>
                  <a:srgbClr val="000000"/>
                </a:solidFill>
                <a:cs typeface="Times New Roman" pitchFamily="18" charset="0"/>
              </a:rPr>
              <a:t>‏</a:t>
            </a:r>
            <a:endParaRPr lang="en-GB" sz="1800" dirty="0">
              <a:solidFill>
                <a:srgbClr val="000000"/>
              </a:solidFill>
            </a:endParaRPr>
          </a:p>
        </p:txBody>
      </p:sp>
      <p:sp>
        <p:nvSpPr>
          <p:cNvPr id="131145" name="Text Box 73"/>
          <p:cNvSpPr txBox="1">
            <a:spLocks noChangeArrowheads="1"/>
          </p:cNvSpPr>
          <p:nvPr/>
        </p:nvSpPr>
        <p:spPr bwMode="auto">
          <a:xfrm>
            <a:off x="6013450" y="4365625"/>
            <a:ext cx="2520950" cy="642938"/>
          </a:xfrm>
          <a:prstGeom prst="rect">
            <a:avLst/>
          </a:prstGeom>
          <a:noFill/>
          <a:ln w="9525">
            <a:noFill/>
            <a:round/>
            <a:headEnd/>
            <a:tailEnd/>
          </a:ln>
          <a:effectLst/>
        </p:spPr>
        <p:txBody>
          <a:bodyPr lIns="90000" tIns="46800" rIns="90000" bIns="46800">
            <a:spAutoFit/>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Random =&gt; 0.4</a:t>
            </a:r>
          </a:p>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Sample=&gt; rain</a:t>
            </a:r>
          </a:p>
        </p:txBody>
      </p:sp>
      <p:sp>
        <p:nvSpPr>
          <p:cNvPr id="131146" name="Text Box 74"/>
          <p:cNvSpPr txBox="1">
            <a:spLocks noChangeArrowheads="1"/>
          </p:cNvSpPr>
          <p:nvPr/>
        </p:nvSpPr>
        <p:spPr bwMode="auto">
          <a:xfrm>
            <a:off x="6376988" y="885825"/>
            <a:ext cx="838200" cy="441325"/>
          </a:xfrm>
          <a:prstGeom prst="rect">
            <a:avLst/>
          </a:prstGeom>
          <a:noFill/>
          <a:ln w="9525">
            <a:noFill/>
            <a:round/>
            <a:headEnd/>
            <a:tailEnd/>
          </a:ln>
          <a:effectLst/>
        </p:spPr>
        <p:txBody>
          <a:bodyPr wrap="none" lIns="90000" tIns="46800" rIns="90000" bIns="46800">
            <a:spAutoFit/>
          </a:bodyPr>
          <a:lstStyle/>
          <a:p>
            <a:pPr>
              <a:lnSpc>
                <a:spcPct val="100000"/>
              </a:lnSpc>
              <a:buClr>
                <a:srgbClr val="9900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9900CC"/>
                </a:solidFill>
              </a:rPr>
              <a:t>w</a:t>
            </a:r>
            <a:r>
              <a:rPr lang="en-GB" sz="2000" b="1" baseline="-25000">
                <a:solidFill>
                  <a:srgbClr val="9900CC"/>
                </a:solidFill>
              </a:rPr>
              <a:t>1</a:t>
            </a:r>
            <a:r>
              <a:rPr lang="en-GB" sz="2000" b="1">
                <a:solidFill>
                  <a:srgbClr val="9900CC"/>
                </a:solidFill>
              </a:rPr>
              <a:t> = 1</a:t>
            </a:r>
          </a:p>
        </p:txBody>
      </p:sp>
      <p:sp>
        <p:nvSpPr>
          <p:cNvPr id="131147" name="Text Box 75"/>
          <p:cNvSpPr txBox="1">
            <a:spLocks noChangeArrowheads="1"/>
          </p:cNvSpPr>
          <p:nvPr/>
        </p:nvSpPr>
        <p:spPr bwMode="auto">
          <a:xfrm>
            <a:off x="6383338" y="1236663"/>
            <a:ext cx="2020887" cy="441325"/>
          </a:xfrm>
          <a:prstGeom prst="rect">
            <a:avLst/>
          </a:prstGeom>
          <a:noFill/>
          <a:ln w="9525">
            <a:noFill/>
            <a:round/>
            <a:headEnd/>
            <a:tailEnd/>
          </a:ln>
          <a:effectLst/>
        </p:spPr>
        <p:txBody>
          <a:bodyPr wrap="none" lIns="90000" tIns="46800" rIns="90000" bIns="46800">
            <a:spAutoFit/>
          </a:bodyPr>
          <a:lstStyle/>
          <a:p>
            <a:pPr>
              <a:lnSpc>
                <a:spcPct val="100000"/>
              </a:lnSpc>
              <a:buClr>
                <a:srgbClr val="9900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9900CC"/>
                </a:solidFill>
              </a:rPr>
              <a:t>w</a:t>
            </a:r>
            <a:r>
              <a:rPr lang="en-GB" sz="2000" b="1" baseline="-25000">
                <a:solidFill>
                  <a:srgbClr val="9900CC"/>
                </a:solidFill>
              </a:rPr>
              <a:t>2</a:t>
            </a:r>
            <a:r>
              <a:rPr lang="en-GB" sz="2000" b="1">
                <a:solidFill>
                  <a:srgbClr val="9900CC"/>
                </a:solidFill>
              </a:rPr>
              <a:t> = w</a:t>
            </a:r>
            <a:r>
              <a:rPr lang="en-GB" sz="2000" b="1" baseline="-25000">
                <a:solidFill>
                  <a:srgbClr val="9900CC"/>
                </a:solidFill>
              </a:rPr>
              <a:t>1*</a:t>
            </a:r>
            <a:r>
              <a:rPr lang="en-GB" sz="2000">
                <a:solidFill>
                  <a:srgbClr val="000000"/>
                </a:solidFill>
              </a:rPr>
              <a:t> </a:t>
            </a:r>
            <a:r>
              <a:rPr lang="en-GB" sz="2000" b="1">
                <a:solidFill>
                  <a:srgbClr val="9900CC"/>
                </a:solidFill>
              </a:rPr>
              <a:t>0.1 = 0.1</a:t>
            </a:r>
          </a:p>
        </p:txBody>
      </p:sp>
      <p:sp>
        <p:nvSpPr>
          <p:cNvPr id="131148" name="Text Box 76"/>
          <p:cNvSpPr txBox="1">
            <a:spLocks noChangeArrowheads="1"/>
          </p:cNvSpPr>
          <p:nvPr/>
        </p:nvSpPr>
        <p:spPr bwMode="auto">
          <a:xfrm>
            <a:off x="4357688" y="5516563"/>
            <a:ext cx="4319587" cy="1030287"/>
          </a:xfrm>
          <a:prstGeom prst="rect">
            <a:avLst/>
          </a:prstGeom>
          <a:noFill/>
          <a:ln w="9525">
            <a:noFill/>
            <a:round/>
            <a:headEnd/>
            <a:tailEnd/>
          </a:ln>
          <a:effectLst/>
        </p:spPr>
        <p:txBody>
          <a:bodyPr lIns="90000" tIns="46800" rIns="90000" bIns="46800">
            <a:spAutoFit/>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i="1" dirty="0">
                <a:solidFill>
                  <a:srgbClr val="000000"/>
                </a:solidFill>
              </a:rPr>
              <a:t>Wet Grass</a:t>
            </a:r>
            <a:r>
              <a:rPr lang="en-GB" sz="1800" dirty="0">
                <a:solidFill>
                  <a:srgbClr val="000000"/>
                </a:solidFill>
              </a:rPr>
              <a:t> is fixed </a:t>
            </a:r>
          </a:p>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a:solidFill>
                  <a:srgbClr val="000000"/>
                </a:solidFill>
              </a:rPr>
              <a:t>No sampling, but adjust weight </a:t>
            </a:r>
          </a:p>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a:solidFill>
                  <a:srgbClr val="9900CC"/>
                </a:solidFill>
              </a:rPr>
              <a:t>w</a:t>
            </a:r>
            <a:r>
              <a:rPr lang="en-GB" sz="1800" baseline="-25000" dirty="0">
                <a:solidFill>
                  <a:srgbClr val="9900CC"/>
                </a:solidFill>
              </a:rPr>
              <a:t>3</a:t>
            </a:r>
            <a:r>
              <a:rPr lang="en-GB" dirty="0">
                <a:solidFill>
                  <a:srgbClr val="000000"/>
                </a:solidFill>
              </a:rPr>
              <a:t> = </a:t>
            </a:r>
            <a:r>
              <a:rPr lang="en-GB" sz="1800" dirty="0">
                <a:solidFill>
                  <a:srgbClr val="9900CC"/>
                </a:solidFill>
              </a:rPr>
              <a:t>w</a:t>
            </a:r>
            <a:r>
              <a:rPr lang="en-GB" sz="1800" baseline="-25000" dirty="0">
                <a:solidFill>
                  <a:srgbClr val="9900CC"/>
                </a:solidFill>
              </a:rPr>
              <a:t>2</a:t>
            </a:r>
            <a:r>
              <a:rPr lang="en-GB" dirty="0">
                <a:solidFill>
                  <a:srgbClr val="000000"/>
                </a:solidFill>
              </a:rPr>
              <a:t> </a:t>
            </a:r>
            <a:r>
              <a:rPr lang="en-GB" sz="1800" dirty="0">
                <a:solidFill>
                  <a:srgbClr val="000000"/>
                </a:solidFill>
              </a:rPr>
              <a:t>*  P(wet-</a:t>
            </a:r>
            <a:r>
              <a:rPr lang="en-GB" sz="1800" dirty="0" err="1">
                <a:solidFill>
                  <a:srgbClr val="000000"/>
                </a:solidFill>
              </a:rPr>
              <a:t>grass|sprinkler</a:t>
            </a:r>
            <a:r>
              <a:rPr lang="en-GB" sz="1800" dirty="0">
                <a:solidFill>
                  <a:srgbClr val="000000"/>
                </a:solidFill>
              </a:rPr>
              <a:t>, rain)</a:t>
            </a:r>
            <a:r>
              <a:rPr lang="ar-SA" sz="1800" dirty="0">
                <a:solidFill>
                  <a:srgbClr val="000000"/>
                </a:solidFill>
                <a:cs typeface="Times New Roman" pitchFamily="18" charset="0"/>
              </a:rPr>
              <a:t>‏</a:t>
            </a:r>
            <a:endParaRPr lang="en-GB" sz="1800" dirty="0">
              <a:solidFill>
                <a:srgbClr val="000000"/>
              </a:solidFill>
            </a:endParaRPr>
          </a:p>
        </p:txBody>
      </p:sp>
      <p:sp>
        <p:nvSpPr>
          <p:cNvPr id="131149" name="Text Box 77"/>
          <p:cNvSpPr txBox="1">
            <a:spLocks noChangeArrowheads="1"/>
          </p:cNvSpPr>
          <p:nvPr/>
        </p:nvSpPr>
        <p:spPr bwMode="auto">
          <a:xfrm>
            <a:off x="6391275" y="1606550"/>
            <a:ext cx="2405063" cy="441325"/>
          </a:xfrm>
          <a:prstGeom prst="rect">
            <a:avLst/>
          </a:prstGeom>
          <a:noFill/>
          <a:ln w="9525">
            <a:noFill/>
            <a:round/>
            <a:headEnd/>
            <a:tailEnd/>
          </a:ln>
          <a:effectLst/>
        </p:spPr>
        <p:txBody>
          <a:bodyPr wrap="none" lIns="90000" tIns="46800" rIns="90000" bIns="46800">
            <a:spAutoFit/>
          </a:bodyPr>
          <a:lstStyle/>
          <a:p>
            <a:pPr>
              <a:lnSpc>
                <a:spcPct val="100000"/>
              </a:lnSpc>
              <a:buClr>
                <a:srgbClr val="9900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9900CC"/>
                </a:solidFill>
              </a:rPr>
              <a:t>w</a:t>
            </a:r>
            <a:r>
              <a:rPr lang="en-GB" sz="2000" b="1" baseline="-25000">
                <a:solidFill>
                  <a:srgbClr val="9900CC"/>
                </a:solidFill>
              </a:rPr>
              <a:t>3</a:t>
            </a:r>
            <a:r>
              <a:rPr lang="en-GB" sz="2000" b="1">
                <a:solidFill>
                  <a:srgbClr val="9900CC"/>
                </a:solidFill>
              </a:rPr>
              <a:t> = w</a:t>
            </a:r>
            <a:r>
              <a:rPr lang="en-GB" sz="2000" b="1" baseline="-25000">
                <a:solidFill>
                  <a:srgbClr val="9900CC"/>
                </a:solidFill>
              </a:rPr>
              <a:t>2*</a:t>
            </a:r>
            <a:r>
              <a:rPr lang="en-GB" sz="2000">
                <a:solidFill>
                  <a:srgbClr val="000000"/>
                </a:solidFill>
              </a:rPr>
              <a:t> </a:t>
            </a:r>
            <a:r>
              <a:rPr lang="en-GB" sz="2000" b="1">
                <a:solidFill>
                  <a:srgbClr val="9900CC"/>
                </a:solidFill>
              </a:rPr>
              <a:t>0.99 = 0.099</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grpId="0" nodeType="clickEffect">
                                  <p:stCondLst>
                                    <p:cond delay="0"/>
                                  </p:stCondLst>
                                  <p:childTnLst>
                                    <p:set>
                                      <p:cBhvr additive="repl">
                                        <p:cTn id="6" dur="1" fill="hold">
                                          <p:stCondLst>
                                            <p:cond delay="0"/>
                                          </p:stCondLst>
                                        </p:cTn>
                                        <p:tgtEl>
                                          <p:spTgt spid="1310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1311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mph" presetSubtype="2" fill="hold" nodeType="clickEffect">
                                  <p:stCondLst>
                                    <p:cond delay="0"/>
                                  </p:stCondLst>
                                  <p:childTnLst>
                                    <p:animClr clrSpc="rgb" dir="cw">
                                      <p:cBhvr additive="repl">
                                        <p:cTn id="14" dur="2000" fill="hold" masterRel="sameClick"/>
                                        <p:tgtEl>
                                          <p:spTgt spid="131090"/>
                                        </p:tgtEl>
                                        <p:attrNameLst>
                                          <p:attrName>fillColor</p:attrName>
                                        </p:attrNameLst>
                                      </p:cBhvr>
                                      <p:to>
                                        <a:srgbClr val="00FF33"/>
                                      </p:to>
                                    </p:animClr>
                                    <p:set>
                                      <p:cBhvr additive="repl">
                                        <p:cTn id="15" dur="2000" fill="hold"/>
                                        <p:tgtEl>
                                          <p:spTgt spid="131090"/>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1" presetClass="entr" fill="hold" grpId="0" nodeType="clickEffect">
                                  <p:stCondLst>
                                    <p:cond delay="0"/>
                                  </p:stCondLst>
                                  <p:childTnLst>
                                    <p:set>
                                      <p:cBhvr additive="repl">
                                        <p:cTn id="19" dur="1" fill="hold">
                                          <p:stCondLst>
                                            <p:cond delay="0"/>
                                          </p:stCondLst>
                                        </p:cTn>
                                        <p:tgtEl>
                                          <p:spTgt spid="13107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fill="hold" nodeType="clickEffect">
                                  <p:stCondLst>
                                    <p:cond delay="0"/>
                                  </p:stCondLst>
                                  <p:childTnLst>
                                    <p:set>
                                      <p:cBhvr additive="repl">
                                        <p:cTn id="23" dur="1" fill="hold">
                                          <p:stCondLst>
                                            <p:cond delay="0"/>
                                          </p:stCondLst>
                                        </p:cTn>
                                        <p:tgtEl>
                                          <p:spTgt spid="13114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fill="hold" nodeType="clickEffect">
                                  <p:stCondLst>
                                    <p:cond delay="0"/>
                                  </p:stCondLst>
                                  <p:childTnLst>
                                    <p:set>
                                      <p:cBhvr additive="repl">
                                        <p:cTn id="27" dur="1" fill="hold">
                                          <p:stCondLst>
                                            <p:cond delay="0"/>
                                          </p:stCondLst>
                                        </p:cTn>
                                        <p:tgtEl>
                                          <p:spTgt spid="13114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fill="hold" grpId="0" nodeType="clickEffect">
                                  <p:stCondLst>
                                    <p:cond delay="0"/>
                                  </p:stCondLst>
                                  <p:childTnLst>
                                    <p:set>
                                      <p:cBhvr additive="repl">
                                        <p:cTn id="31" dur="1" fill="hold">
                                          <p:stCondLst>
                                            <p:cond delay="0"/>
                                          </p:stCondLst>
                                        </p:cTn>
                                        <p:tgtEl>
                                          <p:spTgt spid="131075"/>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fill="hold" nodeType="clickEffect">
                                  <p:stCondLst>
                                    <p:cond delay="0"/>
                                  </p:stCondLst>
                                  <p:childTnLst>
                                    <p:set>
                                      <p:cBhvr additive="repl">
                                        <p:cTn id="35" dur="1" fill="hold">
                                          <p:stCondLst>
                                            <p:cond delay="0"/>
                                          </p:stCondLst>
                                        </p:cTn>
                                        <p:tgtEl>
                                          <p:spTgt spid="13114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mph" presetSubtype="2" fill="hold" nodeType="clickEffect">
                                  <p:stCondLst>
                                    <p:cond delay="0"/>
                                  </p:stCondLst>
                                  <p:childTnLst>
                                    <p:animClr clrSpc="rgb" dir="cw">
                                      <p:cBhvr additive="repl">
                                        <p:cTn id="39" dur="500" fill="hold" masterRel="sameClick"/>
                                        <p:tgtEl>
                                          <p:spTgt spid="131101"/>
                                        </p:tgtEl>
                                        <p:attrNameLst>
                                          <p:attrName>fillColor</p:attrName>
                                        </p:attrNameLst>
                                      </p:cBhvr>
                                      <p:to>
                                        <a:srgbClr val="00FF33"/>
                                      </p:to>
                                    </p:animClr>
                                    <p:set>
                                      <p:cBhvr additive="repl">
                                        <p:cTn id="40" dur="500" fill="hold"/>
                                        <p:tgtEl>
                                          <p:spTgt spid="131101"/>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1" presetClass="entr" fill="hold" nodeType="clickEffect">
                                  <p:stCondLst>
                                    <p:cond delay="0"/>
                                  </p:stCondLst>
                                  <p:childTnLst>
                                    <p:set>
                                      <p:cBhvr additive="repl">
                                        <p:cTn id="44" dur="1" fill="hold">
                                          <p:stCondLst>
                                            <p:cond delay="0"/>
                                          </p:stCondLst>
                                        </p:cTn>
                                        <p:tgtEl>
                                          <p:spTgt spid="13114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fill="hold" grpId="0" nodeType="clickEffect">
                                  <p:stCondLst>
                                    <p:cond delay="0"/>
                                  </p:stCondLst>
                                  <p:childTnLst>
                                    <p:set>
                                      <p:cBhvr additive="repl">
                                        <p:cTn id="48" dur="1" fill="hold">
                                          <p:stCondLst>
                                            <p:cond delay="0"/>
                                          </p:stCondLst>
                                        </p:cTn>
                                        <p:tgtEl>
                                          <p:spTgt spid="13107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fill="hold" nodeType="clickEffect">
                                  <p:stCondLst>
                                    <p:cond delay="0"/>
                                  </p:stCondLst>
                                  <p:childTnLst>
                                    <p:set>
                                      <p:cBhvr additive="repl">
                                        <p:cTn id="52" dur="1" fill="hold">
                                          <p:stCondLst>
                                            <p:cond delay="0"/>
                                          </p:stCondLst>
                                        </p:cTn>
                                        <p:tgtEl>
                                          <p:spTgt spid="1311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4" grpId="0" animBg="1"/>
      <p:bldP spid="131075" grpId="0" animBg="1"/>
      <p:bldP spid="131076" grpId="0" animBg="1"/>
      <p:bldP spid="13107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68313" y="0"/>
            <a:ext cx="8535987"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dirty="0"/>
              <a:t>Example: </a:t>
            </a:r>
            <a:r>
              <a:rPr lang="en-GB" sz="3200" i="1" dirty="0"/>
              <a:t>P(</a:t>
            </a:r>
            <a:r>
              <a:rPr lang="en-GB" sz="3200" i="1" dirty="0" err="1"/>
              <a:t>Rain|sprinkler</a:t>
            </a:r>
            <a:r>
              <a:rPr lang="en-GB" sz="3200" i="1" dirty="0"/>
              <a:t>, wet-grass)</a:t>
            </a:r>
            <a:r>
              <a:rPr lang="ar-SA" sz="3200" i="1" dirty="0">
                <a:cs typeface="Times New Roman" pitchFamily="18" charset="0"/>
              </a:rPr>
              <a:t>‏</a:t>
            </a:r>
            <a:endParaRPr lang="en-GB" sz="3200" i="1" dirty="0"/>
          </a:p>
        </p:txBody>
      </p:sp>
      <p:sp>
        <p:nvSpPr>
          <p:cNvPr id="133123" name="Rectangle 3"/>
          <p:cNvSpPr>
            <a:spLocks noChangeArrowheads="1"/>
          </p:cNvSpPr>
          <p:nvPr/>
        </p:nvSpPr>
        <p:spPr bwMode="auto">
          <a:xfrm>
            <a:off x="250825" y="836613"/>
            <a:ext cx="8642350" cy="1057275"/>
          </a:xfrm>
          <a:prstGeom prst="rect">
            <a:avLst/>
          </a:prstGeom>
          <a:noFill/>
          <a:ln w="9525">
            <a:noFill/>
            <a:round/>
            <a:headEnd/>
            <a:tailEnd/>
          </a:ln>
          <a:effectLst/>
        </p:spPr>
        <p:txBody>
          <a:bodyPr lIns="90000" tIns="46800" rIns="90000" bIns="46800"/>
          <a:lstStyle/>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Basically, </a:t>
            </a:r>
            <a:r>
              <a:rPr lang="en-GB" dirty="0" smtClean="0">
                <a:solidFill>
                  <a:srgbClr val="000000"/>
                </a:solidFill>
              </a:rPr>
              <a:t>LW generated </a:t>
            </a:r>
            <a:r>
              <a:rPr lang="en-GB" dirty="0">
                <a:solidFill>
                  <a:srgbClr val="000000"/>
                </a:solidFill>
              </a:rPr>
              <a:t>the sample </a:t>
            </a:r>
          </a:p>
          <a:p>
            <a:pPr marL="739775" lvl="1" indent="-282575">
              <a:lnSpc>
                <a:spcPct val="100000"/>
              </a:lnSpc>
              <a:spcBef>
                <a:spcPts val="1350"/>
              </a:spcBef>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i="1" dirty="0">
                <a:solidFill>
                  <a:srgbClr val="000000"/>
                </a:solidFill>
              </a:rPr>
              <a:t>&lt;cloudy, sprinkler, rain, wet-grass&gt;</a:t>
            </a:r>
          </a:p>
          <a:p>
            <a:pPr marL="739775" lvl="1" indent="-282575">
              <a:lnSpc>
                <a:spcPct val="100000"/>
              </a:lnSpc>
              <a:spcBef>
                <a:spcPts val="1350"/>
              </a:spcBef>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by cheating, because </a:t>
            </a:r>
            <a:r>
              <a:rPr lang="en-GB" dirty="0" smtClean="0">
                <a:solidFill>
                  <a:srgbClr val="000000"/>
                </a:solidFill>
              </a:rPr>
              <a:t>we </a:t>
            </a:r>
            <a:r>
              <a:rPr lang="en-GB" dirty="0">
                <a:solidFill>
                  <a:srgbClr val="000000"/>
                </a:solidFill>
              </a:rPr>
              <a:t>did not sample the evidence variables, </a:t>
            </a:r>
            <a:r>
              <a:rPr lang="en-GB" dirty="0" smtClean="0">
                <a:solidFill>
                  <a:srgbClr val="000000"/>
                </a:solidFill>
              </a:rPr>
              <a:t>we </a:t>
            </a:r>
            <a:r>
              <a:rPr lang="en-GB" dirty="0">
                <a:solidFill>
                  <a:srgbClr val="000000"/>
                </a:solidFill>
              </a:rPr>
              <a:t>just set their values to what </a:t>
            </a:r>
            <a:r>
              <a:rPr lang="en-GB" dirty="0" smtClean="0">
                <a:solidFill>
                  <a:srgbClr val="000000"/>
                </a:solidFill>
              </a:rPr>
              <a:t>we </a:t>
            </a:r>
            <a:r>
              <a:rPr lang="en-GB" dirty="0">
                <a:solidFill>
                  <a:srgbClr val="000000"/>
                </a:solidFill>
              </a:rPr>
              <a:t>wanted</a:t>
            </a:r>
          </a:p>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But </a:t>
            </a:r>
            <a:r>
              <a:rPr lang="en-GB" dirty="0" smtClean="0">
                <a:solidFill>
                  <a:srgbClr val="000000"/>
                </a:solidFill>
              </a:rPr>
              <a:t>LW makes up </a:t>
            </a:r>
            <a:r>
              <a:rPr lang="en-GB" dirty="0">
                <a:solidFill>
                  <a:srgbClr val="000000"/>
                </a:solidFill>
              </a:rPr>
              <a:t>for the cheating by giving a relative low weight to this sample (0.099), reflecting the fact that it is not very likely</a:t>
            </a:r>
          </a:p>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smtClean="0">
                <a:solidFill>
                  <a:srgbClr val="000000"/>
                </a:solidFill>
              </a:rPr>
              <a:t>LW uses </a:t>
            </a:r>
            <a:r>
              <a:rPr lang="en-GB" dirty="0">
                <a:solidFill>
                  <a:srgbClr val="000000"/>
                </a:solidFill>
              </a:rPr>
              <a:t>the weighted value when </a:t>
            </a:r>
            <a:r>
              <a:rPr lang="en-GB" dirty="0" smtClean="0">
                <a:solidFill>
                  <a:srgbClr val="000000"/>
                </a:solidFill>
              </a:rPr>
              <a:t>counting through </a:t>
            </a:r>
            <a:r>
              <a:rPr lang="en-GB" dirty="0">
                <a:solidFill>
                  <a:srgbClr val="000000"/>
                </a:solidFill>
              </a:rPr>
              <a:t>all </a:t>
            </a:r>
            <a:r>
              <a:rPr lang="en-GB" dirty="0" smtClean="0">
                <a:solidFill>
                  <a:srgbClr val="000000"/>
                </a:solidFill>
              </a:rPr>
              <a:t> generated </a:t>
            </a:r>
            <a:r>
              <a:rPr lang="en-GB" dirty="0">
                <a:solidFill>
                  <a:srgbClr val="000000"/>
                </a:solidFill>
              </a:rPr>
              <a:t>samples to compute the frequencies of </a:t>
            </a:r>
            <a:r>
              <a:rPr lang="en-GB" dirty="0" smtClean="0">
                <a:solidFill>
                  <a:srgbClr val="000000"/>
                </a:solidFill>
              </a:rPr>
              <a:t>the events </a:t>
            </a:r>
            <a:r>
              <a:rPr lang="en-GB" dirty="0">
                <a:solidFill>
                  <a:srgbClr val="000000"/>
                </a:solidFill>
              </a:rPr>
              <a:t>of interest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133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133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133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133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additive="repl">
                                        <p:cTn id="22" dur="1" fill="hold">
                                          <p:stCondLst>
                                            <p:cond delay="0"/>
                                          </p:stCondLst>
                                        </p:cTn>
                                        <p:tgtEl>
                                          <p:spTgt spid="1331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304800" y="15240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Likelihood Weighting (LW)</a:t>
            </a:r>
            <a:r>
              <a:rPr lang="ar-SA">
                <a:cs typeface="Times New Roman" pitchFamily="18" charset="0"/>
              </a:rPr>
              <a:t>‏</a:t>
            </a:r>
            <a:endParaRPr lang="en-GB"/>
          </a:p>
        </p:txBody>
      </p:sp>
      <p:pic>
        <p:nvPicPr>
          <p:cNvPr id="135171" name="Picture 3"/>
          <p:cNvPicPr>
            <a:picLocks noChangeAspect="1" noChangeArrowheads="1"/>
          </p:cNvPicPr>
          <p:nvPr/>
        </p:nvPicPr>
        <p:blipFill>
          <a:blip r:embed="rId3" cstate="print"/>
          <a:srcRect/>
          <a:stretch>
            <a:fillRect/>
          </a:stretch>
        </p:blipFill>
        <p:spPr bwMode="auto">
          <a:xfrm>
            <a:off x="250825" y="1409700"/>
            <a:ext cx="8737600" cy="5448300"/>
          </a:xfrm>
          <a:prstGeom prst="rect">
            <a:avLst/>
          </a:prstGeom>
          <a:noFill/>
          <a:ln w="9525">
            <a:noFill/>
            <a:round/>
            <a:headEnd/>
            <a:tailEnd/>
          </a:ln>
          <a:effectLst/>
        </p:spPr>
      </p:pic>
      <p:sp>
        <p:nvSpPr>
          <p:cNvPr id="135172" name="Text Box 4"/>
          <p:cNvSpPr txBox="1">
            <a:spLocks noChangeArrowheads="1"/>
          </p:cNvSpPr>
          <p:nvPr/>
        </p:nvSpPr>
        <p:spPr bwMode="auto">
          <a:xfrm>
            <a:off x="663575" y="762000"/>
            <a:ext cx="7508875" cy="1008063"/>
          </a:xfrm>
          <a:prstGeom prst="rect">
            <a:avLst/>
          </a:prstGeom>
          <a:noFill/>
          <a:ln w="9525">
            <a:noFill/>
            <a:round/>
            <a:headEnd/>
            <a:tailEnd/>
          </a:ln>
          <a:effectLst/>
        </p:spPr>
        <p:txBody>
          <a:bodyPr lIns="90000" tIns="46800" rIns="90000" bIns="46800">
            <a:spAutoFit/>
          </a:bodyPr>
          <a:lstStyle/>
          <a:p>
            <a:pPr>
              <a:lnSpc>
                <a:spcPct val="100000"/>
              </a:lnSpc>
              <a:buClr>
                <a:srgbClr val="9900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i="1">
                <a:solidFill>
                  <a:srgbClr val="9900CC"/>
                </a:solidFill>
              </a:rPr>
              <a:t>Fix evidence variables, sample only non-evidence variables,</a:t>
            </a:r>
          </a:p>
          <a:p>
            <a:pPr>
              <a:lnSpc>
                <a:spcPct val="100000"/>
              </a:lnSpc>
              <a:buClr>
                <a:srgbClr val="9900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i="1">
                <a:solidFill>
                  <a:srgbClr val="9900CC"/>
                </a:solidFill>
              </a:rPr>
              <a:t>and weight each sample by the likelihood it accords the evidence</a:t>
            </a:r>
          </a:p>
          <a:p>
            <a:pPr>
              <a:lnSpc>
                <a:spcPct val="100000"/>
              </a:lnSpc>
              <a:buClr>
                <a:srgbClr val="9900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2000" b="1" i="1">
              <a:solidFill>
                <a:srgbClr val="9900CC"/>
              </a:solidFill>
            </a:endParaRPr>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304800" y="7938"/>
            <a:ext cx="8534400" cy="685800"/>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Likelihood Weighting: why does it work?</a:t>
            </a:r>
          </a:p>
        </p:txBody>
      </p:sp>
      <p:sp>
        <p:nvSpPr>
          <p:cNvPr id="137219" name="Rectangle 3"/>
          <p:cNvSpPr>
            <a:spLocks noChangeArrowheads="1"/>
          </p:cNvSpPr>
          <p:nvPr/>
        </p:nvSpPr>
        <p:spPr bwMode="auto">
          <a:xfrm>
            <a:off x="357158" y="1000108"/>
            <a:ext cx="8458200" cy="1057275"/>
          </a:xfrm>
          <a:prstGeom prst="rect">
            <a:avLst/>
          </a:prstGeom>
          <a:noFill/>
          <a:ln w="9525">
            <a:noFill/>
            <a:round/>
            <a:headEnd/>
            <a:tailEnd/>
          </a:ln>
          <a:effectLst/>
        </p:spPr>
        <p:txBody>
          <a:bodyPr lIns="90000" tIns="46800" rIns="90000" bIns="46800"/>
          <a:lstStyle/>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Remember that we have fixed evidence variables </a:t>
            </a:r>
            <a:r>
              <a:rPr lang="en-GB" b="1" i="1" dirty="0">
                <a:solidFill>
                  <a:srgbClr val="000000"/>
                </a:solidFill>
              </a:rPr>
              <a:t>E</a:t>
            </a:r>
            <a:r>
              <a:rPr lang="en-GB" b="1" dirty="0">
                <a:solidFill>
                  <a:srgbClr val="000000"/>
                </a:solidFill>
              </a:rPr>
              <a:t>, </a:t>
            </a:r>
            <a:r>
              <a:rPr lang="en-GB" dirty="0">
                <a:solidFill>
                  <a:srgbClr val="000000"/>
                </a:solidFill>
              </a:rPr>
              <a:t>and we are sampling only all the other variables </a:t>
            </a:r>
            <a:r>
              <a:rPr lang="en-GB" b="1" i="1" dirty="0">
                <a:solidFill>
                  <a:srgbClr val="000000"/>
                </a:solidFill>
              </a:rPr>
              <a:t>Z</a:t>
            </a:r>
            <a:r>
              <a:rPr lang="en-GB" dirty="0">
                <a:solidFill>
                  <a:srgbClr val="000000"/>
                </a:solidFill>
              </a:rPr>
              <a:t> =  </a:t>
            </a:r>
            <a:r>
              <a:rPr lang="en-GB" i="1" dirty="0">
                <a:solidFill>
                  <a:srgbClr val="000000"/>
                </a:solidFill>
              </a:rPr>
              <a:t>X</a:t>
            </a:r>
            <a:r>
              <a:rPr lang="en-GB" dirty="0">
                <a:solidFill>
                  <a:srgbClr val="000000"/>
                </a:solidFill>
              </a:rPr>
              <a:t> U </a:t>
            </a:r>
            <a:r>
              <a:rPr lang="en-GB" b="1" i="1" dirty="0">
                <a:solidFill>
                  <a:srgbClr val="000000"/>
                </a:solidFill>
              </a:rPr>
              <a:t>Y</a:t>
            </a:r>
          </a:p>
          <a:p>
            <a:pPr marL="739775" lvl="1" indent="-282575">
              <a:lnSpc>
                <a:spcPct val="100000"/>
              </a:lnSpc>
              <a:spcBef>
                <a:spcPts val="135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dirty="0">
                <a:solidFill>
                  <a:srgbClr val="000000"/>
                </a:solidFill>
              </a:rPr>
              <a:t>The “right” distribution to sample from would be </a:t>
            </a:r>
            <a:r>
              <a:rPr lang="en-GB" sz="2000" i="1" dirty="0">
                <a:solidFill>
                  <a:srgbClr val="000000"/>
                </a:solidFill>
              </a:rPr>
              <a:t>P(</a:t>
            </a:r>
            <a:r>
              <a:rPr lang="en-GB" sz="2000" b="1" i="1" dirty="0" err="1">
                <a:solidFill>
                  <a:srgbClr val="000000"/>
                </a:solidFill>
              </a:rPr>
              <a:t>Z</a:t>
            </a:r>
            <a:r>
              <a:rPr lang="en-GB" sz="2000" i="1" dirty="0" err="1">
                <a:solidFill>
                  <a:srgbClr val="000000"/>
                </a:solidFill>
              </a:rPr>
              <a:t>|</a:t>
            </a:r>
            <a:r>
              <a:rPr lang="en-GB" sz="2000" b="1" i="1" dirty="0" err="1">
                <a:solidFill>
                  <a:srgbClr val="000000"/>
                </a:solidFill>
              </a:rPr>
              <a:t>e</a:t>
            </a:r>
            <a:r>
              <a:rPr lang="en-GB" sz="2000" i="1" dirty="0">
                <a:solidFill>
                  <a:srgbClr val="000000"/>
                </a:solidFill>
              </a:rPr>
              <a:t>) </a:t>
            </a:r>
            <a:r>
              <a:rPr lang="en-GB" sz="2000" dirty="0">
                <a:solidFill>
                  <a:srgbClr val="000000"/>
                </a:solidFill>
              </a:rPr>
              <a:t>but we have seen with rejection sampling that this is really inefficient</a:t>
            </a:r>
          </a:p>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So which distribution is </a:t>
            </a:r>
            <a:r>
              <a:rPr lang="en-GB" i="1" dirty="0">
                <a:solidFill>
                  <a:srgbClr val="000000"/>
                </a:solidFill>
              </a:rPr>
              <a:t>Weighted-Sample</a:t>
            </a:r>
            <a:r>
              <a:rPr lang="en-GB" dirty="0">
                <a:solidFill>
                  <a:srgbClr val="000000"/>
                </a:solidFill>
              </a:rPr>
              <a:t> using? </a:t>
            </a:r>
            <a:endParaRPr lang="en-GB" dirty="0" smtClean="0">
              <a:solidFill>
                <a:srgbClr val="000000"/>
              </a:solidFill>
            </a:endParaRPr>
          </a:p>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smtClean="0">
                <a:solidFill>
                  <a:srgbClr val="000000"/>
                </a:solidFill>
              </a:rPr>
              <a:t>By </a:t>
            </a:r>
            <a:r>
              <a:rPr lang="en-GB" dirty="0">
                <a:solidFill>
                  <a:srgbClr val="000000"/>
                </a:solidFill>
              </a:rPr>
              <a:t>looking at the algorithm, we see that to get an  event (</a:t>
            </a:r>
            <a:r>
              <a:rPr lang="en-GB" b="1" dirty="0" err="1">
                <a:solidFill>
                  <a:srgbClr val="000000"/>
                </a:solidFill>
              </a:rPr>
              <a:t>z,e</a:t>
            </a:r>
            <a:r>
              <a:rPr lang="en-GB" dirty="0">
                <a:solidFill>
                  <a:srgbClr val="000000"/>
                </a:solidFill>
              </a:rPr>
              <a:t>) the algorithm samples each variable in </a:t>
            </a:r>
            <a:r>
              <a:rPr lang="en-GB" i="1" dirty="0">
                <a:solidFill>
                  <a:srgbClr val="000000"/>
                </a:solidFill>
              </a:rPr>
              <a:t>Z</a:t>
            </a:r>
            <a:r>
              <a:rPr lang="en-GB" dirty="0">
                <a:solidFill>
                  <a:srgbClr val="000000"/>
                </a:solidFill>
              </a:rPr>
              <a:t> given its parents </a:t>
            </a:r>
          </a:p>
          <a:p>
            <a:pPr marL="739775" lvl="1" indent="-282575">
              <a:lnSpc>
                <a:spcPct val="100000"/>
              </a:lnSpc>
              <a:spcBef>
                <a:spcPts val="150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i="1" dirty="0" smtClean="0">
                <a:solidFill>
                  <a:srgbClr val="000000"/>
                </a:solidFill>
              </a:rPr>
              <a:t>S</a:t>
            </a:r>
            <a:r>
              <a:rPr lang="en-GB" sz="2000" i="1" baseline="-25000" dirty="0" smtClean="0">
                <a:solidFill>
                  <a:srgbClr val="000000"/>
                </a:solidFill>
              </a:rPr>
              <a:t>WS</a:t>
            </a:r>
            <a:r>
              <a:rPr lang="en-GB" sz="2000" i="1" dirty="0" smtClean="0">
                <a:solidFill>
                  <a:srgbClr val="000000"/>
                </a:solidFill>
              </a:rPr>
              <a:t>(</a:t>
            </a:r>
            <a:r>
              <a:rPr lang="en-GB" sz="2000" b="1" i="1" dirty="0" smtClean="0">
                <a:solidFill>
                  <a:srgbClr val="000000"/>
                </a:solidFill>
              </a:rPr>
              <a:t>z , e</a:t>
            </a:r>
            <a:r>
              <a:rPr lang="en-GB" sz="2000" i="1" dirty="0">
                <a:solidFill>
                  <a:srgbClr val="000000"/>
                </a:solidFill>
              </a:rPr>
              <a:t>) = ∏</a:t>
            </a:r>
            <a:r>
              <a:rPr lang="en-GB" sz="2000" i="1" baseline="-25000" dirty="0" err="1">
                <a:solidFill>
                  <a:srgbClr val="000000"/>
                </a:solidFill>
              </a:rPr>
              <a:t>i</a:t>
            </a:r>
            <a:r>
              <a:rPr lang="en-GB" sz="2000" i="1" baseline="-25000" dirty="0">
                <a:solidFill>
                  <a:srgbClr val="000000"/>
                </a:solidFill>
              </a:rPr>
              <a:t> </a:t>
            </a:r>
            <a:r>
              <a:rPr lang="en-GB" sz="2000" i="1" dirty="0">
                <a:solidFill>
                  <a:srgbClr val="000000"/>
                </a:solidFill>
              </a:rPr>
              <a:t>P(</a:t>
            </a:r>
            <a:r>
              <a:rPr lang="en-GB" sz="2000" i="1" dirty="0" err="1">
                <a:solidFill>
                  <a:srgbClr val="000000"/>
                </a:solidFill>
              </a:rPr>
              <a:t>z</a:t>
            </a:r>
            <a:r>
              <a:rPr lang="en-GB" sz="2000" i="1" baseline="-25000" dirty="0" err="1">
                <a:solidFill>
                  <a:srgbClr val="000000"/>
                </a:solidFill>
              </a:rPr>
              <a:t>i</a:t>
            </a:r>
            <a:r>
              <a:rPr lang="en-GB" sz="2000" i="1" dirty="0" err="1">
                <a:solidFill>
                  <a:srgbClr val="000000"/>
                </a:solidFill>
              </a:rPr>
              <a:t>|parent</a:t>
            </a:r>
            <a:r>
              <a:rPr lang="en-GB" sz="2000" i="1" dirty="0">
                <a:solidFill>
                  <a:srgbClr val="000000"/>
                </a:solidFill>
              </a:rPr>
              <a:t>(</a:t>
            </a:r>
            <a:r>
              <a:rPr lang="en-GB" sz="2000" i="1" dirty="0" err="1">
                <a:solidFill>
                  <a:srgbClr val="000000"/>
                </a:solidFill>
              </a:rPr>
              <a:t>Z</a:t>
            </a:r>
            <a:r>
              <a:rPr lang="en-GB" sz="2000" i="1" baseline="-25000" dirty="0" err="1">
                <a:solidFill>
                  <a:srgbClr val="000000"/>
                </a:solidFill>
              </a:rPr>
              <a:t>i</a:t>
            </a:r>
            <a:r>
              <a:rPr lang="en-GB" sz="2000" i="1" dirty="0">
                <a:solidFill>
                  <a:srgbClr val="000000"/>
                </a:solidFill>
              </a:rPr>
              <a:t>))</a:t>
            </a:r>
            <a:r>
              <a:rPr lang="ar-SA" sz="2000" i="1" dirty="0" smtClean="0">
                <a:solidFill>
                  <a:srgbClr val="000000"/>
                </a:solidFill>
                <a:cs typeface="Times New Roman" pitchFamily="18" charset="0"/>
              </a:rPr>
              <a:t>‏</a:t>
            </a:r>
            <a:endParaRPr lang="en-GB" sz="2000" i="1"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721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721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72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304800" y="7938"/>
            <a:ext cx="8534400" cy="685800"/>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Likelihood Weighting: why does it work?</a:t>
            </a:r>
          </a:p>
        </p:txBody>
      </p:sp>
      <p:sp>
        <p:nvSpPr>
          <p:cNvPr id="137219" name="Rectangle 3"/>
          <p:cNvSpPr>
            <a:spLocks noChangeArrowheads="1"/>
          </p:cNvSpPr>
          <p:nvPr/>
        </p:nvSpPr>
        <p:spPr bwMode="auto">
          <a:xfrm>
            <a:off x="285720" y="1000108"/>
            <a:ext cx="8458200" cy="1057275"/>
          </a:xfrm>
          <a:prstGeom prst="rect">
            <a:avLst/>
          </a:prstGeom>
          <a:noFill/>
          <a:ln w="9525">
            <a:noFill/>
            <a:round/>
            <a:headEnd/>
            <a:tailEnd/>
          </a:ln>
          <a:effectLst/>
        </p:spPr>
        <p:txBody>
          <a:bodyPr lIns="90000" tIns="46800" rIns="90000" bIns="46800"/>
          <a:lstStyle/>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i="1" dirty="0" smtClean="0">
                <a:solidFill>
                  <a:srgbClr val="000000"/>
                </a:solidFill>
              </a:rPr>
              <a:t>P(</a:t>
            </a:r>
            <a:r>
              <a:rPr lang="en-GB" i="1" dirty="0" err="1" smtClean="0">
                <a:solidFill>
                  <a:srgbClr val="000000"/>
                </a:solidFill>
              </a:rPr>
              <a:t>z</a:t>
            </a:r>
            <a:r>
              <a:rPr lang="en-GB" i="1" baseline="-25000" dirty="0" err="1" smtClean="0">
                <a:solidFill>
                  <a:srgbClr val="000000"/>
                </a:solidFill>
              </a:rPr>
              <a:t>i</a:t>
            </a:r>
            <a:r>
              <a:rPr lang="en-GB" i="1" dirty="0" err="1" smtClean="0">
                <a:solidFill>
                  <a:srgbClr val="000000"/>
                </a:solidFill>
              </a:rPr>
              <a:t>|parent</a:t>
            </a:r>
            <a:r>
              <a:rPr lang="en-GB" i="1" dirty="0" smtClean="0">
                <a:solidFill>
                  <a:srgbClr val="000000"/>
                </a:solidFill>
              </a:rPr>
              <a:t>(</a:t>
            </a:r>
            <a:r>
              <a:rPr lang="en-GB" i="1" dirty="0" err="1" smtClean="0">
                <a:solidFill>
                  <a:srgbClr val="000000"/>
                </a:solidFill>
              </a:rPr>
              <a:t>Z</a:t>
            </a:r>
            <a:r>
              <a:rPr lang="en-GB" i="1" baseline="-25000" dirty="0" err="1" smtClean="0">
                <a:solidFill>
                  <a:srgbClr val="000000"/>
                </a:solidFill>
              </a:rPr>
              <a:t>i</a:t>
            </a:r>
            <a:r>
              <a:rPr lang="en-GB" i="1" dirty="0">
                <a:solidFill>
                  <a:srgbClr val="000000"/>
                </a:solidFill>
              </a:rPr>
              <a:t>))</a:t>
            </a:r>
            <a:r>
              <a:rPr lang="en-GB" dirty="0">
                <a:solidFill>
                  <a:srgbClr val="000000"/>
                </a:solidFill>
              </a:rPr>
              <a:t> can include both hidden variables </a:t>
            </a:r>
            <a:r>
              <a:rPr lang="en-GB" b="1" dirty="0">
                <a:solidFill>
                  <a:srgbClr val="000000"/>
                </a:solidFill>
              </a:rPr>
              <a:t>Y</a:t>
            </a:r>
            <a:r>
              <a:rPr lang="en-GB" dirty="0">
                <a:solidFill>
                  <a:srgbClr val="000000"/>
                </a:solidFill>
              </a:rPr>
              <a:t> and evidence variables </a:t>
            </a:r>
            <a:r>
              <a:rPr lang="en-GB" b="1" dirty="0">
                <a:solidFill>
                  <a:srgbClr val="000000"/>
                </a:solidFill>
              </a:rPr>
              <a:t>E</a:t>
            </a:r>
            <a:r>
              <a:rPr lang="en-GB" dirty="0">
                <a:solidFill>
                  <a:srgbClr val="000000"/>
                </a:solidFill>
              </a:rPr>
              <a:t>, so </a:t>
            </a:r>
            <a:r>
              <a:rPr lang="en-GB" i="1" dirty="0">
                <a:solidFill>
                  <a:srgbClr val="000000"/>
                </a:solidFill>
              </a:rPr>
              <a:t>S</a:t>
            </a:r>
            <a:r>
              <a:rPr lang="en-GB" i="1" baseline="-25000" dirty="0">
                <a:solidFill>
                  <a:srgbClr val="000000"/>
                </a:solidFill>
              </a:rPr>
              <a:t>WS</a:t>
            </a:r>
            <a:r>
              <a:rPr lang="en-GB" dirty="0">
                <a:solidFill>
                  <a:srgbClr val="000000"/>
                </a:solidFill>
              </a:rPr>
              <a:t> does pay some attention to </a:t>
            </a:r>
            <a:r>
              <a:rPr lang="en-GB" dirty="0" smtClean="0">
                <a:solidFill>
                  <a:srgbClr val="000000"/>
                </a:solidFill>
              </a:rPr>
              <a:t>evidence</a:t>
            </a:r>
            <a:endParaRPr lang="en-GB" dirty="0">
              <a:solidFill>
                <a:srgbClr val="000000"/>
              </a:solidFill>
            </a:endParaRPr>
          </a:p>
          <a:p>
            <a:pPr marL="282575" indent="-282575">
              <a:lnSpc>
                <a:spcPct val="100000"/>
              </a:lnSpc>
              <a:spcBef>
                <a:spcPts val="1350"/>
              </a:spcBef>
              <a:buFont typeface="Wingdings" pitchFamily="2" charset="2"/>
              <a:buChar char="Ø"/>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The sampled values for each </a:t>
            </a:r>
            <a:r>
              <a:rPr lang="en-GB" i="1" dirty="0" err="1">
                <a:solidFill>
                  <a:srgbClr val="000000"/>
                </a:solidFill>
              </a:rPr>
              <a:t>Z</a:t>
            </a:r>
            <a:r>
              <a:rPr lang="en-GB" i="1" baseline="-25000" dirty="0" err="1">
                <a:solidFill>
                  <a:srgbClr val="000000"/>
                </a:solidFill>
              </a:rPr>
              <a:t>i</a:t>
            </a:r>
            <a:r>
              <a:rPr lang="en-GB" i="1" baseline="-25000" dirty="0">
                <a:solidFill>
                  <a:srgbClr val="000000"/>
                </a:solidFill>
              </a:rPr>
              <a:t> </a:t>
            </a:r>
            <a:r>
              <a:rPr lang="en-GB" dirty="0">
                <a:solidFill>
                  <a:srgbClr val="000000"/>
                </a:solidFill>
              </a:rPr>
              <a:t>will be influenced by evidence among </a:t>
            </a:r>
            <a:r>
              <a:rPr lang="en-GB" i="1" dirty="0" err="1">
                <a:solidFill>
                  <a:srgbClr val="000000"/>
                </a:solidFill>
              </a:rPr>
              <a:t>Z</a:t>
            </a:r>
            <a:r>
              <a:rPr lang="en-GB" i="1" baseline="-25000" dirty="0" err="1">
                <a:solidFill>
                  <a:srgbClr val="000000"/>
                </a:solidFill>
              </a:rPr>
              <a:t>i</a:t>
            </a:r>
            <a:r>
              <a:rPr lang="en-GB" i="1" baseline="-25000" dirty="0">
                <a:solidFill>
                  <a:srgbClr val="000000"/>
                </a:solidFill>
              </a:rPr>
              <a:t> </a:t>
            </a:r>
            <a:r>
              <a:rPr lang="en-GB" dirty="0">
                <a:solidFill>
                  <a:srgbClr val="000000"/>
                </a:solidFill>
              </a:rPr>
              <a:t> ancestors. </a:t>
            </a:r>
            <a:endParaRPr lang="en-GB" dirty="0" smtClean="0">
              <a:solidFill>
                <a:srgbClr val="000000"/>
              </a:solidFill>
            </a:endParaRPr>
          </a:p>
          <a:p>
            <a:pPr marL="739775" lvl="1" indent="-282575">
              <a:lnSpc>
                <a:spcPct val="100000"/>
              </a:lnSpc>
              <a:spcBef>
                <a:spcPts val="1350"/>
              </a:spcBef>
              <a:buFont typeface="Arial" pitchFamily="34"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dirty="0" smtClean="0">
                <a:solidFill>
                  <a:srgbClr val="000000"/>
                </a:solidFill>
              </a:rPr>
              <a:t>Better </a:t>
            </a:r>
            <a:r>
              <a:rPr lang="en-GB" sz="2000" dirty="0">
                <a:solidFill>
                  <a:srgbClr val="000000"/>
                </a:solidFill>
              </a:rPr>
              <a:t>than </a:t>
            </a:r>
            <a:r>
              <a:rPr lang="en-GB" sz="2000" dirty="0" smtClean="0">
                <a:solidFill>
                  <a:srgbClr val="000000"/>
                </a:solidFill>
              </a:rPr>
              <a:t>sampling from </a:t>
            </a:r>
            <a:r>
              <a:rPr lang="en-GB" sz="2000" i="1" dirty="0" smtClean="0">
                <a:solidFill>
                  <a:srgbClr val="000000"/>
                </a:solidFill>
              </a:rPr>
              <a:t>P(</a:t>
            </a:r>
            <a:r>
              <a:rPr lang="en-GB" sz="2000" b="1" i="1" dirty="0" smtClean="0">
                <a:solidFill>
                  <a:srgbClr val="000000"/>
                </a:solidFill>
              </a:rPr>
              <a:t>z</a:t>
            </a:r>
            <a:r>
              <a:rPr lang="en-GB" sz="2000" i="1" dirty="0">
                <a:solidFill>
                  <a:srgbClr val="000000"/>
                </a:solidFill>
              </a:rPr>
              <a:t>)</a:t>
            </a:r>
            <a:r>
              <a:rPr lang="en-GB" sz="2000" dirty="0">
                <a:solidFill>
                  <a:srgbClr val="000000"/>
                </a:solidFill>
              </a:rPr>
              <a:t> in this </a:t>
            </a:r>
            <a:r>
              <a:rPr lang="en-GB" sz="2000" dirty="0" smtClean="0">
                <a:solidFill>
                  <a:srgbClr val="000000"/>
                </a:solidFill>
              </a:rPr>
              <a:t>respect (i.e. by completely ignoring </a:t>
            </a:r>
            <a:r>
              <a:rPr lang="en-GB" sz="2000" b="1" dirty="0" smtClean="0">
                <a:solidFill>
                  <a:srgbClr val="000000"/>
                </a:solidFill>
              </a:rPr>
              <a:t>E</a:t>
            </a:r>
            <a:r>
              <a:rPr lang="en-GB" sz="2000" dirty="0" smtClean="0">
                <a:solidFill>
                  <a:srgbClr val="000000"/>
                </a:solidFill>
              </a:rPr>
              <a:t>)</a:t>
            </a:r>
            <a:endParaRPr lang="en-GB" sz="2000" dirty="0">
              <a:solidFill>
                <a:srgbClr val="000000"/>
              </a:solidFill>
            </a:endParaRPr>
          </a:p>
          <a:p>
            <a:pPr marL="282575" indent="-282575">
              <a:lnSpc>
                <a:spcPct val="100000"/>
              </a:lnSpc>
              <a:spcBef>
                <a:spcPts val="1500"/>
              </a:spcBef>
              <a:buFont typeface="Wingdings" pitchFamily="2" charset="2"/>
              <a:buChar char="Ø"/>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However, they </a:t>
            </a:r>
            <a:r>
              <a:rPr lang="en-GB" i="1" dirty="0">
                <a:solidFill>
                  <a:srgbClr val="000000"/>
                </a:solidFill>
              </a:rPr>
              <a:t>won’t</a:t>
            </a:r>
            <a:r>
              <a:rPr lang="en-GB" dirty="0">
                <a:solidFill>
                  <a:srgbClr val="000000"/>
                </a:solidFill>
              </a:rPr>
              <a:t> be influenced by any evidence that is not an ancestor of </a:t>
            </a:r>
            <a:r>
              <a:rPr lang="en-GB" i="1" dirty="0" err="1">
                <a:solidFill>
                  <a:srgbClr val="000000"/>
                </a:solidFill>
              </a:rPr>
              <a:t>Z</a:t>
            </a:r>
            <a:r>
              <a:rPr lang="en-GB" i="1" baseline="-25000" dirty="0" err="1">
                <a:solidFill>
                  <a:srgbClr val="000000"/>
                </a:solidFill>
              </a:rPr>
              <a:t>i</a:t>
            </a:r>
            <a:r>
              <a:rPr lang="en-GB" dirty="0">
                <a:solidFill>
                  <a:srgbClr val="000000"/>
                </a:solidFill>
              </a:rPr>
              <a:t>. </a:t>
            </a:r>
            <a:endParaRPr lang="en-GB" dirty="0" smtClean="0">
              <a:solidFill>
                <a:srgbClr val="000000"/>
              </a:solidFill>
            </a:endParaRPr>
          </a:p>
          <a:p>
            <a:pPr marL="739775" lvl="1" indent="-282575">
              <a:lnSpc>
                <a:spcPct val="100000"/>
              </a:lnSpc>
              <a:spcBef>
                <a:spcPts val="150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i="1" dirty="0" smtClean="0">
                <a:solidFill>
                  <a:srgbClr val="000000"/>
                </a:solidFill>
              </a:rPr>
              <a:t>S</a:t>
            </a:r>
            <a:r>
              <a:rPr lang="en-GB" i="1" baseline="-25000" dirty="0" smtClean="0">
                <a:solidFill>
                  <a:srgbClr val="000000"/>
                </a:solidFill>
              </a:rPr>
              <a:t>WS</a:t>
            </a:r>
            <a:r>
              <a:rPr lang="en-GB" i="1" dirty="0" smtClean="0">
                <a:solidFill>
                  <a:srgbClr val="000000"/>
                </a:solidFill>
              </a:rPr>
              <a:t>(</a:t>
            </a:r>
            <a:r>
              <a:rPr lang="en-GB" b="1" i="1" dirty="0" smtClean="0">
                <a:solidFill>
                  <a:srgbClr val="000000"/>
                </a:solidFill>
              </a:rPr>
              <a:t>z , e</a:t>
            </a:r>
            <a:r>
              <a:rPr lang="en-GB" i="1" dirty="0">
                <a:solidFill>
                  <a:srgbClr val="000000"/>
                </a:solidFill>
              </a:rPr>
              <a:t>) </a:t>
            </a:r>
            <a:r>
              <a:rPr lang="en-GB" dirty="0">
                <a:solidFill>
                  <a:srgbClr val="000000"/>
                </a:solidFill>
              </a:rPr>
              <a:t>pays less attention to evidence </a:t>
            </a:r>
            <a:r>
              <a:rPr lang="en-GB" dirty="0" smtClean="0">
                <a:solidFill>
                  <a:srgbClr val="000000"/>
                </a:solidFill>
              </a:rPr>
              <a:t>than </a:t>
            </a:r>
            <a:r>
              <a:rPr lang="en-GB" dirty="0">
                <a:solidFill>
                  <a:srgbClr val="000000"/>
                </a:solidFill>
              </a:rPr>
              <a:t>the true distribution </a:t>
            </a:r>
            <a:r>
              <a:rPr lang="en-GB" i="1" dirty="0">
                <a:solidFill>
                  <a:srgbClr val="000000"/>
                </a:solidFill>
              </a:rPr>
              <a:t>P(</a:t>
            </a:r>
            <a:r>
              <a:rPr lang="en-GB" b="1" i="1" dirty="0" err="1">
                <a:solidFill>
                  <a:srgbClr val="000000"/>
                </a:solidFill>
              </a:rPr>
              <a:t>z</a:t>
            </a:r>
            <a:r>
              <a:rPr lang="en-GB" i="1" dirty="0" err="1">
                <a:solidFill>
                  <a:srgbClr val="000000"/>
                </a:solidFill>
              </a:rPr>
              <a:t>|</a:t>
            </a:r>
            <a:r>
              <a:rPr lang="en-GB" b="1" i="1" dirty="0" err="1">
                <a:solidFill>
                  <a:srgbClr val="000000"/>
                </a:solidFill>
              </a:rPr>
              <a:t>e</a:t>
            </a:r>
            <a:r>
              <a:rPr lang="en-GB" i="1" dirty="0">
                <a:solidFill>
                  <a:srgbClr val="000000"/>
                </a:solidFill>
              </a:rPr>
              <a:t>)</a:t>
            </a:r>
            <a:r>
              <a:rPr lang="ar-SA" i="1" dirty="0">
                <a:solidFill>
                  <a:srgbClr val="000000"/>
                </a:solidFill>
                <a:cs typeface="Times New Roman" pitchFamily="18" charset="0"/>
              </a:rPr>
              <a:t>‏</a:t>
            </a:r>
            <a:endParaRPr lang="en-GB" i="1" dirty="0">
              <a:solidFill>
                <a:srgbClr val="000000"/>
              </a:solidFill>
            </a:endParaRPr>
          </a:p>
          <a:p>
            <a:pPr marL="282575" indent="-282575">
              <a:lnSpc>
                <a:spcPct val="100000"/>
              </a:lnSpc>
              <a:spcBef>
                <a:spcPts val="1500"/>
              </a:spcBef>
              <a:buFont typeface="Wingdings" pitchFamily="2" charset="2"/>
              <a:buChar char="Ø"/>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i="1" dirty="0">
                <a:solidFill>
                  <a:schemeClr val="accent2"/>
                </a:solidFill>
              </a:rPr>
              <a:t>The weights are there to make up for the difference</a:t>
            </a:r>
          </a:p>
        </p:txBody>
      </p:sp>
      <p:sp>
        <p:nvSpPr>
          <p:cNvPr id="4" name="Action Button: Forward or Next 3">
            <a:hlinkClick r:id="rId3" action="ppaction://hlinksldjump" highlightClick="1"/>
          </p:cNvPr>
          <p:cNvSpPr/>
          <p:nvPr/>
        </p:nvSpPr>
        <p:spPr bwMode="auto">
          <a:xfrm>
            <a:off x="8286776" y="6000768"/>
            <a:ext cx="613788" cy="500066"/>
          </a:xfrm>
          <a:prstGeom prst="actionButtonForwardNex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95000"/>
              </a:lnSpc>
              <a:spcBef>
                <a:spcPct val="0"/>
              </a:spcBef>
              <a:spcAft>
                <a:spcPct val="0"/>
              </a:spcAft>
              <a:buClr>
                <a:srgbClr val="000000"/>
              </a:buClr>
              <a:buSzPct val="100000"/>
              <a:buFont typeface="Times New Roman" pitchFamily="18" charset="0"/>
              <a:buNone/>
              <a:tabLst/>
            </a:pPr>
            <a:endParaRPr kumimoji="0" lang="en-US" sz="24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721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7219">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721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721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7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1074" name="Rectangle 2"/>
          <p:cNvSpPr>
            <a:spLocks noChangeArrowheads="1"/>
          </p:cNvSpPr>
          <p:nvPr/>
        </p:nvSpPr>
        <p:spPr bwMode="auto">
          <a:xfrm>
            <a:off x="2411413" y="5013325"/>
            <a:ext cx="936625" cy="358775"/>
          </a:xfrm>
          <a:prstGeom prst="rect">
            <a:avLst/>
          </a:prstGeom>
          <a:solidFill>
            <a:srgbClr val="FFFF00"/>
          </a:solidFill>
          <a:ln w="9525">
            <a:noFill/>
            <a:round/>
            <a:headEnd/>
            <a:tailEnd/>
          </a:ln>
          <a:effectLst/>
        </p:spPr>
        <p:txBody>
          <a:bodyPr wrap="none" anchor="ctr"/>
          <a:lstStyle/>
          <a:p>
            <a:endParaRPr lang="en-CA"/>
          </a:p>
        </p:txBody>
      </p:sp>
      <p:sp>
        <p:nvSpPr>
          <p:cNvPr id="131075" name="Rectangle 3"/>
          <p:cNvSpPr>
            <a:spLocks noChangeArrowheads="1"/>
          </p:cNvSpPr>
          <p:nvPr/>
        </p:nvSpPr>
        <p:spPr bwMode="auto">
          <a:xfrm>
            <a:off x="6445250" y="3429000"/>
            <a:ext cx="936625" cy="358775"/>
          </a:xfrm>
          <a:prstGeom prst="rect">
            <a:avLst/>
          </a:prstGeom>
          <a:solidFill>
            <a:srgbClr val="FFFF00"/>
          </a:solidFill>
          <a:ln w="9525">
            <a:noFill/>
            <a:round/>
            <a:headEnd/>
            <a:tailEnd/>
          </a:ln>
          <a:effectLst/>
        </p:spPr>
        <p:txBody>
          <a:bodyPr wrap="none" anchor="ctr"/>
          <a:lstStyle/>
          <a:p>
            <a:endParaRPr lang="en-CA"/>
          </a:p>
        </p:txBody>
      </p:sp>
      <p:sp>
        <p:nvSpPr>
          <p:cNvPr id="131076" name="Rectangle 4"/>
          <p:cNvSpPr>
            <a:spLocks noChangeArrowheads="1"/>
          </p:cNvSpPr>
          <p:nvPr/>
        </p:nvSpPr>
        <p:spPr bwMode="auto">
          <a:xfrm>
            <a:off x="1071538" y="2205038"/>
            <a:ext cx="1054125" cy="358775"/>
          </a:xfrm>
          <a:prstGeom prst="rect">
            <a:avLst/>
          </a:prstGeom>
          <a:solidFill>
            <a:srgbClr val="FFFF00"/>
          </a:solidFill>
          <a:ln w="9525">
            <a:noFill/>
            <a:round/>
            <a:headEnd/>
            <a:tailEnd/>
          </a:ln>
          <a:effectLst/>
        </p:spPr>
        <p:txBody>
          <a:bodyPr wrap="none" anchor="ctr"/>
          <a:lstStyle/>
          <a:p>
            <a:endParaRPr lang="en-CA"/>
          </a:p>
        </p:txBody>
      </p:sp>
      <p:sp>
        <p:nvSpPr>
          <p:cNvPr id="131077" name="Rectangle 5"/>
          <p:cNvSpPr>
            <a:spLocks noChangeArrowheads="1"/>
          </p:cNvSpPr>
          <p:nvPr/>
        </p:nvSpPr>
        <p:spPr bwMode="auto">
          <a:xfrm>
            <a:off x="5059363" y="1179513"/>
            <a:ext cx="936625" cy="358775"/>
          </a:xfrm>
          <a:prstGeom prst="rect">
            <a:avLst/>
          </a:prstGeom>
          <a:solidFill>
            <a:srgbClr val="FFFF00"/>
          </a:solidFill>
          <a:ln w="9525">
            <a:noFill/>
            <a:round/>
            <a:headEnd/>
            <a:tailEnd/>
          </a:ln>
          <a:effectLst/>
        </p:spPr>
        <p:txBody>
          <a:bodyPr wrap="none" anchor="ctr"/>
          <a:lstStyle/>
          <a:p>
            <a:endParaRPr lang="en-CA"/>
          </a:p>
        </p:txBody>
      </p:sp>
      <p:sp>
        <p:nvSpPr>
          <p:cNvPr id="131078" name="Rectangle 6"/>
          <p:cNvSpPr>
            <a:spLocks noGrp="1" noChangeArrowheads="1"/>
          </p:cNvSpPr>
          <p:nvPr>
            <p:ph type="title"/>
          </p:nvPr>
        </p:nvSpPr>
        <p:spPr>
          <a:xfrm>
            <a:off x="468313" y="0"/>
            <a:ext cx="8535987"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dirty="0"/>
              <a:t>Example: </a:t>
            </a:r>
            <a:r>
              <a:rPr lang="en-GB" sz="3200" i="1" dirty="0"/>
              <a:t>P(</a:t>
            </a:r>
            <a:r>
              <a:rPr lang="en-GB" sz="3200" i="1" dirty="0" err="1"/>
              <a:t>Rain|sprinkler</a:t>
            </a:r>
            <a:r>
              <a:rPr lang="en-GB" sz="3200" i="1" dirty="0"/>
              <a:t>, wet-grass)</a:t>
            </a:r>
            <a:r>
              <a:rPr lang="ar-SA" sz="3200" i="1" dirty="0">
                <a:cs typeface="Times New Roman" pitchFamily="18" charset="0"/>
              </a:rPr>
              <a:t>‏</a:t>
            </a:r>
            <a:endParaRPr lang="en-GB" sz="3200" i="1" dirty="0"/>
          </a:p>
        </p:txBody>
      </p:sp>
      <p:grpSp>
        <p:nvGrpSpPr>
          <p:cNvPr id="2" name="Group 7"/>
          <p:cNvGrpSpPr>
            <a:grpSpLocks/>
          </p:cNvGrpSpPr>
          <p:nvPr/>
        </p:nvGrpSpPr>
        <p:grpSpPr bwMode="auto">
          <a:xfrm>
            <a:off x="214283" y="1844675"/>
            <a:ext cx="1906618" cy="1168400"/>
            <a:chOff x="295" y="1162"/>
            <a:chExt cx="1041" cy="736"/>
          </a:xfrm>
        </p:grpSpPr>
        <p:sp>
          <p:nvSpPr>
            <p:cNvPr id="131080" name="Rectangle 8"/>
            <p:cNvSpPr>
              <a:spLocks noChangeArrowheads="1"/>
            </p:cNvSpPr>
            <p:nvPr/>
          </p:nvSpPr>
          <p:spPr bwMode="auto">
            <a:xfrm>
              <a:off x="750" y="1391"/>
              <a:ext cx="586" cy="506"/>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0.1</a:t>
              </a:r>
            </a:p>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0.5</a:t>
              </a:r>
            </a:p>
          </p:txBody>
        </p:sp>
        <p:sp>
          <p:nvSpPr>
            <p:cNvPr id="131081" name="Rectangle 9"/>
            <p:cNvSpPr>
              <a:spLocks noChangeArrowheads="1"/>
            </p:cNvSpPr>
            <p:nvPr/>
          </p:nvSpPr>
          <p:spPr bwMode="auto">
            <a:xfrm>
              <a:off x="295" y="1391"/>
              <a:ext cx="455" cy="506"/>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T</a:t>
              </a:r>
            </a:p>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F</a:t>
              </a:r>
            </a:p>
          </p:txBody>
        </p:sp>
        <p:sp>
          <p:nvSpPr>
            <p:cNvPr id="131082" name="Rectangle 10"/>
            <p:cNvSpPr>
              <a:spLocks noChangeArrowheads="1"/>
            </p:cNvSpPr>
            <p:nvPr/>
          </p:nvSpPr>
          <p:spPr bwMode="auto">
            <a:xfrm>
              <a:off x="750" y="1162"/>
              <a:ext cx="586" cy="229"/>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smtClean="0">
                  <a:solidFill>
                    <a:srgbClr val="000000"/>
                  </a:solidFill>
                </a:rPr>
                <a:t>P(S|C</a:t>
              </a:r>
              <a:r>
                <a:rPr lang="en-GB" sz="1800" dirty="0">
                  <a:solidFill>
                    <a:srgbClr val="000000"/>
                  </a:solidFill>
                </a:rPr>
                <a:t>)</a:t>
              </a:r>
              <a:r>
                <a:rPr lang="ar-SA" sz="1800" dirty="0">
                  <a:solidFill>
                    <a:srgbClr val="000000"/>
                  </a:solidFill>
                  <a:cs typeface="Times New Roman" pitchFamily="18" charset="0"/>
                </a:rPr>
                <a:t>‏</a:t>
              </a:r>
              <a:endParaRPr lang="en-GB" sz="1800" dirty="0">
                <a:solidFill>
                  <a:srgbClr val="000000"/>
                </a:solidFill>
              </a:endParaRPr>
            </a:p>
          </p:txBody>
        </p:sp>
        <p:sp>
          <p:nvSpPr>
            <p:cNvPr id="131083" name="Rectangle 11"/>
            <p:cNvSpPr>
              <a:spLocks noChangeArrowheads="1"/>
            </p:cNvSpPr>
            <p:nvPr/>
          </p:nvSpPr>
          <p:spPr bwMode="auto">
            <a:xfrm>
              <a:off x="295" y="1162"/>
              <a:ext cx="455" cy="229"/>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C</a:t>
              </a:r>
            </a:p>
          </p:txBody>
        </p:sp>
        <p:sp>
          <p:nvSpPr>
            <p:cNvPr id="131084" name="Line 12"/>
            <p:cNvSpPr>
              <a:spLocks noChangeShapeType="1"/>
            </p:cNvSpPr>
            <p:nvPr/>
          </p:nvSpPr>
          <p:spPr bwMode="auto">
            <a:xfrm>
              <a:off x="295" y="1162"/>
              <a:ext cx="1041" cy="1"/>
            </a:xfrm>
            <a:prstGeom prst="line">
              <a:avLst/>
            </a:prstGeom>
            <a:noFill/>
            <a:ln w="28440">
              <a:solidFill>
                <a:srgbClr val="000000"/>
              </a:solidFill>
              <a:miter lim="800000"/>
              <a:headEnd/>
              <a:tailEnd/>
            </a:ln>
            <a:effectLst/>
          </p:spPr>
          <p:txBody>
            <a:bodyPr/>
            <a:lstStyle/>
            <a:p>
              <a:endParaRPr lang="en-CA"/>
            </a:p>
          </p:txBody>
        </p:sp>
        <p:sp>
          <p:nvSpPr>
            <p:cNvPr id="131085" name="Line 13"/>
            <p:cNvSpPr>
              <a:spLocks noChangeShapeType="1"/>
            </p:cNvSpPr>
            <p:nvPr/>
          </p:nvSpPr>
          <p:spPr bwMode="auto">
            <a:xfrm>
              <a:off x="295" y="1391"/>
              <a:ext cx="1041" cy="1"/>
            </a:xfrm>
            <a:prstGeom prst="line">
              <a:avLst/>
            </a:prstGeom>
            <a:noFill/>
            <a:ln w="12600">
              <a:solidFill>
                <a:srgbClr val="000000"/>
              </a:solidFill>
              <a:miter lim="800000"/>
              <a:headEnd/>
              <a:tailEnd/>
            </a:ln>
            <a:effectLst/>
          </p:spPr>
          <p:txBody>
            <a:bodyPr/>
            <a:lstStyle/>
            <a:p>
              <a:endParaRPr lang="en-CA"/>
            </a:p>
          </p:txBody>
        </p:sp>
        <p:sp>
          <p:nvSpPr>
            <p:cNvPr id="131086" name="Line 14"/>
            <p:cNvSpPr>
              <a:spLocks noChangeShapeType="1"/>
            </p:cNvSpPr>
            <p:nvPr/>
          </p:nvSpPr>
          <p:spPr bwMode="auto">
            <a:xfrm>
              <a:off x="295" y="1898"/>
              <a:ext cx="1041" cy="1"/>
            </a:xfrm>
            <a:prstGeom prst="line">
              <a:avLst/>
            </a:prstGeom>
            <a:noFill/>
            <a:ln w="28440">
              <a:solidFill>
                <a:srgbClr val="000000"/>
              </a:solidFill>
              <a:miter lim="800000"/>
              <a:headEnd/>
              <a:tailEnd/>
            </a:ln>
            <a:effectLst/>
          </p:spPr>
          <p:txBody>
            <a:bodyPr/>
            <a:lstStyle/>
            <a:p>
              <a:endParaRPr lang="en-CA"/>
            </a:p>
          </p:txBody>
        </p:sp>
        <p:sp>
          <p:nvSpPr>
            <p:cNvPr id="131087" name="Line 15"/>
            <p:cNvSpPr>
              <a:spLocks noChangeShapeType="1"/>
            </p:cNvSpPr>
            <p:nvPr/>
          </p:nvSpPr>
          <p:spPr bwMode="auto">
            <a:xfrm>
              <a:off x="295" y="1162"/>
              <a:ext cx="1" cy="736"/>
            </a:xfrm>
            <a:prstGeom prst="line">
              <a:avLst/>
            </a:prstGeom>
            <a:noFill/>
            <a:ln w="28440">
              <a:solidFill>
                <a:srgbClr val="000000"/>
              </a:solidFill>
              <a:miter lim="800000"/>
              <a:headEnd/>
              <a:tailEnd/>
            </a:ln>
            <a:effectLst/>
          </p:spPr>
          <p:txBody>
            <a:bodyPr/>
            <a:lstStyle/>
            <a:p>
              <a:endParaRPr lang="en-CA"/>
            </a:p>
          </p:txBody>
        </p:sp>
        <p:sp>
          <p:nvSpPr>
            <p:cNvPr id="131088" name="Line 16"/>
            <p:cNvSpPr>
              <a:spLocks noChangeShapeType="1"/>
            </p:cNvSpPr>
            <p:nvPr/>
          </p:nvSpPr>
          <p:spPr bwMode="auto">
            <a:xfrm>
              <a:off x="750" y="1162"/>
              <a:ext cx="1" cy="736"/>
            </a:xfrm>
            <a:prstGeom prst="line">
              <a:avLst/>
            </a:prstGeom>
            <a:noFill/>
            <a:ln w="12600">
              <a:solidFill>
                <a:srgbClr val="000000"/>
              </a:solidFill>
              <a:miter lim="800000"/>
              <a:headEnd/>
              <a:tailEnd/>
            </a:ln>
            <a:effectLst/>
          </p:spPr>
          <p:txBody>
            <a:bodyPr/>
            <a:lstStyle/>
            <a:p>
              <a:endParaRPr lang="en-CA"/>
            </a:p>
          </p:txBody>
        </p:sp>
        <p:sp>
          <p:nvSpPr>
            <p:cNvPr id="131089" name="Line 17"/>
            <p:cNvSpPr>
              <a:spLocks noChangeShapeType="1"/>
            </p:cNvSpPr>
            <p:nvPr/>
          </p:nvSpPr>
          <p:spPr bwMode="auto">
            <a:xfrm>
              <a:off x="1336" y="1162"/>
              <a:ext cx="1" cy="736"/>
            </a:xfrm>
            <a:prstGeom prst="line">
              <a:avLst/>
            </a:prstGeom>
            <a:noFill/>
            <a:ln w="28440">
              <a:solidFill>
                <a:srgbClr val="000000"/>
              </a:solidFill>
              <a:miter lim="800000"/>
              <a:headEnd/>
              <a:tailEnd/>
            </a:ln>
            <a:effectLst/>
          </p:spPr>
          <p:txBody>
            <a:bodyPr/>
            <a:lstStyle/>
            <a:p>
              <a:endParaRPr lang="en-CA"/>
            </a:p>
          </p:txBody>
        </p:sp>
      </p:grpSp>
      <p:sp>
        <p:nvSpPr>
          <p:cNvPr id="131090" name="Oval 18"/>
          <p:cNvSpPr>
            <a:spLocks noChangeArrowheads="1"/>
          </p:cNvSpPr>
          <p:nvPr/>
        </p:nvSpPr>
        <p:spPr bwMode="auto">
          <a:xfrm>
            <a:off x="3781425" y="908050"/>
            <a:ext cx="1152525" cy="504825"/>
          </a:xfrm>
          <a:prstGeom prst="ellipse">
            <a:avLst/>
          </a:prstGeom>
          <a:no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rPr>
              <a:t>Cloudy</a:t>
            </a:r>
          </a:p>
        </p:txBody>
      </p:sp>
      <p:sp>
        <p:nvSpPr>
          <p:cNvPr id="131091" name="Oval 19"/>
          <p:cNvSpPr>
            <a:spLocks noChangeArrowheads="1"/>
          </p:cNvSpPr>
          <p:nvPr/>
        </p:nvSpPr>
        <p:spPr bwMode="auto">
          <a:xfrm>
            <a:off x="2197100" y="2349500"/>
            <a:ext cx="1511300" cy="576263"/>
          </a:xfrm>
          <a:prstGeom prst="ellipse">
            <a:avLst/>
          </a:prstGeom>
          <a:blipFill dpi="0" rotWithShape="0">
            <a:blip r:embed="rId3" cstate="print"/>
            <a:srcRect/>
            <a:tile tx="0" ty="0" sx="100000" sy="100000" flip="none" algn="tl"/>
          </a:blip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solidFill>
                  <a:srgbClr val="000000"/>
                </a:solidFill>
              </a:rPr>
              <a:t>Sprinkler</a:t>
            </a:r>
          </a:p>
        </p:txBody>
      </p:sp>
      <p:cxnSp>
        <p:nvCxnSpPr>
          <p:cNvPr id="131092" name="AutoShape 20"/>
          <p:cNvCxnSpPr>
            <a:cxnSpLocks noChangeShapeType="1"/>
            <a:stCxn id="131090" idx="3"/>
            <a:endCxn id="131091" idx="0"/>
          </p:cNvCxnSpPr>
          <p:nvPr/>
        </p:nvCxnSpPr>
        <p:spPr bwMode="auto">
          <a:xfrm flipH="1">
            <a:off x="2952750" y="1338263"/>
            <a:ext cx="996950" cy="1011237"/>
          </a:xfrm>
          <a:prstGeom prst="straightConnector1">
            <a:avLst/>
          </a:prstGeom>
          <a:noFill/>
          <a:ln w="9360">
            <a:solidFill>
              <a:srgbClr val="000000"/>
            </a:solidFill>
            <a:miter lim="800000"/>
            <a:headEnd/>
            <a:tailEnd type="triangle" w="med" len="med"/>
          </a:ln>
          <a:effectLst/>
        </p:spPr>
      </p:cxnSp>
      <p:grpSp>
        <p:nvGrpSpPr>
          <p:cNvPr id="3" name="Group 21"/>
          <p:cNvGrpSpPr>
            <a:grpSpLocks/>
          </p:cNvGrpSpPr>
          <p:nvPr/>
        </p:nvGrpSpPr>
        <p:grpSpPr bwMode="auto">
          <a:xfrm>
            <a:off x="5059363" y="819150"/>
            <a:ext cx="947737" cy="727075"/>
            <a:chOff x="3187" y="516"/>
            <a:chExt cx="597" cy="458"/>
          </a:xfrm>
        </p:grpSpPr>
        <p:sp>
          <p:nvSpPr>
            <p:cNvPr id="131094" name="Rectangle 22"/>
            <p:cNvSpPr>
              <a:spLocks noChangeArrowheads="1"/>
            </p:cNvSpPr>
            <p:nvPr/>
          </p:nvSpPr>
          <p:spPr bwMode="auto">
            <a:xfrm>
              <a:off x="3187" y="745"/>
              <a:ext cx="597" cy="229"/>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0.5</a:t>
              </a:r>
            </a:p>
          </p:txBody>
        </p:sp>
        <p:sp>
          <p:nvSpPr>
            <p:cNvPr id="131095" name="Rectangle 23"/>
            <p:cNvSpPr>
              <a:spLocks noChangeArrowheads="1"/>
            </p:cNvSpPr>
            <p:nvPr/>
          </p:nvSpPr>
          <p:spPr bwMode="auto">
            <a:xfrm>
              <a:off x="3187" y="516"/>
              <a:ext cx="597" cy="229"/>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smtClean="0">
                  <a:solidFill>
                    <a:srgbClr val="000000"/>
                  </a:solidFill>
                </a:rPr>
                <a:t>P(C)</a:t>
              </a:r>
              <a:r>
                <a:rPr lang="ar-SA" sz="1800" dirty="0">
                  <a:solidFill>
                    <a:srgbClr val="000000"/>
                  </a:solidFill>
                  <a:cs typeface="Times New Roman" pitchFamily="18" charset="0"/>
                </a:rPr>
                <a:t>‏</a:t>
              </a:r>
              <a:endParaRPr lang="en-GB" sz="1800" dirty="0">
                <a:solidFill>
                  <a:srgbClr val="000000"/>
                </a:solidFill>
              </a:endParaRPr>
            </a:p>
          </p:txBody>
        </p:sp>
        <p:sp>
          <p:nvSpPr>
            <p:cNvPr id="131096" name="Line 24"/>
            <p:cNvSpPr>
              <a:spLocks noChangeShapeType="1"/>
            </p:cNvSpPr>
            <p:nvPr/>
          </p:nvSpPr>
          <p:spPr bwMode="auto">
            <a:xfrm>
              <a:off x="3187" y="516"/>
              <a:ext cx="597" cy="1"/>
            </a:xfrm>
            <a:prstGeom prst="line">
              <a:avLst/>
            </a:prstGeom>
            <a:noFill/>
            <a:ln w="28440">
              <a:solidFill>
                <a:srgbClr val="000000"/>
              </a:solidFill>
              <a:miter lim="800000"/>
              <a:headEnd/>
              <a:tailEnd/>
            </a:ln>
            <a:effectLst/>
          </p:spPr>
          <p:txBody>
            <a:bodyPr/>
            <a:lstStyle/>
            <a:p>
              <a:endParaRPr lang="en-CA"/>
            </a:p>
          </p:txBody>
        </p:sp>
        <p:sp>
          <p:nvSpPr>
            <p:cNvPr id="131097" name="Line 25"/>
            <p:cNvSpPr>
              <a:spLocks noChangeShapeType="1"/>
            </p:cNvSpPr>
            <p:nvPr/>
          </p:nvSpPr>
          <p:spPr bwMode="auto">
            <a:xfrm>
              <a:off x="3187" y="745"/>
              <a:ext cx="597" cy="1"/>
            </a:xfrm>
            <a:prstGeom prst="line">
              <a:avLst/>
            </a:prstGeom>
            <a:noFill/>
            <a:ln w="12600">
              <a:solidFill>
                <a:srgbClr val="000000"/>
              </a:solidFill>
              <a:miter lim="800000"/>
              <a:headEnd/>
              <a:tailEnd/>
            </a:ln>
            <a:effectLst/>
          </p:spPr>
          <p:txBody>
            <a:bodyPr/>
            <a:lstStyle/>
            <a:p>
              <a:endParaRPr lang="en-CA"/>
            </a:p>
          </p:txBody>
        </p:sp>
        <p:sp>
          <p:nvSpPr>
            <p:cNvPr id="131098" name="Line 26"/>
            <p:cNvSpPr>
              <a:spLocks noChangeShapeType="1"/>
            </p:cNvSpPr>
            <p:nvPr/>
          </p:nvSpPr>
          <p:spPr bwMode="auto">
            <a:xfrm>
              <a:off x="3187" y="974"/>
              <a:ext cx="597" cy="1"/>
            </a:xfrm>
            <a:prstGeom prst="line">
              <a:avLst/>
            </a:prstGeom>
            <a:noFill/>
            <a:ln w="28440">
              <a:solidFill>
                <a:srgbClr val="000000"/>
              </a:solidFill>
              <a:miter lim="800000"/>
              <a:headEnd/>
              <a:tailEnd/>
            </a:ln>
            <a:effectLst/>
          </p:spPr>
          <p:txBody>
            <a:bodyPr/>
            <a:lstStyle/>
            <a:p>
              <a:endParaRPr lang="en-CA"/>
            </a:p>
          </p:txBody>
        </p:sp>
        <p:sp>
          <p:nvSpPr>
            <p:cNvPr id="131099" name="Line 27"/>
            <p:cNvSpPr>
              <a:spLocks noChangeShapeType="1"/>
            </p:cNvSpPr>
            <p:nvPr/>
          </p:nvSpPr>
          <p:spPr bwMode="auto">
            <a:xfrm>
              <a:off x="3187" y="516"/>
              <a:ext cx="1" cy="458"/>
            </a:xfrm>
            <a:prstGeom prst="line">
              <a:avLst/>
            </a:prstGeom>
            <a:noFill/>
            <a:ln w="28440">
              <a:solidFill>
                <a:srgbClr val="000000"/>
              </a:solidFill>
              <a:miter lim="800000"/>
              <a:headEnd/>
              <a:tailEnd/>
            </a:ln>
            <a:effectLst/>
          </p:spPr>
          <p:txBody>
            <a:bodyPr/>
            <a:lstStyle/>
            <a:p>
              <a:endParaRPr lang="en-CA"/>
            </a:p>
          </p:txBody>
        </p:sp>
        <p:sp>
          <p:nvSpPr>
            <p:cNvPr id="131100" name="Line 28"/>
            <p:cNvSpPr>
              <a:spLocks noChangeShapeType="1"/>
            </p:cNvSpPr>
            <p:nvPr/>
          </p:nvSpPr>
          <p:spPr bwMode="auto">
            <a:xfrm>
              <a:off x="3784" y="516"/>
              <a:ext cx="1" cy="458"/>
            </a:xfrm>
            <a:prstGeom prst="line">
              <a:avLst/>
            </a:prstGeom>
            <a:noFill/>
            <a:ln w="28440">
              <a:solidFill>
                <a:srgbClr val="000000"/>
              </a:solidFill>
              <a:miter lim="800000"/>
              <a:headEnd/>
              <a:tailEnd/>
            </a:ln>
            <a:effectLst/>
          </p:spPr>
          <p:txBody>
            <a:bodyPr/>
            <a:lstStyle/>
            <a:p>
              <a:endParaRPr lang="en-CA"/>
            </a:p>
          </p:txBody>
        </p:sp>
      </p:grpSp>
      <p:sp>
        <p:nvSpPr>
          <p:cNvPr id="131101" name="Oval 29"/>
          <p:cNvSpPr>
            <a:spLocks noChangeArrowheads="1"/>
          </p:cNvSpPr>
          <p:nvPr/>
        </p:nvSpPr>
        <p:spPr bwMode="auto">
          <a:xfrm>
            <a:off x="4933950" y="2276475"/>
            <a:ext cx="1511300" cy="576263"/>
          </a:xfrm>
          <a:prstGeom prst="ellipse">
            <a:avLst/>
          </a:prstGeom>
          <a:no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rPr>
              <a:t>Rain</a:t>
            </a:r>
          </a:p>
        </p:txBody>
      </p:sp>
      <p:cxnSp>
        <p:nvCxnSpPr>
          <p:cNvPr id="131102" name="AutoShape 30"/>
          <p:cNvCxnSpPr>
            <a:cxnSpLocks noChangeShapeType="1"/>
            <a:stCxn id="131090" idx="5"/>
            <a:endCxn id="131101" idx="0"/>
          </p:cNvCxnSpPr>
          <p:nvPr/>
        </p:nvCxnSpPr>
        <p:spPr bwMode="auto">
          <a:xfrm>
            <a:off x="4765675" y="1338263"/>
            <a:ext cx="923925" cy="938212"/>
          </a:xfrm>
          <a:prstGeom prst="straightConnector1">
            <a:avLst/>
          </a:prstGeom>
          <a:noFill/>
          <a:ln w="9360">
            <a:solidFill>
              <a:srgbClr val="000000"/>
            </a:solidFill>
            <a:miter lim="800000"/>
            <a:headEnd/>
            <a:tailEnd type="triangle" w="med" len="med"/>
          </a:ln>
          <a:effectLst/>
        </p:spPr>
      </p:cxnSp>
      <p:sp>
        <p:nvSpPr>
          <p:cNvPr id="131103" name="Oval 31"/>
          <p:cNvSpPr>
            <a:spLocks noChangeArrowheads="1"/>
          </p:cNvSpPr>
          <p:nvPr/>
        </p:nvSpPr>
        <p:spPr bwMode="auto">
          <a:xfrm>
            <a:off x="3421063" y="3860800"/>
            <a:ext cx="1657350" cy="576263"/>
          </a:xfrm>
          <a:prstGeom prst="ellipse">
            <a:avLst/>
          </a:prstGeom>
          <a:blipFill dpi="0" rotWithShape="0">
            <a:blip r:embed="rId3" cstate="print"/>
            <a:srcRect/>
            <a:tile tx="0" ty="0" sx="100000" sy="100000" flip="none" algn="tl"/>
          </a:blip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rPr>
              <a:t>Wet Grass</a:t>
            </a:r>
          </a:p>
        </p:txBody>
      </p:sp>
      <p:cxnSp>
        <p:nvCxnSpPr>
          <p:cNvPr id="131104" name="AutoShape 32"/>
          <p:cNvCxnSpPr>
            <a:cxnSpLocks noChangeShapeType="1"/>
            <a:stCxn id="131091" idx="4"/>
            <a:endCxn id="131103" idx="1"/>
          </p:cNvCxnSpPr>
          <p:nvPr/>
        </p:nvCxnSpPr>
        <p:spPr bwMode="auto">
          <a:xfrm>
            <a:off x="2952750" y="2925763"/>
            <a:ext cx="711200" cy="1019175"/>
          </a:xfrm>
          <a:prstGeom prst="straightConnector1">
            <a:avLst/>
          </a:prstGeom>
          <a:noFill/>
          <a:ln w="9360">
            <a:solidFill>
              <a:srgbClr val="000000"/>
            </a:solidFill>
            <a:miter lim="800000"/>
            <a:headEnd/>
            <a:tailEnd type="triangle" w="med" len="med"/>
          </a:ln>
          <a:effectLst/>
        </p:spPr>
      </p:cxnSp>
      <p:cxnSp>
        <p:nvCxnSpPr>
          <p:cNvPr id="131105" name="AutoShape 33"/>
          <p:cNvCxnSpPr>
            <a:cxnSpLocks noChangeShapeType="1"/>
            <a:stCxn id="131101" idx="4"/>
            <a:endCxn id="131103" idx="7"/>
          </p:cNvCxnSpPr>
          <p:nvPr/>
        </p:nvCxnSpPr>
        <p:spPr bwMode="auto">
          <a:xfrm flipH="1">
            <a:off x="4835525" y="2851150"/>
            <a:ext cx="852488" cy="1092200"/>
          </a:xfrm>
          <a:prstGeom prst="straightConnector1">
            <a:avLst/>
          </a:prstGeom>
          <a:noFill/>
          <a:ln w="9360">
            <a:solidFill>
              <a:srgbClr val="000000"/>
            </a:solidFill>
            <a:miter lim="800000"/>
            <a:headEnd/>
            <a:tailEnd type="triangle" w="med" len="med"/>
          </a:ln>
          <a:effectLst/>
        </p:spPr>
      </p:cxnSp>
      <p:grpSp>
        <p:nvGrpSpPr>
          <p:cNvPr id="4" name="Group 34"/>
          <p:cNvGrpSpPr>
            <a:grpSpLocks/>
          </p:cNvGrpSpPr>
          <p:nvPr/>
        </p:nvGrpSpPr>
        <p:grpSpPr bwMode="auto">
          <a:xfrm>
            <a:off x="6157913" y="2924175"/>
            <a:ext cx="1436687" cy="1196975"/>
            <a:chOff x="3879" y="1842"/>
            <a:chExt cx="905" cy="754"/>
          </a:xfrm>
        </p:grpSpPr>
        <p:sp>
          <p:nvSpPr>
            <p:cNvPr id="131107" name="Rectangle 35"/>
            <p:cNvSpPr>
              <a:spLocks noChangeArrowheads="1"/>
            </p:cNvSpPr>
            <p:nvPr/>
          </p:nvSpPr>
          <p:spPr bwMode="auto">
            <a:xfrm>
              <a:off x="3879" y="2159"/>
              <a:ext cx="226" cy="437"/>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T</a:t>
              </a:r>
            </a:p>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F</a:t>
              </a:r>
            </a:p>
          </p:txBody>
        </p:sp>
        <p:sp>
          <p:nvSpPr>
            <p:cNvPr id="131108" name="Rectangle 36"/>
            <p:cNvSpPr>
              <a:spLocks noChangeArrowheads="1"/>
            </p:cNvSpPr>
            <p:nvPr/>
          </p:nvSpPr>
          <p:spPr bwMode="auto">
            <a:xfrm>
              <a:off x="3879" y="1842"/>
              <a:ext cx="226" cy="317"/>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C</a:t>
              </a:r>
            </a:p>
          </p:txBody>
        </p:sp>
        <p:sp>
          <p:nvSpPr>
            <p:cNvPr id="131109" name="Rectangle 37"/>
            <p:cNvSpPr>
              <a:spLocks noChangeArrowheads="1"/>
            </p:cNvSpPr>
            <p:nvPr/>
          </p:nvSpPr>
          <p:spPr bwMode="auto">
            <a:xfrm>
              <a:off x="4105" y="2159"/>
              <a:ext cx="680" cy="437"/>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0.8</a:t>
              </a:r>
            </a:p>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0.2</a:t>
              </a:r>
            </a:p>
          </p:txBody>
        </p:sp>
        <p:sp>
          <p:nvSpPr>
            <p:cNvPr id="131110" name="Rectangle 38"/>
            <p:cNvSpPr>
              <a:spLocks noChangeArrowheads="1"/>
            </p:cNvSpPr>
            <p:nvPr/>
          </p:nvSpPr>
          <p:spPr bwMode="auto">
            <a:xfrm>
              <a:off x="4105" y="1842"/>
              <a:ext cx="680" cy="317"/>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smtClean="0">
                  <a:solidFill>
                    <a:srgbClr val="000000"/>
                  </a:solidFill>
                </a:rPr>
                <a:t>P(R|C</a:t>
              </a:r>
              <a:r>
                <a:rPr lang="en-GB" sz="1800" dirty="0">
                  <a:solidFill>
                    <a:srgbClr val="000000"/>
                  </a:solidFill>
                </a:rPr>
                <a:t>)</a:t>
              </a:r>
              <a:r>
                <a:rPr lang="ar-SA" sz="1800" dirty="0">
                  <a:solidFill>
                    <a:srgbClr val="000000"/>
                  </a:solidFill>
                  <a:cs typeface="Times New Roman" pitchFamily="18" charset="0"/>
                </a:rPr>
                <a:t>‏</a:t>
              </a:r>
              <a:endParaRPr lang="en-GB" sz="1800" dirty="0">
                <a:solidFill>
                  <a:srgbClr val="000000"/>
                </a:solidFill>
              </a:endParaRPr>
            </a:p>
          </p:txBody>
        </p:sp>
        <p:sp>
          <p:nvSpPr>
            <p:cNvPr id="131111" name="Line 39"/>
            <p:cNvSpPr>
              <a:spLocks noChangeShapeType="1"/>
            </p:cNvSpPr>
            <p:nvPr/>
          </p:nvSpPr>
          <p:spPr bwMode="auto">
            <a:xfrm>
              <a:off x="3879" y="1842"/>
              <a:ext cx="905" cy="1"/>
            </a:xfrm>
            <a:prstGeom prst="line">
              <a:avLst/>
            </a:prstGeom>
            <a:noFill/>
            <a:ln w="28440">
              <a:solidFill>
                <a:srgbClr val="000000"/>
              </a:solidFill>
              <a:miter lim="800000"/>
              <a:headEnd/>
              <a:tailEnd/>
            </a:ln>
            <a:effectLst/>
          </p:spPr>
          <p:txBody>
            <a:bodyPr/>
            <a:lstStyle/>
            <a:p>
              <a:endParaRPr lang="en-CA"/>
            </a:p>
          </p:txBody>
        </p:sp>
        <p:sp>
          <p:nvSpPr>
            <p:cNvPr id="131112" name="Line 40"/>
            <p:cNvSpPr>
              <a:spLocks noChangeShapeType="1"/>
            </p:cNvSpPr>
            <p:nvPr/>
          </p:nvSpPr>
          <p:spPr bwMode="auto">
            <a:xfrm>
              <a:off x="3879" y="2159"/>
              <a:ext cx="905" cy="1"/>
            </a:xfrm>
            <a:prstGeom prst="line">
              <a:avLst/>
            </a:prstGeom>
            <a:noFill/>
            <a:ln w="12600">
              <a:solidFill>
                <a:srgbClr val="000000"/>
              </a:solidFill>
              <a:miter lim="800000"/>
              <a:headEnd/>
              <a:tailEnd/>
            </a:ln>
            <a:effectLst/>
          </p:spPr>
          <p:txBody>
            <a:bodyPr/>
            <a:lstStyle/>
            <a:p>
              <a:endParaRPr lang="en-CA"/>
            </a:p>
          </p:txBody>
        </p:sp>
        <p:sp>
          <p:nvSpPr>
            <p:cNvPr id="131113" name="Line 41"/>
            <p:cNvSpPr>
              <a:spLocks noChangeShapeType="1"/>
            </p:cNvSpPr>
            <p:nvPr/>
          </p:nvSpPr>
          <p:spPr bwMode="auto">
            <a:xfrm>
              <a:off x="3879" y="2596"/>
              <a:ext cx="905" cy="1"/>
            </a:xfrm>
            <a:prstGeom prst="line">
              <a:avLst/>
            </a:prstGeom>
            <a:noFill/>
            <a:ln w="28440">
              <a:solidFill>
                <a:srgbClr val="000000"/>
              </a:solidFill>
              <a:miter lim="800000"/>
              <a:headEnd/>
              <a:tailEnd/>
            </a:ln>
            <a:effectLst/>
          </p:spPr>
          <p:txBody>
            <a:bodyPr/>
            <a:lstStyle/>
            <a:p>
              <a:endParaRPr lang="en-CA"/>
            </a:p>
          </p:txBody>
        </p:sp>
        <p:sp>
          <p:nvSpPr>
            <p:cNvPr id="131114" name="Line 42"/>
            <p:cNvSpPr>
              <a:spLocks noChangeShapeType="1"/>
            </p:cNvSpPr>
            <p:nvPr/>
          </p:nvSpPr>
          <p:spPr bwMode="auto">
            <a:xfrm>
              <a:off x="3879" y="1842"/>
              <a:ext cx="1" cy="754"/>
            </a:xfrm>
            <a:prstGeom prst="line">
              <a:avLst/>
            </a:prstGeom>
            <a:noFill/>
            <a:ln w="28440">
              <a:solidFill>
                <a:srgbClr val="000000"/>
              </a:solidFill>
              <a:miter lim="800000"/>
              <a:headEnd/>
              <a:tailEnd/>
            </a:ln>
            <a:effectLst/>
          </p:spPr>
          <p:txBody>
            <a:bodyPr/>
            <a:lstStyle/>
            <a:p>
              <a:endParaRPr lang="en-CA"/>
            </a:p>
          </p:txBody>
        </p:sp>
        <p:sp>
          <p:nvSpPr>
            <p:cNvPr id="131115" name="Line 43"/>
            <p:cNvSpPr>
              <a:spLocks noChangeShapeType="1"/>
            </p:cNvSpPr>
            <p:nvPr/>
          </p:nvSpPr>
          <p:spPr bwMode="auto">
            <a:xfrm>
              <a:off x="4784" y="1842"/>
              <a:ext cx="1" cy="754"/>
            </a:xfrm>
            <a:prstGeom prst="line">
              <a:avLst/>
            </a:prstGeom>
            <a:noFill/>
            <a:ln w="28440">
              <a:solidFill>
                <a:srgbClr val="000000"/>
              </a:solidFill>
              <a:miter lim="800000"/>
              <a:headEnd/>
              <a:tailEnd/>
            </a:ln>
            <a:effectLst/>
          </p:spPr>
          <p:txBody>
            <a:bodyPr/>
            <a:lstStyle/>
            <a:p>
              <a:endParaRPr lang="en-CA"/>
            </a:p>
          </p:txBody>
        </p:sp>
        <p:sp>
          <p:nvSpPr>
            <p:cNvPr id="131116" name="Line 44"/>
            <p:cNvSpPr>
              <a:spLocks noChangeShapeType="1"/>
            </p:cNvSpPr>
            <p:nvPr/>
          </p:nvSpPr>
          <p:spPr bwMode="auto">
            <a:xfrm>
              <a:off x="4105" y="1842"/>
              <a:ext cx="1" cy="754"/>
            </a:xfrm>
            <a:prstGeom prst="line">
              <a:avLst/>
            </a:prstGeom>
            <a:noFill/>
            <a:ln w="12600">
              <a:solidFill>
                <a:srgbClr val="000000"/>
              </a:solidFill>
              <a:miter lim="800000"/>
              <a:headEnd/>
              <a:tailEnd/>
            </a:ln>
            <a:effectLst/>
          </p:spPr>
          <p:txBody>
            <a:bodyPr/>
            <a:lstStyle/>
            <a:p>
              <a:endParaRPr lang="en-CA"/>
            </a:p>
          </p:txBody>
        </p:sp>
      </p:grpSp>
      <p:grpSp>
        <p:nvGrpSpPr>
          <p:cNvPr id="5" name="Group 45"/>
          <p:cNvGrpSpPr>
            <a:grpSpLocks/>
          </p:cNvGrpSpPr>
          <p:nvPr/>
        </p:nvGrpSpPr>
        <p:grpSpPr bwMode="auto">
          <a:xfrm>
            <a:off x="900113" y="4581525"/>
            <a:ext cx="3309937" cy="1987550"/>
            <a:chOff x="567" y="2886"/>
            <a:chExt cx="2085" cy="1252"/>
          </a:xfrm>
        </p:grpSpPr>
        <p:sp>
          <p:nvSpPr>
            <p:cNvPr id="131118" name="Rectangle 46"/>
            <p:cNvSpPr>
              <a:spLocks noChangeArrowheads="1"/>
            </p:cNvSpPr>
            <p:nvPr/>
          </p:nvSpPr>
          <p:spPr bwMode="auto">
            <a:xfrm>
              <a:off x="1509" y="3889"/>
              <a:ext cx="1143" cy="249"/>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0.1</a:t>
              </a:r>
            </a:p>
          </p:txBody>
        </p:sp>
        <p:sp>
          <p:nvSpPr>
            <p:cNvPr id="131119" name="Rectangle 47"/>
            <p:cNvSpPr>
              <a:spLocks noChangeArrowheads="1"/>
            </p:cNvSpPr>
            <p:nvPr/>
          </p:nvSpPr>
          <p:spPr bwMode="auto">
            <a:xfrm>
              <a:off x="971" y="3889"/>
              <a:ext cx="537" cy="249"/>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F</a:t>
              </a:r>
            </a:p>
          </p:txBody>
        </p:sp>
        <p:sp>
          <p:nvSpPr>
            <p:cNvPr id="131120" name="Rectangle 48"/>
            <p:cNvSpPr>
              <a:spLocks noChangeArrowheads="1"/>
            </p:cNvSpPr>
            <p:nvPr/>
          </p:nvSpPr>
          <p:spPr bwMode="auto">
            <a:xfrm>
              <a:off x="567" y="3889"/>
              <a:ext cx="405" cy="249"/>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F</a:t>
              </a:r>
            </a:p>
          </p:txBody>
        </p:sp>
        <p:sp>
          <p:nvSpPr>
            <p:cNvPr id="131121" name="Rectangle 49"/>
            <p:cNvSpPr>
              <a:spLocks noChangeArrowheads="1"/>
            </p:cNvSpPr>
            <p:nvPr/>
          </p:nvSpPr>
          <p:spPr bwMode="auto">
            <a:xfrm>
              <a:off x="1509" y="3641"/>
              <a:ext cx="1143" cy="249"/>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0.9</a:t>
              </a:r>
            </a:p>
          </p:txBody>
        </p:sp>
        <p:sp>
          <p:nvSpPr>
            <p:cNvPr id="131122" name="Rectangle 50"/>
            <p:cNvSpPr>
              <a:spLocks noChangeArrowheads="1"/>
            </p:cNvSpPr>
            <p:nvPr/>
          </p:nvSpPr>
          <p:spPr bwMode="auto">
            <a:xfrm>
              <a:off x="971" y="3641"/>
              <a:ext cx="537" cy="249"/>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T</a:t>
              </a:r>
            </a:p>
          </p:txBody>
        </p:sp>
        <p:sp>
          <p:nvSpPr>
            <p:cNvPr id="131123" name="Rectangle 51"/>
            <p:cNvSpPr>
              <a:spLocks noChangeArrowheads="1"/>
            </p:cNvSpPr>
            <p:nvPr/>
          </p:nvSpPr>
          <p:spPr bwMode="auto">
            <a:xfrm>
              <a:off x="567" y="3641"/>
              <a:ext cx="405" cy="249"/>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F</a:t>
              </a:r>
            </a:p>
          </p:txBody>
        </p:sp>
        <p:sp>
          <p:nvSpPr>
            <p:cNvPr id="131124" name="Rectangle 52"/>
            <p:cNvSpPr>
              <a:spLocks noChangeArrowheads="1"/>
            </p:cNvSpPr>
            <p:nvPr/>
          </p:nvSpPr>
          <p:spPr bwMode="auto">
            <a:xfrm>
              <a:off x="1509" y="3389"/>
              <a:ext cx="1143" cy="251"/>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0.9</a:t>
              </a:r>
            </a:p>
          </p:txBody>
        </p:sp>
        <p:sp>
          <p:nvSpPr>
            <p:cNvPr id="131125" name="Rectangle 53"/>
            <p:cNvSpPr>
              <a:spLocks noChangeArrowheads="1"/>
            </p:cNvSpPr>
            <p:nvPr/>
          </p:nvSpPr>
          <p:spPr bwMode="auto">
            <a:xfrm>
              <a:off x="971" y="3389"/>
              <a:ext cx="537" cy="251"/>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F</a:t>
              </a:r>
            </a:p>
          </p:txBody>
        </p:sp>
        <p:sp>
          <p:nvSpPr>
            <p:cNvPr id="131126" name="Rectangle 54"/>
            <p:cNvSpPr>
              <a:spLocks noChangeArrowheads="1"/>
            </p:cNvSpPr>
            <p:nvPr/>
          </p:nvSpPr>
          <p:spPr bwMode="auto">
            <a:xfrm>
              <a:off x="567" y="3389"/>
              <a:ext cx="405" cy="251"/>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T</a:t>
              </a:r>
            </a:p>
          </p:txBody>
        </p:sp>
        <p:sp>
          <p:nvSpPr>
            <p:cNvPr id="131127" name="Rectangle 55"/>
            <p:cNvSpPr>
              <a:spLocks noChangeArrowheads="1"/>
            </p:cNvSpPr>
            <p:nvPr/>
          </p:nvSpPr>
          <p:spPr bwMode="auto">
            <a:xfrm>
              <a:off x="1509" y="3138"/>
              <a:ext cx="1143" cy="251"/>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0.99</a:t>
              </a:r>
            </a:p>
          </p:txBody>
        </p:sp>
        <p:sp>
          <p:nvSpPr>
            <p:cNvPr id="131128" name="Rectangle 56"/>
            <p:cNvSpPr>
              <a:spLocks noChangeArrowheads="1"/>
            </p:cNvSpPr>
            <p:nvPr/>
          </p:nvSpPr>
          <p:spPr bwMode="auto">
            <a:xfrm>
              <a:off x="971" y="3138"/>
              <a:ext cx="537" cy="251"/>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T</a:t>
              </a:r>
            </a:p>
          </p:txBody>
        </p:sp>
        <p:sp>
          <p:nvSpPr>
            <p:cNvPr id="131129" name="Rectangle 57"/>
            <p:cNvSpPr>
              <a:spLocks noChangeArrowheads="1"/>
            </p:cNvSpPr>
            <p:nvPr/>
          </p:nvSpPr>
          <p:spPr bwMode="auto">
            <a:xfrm>
              <a:off x="567" y="3138"/>
              <a:ext cx="405" cy="251"/>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T</a:t>
              </a:r>
            </a:p>
          </p:txBody>
        </p:sp>
        <p:sp>
          <p:nvSpPr>
            <p:cNvPr id="131130" name="Rectangle 58"/>
            <p:cNvSpPr>
              <a:spLocks noChangeArrowheads="1"/>
            </p:cNvSpPr>
            <p:nvPr/>
          </p:nvSpPr>
          <p:spPr bwMode="auto">
            <a:xfrm>
              <a:off x="1509" y="2886"/>
              <a:ext cx="1143" cy="252"/>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P(W|S,R)</a:t>
              </a:r>
              <a:r>
                <a:rPr lang="ar-SA" sz="2000">
                  <a:solidFill>
                    <a:srgbClr val="000000"/>
                  </a:solidFill>
                  <a:cs typeface="Times New Roman" pitchFamily="18" charset="0"/>
                </a:rPr>
                <a:t>‏</a:t>
              </a:r>
              <a:endParaRPr lang="en-GB" sz="2000">
                <a:solidFill>
                  <a:srgbClr val="000000"/>
                </a:solidFill>
              </a:endParaRPr>
            </a:p>
          </p:txBody>
        </p:sp>
        <p:sp>
          <p:nvSpPr>
            <p:cNvPr id="131131" name="Rectangle 59"/>
            <p:cNvSpPr>
              <a:spLocks noChangeArrowheads="1"/>
            </p:cNvSpPr>
            <p:nvPr/>
          </p:nvSpPr>
          <p:spPr bwMode="auto">
            <a:xfrm>
              <a:off x="971" y="2886"/>
              <a:ext cx="537" cy="252"/>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R</a:t>
              </a:r>
            </a:p>
          </p:txBody>
        </p:sp>
        <p:sp>
          <p:nvSpPr>
            <p:cNvPr id="131132" name="Rectangle 60"/>
            <p:cNvSpPr>
              <a:spLocks noChangeArrowheads="1"/>
            </p:cNvSpPr>
            <p:nvPr/>
          </p:nvSpPr>
          <p:spPr bwMode="auto">
            <a:xfrm>
              <a:off x="567" y="2886"/>
              <a:ext cx="405" cy="252"/>
            </a:xfrm>
            <a:prstGeom prst="rect">
              <a:avLst/>
            </a:prstGeom>
            <a:noFill/>
            <a:ln w="9525">
              <a:noFill/>
              <a:round/>
              <a:headEnd/>
              <a:tailEnd/>
            </a:ln>
            <a:effectLst/>
          </p:spPr>
          <p:txBody>
            <a:bodyPr lIns="90000" tIns="46800" rIns="90000" bIns="46800"/>
            <a:lstStyle/>
            <a:p>
              <a:pPr>
                <a:lnSpc>
                  <a:spcPct val="100000"/>
                </a:lnSpc>
                <a:spcBef>
                  <a:spcPts val="50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rPr>
                <a:t>S</a:t>
              </a:r>
            </a:p>
          </p:txBody>
        </p:sp>
        <p:sp>
          <p:nvSpPr>
            <p:cNvPr id="131133" name="Line 61"/>
            <p:cNvSpPr>
              <a:spLocks noChangeShapeType="1"/>
            </p:cNvSpPr>
            <p:nvPr/>
          </p:nvSpPr>
          <p:spPr bwMode="auto">
            <a:xfrm>
              <a:off x="567" y="2886"/>
              <a:ext cx="2085" cy="1"/>
            </a:xfrm>
            <a:prstGeom prst="line">
              <a:avLst/>
            </a:prstGeom>
            <a:noFill/>
            <a:ln w="28440">
              <a:solidFill>
                <a:srgbClr val="000000"/>
              </a:solidFill>
              <a:miter lim="800000"/>
              <a:headEnd/>
              <a:tailEnd/>
            </a:ln>
            <a:effectLst/>
          </p:spPr>
          <p:txBody>
            <a:bodyPr/>
            <a:lstStyle/>
            <a:p>
              <a:endParaRPr lang="en-CA"/>
            </a:p>
          </p:txBody>
        </p:sp>
        <p:sp>
          <p:nvSpPr>
            <p:cNvPr id="131134" name="Line 62"/>
            <p:cNvSpPr>
              <a:spLocks noChangeShapeType="1"/>
            </p:cNvSpPr>
            <p:nvPr/>
          </p:nvSpPr>
          <p:spPr bwMode="auto">
            <a:xfrm>
              <a:off x="567" y="3138"/>
              <a:ext cx="2085" cy="1"/>
            </a:xfrm>
            <a:prstGeom prst="line">
              <a:avLst/>
            </a:prstGeom>
            <a:noFill/>
            <a:ln w="12600">
              <a:solidFill>
                <a:srgbClr val="000000"/>
              </a:solidFill>
              <a:miter lim="800000"/>
              <a:headEnd/>
              <a:tailEnd/>
            </a:ln>
            <a:effectLst/>
          </p:spPr>
          <p:txBody>
            <a:bodyPr/>
            <a:lstStyle/>
            <a:p>
              <a:endParaRPr lang="en-CA"/>
            </a:p>
          </p:txBody>
        </p:sp>
        <p:sp>
          <p:nvSpPr>
            <p:cNvPr id="131135" name="Line 63"/>
            <p:cNvSpPr>
              <a:spLocks noChangeShapeType="1"/>
            </p:cNvSpPr>
            <p:nvPr/>
          </p:nvSpPr>
          <p:spPr bwMode="auto">
            <a:xfrm>
              <a:off x="567" y="3389"/>
              <a:ext cx="2085" cy="1"/>
            </a:xfrm>
            <a:prstGeom prst="line">
              <a:avLst/>
            </a:prstGeom>
            <a:noFill/>
            <a:ln w="12600">
              <a:solidFill>
                <a:srgbClr val="000000"/>
              </a:solidFill>
              <a:miter lim="800000"/>
              <a:headEnd/>
              <a:tailEnd/>
            </a:ln>
            <a:effectLst/>
          </p:spPr>
          <p:txBody>
            <a:bodyPr/>
            <a:lstStyle/>
            <a:p>
              <a:endParaRPr lang="en-CA"/>
            </a:p>
          </p:txBody>
        </p:sp>
        <p:sp>
          <p:nvSpPr>
            <p:cNvPr id="131136" name="Line 64"/>
            <p:cNvSpPr>
              <a:spLocks noChangeShapeType="1"/>
            </p:cNvSpPr>
            <p:nvPr/>
          </p:nvSpPr>
          <p:spPr bwMode="auto">
            <a:xfrm>
              <a:off x="567" y="3641"/>
              <a:ext cx="2085" cy="1"/>
            </a:xfrm>
            <a:prstGeom prst="line">
              <a:avLst/>
            </a:prstGeom>
            <a:noFill/>
            <a:ln w="12600">
              <a:solidFill>
                <a:srgbClr val="000000"/>
              </a:solidFill>
              <a:miter lim="800000"/>
              <a:headEnd/>
              <a:tailEnd/>
            </a:ln>
            <a:effectLst/>
          </p:spPr>
          <p:txBody>
            <a:bodyPr/>
            <a:lstStyle/>
            <a:p>
              <a:endParaRPr lang="en-CA"/>
            </a:p>
          </p:txBody>
        </p:sp>
        <p:sp>
          <p:nvSpPr>
            <p:cNvPr id="131137" name="Line 65"/>
            <p:cNvSpPr>
              <a:spLocks noChangeShapeType="1"/>
            </p:cNvSpPr>
            <p:nvPr/>
          </p:nvSpPr>
          <p:spPr bwMode="auto">
            <a:xfrm>
              <a:off x="567" y="4138"/>
              <a:ext cx="2085" cy="1"/>
            </a:xfrm>
            <a:prstGeom prst="line">
              <a:avLst/>
            </a:prstGeom>
            <a:noFill/>
            <a:ln w="28440">
              <a:solidFill>
                <a:srgbClr val="000000"/>
              </a:solidFill>
              <a:miter lim="800000"/>
              <a:headEnd/>
              <a:tailEnd/>
            </a:ln>
            <a:effectLst/>
          </p:spPr>
          <p:txBody>
            <a:bodyPr/>
            <a:lstStyle/>
            <a:p>
              <a:endParaRPr lang="en-CA"/>
            </a:p>
          </p:txBody>
        </p:sp>
        <p:sp>
          <p:nvSpPr>
            <p:cNvPr id="131138" name="Line 66"/>
            <p:cNvSpPr>
              <a:spLocks noChangeShapeType="1"/>
            </p:cNvSpPr>
            <p:nvPr/>
          </p:nvSpPr>
          <p:spPr bwMode="auto">
            <a:xfrm>
              <a:off x="567" y="2886"/>
              <a:ext cx="1" cy="1252"/>
            </a:xfrm>
            <a:prstGeom prst="line">
              <a:avLst/>
            </a:prstGeom>
            <a:noFill/>
            <a:ln w="28440">
              <a:solidFill>
                <a:srgbClr val="000000"/>
              </a:solidFill>
              <a:miter lim="800000"/>
              <a:headEnd/>
              <a:tailEnd/>
            </a:ln>
            <a:effectLst/>
          </p:spPr>
          <p:txBody>
            <a:bodyPr/>
            <a:lstStyle/>
            <a:p>
              <a:endParaRPr lang="en-CA"/>
            </a:p>
          </p:txBody>
        </p:sp>
        <p:sp>
          <p:nvSpPr>
            <p:cNvPr id="131139" name="Line 67"/>
            <p:cNvSpPr>
              <a:spLocks noChangeShapeType="1"/>
            </p:cNvSpPr>
            <p:nvPr/>
          </p:nvSpPr>
          <p:spPr bwMode="auto">
            <a:xfrm>
              <a:off x="971" y="2886"/>
              <a:ext cx="1" cy="1252"/>
            </a:xfrm>
            <a:prstGeom prst="line">
              <a:avLst/>
            </a:prstGeom>
            <a:noFill/>
            <a:ln w="12600">
              <a:solidFill>
                <a:srgbClr val="000000"/>
              </a:solidFill>
              <a:miter lim="800000"/>
              <a:headEnd/>
              <a:tailEnd/>
            </a:ln>
            <a:effectLst/>
          </p:spPr>
          <p:txBody>
            <a:bodyPr/>
            <a:lstStyle/>
            <a:p>
              <a:endParaRPr lang="en-CA"/>
            </a:p>
          </p:txBody>
        </p:sp>
        <p:sp>
          <p:nvSpPr>
            <p:cNvPr id="131140" name="Line 68"/>
            <p:cNvSpPr>
              <a:spLocks noChangeShapeType="1"/>
            </p:cNvSpPr>
            <p:nvPr/>
          </p:nvSpPr>
          <p:spPr bwMode="auto">
            <a:xfrm>
              <a:off x="1509" y="2886"/>
              <a:ext cx="1" cy="1252"/>
            </a:xfrm>
            <a:prstGeom prst="line">
              <a:avLst/>
            </a:prstGeom>
            <a:noFill/>
            <a:ln w="12600">
              <a:solidFill>
                <a:srgbClr val="000000"/>
              </a:solidFill>
              <a:miter lim="800000"/>
              <a:headEnd/>
              <a:tailEnd/>
            </a:ln>
            <a:effectLst/>
          </p:spPr>
          <p:txBody>
            <a:bodyPr/>
            <a:lstStyle/>
            <a:p>
              <a:endParaRPr lang="en-CA"/>
            </a:p>
          </p:txBody>
        </p:sp>
        <p:sp>
          <p:nvSpPr>
            <p:cNvPr id="131141" name="Line 69"/>
            <p:cNvSpPr>
              <a:spLocks noChangeShapeType="1"/>
            </p:cNvSpPr>
            <p:nvPr/>
          </p:nvSpPr>
          <p:spPr bwMode="auto">
            <a:xfrm>
              <a:off x="2652" y="2886"/>
              <a:ext cx="1" cy="1252"/>
            </a:xfrm>
            <a:prstGeom prst="line">
              <a:avLst/>
            </a:prstGeom>
            <a:noFill/>
            <a:ln w="28440">
              <a:solidFill>
                <a:srgbClr val="000000"/>
              </a:solidFill>
              <a:miter lim="800000"/>
              <a:headEnd/>
              <a:tailEnd/>
            </a:ln>
            <a:effectLst/>
          </p:spPr>
          <p:txBody>
            <a:bodyPr/>
            <a:lstStyle/>
            <a:p>
              <a:endParaRPr lang="en-CA"/>
            </a:p>
          </p:txBody>
        </p:sp>
        <p:sp>
          <p:nvSpPr>
            <p:cNvPr id="131142" name="Line 70"/>
            <p:cNvSpPr>
              <a:spLocks noChangeShapeType="1"/>
            </p:cNvSpPr>
            <p:nvPr/>
          </p:nvSpPr>
          <p:spPr bwMode="auto">
            <a:xfrm>
              <a:off x="567" y="3889"/>
              <a:ext cx="2085" cy="1"/>
            </a:xfrm>
            <a:prstGeom prst="line">
              <a:avLst/>
            </a:prstGeom>
            <a:noFill/>
            <a:ln w="12600">
              <a:solidFill>
                <a:srgbClr val="000000"/>
              </a:solidFill>
              <a:miter lim="800000"/>
              <a:headEnd/>
              <a:tailEnd/>
            </a:ln>
            <a:effectLst/>
          </p:spPr>
          <p:txBody>
            <a:bodyPr/>
            <a:lstStyle/>
            <a:p>
              <a:endParaRPr lang="en-CA"/>
            </a:p>
          </p:txBody>
        </p:sp>
      </p:grpSp>
      <p:sp>
        <p:nvSpPr>
          <p:cNvPr id="131143" name="Text Box 71"/>
          <p:cNvSpPr txBox="1">
            <a:spLocks noChangeArrowheads="1"/>
          </p:cNvSpPr>
          <p:nvPr/>
        </p:nvSpPr>
        <p:spPr bwMode="auto">
          <a:xfrm>
            <a:off x="1544638" y="692150"/>
            <a:ext cx="1820027" cy="648512"/>
          </a:xfrm>
          <a:prstGeom prst="rect">
            <a:avLst/>
          </a:prstGeom>
          <a:noFill/>
          <a:ln w="9525">
            <a:noFill/>
            <a:round/>
            <a:headEnd/>
            <a:tailEnd/>
          </a:ln>
          <a:effectLst/>
        </p:spPr>
        <p:txBody>
          <a:bodyPr wrap="none" lIns="90000" tIns="46800" rIns="90000" bIns="46800">
            <a:spAutoFit/>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a:solidFill>
                  <a:srgbClr val="000000"/>
                </a:solidFill>
              </a:rPr>
              <a:t>Random =&gt; 0.4</a:t>
            </a:r>
          </a:p>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a:solidFill>
                  <a:srgbClr val="000000"/>
                </a:solidFill>
              </a:rPr>
              <a:t>Sample=&gt; </a:t>
            </a:r>
            <a:r>
              <a:rPr lang="en-GB" sz="1800" dirty="0" smtClean="0">
                <a:solidFill>
                  <a:srgbClr val="000000"/>
                </a:solidFill>
              </a:rPr>
              <a:t>cloudy</a:t>
            </a:r>
            <a:endParaRPr lang="en-GB" sz="1800" dirty="0">
              <a:solidFill>
                <a:srgbClr val="000000"/>
              </a:solidFill>
            </a:endParaRPr>
          </a:p>
        </p:txBody>
      </p:sp>
      <p:sp>
        <p:nvSpPr>
          <p:cNvPr id="131144" name="Text Box 72"/>
          <p:cNvSpPr txBox="1">
            <a:spLocks noChangeArrowheads="1"/>
          </p:cNvSpPr>
          <p:nvPr/>
        </p:nvSpPr>
        <p:spPr bwMode="auto">
          <a:xfrm>
            <a:off x="36513" y="3141663"/>
            <a:ext cx="3097212" cy="1030287"/>
          </a:xfrm>
          <a:prstGeom prst="rect">
            <a:avLst/>
          </a:prstGeom>
          <a:noFill/>
          <a:ln w="9525">
            <a:noFill/>
            <a:round/>
            <a:headEnd/>
            <a:tailEnd/>
          </a:ln>
          <a:effectLst/>
        </p:spPr>
        <p:txBody>
          <a:bodyPr lIns="90000" tIns="46800" rIns="90000" bIns="46800">
            <a:spAutoFit/>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i="1" dirty="0">
                <a:solidFill>
                  <a:srgbClr val="000000"/>
                </a:solidFill>
              </a:rPr>
              <a:t>Sprinkler</a:t>
            </a:r>
            <a:r>
              <a:rPr lang="en-GB" sz="1800" dirty="0">
                <a:solidFill>
                  <a:srgbClr val="000000"/>
                </a:solidFill>
              </a:rPr>
              <a:t> is fixed </a:t>
            </a:r>
          </a:p>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a:solidFill>
                  <a:srgbClr val="000000"/>
                </a:solidFill>
              </a:rPr>
              <a:t>No sampling, but adjust weight </a:t>
            </a:r>
            <a:r>
              <a:rPr lang="en-GB" sz="1800" dirty="0">
                <a:solidFill>
                  <a:srgbClr val="9900CC"/>
                </a:solidFill>
              </a:rPr>
              <a:t>w</a:t>
            </a:r>
            <a:r>
              <a:rPr lang="en-GB" sz="1800" baseline="-25000" dirty="0">
                <a:solidFill>
                  <a:srgbClr val="9900CC"/>
                </a:solidFill>
              </a:rPr>
              <a:t>2</a:t>
            </a:r>
            <a:r>
              <a:rPr lang="en-GB" dirty="0">
                <a:solidFill>
                  <a:srgbClr val="000000"/>
                </a:solidFill>
              </a:rPr>
              <a:t> = </a:t>
            </a:r>
            <a:r>
              <a:rPr lang="en-GB" sz="1800" dirty="0">
                <a:solidFill>
                  <a:srgbClr val="9900CC"/>
                </a:solidFill>
              </a:rPr>
              <a:t>w</a:t>
            </a:r>
            <a:r>
              <a:rPr lang="en-GB" sz="1800" baseline="-25000" dirty="0">
                <a:solidFill>
                  <a:srgbClr val="9900CC"/>
                </a:solidFill>
              </a:rPr>
              <a:t>1</a:t>
            </a:r>
            <a:r>
              <a:rPr lang="en-GB" dirty="0">
                <a:solidFill>
                  <a:srgbClr val="000000"/>
                </a:solidFill>
              </a:rPr>
              <a:t> </a:t>
            </a:r>
            <a:r>
              <a:rPr lang="en-GB" sz="1800" dirty="0">
                <a:solidFill>
                  <a:srgbClr val="000000"/>
                </a:solidFill>
              </a:rPr>
              <a:t>*  P(</a:t>
            </a:r>
            <a:r>
              <a:rPr lang="en-GB" sz="1800" dirty="0" err="1">
                <a:solidFill>
                  <a:srgbClr val="000000"/>
                </a:solidFill>
              </a:rPr>
              <a:t>sprinkler|cloudy</a:t>
            </a:r>
            <a:r>
              <a:rPr lang="en-GB" sz="1800" dirty="0">
                <a:solidFill>
                  <a:srgbClr val="000000"/>
                </a:solidFill>
              </a:rPr>
              <a:t>)</a:t>
            </a:r>
            <a:r>
              <a:rPr lang="ar-SA" sz="1800" dirty="0">
                <a:solidFill>
                  <a:srgbClr val="000000"/>
                </a:solidFill>
                <a:cs typeface="Times New Roman" pitchFamily="18" charset="0"/>
              </a:rPr>
              <a:t>‏</a:t>
            </a:r>
            <a:endParaRPr lang="en-GB" sz="1800" dirty="0">
              <a:solidFill>
                <a:srgbClr val="000000"/>
              </a:solidFill>
            </a:endParaRPr>
          </a:p>
        </p:txBody>
      </p:sp>
      <p:sp>
        <p:nvSpPr>
          <p:cNvPr id="131145" name="Text Box 73"/>
          <p:cNvSpPr txBox="1">
            <a:spLocks noChangeArrowheads="1"/>
          </p:cNvSpPr>
          <p:nvPr/>
        </p:nvSpPr>
        <p:spPr bwMode="auto">
          <a:xfrm>
            <a:off x="6013450" y="4365625"/>
            <a:ext cx="2520950" cy="642938"/>
          </a:xfrm>
          <a:prstGeom prst="rect">
            <a:avLst/>
          </a:prstGeom>
          <a:noFill/>
          <a:ln w="9525">
            <a:noFill/>
            <a:round/>
            <a:headEnd/>
            <a:tailEnd/>
          </a:ln>
          <a:effectLst/>
        </p:spPr>
        <p:txBody>
          <a:bodyPr lIns="90000" tIns="46800" rIns="90000" bIns="46800">
            <a:spAutoFit/>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Random =&gt; 0.4</a:t>
            </a:r>
          </a:p>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a:solidFill>
                  <a:srgbClr val="000000"/>
                </a:solidFill>
              </a:rPr>
              <a:t>Sample=&gt; rain</a:t>
            </a:r>
          </a:p>
        </p:txBody>
      </p:sp>
      <p:sp>
        <p:nvSpPr>
          <p:cNvPr id="131146" name="Text Box 74"/>
          <p:cNvSpPr txBox="1">
            <a:spLocks noChangeArrowheads="1"/>
          </p:cNvSpPr>
          <p:nvPr/>
        </p:nvSpPr>
        <p:spPr bwMode="auto">
          <a:xfrm>
            <a:off x="6376988" y="885825"/>
            <a:ext cx="838200" cy="441325"/>
          </a:xfrm>
          <a:prstGeom prst="rect">
            <a:avLst/>
          </a:prstGeom>
          <a:noFill/>
          <a:ln w="9525">
            <a:noFill/>
            <a:round/>
            <a:headEnd/>
            <a:tailEnd/>
          </a:ln>
          <a:effectLst/>
        </p:spPr>
        <p:txBody>
          <a:bodyPr wrap="none" lIns="90000" tIns="46800" rIns="90000" bIns="46800">
            <a:spAutoFit/>
          </a:bodyPr>
          <a:lstStyle/>
          <a:p>
            <a:pPr>
              <a:lnSpc>
                <a:spcPct val="100000"/>
              </a:lnSpc>
              <a:buClr>
                <a:srgbClr val="9900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9900CC"/>
                </a:solidFill>
              </a:rPr>
              <a:t>w</a:t>
            </a:r>
            <a:r>
              <a:rPr lang="en-GB" sz="2000" b="1" baseline="-25000">
                <a:solidFill>
                  <a:srgbClr val="9900CC"/>
                </a:solidFill>
              </a:rPr>
              <a:t>1</a:t>
            </a:r>
            <a:r>
              <a:rPr lang="en-GB" sz="2000" b="1">
                <a:solidFill>
                  <a:srgbClr val="9900CC"/>
                </a:solidFill>
              </a:rPr>
              <a:t> = 1</a:t>
            </a:r>
          </a:p>
        </p:txBody>
      </p:sp>
      <p:sp>
        <p:nvSpPr>
          <p:cNvPr id="131147" name="Text Box 75"/>
          <p:cNvSpPr txBox="1">
            <a:spLocks noChangeArrowheads="1"/>
          </p:cNvSpPr>
          <p:nvPr/>
        </p:nvSpPr>
        <p:spPr bwMode="auto">
          <a:xfrm>
            <a:off x="6383338" y="1236663"/>
            <a:ext cx="2020887" cy="441325"/>
          </a:xfrm>
          <a:prstGeom prst="rect">
            <a:avLst/>
          </a:prstGeom>
          <a:noFill/>
          <a:ln w="9525">
            <a:noFill/>
            <a:round/>
            <a:headEnd/>
            <a:tailEnd/>
          </a:ln>
          <a:effectLst/>
        </p:spPr>
        <p:txBody>
          <a:bodyPr wrap="none" lIns="90000" tIns="46800" rIns="90000" bIns="46800">
            <a:spAutoFit/>
          </a:bodyPr>
          <a:lstStyle/>
          <a:p>
            <a:pPr>
              <a:lnSpc>
                <a:spcPct val="100000"/>
              </a:lnSpc>
              <a:buClr>
                <a:srgbClr val="9900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9900CC"/>
                </a:solidFill>
              </a:rPr>
              <a:t>w</a:t>
            </a:r>
            <a:r>
              <a:rPr lang="en-GB" sz="2000" b="1" baseline="-25000">
                <a:solidFill>
                  <a:srgbClr val="9900CC"/>
                </a:solidFill>
              </a:rPr>
              <a:t>2</a:t>
            </a:r>
            <a:r>
              <a:rPr lang="en-GB" sz="2000" b="1">
                <a:solidFill>
                  <a:srgbClr val="9900CC"/>
                </a:solidFill>
              </a:rPr>
              <a:t> = w</a:t>
            </a:r>
            <a:r>
              <a:rPr lang="en-GB" sz="2000" b="1" baseline="-25000">
                <a:solidFill>
                  <a:srgbClr val="9900CC"/>
                </a:solidFill>
              </a:rPr>
              <a:t>1*</a:t>
            </a:r>
            <a:r>
              <a:rPr lang="en-GB" sz="2000">
                <a:solidFill>
                  <a:srgbClr val="000000"/>
                </a:solidFill>
              </a:rPr>
              <a:t> </a:t>
            </a:r>
            <a:r>
              <a:rPr lang="en-GB" sz="2000" b="1">
                <a:solidFill>
                  <a:srgbClr val="9900CC"/>
                </a:solidFill>
              </a:rPr>
              <a:t>0.1 = 0.1</a:t>
            </a:r>
          </a:p>
        </p:txBody>
      </p:sp>
      <p:sp>
        <p:nvSpPr>
          <p:cNvPr id="131148" name="Text Box 76"/>
          <p:cNvSpPr txBox="1">
            <a:spLocks noChangeArrowheads="1"/>
          </p:cNvSpPr>
          <p:nvPr/>
        </p:nvSpPr>
        <p:spPr bwMode="auto">
          <a:xfrm>
            <a:off x="4357688" y="5516563"/>
            <a:ext cx="4319587" cy="1030287"/>
          </a:xfrm>
          <a:prstGeom prst="rect">
            <a:avLst/>
          </a:prstGeom>
          <a:noFill/>
          <a:ln w="9525">
            <a:noFill/>
            <a:round/>
            <a:headEnd/>
            <a:tailEnd/>
          </a:ln>
          <a:effectLst/>
        </p:spPr>
        <p:txBody>
          <a:bodyPr lIns="90000" tIns="46800" rIns="90000" bIns="46800">
            <a:spAutoFit/>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i="1" dirty="0">
                <a:solidFill>
                  <a:srgbClr val="000000"/>
                </a:solidFill>
              </a:rPr>
              <a:t>Wet Grass</a:t>
            </a:r>
            <a:r>
              <a:rPr lang="en-GB" sz="1800" dirty="0">
                <a:solidFill>
                  <a:srgbClr val="000000"/>
                </a:solidFill>
              </a:rPr>
              <a:t> is fixed </a:t>
            </a:r>
          </a:p>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a:solidFill>
                  <a:srgbClr val="000000"/>
                </a:solidFill>
              </a:rPr>
              <a:t>No sampling, but adjust weight </a:t>
            </a:r>
          </a:p>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800" dirty="0">
                <a:solidFill>
                  <a:srgbClr val="9900CC"/>
                </a:solidFill>
              </a:rPr>
              <a:t>w</a:t>
            </a:r>
            <a:r>
              <a:rPr lang="en-GB" sz="1800" baseline="-25000" dirty="0">
                <a:solidFill>
                  <a:srgbClr val="9900CC"/>
                </a:solidFill>
              </a:rPr>
              <a:t>3</a:t>
            </a:r>
            <a:r>
              <a:rPr lang="en-GB" dirty="0">
                <a:solidFill>
                  <a:srgbClr val="000000"/>
                </a:solidFill>
              </a:rPr>
              <a:t> = </a:t>
            </a:r>
            <a:r>
              <a:rPr lang="en-GB" sz="1800" dirty="0">
                <a:solidFill>
                  <a:srgbClr val="9900CC"/>
                </a:solidFill>
              </a:rPr>
              <a:t>w</a:t>
            </a:r>
            <a:r>
              <a:rPr lang="en-GB" sz="1800" baseline="-25000" dirty="0">
                <a:solidFill>
                  <a:srgbClr val="9900CC"/>
                </a:solidFill>
              </a:rPr>
              <a:t>2</a:t>
            </a:r>
            <a:r>
              <a:rPr lang="en-GB" dirty="0">
                <a:solidFill>
                  <a:srgbClr val="000000"/>
                </a:solidFill>
              </a:rPr>
              <a:t> </a:t>
            </a:r>
            <a:r>
              <a:rPr lang="en-GB" sz="1800" dirty="0">
                <a:solidFill>
                  <a:srgbClr val="000000"/>
                </a:solidFill>
              </a:rPr>
              <a:t>*  P(wet-</a:t>
            </a:r>
            <a:r>
              <a:rPr lang="en-GB" sz="1800" dirty="0" err="1">
                <a:solidFill>
                  <a:srgbClr val="000000"/>
                </a:solidFill>
              </a:rPr>
              <a:t>grass|sprinkler</a:t>
            </a:r>
            <a:r>
              <a:rPr lang="en-GB" sz="1800" dirty="0">
                <a:solidFill>
                  <a:srgbClr val="000000"/>
                </a:solidFill>
              </a:rPr>
              <a:t>, rain)</a:t>
            </a:r>
            <a:r>
              <a:rPr lang="ar-SA" sz="1800" dirty="0">
                <a:solidFill>
                  <a:srgbClr val="000000"/>
                </a:solidFill>
                <a:cs typeface="Times New Roman" pitchFamily="18" charset="0"/>
              </a:rPr>
              <a:t>‏</a:t>
            </a:r>
            <a:endParaRPr lang="en-GB" sz="1800" dirty="0">
              <a:solidFill>
                <a:srgbClr val="000000"/>
              </a:solidFill>
            </a:endParaRPr>
          </a:p>
        </p:txBody>
      </p:sp>
      <p:sp>
        <p:nvSpPr>
          <p:cNvPr id="131149" name="Text Box 77"/>
          <p:cNvSpPr txBox="1">
            <a:spLocks noChangeArrowheads="1"/>
          </p:cNvSpPr>
          <p:nvPr/>
        </p:nvSpPr>
        <p:spPr bwMode="auto">
          <a:xfrm>
            <a:off x="6391275" y="1606550"/>
            <a:ext cx="2405063" cy="441325"/>
          </a:xfrm>
          <a:prstGeom prst="rect">
            <a:avLst/>
          </a:prstGeom>
          <a:noFill/>
          <a:ln w="9525">
            <a:noFill/>
            <a:round/>
            <a:headEnd/>
            <a:tailEnd/>
          </a:ln>
          <a:effectLst/>
        </p:spPr>
        <p:txBody>
          <a:bodyPr wrap="none" lIns="90000" tIns="46800" rIns="90000" bIns="46800">
            <a:spAutoFit/>
          </a:bodyPr>
          <a:lstStyle/>
          <a:p>
            <a:pPr>
              <a:lnSpc>
                <a:spcPct val="100000"/>
              </a:lnSpc>
              <a:buClr>
                <a:srgbClr val="9900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9900CC"/>
                </a:solidFill>
              </a:rPr>
              <a:t>w</a:t>
            </a:r>
            <a:r>
              <a:rPr lang="en-GB" sz="2000" b="1" baseline="-25000">
                <a:solidFill>
                  <a:srgbClr val="9900CC"/>
                </a:solidFill>
              </a:rPr>
              <a:t>3</a:t>
            </a:r>
            <a:r>
              <a:rPr lang="en-GB" sz="2000" b="1">
                <a:solidFill>
                  <a:srgbClr val="9900CC"/>
                </a:solidFill>
              </a:rPr>
              <a:t> = w</a:t>
            </a:r>
            <a:r>
              <a:rPr lang="en-GB" sz="2000" b="1" baseline="-25000">
                <a:solidFill>
                  <a:srgbClr val="9900CC"/>
                </a:solidFill>
              </a:rPr>
              <a:t>2*</a:t>
            </a:r>
            <a:r>
              <a:rPr lang="en-GB" sz="2000">
                <a:solidFill>
                  <a:srgbClr val="000000"/>
                </a:solidFill>
              </a:rPr>
              <a:t> </a:t>
            </a:r>
            <a:r>
              <a:rPr lang="en-GB" sz="2000" b="1">
                <a:solidFill>
                  <a:srgbClr val="9900CC"/>
                </a:solidFill>
              </a:rPr>
              <a:t>0.99 = 0.099</a:t>
            </a:r>
          </a:p>
        </p:txBody>
      </p:sp>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304800" y="15240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t>How?</a:t>
            </a:r>
          </a:p>
        </p:txBody>
      </p:sp>
      <p:sp>
        <p:nvSpPr>
          <p:cNvPr id="139267" name="Rectangle 3"/>
          <p:cNvSpPr>
            <a:spLocks noChangeArrowheads="1"/>
          </p:cNvSpPr>
          <p:nvPr/>
        </p:nvSpPr>
        <p:spPr bwMode="auto">
          <a:xfrm>
            <a:off x="323850" y="908050"/>
            <a:ext cx="8458200" cy="1057275"/>
          </a:xfrm>
          <a:prstGeom prst="rect">
            <a:avLst/>
          </a:prstGeom>
          <a:noFill/>
          <a:ln w="9525">
            <a:noFill/>
            <a:round/>
            <a:headEnd/>
            <a:tailEnd/>
          </a:ln>
          <a:effectLst/>
        </p:spPr>
        <p:txBody>
          <a:bodyPr lIns="90000" tIns="46800" rIns="90000" bIns="46800"/>
          <a:lstStyle/>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The weight for sample </a:t>
            </a:r>
            <a:r>
              <a:rPr lang="en-GB" i="1" dirty="0">
                <a:solidFill>
                  <a:srgbClr val="000000"/>
                </a:solidFill>
              </a:rPr>
              <a:t>x</a:t>
            </a:r>
            <a:r>
              <a:rPr lang="en-GB" dirty="0">
                <a:solidFill>
                  <a:srgbClr val="000000"/>
                </a:solidFill>
              </a:rPr>
              <a:t> = </a:t>
            </a:r>
            <a:r>
              <a:rPr lang="en-GB" dirty="0" smtClean="0">
                <a:solidFill>
                  <a:srgbClr val="000000"/>
                </a:solidFill>
              </a:rPr>
              <a:t>(</a:t>
            </a:r>
            <a:r>
              <a:rPr lang="en-GB" b="1" i="1" dirty="0" smtClean="0">
                <a:solidFill>
                  <a:srgbClr val="000000"/>
                </a:solidFill>
              </a:rPr>
              <a:t>z</a:t>
            </a:r>
            <a:r>
              <a:rPr lang="en-GB" b="1" i="1" dirty="0">
                <a:solidFill>
                  <a:srgbClr val="000000"/>
                </a:solidFill>
              </a:rPr>
              <a:t>, e</a:t>
            </a:r>
            <a:r>
              <a:rPr lang="en-GB" dirty="0">
                <a:solidFill>
                  <a:srgbClr val="000000"/>
                </a:solidFill>
              </a:rPr>
              <a:t>) is the product of the likelihood of each evidence variable given its parents</a:t>
            </a:r>
          </a:p>
          <a:p>
            <a:pPr marL="739775" lvl="1" indent="-282575">
              <a:lnSpc>
                <a:spcPct val="100000"/>
              </a:lnSpc>
              <a:spcBef>
                <a:spcPts val="150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i="1" dirty="0" smtClean="0">
                <a:solidFill>
                  <a:srgbClr val="000000"/>
                </a:solidFill>
              </a:rPr>
              <a:t>w(</a:t>
            </a:r>
            <a:r>
              <a:rPr lang="en-GB" sz="2000" b="1" i="1" dirty="0" smtClean="0">
                <a:solidFill>
                  <a:srgbClr val="000000"/>
                </a:solidFill>
              </a:rPr>
              <a:t>z , e</a:t>
            </a:r>
            <a:r>
              <a:rPr lang="en-GB" sz="2000" i="1" dirty="0">
                <a:solidFill>
                  <a:srgbClr val="000000"/>
                </a:solidFill>
              </a:rPr>
              <a:t>) = ∏</a:t>
            </a:r>
            <a:r>
              <a:rPr lang="en-GB" sz="2000" i="1" baseline="-25000" dirty="0">
                <a:solidFill>
                  <a:srgbClr val="000000"/>
                </a:solidFill>
              </a:rPr>
              <a:t>j </a:t>
            </a:r>
            <a:r>
              <a:rPr lang="en-GB" sz="2000" i="1" dirty="0" smtClean="0">
                <a:solidFill>
                  <a:srgbClr val="000000"/>
                </a:solidFill>
              </a:rPr>
              <a:t>P(</a:t>
            </a:r>
            <a:r>
              <a:rPr lang="en-GB" sz="2000" i="1" dirty="0" err="1" smtClean="0">
                <a:solidFill>
                  <a:srgbClr val="000000"/>
                </a:solidFill>
              </a:rPr>
              <a:t>e</a:t>
            </a:r>
            <a:r>
              <a:rPr lang="en-GB" sz="2000" i="1" baseline="-25000" dirty="0" err="1" smtClean="0">
                <a:solidFill>
                  <a:srgbClr val="000000"/>
                </a:solidFill>
              </a:rPr>
              <a:t>j</a:t>
            </a:r>
            <a:r>
              <a:rPr lang="en-GB" sz="2000" i="1" baseline="-25000" dirty="0" smtClean="0">
                <a:solidFill>
                  <a:srgbClr val="000000"/>
                </a:solidFill>
              </a:rPr>
              <a:t> </a:t>
            </a:r>
            <a:r>
              <a:rPr lang="en-GB" sz="2000" i="1" dirty="0" smtClean="0">
                <a:solidFill>
                  <a:srgbClr val="000000"/>
                </a:solidFill>
              </a:rPr>
              <a:t>|parent(</a:t>
            </a:r>
            <a:r>
              <a:rPr lang="en-GB" sz="2000" i="1" dirty="0" err="1" smtClean="0">
                <a:solidFill>
                  <a:srgbClr val="000000"/>
                </a:solidFill>
              </a:rPr>
              <a:t>E</a:t>
            </a:r>
            <a:r>
              <a:rPr lang="en-GB" sz="2000" i="1" baseline="-25000" dirty="0" err="1" smtClean="0">
                <a:solidFill>
                  <a:srgbClr val="000000"/>
                </a:solidFill>
              </a:rPr>
              <a:t>j</a:t>
            </a:r>
            <a:r>
              <a:rPr lang="en-GB" sz="2000" i="1" baseline="-25000" dirty="0" smtClean="0">
                <a:solidFill>
                  <a:srgbClr val="000000"/>
                </a:solidFill>
              </a:rPr>
              <a:t> </a:t>
            </a:r>
            <a:r>
              <a:rPr lang="en-GB" sz="2000" i="1" dirty="0" smtClean="0">
                <a:solidFill>
                  <a:srgbClr val="000000"/>
                </a:solidFill>
              </a:rPr>
              <a:t>))</a:t>
            </a:r>
            <a:r>
              <a:rPr lang="ar-SA" sz="2000" i="1" dirty="0">
                <a:solidFill>
                  <a:srgbClr val="000000"/>
                </a:solidFill>
                <a:cs typeface="Times New Roman" pitchFamily="18" charset="0"/>
              </a:rPr>
              <a:t>‏</a:t>
            </a:r>
            <a:endParaRPr lang="en-GB" sz="2000" i="1" dirty="0">
              <a:solidFill>
                <a:srgbClr val="000000"/>
              </a:solidFill>
            </a:endParaRPr>
          </a:p>
          <a:p>
            <a:pPr marL="339725" indent="-339725">
              <a:lnSpc>
                <a:spcPct val="100000"/>
              </a:lnSpc>
              <a:spcBef>
                <a:spcPts val="18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So, the weighted probability of a sample (used by Likelihood Weighting instead of simple counts) can be expresses as</a:t>
            </a:r>
            <a:r>
              <a:rPr lang="en-GB" i="1" dirty="0">
                <a:solidFill>
                  <a:srgbClr val="000000"/>
                </a:solidFill>
              </a:rPr>
              <a:t> </a:t>
            </a:r>
          </a:p>
          <a:p>
            <a:pPr marL="739775" lvl="1" indent="-282575">
              <a:lnSpc>
                <a:spcPct val="100000"/>
              </a:lnSpc>
              <a:spcBef>
                <a:spcPts val="150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i="1" dirty="0" smtClean="0">
                <a:solidFill>
                  <a:srgbClr val="000000"/>
                </a:solidFill>
              </a:rPr>
              <a:t>S</a:t>
            </a:r>
            <a:r>
              <a:rPr lang="en-GB" sz="2000" i="1" baseline="-25000" dirty="0" smtClean="0">
                <a:solidFill>
                  <a:srgbClr val="000000"/>
                </a:solidFill>
              </a:rPr>
              <a:t>WS</a:t>
            </a:r>
            <a:r>
              <a:rPr lang="en-GB" sz="2000" i="1" dirty="0" smtClean="0">
                <a:solidFill>
                  <a:srgbClr val="000000"/>
                </a:solidFill>
              </a:rPr>
              <a:t>(</a:t>
            </a:r>
            <a:r>
              <a:rPr lang="en-GB" sz="2000" b="1" i="1" dirty="0" smtClean="0">
                <a:solidFill>
                  <a:srgbClr val="000000"/>
                </a:solidFill>
              </a:rPr>
              <a:t>z, e</a:t>
            </a:r>
            <a:r>
              <a:rPr lang="en-GB" sz="2000" i="1" dirty="0">
                <a:solidFill>
                  <a:srgbClr val="000000"/>
                </a:solidFill>
              </a:rPr>
              <a:t>) w(</a:t>
            </a:r>
            <a:r>
              <a:rPr lang="en-GB" sz="2000" b="1" i="1" dirty="0">
                <a:solidFill>
                  <a:srgbClr val="000000"/>
                </a:solidFill>
              </a:rPr>
              <a:t>z</a:t>
            </a:r>
            <a:r>
              <a:rPr lang="en-GB" sz="2000" b="1" i="1" dirty="0" smtClean="0">
                <a:solidFill>
                  <a:srgbClr val="000000"/>
                </a:solidFill>
              </a:rPr>
              <a:t>, e</a:t>
            </a:r>
            <a:r>
              <a:rPr lang="en-GB" sz="2000" i="1" dirty="0">
                <a:solidFill>
                  <a:srgbClr val="000000"/>
                </a:solidFill>
              </a:rPr>
              <a:t>) = </a:t>
            </a:r>
            <a:r>
              <a:rPr lang="en-GB" sz="2000" i="1" dirty="0" smtClean="0">
                <a:solidFill>
                  <a:srgbClr val="000000"/>
                </a:solidFill>
              </a:rPr>
              <a:t>∏</a:t>
            </a:r>
            <a:r>
              <a:rPr lang="en-GB" sz="2000" i="1" baseline="-25000" dirty="0" err="1" smtClean="0">
                <a:solidFill>
                  <a:srgbClr val="000000"/>
                </a:solidFill>
              </a:rPr>
              <a:t>i</a:t>
            </a:r>
            <a:r>
              <a:rPr lang="en-GB" sz="2000" i="1" baseline="-25000" dirty="0" smtClean="0">
                <a:solidFill>
                  <a:srgbClr val="000000"/>
                </a:solidFill>
              </a:rPr>
              <a:t> </a:t>
            </a:r>
            <a:r>
              <a:rPr lang="en-GB" sz="2000" i="1" dirty="0" smtClean="0">
                <a:solidFill>
                  <a:srgbClr val="000000"/>
                </a:solidFill>
              </a:rPr>
              <a:t>P(</a:t>
            </a:r>
            <a:r>
              <a:rPr lang="en-GB" sz="2000" i="1" dirty="0" err="1" smtClean="0">
                <a:solidFill>
                  <a:srgbClr val="000000"/>
                </a:solidFill>
              </a:rPr>
              <a:t>z</a:t>
            </a:r>
            <a:r>
              <a:rPr lang="en-GB" sz="2000" i="1" baseline="-25000" dirty="0" err="1" smtClean="0">
                <a:solidFill>
                  <a:srgbClr val="000000"/>
                </a:solidFill>
              </a:rPr>
              <a:t>i</a:t>
            </a:r>
            <a:r>
              <a:rPr lang="en-GB" sz="2000" i="1" baseline="-25000" dirty="0" smtClean="0">
                <a:solidFill>
                  <a:srgbClr val="000000"/>
                </a:solidFill>
              </a:rPr>
              <a:t> </a:t>
            </a:r>
            <a:r>
              <a:rPr lang="en-GB" sz="2000" i="1" dirty="0" smtClean="0">
                <a:solidFill>
                  <a:srgbClr val="000000"/>
                </a:solidFill>
              </a:rPr>
              <a:t>|parent(</a:t>
            </a:r>
            <a:r>
              <a:rPr lang="en-GB" sz="2000" i="1" dirty="0" err="1" smtClean="0">
                <a:solidFill>
                  <a:srgbClr val="000000"/>
                </a:solidFill>
              </a:rPr>
              <a:t>Z</a:t>
            </a:r>
            <a:r>
              <a:rPr lang="en-GB" sz="2000" i="1" baseline="-25000" dirty="0" err="1" smtClean="0">
                <a:solidFill>
                  <a:srgbClr val="000000"/>
                </a:solidFill>
              </a:rPr>
              <a:t>i</a:t>
            </a:r>
            <a:r>
              <a:rPr lang="en-GB" sz="2000" i="1" baseline="-25000" dirty="0" smtClean="0">
                <a:solidFill>
                  <a:srgbClr val="000000"/>
                </a:solidFill>
              </a:rPr>
              <a:t> </a:t>
            </a:r>
            <a:r>
              <a:rPr lang="en-GB" sz="2000" i="1" dirty="0" smtClean="0">
                <a:solidFill>
                  <a:srgbClr val="000000"/>
                </a:solidFill>
              </a:rPr>
              <a:t>))*</a:t>
            </a:r>
            <a:r>
              <a:rPr lang="en-GB" sz="2000" i="1" dirty="0">
                <a:solidFill>
                  <a:srgbClr val="000000"/>
                </a:solidFill>
              </a:rPr>
              <a:t>∏</a:t>
            </a:r>
            <a:r>
              <a:rPr lang="en-GB" sz="2000" i="1" baseline="-25000" dirty="0">
                <a:solidFill>
                  <a:srgbClr val="000000"/>
                </a:solidFill>
              </a:rPr>
              <a:t>j </a:t>
            </a:r>
            <a:r>
              <a:rPr lang="en-GB" sz="2000" i="1" dirty="0" smtClean="0">
                <a:solidFill>
                  <a:srgbClr val="000000"/>
                </a:solidFill>
              </a:rPr>
              <a:t>P(</a:t>
            </a:r>
            <a:r>
              <a:rPr lang="en-GB" sz="2000" i="1" dirty="0" err="1" smtClean="0">
                <a:solidFill>
                  <a:srgbClr val="000000"/>
                </a:solidFill>
              </a:rPr>
              <a:t>e</a:t>
            </a:r>
            <a:r>
              <a:rPr lang="en-GB" sz="2000" i="1" baseline="-25000" dirty="0" err="1" smtClean="0">
                <a:solidFill>
                  <a:srgbClr val="000000"/>
                </a:solidFill>
              </a:rPr>
              <a:t>j</a:t>
            </a:r>
            <a:r>
              <a:rPr lang="en-GB" sz="2000" i="1" baseline="-25000" dirty="0" smtClean="0">
                <a:solidFill>
                  <a:srgbClr val="000000"/>
                </a:solidFill>
              </a:rPr>
              <a:t> </a:t>
            </a:r>
            <a:r>
              <a:rPr lang="en-GB" sz="2000" i="1" dirty="0" smtClean="0">
                <a:solidFill>
                  <a:srgbClr val="000000"/>
                </a:solidFill>
              </a:rPr>
              <a:t>|parent(</a:t>
            </a:r>
            <a:r>
              <a:rPr lang="en-GB" sz="2000" i="1" dirty="0" err="1" smtClean="0">
                <a:solidFill>
                  <a:srgbClr val="000000"/>
                </a:solidFill>
              </a:rPr>
              <a:t>E</a:t>
            </a:r>
            <a:r>
              <a:rPr lang="en-GB" sz="2000" i="1" baseline="-25000" dirty="0" err="1" smtClean="0">
                <a:solidFill>
                  <a:srgbClr val="000000"/>
                </a:solidFill>
              </a:rPr>
              <a:t>j</a:t>
            </a:r>
            <a:r>
              <a:rPr lang="en-GB" sz="2000" i="1" baseline="-25000" dirty="0" smtClean="0">
                <a:solidFill>
                  <a:srgbClr val="000000"/>
                </a:solidFill>
              </a:rPr>
              <a:t> </a:t>
            </a:r>
            <a:r>
              <a:rPr lang="en-GB" sz="2000" i="1" dirty="0" smtClean="0">
                <a:solidFill>
                  <a:srgbClr val="000000"/>
                </a:solidFill>
              </a:rPr>
              <a:t>)) </a:t>
            </a:r>
            <a:r>
              <a:rPr lang="en-GB" sz="2000" i="1" dirty="0">
                <a:solidFill>
                  <a:srgbClr val="000000"/>
                </a:solidFill>
              </a:rPr>
              <a:t>= P(</a:t>
            </a:r>
            <a:r>
              <a:rPr lang="en-GB" sz="2000" b="1" i="1" dirty="0">
                <a:solidFill>
                  <a:srgbClr val="000000"/>
                </a:solidFill>
              </a:rPr>
              <a:t>z</a:t>
            </a:r>
            <a:r>
              <a:rPr lang="en-GB" sz="2000" b="1" i="1" dirty="0" smtClean="0">
                <a:solidFill>
                  <a:srgbClr val="000000"/>
                </a:solidFill>
              </a:rPr>
              <a:t>, e</a:t>
            </a:r>
            <a:r>
              <a:rPr lang="en-GB" sz="2000" i="1" dirty="0">
                <a:solidFill>
                  <a:srgbClr val="000000"/>
                </a:solidFill>
              </a:rPr>
              <a:t>)    (2)</a:t>
            </a:r>
            <a:r>
              <a:rPr lang="ar-SA" sz="2000" i="1" dirty="0">
                <a:solidFill>
                  <a:srgbClr val="000000"/>
                </a:solidFill>
                <a:cs typeface="Times New Roman" pitchFamily="18" charset="0"/>
              </a:rPr>
              <a:t>‏</a:t>
            </a:r>
            <a:endParaRPr lang="en-GB" sz="2000" i="1" dirty="0">
              <a:solidFill>
                <a:srgbClr val="000000"/>
              </a:solidFill>
            </a:endParaRPr>
          </a:p>
          <a:p>
            <a:pPr marL="739775" lvl="1" indent="-282575">
              <a:lnSpc>
                <a:spcPct val="100000"/>
              </a:lnSpc>
              <a:spcBef>
                <a:spcPts val="150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dirty="0">
                <a:solidFill>
                  <a:srgbClr val="000000"/>
                </a:solidFill>
              </a:rPr>
              <a:t>By definition </a:t>
            </a:r>
            <a:r>
              <a:rPr lang="en-GB" sz="2000" dirty="0" smtClean="0">
                <a:solidFill>
                  <a:srgbClr val="000000"/>
                </a:solidFill>
              </a:rPr>
              <a:t>of	 </a:t>
            </a:r>
            <a:r>
              <a:rPr lang="en-GB" sz="2000" dirty="0">
                <a:solidFill>
                  <a:srgbClr val="000000"/>
                </a:solidFill>
              </a:rPr>
              <a:t>Bayesian networks, because the two products cover all the variables in the network</a:t>
            </a:r>
          </a:p>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But we still need to show that Likelihood weighting generates consistent estimates </a:t>
            </a:r>
            <a:r>
              <a:rPr lang="en-GB" i="1" dirty="0" smtClean="0">
                <a:solidFill>
                  <a:srgbClr val="000000"/>
                </a:solidFill>
              </a:rPr>
              <a:t>P</a:t>
            </a:r>
            <a:r>
              <a:rPr lang="en-GB" i="1" baseline="-25000" dirty="0" smtClean="0">
                <a:solidFill>
                  <a:srgbClr val="000000"/>
                </a:solidFill>
              </a:rPr>
              <a:t>e</a:t>
            </a:r>
            <a:r>
              <a:rPr lang="en-GB" i="1" dirty="0" smtClean="0">
                <a:solidFill>
                  <a:srgbClr val="000000"/>
                </a:solidFill>
              </a:rPr>
              <a:t> (</a:t>
            </a:r>
            <a:r>
              <a:rPr lang="en-GB" i="1" dirty="0" err="1">
                <a:solidFill>
                  <a:srgbClr val="000000"/>
                </a:solidFill>
              </a:rPr>
              <a:t>X|</a:t>
            </a:r>
            <a:r>
              <a:rPr lang="en-GB" b="1" i="1" dirty="0" err="1">
                <a:solidFill>
                  <a:srgbClr val="000000"/>
                </a:solidFill>
              </a:rPr>
              <a:t>e</a:t>
            </a:r>
            <a:r>
              <a:rPr lang="en-GB" i="1" dirty="0">
                <a:solidFill>
                  <a:srgbClr val="000000"/>
                </a:solidFill>
              </a:rPr>
              <a:t>)</a:t>
            </a:r>
            <a:r>
              <a:rPr lang="en-GB" dirty="0">
                <a:solidFill>
                  <a:srgbClr val="000000"/>
                </a:solidFill>
              </a:rPr>
              <a:t> for </a:t>
            </a:r>
            <a:r>
              <a:rPr lang="en-GB" i="1" dirty="0">
                <a:solidFill>
                  <a:srgbClr val="000000"/>
                </a:solidFill>
              </a:rPr>
              <a:t>P(</a:t>
            </a:r>
            <a:r>
              <a:rPr lang="en-GB" i="1" dirty="0" err="1">
                <a:solidFill>
                  <a:srgbClr val="000000"/>
                </a:solidFill>
              </a:rPr>
              <a:t>X|</a:t>
            </a:r>
            <a:r>
              <a:rPr lang="en-GB" b="1" i="1" dirty="0" err="1">
                <a:solidFill>
                  <a:srgbClr val="000000"/>
                </a:solidFill>
              </a:rPr>
              <a:t>e</a:t>
            </a:r>
            <a:r>
              <a:rPr lang="en-GB" i="1" dirty="0">
                <a:solidFill>
                  <a:srgbClr val="000000"/>
                </a:solidFill>
              </a:rPr>
              <a:t>)</a:t>
            </a:r>
            <a:r>
              <a:rPr lang="ar-SA" i="1" dirty="0">
                <a:solidFill>
                  <a:srgbClr val="000000"/>
                </a:solidFill>
                <a:cs typeface="Times New Roman" pitchFamily="18" charset="0"/>
              </a:rPr>
              <a:t>‏</a:t>
            </a:r>
            <a:endParaRPr lang="en-GB" i="1" dirty="0">
              <a:solidFill>
                <a:srgbClr val="000000"/>
              </a:solidFill>
            </a:endParaRPr>
          </a:p>
          <a:p>
            <a:pPr marL="739775" lvl="1" indent="-282575">
              <a:lnSpc>
                <a:spcPct val="100000"/>
              </a:lnSpc>
              <a:spcBef>
                <a:spcPts val="1350"/>
              </a:spcBef>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endParaRPr lang="en-GB" sz="1800" i="1" dirty="0">
              <a:solidFill>
                <a:srgbClr val="000000"/>
              </a:solidFill>
            </a:endParaRPr>
          </a:p>
          <a:p>
            <a:pPr marL="739775" lvl="1" indent="-282575">
              <a:lnSpc>
                <a:spcPct val="100000"/>
              </a:lnSpc>
              <a:spcBef>
                <a:spcPts val="1350"/>
              </a:spcBef>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endParaRPr lang="en-GB" sz="1800" i="1"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139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139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267">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926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9267">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39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304800" y="15240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How?</a:t>
            </a:r>
          </a:p>
        </p:txBody>
      </p:sp>
      <p:sp>
        <p:nvSpPr>
          <p:cNvPr id="141315" name="Rectangle 3"/>
          <p:cNvSpPr>
            <a:spLocks noChangeArrowheads="1"/>
          </p:cNvSpPr>
          <p:nvPr/>
        </p:nvSpPr>
        <p:spPr bwMode="auto">
          <a:xfrm>
            <a:off x="250825" y="476250"/>
            <a:ext cx="8458200" cy="1057275"/>
          </a:xfrm>
          <a:prstGeom prst="rect">
            <a:avLst/>
          </a:prstGeom>
          <a:noFill/>
          <a:ln w="9525">
            <a:noFill/>
            <a:round/>
            <a:headEnd/>
            <a:tailEnd/>
          </a:ln>
          <a:effectLst/>
        </p:spPr>
        <p:txBody>
          <a:bodyPr lIns="90000" tIns="46800" rIns="90000" bIns="46800"/>
          <a:lstStyle/>
          <a:p>
            <a:pPr marL="339725" indent="-339725">
              <a:lnSpc>
                <a:spcPct val="100000"/>
              </a:lnSpc>
              <a:spcBef>
                <a:spcPts val="1500"/>
              </a:spcBef>
              <a:buFont typeface="Wingdings" pitchFamily="2" charset="2"/>
              <a:buNone/>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endParaRPr lang="en-GB" sz="2000" dirty="0">
              <a:solidFill>
                <a:srgbClr val="000000"/>
              </a:solidFill>
            </a:endParaRPr>
          </a:p>
          <a:p>
            <a:pPr marL="339725" indent="-339725">
              <a:lnSpc>
                <a:spcPct val="100000"/>
              </a:lnSpc>
              <a:spcBef>
                <a:spcPts val="1500"/>
              </a:spcBef>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i="1" dirty="0" smtClean="0">
                <a:solidFill>
                  <a:srgbClr val="000000"/>
                </a:solidFill>
              </a:rPr>
              <a:t>LW </a:t>
            </a:r>
            <a:r>
              <a:rPr lang="en-GB" dirty="0" smtClean="0">
                <a:solidFill>
                  <a:srgbClr val="000000"/>
                </a:solidFill>
              </a:rPr>
              <a:t>generates </a:t>
            </a:r>
            <a:r>
              <a:rPr lang="en-GB" dirty="0">
                <a:solidFill>
                  <a:srgbClr val="000000"/>
                </a:solidFill>
              </a:rPr>
              <a:t>consistent estimates </a:t>
            </a:r>
            <a:r>
              <a:rPr lang="en-GB" i="1" dirty="0" smtClean="0">
                <a:solidFill>
                  <a:srgbClr val="000000"/>
                </a:solidFill>
              </a:rPr>
              <a:t>P</a:t>
            </a:r>
            <a:r>
              <a:rPr lang="en-GB" i="1" baseline="-25000" dirty="0" smtClean="0">
                <a:solidFill>
                  <a:srgbClr val="000000"/>
                </a:solidFill>
              </a:rPr>
              <a:t>e</a:t>
            </a:r>
            <a:r>
              <a:rPr lang="en-GB" i="1" dirty="0" smtClean="0">
                <a:solidFill>
                  <a:srgbClr val="000000"/>
                </a:solidFill>
              </a:rPr>
              <a:t>(</a:t>
            </a:r>
            <a:r>
              <a:rPr lang="en-GB" i="1" dirty="0" err="1" smtClean="0">
                <a:solidFill>
                  <a:srgbClr val="000000"/>
                </a:solidFill>
              </a:rPr>
              <a:t>X|</a:t>
            </a:r>
            <a:r>
              <a:rPr lang="en-GB" b="1" i="1" dirty="0" err="1" smtClean="0">
                <a:solidFill>
                  <a:srgbClr val="000000"/>
                </a:solidFill>
              </a:rPr>
              <a:t>e</a:t>
            </a:r>
            <a:r>
              <a:rPr lang="en-GB" i="1" dirty="0">
                <a:solidFill>
                  <a:srgbClr val="000000"/>
                </a:solidFill>
              </a:rPr>
              <a:t>)</a:t>
            </a:r>
            <a:r>
              <a:rPr lang="en-GB" dirty="0">
                <a:solidFill>
                  <a:srgbClr val="000000"/>
                </a:solidFill>
              </a:rPr>
              <a:t> for </a:t>
            </a:r>
            <a:r>
              <a:rPr lang="en-GB" i="1" dirty="0">
                <a:solidFill>
                  <a:srgbClr val="000000"/>
                </a:solidFill>
              </a:rPr>
              <a:t>P(</a:t>
            </a:r>
            <a:r>
              <a:rPr lang="en-GB" i="1" dirty="0" err="1">
                <a:solidFill>
                  <a:srgbClr val="000000"/>
                </a:solidFill>
              </a:rPr>
              <a:t>X|</a:t>
            </a:r>
            <a:r>
              <a:rPr lang="en-GB" b="1" i="1" dirty="0" err="1">
                <a:solidFill>
                  <a:srgbClr val="000000"/>
                </a:solidFill>
              </a:rPr>
              <a:t>e</a:t>
            </a:r>
            <a:r>
              <a:rPr lang="en-GB" i="1" dirty="0">
                <a:solidFill>
                  <a:srgbClr val="000000"/>
                </a:solidFill>
              </a:rPr>
              <a:t>)</a:t>
            </a:r>
            <a:r>
              <a:rPr lang="ar-SA" i="1" dirty="0" smtClean="0">
                <a:solidFill>
                  <a:srgbClr val="000000"/>
                </a:solidFill>
                <a:cs typeface="Times New Roman" pitchFamily="18" charset="0"/>
              </a:rPr>
              <a:t>‏</a:t>
            </a:r>
            <a:endParaRPr lang="en-GB" i="1" dirty="0" smtClean="0">
              <a:solidFill>
                <a:srgbClr val="000000"/>
              </a:solidFill>
            </a:endParaRPr>
          </a:p>
          <a:p>
            <a:pPr marL="339725" indent="-339725">
              <a:lnSpc>
                <a:spcPct val="100000"/>
              </a:lnSpc>
              <a:spcBef>
                <a:spcPts val="1500"/>
              </a:spcBef>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endParaRPr lang="en-GB" sz="2000" i="1" dirty="0">
              <a:solidFill>
                <a:srgbClr val="000000"/>
              </a:solidFill>
            </a:endParaRPr>
          </a:p>
          <a:p>
            <a:pPr marL="282575" indent="-282575">
              <a:lnSpc>
                <a:spcPct val="100000"/>
              </a:lnSpc>
              <a:spcBef>
                <a:spcPts val="1350"/>
              </a:spcBef>
              <a:buFont typeface="Wingdings" pitchFamily="2" charset="2"/>
              <a:buChar char="Ø"/>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i="1" dirty="0" smtClean="0">
                <a:solidFill>
                  <a:srgbClr val="000000"/>
                </a:solidFill>
              </a:rPr>
              <a:t>P</a:t>
            </a:r>
            <a:r>
              <a:rPr lang="en-GB" i="1" baseline="-25000" dirty="0" smtClean="0">
                <a:solidFill>
                  <a:srgbClr val="000000"/>
                </a:solidFill>
              </a:rPr>
              <a:t>e</a:t>
            </a:r>
            <a:r>
              <a:rPr lang="en-GB" i="1" dirty="0" smtClean="0">
                <a:solidFill>
                  <a:srgbClr val="000000"/>
                </a:solidFill>
              </a:rPr>
              <a:t>(</a:t>
            </a:r>
            <a:r>
              <a:rPr lang="en-GB" i="1" dirty="0" err="1" smtClean="0">
                <a:solidFill>
                  <a:srgbClr val="000000"/>
                </a:solidFill>
              </a:rPr>
              <a:t>x|</a:t>
            </a:r>
            <a:r>
              <a:rPr lang="en-GB" b="1" i="1" dirty="0" err="1" smtClean="0">
                <a:solidFill>
                  <a:srgbClr val="000000"/>
                </a:solidFill>
              </a:rPr>
              <a:t>e</a:t>
            </a:r>
            <a:r>
              <a:rPr lang="en-GB" i="1" dirty="0">
                <a:solidFill>
                  <a:srgbClr val="000000"/>
                </a:solidFill>
              </a:rPr>
              <a:t>) = </a:t>
            </a:r>
            <a:r>
              <a:rPr lang="en-GB" i="1" dirty="0">
                <a:solidFill>
                  <a:srgbClr val="000000"/>
                </a:solidFill>
                <a:cs typeface="Times New Roman" pitchFamily="18" charset="0"/>
              </a:rPr>
              <a:t>α∑</a:t>
            </a:r>
            <a:r>
              <a:rPr lang="en-GB" b="1" baseline="-25000" dirty="0">
                <a:solidFill>
                  <a:srgbClr val="000000"/>
                </a:solidFill>
                <a:cs typeface="Times New Roman" pitchFamily="18" charset="0"/>
              </a:rPr>
              <a:t>y</a:t>
            </a:r>
            <a:r>
              <a:rPr lang="en-GB" i="1" dirty="0">
                <a:solidFill>
                  <a:srgbClr val="000000"/>
                </a:solidFill>
              </a:rPr>
              <a:t>N</a:t>
            </a:r>
            <a:r>
              <a:rPr lang="en-GB" i="1" baseline="-25000" dirty="0">
                <a:solidFill>
                  <a:srgbClr val="000000"/>
                </a:solidFill>
              </a:rPr>
              <a:t>WS</a:t>
            </a:r>
            <a:r>
              <a:rPr lang="en-GB" i="1" dirty="0">
                <a:solidFill>
                  <a:srgbClr val="000000"/>
                </a:solidFill>
              </a:rPr>
              <a:t> (</a:t>
            </a:r>
            <a:r>
              <a:rPr lang="en-GB" i="1" dirty="0" err="1">
                <a:solidFill>
                  <a:srgbClr val="000000"/>
                </a:solidFill>
              </a:rPr>
              <a:t>x,</a:t>
            </a:r>
            <a:r>
              <a:rPr lang="en-GB" b="1" i="1" dirty="0" err="1">
                <a:solidFill>
                  <a:srgbClr val="000000"/>
                </a:solidFill>
              </a:rPr>
              <a:t>y,e</a:t>
            </a:r>
            <a:r>
              <a:rPr lang="en-GB" i="1" dirty="0">
                <a:solidFill>
                  <a:srgbClr val="000000"/>
                </a:solidFill>
              </a:rPr>
              <a:t>)w(</a:t>
            </a:r>
            <a:r>
              <a:rPr lang="en-GB" i="1" dirty="0" err="1">
                <a:solidFill>
                  <a:srgbClr val="000000"/>
                </a:solidFill>
              </a:rPr>
              <a:t>x,</a:t>
            </a:r>
            <a:r>
              <a:rPr lang="en-GB" b="1" i="1" dirty="0" err="1">
                <a:solidFill>
                  <a:srgbClr val="000000"/>
                </a:solidFill>
              </a:rPr>
              <a:t>y,e</a:t>
            </a:r>
            <a:r>
              <a:rPr lang="en-GB" i="1" dirty="0">
                <a:solidFill>
                  <a:srgbClr val="000000"/>
                </a:solidFill>
              </a:rPr>
              <a:t>) </a:t>
            </a:r>
          </a:p>
          <a:p>
            <a:pPr marL="685800" lvl="1" indent="-228600">
              <a:lnSpc>
                <a:spcPct val="100000"/>
              </a:lnSpc>
              <a:spcBef>
                <a:spcPts val="1350"/>
              </a:spcBef>
              <a:buFont typeface="Arial" pitchFamily="34"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dirty="0" smtClean="0">
                <a:solidFill>
                  <a:srgbClr val="000000"/>
                </a:solidFill>
              </a:rPr>
              <a:t>from</a:t>
            </a:r>
            <a:r>
              <a:rPr lang="en-GB" sz="2000" i="1" dirty="0" smtClean="0">
                <a:solidFill>
                  <a:srgbClr val="000000"/>
                </a:solidFill>
              </a:rPr>
              <a:t> </a:t>
            </a:r>
            <a:r>
              <a:rPr lang="en-GB" sz="2000" i="1" dirty="0" err="1">
                <a:solidFill>
                  <a:srgbClr val="000000"/>
                </a:solidFill>
              </a:rPr>
              <a:t>Likelyhood</a:t>
            </a:r>
            <a:r>
              <a:rPr lang="en-GB" sz="2000" i="1" dirty="0">
                <a:solidFill>
                  <a:srgbClr val="000000"/>
                </a:solidFill>
              </a:rPr>
              <a:t>-Weighting, </a:t>
            </a:r>
            <a:r>
              <a:rPr lang="en-GB" sz="2000" dirty="0">
                <a:solidFill>
                  <a:srgbClr val="000000"/>
                </a:solidFill>
              </a:rPr>
              <a:t>where</a:t>
            </a:r>
            <a:r>
              <a:rPr lang="en-GB" sz="2000" i="1" dirty="0">
                <a:solidFill>
                  <a:srgbClr val="000000"/>
                </a:solidFill>
              </a:rPr>
              <a:t> </a:t>
            </a:r>
            <a:r>
              <a:rPr lang="en-GB" sz="2000" i="1" dirty="0">
                <a:solidFill>
                  <a:srgbClr val="000000"/>
                </a:solidFill>
                <a:cs typeface="Times New Roman" pitchFamily="18" charset="0"/>
              </a:rPr>
              <a:t>α </a:t>
            </a:r>
            <a:r>
              <a:rPr lang="en-GB" sz="2000" dirty="0">
                <a:solidFill>
                  <a:srgbClr val="000000"/>
                </a:solidFill>
                <a:cs typeface="Times New Roman" pitchFamily="18" charset="0"/>
              </a:rPr>
              <a:t>is the normalization constant needed to make the numbers in the returned vector sum to 1</a:t>
            </a:r>
            <a:r>
              <a:rPr lang="en-GB" sz="2000" dirty="0">
                <a:solidFill>
                  <a:srgbClr val="000000"/>
                </a:solidFill>
              </a:rPr>
              <a:t>)</a:t>
            </a:r>
            <a:r>
              <a:rPr lang="ar-SA" sz="2000" dirty="0">
                <a:solidFill>
                  <a:srgbClr val="000000"/>
                </a:solidFill>
                <a:cs typeface="Times New Roman" pitchFamily="18" charset="0"/>
              </a:rPr>
              <a:t>‏</a:t>
            </a:r>
            <a:endParaRPr lang="en-GB" sz="2000" dirty="0">
              <a:solidFill>
                <a:srgbClr val="000000"/>
              </a:solidFill>
            </a:endParaRPr>
          </a:p>
          <a:p>
            <a:pPr marL="282575" indent="-282575">
              <a:lnSpc>
                <a:spcPct val="100000"/>
              </a:lnSpc>
              <a:spcBef>
                <a:spcPts val="1350"/>
              </a:spcBef>
              <a:buFont typeface="Wingdings" pitchFamily="2" charset="2"/>
              <a:buChar char="Ø"/>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i="1" dirty="0" smtClean="0">
                <a:solidFill>
                  <a:srgbClr val="000000"/>
                </a:solidFill>
                <a:cs typeface="Times New Roman" pitchFamily="18" charset="0"/>
              </a:rPr>
              <a:t>α∑</a:t>
            </a:r>
            <a:r>
              <a:rPr lang="en-GB" b="1" baseline="-25000" dirty="0" smtClean="0">
                <a:solidFill>
                  <a:srgbClr val="000000"/>
                </a:solidFill>
                <a:cs typeface="Times New Roman" pitchFamily="18" charset="0"/>
              </a:rPr>
              <a:t>y</a:t>
            </a:r>
            <a:r>
              <a:rPr lang="en-GB" i="1" dirty="0" smtClean="0">
                <a:solidFill>
                  <a:srgbClr val="000000"/>
                </a:solidFill>
              </a:rPr>
              <a:t>N</a:t>
            </a:r>
            <a:r>
              <a:rPr lang="en-GB" i="1" baseline="-25000" dirty="0" smtClean="0">
                <a:solidFill>
                  <a:srgbClr val="000000"/>
                </a:solidFill>
              </a:rPr>
              <a:t>WS</a:t>
            </a:r>
            <a:r>
              <a:rPr lang="en-GB" i="1" dirty="0" smtClean="0">
                <a:solidFill>
                  <a:srgbClr val="000000"/>
                </a:solidFill>
              </a:rPr>
              <a:t> </a:t>
            </a:r>
            <a:r>
              <a:rPr lang="en-GB" i="1" dirty="0">
                <a:solidFill>
                  <a:srgbClr val="000000"/>
                </a:solidFill>
              </a:rPr>
              <a:t>(</a:t>
            </a:r>
            <a:r>
              <a:rPr lang="en-GB" i="1" dirty="0" err="1">
                <a:solidFill>
                  <a:srgbClr val="000000"/>
                </a:solidFill>
              </a:rPr>
              <a:t>x,</a:t>
            </a:r>
            <a:r>
              <a:rPr lang="en-GB" b="1" i="1" dirty="0" err="1">
                <a:solidFill>
                  <a:srgbClr val="000000"/>
                </a:solidFill>
              </a:rPr>
              <a:t>y,e</a:t>
            </a:r>
            <a:r>
              <a:rPr lang="en-GB" i="1" dirty="0">
                <a:solidFill>
                  <a:srgbClr val="000000"/>
                </a:solidFill>
              </a:rPr>
              <a:t>)w(</a:t>
            </a:r>
            <a:r>
              <a:rPr lang="en-GB" i="1" dirty="0" err="1">
                <a:solidFill>
                  <a:srgbClr val="000000"/>
                </a:solidFill>
              </a:rPr>
              <a:t>x,</a:t>
            </a:r>
            <a:r>
              <a:rPr lang="en-GB" b="1" i="1" dirty="0" err="1">
                <a:solidFill>
                  <a:srgbClr val="000000"/>
                </a:solidFill>
              </a:rPr>
              <a:t>y,e</a:t>
            </a:r>
            <a:r>
              <a:rPr lang="en-GB" i="1" dirty="0">
                <a:solidFill>
                  <a:srgbClr val="000000"/>
                </a:solidFill>
              </a:rPr>
              <a:t>) </a:t>
            </a:r>
            <a:r>
              <a:rPr lang="en-GB" i="1" dirty="0">
                <a:solidFill>
                  <a:srgbClr val="000000"/>
                </a:solidFill>
                <a:cs typeface="Times New Roman" pitchFamily="18" charset="0"/>
              </a:rPr>
              <a:t>~ α’ ∑</a:t>
            </a:r>
            <a:r>
              <a:rPr lang="en-GB" b="1" baseline="-25000" dirty="0" err="1">
                <a:solidFill>
                  <a:srgbClr val="000000"/>
                </a:solidFill>
                <a:cs typeface="Times New Roman" pitchFamily="18" charset="0"/>
              </a:rPr>
              <a:t>y</a:t>
            </a:r>
            <a:r>
              <a:rPr lang="en-GB" i="1" dirty="0" err="1">
                <a:solidFill>
                  <a:srgbClr val="000000"/>
                </a:solidFill>
              </a:rPr>
              <a:t>S</a:t>
            </a:r>
            <a:r>
              <a:rPr lang="en-GB" i="1" baseline="-25000" dirty="0" err="1">
                <a:solidFill>
                  <a:srgbClr val="000000"/>
                </a:solidFill>
              </a:rPr>
              <a:t>WS</a:t>
            </a:r>
            <a:r>
              <a:rPr lang="en-GB" i="1" dirty="0">
                <a:solidFill>
                  <a:srgbClr val="000000"/>
                </a:solidFill>
              </a:rPr>
              <a:t> (</a:t>
            </a:r>
            <a:r>
              <a:rPr lang="en-GB" i="1" dirty="0" err="1">
                <a:solidFill>
                  <a:srgbClr val="000000"/>
                </a:solidFill>
              </a:rPr>
              <a:t>x,</a:t>
            </a:r>
            <a:r>
              <a:rPr lang="en-GB" b="1" i="1" dirty="0" err="1">
                <a:solidFill>
                  <a:srgbClr val="000000"/>
                </a:solidFill>
              </a:rPr>
              <a:t>y,e</a:t>
            </a:r>
            <a:r>
              <a:rPr lang="en-GB" i="1" dirty="0">
                <a:solidFill>
                  <a:srgbClr val="000000"/>
                </a:solidFill>
              </a:rPr>
              <a:t>)w(</a:t>
            </a:r>
            <a:r>
              <a:rPr lang="en-GB" i="1" dirty="0" err="1">
                <a:solidFill>
                  <a:srgbClr val="000000"/>
                </a:solidFill>
              </a:rPr>
              <a:t>x,</a:t>
            </a:r>
            <a:r>
              <a:rPr lang="en-GB" b="1" i="1" dirty="0" err="1">
                <a:solidFill>
                  <a:srgbClr val="000000"/>
                </a:solidFill>
              </a:rPr>
              <a:t>y,e</a:t>
            </a:r>
            <a:r>
              <a:rPr lang="en-GB" i="1" dirty="0">
                <a:solidFill>
                  <a:srgbClr val="000000"/>
                </a:solidFill>
              </a:rPr>
              <a:t>)    </a:t>
            </a:r>
            <a:r>
              <a:rPr lang="en-GB" dirty="0">
                <a:solidFill>
                  <a:srgbClr val="000000"/>
                </a:solidFill>
              </a:rPr>
              <a:t>for large</a:t>
            </a:r>
            <a:r>
              <a:rPr lang="en-GB" i="1" dirty="0">
                <a:solidFill>
                  <a:srgbClr val="000000"/>
                </a:solidFill>
              </a:rPr>
              <a:t> N</a:t>
            </a:r>
          </a:p>
          <a:p>
            <a:pPr marL="685800" lvl="1" indent="-228600">
              <a:lnSpc>
                <a:spcPct val="100000"/>
              </a:lnSpc>
              <a:spcBef>
                <a:spcPts val="1350"/>
              </a:spcBef>
              <a:buFont typeface="Arial" pitchFamily="34"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dirty="0">
                <a:solidFill>
                  <a:srgbClr val="000000"/>
                </a:solidFill>
              </a:rPr>
              <a:t>That is, for large N, the </a:t>
            </a:r>
            <a:r>
              <a:rPr lang="en-GB" sz="2000" dirty="0" smtClean="0">
                <a:solidFill>
                  <a:srgbClr val="CC0099"/>
                </a:solidFill>
              </a:rPr>
              <a:t>frequency</a:t>
            </a:r>
            <a:r>
              <a:rPr lang="en-GB" sz="2000" dirty="0" smtClean="0">
                <a:solidFill>
                  <a:srgbClr val="000000"/>
                </a:solidFill>
              </a:rPr>
              <a:t> of </a:t>
            </a:r>
            <a:r>
              <a:rPr lang="en-GB" sz="2000" dirty="0">
                <a:solidFill>
                  <a:srgbClr val="000000"/>
                </a:solidFill>
              </a:rPr>
              <a:t>samples with values </a:t>
            </a:r>
            <a:r>
              <a:rPr lang="en-GB" sz="2000" i="1" dirty="0">
                <a:solidFill>
                  <a:srgbClr val="000000"/>
                </a:solidFill>
              </a:rPr>
              <a:t>(</a:t>
            </a:r>
            <a:r>
              <a:rPr lang="en-GB" sz="2000" i="1" dirty="0" err="1">
                <a:solidFill>
                  <a:srgbClr val="000000"/>
                </a:solidFill>
              </a:rPr>
              <a:t>x,</a:t>
            </a:r>
            <a:r>
              <a:rPr lang="en-GB" sz="2000" b="1" i="1" dirty="0" err="1">
                <a:solidFill>
                  <a:srgbClr val="000000"/>
                </a:solidFill>
              </a:rPr>
              <a:t>y,e</a:t>
            </a:r>
            <a:r>
              <a:rPr lang="en-GB" sz="2000" i="1" dirty="0">
                <a:solidFill>
                  <a:srgbClr val="000000"/>
                </a:solidFill>
              </a:rPr>
              <a:t>) </a:t>
            </a:r>
            <a:r>
              <a:rPr lang="en-GB" sz="2000" dirty="0">
                <a:solidFill>
                  <a:srgbClr val="000000"/>
                </a:solidFill>
              </a:rPr>
              <a:t>reaches the sampling probability for that event S</a:t>
            </a:r>
            <a:r>
              <a:rPr lang="en-GB" sz="2000" baseline="-25000" dirty="0">
                <a:solidFill>
                  <a:srgbClr val="000000"/>
                </a:solidFill>
              </a:rPr>
              <a:t>WS</a:t>
            </a:r>
            <a:r>
              <a:rPr lang="en-GB" sz="2000" dirty="0">
                <a:solidFill>
                  <a:srgbClr val="000000"/>
                </a:solidFill>
              </a:rPr>
              <a:t> (</a:t>
            </a:r>
            <a:r>
              <a:rPr lang="en-GB" sz="2000" dirty="0" err="1">
                <a:solidFill>
                  <a:srgbClr val="000000"/>
                </a:solidFill>
              </a:rPr>
              <a:t>x,</a:t>
            </a:r>
            <a:r>
              <a:rPr lang="en-GB" sz="2000" b="1" dirty="0" err="1">
                <a:solidFill>
                  <a:srgbClr val="000000"/>
                </a:solidFill>
              </a:rPr>
              <a:t>y,e</a:t>
            </a:r>
            <a:r>
              <a:rPr lang="en-GB" sz="2000" dirty="0">
                <a:solidFill>
                  <a:srgbClr val="000000"/>
                </a:solidFill>
              </a:rPr>
              <a:t>)</a:t>
            </a:r>
            <a:r>
              <a:rPr lang="ar-SA" sz="2000" dirty="0">
                <a:solidFill>
                  <a:srgbClr val="000000"/>
                </a:solidFill>
                <a:cs typeface="Times New Roman" pitchFamily="18" charset="0"/>
              </a:rPr>
              <a:t>‏</a:t>
            </a:r>
            <a:endParaRPr lang="en-GB" sz="2000" dirty="0">
              <a:solidFill>
                <a:srgbClr val="000000"/>
              </a:solidFill>
            </a:endParaRPr>
          </a:p>
          <a:p>
            <a:pPr marL="282575" indent="-282575">
              <a:lnSpc>
                <a:spcPct val="100000"/>
              </a:lnSpc>
              <a:spcBef>
                <a:spcPts val="1350"/>
              </a:spcBef>
              <a:buFont typeface="Wingdings" pitchFamily="2" charset="2"/>
              <a:buChar char="Ø"/>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i="1" dirty="0">
                <a:solidFill>
                  <a:srgbClr val="000000"/>
                </a:solidFill>
                <a:cs typeface="Times New Roman" pitchFamily="18" charset="0"/>
              </a:rPr>
              <a:t>α’ ∑</a:t>
            </a:r>
            <a:r>
              <a:rPr lang="en-GB" b="1" baseline="-25000" dirty="0" err="1">
                <a:solidFill>
                  <a:srgbClr val="000000"/>
                </a:solidFill>
                <a:cs typeface="Times New Roman" pitchFamily="18" charset="0"/>
              </a:rPr>
              <a:t>y</a:t>
            </a:r>
            <a:r>
              <a:rPr lang="en-GB" i="1" dirty="0" err="1">
                <a:solidFill>
                  <a:srgbClr val="000000"/>
                </a:solidFill>
              </a:rPr>
              <a:t>S</a:t>
            </a:r>
            <a:r>
              <a:rPr lang="en-GB" i="1" baseline="-25000" dirty="0" err="1">
                <a:solidFill>
                  <a:srgbClr val="000000"/>
                </a:solidFill>
              </a:rPr>
              <a:t>WS</a:t>
            </a:r>
            <a:r>
              <a:rPr lang="en-GB" i="1" dirty="0">
                <a:solidFill>
                  <a:srgbClr val="000000"/>
                </a:solidFill>
              </a:rPr>
              <a:t> (</a:t>
            </a:r>
            <a:r>
              <a:rPr lang="en-GB" i="1" dirty="0" err="1">
                <a:solidFill>
                  <a:srgbClr val="000000"/>
                </a:solidFill>
              </a:rPr>
              <a:t>x,</a:t>
            </a:r>
            <a:r>
              <a:rPr lang="en-GB" b="1" i="1" dirty="0" err="1">
                <a:solidFill>
                  <a:srgbClr val="000000"/>
                </a:solidFill>
              </a:rPr>
              <a:t>y,e</a:t>
            </a:r>
            <a:r>
              <a:rPr lang="en-GB" i="1" dirty="0">
                <a:solidFill>
                  <a:srgbClr val="000000"/>
                </a:solidFill>
              </a:rPr>
              <a:t>)w(</a:t>
            </a:r>
            <a:r>
              <a:rPr lang="en-GB" i="1" dirty="0" err="1">
                <a:solidFill>
                  <a:srgbClr val="000000"/>
                </a:solidFill>
              </a:rPr>
              <a:t>x,</a:t>
            </a:r>
            <a:r>
              <a:rPr lang="en-GB" b="1" i="1" dirty="0" err="1">
                <a:solidFill>
                  <a:srgbClr val="000000"/>
                </a:solidFill>
              </a:rPr>
              <a:t>y,e</a:t>
            </a:r>
            <a:r>
              <a:rPr lang="en-GB" i="1" dirty="0">
                <a:solidFill>
                  <a:srgbClr val="000000"/>
                </a:solidFill>
              </a:rPr>
              <a:t>) = </a:t>
            </a:r>
            <a:r>
              <a:rPr lang="en-GB" i="1" dirty="0">
                <a:solidFill>
                  <a:srgbClr val="000000"/>
                </a:solidFill>
                <a:cs typeface="Times New Roman" pitchFamily="18" charset="0"/>
              </a:rPr>
              <a:t>α’ ∑</a:t>
            </a:r>
            <a:r>
              <a:rPr lang="en-GB" b="1" baseline="-25000" dirty="0" err="1">
                <a:solidFill>
                  <a:srgbClr val="000000"/>
                </a:solidFill>
                <a:cs typeface="Times New Roman" pitchFamily="18" charset="0"/>
              </a:rPr>
              <a:t>y</a:t>
            </a:r>
            <a:r>
              <a:rPr lang="en-GB" i="1" dirty="0" err="1">
                <a:solidFill>
                  <a:srgbClr val="000000"/>
                </a:solidFill>
              </a:rPr>
              <a:t>P</a:t>
            </a:r>
            <a:r>
              <a:rPr lang="en-GB" i="1" dirty="0">
                <a:solidFill>
                  <a:srgbClr val="000000"/>
                </a:solidFill>
              </a:rPr>
              <a:t>(</a:t>
            </a:r>
            <a:r>
              <a:rPr lang="en-GB" i="1" dirty="0" err="1">
                <a:solidFill>
                  <a:srgbClr val="000000"/>
                </a:solidFill>
              </a:rPr>
              <a:t>x,</a:t>
            </a:r>
            <a:r>
              <a:rPr lang="en-GB" b="1" i="1" dirty="0" err="1">
                <a:solidFill>
                  <a:srgbClr val="000000"/>
                </a:solidFill>
              </a:rPr>
              <a:t>y,e</a:t>
            </a:r>
            <a:r>
              <a:rPr lang="en-GB" i="1" dirty="0">
                <a:solidFill>
                  <a:srgbClr val="000000"/>
                </a:solidFill>
              </a:rPr>
              <a:t>)   </a:t>
            </a:r>
            <a:r>
              <a:rPr lang="en-GB" dirty="0">
                <a:solidFill>
                  <a:srgbClr val="000000"/>
                </a:solidFill>
              </a:rPr>
              <a:t>because of equation (2) in </a:t>
            </a:r>
            <a:r>
              <a:rPr lang="en-GB" dirty="0" smtClean="0">
                <a:solidFill>
                  <a:srgbClr val="000000"/>
                </a:solidFill>
              </a:rPr>
              <a:t>previous </a:t>
            </a:r>
            <a:r>
              <a:rPr lang="en-GB" dirty="0">
                <a:solidFill>
                  <a:srgbClr val="000000"/>
                </a:solidFill>
              </a:rPr>
              <a:t>slide</a:t>
            </a:r>
          </a:p>
          <a:p>
            <a:pPr marL="739775" lvl="1" indent="-282575">
              <a:lnSpc>
                <a:spcPct val="100000"/>
              </a:lnSpc>
              <a:spcBef>
                <a:spcPts val="1350"/>
              </a:spcBef>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 </a:t>
            </a:r>
            <a:r>
              <a:rPr lang="en-GB" i="1" dirty="0" smtClean="0">
                <a:solidFill>
                  <a:srgbClr val="000000"/>
                </a:solidFill>
              </a:rPr>
              <a:t>P</a:t>
            </a:r>
            <a:r>
              <a:rPr lang="en-GB" i="1" baseline="-25000" dirty="0" smtClean="0">
                <a:solidFill>
                  <a:srgbClr val="000000"/>
                </a:solidFill>
              </a:rPr>
              <a:t>e</a:t>
            </a:r>
            <a:r>
              <a:rPr lang="en-GB" i="1" dirty="0" smtClean="0">
                <a:solidFill>
                  <a:srgbClr val="000000"/>
                </a:solidFill>
              </a:rPr>
              <a:t>(</a:t>
            </a:r>
            <a:r>
              <a:rPr lang="en-GB" i="1" dirty="0" err="1" smtClean="0">
                <a:solidFill>
                  <a:srgbClr val="000000"/>
                </a:solidFill>
              </a:rPr>
              <a:t>x|</a:t>
            </a:r>
            <a:r>
              <a:rPr lang="en-GB" b="1" i="1" dirty="0" err="1" smtClean="0">
                <a:solidFill>
                  <a:srgbClr val="000000"/>
                </a:solidFill>
              </a:rPr>
              <a:t>e</a:t>
            </a:r>
            <a:r>
              <a:rPr lang="en-GB" i="1" dirty="0" smtClean="0">
                <a:solidFill>
                  <a:srgbClr val="000000"/>
                </a:solidFill>
              </a:rPr>
              <a:t>) </a:t>
            </a:r>
            <a:r>
              <a:rPr lang="en-GB" i="1" dirty="0" smtClean="0">
                <a:solidFill>
                  <a:srgbClr val="000000"/>
                </a:solidFill>
                <a:cs typeface="Times New Roman" pitchFamily="18" charset="0"/>
              </a:rPr>
              <a:t>~</a:t>
            </a:r>
            <a:r>
              <a:rPr lang="en-GB" dirty="0" smtClean="0">
                <a:solidFill>
                  <a:srgbClr val="000000"/>
                </a:solidFill>
              </a:rPr>
              <a:t> </a:t>
            </a:r>
            <a:r>
              <a:rPr lang="en-GB" i="1" dirty="0">
                <a:solidFill>
                  <a:srgbClr val="000000"/>
                </a:solidFill>
                <a:cs typeface="Times New Roman" pitchFamily="18" charset="0"/>
              </a:rPr>
              <a:t>α’ </a:t>
            </a:r>
            <a:r>
              <a:rPr lang="en-GB" i="1" dirty="0">
                <a:solidFill>
                  <a:srgbClr val="000000"/>
                </a:solidFill>
              </a:rPr>
              <a:t>P(</a:t>
            </a:r>
            <a:r>
              <a:rPr lang="en-GB" i="1" dirty="0" err="1">
                <a:solidFill>
                  <a:srgbClr val="000000"/>
                </a:solidFill>
              </a:rPr>
              <a:t>x,</a:t>
            </a:r>
            <a:r>
              <a:rPr lang="en-GB" b="1" i="1" dirty="0" err="1">
                <a:solidFill>
                  <a:srgbClr val="000000"/>
                </a:solidFill>
              </a:rPr>
              <a:t>e</a:t>
            </a:r>
            <a:r>
              <a:rPr lang="en-GB" i="1" dirty="0">
                <a:solidFill>
                  <a:srgbClr val="000000"/>
                </a:solidFill>
              </a:rPr>
              <a:t>) = P(</a:t>
            </a:r>
            <a:r>
              <a:rPr lang="en-GB" i="1" dirty="0" err="1">
                <a:solidFill>
                  <a:srgbClr val="000000"/>
                </a:solidFill>
              </a:rPr>
              <a:t>x|</a:t>
            </a:r>
            <a:r>
              <a:rPr lang="en-GB" b="1" i="1" dirty="0" err="1">
                <a:solidFill>
                  <a:srgbClr val="000000"/>
                </a:solidFill>
              </a:rPr>
              <a:t>e</a:t>
            </a:r>
            <a:r>
              <a:rPr lang="en-GB" i="1" dirty="0">
                <a:solidFill>
                  <a:srgbClr val="000000"/>
                </a:solidFill>
              </a:rPr>
              <a:t>) </a:t>
            </a:r>
          </a:p>
          <a:p>
            <a:pPr marL="739775" lvl="1" indent="-282575">
              <a:lnSpc>
                <a:spcPct val="100000"/>
              </a:lnSpc>
              <a:spcBef>
                <a:spcPts val="1350"/>
              </a:spcBef>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endParaRPr lang="en-GB" sz="1800" i="1" dirty="0">
              <a:solidFill>
                <a:srgbClr val="000000"/>
              </a:solidFill>
            </a:endParaRPr>
          </a:p>
        </p:txBody>
      </p:sp>
      <p:graphicFrame>
        <p:nvGraphicFramePr>
          <p:cNvPr id="4" name="Object 3"/>
          <p:cNvGraphicFramePr>
            <a:graphicFrameLocks noChangeAspect="1"/>
          </p:cNvGraphicFramePr>
          <p:nvPr/>
        </p:nvGraphicFramePr>
        <p:xfrm>
          <a:off x="4514850" y="3321050"/>
          <a:ext cx="114300" cy="215900"/>
        </p:xfrm>
        <a:graphic>
          <a:graphicData uri="http://schemas.openxmlformats.org/presentationml/2006/ole">
            <p:oleObj spid="_x0000_s146434" name="Equation" r:id="rId4" imgW="114120" imgH="215640" progId="Equation.3">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131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315">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131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131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131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13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304800" y="15240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Analysis of LW</a:t>
            </a:r>
          </a:p>
        </p:txBody>
      </p:sp>
      <p:sp>
        <p:nvSpPr>
          <p:cNvPr id="143363" name="Rectangle 3"/>
          <p:cNvSpPr>
            <a:spLocks noChangeArrowheads="1"/>
          </p:cNvSpPr>
          <p:nvPr/>
        </p:nvSpPr>
        <p:spPr bwMode="auto">
          <a:xfrm>
            <a:off x="323850" y="908050"/>
            <a:ext cx="8458200" cy="1057275"/>
          </a:xfrm>
          <a:prstGeom prst="rect">
            <a:avLst/>
          </a:prstGeom>
          <a:noFill/>
          <a:ln w="9525">
            <a:noFill/>
            <a:round/>
            <a:headEnd/>
            <a:tailEnd/>
          </a:ln>
          <a:effectLst/>
        </p:spPr>
        <p:txBody>
          <a:bodyPr lIns="90000" tIns="46800" rIns="90000" bIns="46800"/>
          <a:lstStyle/>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Contrary to </a:t>
            </a:r>
            <a:r>
              <a:rPr lang="en-GB" i="1" dirty="0">
                <a:solidFill>
                  <a:srgbClr val="000000"/>
                </a:solidFill>
              </a:rPr>
              <a:t>Rejection Sampling</a:t>
            </a:r>
            <a:r>
              <a:rPr lang="en-GB" dirty="0">
                <a:solidFill>
                  <a:srgbClr val="000000"/>
                </a:solidFill>
              </a:rPr>
              <a:t>, LW uses all the samples that it generates. </a:t>
            </a:r>
          </a:p>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It simulates the effect of many rejections via weighting</a:t>
            </a:r>
          </a:p>
          <a:p>
            <a:pPr marL="339725" indent="-339725">
              <a:lnSpc>
                <a:spcPct val="100000"/>
              </a:lnSpc>
              <a:spcBef>
                <a:spcPts val="1500"/>
              </a:spcBef>
              <a:buFont typeface="Wingdings" pitchFamily="2" charset="2"/>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Example:</a:t>
            </a:r>
          </a:p>
          <a:p>
            <a:pPr marL="739775" lvl="1" indent="-282575">
              <a:lnSpc>
                <a:spcPct val="100000"/>
              </a:lnSpc>
              <a:spcBef>
                <a:spcPts val="1500"/>
              </a:spcBef>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endParaRPr lang="en-GB" sz="2000" dirty="0">
              <a:solidFill>
                <a:srgbClr val="000000"/>
              </a:solidFill>
            </a:endParaRPr>
          </a:p>
        </p:txBody>
      </p:sp>
      <p:sp>
        <p:nvSpPr>
          <p:cNvPr id="143364" name="Oval 4"/>
          <p:cNvSpPr>
            <a:spLocks noChangeArrowheads="1"/>
          </p:cNvSpPr>
          <p:nvPr/>
        </p:nvSpPr>
        <p:spPr bwMode="auto">
          <a:xfrm>
            <a:off x="4214810" y="3000372"/>
            <a:ext cx="806450" cy="403225"/>
          </a:xfrm>
          <a:prstGeom prst="ellipse">
            <a:avLst/>
          </a:prstGeom>
          <a:no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A</a:t>
            </a:r>
          </a:p>
        </p:txBody>
      </p:sp>
      <p:sp>
        <p:nvSpPr>
          <p:cNvPr id="143365" name="Line 5"/>
          <p:cNvSpPr>
            <a:spLocks noChangeShapeType="1"/>
          </p:cNvSpPr>
          <p:nvPr/>
        </p:nvSpPr>
        <p:spPr bwMode="auto">
          <a:xfrm flipH="1">
            <a:off x="4586285" y="3432172"/>
            <a:ext cx="63500" cy="288925"/>
          </a:xfrm>
          <a:prstGeom prst="line">
            <a:avLst/>
          </a:prstGeom>
          <a:noFill/>
          <a:ln w="9360">
            <a:solidFill>
              <a:srgbClr val="000000"/>
            </a:solidFill>
            <a:miter lim="800000"/>
            <a:headEnd/>
            <a:tailEnd type="triangle" w="med" len="med"/>
          </a:ln>
          <a:effectLst/>
        </p:spPr>
        <p:txBody>
          <a:bodyPr/>
          <a:lstStyle/>
          <a:p>
            <a:endParaRPr lang="en-CA"/>
          </a:p>
        </p:txBody>
      </p:sp>
      <p:sp>
        <p:nvSpPr>
          <p:cNvPr id="143366" name="Oval 6"/>
          <p:cNvSpPr>
            <a:spLocks noChangeArrowheads="1"/>
          </p:cNvSpPr>
          <p:nvPr/>
        </p:nvSpPr>
        <p:spPr bwMode="auto">
          <a:xfrm>
            <a:off x="4157660" y="3719510"/>
            <a:ext cx="806450" cy="403225"/>
          </a:xfrm>
          <a:prstGeom prst="ellipse">
            <a:avLst/>
          </a:prstGeom>
          <a:blipFill dpi="0" rotWithShape="0">
            <a:blip r:embed="rId3" cstate="print"/>
            <a:srcRect/>
            <a:tile tx="0" ty="0" sx="100000" sy="100000" flip="none" algn="tl"/>
          </a:blip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B</a:t>
            </a:r>
          </a:p>
        </p:txBody>
      </p:sp>
      <p:sp>
        <p:nvSpPr>
          <p:cNvPr id="143368" name="Rectangle 8"/>
          <p:cNvSpPr>
            <a:spLocks noChangeArrowheads="1"/>
          </p:cNvSpPr>
          <p:nvPr/>
        </p:nvSpPr>
        <p:spPr bwMode="auto">
          <a:xfrm>
            <a:off x="5402260" y="3308347"/>
            <a:ext cx="660400" cy="306388"/>
          </a:xfrm>
          <a:prstGeom prst="rect">
            <a:avLst/>
          </a:prstGeom>
          <a:noFill/>
          <a:ln w="9525">
            <a:noFill/>
            <a:round/>
            <a:headEnd/>
            <a:tailEnd/>
          </a:ln>
          <a:effectLst/>
        </p:spPr>
        <p:txBody>
          <a:bodyPr lIns="90000" tIns="46800" rIns="90000" bIns="46800"/>
          <a:lstStyle/>
          <a:p>
            <a:pPr>
              <a:lnSpc>
                <a:spcPct val="100000"/>
              </a:lnSpc>
              <a:spcBef>
                <a:spcPts val="3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0.3</a:t>
            </a:r>
          </a:p>
        </p:txBody>
      </p:sp>
      <p:sp>
        <p:nvSpPr>
          <p:cNvPr id="143369" name="Rectangle 9"/>
          <p:cNvSpPr>
            <a:spLocks noChangeArrowheads="1"/>
          </p:cNvSpPr>
          <p:nvPr/>
        </p:nvSpPr>
        <p:spPr bwMode="auto">
          <a:xfrm>
            <a:off x="5402260" y="3000372"/>
            <a:ext cx="660400" cy="307975"/>
          </a:xfrm>
          <a:prstGeom prst="rect">
            <a:avLst/>
          </a:prstGeom>
          <a:noFill/>
          <a:ln w="9525">
            <a:noFill/>
            <a:round/>
            <a:headEnd/>
            <a:tailEnd/>
          </a:ln>
          <a:effectLst/>
        </p:spPr>
        <p:txBody>
          <a:bodyPr lIns="90000" tIns="46800" rIns="90000" bIns="46800"/>
          <a:lstStyle/>
          <a:p>
            <a:pPr>
              <a:lnSpc>
                <a:spcPct val="100000"/>
              </a:lnSpc>
              <a:spcBef>
                <a:spcPts val="3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P(A)</a:t>
            </a:r>
            <a:r>
              <a:rPr lang="ar-SA" sz="1400">
                <a:solidFill>
                  <a:srgbClr val="000000"/>
                </a:solidFill>
                <a:cs typeface="Times New Roman" pitchFamily="18" charset="0"/>
              </a:rPr>
              <a:t>‏</a:t>
            </a:r>
            <a:endParaRPr lang="en-GB" sz="1400">
              <a:solidFill>
                <a:srgbClr val="000000"/>
              </a:solidFill>
            </a:endParaRPr>
          </a:p>
        </p:txBody>
      </p:sp>
      <p:sp>
        <p:nvSpPr>
          <p:cNvPr id="143370" name="Line 10"/>
          <p:cNvSpPr>
            <a:spLocks noChangeShapeType="1"/>
          </p:cNvSpPr>
          <p:nvPr/>
        </p:nvSpPr>
        <p:spPr bwMode="auto">
          <a:xfrm>
            <a:off x="5402260" y="3000372"/>
            <a:ext cx="660400" cy="1588"/>
          </a:xfrm>
          <a:prstGeom prst="line">
            <a:avLst/>
          </a:prstGeom>
          <a:noFill/>
          <a:ln w="28440">
            <a:solidFill>
              <a:srgbClr val="000000"/>
            </a:solidFill>
            <a:miter lim="800000"/>
            <a:headEnd/>
            <a:tailEnd/>
          </a:ln>
          <a:effectLst/>
        </p:spPr>
        <p:txBody>
          <a:bodyPr/>
          <a:lstStyle/>
          <a:p>
            <a:endParaRPr lang="en-CA"/>
          </a:p>
        </p:txBody>
      </p:sp>
      <p:sp>
        <p:nvSpPr>
          <p:cNvPr id="143371" name="Line 11"/>
          <p:cNvSpPr>
            <a:spLocks noChangeShapeType="1"/>
          </p:cNvSpPr>
          <p:nvPr/>
        </p:nvSpPr>
        <p:spPr bwMode="auto">
          <a:xfrm>
            <a:off x="5402260" y="3308347"/>
            <a:ext cx="660400" cy="1588"/>
          </a:xfrm>
          <a:prstGeom prst="line">
            <a:avLst/>
          </a:prstGeom>
          <a:noFill/>
          <a:ln w="12600">
            <a:solidFill>
              <a:srgbClr val="000000"/>
            </a:solidFill>
            <a:miter lim="800000"/>
            <a:headEnd/>
            <a:tailEnd/>
          </a:ln>
          <a:effectLst/>
        </p:spPr>
        <p:txBody>
          <a:bodyPr/>
          <a:lstStyle/>
          <a:p>
            <a:endParaRPr lang="en-CA"/>
          </a:p>
        </p:txBody>
      </p:sp>
      <p:sp>
        <p:nvSpPr>
          <p:cNvPr id="143372" name="Line 12"/>
          <p:cNvSpPr>
            <a:spLocks noChangeShapeType="1"/>
          </p:cNvSpPr>
          <p:nvPr/>
        </p:nvSpPr>
        <p:spPr bwMode="auto">
          <a:xfrm>
            <a:off x="5402260" y="3616322"/>
            <a:ext cx="660400" cy="1588"/>
          </a:xfrm>
          <a:prstGeom prst="line">
            <a:avLst/>
          </a:prstGeom>
          <a:noFill/>
          <a:ln w="28440">
            <a:solidFill>
              <a:srgbClr val="000000"/>
            </a:solidFill>
            <a:miter lim="800000"/>
            <a:headEnd/>
            <a:tailEnd/>
          </a:ln>
          <a:effectLst/>
        </p:spPr>
        <p:txBody>
          <a:bodyPr/>
          <a:lstStyle/>
          <a:p>
            <a:endParaRPr lang="en-CA"/>
          </a:p>
        </p:txBody>
      </p:sp>
      <p:sp>
        <p:nvSpPr>
          <p:cNvPr id="143373" name="Line 13"/>
          <p:cNvSpPr>
            <a:spLocks noChangeShapeType="1"/>
          </p:cNvSpPr>
          <p:nvPr/>
        </p:nvSpPr>
        <p:spPr bwMode="auto">
          <a:xfrm>
            <a:off x="5402260" y="3000372"/>
            <a:ext cx="1587" cy="615950"/>
          </a:xfrm>
          <a:prstGeom prst="line">
            <a:avLst/>
          </a:prstGeom>
          <a:noFill/>
          <a:ln w="28440">
            <a:solidFill>
              <a:srgbClr val="000000"/>
            </a:solidFill>
            <a:miter lim="800000"/>
            <a:headEnd/>
            <a:tailEnd/>
          </a:ln>
          <a:effectLst/>
        </p:spPr>
        <p:txBody>
          <a:bodyPr/>
          <a:lstStyle/>
          <a:p>
            <a:endParaRPr lang="en-CA"/>
          </a:p>
        </p:txBody>
      </p:sp>
      <p:sp>
        <p:nvSpPr>
          <p:cNvPr id="143374" name="Line 14"/>
          <p:cNvSpPr>
            <a:spLocks noChangeShapeType="1"/>
          </p:cNvSpPr>
          <p:nvPr/>
        </p:nvSpPr>
        <p:spPr bwMode="auto">
          <a:xfrm>
            <a:off x="6062660" y="3000372"/>
            <a:ext cx="1587" cy="615950"/>
          </a:xfrm>
          <a:prstGeom prst="line">
            <a:avLst/>
          </a:prstGeom>
          <a:noFill/>
          <a:ln w="28440">
            <a:solidFill>
              <a:srgbClr val="000000"/>
            </a:solidFill>
            <a:miter lim="800000"/>
            <a:headEnd/>
            <a:tailEnd/>
          </a:ln>
          <a:effectLst/>
        </p:spPr>
        <p:txBody>
          <a:bodyPr/>
          <a:lstStyle/>
          <a:p>
            <a:endParaRPr lang="en-CA"/>
          </a:p>
        </p:txBody>
      </p:sp>
      <p:sp>
        <p:nvSpPr>
          <p:cNvPr id="143376" name="Rectangle 16"/>
          <p:cNvSpPr>
            <a:spLocks noChangeArrowheads="1"/>
          </p:cNvSpPr>
          <p:nvPr/>
        </p:nvSpPr>
        <p:spPr bwMode="auto">
          <a:xfrm>
            <a:off x="3203572" y="3843335"/>
            <a:ext cx="809625" cy="558800"/>
          </a:xfrm>
          <a:prstGeom prst="rect">
            <a:avLst/>
          </a:prstGeom>
          <a:noFill/>
          <a:ln w="9525">
            <a:noFill/>
            <a:round/>
            <a:headEnd/>
            <a:tailEnd/>
          </a:ln>
          <a:effectLst/>
        </p:spPr>
        <p:txBody>
          <a:bodyPr lIns="90000" tIns="46800" rIns="90000" bIns="46800"/>
          <a:lstStyle/>
          <a:p>
            <a:pPr>
              <a:lnSpc>
                <a:spcPct val="100000"/>
              </a:lnSpc>
              <a:spcBef>
                <a:spcPts val="3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0.003</a:t>
            </a:r>
          </a:p>
          <a:p>
            <a:pPr>
              <a:lnSpc>
                <a:spcPct val="100000"/>
              </a:lnSpc>
              <a:spcBef>
                <a:spcPts val="3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0.63</a:t>
            </a:r>
          </a:p>
        </p:txBody>
      </p:sp>
      <p:sp>
        <p:nvSpPr>
          <p:cNvPr id="143377" name="Rectangle 17"/>
          <p:cNvSpPr>
            <a:spLocks noChangeArrowheads="1"/>
          </p:cNvSpPr>
          <p:nvPr/>
        </p:nvSpPr>
        <p:spPr bwMode="auto">
          <a:xfrm>
            <a:off x="2573335" y="3843335"/>
            <a:ext cx="630237" cy="558800"/>
          </a:xfrm>
          <a:prstGeom prst="rect">
            <a:avLst/>
          </a:prstGeom>
          <a:noFill/>
          <a:ln w="9525">
            <a:noFill/>
            <a:round/>
            <a:headEnd/>
            <a:tailEnd/>
          </a:ln>
          <a:effectLst/>
        </p:spPr>
        <p:txBody>
          <a:bodyPr lIns="90000" tIns="46800" rIns="90000" bIns="46800"/>
          <a:lstStyle/>
          <a:p>
            <a:pPr>
              <a:lnSpc>
                <a:spcPct val="100000"/>
              </a:lnSpc>
              <a:spcBef>
                <a:spcPts val="3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T</a:t>
            </a:r>
          </a:p>
          <a:p>
            <a:pPr>
              <a:lnSpc>
                <a:spcPct val="100000"/>
              </a:lnSpc>
              <a:spcBef>
                <a:spcPts val="3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F</a:t>
            </a:r>
          </a:p>
        </p:txBody>
      </p:sp>
      <p:sp>
        <p:nvSpPr>
          <p:cNvPr id="143378" name="Rectangle 18"/>
          <p:cNvSpPr>
            <a:spLocks noChangeArrowheads="1"/>
          </p:cNvSpPr>
          <p:nvPr/>
        </p:nvSpPr>
        <p:spPr bwMode="auto">
          <a:xfrm>
            <a:off x="3203572" y="3503610"/>
            <a:ext cx="809625" cy="339725"/>
          </a:xfrm>
          <a:prstGeom prst="rect">
            <a:avLst/>
          </a:prstGeom>
          <a:noFill/>
          <a:ln w="9525">
            <a:noFill/>
            <a:round/>
            <a:headEnd/>
            <a:tailEnd/>
          </a:ln>
          <a:effectLst/>
        </p:spPr>
        <p:txBody>
          <a:bodyPr lIns="90000" tIns="46800" rIns="90000" bIns="46800"/>
          <a:lstStyle/>
          <a:p>
            <a:pPr>
              <a:lnSpc>
                <a:spcPct val="100000"/>
              </a:lnSpc>
              <a:spcBef>
                <a:spcPts val="3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P(B|A)</a:t>
            </a:r>
            <a:r>
              <a:rPr lang="ar-SA" sz="1400">
                <a:solidFill>
                  <a:srgbClr val="000000"/>
                </a:solidFill>
                <a:cs typeface="Times New Roman" pitchFamily="18" charset="0"/>
              </a:rPr>
              <a:t>‏</a:t>
            </a:r>
            <a:endParaRPr lang="en-GB" sz="1400">
              <a:solidFill>
                <a:srgbClr val="000000"/>
              </a:solidFill>
            </a:endParaRPr>
          </a:p>
        </p:txBody>
      </p:sp>
      <p:sp>
        <p:nvSpPr>
          <p:cNvPr id="143379" name="Rectangle 19"/>
          <p:cNvSpPr>
            <a:spLocks noChangeArrowheads="1"/>
          </p:cNvSpPr>
          <p:nvPr/>
        </p:nvSpPr>
        <p:spPr bwMode="auto">
          <a:xfrm>
            <a:off x="2573335" y="3503610"/>
            <a:ext cx="630237" cy="339725"/>
          </a:xfrm>
          <a:prstGeom prst="rect">
            <a:avLst/>
          </a:prstGeom>
          <a:noFill/>
          <a:ln w="9525">
            <a:noFill/>
            <a:round/>
            <a:headEnd/>
            <a:tailEnd/>
          </a:ln>
          <a:effectLst/>
        </p:spPr>
        <p:txBody>
          <a:bodyPr lIns="90000" tIns="46800" rIns="90000" bIns="46800"/>
          <a:lstStyle/>
          <a:p>
            <a:pPr>
              <a:lnSpc>
                <a:spcPct val="100000"/>
              </a:lnSpc>
              <a:spcBef>
                <a:spcPts val="3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A</a:t>
            </a:r>
          </a:p>
        </p:txBody>
      </p:sp>
      <p:sp>
        <p:nvSpPr>
          <p:cNvPr id="143380" name="Line 20"/>
          <p:cNvSpPr>
            <a:spLocks noChangeShapeType="1"/>
          </p:cNvSpPr>
          <p:nvPr/>
        </p:nvSpPr>
        <p:spPr bwMode="auto">
          <a:xfrm>
            <a:off x="2573335" y="3503610"/>
            <a:ext cx="1439862" cy="1587"/>
          </a:xfrm>
          <a:prstGeom prst="line">
            <a:avLst/>
          </a:prstGeom>
          <a:noFill/>
          <a:ln w="28440">
            <a:solidFill>
              <a:srgbClr val="000000"/>
            </a:solidFill>
            <a:miter lim="800000"/>
            <a:headEnd/>
            <a:tailEnd/>
          </a:ln>
          <a:effectLst/>
        </p:spPr>
        <p:txBody>
          <a:bodyPr/>
          <a:lstStyle/>
          <a:p>
            <a:endParaRPr lang="en-CA"/>
          </a:p>
        </p:txBody>
      </p:sp>
      <p:sp>
        <p:nvSpPr>
          <p:cNvPr id="143381" name="Line 21"/>
          <p:cNvSpPr>
            <a:spLocks noChangeShapeType="1"/>
          </p:cNvSpPr>
          <p:nvPr/>
        </p:nvSpPr>
        <p:spPr bwMode="auto">
          <a:xfrm>
            <a:off x="2573335" y="3843335"/>
            <a:ext cx="1439862" cy="1587"/>
          </a:xfrm>
          <a:prstGeom prst="line">
            <a:avLst/>
          </a:prstGeom>
          <a:noFill/>
          <a:ln w="12600">
            <a:solidFill>
              <a:srgbClr val="000000"/>
            </a:solidFill>
            <a:miter lim="800000"/>
            <a:headEnd/>
            <a:tailEnd/>
          </a:ln>
          <a:effectLst/>
        </p:spPr>
        <p:txBody>
          <a:bodyPr/>
          <a:lstStyle/>
          <a:p>
            <a:endParaRPr lang="en-CA"/>
          </a:p>
        </p:txBody>
      </p:sp>
      <p:sp>
        <p:nvSpPr>
          <p:cNvPr id="143382" name="Line 22"/>
          <p:cNvSpPr>
            <a:spLocks noChangeShapeType="1"/>
          </p:cNvSpPr>
          <p:nvPr/>
        </p:nvSpPr>
        <p:spPr bwMode="auto">
          <a:xfrm>
            <a:off x="2573335" y="4402135"/>
            <a:ext cx="1439862" cy="1587"/>
          </a:xfrm>
          <a:prstGeom prst="line">
            <a:avLst/>
          </a:prstGeom>
          <a:noFill/>
          <a:ln w="28440">
            <a:solidFill>
              <a:srgbClr val="000000"/>
            </a:solidFill>
            <a:miter lim="800000"/>
            <a:headEnd/>
            <a:tailEnd/>
          </a:ln>
          <a:effectLst/>
        </p:spPr>
        <p:txBody>
          <a:bodyPr/>
          <a:lstStyle/>
          <a:p>
            <a:endParaRPr lang="en-CA"/>
          </a:p>
        </p:txBody>
      </p:sp>
      <p:sp>
        <p:nvSpPr>
          <p:cNvPr id="143383" name="Line 23"/>
          <p:cNvSpPr>
            <a:spLocks noChangeShapeType="1"/>
          </p:cNvSpPr>
          <p:nvPr/>
        </p:nvSpPr>
        <p:spPr bwMode="auto">
          <a:xfrm>
            <a:off x="2573335" y="3503610"/>
            <a:ext cx="1587" cy="898525"/>
          </a:xfrm>
          <a:prstGeom prst="line">
            <a:avLst/>
          </a:prstGeom>
          <a:noFill/>
          <a:ln w="28440">
            <a:solidFill>
              <a:srgbClr val="000000"/>
            </a:solidFill>
            <a:miter lim="800000"/>
            <a:headEnd/>
            <a:tailEnd/>
          </a:ln>
          <a:effectLst/>
        </p:spPr>
        <p:txBody>
          <a:bodyPr/>
          <a:lstStyle/>
          <a:p>
            <a:endParaRPr lang="en-CA"/>
          </a:p>
        </p:txBody>
      </p:sp>
      <p:sp>
        <p:nvSpPr>
          <p:cNvPr id="143384" name="Line 24"/>
          <p:cNvSpPr>
            <a:spLocks noChangeShapeType="1"/>
          </p:cNvSpPr>
          <p:nvPr/>
        </p:nvSpPr>
        <p:spPr bwMode="auto">
          <a:xfrm>
            <a:off x="3203572" y="3503610"/>
            <a:ext cx="1588" cy="898525"/>
          </a:xfrm>
          <a:prstGeom prst="line">
            <a:avLst/>
          </a:prstGeom>
          <a:noFill/>
          <a:ln w="12600">
            <a:solidFill>
              <a:srgbClr val="000000"/>
            </a:solidFill>
            <a:miter lim="800000"/>
            <a:headEnd/>
            <a:tailEnd/>
          </a:ln>
          <a:effectLst/>
        </p:spPr>
        <p:txBody>
          <a:bodyPr/>
          <a:lstStyle/>
          <a:p>
            <a:endParaRPr lang="en-CA"/>
          </a:p>
        </p:txBody>
      </p:sp>
      <p:sp>
        <p:nvSpPr>
          <p:cNvPr id="143385" name="Line 25"/>
          <p:cNvSpPr>
            <a:spLocks noChangeShapeType="1"/>
          </p:cNvSpPr>
          <p:nvPr/>
        </p:nvSpPr>
        <p:spPr bwMode="auto">
          <a:xfrm>
            <a:off x="4013197" y="3503610"/>
            <a:ext cx="1588" cy="898525"/>
          </a:xfrm>
          <a:prstGeom prst="line">
            <a:avLst/>
          </a:prstGeom>
          <a:noFill/>
          <a:ln w="28440">
            <a:solidFill>
              <a:srgbClr val="000000"/>
            </a:solidFill>
            <a:miter lim="800000"/>
            <a:headEnd/>
            <a:tailEnd/>
          </a:ln>
          <a:effectLst/>
        </p:spPr>
        <p:txBody>
          <a:bodyPr/>
          <a:lstStyle/>
          <a:p>
            <a:endParaRPr lang="en-CA"/>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6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336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336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336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336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337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337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337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337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337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337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337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337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337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338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338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338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338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338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33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4" grpId="0" animBg="1"/>
      <p:bldP spid="143365" grpId="0" animBg="1"/>
      <p:bldP spid="143366" grpId="0" animBg="1"/>
      <p:bldP spid="143368" grpId="0"/>
      <p:bldP spid="143369" grpId="0"/>
      <p:bldP spid="143370" grpId="0" animBg="1"/>
      <p:bldP spid="143371" grpId="0" animBg="1"/>
      <p:bldP spid="143372" grpId="0" animBg="1"/>
      <p:bldP spid="143373" grpId="0" animBg="1"/>
      <p:bldP spid="143374" grpId="0" animBg="1"/>
      <p:bldP spid="143376" grpId="0"/>
      <p:bldP spid="143377" grpId="0"/>
      <p:bldP spid="143378" grpId="0"/>
      <p:bldP spid="143379" grpId="0"/>
      <p:bldP spid="143380" grpId="0" animBg="1"/>
      <p:bldP spid="143381" grpId="0" animBg="1"/>
      <p:bldP spid="143382" grpId="0" animBg="1"/>
      <p:bldP spid="143383" grpId="0" animBg="1"/>
      <p:bldP spid="143384" grpId="0" animBg="1"/>
      <p:bldP spid="14338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Recap - We use </a:t>
            </a:r>
            <a:r>
              <a:rPr lang="en-GB" i="1" dirty="0" smtClean="0"/>
              <a:t>Sampling</a:t>
            </a:r>
            <a:endParaRPr lang="en-GB" dirty="0"/>
          </a:p>
        </p:txBody>
      </p:sp>
      <p:sp>
        <p:nvSpPr>
          <p:cNvPr id="165891" name="Rectangle 3"/>
          <p:cNvSpPr>
            <a:spLocks noGrp="1" noChangeArrowheads="1"/>
          </p:cNvSpPr>
          <p:nvPr>
            <p:ph type="body" idx="1"/>
          </p:nvPr>
        </p:nvSpPr>
        <p:spPr>
          <a:xfrm>
            <a:off x="304800" y="1219200"/>
            <a:ext cx="8458200" cy="5534025"/>
          </a:xfrm>
          <a:ln/>
        </p:spPr>
        <p:txBody>
          <a:bodyPr/>
          <a:lstStyle/>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Sampling is a process to obtain samples adequate to estimate an unknown probability</a:t>
            </a: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The samples are generated from a known probability distribution </a:t>
            </a: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smtClean="0"/>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smtClean="0"/>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smtClean="0"/>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smtClean="0"/>
          </a:p>
          <a:p>
            <a:pPr lvl="1">
              <a:lnSpc>
                <a:spcPct val="100000"/>
              </a:lnSpc>
              <a:buFont typeface="Times New Roman"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a:p>
            <a:pPr>
              <a:lnSpc>
                <a:spcPct val="10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grpSp>
        <p:nvGrpSpPr>
          <p:cNvPr id="2" name="Group 8"/>
          <p:cNvGrpSpPr/>
          <p:nvPr/>
        </p:nvGrpSpPr>
        <p:grpSpPr>
          <a:xfrm>
            <a:off x="2000232" y="2643182"/>
            <a:ext cx="5286375" cy="2305050"/>
            <a:chOff x="2000232" y="2643182"/>
            <a:chExt cx="5286375" cy="2305050"/>
          </a:xfrm>
        </p:grpSpPr>
        <p:pic>
          <p:nvPicPr>
            <p:cNvPr id="4" name="Picture 3"/>
            <p:cNvPicPr>
              <a:picLocks noChangeAspect="1" noChangeArrowheads="1"/>
            </p:cNvPicPr>
            <p:nvPr/>
          </p:nvPicPr>
          <p:blipFill>
            <a:blip r:embed="rId3" cstate="print"/>
            <a:srcRect/>
            <a:stretch>
              <a:fillRect/>
            </a:stretch>
          </p:blipFill>
          <p:spPr bwMode="auto">
            <a:xfrm>
              <a:off x="2000232" y="2643182"/>
              <a:ext cx="5286375" cy="2305050"/>
            </a:xfrm>
            <a:prstGeom prst="rect">
              <a:avLst/>
            </a:prstGeom>
            <a:noFill/>
            <a:ln w="9525">
              <a:noFill/>
              <a:round/>
              <a:headEnd/>
              <a:tailEnd/>
            </a:ln>
            <a:effectLst/>
          </p:spPr>
        </p:pic>
        <p:grpSp>
          <p:nvGrpSpPr>
            <p:cNvPr id="3" name="Group 7"/>
            <p:cNvGrpSpPr/>
            <p:nvPr/>
          </p:nvGrpSpPr>
          <p:grpSpPr>
            <a:xfrm>
              <a:off x="4071934" y="3429001"/>
              <a:ext cx="2357454" cy="1123384"/>
              <a:chOff x="4071934" y="3429001"/>
              <a:chExt cx="2357454" cy="1123384"/>
            </a:xfrm>
          </p:grpSpPr>
          <p:sp>
            <p:nvSpPr>
              <p:cNvPr id="5" name="Right Arrow 4"/>
              <p:cNvSpPr/>
              <p:nvPr/>
            </p:nvSpPr>
            <p:spPr bwMode="auto">
              <a:xfrm flipH="1">
                <a:off x="4071934" y="3643314"/>
                <a:ext cx="571504" cy="214314"/>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95000"/>
                  </a:lnSpc>
                  <a:spcBef>
                    <a:spcPct val="0"/>
                  </a:spcBef>
                  <a:spcAft>
                    <a:spcPct val="0"/>
                  </a:spcAft>
                  <a:buClr>
                    <a:srgbClr val="000000"/>
                  </a:buClr>
                  <a:buSzPct val="100000"/>
                  <a:buFont typeface="Times New Roman" pitchFamily="18" charset="0"/>
                  <a:buNone/>
                  <a:tabLst/>
                </a:pPr>
                <a:endParaRPr kumimoji="0" lang="en-CA" sz="24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endParaRPr>
              </a:p>
            </p:txBody>
          </p:sp>
          <p:sp>
            <p:nvSpPr>
              <p:cNvPr id="6" name="TextBox 5"/>
              <p:cNvSpPr txBox="1"/>
              <p:nvPr/>
            </p:nvSpPr>
            <p:spPr>
              <a:xfrm>
                <a:off x="5643570" y="3429001"/>
                <a:ext cx="785818" cy="1123384"/>
              </a:xfrm>
              <a:prstGeom prst="rect">
                <a:avLst/>
              </a:prstGeom>
              <a:solidFill>
                <a:schemeClr val="accent3"/>
              </a:solidFill>
            </p:spPr>
            <p:txBody>
              <a:bodyPr wrap="square" rtlCol="0">
                <a:spAutoFit/>
              </a:bodyPr>
              <a:lstStyle/>
              <a:p>
                <a:r>
                  <a:rPr lang="en-CA" sz="2000" i="1" dirty="0" smtClean="0">
                    <a:solidFill>
                      <a:schemeClr val="tx1"/>
                    </a:solidFill>
                    <a:latin typeface="Arial" pitchFamily="34" charset="0"/>
                    <a:cs typeface="Arial" pitchFamily="34" charset="0"/>
                  </a:rPr>
                  <a:t>P(x</a:t>
                </a:r>
                <a:r>
                  <a:rPr lang="en-CA" sz="2000" i="1" baseline="-25000" dirty="0" smtClean="0">
                    <a:solidFill>
                      <a:schemeClr val="tx1"/>
                    </a:solidFill>
                    <a:latin typeface="Arial" pitchFamily="34" charset="0"/>
                    <a:cs typeface="Arial" pitchFamily="34" charset="0"/>
                  </a:rPr>
                  <a:t>1</a:t>
                </a:r>
                <a:r>
                  <a:rPr lang="en-CA" sz="2000" i="1" dirty="0" smtClean="0">
                    <a:solidFill>
                      <a:schemeClr val="tx1"/>
                    </a:solidFill>
                    <a:latin typeface="Arial" pitchFamily="34" charset="0"/>
                    <a:cs typeface="Arial" pitchFamily="34" charset="0"/>
                  </a:rPr>
                  <a:t>)</a:t>
                </a:r>
              </a:p>
              <a:p>
                <a:endParaRPr lang="en-CA" sz="2000" i="1" dirty="0" smtClean="0">
                  <a:solidFill>
                    <a:schemeClr val="tx1"/>
                  </a:solidFill>
                  <a:latin typeface="Arial" pitchFamily="34" charset="0"/>
                  <a:cs typeface="Arial" pitchFamily="34" charset="0"/>
                </a:endParaRPr>
              </a:p>
              <a:p>
                <a:pPr>
                  <a:spcBef>
                    <a:spcPts val="1200"/>
                  </a:spcBef>
                  <a:spcAft>
                    <a:spcPts val="600"/>
                  </a:spcAft>
                </a:pPr>
                <a:r>
                  <a:rPr lang="en-CA" sz="2000" i="1" dirty="0" smtClean="0">
                    <a:solidFill>
                      <a:schemeClr val="tx1"/>
                    </a:solidFill>
                    <a:latin typeface="Arial" pitchFamily="34" charset="0"/>
                    <a:cs typeface="Arial" pitchFamily="34" charset="0"/>
                  </a:rPr>
                  <a:t>P(</a:t>
                </a:r>
                <a:r>
                  <a:rPr lang="en-CA" sz="2000" i="1" dirty="0" err="1" smtClean="0">
                    <a:solidFill>
                      <a:schemeClr val="tx1"/>
                    </a:solidFill>
                    <a:latin typeface="Arial" pitchFamily="34" charset="0"/>
                    <a:cs typeface="Arial" pitchFamily="34" charset="0"/>
                  </a:rPr>
                  <a:t>x</a:t>
                </a:r>
                <a:r>
                  <a:rPr lang="en-CA" sz="2000" i="1" baseline="-25000" dirty="0" err="1" smtClean="0">
                    <a:solidFill>
                      <a:schemeClr val="tx1"/>
                    </a:solidFill>
                    <a:latin typeface="Arial" pitchFamily="34" charset="0"/>
                    <a:cs typeface="Arial" pitchFamily="34" charset="0"/>
                  </a:rPr>
                  <a:t>n</a:t>
                </a:r>
                <a:r>
                  <a:rPr lang="en-CA" sz="2000" i="1" dirty="0" smtClean="0">
                    <a:solidFill>
                      <a:schemeClr val="tx1"/>
                    </a:solidFill>
                    <a:latin typeface="Arial" pitchFamily="34" charset="0"/>
                    <a:cs typeface="Arial" pitchFamily="34" charset="0"/>
                  </a:rPr>
                  <a:t>)</a:t>
                </a:r>
                <a:endParaRPr lang="en-CA" sz="2000" i="1" dirty="0">
                  <a:solidFill>
                    <a:schemeClr val="tx1"/>
                  </a:solidFill>
                  <a:latin typeface="Arial" pitchFamily="34" charset="0"/>
                  <a:cs typeface="Arial" pitchFamily="34" charset="0"/>
                </a:endParaRPr>
              </a:p>
            </p:txBody>
          </p:sp>
        </p:gr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304800" y="15240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Analysis of LW</a:t>
            </a:r>
          </a:p>
        </p:txBody>
      </p:sp>
      <p:sp>
        <p:nvSpPr>
          <p:cNvPr id="143364" name="Oval 4"/>
          <p:cNvSpPr>
            <a:spLocks noChangeArrowheads="1"/>
          </p:cNvSpPr>
          <p:nvPr/>
        </p:nvSpPr>
        <p:spPr bwMode="auto">
          <a:xfrm>
            <a:off x="4083040" y="1068374"/>
            <a:ext cx="806450" cy="403225"/>
          </a:xfrm>
          <a:prstGeom prst="ellipse">
            <a:avLst/>
          </a:prstGeom>
          <a:no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A</a:t>
            </a:r>
          </a:p>
        </p:txBody>
      </p:sp>
      <p:sp>
        <p:nvSpPr>
          <p:cNvPr id="143365" name="Line 5"/>
          <p:cNvSpPr>
            <a:spLocks noChangeShapeType="1"/>
          </p:cNvSpPr>
          <p:nvPr/>
        </p:nvSpPr>
        <p:spPr bwMode="auto">
          <a:xfrm flipH="1">
            <a:off x="4454515" y="1500174"/>
            <a:ext cx="63500" cy="288925"/>
          </a:xfrm>
          <a:prstGeom prst="line">
            <a:avLst/>
          </a:prstGeom>
          <a:noFill/>
          <a:ln w="9360">
            <a:solidFill>
              <a:srgbClr val="000000"/>
            </a:solidFill>
            <a:miter lim="800000"/>
            <a:headEnd/>
            <a:tailEnd type="triangle" w="med" len="med"/>
          </a:ln>
          <a:effectLst/>
        </p:spPr>
        <p:txBody>
          <a:bodyPr/>
          <a:lstStyle/>
          <a:p>
            <a:endParaRPr lang="en-CA"/>
          </a:p>
        </p:txBody>
      </p:sp>
      <p:sp>
        <p:nvSpPr>
          <p:cNvPr id="143366" name="Oval 6"/>
          <p:cNvSpPr>
            <a:spLocks noChangeArrowheads="1"/>
          </p:cNvSpPr>
          <p:nvPr/>
        </p:nvSpPr>
        <p:spPr bwMode="auto">
          <a:xfrm>
            <a:off x="4025890" y="1787512"/>
            <a:ext cx="806450" cy="403225"/>
          </a:xfrm>
          <a:prstGeom prst="ellipse">
            <a:avLst/>
          </a:prstGeom>
          <a:blipFill dpi="0" rotWithShape="0">
            <a:blip r:embed="rId3" cstate="print"/>
            <a:srcRect/>
            <a:tile tx="0" ty="0" sx="100000" sy="100000" flip="none" algn="tl"/>
          </a:blipFill>
          <a:ln w="9360">
            <a:solidFill>
              <a:srgbClr val="000000"/>
            </a:solidFill>
            <a:miter lim="800000"/>
            <a:headEnd/>
            <a:tailEnd/>
          </a:ln>
          <a:effectLst/>
        </p:spPr>
        <p:txBody>
          <a:bodyPr wrap="none" lIns="90000" tIns="46800" rIns="90000" bIns="46800" anchor="ctr"/>
          <a:lstStyle/>
          <a:p>
            <a: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B</a:t>
            </a:r>
          </a:p>
        </p:txBody>
      </p:sp>
      <p:sp>
        <p:nvSpPr>
          <p:cNvPr id="143368" name="Rectangle 8"/>
          <p:cNvSpPr>
            <a:spLocks noChangeArrowheads="1"/>
          </p:cNvSpPr>
          <p:nvPr/>
        </p:nvSpPr>
        <p:spPr bwMode="auto">
          <a:xfrm>
            <a:off x="5270490" y="1376349"/>
            <a:ext cx="660400" cy="306388"/>
          </a:xfrm>
          <a:prstGeom prst="rect">
            <a:avLst/>
          </a:prstGeom>
          <a:noFill/>
          <a:ln w="9525">
            <a:noFill/>
            <a:round/>
            <a:headEnd/>
            <a:tailEnd/>
          </a:ln>
          <a:effectLst/>
        </p:spPr>
        <p:txBody>
          <a:bodyPr lIns="90000" tIns="46800" rIns="90000" bIns="46800"/>
          <a:lstStyle/>
          <a:p>
            <a:pPr>
              <a:lnSpc>
                <a:spcPct val="100000"/>
              </a:lnSpc>
              <a:spcBef>
                <a:spcPts val="3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0.3</a:t>
            </a:r>
          </a:p>
        </p:txBody>
      </p:sp>
      <p:sp>
        <p:nvSpPr>
          <p:cNvPr id="143369" name="Rectangle 9"/>
          <p:cNvSpPr>
            <a:spLocks noChangeArrowheads="1"/>
          </p:cNvSpPr>
          <p:nvPr/>
        </p:nvSpPr>
        <p:spPr bwMode="auto">
          <a:xfrm>
            <a:off x="5270490" y="1068374"/>
            <a:ext cx="660400" cy="307975"/>
          </a:xfrm>
          <a:prstGeom prst="rect">
            <a:avLst/>
          </a:prstGeom>
          <a:noFill/>
          <a:ln w="9525">
            <a:noFill/>
            <a:round/>
            <a:headEnd/>
            <a:tailEnd/>
          </a:ln>
          <a:effectLst/>
        </p:spPr>
        <p:txBody>
          <a:bodyPr lIns="90000" tIns="46800" rIns="90000" bIns="46800"/>
          <a:lstStyle/>
          <a:p>
            <a:pPr>
              <a:lnSpc>
                <a:spcPct val="100000"/>
              </a:lnSpc>
              <a:spcBef>
                <a:spcPts val="3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P(A)</a:t>
            </a:r>
            <a:r>
              <a:rPr lang="ar-SA" sz="1400">
                <a:solidFill>
                  <a:srgbClr val="000000"/>
                </a:solidFill>
                <a:cs typeface="Times New Roman" pitchFamily="18" charset="0"/>
              </a:rPr>
              <a:t>‏</a:t>
            </a:r>
            <a:endParaRPr lang="en-GB" sz="1400">
              <a:solidFill>
                <a:srgbClr val="000000"/>
              </a:solidFill>
            </a:endParaRPr>
          </a:p>
        </p:txBody>
      </p:sp>
      <p:sp>
        <p:nvSpPr>
          <p:cNvPr id="143370" name="Line 10"/>
          <p:cNvSpPr>
            <a:spLocks noChangeShapeType="1"/>
          </p:cNvSpPr>
          <p:nvPr/>
        </p:nvSpPr>
        <p:spPr bwMode="auto">
          <a:xfrm>
            <a:off x="5270490" y="1068374"/>
            <a:ext cx="660400" cy="1588"/>
          </a:xfrm>
          <a:prstGeom prst="line">
            <a:avLst/>
          </a:prstGeom>
          <a:noFill/>
          <a:ln w="28440">
            <a:solidFill>
              <a:srgbClr val="000000"/>
            </a:solidFill>
            <a:miter lim="800000"/>
            <a:headEnd/>
            <a:tailEnd/>
          </a:ln>
          <a:effectLst/>
        </p:spPr>
        <p:txBody>
          <a:bodyPr/>
          <a:lstStyle/>
          <a:p>
            <a:endParaRPr lang="en-CA"/>
          </a:p>
        </p:txBody>
      </p:sp>
      <p:sp>
        <p:nvSpPr>
          <p:cNvPr id="143371" name="Line 11"/>
          <p:cNvSpPr>
            <a:spLocks noChangeShapeType="1"/>
          </p:cNvSpPr>
          <p:nvPr/>
        </p:nvSpPr>
        <p:spPr bwMode="auto">
          <a:xfrm>
            <a:off x="5270490" y="1376349"/>
            <a:ext cx="660400" cy="1588"/>
          </a:xfrm>
          <a:prstGeom prst="line">
            <a:avLst/>
          </a:prstGeom>
          <a:noFill/>
          <a:ln w="12600">
            <a:solidFill>
              <a:srgbClr val="000000"/>
            </a:solidFill>
            <a:miter lim="800000"/>
            <a:headEnd/>
            <a:tailEnd/>
          </a:ln>
          <a:effectLst/>
        </p:spPr>
        <p:txBody>
          <a:bodyPr/>
          <a:lstStyle/>
          <a:p>
            <a:endParaRPr lang="en-CA"/>
          </a:p>
        </p:txBody>
      </p:sp>
      <p:sp>
        <p:nvSpPr>
          <p:cNvPr id="143372" name="Line 12"/>
          <p:cNvSpPr>
            <a:spLocks noChangeShapeType="1"/>
          </p:cNvSpPr>
          <p:nvPr/>
        </p:nvSpPr>
        <p:spPr bwMode="auto">
          <a:xfrm>
            <a:off x="5270490" y="1684324"/>
            <a:ext cx="660400" cy="1588"/>
          </a:xfrm>
          <a:prstGeom prst="line">
            <a:avLst/>
          </a:prstGeom>
          <a:noFill/>
          <a:ln w="28440">
            <a:solidFill>
              <a:srgbClr val="000000"/>
            </a:solidFill>
            <a:miter lim="800000"/>
            <a:headEnd/>
            <a:tailEnd/>
          </a:ln>
          <a:effectLst/>
        </p:spPr>
        <p:txBody>
          <a:bodyPr/>
          <a:lstStyle/>
          <a:p>
            <a:endParaRPr lang="en-CA"/>
          </a:p>
        </p:txBody>
      </p:sp>
      <p:sp>
        <p:nvSpPr>
          <p:cNvPr id="143373" name="Line 13"/>
          <p:cNvSpPr>
            <a:spLocks noChangeShapeType="1"/>
          </p:cNvSpPr>
          <p:nvPr/>
        </p:nvSpPr>
        <p:spPr bwMode="auto">
          <a:xfrm>
            <a:off x="5270490" y="1068374"/>
            <a:ext cx="1587" cy="615950"/>
          </a:xfrm>
          <a:prstGeom prst="line">
            <a:avLst/>
          </a:prstGeom>
          <a:noFill/>
          <a:ln w="28440">
            <a:solidFill>
              <a:srgbClr val="000000"/>
            </a:solidFill>
            <a:miter lim="800000"/>
            <a:headEnd/>
            <a:tailEnd/>
          </a:ln>
          <a:effectLst/>
        </p:spPr>
        <p:txBody>
          <a:bodyPr/>
          <a:lstStyle/>
          <a:p>
            <a:endParaRPr lang="en-CA"/>
          </a:p>
        </p:txBody>
      </p:sp>
      <p:sp>
        <p:nvSpPr>
          <p:cNvPr id="143374" name="Line 14"/>
          <p:cNvSpPr>
            <a:spLocks noChangeShapeType="1"/>
          </p:cNvSpPr>
          <p:nvPr/>
        </p:nvSpPr>
        <p:spPr bwMode="auto">
          <a:xfrm>
            <a:off x="5930890" y="1068374"/>
            <a:ext cx="1587" cy="615950"/>
          </a:xfrm>
          <a:prstGeom prst="line">
            <a:avLst/>
          </a:prstGeom>
          <a:noFill/>
          <a:ln w="28440">
            <a:solidFill>
              <a:srgbClr val="000000"/>
            </a:solidFill>
            <a:miter lim="800000"/>
            <a:headEnd/>
            <a:tailEnd/>
          </a:ln>
          <a:effectLst/>
        </p:spPr>
        <p:txBody>
          <a:bodyPr/>
          <a:lstStyle/>
          <a:p>
            <a:endParaRPr lang="en-CA"/>
          </a:p>
        </p:txBody>
      </p:sp>
      <p:sp>
        <p:nvSpPr>
          <p:cNvPr id="143376" name="Rectangle 16"/>
          <p:cNvSpPr>
            <a:spLocks noChangeArrowheads="1"/>
          </p:cNvSpPr>
          <p:nvPr/>
        </p:nvSpPr>
        <p:spPr bwMode="auto">
          <a:xfrm>
            <a:off x="3071802" y="1911337"/>
            <a:ext cx="809625" cy="558800"/>
          </a:xfrm>
          <a:prstGeom prst="rect">
            <a:avLst/>
          </a:prstGeom>
          <a:noFill/>
          <a:ln w="9525">
            <a:noFill/>
            <a:round/>
            <a:headEnd/>
            <a:tailEnd/>
          </a:ln>
          <a:effectLst/>
        </p:spPr>
        <p:txBody>
          <a:bodyPr lIns="90000" tIns="46800" rIns="90000" bIns="46800"/>
          <a:lstStyle/>
          <a:p>
            <a:pPr>
              <a:lnSpc>
                <a:spcPct val="100000"/>
              </a:lnSpc>
              <a:spcBef>
                <a:spcPts val="3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0.003</a:t>
            </a:r>
          </a:p>
          <a:p>
            <a:pPr>
              <a:lnSpc>
                <a:spcPct val="100000"/>
              </a:lnSpc>
              <a:spcBef>
                <a:spcPts val="3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0.63</a:t>
            </a:r>
          </a:p>
        </p:txBody>
      </p:sp>
      <p:sp>
        <p:nvSpPr>
          <p:cNvPr id="143377" name="Rectangle 17"/>
          <p:cNvSpPr>
            <a:spLocks noChangeArrowheads="1"/>
          </p:cNvSpPr>
          <p:nvPr/>
        </p:nvSpPr>
        <p:spPr bwMode="auto">
          <a:xfrm>
            <a:off x="2441565" y="1911337"/>
            <a:ext cx="630237" cy="558800"/>
          </a:xfrm>
          <a:prstGeom prst="rect">
            <a:avLst/>
          </a:prstGeom>
          <a:noFill/>
          <a:ln w="9525">
            <a:noFill/>
            <a:round/>
            <a:headEnd/>
            <a:tailEnd/>
          </a:ln>
          <a:effectLst/>
        </p:spPr>
        <p:txBody>
          <a:bodyPr lIns="90000" tIns="46800" rIns="90000" bIns="46800"/>
          <a:lstStyle/>
          <a:p>
            <a:pPr>
              <a:lnSpc>
                <a:spcPct val="100000"/>
              </a:lnSpc>
              <a:spcBef>
                <a:spcPts val="3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T</a:t>
            </a:r>
          </a:p>
          <a:p>
            <a:pPr>
              <a:lnSpc>
                <a:spcPct val="100000"/>
              </a:lnSpc>
              <a:spcBef>
                <a:spcPts val="3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F</a:t>
            </a:r>
          </a:p>
        </p:txBody>
      </p:sp>
      <p:sp>
        <p:nvSpPr>
          <p:cNvPr id="143378" name="Rectangle 18"/>
          <p:cNvSpPr>
            <a:spLocks noChangeArrowheads="1"/>
          </p:cNvSpPr>
          <p:nvPr/>
        </p:nvSpPr>
        <p:spPr bwMode="auto">
          <a:xfrm>
            <a:off x="3071802" y="1571612"/>
            <a:ext cx="809625" cy="339725"/>
          </a:xfrm>
          <a:prstGeom prst="rect">
            <a:avLst/>
          </a:prstGeom>
          <a:noFill/>
          <a:ln w="9525">
            <a:noFill/>
            <a:round/>
            <a:headEnd/>
            <a:tailEnd/>
          </a:ln>
          <a:effectLst/>
        </p:spPr>
        <p:txBody>
          <a:bodyPr lIns="90000" tIns="46800" rIns="90000" bIns="46800"/>
          <a:lstStyle/>
          <a:p>
            <a:pPr>
              <a:lnSpc>
                <a:spcPct val="100000"/>
              </a:lnSpc>
              <a:spcBef>
                <a:spcPts val="3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P(B|A)</a:t>
            </a:r>
            <a:r>
              <a:rPr lang="ar-SA" sz="1400">
                <a:solidFill>
                  <a:srgbClr val="000000"/>
                </a:solidFill>
                <a:cs typeface="Times New Roman" pitchFamily="18" charset="0"/>
              </a:rPr>
              <a:t>‏</a:t>
            </a:r>
            <a:endParaRPr lang="en-GB" sz="1400">
              <a:solidFill>
                <a:srgbClr val="000000"/>
              </a:solidFill>
            </a:endParaRPr>
          </a:p>
        </p:txBody>
      </p:sp>
      <p:sp>
        <p:nvSpPr>
          <p:cNvPr id="143379" name="Rectangle 19"/>
          <p:cNvSpPr>
            <a:spLocks noChangeArrowheads="1"/>
          </p:cNvSpPr>
          <p:nvPr/>
        </p:nvSpPr>
        <p:spPr bwMode="auto">
          <a:xfrm>
            <a:off x="2441565" y="1571612"/>
            <a:ext cx="630237" cy="339725"/>
          </a:xfrm>
          <a:prstGeom prst="rect">
            <a:avLst/>
          </a:prstGeom>
          <a:noFill/>
          <a:ln w="9525">
            <a:noFill/>
            <a:round/>
            <a:headEnd/>
            <a:tailEnd/>
          </a:ln>
          <a:effectLst/>
        </p:spPr>
        <p:txBody>
          <a:bodyPr lIns="90000" tIns="46800" rIns="90000" bIns="46800"/>
          <a:lstStyle/>
          <a:p>
            <a:pPr>
              <a:lnSpc>
                <a:spcPct val="100000"/>
              </a:lnSpc>
              <a:spcBef>
                <a:spcPts val="350"/>
              </a:spcBef>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rPr>
              <a:t>A</a:t>
            </a:r>
          </a:p>
        </p:txBody>
      </p:sp>
      <p:sp>
        <p:nvSpPr>
          <p:cNvPr id="143380" name="Line 20"/>
          <p:cNvSpPr>
            <a:spLocks noChangeShapeType="1"/>
          </p:cNvSpPr>
          <p:nvPr/>
        </p:nvSpPr>
        <p:spPr bwMode="auto">
          <a:xfrm>
            <a:off x="2441565" y="1571612"/>
            <a:ext cx="1439862" cy="1587"/>
          </a:xfrm>
          <a:prstGeom prst="line">
            <a:avLst/>
          </a:prstGeom>
          <a:noFill/>
          <a:ln w="28440">
            <a:solidFill>
              <a:srgbClr val="000000"/>
            </a:solidFill>
            <a:miter lim="800000"/>
            <a:headEnd/>
            <a:tailEnd/>
          </a:ln>
          <a:effectLst/>
        </p:spPr>
        <p:txBody>
          <a:bodyPr/>
          <a:lstStyle/>
          <a:p>
            <a:endParaRPr lang="en-CA"/>
          </a:p>
        </p:txBody>
      </p:sp>
      <p:sp>
        <p:nvSpPr>
          <p:cNvPr id="143381" name="Line 21"/>
          <p:cNvSpPr>
            <a:spLocks noChangeShapeType="1"/>
          </p:cNvSpPr>
          <p:nvPr/>
        </p:nvSpPr>
        <p:spPr bwMode="auto">
          <a:xfrm>
            <a:off x="2441565" y="1911337"/>
            <a:ext cx="1439862" cy="1587"/>
          </a:xfrm>
          <a:prstGeom prst="line">
            <a:avLst/>
          </a:prstGeom>
          <a:noFill/>
          <a:ln w="12600">
            <a:solidFill>
              <a:srgbClr val="000000"/>
            </a:solidFill>
            <a:miter lim="800000"/>
            <a:headEnd/>
            <a:tailEnd/>
          </a:ln>
          <a:effectLst/>
        </p:spPr>
        <p:txBody>
          <a:bodyPr/>
          <a:lstStyle/>
          <a:p>
            <a:endParaRPr lang="en-CA"/>
          </a:p>
        </p:txBody>
      </p:sp>
      <p:sp>
        <p:nvSpPr>
          <p:cNvPr id="143382" name="Line 22"/>
          <p:cNvSpPr>
            <a:spLocks noChangeShapeType="1"/>
          </p:cNvSpPr>
          <p:nvPr/>
        </p:nvSpPr>
        <p:spPr bwMode="auto">
          <a:xfrm>
            <a:off x="2441565" y="2470137"/>
            <a:ext cx="1439862" cy="1587"/>
          </a:xfrm>
          <a:prstGeom prst="line">
            <a:avLst/>
          </a:prstGeom>
          <a:noFill/>
          <a:ln w="28440">
            <a:solidFill>
              <a:srgbClr val="000000"/>
            </a:solidFill>
            <a:miter lim="800000"/>
            <a:headEnd/>
            <a:tailEnd/>
          </a:ln>
          <a:effectLst/>
        </p:spPr>
        <p:txBody>
          <a:bodyPr/>
          <a:lstStyle/>
          <a:p>
            <a:endParaRPr lang="en-CA"/>
          </a:p>
        </p:txBody>
      </p:sp>
      <p:sp>
        <p:nvSpPr>
          <p:cNvPr id="143383" name="Line 23"/>
          <p:cNvSpPr>
            <a:spLocks noChangeShapeType="1"/>
          </p:cNvSpPr>
          <p:nvPr/>
        </p:nvSpPr>
        <p:spPr bwMode="auto">
          <a:xfrm>
            <a:off x="2441565" y="1571612"/>
            <a:ext cx="1587" cy="898525"/>
          </a:xfrm>
          <a:prstGeom prst="line">
            <a:avLst/>
          </a:prstGeom>
          <a:noFill/>
          <a:ln w="28440">
            <a:solidFill>
              <a:srgbClr val="000000"/>
            </a:solidFill>
            <a:miter lim="800000"/>
            <a:headEnd/>
            <a:tailEnd/>
          </a:ln>
          <a:effectLst/>
        </p:spPr>
        <p:txBody>
          <a:bodyPr/>
          <a:lstStyle/>
          <a:p>
            <a:endParaRPr lang="en-CA"/>
          </a:p>
        </p:txBody>
      </p:sp>
      <p:sp>
        <p:nvSpPr>
          <p:cNvPr id="143384" name="Line 24"/>
          <p:cNvSpPr>
            <a:spLocks noChangeShapeType="1"/>
          </p:cNvSpPr>
          <p:nvPr/>
        </p:nvSpPr>
        <p:spPr bwMode="auto">
          <a:xfrm>
            <a:off x="3071802" y="1571612"/>
            <a:ext cx="1588" cy="898525"/>
          </a:xfrm>
          <a:prstGeom prst="line">
            <a:avLst/>
          </a:prstGeom>
          <a:noFill/>
          <a:ln w="12600">
            <a:solidFill>
              <a:srgbClr val="000000"/>
            </a:solidFill>
            <a:miter lim="800000"/>
            <a:headEnd/>
            <a:tailEnd/>
          </a:ln>
          <a:effectLst/>
        </p:spPr>
        <p:txBody>
          <a:bodyPr/>
          <a:lstStyle/>
          <a:p>
            <a:endParaRPr lang="en-CA"/>
          </a:p>
        </p:txBody>
      </p:sp>
      <p:sp>
        <p:nvSpPr>
          <p:cNvPr id="143385" name="Line 25"/>
          <p:cNvSpPr>
            <a:spLocks noChangeShapeType="1"/>
          </p:cNvSpPr>
          <p:nvPr/>
        </p:nvSpPr>
        <p:spPr bwMode="auto">
          <a:xfrm>
            <a:off x="3881427" y="1571612"/>
            <a:ext cx="1588" cy="898525"/>
          </a:xfrm>
          <a:prstGeom prst="line">
            <a:avLst/>
          </a:prstGeom>
          <a:noFill/>
          <a:ln w="28440">
            <a:solidFill>
              <a:srgbClr val="000000"/>
            </a:solidFill>
            <a:miter lim="800000"/>
            <a:headEnd/>
            <a:tailEnd/>
          </a:ln>
          <a:effectLst/>
        </p:spPr>
        <p:txBody>
          <a:bodyPr/>
          <a:lstStyle/>
          <a:p>
            <a:endParaRPr lang="en-CA"/>
          </a:p>
        </p:txBody>
      </p:sp>
      <p:sp>
        <p:nvSpPr>
          <p:cNvPr id="143386" name="Rectangle 26"/>
          <p:cNvSpPr>
            <a:spLocks noChangeArrowheads="1"/>
          </p:cNvSpPr>
          <p:nvPr/>
        </p:nvSpPr>
        <p:spPr bwMode="auto">
          <a:xfrm>
            <a:off x="-214346" y="2571744"/>
            <a:ext cx="8858280" cy="1057275"/>
          </a:xfrm>
          <a:prstGeom prst="rect">
            <a:avLst/>
          </a:prstGeom>
          <a:noFill/>
          <a:ln w="9525">
            <a:noFill/>
            <a:round/>
            <a:headEnd/>
            <a:tailEnd/>
          </a:ln>
          <a:effectLst/>
        </p:spPr>
        <p:txBody>
          <a:bodyPr lIns="90000" tIns="46800" rIns="90000" bIns="46800"/>
          <a:lstStyle/>
          <a:p>
            <a:pPr marL="339725" indent="-339725">
              <a:lnSpc>
                <a:spcPct val="100000"/>
              </a:lnSpc>
              <a:spcBef>
                <a:spcPts val="1500"/>
              </a:spcBef>
              <a:buFont typeface="Wingdings" pitchFamily="2" charset="2"/>
              <a:buNone/>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endParaRPr lang="en-GB" sz="2000" dirty="0">
              <a:solidFill>
                <a:srgbClr val="000000"/>
              </a:solidFill>
            </a:endParaRPr>
          </a:p>
          <a:p>
            <a:pPr marL="739775" lvl="1" indent="-282575">
              <a:lnSpc>
                <a:spcPct val="100000"/>
              </a:lnSpc>
              <a:spcBef>
                <a:spcPts val="150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Suppose </a:t>
            </a:r>
            <a:r>
              <a:rPr lang="en-GB" i="1" dirty="0">
                <a:solidFill>
                  <a:srgbClr val="000000"/>
                </a:solidFill>
              </a:rPr>
              <a:t>B = true, </a:t>
            </a:r>
            <a:r>
              <a:rPr lang="en-GB" dirty="0">
                <a:solidFill>
                  <a:srgbClr val="000000"/>
                </a:solidFill>
              </a:rPr>
              <a:t>and</a:t>
            </a:r>
            <a:r>
              <a:rPr lang="en-GB" i="1" dirty="0">
                <a:solidFill>
                  <a:srgbClr val="000000"/>
                </a:solidFill>
              </a:rPr>
              <a:t> </a:t>
            </a:r>
            <a:r>
              <a:rPr lang="en-GB" dirty="0" smtClean="0">
                <a:solidFill>
                  <a:srgbClr val="000000"/>
                </a:solidFill>
              </a:rPr>
              <a:t>we are looking </a:t>
            </a:r>
            <a:r>
              <a:rPr lang="en-GB" dirty="0">
                <a:solidFill>
                  <a:srgbClr val="000000"/>
                </a:solidFill>
              </a:rPr>
              <a:t>for samples with </a:t>
            </a:r>
            <a:r>
              <a:rPr lang="en-GB" i="1" dirty="0">
                <a:solidFill>
                  <a:srgbClr val="000000"/>
                </a:solidFill>
              </a:rPr>
              <a:t>A = true. </a:t>
            </a:r>
            <a:endParaRPr lang="en-GB" i="1" dirty="0" smtClean="0">
              <a:solidFill>
                <a:srgbClr val="000000"/>
              </a:solidFill>
            </a:endParaRPr>
          </a:p>
          <a:p>
            <a:pPr marL="739775" lvl="1" indent="-282575">
              <a:lnSpc>
                <a:spcPct val="100000"/>
              </a:lnSpc>
              <a:spcBef>
                <a:spcPts val="150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smtClean="0">
                <a:solidFill>
                  <a:srgbClr val="000000"/>
                </a:solidFill>
              </a:rPr>
              <a:t>If there are 1000 </a:t>
            </a:r>
            <a:r>
              <a:rPr lang="en-GB" dirty="0">
                <a:solidFill>
                  <a:srgbClr val="000000"/>
                </a:solidFill>
              </a:rPr>
              <a:t>of them, likely only 3 will have </a:t>
            </a:r>
            <a:r>
              <a:rPr lang="en-GB" i="1" dirty="0">
                <a:solidFill>
                  <a:srgbClr val="000000"/>
                </a:solidFill>
              </a:rPr>
              <a:t>B = true</a:t>
            </a:r>
            <a:r>
              <a:rPr lang="en-GB" dirty="0">
                <a:solidFill>
                  <a:srgbClr val="000000"/>
                </a:solidFill>
              </a:rPr>
              <a:t>, </a:t>
            </a:r>
            <a:endParaRPr lang="en-GB" dirty="0" smtClean="0">
              <a:solidFill>
                <a:srgbClr val="000000"/>
              </a:solidFill>
            </a:endParaRPr>
          </a:p>
          <a:p>
            <a:pPr marL="1196975" lvl="2" indent="-282575">
              <a:lnSpc>
                <a:spcPct val="100000"/>
              </a:lnSpc>
              <a:spcBef>
                <a:spcPts val="150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000" dirty="0" smtClean="0">
                <a:solidFill>
                  <a:srgbClr val="000000"/>
                </a:solidFill>
              </a:rPr>
              <a:t>Only ones that would not be </a:t>
            </a:r>
            <a:r>
              <a:rPr lang="en-GB" sz="2000" dirty="0">
                <a:solidFill>
                  <a:srgbClr val="000000"/>
                </a:solidFill>
              </a:rPr>
              <a:t>rejected by </a:t>
            </a:r>
            <a:r>
              <a:rPr lang="en-GB" sz="2000" i="1" dirty="0">
                <a:solidFill>
                  <a:srgbClr val="000000"/>
                </a:solidFill>
              </a:rPr>
              <a:t>Rejection Sampling</a:t>
            </a:r>
            <a:r>
              <a:rPr lang="en-GB" dirty="0">
                <a:solidFill>
                  <a:srgbClr val="000000"/>
                </a:solidFill>
              </a:rPr>
              <a:t>.</a:t>
            </a:r>
          </a:p>
          <a:p>
            <a:pPr marL="739775" lvl="1" indent="-282575">
              <a:lnSpc>
                <a:spcPct val="100000"/>
              </a:lnSpc>
              <a:spcBef>
                <a:spcPts val="150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With LW, </a:t>
            </a:r>
            <a:r>
              <a:rPr lang="en-GB" dirty="0" smtClean="0">
                <a:solidFill>
                  <a:srgbClr val="000000"/>
                </a:solidFill>
              </a:rPr>
              <a:t>we </a:t>
            </a:r>
            <a:r>
              <a:rPr lang="en-GB" dirty="0">
                <a:solidFill>
                  <a:srgbClr val="000000"/>
                </a:solidFill>
              </a:rPr>
              <a:t>fix </a:t>
            </a:r>
            <a:r>
              <a:rPr lang="en-GB" i="1" dirty="0">
                <a:solidFill>
                  <a:srgbClr val="000000"/>
                </a:solidFill>
              </a:rPr>
              <a:t>B = true</a:t>
            </a:r>
            <a:r>
              <a:rPr lang="en-GB" dirty="0">
                <a:solidFill>
                  <a:srgbClr val="000000"/>
                </a:solidFill>
              </a:rPr>
              <a:t>, and give the very first sample with </a:t>
            </a:r>
            <a:r>
              <a:rPr lang="en-GB" dirty="0" smtClean="0">
                <a:solidFill>
                  <a:srgbClr val="000000"/>
                </a:solidFill>
              </a:rPr>
              <a:t>    </a:t>
            </a:r>
            <a:r>
              <a:rPr lang="en-GB" i="1" dirty="0" smtClean="0">
                <a:solidFill>
                  <a:srgbClr val="000000"/>
                </a:solidFill>
              </a:rPr>
              <a:t>A </a:t>
            </a:r>
            <a:r>
              <a:rPr lang="en-GB" i="1" dirty="0">
                <a:solidFill>
                  <a:srgbClr val="000000"/>
                </a:solidFill>
              </a:rPr>
              <a:t>= true</a:t>
            </a:r>
            <a:r>
              <a:rPr lang="en-GB" dirty="0">
                <a:solidFill>
                  <a:srgbClr val="000000"/>
                </a:solidFill>
              </a:rPr>
              <a:t> a weight of </a:t>
            </a:r>
          </a:p>
          <a:p>
            <a:pPr marL="739775" lvl="1" indent="-282575">
              <a:lnSpc>
                <a:spcPct val="100000"/>
              </a:lnSpc>
              <a:spcBef>
                <a:spcPts val="1500"/>
              </a:spcBef>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dirty="0">
                <a:solidFill>
                  <a:srgbClr val="000000"/>
                </a:solidFill>
              </a:rPr>
              <a:t>Thus </a:t>
            </a:r>
            <a:r>
              <a:rPr lang="en-GB" dirty="0" smtClean="0">
                <a:solidFill>
                  <a:srgbClr val="000000"/>
                </a:solidFill>
              </a:rPr>
              <a:t>LW simulates the </a:t>
            </a:r>
            <a:r>
              <a:rPr lang="en-GB" dirty="0">
                <a:solidFill>
                  <a:srgbClr val="000000"/>
                </a:solidFill>
              </a:rPr>
              <a:t>effect of many rejections with only one sample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6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336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336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336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336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337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337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337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337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337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337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337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337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337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338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338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338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338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338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338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43386">
                                            <p:txEl>
                                              <p:pRg st="1" end="1"/>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43386">
                                            <p:txEl>
                                              <p:pRg st="2" end="2"/>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43386">
                                            <p:txEl>
                                              <p:pRg st="3" end="3"/>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143386">
                                            <p:txEl>
                                              <p:pRg st="4" end="4"/>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4338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4" grpId="0" animBg="1"/>
      <p:bldP spid="143365" grpId="0" animBg="1"/>
      <p:bldP spid="143366" grpId="0" animBg="1"/>
      <p:bldP spid="143368" grpId="0"/>
      <p:bldP spid="143369" grpId="0"/>
      <p:bldP spid="143370" grpId="0" animBg="1"/>
      <p:bldP spid="143371" grpId="0" animBg="1"/>
      <p:bldP spid="143372" grpId="0" animBg="1"/>
      <p:bldP spid="143373" grpId="0" animBg="1"/>
      <p:bldP spid="143374" grpId="0" animBg="1"/>
      <p:bldP spid="143376" grpId="0"/>
      <p:bldP spid="143377" grpId="0"/>
      <p:bldP spid="143378" grpId="0"/>
      <p:bldP spid="143379" grpId="0"/>
      <p:bldP spid="143380" grpId="0" animBg="1"/>
      <p:bldP spid="143381" grpId="0" animBg="1"/>
      <p:bldP spid="143382" grpId="0" animBg="1"/>
      <p:bldP spid="143383" grpId="0" animBg="1"/>
      <p:bldP spid="143384" grpId="0" animBg="1"/>
      <p:bldP spid="14338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304800" y="15240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Efficiency  of  LW</a:t>
            </a:r>
          </a:p>
        </p:txBody>
      </p:sp>
      <p:sp>
        <p:nvSpPr>
          <p:cNvPr id="149507" name="Rectangle 3"/>
          <p:cNvSpPr>
            <a:spLocks noChangeArrowheads="1"/>
          </p:cNvSpPr>
          <p:nvPr/>
        </p:nvSpPr>
        <p:spPr bwMode="auto">
          <a:xfrm>
            <a:off x="323850" y="908050"/>
            <a:ext cx="8424863" cy="1057275"/>
          </a:xfrm>
          <a:prstGeom prst="rect">
            <a:avLst/>
          </a:prstGeom>
          <a:noFill/>
          <a:ln w="9525">
            <a:noFill/>
            <a:round/>
            <a:headEnd/>
            <a:tailEnd/>
          </a:ln>
          <a:effectLst/>
        </p:spPr>
        <p:txBody>
          <a:bodyPr lIns="90000" tIns="46800" rIns="90000" bIns="46800"/>
          <a:lstStyle/>
          <a:p>
            <a:pPr marL="457200" indent="-457200">
              <a:lnSpc>
                <a:spcPct val="100000"/>
              </a:lnSpc>
              <a:spcBef>
                <a:spcPts val="500"/>
              </a:spcBef>
              <a:buFont typeface="Wingdings"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dirty="0">
                <a:solidFill>
                  <a:srgbClr val="000000"/>
                </a:solidFill>
              </a:rPr>
              <a:t>Because LW keeps using all the samples that it generates, it is much more efficient that Rejection Sampling</a:t>
            </a:r>
          </a:p>
          <a:p>
            <a:pPr marL="457200" indent="-457200">
              <a:lnSpc>
                <a:spcPct val="100000"/>
              </a:lnSpc>
              <a:spcBef>
                <a:spcPts val="500"/>
              </a:spcBef>
              <a:buFont typeface="Wingdings"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dirty="0">
                <a:solidFill>
                  <a:srgbClr val="000000"/>
                </a:solidFill>
              </a:rPr>
              <a:t>But performance still degrades when number of evidence variables increase</a:t>
            </a:r>
          </a:p>
          <a:p>
            <a:pPr marL="835025" lvl="1" indent="-377825">
              <a:lnSpc>
                <a:spcPct val="100000"/>
              </a:lnSpc>
              <a:spcBef>
                <a:spcPts val="450"/>
              </a:spcBef>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2000" dirty="0">
                <a:solidFill>
                  <a:srgbClr val="000000"/>
                </a:solidFill>
              </a:rPr>
              <a:t>The more evidence variables, the more samples will have small weight</a:t>
            </a:r>
          </a:p>
          <a:p>
            <a:pPr marL="835025" lvl="1" indent="-377825">
              <a:lnSpc>
                <a:spcPct val="100000"/>
              </a:lnSpc>
              <a:spcBef>
                <a:spcPts val="450"/>
              </a:spcBef>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2000" dirty="0">
                <a:solidFill>
                  <a:srgbClr val="000000"/>
                </a:solidFill>
              </a:rPr>
              <a:t>If one does not generate enough samples, the weighted estimate will be dominated by the small fraction of sample with substantial weight</a:t>
            </a:r>
          </a:p>
          <a:p>
            <a:pPr marL="457200" indent="-457200">
              <a:lnSpc>
                <a:spcPct val="100000"/>
              </a:lnSpc>
              <a:spcBef>
                <a:spcPts val="500"/>
              </a:spcBef>
              <a:buFont typeface="Wingdings"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dirty="0">
                <a:solidFill>
                  <a:srgbClr val="000000"/>
                </a:solidFill>
              </a:rPr>
              <a:t>One possible approach is to sample some of the variables, while using exact inference to generate the posterior probability for others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149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149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149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1495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additive="repl">
                                        <p:cTn id="22" dur="1" fill="hold">
                                          <p:stCondLst>
                                            <p:cond delay="0"/>
                                          </p:stCondLst>
                                        </p:cTn>
                                        <p:tgtEl>
                                          <p:spTgt spid="1495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ChangeArrowheads="1"/>
          </p:cNvSpPr>
          <p:nvPr/>
        </p:nvSpPr>
        <p:spPr bwMode="auto">
          <a:xfrm>
            <a:off x="179388" y="5805488"/>
            <a:ext cx="8496300" cy="431800"/>
          </a:xfrm>
          <a:prstGeom prst="rect">
            <a:avLst/>
          </a:prstGeom>
          <a:solidFill>
            <a:srgbClr val="FFFF00"/>
          </a:solidFill>
          <a:ln w="9525">
            <a:noFill/>
            <a:miter lim="800000"/>
            <a:headEnd/>
            <a:tailEnd/>
          </a:ln>
          <a:effectLst/>
        </p:spPr>
        <p:txBody>
          <a:bodyPr wrap="none" anchor="ctr"/>
          <a:lstStyle/>
          <a:p>
            <a:endParaRPr lang="en-CA"/>
          </a:p>
        </p:txBody>
      </p:sp>
      <p:sp>
        <p:nvSpPr>
          <p:cNvPr id="151555" name="Rectangle 3"/>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Overview</a:t>
            </a:r>
          </a:p>
        </p:txBody>
      </p:sp>
      <p:sp>
        <p:nvSpPr>
          <p:cNvPr id="151556" name="Rectangle 4"/>
          <p:cNvSpPr>
            <a:spLocks noChangeArrowheads="1"/>
          </p:cNvSpPr>
          <p:nvPr/>
        </p:nvSpPr>
        <p:spPr bwMode="auto">
          <a:xfrm>
            <a:off x="323850" y="692150"/>
            <a:ext cx="8458200" cy="3095625"/>
          </a:xfrm>
          <a:prstGeom prst="rect">
            <a:avLst/>
          </a:prstGeom>
          <a:noFill/>
          <a:ln w="9525">
            <a:noFill/>
            <a:round/>
            <a:headEnd/>
            <a:tailEnd/>
          </a:ln>
          <a:effectLst/>
        </p:spPr>
        <p:txBody>
          <a:bodyPr lIns="90000" tIns="46800" rIns="90000" bIns="46800"/>
          <a:lstStyle/>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a:solidFill>
                <a:srgbClr val="000000"/>
              </a:solidFill>
            </a:endParaRP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a:solidFill>
                  <a:srgbClr val="000000"/>
                </a:solidFill>
              </a:rPr>
              <a:t>Inference in Bayesian networks: need for approximate algorithms</a:t>
            </a: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a:solidFill>
                  <a:srgbClr val="000000"/>
                </a:solidFill>
              </a:rPr>
              <a:t>Sampling algorithms: background</a:t>
            </a:r>
          </a:p>
          <a:p>
            <a:pPr marL="741363" lvl="1" indent="-284163">
              <a:lnSpc>
                <a:spcPct val="100000"/>
              </a:lnSpc>
              <a:spcBef>
                <a:spcPts val="6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a:solidFill>
                  <a:srgbClr val="000000"/>
                </a:solidFill>
              </a:rPr>
              <a:t>What is sampling and how to do it</a:t>
            </a:r>
          </a:p>
          <a:p>
            <a:pPr marL="741363" lvl="1" indent="-284163">
              <a:lnSpc>
                <a:spcPct val="100000"/>
              </a:lnSpc>
              <a:spcBef>
                <a:spcPts val="6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a:solidFill>
                  <a:srgbClr val="000000"/>
                </a:solidFill>
              </a:rPr>
              <a:t>Review of concepts from probability theory: cumulative distribution and probability density functions</a:t>
            </a:r>
          </a:p>
          <a:p>
            <a:pPr marL="741363" lvl="1" indent="-284163">
              <a:lnSpc>
                <a:spcPct val="100000"/>
              </a:lnSpc>
              <a:spcBef>
                <a:spcPts val="6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a:solidFill>
                  <a:srgbClr val="000000"/>
                </a:solidFill>
              </a:rPr>
              <a:t>Generating samples from a distribution</a:t>
            </a:r>
          </a:p>
          <a:p>
            <a:pPr marL="741363" lvl="1" indent="-284163">
              <a:lnSpc>
                <a:spcPct val="100000"/>
              </a:lnSpc>
              <a:spcBef>
                <a:spcPts val="6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a:solidFill>
                  <a:srgbClr val="000000"/>
                </a:solidFill>
              </a:rPr>
              <a:t>Why does sampling work</a:t>
            </a: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a:solidFill>
                  <a:srgbClr val="000000"/>
                </a:solidFill>
                <a:cs typeface="Times New Roman" pitchFamily="18" charset="0"/>
              </a:rPr>
              <a:t>Sampling in Bayesian networks</a:t>
            </a: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a:solidFill>
                  <a:srgbClr val="000000"/>
                </a:solidFill>
                <a:cs typeface="Times New Roman" pitchFamily="18" charset="0"/>
              </a:rPr>
              <a:t>Forward sampling</a:t>
            </a: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a:solidFill>
                  <a:srgbClr val="000000"/>
                </a:solidFill>
                <a:cs typeface="Times New Roman" pitchFamily="18" charset="0"/>
              </a:rPr>
              <a:t>Rejection Sampling</a:t>
            </a: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a:solidFill>
                  <a:srgbClr val="000000"/>
                </a:solidFill>
                <a:cs typeface="Times New Roman" pitchFamily="18" charset="0"/>
              </a:rPr>
              <a:t>Likelihood Weighting</a:t>
            </a: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a:solidFill>
                  <a:srgbClr val="000000"/>
                </a:solidFill>
                <a:cs typeface="Times New Roman" pitchFamily="18" charset="0"/>
              </a:rPr>
              <a:t>Case study from the Andes project</a:t>
            </a:r>
          </a:p>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a:solidFill>
                <a:srgbClr val="000000"/>
              </a:solidFill>
            </a:endParaRPr>
          </a:p>
          <a:p>
            <a:pPr marL="741363" lvl="1" indent="-284163">
              <a:lnSpc>
                <a:spcPct val="60000"/>
              </a:lnSpc>
              <a:spcBef>
                <a:spcPts val="500"/>
              </a:spcBef>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1554"/>
                                        </p:tgtEl>
                                        <p:attrNameLst>
                                          <p:attrName>style.visibility</p:attrName>
                                        </p:attrNameLst>
                                      </p:cBhvr>
                                      <p:to>
                                        <p:strVal val="visible"/>
                                      </p:to>
                                    </p:set>
                                    <p:animEffect transition="in" filter="wipe(left)">
                                      <p:cBhvr>
                                        <p:cTn id="7" dur="500"/>
                                        <p:tgtEl>
                                          <p:spTgt spid="151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Rectangle 2"/>
          <p:cNvGraphicFramePr>
            <a:graphicFrameLocks/>
          </p:cNvGraphicFramePr>
          <p:nvPr/>
        </p:nvGraphicFramePr>
        <p:xfrm>
          <a:off x="2339975" y="2205038"/>
          <a:ext cx="6096000" cy="3048000"/>
        </p:xfrm>
        <a:graphic>
          <a:graphicData uri="http://schemas.openxmlformats.org/presentationml/2006/ole">
            <p:oleObj spid="_x0000_s211970" name="Clip" r:id="rId4" imgW="0" imgH="0" progId="">
              <p:embed/>
            </p:oleObj>
          </a:graphicData>
        </a:graphic>
      </p:graphicFrame>
      <p:sp>
        <p:nvSpPr>
          <p:cNvPr id="1028" name="Rectangle 4"/>
          <p:cNvSpPr>
            <a:spLocks noChangeArrowheads="1"/>
          </p:cNvSpPr>
          <p:nvPr/>
        </p:nvSpPr>
        <p:spPr bwMode="auto">
          <a:xfrm>
            <a:off x="250825" y="188913"/>
            <a:ext cx="8893175" cy="695325"/>
          </a:xfrm>
          <a:prstGeom prst="rect">
            <a:avLst/>
          </a:prstGeom>
          <a:noFill/>
          <a:ln w="9525">
            <a:noFill/>
            <a:miter lim="800000"/>
            <a:headEnd/>
            <a:tailEnd/>
          </a:ln>
        </p:spPr>
        <p:txBody>
          <a:bodyPr lIns="92075" tIns="46038" rIns="92075" bIns="46038" anchor="b"/>
          <a:lstStyle/>
          <a:p>
            <a:pPr algn="ctr">
              <a:spcBef>
                <a:spcPct val="0"/>
              </a:spcBef>
              <a:spcAft>
                <a:spcPct val="0"/>
              </a:spcAft>
              <a:buClrTx/>
              <a:buSzTx/>
              <a:buFontTx/>
              <a:buNone/>
            </a:pPr>
            <a:r>
              <a:rPr lang="en-US" sz="3600" dirty="0">
                <a:solidFill>
                  <a:srgbClr val="000000"/>
                </a:solidFill>
              </a:rPr>
              <a:t>Intelligent Learning </a:t>
            </a:r>
            <a:r>
              <a:rPr lang="en-US" sz="3600" dirty="0" smtClean="0">
                <a:solidFill>
                  <a:srgbClr val="000000"/>
                </a:solidFill>
              </a:rPr>
              <a:t>Environments</a:t>
            </a:r>
            <a:endParaRPr lang="en-US" sz="3600" dirty="0">
              <a:solidFill>
                <a:srgbClr val="000000"/>
              </a:solidFill>
            </a:endParaRPr>
          </a:p>
        </p:txBody>
      </p:sp>
      <p:sp>
        <p:nvSpPr>
          <p:cNvPr id="1030" name="Oval 6"/>
          <p:cNvSpPr>
            <a:spLocks noChangeArrowheads="1"/>
          </p:cNvSpPr>
          <p:nvPr/>
        </p:nvSpPr>
        <p:spPr bwMode="auto">
          <a:xfrm>
            <a:off x="3263444" y="2048556"/>
            <a:ext cx="1856903" cy="1567543"/>
          </a:xfrm>
          <a:prstGeom prst="ellipse">
            <a:avLst/>
          </a:prstGeom>
          <a:noFill/>
          <a:ln w="38100">
            <a:solidFill>
              <a:srgbClr val="CC0099"/>
            </a:solidFill>
            <a:round/>
            <a:headEnd type="none" w="sm" len="sm"/>
            <a:tailEnd type="none" w="sm" len="sm"/>
          </a:ln>
        </p:spPr>
        <p:txBody>
          <a:bodyPr wrap="none" anchor="ctr"/>
          <a:lstStyle/>
          <a:p>
            <a:endParaRPr lang="en-CA"/>
          </a:p>
        </p:txBody>
      </p:sp>
      <p:sp>
        <p:nvSpPr>
          <p:cNvPr id="1031" name="Oval 7"/>
          <p:cNvSpPr>
            <a:spLocks noChangeArrowheads="1"/>
          </p:cNvSpPr>
          <p:nvPr/>
        </p:nvSpPr>
        <p:spPr bwMode="auto">
          <a:xfrm>
            <a:off x="3685467" y="2571070"/>
            <a:ext cx="1941307" cy="1567543"/>
          </a:xfrm>
          <a:prstGeom prst="ellipse">
            <a:avLst/>
          </a:prstGeom>
          <a:noFill/>
          <a:ln w="38100">
            <a:solidFill>
              <a:schemeClr val="accent2"/>
            </a:solidFill>
            <a:round/>
            <a:headEnd type="none" w="sm" len="sm"/>
            <a:tailEnd type="none" w="sm" len="sm"/>
          </a:ln>
        </p:spPr>
        <p:txBody>
          <a:bodyPr wrap="none" anchor="ctr"/>
          <a:lstStyle/>
          <a:p>
            <a:endParaRPr lang="en-CA"/>
          </a:p>
        </p:txBody>
      </p:sp>
      <p:sp>
        <p:nvSpPr>
          <p:cNvPr id="1032" name="Oval 8"/>
          <p:cNvSpPr>
            <a:spLocks noChangeArrowheads="1"/>
          </p:cNvSpPr>
          <p:nvPr/>
        </p:nvSpPr>
        <p:spPr bwMode="auto">
          <a:xfrm>
            <a:off x="4107491" y="2048556"/>
            <a:ext cx="1856903" cy="1567543"/>
          </a:xfrm>
          <a:prstGeom prst="ellipse">
            <a:avLst/>
          </a:prstGeom>
          <a:noFill/>
          <a:ln w="38100">
            <a:solidFill>
              <a:srgbClr val="99CC00"/>
            </a:solidFill>
            <a:round/>
            <a:headEnd type="none" w="sm" len="sm"/>
            <a:tailEnd type="none" w="sm" len="sm"/>
          </a:ln>
        </p:spPr>
        <p:txBody>
          <a:bodyPr wrap="none" anchor="ctr"/>
          <a:lstStyle/>
          <a:p>
            <a:endParaRPr lang="en-CA"/>
          </a:p>
        </p:txBody>
      </p:sp>
      <p:sp>
        <p:nvSpPr>
          <p:cNvPr id="1033" name="Text Box 9"/>
          <p:cNvSpPr txBox="1">
            <a:spLocks noChangeArrowheads="1"/>
          </p:cNvSpPr>
          <p:nvPr/>
        </p:nvSpPr>
        <p:spPr bwMode="auto">
          <a:xfrm>
            <a:off x="5795584" y="1700213"/>
            <a:ext cx="2094291" cy="395514"/>
          </a:xfrm>
          <a:prstGeom prst="rect">
            <a:avLst/>
          </a:prstGeom>
          <a:noFill/>
          <a:ln w="12700">
            <a:noFill/>
            <a:miter lim="800000"/>
            <a:headEnd type="none" w="sm" len="sm"/>
            <a:tailEnd type="none" w="sm" len="sm"/>
          </a:ln>
        </p:spPr>
        <p:txBody>
          <a:bodyPr wrap="none">
            <a:spAutoFit/>
          </a:bodyPr>
          <a:lstStyle/>
          <a:p>
            <a:pPr>
              <a:spcBef>
                <a:spcPct val="0"/>
              </a:spcBef>
              <a:spcAft>
                <a:spcPct val="0"/>
              </a:spcAft>
              <a:buClrTx/>
              <a:buSzTx/>
              <a:buFontTx/>
              <a:buNone/>
            </a:pPr>
            <a:r>
              <a:rPr lang="en-US" sz="2000">
                <a:solidFill>
                  <a:srgbClr val="000000"/>
                </a:solidFill>
              </a:rPr>
              <a:t>Cognitive Science</a:t>
            </a:r>
            <a:endParaRPr lang="en-US" sz="2400" b="0">
              <a:solidFill>
                <a:srgbClr val="000000"/>
              </a:solidFill>
            </a:endParaRPr>
          </a:p>
        </p:txBody>
      </p:sp>
      <p:sp>
        <p:nvSpPr>
          <p:cNvPr id="1034" name="Text Box 10"/>
          <p:cNvSpPr txBox="1">
            <a:spLocks noChangeArrowheads="1"/>
          </p:cNvSpPr>
          <p:nvPr/>
        </p:nvSpPr>
        <p:spPr bwMode="auto">
          <a:xfrm>
            <a:off x="5711179" y="3441927"/>
            <a:ext cx="1798875" cy="395514"/>
          </a:xfrm>
          <a:prstGeom prst="rect">
            <a:avLst/>
          </a:prstGeom>
          <a:noFill/>
          <a:ln w="12700">
            <a:noFill/>
            <a:miter lim="800000"/>
            <a:headEnd type="none" w="sm" len="sm"/>
            <a:tailEnd type="none" w="sm" len="sm"/>
          </a:ln>
        </p:spPr>
        <p:txBody>
          <a:bodyPr>
            <a:spAutoFit/>
          </a:bodyPr>
          <a:lstStyle/>
          <a:p>
            <a:pPr>
              <a:spcBef>
                <a:spcPct val="0"/>
              </a:spcBef>
              <a:spcAft>
                <a:spcPct val="0"/>
              </a:spcAft>
              <a:buClrTx/>
              <a:buSzTx/>
              <a:buFontTx/>
              <a:buNone/>
            </a:pPr>
            <a:r>
              <a:rPr lang="en-US" sz="2000">
                <a:solidFill>
                  <a:srgbClr val="000000"/>
                </a:solidFill>
              </a:rPr>
              <a:t>Education</a:t>
            </a:r>
            <a:endParaRPr lang="en-US" sz="4000" b="0">
              <a:solidFill>
                <a:srgbClr val="000000"/>
              </a:solidFill>
            </a:endParaRPr>
          </a:p>
        </p:txBody>
      </p:sp>
      <p:sp>
        <p:nvSpPr>
          <p:cNvPr id="1035" name="Text Box 11"/>
          <p:cNvSpPr txBox="1">
            <a:spLocks noChangeArrowheads="1"/>
          </p:cNvSpPr>
          <p:nvPr/>
        </p:nvSpPr>
        <p:spPr bwMode="auto">
          <a:xfrm>
            <a:off x="4276300" y="2625499"/>
            <a:ext cx="622484" cy="395514"/>
          </a:xfrm>
          <a:prstGeom prst="rect">
            <a:avLst/>
          </a:prstGeom>
          <a:noFill/>
          <a:ln w="38100">
            <a:noFill/>
            <a:miter lim="800000"/>
            <a:headEnd type="none" w="sm" len="sm"/>
            <a:tailEnd type="none" w="sm" len="sm"/>
          </a:ln>
        </p:spPr>
        <p:txBody>
          <a:bodyPr wrap="none">
            <a:spAutoFit/>
          </a:bodyPr>
          <a:lstStyle/>
          <a:p>
            <a:pPr>
              <a:spcBef>
                <a:spcPct val="0"/>
              </a:spcBef>
              <a:spcAft>
                <a:spcPct val="0"/>
              </a:spcAft>
              <a:buClrTx/>
              <a:buSzTx/>
              <a:buFontTx/>
              <a:buNone/>
            </a:pPr>
            <a:r>
              <a:rPr lang="en-US" sz="2000" dirty="0">
                <a:solidFill>
                  <a:srgbClr val="000000"/>
                </a:solidFill>
              </a:rPr>
              <a:t>ILE</a:t>
            </a:r>
            <a:endParaRPr lang="en-US" sz="4000" dirty="0">
              <a:solidFill>
                <a:srgbClr val="000000"/>
              </a:solidFill>
            </a:endParaRPr>
          </a:p>
        </p:txBody>
      </p:sp>
      <p:sp>
        <p:nvSpPr>
          <p:cNvPr id="1036" name="Text Box 12"/>
          <p:cNvSpPr txBox="1">
            <a:spLocks noChangeArrowheads="1"/>
          </p:cNvSpPr>
          <p:nvPr/>
        </p:nvSpPr>
        <p:spPr bwMode="auto">
          <a:xfrm>
            <a:off x="900113" y="2222727"/>
            <a:ext cx="3064945" cy="700314"/>
          </a:xfrm>
          <a:prstGeom prst="rect">
            <a:avLst/>
          </a:prstGeom>
          <a:noFill/>
          <a:ln w="12700">
            <a:noFill/>
            <a:miter lim="800000"/>
            <a:headEnd type="none" w="sm" len="sm"/>
            <a:tailEnd type="none" w="sm" len="sm"/>
          </a:ln>
        </p:spPr>
        <p:txBody>
          <a:bodyPr>
            <a:spAutoFit/>
          </a:bodyPr>
          <a:lstStyle/>
          <a:p>
            <a:pPr>
              <a:spcBef>
                <a:spcPct val="0"/>
              </a:spcBef>
              <a:spcAft>
                <a:spcPct val="0"/>
              </a:spcAft>
              <a:buClrTx/>
              <a:buSzTx/>
              <a:buFontTx/>
              <a:buNone/>
            </a:pPr>
            <a:r>
              <a:rPr lang="en-US" sz="2000" dirty="0">
                <a:solidFill>
                  <a:srgbClr val="000000"/>
                </a:solidFill>
              </a:rPr>
              <a:t>Computer Science</a:t>
            </a:r>
            <a:endParaRPr lang="en-US" sz="2000" b="0" dirty="0">
              <a:solidFill>
                <a:srgbClr val="000000"/>
              </a:solidFill>
            </a:endParaRPr>
          </a:p>
          <a:p>
            <a:pPr>
              <a:spcBef>
                <a:spcPct val="0"/>
              </a:spcBef>
              <a:spcAft>
                <a:spcPct val="0"/>
              </a:spcAft>
              <a:buClrTx/>
              <a:buSzTx/>
              <a:buFontTx/>
              <a:buNone/>
            </a:pPr>
            <a:r>
              <a:rPr lang="en-US" sz="2000" b="0" dirty="0">
                <a:solidFill>
                  <a:srgbClr val="000000"/>
                </a:solidFill>
              </a:rPr>
              <a:t>(AI, HCI)</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285720" y="-71462"/>
            <a:ext cx="8607425" cy="1143000"/>
          </a:xfrm>
          <a:noFill/>
        </p:spPr>
        <p:txBody>
          <a:bodyPr/>
          <a:lstStyle/>
          <a:p>
            <a:r>
              <a:rPr lang="en-US" sz="3200" dirty="0" smtClean="0"/>
              <a:t>ANDES: an ITS for Coached problem solving</a:t>
            </a:r>
          </a:p>
        </p:txBody>
      </p:sp>
      <p:sp>
        <p:nvSpPr>
          <p:cNvPr id="2052" name="Rectangle 6"/>
          <p:cNvSpPr>
            <a:spLocks noChangeArrowheads="1"/>
          </p:cNvSpPr>
          <p:nvPr/>
        </p:nvSpPr>
        <p:spPr bwMode="auto">
          <a:xfrm>
            <a:off x="2085975" y="1690688"/>
            <a:ext cx="9144000" cy="0"/>
          </a:xfrm>
          <a:prstGeom prst="rect">
            <a:avLst/>
          </a:prstGeom>
          <a:noFill/>
          <a:ln w="12700">
            <a:noFill/>
            <a:miter lim="800000"/>
            <a:headEnd type="none" w="sm" len="sm"/>
            <a:tailEnd type="none" w="sm" len="sm"/>
          </a:ln>
        </p:spPr>
        <p:txBody>
          <a:bodyPr>
            <a:spAutoFit/>
          </a:bodyPr>
          <a:lstStyle/>
          <a:p>
            <a:endParaRPr lang="en-CA"/>
          </a:p>
        </p:txBody>
      </p:sp>
      <p:sp>
        <p:nvSpPr>
          <p:cNvPr id="2053" name="Rectangle 7"/>
          <p:cNvSpPr>
            <a:spLocks noChangeArrowheads="1"/>
          </p:cNvSpPr>
          <p:nvPr/>
        </p:nvSpPr>
        <p:spPr bwMode="auto">
          <a:xfrm>
            <a:off x="0" y="685800"/>
            <a:ext cx="9144000" cy="2514600"/>
          </a:xfrm>
          <a:prstGeom prst="rect">
            <a:avLst/>
          </a:prstGeom>
          <a:noFill/>
          <a:ln w="9525">
            <a:noFill/>
            <a:miter lim="800000"/>
            <a:headEnd/>
            <a:tailEnd/>
          </a:ln>
        </p:spPr>
        <p:txBody>
          <a:bodyPr lIns="92075" tIns="46038" rIns="92075" bIns="46038"/>
          <a:lstStyle/>
          <a:p>
            <a:pPr marL="342900" indent="-342900">
              <a:lnSpc>
                <a:spcPct val="110000"/>
              </a:lnSpc>
              <a:spcBef>
                <a:spcPct val="20000"/>
              </a:spcBef>
              <a:spcAft>
                <a:spcPct val="0"/>
              </a:spcAft>
            </a:pPr>
            <a:endParaRPr lang="en-US" b="0" dirty="0">
              <a:solidFill>
                <a:schemeClr val="tx1"/>
              </a:solidFill>
            </a:endParaRPr>
          </a:p>
          <a:p>
            <a:pPr marL="342900" indent="-342900">
              <a:lnSpc>
                <a:spcPct val="90000"/>
              </a:lnSpc>
              <a:spcBef>
                <a:spcPct val="20000"/>
              </a:spcBef>
              <a:spcAft>
                <a:spcPct val="0"/>
              </a:spcAft>
              <a:buFont typeface="Arial" pitchFamily="34" charset="0"/>
              <a:buChar char="•"/>
            </a:pPr>
            <a:r>
              <a:rPr lang="en-US" b="0" dirty="0">
                <a:solidFill>
                  <a:schemeClr val="tx1"/>
                </a:solidFill>
              </a:rPr>
              <a:t>The tutor monitors the student’s solution and intervenes  when the student needs help. </a:t>
            </a:r>
            <a:endParaRPr lang="en-US" b="0" dirty="0" smtClean="0">
              <a:solidFill>
                <a:schemeClr val="tx1"/>
              </a:solidFill>
            </a:endParaRPr>
          </a:p>
          <a:p>
            <a:pPr marL="800100" lvl="1" indent="-342900">
              <a:lnSpc>
                <a:spcPct val="90000"/>
              </a:lnSpc>
              <a:spcBef>
                <a:spcPct val="20000"/>
              </a:spcBef>
              <a:buFont typeface="Arial" pitchFamily="34" charset="0"/>
              <a:buChar char="•"/>
            </a:pPr>
            <a:r>
              <a:rPr lang="en-US" sz="2000" dirty="0" smtClean="0">
                <a:solidFill>
                  <a:schemeClr val="tx1"/>
                </a:solidFill>
              </a:rPr>
              <a:t>Gives feedback on correctness of student solution entries</a:t>
            </a:r>
          </a:p>
          <a:p>
            <a:pPr marL="800100" lvl="1" indent="-342900">
              <a:lnSpc>
                <a:spcPct val="90000"/>
              </a:lnSpc>
              <a:spcBef>
                <a:spcPct val="20000"/>
              </a:spcBef>
              <a:buFont typeface="Arial" pitchFamily="34" charset="0"/>
              <a:buChar char="•"/>
            </a:pPr>
            <a:r>
              <a:rPr lang="en-US" sz="2000" b="0" dirty="0" smtClean="0">
                <a:solidFill>
                  <a:schemeClr val="tx1"/>
                </a:solidFill>
              </a:rPr>
              <a:t>Provides hints when student is stuck</a:t>
            </a:r>
            <a:endParaRPr lang="en-US" sz="2000" b="0" dirty="0">
              <a:solidFill>
                <a:schemeClr val="tx1"/>
              </a:solidFill>
            </a:endParaRPr>
          </a:p>
          <a:p>
            <a:pPr marL="342900" indent="-342900">
              <a:lnSpc>
                <a:spcPct val="110000"/>
              </a:lnSpc>
              <a:spcBef>
                <a:spcPct val="20000"/>
              </a:spcBef>
              <a:spcAft>
                <a:spcPct val="0"/>
              </a:spcAft>
            </a:pPr>
            <a:endParaRPr lang="en-US" b="0" dirty="0">
              <a:solidFill>
                <a:schemeClr val="tx1"/>
              </a:solidFill>
            </a:endParaRPr>
          </a:p>
          <a:p>
            <a:pPr marL="742950" lvl="1" indent="-285750">
              <a:lnSpc>
                <a:spcPct val="110000"/>
              </a:lnSpc>
              <a:spcBef>
                <a:spcPct val="20000"/>
              </a:spcBef>
              <a:spcAft>
                <a:spcPct val="0"/>
              </a:spcAft>
              <a:buClr>
                <a:srgbClr val="000000"/>
              </a:buClr>
              <a:buSzTx/>
              <a:buFontTx/>
              <a:buChar char="–"/>
            </a:pPr>
            <a:endParaRPr lang="en-US" sz="2400" b="0" dirty="0">
              <a:solidFill>
                <a:schemeClr val="tx1"/>
              </a:solidFill>
            </a:endParaRPr>
          </a:p>
        </p:txBody>
      </p:sp>
      <p:graphicFrame>
        <p:nvGraphicFramePr>
          <p:cNvPr id="2050" name="Object 9"/>
          <p:cNvGraphicFramePr>
            <a:graphicFrameLocks noChangeAspect="1"/>
          </p:cNvGraphicFramePr>
          <p:nvPr/>
        </p:nvGraphicFramePr>
        <p:xfrm>
          <a:off x="1676400" y="2819400"/>
          <a:ext cx="5562600" cy="3892550"/>
        </p:xfrm>
        <a:graphic>
          <a:graphicData uri="http://schemas.openxmlformats.org/presentationml/2006/ole">
            <p:oleObj spid="_x0000_s212994" name="Document" r:id="rId3" imgW="4964400" imgH="3473280" progId="Word.Document.8">
              <p:embed/>
            </p:oleObj>
          </a:graphicData>
        </a:graphic>
      </p:graphicFrame>
      <p:sp>
        <p:nvSpPr>
          <p:cNvPr id="2054" name="Text Box 15"/>
          <p:cNvSpPr txBox="1">
            <a:spLocks noChangeArrowheads="1"/>
          </p:cNvSpPr>
          <p:nvPr/>
        </p:nvSpPr>
        <p:spPr bwMode="auto">
          <a:xfrm>
            <a:off x="4876800" y="4876800"/>
            <a:ext cx="762000" cy="214313"/>
          </a:xfrm>
          <a:prstGeom prst="rect">
            <a:avLst/>
          </a:prstGeom>
          <a:noFill/>
          <a:ln w="12700">
            <a:noFill/>
            <a:miter lim="800000"/>
            <a:headEnd type="none" w="sm" len="sm"/>
            <a:tailEnd type="none" w="sm" len="sm"/>
          </a:ln>
        </p:spPr>
        <p:txBody>
          <a:bodyPr>
            <a:spAutoFit/>
          </a:bodyPr>
          <a:lstStyle/>
          <a:p>
            <a:pPr>
              <a:spcBef>
                <a:spcPct val="0"/>
              </a:spcBef>
              <a:spcAft>
                <a:spcPct val="0"/>
              </a:spcAft>
              <a:buClrTx/>
              <a:buSzTx/>
              <a:buFontTx/>
              <a:buNone/>
            </a:pPr>
            <a:r>
              <a:rPr lang="en-US" sz="800" b="0">
                <a:solidFill>
                  <a:srgbClr val="00CC00"/>
                </a:solidFill>
              </a:rPr>
              <a:t>Fw = mc*g</a:t>
            </a:r>
          </a:p>
        </p:txBody>
      </p:sp>
      <p:sp>
        <p:nvSpPr>
          <p:cNvPr id="2055" name="Line 16"/>
          <p:cNvSpPr>
            <a:spLocks noChangeShapeType="1"/>
          </p:cNvSpPr>
          <p:nvPr/>
        </p:nvSpPr>
        <p:spPr bwMode="auto">
          <a:xfrm flipV="1">
            <a:off x="2514600" y="4419600"/>
            <a:ext cx="0" cy="381000"/>
          </a:xfrm>
          <a:prstGeom prst="line">
            <a:avLst/>
          </a:prstGeom>
          <a:noFill/>
          <a:ln w="12700">
            <a:solidFill>
              <a:schemeClr val="tx1"/>
            </a:solidFill>
            <a:round/>
            <a:headEnd type="none" w="sm" len="sm"/>
            <a:tailEnd type="triangle" w="sm" len="sm"/>
          </a:ln>
        </p:spPr>
        <p:txBody>
          <a:bodyPr/>
          <a:lstStyle/>
          <a:p>
            <a:endParaRPr lang="en-CA"/>
          </a:p>
        </p:txBody>
      </p:sp>
      <p:sp>
        <p:nvSpPr>
          <p:cNvPr id="2056" name="Line 17"/>
          <p:cNvSpPr>
            <a:spLocks noChangeShapeType="1"/>
          </p:cNvSpPr>
          <p:nvPr/>
        </p:nvSpPr>
        <p:spPr bwMode="auto">
          <a:xfrm flipV="1">
            <a:off x="2514600" y="4419600"/>
            <a:ext cx="0" cy="381000"/>
          </a:xfrm>
          <a:prstGeom prst="line">
            <a:avLst/>
          </a:prstGeom>
          <a:noFill/>
          <a:ln w="38100">
            <a:solidFill>
              <a:srgbClr val="FF0000"/>
            </a:solidFill>
            <a:round/>
            <a:headEnd type="none" w="sm" len="sm"/>
            <a:tailEnd type="triangle" w="sm" len="sm"/>
          </a:ln>
        </p:spPr>
        <p:txBody>
          <a:bodyPr/>
          <a:lstStyle/>
          <a:p>
            <a:endParaRPr lang="en-CA"/>
          </a:p>
        </p:txBody>
      </p:sp>
      <p:sp>
        <p:nvSpPr>
          <p:cNvPr id="2057" name="Text Box 18"/>
          <p:cNvSpPr txBox="1">
            <a:spLocks noChangeArrowheads="1"/>
          </p:cNvSpPr>
          <p:nvPr/>
        </p:nvSpPr>
        <p:spPr bwMode="auto">
          <a:xfrm>
            <a:off x="1828800" y="5924550"/>
            <a:ext cx="2514600" cy="214313"/>
          </a:xfrm>
          <a:prstGeom prst="rect">
            <a:avLst/>
          </a:prstGeom>
          <a:solidFill>
            <a:schemeClr val="tx1"/>
          </a:solidFill>
          <a:ln w="12700">
            <a:noFill/>
            <a:miter lim="800000"/>
            <a:headEnd type="none" w="sm" len="sm"/>
            <a:tailEnd type="none" w="sm" len="sm"/>
          </a:ln>
        </p:spPr>
        <p:txBody>
          <a:bodyPr>
            <a:spAutoFit/>
          </a:bodyPr>
          <a:lstStyle/>
          <a:p>
            <a:pPr>
              <a:spcBef>
                <a:spcPct val="0"/>
              </a:spcBef>
              <a:spcAft>
                <a:spcPct val="0"/>
              </a:spcAft>
              <a:buClrTx/>
              <a:buSzTx/>
              <a:buFontTx/>
              <a:buNone/>
            </a:pPr>
            <a:r>
              <a:rPr lang="en-US" sz="800" b="0">
                <a:latin typeface="Arial Black" pitchFamily="34" charset="0"/>
              </a:rPr>
              <a:t>Think about the direction of N</a:t>
            </a:r>
            <a:r>
              <a:rPr lang="en-US" sz="800" b="0"/>
              <a:t>…</a:t>
            </a:r>
          </a:p>
        </p:txBody>
      </p:sp>
      <p:sp>
        <p:nvSpPr>
          <p:cNvPr id="2058" name="Text Box 19"/>
          <p:cNvSpPr txBox="1">
            <a:spLocks noChangeArrowheads="1"/>
          </p:cNvSpPr>
          <p:nvPr/>
        </p:nvSpPr>
        <p:spPr bwMode="auto">
          <a:xfrm>
            <a:off x="2209800" y="4572000"/>
            <a:ext cx="228600" cy="214313"/>
          </a:xfrm>
          <a:prstGeom prst="rect">
            <a:avLst/>
          </a:prstGeom>
          <a:noFill/>
          <a:ln w="12700">
            <a:noFill/>
            <a:miter lim="800000"/>
            <a:headEnd type="none" w="sm" len="sm"/>
            <a:tailEnd type="none" w="sm" len="sm"/>
          </a:ln>
        </p:spPr>
        <p:txBody>
          <a:bodyPr>
            <a:spAutoFit/>
          </a:bodyPr>
          <a:lstStyle/>
          <a:p>
            <a:pPr>
              <a:spcBef>
                <a:spcPct val="0"/>
              </a:spcBef>
              <a:spcAft>
                <a:spcPct val="0"/>
              </a:spcAft>
              <a:buClrTx/>
              <a:buSzTx/>
              <a:buFontTx/>
              <a:buNone/>
            </a:pPr>
            <a:r>
              <a:rPr lang="en-US" sz="800" b="0">
                <a:solidFill>
                  <a:schemeClr val="hlink"/>
                </a:solidFill>
              </a:rPr>
              <a:t>N</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152400"/>
            <a:ext cx="7696200" cy="1143000"/>
          </a:xfrm>
          <a:noFill/>
        </p:spPr>
        <p:txBody>
          <a:bodyPr/>
          <a:lstStyle/>
          <a:p>
            <a:r>
              <a:rPr lang="en-US" smtClean="0"/>
              <a:t>Student Model for Coached Problem Solving</a:t>
            </a:r>
          </a:p>
        </p:txBody>
      </p:sp>
      <p:sp>
        <p:nvSpPr>
          <p:cNvPr id="588805" name="Rectangle 5"/>
          <p:cNvSpPr>
            <a:spLocks noChangeArrowheads="1"/>
          </p:cNvSpPr>
          <p:nvPr/>
        </p:nvSpPr>
        <p:spPr bwMode="auto">
          <a:xfrm>
            <a:off x="0" y="1371600"/>
            <a:ext cx="8610600" cy="2514600"/>
          </a:xfrm>
          <a:prstGeom prst="rect">
            <a:avLst/>
          </a:prstGeom>
          <a:noFill/>
          <a:ln w="9525">
            <a:noFill/>
            <a:miter lim="800000"/>
            <a:headEnd/>
            <a:tailEnd/>
          </a:ln>
          <a:effectLst/>
        </p:spPr>
        <p:txBody>
          <a:bodyPr lIns="92075" tIns="46038" rIns="92075" bIns="46038"/>
          <a:lstStyle/>
          <a:p>
            <a:pPr marL="342900" indent="-342900">
              <a:lnSpc>
                <a:spcPct val="110000"/>
              </a:lnSpc>
              <a:spcBef>
                <a:spcPct val="20000"/>
              </a:spcBef>
              <a:spcAft>
                <a:spcPct val="0"/>
              </a:spcAft>
              <a:defRPr/>
            </a:pPr>
            <a:endParaRPr lang="en-US" b="0" dirty="0">
              <a:solidFill>
                <a:srgbClr val="000000"/>
              </a:solidFill>
            </a:endParaRPr>
          </a:p>
          <a:p>
            <a:pPr marL="342900" indent="-342900">
              <a:lnSpc>
                <a:spcPct val="90000"/>
              </a:lnSpc>
              <a:spcBef>
                <a:spcPct val="20000"/>
              </a:spcBef>
              <a:spcAft>
                <a:spcPct val="0"/>
              </a:spcAft>
              <a:defRPr/>
            </a:pPr>
            <a:r>
              <a:rPr lang="en-US" b="0" dirty="0">
                <a:solidFill>
                  <a:srgbClr val="000000"/>
                </a:solidFill>
              </a:rPr>
              <a:t> </a:t>
            </a:r>
            <a:r>
              <a:rPr lang="en-US" sz="3200" b="0" dirty="0">
                <a:solidFill>
                  <a:srgbClr val="000000"/>
                </a:solidFill>
              </a:rPr>
              <a:t>Three main functions</a:t>
            </a:r>
            <a:r>
              <a:rPr lang="en-US" dirty="0">
                <a:solidFill>
                  <a:srgbClr val="000000"/>
                </a:solidFill>
              </a:rPr>
              <a:t> </a:t>
            </a:r>
          </a:p>
          <a:p>
            <a:pPr marL="342900" indent="-342900">
              <a:lnSpc>
                <a:spcPct val="60000"/>
              </a:lnSpc>
              <a:spcBef>
                <a:spcPct val="20000"/>
              </a:spcBef>
              <a:spcAft>
                <a:spcPct val="0"/>
              </a:spcAft>
              <a:buFont typeface="Monotype Sorts" pitchFamily="2" charset="2"/>
              <a:buNone/>
              <a:defRPr/>
            </a:pPr>
            <a:endParaRPr lang="en-US" sz="2400" dirty="0">
              <a:solidFill>
                <a:srgbClr val="000000"/>
              </a:solidFill>
            </a:endParaRPr>
          </a:p>
          <a:p>
            <a:pPr marL="742950" lvl="1" indent="-285750">
              <a:spcBef>
                <a:spcPct val="20000"/>
              </a:spcBef>
              <a:spcAft>
                <a:spcPct val="0"/>
              </a:spcAft>
              <a:buClr>
                <a:srgbClr val="000000"/>
              </a:buClr>
              <a:buSzTx/>
              <a:buFontTx/>
              <a:buChar char="–"/>
              <a:defRPr/>
            </a:pPr>
            <a:r>
              <a:rPr lang="en-US" b="0" dirty="0">
                <a:solidFill>
                  <a:srgbClr val="000000"/>
                </a:solidFill>
              </a:rPr>
              <a:t>Assess from the student’s  actions her domain </a:t>
            </a:r>
            <a:r>
              <a:rPr lang="en-US" b="0" dirty="0" smtClean="0">
                <a:solidFill>
                  <a:srgbClr val="000000"/>
                </a:solidFill>
              </a:rPr>
              <a:t>knowledge, to decide which concepts the student needs help on</a:t>
            </a:r>
            <a:endParaRPr lang="en-US" b="0" dirty="0">
              <a:solidFill>
                <a:srgbClr val="000000"/>
              </a:solidFill>
            </a:endParaRPr>
          </a:p>
          <a:p>
            <a:pPr marL="742950" lvl="1" indent="-285750">
              <a:lnSpc>
                <a:spcPct val="110000"/>
              </a:lnSpc>
              <a:spcBef>
                <a:spcPct val="70000"/>
              </a:spcBef>
              <a:spcAft>
                <a:spcPct val="0"/>
              </a:spcAft>
              <a:buClr>
                <a:srgbClr val="000000"/>
              </a:buClr>
              <a:buSzTx/>
              <a:buFontTx/>
              <a:buChar char="–"/>
              <a:defRPr/>
            </a:pPr>
            <a:r>
              <a:rPr lang="en-US" b="0" dirty="0">
                <a:solidFill>
                  <a:srgbClr val="000000"/>
                </a:solidFill>
              </a:rPr>
              <a:t>Infer from student’s actions the solution being </a:t>
            </a:r>
            <a:r>
              <a:rPr lang="en-US" b="0" dirty="0" smtClean="0">
                <a:solidFill>
                  <a:srgbClr val="000000"/>
                </a:solidFill>
              </a:rPr>
              <a:t>followed, to understand what the student is trying to do</a:t>
            </a:r>
            <a:endParaRPr lang="en-US" b="0" dirty="0">
              <a:solidFill>
                <a:srgbClr val="000000"/>
              </a:solidFill>
            </a:endParaRPr>
          </a:p>
          <a:p>
            <a:pPr marL="742950" lvl="1" indent="-285750">
              <a:lnSpc>
                <a:spcPct val="110000"/>
              </a:lnSpc>
              <a:spcBef>
                <a:spcPct val="70000"/>
              </a:spcBef>
              <a:spcAft>
                <a:spcPct val="0"/>
              </a:spcAft>
              <a:buClr>
                <a:srgbClr val="000000"/>
              </a:buClr>
              <a:buSzTx/>
              <a:buFontTx/>
              <a:buChar char="–"/>
              <a:defRPr/>
            </a:pPr>
            <a:r>
              <a:rPr lang="en-US" b="0" dirty="0">
                <a:solidFill>
                  <a:srgbClr val="000000"/>
                </a:solidFill>
              </a:rPr>
              <a:t>Predict what further actions should be suggested to the </a:t>
            </a:r>
            <a:r>
              <a:rPr lang="en-US" b="0" dirty="0" smtClean="0">
                <a:solidFill>
                  <a:srgbClr val="000000"/>
                </a:solidFill>
              </a:rPr>
              <a:t>student, to provide meaningful suggestions</a:t>
            </a:r>
            <a:endParaRPr lang="en-US" b="0" dirty="0">
              <a:solidFill>
                <a:srgbClr val="000000"/>
              </a:solidFill>
            </a:endParaRPr>
          </a:p>
          <a:p>
            <a:pPr marL="742950" lvl="1" indent="-285750">
              <a:lnSpc>
                <a:spcPct val="110000"/>
              </a:lnSpc>
              <a:spcBef>
                <a:spcPct val="70000"/>
              </a:spcBef>
              <a:spcAft>
                <a:spcPct val="0"/>
              </a:spcAft>
              <a:buClr>
                <a:srgbClr val="000000"/>
              </a:buClr>
              <a:buSzTx/>
              <a:buFontTx/>
              <a:buChar char="–"/>
              <a:defRPr/>
            </a:pPr>
            <a:endParaRPr lang="en-US" dirty="0"/>
          </a:p>
          <a:p>
            <a:pPr marL="342900" indent="-342900">
              <a:lnSpc>
                <a:spcPct val="110000"/>
              </a:lnSpc>
              <a:spcBef>
                <a:spcPct val="20000"/>
              </a:spcBef>
              <a:spcAft>
                <a:spcPct val="0"/>
              </a:spcAft>
              <a:defRPr/>
            </a:pPr>
            <a:endParaRPr lang="en-US" b="0" dirty="0">
              <a:solidFill>
                <a:srgbClr val="000000"/>
              </a:solidFill>
            </a:endParaRPr>
          </a:p>
          <a:p>
            <a:pPr marL="742950" lvl="1" indent="-285750">
              <a:lnSpc>
                <a:spcPct val="110000"/>
              </a:lnSpc>
              <a:spcBef>
                <a:spcPct val="20000"/>
              </a:spcBef>
              <a:spcAft>
                <a:spcPct val="0"/>
              </a:spcAft>
              <a:buClr>
                <a:srgbClr val="000000"/>
              </a:buClr>
              <a:buSzTx/>
              <a:buFontTx/>
              <a:buChar char="–"/>
              <a:defRPr/>
            </a:pPr>
            <a:endParaRPr lang="en-US" sz="2400" b="0" dirty="0">
              <a:solidFill>
                <a:srgbClr val="000000"/>
              </a:solidFill>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28600" y="457200"/>
            <a:ext cx="8915400" cy="671513"/>
          </a:xfrm>
          <a:noFill/>
        </p:spPr>
        <p:txBody>
          <a:bodyPr/>
          <a:lstStyle/>
          <a:p>
            <a:r>
              <a:rPr lang="en-US" smtClean="0"/>
              <a:t>Several sources of uncertainty</a:t>
            </a:r>
          </a:p>
        </p:txBody>
      </p:sp>
      <p:sp>
        <p:nvSpPr>
          <p:cNvPr id="16387" name="Rectangle 3"/>
          <p:cNvSpPr>
            <a:spLocks noGrp="1" noChangeArrowheads="1"/>
          </p:cNvSpPr>
          <p:nvPr>
            <p:ph type="body" idx="1"/>
          </p:nvPr>
        </p:nvSpPr>
        <p:spPr>
          <a:xfrm>
            <a:off x="457200" y="1447800"/>
            <a:ext cx="8305800" cy="4800600"/>
          </a:xfrm>
          <a:noFill/>
        </p:spPr>
        <p:txBody>
          <a:bodyPr/>
          <a:lstStyle/>
          <a:p>
            <a:pPr>
              <a:lnSpc>
                <a:spcPct val="90000"/>
              </a:lnSpc>
              <a:spcBef>
                <a:spcPct val="50000"/>
              </a:spcBef>
            </a:pPr>
            <a:r>
              <a:rPr lang="en-US" dirty="0" smtClean="0"/>
              <a:t>Same action can belong  to different solutions </a:t>
            </a:r>
          </a:p>
          <a:p>
            <a:pPr>
              <a:spcBef>
                <a:spcPct val="50000"/>
              </a:spcBef>
            </a:pPr>
            <a:r>
              <a:rPr lang="en-US" dirty="0" smtClean="0"/>
              <a:t>Often much of the reasoning behind the student’s actions is hidden from the tutor</a:t>
            </a:r>
          </a:p>
          <a:p>
            <a:pPr>
              <a:lnSpc>
                <a:spcPct val="90000"/>
              </a:lnSpc>
              <a:spcBef>
                <a:spcPct val="50000"/>
              </a:spcBef>
            </a:pPr>
            <a:r>
              <a:rPr lang="en-US" dirty="0" smtClean="0"/>
              <a:t>Correct answers can be achieved through guessing</a:t>
            </a:r>
          </a:p>
          <a:p>
            <a:pPr>
              <a:lnSpc>
                <a:spcPct val="90000"/>
              </a:lnSpc>
              <a:spcBef>
                <a:spcPct val="50000"/>
              </a:spcBef>
            </a:pPr>
            <a:r>
              <a:rPr lang="en-US" dirty="0" smtClean="0"/>
              <a:t>Errors can be due to slips</a:t>
            </a:r>
          </a:p>
          <a:p>
            <a:pPr>
              <a:lnSpc>
                <a:spcPct val="90000"/>
              </a:lnSpc>
              <a:spcBef>
                <a:spcPct val="50000"/>
              </a:spcBef>
            </a:pPr>
            <a:r>
              <a:rPr lang="en-US" dirty="0" smtClean="0"/>
              <a:t>System’s help affects learning</a:t>
            </a:r>
          </a:p>
          <a:p>
            <a:pPr>
              <a:spcBef>
                <a:spcPct val="50000"/>
              </a:spcBef>
            </a:pPr>
            <a:r>
              <a:rPr lang="en-US" dirty="0" smtClean="0"/>
              <a:t>In many domains, there is flexible solution step order</a:t>
            </a:r>
          </a:p>
          <a:p>
            <a:pPr>
              <a:spcBef>
                <a:spcPct val="50000"/>
              </a:spcBef>
            </a:pPr>
            <a:endParaRPr lang="en-US" dirty="0" smtClean="0"/>
          </a:p>
          <a:p>
            <a:pPr>
              <a:spcBef>
                <a:spcPct val="50000"/>
              </a:spcBef>
              <a:buNone/>
            </a:pPr>
            <a:r>
              <a:rPr lang="en-US" dirty="0" smtClean="0">
                <a:solidFill>
                  <a:schemeClr val="accent6"/>
                </a:solidFill>
              </a:rPr>
              <a:t>Andes deals with this uncertainty by using Bayesian networks</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304800" y="15240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Case Study: LW on Andes</a:t>
            </a:r>
          </a:p>
        </p:txBody>
      </p:sp>
      <p:sp>
        <p:nvSpPr>
          <p:cNvPr id="153603" name="Rectangle 3"/>
          <p:cNvSpPr>
            <a:spLocks noChangeArrowheads="1"/>
          </p:cNvSpPr>
          <p:nvPr/>
        </p:nvSpPr>
        <p:spPr bwMode="auto">
          <a:xfrm>
            <a:off x="323850" y="908050"/>
            <a:ext cx="8424863" cy="1057275"/>
          </a:xfrm>
          <a:prstGeom prst="rect">
            <a:avLst/>
          </a:prstGeom>
          <a:noFill/>
          <a:ln w="9525">
            <a:noFill/>
            <a:round/>
            <a:headEnd/>
            <a:tailEnd/>
          </a:ln>
          <a:effectLst/>
        </p:spPr>
        <p:txBody>
          <a:bodyPr lIns="90000" tIns="46800" rIns="90000" bIns="46800"/>
          <a:lstStyle/>
          <a:p>
            <a:pPr marL="835025" lvl="1" indent="-377825">
              <a:lnSpc>
                <a:spcPct val="100000"/>
              </a:lnSpc>
              <a:spcBef>
                <a:spcPts val="400"/>
              </a:spcBef>
              <a:tabLst>
                <a:tab pos="835025" algn="l"/>
                <a:tab pos="1292225" algn="l"/>
                <a:tab pos="1749425" algn="l"/>
                <a:tab pos="2206625" algn="l"/>
                <a:tab pos="2663825" algn="l"/>
                <a:tab pos="3121025" algn="l"/>
                <a:tab pos="3578225" algn="l"/>
                <a:tab pos="4035425" algn="l"/>
                <a:tab pos="4492625" algn="l"/>
                <a:tab pos="4949825" algn="l"/>
                <a:tab pos="5407025" algn="l"/>
                <a:tab pos="5864225" algn="l"/>
                <a:tab pos="6321425" algn="l"/>
                <a:tab pos="6778625" algn="l"/>
                <a:tab pos="7235825" algn="l"/>
                <a:tab pos="7693025" algn="l"/>
                <a:tab pos="8150225" algn="l"/>
                <a:tab pos="8607425" algn="l"/>
                <a:tab pos="9064625" algn="l"/>
                <a:tab pos="9521825" algn="l"/>
                <a:tab pos="9979025" algn="l"/>
              </a:tabLst>
            </a:pPr>
            <a:r>
              <a:rPr lang="en-GB" sz="1600">
                <a:solidFill>
                  <a:srgbClr val="000000"/>
                </a:solidFill>
              </a:rPr>
              <a:t>Conati C., Gertner A., VanLehn K., Druzdzel M. (1997). </a:t>
            </a:r>
            <a:r>
              <a:rPr lang="en-GB" sz="1600">
                <a:solidFill>
                  <a:srgbClr val="CCCCFF"/>
                </a:solidFill>
                <a:hlinkClick r:id="rId3"/>
              </a:rPr>
              <a:t>On-Line Student Modeling for </a:t>
            </a:r>
          </a:p>
          <a:p>
            <a:pPr marL="835025" lvl="1" indent="-377825">
              <a:lnSpc>
                <a:spcPct val="100000"/>
              </a:lnSpc>
              <a:spcBef>
                <a:spcPts val="400"/>
              </a:spcBef>
              <a:buClr>
                <a:srgbClr val="006666"/>
              </a:buClr>
              <a:tabLst>
                <a:tab pos="835025" algn="l"/>
                <a:tab pos="1292225" algn="l"/>
                <a:tab pos="1749425" algn="l"/>
                <a:tab pos="2206625" algn="l"/>
                <a:tab pos="2663825" algn="l"/>
                <a:tab pos="3121025" algn="l"/>
                <a:tab pos="3578225" algn="l"/>
                <a:tab pos="4035425" algn="l"/>
                <a:tab pos="4492625" algn="l"/>
                <a:tab pos="4949825" algn="l"/>
                <a:tab pos="5407025" algn="l"/>
                <a:tab pos="5864225" algn="l"/>
                <a:tab pos="6321425" algn="l"/>
                <a:tab pos="6778625" algn="l"/>
                <a:tab pos="7235825" algn="l"/>
                <a:tab pos="7693025" algn="l"/>
                <a:tab pos="8150225" algn="l"/>
                <a:tab pos="8607425" algn="l"/>
                <a:tab pos="9064625" algn="l"/>
                <a:tab pos="9521825" algn="l"/>
                <a:tab pos="9979025" algn="l"/>
              </a:tabLst>
            </a:pPr>
            <a:r>
              <a:rPr lang="en-GB" sz="1600">
                <a:solidFill>
                  <a:srgbClr val="CCCCFF"/>
                </a:solidFill>
                <a:hlinkClick r:id="rId3"/>
              </a:rPr>
              <a:t>Coached Problem Solving Using Bayesian Networks</a:t>
            </a:r>
            <a:r>
              <a:rPr lang="en-GB" sz="1600">
                <a:solidFill>
                  <a:srgbClr val="000000"/>
                </a:solidFill>
              </a:rPr>
              <a:t> .  In Jameson A., Paris C., Tasso C., </a:t>
            </a:r>
          </a:p>
          <a:p>
            <a:pPr marL="835025" lvl="1" indent="-377825">
              <a:lnSpc>
                <a:spcPct val="100000"/>
              </a:lnSpc>
              <a:spcBef>
                <a:spcPts val="400"/>
              </a:spcBef>
              <a:tabLst>
                <a:tab pos="835025" algn="l"/>
                <a:tab pos="1292225" algn="l"/>
                <a:tab pos="1749425" algn="l"/>
                <a:tab pos="2206625" algn="l"/>
                <a:tab pos="2663825" algn="l"/>
                <a:tab pos="3121025" algn="l"/>
                <a:tab pos="3578225" algn="l"/>
                <a:tab pos="4035425" algn="l"/>
                <a:tab pos="4492625" algn="l"/>
                <a:tab pos="4949825" algn="l"/>
                <a:tab pos="5407025" algn="l"/>
                <a:tab pos="5864225" algn="l"/>
                <a:tab pos="6321425" algn="l"/>
                <a:tab pos="6778625" algn="l"/>
                <a:tab pos="7235825" algn="l"/>
                <a:tab pos="7693025" algn="l"/>
                <a:tab pos="8150225" algn="l"/>
                <a:tab pos="8607425" algn="l"/>
                <a:tab pos="9064625" algn="l"/>
                <a:tab pos="9521825" algn="l"/>
                <a:tab pos="9979025" algn="l"/>
              </a:tabLst>
            </a:pPr>
            <a:r>
              <a:rPr lang="en-GB" sz="1600">
                <a:solidFill>
                  <a:srgbClr val="000000"/>
                </a:solidFill>
              </a:rPr>
              <a:t>(eds.) </a:t>
            </a:r>
            <a:r>
              <a:rPr lang="en-GB" sz="1600" i="1">
                <a:solidFill>
                  <a:srgbClr val="000000"/>
                </a:solidFill>
              </a:rPr>
              <a:t>User Modeling; Proceedings of the sixth International Conference UM97. </a:t>
            </a:r>
          </a:p>
        </p:txBody>
      </p:sp>
      <p:sp>
        <p:nvSpPr>
          <p:cNvPr id="153604" name="Rectangle 4"/>
          <p:cNvSpPr>
            <a:spLocks noChangeArrowheads="1"/>
          </p:cNvSpPr>
          <p:nvPr/>
        </p:nvSpPr>
        <p:spPr bwMode="auto">
          <a:xfrm>
            <a:off x="395288" y="1989138"/>
            <a:ext cx="8424862" cy="1057275"/>
          </a:xfrm>
          <a:prstGeom prst="rect">
            <a:avLst/>
          </a:prstGeom>
          <a:noFill/>
          <a:ln w="9525">
            <a:noFill/>
            <a:round/>
            <a:headEnd/>
            <a:tailEnd/>
          </a:ln>
          <a:effectLst/>
        </p:spPr>
        <p:txBody>
          <a:bodyPr lIns="90000" tIns="46800" rIns="90000" bIns="46800"/>
          <a:lstStyle/>
          <a:p>
            <a:pPr marL="457200" indent="-457200">
              <a:lnSpc>
                <a:spcPct val="100000"/>
              </a:lnSpc>
              <a:spcBef>
                <a:spcPts val="500"/>
              </a:spcBef>
              <a:buFont typeface="Wingdings"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2000" dirty="0">
                <a:solidFill>
                  <a:srgbClr val="000000"/>
                </a:solidFill>
              </a:rPr>
              <a:t>Andes’ </a:t>
            </a:r>
            <a:r>
              <a:rPr lang="en-GB" sz="2000" dirty="0" smtClean="0">
                <a:solidFill>
                  <a:srgbClr val="000000"/>
                </a:solidFill>
              </a:rPr>
              <a:t>networks </a:t>
            </a:r>
            <a:r>
              <a:rPr lang="en-GB" sz="2000" dirty="0">
                <a:solidFill>
                  <a:srgbClr val="000000"/>
                </a:solidFill>
              </a:rPr>
              <a:t>include anywhere between 100  and 1000 </a:t>
            </a:r>
            <a:r>
              <a:rPr lang="en-GB" sz="2000" dirty="0" smtClean="0">
                <a:solidFill>
                  <a:srgbClr val="000000"/>
                </a:solidFill>
              </a:rPr>
              <a:t>nodes </a:t>
            </a:r>
          </a:p>
          <a:p>
            <a:pPr marL="914400" lvl="1" indent="-457200">
              <a:lnSpc>
                <a:spcPct val="100000"/>
              </a:lnSpc>
              <a:spcBef>
                <a:spcPts val="500"/>
              </a:spcBef>
              <a:buFont typeface="Arial"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000" dirty="0" smtClean="0">
                <a:solidFill>
                  <a:schemeClr val="accent6"/>
                </a:solidFill>
              </a:rPr>
              <a:t>(You’ll know more about it after reading the paper for next class)</a:t>
            </a:r>
            <a:endParaRPr lang="en-GB" sz="2000" dirty="0">
              <a:solidFill>
                <a:srgbClr val="000000"/>
              </a:solidFill>
            </a:endParaRPr>
          </a:p>
          <a:p>
            <a:pPr marL="457200" indent="-457200">
              <a:lnSpc>
                <a:spcPct val="100000"/>
              </a:lnSpc>
              <a:spcBef>
                <a:spcPts val="500"/>
              </a:spcBef>
              <a:buFont typeface="Wingdings"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2000" dirty="0">
                <a:solidFill>
                  <a:srgbClr val="000000"/>
                </a:solidFill>
              </a:rPr>
              <a:t>Update needs to happen in real time</a:t>
            </a:r>
          </a:p>
          <a:p>
            <a:pPr marL="835025" lvl="1" indent="-377825">
              <a:lnSpc>
                <a:spcPct val="100000"/>
              </a:lnSpc>
              <a:spcBef>
                <a:spcPts val="450"/>
              </a:spcBef>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1800" dirty="0">
                <a:solidFill>
                  <a:srgbClr val="000000"/>
                </a:solidFill>
              </a:rPr>
              <a:t>Starts each time a student performs a new action</a:t>
            </a:r>
          </a:p>
          <a:p>
            <a:pPr marL="835025" lvl="1" indent="-377825">
              <a:lnSpc>
                <a:spcPct val="100000"/>
              </a:lnSpc>
              <a:spcBef>
                <a:spcPts val="450"/>
              </a:spcBef>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1800" dirty="0">
                <a:solidFill>
                  <a:srgbClr val="000000"/>
                </a:solidFill>
              </a:rPr>
              <a:t>Needs to be done when the student asks for </a:t>
            </a:r>
            <a:r>
              <a:rPr lang="en-GB" sz="1800" dirty="0" smtClean="0">
                <a:solidFill>
                  <a:srgbClr val="000000"/>
                </a:solidFill>
              </a:rPr>
              <a:t>help </a:t>
            </a:r>
            <a:endParaRPr lang="en-GB" sz="1800" dirty="0">
              <a:solidFill>
                <a:srgbClr val="000000"/>
              </a:solidFill>
            </a:endParaRPr>
          </a:p>
          <a:p>
            <a:pPr marL="457200" indent="-457200">
              <a:lnSpc>
                <a:spcPct val="100000"/>
              </a:lnSpc>
              <a:spcBef>
                <a:spcPts val="500"/>
              </a:spcBef>
              <a:buFont typeface="Wingdings"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2000" dirty="0" smtClean="0">
                <a:solidFill>
                  <a:srgbClr val="000000"/>
                </a:solidFill>
              </a:rPr>
              <a:t>Exact </a:t>
            </a:r>
            <a:r>
              <a:rPr lang="en-GB" sz="2000" smtClean="0">
                <a:solidFill>
                  <a:srgbClr val="000000"/>
                </a:solidFill>
              </a:rPr>
              <a:t>algorithms would </a:t>
            </a:r>
            <a:r>
              <a:rPr lang="en-GB" sz="2000" dirty="0">
                <a:solidFill>
                  <a:srgbClr val="000000"/>
                </a:solidFill>
              </a:rPr>
              <a:t>often not be done when needed. </a:t>
            </a:r>
          </a:p>
          <a:p>
            <a:pPr marL="835025" lvl="1" indent="-377825">
              <a:lnSpc>
                <a:spcPct val="100000"/>
              </a:lnSpc>
              <a:spcBef>
                <a:spcPts val="450"/>
              </a:spcBef>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1800" dirty="0">
                <a:solidFill>
                  <a:srgbClr val="000000"/>
                </a:solidFill>
              </a:rPr>
              <a:t>Everything would stop until the algorithm was done</a:t>
            </a:r>
          </a:p>
          <a:p>
            <a:pPr marL="835025" lvl="1" indent="-377825">
              <a:lnSpc>
                <a:spcPct val="100000"/>
              </a:lnSpc>
              <a:spcBef>
                <a:spcPts val="450"/>
              </a:spcBef>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1800" dirty="0">
                <a:solidFill>
                  <a:srgbClr val="000000"/>
                </a:solidFill>
              </a:rPr>
              <a:t>Very intrusive for the student</a:t>
            </a:r>
          </a:p>
          <a:p>
            <a:pPr marL="457200" indent="-457200">
              <a:lnSpc>
                <a:spcPct val="100000"/>
              </a:lnSpc>
              <a:spcBef>
                <a:spcPts val="500"/>
              </a:spcBef>
              <a:buFont typeface="Wingdings"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2000" dirty="0">
                <a:solidFill>
                  <a:srgbClr val="000000"/>
                </a:solidFill>
              </a:rPr>
              <a:t>Sampling algorithms have the advantage of being </a:t>
            </a:r>
            <a:r>
              <a:rPr lang="en-GB" sz="2000" i="1" dirty="0">
                <a:solidFill>
                  <a:srgbClr val="000000"/>
                </a:solidFill>
              </a:rPr>
              <a:t>anytime algorithms</a:t>
            </a:r>
          </a:p>
          <a:p>
            <a:pPr marL="835025" lvl="1" indent="-377825">
              <a:lnSpc>
                <a:spcPct val="100000"/>
              </a:lnSpc>
              <a:spcBef>
                <a:spcPts val="450"/>
              </a:spcBef>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1800" dirty="0">
                <a:solidFill>
                  <a:srgbClr val="000000"/>
                </a:solidFill>
              </a:rPr>
              <a:t>They can give you an answer anytime</a:t>
            </a:r>
          </a:p>
          <a:p>
            <a:pPr marL="835025" lvl="1" indent="-377825">
              <a:lnSpc>
                <a:spcPct val="100000"/>
              </a:lnSpc>
              <a:spcBef>
                <a:spcPts val="450"/>
              </a:spcBef>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1800" dirty="0">
                <a:solidFill>
                  <a:srgbClr val="000000"/>
                </a:solidFill>
              </a:rPr>
              <a:t>The answer gets better the longer you wait </a:t>
            </a:r>
          </a:p>
          <a:p>
            <a:pPr marL="457200" indent="-457200">
              <a:lnSpc>
                <a:spcPct val="100000"/>
              </a:lnSpc>
              <a:spcBef>
                <a:spcPts val="500"/>
              </a:spcBef>
              <a:buFont typeface="Wingdings"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2000" dirty="0">
                <a:solidFill>
                  <a:srgbClr val="000000"/>
                </a:solidFill>
              </a:rPr>
              <a:t>So they seemed a good alternative for Andes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15360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15360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15360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15360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additive="repl">
                                        <p:cTn id="22" dur="1" fill="hold">
                                          <p:stCondLst>
                                            <p:cond delay="0"/>
                                          </p:stCondLst>
                                        </p:cTn>
                                        <p:tgtEl>
                                          <p:spTgt spid="15360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additive="repl">
                                        <p:cTn id="26" dur="1" fill="hold">
                                          <p:stCondLst>
                                            <p:cond delay="0"/>
                                          </p:stCondLst>
                                        </p:cTn>
                                        <p:tgtEl>
                                          <p:spTgt spid="15360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fill="hold" nodeType="clickEffect">
                                  <p:stCondLst>
                                    <p:cond delay="0"/>
                                  </p:stCondLst>
                                  <p:childTnLst>
                                    <p:set>
                                      <p:cBhvr additive="repl">
                                        <p:cTn id="30" dur="1" fill="hold">
                                          <p:stCondLst>
                                            <p:cond delay="0"/>
                                          </p:stCondLst>
                                        </p:cTn>
                                        <p:tgtEl>
                                          <p:spTgt spid="15360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fill="hold" nodeType="clickEffect">
                                  <p:stCondLst>
                                    <p:cond delay="0"/>
                                  </p:stCondLst>
                                  <p:childTnLst>
                                    <p:set>
                                      <p:cBhvr additive="repl">
                                        <p:cTn id="34" dur="1" fill="hold">
                                          <p:stCondLst>
                                            <p:cond delay="0"/>
                                          </p:stCondLst>
                                        </p:cTn>
                                        <p:tgtEl>
                                          <p:spTgt spid="15360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fill="hold" nodeType="clickEffect">
                                  <p:stCondLst>
                                    <p:cond delay="0"/>
                                  </p:stCondLst>
                                  <p:childTnLst>
                                    <p:set>
                                      <p:cBhvr additive="repl">
                                        <p:cTn id="38" dur="1" fill="hold">
                                          <p:stCondLst>
                                            <p:cond delay="0"/>
                                          </p:stCondLst>
                                        </p:cTn>
                                        <p:tgtEl>
                                          <p:spTgt spid="15360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fill="hold" nodeType="clickEffect">
                                  <p:stCondLst>
                                    <p:cond delay="0"/>
                                  </p:stCondLst>
                                  <p:childTnLst>
                                    <p:set>
                                      <p:cBhvr additive="repl">
                                        <p:cTn id="42" dur="1" fill="hold">
                                          <p:stCondLst>
                                            <p:cond delay="0"/>
                                          </p:stCondLst>
                                        </p:cTn>
                                        <p:tgtEl>
                                          <p:spTgt spid="15360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fill="hold" nodeType="clickEffect">
                                  <p:stCondLst>
                                    <p:cond delay="0"/>
                                  </p:stCondLst>
                                  <p:childTnLst>
                                    <p:set>
                                      <p:cBhvr additive="repl">
                                        <p:cTn id="46" dur="1" fill="hold">
                                          <p:stCondLst>
                                            <p:cond delay="0"/>
                                          </p:stCondLst>
                                        </p:cTn>
                                        <p:tgtEl>
                                          <p:spTgt spid="153604">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fill="hold" nodeType="clickEffect">
                                  <p:stCondLst>
                                    <p:cond delay="0"/>
                                  </p:stCondLst>
                                  <p:childTnLst>
                                    <p:set>
                                      <p:cBhvr additive="repl">
                                        <p:cTn id="50" dur="1" fill="hold">
                                          <p:stCondLst>
                                            <p:cond delay="0"/>
                                          </p:stCondLst>
                                        </p:cTn>
                                        <p:tgtEl>
                                          <p:spTgt spid="15360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304800" y="15240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Case Study: LW on Andes</a:t>
            </a:r>
          </a:p>
        </p:txBody>
      </p:sp>
      <p:pic>
        <p:nvPicPr>
          <p:cNvPr id="155651" name="Picture 3"/>
          <p:cNvPicPr>
            <a:picLocks noChangeAspect="1" noChangeArrowheads="1"/>
          </p:cNvPicPr>
          <p:nvPr/>
        </p:nvPicPr>
        <p:blipFill>
          <a:blip r:embed="rId3" cstate="print"/>
          <a:srcRect/>
          <a:stretch>
            <a:fillRect/>
          </a:stretch>
        </p:blipFill>
        <p:spPr bwMode="auto">
          <a:xfrm>
            <a:off x="2484438" y="692150"/>
            <a:ext cx="3889375" cy="2093913"/>
          </a:xfrm>
          <a:prstGeom prst="rect">
            <a:avLst/>
          </a:prstGeom>
          <a:noFill/>
          <a:ln w="9525">
            <a:noFill/>
            <a:round/>
            <a:headEnd/>
            <a:tailEnd/>
          </a:ln>
          <a:effectLst/>
        </p:spPr>
      </p:pic>
      <p:sp>
        <p:nvSpPr>
          <p:cNvPr id="155652" name="Rectangle 4"/>
          <p:cNvSpPr>
            <a:spLocks noChangeArrowheads="1"/>
          </p:cNvSpPr>
          <p:nvPr/>
        </p:nvSpPr>
        <p:spPr bwMode="auto">
          <a:xfrm>
            <a:off x="323850" y="2708275"/>
            <a:ext cx="8424863" cy="1057275"/>
          </a:xfrm>
          <a:prstGeom prst="rect">
            <a:avLst/>
          </a:prstGeom>
          <a:noFill/>
          <a:ln w="9525">
            <a:noFill/>
            <a:round/>
            <a:headEnd/>
            <a:tailEnd/>
          </a:ln>
          <a:effectLst/>
        </p:spPr>
        <p:txBody>
          <a:bodyPr lIns="90000" tIns="46800" rIns="90000" bIns="46800"/>
          <a:lstStyle/>
          <a:p>
            <a:pPr marL="457200" indent="-457200">
              <a:lnSpc>
                <a:spcPct val="100000"/>
              </a:lnSpc>
              <a:spcBef>
                <a:spcPts val="500"/>
              </a:spcBef>
              <a:buFont typeface="Wingdings"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2000">
                <a:solidFill>
                  <a:srgbClr val="000000"/>
                </a:solidFill>
              </a:rPr>
              <a:t>Tested on a network with 110 nodes</a:t>
            </a:r>
          </a:p>
          <a:p>
            <a:pPr marL="835025" lvl="1" indent="-377825">
              <a:lnSpc>
                <a:spcPct val="100000"/>
              </a:lnSpc>
              <a:spcBef>
                <a:spcPts val="450"/>
              </a:spcBef>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1800">
                <a:solidFill>
                  <a:srgbClr val="000000"/>
                </a:solidFill>
              </a:rPr>
              <a:t>Run exact algorithm to get “true” probabilities</a:t>
            </a:r>
          </a:p>
          <a:p>
            <a:pPr marL="835025" lvl="1" indent="-377825">
              <a:lnSpc>
                <a:spcPct val="100000"/>
              </a:lnSpc>
              <a:spcBef>
                <a:spcPts val="450"/>
              </a:spcBef>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1800">
                <a:solidFill>
                  <a:srgbClr val="000000"/>
                </a:solidFill>
              </a:rPr>
              <a:t>Checked the number of samples and running times to get all nodes in the network within 0.1, 0.2,  and 0.3 of the exact probability with all actions in the solution as evidence </a:t>
            </a:r>
          </a:p>
          <a:p>
            <a:pPr marL="457200" indent="-457200">
              <a:lnSpc>
                <a:spcPct val="100000"/>
              </a:lnSpc>
              <a:spcBef>
                <a:spcPts val="500"/>
              </a:spcBef>
              <a:buFont typeface="Wingdings"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2000">
                <a:solidFill>
                  <a:srgbClr val="000000"/>
                </a:solidFill>
              </a:rPr>
              <a:t>Many networks in Andes have 5 to 10 times the nodes of our test network, and running time of LW increases linearly with the number of nodes</a:t>
            </a:r>
          </a:p>
          <a:p>
            <a:pPr marL="835025" lvl="1" indent="-377825">
              <a:lnSpc>
                <a:spcPct val="100000"/>
              </a:lnSpc>
              <a:spcBef>
                <a:spcPts val="450"/>
              </a:spcBef>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1800">
                <a:solidFill>
                  <a:srgbClr val="000000"/>
                </a:solidFill>
              </a:rPr>
              <a:t>It may take several minutes to update nodes in larger networks to a high precision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1556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15565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15565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15565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additive="repl">
                                        <p:cTn id="22" dur="1" fill="hold">
                                          <p:stCondLst>
                                            <p:cond delay="0"/>
                                          </p:stCondLst>
                                        </p:cTn>
                                        <p:tgtEl>
                                          <p:spTgt spid="15565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304800" y="152400"/>
            <a:ext cx="8535988" cy="687388"/>
          </a:xfrm>
          <a:ln/>
        </p:spPr>
        <p:txBody>
          <a:bodyPr/>
          <a:lstStyle/>
          <a:p>
            <a: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Case Study: LW on Andes</a:t>
            </a:r>
          </a:p>
        </p:txBody>
      </p:sp>
      <p:sp>
        <p:nvSpPr>
          <p:cNvPr id="157699" name="Rectangle 3"/>
          <p:cNvSpPr>
            <a:spLocks noChangeArrowheads="1"/>
          </p:cNvSpPr>
          <p:nvPr/>
        </p:nvSpPr>
        <p:spPr bwMode="auto">
          <a:xfrm>
            <a:off x="323850" y="1052513"/>
            <a:ext cx="8424863" cy="1057275"/>
          </a:xfrm>
          <a:prstGeom prst="rect">
            <a:avLst/>
          </a:prstGeom>
          <a:noFill/>
          <a:ln w="9525">
            <a:noFill/>
            <a:round/>
            <a:headEnd/>
            <a:tailEnd/>
          </a:ln>
          <a:effectLst/>
        </p:spPr>
        <p:txBody>
          <a:bodyPr lIns="90000" tIns="46800" rIns="90000" bIns="46800"/>
          <a:lstStyle/>
          <a:p>
            <a:pPr marL="457200" indent="-457200">
              <a:lnSpc>
                <a:spcPct val="100000"/>
              </a:lnSpc>
              <a:spcBef>
                <a:spcPts val="500"/>
              </a:spcBef>
              <a:buFont typeface="Wingdings"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2000" dirty="0">
                <a:solidFill>
                  <a:srgbClr val="000000"/>
                </a:solidFill>
              </a:rPr>
              <a:t>Can still be OK when students think before asking for help after an action.</a:t>
            </a:r>
          </a:p>
          <a:p>
            <a:pPr marL="457200" indent="-457200">
              <a:lnSpc>
                <a:spcPct val="100000"/>
              </a:lnSpc>
              <a:spcBef>
                <a:spcPts val="500"/>
              </a:spcBef>
              <a:buFont typeface="Wingdings"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2000" dirty="0">
                <a:solidFill>
                  <a:srgbClr val="000000"/>
                </a:solidFill>
              </a:rPr>
              <a:t>Also, LW reaches</a:t>
            </a:r>
          </a:p>
          <a:p>
            <a:pPr marL="835025" lvl="1" indent="-377825">
              <a:lnSpc>
                <a:spcPct val="100000"/>
              </a:lnSpc>
              <a:spcBef>
                <a:spcPts val="450"/>
              </a:spcBef>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1800" dirty="0">
                <a:solidFill>
                  <a:srgbClr val="000000"/>
                </a:solidFill>
              </a:rPr>
              <a:t>0.3 precision for all nodes when 98% of the nodes where already at 0.2 precision, and </a:t>
            </a:r>
            <a:r>
              <a:rPr lang="en-GB" sz="1800" dirty="0" smtClean="0">
                <a:solidFill>
                  <a:srgbClr val="000000"/>
                </a:solidFill>
              </a:rPr>
              <a:t>66% </a:t>
            </a:r>
            <a:r>
              <a:rPr lang="en-GB" sz="1800" dirty="0">
                <a:solidFill>
                  <a:srgbClr val="000000"/>
                </a:solidFill>
              </a:rPr>
              <a:t>of the nodes where at 0.1 precision</a:t>
            </a:r>
          </a:p>
          <a:p>
            <a:pPr marL="835025" lvl="1" indent="-377825">
              <a:lnSpc>
                <a:spcPct val="100000"/>
              </a:lnSpc>
              <a:spcBef>
                <a:spcPts val="450"/>
              </a:spcBef>
              <a:buFont typeface="Times New Roman" pitchFamily="18"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1800" dirty="0">
                <a:solidFill>
                  <a:srgbClr val="000000"/>
                </a:solidFill>
              </a:rPr>
              <a:t>0.2 precision for all nodes when 98% of the nodes where already at 0.1 precision</a:t>
            </a:r>
          </a:p>
          <a:p>
            <a:pPr marL="457200" indent="-457200">
              <a:lnSpc>
                <a:spcPct val="100000"/>
              </a:lnSpc>
              <a:spcBef>
                <a:spcPts val="500"/>
              </a:spcBef>
              <a:buFont typeface="Wingdings"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2000" dirty="0">
                <a:solidFill>
                  <a:srgbClr val="000000"/>
                </a:solidFill>
              </a:rPr>
              <a:t>Could have still been acceptable in most cases – we were planning to run studies to compute the average waiting time</a:t>
            </a:r>
          </a:p>
          <a:p>
            <a:pPr marL="457200" indent="-457200">
              <a:lnSpc>
                <a:spcPct val="100000"/>
              </a:lnSpc>
              <a:spcBef>
                <a:spcPts val="500"/>
              </a:spcBef>
              <a:buFont typeface="Wingdings"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GB" sz="2000" dirty="0">
                <a:solidFill>
                  <a:srgbClr val="000000"/>
                </a:solidFill>
              </a:rPr>
              <a:t>But then we found an exact algorithm that works well for </a:t>
            </a:r>
            <a:r>
              <a:rPr lang="en-GB" sz="2000" dirty="0" smtClean="0">
                <a:solidFill>
                  <a:srgbClr val="000000"/>
                </a:solidFill>
              </a:rPr>
              <a:t>most of our </a:t>
            </a:r>
            <a:r>
              <a:rPr lang="en-GB" sz="2000" dirty="0">
                <a:solidFill>
                  <a:srgbClr val="000000"/>
                </a:solidFill>
              </a:rPr>
              <a:t>networks…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157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1576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1576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1576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additive="repl">
                                        <p:cTn id="22" dur="1" fill="hold">
                                          <p:stCondLst>
                                            <p:cond delay="0"/>
                                          </p:stCondLst>
                                        </p:cTn>
                                        <p:tgtEl>
                                          <p:spTgt spid="1576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additive="repl">
                                        <p:cTn id="26" dur="1" fill="hold">
                                          <p:stCondLst>
                                            <p:cond delay="0"/>
                                          </p:stCondLst>
                                        </p:cTn>
                                        <p:tgtEl>
                                          <p:spTgt spid="1576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4"/>
          <p:cNvSpPr>
            <a:spLocks noChangeArrowheads="1"/>
          </p:cNvSpPr>
          <p:nvPr/>
        </p:nvSpPr>
        <p:spPr bwMode="auto">
          <a:xfrm>
            <a:off x="214282" y="1928802"/>
            <a:ext cx="8496300" cy="358775"/>
          </a:xfrm>
          <a:prstGeom prst="rect">
            <a:avLst/>
          </a:prstGeom>
          <a:solidFill>
            <a:srgbClr val="FFFF00"/>
          </a:solidFill>
          <a:ln w="9525">
            <a:noFill/>
            <a:miter lim="800000"/>
            <a:headEnd/>
            <a:tailEnd/>
          </a:ln>
          <a:effectLst/>
        </p:spPr>
        <p:txBody>
          <a:bodyPr wrap="none" anchor="ctr"/>
          <a:lstStyle/>
          <a:p>
            <a:endParaRPr lang="en-CA"/>
          </a:p>
        </p:txBody>
      </p:sp>
      <p:sp>
        <p:nvSpPr>
          <p:cNvPr id="98306" name="Rectangle 2"/>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Recap</a:t>
            </a:r>
            <a:endParaRPr lang="en-GB" dirty="0"/>
          </a:p>
        </p:txBody>
      </p:sp>
      <p:sp>
        <p:nvSpPr>
          <p:cNvPr id="98307" name="Rectangle 3"/>
          <p:cNvSpPr>
            <a:spLocks noChangeArrowheads="1"/>
          </p:cNvSpPr>
          <p:nvPr/>
        </p:nvSpPr>
        <p:spPr bwMode="auto">
          <a:xfrm>
            <a:off x="323850" y="692150"/>
            <a:ext cx="8458200" cy="3095625"/>
          </a:xfrm>
          <a:prstGeom prst="rect">
            <a:avLst/>
          </a:prstGeom>
          <a:noFill/>
          <a:ln w="9525">
            <a:noFill/>
            <a:round/>
            <a:headEnd/>
            <a:tailEnd/>
          </a:ln>
          <a:effectLst/>
        </p:spPr>
        <p:txBody>
          <a:bodyPr lIns="90000" tIns="46800" rIns="90000" bIns="46800"/>
          <a:lstStyle/>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rPr>
              <a:t>Sampling </a:t>
            </a:r>
            <a:r>
              <a:rPr lang="en-GB" dirty="0">
                <a:solidFill>
                  <a:srgbClr val="000000"/>
                </a:solidFill>
              </a:rPr>
              <a:t>algorithms: background</a:t>
            </a:r>
          </a:p>
          <a:p>
            <a:pPr marL="741363" lvl="1" indent="-284163">
              <a:lnSpc>
                <a:spcPct val="100000"/>
              </a:lnSpc>
              <a:spcBef>
                <a:spcPts val="6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rPr>
              <a:t>What is sampling </a:t>
            </a:r>
            <a:endParaRPr lang="en-GB" sz="2000" dirty="0" smtClean="0">
              <a:solidFill>
                <a:srgbClr val="000000"/>
              </a:solidFill>
            </a:endParaRPr>
          </a:p>
          <a:p>
            <a:pPr marL="741363" lvl="1" indent="-284163">
              <a:lnSpc>
                <a:spcPct val="100000"/>
              </a:lnSpc>
              <a:spcBef>
                <a:spcPts val="600"/>
              </a:spcBef>
              <a:buFontTx/>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smtClean="0">
                <a:solidFill>
                  <a:srgbClr val="000000"/>
                </a:solidFill>
              </a:rPr>
              <a:t>How </a:t>
            </a:r>
            <a:r>
              <a:rPr lang="en-GB" sz="2000" dirty="0">
                <a:solidFill>
                  <a:srgbClr val="000000"/>
                </a:solidFill>
              </a:rPr>
              <a:t>to do </a:t>
            </a:r>
            <a:r>
              <a:rPr lang="en-GB" sz="2000" dirty="0" smtClean="0">
                <a:solidFill>
                  <a:srgbClr val="000000"/>
                </a:solidFill>
              </a:rPr>
              <a:t>it: generating </a:t>
            </a:r>
            <a:r>
              <a:rPr lang="en-GB" sz="2000" dirty="0">
                <a:solidFill>
                  <a:srgbClr val="000000"/>
                </a:solidFill>
              </a:rPr>
              <a:t>samples from a </a:t>
            </a:r>
            <a:r>
              <a:rPr lang="en-GB" sz="2000" dirty="0" smtClean="0">
                <a:solidFill>
                  <a:srgbClr val="000000"/>
                </a:solidFill>
              </a:rPr>
              <a:t>distribution</a:t>
            </a:r>
            <a:endParaRPr lang="en-GB" sz="2000" dirty="0">
              <a:solidFill>
                <a:srgbClr val="000000"/>
              </a:solidFill>
            </a:endParaRPr>
          </a:p>
          <a:p>
            <a:pPr marL="341313" indent="-34131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a:solidFill>
                  <a:srgbClr val="000000"/>
                </a:solidFill>
                <a:cs typeface="Times New Roman" pitchFamily="18" charset="0"/>
              </a:rPr>
              <a:t>Sampling in Bayesian networks</a:t>
            </a: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Forward </a:t>
            </a:r>
            <a:r>
              <a:rPr lang="en-GB" sz="2000" dirty="0" smtClean="0">
                <a:solidFill>
                  <a:srgbClr val="000000"/>
                </a:solidFill>
                <a:cs typeface="Times New Roman" pitchFamily="18" charset="0"/>
              </a:rPr>
              <a:t>sampling</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Why does sampling work</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Two more sampling algorithms</a:t>
            </a:r>
            <a:endParaRPr lang="en-GB" dirty="0">
              <a:solidFill>
                <a:srgbClr val="000000"/>
              </a:solidFill>
              <a:cs typeface="Times New Roman" pitchFamily="18" charset="0"/>
            </a:endParaRP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Rejection Sampling</a:t>
            </a:r>
          </a:p>
          <a:p>
            <a:pPr marL="741363" lvl="1"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000" dirty="0">
                <a:solidFill>
                  <a:srgbClr val="000000"/>
                </a:solidFill>
                <a:cs typeface="Times New Roman" pitchFamily="18" charset="0"/>
              </a:rPr>
              <a:t>Likelihood </a:t>
            </a:r>
            <a:r>
              <a:rPr lang="en-GB" sz="2000" dirty="0" smtClean="0">
                <a:solidFill>
                  <a:srgbClr val="000000"/>
                </a:solidFill>
                <a:cs typeface="Times New Roman" pitchFamily="18" charset="0"/>
              </a:rPr>
              <a:t>Weighting</a:t>
            </a:r>
          </a:p>
          <a:p>
            <a:pPr marL="284163" indent="-284163">
              <a:lnSpc>
                <a:spcPct val="100000"/>
              </a:lnSpc>
              <a:spcBef>
                <a:spcPts val="600"/>
              </a:spcBef>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dirty="0" smtClean="0">
                <a:solidFill>
                  <a:srgbClr val="000000"/>
                </a:solidFill>
                <a:cs typeface="Times New Roman" pitchFamily="18" charset="0"/>
              </a:rPr>
              <a:t>Case </a:t>
            </a:r>
            <a:r>
              <a:rPr lang="en-GB" dirty="0">
                <a:solidFill>
                  <a:srgbClr val="000000"/>
                </a:solidFill>
                <a:cs typeface="Times New Roman" pitchFamily="18" charset="0"/>
              </a:rPr>
              <a:t>study from the Andes project</a:t>
            </a:r>
          </a:p>
          <a:p>
            <a:pPr marL="341313" indent="-341313">
              <a:lnSpc>
                <a:spcPct val="100000"/>
              </a:lnSpc>
              <a:spcBef>
                <a:spcPts val="500"/>
              </a:spcBef>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a:p>
            <a:pPr marL="741363" lvl="1" indent="-284163">
              <a:lnSpc>
                <a:spcPct val="60000"/>
              </a:lnSpc>
              <a:spcBef>
                <a:spcPts val="500"/>
              </a:spcBef>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3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8"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dirty="0" smtClean="0"/>
              <a:t>Next Tuesday</a:t>
            </a:r>
          </a:p>
        </p:txBody>
      </p:sp>
      <p:sp>
        <p:nvSpPr>
          <p:cNvPr id="70659" name="Rectangle 3"/>
          <p:cNvSpPr>
            <a:spLocks noGrp="1" noChangeArrowheads="1"/>
          </p:cNvSpPr>
          <p:nvPr>
            <p:ph type="body" idx="1"/>
          </p:nvPr>
        </p:nvSpPr>
        <p:spPr>
          <a:xfrm>
            <a:off x="142844" y="785794"/>
            <a:ext cx="8659813" cy="4495800"/>
          </a:xfrm>
        </p:spPr>
        <p:txBody>
          <a:bodyPr/>
          <a:lstStyle/>
          <a:p>
            <a:pPr lvl="1" eaLnBrk="1" hangingPunct="1">
              <a:lnSpc>
                <a:spcPct val="60000"/>
              </a:lnSpc>
              <a:buFontTx/>
              <a:buNone/>
            </a:pPr>
            <a:endParaRPr lang="en-US" dirty="0" smtClean="0"/>
          </a:p>
          <a:p>
            <a:pPr eaLnBrk="1" hangingPunct="1">
              <a:buFontTx/>
              <a:buChar char="•"/>
            </a:pPr>
            <a:r>
              <a:rPr lang="en-US" dirty="0" smtClean="0"/>
              <a:t>First discussion-based class</a:t>
            </a:r>
          </a:p>
          <a:p>
            <a:pPr eaLnBrk="1" hangingPunct="1">
              <a:buFontTx/>
              <a:buChar char="•"/>
            </a:pPr>
            <a:r>
              <a:rPr lang="en-US" dirty="0" smtClean="0"/>
              <a:t>Paper (available on-line from class schedule):  </a:t>
            </a:r>
          </a:p>
          <a:p>
            <a:pPr lvl="1" eaLnBrk="1" hangingPunct="1"/>
            <a:r>
              <a:rPr lang="en-US" dirty="0" smtClean="0"/>
              <a:t>Conati C., </a:t>
            </a:r>
            <a:r>
              <a:rPr lang="en-US" dirty="0" err="1" smtClean="0"/>
              <a:t>Gertner</a:t>
            </a:r>
            <a:r>
              <a:rPr lang="en-US" dirty="0" smtClean="0"/>
              <a:t> A., </a:t>
            </a:r>
            <a:r>
              <a:rPr lang="en-US" dirty="0" err="1" smtClean="0"/>
              <a:t>VanLehn</a:t>
            </a:r>
            <a:r>
              <a:rPr lang="en-US" dirty="0" smtClean="0"/>
              <a:t> K., 2002. </a:t>
            </a:r>
            <a:r>
              <a:rPr lang="en-US" dirty="0" smtClean="0">
                <a:hlinkClick r:id="rId3" action="ppaction://hlinkfile"/>
              </a:rPr>
              <a:t>Using Bayesian Networks to Manage Uncertainty in Student Modeling</a:t>
            </a:r>
            <a:r>
              <a:rPr lang="en-US" dirty="0" smtClean="0"/>
              <a:t>. </a:t>
            </a:r>
            <a:r>
              <a:rPr lang="en-US" i="1" dirty="0" smtClean="0"/>
              <a:t>User Modeling and User-Adapted Interaction. 12(4) p. 371-417.</a:t>
            </a:r>
          </a:p>
          <a:p>
            <a:pPr eaLnBrk="1" hangingPunct="1">
              <a:buFontTx/>
              <a:buChar char="•"/>
            </a:pPr>
            <a:r>
              <a:rPr lang="en-US" dirty="0" smtClean="0"/>
              <a:t>Make sure to have at least two questions on this  reading to  discuss  in class.  </a:t>
            </a:r>
          </a:p>
          <a:p>
            <a:pPr lvl="1" eaLnBrk="1" hangingPunct="1">
              <a:buNone/>
            </a:pPr>
            <a:r>
              <a:rPr lang="en-US" dirty="0" smtClean="0"/>
              <a:t>- See syllabus for more details on what questions should look like</a:t>
            </a:r>
          </a:p>
          <a:p>
            <a:pPr eaLnBrk="1" hangingPunct="1">
              <a:buFontTx/>
              <a:buChar char="•"/>
            </a:pPr>
            <a:r>
              <a:rPr lang="en-US" dirty="0" smtClean="0"/>
              <a:t>Send your questions to *both* </a:t>
            </a:r>
            <a:r>
              <a:rPr lang="en-US" dirty="0" smtClean="0">
                <a:hlinkClick r:id="rId4"/>
              </a:rPr>
              <a:t>conati@cs.ubc.ca</a:t>
            </a:r>
            <a:r>
              <a:rPr lang="en-US" dirty="0" smtClean="0"/>
              <a:t> and </a:t>
            </a:r>
            <a:r>
              <a:rPr lang="en-US" dirty="0" smtClean="0">
                <a:hlinkClick r:id="rId5"/>
              </a:rPr>
              <a:t>ssuther@cs.ubc.ca</a:t>
            </a:r>
            <a:r>
              <a:rPr lang="en-US" dirty="0" smtClean="0"/>
              <a:t> by 9am on Tuesday.</a:t>
            </a:r>
          </a:p>
          <a:p>
            <a:pPr lvl="1" eaLnBrk="1" hangingPunct="1"/>
            <a:r>
              <a:rPr lang="en-US" b="1" dirty="0" smtClean="0">
                <a:solidFill>
                  <a:srgbClr val="FF0000"/>
                </a:solidFill>
              </a:rPr>
              <a:t>Please use “questions for 422” as subject</a:t>
            </a:r>
          </a:p>
          <a:p>
            <a:pPr eaLnBrk="1" hangingPunct="1">
              <a:buFont typeface="Arial" charset="0"/>
              <a:buChar char="•"/>
            </a:pPr>
            <a:r>
              <a:rPr lang="en-US" dirty="0" smtClean="0"/>
              <a:t>Bring printed copy of questions to class, hand them in at the end</a:t>
            </a:r>
          </a:p>
          <a:p>
            <a:pPr eaLnBrk="1" hangingPunct="1">
              <a:buFont typeface="Arial" charset="0"/>
              <a:buChar char="•"/>
            </a:pPr>
            <a:r>
              <a:rPr lang="en-US" dirty="0" smtClean="0"/>
              <a:t>You can also try the Andes system by following the posted instructions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Generating Samples from a Distribution</a:t>
            </a:r>
          </a:p>
        </p:txBody>
      </p:sp>
      <p:sp>
        <p:nvSpPr>
          <p:cNvPr id="25602" name="Rectangle 2"/>
          <p:cNvSpPr>
            <a:spLocks noGrp="1" noChangeArrowheads="1"/>
          </p:cNvSpPr>
          <p:nvPr>
            <p:ph type="body" idx="1"/>
          </p:nvPr>
        </p:nvSpPr>
        <p:spPr>
          <a:xfrm>
            <a:off x="179388" y="981075"/>
            <a:ext cx="8736012" cy="4495800"/>
          </a:xfrm>
          <a:ln/>
        </p:spPr>
        <p:txBody>
          <a:bodyPr/>
          <a:lstStyle/>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smtClean="0">
                <a:solidFill>
                  <a:schemeClr val="tx1"/>
                </a:solidFill>
              </a:rPr>
              <a:t>For a </a:t>
            </a:r>
            <a:r>
              <a:rPr lang="en-GB" sz="2800" dirty="0" smtClean="0">
                <a:solidFill>
                  <a:srgbClr val="CC0099"/>
                </a:solidFill>
              </a:rPr>
              <a:t>random</a:t>
            </a:r>
            <a:r>
              <a:rPr lang="en-GB" sz="2800" dirty="0" smtClean="0">
                <a:solidFill>
                  <a:schemeClr val="tx1"/>
                </a:solidFill>
              </a:rPr>
              <a:t> variable </a:t>
            </a:r>
            <a:r>
              <a:rPr lang="en-GB" sz="2800" i="1" dirty="0" smtClean="0">
                <a:solidFill>
                  <a:schemeClr val="tx1"/>
                </a:solidFill>
              </a:rPr>
              <a:t>X</a:t>
            </a:r>
            <a:r>
              <a:rPr lang="en-GB" sz="2800" dirty="0" smtClean="0">
                <a:solidFill>
                  <a:schemeClr val="tx1"/>
                </a:solidFill>
              </a:rPr>
              <a:t> with </a:t>
            </a:r>
          </a:p>
          <a:p>
            <a:pPr lvl="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solidFill>
                  <a:srgbClr val="CC0099"/>
                </a:solidFill>
              </a:rPr>
              <a:t>values </a:t>
            </a:r>
            <a:r>
              <a:rPr lang="en-GB" i="1" dirty="0" smtClean="0">
                <a:solidFill>
                  <a:srgbClr val="CC0099"/>
                </a:solidFill>
              </a:rPr>
              <a:t>{x</a:t>
            </a:r>
            <a:r>
              <a:rPr lang="en-GB" i="1" baseline="-25000" dirty="0" smtClean="0">
                <a:solidFill>
                  <a:srgbClr val="CC0099"/>
                </a:solidFill>
              </a:rPr>
              <a:t>1</a:t>
            </a:r>
            <a:r>
              <a:rPr lang="en-GB" i="1" dirty="0" smtClean="0">
                <a:solidFill>
                  <a:srgbClr val="CC0099"/>
                </a:solidFill>
              </a:rPr>
              <a:t>,…,</a:t>
            </a:r>
            <a:r>
              <a:rPr lang="en-GB" i="1" dirty="0" err="1" smtClean="0">
                <a:solidFill>
                  <a:srgbClr val="CC0099"/>
                </a:solidFill>
              </a:rPr>
              <a:t>x</a:t>
            </a:r>
            <a:r>
              <a:rPr lang="en-GB" i="1" baseline="-25000" dirty="0" err="1" smtClean="0">
                <a:solidFill>
                  <a:srgbClr val="CC0099"/>
                </a:solidFill>
              </a:rPr>
              <a:t>k</a:t>
            </a:r>
            <a:r>
              <a:rPr lang="en-GB" i="1" dirty="0" smtClean="0">
                <a:solidFill>
                  <a:srgbClr val="CC0099"/>
                </a:solidFill>
              </a:rPr>
              <a:t>}</a:t>
            </a:r>
          </a:p>
          <a:p>
            <a:pPr lvl="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solidFill>
                  <a:srgbClr val="CC0099"/>
                </a:solidFill>
              </a:rPr>
              <a:t>Probability distribution </a:t>
            </a:r>
            <a:r>
              <a:rPr lang="en-GB" i="1" dirty="0" smtClean="0">
                <a:solidFill>
                  <a:srgbClr val="CC0099"/>
                </a:solidFill>
              </a:rPr>
              <a:t>P(X) = {P(x</a:t>
            </a:r>
            <a:r>
              <a:rPr lang="en-GB" i="1" baseline="-25000" dirty="0" smtClean="0">
                <a:solidFill>
                  <a:srgbClr val="CC0099"/>
                </a:solidFill>
              </a:rPr>
              <a:t>1</a:t>
            </a:r>
            <a:r>
              <a:rPr lang="en-GB" i="1" dirty="0" smtClean="0">
                <a:solidFill>
                  <a:srgbClr val="CC0099"/>
                </a:solidFill>
              </a:rPr>
              <a:t>),…,P(</a:t>
            </a:r>
            <a:r>
              <a:rPr lang="en-GB" i="1" dirty="0" err="1" smtClean="0">
                <a:solidFill>
                  <a:srgbClr val="CC0099"/>
                </a:solidFill>
              </a:rPr>
              <a:t>x</a:t>
            </a:r>
            <a:r>
              <a:rPr lang="en-GB" i="1" baseline="-25000" dirty="0" err="1" smtClean="0">
                <a:solidFill>
                  <a:srgbClr val="CC0099"/>
                </a:solidFill>
              </a:rPr>
              <a:t>k</a:t>
            </a:r>
            <a:r>
              <a:rPr lang="en-GB" i="1" dirty="0" smtClean="0">
                <a:solidFill>
                  <a:srgbClr val="CC0099"/>
                </a:solidFill>
              </a:rPr>
              <a:t>)}</a:t>
            </a:r>
            <a:endParaRPr lang="en-GB" dirty="0" smtClean="0">
              <a:solidFill>
                <a:schemeClr val="tx1"/>
              </a:solidFill>
            </a:endParaRPr>
          </a:p>
          <a:p>
            <a:pPr>
              <a:lnSpc>
                <a:spcPct val="100000"/>
              </a:lnSpc>
              <a:buClr>
                <a:srgbClr val="006666"/>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solidFill>
                  <a:schemeClr val="tx1"/>
                </a:solidFill>
              </a:rPr>
              <a:t>Partition the interval (0, 1] into </a:t>
            </a:r>
            <a:r>
              <a:rPr lang="en-GB" i="1" dirty="0" smtClean="0">
                <a:solidFill>
                  <a:schemeClr val="tx1"/>
                </a:solidFill>
              </a:rPr>
              <a:t>k</a:t>
            </a:r>
            <a:r>
              <a:rPr lang="en-GB" dirty="0" smtClean="0">
                <a:solidFill>
                  <a:schemeClr val="tx1"/>
                </a:solidFill>
              </a:rPr>
              <a:t> intervals </a:t>
            </a:r>
            <a:r>
              <a:rPr lang="en-GB" i="1" dirty="0" smtClean="0">
                <a:solidFill>
                  <a:schemeClr val="tx1"/>
                </a:solidFill>
              </a:rPr>
              <a:t>p</a:t>
            </a:r>
            <a:r>
              <a:rPr lang="en-GB" i="1" baseline="-25000" dirty="0" smtClean="0">
                <a:solidFill>
                  <a:schemeClr val="tx1"/>
                </a:solidFill>
              </a:rPr>
              <a:t>i</a:t>
            </a:r>
            <a:r>
              <a:rPr lang="en-GB" dirty="0" smtClean="0">
                <a:solidFill>
                  <a:schemeClr val="tx1"/>
                </a:solidFill>
              </a:rPr>
              <a:t> , one for each </a:t>
            </a:r>
            <a:r>
              <a:rPr lang="en-GB" i="1" dirty="0" smtClean="0">
                <a:solidFill>
                  <a:schemeClr val="tx1"/>
                </a:solidFill>
              </a:rPr>
              <a:t>x</a:t>
            </a:r>
            <a:r>
              <a:rPr lang="en-GB" i="1" baseline="-25000" dirty="0" smtClean="0">
                <a:solidFill>
                  <a:schemeClr val="tx1"/>
                </a:solidFill>
              </a:rPr>
              <a:t>i</a:t>
            </a:r>
            <a:r>
              <a:rPr lang="en-GB" dirty="0" smtClean="0">
                <a:solidFill>
                  <a:schemeClr val="tx1"/>
                </a:solidFill>
              </a:rPr>
              <a:t> , with length P(</a:t>
            </a:r>
            <a:r>
              <a:rPr lang="en-GB" i="1" dirty="0" smtClean="0">
                <a:solidFill>
                  <a:schemeClr val="tx1"/>
                </a:solidFill>
              </a:rPr>
              <a:t>x</a:t>
            </a:r>
            <a:r>
              <a:rPr lang="en-GB" i="1" baseline="-25000" dirty="0" smtClean="0">
                <a:solidFill>
                  <a:schemeClr val="tx1"/>
                </a:solidFill>
              </a:rPr>
              <a:t>i</a:t>
            </a:r>
            <a:r>
              <a:rPr lang="en-GB" dirty="0" smtClean="0">
                <a:solidFill>
                  <a:schemeClr val="tx1"/>
                </a:solidFill>
              </a:rPr>
              <a:t> )</a:t>
            </a:r>
          </a:p>
          <a:p>
            <a:pPr>
              <a:lnSpc>
                <a:spcPct val="100000"/>
              </a:lnSpc>
              <a:buClr>
                <a:srgbClr val="006666"/>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solidFill>
                  <a:schemeClr val="tx1"/>
                </a:solidFill>
              </a:rPr>
              <a:t>To generate one sample</a:t>
            </a:r>
            <a:endParaRPr lang="en-GB" dirty="0">
              <a:solidFill>
                <a:schemeClr val="tx1"/>
              </a:solidFill>
            </a:endParaRPr>
          </a:p>
          <a:p>
            <a:pPr lvl="2">
              <a:lnSpc>
                <a:spcPct val="100000"/>
              </a:lnSpc>
              <a:buClr>
                <a:srgbClr val="006666"/>
              </a:buCl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solidFill>
                  <a:schemeClr val="tx1"/>
                </a:solidFill>
              </a:rPr>
              <a:t>Randomly generate  a value </a:t>
            </a:r>
            <a:r>
              <a:rPr lang="en-GB" i="1" dirty="0">
                <a:solidFill>
                  <a:schemeClr val="tx1"/>
                </a:solidFill>
              </a:rPr>
              <a:t>y</a:t>
            </a:r>
            <a:r>
              <a:rPr lang="en-GB" dirty="0">
                <a:solidFill>
                  <a:schemeClr val="tx1"/>
                </a:solidFill>
              </a:rPr>
              <a:t> in (</a:t>
            </a:r>
            <a:r>
              <a:rPr lang="en-GB" dirty="0" smtClean="0">
                <a:solidFill>
                  <a:schemeClr val="tx1"/>
                </a:solidFill>
              </a:rPr>
              <a:t>0, </a:t>
            </a:r>
            <a:r>
              <a:rPr lang="en-GB" dirty="0">
                <a:solidFill>
                  <a:schemeClr val="tx1"/>
                </a:solidFill>
              </a:rPr>
              <a:t>1] (i.e. generate a value from a uniform distribution over (</a:t>
            </a:r>
            <a:r>
              <a:rPr lang="en-GB" dirty="0" smtClean="0">
                <a:solidFill>
                  <a:schemeClr val="tx1"/>
                </a:solidFill>
              </a:rPr>
              <a:t>0, </a:t>
            </a:r>
            <a:r>
              <a:rPr lang="en-GB" dirty="0">
                <a:solidFill>
                  <a:schemeClr val="tx1"/>
                </a:solidFill>
              </a:rPr>
              <a:t>1</a:t>
            </a:r>
            <a:r>
              <a:rPr lang="en-GB" dirty="0" smtClean="0">
                <a:solidFill>
                  <a:schemeClr val="tx1"/>
                </a:solidFill>
              </a:rPr>
              <a:t>]).</a:t>
            </a:r>
            <a:endParaRPr lang="en-GB" dirty="0">
              <a:solidFill>
                <a:schemeClr val="tx1"/>
              </a:solidFill>
              <a:hlinkClick r:id="rId4" action="ppaction://hlinkfile"/>
            </a:endParaRPr>
          </a:p>
          <a:p>
            <a:pPr lvl="2">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solidFill>
                  <a:schemeClr val="tx1"/>
                </a:solidFill>
              </a:rPr>
              <a:t>Select the </a:t>
            </a:r>
            <a:r>
              <a:rPr lang="en-GB" dirty="0" smtClean="0">
                <a:solidFill>
                  <a:schemeClr val="tx1"/>
                </a:solidFill>
              </a:rPr>
              <a:t> value of the sample  based on the interval </a:t>
            </a:r>
            <a:r>
              <a:rPr lang="en-GB" i="1" dirty="0" smtClean="0">
                <a:solidFill>
                  <a:schemeClr val="tx1"/>
                </a:solidFill>
              </a:rPr>
              <a:t>p</a:t>
            </a:r>
            <a:r>
              <a:rPr lang="en-GB" i="1" baseline="-25000" dirty="0" smtClean="0">
                <a:solidFill>
                  <a:schemeClr val="tx1"/>
                </a:solidFill>
              </a:rPr>
              <a:t>i</a:t>
            </a:r>
            <a:r>
              <a:rPr lang="en-GB" dirty="0" smtClean="0">
                <a:solidFill>
                  <a:schemeClr val="tx1"/>
                </a:solidFill>
              </a:rPr>
              <a:t>  that includes </a:t>
            </a:r>
            <a:r>
              <a:rPr lang="en-GB" i="1" dirty="0" smtClean="0">
                <a:solidFill>
                  <a:schemeClr val="tx1"/>
                </a:solidFill>
              </a:rPr>
              <a:t>y</a:t>
            </a: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solidFill>
                  <a:schemeClr val="tx1"/>
                </a:solidFill>
              </a:rPr>
              <a:t>From probability theory:</a:t>
            </a:r>
          </a:p>
          <a:p>
            <a:pPr lvl="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smtClean="0">
              <a:solidFill>
                <a:schemeClr val="tx1"/>
              </a:solidFill>
            </a:endParaRPr>
          </a:p>
          <a:p>
            <a:pPr lvl="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smtClean="0">
              <a:solidFill>
                <a:schemeClr val="tx1"/>
              </a:solidFill>
            </a:endParaRPr>
          </a:p>
          <a:p>
            <a:pPr lvl="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smtClean="0">
              <a:solidFill>
                <a:schemeClr val="tx1"/>
              </a:solidFill>
            </a:endParaRPr>
          </a:p>
        </p:txBody>
      </p:sp>
      <p:graphicFrame>
        <p:nvGraphicFramePr>
          <p:cNvPr id="4" name="Object 3"/>
          <p:cNvGraphicFramePr>
            <a:graphicFrameLocks noChangeAspect="1"/>
          </p:cNvGraphicFramePr>
          <p:nvPr/>
        </p:nvGraphicFramePr>
        <p:xfrm>
          <a:off x="2285984" y="5143512"/>
          <a:ext cx="5044303" cy="585790"/>
        </p:xfrm>
        <a:graphic>
          <a:graphicData uri="http://schemas.openxmlformats.org/presentationml/2006/ole">
            <p:oleObj spid="_x0000_s201730" name="Equation" r:id="rId5" imgW="1968480" imgH="228600" progId="Equation.3">
              <p:embed/>
            </p:oleObj>
          </a:graphicData>
        </a:graphic>
      </p:graphicFrame>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560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602">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560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5602">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5602">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395288" y="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Recap: Example</a:t>
            </a:r>
            <a:endParaRPr lang="en-GB" dirty="0"/>
          </a:p>
        </p:txBody>
      </p:sp>
      <p:sp>
        <p:nvSpPr>
          <p:cNvPr id="24578" name="Rectangle 2"/>
          <p:cNvSpPr>
            <a:spLocks noGrp="1" noChangeArrowheads="1"/>
          </p:cNvSpPr>
          <p:nvPr>
            <p:ph type="body" idx="1"/>
          </p:nvPr>
        </p:nvSpPr>
        <p:spPr>
          <a:xfrm>
            <a:off x="250825" y="765175"/>
            <a:ext cx="8893175" cy="5757863"/>
          </a:xfrm>
          <a:ln/>
        </p:spPr>
        <p:txBody>
          <a:bodyPr/>
          <a:lstStyle/>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Consider a random </a:t>
            </a:r>
            <a:r>
              <a:rPr lang="en-GB" dirty="0"/>
              <a:t>variable </a:t>
            </a:r>
            <a:r>
              <a:rPr lang="en-GB" i="1" dirty="0"/>
              <a:t>Lecture</a:t>
            </a:r>
            <a:r>
              <a:rPr lang="en-GB" dirty="0"/>
              <a:t> with </a:t>
            </a:r>
          </a:p>
          <a:p>
            <a:pPr lvl="2">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3 values </a:t>
            </a:r>
            <a:r>
              <a:rPr lang="en-GB" dirty="0" smtClean="0"/>
              <a:t>&lt;</a:t>
            </a:r>
            <a:r>
              <a:rPr lang="en-GB" i="1" dirty="0" smtClean="0"/>
              <a:t>good</a:t>
            </a:r>
            <a:r>
              <a:rPr lang="en-GB" dirty="0"/>
              <a:t>, </a:t>
            </a:r>
            <a:r>
              <a:rPr lang="en-GB" i="1" dirty="0"/>
              <a:t>bad</a:t>
            </a:r>
            <a:r>
              <a:rPr lang="en-GB" dirty="0"/>
              <a:t>, </a:t>
            </a:r>
            <a:r>
              <a:rPr lang="en-GB" i="1" dirty="0" err="1" smtClean="0"/>
              <a:t>soso</a:t>
            </a:r>
            <a:r>
              <a:rPr lang="en-GB" i="1" dirty="0" smtClean="0"/>
              <a:t>&gt;</a:t>
            </a:r>
            <a:endParaRPr lang="en-GB" i="1" dirty="0"/>
          </a:p>
          <a:p>
            <a:pPr lvl="2">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with probabilities 0.7, 0.1 and 0.2 respectively</a:t>
            </a:r>
            <a:r>
              <a:rPr lang="en-GB" dirty="0" smtClean="0"/>
              <a:t>.</a:t>
            </a:r>
            <a:endParaRPr lang="en-GB" dirty="0"/>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We can have a sampler for this distribution by:</a:t>
            </a:r>
          </a:p>
          <a:p>
            <a:pPr lvl="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solidFill>
                  <a:schemeClr val="tx1"/>
                </a:solidFill>
              </a:rPr>
              <a:t>Using a random number generator</a:t>
            </a:r>
            <a:r>
              <a:rPr lang="en-GB" b="1" dirty="0" smtClean="0">
                <a:solidFill>
                  <a:schemeClr val="tx1"/>
                </a:solidFill>
              </a:rPr>
              <a:t>  </a:t>
            </a:r>
            <a:r>
              <a:rPr lang="en-GB" dirty="0" smtClean="0">
                <a:solidFill>
                  <a:schemeClr val="tx1"/>
                </a:solidFill>
              </a:rPr>
              <a:t>that</a:t>
            </a:r>
            <a:r>
              <a:rPr lang="en-GB" b="1" dirty="0" smtClean="0">
                <a:solidFill>
                  <a:schemeClr val="tx1"/>
                </a:solidFill>
              </a:rPr>
              <a:t> </a:t>
            </a:r>
            <a:r>
              <a:rPr lang="en-GB" dirty="0" smtClean="0">
                <a:solidFill>
                  <a:schemeClr val="tx1"/>
                </a:solidFill>
              </a:rPr>
              <a:t>outputs </a:t>
            </a:r>
            <a:r>
              <a:rPr lang="en-GB" dirty="0">
                <a:solidFill>
                  <a:schemeClr val="tx1"/>
                </a:solidFill>
              </a:rPr>
              <a:t>numbers </a:t>
            </a:r>
            <a:r>
              <a:rPr lang="en-GB" dirty="0" smtClean="0">
                <a:solidFill>
                  <a:schemeClr val="tx1"/>
                </a:solidFill>
              </a:rPr>
              <a:t>over (</a:t>
            </a:r>
            <a:r>
              <a:rPr lang="en-GB" dirty="0">
                <a:solidFill>
                  <a:schemeClr val="tx1"/>
                </a:solidFill>
              </a:rPr>
              <a:t>0, </a:t>
            </a:r>
            <a:r>
              <a:rPr lang="en-GB" dirty="0" smtClean="0">
                <a:solidFill>
                  <a:schemeClr val="tx1"/>
                </a:solidFill>
              </a:rPr>
              <a:t>1]</a:t>
            </a:r>
          </a:p>
          <a:p>
            <a:pPr lvl="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Partition (0,1] into 3 intervals corresponding to the probabilities of the three </a:t>
            </a:r>
            <a:r>
              <a:rPr lang="en-GB" i="1" dirty="0" smtClean="0"/>
              <a:t>Lecture</a:t>
            </a:r>
            <a:r>
              <a:rPr lang="en-GB" dirty="0" smtClean="0"/>
              <a:t>  values: (0, 0.7], (0.7, 0.8] and (0.8, 1]):</a:t>
            </a:r>
            <a:endParaRPr lang="en-GB" dirty="0"/>
          </a:p>
          <a:p>
            <a:pPr lvl="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solidFill>
                  <a:schemeClr val="tx1"/>
                </a:solidFill>
              </a:rPr>
              <a:t>To obtain a </a:t>
            </a:r>
            <a:r>
              <a:rPr lang="en-GB" dirty="0" smtClean="0"/>
              <a:t>sample, generate a random number </a:t>
            </a:r>
            <a:r>
              <a:rPr lang="en-GB" i="1" dirty="0" smtClean="0"/>
              <a:t>n </a:t>
            </a:r>
            <a:r>
              <a:rPr lang="en-GB" dirty="0" smtClean="0"/>
              <a:t>and</a:t>
            </a:r>
            <a:r>
              <a:rPr lang="en-GB" i="1" dirty="0" smtClean="0"/>
              <a:t> </a:t>
            </a:r>
            <a:r>
              <a:rPr lang="en-GB" dirty="0" smtClean="0"/>
              <a:t> pick the value for </a:t>
            </a:r>
            <a:r>
              <a:rPr lang="en-GB" i="1" dirty="0" smtClean="0"/>
              <a:t>Lecture</a:t>
            </a:r>
            <a:r>
              <a:rPr lang="en-GB" dirty="0" smtClean="0"/>
              <a:t> based on which interval  </a:t>
            </a:r>
            <a:r>
              <a:rPr lang="en-GB" i="1" dirty="0" smtClean="0"/>
              <a:t>n</a:t>
            </a:r>
            <a:r>
              <a:rPr lang="en-GB" dirty="0" smtClean="0"/>
              <a:t> falls into:</a:t>
            </a:r>
            <a:endParaRPr lang="en-GB" dirty="0"/>
          </a:p>
          <a:p>
            <a:pPr lvl="2">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P (0 &lt; n ≤ 0.7) = </a:t>
            </a:r>
            <a:r>
              <a:rPr lang="en-GB" dirty="0" smtClean="0"/>
              <a:t>0.7   </a:t>
            </a:r>
            <a:r>
              <a:rPr lang="en-GB" b="1" dirty="0" smtClean="0">
                <a:solidFill>
                  <a:srgbClr val="CC0099"/>
                </a:solidFill>
              </a:rPr>
              <a:t>=</a:t>
            </a:r>
            <a:r>
              <a:rPr lang="en-GB" dirty="0" smtClean="0"/>
              <a:t>  P(</a:t>
            </a:r>
            <a:r>
              <a:rPr lang="en-GB" i="1" dirty="0" smtClean="0"/>
              <a:t>Lecture</a:t>
            </a:r>
            <a:r>
              <a:rPr lang="en-GB" dirty="0" smtClean="0"/>
              <a:t> = </a:t>
            </a:r>
            <a:r>
              <a:rPr lang="en-GB" i="1" dirty="0" smtClean="0"/>
              <a:t>good</a:t>
            </a:r>
            <a:r>
              <a:rPr lang="en-GB" dirty="0" smtClean="0"/>
              <a:t>)</a:t>
            </a:r>
            <a:endParaRPr lang="en-GB" dirty="0"/>
          </a:p>
          <a:p>
            <a:pPr lvl="2">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P (0.7  &lt; n ≤ 0.8) = </a:t>
            </a:r>
            <a:r>
              <a:rPr lang="en-GB" dirty="0" smtClean="0"/>
              <a:t>0.1 </a:t>
            </a:r>
            <a:r>
              <a:rPr lang="en-GB" b="1" dirty="0" smtClean="0">
                <a:solidFill>
                  <a:srgbClr val="CC0099"/>
                </a:solidFill>
              </a:rPr>
              <a:t>=</a:t>
            </a:r>
            <a:r>
              <a:rPr lang="en-GB" dirty="0" smtClean="0"/>
              <a:t>  P(</a:t>
            </a:r>
            <a:r>
              <a:rPr lang="en-GB" i="1" dirty="0" smtClean="0"/>
              <a:t>Lecture</a:t>
            </a:r>
            <a:r>
              <a:rPr lang="en-GB" dirty="0" smtClean="0"/>
              <a:t> = </a:t>
            </a:r>
            <a:r>
              <a:rPr lang="en-GB" i="1" dirty="0" smtClean="0"/>
              <a:t>bad</a:t>
            </a:r>
            <a:r>
              <a:rPr lang="en-GB" dirty="0" smtClean="0"/>
              <a:t>)</a:t>
            </a:r>
            <a:endParaRPr lang="en-GB" dirty="0"/>
          </a:p>
          <a:p>
            <a:pPr lvl="2">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P (0.8  &lt; n ≤ 1) = </a:t>
            </a:r>
            <a:r>
              <a:rPr lang="en-GB" dirty="0" smtClean="0"/>
              <a:t>0.2 </a:t>
            </a:r>
            <a:r>
              <a:rPr lang="en-GB" b="1" dirty="0" smtClean="0">
                <a:solidFill>
                  <a:srgbClr val="CC0099"/>
                </a:solidFill>
              </a:rPr>
              <a:t>=</a:t>
            </a:r>
            <a:r>
              <a:rPr lang="en-GB" dirty="0" smtClean="0"/>
              <a:t>  P(</a:t>
            </a:r>
            <a:r>
              <a:rPr lang="en-GB" i="1" dirty="0" smtClean="0"/>
              <a:t>Lecture</a:t>
            </a:r>
            <a:r>
              <a:rPr lang="en-GB" dirty="0" smtClean="0"/>
              <a:t> = </a:t>
            </a:r>
            <a:r>
              <a:rPr lang="en-GB" i="1" dirty="0" err="1" smtClean="0"/>
              <a:t>soso</a:t>
            </a:r>
            <a:r>
              <a:rPr lang="en-GB" dirty="0" smtClean="0"/>
              <a:t>)</a:t>
            </a:r>
          </a:p>
          <a:p>
            <a:pPr lvl="1">
              <a:lnSpc>
                <a:spcPct val="100000"/>
              </a:lnSpc>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57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57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578">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4578">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4578">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4578">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4578">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457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64" name="Rectangle 28"/>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Recap:</a:t>
            </a:r>
            <a:r>
              <a:rPr lang="en-GB" i="1" dirty="0" smtClean="0"/>
              <a:t> </a:t>
            </a:r>
            <a:r>
              <a:rPr lang="en-GB" dirty="0" smtClean="0"/>
              <a:t>Example</a:t>
            </a:r>
            <a:endParaRPr lang="en-GB" dirty="0"/>
          </a:p>
        </p:txBody>
      </p:sp>
      <p:sp>
        <p:nvSpPr>
          <p:cNvPr id="167982" name="AutoShape 46">
            <a:hlinkClick r:id="" action="ppaction://hlinkshowjump?jump=previousslide"/>
          </p:cNvPr>
          <p:cNvSpPr>
            <a:spLocks noChangeArrowheads="1"/>
          </p:cNvSpPr>
          <p:nvPr/>
        </p:nvSpPr>
        <p:spPr bwMode="auto">
          <a:xfrm>
            <a:off x="8388350" y="115888"/>
            <a:ext cx="538163" cy="260350"/>
          </a:xfrm>
          <a:prstGeom prst="actionButtonBackPrevious">
            <a:avLst/>
          </a:prstGeom>
          <a:solidFill>
            <a:srgbClr val="00CC99"/>
          </a:solidFill>
          <a:ln w="9525">
            <a:noFill/>
            <a:round/>
            <a:headEnd/>
            <a:tailEnd/>
          </a:ln>
          <a:effectLst/>
        </p:spPr>
        <p:txBody>
          <a:bodyPr wrap="none" anchor="ctr"/>
          <a:lstStyle/>
          <a:p>
            <a:endParaRPr lang="en-CA"/>
          </a:p>
        </p:txBody>
      </p:sp>
      <p:grpSp>
        <p:nvGrpSpPr>
          <p:cNvPr id="2" name="Group 59"/>
          <p:cNvGrpSpPr>
            <a:grpSpLocks/>
          </p:cNvGrpSpPr>
          <p:nvPr/>
        </p:nvGrpSpPr>
        <p:grpSpPr bwMode="auto">
          <a:xfrm>
            <a:off x="2786050" y="1071546"/>
            <a:ext cx="2879725" cy="2919413"/>
            <a:chOff x="385" y="2296"/>
            <a:chExt cx="1814" cy="1839"/>
          </a:xfrm>
        </p:grpSpPr>
        <p:sp>
          <p:nvSpPr>
            <p:cNvPr id="167996" name="Rectangle 60"/>
            <p:cNvSpPr>
              <a:spLocks noChangeArrowheads="1"/>
            </p:cNvSpPr>
            <p:nvPr/>
          </p:nvSpPr>
          <p:spPr bwMode="auto">
            <a:xfrm>
              <a:off x="1293" y="2986"/>
              <a:ext cx="907" cy="230"/>
            </a:xfrm>
            <a:prstGeom prst="rect">
              <a:avLst/>
            </a:prstGeom>
            <a:noFill/>
            <a:ln w="9525">
              <a:noFill/>
              <a:round/>
              <a:headEnd/>
              <a:tailEnd/>
            </a:ln>
            <a:effectLst/>
          </p:spPr>
          <p:txBody>
            <a:bodyPr wrap="none" anchor="ctr"/>
            <a:lstStyle/>
            <a:p>
              <a:endParaRPr lang="en-CA"/>
            </a:p>
          </p:txBody>
        </p:sp>
        <p:sp>
          <p:nvSpPr>
            <p:cNvPr id="167997" name="Rectangle 61"/>
            <p:cNvSpPr>
              <a:spLocks noChangeArrowheads="1"/>
            </p:cNvSpPr>
            <p:nvPr/>
          </p:nvSpPr>
          <p:spPr bwMode="auto">
            <a:xfrm>
              <a:off x="385" y="2986"/>
              <a:ext cx="908" cy="230"/>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000000"/>
                  </a:solidFill>
                </a:rPr>
                <a:t>0.73</a:t>
              </a:r>
            </a:p>
          </p:txBody>
        </p:sp>
        <p:sp>
          <p:nvSpPr>
            <p:cNvPr id="167998" name="Rectangle 62"/>
            <p:cNvSpPr>
              <a:spLocks noChangeArrowheads="1"/>
            </p:cNvSpPr>
            <p:nvPr/>
          </p:nvSpPr>
          <p:spPr bwMode="auto">
            <a:xfrm>
              <a:off x="1293" y="3446"/>
              <a:ext cx="907" cy="230"/>
            </a:xfrm>
            <a:prstGeom prst="rect">
              <a:avLst/>
            </a:prstGeom>
            <a:noFill/>
            <a:ln w="9525">
              <a:noFill/>
              <a:round/>
              <a:headEnd/>
              <a:tailEnd/>
            </a:ln>
            <a:effectLst/>
          </p:spPr>
          <p:txBody>
            <a:bodyPr wrap="none" anchor="ctr"/>
            <a:lstStyle/>
            <a:p>
              <a:endParaRPr lang="en-CA"/>
            </a:p>
          </p:txBody>
        </p:sp>
        <p:sp>
          <p:nvSpPr>
            <p:cNvPr id="167999" name="Rectangle 63"/>
            <p:cNvSpPr>
              <a:spLocks noChangeArrowheads="1"/>
            </p:cNvSpPr>
            <p:nvPr/>
          </p:nvSpPr>
          <p:spPr bwMode="auto">
            <a:xfrm>
              <a:off x="385" y="3446"/>
              <a:ext cx="908" cy="230"/>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000000"/>
                  </a:solidFill>
                </a:rPr>
                <a:t>0.2</a:t>
              </a:r>
            </a:p>
          </p:txBody>
        </p:sp>
        <p:sp>
          <p:nvSpPr>
            <p:cNvPr id="168000" name="Rectangle 64"/>
            <p:cNvSpPr>
              <a:spLocks noChangeArrowheads="1"/>
            </p:cNvSpPr>
            <p:nvPr/>
          </p:nvSpPr>
          <p:spPr bwMode="auto">
            <a:xfrm>
              <a:off x="1293" y="3216"/>
              <a:ext cx="907" cy="230"/>
            </a:xfrm>
            <a:prstGeom prst="rect">
              <a:avLst/>
            </a:prstGeom>
            <a:noFill/>
            <a:ln w="9525">
              <a:noFill/>
              <a:round/>
              <a:headEnd/>
              <a:tailEnd/>
            </a:ln>
            <a:effectLst/>
          </p:spPr>
          <p:txBody>
            <a:bodyPr wrap="none" anchor="ctr"/>
            <a:lstStyle/>
            <a:p>
              <a:endParaRPr lang="en-CA"/>
            </a:p>
          </p:txBody>
        </p:sp>
        <p:sp>
          <p:nvSpPr>
            <p:cNvPr id="168001" name="Rectangle 65"/>
            <p:cNvSpPr>
              <a:spLocks noChangeArrowheads="1"/>
            </p:cNvSpPr>
            <p:nvPr/>
          </p:nvSpPr>
          <p:spPr bwMode="auto">
            <a:xfrm>
              <a:off x="385" y="3216"/>
              <a:ext cx="908" cy="230"/>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000000"/>
                  </a:solidFill>
                </a:rPr>
                <a:t>0.87</a:t>
              </a:r>
            </a:p>
          </p:txBody>
        </p:sp>
        <p:sp>
          <p:nvSpPr>
            <p:cNvPr id="168002" name="Rectangle 66"/>
            <p:cNvSpPr>
              <a:spLocks noChangeArrowheads="1"/>
            </p:cNvSpPr>
            <p:nvPr/>
          </p:nvSpPr>
          <p:spPr bwMode="auto">
            <a:xfrm>
              <a:off x="1293" y="2756"/>
              <a:ext cx="907" cy="230"/>
            </a:xfrm>
            <a:prstGeom prst="rect">
              <a:avLst/>
            </a:prstGeom>
            <a:noFill/>
            <a:ln w="9525">
              <a:noFill/>
              <a:round/>
              <a:headEnd/>
              <a:tailEnd/>
            </a:ln>
            <a:effectLst/>
          </p:spPr>
          <p:txBody>
            <a:bodyPr wrap="none" anchor="ctr"/>
            <a:lstStyle/>
            <a:p>
              <a:endParaRPr lang="en-CA"/>
            </a:p>
          </p:txBody>
        </p:sp>
        <p:sp>
          <p:nvSpPr>
            <p:cNvPr id="168003" name="Rectangle 67"/>
            <p:cNvSpPr>
              <a:spLocks noChangeArrowheads="1"/>
            </p:cNvSpPr>
            <p:nvPr/>
          </p:nvSpPr>
          <p:spPr bwMode="auto">
            <a:xfrm>
              <a:off x="385" y="2756"/>
              <a:ext cx="908" cy="230"/>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000000"/>
                  </a:solidFill>
                </a:rPr>
                <a:t>0.1</a:t>
              </a:r>
            </a:p>
          </p:txBody>
        </p:sp>
        <p:sp>
          <p:nvSpPr>
            <p:cNvPr id="168004" name="Rectangle 68"/>
            <p:cNvSpPr>
              <a:spLocks noChangeArrowheads="1"/>
            </p:cNvSpPr>
            <p:nvPr/>
          </p:nvSpPr>
          <p:spPr bwMode="auto">
            <a:xfrm>
              <a:off x="1293" y="3906"/>
              <a:ext cx="907" cy="230"/>
            </a:xfrm>
            <a:prstGeom prst="rect">
              <a:avLst/>
            </a:prstGeom>
            <a:noFill/>
            <a:ln w="9525">
              <a:noFill/>
              <a:round/>
              <a:headEnd/>
              <a:tailEnd/>
            </a:ln>
            <a:effectLst/>
          </p:spPr>
          <p:txBody>
            <a:bodyPr wrap="none" anchor="ctr"/>
            <a:lstStyle/>
            <a:p>
              <a:endParaRPr lang="en-CA"/>
            </a:p>
          </p:txBody>
        </p:sp>
        <p:sp>
          <p:nvSpPr>
            <p:cNvPr id="168005" name="Rectangle 69"/>
            <p:cNvSpPr>
              <a:spLocks noChangeArrowheads="1"/>
            </p:cNvSpPr>
            <p:nvPr/>
          </p:nvSpPr>
          <p:spPr bwMode="auto">
            <a:xfrm>
              <a:off x="385" y="3906"/>
              <a:ext cx="908" cy="230"/>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000000"/>
                  </a:solidFill>
                </a:rPr>
                <a:t>0.9</a:t>
              </a:r>
            </a:p>
          </p:txBody>
        </p:sp>
        <p:sp>
          <p:nvSpPr>
            <p:cNvPr id="168006" name="Rectangle 70"/>
            <p:cNvSpPr>
              <a:spLocks noChangeArrowheads="1"/>
            </p:cNvSpPr>
            <p:nvPr/>
          </p:nvSpPr>
          <p:spPr bwMode="auto">
            <a:xfrm>
              <a:off x="1293" y="3676"/>
              <a:ext cx="907" cy="230"/>
            </a:xfrm>
            <a:prstGeom prst="rect">
              <a:avLst/>
            </a:prstGeom>
            <a:noFill/>
            <a:ln w="9525">
              <a:noFill/>
              <a:round/>
              <a:headEnd/>
              <a:tailEnd/>
            </a:ln>
            <a:effectLst/>
          </p:spPr>
          <p:txBody>
            <a:bodyPr wrap="none" anchor="ctr"/>
            <a:lstStyle/>
            <a:p>
              <a:endParaRPr lang="en-CA"/>
            </a:p>
          </p:txBody>
        </p:sp>
        <p:sp>
          <p:nvSpPr>
            <p:cNvPr id="168007" name="Rectangle 71"/>
            <p:cNvSpPr>
              <a:spLocks noChangeArrowheads="1"/>
            </p:cNvSpPr>
            <p:nvPr/>
          </p:nvSpPr>
          <p:spPr bwMode="auto">
            <a:xfrm>
              <a:off x="385" y="3676"/>
              <a:ext cx="908" cy="230"/>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000000"/>
                  </a:solidFill>
                </a:rPr>
                <a:t>0.5</a:t>
              </a:r>
            </a:p>
          </p:txBody>
        </p:sp>
        <p:sp>
          <p:nvSpPr>
            <p:cNvPr id="168008" name="Rectangle 72"/>
            <p:cNvSpPr>
              <a:spLocks noChangeArrowheads="1"/>
            </p:cNvSpPr>
            <p:nvPr/>
          </p:nvSpPr>
          <p:spPr bwMode="auto">
            <a:xfrm>
              <a:off x="1293" y="2526"/>
              <a:ext cx="907" cy="230"/>
            </a:xfrm>
            <a:prstGeom prst="rect">
              <a:avLst/>
            </a:prstGeom>
            <a:noFill/>
            <a:ln w="9525">
              <a:noFill/>
              <a:round/>
              <a:headEnd/>
              <a:tailEnd/>
            </a:ln>
            <a:effectLst/>
          </p:spPr>
          <p:txBody>
            <a:bodyPr wrap="none" anchor="ctr"/>
            <a:lstStyle/>
            <a:p>
              <a:endParaRPr lang="en-CA"/>
            </a:p>
          </p:txBody>
        </p:sp>
        <p:sp>
          <p:nvSpPr>
            <p:cNvPr id="168009" name="Rectangle 73"/>
            <p:cNvSpPr>
              <a:spLocks noChangeArrowheads="1"/>
            </p:cNvSpPr>
            <p:nvPr/>
          </p:nvSpPr>
          <p:spPr bwMode="auto">
            <a:xfrm>
              <a:off x="385" y="2526"/>
              <a:ext cx="908" cy="230"/>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000000"/>
                  </a:solidFill>
                </a:rPr>
                <a:t>0.3</a:t>
              </a:r>
            </a:p>
          </p:txBody>
        </p:sp>
        <p:sp>
          <p:nvSpPr>
            <p:cNvPr id="168010" name="Rectangle 74"/>
            <p:cNvSpPr>
              <a:spLocks noChangeArrowheads="1"/>
            </p:cNvSpPr>
            <p:nvPr/>
          </p:nvSpPr>
          <p:spPr bwMode="auto">
            <a:xfrm>
              <a:off x="1293" y="2296"/>
              <a:ext cx="907" cy="230"/>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000000"/>
                  </a:solidFill>
                </a:rPr>
                <a:t>sample</a:t>
              </a:r>
            </a:p>
          </p:txBody>
        </p:sp>
        <p:sp>
          <p:nvSpPr>
            <p:cNvPr id="168011" name="Rectangle 75"/>
            <p:cNvSpPr>
              <a:spLocks noChangeArrowheads="1"/>
            </p:cNvSpPr>
            <p:nvPr/>
          </p:nvSpPr>
          <p:spPr bwMode="auto">
            <a:xfrm>
              <a:off x="385" y="2296"/>
              <a:ext cx="908" cy="230"/>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smtClean="0">
                  <a:solidFill>
                    <a:srgbClr val="000000"/>
                  </a:solidFill>
                </a:rPr>
                <a:t>Random n</a:t>
              </a:r>
              <a:r>
                <a:rPr lang="ar-SA" sz="1800" b="1" dirty="0" smtClean="0">
                  <a:solidFill>
                    <a:srgbClr val="000000"/>
                  </a:solidFill>
                  <a:cs typeface="Times New Roman" pitchFamily="18" charset="0"/>
                </a:rPr>
                <a:t>‏</a:t>
              </a:r>
              <a:endParaRPr lang="en-GB" sz="1800" b="1" dirty="0">
                <a:solidFill>
                  <a:srgbClr val="000000"/>
                </a:solidFill>
              </a:endParaRPr>
            </a:p>
          </p:txBody>
        </p:sp>
        <p:sp>
          <p:nvSpPr>
            <p:cNvPr id="168012" name="Line 76"/>
            <p:cNvSpPr>
              <a:spLocks noChangeShapeType="1"/>
            </p:cNvSpPr>
            <p:nvPr/>
          </p:nvSpPr>
          <p:spPr bwMode="auto">
            <a:xfrm>
              <a:off x="385" y="2296"/>
              <a:ext cx="1815" cy="1"/>
            </a:xfrm>
            <a:prstGeom prst="line">
              <a:avLst/>
            </a:prstGeom>
            <a:noFill/>
            <a:ln w="28440">
              <a:solidFill>
                <a:srgbClr val="000000"/>
              </a:solidFill>
              <a:miter lim="800000"/>
              <a:headEnd/>
              <a:tailEnd/>
            </a:ln>
            <a:effectLst/>
          </p:spPr>
          <p:txBody>
            <a:bodyPr/>
            <a:lstStyle/>
            <a:p>
              <a:endParaRPr lang="en-CA"/>
            </a:p>
          </p:txBody>
        </p:sp>
        <p:sp>
          <p:nvSpPr>
            <p:cNvPr id="168013" name="Line 77"/>
            <p:cNvSpPr>
              <a:spLocks noChangeShapeType="1"/>
            </p:cNvSpPr>
            <p:nvPr/>
          </p:nvSpPr>
          <p:spPr bwMode="auto">
            <a:xfrm>
              <a:off x="385" y="2526"/>
              <a:ext cx="1815" cy="1"/>
            </a:xfrm>
            <a:prstGeom prst="line">
              <a:avLst/>
            </a:prstGeom>
            <a:noFill/>
            <a:ln w="12600">
              <a:solidFill>
                <a:srgbClr val="000000"/>
              </a:solidFill>
              <a:miter lim="800000"/>
              <a:headEnd/>
              <a:tailEnd/>
            </a:ln>
            <a:effectLst/>
          </p:spPr>
          <p:txBody>
            <a:bodyPr/>
            <a:lstStyle/>
            <a:p>
              <a:endParaRPr lang="en-CA"/>
            </a:p>
          </p:txBody>
        </p:sp>
        <p:sp>
          <p:nvSpPr>
            <p:cNvPr id="168014" name="Line 78"/>
            <p:cNvSpPr>
              <a:spLocks noChangeShapeType="1"/>
            </p:cNvSpPr>
            <p:nvPr/>
          </p:nvSpPr>
          <p:spPr bwMode="auto">
            <a:xfrm>
              <a:off x="385" y="3676"/>
              <a:ext cx="1815" cy="1"/>
            </a:xfrm>
            <a:prstGeom prst="line">
              <a:avLst/>
            </a:prstGeom>
            <a:noFill/>
            <a:ln w="12600">
              <a:solidFill>
                <a:srgbClr val="000000"/>
              </a:solidFill>
              <a:miter lim="800000"/>
              <a:headEnd/>
              <a:tailEnd/>
            </a:ln>
            <a:effectLst/>
          </p:spPr>
          <p:txBody>
            <a:bodyPr/>
            <a:lstStyle/>
            <a:p>
              <a:endParaRPr lang="en-CA"/>
            </a:p>
          </p:txBody>
        </p:sp>
        <p:sp>
          <p:nvSpPr>
            <p:cNvPr id="168015" name="Line 79"/>
            <p:cNvSpPr>
              <a:spLocks noChangeShapeType="1"/>
            </p:cNvSpPr>
            <p:nvPr/>
          </p:nvSpPr>
          <p:spPr bwMode="auto">
            <a:xfrm>
              <a:off x="385" y="3906"/>
              <a:ext cx="1815" cy="1"/>
            </a:xfrm>
            <a:prstGeom prst="line">
              <a:avLst/>
            </a:prstGeom>
            <a:noFill/>
            <a:ln w="12600">
              <a:solidFill>
                <a:srgbClr val="000000"/>
              </a:solidFill>
              <a:miter lim="800000"/>
              <a:headEnd/>
              <a:tailEnd/>
            </a:ln>
            <a:effectLst/>
          </p:spPr>
          <p:txBody>
            <a:bodyPr/>
            <a:lstStyle/>
            <a:p>
              <a:endParaRPr lang="en-CA"/>
            </a:p>
          </p:txBody>
        </p:sp>
        <p:sp>
          <p:nvSpPr>
            <p:cNvPr id="168016" name="Line 80"/>
            <p:cNvSpPr>
              <a:spLocks noChangeShapeType="1"/>
            </p:cNvSpPr>
            <p:nvPr/>
          </p:nvSpPr>
          <p:spPr bwMode="auto">
            <a:xfrm>
              <a:off x="385" y="4136"/>
              <a:ext cx="1815" cy="1"/>
            </a:xfrm>
            <a:prstGeom prst="line">
              <a:avLst/>
            </a:prstGeom>
            <a:noFill/>
            <a:ln w="28440">
              <a:solidFill>
                <a:srgbClr val="000000"/>
              </a:solidFill>
              <a:miter lim="800000"/>
              <a:headEnd/>
              <a:tailEnd/>
            </a:ln>
            <a:effectLst/>
          </p:spPr>
          <p:txBody>
            <a:bodyPr/>
            <a:lstStyle/>
            <a:p>
              <a:endParaRPr lang="en-CA"/>
            </a:p>
          </p:txBody>
        </p:sp>
        <p:sp>
          <p:nvSpPr>
            <p:cNvPr id="168017" name="Line 81"/>
            <p:cNvSpPr>
              <a:spLocks noChangeShapeType="1"/>
            </p:cNvSpPr>
            <p:nvPr/>
          </p:nvSpPr>
          <p:spPr bwMode="auto">
            <a:xfrm>
              <a:off x="385" y="2296"/>
              <a:ext cx="1" cy="1840"/>
            </a:xfrm>
            <a:prstGeom prst="line">
              <a:avLst/>
            </a:prstGeom>
            <a:noFill/>
            <a:ln w="28440">
              <a:solidFill>
                <a:srgbClr val="000000"/>
              </a:solidFill>
              <a:miter lim="800000"/>
              <a:headEnd/>
              <a:tailEnd/>
            </a:ln>
            <a:effectLst/>
          </p:spPr>
          <p:txBody>
            <a:bodyPr/>
            <a:lstStyle/>
            <a:p>
              <a:endParaRPr lang="en-CA"/>
            </a:p>
          </p:txBody>
        </p:sp>
        <p:sp>
          <p:nvSpPr>
            <p:cNvPr id="168018" name="Line 82"/>
            <p:cNvSpPr>
              <a:spLocks noChangeShapeType="1"/>
            </p:cNvSpPr>
            <p:nvPr/>
          </p:nvSpPr>
          <p:spPr bwMode="auto">
            <a:xfrm>
              <a:off x="1293" y="2296"/>
              <a:ext cx="1" cy="1840"/>
            </a:xfrm>
            <a:prstGeom prst="line">
              <a:avLst/>
            </a:prstGeom>
            <a:noFill/>
            <a:ln w="12600">
              <a:solidFill>
                <a:srgbClr val="000000"/>
              </a:solidFill>
              <a:miter lim="800000"/>
              <a:headEnd/>
              <a:tailEnd/>
            </a:ln>
            <a:effectLst/>
          </p:spPr>
          <p:txBody>
            <a:bodyPr/>
            <a:lstStyle/>
            <a:p>
              <a:endParaRPr lang="en-CA"/>
            </a:p>
          </p:txBody>
        </p:sp>
        <p:sp>
          <p:nvSpPr>
            <p:cNvPr id="168019" name="Line 83"/>
            <p:cNvSpPr>
              <a:spLocks noChangeShapeType="1"/>
            </p:cNvSpPr>
            <p:nvPr/>
          </p:nvSpPr>
          <p:spPr bwMode="auto">
            <a:xfrm>
              <a:off x="2200" y="2296"/>
              <a:ext cx="1" cy="1840"/>
            </a:xfrm>
            <a:prstGeom prst="line">
              <a:avLst/>
            </a:prstGeom>
            <a:noFill/>
            <a:ln w="28440">
              <a:solidFill>
                <a:srgbClr val="000000"/>
              </a:solidFill>
              <a:miter lim="800000"/>
              <a:headEnd/>
              <a:tailEnd/>
            </a:ln>
            <a:effectLst/>
          </p:spPr>
          <p:txBody>
            <a:bodyPr/>
            <a:lstStyle/>
            <a:p>
              <a:endParaRPr lang="en-CA"/>
            </a:p>
          </p:txBody>
        </p:sp>
        <p:sp>
          <p:nvSpPr>
            <p:cNvPr id="168020" name="Line 84"/>
            <p:cNvSpPr>
              <a:spLocks noChangeShapeType="1"/>
            </p:cNvSpPr>
            <p:nvPr/>
          </p:nvSpPr>
          <p:spPr bwMode="auto">
            <a:xfrm>
              <a:off x="385" y="2756"/>
              <a:ext cx="1815" cy="1"/>
            </a:xfrm>
            <a:prstGeom prst="line">
              <a:avLst/>
            </a:prstGeom>
            <a:noFill/>
            <a:ln w="12600">
              <a:solidFill>
                <a:srgbClr val="000000"/>
              </a:solidFill>
              <a:miter lim="800000"/>
              <a:headEnd/>
              <a:tailEnd/>
            </a:ln>
            <a:effectLst/>
          </p:spPr>
          <p:txBody>
            <a:bodyPr/>
            <a:lstStyle/>
            <a:p>
              <a:endParaRPr lang="en-CA"/>
            </a:p>
          </p:txBody>
        </p:sp>
        <p:sp>
          <p:nvSpPr>
            <p:cNvPr id="168021" name="Line 85"/>
            <p:cNvSpPr>
              <a:spLocks noChangeShapeType="1"/>
            </p:cNvSpPr>
            <p:nvPr/>
          </p:nvSpPr>
          <p:spPr bwMode="auto">
            <a:xfrm>
              <a:off x="385" y="3216"/>
              <a:ext cx="1815" cy="1"/>
            </a:xfrm>
            <a:prstGeom prst="line">
              <a:avLst/>
            </a:prstGeom>
            <a:noFill/>
            <a:ln w="12600">
              <a:solidFill>
                <a:srgbClr val="000000"/>
              </a:solidFill>
              <a:miter lim="800000"/>
              <a:headEnd/>
              <a:tailEnd/>
            </a:ln>
            <a:effectLst/>
          </p:spPr>
          <p:txBody>
            <a:bodyPr/>
            <a:lstStyle/>
            <a:p>
              <a:endParaRPr lang="en-CA"/>
            </a:p>
          </p:txBody>
        </p:sp>
        <p:sp>
          <p:nvSpPr>
            <p:cNvPr id="168022" name="Line 86"/>
            <p:cNvSpPr>
              <a:spLocks noChangeShapeType="1"/>
            </p:cNvSpPr>
            <p:nvPr/>
          </p:nvSpPr>
          <p:spPr bwMode="auto">
            <a:xfrm>
              <a:off x="385" y="3446"/>
              <a:ext cx="1815" cy="1"/>
            </a:xfrm>
            <a:prstGeom prst="line">
              <a:avLst/>
            </a:prstGeom>
            <a:noFill/>
            <a:ln w="12600">
              <a:solidFill>
                <a:srgbClr val="000000"/>
              </a:solidFill>
              <a:miter lim="800000"/>
              <a:headEnd/>
              <a:tailEnd/>
            </a:ln>
            <a:effectLst/>
          </p:spPr>
          <p:txBody>
            <a:bodyPr/>
            <a:lstStyle/>
            <a:p>
              <a:endParaRPr lang="en-CA"/>
            </a:p>
          </p:txBody>
        </p:sp>
        <p:sp>
          <p:nvSpPr>
            <p:cNvPr id="168023" name="Line 87"/>
            <p:cNvSpPr>
              <a:spLocks noChangeShapeType="1"/>
            </p:cNvSpPr>
            <p:nvPr/>
          </p:nvSpPr>
          <p:spPr bwMode="auto">
            <a:xfrm>
              <a:off x="385" y="2986"/>
              <a:ext cx="1815" cy="1"/>
            </a:xfrm>
            <a:prstGeom prst="line">
              <a:avLst/>
            </a:prstGeom>
            <a:noFill/>
            <a:ln w="12600">
              <a:solidFill>
                <a:srgbClr val="000000"/>
              </a:solidFill>
              <a:miter lim="800000"/>
              <a:headEnd/>
              <a:tailEnd/>
            </a:ln>
            <a:effectLst/>
          </p:spPr>
          <p:txBody>
            <a:bodyPr/>
            <a:lstStyle/>
            <a:p>
              <a:endParaRPr lang="en-CA"/>
            </a:p>
          </p:txBody>
        </p:sp>
      </p:grpSp>
      <p:sp>
        <p:nvSpPr>
          <p:cNvPr id="168025" name="Rectangle 89"/>
          <p:cNvSpPr>
            <a:spLocks noChangeArrowheads="1"/>
          </p:cNvSpPr>
          <p:nvPr/>
        </p:nvSpPr>
        <p:spPr bwMode="auto">
          <a:xfrm>
            <a:off x="4225912" y="1431909"/>
            <a:ext cx="1441450" cy="365125"/>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000000"/>
                </a:solidFill>
              </a:rPr>
              <a:t>good</a:t>
            </a:r>
          </a:p>
        </p:txBody>
      </p:sp>
      <p:sp>
        <p:nvSpPr>
          <p:cNvPr id="168026" name="Rectangle 90"/>
          <p:cNvSpPr>
            <a:spLocks noChangeArrowheads="1"/>
          </p:cNvSpPr>
          <p:nvPr/>
        </p:nvSpPr>
        <p:spPr bwMode="auto">
          <a:xfrm>
            <a:off x="4225912" y="1792271"/>
            <a:ext cx="1441450" cy="365125"/>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000000"/>
                </a:solidFill>
              </a:rPr>
              <a:t>good</a:t>
            </a:r>
          </a:p>
        </p:txBody>
      </p:sp>
      <p:sp>
        <p:nvSpPr>
          <p:cNvPr id="168027" name="Rectangle 91"/>
          <p:cNvSpPr>
            <a:spLocks noChangeArrowheads="1"/>
          </p:cNvSpPr>
          <p:nvPr/>
        </p:nvSpPr>
        <p:spPr bwMode="auto">
          <a:xfrm>
            <a:off x="4225912" y="2151046"/>
            <a:ext cx="1441450" cy="365125"/>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000000"/>
                </a:solidFill>
              </a:rPr>
              <a:t>bad</a:t>
            </a:r>
          </a:p>
        </p:txBody>
      </p:sp>
      <p:sp>
        <p:nvSpPr>
          <p:cNvPr id="168030" name="Rectangle 94"/>
          <p:cNvSpPr>
            <a:spLocks noChangeArrowheads="1"/>
          </p:cNvSpPr>
          <p:nvPr/>
        </p:nvSpPr>
        <p:spPr bwMode="auto">
          <a:xfrm>
            <a:off x="4216387" y="2538396"/>
            <a:ext cx="1441450" cy="365125"/>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000000"/>
                </a:solidFill>
              </a:rPr>
              <a:t>soso</a:t>
            </a:r>
          </a:p>
        </p:txBody>
      </p:sp>
      <p:sp>
        <p:nvSpPr>
          <p:cNvPr id="168032" name="Rectangle 96"/>
          <p:cNvSpPr>
            <a:spLocks noChangeArrowheads="1"/>
          </p:cNvSpPr>
          <p:nvPr/>
        </p:nvSpPr>
        <p:spPr bwMode="auto">
          <a:xfrm>
            <a:off x="4225912" y="2871771"/>
            <a:ext cx="1441450" cy="365125"/>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000000"/>
                </a:solidFill>
              </a:rPr>
              <a:t>good</a:t>
            </a:r>
          </a:p>
        </p:txBody>
      </p:sp>
      <p:sp>
        <p:nvSpPr>
          <p:cNvPr id="168033" name="Rectangle 97"/>
          <p:cNvSpPr>
            <a:spLocks noChangeArrowheads="1"/>
          </p:cNvSpPr>
          <p:nvPr/>
        </p:nvSpPr>
        <p:spPr bwMode="auto">
          <a:xfrm>
            <a:off x="4219562" y="3244834"/>
            <a:ext cx="1441450" cy="365125"/>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000000"/>
                </a:solidFill>
              </a:rPr>
              <a:t>good</a:t>
            </a:r>
          </a:p>
        </p:txBody>
      </p:sp>
      <p:sp>
        <p:nvSpPr>
          <p:cNvPr id="168034" name="Rectangle 98"/>
          <p:cNvSpPr>
            <a:spLocks noChangeArrowheads="1"/>
          </p:cNvSpPr>
          <p:nvPr/>
        </p:nvSpPr>
        <p:spPr bwMode="auto">
          <a:xfrm>
            <a:off x="4222737" y="3635359"/>
            <a:ext cx="1441450" cy="365125"/>
          </a:xfrm>
          <a:prstGeom prst="rect">
            <a:avLst/>
          </a:prstGeom>
          <a:noFill/>
          <a:ln w="9525">
            <a:noFill/>
            <a:round/>
            <a:headEnd/>
            <a:tailEnd/>
          </a:ln>
          <a:effectLst/>
        </p:spPr>
        <p:txBody>
          <a:bodyPr lIns="90000" tIns="46800" rIns="90000" bIns="46800"/>
          <a:lstStyle/>
          <a:p>
            <a:pPr>
              <a:lnSpc>
                <a:spcPct val="100000"/>
              </a:lnSpc>
              <a:spcBef>
                <a:spcPts val="45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000000"/>
                </a:solidFill>
              </a:rPr>
              <a:t>soso</a:t>
            </a:r>
          </a:p>
        </p:txBody>
      </p:sp>
      <p:sp>
        <p:nvSpPr>
          <p:cNvPr id="95" name="Rectangle 2"/>
          <p:cNvSpPr txBox="1">
            <a:spLocks noChangeArrowheads="1"/>
          </p:cNvSpPr>
          <p:nvPr/>
        </p:nvSpPr>
        <p:spPr bwMode="auto">
          <a:xfrm>
            <a:off x="0" y="4357694"/>
            <a:ext cx="8893175" cy="1357322"/>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marL="341313" marR="0" lvl="0" indent="-341313" algn="l" defTabSz="457200" rtl="0" eaLnBrk="1" fontAlgn="base" latinLnBrk="0" hangingPunct="1">
              <a:lnSpc>
                <a:spcPct val="100000"/>
              </a:lnSpc>
              <a:spcBef>
                <a:spcPts val="600"/>
              </a:spcBef>
              <a:spcAft>
                <a:spcPct val="0"/>
              </a:spcAft>
              <a:buClr>
                <a:srgbClr val="000000"/>
              </a:buClr>
              <a:buSzPct val="10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0" lang="en-GB" sz="2400" b="0" i="0" u="none" strike="noStrike" kern="0" cap="none" spc="0" normalizeH="0" baseline="0" noProof="0" dirty="0" smtClean="0">
                <a:ln>
                  <a:noFill/>
                </a:ln>
                <a:solidFill>
                  <a:srgbClr val="000000"/>
                </a:solidFill>
                <a:effectLst/>
                <a:uLnTx/>
                <a:uFillTx/>
                <a:latin typeface="+mn-lt"/>
                <a:ea typeface="+mn-ea"/>
                <a:cs typeface="+mn-cs"/>
              </a:rPr>
              <a:t>If we generate</a:t>
            </a:r>
            <a:r>
              <a:rPr kumimoji="0" lang="en-GB" sz="2400" b="0" i="0" u="none" strike="noStrike" kern="0" cap="none" spc="0" normalizeH="0" noProof="0" dirty="0" smtClean="0">
                <a:ln>
                  <a:noFill/>
                </a:ln>
                <a:solidFill>
                  <a:srgbClr val="000000"/>
                </a:solidFill>
                <a:effectLst/>
                <a:uLnTx/>
                <a:uFillTx/>
                <a:latin typeface="+mn-lt"/>
                <a:ea typeface="+mn-ea"/>
                <a:cs typeface="+mn-cs"/>
              </a:rPr>
              <a:t> enough samples, the frequencies of the three values </a:t>
            </a:r>
            <a:r>
              <a:rPr lang="en-GB" kern="0" dirty="0" smtClean="0">
                <a:solidFill>
                  <a:srgbClr val="000000"/>
                </a:solidFill>
                <a:latin typeface="+mn-lt"/>
                <a:ea typeface="+mn-ea"/>
                <a:cs typeface="+mn-cs"/>
              </a:rPr>
              <a:t>will get close to their probability</a:t>
            </a:r>
            <a:endParaRPr kumimoji="0" lang="en-GB" sz="2000" b="0" i="0" u="none" strike="noStrike" kern="0" cap="none" spc="0" normalizeH="0" baseline="0" noProof="0" dirty="0" smtClean="0">
              <a:ln>
                <a:noFill/>
              </a:ln>
              <a:solidFill>
                <a:srgbClr val="000000"/>
              </a:solidFill>
              <a:effectLst/>
              <a:uLnTx/>
              <a:uFillTx/>
              <a:latin typeface="+mn-lt"/>
              <a:ea typeface="+mn-ea"/>
              <a:cs typeface="+mn-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80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80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80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80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80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803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803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9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025" grpId="0"/>
      <p:bldP spid="168026" grpId="0"/>
      <p:bldP spid="168027" grpId="0"/>
      <p:bldP spid="168030" grpId="0"/>
      <p:bldP spid="168032" grpId="0"/>
      <p:bldP spid="168033" grpId="0"/>
      <p:bldP spid="1680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a:xfrm>
            <a:off x="304800" y="152400"/>
            <a:ext cx="8534400" cy="685800"/>
          </a:xfrm>
          <a:ln/>
        </p:spPr>
        <p:txBody>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Recap: Samples </a:t>
            </a:r>
            <a:r>
              <a:rPr lang="en-GB" dirty="0"/>
              <a:t>as Probabilities</a:t>
            </a:r>
          </a:p>
        </p:txBody>
      </p:sp>
      <p:sp>
        <p:nvSpPr>
          <p:cNvPr id="27650" name="Rectangle 2"/>
          <p:cNvSpPr>
            <a:spLocks noGrp="1" noChangeArrowheads="1"/>
          </p:cNvSpPr>
          <p:nvPr>
            <p:ph type="body" idx="1"/>
          </p:nvPr>
        </p:nvSpPr>
        <p:spPr>
          <a:xfrm>
            <a:off x="323850" y="3933825"/>
            <a:ext cx="8458200" cy="1936750"/>
          </a:xfrm>
          <a:ln/>
        </p:spPr>
        <p:txBody>
          <a:bodyPr/>
          <a:lstStyle/>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Count total number of samples </a:t>
            </a:r>
            <a:r>
              <a:rPr lang="en-GB" i="1" dirty="0"/>
              <a:t>m</a:t>
            </a: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Count the number </a:t>
            </a:r>
            <a:r>
              <a:rPr lang="en-GB" i="1" dirty="0" err="1"/>
              <a:t>n</a:t>
            </a:r>
            <a:r>
              <a:rPr lang="en-GB" i="1" baseline="-25000" dirty="0" err="1"/>
              <a:t>i</a:t>
            </a:r>
            <a:r>
              <a:rPr lang="en-GB" dirty="0"/>
              <a:t> of samples </a:t>
            </a:r>
            <a:r>
              <a:rPr lang="en-GB" i="1" dirty="0"/>
              <a:t>x</a:t>
            </a:r>
            <a:r>
              <a:rPr lang="en-GB" i="1" baseline="-25000" dirty="0"/>
              <a:t>i</a:t>
            </a: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Generate the frequency of sample </a:t>
            </a:r>
            <a:r>
              <a:rPr lang="en-GB" i="1" dirty="0"/>
              <a:t>x</a:t>
            </a:r>
            <a:r>
              <a:rPr lang="en-GB" i="1" baseline="-25000" dirty="0"/>
              <a:t>i</a:t>
            </a:r>
            <a:r>
              <a:rPr lang="en-GB" dirty="0"/>
              <a:t> as </a:t>
            </a:r>
            <a:r>
              <a:rPr lang="en-GB" i="1" dirty="0" err="1"/>
              <a:t>n</a:t>
            </a:r>
            <a:r>
              <a:rPr lang="en-GB" i="1" baseline="-25000" dirty="0" err="1"/>
              <a:t>i</a:t>
            </a:r>
            <a:r>
              <a:rPr lang="en-GB" i="1" baseline="-25000" dirty="0"/>
              <a:t> </a:t>
            </a:r>
            <a:r>
              <a:rPr lang="en-GB" i="1" dirty="0"/>
              <a:t>/ m</a:t>
            </a: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This frequency is your estimated probability of x</a:t>
            </a:r>
            <a:r>
              <a:rPr lang="en-GB" baseline="-25000" dirty="0"/>
              <a:t>i</a:t>
            </a:r>
          </a:p>
        </p:txBody>
      </p:sp>
      <p:pic>
        <p:nvPicPr>
          <p:cNvPr id="27651" name="Picture 3"/>
          <p:cNvPicPr>
            <a:picLocks noChangeAspect="1" noChangeArrowheads="1"/>
          </p:cNvPicPr>
          <p:nvPr/>
        </p:nvPicPr>
        <p:blipFill>
          <a:blip r:embed="rId3" cstate="print"/>
          <a:srcRect/>
          <a:stretch>
            <a:fillRect/>
          </a:stretch>
        </p:blipFill>
        <p:spPr bwMode="auto">
          <a:xfrm>
            <a:off x="1835150" y="1341438"/>
            <a:ext cx="5676900" cy="2286000"/>
          </a:xfrm>
          <a:prstGeom prst="rect">
            <a:avLst/>
          </a:prstGeom>
          <a:noFill/>
          <a:ln w="9525">
            <a:noFill/>
            <a:round/>
            <a:headEnd/>
            <a:tailEnd/>
          </a:ln>
          <a:effectLst/>
        </p:spPr>
      </p:pic>
      <p:sp>
        <p:nvSpPr>
          <p:cNvPr id="27653" name="AutoShape 5">
            <a:hlinkClick r:id="" action="ppaction://noaction" highlightClick="1"/>
          </p:cNvPr>
          <p:cNvSpPr>
            <a:spLocks noChangeArrowheads="1"/>
          </p:cNvSpPr>
          <p:nvPr/>
        </p:nvSpPr>
        <p:spPr bwMode="auto">
          <a:xfrm>
            <a:off x="8172450" y="260350"/>
            <a:ext cx="393700" cy="360363"/>
          </a:xfrm>
          <a:prstGeom prst="actionButtonBackPrevious">
            <a:avLst/>
          </a:prstGeom>
          <a:solidFill>
            <a:srgbClr val="00B8FF"/>
          </a:solidFill>
          <a:ln w="9525">
            <a:noFill/>
            <a:miter lim="800000"/>
            <a:headEnd/>
            <a:tailEnd/>
          </a:ln>
          <a:effectLst/>
        </p:spPr>
        <p:txBody>
          <a:bodyPr wrap="none" anchor="ctr"/>
          <a:lstStyle/>
          <a:p>
            <a:endParaRPr lang="en-CA"/>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000066"/>
      </a:folHlink>
    </a:clrScheme>
    <a:fontScheme name="Default Design">
      <a:majorFont>
        <a:latin typeface="Times New Roman"/>
        <a:ea typeface="Arial Unicode MS"/>
        <a:cs typeface="Arial Unicode MS"/>
      </a:majorFont>
      <a:minorFont>
        <a:latin typeface="Times New Roman"/>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95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95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0000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1438</TotalTime>
  <Words>3574</Words>
  <Application>Microsoft Office PowerPoint</Application>
  <PresentationFormat>On-screen Show (4:3)</PresentationFormat>
  <Paragraphs>570</Paragraphs>
  <Slides>50</Slides>
  <Notes>49</Notes>
  <HiddenSlides>1</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50</vt:i4>
      </vt:variant>
    </vt:vector>
  </HeadingPairs>
  <TitlesOfParts>
    <vt:vector size="54" baseType="lpstr">
      <vt:lpstr>Default Design</vt:lpstr>
      <vt:lpstr>Equation</vt:lpstr>
      <vt:lpstr>Clip</vt:lpstr>
      <vt:lpstr>Document</vt:lpstr>
      <vt:lpstr>Bayesian Networks: Sampling Algorithms for Approximate Inference</vt:lpstr>
      <vt:lpstr>Recap from Last class</vt:lpstr>
      <vt:lpstr>Recap - Sampling: What is it?</vt:lpstr>
      <vt:lpstr>Recap - We use Sampling</vt:lpstr>
      <vt:lpstr>Recap</vt:lpstr>
      <vt:lpstr>Generating Samples from a Distribution</vt:lpstr>
      <vt:lpstr>Recap: Example</vt:lpstr>
      <vt:lpstr>Recap: Example</vt:lpstr>
      <vt:lpstr>Recap: Samples as Probabilities</vt:lpstr>
      <vt:lpstr>Overview</vt:lpstr>
      <vt:lpstr>Recap: Forward Sampling</vt:lpstr>
      <vt:lpstr>Recap: Forward Sampling</vt:lpstr>
      <vt:lpstr>Overview</vt:lpstr>
      <vt:lpstr>Sampling: why does it work?</vt:lpstr>
      <vt:lpstr>Simulating Coin Tosses</vt:lpstr>
      <vt:lpstr>Simulating Tosses with a Bias Coin</vt:lpstr>
      <vt:lpstr>Simulating Coin Tosses</vt:lpstr>
      <vt:lpstr>Sampling: why does it work?</vt:lpstr>
      <vt:lpstr>Hoeffding’s inequality</vt:lpstr>
      <vt:lpstr>Hoeffding’s inequality</vt:lpstr>
      <vt:lpstr>Overview</vt:lpstr>
      <vt:lpstr>Rejection Sampling</vt:lpstr>
      <vt:lpstr>Example</vt:lpstr>
      <vt:lpstr>Analysis of Rejection Sampling</vt:lpstr>
      <vt:lpstr>Analysis of Rejection Sampling</vt:lpstr>
      <vt:lpstr>Analysis of Rejection Sampling</vt:lpstr>
      <vt:lpstr>Analysis of Rejection Sampling</vt:lpstr>
      <vt:lpstr>Overview</vt:lpstr>
      <vt:lpstr>Likelihood Weighting (LW)‏</vt:lpstr>
      <vt:lpstr>Likelihood Weighting (LW)‏</vt:lpstr>
      <vt:lpstr>Example: P(Rain|sprinkler, wet-grass)‏</vt:lpstr>
      <vt:lpstr>Example: P(Rain|sprinkler, wet-grass)‏</vt:lpstr>
      <vt:lpstr>Likelihood Weighting (LW)‏</vt:lpstr>
      <vt:lpstr>Likelihood Weighting: why does it work?</vt:lpstr>
      <vt:lpstr>Likelihood Weighting: why does it work?</vt:lpstr>
      <vt:lpstr>Example: P(Rain|sprinkler, wet-grass)‏</vt:lpstr>
      <vt:lpstr>How?</vt:lpstr>
      <vt:lpstr>How?</vt:lpstr>
      <vt:lpstr>Analysis of LW</vt:lpstr>
      <vt:lpstr>Analysis of LW</vt:lpstr>
      <vt:lpstr>Efficiency  of  LW</vt:lpstr>
      <vt:lpstr>Overview</vt:lpstr>
      <vt:lpstr>Slide 43</vt:lpstr>
      <vt:lpstr>ANDES: an ITS for Coached problem solving</vt:lpstr>
      <vt:lpstr>Student Model for Coached Problem Solving</vt:lpstr>
      <vt:lpstr>Several sources of uncertainty</vt:lpstr>
      <vt:lpstr>Case Study: LW on Andes</vt:lpstr>
      <vt:lpstr>Case Study: LW on Andes</vt:lpstr>
      <vt:lpstr>Case Study: LW on Andes</vt:lpstr>
      <vt:lpstr>Next Tuesday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conati</dc:creator>
  <cp:lastModifiedBy>Cristina</cp:lastModifiedBy>
  <cp:revision>400</cp:revision>
  <dcterms:modified xsi:type="dcterms:W3CDTF">2010-01-18T21:37:22Z</dcterms:modified>
</cp:coreProperties>
</file>