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54"/>
  </p:notesMasterIdLst>
  <p:handoutMasterIdLst>
    <p:handoutMasterId r:id="rId55"/>
  </p:handoutMasterIdLst>
  <p:sldIdLst>
    <p:sldId id="380" r:id="rId3"/>
    <p:sldId id="381" r:id="rId4"/>
    <p:sldId id="382" r:id="rId5"/>
    <p:sldId id="383" r:id="rId6"/>
    <p:sldId id="384" r:id="rId7"/>
    <p:sldId id="385" r:id="rId8"/>
    <p:sldId id="386" r:id="rId9"/>
    <p:sldId id="256" r:id="rId10"/>
    <p:sldId id="370" r:id="rId11"/>
    <p:sldId id="302" r:id="rId12"/>
    <p:sldId id="369" r:id="rId13"/>
    <p:sldId id="262" r:id="rId14"/>
    <p:sldId id="333" r:id="rId15"/>
    <p:sldId id="338" r:id="rId16"/>
    <p:sldId id="357" r:id="rId17"/>
    <p:sldId id="261" r:id="rId18"/>
    <p:sldId id="263" r:id="rId19"/>
    <p:sldId id="273" r:id="rId20"/>
    <p:sldId id="277" r:id="rId21"/>
    <p:sldId id="334" r:id="rId22"/>
    <p:sldId id="278" r:id="rId23"/>
    <p:sldId id="280" r:id="rId24"/>
    <p:sldId id="358" r:id="rId25"/>
    <p:sldId id="347" r:id="rId26"/>
    <p:sldId id="348" r:id="rId27"/>
    <p:sldId id="290" r:id="rId28"/>
    <p:sldId id="291" r:id="rId29"/>
    <p:sldId id="359" r:id="rId30"/>
    <p:sldId id="292" r:id="rId31"/>
    <p:sldId id="294" r:id="rId32"/>
    <p:sldId id="336" r:id="rId33"/>
    <p:sldId id="295" r:id="rId34"/>
    <p:sldId id="296" r:id="rId35"/>
    <p:sldId id="297" r:id="rId36"/>
    <p:sldId id="298" r:id="rId37"/>
    <p:sldId id="299" r:id="rId38"/>
    <p:sldId id="371" r:id="rId39"/>
    <p:sldId id="372" r:id="rId40"/>
    <p:sldId id="373" r:id="rId41"/>
    <p:sldId id="374" r:id="rId42"/>
    <p:sldId id="375" r:id="rId43"/>
    <p:sldId id="376" r:id="rId44"/>
    <p:sldId id="387" r:id="rId45"/>
    <p:sldId id="377" r:id="rId46"/>
    <p:sldId id="378" r:id="rId47"/>
    <p:sldId id="337" r:id="rId48"/>
    <p:sldId id="341" r:id="rId49"/>
    <p:sldId id="342" r:id="rId50"/>
    <p:sldId id="343" r:id="rId51"/>
    <p:sldId id="344" r:id="rId52"/>
    <p:sldId id="345" r:id="rId53"/>
  </p:sldIdLst>
  <p:sldSz cx="9144000" cy="6858000" type="screen4x3"/>
  <p:notesSz cx="9283700" cy="6997700"/>
  <p:defaultTextStyle>
    <a:defPPr>
      <a:defRPr lang="en-GB"/>
    </a:defPPr>
    <a:lvl1pPr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41" autoAdjust="0"/>
    <p:restoredTop sz="94660"/>
  </p:normalViewPr>
  <p:slideViewPr>
    <p:cSldViewPr>
      <p:cViewPr varScale="1">
        <p:scale>
          <a:sx n="73" d="100"/>
          <a:sy n="73" d="100"/>
        </p:scale>
        <p:origin x="-63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18"/>
    </p:cViewPr>
  </p:sorterViewPr>
  <p:notesViewPr>
    <p:cSldViewPr>
      <p:cViewPr varScale="1">
        <p:scale>
          <a:sx n="56" d="100"/>
          <a:sy n="56" d="100"/>
        </p:scale>
        <p:origin x="-1788" y="-78"/>
      </p:cViewPr>
      <p:guideLst>
        <p:guide orient="horz" pos="2171"/>
        <p:guide pos="28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2656" cy="3494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939" y="0"/>
            <a:ext cx="4022656" cy="3494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17F5A-A027-465B-AD92-A56BE958C504}" type="datetimeFigureOut">
              <a:rPr lang="en-US" smtClean="0"/>
              <a:pPr/>
              <a:t>1/12/2010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47098"/>
            <a:ext cx="4022656" cy="349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939" y="6647098"/>
            <a:ext cx="4022656" cy="349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B406D-0AC6-438C-9820-0DA115BDBCB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9283700" cy="6997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4020550" cy="348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880" tIns="46440" rIns="92880" bIns="4644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261044" y="0"/>
            <a:ext cx="4020550" cy="348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880" tIns="46440" rIns="92880" bIns="4644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5600" y="525463"/>
            <a:ext cx="3495675" cy="26225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09029" cy="3147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880" tIns="46440" rIns="9288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6648294"/>
            <a:ext cx="4020550" cy="348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880" tIns="46440" rIns="92880" bIns="4644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261044" y="6648294"/>
            <a:ext cx="4020550" cy="348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880" tIns="46440" rIns="92880" bIns="4644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fld id="{5D7A8BEC-7C81-4EC9-A980-893A00AD916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37F9E3-75E9-415D-A122-975933D63932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30225"/>
            <a:ext cx="3482975" cy="261302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83" y="3321753"/>
            <a:ext cx="6811136" cy="3150641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Reduce to 8,254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A14BA8-A958-4FAB-85ED-42F2D0A34EE4}" type="slidenum">
              <a:rPr lang="en-GB"/>
              <a:pPr/>
              <a:t>10</a:t>
            </a:fld>
            <a:endParaRPr lang="en-GB"/>
          </a:p>
        </p:txBody>
      </p:sp>
      <p:sp>
        <p:nvSpPr>
          <p:cNvPr id="99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A14BA8-A958-4FAB-85ED-42F2D0A34EE4}" type="slidenum">
              <a:rPr lang="en-GB"/>
              <a:pPr/>
              <a:t>11</a:t>
            </a:fld>
            <a:endParaRPr lang="en-GB"/>
          </a:p>
        </p:txBody>
      </p:sp>
      <p:sp>
        <p:nvSpPr>
          <p:cNvPr id="99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72B2C6-8CC3-43CA-8E8A-69108F809AC0}" type="slidenum">
              <a:rPr lang="en-GB"/>
              <a:pPr/>
              <a:t>12</a:t>
            </a:fld>
            <a:endParaRPr lang="en-GB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86AF0B-3CAE-4770-9A9E-32EE3FE9050E}" type="slidenum">
              <a:rPr lang="en-GB"/>
              <a:pPr/>
              <a:t>13</a:t>
            </a:fld>
            <a:endParaRPr lang="en-GB"/>
          </a:p>
        </p:txBody>
      </p:sp>
      <p:sp>
        <p:nvSpPr>
          <p:cNvPr id="1669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16691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86AF0B-3CAE-4770-9A9E-32EE3FE9050E}" type="slidenum">
              <a:rPr lang="en-GB"/>
              <a:pPr/>
              <a:t>14</a:t>
            </a:fld>
            <a:endParaRPr lang="en-GB"/>
          </a:p>
        </p:txBody>
      </p:sp>
      <p:sp>
        <p:nvSpPr>
          <p:cNvPr id="1669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16691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A14BA8-A958-4FAB-85ED-42F2D0A34EE4}" type="slidenum">
              <a:rPr lang="en-GB"/>
              <a:pPr/>
              <a:t>15</a:t>
            </a:fld>
            <a:endParaRPr lang="en-GB"/>
          </a:p>
        </p:txBody>
      </p:sp>
      <p:sp>
        <p:nvSpPr>
          <p:cNvPr id="99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095C55-DC36-459E-8726-2E61145DBAD6}" type="slidenum">
              <a:rPr lang="en-GB"/>
              <a:pPr/>
              <a:t>16</a:t>
            </a:fld>
            <a:endParaRPr lang="en-GB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1AA568-B2ED-4374-BFE3-1206280A0BB6}" type="slidenum">
              <a:rPr lang="en-GB"/>
              <a:pPr/>
              <a:t>17</a:t>
            </a:fld>
            <a:endParaRPr lang="en-GB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DA5835-DCEB-46A9-B47F-FD6D97C8E316}" type="slidenum">
              <a:rPr lang="en-GB"/>
              <a:pPr/>
              <a:t>18</a:t>
            </a:fld>
            <a:endParaRPr lang="en-GB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B2B686-A7C5-40E2-8515-47EC64DD6420}" type="slidenum">
              <a:rPr lang="en-GB"/>
              <a:pPr/>
              <a:t>19</a:t>
            </a:fld>
            <a:endParaRPr lang="en-GB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F33666-7377-42A9-AB24-54E53D7B0F6E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30225"/>
            <a:ext cx="3482975" cy="261302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83" y="3321753"/>
            <a:ext cx="6811136" cy="3150641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Reduce to 8,254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D91BEE-DF97-45AB-814B-2135AA3B6E2C}" type="slidenum">
              <a:rPr lang="en-GB"/>
              <a:pPr/>
              <a:t>20</a:t>
            </a:fld>
            <a:endParaRPr lang="en-GB"/>
          </a:p>
        </p:txBody>
      </p:sp>
      <p:sp>
        <p:nvSpPr>
          <p:cNvPr id="16896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16896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F9C3EF-C1A0-4DCE-9D32-BD8981098780}" type="slidenum">
              <a:rPr lang="en-GB"/>
              <a:pPr/>
              <a:t>21</a:t>
            </a:fld>
            <a:endParaRPr lang="en-GB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0C26A0-09F3-4F7A-8E08-C9E681BC814B}" type="slidenum">
              <a:rPr lang="en-GB"/>
              <a:pPr/>
              <a:t>22</a:t>
            </a:fld>
            <a:endParaRPr lang="en-GB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A14BA8-A958-4FAB-85ED-42F2D0A34EE4}" type="slidenum">
              <a:rPr lang="en-GB"/>
              <a:pPr/>
              <a:t>23</a:t>
            </a:fld>
            <a:endParaRPr lang="en-GB"/>
          </a:p>
        </p:txBody>
      </p:sp>
      <p:sp>
        <p:nvSpPr>
          <p:cNvPr id="99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68985A-7959-4503-ABD6-A566C0D0B6C0}" type="slidenum">
              <a:rPr lang="en-GB"/>
              <a:pPr/>
              <a:t>24</a:t>
            </a:fld>
            <a:endParaRPr lang="en-GB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2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68985A-7959-4503-ABD6-A566C0D0B6C0}" type="slidenum">
              <a:rPr lang="en-GB"/>
              <a:pPr/>
              <a:t>25</a:t>
            </a:fld>
            <a:endParaRPr lang="en-GB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2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87D810-313D-4ED8-878E-4A45851A34E3}" type="slidenum">
              <a:rPr lang="en-GB"/>
              <a:pPr/>
              <a:t>26</a:t>
            </a:fld>
            <a:endParaRPr lang="en-GB"/>
          </a:p>
        </p:txBody>
      </p:sp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29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8936FE-6BEE-48C3-BFAC-561FB70BFA7E}" type="slidenum">
              <a:rPr lang="en-GB"/>
              <a:pPr/>
              <a:t>27</a:t>
            </a:fld>
            <a:endParaRPr lang="en-GB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A14BA8-A958-4FAB-85ED-42F2D0A34EE4}" type="slidenum">
              <a:rPr lang="en-GB"/>
              <a:pPr/>
              <a:t>28</a:t>
            </a:fld>
            <a:endParaRPr lang="en-GB"/>
          </a:p>
        </p:txBody>
      </p:sp>
      <p:sp>
        <p:nvSpPr>
          <p:cNvPr id="99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A0C418-F0EF-46F0-9EFD-CB1C67430BB4}" type="slidenum">
              <a:rPr lang="en-GB"/>
              <a:pPr/>
              <a:t>29</a:t>
            </a:fld>
            <a:endParaRPr lang="en-GB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49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03220-B7D5-4C7D-A446-94483A185142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30225"/>
            <a:ext cx="3482975" cy="261302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83" y="3321753"/>
            <a:ext cx="6811136" cy="3150641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7CEAF5-C44A-429F-8FED-A244F21BEAAE}" type="slidenum">
              <a:rPr lang="en-GB"/>
              <a:pPr/>
              <a:t>30</a:t>
            </a:fld>
            <a:endParaRPr lang="en-GB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70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E6830DD-3E5A-423F-ADFC-5AF66835450C}" type="slidenum">
              <a:rPr lang="en-GB"/>
              <a:pPr/>
              <a:t>31</a:t>
            </a:fld>
            <a:endParaRPr lang="en-GB"/>
          </a:p>
        </p:txBody>
      </p:sp>
      <p:sp>
        <p:nvSpPr>
          <p:cNvPr id="173058" name="Text Box 2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305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8DE13B9-B7C3-4185-9917-49810AF5D019}" type="slidenum">
              <a:rPr lang="en-GB"/>
              <a:pPr/>
              <a:t>32</a:t>
            </a:fld>
            <a:endParaRPr lang="en-GB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80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B1908D-25C3-41B5-893D-0AF99E8740E0}" type="slidenum">
              <a:rPr lang="en-GB"/>
              <a:pPr/>
              <a:t>33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90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C2F9D9-0B4E-4CAA-98B9-83644FB4B44A}" type="slidenum">
              <a:rPr lang="en-GB"/>
              <a:pPr/>
              <a:t>34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01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50C2FF-A4A3-4E04-9F7D-F680E3F08D31}" type="slidenum">
              <a:rPr lang="en-GB"/>
              <a:pPr/>
              <a:t>35</a:t>
            </a:fld>
            <a:endParaRPr lang="en-GB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11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1EF0A6-FD49-434B-B745-74FA736869C6}" type="slidenum">
              <a:rPr lang="en-GB"/>
              <a:pPr/>
              <a:t>36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1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A14BA8-A958-4FAB-85ED-42F2D0A34EE4}" type="slidenum">
              <a:rPr lang="en-GB"/>
              <a:pPr/>
              <a:t>37</a:t>
            </a:fld>
            <a:endParaRPr lang="en-GB"/>
          </a:p>
        </p:txBody>
      </p:sp>
      <p:sp>
        <p:nvSpPr>
          <p:cNvPr id="993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5463"/>
            <a:ext cx="3500437" cy="2624137"/>
          </a:xfrm>
          <a:ln/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236283" y="3324147"/>
            <a:ext cx="6811136" cy="3148247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7CF7F4-E3BE-4C59-B5EE-91D4E716BF68}" type="slidenum">
              <a:rPr lang="en-GB"/>
              <a:pPr/>
              <a:t>38</a:t>
            </a:fld>
            <a:endParaRPr lang="en-GB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BF8A1C-847D-46A5-8E9C-A56BBC283EEE}" type="slidenum">
              <a:rPr lang="en-GB"/>
              <a:pPr/>
              <a:t>39</a:t>
            </a:fld>
            <a:endParaRPr lang="en-GB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41E641-08B2-45B3-87C0-7F00A6A8555E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30225"/>
            <a:ext cx="3482975" cy="261302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83" y="3321753"/>
            <a:ext cx="6811136" cy="3150641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69ADC5-535F-4559-BDE7-1566A456BAEC}" type="slidenum">
              <a:rPr lang="en-GB"/>
              <a:pPr/>
              <a:t>40</a:t>
            </a:fld>
            <a:endParaRPr lang="en-GB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9AC6FF-1629-4EDB-BA7F-BCDFAC72403F}" type="slidenum">
              <a:rPr lang="en-GB"/>
              <a:pPr/>
              <a:t>41</a:t>
            </a:fld>
            <a:endParaRPr lang="en-GB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F9FF66-17C2-4030-BD4B-33B5FC8B0BE2}" type="slidenum">
              <a:rPr lang="en-GB"/>
              <a:pPr/>
              <a:t>42</a:t>
            </a:fld>
            <a:endParaRPr lang="en-GB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85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F28E50-A255-42A4-B099-E39C6306B350}" type="slidenum">
              <a:rPr lang="en-GB"/>
              <a:pPr/>
              <a:t>44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987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564123-AE73-41A7-BC39-BD4454B054E3}" type="slidenum">
              <a:rPr lang="en-GB"/>
              <a:pPr/>
              <a:t>45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08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2880" tIns="46440" rIns="92880" bIns="4644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72B2C6-8CC3-43CA-8E8A-69108F809AC0}" type="slidenum">
              <a:rPr lang="en-GB"/>
              <a:pPr/>
              <a:t>46</a:t>
            </a:fld>
            <a:endParaRPr lang="en-GB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E2246E-D24B-4D80-963A-CF04E3C6DED0}" type="slidenum">
              <a:rPr lang="en-GB"/>
              <a:pPr/>
              <a:t>47</a:t>
            </a:fld>
            <a:endParaRPr lang="en-GB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498850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7021" y="3324140"/>
            <a:ext cx="6809658" cy="314827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5006" tIns="47503" rIns="95006" bIns="47503" anchor="ctr"/>
          <a:lstStyle/>
          <a:p>
            <a:r>
              <a:rPr lang="en-US" dirty="0" smtClean="0"/>
              <a:t>Covered</a:t>
            </a:r>
            <a:r>
              <a:rPr lang="en-US" baseline="0" dirty="0" smtClean="0"/>
              <a:t> this in 2008, but decided to remove in 2009</a:t>
            </a:r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249856-F61E-40F2-87E6-51408A77F9BB}" type="slidenum">
              <a:rPr lang="en-GB"/>
              <a:pPr/>
              <a:t>48</a:t>
            </a:fld>
            <a:endParaRPr lang="en-GB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/>
              <a:t>Covered</a:t>
            </a:r>
            <a:r>
              <a:rPr lang="en-US" baseline="0" dirty="0" smtClean="0"/>
              <a:t> this in 2008, but decided to remove in 2009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DA5835-DCEB-46A9-B47F-FD6D97C8E316}" type="slidenum">
              <a:rPr lang="en-GB"/>
              <a:pPr/>
              <a:t>49</a:t>
            </a:fld>
            <a:endParaRPr lang="en-GB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564835" y="525307"/>
            <a:ext cx="6158244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06616D-2729-4A9E-9433-12EF3E8FA87D}" type="slidenum">
              <a:rPr lang="en-GB"/>
              <a:pPr/>
              <a:t>50</a:t>
            </a:fld>
            <a:endParaRPr lang="en-GB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/>
              <a:t>Covered</a:t>
            </a:r>
            <a:r>
              <a:rPr lang="en-US" baseline="0" dirty="0" smtClean="0"/>
              <a:t> this in 2008, but decided to remove in 2009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6E83F-6B18-46AA-AA9A-B0160B572A77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30225"/>
            <a:ext cx="3482975" cy="26130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83" y="3321753"/>
            <a:ext cx="6811136" cy="3150641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D2D644-BFF8-4B20-B2CB-496F85C510E3}" type="slidenum">
              <a:rPr lang="en-GB"/>
              <a:pPr/>
              <a:t>51</a:t>
            </a:fld>
            <a:endParaRPr lang="en-GB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dirty="0" smtClean="0"/>
              <a:t>Covered</a:t>
            </a:r>
            <a:r>
              <a:rPr lang="en-US" baseline="0" dirty="0" smtClean="0"/>
              <a:t> this in 2008, but decided to remove in 2009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F20114-811E-4FE0-97DC-CF3CEA7C5ECA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30225"/>
            <a:ext cx="3482975" cy="26130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83" y="3321753"/>
            <a:ext cx="6811136" cy="3150641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FD3584-2B4D-44E1-AF5C-81C8ACF567A2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0363" y="530225"/>
            <a:ext cx="3482975" cy="2613025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283" y="3321753"/>
            <a:ext cx="6811136" cy="3150641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77EDD1-0675-4D38-BB7D-857117CAE271}" type="slidenum">
              <a:rPr lang="en-GB"/>
              <a:pPr/>
              <a:t>8</a:t>
            </a:fld>
            <a:endParaRPr lang="en-GB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4013" y="525463"/>
            <a:ext cx="3500437" cy="26241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236283" y="3324147"/>
            <a:ext cx="6811136" cy="314824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3FD2C0-6B38-4632-A2CF-D30A9F5E1F0E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B0856FC-B719-4DC8-9DBA-644CA93C26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C73A20A-CBE7-4DC2-9ED2-E867F1958A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2013" cy="5561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1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65D35D7-F9BD-461C-AF3D-709F77CA98D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2813" cy="6842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3413" cy="4556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3413" cy="455613"/>
          </a:xfrm>
        </p:spPr>
        <p:txBody>
          <a:bodyPr/>
          <a:lstStyle>
            <a:lvl1pPr>
              <a:defRPr/>
            </a:lvl1pPr>
          </a:lstStyle>
          <a:p>
            <a:fld id="{1C4481E9-9759-49EB-8E1B-4FFE3D8CC4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2813" cy="6842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6613" cy="4494213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3413" cy="4556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3413" cy="455613"/>
          </a:xfrm>
        </p:spPr>
        <p:txBody>
          <a:bodyPr/>
          <a:lstStyle>
            <a:lvl1pPr>
              <a:defRPr/>
            </a:lvl1pPr>
          </a:lstStyle>
          <a:p>
            <a:fld id="{E48C007C-F162-4A7E-8256-3DD94DF44F2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1F20DFDE-C339-4BFD-96E2-61BA26D3AF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82D6F95-FF2A-4843-916D-06A20F3F8D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1DB57D3-1041-4774-BDA3-D2E63719DA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27C5809-5236-45B6-A6A7-73D3A3D230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52688AB-068E-4773-A1DC-9936FFB976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6BDB298-893B-4B14-A87A-16B626EAC8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AE4DAF7-44AC-4C64-8074-970ABB4A28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EF05876-6463-437A-8EBC-DF32F3B8AD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9575B07-6B5C-47C7-A626-7E8FA0CD44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8419259-054A-4D43-A1F4-0CD268D6CA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A298AE3-7F34-4304-9C96-FFB30DADAA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5E406E8-841F-4300-8A3E-71E56BE835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81E653E-12E2-49EB-9402-402BD8163C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85C7E86-EE92-44A7-A80F-0A911E22EE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CC01B1-A069-4FA4-AAEB-D987F8C8200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29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E37FFFC-5FFF-4F66-B451-42237BD38CE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A43043-A17C-48E0-952E-35EC3D3F72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D95E6D-F56F-4C54-ACEB-9CCD37B5FE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79C0D81-29CA-4EB3-94FB-55DB3871328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66FD4D7-0FD7-4269-BF75-FF7A8AB471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FD407F1-0769-42CD-8765-C20AA1E22DC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2813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66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8337B8C7-6CFE-4F79-9EFE-CC461F9CA2C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57200" rtl="0" fontAlgn="base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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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5000"/>
        </a:lnSpc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5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5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5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5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5000"/>
        </a:lnSpc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 defTabSz="914400">
              <a:lnSpc>
                <a:spcPct val="100000"/>
              </a:lnSpc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</a:defRPr>
            </a:lvl1pPr>
          </a:lstStyle>
          <a:p>
            <a:pPr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ea typeface="+mn-ea"/>
                <a:cs typeface="+mn-cs"/>
              </a:rPr>
              <a:t>CPSC 322, Lecture 28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+mn-lt"/>
              </a:defRPr>
            </a:lvl1pPr>
          </a:lstStyle>
          <a:p>
            <a:pPr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ea typeface="+mn-ea"/>
                <a:cs typeface="+mn-cs"/>
              </a:rPr>
              <a:t>Slide </a:t>
            </a:r>
            <a:fld id="{04AB9B23-E526-4DAC-8DF7-7CCFA38CA7CC}" type="slidenum">
              <a:rPr lang="en-US">
                <a:solidFill>
                  <a:srgbClr val="000000"/>
                </a:solidFill>
                <a:ea typeface="+mn-ea"/>
                <a:cs typeface="+mn-cs"/>
              </a:rPr>
              <a:pPr defTabSz="914400">
                <a:lnSpc>
                  <a:spcPct val="100000"/>
                </a:lnSpc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.bin"/><Relationship Id="rId4" Type="http://schemas.openxmlformats.org/officeDocument/2006/relationships/hyperlink" Target="#279,23,Lecture Example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4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7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3212BCA-4E70-45A2-9820-49BD05132CE6}" type="slidenum">
              <a:rPr lang="en-US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More on Construction and Compactness: Compact Conditional Distributions</a:t>
            </a:r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250825" y="1341438"/>
            <a:ext cx="88931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Once we have established the topology of a Bnet, we still need to specify the conditional probabilities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How?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800" b="1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From Data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800" b="1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From Experts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b="1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To facilitate acquisition, we aim for compact representations for which data/experts can provide accurate assessments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en-US" sz="280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14282" y="1571612"/>
            <a:ext cx="8496300" cy="358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Overview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23850" y="692150"/>
            <a:ext cx="8458200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Sampling </a:t>
            </a:r>
            <a:r>
              <a:rPr lang="en-GB" dirty="0">
                <a:solidFill>
                  <a:srgbClr val="000000"/>
                </a:solidFill>
              </a:rPr>
              <a:t>algorithms: background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What is sampling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How </a:t>
            </a:r>
            <a:r>
              <a:rPr lang="en-GB" sz="2000" dirty="0">
                <a:solidFill>
                  <a:srgbClr val="000000"/>
                </a:solidFill>
              </a:rPr>
              <a:t>to do </a:t>
            </a:r>
            <a:r>
              <a:rPr lang="en-GB" sz="2000" dirty="0" smtClean="0">
                <a:solidFill>
                  <a:srgbClr val="000000"/>
                </a:solidFill>
              </a:rPr>
              <a:t>it: generating </a:t>
            </a:r>
            <a:r>
              <a:rPr lang="en-GB" sz="2000" dirty="0">
                <a:solidFill>
                  <a:srgbClr val="000000"/>
                </a:solidFill>
              </a:rPr>
              <a:t>samples from a </a:t>
            </a:r>
            <a:r>
              <a:rPr lang="en-GB" sz="2000" dirty="0" smtClean="0">
                <a:solidFill>
                  <a:srgbClr val="000000"/>
                </a:solidFill>
              </a:rPr>
              <a:t>distribution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Sampling in Bayesian networks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Forward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sampling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Why does sampling work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Two more sampling algorithms</a:t>
            </a:r>
            <a:endParaRPr lang="en-GB" dirty="0">
              <a:solidFill>
                <a:srgbClr val="000000"/>
              </a:solidFill>
              <a:cs typeface="Times New Roman" pitchFamily="18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Rejection Sampling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Likelihood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Weighting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Case </a:t>
            </a: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study from the Andes project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6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14282" y="1571612"/>
            <a:ext cx="8496300" cy="358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Overview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23850" y="692150"/>
            <a:ext cx="8458200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Sampling </a:t>
            </a:r>
            <a:r>
              <a:rPr lang="en-GB" dirty="0">
                <a:solidFill>
                  <a:srgbClr val="000000"/>
                </a:solidFill>
              </a:rPr>
              <a:t>algorithms: background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What is sampling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How </a:t>
            </a:r>
            <a:r>
              <a:rPr lang="en-GB" sz="2000" dirty="0">
                <a:solidFill>
                  <a:srgbClr val="000000"/>
                </a:solidFill>
              </a:rPr>
              <a:t>to do </a:t>
            </a:r>
            <a:r>
              <a:rPr lang="en-GB" sz="2000" dirty="0" smtClean="0">
                <a:solidFill>
                  <a:srgbClr val="000000"/>
                </a:solidFill>
              </a:rPr>
              <a:t>it: generating </a:t>
            </a:r>
            <a:r>
              <a:rPr lang="en-GB" sz="2000" dirty="0">
                <a:solidFill>
                  <a:srgbClr val="000000"/>
                </a:solidFill>
              </a:rPr>
              <a:t>samples from a </a:t>
            </a:r>
            <a:r>
              <a:rPr lang="en-GB" sz="2000" dirty="0" smtClean="0">
                <a:solidFill>
                  <a:srgbClr val="000000"/>
                </a:solidFill>
              </a:rPr>
              <a:t>distribution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Sampling in Bayesian networks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Forward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sampling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Why does sampling work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Two more sampling algorithms</a:t>
            </a:r>
            <a:endParaRPr lang="en-GB" dirty="0">
              <a:solidFill>
                <a:srgbClr val="000000"/>
              </a:solidFill>
              <a:cs typeface="Times New Roman" pitchFamily="18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Rejection Sampling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Likelihood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Weighting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Case </a:t>
            </a: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study from the Andes project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6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/>
              <a:t>Sampling: </a:t>
            </a:r>
            <a:r>
              <a:rPr lang="en-GB"/>
              <a:t>What is it?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21526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/>
              <a:t>Idea: </a:t>
            </a:r>
            <a:r>
              <a:rPr lang="en-GB" dirty="0" smtClean="0"/>
              <a:t>Estimate probabilities from sample data (samples) of the (unknown) probabilities distribution</a:t>
            </a: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Use frequency of each event in the sample data to approximate its probability</a:t>
            </a: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571744"/>
            <a:ext cx="5286375" cy="2305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85720" y="4572008"/>
            <a:ext cx="8458200" cy="1130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Frequencies are good approximations only if based on large samples </a:t>
            </a:r>
          </a:p>
          <a:p>
            <a:pPr marL="798513" lvl="1" indent="-341313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we will see why and what “large” means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How do we get the samples?</a:t>
            </a:r>
            <a:endParaRPr lang="en-GB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4786314" y="3571876"/>
            <a:ext cx="428628" cy="21431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We use </a:t>
            </a:r>
            <a:r>
              <a:rPr lang="en-GB" i="1" dirty="0" smtClean="0"/>
              <a:t>Sampling</a:t>
            </a:r>
            <a:endParaRPr lang="en-GB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53402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Sampling is a process to </a:t>
            </a:r>
            <a:r>
              <a:rPr lang="en-GB" b="1" dirty="0" smtClean="0"/>
              <a:t>obtain samples </a:t>
            </a:r>
            <a:r>
              <a:rPr lang="en-GB" dirty="0" smtClean="0"/>
              <a:t>adequate to estimate an unknown probability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The </a:t>
            </a:r>
            <a:r>
              <a:rPr lang="en-GB" b="1" dirty="0" smtClean="0"/>
              <a:t>samples are generated from a probability distribution 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>
              <a:lnSpc>
                <a:spcPct val="100000"/>
              </a:lnSpc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000232" y="2643182"/>
            <a:ext cx="5286375" cy="2305050"/>
            <a:chOff x="2000232" y="2643182"/>
            <a:chExt cx="5286375" cy="2305050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00232" y="2643182"/>
              <a:ext cx="5286375" cy="23050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grpSp>
          <p:nvGrpSpPr>
            <p:cNvPr id="8" name="Group 7"/>
            <p:cNvGrpSpPr/>
            <p:nvPr/>
          </p:nvGrpSpPr>
          <p:grpSpPr>
            <a:xfrm>
              <a:off x="4071934" y="3429001"/>
              <a:ext cx="2357454" cy="1123384"/>
              <a:chOff x="4071934" y="3429001"/>
              <a:chExt cx="2357454" cy="1123384"/>
            </a:xfrm>
          </p:grpSpPr>
          <p:sp>
            <p:nvSpPr>
              <p:cNvPr id="5" name="Right Arrow 4"/>
              <p:cNvSpPr/>
              <p:nvPr/>
            </p:nvSpPr>
            <p:spPr bwMode="auto">
              <a:xfrm flipH="1">
                <a:off x="4071934" y="3643314"/>
                <a:ext cx="571504" cy="214314"/>
              </a:xfrm>
              <a:prstGeom prst="rightArrow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57200" rtl="0" eaLnBrk="1" fontAlgn="base" latinLnBrk="0" hangingPunct="1">
                  <a:lnSpc>
                    <a:spcPct val="95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8" charset="0"/>
                  <a:buNone/>
                  <a:tabLst/>
                </a:pPr>
                <a:endParaRPr kumimoji="0" lang="en-CA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643570" y="3429001"/>
                <a:ext cx="785818" cy="1123384"/>
              </a:xfrm>
              <a:prstGeom prst="rect">
                <a:avLst/>
              </a:prstGeom>
              <a:solidFill>
                <a:schemeClr val="accent3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CA" sz="20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P(x</a:t>
                </a:r>
                <a:r>
                  <a:rPr lang="en-CA" sz="2000" i="1" baseline="-25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CA" sz="20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  <a:p>
                <a:endParaRPr lang="en-CA" sz="20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CA" sz="20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P(</a:t>
                </a:r>
                <a:r>
                  <a:rPr lang="en-CA" sz="2000" i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CA" sz="2000" i="1" baseline="-250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</a:t>
                </a:r>
                <a:r>
                  <a:rPr lang="en-CA" sz="2000" i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:endParaRPr lang="en-CA" sz="2000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00034" y="5143512"/>
            <a:ext cx="8458200" cy="1130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We </a:t>
            </a:r>
            <a:r>
              <a:rPr lang="en-GB" dirty="0">
                <a:solidFill>
                  <a:srgbClr val="000000"/>
                </a:solidFill>
              </a:rPr>
              <a:t>will see how to approximate this process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Sampling</a:t>
            </a:r>
            <a:endParaRPr lang="en-GB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53402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The building block on any sampling algorithm </a:t>
            </a:r>
            <a:r>
              <a:rPr lang="en-GB" b="1" dirty="0" smtClean="0"/>
              <a:t>is the generation of samples from a know distribution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We then </a:t>
            </a:r>
            <a:r>
              <a:rPr lang="en-GB" b="1" dirty="0" smtClean="0"/>
              <a:t>use these  samples to derive estimates of hard-to-compute probabilities</a:t>
            </a:r>
          </a:p>
          <a:p>
            <a:pPr lvl="1">
              <a:lnSpc>
                <a:spcPct val="100000"/>
              </a:lnSpc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14282" y="1928802"/>
            <a:ext cx="8496300" cy="358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Overview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23850" y="692150"/>
            <a:ext cx="8458200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Sampling </a:t>
            </a:r>
            <a:r>
              <a:rPr lang="en-GB" dirty="0">
                <a:solidFill>
                  <a:srgbClr val="000000"/>
                </a:solidFill>
              </a:rPr>
              <a:t>algorithms: background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What is sampling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How </a:t>
            </a:r>
            <a:r>
              <a:rPr lang="en-GB" sz="2000" dirty="0">
                <a:solidFill>
                  <a:srgbClr val="000000"/>
                </a:solidFill>
              </a:rPr>
              <a:t>to do </a:t>
            </a:r>
            <a:r>
              <a:rPr lang="en-GB" sz="2000" dirty="0" smtClean="0">
                <a:solidFill>
                  <a:srgbClr val="000000"/>
                </a:solidFill>
              </a:rPr>
              <a:t>it: generating </a:t>
            </a:r>
            <a:r>
              <a:rPr lang="en-GB" sz="2000" dirty="0">
                <a:solidFill>
                  <a:srgbClr val="000000"/>
                </a:solidFill>
              </a:rPr>
              <a:t>samples from a </a:t>
            </a:r>
            <a:r>
              <a:rPr lang="en-GB" sz="2000" dirty="0" smtClean="0">
                <a:solidFill>
                  <a:srgbClr val="000000"/>
                </a:solidFill>
              </a:rPr>
              <a:t>distribution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Sampling in Bayesian networks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Forward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sampling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Why does sampling work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Two more sampling algorithms</a:t>
            </a:r>
            <a:endParaRPr lang="en-GB" dirty="0">
              <a:solidFill>
                <a:srgbClr val="000000"/>
              </a:solidFill>
              <a:cs typeface="Times New Roman" pitchFamily="18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Rejection Sampling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Likelihood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Weighting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Case </a:t>
            </a: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study from the Andes project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6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Sampling from a distribution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1000108"/>
            <a:ext cx="8458200" cy="553402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Consider a random variable </a:t>
            </a:r>
            <a:r>
              <a:rPr lang="en-GB" i="1" dirty="0"/>
              <a:t>Lecture</a:t>
            </a:r>
            <a:r>
              <a:rPr lang="en-GB" dirty="0"/>
              <a:t> with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3 </a:t>
            </a:r>
            <a:r>
              <a:rPr lang="en-GB" dirty="0" smtClean="0"/>
              <a:t>values:  &lt;</a:t>
            </a:r>
            <a:r>
              <a:rPr lang="en-GB" i="1" dirty="0" smtClean="0"/>
              <a:t>good</a:t>
            </a:r>
            <a:r>
              <a:rPr lang="en-GB" dirty="0"/>
              <a:t>, </a:t>
            </a:r>
            <a:r>
              <a:rPr lang="en-GB" i="1" dirty="0"/>
              <a:t>bad</a:t>
            </a:r>
            <a:r>
              <a:rPr lang="en-GB" dirty="0"/>
              <a:t>, </a:t>
            </a:r>
            <a:r>
              <a:rPr lang="en-GB" i="1" dirty="0" err="1" smtClean="0"/>
              <a:t>soso</a:t>
            </a:r>
            <a:r>
              <a:rPr lang="en-GB" i="1" dirty="0" smtClean="0"/>
              <a:t>&gt;</a:t>
            </a:r>
            <a:endParaRPr lang="en-GB" i="1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with probabilities 0.7, 0.1 and 0.2 respectively.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A sampler </a:t>
            </a:r>
            <a:r>
              <a:rPr lang="en-GB" dirty="0"/>
              <a:t>for this distribution is a (randomised) algorithm which outputs values for </a:t>
            </a:r>
            <a:r>
              <a:rPr lang="en-GB" i="1" dirty="0" smtClean="0"/>
              <a:t>Lecture</a:t>
            </a:r>
            <a:r>
              <a:rPr lang="en-GB" dirty="0" smtClean="0"/>
              <a:t> </a:t>
            </a:r>
            <a:r>
              <a:rPr lang="en-GB" b="1" i="1" dirty="0" smtClean="0">
                <a:solidFill>
                  <a:srgbClr val="CC0099"/>
                </a:solidFill>
              </a:rPr>
              <a:t>(samples) </a:t>
            </a:r>
            <a:r>
              <a:rPr lang="en-GB" dirty="0" smtClean="0"/>
              <a:t>with </a:t>
            </a:r>
            <a:r>
              <a:rPr lang="en-GB" dirty="0"/>
              <a:t>probability defined by the original </a:t>
            </a:r>
            <a:r>
              <a:rPr lang="en-GB" dirty="0" smtClean="0"/>
              <a:t>distribution: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/>
              <a:t>good</a:t>
            </a:r>
            <a:r>
              <a:rPr lang="en-GB" dirty="0"/>
              <a:t> with probability 0.7,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/>
              <a:t>bad</a:t>
            </a:r>
            <a:r>
              <a:rPr lang="en-GB" dirty="0"/>
              <a:t> with probability 0.1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err="1"/>
              <a:t>soso</a:t>
            </a:r>
            <a:r>
              <a:rPr lang="en-GB" dirty="0"/>
              <a:t> with probability 0.2.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If we draw a large number of samples from this sampler, then </a:t>
            </a:r>
            <a:r>
              <a:rPr lang="en-GB" dirty="0" smtClean="0"/>
              <a:t>the </a:t>
            </a:r>
            <a:r>
              <a:rPr lang="en-GB" dirty="0"/>
              <a:t>relative frequency of </a:t>
            </a:r>
            <a:r>
              <a:rPr lang="en-GB" dirty="0" smtClean="0"/>
              <a:t>each value in the sample will be close to its probability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e.g., frequency of </a:t>
            </a:r>
            <a:r>
              <a:rPr lang="en-GB" i="1" dirty="0" smtClean="0"/>
              <a:t>good</a:t>
            </a:r>
            <a:r>
              <a:rPr lang="en-GB" dirty="0" smtClean="0"/>
              <a:t> </a:t>
            </a:r>
            <a:r>
              <a:rPr lang="en-GB" dirty="0"/>
              <a:t>will be close to 0.7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/>
              <a:t>Sampling: </a:t>
            </a:r>
            <a:r>
              <a:rPr lang="en-GB"/>
              <a:t>how to do it?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Suppose we have a ‘random number’ generator which outputs numbers in (0, 1] according to a </a:t>
            </a:r>
            <a:r>
              <a:rPr lang="en-GB" i="1" dirty="0"/>
              <a:t>uniform distribution </a:t>
            </a:r>
            <a:r>
              <a:rPr lang="en-GB" dirty="0"/>
              <a:t>over that </a:t>
            </a:r>
            <a:r>
              <a:rPr lang="en-GB" dirty="0" smtClean="0"/>
              <a:t>interval. </a:t>
            </a: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Then we can sample a value for </a:t>
            </a:r>
            <a:r>
              <a:rPr lang="en-GB" i="1" dirty="0"/>
              <a:t>Lecture</a:t>
            </a:r>
            <a:r>
              <a:rPr lang="en-GB" dirty="0"/>
              <a:t> by seeing which of these intervals the random number falls in: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(0, 0.7], (0.7, 0.8] or (0.8, 1]</a:t>
            </a:r>
          </a:p>
          <a:p>
            <a:pPr lvl="1">
              <a:lnSpc>
                <a:spcPct val="100000"/>
              </a:lnSpc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Why?</a:t>
            </a: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58" y="-214338"/>
            <a:ext cx="8534400" cy="1190626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>Uniform </a:t>
            </a:r>
            <a:r>
              <a:rPr lang="en-GB" dirty="0" smtClean="0"/>
              <a:t>Distribution and Sampling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1000108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A random variable X with continuous values uniformly distributed over interval [</a:t>
            </a:r>
            <a:r>
              <a:rPr lang="en-GB" dirty="0" err="1" smtClean="0"/>
              <a:t>a,b</a:t>
            </a:r>
            <a:r>
              <a:rPr lang="en-GB" dirty="0" smtClean="0"/>
              <a:t>]  is defined  by the following  </a:t>
            </a:r>
            <a:r>
              <a:rPr lang="en-GB" dirty="0" smtClean="0">
                <a:hlinkClick r:id="rId3" action="ppaction://hlinksldjump"/>
              </a:rPr>
              <a:t>Probability </a:t>
            </a:r>
            <a:r>
              <a:rPr lang="en-GB" dirty="0">
                <a:hlinkClick r:id="rId3" action="ppaction://hlinksldjump"/>
              </a:rPr>
              <a:t>Density </a:t>
            </a:r>
            <a:r>
              <a:rPr lang="en-GB" dirty="0" smtClean="0">
                <a:hlinkClick r:id="rId3" action="ppaction://hlinksldjump"/>
              </a:rPr>
              <a:t>Function</a:t>
            </a: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When selecting numbers from a </a:t>
            </a:r>
            <a:r>
              <a:rPr lang="en-GB" b="1" dirty="0" smtClean="0"/>
              <a:t>uniform distribution over interval [0,1]</a:t>
            </a:r>
            <a:r>
              <a:rPr lang="en-GB" dirty="0" smtClean="0"/>
              <a:t>, the probability that each number will fall in a given interval (x1,x2] is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P(x1&lt; x &lt;= x2) = x2 </a:t>
            </a:r>
            <a:r>
              <a:rPr lang="en-GB" smtClean="0"/>
              <a:t>– x1  </a:t>
            </a:r>
            <a:r>
              <a:rPr lang="en-GB" dirty="0" smtClean="0"/>
              <a:t>(length of the interval)     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This is exactly what we  want for sampling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14554"/>
            <a:ext cx="4243388" cy="27146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857496"/>
            <a:ext cx="3703637" cy="955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Uniform Distribution and Sampling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893175" cy="57578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Back to our example on the random </a:t>
            </a:r>
            <a:r>
              <a:rPr lang="en-GB" dirty="0"/>
              <a:t>variable </a:t>
            </a:r>
            <a:r>
              <a:rPr lang="en-GB" i="1" dirty="0"/>
              <a:t>Lecture</a:t>
            </a:r>
            <a:r>
              <a:rPr lang="en-GB" dirty="0"/>
              <a:t> with 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3 values </a:t>
            </a:r>
            <a:r>
              <a:rPr lang="en-GB" dirty="0" smtClean="0"/>
              <a:t>&lt;</a:t>
            </a:r>
            <a:r>
              <a:rPr lang="en-GB" i="1" dirty="0" smtClean="0"/>
              <a:t>good</a:t>
            </a:r>
            <a:r>
              <a:rPr lang="en-GB" dirty="0"/>
              <a:t>, </a:t>
            </a:r>
            <a:r>
              <a:rPr lang="en-GB" i="1" dirty="0"/>
              <a:t>bad</a:t>
            </a:r>
            <a:r>
              <a:rPr lang="en-GB" dirty="0"/>
              <a:t>, </a:t>
            </a:r>
            <a:r>
              <a:rPr lang="en-GB" i="1" dirty="0" err="1" smtClean="0"/>
              <a:t>soso</a:t>
            </a:r>
            <a:r>
              <a:rPr lang="en-GB" i="1" dirty="0" smtClean="0"/>
              <a:t>&gt;</a:t>
            </a:r>
            <a:endParaRPr lang="en-GB" i="1" dirty="0"/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with probabilities 0.7, 0.1 and 0.2 respectively</a:t>
            </a:r>
            <a:r>
              <a:rPr lang="en-GB" dirty="0" smtClean="0"/>
              <a:t>.</a:t>
            </a: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We can have a sampler for this distribution by: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Using a random number generator</a:t>
            </a:r>
            <a:r>
              <a:rPr lang="en-GB" b="1" dirty="0" smtClean="0">
                <a:solidFill>
                  <a:srgbClr val="CC0099"/>
                </a:solidFill>
              </a:rPr>
              <a:t>  </a:t>
            </a:r>
            <a:r>
              <a:rPr lang="en-GB" dirty="0" smtClean="0">
                <a:solidFill>
                  <a:schemeClr val="tx1"/>
                </a:solidFill>
              </a:rPr>
              <a:t>that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outputs </a:t>
            </a:r>
            <a:r>
              <a:rPr lang="en-GB" dirty="0">
                <a:solidFill>
                  <a:schemeClr val="tx1"/>
                </a:solidFill>
              </a:rPr>
              <a:t>numbers </a:t>
            </a:r>
            <a:r>
              <a:rPr lang="en-GB" dirty="0" smtClean="0">
                <a:solidFill>
                  <a:schemeClr val="tx1"/>
                </a:solidFill>
              </a:rPr>
              <a:t>over (</a:t>
            </a:r>
            <a:r>
              <a:rPr lang="en-GB" dirty="0">
                <a:solidFill>
                  <a:schemeClr val="tx1"/>
                </a:solidFill>
              </a:rPr>
              <a:t>0, 1</a:t>
            </a:r>
            <a:r>
              <a:rPr lang="en-GB" dirty="0" smtClean="0">
                <a:solidFill>
                  <a:schemeClr val="tx1"/>
                </a:solidFill>
              </a:rPr>
              <a:t>]: it does so according to a </a:t>
            </a:r>
            <a:r>
              <a:rPr lang="en-GB" i="1" dirty="0" smtClean="0">
                <a:solidFill>
                  <a:schemeClr val="tx1"/>
                </a:solidFill>
              </a:rPr>
              <a:t>uniform distribution </a:t>
            </a:r>
            <a:endParaRPr lang="en-GB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Partition (0,1] into 3 intervals corresponding to the probabilities of the three </a:t>
            </a:r>
            <a:r>
              <a:rPr lang="en-GB" i="1" dirty="0" smtClean="0"/>
              <a:t>Lecture</a:t>
            </a:r>
            <a:r>
              <a:rPr lang="en-GB" dirty="0" smtClean="0"/>
              <a:t>  values: (0, 0.7], (0.7, 0.8] and (0.8, 1]):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</a:rPr>
              <a:t>To obtain a </a:t>
            </a:r>
            <a:r>
              <a:rPr lang="en-GB" b="1" dirty="0" smtClean="0"/>
              <a:t>sample</a:t>
            </a:r>
            <a:r>
              <a:rPr lang="en-GB" dirty="0" smtClean="0"/>
              <a:t>, generate a random number </a:t>
            </a:r>
            <a:r>
              <a:rPr lang="en-GB" i="1" dirty="0" smtClean="0"/>
              <a:t>n </a:t>
            </a:r>
            <a:r>
              <a:rPr lang="en-GB" dirty="0" smtClean="0"/>
              <a:t>and</a:t>
            </a:r>
            <a:r>
              <a:rPr lang="en-GB" i="1" dirty="0" smtClean="0"/>
              <a:t> </a:t>
            </a:r>
            <a:r>
              <a:rPr lang="en-GB" dirty="0" smtClean="0"/>
              <a:t> pick the value for </a:t>
            </a:r>
            <a:r>
              <a:rPr lang="en-GB" i="1" dirty="0" smtClean="0"/>
              <a:t>Lecture</a:t>
            </a:r>
            <a:r>
              <a:rPr lang="en-GB" dirty="0" smtClean="0"/>
              <a:t> based on which interval  </a:t>
            </a:r>
            <a:r>
              <a:rPr lang="en-GB" i="1" dirty="0" smtClean="0"/>
              <a:t>n</a:t>
            </a:r>
            <a:r>
              <a:rPr lang="en-GB" dirty="0" smtClean="0"/>
              <a:t> falls into:</a:t>
            </a:r>
            <a:endParaRPr lang="en-GB" dirty="0"/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P (0 &lt; n ≤ 0.7) = </a:t>
            </a:r>
            <a:r>
              <a:rPr lang="en-GB" dirty="0" smtClean="0"/>
              <a:t>0.7   </a:t>
            </a:r>
            <a:r>
              <a:rPr lang="en-GB" b="1" dirty="0" smtClean="0">
                <a:solidFill>
                  <a:schemeClr val="tx1"/>
                </a:solidFill>
              </a:rPr>
              <a:t>=</a:t>
            </a:r>
            <a:r>
              <a:rPr lang="en-GB" dirty="0" smtClean="0"/>
              <a:t>  P(</a:t>
            </a:r>
            <a:r>
              <a:rPr lang="en-GB" i="1" dirty="0" smtClean="0"/>
              <a:t>Lecture</a:t>
            </a:r>
            <a:r>
              <a:rPr lang="en-GB" dirty="0" smtClean="0"/>
              <a:t> = </a:t>
            </a:r>
            <a:r>
              <a:rPr lang="en-GB" i="1" dirty="0" smtClean="0"/>
              <a:t>good</a:t>
            </a:r>
            <a:r>
              <a:rPr lang="en-GB" dirty="0" smtClean="0"/>
              <a:t>)</a:t>
            </a:r>
            <a:endParaRPr lang="en-GB" dirty="0"/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P (0.7  &lt; n ≤ 0.8) = </a:t>
            </a:r>
            <a:r>
              <a:rPr lang="en-GB" dirty="0" smtClean="0"/>
              <a:t>0.1 </a:t>
            </a:r>
            <a:r>
              <a:rPr lang="en-GB" b="1" dirty="0" smtClean="0">
                <a:solidFill>
                  <a:schemeClr val="tx1"/>
                </a:solidFill>
              </a:rPr>
              <a:t>=</a:t>
            </a:r>
            <a:r>
              <a:rPr lang="en-GB" dirty="0" smtClean="0"/>
              <a:t>  P(</a:t>
            </a:r>
            <a:r>
              <a:rPr lang="en-GB" i="1" dirty="0" smtClean="0"/>
              <a:t>Lecture</a:t>
            </a:r>
            <a:r>
              <a:rPr lang="en-GB" dirty="0" smtClean="0"/>
              <a:t> = </a:t>
            </a:r>
            <a:r>
              <a:rPr lang="en-GB" i="1" dirty="0" smtClean="0"/>
              <a:t>bad</a:t>
            </a:r>
            <a:r>
              <a:rPr lang="en-GB" dirty="0" smtClean="0"/>
              <a:t>)</a:t>
            </a:r>
            <a:endParaRPr lang="en-GB" dirty="0"/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P (0.8  &lt; n ≤ 1) = </a:t>
            </a:r>
            <a:r>
              <a:rPr lang="en-GB" dirty="0" smtClean="0"/>
              <a:t>0.2 </a:t>
            </a:r>
            <a:r>
              <a:rPr lang="en-GB" b="1" dirty="0" smtClean="0">
                <a:solidFill>
                  <a:schemeClr val="tx1"/>
                </a:solidFill>
              </a:rPr>
              <a:t>=</a:t>
            </a:r>
            <a:r>
              <a:rPr lang="en-GB" dirty="0" smtClean="0"/>
              <a:t>  P(</a:t>
            </a:r>
            <a:r>
              <a:rPr lang="en-GB" i="1" dirty="0" smtClean="0"/>
              <a:t>Lecture</a:t>
            </a:r>
            <a:r>
              <a:rPr lang="en-GB" dirty="0" smtClean="0"/>
              <a:t> = </a:t>
            </a:r>
            <a:r>
              <a:rPr lang="en-GB" i="1" dirty="0" err="1" smtClean="0"/>
              <a:t>soso</a:t>
            </a:r>
            <a:r>
              <a:rPr lang="en-GB" dirty="0" smtClean="0"/>
              <a:t>)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BC33F81B-27D6-4A0C-B45C-95BC5BBBC8BB}" type="slidenum">
              <a:rPr lang="en-US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More on Construction and Compactness: Compact Conditional Distributions</a:t>
            </a:r>
          </a:p>
        </p:txBody>
      </p:sp>
      <p:sp>
        <p:nvSpPr>
          <p:cNvPr id="632835" name="Rectangle 3"/>
          <p:cNvSpPr>
            <a:spLocks noChangeArrowheads="1"/>
          </p:cNvSpPr>
          <p:nvPr/>
        </p:nvSpPr>
        <p:spPr bwMode="auto">
          <a:xfrm>
            <a:off x="323850" y="1125538"/>
            <a:ext cx="85693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From JointPD                                to 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en-US" sz="280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But still, CPT grows exponentially with number of parents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In </a:t>
            </a:r>
            <a:r>
              <a:rPr lang="en-US" sz="2800" b="1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realistic model of internal medicine</a:t>
            </a: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with 448 nodes and 906 links 133,931,430 values are required!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en-US" sz="280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And often there are no data/experts for accurate assessment</a:t>
            </a:r>
            <a:endParaRPr lang="en-US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64" name="Rectangle 28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/>
              <a:t>Lecture</a:t>
            </a:r>
            <a:r>
              <a:rPr lang="en-GB"/>
              <a:t> Example</a:t>
            </a:r>
          </a:p>
        </p:txBody>
      </p:sp>
      <p:sp>
        <p:nvSpPr>
          <p:cNvPr id="167982" name="AutoShape 4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8388350" y="115888"/>
            <a:ext cx="538163" cy="260350"/>
          </a:xfrm>
          <a:prstGeom prst="actionButtonBackPrevious">
            <a:avLst/>
          </a:prstGeom>
          <a:solidFill>
            <a:srgbClr val="00CC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67995" name="Group 59"/>
          <p:cNvGrpSpPr>
            <a:grpSpLocks/>
          </p:cNvGrpSpPr>
          <p:nvPr/>
        </p:nvGrpSpPr>
        <p:grpSpPr bwMode="auto">
          <a:xfrm>
            <a:off x="2786050" y="1071546"/>
            <a:ext cx="2879725" cy="2919413"/>
            <a:chOff x="385" y="2296"/>
            <a:chExt cx="1814" cy="1839"/>
          </a:xfrm>
        </p:grpSpPr>
        <p:sp>
          <p:nvSpPr>
            <p:cNvPr id="167996" name="Rectangle 60"/>
            <p:cNvSpPr>
              <a:spLocks noChangeArrowheads="1"/>
            </p:cNvSpPr>
            <p:nvPr/>
          </p:nvSpPr>
          <p:spPr bwMode="auto">
            <a:xfrm>
              <a:off x="1293" y="298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7997" name="Rectangle 61"/>
            <p:cNvSpPr>
              <a:spLocks noChangeArrowheads="1"/>
            </p:cNvSpPr>
            <p:nvPr/>
          </p:nvSpPr>
          <p:spPr bwMode="auto">
            <a:xfrm>
              <a:off x="385" y="298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0.73</a:t>
              </a:r>
            </a:p>
          </p:txBody>
        </p:sp>
        <p:sp>
          <p:nvSpPr>
            <p:cNvPr id="167998" name="Rectangle 62"/>
            <p:cNvSpPr>
              <a:spLocks noChangeArrowheads="1"/>
            </p:cNvSpPr>
            <p:nvPr/>
          </p:nvSpPr>
          <p:spPr bwMode="auto">
            <a:xfrm>
              <a:off x="1293" y="344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7999" name="Rectangle 63"/>
            <p:cNvSpPr>
              <a:spLocks noChangeArrowheads="1"/>
            </p:cNvSpPr>
            <p:nvPr/>
          </p:nvSpPr>
          <p:spPr bwMode="auto">
            <a:xfrm>
              <a:off x="385" y="344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0.2</a:t>
              </a:r>
            </a:p>
          </p:txBody>
        </p:sp>
        <p:sp>
          <p:nvSpPr>
            <p:cNvPr id="168000" name="Rectangle 64"/>
            <p:cNvSpPr>
              <a:spLocks noChangeArrowheads="1"/>
            </p:cNvSpPr>
            <p:nvPr/>
          </p:nvSpPr>
          <p:spPr bwMode="auto">
            <a:xfrm>
              <a:off x="1293" y="321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8001" name="Rectangle 65"/>
            <p:cNvSpPr>
              <a:spLocks noChangeArrowheads="1"/>
            </p:cNvSpPr>
            <p:nvPr/>
          </p:nvSpPr>
          <p:spPr bwMode="auto">
            <a:xfrm>
              <a:off x="385" y="321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0.87</a:t>
              </a:r>
            </a:p>
          </p:txBody>
        </p:sp>
        <p:sp>
          <p:nvSpPr>
            <p:cNvPr id="168002" name="Rectangle 66"/>
            <p:cNvSpPr>
              <a:spLocks noChangeArrowheads="1"/>
            </p:cNvSpPr>
            <p:nvPr/>
          </p:nvSpPr>
          <p:spPr bwMode="auto">
            <a:xfrm>
              <a:off x="1293" y="275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8003" name="Rectangle 67"/>
            <p:cNvSpPr>
              <a:spLocks noChangeArrowheads="1"/>
            </p:cNvSpPr>
            <p:nvPr/>
          </p:nvSpPr>
          <p:spPr bwMode="auto">
            <a:xfrm>
              <a:off x="385" y="275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0.1</a:t>
              </a:r>
            </a:p>
          </p:txBody>
        </p:sp>
        <p:sp>
          <p:nvSpPr>
            <p:cNvPr id="168004" name="Rectangle 68"/>
            <p:cNvSpPr>
              <a:spLocks noChangeArrowheads="1"/>
            </p:cNvSpPr>
            <p:nvPr/>
          </p:nvSpPr>
          <p:spPr bwMode="auto">
            <a:xfrm>
              <a:off x="1293" y="390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8005" name="Rectangle 69"/>
            <p:cNvSpPr>
              <a:spLocks noChangeArrowheads="1"/>
            </p:cNvSpPr>
            <p:nvPr/>
          </p:nvSpPr>
          <p:spPr bwMode="auto">
            <a:xfrm>
              <a:off x="385" y="390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0.9</a:t>
              </a:r>
            </a:p>
          </p:txBody>
        </p:sp>
        <p:sp>
          <p:nvSpPr>
            <p:cNvPr id="168006" name="Rectangle 70"/>
            <p:cNvSpPr>
              <a:spLocks noChangeArrowheads="1"/>
            </p:cNvSpPr>
            <p:nvPr/>
          </p:nvSpPr>
          <p:spPr bwMode="auto">
            <a:xfrm>
              <a:off x="1293" y="367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8007" name="Rectangle 71"/>
            <p:cNvSpPr>
              <a:spLocks noChangeArrowheads="1"/>
            </p:cNvSpPr>
            <p:nvPr/>
          </p:nvSpPr>
          <p:spPr bwMode="auto">
            <a:xfrm>
              <a:off x="385" y="367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0.5</a:t>
              </a:r>
            </a:p>
          </p:txBody>
        </p:sp>
        <p:sp>
          <p:nvSpPr>
            <p:cNvPr id="168008" name="Rectangle 72"/>
            <p:cNvSpPr>
              <a:spLocks noChangeArrowheads="1"/>
            </p:cNvSpPr>
            <p:nvPr/>
          </p:nvSpPr>
          <p:spPr bwMode="auto">
            <a:xfrm>
              <a:off x="1293" y="252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8009" name="Rectangle 73"/>
            <p:cNvSpPr>
              <a:spLocks noChangeArrowheads="1"/>
            </p:cNvSpPr>
            <p:nvPr/>
          </p:nvSpPr>
          <p:spPr bwMode="auto">
            <a:xfrm>
              <a:off x="385" y="252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0.3</a:t>
              </a:r>
            </a:p>
          </p:txBody>
        </p:sp>
        <p:sp>
          <p:nvSpPr>
            <p:cNvPr id="168010" name="Rectangle 74"/>
            <p:cNvSpPr>
              <a:spLocks noChangeArrowheads="1"/>
            </p:cNvSpPr>
            <p:nvPr/>
          </p:nvSpPr>
          <p:spPr bwMode="auto">
            <a:xfrm>
              <a:off x="1293" y="2296"/>
              <a:ext cx="90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</a:rPr>
                <a:t>sample</a:t>
              </a:r>
            </a:p>
          </p:txBody>
        </p:sp>
        <p:sp>
          <p:nvSpPr>
            <p:cNvPr id="168011" name="Rectangle 75"/>
            <p:cNvSpPr>
              <a:spLocks noChangeArrowheads="1"/>
            </p:cNvSpPr>
            <p:nvPr/>
          </p:nvSpPr>
          <p:spPr bwMode="auto">
            <a:xfrm>
              <a:off x="385" y="2296"/>
              <a:ext cx="908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 smtClean="0">
                  <a:solidFill>
                    <a:srgbClr val="000000"/>
                  </a:solidFill>
                </a:rPr>
                <a:t>Random n</a:t>
              </a:r>
              <a:r>
                <a:rPr lang="ar-SA" sz="1800" b="1" dirty="0" smtClean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b="1" dirty="0">
                <a:solidFill>
                  <a:srgbClr val="000000"/>
                </a:solidFill>
              </a:endParaRPr>
            </a:p>
          </p:txBody>
        </p:sp>
        <p:sp>
          <p:nvSpPr>
            <p:cNvPr id="168012" name="Line 76"/>
            <p:cNvSpPr>
              <a:spLocks noChangeShapeType="1"/>
            </p:cNvSpPr>
            <p:nvPr/>
          </p:nvSpPr>
          <p:spPr bwMode="auto">
            <a:xfrm>
              <a:off x="385" y="2296"/>
              <a:ext cx="181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13" name="Line 77"/>
            <p:cNvSpPr>
              <a:spLocks noChangeShapeType="1"/>
            </p:cNvSpPr>
            <p:nvPr/>
          </p:nvSpPr>
          <p:spPr bwMode="auto">
            <a:xfrm>
              <a:off x="385" y="2526"/>
              <a:ext cx="18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14" name="Line 78"/>
            <p:cNvSpPr>
              <a:spLocks noChangeShapeType="1"/>
            </p:cNvSpPr>
            <p:nvPr/>
          </p:nvSpPr>
          <p:spPr bwMode="auto">
            <a:xfrm>
              <a:off x="385" y="3676"/>
              <a:ext cx="18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15" name="Line 79"/>
            <p:cNvSpPr>
              <a:spLocks noChangeShapeType="1"/>
            </p:cNvSpPr>
            <p:nvPr/>
          </p:nvSpPr>
          <p:spPr bwMode="auto">
            <a:xfrm>
              <a:off x="385" y="3906"/>
              <a:ext cx="18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16" name="Line 80"/>
            <p:cNvSpPr>
              <a:spLocks noChangeShapeType="1"/>
            </p:cNvSpPr>
            <p:nvPr/>
          </p:nvSpPr>
          <p:spPr bwMode="auto">
            <a:xfrm>
              <a:off x="385" y="4136"/>
              <a:ext cx="181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17" name="Line 81"/>
            <p:cNvSpPr>
              <a:spLocks noChangeShapeType="1"/>
            </p:cNvSpPr>
            <p:nvPr/>
          </p:nvSpPr>
          <p:spPr bwMode="auto">
            <a:xfrm>
              <a:off x="385" y="2296"/>
              <a:ext cx="1" cy="1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18" name="Line 82"/>
            <p:cNvSpPr>
              <a:spLocks noChangeShapeType="1"/>
            </p:cNvSpPr>
            <p:nvPr/>
          </p:nvSpPr>
          <p:spPr bwMode="auto">
            <a:xfrm>
              <a:off x="1293" y="2296"/>
              <a:ext cx="1" cy="184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19" name="Line 83"/>
            <p:cNvSpPr>
              <a:spLocks noChangeShapeType="1"/>
            </p:cNvSpPr>
            <p:nvPr/>
          </p:nvSpPr>
          <p:spPr bwMode="auto">
            <a:xfrm>
              <a:off x="2200" y="2296"/>
              <a:ext cx="1" cy="1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20" name="Line 84"/>
            <p:cNvSpPr>
              <a:spLocks noChangeShapeType="1"/>
            </p:cNvSpPr>
            <p:nvPr/>
          </p:nvSpPr>
          <p:spPr bwMode="auto">
            <a:xfrm>
              <a:off x="385" y="2756"/>
              <a:ext cx="18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21" name="Line 85"/>
            <p:cNvSpPr>
              <a:spLocks noChangeShapeType="1"/>
            </p:cNvSpPr>
            <p:nvPr/>
          </p:nvSpPr>
          <p:spPr bwMode="auto">
            <a:xfrm>
              <a:off x="385" y="3216"/>
              <a:ext cx="18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22" name="Line 86"/>
            <p:cNvSpPr>
              <a:spLocks noChangeShapeType="1"/>
            </p:cNvSpPr>
            <p:nvPr/>
          </p:nvSpPr>
          <p:spPr bwMode="auto">
            <a:xfrm>
              <a:off x="385" y="3446"/>
              <a:ext cx="18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68023" name="Line 87"/>
            <p:cNvSpPr>
              <a:spLocks noChangeShapeType="1"/>
            </p:cNvSpPr>
            <p:nvPr/>
          </p:nvSpPr>
          <p:spPr bwMode="auto">
            <a:xfrm>
              <a:off x="385" y="2986"/>
              <a:ext cx="181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68025" name="Rectangle 89"/>
          <p:cNvSpPr>
            <a:spLocks noChangeArrowheads="1"/>
          </p:cNvSpPr>
          <p:nvPr/>
        </p:nvSpPr>
        <p:spPr bwMode="auto">
          <a:xfrm>
            <a:off x="4225912" y="1431909"/>
            <a:ext cx="14414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good</a:t>
            </a:r>
          </a:p>
        </p:txBody>
      </p:sp>
      <p:sp>
        <p:nvSpPr>
          <p:cNvPr id="168026" name="Rectangle 90"/>
          <p:cNvSpPr>
            <a:spLocks noChangeArrowheads="1"/>
          </p:cNvSpPr>
          <p:nvPr/>
        </p:nvSpPr>
        <p:spPr bwMode="auto">
          <a:xfrm>
            <a:off x="4225912" y="1792271"/>
            <a:ext cx="14414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good</a:t>
            </a:r>
          </a:p>
        </p:txBody>
      </p:sp>
      <p:sp>
        <p:nvSpPr>
          <p:cNvPr id="168027" name="Rectangle 91"/>
          <p:cNvSpPr>
            <a:spLocks noChangeArrowheads="1"/>
          </p:cNvSpPr>
          <p:nvPr/>
        </p:nvSpPr>
        <p:spPr bwMode="auto">
          <a:xfrm>
            <a:off x="4225912" y="2151046"/>
            <a:ext cx="14414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bad</a:t>
            </a:r>
          </a:p>
        </p:txBody>
      </p:sp>
      <p:sp>
        <p:nvSpPr>
          <p:cNvPr id="168030" name="Rectangle 94"/>
          <p:cNvSpPr>
            <a:spLocks noChangeArrowheads="1"/>
          </p:cNvSpPr>
          <p:nvPr/>
        </p:nvSpPr>
        <p:spPr bwMode="auto">
          <a:xfrm>
            <a:off x="4216387" y="2538396"/>
            <a:ext cx="14414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soso</a:t>
            </a:r>
          </a:p>
        </p:txBody>
      </p:sp>
      <p:sp>
        <p:nvSpPr>
          <p:cNvPr id="168032" name="Rectangle 96"/>
          <p:cNvSpPr>
            <a:spLocks noChangeArrowheads="1"/>
          </p:cNvSpPr>
          <p:nvPr/>
        </p:nvSpPr>
        <p:spPr bwMode="auto">
          <a:xfrm>
            <a:off x="4225912" y="2871771"/>
            <a:ext cx="14414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good</a:t>
            </a:r>
          </a:p>
        </p:txBody>
      </p:sp>
      <p:sp>
        <p:nvSpPr>
          <p:cNvPr id="168033" name="Rectangle 97"/>
          <p:cNvSpPr>
            <a:spLocks noChangeArrowheads="1"/>
          </p:cNvSpPr>
          <p:nvPr/>
        </p:nvSpPr>
        <p:spPr bwMode="auto">
          <a:xfrm>
            <a:off x="4219562" y="3244834"/>
            <a:ext cx="14414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good</a:t>
            </a:r>
          </a:p>
        </p:txBody>
      </p:sp>
      <p:sp>
        <p:nvSpPr>
          <p:cNvPr id="168034" name="Rectangle 98"/>
          <p:cNvSpPr>
            <a:spLocks noChangeArrowheads="1"/>
          </p:cNvSpPr>
          <p:nvPr/>
        </p:nvSpPr>
        <p:spPr bwMode="auto">
          <a:xfrm>
            <a:off x="4222737" y="3635359"/>
            <a:ext cx="144145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soso</a:t>
            </a:r>
          </a:p>
        </p:txBody>
      </p:sp>
      <p:sp>
        <p:nvSpPr>
          <p:cNvPr id="95" name="Rectangle 2"/>
          <p:cNvSpPr txBox="1">
            <a:spLocks noChangeArrowheads="1"/>
          </p:cNvSpPr>
          <p:nvPr/>
        </p:nvSpPr>
        <p:spPr bwMode="auto">
          <a:xfrm>
            <a:off x="0" y="4357694"/>
            <a:ext cx="8893175" cy="1357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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we generate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enough samples, the frequencies of the three values </a:t>
            </a:r>
            <a:r>
              <a:rPr lang="en-GB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will get close to their probability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025" grpId="0"/>
      <p:bldP spid="168026" grpId="0"/>
      <p:bldP spid="168027" grpId="0"/>
      <p:bldP spid="168030" grpId="0"/>
      <p:bldP spid="168032" grpId="0"/>
      <p:bldP spid="168033" grpId="0"/>
      <p:bldP spid="1680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Generating Samples from a Distribution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36012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For a </a:t>
            </a:r>
            <a:r>
              <a:rPr lang="en-GB" dirty="0" smtClean="0">
                <a:solidFill>
                  <a:schemeClr val="tx1"/>
                </a:solidFill>
              </a:rPr>
              <a:t>random variable </a:t>
            </a:r>
            <a:r>
              <a:rPr lang="en-GB" i="1" dirty="0">
                <a:solidFill>
                  <a:schemeClr val="tx1"/>
                </a:solidFill>
              </a:rPr>
              <a:t>X</a:t>
            </a:r>
            <a:r>
              <a:rPr lang="en-GB" dirty="0">
                <a:solidFill>
                  <a:schemeClr val="tx1"/>
                </a:solidFill>
              </a:rPr>
              <a:t> with </a:t>
            </a:r>
            <a:endParaRPr lang="en-GB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values </a:t>
            </a:r>
            <a:r>
              <a:rPr lang="en-GB" i="1" dirty="0" smtClean="0">
                <a:solidFill>
                  <a:schemeClr val="tx1"/>
                </a:solidFill>
              </a:rPr>
              <a:t>{x</a:t>
            </a:r>
            <a:r>
              <a:rPr lang="en-GB" i="1" baseline="-25000" dirty="0" smtClean="0">
                <a:solidFill>
                  <a:schemeClr val="tx1"/>
                </a:solidFill>
              </a:rPr>
              <a:t>1</a:t>
            </a:r>
            <a:r>
              <a:rPr lang="en-GB" i="1" dirty="0" smtClean="0">
                <a:solidFill>
                  <a:schemeClr val="tx1"/>
                </a:solidFill>
              </a:rPr>
              <a:t>,…,</a:t>
            </a:r>
            <a:r>
              <a:rPr lang="en-GB" i="1" dirty="0" err="1" smtClean="0">
                <a:solidFill>
                  <a:schemeClr val="tx1"/>
                </a:solidFill>
              </a:rPr>
              <a:t>x</a:t>
            </a:r>
            <a:r>
              <a:rPr lang="en-GB" i="1" baseline="-25000" dirty="0" err="1" smtClean="0">
                <a:solidFill>
                  <a:schemeClr val="tx1"/>
                </a:solidFill>
              </a:rPr>
              <a:t>k</a:t>
            </a:r>
            <a:r>
              <a:rPr lang="en-GB" i="1" dirty="0" smtClean="0">
                <a:solidFill>
                  <a:schemeClr val="tx1"/>
                </a:solidFill>
              </a:rPr>
              <a:t>}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Probability distribution </a:t>
            </a:r>
            <a:r>
              <a:rPr lang="en-GB" i="1" dirty="0" smtClean="0">
                <a:solidFill>
                  <a:schemeClr val="tx1"/>
                </a:solidFill>
              </a:rPr>
              <a:t>P(X) = {P(x</a:t>
            </a:r>
            <a:r>
              <a:rPr lang="en-GB" i="1" baseline="-25000" dirty="0" smtClean="0">
                <a:solidFill>
                  <a:schemeClr val="tx1"/>
                </a:solidFill>
              </a:rPr>
              <a:t>1</a:t>
            </a:r>
            <a:r>
              <a:rPr lang="en-GB" i="1" dirty="0" smtClean="0">
                <a:solidFill>
                  <a:schemeClr val="tx1"/>
                </a:solidFill>
              </a:rPr>
              <a:t>),…,P(</a:t>
            </a:r>
            <a:r>
              <a:rPr lang="en-GB" i="1" dirty="0" err="1" smtClean="0">
                <a:solidFill>
                  <a:schemeClr val="tx1"/>
                </a:solidFill>
              </a:rPr>
              <a:t>x</a:t>
            </a:r>
            <a:r>
              <a:rPr lang="en-GB" i="1" baseline="-25000" dirty="0" err="1" smtClean="0">
                <a:solidFill>
                  <a:schemeClr val="tx1"/>
                </a:solidFill>
              </a:rPr>
              <a:t>k</a:t>
            </a:r>
            <a:r>
              <a:rPr lang="en-GB" i="1" dirty="0" smtClean="0">
                <a:solidFill>
                  <a:schemeClr val="tx1"/>
                </a:solidFill>
              </a:rPr>
              <a:t>)}</a:t>
            </a:r>
            <a:endParaRPr lang="en-GB" i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>
                <a:srgbClr val="00666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Partition the interval (0, 1] into </a:t>
            </a:r>
            <a:r>
              <a:rPr lang="en-GB" i="1" dirty="0" smtClean="0">
                <a:solidFill>
                  <a:schemeClr val="tx1"/>
                </a:solidFill>
              </a:rPr>
              <a:t>k</a:t>
            </a:r>
            <a:r>
              <a:rPr lang="en-GB" dirty="0" smtClean="0">
                <a:solidFill>
                  <a:schemeClr val="tx1"/>
                </a:solidFill>
              </a:rPr>
              <a:t> intervals </a:t>
            </a:r>
            <a:r>
              <a:rPr lang="en-GB" i="1" dirty="0" smtClean="0">
                <a:solidFill>
                  <a:schemeClr val="tx1"/>
                </a:solidFill>
              </a:rPr>
              <a:t>p</a:t>
            </a:r>
            <a:r>
              <a:rPr lang="en-GB" i="1" baseline="-25000" dirty="0" smtClean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 , one for each </a:t>
            </a:r>
            <a:r>
              <a:rPr lang="en-GB" i="1" dirty="0" smtClean="0">
                <a:solidFill>
                  <a:schemeClr val="tx1"/>
                </a:solidFill>
              </a:rPr>
              <a:t>x</a:t>
            </a:r>
            <a:r>
              <a:rPr lang="en-GB" i="1" baseline="-25000" dirty="0" smtClean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 , with length P(</a:t>
            </a:r>
            <a:r>
              <a:rPr lang="en-GB" i="1" dirty="0" smtClean="0">
                <a:solidFill>
                  <a:schemeClr val="tx1"/>
                </a:solidFill>
              </a:rPr>
              <a:t>x</a:t>
            </a:r>
            <a:r>
              <a:rPr lang="en-GB" i="1" baseline="-25000" dirty="0" smtClean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 )</a:t>
            </a:r>
          </a:p>
          <a:p>
            <a:pPr>
              <a:lnSpc>
                <a:spcPct val="100000"/>
              </a:lnSpc>
              <a:buClr>
                <a:srgbClr val="00666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To generate one sample</a:t>
            </a:r>
            <a:endParaRPr lang="en-GB" dirty="0">
              <a:solidFill>
                <a:schemeClr val="tx1"/>
              </a:solidFill>
            </a:endParaRPr>
          </a:p>
          <a:p>
            <a:pPr lvl="2">
              <a:lnSpc>
                <a:spcPct val="100000"/>
              </a:lnSpc>
              <a:buClr>
                <a:srgbClr val="006666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Randomly generate  a value </a:t>
            </a:r>
            <a:r>
              <a:rPr lang="en-GB" i="1" dirty="0">
                <a:solidFill>
                  <a:schemeClr val="tx1"/>
                </a:solidFill>
              </a:rPr>
              <a:t>y</a:t>
            </a:r>
            <a:r>
              <a:rPr lang="en-GB" dirty="0">
                <a:solidFill>
                  <a:schemeClr val="tx1"/>
                </a:solidFill>
              </a:rPr>
              <a:t> in (</a:t>
            </a:r>
            <a:r>
              <a:rPr lang="en-GB" dirty="0" smtClean="0">
                <a:solidFill>
                  <a:schemeClr val="tx1"/>
                </a:solidFill>
              </a:rPr>
              <a:t>0, </a:t>
            </a:r>
            <a:r>
              <a:rPr lang="en-GB" dirty="0">
                <a:solidFill>
                  <a:schemeClr val="tx1"/>
                </a:solidFill>
              </a:rPr>
              <a:t>1] (i.e. generate a value from a uniform distribution over (</a:t>
            </a:r>
            <a:r>
              <a:rPr lang="en-GB" dirty="0" smtClean="0">
                <a:solidFill>
                  <a:schemeClr val="tx1"/>
                </a:solidFill>
              </a:rPr>
              <a:t>0, </a:t>
            </a:r>
            <a:r>
              <a:rPr lang="en-GB" dirty="0">
                <a:solidFill>
                  <a:schemeClr val="tx1"/>
                </a:solidFill>
              </a:rPr>
              <a:t>1].</a:t>
            </a:r>
            <a:endParaRPr lang="en-GB" dirty="0">
              <a:solidFill>
                <a:schemeClr val="tx1"/>
              </a:solidFill>
              <a:hlinkClick r:id="rId4" action="ppaction://hlinkfile"/>
            </a:endParaRP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</a:rPr>
              <a:t>Select the </a:t>
            </a:r>
            <a:r>
              <a:rPr lang="en-GB" dirty="0" smtClean="0">
                <a:solidFill>
                  <a:schemeClr val="tx1"/>
                </a:solidFill>
              </a:rPr>
              <a:t> value of the sample  based on the interval </a:t>
            </a:r>
            <a:r>
              <a:rPr lang="en-GB" i="1" dirty="0" smtClean="0">
                <a:solidFill>
                  <a:schemeClr val="tx1"/>
                </a:solidFill>
              </a:rPr>
              <a:t>p</a:t>
            </a:r>
            <a:r>
              <a:rPr lang="en-GB" i="1" baseline="-25000" dirty="0" smtClean="0">
                <a:solidFill>
                  <a:schemeClr val="tx1"/>
                </a:solidFill>
              </a:rPr>
              <a:t>i</a:t>
            </a:r>
            <a:r>
              <a:rPr lang="en-GB" dirty="0" smtClean="0">
                <a:solidFill>
                  <a:schemeClr val="tx1"/>
                </a:solidFill>
              </a:rPr>
              <a:t>  that includes </a:t>
            </a:r>
            <a:r>
              <a:rPr lang="en-GB" i="1" dirty="0" smtClean="0">
                <a:solidFill>
                  <a:schemeClr val="tx1"/>
                </a:solidFill>
              </a:rPr>
              <a:t>y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From probability theory: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i="1" dirty="0">
              <a:solidFill>
                <a:schemeClr val="tx1"/>
              </a:solidFill>
            </a:endParaRPr>
          </a:p>
        </p:txBody>
      </p:sp>
      <p:graphicFrame>
        <p:nvGraphicFramePr>
          <p:cNvPr id="87041" name="Object 1"/>
          <p:cNvGraphicFramePr>
            <a:graphicFrameLocks noChangeAspect="1"/>
          </p:cNvGraphicFramePr>
          <p:nvPr/>
        </p:nvGraphicFramePr>
        <p:xfrm>
          <a:off x="2285984" y="5143512"/>
          <a:ext cx="5045075" cy="585788"/>
        </p:xfrm>
        <a:graphic>
          <a:graphicData uri="http://schemas.openxmlformats.org/presentationml/2006/ole">
            <p:oleObj spid="_x0000_s87041" name="Equation" r:id="rId5" imgW="1968480" imgH="228600" progId="Equation.3">
              <p:embed/>
            </p:oleObj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Samples as Probabilities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3933825"/>
            <a:ext cx="8458200" cy="19367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Count total number of samples </a:t>
            </a:r>
            <a:r>
              <a:rPr lang="en-GB" i="1" dirty="0"/>
              <a:t>m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Count the number </a:t>
            </a:r>
            <a:r>
              <a:rPr lang="en-GB" i="1" dirty="0" err="1"/>
              <a:t>n</a:t>
            </a:r>
            <a:r>
              <a:rPr lang="en-GB" i="1" baseline="-25000" dirty="0" err="1"/>
              <a:t>i</a:t>
            </a:r>
            <a:r>
              <a:rPr lang="en-GB" dirty="0"/>
              <a:t> of samples </a:t>
            </a:r>
            <a:r>
              <a:rPr lang="en-GB" i="1" dirty="0"/>
              <a:t>x</a:t>
            </a:r>
            <a:r>
              <a:rPr lang="en-GB" i="1" baseline="-25000" dirty="0"/>
              <a:t>i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Generate the frequency of sample </a:t>
            </a:r>
            <a:r>
              <a:rPr lang="en-GB" i="1" dirty="0"/>
              <a:t>x</a:t>
            </a:r>
            <a:r>
              <a:rPr lang="en-GB" i="1" baseline="-25000" dirty="0"/>
              <a:t>i</a:t>
            </a:r>
            <a:r>
              <a:rPr lang="en-GB" dirty="0"/>
              <a:t> as </a:t>
            </a:r>
            <a:r>
              <a:rPr lang="en-GB" i="1" dirty="0" err="1"/>
              <a:t>n</a:t>
            </a:r>
            <a:r>
              <a:rPr lang="en-GB" i="1" baseline="-25000" dirty="0" err="1"/>
              <a:t>i</a:t>
            </a:r>
            <a:r>
              <a:rPr lang="en-GB" i="1" baseline="-25000" dirty="0"/>
              <a:t> </a:t>
            </a:r>
            <a:r>
              <a:rPr lang="en-GB" i="1" dirty="0"/>
              <a:t>/ m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This frequency is your estimated probability of x</a:t>
            </a:r>
            <a:r>
              <a:rPr lang="en-GB" baseline="-25000" dirty="0"/>
              <a:t>i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1341438"/>
            <a:ext cx="5676900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765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260350"/>
            <a:ext cx="393700" cy="360363"/>
          </a:xfrm>
          <a:prstGeom prst="actionButtonBackPrevious">
            <a:avLst/>
          </a:prstGeom>
          <a:solidFill>
            <a:srgbClr val="00B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14282" y="2357430"/>
            <a:ext cx="8496300" cy="358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Overview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23850" y="692150"/>
            <a:ext cx="8458200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Sampling </a:t>
            </a:r>
            <a:r>
              <a:rPr lang="en-GB" dirty="0">
                <a:solidFill>
                  <a:srgbClr val="000000"/>
                </a:solidFill>
              </a:rPr>
              <a:t>algorithms: background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What is sampling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How </a:t>
            </a:r>
            <a:r>
              <a:rPr lang="en-GB" sz="2000" dirty="0">
                <a:solidFill>
                  <a:srgbClr val="000000"/>
                </a:solidFill>
              </a:rPr>
              <a:t>to do </a:t>
            </a:r>
            <a:r>
              <a:rPr lang="en-GB" sz="2000" dirty="0" smtClean="0">
                <a:solidFill>
                  <a:srgbClr val="000000"/>
                </a:solidFill>
              </a:rPr>
              <a:t>it: generating </a:t>
            </a:r>
            <a:r>
              <a:rPr lang="en-GB" sz="2000" dirty="0">
                <a:solidFill>
                  <a:srgbClr val="000000"/>
                </a:solidFill>
              </a:rPr>
              <a:t>samples from a </a:t>
            </a:r>
            <a:r>
              <a:rPr lang="en-GB" sz="2000" dirty="0" smtClean="0">
                <a:solidFill>
                  <a:srgbClr val="000000"/>
                </a:solidFill>
              </a:rPr>
              <a:t>distribution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Sampling in Bayesian networks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Forward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sampling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Why does sampling work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Two more sampling algorithms</a:t>
            </a:r>
            <a:endParaRPr lang="en-GB" dirty="0">
              <a:solidFill>
                <a:srgbClr val="000000"/>
              </a:solidFill>
              <a:cs typeface="Times New Roman" pitchFamily="18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Rejection Sampling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Likelihood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Weighting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Case </a:t>
            </a: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study from the Andes project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6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Sampling </a:t>
            </a:r>
            <a:r>
              <a:rPr lang="en-GB" dirty="0" smtClean="0"/>
              <a:t>for </a:t>
            </a:r>
            <a:r>
              <a:rPr lang="en-GB" dirty="0"/>
              <a:t>Bayesian Networks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23850" y="981075"/>
            <a:ext cx="845820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OK, but how can we use all this for probabilistic inference in Bayesian networks</a:t>
            </a:r>
            <a:r>
              <a:rPr lang="en-GB" dirty="0" smtClean="0">
                <a:solidFill>
                  <a:srgbClr val="000000"/>
                </a:solidFill>
              </a:rPr>
              <a:t>?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As we said earlier,  if we can’t use exact algorithms to update the network, we need to resort to samples and frequencies to compute the probabilities we are interested in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We generate these samples by relying on the mechanism we just described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Sampling </a:t>
            </a:r>
            <a:r>
              <a:rPr lang="en-GB" dirty="0" smtClean="0"/>
              <a:t>for </a:t>
            </a:r>
            <a:r>
              <a:rPr lang="en-GB" dirty="0"/>
              <a:t>Bayesian </a:t>
            </a:r>
            <a:r>
              <a:rPr lang="en-GB" dirty="0" smtClean="0"/>
              <a:t>Networks (N)</a:t>
            </a:r>
            <a:endParaRPr lang="en-GB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23850" y="981075"/>
            <a:ext cx="845820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Suppose </a:t>
            </a:r>
            <a:r>
              <a:rPr lang="en-GB" dirty="0">
                <a:solidFill>
                  <a:srgbClr val="000000"/>
                </a:solidFill>
              </a:rPr>
              <a:t>we have the following BN with two </a:t>
            </a:r>
            <a:r>
              <a:rPr lang="en-GB" dirty="0" smtClean="0">
                <a:solidFill>
                  <a:schemeClr val="tx1"/>
                </a:solidFill>
              </a:rPr>
              <a:t>binary </a:t>
            </a:r>
            <a:r>
              <a:rPr lang="en-GB" dirty="0" smtClean="0">
                <a:solidFill>
                  <a:srgbClr val="000000"/>
                </a:solidFill>
              </a:rPr>
              <a:t>variables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4000504"/>
            <a:ext cx="8643966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It corresponds to the joint probability distribution </a:t>
            </a:r>
          </a:p>
          <a:p>
            <a:pPr marL="798513" lvl="1" indent="-341313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P(A,B</a:t>
            </a:r>
            <a:r>
              <a:rPr lang="en-GB" sz="2000" dirty="0">
                <a:solidFill>
                  <a:srgbClr val="000000"/>
                </a:solidFill>
              </a:rPr>
              <a:t>) </a:t>
            </a:r>
            <a:r>
              <a:rPr lang="en-GB" sz="2000" dirty="0" smtClean="0">
                <a:solidFill>
                  <a:srgbClr val="000000"/>
                </a:solidFill>
              </a:rPr>
              <a:t>=P(B|A)P(A)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Ø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To sample from this distribution</a:t>
            </a:r>
            <a:endParaRPr lang="en-GB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we first sample from P(A). Suppose we get A = 0.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In this case, we then sample from P(B|A = 0).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If we had sampled A = </a:t>
            </a:r>
            <a:r>
              <a:rPr lang="en-GB" sz="2000" dirty="0" smtClean="0">
                <a:solidFill>
                  <a:srgbClr val="000000"/>
                </a:solidFill>
              </a:rPr>
              <a:t>1, </a:t>
            </a:r>
            <a:r>
              <a:rPr lang="en-GB" sz="2000" dirty="0">
                <a:solidFill>
                  <a:srgbClr val="000000"/>
                </a:solidFill>
              </a:rPr>
              <a:t>then in the second step we </a:t>
            </a:r>
            <a:r>
              <a:rPr lang="en-GB" sz="2000" dirty="0" smtClean="0">
                <a:solidFill>
                  <a:srgbClr val="000000"/>
                </a:solidFill>
              </a:rPr>
              <a:t>would have sampled </a:t>
            </a:r>
            <a:r>
              <a:rPr lang="en-GB" sz="2000" dirty="0">
                <a:solidFill>
                  <a:srgbClr val="000000"/>
                </a:solidFill>
              </a:rPr>
              <a:t>from P(B|A = 1).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4443398" y="1708143"/>
            <a:ext cx="1008063" cy="5048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4875198" y="2212968"/>
            <a:ext cx="74613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4371961" y="2573330"/>
            <a:ext cx="1008062" cy="5048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595924" y="1636705"/>
            <a:ext cx="1619282" cy="771525"/>
            <a:chOff x="3152" y="1434"/>
            <a:chExt cx="750" cy="486"/>
          </a:xfrm>
        </p:grpSpPr>
        <p:sp>
          <p:nvSpPr>
            <p:cNvPr id="36872" name="Rectangle 8"/>
            <p:cNvSpPr>
              <a:spLocks noChangeArrowheads="1"/>
            </p:cNvSpPr>
            <p:nvPr/>
          </p:nvSpPr>
          <p:spPr bwMode="auto">
            <a:xfrm>
              <a:off x="3152" y="1677"/>
              <a:ext cx="520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0.3</a:t>
              </a:r>
            </a:p>
          </p:txBody>
        </p: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3152" y="1434"/>
              <a:ext cx="750" cy="27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chemeClr val="tx1"/>
                  </a:solidFill>
                </a:rPr>
                <a:t>P(A=1)</a:t>
              </a:r>
              <a:r>
                <a:rPr lang="ar-SA" sz="1800" dirty="0">
                  <a:solidFill>
                    <a:schemeClr val="tx1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>
              <a:off x="3152" y="1434"/>
              <a:ext cx="52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75" name="Line 11"/>
            <p:cNvSpPr>
              <a:spLocks noChangeShapeType="1"/>
            </p:cNvSpPr>
            <p:nvPr/>
          </p:nvSpPr>
          <p:spPr bwMode="auto">
            <a:xfrm>
              <a:off x="3152" y="1677"/>
              <a:ext cx="52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3152" y="1919"/>
              <a:ext cx="52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77" name="Line 13"/>
            <p:cNvSpPr>
              <a:spLocks noChangeShapeType="1"/>
            </p:cNvSpPr>
            <p:nvPr/>
          </p:nvSpPr>
          <p:spPr bwMode="auto">
            <a:xfrm>
              <a:off x="3152" y="1434"/>
              <a:ext cx="1" cy="48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3672" y="1434"/>
              <a:ext cx="1" cy="48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500166" y="2428868"/>
            <a:ext cx="2725745" cy="1169987"/>
            <a:chOff x="1247" y="1933"/>
            <a:chExt cx="1042" cy="737"/>
          </a:xfrm>
        </p:grpSpPr>
        <p:sp>
          <p:nvSpPr>
            <p:cNvPr id="36880" name="Rectangle 16"/>
            <p:cNvSpPr>
              <a:spLocks noChangeArrowheads="1"/>
            </p:cNvSpPr>
            <p:nvPr/>
          </p:nvSpPr>
          <p:spPr bwMode="auto">
            <a:xfrm>
              <a:off x="1703" y="2163"/>
              <a:ext cx="587" cy="5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0.7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0.1</a:t>
              </a:r>
            </a:p>
          </p:txBody>
        </p:sp>
        <p:sp>
          <p:nvSpPr>
            <p:cNvPr id="36881" name="Rectangle 17"/>
            <p:cNvSpPr>
              <a:spLocks noChangeArrowheads="1"/>
            </p:cNvSpPr>
            <p:nvPr/>
          </p:nvSpPr>
          <p:spPr bwMode="auto">
            <a:xfrm>
              <a:off x="1247" y="2163"/>
              <a:ext cx="456" cy="5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1</a:t>
              </a:r>
              <a:endParaRPr lang="en-GB" sz="1800" dirty="0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0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36882" name="Rectangle 18"/>
            <p:cNvSpPr>
              <a:spLocks noChangeArrowheads="1"/>
            </p:cNvSpPr>
            <p:nvPr/>
          </p:nvSpPr>
          <p:spPr bwMode="auto">
            <a:xfrm>
              <a:off x="1703" y="1933"/>
              <a:ext cx="58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</a:t>
              </a:r>
              <a:r>
                <a:rPr lang="en-GB" sz="1800" dirty="0" smtClean="0">
                  <a:solidFill>
                    <a:srgbClr val="CC0099"/>
                  </a:solidFill>
                </a:rPr>
                <a:t>B=1</a:t>
              </a:r>
              <a:r>
                <a:rPr lang="en-GB" sz="1800" dirty="0" smtClean="0">
                  <a:solidFill>
                    <a:srgbClr val="000000"/>
                  </a:solidFill>
                </a:rPr>
                <a:t>|A</a:t>
              </a:r>
              <a:r>
                <a:rPr lang="en-GB" sz="1800" dirty="0">
                  <a:solidFill>
                    <a:srgbClr val="000000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36883" name="Rectangle 19"/>
            <p:cNvSpPr>
              <a:spLocks noChangeArrowheads="1"/>
            </p:cNvSpPr>
            <p:nvPr/>
          </p:nvSpPr>
          <p:spPr bwMode="auto">
            <a:xfrm>
              <a:off x="1247" y="1933"/>
              <a:ext cx="456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>
              <a:off x="1247" y="1933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>
              <a:off x="1247" y="2163"/>
              <a:ext cx="104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>
              <a:off x="1247" y="2671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>
              <a:off x="1247" y="1933"/>
              <a:ext cx="1" cy="73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>
              <a:off x="1703" y="1933"/>
              <a:ext cx="1" cy="73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6889" name="Line 25"/>
            <p:cNvSpPr>
              <a:spLocks noChangeShapeType="1"/>
            </p:cNvSpPr>
            <p:nvPr/>
          </p:nvSpPr>
          <p:spPr bwMode="auto">
            <a:xfrm>
              <a:off x="2290" y="1933"/>
              <a:ext cx="1" cy="73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Sampling in Bayesian Networks</a:t>
            </a: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3933825"/>
            <a:ext cx="845820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How </a:t>
            </a:r>
            <a:r>
              <a:rPr lang="en-GB" dirty="0" smtClean="0">
                <a:solidFill>
                  <a:srgbClr val="000000"/>
                </a:solidFill>
              </a:rPr>
              <a:t>to </a:t>
            </a:r>
            <a:r>
              <a:rPr lang="en-GB" dirty="0">
                <a:solidFill>
                  <a:srgbClr val="000000"/>
                </a:solidFill>
              </a:rPr>
              <a:t>sample from </a:t>
            </a:r>
            <a:r>
              <a:rPr lang="en-GB" dirty="0" smtClean="0">
                <a:solidFill>
                  <a:srgbClr val="000000"/>
                </a:solidFill>
              </a:rPr>
              <a:t>P(A)?  </a:t>
            </a:r>
            <a:endParaRPr lang="en-GB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How </a:t>
            </a:r>
            <a:r>
              <a:rPr lang="en-GB" dirty="0" smtClean="0">
                <a:solidFill>
                  <a:srgbClr val="000000"/>
                </a:solidFill>
              </a:rPr>
              <a:t>to </a:t>
            </a:r>
            <a:r>
              <a:rPr lang="en-GB" dirty="0">
                <a:solidFill>
                  <a:srgbClr val="000000"/>
                </a:solidFill>
              </a:rPr>
              <a:t>sample from  P(B|A = 0</a:t>
            </a:r>
            <a:r>
              <a:rPr lang="en-GB" dirty="0" smtClean="0">
                <a:solidFill>
                  <a:srgbClr val="000000"/>
                </a:solidFill>
              </a:rPr>
              <a:t>)?</a:t>
            </a:r>
            <a:endParaRPr lang="en-GB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How </a:t>
            </a:r>
            <a:r>
              <a:rPr lang="en-GB" dirty="0" smtClean="0">
                <a:solidFill>
                  <a:srgbClr val="000000"/>
                </a:solidFill>
              </a:rPr>
              <a:t>to </a:t>
            </a:r>
            <a:r>
              <a:rPr lang="en-GB" dirty="0">
                <a:solidFill>
                  <a:srgbClr val="000000"/>
                </a:solidFill>
              </a:rPr>
              <a:t>sample from  P(B|A = 1</a:t>
            </a:r>
            <a:r>
              <a:rPr lang="en-GB" dirty="0" smtClean="0">
                <a:solidFill>
                  <a:srgbClr val="000000"/>
                </a:solidFill>
              </a:rPr>
              <a:t>)?</a:t>
            </a:r>
            <a:endParaRPr lang="en-GB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7891" name="Oval 3"/>
          <p:cNvSpPr>
            <a:spLocks noChangeArrowheads="1"/>
          </p:cNvSpPr>
          <p:nvPr/>
        </p:nvSpPr>
        <p:spPr bwMode="auto">
          <a:xfrm>
            <a:off x="2916238" y="1052513"/>
            <a:ext cx="1008062" cy="5048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3348038" y="1557338"/>
            <a:ext cx="74612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2844800" y="1917700"/>
            <a:ext cx="1008063" cy="5048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4610100" y="1219200"/>
            <a:ext cx="1247784" cy="768350"/>
            <a:chOff x="2904" y="768"/>
            <a:chExt cx="519" cy="484"/>
          </a:xfrm>
        </p:grpSpPr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2904" y="1011"/>
              <a:ext cx="520" cy="24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0.3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2904" y="768"/>
              <a:ext cx="520" cy="2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chemeClr val="tx1"/>
                  </a:solidFill>
                </a:rPr>
                <a:t>P(A=1)</a:t>
              </a:r>
              <a:r>
                <a:rPr lang="ar-SA" sz="1800" dirty="0">
                  <a:solidFill>
                    <a:schemeClr val="tx1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chemeClr val="tx1"/>
                </a:solidFill>
              </a:endParaRPr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>
              <a:off x="2904" y="768"/>
              <a:ext cx="52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>
              <a:off x="2904" y="1011"/>
              <a:ext cx="52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2904" y="1253"/>
              <a:ext cx="52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2904" y="768"/>
              <a:ext cx="1" cy="48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3424" y="768"/>
              <a:ext cx="1" cy="48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7902" name="Group 14"/>
          <p:cNvGrpSpPr>
            <a:grpSpLocks/>
          </p:cNvGrpSpPr>
          <p:nvPr/>
        </p:nvGrpSpPr>
        <p:grpSpPr bwMode="auto">
          <a:xfrm>
            <a:off x="714348" y="2133600"/>
            <a:ext cx="1982815" cy="1169988"/>
            <a:chOff x="657" y="1344"/>
            <a:chExt cx="1042" cy="737"/>
          </a:xfrm>
        </p:grpSpPr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1113" y="1574"/>
              <a:ext cx="587" cy="5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0.7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0.1</a:t>
              </a:r>
            </a:p>
          </p:txBody>
        </p:sp>
        <p:sp>
          <p:nvSpPr>
            <p:cNvPr id="37904" name="Rectangle 16"/>
            <p:cNvSpPr>
              <a:spLocks noChangeArrowheads="1"/>
            </p:cNvSpPr>
            <p:nvPr/>
          </p:nvSpPr>
          <p:spPr bwMode="auto">
            <a:xfrm>
              <a:off x="657" y="1574"/>
              <a:ext cx="456" cy="5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1</a:t>
              </a:r>
              <a:endParaRPr lang="en-GB" sz="1800" dirty="0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0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1113" y="1344"/>
              <a:ext cx="58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</a:t>
              </a:r>
              <a:r>
                <a:rPr lang="en-GB" sz="1800" dirty="0" smtClean="0">
                  <a:solidFill>
                    <a:schemeClr val="tx1"/>
                  </a:solidFill>
                </a:rPr>
                <a:t>B=1</a:t>
              </a:r>
              <a:r>
                <a:rPr lang="en-GB" sz="1800" dirty="0" smtClean="0">
                  <a:solidFill>
                    <a:srgbClr val="000000"/>
                  </a:solidFill>
                </a:rPr>
                <a:t>|A</a:t>
              </a:r>
              <a:r>
                <a:rPr lang="en-GB" sz="1800" dirty="0">
                  <a:solidFill>
                    <a:srgbClr val="000000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657" y="1344"/>
              <a:ext cx="456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7907" name="Line 19"/>
            <p:cNvSpPr>
              <a:spLocks noChangeShapeType="1"/>
            </p:cNvSpPr>
            <p:nvPr/>
          </p:nvSpPr>
          <p:spPr bwMode="auto">
            <a:xfrm>
              <a:off x="657" y="1344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>
              <a:off x="657" y="1574"/>
              <a:ext cx="104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909" name="Line 21"/>
            <p:cNvSpPr>
              <a:spLocks noChangeShapeType="1"/>
            </p:cNvSpPr>
            <p:nvPr/>
          </p:nvSpPr>
          <p:spPr bwMode="auto">
            <a:xfrm>
              <a:off x="657" y="2082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>
              <a:off x="657" y="1344"/>
              <a:ext cx="1" cy="73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>
              <a:off x="1113" y="1344"/>
              <a:ext cx="1" cy="73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7912" name="Line 24"/>
            <p:cNvSpPr>
              <a:spLocks noChangeShapeType="1"/>
            </p:cNvSpPr>
            <p:nvPr/>
          </p:nvSpPr>
          <p:spPr bwMode="auto">
            <a:xfrm>
              <a:off x="1700" y="1344"/>
              <a:ext cx="1" cy="73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Sampling in Bayesian Networks</a:t>
            </a: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50825" y="2781300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How </a:t>
            </a:r>
            <a:r>
              <a:rPr lang="en-GB" sz="2000" dirty="0" smtClean="0">
                <a:solidFill>
                  <a:srgbClr val="000000"/>
                </a:solidFill>
              </a:rPr>
              <a:t>to </a:t>
            </a:r>
            <a:r>
              <a:rPr lang="en-GB" sz="2000" dirty="0">
                <a:solidFill>
                  <a:srgbClr val="000000"/>
                </a:solidFill>
              </a:rPr>
              <a:t>sample from </a:t>
            </a:r>
            <a:r>
              <a:rPr lang="en-GB" sz="2000" dirty="0" smtClean="0">
                <a:solidFill>
                  <a:srgbClr val="000000"/>
                </a:solidFill>
              </a:rPr>
              <a:t>P(A)?  </a:t>
            </a:r>
            <a:r>
              <a:rPr lang="en-GB" sz="2000" dirty="0">
                <a:solidFill>
                  <a:srgbClr val="000000"/>
                </a:solidFill>
              </a:rPr>
              <a:t>Draw from uniform distribution and </a:t>
            </a:r>
          </a:p>
          <a:p>
            <a:pPr marL="1143000" lvl="2" indent="-228600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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Select A = 1 if 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in (0,0.3]</a:t>
            </a:r>
          </a:p>
          <a:p>
            <a:pPr marL="1143000" lvl="2" indent="-228600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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Select A = 0 if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in (0.3, 1]</a:t>
            </a:r>
          </a:p>
          <a:p>
            <a:pPr marL="341313" indent="-341313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How </a:t>
            </a:r>
            <a:r>
              <a:rPr lang="en-GB" sz="2000" dirty="0" smtClean="0">
                <a:solidFill>
                  <a:srgbClr val="000000"/>
                </a:solidFill>
              </a:rPr>
              <a:t>to sample </a:t>
            </a:r>
            <a:r>
              <a:rPr lang="en-GB" sz="2000" dirty="0">
                <a:solidFill>
                  <a:srgbClr val="000000"/>
                </a:solidFill>
              </a:rPr>
              <a:t>from  P(B|A = 0)? Draw from uniform distribution and </a:t>
            </a:r>
          </a:p>
          <a:p>
            <a:pPr marL="1143000" lvl="2" indent="-228600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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Select B = 1 if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in (0, 0.1]</a:t>
            </a:r>
          </a:p>
          <a:p>
            <a:pPr marL="1143000" lvl="2" indent="-228600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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Select B = 0 if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in (0.1, 1]</a:t>
            </a:r>
          </a:p>
          <a:p>
            <a:pPr marL="341313" indent="-341313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How </a:t>
            </a:r>
            <a:r>
              <a:rPr lang="en-GB" sz="2000" dirty="0" smtClean="0">
                <a:solidFill>
                  <a:srgbClr val="000000"/>
                </a:solidFill>
              </a:rPr>
              <a:t>to </a:t>
            </a:r>
            <a:r>
              <a:rPr lang="en-GB" sz="2000" dirty="0">
                <a:solidFill>
                  <a:srgbClr val="000000"/>
                </a:solidFill>
              </a:rPr>
              <a:t>sample from  P(B|A = 1)? Draw from uniform distribution and </a:t>
            </a:r>
          </a:p>
          <a:p>
            <a:pPr marL="1143000" lvl="2" indent="-228600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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Select B = 1 if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in (0, 0.7]</a:t>
            </a:r>
          </a:p>
          <a:p>
            <a:pPr marL="1143000" lvl="2" indent="-228600">
              <a:lnSpc>
                <a:spcPct val="100000"/>
              </a:lnSpc>
              <a:spcBef>
                <a:spcPts val="1125"/>
              </a:spcBef>
              <a:buFont typeface="Wingdings" pitchFamily="2" charset="2"/>
              <a:buChar char="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Select B = 0 if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 in (0.7, 1]</a:t>
            </a:r>
          </a:p>
        </p:txBody>
      </p:sp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3995738" y="692150"/>
            <a:ext cx="1008062" cy="4032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4425950" y="1125538"/>
            <a:ext cx="76200" cy="431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3924300" y="1557338"/>
            <a:ext cx="1008063" cy="4032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B</a:t>
            </a:r>
          </a:p>
        </p:txBody>
      </p:sp>
      <p:grpSp>
        <p:nvGrpSpPr>
          <p:cNvPr id="38918" name="Group 6"/>
          <p:cNvGrpSpPr>
            <a:grpSpLocks/>
          </p:cNvGrpSpPr>
          <p:nvPr/>
        </p:nvGrpSpPr>
        <p:grpSpPr bwMode="auto">
          <a:xfrm>
            <a:off x="5689600" y="858838"/>
            <a:ext cx="1239854" cy="728662"/>
            <a:chOff x="3584" y="541"/>
            <a:chExt cx="519" cy="459"/>
          </a:xfrm>
        </p:grpSpPr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3584" y="771"/>
              <a:ext cx="520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0.3</a:t>
              </a: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584" y="541"/>
              <a:ext cx="520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P(A=1)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3584" y="541"/>
              <a:ext cx="52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3584" y="771"/>
              <a:ext cx="52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3584" y="1001"/>
              <a:ext cx="520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3584" y="541"/>
              <a:ext cx="1" cy="4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4104" y="541"/>
              <a:ext cx="1" cy="4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1500166" y="1412875"/>
            <a:ext cx="2205059" cy="1058863"/>
            <a:chOff x="1292" y="890"/>
            <a:chExt cx="1042" cy="667"/>
          </a:xfrm>
        </p:grpSpPr>
        <p:sp>
          <p:nvSpPr>
            <p:cNvPr id="38927" name="Rectangle 15"/>
            <p:cNvSpPr>
              <a:spLocks noChangeArrowheads="1"/>
            </p:cNvSpPr>
            <p:nvPr/>
          </p:nvSpPr>
          <p:spPr bwMode="auto">
            <a:xfrm>
              <a:off x="1748" y="1120"/>
              <a:ext cx="587" cy="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0.7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0.1</a:t>
              </a:r>
            </a:p>
          </p:txBody>
        </p:sp>
        <p:sp>
          <p:nvSpPr>
            <p:cNvPr id="38928" name="Rectangle 16"/>
            <p:cNvSpPr>
              <a:spLocks noChangeArrowheads="1"/>
            </p:cNvSpPr>
            <p:nvPr/>
          </p:nvSpPr>
          <p:spPr bwMode="auto">
            <a:xfrm>
              <a:off x="1292" y="1120"/>
              <a:ext cx="456" cy="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1</a:t>
              </a:r>
              <a:endParaRPr lang="en-GB" sz="1800" dirty="0">
                <a:solidFill>
                  <a:srgbClr val="000000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0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38929" name="Rectangle 17"/>
            <p:cNvSpPr>
              <a:spLocks noChangeArrowheads="1"/>
            </p:cNvSpPr>
            <p:nvPr/>
          </p:nvSpPr>
          <p:spPr bwMode="auto">
            <a:xfrm>
              <a:off x="1748" y="890"/>
              <a:ext cx="587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P(B=1|A</a:t>
              </a:r>
              <a:r>
                <a:rPr lang="en-GB" sz="1800" dirty="0">
                  <a:solidFill>
                    <a:srgbClr val="000000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38930" name="Rectangle 18"/>
            <p:cNvSpPr>
              <a:spLocks noChangeArrowheads="1"/>
            </p:cNvSpPr>
            <p:nvPr/>
          </p:nvSpPr>
          <p:spPr bwMode="auto">
            <a:xfrm>
              <a:off x="1292" y="890"/>
              <a:ext cx="456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38931" name="Line 19"/>
            <p:cNvSpPr>
              <a:spLocks noChangeShapeType="1"/>
            </p:cNvSpPr>
            <p:nvPr/>
          </p:nvSpPr>
          <p:spPr bwMode="auto">
            <a:xfrm>
              <a:off x="1292" y="890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>
              <a:off x="1292" y="1120"/>
              <a:ext cx="104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33" name="Line 21"/>
            <p:cNvSpPr>
              <a:spLocks noChangeShapeType="1"/>
            </p:cNvSpPr>
            <p:nvPr/>
          </p:nvSpPr>
          <p:spPr bwMode="auto">
            <a:xfrm>
              <a:off x="1292" y="1558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1292" y="890"/>
              <a:ext cx="1" cy="66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>
              <a:off x="1748" y="890"/>
              <a:ext cx="1" cy="66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>
              <a:off x="2335" y="890"/>
              <a:ext cx="1" cy="66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14282" y="2714620"/>
            <a:ext cx="8496300" cy="358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Overview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23850" y="692150"/>
            <a:ext cx="8458200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Sampling </a:t>
            </a:r>
            <a:r>
              <a:rPr lang="en-GB" dirty="0">
                <a:solidFill>
                  <a:srgbClr val="000000"/>
                </a:solidFill>
              </a:rPr>
              <a:t>algorithms: background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What is sampling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How </a:t>
            </a:r>
            <a:r>
              <a:rPr lang="en-GB" sz="2000" dirty="0">
                <a:solidFill>
                  <a:srgbClr val="000000"/>
                </a:solidFill>
              </a:rPr>
              <a:t>to do </a:t>
            </a:r>
            <a:r>
              <a:rPr lang="en-GB" sz="2000" dirty="0" smtClean="0">
                <a:solidFill>
                  <a:srgbClr val="000000"/>
                </a:solidFill>
              </a:rPr>
              <a:t>it: generating </a:t>
            </a:r>
            <a:r>
              <a:rPr lang="en-GB" sz="2000" dirty="0">
                <a:solidFill>
                  <a:srgbClr val="000000"/>
                </a:solidFill>
              </a:rPr>
              <a:t>samples from a </a:t>
            </a:r>
            <a:r>
              <a:rPr lang="en-GB" sz="2000" dirty="0" smtClean="0">
                <a:solidFill>
                  <a:srgbClr val="000000"/>
                </a:solidFill>
              </a:rPr>
              <a:t>distribution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Sampling in Bayesian networks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Forward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sampling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Why does sampling work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Two more sampling algorithms</a:t>
            </a:r>
            <a:endParaRPr lang="en-GB" dirty="0">
              <a:solidFill>
                <a:srgbClr val="000000"/>
              </a:solidFill>
              <a:cs typeface="Times New Roman" pitchFamily="18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Rejection Sampling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Likelihood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Weighting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Case </a:t>
            </a: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study from the Andes project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6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Forward Sampling</a:t>
            </a: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785794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In a BN 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we can order parents before children (topological order) and</a:t>
            </a:r>
          </a:p>
          <a:p>
            <a:pPr lvl="1">
              <a:lnSpc>
                <a:spcPct val="100000"/>
              </a:lnSpc>
              <a:spcBef>
                <a:spcPts val="5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we have </a:t>
            </a:r>
            <a:r>
              <a:rPr lang="en-GB" sz="2000" dirty="0" err="1">
                <a:solidFill>
                  <a:srgbClr val="000000"/>
                </a:solidFill>
              </a:rPr>
              <a:t>CPTs</a:t>
            </a:r>
            <a:r>
              <a:rPr lang="en-GB" sz="2000" dirty="0">
                <a:solidFill>
                  <a:srgbClr val="000000"/>
                </a:solidFill>
              </a:rPr>
              <a:t> available.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dirty="0">
                <a:solidFill>
                  <a:srgbClr val="000000"/>
                </a:solidFill>
              </a:rPr>
              <a:t>If no variables are instantiated (i.e., there is no evidence), this allows a simple algorithm: </a:t>
            </a:r>
            <a:r>
              <a:rPr lang="en-GB" i="1" dirty="0">
                <a:solidFill>
                  <a:srgbClr val="000000"/>
                </a:solidFill>
              </a:rPr>
              <a:t>forward </a:t>
            </a:r>
            <a:r>
              <a:rPr lang="en-GB" i="1" dirty="0" smtClean="0">
                <a:solidFill>
                  <a:srgbClr val="000000"/>
                </a:solidFill>
              </a:rPr>
              <a:t>sampling.</a:t>
            </a:r>
          </a:p>
          <a:p>
            <a:pPr marL="798513" lvl="1" indent="-341313">
              <a:lnSpc>
                <a:spcPct val="100000"/>
              </a:lnSpc>
              <a:spcBef>
                <a:spcPts val="500"/>
              </a:spcBef>
              <a:buFont typeface="Arial" pitchFamily="34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Just </a:t>
            </a:r>
            <a:r>
              <a:rPr lang="en-GB" sz="2000" dirty="0">
                <a:solidFill>
                  <a:srgbClr val="000000"/>
                </a:solidFill>
              </a:rPr>
              <a:t>sample variables in some fixed topological order, using the previously sampled values of the parents to select the correct distribution to sample from.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678238"/>
            <a:ext cx="8672512" cy="317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388FEA4-400A-4535-A5DD-72042496B930}" type="slidenum">
              <a:rPr lang="en-US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2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Effect with multiple non-interacting causes</a:t>
            </a:r>
          </a:p>
        </p:txBody>
      </p:sp>
      <p:sp>
        <p:nvSpPr>
          <p:cNvPr id="11277" name="Rectangle 3"/>
          <p:cNvSpPr>
            <a:spLocks noChangeArrowheads="1"/>
          </p:cNvSpPr>
          <p:nvPr/>
        </p:nvSpPr>
        <p:spPr bwMode="auto">
          <a:xfrm>
            <a:off x="250825" y="549275"/>
            <a:ext cx="85693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en-US" sz="280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1278" name="Oval 4"/>
          <p:cNvSpPr>
            <a:spLocks noChangeArrowheads="1"/>
          </p:cNvSpPr>
          <p:nvPr/>
        </p:nvSpPr>
        <p:spPr bwMode="auto">
          <a:xfrm>
            <a:off x="0" y="1003300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smtClean="0">
                <a:solidFill>
                  <a:srgbClr val="000000"/>
                </a:solidFill>
                <a:ea typeface="+mn-ea"/>
                <a:cs typeface="+mn-cs"/>
              </a:rPr>
              <a:t>Malaria</a:t>
            </a:r>
            <a:endParaRPr lang="en-US" sz="1800" baseline="-25000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1279" name="Line 5"/>
          <p:cNvSpPr>
            <a:spLocks noChangeShapeType="1"/>
          </p:cNvSpPr>
          <p:nvPr/>
        </p:nvSpPr>
        <p:spPr bwMode="auto">
          <a:xfrm>
            <a:off x="785813" y="1289050"/>
            <a:ext cx="1085850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1280" name="Oval 6"/>
          <p:cNvSpPr>
            <a:spLocks noChangeArrowheads="1"/>
          </p:cNvSpPr>
          <p:nvPr/>
        </p:nvSpPr>
        <p:spPr bwMode="auto">
          <a:xfrm>
            <a:off x="1489075" y="1974850"/>
            <a:ext cx="103822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600" smtClean="0">
                <a:solidFill>
                  <a:srgbClr val="000000"/>
                </a:solidFill>
                <a:ea typeface="+mn-ea"/>
                <a:cs typeface="+mn-cs"/>
              </a:rPr>
              <a:t>Fever</a:t>
            </a:r>
          </a:p>
        </p:txBody>
      </p:sp>
      <p:sp>
        <p:nvSpPr>
          <p:cNvPr id="11281" name="Oval 7"/>
          <p:cNvSpPr>
            <a:spLocks noChangeArrowheads="1"/>
          </p:cNvSpPr>
          <p:nvPr/>
        </p:nvSpPr>
        <p:spPr bwMode="auto">
          <a:xfrm>
            <a:off x="2952750" y="1000125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smtClean="0">
                <a:solidFill>
                  <a:srgbClr val="000000"/>
                </a:solidFill>
                <a:ea typeface="+mn-ea"/>
                <a:cs typeface="+mn-cs"/>
              </a:rPr>
              <a:t>Cold</a:t>
            </a:r>
            <a:endParaRPr lang="en-US" sz="1800" baseline="-25000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1282" name="Line 8"/>
          <p:cNvSpPr>
            <a:spLocks noChangeShapeType="1"/>
          </p:cNvSpPr>
          <p:nvPr/>
        </p:nvSpPr>
        <p:spPr bwMode="auto">
          <a:xfrm flipH="1">
            <a:off x="2232025" y="1289050"/>
            <a:ext cx="936625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1283" name="Line 9"/>
          <p:cNvSpPr>
            <a:spLocks noChangeShapeType="1"/>
          </p:cNvSpPr>
          <p:nvPr/>
        </p:nvSpPr>
        <p:spPr bwMode="auto">
          <a:xfrm>
            <a:off x="1970088" y="1289050"/>
            <a:ext cx="460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1284" name="Rectangle 10"/>
          <p:cNvSpPr>
            <a:spLocks noChangeArrowheads="1"/>
          </p:cNvSpPr>
          <p:nvPr/>
        </p:nvSpPr>
        <p:spPr bwMode="auto">
          <a:xfrm>
            <a:off x="4357688" y="785813"/>
            <a:ext cx="478631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b="1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What do we need to specify?</a:t>
            </a:r>
            <a:endParaRPr lang="en-US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AutoNum type="arabicPeriod"/>
            </a:pPr>
            <a:endParaRPr lang="en-US" sz="200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1285" name="Oval 11"/>
          <p:cNvSpPr>
            <a:spLocks noChangeArrowheads="1"/>
          </p:cNvSpPr>
          <p:nvPr/>
        </p:nvSpPr>
        <p:spPr bwMode="auto">
          <a:xfrm>
            <a:off x="1428750" y="1003300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smtClean="0">
                <a:solidFill>
                  <a:srgbClr val="000000"/>
                </a:solidFill>
                <a:ea typeface="+mn-ea"/>
                <a:cs typeface="+mn-cs"/>
              </a:rPr>
              <a:t>Flu</a:t>
            </a:r>
            <a:endParaRPr lang="en-US" sz="1800" baseline="-25000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graphicFrame>
        <p:nvGraphicFramePr>
          <p:cNvPr id="17" name="Group 109"/>
          <p:cNvGraphicFramePr>
            <a:graphicFrameLocks noGrp="1"/>
          </p:cNvGraphicFramePr>
          <p:nvPr/>
        </p:nvGraphicFramePr>
        <p:xfrm>
          <a:off x="3143250" y="1571625"/>
          <a:ext cx="5786478" cy="3730776"/>
        </p:xfrm>
        <a:graphic>
          <a:graphicData uri="http://schemas.openxmlformats.org/drawingml/2006/table">
            <a:tbl>
              <a:tblPr/>
              <a:tblGrid>
                <a:gridCol w="928694"/>
                <a:gridCol w="857257"/>
                <a:gridCol w="928694"/>
                <a:gridCol w="1643074"/>
                <a:gridCol w="1428759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4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Rectangle 10"/>
          <p:cNvSpPr>
            <a:spLocks noChangeArrowheads="1"/>
          </p:cNvSpPr>
          <p:nvPr/>
        </p:nvSpPr>
        <p:spPr bwMode="auto">
          <a:xfrm>
            <a:off x="0" y="2714625"/>
            <a:ext cx="3071813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b="1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What do you think data/experts could easily tell you?</a:t>
            </a:r>
            <a:endParaRPr lang="en-US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AutoNum type="arabicPeriod"/>
            </a:pPr>
            <a:endParaRPr lang="en-US" sz="200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285750" y="5429250"/>
            <a:ext cx="84296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b="1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More difficult to get info to assess more complex conditioning….</a:t>
            </a:r>
            <a:endParaRPr lang="en-US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AutoNum type="arabicPeriod"/>
            </a:pPr>
            <a:endParaRPr lang="en-US" sz="2000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230539" y="5815004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7262789" y="3438516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004858" y="2574916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254727" y="1350954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Example</a:t>
            </a:r>
          </a:p>
        </p:txBody>
      </p:sp>
      <p:grpSp>
        <p:nvGrpSpPr>
          <p:cNvPr id="41990" name="Group 6"/>
          <p:cNvGrpSpPr>
            <a:grpSpLocks/>
          </p:cNvGrpSpPr>
          <p:nvPr/>
        </p:nvGrpSpPr>
        <p:grpSpPr bwMode="auto">
          <a:xfrm>
            <a:off x="285720" y="2214554"/>
            <a:ext cx="2714644" cy="1173162"/>
            <a:chOff x="340" y="1389"/>
            <a:chExt cx="1044" cy="739"/>
          </a:xfrm>
        </p:grpSpPr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796" y="1619"/>
              <a:ext cx="587" cy="5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0.1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0.5</a:t>
              </a:r>
            </a:p>
          </p:txBody>
        </p:sp>
        <p:sp>
          <p:nvSpPr>
            <p:cNvPr id="41992" name="Rectangle 8"/>
            <p:cNvSpPr>
              <a:spLocks noChangeArrowheads="1"/>
            </p:cNvSpPr>
            <p:nvPr/>
          </p:nvSpPr>
          <p:spPr bwMode="auto">
            <a:xfrm>
              <a:off x="340" y="1619"/>
              <a:ext cx="456" cy="50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T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41993" name="Rectangle 9"/>
            <p:cNvSpPr>
              <a:spLocks noChangeArrowheads="1"/>
            </p:cNvSpPr>
            <p:nvPr/>
          </p:nvSpPr>
          <p:spPr bwMode="auto">
            <a:xfrm>
              <a:off x="581" y="1389"/>
              <a:ext cx="723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chemeClr val="tx1"/>
                  </a:solidFill>
                </a:rPr>
                <a:t>P(S=T</a:t>
              </a:r>
              <a:r>
                <a:rPr lang="en-GB" sz="1800" dirty="0" smtClean="0">
                  <a:solidFill>
                    <a:srgbClr val="CC0099"/>
                  </a:solidFill>
                </a:rPr>
                <a:t> </a:t>
              </a:r>
              <a:r>
                <a:rPr lang="en-GB" sz="1800" dirty="0" smtClean="0">
                  <a:solidFill>
                    <a:schemeClr val="tx1"/>
                  </a:solidFill>
                </a:rPr>
                <a:t>|C</a:t>
              </a:r>
              <a:r>
                <a:rPr lang="en-GB" sz="1800" dirty="0">
                  <a:solidFill>
                    <a:schemeClr val="tx1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41994" name="Rectangle 10"/>
            <p:cNvSpPr>
              <a:spLocks noChangeArrowheads="1"/>
            </p:cNvSpPr>
            <p:nvPr/>
          </p:nvSpPr>
          <p:spPr bwMode="auto">
            <a:xfrm>
              <a:off x="340" y="1389"/>
              <a:ext cx="456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>
              <a:off x="340" y="1389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996" name="Line 12"/>
            <p:cNvSpPr>
              <a:spLocks noChangeShapeType="1"/>
            </p:cNvSpPr>
            <p:nvPr/>
          </p:nvSpPr>
          <p:spPr bwMode="auto">
            <a:xfrm>
              <a:off x="340" y="1619"/>
              <a:ext cx="104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>
              <a:off x="340" y="2127"/>
              <a:ext cx="1043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340" y="1389"/>
              <a:ext cx="1" cy="73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>
              <a:off x="556" y="1389"/>
              <a:ext cx="1" cy="738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00" name="Line 16"/>
            <p:cNvSpPr>
              <a:spLocks noChangeShapeType="1"/>
            </p:cNvSpPr>
            <p:nvPr/>
          </p:nvSpPr>
          <p:spPr bwMode="auto">
            <a:xfrm>
              <a:off x="1383" y="1389"/>
              <a:ext cx="1" cy="73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2001" name="Oval 17"/>
          <p:cNvSpPr>
            <a:spLocks noChangeArrowheads="1"/>
          </p:cNvSpPr>
          <p:nvPr/>
        </p:nvSpPr>
        <p:spPr bwMode="auto">
          <a:xfrm>
            <a:off x="4598964" y="917566"/>
            <a:ext cx="1152525" cy="5048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Cloudy</a:t>
            </a:r>
          </a:p>
        </p:txBody>
      </p:sp>
      <p:sp>
        <p:nvSpPr>
          <p:cNvPr id="42002" name="Oval 18"/>
          <p:cNvSpPr>
            <a:spLocks noChangeArrowheads="1"/>
          </p:cNvSpPr>
          <p:nvPr/>
        </p:nvSpPr>
        <p:spPr bwMode="auto">
          <a:xfrm>
            <a:off x="3071801" y="2359016"/>
            <a:ext cx="1454137" cy="5762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Sprinkler</a:t>
            </a:r>
          </a:p>
        </p:txBody>
      </p:sp>
      <p:cxnSp>
        <p:nvCxnSpPr>
          <p:cNvPr id="42003" name="AutoShape 19"/>
          <p:cNvCxnSpPr>
            <a:cxnSpLocks noChangeShapeType="1"/>
            <a:stCxn id="42001" idx="3"/>
            <a:endCxn id="42002" idx="0"/>
          </p:cNvCxnSpPr>
          <p:nvPr/>
        </p:nvCxnSpPr>
        <p:spPr bwMode="auto">
          <a:xfrm rot="5400000">
            <a:off x="3778032" y="1369300"/>
            <a:ext cx="1010555" cy="96887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42004" name="Group 20"/>
          <p:cNvGrpSpPr>
            <a:grpSpLocks/>
          </p:cNvGrpSpPr>
          <p:nvPr/>
        </p:nvGrpSpPr>
        <p:grpSpPr bwMode="auto">
          <a:xfrm>
            <a:off x="6254727" y="990591"/>
            <a:ext cx="1674859" cy="728663"/>
            <a:chOff x="3515" y="618"/>
            <a:chExt cx="598" cy="459"/>
          </a:xfrm>
        </p:grpSpPr>
        <p:sp>
          <p:nvSpPr>
            <p:cNvPr id="42005" name="Rectangle 21"/>
            <p:cNvSpPr>
              <a:spLocks noChangeArrowheads="1"/>
            </p:cNvSpPr>
            <p:nvPr/>
          </p:nvSpPr>
          <p:spPr bwMode="auto">
            <a:xfrm>
              <a:off x="3515" y="848"/>
              <a:ext cx="599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0.5</a:t>
              </a:r>
            </a:p>
          </p:txBody>
        </p:sp>
        <p:sp>
          <p:nvSpPr>
            <p:cNvPr id="42006" name="Rectangle 22"/>
            <p:cNvSpPr>
              <a:spLocks noChangeArrowheads="1"/>
            </p:cNvSpPr>
            <p:nvPr/>
          </p:nvSpPr>
          <p:spPr bwMode="auto">
            <a:xfrm>
              <a:off x="3515" y="618"/>
              <a:ext cx="599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P(C</a:t>
              </a:r>
              <a:r>
                <a:rPr lang="en-GB" sz="1800" dirty="0" smtClean="0">
                  <a:solidFill>
                    <a:schemeClr val="tx1"/>
                  </a:solidFill>
                </a:rPr>
                <a:t>=T</a:t>
              </a:r>
              <a:r>
                <a:rPr lang="en-GB" sz="1800" dirty="0" smtClean="0">
                  <a:solidFill>
                    <a:srgbClr val="000000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>
              <a:off x="3515" y="618"/>
              <a:ext cx="599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08" name="Line 24"/>
            <p:cNvSpPr>
              <a:spLocks noChangeShapeType="1"/>
            </p:cNvSpPr>
            <p:nvPr/>
          </p:nvSpPr>
          <p:spPr bwMode="auto">
            <a:xfrm>
              <a:off x="3515" y="848"/>
              <a:ext cx="599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09" name="Line 25"/>
            <p:cNvSpPr>
              <a:spLocks noChangeShapeType="1"/>
            </p:cNvSpPr>
            <p:nvPr/>
          </p:nvSpPr>
          <p:spPr bwMode="auto">
            <a:xfrm>
              <a:off x="3515" y="1078"/>
              <a:ext cx="599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3515" y="618"/>
              <a:ext cx="1" cy="4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11" name="Line 27"/>
            <p:cNvSpPr>
              <a:spLocks noChangeShapeType="1"/>
            </p:cNvSpPr>
            <p:nvPr/>
          </p:nvSpPr>
          <p:spPr bwMode="auto">
            <a:xfrm>
              <a:off x="4114" y="618"/>
              <a:ext cx="1" cy="4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2012" name="Oval 28"/>
          <p:cNvSpPr>
            <a:spLocks noChangeArrowheads="1"/>
          </p:cNvSpPr>
          <p:nvPr/>
        </p:nvSpPr>
        <p:spPr bwMode="auto">
          <a:xfrm>
            <a:off x="5751489" y="2285991"/>
            <a:ext cx="1511300" cy="5762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Rain</a:t>
            </a:r>
          </a:p>
        </p:txBody>
      </p:sp>
      <p:cxnSp>
        <p:nvCxnSpPr>
          <p:cNvPr id="42013" name="AutoShape 29"/>
          <p:cNvCxnSpPr>
            <a:cxnSpLocks noChangeShapeType="1"/>
            <a:stCxn id="42001" idx="5"/>
            <a:endCxn id="42012" idx="0"/>
          </p:cNvCxnSpPr>
          <p:nvPr/>
        </p:nvCxnSpPr>
        <p:spPr bwMode="auto">
          <a:xfrm>
            <a:off x="5583214" y="1347779"/>
            <a:ext cx="923925" cy="93821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2014" name="Oval 30"/>
          <p:cNvSpPr>
            <a:spLocks noChangeArrowheads="1"/>
          </p:cNvSpPr>
          <p:nvPr/>
        </p:nvSpPr>
        <p:spPr bwMode="auto">
          <a:xfrm>
            <a:off x="4238602" y="3870316"/>
            <a:ext cx="1657350" cy="5762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Wet Grass</a:t>
            </a:r>
          </a:p>
        </p:txBody>
      </p:sp>
      <p:cxnSp>
        <p:nvCxnSpPr>
          <p:cNvPr id="42015" name="AutoShape 31"/>
          <p:cNvCxnSpPr>
            <a:cxnSpLocks noChangeShapeType="1"/>
            <a:stCxn id="42002" idx="4"/>
            <a:endCxn id="42014" idx="1"/>
          </p:cNvCxnSpPr>
          <p:nvPr/>
        </p:nvCxnSpPr>
        <p:spPr bwMode="auto">
          <a:xfrm rot="16200000" flipH="1">
            <a:off x="3630378" y="3103770"/>
            <a:ext cx="1019429" cy="68244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2016" name="AutoShape 32"/>
          <p:cNvCxnSpPr>
            <a:cxnSpLocks noChangeShapeType="1"/>
            <a:stCxn id="42012" idx="4"/>
            <a:endCxn id="42014" idx="7"/>
          </p:cNvCxnSpPr>
          <p:nvPr/>
        </p:nvCxnSpPr>
        <p:spPr bwMode="auto">
          <a:xfrm flipH="1">
            <a:off x="5653064" y="2860666"/>
            <a:ext cx="852488" cy="10922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42017" name="Group 33"/>
          <p:cNvGrpSpPr>
            <a:grpSpLocks/>
          </p:cNvGrpSpPr>
          <p:nvPr/>
        </p:nvGrpSpPr>
        <p:grpSpPr bwMode="auto">
          <a:xfrm>
            <a:off x="6975452" y="2933691"/>
            <a:ext cx="1811390" cy="1198563"/>
            <a:chOff x="3969" y="1842"/>
            <a:chExt cx="906" cy="755"/>
          </a:xfrm>
        </p:grpSpPr>
        <p:sp>
          <p:nvSpPr>
            <p:cNvPr id="42018" name="Rectangle 34"/>
            <p:cNvSpPr>
              <a:spLocks noChangeArrowheads="1"/>
            </p:cNvSpPr>
            <p:nvPr/>
          </p:nvSpPr>
          <p:spPr bwMode="auto">
            <a:xfrm>
              <a:off x="3969" y="2160"/>
              <a:ext cx="226" cy="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T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42019" name="Rectangle 35"/>
            <p:cNvSpPr>
              <a:spLocks noChangeArrowheads="1"/>
            </p:cNvSpPr>
            <p:nvPr/>
          </p:nvSpPr>
          <p:spPr bwMode="auto">
            <a:xfrm>
              <a:off x="3969" y="1842"/>
              <a:ext cx="226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42020" name="Rectangle 36"/>
            <p:cNvSpPr>
              <a:spLocks noChangeArrowheads="1"/>
            </p:cNvSpPr>
            <p:nvPr/>
          </p:nvSpPr>
          <p:spPr bwMode="auto">
            <a:xfrm>
              <a:off x="4195" y="2160"/>
              <a:ext cx="681" cy="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0.8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0.2</a:t>
              </a:r>
            </a:p>
          </p:txBody>
        </p:sp>
        <p:sp>
          <p:nvSpPr>
            <p:cNvPr id="42021" name="Rectangle 37"/>
            <p:cNvSpPr>
              <a:spLocks noChangeArrowheads="1"/>
            </p:cNvSpPr>
            <p:nvPr/>
          </p:nvSpPr>
          <p:spPr bwMode="auto">
            <a:xfrm>
              <a:off x="4195" y="1842"/>
              <a:ext cx="681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P(R</a:t>
              </a:r>
              <a:r>
                <a:rPr lang="en-GB" sz="1800" dirty="0" smtClean="0">
                  <a:solidFill>
                    <a:schemeClr val="tx1"/>
                  </a:solidFill>
                </a:rPr>
                <a:t>=T</a:t>
              </a:r>
              <a:r>
                <a:rPr lang="en-GB" sz="1800" dirty="0" smtClean="0">
                  <a:solidFill>
                    <a:srgbClr val="000000"/>
                  </a:solidFill>
                </a:rPr>
                <a:t>|C</a:t>
              </a:r>
              <a:r>
                <a:rPr lang="en-GB" sz="1800" dirty="0">
                  <a:solidFill>
                    <a:srgbClr val="000000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42022" name="Line 38"/>
            <p:cNvSpPr>
              <a:spLocks noChangeShapeType="1"/>
            </p:cNvSpPr>
            <p:nvPr/>
          </p:nvSpPr>
          <p:spPr bwMode="auto">
            <a:xfrm>
              <a:off x="3969" y="1842"/>
              <a:ext cx="90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23" name="Line 39"/>
            <p:cNvSpPr>
              <a:spLocks noChangeShapeType="1"/>
            </p:cNvSpPr>
            <p:nvPr/>
          </p:nvSpPr>
          <p:spPr bwMode="auto">
            <a:xfrm>
              <a:off x="3969" y="2160"/>
              <a:ext cx="90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24" name="Line 40"/>
            <p:cNvSpPr>
              <a:spLocks noChangeShapeType="1"/>
            </p:cNvSpPr>
            <p:nvPr/>
          </p:nvSpPr>
          <p:spPr bwMode="auto">
            <a:xfrm>
              <a:off x="3969" y="2598"/>
              <a:ext cx="90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25" name="Line 41"/>
            <p:cNvSpPr>
              <a:spLocks noChangeShapeType="1"/>
            </p:cNvSpPr>
            <p:nvPr/>
          </p:nvSpPr>
          <p:spPr bwMode="auto">
            <a:xfrm>
              <a:off x="3969" y="1842"/>
              <a:ext cx="1" cy="75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26" name="Line 42"/>
            <p:cNvSpPr>
              <a:spLocks noChangeShapeType="1"/>
            </p:cNvSpPr>
            <p:nvPr/>
          </p:nvSpPr>
          <p:spPr bwMode="auto">
            <a:xfrm>
              <a:off x="4876" y="1842"/>
              <a:ext cx="1" cy="75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27" name="Line 43"/>
            <p:cNvSpPr>
              <a:spLocks noChangeShapeType="1"/>
            </p:cNvSpPr>
            <p:nvPr/>
          </p:nvSpPr>
          <p:spPr bwMode="auto">
            <a:xfrm>
              <a:off x="4195" y="1842"/>
              <a:ext cx="1" cy="75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2028" name="Group 44"/>
          <p:cNvGrpSpPr>
            <a:grpSpLocks/>
          </p:cNvGrpSpPr>
          <p:nvPr/>
        </p:nvGrpSpPr>
        <p:grpSpPr bwMode="auto">
          <a:xfrm>
            <a:off x="1717652" y="4571991"/>
            <a:ext cx="3997356" cy="2011363"/>
            <a:chOff x="657" y="2874"/>
            <a:chExt cx="2088" cy="1267"/>
          </a:xfrm>
        </p:grpSpPr>
        <p:sp>
          <p:nvSpPr>
            <p:cNvPr id="42029" name="Rectangle 45"/>
            <p:cNvSpPr>
              <a:spLocks noChangeArrowheads="1"/>
            </p:cNvSpPr>
            <p:nvPr/>
          </p:nvSpPr>
          <p:spPr bwMode="auto">
            <a:xfrm>
              <a:off x="1600" y="3891"/>
              <a:ext cx="114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0.1</a:t>
              </a:r>
            </a:p>
          </p:txBody>
        </p:sp>
        <p:sp>
          <p:nvSpPr>
            <p:cNvPr id="42030" name="Rectangle 46"/>
            <p:cNvSpPr>
              <a:spLocks noChangeArrowheads="1"/>
            </p:cNvSpPr>
            <p:nvPr/>
          </p:nvSpPr>
          <p:spPr bwMode="auto">
            <a:xfrm>
              <a:off x="1062" y="3891"/>
              <a:ext cx="5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42031" name="Rectangle 47"/>
            <p:cNvSpPr>
              <a:spLocks noChangeArrowheads="1"/>
            </p:cNvSpPr>
            <p:nvPr/>
          </p:nvSpPr>
          <p:spPr bwMode="auto">
            <a:xfrm>
              <a:off x="657" y="3891"/>
              <a:ext cx="40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42032" name="Rectangle 48"/>
            <p:cNvSpPr>
              <a:spLocks noChangeArrowheads="1"/>
            </p:cNvSpPr>
            <p:nvPr/>
          </p:nvSpPr>
          <p:spPr bwMode="auto">
            <a:xfrm>
              <a:off x="1600" y="3642"/>
              <a:ext cx="114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</a:t>
              </a:r>
            </a:p>
          </p:txBody>
        </p:sp>
        <p:sp>
          <p:nvSpPr>
            <p:cNvPr id="42033" name="Rectangle 49"/>
            <p:cNvSpPr>
              <a:spLocks noChangeArrowheads="1"/>
            </p:cNvSpPr>
            <p:nvPr/>
          </p:nvSpPr>
          <p:spPr bwMode="auto">
            <a:xfrm>
              <a:off x="1062" y="3642"/>
              <a:ext cx="5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42034" name="Rectangle 50"/>
            <p:cNvSpPr>
              <a:spLocks noChangeArrowheads="1"/>
            </p:cNvSpPr>
            <p:nvPr/>
          </p:nvSpPr>
          <p:spPr bwMode="auto">
            <a:xfrm>
              <a:off x="657" y="3642"/>
              <a:ext cx="40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42035" name="Rectangle 51"/>
            <p:cNvSpPr>
              <a:spLocks noChangeArrowheads="1"/>
            </p:cNvSpPr>
            <p:nvPr/>
          </p:nvSpPr>
          <p:spPr bwMode="auto">
            <a:xfrm>
              <a:off x="1600" y="3390"/>
              <a:ext cx="1144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</a:t>
              </a:r>
            </a:p>
          </p:txBody>
        </p:sp>
        <p:sp>
          <p:nvSpPr>
            <p:cNvPr id="42036" name="Rectangle 52"/>
            <p:cNvSpPr>
              <a:spLocks noChangeArrowheads="1"/>
            </p:cNvSpPr>
            <p:nvPr/>
          </p:nvSpPr>
          <p:spPr bwMode="auto">
            <a:xfrm>
              <a:off x="1062" y="3390"/>
              <a:ext cx="5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42037" name="Rectangle 53"/>
            <p:cNvSpPr>
              <a:spLocks noChangeArrowheads="1"/>
            </p:cNvSpPr>
            <p:nvPr/>
          </p:nvSpPr>
          <p:spPr bwMode="auto">
            <a:xfrm>
              <a:off x="657" y="3390"/>
              <a:ext cx="40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42038" name="Rectangle 54"/>
            <p:cNvSpPr>
              <a:spLocks noChangeArrowheads="1"/>
            </p:cNvSpPr>
            <p:nvPr/>
          </p:nvSpPr>
          <p:spPr bwMode="auto">
            <a:xfrm>
              <a:off x="1600" y="3138"/>
              <a:ext cx="1144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0.99</a:t>
              </a:r>
            </a:p>
          </p:txBody>
        </p:sp>
        <p:sp>
          <p:nvSpPr>
            <p:cNvPr id="42039" name="Rectangle 55"/>
            <p:cNvSpPr>
              <a:spLocks noChangeArrowheads="1"/>
            </p:cNvSpPr>
            <p:nvPr/>
          </p:nvSpPr>
          <p:spPr bwMode="auto">
            <a:xfrm>
              <a:off x="1062" y="3138"/>
              <a:ext cx="5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42040" name="Rectangle 56"/>
            <p:cNvSpPr>
              <a:spLocks noChangeArrowheads="1"/>
            </p:cNvSpPr>
            <p:nvPr/>
          </p:nvSpPr>
          <p:spPr bwMode="auto">
            <a:xfrm>
              <a:off x="657" y="3138"/>
              <a:ext cx="40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42041" name="Rectangle 57"/>
            <p:cNvSpPr>
              <a:spLocks noChangeArrowheads="1"/>
            </p:cNvSpPr>
            <p:nvPr/>
          </p:nvSpPr>
          <p:spPr bwMode="auto">
            <a:xfrm>
              <a:off x="1420" y="2886"/>
              <a:ext cx="1324" cy="2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</a:rPr>
                <a:t>P(W</a:t>
              </a:r>
              <a:r>
                <a:rPr lang="en-GB" sz="2000" dirty="0" smtClean="0">
                  <a:solidFill>
                    <a:schemeClr val="tx1"/>
                  </a:solidFill>
                </a:rPr>
                <a:t>=T</a:t>
              </a:r>
              <a:r>
                <a:rPr lang="en-GB" sz="2000" dirty="0" smtClean="0">
                  <a:solidFill>
                    <a:srgbClr val="000000"/>
                  </a:solidFill>
                </a:rPr>
                <a:t>|S,R</a:t>
              </a:r>
              <a:r>
                <a:rPr lang="en-GB" sz="2000" dirty="0">
                  <a:solidFill>
                    <a:srgbClr val="000000"/>
                  </a:solidFill>
                </a:rPr>
                <a:t>)</a:t>
              </a:r>
              <a:r>
                <a:rPr lang="ar-SA" sz="20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  <p:sp>
          <p:nvSpPr>
            <p:cNvPr id="42042" name="Rectangle 58"/>
            <p:cNvSpPr>
              <a:spLocks noChangeArrowheads="1"/>
            </p:cNvSpPr>
            <p:nvPr/>
          </p:nvSpPr>
          <p:spPr bwMode="auto">
            <a:xfrm>
              <a:off x="1062" y="2886"/>
              <a:ext cx="5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42043" name="Rectangle 59"/>
            <p:cNvSpPr>
              <a:spLocks noChangeArrowheads="1"/>
            </p:cNvSpPr>
            <p:nvPr/>
          </p:nvSpPr>
          <p:spPr bwMode="auto">
            <a:xfrm>
              <a:off x="657" y="2886"/>
              <a:ext cx="40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42044" name="Line 60"/>
            <p:cNvSpPr>
              <a:spLocks noChangeShapeType="1"/>
            </p:cNvSpPr>
            <p:nvPr/>
          </p:nvSpPr>
          <p:spPr bwMode="auto">
            <a:xfrm>
              <a:off x="657" y="2886"/>
              <a:ext cx="208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45" name="Line 61"/>
            <p:cNvSpPr>
              <a:spLocks noChangeShapeType="1"/>
            </p:cNvSpPr>
            <p:nvPr/>
          </p:nvSpPr>
          <p:spPr bwMode="auto">
            <a:xfrm>
              <a:off x="657" y="3138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46" name="Line 62"/>
            <p:cNvSpPr>
              <a:spLocks noChangeShapeType="1"/>
            </p:cNvSpPr>
            <p:nvPr/>
          </p:nvSpPr>
          <p:spPr bwMode="auto">
            <a:xfrm>
              <a:off x="657" y="3390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47" name="Line 63"/>
            <p:cNvSpPr>
              <a:spLocks noChangeShapeType="1"/>
            </p:cNvSpPr>
            <p:nvPr/>
          </p:nvSpPr>
          <p:spPr bwMode="auto">
            <a:xfrm>
              <a:off x="657" y="3642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48" name="Line 64"/>
            <p:cNvSpPr>
              <a:spLocks noChangeShapeType="1"/>
            </p:cNvSpPr>
            <p:nvPr/>
          </p:nvSpPr>
          <p:spPr bwMode="auto">
            <a:xfrm>
              <a:off x="657" y="4140"/>
              <a:ext cx="208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49" name="Line 65"/>
            <p:cNvSpPr>
              <a:spLocks noChangeShapeType="1"/>
            </p:cNvSpPr>
            <p:nvPr/>
          </p:nvSpPr>
          <p:spPr bwMode="auto">
            <a:xfrm>
              <a:off x="657" y="2886"/>
              <a:ext cx="1" cy="12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50" name="Line 66"/>
            <p:cNvSpPr>
              <a:spLocks noChangeShapeType="1"/>
            </p:cNvSpPr>
            <p:nvPr/>
          </p:nvSpPr>
          <p:spPr bwMode="auto">
            <a:xfrm>
              <a:off x="970" y="2874"/>
              <a:ext cx="1" cy="125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51" name="Line 67"/>
            <p:cNvSpPr>
              <a:spLocks noChangeShapeType="1"/>
            </p:cNvSpPr>
            <p:nvPr/>
          </p:nvSpPr>
          <p:spPr bwMode="auto">
            <a:xfrm>
              <a:off x="1330" y="2874"/>
              <a:ext cx="1" cy="125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52" name="Line 68"/>
            <p:cNvSpPr>
              <a:spLocks noChangeShapeType="1"/>
            </p:cNvSpPr>
            <p:nvPr/>
          </p:nvSpPr>
          <p:spPr bwMode="auto">
            <a:xfrm>
              <a:off x="2744" y="2886"/>
              <a:ext cx="1" cy="12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2053" name="Line 69"/>
            <p:cNvSpPr>
              <a:spLocks noChangeShapeType="1"/>
            </p:cNvSpPr>
            <p:nvPr/>
          </p:nvSpPr>
          <p:spPr bwMode="auto">
            <a:xfrm>
              <a:off x="657" y="3891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2054" name="Text Box 70"/>
          <p:cNvSpPr txBox="1">
            <a:spLocks noChangeArrowheads="1"/>
          </p:cNvSpPr>
          <p:nvPr/>
        </p:nvSpPr>
        <p:spPr bwMode="auto">
          <a:xfrm>
            <a:off x="2365352" y="701666"/>
            <a:ext cx="1612900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Random =&gt; 0.4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Sample=&gt;</a:t>
            </a:r>
          </a:p>
        </p:txBody>
      </p:sp>
      <p:sp>
        <p:nvSpPr>
          <p:cNvPr id="42055" name="Text Box 71"/>
          <p:cNvSpPr txBox="1">
            <a:spLocks noChangeArrowheads="1"/>
          </p:cNvSpPr>
          <p:nvPr/>
        </p:nvSpPr>
        <p:spPr bwMode="auto">
          <a:xfrm>
            <a:off x="854052" y="3509954"/>
            <a:ext cx="252095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Random =&gt; 0.8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Sample=&gt;</a:t>
            </a:r>
          </a:p>
        </p:txBody>
      </p:sp>
      <p:sp>
        <p:nvSpPr>
          <p:cNvPr id="42056" name="Text Box 72"/>
          <p:cNvSpPr txBox="1">
            <a:spLocks noChangeArrowheads="1"/>
          </p:cNvSpPr>
          <p:nvPr/>
        </p:nvSpPr>
        <p:spPr bwMode="auto">
          <a:xfrm>
            <a:off x="6830989" y="4375141"/>
            <a:ext cx="252095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Random =&gt; 0.4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>
                <a:solidFill>
                  <a:srgbClr val="000000"/>
                </a:solidFill>
              </a:rPr>
              <a:t>Sample=&gt;</a:t>
            </a:r>
            <a:endParaRPr lang="en-GB" sz="18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2057" name="Text Box 73"/>
          <p:cNvSpPr txBox="1">
            <a:spLocks noChangeArrowheads="1"/>
          </p:cNvSpPr>
          <p:nvPr/>
        </p:nvSpPr>
        <p:spPr bwMode="auto">
          <a:xfrm>
            <a:off x="5715008" y="5786454"/>
            <a:ext cx="252095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Random =&gt; 0.7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Sample=&gt;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0" dur="2000" fill="hold" masterRel="sameClick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21" dur="20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" dur="20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9" dur="500" fill="hold" masterRel="sameClick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20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58" dur="500" fill="hold" masterRel="sameClick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59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3" dur="20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77" dur="500" fill="hold" masterRel="sameClick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78" dur="500" fill="hold"/>
                                        <p:tgtEl>
                                          <p:spTgt spid="420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 animBg="1"/>
      <p:bldP spid="41986" grpId="0" animBg="1"/>
      <p:bldP spid="41987" grpId="0" animBg="1"/>
      <p:bldP spid="4198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2941615" y="5724533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7363980" y="3415145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868506" y="2402030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6768949" y="1351409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Example</a:t>
            </a:r>
          </a:p>
        </p:txBody>
      </p:sp>
      <p:sp>
        <p:nvSpPr>
          <p:cNvPr id="172050" name="Oval 18"/>
          <p:cNvSpPr>
            <a:spLocks noChangeArrowheads="1"/>
          </p:cNvSpPr>
          <p:nvPr/>
        </p:nvSpPr>
        <p:spPr bwMode="auto">
          <a:xfrm>
            <a:off x="4572000" y="928670"/>
            <a:ext cx="1152525" cy="5048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Cloudy</a:t>
            </a:r>
          </a:p>
        </p:txBody>
      </p:sp>
      <p:sp>
        <p:nvSpPr>
          <p:cNvPr id="172051" name="Oval 19"/>
          <p:cNvSpPr>
            <a:spLocks noChangeArrowheads="1"/>
          </p:cNvSpPr>
          <p:nvPr/>
        </p:nvSpPr>
        <p:spPr bwMode="auto">
          <a:xfrm>
            <a:off x="3214678" y="2285992"/>
            <a:ext cx="1511300" cy="5762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Sprinkler</a:t>
            </a:r>
          </a:p>
        </p:txBody>
      </p:sp>
      <p:cxnSp>
        <p:nvCxnSpPr>
          <p:cNvPr id="172052" name="AutoShape 20"/>
          <p:cNvCxnSpPr>
            <a:cxnSpLocks noChangeShapeType="1"/>
            <a:stCxn id="172050" idx="3"/>
            <a:endCxn id="172051" idx="0"/>
          </p:cNvCxnSpPr>
          <p:nvPr/>
        </p:nvCxnSpPr>
        <p:spPr bwMode="auto">
          <a:xfrm rot="5400000">
            <a:off x="3892343" y="1437551"/>
            <a:ext cx="926427" cy="77045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172053" name="Group 21"/>
          <p:cNvGrpSpPr>
            <a:grpSpLocks/>
          </p:cNvGrpSpPr>
          <p:nvPr/>
        </p:nvGrpSpPr>
        <p:grpSpPr bwMode="auto">
          <a:xfrm>
            <a:off x="6715140" y="981075"/>
            <a:ext cx="1571636" cy="728663"/>
            <a:chOff x="3515" y="618"/>
            <a:chExt cx="598" cy="459"/>
          </a:xfrm>
        </p:grpSpPr>
        <p:sp>
          <p:nvSpPr>
            <p:cNvPr id="172054" name="Rectangle 22"/>
            <p:cNvSpPr>
              <a:spLocks noChangeArrowheads="1"/>
            </p:cNvSpPr>
            <p:nvPr/>
          </p:nvSpPr>
          <p:spPr bwMode="auto">
            <a:xfrm>
              <a:off x="3515" y="848"/>
              <a:ext cx="599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0.5</a:t>
              </a:r>
            </a:p>
          </p:txBody>
        </p:sp>
        <p:sp>
          <p:nvSpPr>
            <p:cNvPr id="172055" name="Rectangle 23"/>
            <p:cNvSpPr>
              <a:spLocks noChangeArrowheads="1"/>
            </p:cNvSpPr>
            <p:nvPr/>
          </p:nvSpPr>
          <p:spPr bwMode="auto">
            <a:xfrm>
              <a:off x="3515" y="618"/>
              <a:ext cx="599" cy="23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P(C=T)</a:t>
              </a:r>
              <a:r>
                <a:rPr lang="ar-SA" sz="1800" dirty="0" smtClean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172056" name="Line 24"/>
            <p:cNvSpPr>
              <a:spLocks noChangeShapeType="1"/>
            </p:cNvSpPr>
            <p:nvPr/>
          </p:nvSpPr>
          <p:spPr bwMode="auto">
            <a:xfrm>
              <a:off x="3515" y="618"/>
              <a:ext cx="599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57" name="Line 25"/>
            <p:cNvSpPr>
              <a:spLocks noChangeShapeType="1"/>
            </p:cNvSpPr>
            <p:nvPr/>
          </p:nvSpPr>
          <p:spPr bwMode="auto">
            <a:xfrm>
              <a:off x="3515" y="848"/>
              <a:ext cx="599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58" name="Line 26"/>
            <p:cNvSpPr>
              <a:spLocks noChangeShapeType="1"/>
            </p:cNvSpPr>
            <p:nvPr/>
          </p:nvSpPr>
          <p:spPr bwMode="auto">
            <a:xfrm>
              <a:off x="3515" y="1078"/>
              <a:ext cx="599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59" name="Line 27"/>
            <p:cNvSpPr>
              <a:spLocks noChangeShapeType="1"/>
            </p:cNvSpPr>
            <p:nvPr/>
          </p:nvSpPr>
          <p:spPr bwMode="auto">
            <a:xfrm>
              <a:off x="3515" y="618"/>
              <a:ext cx="1" cy="4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60" name="Line 28"/>
            <p:cNvSpPr>
              <a:spLocks noChangeShapeType="1"/>
            </p:cNvSpPr>
            <p:nvPr/>
          </p:nvSpPr>
          <p:spPr bwMode="auto">
            <a:xfrm>
              <a:off x="4114" y="618"/>
              <a:ext cx="1" cy="46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2061" name="Oval 29"/>
          <p:cNvSpPr>
            <a:spLocks noChangeArrowheads="1"/>
          </p:cNvSpPr>
          <p:nvPr/>
        </p:nvSpPr>
        <p:spPr bwMode="auto">
          <a:xfrm>
            <a:off x="5857884" y="2285992"/>
            <a:ext cx="1511300" cy="5762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Rain</a:t>
            </a:r>
          </a:p>
        </p:txBody>
      </p:sp>
      <p:cxnSp>
        <p:nvCxnSpPr>
          <p:cNvPr id="172062" name="AutoShape 30"/>
          <p:cNvCxnSpPr>
            <a:cxnSpLocks noChangeShapeType="1"/>
            <a:stCxn id="172050" idx="5"/>
            <a:endCxn id="172061" idx="0"/>
          </p:cNvCxnSpPr>
          <p:nvPr/>
        </p:nvCxnSpPr>
        <p:spPr bwMode="auto">
          <a:xfrm rot="16200000" flipH="1">
            <a:off x="5621425" y="1293882"/>
            <a:ext cx="926427" cy="105779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72063" name="Oval 31"/>
          <p:cNvSpPr>
            <a:spLocks noChangeArrowheads="1"/>
          </p:cNvSpPr>
          <p:nvPr/>
        </p:nvSpPr>
        <p:spPr bwMode="auto">
          <a:xfrm>
            <a:off x="4357686" y="3786190"/>
            <a:ext cx="1657350" cy="5762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Wet Grass</a:t>
            </a:r>
          </a:p>
        </p:txBody>
      </p:sp>
      <p:cxnSp>
        <p:nvCxnSpPr>
          <p:cNvPr id="172064" name="AutoShape 32"/>
          <p:cNvCxnSpPr>
            <a:cxnSpLocks noChangeShapeType="1"/>
            <a:stCxn id="172051" idx="4"/>
            <a:endCxn id="172063" idx="1"/>
          </p:cNvCxnSpPr>
          <p:nvPr/>
        </p:nvCxnSpPr>
        <p:spPr bwMode="auto">
          <a:xfrm rot="16200000" flipH="1">
            <a:off x="3781200" y="3051382"/>
            <a:ext cx="1008327" cy="630071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72065" name="AutoShape 33"/>
          <p:cNvCxnSpPr>
            <a:cxnSpLocks noChangeShapeType="1"/>
            <a:stCxn id="172061" idx="4"/>
            <a:endCxn id="172063" idx="7"/>
          </p:cNvCxnSpPr>
          <p:nvPr/>
        </p:nvCxnSpPr>
        <p:spPr bwMode="auto">
          <a:xfrm rot="5400000">
            <a:off x="5688766" y="2945813"/>
            <a:ext cx="1008327" cy="841211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172066" name="Group 34"/>
          <p:cNvGrpSpPr>
            <a:grpSpLocks/>
          </p:cNvGrpSpPr>
          <p:nvPr/>
        </p:nvGrpSpPr>
        <p:grpSpPr bwMode="auto">
          <a:xfrm>
            <a:off x="6858016" y="2924175"/>
            <a:ext cx="2071702" cy="1198563"/>
            <a:chOff x="3969" y="1842"/>
            <a:chExt cx="906" cy="755"/>
          </a:xfrm>
        </p:grpSpPr>
        <p:sp>
          <p:nvSpPr>
            <p:cNvPr id="172067" name="Rectangle 35"/>
            <p:cNvSpPr>
              <a:spLocks noChangeArrowheads="1"/>
            </p:cNvSpPr>
            <p:nvPr/>
          </p:nvSpPr>
          <p:spPr bwMode="auto">
            <a:xfrm>
              <a:off x="3969" y="2160"/>
              <a:ext cx="226" cy="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T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72068" name="Rectangle 36"/>
            <p:cNvSpPr>
              <a:spLocks noChangeArrowheads="1"/>
            </p:cNvSpPr>
            <p:nvPr/>
          </p:nvSpPr>
          <p:spPr bwMode="auto">
            <a:xfrm>
              <a:off x="3969" y="1842"/>
              <a:ext cx="226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72069" name="Rectangle 37"/>
            <p:cNvSpPr>
              <a:spLocks noChangeArrowheads="1"/>
            </p:cNvSpPr>
            <p:nvPr/>
          </p:nvSpPr>
          <p:spPr bwMode="auto">
            <a:xfrm>
              <a:off x="4195" y="2160"/>
              <a:ext cx="681" cy="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0.8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0.2</a:t>
              </a:r>
            </a:p>
          </p:txBody>
        </p:sp>
        <p:sp>
          <p:nvSpPr>
            <p:cNvPr id="172070" name="Rectangle 38"/>
            <p:cNvSpPr>
              <a:spLocks noChangeArrowheads="1"/>
            </p:cNvSpPr>
            <p:nvPr/>
          </p:nvSpPr>
          <p:spPr bwMode="auto">
            <a:xfrm>
              <a:off x="4195" y="1842"/>
              <a:ext cx="681" cy="31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P(R=T|C)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172071" name="Line 39"/>
            <p:cNvSpPr>
              <a:spLocks noChangeShapeType="1"/>
            </p:cNvSpPr>
            <p:nvPr/>
          </p:nvSpPr>
          <p:spPr bwMode="auto">
            <a:xfrm>
              <a:off x="3969" y="1842"/>
              <a:ext cx="90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72" name="Line 40"/>
            <p:cNvSpPr>
              <a:spLocks noChangeShapeType="1"/>
            </p:cNvSpPr>
            <p:nvPr/>
          </p:nvSpPr>
          <p:spPr bwMode="auto">
            <a:xfrm>
              <a:off x="3969" y="2160"/>
              <a:ext cx="90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73" name="Line 41"/>
            <p:cNvSpPr>
              <a:spLocks noChangeShapeType="1"/>
            </p:cNvSpPr>
            <p:nvPr/>
          </p:nvSpPr>
          <p:spPr bwMode="auto">
            <a:xfrm>
              <a:off x="3969" y="2598"/>
              <a:ext cx="90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74" name="Line 42"/>
            <p:cNvSpPr>
              <a:spLocks noChangeShapeType="1"/>
            </p:cNvSpPr>
            <p:nvPr/>
          </p:nvSpPr>
          <p:spPr bwMode="auto">
            <a:xfrm>
              <a:off x="3969" y="1842"/>
              <a:ext cx="1" cy="75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75" name="Line 43"/>
            <p:cNvSpPr>
              <a:spLocks noChangeShapeType="1"/>
            </p:cNvSpPr>
            <p:nvPr/>
          </p:nvSpPr>
          <p:spPr bwMode="auto">
            <a:xfrm>
              <a:off x="4876" y="1842"/>
              <a:ext cx="1" cy="75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76" name="Line 44"/>
            <p:cNvSpPr>
              <a:spLocks noChangeShapeType="1"/>
            </p:cNvSpPr>
            <p:nvPr/>
          </p:nvSpPr>
          <p:spPr bwMode="auto">
            <a:xfrm>
              <a:off x="4195" y="1842"/>
              <a:ext cx="1" cy="75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72077" name="Group 45"/>
          <p:cNvGrpSpPr>
            <a:grpSpLocks/>
          </p:cNvGrpSpPr>
          <p:nvPr/>
        </p:nvGrpSpPr>
        <p:grpSpPr bwMode="auto">
          <a:xfrm>
            <a:off x="1428728" y="4500570"/>
            <a:ext cx="3311525" cy="1989138"/>
            <a:chOff x="657" y="2886"/>
            <a:chExt cx="2086" cy="1253"/>
          </a:xfrm>
        </p:grpSpPr>
        <p:sp>
          <p:nvSpPr>
            <p:cNvPr id="172078" name="Rectangle 46"/>
            <p:cNvSpPr>
              <a:spLocks noChangeArrowheads="1"/>
            </p:cNvSpPr>
            <p:nvPr/>
          </p:nvSpPr>
          <p:spPr bwMode="auto">
            <a:xfrm>
              <a:off x="1600" y="3891"/>
              <a:ext cx="114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0.1</a:t>
              </a:r>
            </a:p>
          </p:txBody>
        </p:sp>
        <p:sp>
          <p:nvSpPr>
            <p:cNvPr id="172079" name="Rectangle 47"/>
            <p:cNvSpPr>
              <a:spLocks noChangeArrowheads="1"/>
            </p:cNvSpPr>
            <p:nvPr/>
          </p:nvSpPr>
          <p:spPr bwMode="auto">
            <a:xfrm>
              <a:off x="1062" y="3891"/>
              <a:ext cx="5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72080" name="Rectangle 48"/>
            <p:cNvSpPr>
              <a:spLocks noChangeArrowheads="1"/>
            </p:cNvSpPr>
            <p:nvPr/>
          </p:nvSpPr>
          <p:spPr bwMode="auto">
            <a:xfrm>
              <a:off x="657" y="3891"/>
              <a:ext cx="40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72081" name="Rectangle 49"/>
            <p:cNvSpPr>
              <a:spLocks noChangeArrowheads="1"/>
            </p:cNvSpPr>
            <p:nvPr/>
          </p:nvSpPr>
          <p:spPr bwMode="auto">
            <a:xfrm>
              <a:off x="1600" y="3642"/>
              <a:ext cx="1144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</a:t>
              </a:r>
            </a:p>
          </p:txBody>
        </p:sp>
        <p:sp>
          <p:nvSpPr>
            <p:cNvPr id="172082" name="Rectangle 50"/>
            <p:cNvSpPr>
              <a:spLocks noChangeArrowheads="1"/>
            </p:cNvSpPr>
            <p:nvPr/>
          </p:nvSpPr>
          <p:spPr bwMode="auto">
            <a:xfrm>
              <a:off x="1062" y="3642"/>
              <a:ext cx="53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72083" name="Rectangle 51"/>
            <p:cNvSpPr>
              <a:spLocks noChangeArrowheads="1"/>
            </p:cNvSpPr>
            <p:nvPr/>
          </p:nvSpPr>
          <p:spPr bwMode="auto">
            <a:xfrm>
              <a:off x="657" y="3642"/>
              <a:ext cx="40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72084" name="Rectangle 52"/>
            <p:cNvSpPr>
              <a:spLocks noChangeArrowheads="1"/>
            </p:cNvSpPr>
            <p:nvPr/>
          </p:nvSpPr>
          <p:spPr bwMode="auto">
            <a:xfrm>
              <a:off x="1600" y="3390"/>
              <a:ext cx="1144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</a:t>
              </a:r>
            </a:p>
          </p:txBody>
        </p:sp>
        <p:sp>
          <p:nvSpPr>
            <p:cNvPr id="172085" name="Rectangle 53"/>
            <p:cNvSpPr>
              <a:spLocks noChangeArrowheads="1"/>
            </p:cNvSpPr>
            <p:nvPr/>
          </p:nvSpPr>
          <p:spPr bwMode="auto">
            <a:xfrm>
              <a:off x="1062" y="3390"/>
              <a:ext cx="5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72086" name="Rectangle 54"/>
            <p:cNvSpPr>
              <a:spLocks noChangeArrowheads="1"/>
            </p:cNvSpPr>
            <p:nvPr/>
          </p:nvSpPr>
          <p:spPr bwMode="auto">
            <a:xfrm>
              <a:off x="657" y="3390"/>
              <a:ext cx="40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72087" name="Rectangle 55"/>
            <p:cNvSpPr>
              <a:spLocks noChangeArrowheads="1"/>
            </p:cNvSpPr>
            <p:nvPr/>
          </p:nvSpPr>
          <p:spPr bwMode="auto">
            <a:xfrm>
              <a:off x="1600" y="3138"/>
              <a:ext cx="1144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0.99</a:t>
              </a:r>
            </a:p>
          </p:txBody>
        </p:sp>
        <p:sp>
          <p:nvSpPr>
            <p:cNvPr id="172088" name="Rectangle 56"/>
            <p:cNvSpPr>
              <a:spLocks noChangeArrowheads="1"/>
            </p:cNvSpPr>
            <p:nvPr/>
          </p:nvSpPr>
          <p:spPr bwMode="auto">
            <a:xfrm>
              <a:off x="1062" y="3138"/>
              <a:ext cx="5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72089" name="Rectangle 57"/>
            <p:cNvSpPr>
              <a:spLocks noChangeArrowheads="1"/>
            </p:cNvSpPr>
            <p:nvPr/>
          </p:nvSpPr>
          <p:spPr bwMode="auto">
            <a:xfrm>
              <a:off x="657" y="3138"/>
              <a:ext cx="40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72090" name="Rectangle 58"/>
            <p:cNvSpPr>
              <a:spLocks noChangeArrowheads="1"/>
            </p:cNvSpPr>
            <p:nvPr/>
          </p:nvSpPr>
          <p:spPr bwMode="auto">
            <a:xfrm>
              <a:off x="1600" y="2886"/>
              <a:ext cx="1144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solidFill>
                    <a:srgbClr val="000000"/>
                  </a:solidFill>
                </a:rPr>
                <a:t>P(W=T|S,R</a:t>
              </a:r>
              <a:r>
                <a:rPr lang="en-GB" sz="2000" dirty="0">
                  <a:solidFill>
                    <a:srgbClr val="000000"/>
                  </a:solidFill>
                </a:rPr>
                <a:t>)</a:t>
              </a:r>
              <a:r>
                <a:rPr lang="ar-SA" sz="20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  <p:sp>
          <p:nvSpPr>
            <p:cNvPr id="172091" name="Rectangle 59"/>
            <p:cNvSpPr>
              <a:spLocks noChangeArrowheads="1"/>
            </p:cNvSpPr>
            <p:nvPr/>
          </p:nvSpPr>
          <p:spPr bwMode="auto">
            <a:xfrm>
              <a:off x="1062" y="2886"/>
              <a:ext cx="53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172092" name="Rectangle 60"/>
            <p:cNvSpPr>
              <a:spLocks noChangeArrowheads="1"/>
            </p:cNvSpPr>
            <p:nvPr/>
          </p:nvSpPr>
          <p:spPr bwMode="auto">
            <a:xfrm>
              <a:off x="657" y="2886"/>
              <a:ext cx="40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172093" name="Line 61"/>
            <p:cNvSpPr>
              <a:spLocks noChangeShapeType="1"/>
            </p:cNvSpPr>
            <p:nvPr/>
          </p:nvSpPr>
          <p:spPr bwMode="auto">
            <a:xfrm>
              <a:off x="657" y="2886"/>
              <a:ext cx="208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94" name="Line 62"/>
            <p:cNvSpPr>
              <a:spLocks noChangeShapeType="1"/>
            </p:cNvSpPr>
            <p:nvPr/>
          </p:nvSpPr>
          <p:spPr bwMode="auto">
            <a:xfrm>
              <a:off x="657" y="3138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95" name="Line 63"/>
            <p:cNvSpPr>
              <a:spLocks noChangeShapeType="1"/>
            </p:cNvSpPr>
            <p:nvPr/>
          </p:nvSpPr>
          <p:spPr bwMode="auto">
            <a:xfrm>
              <a:off x="657" y="3390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96" name="Line 64"/>
            <p:cNvSpPr>
              <a:spLocks noChangeShapeType="1"/>
            </p:cNvSpPr>
            <p:nvPr/>
          </p:nvSpPr>
          <p:spPr bwMode="auto">
            <a:xfrm>
              <a:off x="657" y="3642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97" name="Line 65"/>
            <p:cNvSpPr>
              <a:spLocks noChangeShapeType="1"/>
            </p:cNvSpPr>
            <p:nvPr/>
          </p:nvSpPr>
          <p:spPr bwMode="auto">
            <a:xfrm>
              <a:off x="657" y="4140"/>
              <a:ext cx="208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98" name="Line 66"/>
            <p:cNvSpPr>
              <a:spLocks noChangeShapeType="1"/>
            </p:cNvSpPr>
            <p:nvPr/>
          </p:nvSpPr>
          <p:spPr bwMode="auto">
            <a:xfrm>
              <a:off x="657" y="2886"/>
              <a:ext cx="1" cy="12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099" name="Line 67"/>
            <p:cNvSpPr>
              <a:spLocks noChangeShapeType="1"/>
            </p:cNvSpPr>
            <p:nvPr/>
          </p:nvSpPr>
          <p:spPr bwMode="auto">
            <a:xfrm>
              <a:off x="1062" y="2886"/>
              <a:ext cx="1" cy="125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100" name="Line 68"/>
            <p:cNvSpPr>
              <a:spLocks noChangeShapeType="1"/>
            </p:cNvSpPr>
            <p:nvPr/>
          </p:nvSpPr>
          <p:spPr bwMode="auto">
            <a:xfrm>
              <a:off x="1600" y="2886"/>
              <a:ext cx="1" cy="125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101" name="Line 69"/>
            <p:cNvSpPr>
              <a:spLocks noChangeShapeType="1"/>
            </p:cNvSpPr>
            <p:nvPr/>
          </p:nvSpPr>
          <p:spPr bwMode="auto">
            <a:xfrm>
              <a:off x="2744" y="2886"/>
              <a:ext cx="1" cy="12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72102" name="Line 70"/>
            <p:cNvSpPr>
              <a:spLocks noChangeShapeType="1"/>
            </p:cNvSpPr>
            <p:nvPr/>
          </p:nvSpPr>
          <p:spPr bwMode="auto">
            <a:xfrm>
              <a:off x="657" y="3891"/>
              <a:ext cx="208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72103" name="Text Box 71"/>
          <p:cNvSpPr txBox="1">
            <a:spLocks noChangeArrowheads="1"/>
          </p:cNvSpPr>
          <p:nvPr/>
        </p:nvSpPr>
        <p:spPr bwMode="auto">
          <a:xfrm>
            <a:off x="1428728" y="692150"/>
            <a:ext cx="240419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Random =&gt; 0.4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Sample=&gt; </a:t>
            </a:r>
            <a:r>
              <a:rPr lang="en-GB" sz="1800" dirty="0" smtClean="0">
                <a:solidFill>
                  <a:srgbClr val="000000"/>
                </a:solidFill>
              </a:rPr>
              <a:t>Cloudy=T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72104" name="Text Box 72"/>
          <p:cNvSpPr txBox="1">
            <a:spLocks noChangeArrowheads="1"/>
          </p:cNvSpPr>
          <p:nvPr/>
        </p:nvSpPr>
        <p:spPr bwMode="auto">
          <a:xfrm>
            <a:off x="179388" y="3500438"/>
            <a:ext cx="252095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Random =&gt; 0.8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Sample=&gt; 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en-GB" sz="1800" dirty="0" smtClean="0">
                <a:solidFill>
                  <a:srgbClr val="000000"/>
                </a:solidFill>
              </a:rPr>
              <a:t>prinkler =F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72105" name="Text Box 73"/>
          <p:cNvSpPr txBox="1">
            <a:spLocks noChangeArrowheads="1"/>
          </p:cNvSpPr>
          <p:nvPr/>
        </p:nvSpPr>
        <p:spPr bwMode="auto">
          <a:xfrm>
            <a:off x="6156325" y="4365625"/>
            <a:ext cx="252095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Random =&gt; 0.4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Sample=&gt; </a:t>
            </a:r>
            <a:r>
              <a:rPr lang="en-GB" sz="1800" dirty="0" smtClean="0">
                <a:solidFill>
                  <a:srgbClr val="000000"/>
                </a:solidFill>
                <a:cs typeface="Times New Roman" pitchFamily="18" charset="0"/>
              </a:rPr>
              <a:t>Rain  = T</a:t>
            </a:r>
            <a:endParaRPr lang="en-GB" sz="18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72106" name="Text Box 74"/>
          <p:cNvSpPr txBox="1">
            <a:spLocks noChangeArrowheads="1"/>
          </p:cNvSpPr>
          <p:nvPr/>
        </p:nvSpPr>
        <p:spPr bwMode="auto">
          <a:xfrm>
            <a:off x="4886303" y="5724533"/>
            <a:ext cx="252095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Random =&gt; 0.7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Sample=&gt; </a:t>
            </a:r>
            <a:r>
              <a:rPr lang="en-GB" sz="1800" dirty="0" smtClean="0">
                <a:solidFill>
                  <a:srgbClr val="000000"/>
                </a:solidFill>
              </a:rPr>
              <a:t>Wet Grass = T</a:t>
            </a:r>
            <a:endParaRPr lang="en-GB" sz="1800" dirty="0">
              <a:solidFill>
                <a:srgbClr val="000000"/>
              </a:solidFill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28596" y="2000240"/>
            <a:ext cx="2357454" cy="1173162"/>
            <a:chOff x="428596" y="2000240"/>
            <a:chExt cx="2357454" cy="1173162"/>
          </a:xfrm>
        </p:grpSpPr>
        <p:grpSp>
          <p:nvGrpSpPr>
            <p:cNvPr id="172039" name="Group 7"/>
            <p:cNvGrpSpPr>
              <a:grpSpLocks/>
            </p:cNvGrpSpPr>
            <p:nvPr/>
          </p:nvGrpSpPr>
          <p:grpSpPr bwMode="auto">
            <a:xfrm>
              <a:off x="428596" y="2000240"/>
              <a:ext cx="2357454" cy="1173162"/>
              <a:chOff x="340" y="1389"/>
              <a:chExt cx="1044" cy="739"/>
            </a:xfrm>
          </p:grpSpPr>
          <p:sp>
            <p:nvSpPr>
              <p:cNvPr id="172040" name="Rectangle 8"/>
              <p:cNvSpPr>
                <a:spLocks noChangeArrowheads="1"/>
              </p:cNvSpPr>
              <p:nvPr/>
            </p:nvSpPr>
            <p:spPr bwMode="auto">
              <a:xfrm>
                <a:off x="561" y="1614"/>
                <a:ext cx="587" cy="5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spcBef>
                    <a:spcPts val="450"/>
                  </a:spcBef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dirty="0">
                    <a:solidFill>
                      <a:srgbClr val="000000"/>
                    </a:solidFill>
                  </a:rPr>
                  <a:t>0.1</a:t>
                </a:r>
              </a:p>
              <a:p>
                <a:pPr>
                  <a:lnSpc>
                    <a:spcPct val="100000"/>
                  </a:lnSpc>
                  <a:spcBef>
                    <a:spcPts val="450"/>
                  </a:spcBef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dirty="0">
                    <a:solidFill>
                      <a:srgbClr val="000000"/>
                    </a:solidFill>
                  </a:rPr>
                  <a:t>0.5</a:t>
                </a:r>
              </a:p>
            </p:txBody>
          </p:sp>
          <p:sp>
            <p:nvSpPr>
              <p:cNvPr id="172041" name="Rectangle 9"/>
              <p:cNvSpPr>
                <a:spLocks noChangeArrowheads="1"/>
              </p:cNvSpPr>
              <p:nvPr/>
            </p:nvSpPr>
            <p:spPr bwMode="auto">
              <a:xfrm>
                <a:off x="340" y="1619"/>
                <a:ext cx="456" cy="508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spcBef>
                    <a:spcPts val="450"/>
                  </a:spcBef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>
                    <a:solidFill>
                      <a:srgbClr val="000000"/>
                    </a:solidFill>
                  </a:rPr>
                  <a:t>T</a:t>
                </a:r>
              </a:p>
              <a:p>
                <a:pPr>
                  <a:lnSpc>
                    <a:spcPct val="100000"/>
                  </a:lnSpc>
                  <a:spcBef>
                    <a:spcPts val="450"/>
                  </a:spcBef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>
                    <a:solidFill>
                      <a:srgbClr val="000000"/>
                    </a:solidFill>
                  </a:rPr>
                  <a:t>F</a:t>
                </a:r>
              </a:p>
            </p:txBody>
          </p:sp>
          <p:sp>
            <p:nvSpPr>
              <p:cNvPr id="172042" name="Rectangle 10"/>
              <p:cNvSpPr>
                <a:spLocks noChangeArrowheads="1"/>
              </p:cNvSpPr>
              <p:nvPr/>
            </p:nvSpPr>
            <p:spPr bwMode="auto">
              <a:xfrm>
                <a:off x="585" y="1389"/>
                <a:ext cx="798" cy="23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spcBef>
                    <a:spcPts val="450"/>
                  </a:spcBef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dirty="0" smtClean="0">
                    <a:solidFill>
                      <a:srgbClr val="000000"/>
                    </a:solidFill>
                  </a:rPr>
                  <a:t>P(S=T|C</a:t>
                </a:r>
                <a:r>
                  <a:rPr lang="en-GB" sz="1800" dirty="0">
                    <a:solidFill>
                      <a:srgbClr val="000000"/>
                    </a:solidFill>
                  </a:rPr>
                  <a:t>)</a:t>
                </a:r>
                <a:r>
                  <a:rPr lang="ar-SA" sz="1800" dirty="0">
                    <a:solidFill>
                      <a:srgbClr val="000000"/>
                    </a:solidFill>
                    <a:cs typeface="Times New Roman" pitchFamily="18" charset="0"/>
                  </a:rPr>
                  <a:t>‏</a:t>
                </a:r>
                <a:endParaRPr lang="en-GB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2043" name="Rectangle 11"/>
              <p:cNvSpPr>
                <a:spLocks noChangeArrowheads="1"/>
              </p:cNvSpPr>
              <p:nvPr/>
            </p:nvSpPr>
            <p:spPr bwMode="auto">
              <a:xfrm>
                <a:off x="340" y="1389"/>
                <a:ext cx="456" cy="23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pPr>
                  <a:lnSpc>
                    <a:spcPct val="100000"/>
                  </a:lnSpc>
                  <a:spcBef>
                    <a:spcPts val="450"/>
                  </a:spcBef>
                  <a:buFont typeface="Wingdings" pitchFamily="2" charset="2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>
                    <a:solidFill>
                      <a:srgbClr val="000000"/>
                    </a:solidFill>
                  </a:rPr>
                  <a:t>C</a:t>
                </a:r>
              </a:p>
            </p:txBody>
          </p:sp>
          <p:sp>
            <p:nvSpPr>
              <p:cNvPr id="172044" name="Line 12"/>
              <p:cNvSpPr>
                <a:spLocks noChangeShapeType="1"/>
              </p:cNvSpPr>
              <p:nvPr/>
            </p:nvSpPr>
            <p:spPr bwMode="auto">
              <a:xfrm>
                <a:off x="340" y="1389"/>
                <a:ext cx="1043" cy="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2045" name="Line 13"/>
              <p:cNvSpPr>
                <a:spLocks noChangeShapeType="1"/>
              </p:cNvSpPr>
              <p:nvPr/>
            </p:nvSpPr>
            <p:spPr bwMode="auto">
              <a:xfrm>
                <a:off x="340" y="1619"/>
                <a:ext cx="1043" cy="1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2046" name="Line 14"/>
              <p:cNvSpPr>
                <a:spLocks noChangeShapeType="1"/>
              </p:cNvSpPr>
              <p:nvPr/>
            </p:nvSpPr>
            <p:spPr bwMode="auto">
              <a:xfrm>
                <a:off x="340" y="2127"/>
                <a:ext cx="1043" cy="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2047" name="Line 15"/>
              <p:cNvSpPr>
                <a:spLocks noChangeShapeType="1"/>
              </p:cNvSpPr>
              <p:nvPr/>
            </p:nvSpPr>
            <p:spPr bwMode="auto">
              <a:xfrm>
                <a:off x="340" y="1389"/>
                <a:ext cx="1" cy="738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2049" name="Line 17"/>
              <p:cNvSpPr>
                <a:spLocks noChangeShapeType="1"/>
              </p:cNvSpPr>
              <p:nvPr/>
            </p:nvSpPr>
            <p:spPr bwMode="auto">
              <a:xfrm>
                <a:off x="1383" y="1389"/>
                <a:ext cx="1" cy="738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</p:grpSp>
        <p:cxnSp>
          <p:nvCxnSpPr>
            <p:cNvPr id="90" name="Straight Connector 89"/>
            <p:cNvCxnSpPr/>
            <p:nvPr/>
          </p:nvCxnSpPr>
          <p:spPr bwMode="auto">
            <a:xfrm rot="5400000">
              <a:off x="285720" y="2571744"/>
              <a:ext cx="1143008" cy="158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20" dur="2000" fill="hold" masterRel="sameClick"/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21" dur="2000" fill="hold"/>
                                        <p:tgtEl>
                                          <p:spTgt spid="17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3" dur="500" fill="hold" masterRel="sameClick"/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 additive="repl">
                                        <p:cTn id="34" dur="500" fill="hold"/>
                                        <p:tgtEl>
                                          <p:spTgt spid="172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46" dur="500" fill="hold" masterRel="sameClick"/>
                                        <p:tgtEl>
                                          <p:spTgt spid="172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47" dur="500" fill="hold"/>
                                        <p:tgtEl>
                                          <p:spTgt spid="172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59" dur="500" fill="hold" masterRel="sameClick"/>
                                        <p:tgtEl>
                                          <p:spTgt spid="172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60" dur="500" fill="hold"/>
                                        <p:tgtEl>
                                          <p:spTgt spid="172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animBg="1"/>
      <p:bldP spid="172035" grpId="0" animBg="1"/>
      <p:bldP spid="172036" grpId="0" animBg="1"/>
      <p:bldP spid="1720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Example</a:t>
            </a:r>
          </a:p>
        </p:txBody>
      </p:sp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857224" y="1285860"/>
            <a:ext cx="6911975" cy="2384425"/>
            <a:chOff x="567" y="1434"/>
            <a:chExt cx="4354" cy="1502"/>
          </a:xfrm>
        </p:grpSpPr>
        <p:sp>
          <p:nvSpPr>
            <p:cNvPr id="43011" name="Rectangle 3"/>
            <p:cNvSpPr>
              <a:spLocks noChangeArrowheads="1"/>
            </p:cNvSpPr>
            <p:nvPr/>
          </p:nvSpPr>
          <p:spPr bwMode="auto">
            <a:xfrm>
              <a:off x="3697" y="2688"/>
              <a:ext cx="122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2" name="Rectangle 4"/>
            <p:cNvSpPr>
              <a:spLocks noChangeArrowheads="1"/>
            </p:cNvSpPr>
            <p:nvPr/>
          </p:nvSpPr>
          <p:spPr bwMode="auto">
            <a:xfrm>
              <a:off x="3244" y="2688"/>
              <a:ext cx="453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2336" y="2688"/>
              <a:ext cx="90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1297" y="2688"/>
              <a:ext cx="1039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567" y="2688"/>
              <a:ext cx="730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3697" y="2439"/>
              <a:ext cx="122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3697" y="2190"/>
              <a:ext cx="122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3697" y="1938"/>
              <a:ext cx="122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3697" y="1686"/>
              <a:ext cx="122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3697" y="1434"/>
              <a:ext cx="122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Wet Grass</a:t>
              </a:r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2336" y="2439"/>
              <a:ext cx="90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2336" y="2190"/>
              <a:ext cx="908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2336" y="1938"/>
              <a:ext cx="90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2336" y="1686"/>
              <a:ext cx="90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43025" name="Rectangle 17"/>
            <p:cNvSpPr>
              <a:spLocks noChangeArrowheads="1"/>
            </p:cNvSpPr>
            <p:nvPr/>
          </p:nvSpPr>
          <p:spPr bwMode="auto">
            <a:xfrm>
              <a:off x="2336" y="1434"/>
              <a:ext cx="908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Sprinkler</a:t>
              </a:r>
            </a:p>
          </p:txBody>
        </p:sp>
        <p:sp>
          <p:nvSpPr>
            <p:cNvPr id="43026" name="Rectangle 18"/>
            <p:cNvSpPr>
              <a:spLocks noChangeArrowheads="1"/>
            </p:cNvSpPr>
            <p:nvPr/>
          </p:nvSpPr>
          <p:spPr bwMode="auto">
            <a:xfrm>
              <a:off x="3244" y="2439"/>
              <a:ext cx="453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auto">
            <a:xfrm>
              <a:off x="1297" y="2439"/>
              <a:ext cx="1039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567" y="2439"/>
              <a:ext cx="730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........</a:t>
              </a:r>
            </a:p>
          </p:txBody>
        </p:sp>
        <p:sp>
          <p:nvSpPr>
            <p:cNvPr id="43029" name="Rectangle 21"/>
            <p:cNvSpPr>
              <a:spLocks noChangeArrowheads="1"/>
            </p:cNvSpPr>
            <p:nvPr/>
          </p:nvSpPr>
          <p:spPr bwMode="auto">
            <a:xfrm>
              <a:off x="3244" y="2190"/>
              <a:ext cx="453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30" name="Rectangle 22"/>
            <p:cNvSpPr>
              <a:spLocks noChangeArrowheads="1"/>
            </p:cNvSpPr>
            <p:nvPr/>
          </p:nvSpPr>
          <p:spPr bwMode="auto">
            <a:xfrm>
              <a:off x="1297" y="2190"/>
              <a:ext cx="1039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31" name="Rectangle 23"/>
            <p:cNvSpPr>
              <a:spLocks noChangeArrowheads="1"/>
            </p:cNvSpPr>
            <p:nvPr/>
          </p:nvSpPr>
          <p:spPr bwMode="auto">
            <a:xfrm>
              <a:off x="567" y="2190"/>
              <a:ext cx="730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3032" name="Rectangle 24"/>
            <p:cNvSpPr>
              <a:spLocks noChangeArrowheads="1"/>
            </p:cNvSpPr>
            <p:nvPr/>
          </p:nvSpPr>
          <p:spPr bwMode="auto">
            <a:xfrm>
              <a:off x="3244" y="1938"/>
              <a:ext cx="453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33" name="Rectangle 25"/>
            <p:cNvSpPr>
              <a:spLocks noChangeArrowheads="1"/>
            </p:cNvSpPr>
            <p:nvPr/>
          </p:nvSpPr>
          <p:spPr bwMode="auto">
            <a:xfrm>
              <a:off x="1297" y="1938"/>
              <a:ext cx="1039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567" y="1938"/>
              <a:ext cx="730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3244" y="1686"/>
              <a:ext cx="453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43036" name="Rectangle 28"/>
            <p:cNvSpPr>
              <a:spLocks noChangeArrowheads="1"/>
            </p:cNvSpPr>
            <p:nvPr/>
          </p:nvSpPr>
          <p:spPr bwMode="auto">
            <a:xfrm>
              <a:off x="1297" y="1686"/>
              <a:ext cx="1039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43037" name="Rectangle 29"/>
            <p:cNvSpPr>
              <a:spLocks noChangeArrowheads="1"/>
            </p:cNvSpPr>
            <p:nvPr/>
          </p:nvSpPr>
          <p:spPr bwMode="auto">
            <a:xfrm>
              <a:off x="567" y="1686"/>
              <a:ext cx="730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43038" name="Rectangle 30"/>
            <p:cNvSpPr>
              <a:spLocks noChangeArrowheads="1"/>
            </p:cNvSpPr>
            <p:nvPr/>
          </p:nvSpPr>
          <p:spPr bwMode="auto">
            <a:xfrm>
              <a:off x="3244" y="1434"/>
              <a:ext cx="453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Rain</a:t>
              </a:r>
            </a:p>
          </p:txBody>
        </p:sp>
        <p:sp>
          <p:nvSpPr>
            <p:cNvPr id="43039" name="Rectangle 31"/>
            <p:cNvSpPr>
              <a:spLocks noChangeArrowheads="1"/>
            </p:cNvSpPr>
            <p:nvPr/>
          </p:nvSpPr>
          <p:spPr bwMode="auto">
            <a:xfrm>
              <a:off x="1297" y="1434"/>
              <a:ext cx="1039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Cloudy</a:t>
              </a:r>
            </a:p>
          </p:txBody>
        </p:sp>
        <p:sp>
          <p:nvSpPr>
            <p:cNvPr id="43040" name="Rectangle 32"/>
            <p:cNvSpPr>
              <a:spLocks noChangeArrowheads="1"/>
            </p:cNvSpPr>
            <p:nvPr/>
          </p:nvSpPr>
          <p:spPr bwMode="auto">
            <a:xfrm>
              <a:off x="567" y="1434"/>
              <a:ext cx="730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sample #</a:t>
              </a:r>
            </a:p>
          </p:txBody>
        </p:sp>
        <p:sp>
          <p:nvSpPr>
            <p:cNvPr id="43041" name="Line 33"/>
            <p:cNvSpPr>
              <a:spLocks noChangeShapeType="1"/>
            </p:cNvSpPr>
            <p:nvPr/>
          </p:nvSpPr>
          <p:spPr bwMode="auto">
            <a:xfrm>
              <a:off x="567" y="1434"/>
              <a:ext cx="43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2" name="Line 34"/>
            <p:cNvSpPr>
              <a:spLocks noChangeShapeType="1"/>
            </p:cNvSpPr>
            <p:nvPr/>
          </p:nvSpPr>
          <p:spPr bwMode="auto">
            <a:xfrm>
              <a:off x="567" y="1686"/>
              <a:ext cx="435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3" name="Line 35"/>
            <p:cNvSpPr>
              <a:spLocks noChangeShapeType="1"/>
            </p:cNvSpPr>
            <p:nvPr/>
          </p:nvSpPr>
          <p:spPr bwMode="auto">
            <a:xfrm>
              <a:off x="567" y="1938"/>
              <a:ext cx="435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4" name="Line 36"/>
            <p:cNvSpPr>
              <a:spLocks noChangeShapeType="1"/>
            </p:cNvSpPr>
            <p:nvPr/>
          </p:nvSpPr>
          <p:spPr bwMode="auto">
            <a:xfrm>
              <a:off x="567" y="2190"/>
              <a:ext cx="435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5" name="Line 37"/>
            <p:cNvSpPr>
              <a:spLocks noChangeShapeType="1"/>
            </p:cNvSpPr>
            <p:nvPr/>
          </p:nvSpPr>
          <p:spPr bwMode="auto">
            <a:xfrm>
              <a:off x="567" y="2937"/>
              <a:ext cx="435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6" name="Line 38"/>
            <p:cNvSpPr>
              <a:spLocks noChangeShapeType="1"/>
            </p:cNvSpPr>
            <p:nvPr/>
          </p:nvSpPr>
          <p:spPr bwMode="auto">
            <a:xfrm>
              <a:off x="567" y="1434"/>
              <a:ext cx="1" cy="150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7" name="Line 39"/>
            <p:cNvSpPr>
              <a:spLocks noChangeShapeType="1"/>
            </p:cNvSpPr>
            <p:nvPr/>
          </p:nvSpPr>
          <p:spPr bwMode="auto">
            <a:xfrm>
              <a:off x="1297" y="1434"/>
              <a:ext cx="1" cy="150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8" name="Line 40"/>
            <p:cNvSpPr>
              <a:spLocks noChangeShapeType="1"/>
            </p:cNvSpPr>
            <p:nvPr/>
          </p:nvSpPr>
          <p:spPr bwMode="auto">
            <a:xfrm>
              <a:off x="3244" y="1434"/>
              <a:ext cx="1" cy="150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49" name="Line 41"/>
            <p:cNvSpPr>
              <a:spLocks noChangeShapeType="1"/>
            </p:cNvSpPr>
            <p:nvPr/>
          </p:nvSpPr>
          <p:spPr bwMode="auto">
            <a:xfrm>
              <a:off x="4922" y="1434"/>
              <a:ext cx="1" cy="150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50" name="Line 42"/>
            <p:cNvSpPr>
              <a:spLocks noChangeShapeType="1"/>
            </p:cNvSpPr>
            <p:nvPr/>
          </p:nvSpPr>
          <p:spPr bwMode="auto">
            <a:xfrm>
              <a:off x="567" y="2439"/>
              <a:ext cx="435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51" name="Line 43"/>
            <p:cNvSpPr>
              <a:spLocks noChangeShapeType="1"/>
            </p:cNvSpPr>
            <p:nvPr/>
          </p:nvSpPr>
          <p:spPr bwMode="auto">
            <a:xfrm>
              <a:off x="2336" y="1434"/>
              <a:ext cx="1" cy="150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52" name="Line 44"/>
            <p:cNvSpPr>
              <a:spLocks noChangeShapeType="1"/>
            </p:cNvSpPr>
            <p:nvPr/>
          </p:nvSpPr>
          <p:spPr bwMode="auto">
            <a:xfrm>
              <a:off x="3697" y="1434"/>
              <a:ext cx="1" cy="150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3053" name="Line 45"/>
            <p:cNvSpPr>
              <a:spLocks noChangeShapeType="1"/>
            </p:cNvSpPr>
            <p:nvPr/>
          </p:nvSpPr>
          <p:spPr bwMode="auto">
            <a:xfrm>
              <a:off x="567" y="2688"/>
              <a:ext cx="435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285720" y="4000504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We generate as many samples as we can afford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Then we can use them to compute the probability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of any partially specified event,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 smtClean="0">
                <a:solidFill>
                  <a:srgbClr val="000000"/>
                </a:solidFill>
              </a:rPr>
              <a:t>e.g. the probability of </a:t>
            </a:r>
            <a:r>
              <a:rPr lang="en-GB" sz="1800" i="1" dirty="0" smtClean="0">
                <a:solidFill>
                  <a:srgbClr val="000000"/>
                </a:solidFill>
              </a:rPr>
              <a:t>Rain = T </a:t>
            </a:r>
            <a:r>
              <a:rPr lang="en-GB" sz="1800" dirty="0" smtClean="0">
                <a:solidFill>
                  <a:srgbClr val="000000"/>
                </a:solidFill>
              </a:rPr>
              <a:t>in my Sprinkler network</a:t>
            </a:r>
            <a:endParaRPr lang="en-GB" sz="1800" i="1" baseline="-250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by computing  the frequency of  </a:t>
            </a:r>
            <a:r>
              <a:rPr lang="en-GB" sz="2000" dirty="0" smtClean="0">
                <a:solidFill>
                  <a:schemeClr val="tx1"/>
                </a:solidFill>
              </a:rPr>
              <a:t>that event </a:t>
            </a:r>
            <a:r>
              <a:rPr lang="en-GB" sz="2000" dirty="0" smtClean="0">
                <a:solidFill>
                  <a:srgbClr val="000000"/>
                </a:solidFill>
              </a:rPr>
              <a:t>in the sample set</a:t>
            </a:r>
            <a:endParaRPr lang="en-GB" sz="18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So, if we  generate 1000 samples from the Sprinkler network, and 511 of then have </a:t>
            </a:r>
            <a:r>
              <a:rPr lang="en-GB" sz="2000" i="1" dirty="0" smtClean="0">
                <a:solidFill>
                  <a:srgbClr val="000000"/>
                </a:solidFill>
              </a:rPr>
              <a:t>Rain = T</a:t>
            </a:r>
            <a:r>
              <a:rPr lang="en-GB" sz="2000" dirty="0" smtClean="0">
                <a:solidFill>
                  <a:srgbClr val="000000"/>
                </a:solidFill>
              </a:rPr>
              <a:t>, then the estimated probability of rain is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Why Forward Sampling Works</a:t>
            </a:r>
            <a:endParaRPr lang="en-GB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79388" y="1052513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This algorithm generates samples from the prior joint distribution represented by the network.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Let </a:t>
            </a:r>
            <a:r>
              <a:rPr lang="en-GB" sz="2000" i="1" dirty="0">
                <a:solidFill>
                  <a:srgbClr val="000000"/>
                </a:solidFill>
              </a:rPr>
              <a:t>S</a:t>
            </a:r>
            <a:r>
              <a:rPr lang="en-GB" sz="2000" i="1" baseline="-25000" dirty="0">
                <a:solidFill>
                  <a:srgbClr val="000000"/>
                </a:solidFill>
              </a:rPr>
              <a:t>PS</a:t>
            </a:r>
            <a:r>
              <a:rPr lang="en-GB" sz="2000" i="1" dirty="0">
                <a:solidFill>
                  <a:srgbClr val="000000"/>
                </a:solidFill>
              </a:rPr>
              <a:t>(x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be the probability that a specific event </a:t>
            </a:r>
            <a:r>
              <a:rPr lang="en-GB" sz="2000" i="1" dirty="0">
                <a:solidFill>
                  <a:srgbClr val="000000"/>
                </a:solidFill>
              </a:rPr>
              <a:t>(x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is generated by the </a:t>
            </a:r>
            <a:r>
              <a:rPr lang="en-GB" sz="2000" dirty="0" smtClean="0">
                <a:solidFill>
                  <a:srgbClr val="000000"/>
                </a:solidFill>
              </a:rPr>
              <a:t>algorithm (or </a:t>
            </a:r>
            <a:r>
              <a:rPr lang="en-GB" sz="2000" b="1" i="1" dirty="0" smtClean="0">
                <a:solidFill>
                  <a:schemeClr val="accent2"/>
                </a:solidFill>
              </a:rPr>
              <a:t>sampling probability of the event</a:t>
            </a:r>
            <a:r>
              <a:rPr lang="en-GB" sz="2000" dirty="0" smtClean="0">
                <a:solidFill>
                  <a:srgbClr val="000000"/>
                </a:solidFill>
              </a:rPr>
              <a:t>).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Just by looking at the sampling process</a:t>
            </a:r>
            <a:r>
              <a:rPr lang="en-GB" sz="2000" dirty="0">
                <a:solidFill>
                  <a:srgbClr val="000000"/>
                </a:solidFill>
              </a:rPr>
              <a:t>, we have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           S</a:t>
            </a:r>
            <a:r>
              <a:rPr lang="en-GB" sz="2000" i="1" baseline="-25000" dirty="0">
                <a:solidFill>
                  <a:srgbClr val="000000"/>
                </a:solidFill>
              </a:rPr>
              <a:t>PS</a:t>
            </a:r>
            <a:r>
              <a:rPr lang="en-GB" sz="2000" i="1" dirty="0">
                <a:solidFill>
                  <a:srgbClr val="000000"/>
                </a:solidFill>
              </a:rPr>
              <a:t>(x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  <a:r>
              <a:rPr lang="en-GB" sz="2000" i="1" dirty="0">
                <a:solidFill>
                  <a:srgbClr val="000000"/>
                </a:solidFill>
              </a:rPr>
              <a:t>) = 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214282" y="3571876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Because each sampling step depends only on the parent value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But this is also the probability of event </a:t>
            </a:r>
            <a:r>
              <a:rPr lang="en-GB" sz="2000" i="1" dirty="0">
                <a:solidFill>
                  <a:srgbClr val="000000"/>
                </a:solidFill>
              </a:rPr>
              <a:t>(x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according to the BN representation of the JPD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So:      </a:t>
            </a:r>
            <a:r>
              <a:rPr lang="en-GB" sz="2000" b="1" i="1" dirty="0">
                <a:solidFill>
                  <a:srgbClr val="3333CC"/>
                </a:solidFill>
              </a:rPr>
              <a:t>S</a:t>
            </a:r>
            <a:r>
              <a:rPr lang="en-GB" sz="2000" b="1" i="1" baseline="-25000" dirty="0">
                <a:solidFill>
                  <a:srgbClr val="3333CC"/>
                </a:solidFill>
              </a:rPr>
              <a:t>PS</a:t>
            </a:r>
            <a:r>
              <a:rPr lang="en-GB" sz="2000" b="1" i="1" dirty="0">
                <a:solidFill>
                  <a:srgbClr val="3333CC"/>
                </a:solidFill>
              </a:rPr>
              <a:t>(x</a:t>
            </a:r>
            <a:r>
              <a:rPr lang="en-GB" sz="2000" b="1" i="1" baseline="-25000" dirty="0">
                <a:solidFill>
                  <a:srgbClr val="3333CC"/>
                </a:solidFill>
              </a:rPr>
              <a:t>1</a:t>
            </a:r>
            <a:r>
              <a:rPr lang="en-GB" sz="2000" b="1" i="1" dirty="0">
                <a:solidFill>
                  <a:srgbClr val="3333CC"/>
                </a:solidFill>
              </a:rPr>
              <a:t>,…,x</a:t>
            </a:r>
            <a:r>
              <a:rPr lang="en-GB" sz="2000" b="1" i="1" baseline="-25000" dirty="0">
                <a:solidFill>
                  <a:srgbClr val="3333CC"/>
                </a:solidFill>
              </a:rPr>
              <a:t>n</a:t>
            </a:r>
            <a:r>
              <a:rPr lang="en-GB" sz="2000" b="1" i="1" dirty="0">
                <a:solidFill>
                  <a:srgbClr val="3333CC"/>
                </a:solidFill>
              </a:rPr>
              <a:t>) = P (x</a:t>
            </a:r>
            <a:r>
              <a:rPr lang="en-GB" sz="2000" b="1" i="1" baseline="-25000" dirty="0">
                <a:solidFill>
                  <a:srgbClr val="3333CC"/>
                </a:solidFill>
              </a:rPr>
              <a:t>1</a:t>
            </a:r>
            <a:r>
              <a:rPr lang="en-GB" sz="2000" b="1" i="1" dirty="0">
                <a:solidFill>
                  <a:srgbClr val="3333CC"/>
                </a:solidFill>
              </a:rPr>
              <a:t>,…,x</a:t>
            </a:r>
            <a:r>
              <a:rPr lang="en-GB" sz="2000" b="1" i="1" baseline="-25000" dirty="0">
                <a:solidFill>
                  <a:srgbClr val="3333CC"/>
                </a:solidFill>
              </a:rPr>
              <a:t>n</a:t>
            </a:r>
            <a:r>
              <a:rPr lang="en-GB" sz="2000" b="1" i="1" dirty="0">
                <a:solidFill>
                  <a:srgbClr val="3333CC"/>
                </a:solidFill>
              </a:rPr>
              <a:t>)</a:t>
            </a:r>
            <a:r>
              <a:rPr lang="en-GB" sz="2000" b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and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S(cloudy,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⌐sprinkler, rain, wet-grass)</a:t>
            </a: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             =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P(cloudy)P(⌐</a:t>
            </a:r>
            <a:r>
              <a:rPr lang="en-GB" sz="1800" i="1" dirty="0" err="1">
                <a:solidFill>
                  <a:srgbClr val="000000"/>
                </a:solidFill>
                <a:cs typeface="Times New Roman" pitchFamily="18" charset="0"/>
              </a:rPr>
              <a:t>sprinkler|cloudy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)P(</a:t>
            </a:r>
            <a:r>
              <a:rPr lang="en-GB" sz="1800" i="1" dirty="0" err="1">
                <a:solidFill>
                  <a:srgbClr val="000000"/>
                </a:solidFill>
                <a:cs typeface="Times New Roman" pitchFamily="18" charset="0"/>
              </a:rPr>
              <a:t>rain|cloudy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)P(wet-grass| ⌐sprinkler, rain) </a:t>
            </a: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= </a:t>
            </a: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              = </a:t>
            </a:r>
            <a:r>
              <a:rPr lang="en-GB" sz="1800" i="1" dirty="0">
                <a:solidFill>
                  <a:srgbClr val="000000"/>
                </a:solidFill>
              </a:rPr>
              <a:t>P(cloudy,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⌐sprinkler, rain, wet-grass) </a:t>
            </a: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             </a:t>
            </a:r>
            <a:r>
              <a:rPr lang="en-GB" sz="1800" dirty="0">
                <a:solidFill>
                  <a:srgbClr val="000000"/>
                </a:solidFill>
              </a:rPr>
              <a:t>= 0.5 x 0.9 x 0.8 x 0.9 = 0.324</a:t>
            </a:r>
            <a:endParaRPr lang="en-GB" sz="18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18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4786314" y="6000768"/>
            <a:ext cx="4143404" cy="714380"/>
          </a:xfrm>
          <a:prstGeom prst="wedgeRectCallout">
            <a:avLst>
              <a:gd name="adj1" fmla="val -37034"/>
              <a:gd name="adj2" fmla="val -100951"/>
            </a:avLst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C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We use lower case names as short</a:t>
            </a:r>
            <a:r>
              <a:rPr kumimoji="0" lang="en-CA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for P(Variable = T/F)</a:t>
            </a:r>
            <a:endParaRPr kumimoji="0" lang="en-CA" sz="24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Forward Sampling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79388" y="1052513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This algorithm generates samples from the prior joint distribution </a:t>
            </a:r>
            <a:r>
              <a:rPr lang="en-GB" sz="2000" dirty="0" smtClean="0">
                <a:solidFill>
                  <a:srgbClr val="000000"/>
                </a:solidFill>
              </a:rPr>
              <a:t>represented by </a:t>
            </a:r>
            <a:r>
              <a:rPr lang="en-GB" sz="2000" dirty="0">
                <a:solidFill>
                  <a:srgbClr val="000000"/>
                </a:solidFill>
              </a:rPr>
              <a:t>the network.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Let </a:t>
            </a:r>
            <a:r>
              <a:rPr lang="en-GB" sz="2000" i="1" dirty="0">
                <a:solidFill>
                  <a:srgbClr val="000000"/>
                </a:solidFill>
              </a:rPr>
              <a:t>S</a:t>
            </a:r>
            <a:r>
              <a:rPr lang="en-GB" sz="2000" i="1" baseline="-25000" dirty="0">
                <a:solidFill>
                  <a:srgbClr val="000000"/>
                </a:solidFill>
              </a:rPr>
              <a:t>PS</a:t>
            </a:r>
            <a:r>
              <a:rPr lang="en-GB" sz="2000" i="1" dirty="0">
                <a:solidFill>
                  <a:srgbClr val="000000"/>
                </a:solidFill>
              </a:rPr>
              <a:t>(x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be the probability that a specific event </a:t>
            </a:r>
            <a:r>
              <a:rPr lang="en-GB" sz="2000" i="1" dirty="0">
                <a:solidFill>
                  <a:srgbClr val="000000"/>
                </a:solidFill>
              </a:rPr>
              <a:t>(x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is generated by the </a:t>
            </a:r>
            <a:r>
              <a:rPr lang="en-GB" sz="2000" dirty="0" smtClean="0">
                <a:solidFill>
                  <a:srgbClr val="000000"/>
                </a:solidFill>
              </a:rPr>
              <a:t>algorithm (or </a:t>
            </a:r>
            <a:r>
              <a:rPr lang="en-GB" sz="2000" i="1" dirty="0" smtClean="0">
                <a:solidFill>
                  <a:srgbClr val="000000"/>
                </a:solidFill>
              </a:rPr>
              <a:t>sampling probability of the event</a:t>
            </a:r>
            <a:r>
              <a:rPr lang="en-GB" sz="2000" dirty="0" smtClean="0">
                <a:solidFill>
                  <a:srgbClr val="000000"/>
                </a:solidFill>
              </a:rPr>
              <a:t>). 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Just by looking at the sampling process</a:t>
            </a:r>
            <a:r>
              <a:rPr lang="en-GB" sz="2000" dirty="0">
                <a:solidFill>
                  <a:srgbClr val="000000"/>
                </a:solidFill>
              </a:rPr>
              <a:t>, we have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i="1" dirty="0">
                <a:solidFill>
                  <a:srgbClr val="000000"/>
                </a:solidFill>
              </a:rPr>
              <a:t>           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i="1" dirty="0">
              <a:solidFill>
                <a:srgbClr val="000000"/>
              </a:solidFill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50825" y="3573463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Because each sampling step depends only on the parent value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But this is also the probability of event </a:t>
            </a:r>
            <a:r>
              <a:rPr lang="en-GB" sz="2000" i="1" dirty="0">
                <a:solidFill>
                  <a:srgbClr val="000000"/>
                </a:solidFill>
              </a:rPr>
              <a:t>(x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according to the BN representation of the JPD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So:      </a:t>
            </a:r>
            <a:r>
              <a:rPr lang="en-GB" sz="2000" i="1" dirty="0">
                <a:solidFill>
                  <a:srgbClr val="3333CC"/>
                </a:solidFill>
              </a:rPr>
              <a:t>S</a:t>
            </a:r>
            <a:r>
              <a:rPr lang="en-GB" sz="2000" i="1" baseline="-25000" dirty="0">
                <a:solidFill>
                  <a:srgbClr val="3333CC"/>
                </a:solidFill>
              </a:rPr>
              <a:t>PS</a:t>
            </a:r>
            <a:r>
              <a:rPr lang="en-GB" sz="2000" i="1" dirty="0">
                <a:solidFill>
                  <a:srgbClr val="3333CC"/>
                </a:solidFill>
              </a:rPr>
              <a:t>(x</a:t>
            </a:r>
            <a:r>
              <a:rPr lang="en-GB" sz="2000" i="1" baseline="-25000" dirty="0">
                <a:solidFill>
                  <a:srgbClr val="3333CC"/>
                </a:solidFill>
              </a:rPr>
              <a:t>1</a:t>
            </a:r>
            <a:r>
              <a:rPr lang="en-GB" sz="2000" i="1" dirty="0">
                <a:solidFill>
                  <a:srgbClr val="3333CC"/>
                </a:solidFill>
              </a:rPr>
              <a:t>,…,x</a:t>
            </a:r>
            <a:r>
              <a:rPr lang="en-GB" sz="2000" i="1" baseline="-25000" dirty="0">
                <a:solidFill>
                  <a:srgbClr val="3333CC"/>
                </a:solidFill>
              </a:rPr>
              <a:t>n</a:t>
            </a:r>
            <a:r>
              <a:rPr lang="en-GB" sz="2000" i="1" dirty="0">
                <a:solidFill>
                  <a:srgbClr val="3333CC"/>
                </a:solidFill>
              </a:rPr>
              <a:t>) = P (x</a:t>
            </a:r>
            <a:r>
              <a:rPr lang="en-GB" sz="2000" i="1" baseline="-25000" dirty="0">
                <a:solidFill>
                  <a:srgbClr val="3333CC"/>
                </a:solidFill>
              </a:rPr>
              <a:t>1</a:t>
            </a:r>
            <a:r>
              <a:rPr lang="en-GB" sz="2000" i="1" dirty="0">
                <a:solidFill>
                  <a:srgbClr val="3333CC"/>
                </a:solidFill>
              </a:rPr>
              <a:t>,…,x</a:t>
            </a:r>
            <a:r>
              <a:rPr lang="en-GB" sz="2000" i="1" baseline="-25000" dirty="0">
                <a:solidFill>
                  <a:srgbClr val="3333CC"/>
                </a:solidFill>
              </a:rPr>
              <a:t>n</a:t>
            </a:r>
            <a:r>
              <a:rPr lang="en-GB" sz="2000" i="1" dirty="0">
                <a:solidFill>
                  <a:srgbClr val="3333CC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and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S(cloudy, </a:t>
            </a: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⌐sprinkler, rain, wet-grass)</a:t>
            </a: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             = P(cloudy)P(⌐</a:t>
            </a:r>
            <a:r>
              <a:rPr lang="en-GB" sz="1800" dirty="0" err="1">
                <a:solidFill>
                  <a:srgbClr val="000000"/>
                </a:solidFill>
                <a:cs typeface="Times New Roman" pitchFamily="18" charset="0"/>
              </a:rPr>
              <a:t>sprinkler|cloudy</a:t>
            </a: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)P(</a:t>
            </a:r>
            <a:r>
              <a:rPr lang="en-GB" sz="1800" dirty="0" err="1">
                <a:solidFill>
                  <a:srgbClr val="000000"/>
                </a:solidFill>
                <a:cs typeface="Times New Roman" pitchFamily="18" charset="0"/>
              </a:rPr>
              <a:t>rain|cloudy</a:t>
            </a: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)P(wet-grass| ⌐sprinkler, rain) = </a:t>
            </a: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              = </a:t>
            </a:r>
            <a:r>
              <a:rPr lang="en-GB" sz="1800" dirty="0">
                <a:solidFill>
                  <a:srgbClr val="000000"/>
                </a:solidFill>
              </a:rPr>
              <a:t>P(cloudy, </a:t>
            </a: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⌐sprinkler, rain, wet-grass) </a:t>
            </a: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              </a:t>
            </a:r>
            <a:r>
              <a:rPr lang="en-GB" sz="2000" dirty="0">
                <a:solidFill>
                  <a:srgbClr val="000000"/>
                </a:solidFill>
              </a:rPr>
              <a:t>= 0.5 x 0.9 x 0.8 x 0.9 = 0.324</a:t>
            </a: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18785" name="Object 1"/>
          <p:cNvGraphicFramePr>
            <a:graphicFrameLocks noChangeAspect="1"/>
          </p:cNvGraphicFramePr>
          <p:nvPr/>
        </p:nvGraphicFramePr>
        <p:xfrm>
          <a:off x="1928794" y="2857500"/>
          <a:ext cx="5043506" cy="614187"/>
        </p:xfrm>
        <a:graphic>
          <a:graphicData uri="http://schemas.openxmlformats.org/presentationml/2006/ole">
            <p:oleObj spid="_x0000_s118785" name="Equation" r:id="rId4" imgW="2400120" imgH="29196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Forward Sampling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79388" y="908050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Because of this result, we can answer any query on the distribution for </a:t>
            </a:r>
            <a:r>
              <a:rPr lang="en-GB" sz="2000" i="1" dirty="0">
                <a:solidFill>
                  <a:srgbClr val="3333CC"/>
                </a:solidFill>
              </a:rPr>
              <a:t>X</a:t>
            </a:r>
            <a:r>
              <a:rPr lang="en-GB" sz="2000" i="1" baseline="-25000" dirty="0">
                <a:solidFill>
                  <a:srgbClr val="3333CC"/>
                </a:solidFill>
              </a:rPr>
              <a:t>1</a:t>
            </a:r>
            <a:r>
              <a:rPr lang="en-GB" sz="2000" i="1" dirty="0">
                <a:solidFill>
                  <a:srgbClr val="3333CC"/>
                </a:solidFill>
              </a:rPr>
              <a:t>,…,X</a:t>
            </a:r>
            <a:r>
              <a:rPr lang="en-GB" sz="2000" i="1" baseline="-25000" dirty="0">
                <a:solidFill>
                  <a:srgbClr val="3333CC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represented by our </a:t>
            </a:r>
            <a:r>
              <a:rPr lang="en-GB" sz="2000" dirty="0" err="1">
                <a:solidFill>
                  <a:srgbClr val="000000"/>
                </a:solidFill>
              </a:rPr>
              <a:t>Bnet</a:t>
            </a:r>
            <a:r>
              <a:rPr lang="en-GB" sz="2000" dirty="0">
                <a:solidFill>
                  <a:srgbClr val="000000"/>
                </a:solidFill>
              </a:rPr>
              <a:t> using the samples generated with </a:t>
            </a:r>
            <a:r>
              <a:rPr lang="en-GB" sz="2000" i="1" dirty="0">
                <a:solidFill>
                  <a:srgbClr val="000000"/>
                </a:solidFill>
              </a:rPr>
              <a:t>Prior-Sample(</a:t>
            </a:r>
            <a:r>
              <a:rPr lang="en-GB" sz="2000" i="1" dirty="0" err="1">
                <a:solidFill>
                  <a:srgbClr val="000000"/>
                </a:solidFill>
              </a:rPr>
              <a:t>Bnet</a:t>
            </a:r>
            <a:r>
              <a:rPr lang="en-GB" sz="2000" i="1" dirty="0">
                <a:solidFill>
                  <a:srgbClr val="000000"/>
                </a:solidFill>
              </a:rPr>
              <a:t>)</a:t>
            </a:r>
            <a:r>
              <a:rPr lang="ar-SA" sz="2000" i="1" dirty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2000" i="1" dirty="0">
              <a:solidFill>
                <a:srgbClr val="000000"/>
              </a:solidFill>
            </a:endParaRPr>
          </a:p>
          <a:p>
            <a:pPr marL="341313" indent="-341313">
              <a:lnSpc>
                <a:spcPct val="7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Let N be the total number of samples generated, and </a:t>
            </a:r>
            <a:r>
              <a:rPr lang="en-GB" sz="2000" i="1" dirty="0">
                <a:solidFill>
                  <a:srgbClr val="3333CC"/>
                </a:solidFill>
              </a:rPr>
              <a:t>N</a:t>
            </a:r>
            <a:r>
              <a:rPr lang="en-GB" sz="2000" i="1" baseline="-25000" dirty="0">
                <a:solidFill>
                  <a:srgbClr val="3333CC"/>
                </a:solidFill>
              </a:rPr>
              <a:t>PS</a:t>
            </a:r>
            <a:r>
              <a:rPr lang="en-GB" sz="2000" i="1" dirty="0">
                <a:solidFill>
                  <a:srgbClr val="3333CC"/>
                </a:solidFill>
              </a:rPr>
              <a:t>(x</a:t>
            </a:r>
            <a:r>
              <a:rPr lang="en-GB" sz="2000" i="1" baseline="-25000" dirty="0">
                <a:solidFill>
                  <a:srgbClr val="3333CC"/>
                </a:solidFill>
              </a:rPr>
              <a:t>1</a:t>
            </a:r>
            <a:r>
              <a:rPr lang="en-GB" sz="2000" i="1" dirty="0">
                <a:solidFill>
                  <a:srgbClr val="3333CC"/>
                </a:solidFill>
              </a:rPr>
              <a:t>,…,x</a:t>
            </a:r>
            <a:r>
              <a:rPr lang="en-GB" sz="2000" i="1" baseline="-25000" dirty="0">
                <a:solidFill>
                  <a:srgbClr val="3333CC"/>
                </a:solidFill>
              </a:rPr>
              <a:t>n</a:t>
            </a:r>
            <a:r>
              <a:rPr lang="en-GB" sz="2000" i="1" dirty="0">
                <a:solidFill>
                  <a:srgbClr val="3333CC"/>
                </a:solidFill>
              </a:rPr>
              <a:t>)</a:t>
            </a:r>
            <a:r>
              <a:rPr lang="en-GB" sz="2000" dirty="0">
                <a:solidFill>
                  <a:srgbClr val="000000"/>
                </a:solidFill>
              </a:rPr>
              <a:t> be the number of samples generated for event </a:t>
            </a:r>
            <a:r>
              <a:rPr lang="en-GB" sz="2000" i="1" dirty="0">
                <a:solidFill>
                  <a:srgbClr val="000000"/>
                </a:solidFill>
              </a:rPr>
              <a:t>x</a:t>
            </a:r>
            <a:r>
              <a:rPr lang="en-GB" sz="2000" i="1" baseline="-25000" dirty="0">
                <a:solidFill>
                  <a:srgbClr val="000000"/>
                </a:solidFill>
              </a:rPr>
              <a:t>1</a:t>
            </a:r>
            <a:r>
              <a:rPr lang="en-GB" sz="2000" i="1" dirty="0">
                <a:solidFill>
                  <a:srgbClr val="000000"/>
                </a:solidFill>
              </a:rPr>
              <a:t>,…,x</a:t>
            </a:r>
            <a:r>
              <a:rPr lang="en-GB" sz="2000" i="1" baseline="-25000" dirty="0">
                <a:solidFill>
                  <a:srgbClr val="000000"/>
                </a:solidFill>
              </a:rPr>
              <a:t>n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We expect the frequency of a given event to converge to its expected value, according to its sampling </a:t>
            </a:r>
            <a:r>
              <a:rPr lang="en-GB" sz="2000" dirty="0" smtClean="0">
                <a:solidFill>
                  <a:srgbClr val="000000"/>
                </a:solidFill>
              </a:rPr>
              <a:t>probability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That is, event frequency in a sample set generated via forward sampling is a </a:t>
            </a:r>
            <a:r>
              <a:rPr lang="en-GB" sz="2000" b="1" i="1" dirty="0" smtClean="0">
                <a:solidFill>
                  <a:schemeClr val="accent2"/>
                </a:solidFill>
              </a:rPr>
              <a:t>consistent estimate </a:t>
            </a:r>
            <a:r>
              <a:rPr lang="en-GB" sz="2000" dirty="0" smtClean="0">
                <a:solidFill>
                  <a:srgbClr val="000000"/>
                </a:solidFill>
              </a:rPr>
              <a:t>of that event’s probability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 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b="1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b="1" dirty="0">
              <a:solidFill>
                <a:srgbClr val="000000"/>
              </a:solidFill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14282" y="5786454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Given  (cloudy,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⌐sprinkler, rain, wet-grass), with sampling probability 0.324 we expect, for large samples,  to see 32% of them to correspond to this event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116737" name="Object 1"/>
          <p:cNvGraphicFramePr>
            <a:graphicFrameLocks noChangeAspect="1"/>
          </p:cNvGraphicFramePr>
          <p:nvPr/>
        </p:nvGraphicFramePr>
        <p:xfrm>
          <a:off x="2214546" y="3429000"/>
          <a:ext cx="5341931" cy="501736"/>
        </p:xfrm>
        <a:graphic>
          <a:graphicData uri="http://schemas.openxmlformats.org/presentationml/2006/ole">
            <p:oleObj spid="_x0000_s116737" name="Equation" r:id="rId4" imgW="2984400" imgH="279360" progId="Equation.3">
              <p:embed/>
            </p:oleObj>
          </a:graphicData>
        </a:graphic>
      </p:graphicFrame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3094038" y="5116513"/>
          <a:ext cx="3295650" cy="411162"/>
        </p:xfrm>
        <a:graphic>
          <a:graphicData uri="http://schemas.openxmlformats.org/presentationml/2006/ole">
            <p:oleObj spid="_x0000_s116738" name="Equation" r:id="rId5" imgW="1841400" imgH="2286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Forward Sampling</a:t>
            </a: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79388" y="1052513"/>
            <a:ext cx="864235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Thus, </a:t>
            </a:r>
            <a:r>
              <a:rPr lang="en-GB" dirty="0" smtClean="0">
                <a:solidFill>
                  <a:srgbClr val="000000"/>
                </a:solidFill>
              </a:rPr>
              <a:t>we can </a:t>
            </a:r>
            <a:r>
              <a:rPr lang="en-GB" dirty="0">
                <a:solidFill>
                  <a:srgbClr val="000000"/>
                </a:solidFill>
              </a:rPr>
              <a:t>compute the probability </a:t>
            </a: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of any partially specified event, </a:t>
            </a:r>
            <a:r>
              <a:rPr lang="en-GB" i="1" dirty="0">
                <a:solidFill>
                  <a:srgbClr val="000000"/>
                </a:solidFill>
              </a:rPr>
              <a:t>(x</a:t>
            </a:r>
            <a:r>
              <a:rPr lang="en-GB" i="1" baseline="-25000" dirty="0">
                <a:solidFill>
                  <a:srgbClr val="000000"/>
                </a:solidFill>
              </a:rPr>
              <a:t>1</a:t>
            </a:r>
            <a:r>
              <a:rPr lang="en-GB" i="1" dirty="0">
                <a:solidFill>
                  <a:srgbClr val="000000"/>
                </a:solidFill>
              </a:rPr>
              <a:t>,…,</a:t>
            </a:r>
            <a:r>
              <a:rPr lang="en-GB" i="1" dirty="0" err="1">
                <a:solidFill>
                  <a:srgbClr val="000000"/>
                </a:solidFill>
              </a:rPr>
              <a:t>x</a:t>
            </a:r>
            <a:r>
              <a:rPr lang="en-GB" i="1" baseline="-25000" dirty="0" err="1">
                <a:solidFill>
                  <a:srgbClr val="000000"/>
                </a:solidFill>
              </a:rPr>
              <a:t>m</a:t>
            </a:r>
            <a:r>
              <a:rPr lang="en-GB" i="1" dirty="0">
                <a:solidFill>
                  <a:srgbClr val="000000"/>
                </a:solidFill>
              </a:rPr>
              <a:t>)</a:t>
            </a:r>
            <a:r>
              <a:rPr lang="en-GB" dirty="0">
                <a:solidFill>
                  <a:srgbClr val="000000"/>
                </a:solidFill>
              </a:rPr>
              <a:t> with </a:t>
            </a:r>
            <a:r>
              <a:rPr lang="en-GB" i="1" dirty="0">
                <a:solidFill>
                  <a:srgbClr val="000000"/>
                </a:solidFill>
              </a:rPr>
              <a:t>m &lt; n</a:t>
            </a:r>
            <a:r>
              <a:rPr lang="en-GB" dirty="0">
                <a:solidFill>
                  <a:srgbClr val="000000"/>
                </a:solidFill>
              </a:rPr>
              <a:t>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e.g. the probability of </a:t>
            </a:r>
            <a:r>
              <a:rPr lang="en-GB" sz="1800" i="1" dirty="0">
                <a:solidFill>
                  <a:srgbClr val="000000"/>
                </a:solidFill>
              </a:rPr>
              <a:t>rain</a:t>
            </a:r>
            <a:r>
              <a:rPr lang="en-GB" sz="1800" dirty="0">
                <a:solidFill>
                  <a:srgbClr val="000000"/>
                </a:solidFill>
              </a:rPr>
              <a:t> in my Sprinkler world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1800" i="1" baseline="-25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by computing  the frequency in </a:t>
            </a:r>
            <a:r>
              <a:rPr lang="en-GB" dirty="0" smtClean="0">
                <a:solidFill>
                  <a:srgbClr val="000000"/>
                </a:solidFill>
              </a:rPr>
              <a:t>the sample </a:t>
            </a:r>
            <a:r>
              <a:rPr lang="en-GB" dirty="0">
                <a:solidFill>
                  <a:srgbClr val="000000"/>
                </a:solidFill>
              </a:rPr>
              <a:t>of  the events that have </a:t>
            </a:r>
            <a:r>
              <a:rPr lang="en-GB" i="1" dirty="0">
                <a:solidFill>
                  <a:srgbClr val="000000"/>
                </a:solidFill>
              </a:rPr>
              <a:t>x</a:t>
            </a:r>
            <a:r>
              <a:rPr lang="en-GB" i="1" baseline="-25000" dirty="0">
                <a:solidFill>
                  <a:srgbClr val="000000"/>
                </a:solidFill>
              </a:rPr>
              <a:t>1</a:t>
            </a:r>
            <a:r>
              <a:rPr lang="en-GB" i="1" dirty="0">
                <a:solidFill>
                  <a:srgbClr val="000000"/>
                </a:solidFill>
              </a:rPr>
              <a:t>,…,</a:t>
            </a:r>
            <a:r>
              <a:rPr lang="en-GB" i="1" dirty="0" err="1">
                <a:solidFill>
                  <a:srgbClr val="000000"/>
                </a:solidFill>
              </a:rPr>
              <a:t>x</a:t>
            </a:r>
            <a:r>
              <a:rPr lang="en-GB" i="1" baseline="-25000" dirty="0" err="1">
                <a:solidFill>
                  <a:srgbClr val="000000"/>
                </a:solidFill>
              </a:rPr>
              <a:t>m</a:t>
            </a:r>
            <a:r>
              <a:rPr lang="en-GB" dirty="0">
                <a:solidFill>
                  <a:srgbClr val="000000"/>
                </a:solidFill>
              </a:rPr>
              <a:t>  and use that as an estimate of </a:t>
            </a:r>
            <a:r>
              <a:rPr lang="en-GB" i="1" dirty="0">
                <a:solidFill>
                  <a:srgbClr val="000000"/>
                </a:solidFill>
              </a:rPr>
              <a:t>P (x</a:t>
            </a:r>
            <a:r>
              <a:rPr lang="en-GB" i="1" baseline="-25000" dirty="0">
                <a:solidFill>
                  <a:srgbClr val="000000"/>
                </a:solidFill>
              </a:rPr>
              <a:t>1</a:t>
            </a:r>
            <a:r>
              <a:rPr lang="en-GB" i="1" dirty="0">
                <a:solidFill>
                  <a:srgbClr val="000000"/>
                </a:solidFill>
              </a:rPr>
              <a:t>,…,</a:t>
            </a:r>
            <a:r>
              <a:rPr lang="en-GB" i="1" dirty="0" err="1">
                <a:solidFill>
                  <a:srgbClr val="000000"/>
                </a:solidFill>
              </a:rPr>
              <a:t>x</a:t>
            </a:r>
            <a:r>
              <a:rPr lang="en-GB" i="1" baseline="-25000" dirty="0" err="1">
                <a:solidFill>
                  <a:srgbClr val="000000"/>
                </a:solidFill>
              </a:rPr>
              <a:t>m</a:t>
            </a:r>
            <a:r>
              <a:rPr lang="en-GB" i="1" dirty="0">
                <a:solidFill>
                  <a:srgbClr val="000000"/>
                </a:solidFill>
              </a:rPr>
              <a:t> )</a:t>
            </a:r>
            <a:r>
              <a:rPr lang="ar-SA" i="1" dirty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i="1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P (x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i="1" dirty="0">
                <a:solidFill>
                  <a:srgbClr val="000000"/>
                </a:solidFill>
              </a:rPr>
              <a:t>,…,</a:t>
            </a:r>
            <a:r>
              <a:rPr lang="en-GB" sz="1800" i="1" dirty="0" err="1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>
                <a:solidFill>
                  <a:srgbClr val="000000"/>
                </a:solidFill>
              </a:rPr>
              <a:t>m</a:t>
            </a:r>
            <a:r>
              <a:rPr lang="en-GB" sz="1800" i="1" dirty="0">
                <a:solidFill>
                  <a:srgbClr val="000000"/>
                </a:solidFill>
              </a:rPr>
              <a:t> )</a:t>
            </a:r>
            <a:r>
              <a:rPr lang="en-GB" sz="1800" dirty="0">
                <a:solidFill>
                  <a:srgbClr val="000000"/>
                </a:solidFill>
              </a:rPr>
              <a:t> = </a:t>
            </a:r>
            <a:r>
              <a:rPr lang="en-GB" sz="1800" i="1" dirty="0">
                <a:solidFill>
                  <a:srgbClr val="000000"/>
                </a:solidFill>
              </a:rPr>
              <a:t>N</a:t>
            </a:r>
            <a:r>
              <a:rPr lang="en-GB" sz="1800" i="1" baseline="-25000" dirty="0">
                <a:solidFill>
                  <a:srgbClr val="000000"/>
                </a:solidFill>
              </a:rPr>
              <a:t>PS</a:t>
            </a:r>
            <a:r>
              <a:rPr lang="en-GB" sz="1800" i="1" dirty="0">
                <a:solidFill>
                  <a:srgbClr val="000000"/>
                </a:solidFill>
              </a:rPr>
              <a:t>(x</a:t>
            </a:r>
            <a:r>
              <a:rPr lang="en-GB" sz="1800" i="1" baseline="-25000" dirty="0">
                <a:solidFill>
                  <a:srgbClr val="000000"/>
                </a:solidFill>
              </a:rPr>
              <a:t>1</a:t>
            </a:r>
            <a:r>
              <a:rPr lang="en-GB" sz="1800" i="1" dirty="0">
                <a:solidFill>
                  <a:srgbClr val="000000"/>
                </a:solidFill>
              </a:rPr>
              <a:t>,…,</a:t>
            </a:r>
            <a:r>
              <a:rPr lang="en-GB" sz="1800" i="1" dirty="0" err="1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>
                <a:solidFill>
                  <a:srgbClr val="000000"/>
                </a:solidFill>
              </a:rPr>
              <a:t>m</a:t>
            </a:r>
            <a:r>
              <a:rPr lang="en-GB" sz="1800" i="1" dirty="0">
                <a:solidFill>
                  <a:srgbClr val="000000"/>
                </a:solidFill>
              </a:rPr>
              <a:t>)/ N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18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142844" y="3143248"/>
            <a:ext cx="8496300" cy="358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Overview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23850" y="692150"/>
            <a:ext cx="8458200" cy="309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Sampling </a:t>
            </a:r>
            <a:r>
              <a:rPr lang="en-GB" dirty="0">
                <a:solidFill>
                  <a:srgbClr val="000000"/>
                </a:solidFill>
              </a:rPr>
              <a:t>algorithms: background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What is sampling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Tx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How </a:t>
            </a:r>
            <a:r>
              <a:rPr lang="en-GB" sz="2000" dirty="0">
                <a:solidFill>
                  <a:srgbClr val="000000"/>
                </a:solidFill>
              </a:rPr>
              <a:t>to do </a:t>
            </a:r>
            <a:r>
              <a:rPr lang="en-GB" sz="2000" dirty="0" smtClean="0">
                <a:solidFill>
                  <a:srgbClr val="000000"/>
                </a:solidFill>
              </a:rPr>
              <a:t>it: generating </a:t>
            </a:r>
            <a:r>
              <a:rPr lang="en-GB" sz="2000" dirty="0">
                <a:solidFill>
                  <a:srgbClr val="000000"/>
                </a:solidFill>
              </a:rPr>
              <a:t>samples from a </a:t>
            </a:r>
            <a:r>
              <a:rPr lang="en-GB" sz="2000" dirty="0" smtClean="0">
                <a:solidFill>
                  <a:srgbClr val="000000"/>
                </a:solidFill>
              </a:rPr>
              <a:t>distribution</a:t>
            </a: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Sampling in Bayesian networks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Forward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sampling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Why does sampling work 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Two more sampling algorithms</a:t>
            </a:r>
            <a:endParaRPr lang="en-GB" dirty="0">
              <a:solidFill>
                <a:srgbClr val="000000"/>
              </a:solidFill>
              <a:cs typeface="Times New Roman" pitchFamily="18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Rejection Sampling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Likelihood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Weighting</a:t>
            </a:r>
          </a:p>
          <a:p>
            <a:pPr marL="284163" indent="-28416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Case </a:t>
            </a:r>
            <a:r>
              <a:rPr lang="en-GB" dirty="0">
                <a:solidFill>
                  <a:srgbClr val="000000"/>
                </a:solidFill>
                <a:cs typeface="Times New Roman" pitchFamily="18" charset="0"/>
              </a:rPr>
              <a:t>study from the Andes project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6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Sampling: why does it work?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5720" y="928670"/>
            <a:ext cx="8458200" cy="515461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Because of the </a:t>
            </a:r>
            <a:r>
              <a:rPr lang="en-GB" b="1" i="1" dirty="0" smtClean="0">
                <a:solidFill>
                  <a:srgbClr val="3333CC"/>
                </a:solidFill>
              </a:rPr>
              <a:t>Law </a:t>
            </a:r>
            <a:r>
              <a:rPr lang="en-GB" b="1" i="1" dirty="0">
                <a:solidFill>
                  <a:srgbClr val="3333CC"/>
                </a:solidFill>
              </a:rPr>
              <a:t>of </a:t>
            </a:r>
            <a:r>
              <a:rPr lang="en-GB" b="1" i="1" dirty="0" smtClean="0">
                <a:solidFill>
                  <a:srgbClr val="3333CC"/>
                </a:solidFill>
              </a:rPr>
              <a:t>Large Numbers (LLN)</a:t>
            </a:r>
            <a:endParaRPr lang="en-GB" b="1" i="1" dirty="0">
              <a:solidFill>
                <a:srgbClr val="3333CC"/>
              </a:solidFill>
            </a:endParaRPr>
          </a:p>
          <a:p>
            <a:pPr>
              <a:lnSpc>
                <a:spcPct val="50000"/>
              </a:lnSpc>
              <a:buClr>
                <a:srgbClr val="3333CC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i="1" dirty="0">
              <a:solidFill>
                <a:srgbClr val="3333CC"/>
              </a:solidFill>
            </a:endParaRP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Theorem in probability that describes the long-term stability of a random variable. </a:t>
            </a:r>
          </a:p>
          <a:p>
            <a:pPr lvl="1">
              <a:lnSpc>
                <a:spcPct val="50000"/>
              </a:lnSpc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CA" dirty="0" smtClean="0">
                <a:solidFill>
                  <a:srgbClr val="CC0099"/>
                </a:solidFill>
              </a:rPr>
              <a:t>Given repeated, independent trials with the same probability </a:t>
            </a:r>
            <a:r>
              <a:rPr lang="en-CA" i="1" dirty="0" smtClean="0">
                <a:solidFill>
                  <a:srgbClr val="CC0099"/>
                </a:solidFill>
              </a:rPr>
              <a:t>p</a:t>
            </a:r>
            <a:r>
              <a:rPr lang="en-CA" dirty="0" smtClean="0">
                <a:solidFill>
                  <a:srgbClr val="CC0099"/>
                </a:solidFill>
              </a:rPr>
              <a:t> of success in each trial,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CA" dirty="0" smtClean="0">
                <a:solidFill>
                  <a:srgbClr val="CC0099"/>
                </a:solidFill>
              </a:rPr>
              <a:t>the percentage of successes approaches </a:t>
            </a:r>
            <a:r>
              <a:rPr lang="en-CA" i="1" dirty="0" smtClean="0">
                <a:solidFill>
                  <a:srgbClr val="CC0099"/>
                </a:solidFill>
              </a:rPr>
              <a:t>p</a:t>
            </a:r>
            <a:r>
              <a:rPr lang="en-CA" dirty="0" smtClean="0">
                <a:solidFill>
                  <a:srgbClr val="CC0099"/>
                </a:solidFill>
              </a:rPr>
              <a:t> as the number of trials approaches ∞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>
              <a:solidFill>
                <a:srgbClr val="CC0099"/>
              </a:solidFill>
            </a:endParaRP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Example: tossing a coin a large number of times, where the probability of heads on any toss is </a:t>
            </a:r>
            <a:r>
              <a:rPr lang="en-GB" i="1" dirty="0"/>
              <a:t>p</a:t>
            </a:r>
            <a:r>
              <a:rPr lang="en-GB" dirty="0"/>
              <a:t>.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Let </a:t>
            </a:r>
            <a:r>
              <a:rPr lang="en-GB" dirty="0" err="1"/>
              <a:t>S</a:t>
            </a:r>
            <a:r>
              <a:rPr lang="en-GB" baseline="-25000" dirty="0" err="1"/>
              <a:t>n</a:t>
            </a:r>
            <a:r>
              <a:rPr lang="en-GB" dirty="0"/>
              <a:t> be the number of heads that come up after </a:t>
            </a:r>
            <a:r>
              <a:rPr lang="en-GB" i="1" dirty="0"/>
              <a:t>n</a:t>
            </a:r>
            <a:r>
              <a:rPr lang="en-GB" dirty="0"/>
              <a:t> tosses.</a:t>
            </a:r>
          </a:p>
          <a:p>
            <a:pPr lvl="1">
              <a:lnSpc>
                <a:spcPct val="100000"/>
              </a:lnSpc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Simulating Coin Tosses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Here’s a graph of </a:t>
            </a:r>
            <a:r>
              <a:rPr lang="en-GB" i="1"/>
              <a:t>S</a:t>
            </a:r>
            <a:r>
              <a:rPr lang="en-GB" i="1" baseline="-25000"/>
              <a:t>n</a:t>
            </a:r>
            <a:r>
              <a:rPr lang="en-GB" i="1"/>
              <a:t>/n</a:t>
            </a:r>
            <a:r>
              <a:rPr lang="en-GB"/>
              <a:t> against </a:t>
            </a:r>
            <a:r>
              <a:rPr lang="en-GB" i="1"/>
              <a:t>p</a:t>
            </a:r>
            <a:r>
              <a:rPr lang="en-GB"/>
              <a:t> for three different sequences of simulated coin tosses, each of length 200.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Remember that P(head) = 0.5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857496"/>
            <a:ext cx="8604250" cy="3151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51CFD98-BAE0-4C1E-8910-A24D3CF1BBBC}" type="slidenum">
              <a:rPr lang="en-US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Solution: Noisy-OR Distributions</a:t>
            </a:r>
          </a:p>
        </p:txBody>
      </p:sp>
      <p:sp>
        <p:nvSpPr>
          <p:cNvPr id="12307" name="Rectangle 3"/>
          <p:cNvSpPr>
            <a:spLocks noChangeArrowheads="1"/>
          </p:cNvSpPr>
          <p:nvPr/>
        </p:nvSpPr>
        <p:spPr bwMode="auto">
          <a:xfrm>
            <a:off x="0" y="642938"/>
            <a:ext cx="8786813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Char char="•"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Models multiple non interacting causes</a:t>
            </a: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Char char="•"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Logic OR with a probabilistic twist. </a:t>
            </a:r>
          </a:p>
        </p:txBody>
      </p:sp>
      <p:graphicFrame>
        <p:nvGraphicFramePr>
          <p:cNvPr id="15" name="Group 109"/>
          <p:cNvGraphicFramePr>
            <a:graphicFrameLocks noGrp="1"/>
          </p:cNvGraphicFramePr>
          <p:nvPr/>
        </p:nvGraphicFramePr>
        <p:xfrm>
          <a:off x="1357313" y="2428875"/>
          <a:ext cx="5786478" cy="3730776"/>
        </p:xfrm>
        <a:graphic>
          <a:graphicData uri="http://schemas.openxmlformats.org/drawingml/2006/table">
            <a:tbl>
              <a:tblPr/>
              <a:tblGrid>
                <a:gridCol w="928694"/>
                <a:gridCol w="857257"/>
                <a:gridCol w="928694"/>
                <a:gridCol w="1643074"/>
                <a:gridCol w="1428759"/>
              </a:tblGrid>
              <a:tr h="40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70" name="Rectangle 3"/>
          <p:cNvSpPr>
            <a:spLocks noChangeArrowheads="1"/>
          </p:cNvSpPr>
          <p:nvPr/>
        </p:nvSpPr>
        <p:spPr bwMode="auto">
          <a:xfrm>
            <a:off x="357188" y="1785938"/>
            <a:ext cx="7715250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Char char="•"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Logic OR Conditional Prob. Table.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Simulating Tosses with a Bias Coin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Let's change P(head) = 0.8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060575"/>
            <a:ext cx="7762875" cy="351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34988" y="5589588"/>
            <a:ext cx="64912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http://socr.ucla.edu/htmls/SOCR_Experiments.html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Simulating Coin Tosses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http://socr.ucla.edu/htmls/SOCR_Experiments.html </a:t>
            </a:r>
            <a:endParaRPr lang="en-GB" dirty="0" smtClean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You can run simulations with different values of </a:t>
            </a:r>
            <a:r>
              <a:rPr lang="en-GB" i="1" dirty="0"/>
              <a:t>P(head)</a:t>
            </a:r>
            <a:r>
              <a:rPr lang="en-GB" dirty="0"/>
              <a:t> and number of samples, and see the graph of </a:t>
            </a:r>
            <a:r>
              <a:rPr lang="en-GB" dirty="0" err="1" smtClean="0"/>
              <a:t>of</a:t>
            </a:r>
            <a:r>
              <a:rPr lang="en-GB" dirty="0" smtClean="0"/>
              <a:t> </a:t>
            </a:r>
            <a:r>
              <a:rPr lang="en-GB" i="1" dirty="0" err="1"/>
              <a:t>S</a:t>
            </a:r>
            <a:r>
              <a:rPr lang="en-GB" i="1" baseline="-25000" dirty="0" err="1"/>
              <a:t>n</a:t>
            </a:r>
            <a:r>
              <a:rPr lang="en-GB" i="1" dirty="0"/>
              <a:t>/n</a:t>
            </a:r>
            <a:r>
              <a:rPr lang="en-GB" dirty="0"/>
              <a:t> against </a:t>
            </a:r>
            <a:r>
              <a:rPr lang="en-GB" dirty="0" smtClean="0"/>
              <a:t>p </a:t>
            </a:r>
            <a:endParaRPr lang="en-GB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Select “Coin Toss LLN Experiment” under </a:t>
            </a:r>
            <a:r>
              <a:rPr lang="en-GB" dirty="0" smtClean="0"/>
              <a:t>“Simulations and Experiments</a:t>
            </a:r>
            <a:r>
              <a:rPr lang="en-GB" dirty="0"/>
              <a:t>”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Sampling: why does it work?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19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 LLN is important because it "guarantees" stable long-term results for random events. </a:t>
            </a:r>
          </a:p>
          <a:p>
            <a:pPr>
              <a:lnSpc>
                <a:spcPct val="100000"/>
              </a:lnSpc>
              <a:spcBef>
                <a:spcPts val="19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However, it is important to remember that the </a:t>
            </a:r>
            <a:r>
              <a:rPr lang="en-GB" b="1" dirty="0"/>
              <a:t>LLN only applies (as the name indicates) when a large number of observations are considered. </a:t>
            </a:r>
          </a:p>
          <a:p>
            <a:pPr>
              <a:lnSpc>
                <a:spcPct val="100000"/>
              </a:lnSpc>
              <a:spcBef>
                <a:spcPts val="19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There is no principle </a:t>
            </a:r>
            <a:r>
              <a:rPr lang="en-GB" dirty="0" smtClean="0"/>
              <a:t>ensuring that </a:t>
            </a:r>
            <a:r>
              <a:rPr lang="en-GB" dirty="0"/>
              <a:t>a small number of observations will converge to the expected value or that a streak of one value will immediately be "balanced" by the others. </a:t>
            </a:r>
          </a:p>
          <a:p>
            <a:pPr>
              <a:lnSpc>
                <a:spcPct val="100000"/>
              </a:lnSpc>
              <a:spcBef>
                <a:spcPts val="19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But how many samples are enough?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Hoeffding’s</a:t>
            </a:r>
            <a:r>
              <a:rPr lang="en-GB" dirty="0"/>
              <a:t> inequality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85720" y="857232"/>
            <a:ext cx="8458200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Suppose </a:t>
            </a:r>
            <a:r>
              <a:rPr lang="en-GB" sz="2000" i="1" dirty="0">
                <a:solidFill>
                  <a:srgbClr val="000000"/>
                </a:solidFill>
              </a:rPr>
              <a:t>p</a:t>
            </a:r>
            <a:r>
              <a:rPr lang="en-GB" sz="2000" dirty="0">
                <a:solidFill>
                  <a:srgbClr val="000000"/>
                </a:solidFill>
              </a:rPr>
              <a:t> is the true probability and </a:t>
            </a:r>
            <a:r>
              <a:rPr lang="en-GB" sz="2000" i="1" dirty="0">
                <a:solidFill>
                  <a:srgbClr val="000000"/>
                </a:solidFill>
              </a:rPr>
              <a:t>s</a:t>
            </a:r>
            <a:r>
              <a:rPr lang="en-GB" sz="2000" dirty="0">
                <a:solidFill>
                  <a:srgbClr val="000000"/>
                </a:solidFill>
              </a:rPr>
              <a:t> is the sample average from </a:t>
            </a:r>
            <a:r>
              <a:rPr lang="en-GB" sz="2000" i="1" dirty="0">
                <a:solidFill>
                  <a:srgbClr val="000000"/>
                </a:solidFill>
              </a:rPr>
              <a:t>n</a:t>
            </a:r>
            <a:r>
              <a:rPr lang="en-GB" sz="2000" dirty="0">
                <a:solidFill>
                  <a:srgbClr val="000000"/>
                </a:solidFill>
              </a:rPr>
              <a:t> independent samples. </a:t>
            </a:r>
            <a:endParaRPr lang="en-GB" sz="20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341313" lvl="1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i="1" dirty="0" smtClean="0">
                <a:solidFill>
                  <a:srgbClr val="000000"/>
                </a:solidFill>
              </a:rPr>
              <a:t>p</a:t>
            </a:r>
            <a:r>
              <a:rPr lang="en-GB" sz="2000" dirty="0" smtClean="0">
                <a:solidFill>
                  <a:srgbClr val="000000"/>
                </a:solidFill>
              </a:rPr>
              <a:t> above can be the probability of any event  for random variable </a:t>
            </a:r>
            <a:r>
              <a:rPr lang="en-GB" sz="2000" i="1" dirty="0" smtClean="0">
                <a:solidFill>
                  <a:srgbClr val="000000"/>
                </a:solidFill>
              </a:rPr>
              <a:t>X = {X</a:t>
            </a:r>
            <a:r>
              <a:rPr lang="en-GB" sz="2000" i="1" baseline="-25000" dirty="0" smtClean="0">
                <a:solidFill>
                  <a:srgbClr val="000000"/>
                </a:solidFill>
              </a:rPr>
              <a:t>1</a:t>
            </a:r>
            <a:r>
              <a:rPr lang="en-GB" sz="2000" i="1" dirty="0" smtClean="0">
                <a:solidFill>
                  <a:srgbClr val="000000"/>
                </a:solidFill>
              </a:rPr>
              <a:t>,…</a:t>
            </a:r>
            <a:r>
              <a:rPr lang="en-GB" sz="2000" i="1" dirty="0" err="1" smtClean="0">
                <a:solidFill>
                  <a:srgbClr val="000000"/>
                </a:solidFill>
              </a:rPr>
              <a:t>X</a:t>
            </a:r>
            <a:r>
              <a:rPr lang="en-GB" sz="2000" i="1" baseline="-25000" dirty="0" err="1" smtClean="0">
                <a:solidFill>
                  <a:srgbClr val="000000"/>
                </a:solidFill>
              </a:rPr>
              <a:t>n</a:t>
            </a:r>
            <a:r>
              <a:rPr lang="en-GB" sz="2000" i="1" dirty="0" smtClean="0">
                <a:solidFill>
                  <a:srgbClr val="000000"/>
                </a:solidFill>
              </a:rPr>
              <a:t>} </a:t>
            </a:r>
            <a:r>
              <a:rPr lang="en-GB" sz="2000" dirty="0" smtClean="0">
                <a:solidFill>
                  <a:srgbClr val="000000"/>
                </a:solidFill>
              </a:rPr>
              <a:t>described by a Bayesian network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 smtClean="0">
              <a:solidFill>
                <a:srgbClr val="000000"/>
              </a:solidFill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85720" y="2786058"/>
            <a:ext cx="845820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If you want an infinitely small probability of having an error greater than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ε, 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you need infinitely many samples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But if you settle on something less than infinitely small, let’s say δ, then you just need to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set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So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you pick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the error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ε</a:t>
            </a: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you can tolerate,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the frequency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δ</a:t>
            </a:r>
            <a:r>
              <a:rPr lang="en-GB" sz="1800" dirty="0">
                <a:solidFill>
                  <a:srgbClr val="000000"/>
                </a:solidFill>
                <a:cs typeface="Times New Roman" pitchFamily="18" charset="0"/>
              </a:rPr>
              <a:t> with which you can tolerate it</a:t>
            </a:r>
          </a:p>
          <a:p>
            <a:pPr marL="341313" indent="-341313">
              <a:lnSpc>
                <a:spcPct val="100000"/>
              </a:lnSpc>
              <a:spcBef>
                <a:spcPts val="7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And solve for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, i.e., the number of samples that can ensure this performance</a:t>
            </a:r>
            <a:r>
              <a:rPr lang="en-GB" sz="2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5949357"/>
            <a:ext cx="1938343" cy="908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6013450" y="6021388"/>
            <a:ext cx="5381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(1)</a:t>
            </a:r>
            <a:r>
              <a:rPr lang="ar-SA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57554" y="1357298"/>
          <a:ext cx="3171847" cy="571504"/>
        </p:xfrm>
        <a:graphic>
          <a:graphicData uri="http://schemas.openxmlformats.org/presentationml/2006/ole">
            <p:oleObj spid="_x0000_s146434" name="Equation" r:id="rId5" imgW="1409400" imgH="2538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000496" y="3929066"/>
          <a:ext cx="1571625" cy="514350"/>
        </p:xfrm>
        <a:graphic>
          <a:graphicData uri="http://schemas.openxmlformats.org/presentationml/2006/ole">
            <p:oleObj spid="_x0000_s146435" name="Equation" r:id="rId6" imgW="698400" imgH="2286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Hoeffding’s inequality</a:t>
            </a: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23850" y="981075"/>
            <a:ext cx="845820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Examples: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smtClean="0">
                <a:solidFill>
                  <a:srgbClr val="000000"/>
                </a:solidFill>
              </a:rPr>
              <a:t>You </a:t>
            </a:r>
            <a:r>
              <a:rPr lang="en-GB" sz="2000" dirty="0">
                <a:solidFill>
                  <a:srgbClr val="000000"/>
                </a:solidFill>
              </a:rPr>
              <a:t>can tolerate an error greater than 0.1 only in 5% of your cases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Set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ε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 =0.1,  </a:t>
            </a:r>
            <a:r>
              <a:rPr lang="en-GB" sz="2000" i="1" dirty="0">
                <a:solidFill>
                  <a:srgbClr val="000000"/>
                </a:solidFill>
                <a:cs typeface="Times New Roman" pitchFamily="18" charset="0"/>
              </a:rPr>
              <a:t>δ</a:t>
            </a:r>
            <a:r>
              <a:rPr lang="en-GB" sz="2000" dirty="0">
                <a:solidFill>
                  <a:srgbClr val="000000"/>
                </a:solidFill>
              </a:rPr>
              <a:t> = 0.05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Equation (1) gives you n &gt; 184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23850" y="3213100"/>
            <a:ext cx="8458200" cy="841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21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If you can tolerate the same error (0.1) only in 1% of the cases, then you need 265 samples</a:t>
            </a:r>
          </a:p>
          <a:p>
            <a:pPr marL="341313" indent="-341313">
              <a:lnSpc>
                <a:spcPct val="100000"/>
              </a:lnSpc>
              <a:spcBef>
                <a:spcPts val="21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>
                <a:solidFill>
                  <a:srgbClr val="000000"/>
                </a:solidFill>
                <a:cs typeface="Times New Roman" pitchFamily="18" charset="0"/>
              </a:rPr>
              <a:t>If you want an error of 0.01 in no more than 5% of the cases, you need 18,445 samples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/>
              <a:t>Sampling: </a:t>
            </a:r>
            <a:r>
              <a:rPr lang="en-GB"/>
              <a:t>What is it?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21526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From existing data?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This  is feasible sometime (e.g., to estimate </a:t>
            </a:r>
            <a:r>
              <a:rPr lang="en-GB" b="1" i="1" dirty="0" smtClean="0"/>
              <a:t>P(A</a:t>
            </a:r>
            <a:r>
              <a:rPr lang="en-US" i="1" dirty="0" smtClean="0"/>
              <a:t> | </a:t>
            </a:r>
            <a:r>
              <a:rPr lang="en-GB" b="1" i="1" dirty="0" smtClean="0"/>
              <a:t>E)</a:t>
            </a:r>
            <a:r>
              <a:rPr lang="en-GB" dirty="0" smtClean="0"/>
              <a:t> in Alarm network)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Not feasible to estimate complex events, such as 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      </a:t>
            </a:r>
            <a:r>
              <a:rPr lang="en-US" i="1" dirty="0" smtClean="0"/>
              <a:t>P(e| m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b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j) = P(e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m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b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j) / P(m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b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j)</a:t>
            </a:r>
            <a:endParaRPr lang="en-GB" i="1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To estimate </a:t>
            </a:r>
            <a:r>
              <a:rPr lang="en-US" i="1" dirty="0" smtClean="0"/>
              <a:t>P(e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m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b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j), </a:t>
            </a:r>
            <a:r>
              <a:rPr lang="en-US" dirty="0" smtClean="0"/>
              <a:t>I need a large number of sample events from the Alarm world, to look  at the frequency of events with target combination of values </a:t>
            </a:r>
            <a:r>
              <a:rPr lang="en-US" i="1" dirty="0" smtClean="0"/>
              <a:t>&lt; e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m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b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j&gt;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But isn’t </a:t>
            </a:r>
            <a:r>
              <a:rPr lang="en-US" i="1" dirty="0" smtClean="0"/>
              <a:t>P(e| m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b </a:t>
            </a:r>
            <a:r>
              <a:rPr lang="en-US" i="1" dirty="0" smtClean="0">
                <a:sym typeface="Symbol" pitchFamily="18" charset="2"/>
              </a:rPr>
              <a:t></a:t>
            </a:r>
            <a:r>
              <a:rPr lang="en-US" i="1" dirty="0" smtClean="0"/>
              <a:t> </a:t>
            </a:r>
            <a:r>
              <a:rPr lang="en-US" i="1" dirty="0" smtClean="0">
                <a:sym typeface="Symbol" pitchFamily="18" charset="2"/>
              </a:rPr>
              <a:t></a:t>
            </a:r>
            <a:r>
              <a:rPr lang="en-US" i="1" dirty="0" smtClean="0"/>
              <a:t>j) </a:t>
            </a:r>
            <a:r>
              <a:rPr lang="en-US" dirty="0" smtClean="0"/>
              <a:t>something that the </a:t>
            </a:r>
            <a:r>
              <a:rPr lang="en-US" dirty="0" err="1" smtClean="0"/>
              <a:t>Bnet</a:t>
            </a:r>
            <a:r>
              <a:rPr lang="en-US" dirty="0" smtClean="0"/>
              <a:t> is supposed to give me?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Yes, because  the exact algorithms for Bayesian update work on this network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When they don’t, because the network is too complex, we need to resort to approximations based on  frequencies of samples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So, again, how do we get the samples?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pic>
        <p:nvPicPr>
          <p:cNvPr id="7" name="Picture 4" descr="burglary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285728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Probability Density Function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/>
              <a:t>Probability Density Function </a:t>
            </a:r>
            <a:r>
              <a:rPr lang="en-GB" sz="2800" i="1" dirty="0" smtClean="0"/>
              <a:t>f(x)</a:t>
            </a:r>
            <a:r>
              <a:rPr lang="ar-SA" sz="2800" i="1" dirty="0" smtClean="0">
                <a:cs typeface="Times New Roman" pitchFamily="18" charset="0"/>
              </a:rPr>
              <a:t>‏ </a:t>
            </a:r>
            <a:r>
              <a:rPr lang="en-CA" sz="2800" i="1" dirty="0" smtClean="0">
                <a:cs typeface="Times New Roman" pitchFamily="18" charset="0"/>
              </a:rPr>
              <a:t>: </a:t>
            </a:r>
            <a:r>
              <a:rPr lang="en-GB" sz="2800" dirty="0" smtClean="0"/>
              <a:t>defines </a:t>
            </a:r>
            <a:r>
              <a:rPr lang="en-GB" sz="2800" dirty="0"/>
              <a:t>the probability distribution for a random variable with continuous </a:t>
            </a:r>
            <a:r>
              <a:rPr lang="en-GB" sz="2800" dirty="0" smtClean="0"/>
              <a:t>values</a:t>
            </a:r>
            <a:endParaRPr lang="en-GB" sz="2800" i="1" dirty="0"/>
          </a:p>
          <a:p>
            <a:pPr>
              <a:lnSpc>
                <a:spcPct val="10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Properties: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/>
              <a:t>f</a:t>
            </a:r>
            <a:r>
              <a:rPr lang="en-GB" sz="2400" dirty="0"/>
              <a:t>(</a:t>
            </a:r>
            <a:r>
              <a:rPr lang="en-GB" sz="2400" i="1" dirty="0"/>
              <a:t>x</a:t>
            </a:r>
            <a:r>
              <a:rPr lang="en-GB" sz="2400" dirty="0"/>
              <a:t>) is greater than or equal to zero for all values of </a:t>
            </a:r>
            <a:r>
              <a:rPr lang="en-GB" sz="2400" i="1" dirty="0"/>
              <a:t>x</a:t>
            </a:r>
            <a:r>
              <a:rPr lang="en-GB" sz="2400" dirty="0"/>
              <a:t>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The total area under the graph is 1: </a:t>
            </a:r>
            <a:endParaRPr lang="en-GB" sz="2400" dirty="0" smtClean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lvl="1">
              <a:lnSpc>
                <a:spcPct val="100000"/>
              </a:lnSpc>
              <a:spcBef>
                <a:spcPts val="45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 dirty="0"/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14612" y="3857628"/>
          <a:ext cx="2714644" cy="1357322"/>
        </p:xfrm>
        <a:graphic>
          <a:graphicData uri="http://schemas.openxmlformats.org/presentationml/2006/ole">
            <p:oleObj spid="_x0000_s2050" name="Equation" r:id="rId4" imgW="939600" imgH="4698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Cumulative Distribution Function</a:t>
            </a:r>
            <a:endParaRPr lang="en-GB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0825" y="908050"/>
            <a:ext cx="84582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The </a:t>
            </a:r>
            <a:r>
              <a:rPr lang="en-GB" dirty="0">
                <a:solidFill>
                  <a:srgbClr val="000000"/>
                </a:solidFill>
              </a:rPr>
              <a:t>probability density function cannot be used to define the probability of a specific value,  (e.g., P(X = 2.00023))</a:t>
            </a:r>
            <a:r>
              <a:rPr lang="ar-SA" dirty="0" smtClean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dirty="0">
              <a:solidFill>
                <a:srgbClr val="000000"/>
              </a:solidFill>
            </a:endParaRP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buFont typeface="Times New Roman" pitchFamily="18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This </a:t>
            </a:r>
            <a:r>
              <a:rPr lang="en-GB" sz="2000" dirty="0">
                <a:solidFill>
                  <a:srgbClr val="000000"/>
                </a:solidFill>
              </a:rPr>
              <a:t>does not make sense with an infinite set of values</a:t>
            </a:r>
          </a:p>
          <a:p>
            <a:pPr marL="741363" lvl="1" indent="-284163">
              <a:lnSpc>
                <a:spcPct val="100000"/>
              </a:lnSpc>
              <a:spcBef>
                <a:spcPts val="5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However, it can be used to define the probability that X falls in a given interval, </a:t>
            </a:r>
            <a:r>
              <a:rPr lang="en-GB" dirty="0" smtClean="0">
                <a:solidFill>
                  <a:srgbClr val="000000"/>
                </a:solidFill>
              </a:rPr>
              <a:t>or Cumulative Distribution Function F(), as </a:t>
            </a:r>
            <a:r>
              <a:rPr lang="en-GB" dirty="0">
                <a:solidFill>
                  <a:srgbClr val="000000"/>
                </a:solidFill>
              </a:rPr>
              <a:t>follows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50825" y="5013325"/>
            <a:ext cx="84582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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</a:rPr>
              <a:t>That is, the probability that X ≤ x is the area under the curve f(x) between -∞ and x</a:t>
            </a:r>
          </a:p>
          <a:p>
            <a:pPr marL="341313" indent="-341313">
              <a:lnSpc>
                <a:spcPct val="100000"/>
              </a:lnSpc>
              <a:spcBef>
                <a:spcPts val="600"/>
              </a:spcBef>
              <a:buFont typeface="Wingdings" pitchFamily="2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428860" y="3571876"/>
          <a:ext cx="4394215" cy="1083975"/>
        </p:xfrm>
        <a:graphic>
          <a:graphicData uri="http://schemas.openxmlformats.org/presentationml/2006/ole">
            <p:oleObj spid="_x0000_s3074" name="Equation" r:id="rId4" imgW="1904760" imgH="46980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-100013"/>
            <a:ext cx="8534400" cy="1190626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Cumulative Distribution for </a:t>
            </a:r>
            <a:br>
              <a:rPr lang="en-GB"/>
            </a:br>
            <a:r>
              <a:rPr lang="en-GB"/>
              <a:t>Uniform Distribution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Probability Density Function for uniform distribution over interval [a,b] 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76475"/>
            <a:ext cx="4243388" cy="318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2420938"/>
            <a:ext cx="3703637" cy="955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0A71159-DD99-4A59-B3C6-73441D45F5D9}" type="slidenum">
              <a:rPr lang="en-US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3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Solution: Noisy-OR Distributions</a:t>
            </a:r>
          </a:p>
        </p:txBody>
      </p:sp>
      <p:sp>
        <p:nvSpPr>
          <p:cNvPr id="13327" name="Rectangle 3"/>
          <p:cNvSpPr>
            <a:spLocks noChangeArrowheads="1"/>
          </p:cNvSpPr>
          <p:nvPr/>
        </p:nvSpPr>
        <p:spPr bwMode="auto">
          <a:xfrm>
            <a:off x="0" y="500063"/>
            <a:ext cx="88582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None/>
            </a:pP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The Noisy-OR model allows for uncertainty in the ability of each cause to generate the effect (e.g.. one may have a cold without a fever)</a:t>
            </a:r>
          </a:p>
        </p:txBody>
      </p:sp>
      <p:sp>
        <p:nvSpPr>
          <p:cNvPr id="626698" name="Rectangle 10"/>
          <p:cNvSpPr>
            <a:spLocks noChangeArrowheads="1"/>
          </p:cNvSpPr>
          <p:nvPr/>
        </p:nvSpPr>
        <p:spPr bwMode="auto">
          <a:xfrm>
            <a:off x="214313" y="4071938"/>
            <a:ext cx="821213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Two assumptions</a:t>
            </a: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All possible causes a listed </a:t>
            </a: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AutoNum type="arabicPeriod"/>
            </a:pP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For each of the causes, whatever inhibits it to generate the target effect is independent from the inhibitors of the other causes  </a:t>
            </a: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AutoNum type="arabicPeriod"/>
            </a:pPr>
            <a:endParaRPr lang="en-US" smtClean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graphicFrame>
        <p:nvGraphicFramePr>
          <p:cNvPr id="15" name="Group 109"/>
          <p:cNvGraphicFramePr>
            <a:graphicFrameLocks noGrp="1"/>
          </p:cNvGraphicFramePr>
          <p:nvPr/>
        </p:nvGraphicFramePr>
        <p:xfrm>
          <a:off x="3786188" y="1428750"/>
          <a:ext cx="5357883" cy="2733768"/>
        </p:xfrm>
        <a:graphic>
          <a:graphicData uri="http://schemas.openxmlformats.org/drawingml/2006/table">
            <a:tbl>
              <a:tblPr/>
              <a:tblGrid>
                <a:gridCol w="928727"/>
                <a:gridCol w="544721"/>
                <a:gridCol w="736709"/>
                <a:gridCol w="1576122"/>
                <a:gridCol w="1571604"/>
              </a:tblGrid>
              <a:tr h="530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16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5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04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Cumulative Distribution Function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Cumulative Distribution Function for uniform distribution over interval [a,b] 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349500"/>
            <a:ext cx="4032250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363" y="2420938"/>
            <a:ext cx="3522662" cy="264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55875" y="2349500"/>
            <a:ext cx="143986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132138" y="2276475"/>
            <a:ext cx="914400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sz="1800" i="1">
                <a:solidFill>
                  <a:schemeClr val="tx1"/>
                </a:solidFill>
              </a:rPr>
              <a:t>x </a:t>
            </a:r>
            <a:r>
              <a:rPr lang="en-US" sz="1800" i="1">
                <a:solidFill>
                  <a:schemeClr val="tx1"/>
                </a:solidFill>
                <a:cs typeface="Times New Roman" pitchFamily="18" charset="0"/>
              </a:rPr>
              <a:t>≤ a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987675" y="2997200"/>
            <a:ext cx="136842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sz="1800" i="1" dirty="0">
                <a:solidFill>
                  <a:schemeClr val="tx1"/>
                </a:solidFill>
              </a:rPr>
              <a:t>a &lt; x </a:t>
            </a:r>
            <a:r>
              <a:rPr lang="en-US" sz="1800" i="1" dirty="0" smtClean="0">
                <a:solidFill>
                  <a:schemeClr val="tx1"/>
                </a:solidFill>
                <a:cs typeface="Times New Roman" pitchFamily="18" charset="0"/>
              </a:rPr>
              <a:t>&lt; </a:t>
            </a:r>
            <a:r>
              <a:rPr lang="en-US" sz="1800" i="1" dirty="0">
                <a:solidFill>
                  <a:schemeClr val="tx1"/>
                </a:solidFill>
                <a:cs typeface="Times New Roman" pitchFamily="18" charset="0"/>
              </a:rPr>
              <a:t>b 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132138" y="3716338"/>
            <a:ext cx="1081087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sz="1800" i="1" dirty="0">
                <a:solidFill>
                  <a:schemeClr val="tx1"/>
                </a:solidFill>
              </a:rPr>
              <a:t>x </a:t>
            </a:r>
            <a:r>
              <a:rPr lang="en-US" sz="1800" i="1" dirty="0" smtClean="0">
                <a:solidFill>
                  <a:schemeClr val="tx1"/>
                </a:solidFill>
              </a:rPr>
              <a:t>≥ </a:t>
            </a:r>
            <a:r>
              <a:rPr lang="en-US" sz="1800" i="1" dirty="0">
                <a:solidFill>
                  <a:schemeClr val="tx1"/>
                </a:solidFill>
              </a:rPr>
              <a:t>b</a:t>
            </a:r>
            <a:r>
              <a:rPr lang="en-US" sz="1800" i="1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Cumulative Distribution Function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9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Cumulative Distribution Function for uniform distribution over interval [0,1] 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349500"/>
            <a:ext cx="4032250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47813" y="2997200"/>
            <a:ext cx="463550" cy="4603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635375" y="2276475"/>
            <a:ext cx="463550" cy="4603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916238" y="2997200"/>
            <a:ext cx="288925" cy="4603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067175" y="2997200"/>
            <a:ext cx="463550" cy="4603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635375" y="3716338"/>
            <a:ext cx="463550" cy="46037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4683125" y="5262563"/>
            <a:ext cx="2840038" cy="111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 flipV="1">
            <a:off x="5218113" y="2922588"/>
            <a:ext cx="4762" cy="2568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V="1">
            <a:off x="5219700" y="3427413"/>
            <a:ext cx="1944688" cy="1874837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401638" y="5805488"/>
            <a:ext cx="5186333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P(a &lt;  X </a:t>
            </a:r>
            <a:r>
              <a:rPr lang="en-US" i="1" dirty="0">
                <a:solidFill>
                  <a:schemeClr val="tx1"/>
                </a:solidFill>
              </a:rPr>
              <a:t>≤ </a:t>
            </a: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smtClean="0">
                <a:solidFill>
                  <a:srgbClr val="000000"/>
                </a:solidFill>
              </a:rPr>
              <a:t>b] </a:t>
            </a:r>
            <a:r>
              <a:rPr lang="en-GB" sz="2800" dirty="0">
                <a:solidFill>
                  <a:srgbClr val="000000"/>
                </a:solidFill>
              </a:rPr>
              <a:t>= F(b) – F(a)  </a:t>
            </a:r>
            <a:r>
              <a:rPr lang="en-GB" sz="2800" dirty="0">
                <a:solidFill>
                  <a:srgbClr val="000000"/>
                </a:solidFill>
                <a:cs typeface="Times New Roman" pitchFamily="18" charset="0"/>
              </a:rPr>
              <a:t>= b - a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841875" y="5105400"/>
            <a:ext cx="333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021513" y="5229225"/>
            <a:ext cx="333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5218113" y="3429000"/>
            <a:ext cx="1947862" cy="1588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789488" y="3213100"/>
            <a:ext cx="333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7164388" y="3429000"/>
            <a:ext cx="1587" cy="1871663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3132138" y="2276475"/>
            <a:ext cx="115252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sz="1800" i="1">
                <a:solidFill>
                  <a:schemeClr val="tx1"/>
                </a:solidFill>
              </a:rPr>
              <a:t>x </a:t>
            </a:r>
            <a:r>
              <a:rPr lang="en-US" sz="1800" i="1">
                <a:solidFill>
                  <a:schemeClr val="tx1"/>
                </a:solidFill>
                <a:cs typeface="Times New Roman" pitchFamily="18" charset="0"/>
              </a:rPr>
              <a:t>≤ 0</a:t>
            </a: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2987675" y="2997200"/>
            <a:ext cx="172402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sz="1800" i="1" dirty="0">
                <a:solidFill>
                  <a:schemeClr val="tx1"/>
                </a:solidFill>
              </a:rPr>
              <a:t>0 &lt; x </a:t>
            </a:r>
            <a:r>
              <a:rPr lang="en-US" sz="1800" i="1" dirty="0" smtClean="0">
                <a:solidFill>
                  <a:schemeClr val="tx1"/>
                </a:solidFill>
                <a:cs typeface="Times New Roman" pitchFamily="18" charset="0"/>
              </a:rPr>
              <a:t>&lt; </a:t>
            </a:r>
            <a:r>
              <a:rPr lang="en-US" sz="1800" i="1" dirty="0">
                <a:solidFill>
                  <a:schemeClr val="tx1"/>
                </a:solidFill>
                <a:cs typeface="Times New Roman" pitchFamily="18" charset="0"/>
              </a:rPr>
              <a:t>1 </a:t>
            </a: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3132138" y="3716338"/>
            <a:ext cx="136207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/>
            <a:r>
              <a:rPr lang="en-US" sz="1800" i="1" dirty="0">
                <a:solidFill>
                  <a:schemeClr val="tx1"/>
                </a:solidFill>
              </a:rPr>
              <a:t>x </a:t>
            </a:r>
            <a:r>
              <a:rPr lang="en-US" sz="1800" i="1" dirty="0" smtClean="0">
                <a:solidFill>
                  <a:schemeClr val="tx1"/>
                </a:solidFill>
              </a:rPr>
              <a:t>≥ </a:t>
            </a:r>
            <a:r>
              <a:rPr lang="en-US" sz="1800" i="1" dirty="0">
                <a:solidFill>
                  <a:schemeClr val="tx1"/>
                </a:solidFill>
              </a:rPr>
              <a:t>1</a:t>
            </a:r>
            <a:r>
              <a:rPr lang="en-US" sz="1800" i="1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754EFE26-E80D-43D6-A981-A6846FEF6D31}" type="slidenum">
              <a:rPr lang="en-US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34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Noisy-OR: Derivations </a:t>
            </a:r>
          </a:p>
        </p:txBody>
      </p:sp>
      <p:sp>
        <p:nvSpPr>
          <p:cNvPr id="620547" name="Rectangle 3"/>
          <p:cNvSpPr>
            <a:spLocks noChangeArrowheads="1"/>
          </p:cNvSpPr>
          <p:nvPr/>
        </p:nvSpPr>
        <p:spPr bwMode="auto">
          <a:xfrm>
            <a:off x="0" y="2214563"/>
            <a:ext cx="91440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838200" lvl="1" indent="-381000" defTabSz="914400">
              <a:lnSpc>
                <a:spcPct val="30000"/>
              </a:lnSpc>
              <a:spcBef>
                <a:spcPct val="20000"/>
              </a:spcBef>
              <a:buSzPct val="120000"/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For each of the causes, whatever inhibits it to generate the target effect is independent from the inhibitors of the other causes</a:t>
            </a:r>
          </a:p>
          <a:p>
            <a:pPr marL="381000" indent="-381000" defTabSz="914400">
              <a:lnSpc>
                <a:spcPct val="130000"/>
              </a:lnSpc>
              <a:spcBef>
                <a:spcPct val="20000"/>
              </a:spcBef>
              <a:buSzPct val="120000"/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Independent Probability of failure </a:t>
            </a:r>
            <a:r>
              <a:rPr lang="en-US" sz="2800" i="1" dirty="0" err="1">
                <a:solidFill>
                  <a:srgbClr val="2D2DB9"/>
                </a:solidFill>
                <a:latin typeface="Arial Unicode MS" pitchFamily="34" charset="-128"/>
                <a:ea typeface="+mn-ea"/>
                <a:cs typeface="+mn-cs"/>
              </a:rPr>
              <a:t>q</a:t>
            </a:r>
            <a:r>
              <a:rPr lang="en-US" sz="2800" i="1" baseline="-25000" dirty="0" err="1">
                <a:solidFill>
                  <a:srgbClr val="2D2DB9"/>
                </a:solidFill>
                <a:latin typeface="Arial Unicode MS" pitchFamily="34" charset="-128"/>
                <a:ea typeface="+mn-ea"/>
                <a:cs typeface="+mn-cs"/>
              </a:rPr>
              <a:t>i</a:t>
            </a:r>
            <a:r>
              <a:rPr lang="en-US" dirty="0">
                <a:solidFill>
                  <a:srgbClr val="2D2DB9"/>
                </a:solidFill>
                <a:latin typeface="Arial Unicode MS" pitchFamily="34" charset="-128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for each cause alone: </a:t>
            </a:r>
          </a:p>
          <a:p>
            <a:pPr marL="381000" indent="-381000" defTabSz="914400">
              <a:lnSpc>
                <a:spcPct val="130000"/>
              </a:lnSpc>
              <a:spcBef>
                <a:spcPct val="20000"/>
              </a:spcBef>
              <a:buSzPct val="120000"/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P(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Times New Roman" pitchFamily="18" charset="0"/>
              </a:rPr>
              <a:t>Effect=F | </a:t>
            </a:r>
            <a:r>
              <a:rPr lang="en-US" dirty="0" err="1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C</a:t>
            </a:r>
            <a:r>
              <a:rPr lang="en-US" baseline="-25000" dirty="0" err="1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i</a:t>
            </a:r>
            <a:r>
              <a:rPr lang="en-US" baseline="-25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= T, </a:t>
            </a:r>
            <a:r>
              <a:rPr lang="en-US" i="1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and no other causes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) = </a:t>
            </a:r>
            <a:r>
              <a:rPr lang="en-US" sz="2800" i="1" dirty="0" err="1">
                <a:solidFill>
                  <a:srgbClr val="2D2DB9"/>
                </a:solidFill>
                <a:latin typeface="Arial Unicode MS" pitchFamily="34" charset="-128"/>
                <a:ea typeface="+mn-ea"/>
                <a:cs typeface="+mn-cs"/>
              </a:rPr>
              <a:t>q</a:t>
            </a:r>
            <a:r>
              <a:rPr lang="en-US" sz="2800" i="1" baseline="-25000" dirty="0" err="1">
                <a:solidFill>
                  <a:srgbClr val="2D2DB9"/>
                </a:solidFill>
                <a:latin typeface="Arial Unicode MS" pitchFamily="34" charset="-128"/>
                <a:ea typeface="+mn-ea"/>
                <a:cs typeface="+mn-cs"/>
              </a:rPr>
              <a:t>i</a:t>
            </a:r>
            <a:endParaRPr lang="en-US" i="1" dirty="0">
              <a:solidFill>
                <a:srgbClr val="2D2DB9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381000" indent="-381000" defTabSz="914400">
              <a:lnSpc>
                <a:spcPct val="130000"/>
              </a:lnSpc>
              <a:spcBef>
                <a:spcPct val="20000"/>
              </a:spcBef>
              <a:buSzPct val="120000"/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P(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Times New Roman" pitchFamily="18" charset="0"/>
              </a:rPr>
              <a:t>Effect=F |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C</a:t>
            </a:r>
            <a:r>
              <a:rPr lang="en-US" baseline="-25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1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= T,.. </a:t>
            </a:r>
            <a:r>
              <a:rPr lang="en-US" dirty="0" err="1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C</a:t>
            </a:r>
            <a:r>
              <a:rPr lang="en-US" baseline="-25000" dirty="0" err="1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j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T, C</a:t>
            </a:r>
            <a:r>
              <a:rPr lang="en-US" baseline="-25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j+1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F,., C</a:t>
            </a:r>
            <a:r>
              <a:rPr lang="en-US" baseline="-25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F)=</a:t>
            </a:r>
            <a:endParaRPr lang="en-US" dirty="0">
              <a:solidFill>
                <a:srgbClr val="000000"/>
              </a:solidFill>
              <a:latin typeface=""/>
              <a:ea typeface="+mn-ea"/>
              <a:cs typeface="+mn-cs"/>
            </a:endParaRPr>
          </a:p>
          <a:p>
            <a:pPr marL="381000" indent="-381000" defTabSz="914400">
              <a:lnSpc>
                <a:spcPct val="130000"/>
              </a:lnSpc>
              <a:spcBef>
                <a:spcPct val="20000"/>
              </a:spcBef>
              <a:buSzPct val="120000"/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P(Effect=T | C</a:t>
            </a:r>
            <a:r>
              <a:rPr lang="en-US" baseline="-25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1 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= T,.. </a:t>
            </a:r>
            <a:r>
              <a:rPr lang="en-US" dirty="0" err="1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C</a:t>
            </a:r>
            <a:r>
              <a:rPr lang="en-US" baseline="-25000" dirty="0" err="1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j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T, C</a:t>
            </a:r>
            <a:r>
              <a:rPr lang="en-US" baseline="-25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j+1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F,., C</a:t>
            </a:r>
            <a:r>
              <a:rPr lang="en-US" baseline="-25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k</a:t>
            </a: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F) =</a:t>
            </a:r>
            <a:endParaRPr lang="en-US" dirty="0">
              <a:solidFill>
                <a:srgbClr val="000000"/>
              </a:solidFill>
              <a:latin typeface="Arial Unicode MS" pitchFamily="34" charset="-128"/>
              <a:ea typeface="+mn-ea"/>
              <a:cs typeface="Times New Roman" pitchFamily="18" charset="0"/>
            </a:endParaRPr>
          </a:p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Char char="•"/>
              <a:defRPr/>
            </a:pPr>
            <a:endParaRPr lang="en-US" sz="2000" dirty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4350" name="Oval 4"/>
          <p:cNvSpPr>
            <a:spLocks noChangeArrowheads="1"/>
          </p:cNvSpPr>
          <p:nvPr/>
        </p:nvSpPr>
        <p:spPr bwMode="auto">
          <a:xfrm>
            <a:off x="2268538" y="692150"/>
            <a:ext cx="11525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smtClean="0">
                <a:solidFill>
                  <a:srgbClr val="000000"/>
                </a:solidFill>
                <a:ea typeface="+mn-ea"/>
                <a:cs typeface="+mn-cs"/>
              </a:rPr>
              <a:t>C</a:t>
            </a:r>
            <a:r>
              <a:rPr lang="en-US" sz="1800" baseline="-25000" smtClean="0">
                <a:solidFill>
                  <a:srgbClr val="000000"/>
                </a:solidFill>
                <a:ea typeface="+mn-ea"/>
                <a:cs typeface="+mn-cs"/>
              </a:rPr>
              <a:t>1</a:t>
            </a:r>
          </a:p>
        </p:txBody>
      </p:sp>
      <p:sp>
        <p:nvSpPr>
          <p:cNvPr id="14351" name="Line 5"/>
          <p:cNvSpPr>
            <a:spLocks noChangeShapeType="1"/>
          </p:cNvSpPr>
          <p:nvPr/>
        </p:nvSpPr>
        <p:spPr bwMode="auto">
          <a:xfrm>
            <a:off x="2844800" y="1268413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352" name="Oval 6"/>
          <p:cNvSpPr>
            <a:spLocks noChangeArrowheads="1"/>
          </p:cNvSpPr>
          <p:nvPr/>
        </p:nvSpPr>
        <p:spPr bwMode="auto">
          <a:xfrm>
            <a:off x="3929063" y="1714500"/>
            <a:ext cx="1038225" cy="665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smtClean="0">
                <a:solidFill>
                  <a:srgbClr val="000000"/>
                </a:solidFill>
                <a:ea typeface="+mn-ea"/>
                <a:cs typeface="+mn-cs"/>
              </a:rPr>
              <a:t>Effect</a:t>
            </a:r>
          </a:p>
        </p:txBody>
      </p:sp>
      <p:sp>
        <p:nvSpPr>
          <p:cNvPr id="14353" name="Oval 7"/>
          <p:cNvSpPr>
            <a:spLocks noChangeArrowheads="1"/>
          </p:cNvSpPr>
          <p:nvPr/>
        </p:nvSpPr>
        <p:spPr bwMode="auto">
          <a:xfrm>
            <a:off x="5437188" y="763588"/>
            <a:ext cx="11525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914400">
              <a:lnSpc>
                <a:spcPct val="100000"/>
              </a:lnSpc>
              <a:buClrTx/>
              <a:buSzTx/>
              <a:buFontTx/>
              <a:buNone/>
            </a:pPr>
            <a:r>
              <a:rPr lang="en-US" sz="1800" smtClean="0">
                <a:solidFill>
                  <a:srgbClr val="000000"/>
                </a:solidFill>
                <a:ea typeface="+mn-ea"/>
                <a:cs typeface="+mn-cs"/>
              </a:rPr>
              <a:t>C</a:t>
            </a:r>
            <a:r>
              <a:rPr lang="en-US" sz="1800" baseline="-25000" smtClean="0">
                <a:solidFill>
                  <a:srgbClr val="000000"/>
                </a:solidFill>
                <a:ea typeface="+mn-ea"/>
                <a:cs typeface="+mn-cs"/>
              </a:rPr>
              <a:t>k</a:t>
            </a:r>
          </a:p>
        </p:txBody>
      </p:sp>
      <p:sp>
        <p:nvSpPr>
          <p:cNvPr id="14354" name="Line 8"/>
          <p:cNvSpPr>
            <a:spLocks noChangeShapeType="1"/>
          </p:cNvSpPr>
          <p:nvPr/>
        </p:nvSpPr>
        <p:spPr bwMode="auto">
          <a:xfrm flipH="1">
            <a:off x="4860925" y="1339850"/>
            <a:ext cx="936625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355" name="Line 9"/>
          <p:cNvSpPr>
            <a:spLocks noChangeShapeType="1"/>
          </p:cNvSpPr>
          <p:nvPr/>
        </p:nvSpPr>
        <p:spPr bwMode="auto">
          <a:xfrm>
            <a:off x="3714750" y="928688"/>
            <a:ext cx="57626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356" name="Line 10"/>
          <p:cNvSpPr>
            <a:spLocks noChangeShapeType="1"/>
          </p:cNvSpPr>
          <p:nvPr/>
        </p:nvSpPr>
        <p:spPr bwMode="auto">
          <a:xfrm flipH="1">
            <a:off x="4643438" y="857250"/>
            <a:ext cx="2159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defTabSz="914400">
              <a:lnSpc>
                <a:spcPct val="100000"/>
              </a:lnSpc>
              <a:buClrTx/>
              <a:buSzTx/>
              <a:buFontTx/>
              <a:buNone/>
            </a:pPr>
            <a:endParaRPr lang="en-US" sz="2800" b="1" smtClean="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CPSC 322, Lecture 28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6933A33-C87F-4B06-B5F2-A3AB2B323086}" type="slidenum">
              <a:rPr lang="en-US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40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Noisy-OR: Example</a:t>
            </a:r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179388" y="549275"/>
            <a:ext cx="8497887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P(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Times New Roman" pitchFamily="18" charset="0"/>
              </a:rPr>
              <a:t>Fever=F| Cold=T, Flu=F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Times New Roman" pitchFamily="18" charset="0"/>
              </a:rPr>
              <a:t>Malaria=F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) = 0.6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P(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Times New Roman" pitchFamily="18" charset="0"/>
              </a:rPr>
              <a:t>Fever=F| Cold=F, Flu=T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Times New Roman" pitchFamily="18" charset="0"/>
              </a:rPr>
              <a:t>Malaria=F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)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= </a:t>
            </a:r>
            <a:r>
              <a:rPr lang="en-US" sz="2000" dirty="0">
                <a:solidFill>
                  <a:srgbClr val="000000"/>
                </a:solidFill>
                <a:latin typeface=""/>
                <a:ea typeface="+mn-ea"/>
                <a:cs typeface="+mn-cs"/>
              </a:rPr>
              <a:t>0.2</a:t>
            </a:r>
            <a:endParaRPr lang="en-US" sz="2000" baseline="-25000" dirty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P(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Times New Roman" pitchFamily="18" charset="0"/>
              </a:rPr>
              <a:t>Fever=F| Cold=F, Flu=F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Times New Roman" pitchFamily="18" charset="0"/>
              </a:rPr>
              <a:t>Malaria=T</a:t>
            </a:r>
            <a:r>
              <a:rPr lang="en-US" sz="2000" dirty="0">
                <a:solidFill>
                  <a:srgbClr val="000000"/>
                </a:solidFill>
                <a:latin typeface="Arial Unicode MS"/>
                <a:ea typeface="+mn-ea"/>
                <a:cs typeface="+mn-cs"/>
              </a:rPr>
              <a:t>)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= </a:t>
            </a:r>
            <a:r>
              <a:rPr lang="en-US" sz="2000" dirty="0">
                <a:solidFill>
                  <a:srgbClr val="000000"/>
                </a:solidFill>
                <a:latin typeface=""/>
                <a:ea typeface="+mn-ea"/>
                <a:cs typeface="+mn-cs"/>
              </a:rPr>
              <a:t>0.1</a:t>
            </a:r>
            <a:endParaRPr lang="en-US" sz="2000" baseline="-25000" dirty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endParaRPr lang="en-US" baseline="-25000" dirty="0">
              <a:solidFill>
                <a:srgbClr val="000000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5403" name="Rectangle 22"/>
          <p:cNvSpPr>
            <a:spLocks noChangeArrowheads="1"/>
          </p:cNvSpPr>
          <p:nvPr/>
        </p:nvSpPr>
        <p:spPr bwMode="auto">
          <a:xfrm>
            <a:off x="0" y="1714500"/>
            <a:ext cx="992981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 defTabSz="914400">
              <a:lnSpc>
                <a:spcPct val="130000"/>
              </a:lnSpc>
              <a:spcBef>
                <a:spcPct val="20000"/>
              </a:spcBef>
              <a:buSzPct val="120000"/>
              <a:buFontTx/>
              <a:buChar char="•"/>
            </a:pP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P(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Times New Roman" pitchFamily="18" charset="0"/>
              </a:rPr>
              <a:t>Effect=F | 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C</a:t>
            </a:r>
            <a:r>
              <a:rPr lang="en-US" baseline="-250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1 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= T,.. C</a:t>
            </a:r>
            <a:r>
              <a:rPr lang="en-US" baseline="-250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j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T, C</a:t>
            </a:r>
            <a:r>
              <a:rPr lang="en-US" baseline="-250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j+1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F,., C</a:t>
            </a:r>
            <a:r>
              <a:rPr lang="en-US" baseline="-250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k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= F)= </a:t>
            </a:r>
            <a:r>
              <a:rPr lang="en-US" sz="2800" smtClean="0">
                <a:solidFill>
                  <a:srgbClr val="000000"/>
                </a:solidFill>
                <a:ea typeface="+mn-ea"/>
                <a:cs typeface="+mn-cs"/>
              </a:rPr>
              <a:t>∏</a:t>
            </a:r>
            <a:r>
              <a:rPr lang="en-US" baseline="30000" smtClean="0">
                <a:solidFill>
                  <a:srgbClr val="000000"/>
                </a:solidFill>
                <a:ea typeface="+mn-ea"/>
                <a:cs typeface="+mn-cs"/>
              </a:rPr>
              <a:t>j</a:t>
            </a:r>
            <a:r>
              <a:rPr lang="en-US" baseline="-25000" smtClean="0">
                <a:solidFill>
                  <a:srgbClr val="000000"/>
                </a:solidFill>
                <a:ea typeface="+mn-ea"/>
                <a:cs typeface="+mn-cs"/>
              </a:rPr>
              <a:t>i=1</a:t>
            </a:r>
            <a:r>
              <a:rPr lang="en-US" smtClean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q</a:t>
            </a:r>
            <a:r>
              <a:rPr lang="en-US" baseline="-250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i</a:t>
            </a:r>
            <a:r>
              <a:rPr lang="en-US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 </a:t>
            </a:r>
          </a:p>
        </p:txBody>
      </p:sp>
      <p:sp>
        <p:nvSpPr>
          <p:cNvPr id="622616" name="Rectangle 24"/>
          <p:cNvSpPr>
            <a:spLocks noChangeArrowheads="1"/>
          </p:cNvSpPr>
          <p:nvPr/>
        </p:nvSpPr>
        <p:spPr bwMode="auto">
          <a:xfrm>
            <a:off x="5429250" y="500063"/>
            <a:ext cx="4392613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mtClean="0">
                <a:solidFill>
                  <a:srgbClr val="3333CC"/>
                </a:solidFill>
                <a:latin typeface="Arial Unicode MS" pitchFamily="34" charset="-128"/>
                <a:ea typeface="+mn-ea"/>
                <a:cs typeface="+mn-cs"/>
              </a:rPr>
              <a:t>Model of internal medicine</a:t>
            </a: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r>
              <a:rPr lang="en-US" smtClean="0">
                <a:solidFill>
                  <a:srgbClr val="3333CC"/>
                </a:solidFill>
                <a:latin typeface="Arial Unicode MS" pitchFamily="34" charset="-128"/>
                <a:ea typeface="+mn-ea"/>
                <a:cs typeface="+mn-cs"/>
              </a:rPr>
              <a:t>133,931,430 </a:t>
            </a:r>
            <a:r>
              <a:rPr lang="en-US" smtClean="0">
                <a:solidFill>
                  <a:srgbClr val="3333CC"/>
                </a:solidFill>
                <a:latin typeface="Arial Unicode MS" pitchFamily="34" charset="-128"/>
                <a:ea typeface="+mn-ea"/>
                <a:cs typeface="+mn-cs"/>
                <a:sym typeface="Wingdings" pitchFamily="2" charset="2"/>
              </a:rPr>
              <a:t> 8,254</a:t>
            </a:r>
            <a:endParaRPr lang="en-US" smtClean="0">
              <a:solidFill>
                <a:srgbClr val="3333CC"/>
              </a:solidFill>
              <a:latin typeface="Arial Unicode MS" pitchFamily="34" charset="-128"/>
              <a:ea typeface="+mn-ea"/>
              <a:cs typeface="+mn-cs"/>
            </a:endParaRPr>
          </a:p>
          <a:p>
            <a:pPr marL="457200" indent="-457200" defTabSz="91440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en-US" smtClean="0">
              <a:solidFill>
                <a:srgbClr val="3333CC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graphicFrame>
        <p:nvGraphicFramePr>
          <p:cNvPr id="26" name="Group 109"/>
          <p:cNvGraphicFramePr>
            <a:graphicFrameLocks noGrp="1"/>
          </p:cNvGraphicFramePr>
          <p:nvPr/>
        </p:nvGraphicFramePr>
        <p:xfrm>
          <a:off x="0" y="2357438"/>
          <a:ext cx="8929718" cy="3881438"/>
        </p:xfrm>
        <a:graphic>
          <a:graphicData uri="http://schemas.openxmlformats.org/drawingml/2006/table">
            <a:tbl>
              <a:tblPr/>
              <a:tblGrid>
                <a:gridCol w="1357317"/>
                <a:gridCol w="1000128"/>
                <a:gridCol w="1214442"/>
                <a:gridCol w="2357445"/>
                <a:gridCol w="3000386"/>
              </a:tblGrid>
              <a:tr h="7115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Malaria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Flu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Cold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=T |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..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P(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Helvetica" pitchFamily="34" charset="0"/>
                        </a:rPr>
                        <a:t>Fever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=F|..)</a:t>
                      </a:r>
                      <a:endParaRPr kumimoji="0" lang="en-US" sz="2000" b="1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6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0.1</a:t>
                      </a:r>
                      <a:r>
                        <a:rPr lang="en-US" sz="2000" b="0" baseline="0" dirty="0" smtClean="0"/>
                        <a:t> x 0.2 x 0.6 </a:t>
                      </a:r>
                      <a:r>
                        <a:rPr lang="en-US" sz="2000" b="1" baseline="0" dirty="0" smtClean="0"/>
                        <a:t>= 0.012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0.2 x 0.1 </a:t>
                      </a:r>
                      <a:r>
                        <a:rPr lang="en-US" sz="2000" b="1" dirty="0" smtClean="0"/>
                        <a:t>= 0.02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0.6 x 0.1</a:t>
                      </a:r>
                      <a:r>
                        <a:rPr lang="en-US" sz="2000" b="1" dirty="0" smtClean="0"/>
                        <a:t>=0.06</a:t>
                      </a:r>
                      <a:endParaRPr lang="en-US" sz="20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0.9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F0"/>
                          </a:solidFill>
                        </a:rPr>
                        <a:t>0.1</a:t>
                      </a:r>
                      <a:endParaRPr 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 x 0.6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= 0.12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Helvetica" pitchFamily="34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7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467" name="Rectangle 3"/>
          <p:cNvSpPr>
            <a:spLocks noChangeArrowheads="1"/>
          </p:cNvSpPr>
          <p:nvPr/>
        </p:nvSpPr>
        <p:spPr bwMode="auto">
          <a:xfrm>
            <a:off x="0" y="6192838"/>
            <a:ext cx="8786813" cy="665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 defTabSz="914400">
              <a:lnSpc>
                <a:spcPct val="100000"/>
              </a:lnSpc>
              <a:spcBef>
                <a:spcPct val="20000"/>
              </a:spcBef>
              <a:buSzPct val="120000"/>
              <a:buFontTx/>
              <a:buChar char="•"/>
            </a:pPr>
            <a:r>
              <a:rPr lang="en-US" sz="2800" smtClean="0">
                <a:solidFill>
                  <a:srgbClr val="000000"/>
                </a:solidFill>
                <a:latin typeface="Arial Unicode MS" pitchFamily="34" charset="-128"/>
                <a:ea typeface="+mn-ea"/>
                <a:cs typeface="+mn-cs"/>
              </a:rPr>
              <a:t>Number of probabilities linear in …..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Bayesian Networks:</a:t>
            </a:r>
            <a:br>
              <a:rPr lang="en-GB" dirty="0"/>
            </a:br>
            <a:r>
              <a:rPr lang="en-GB" dirty="0" smtClean="0"/>
              <a:t>Sampling Algorithms for Approximate </a:t>
            </a:r>
            <a:r>
              <a:rPr lang="en-GB" dirty="0"/>
              <a:t>Inference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From Last Class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85794"/>
            <a:ext cx="8501122" cy="5857916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Inference in Bayesian Networks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In worst case scenario (e.g. fully connected network) exact inference is </a:t>
            </a:r>
            <a:r>
              <a:rPr lang="en-US" b="1" dirty="0" smtClean="0"/>
              <a:t>NP-hard</a:t>
            </a:r>
          </a:p>
          <a:p>
            <a:pPr eaLnBrk="1" hangingPunct="1">
              <a:lnSpc>
                <a:spcPct val="70000"/>
              </a:lnSpc>
            </a:pPr>
            <a:endParaRPr lang="en-US" dirty="0" smtClean="0"/>
          </a:p>
          <a:p>
            <a:pPr eaLnBrk="1" hangingPunct="1"/>
            <a:r>
              <a:rPr lang="en-US" dirty="0" smtClean="0"/>
              <a:t>However space/time complexity is </a:t>
            </a:r>
            <a:r>
              <a:rPr lang="en-US" b="1" dirty="0" smtClean="0"/>
              <a:t>very sensitive to topology</a:t>
            </a:r>
          </a:p>
          <a:p>
            <a:pPr eaLnBrk="1" hangingPunct="1">
              <a:lnSpc>
                <a:spcPct val="70000"/>
              </a:lnSpc>
            </a:pPr>
            <a:endParaRPr lang="en-US" dirty="0" smtClean="0"/>
          </a:p>
          <a:p>
            <a:pPr eaLnBrk="1" hangingPunct="1"/>
            <a:r>
              <a:rPr lang="en-US" dirty="0" smtClean="0"/>
              <a:t>In </a:t>
            </a:r>
            <a:r>
              <a:rPr lang="en-US" b="1" dirty="0" smtClean="0"/>
              <a:t>singly connected graphs </a:t>
            </a:r>
            <a:r>
              <a:rPr lang="en-US" dirty="0" smtClean="0"/>
              <a:t>(single path from any two nodes),  time complexity of exact inference is </a:t>
            </a:r>
            <a:r>
              <a:rPr lang="en-US" b="1" dirty="0" smtClean="0"/>
              <a:t>polynomial</a:t>
            </a:r>
            <a:r>
              <a:rPr lang="en-US" dirty="0" smtClean="0"/>
              <a:t> in the number of nodes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If things are bad, one can resort to algorithms for </a:t>
            </a:r>
            <a:r>
              <a:rPr lang="en-US" b="1" dirty="0" smtClean="0">
                <a:solidFill>
                  <a:schemeClr val="accent6"/>
                </a:solidFill>
              </a:rPr>
              <a:t>approximate inference</a:t>
            </a:r>
          </a:p>
          <a:p>
            <a:pPr lvl="1" eaLnBrk="1" hangingPunct="1"/>
            <a:r>
              <a:rPr lang="en-US" dirty="0" smtClean="0"/>
              <a:t>This week, we will look at a class of such algorithms known as direct sampling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000066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</TotalTime>
  <Words>3762</Words>
  <Application>Microsoft Office PowerPoint</Application>
  <PresentationFormat>On-screen Show (4:3)</PresentationFormat>
  <Paragraphs>737</Paragraphs>
  <Slides>51</Slides>
  <Notes>50</Notes>
  <HiddenSlides>7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Default Design</vt:lpstr>
      <vt:lpstr>1_Default Design</vt:lpstr>
      <vt:lpstr>Equation</vt:lpstr>
      <vt:lpstr>More on Construction and Compactness: Compact Conditional Distributions</vt:lpstr>
      <vt:lpstr>More on Construction and Compactness: Compact Conditional Distributions</vt:lpstr>
      <vt:lpstr>Effect with multiple non-interacting causes</vt:lpstr>
      <vt:lpstr>Solution: Noisy-OR Distributions</vt:lpstr>
      <vt:lpstr>Solution: Noisy-OR Distributions</vt:lpstr>
      <vt:lpstr>Noisy-OR: Derivations </vt:lpstr>
      <vt:lpstr>Noisy-OR: Example</vt:lpstr>
      <vt:lpstr>Bayesian Networks: Sampling Algorithms for Approximate Inference</vt:lpstr>
      <vt:lpstr>From Last Class</vt:lpstr>
      <vt:lpstr>Overview</vt:lpstr>
      <vt:lpstr>Overview</vt:lpstr>
      <vt:lpstr>Sampling: What is it?</vt:lpstr>
      <vt:lpstr>We use Sampling</vt:lpstr>
      <vt:lpstr>Sampling</vt:lpstr>
      <vt:lpstr>Overview</vt:lpstr>
      <vt:lpstr>Sampling from a distribution</vt:lpstr>
      <vt:lpstr>Sampling: how to do it?</vt:lpstr>
      <vt:lpstr> Uniform Distribution and Sampling</vt:lpstr>
      <vt:lpstr>Uniform Distribution and Sampling</vt:lpstr>
      <vt:lpstr>Lecture Example</vt:lpstr>
      <vt:lpstr>Generating Samples from a Distribution</vt:lpstr>
      <vt:lpstr>Samples as Probabilities</vt:lpstr>
      <vt:lpstr>Overview</vt:lpstr>
      <vt:lpstr>Sampling for Bayesian Networks</vt:lpstr>
      <vt:lpstr>Sampling for Bayesian Networks (N)</vt:lpstr>
      <vt:lpstr>Sampling in Bayesian Networks</vt:lpstr>
      <vt:lpstr>Sampling in Bayesian Networks</vt:lpstr>
      <vt:lpstr>Overview</vt:lpstr>
      <vt:lpstr>Forward Sampling</vt:lpstr>
      <vt:lpstr>Example</vt:lpstr>
      <vt:lpstr>Example</vt:lpstr>
      <vt:lpstr>Example</vt:lpstr>
      <vt:lpstr>Why Forward Sampling Works</vt:lpstr>
      <vt:lpstr>Forward Sampling</vt:lpstr>
      <vt:lpstr>Forward Sampling</vt:lpstr>
      <vt:lpstr>Forward Sampling</vt:lpstr>
      <vt:lpstr>Overview</vt:lpstr>
      <vt:lpstr>Sampling: why does it work?</vt:lpstr>
      <vt:lpstr>Simulating Coin Tosses</vt:lpstr>
      <vt:lpstr>Simulating Tosses with a Bias Coin</vt:lpstr>
      <vt:lpstr>Simulating Coin Tosses</vt:lpstr>
      <vt:lpstr>Sampling: why does it work?</vt:lpstr>
      <vt:lpstr>End here</vt:lpstr>
      <vt:lpstr>Hoeffding’s inequality</vt:lpstr>
      <vt:lpstr>Hoeffding’s inequality</vt:lpstr>
      <vt:lpstr>Sampling: What is it?</vt:lpstr>
      <vt:lpstr>Probability Density Function</vt:lpstr>
      <vt:lpstr>Cumulative Distribution Function</vt:lpstr>
      <vt:lpstr>Cumulative Distribution for  Uniform Distribution</vt:lpstr>
      <vt:lpstr>Cumulative Distribution Function</vt:lpstr>
      <vt:lpstr>Cumulative Distribution Function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370</cp:revision>
  <dcterms:modified xsi:type="dcterms:W3CDTF">2010-01-13T03:46:54Z</dcterms:modified>
</cp:coreProperties>
</file>