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33" r:id="rId2"/>
    <p:sldId id="501" r:id="rId3"/>
    <p:sldId id="504" r:id="rId4"/>
    <p:sldId id="461" r:id="rId5"/>
    <p:sldId id="345" r:id="rId6"/>
    <p:sldId id="450" r:id="rId7"/>
    <p:sldId id="453" r:id="rId8"/>
    <p:sldId id="454" r:id="rId9"/>
    <p:sldId id="449" r:id="rId10"/>
    <p:sldId id="417" r:id="rId11"/>
    <p:sldId id="421" r:id="rId12"/>
    <p:sldId id="420" r:id="rId13"/>
    <p:sldId id="422" r:id="rId14"/>
    <p:sldId id="424" r:id="rId15"/>
    <p:sldId id="456" r:id="rId16"/>
    <p:sldId id="429" r:id="rId17"/>
    <p:sldId id="428" r:id="rId18"/>
    <p:sldId id="425" r:id="rId19"/>
    <p:sldId id="479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3" r:id="rId29"/>
    <p:sldId id="474" r:id="rId30"/>
    <p:sldId id="463" r:id="rId31"/>
    <p:sldId id="485" r:id="rId32"/>
    <p:sldId id="476" r:id="rId33"/>
    <p:sldId id="486" r:id="rId34"/>
    <p:sldId id="483" r:id="rId35"/>
    <p:sldId id="484" r:id="rId36"/>
    <p:sldId id="488" r:id="rId37"/>
    <p:sldId id="491" r:id="rId38"/>
    <p:sldId id="492" r:id="rId39"/>
    <p:sldId id="495" r:id="rId40"/>
    <p:sldId id="439" r:id="rId41"/>
    <p:sldId id="440" r:id="rId42"/>
    <p:sldId id="496" r:id="rId43"/>
    <p:sldId id="480" r:id="rId44"/>
    <p:sldId id="481" r:id="rId45"/>
    <p:sldId id="503" r:id="rId46"/>
    <p:sldId id="505" r:id="rId47"/>
    <p:sldId id="506" r:id="rId48"/>
    <p:sldId id="507" r:id="rId49"/>
    <p:sldId id="508" r:id="rId50"/>
    <p:sldId id="509" r:id="rId51"/>
    <p:sldId id="510" r:id="rId52"/>
    <p:sldId id="511" r:id="rId5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147" autoAdjust="0"/>
  </p:normalViewPr>
  <p:slideViewPr>
    <p:cSldViewPr>
      <p:cViewPr>
        <p:scale>
          <a:sx n="100" d="100"/>
          <a:sy n="100" d="100"/>
        </p:scale>
        <p:origin x="-184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>
        <p:scale>
          <a:sx n="100" d="100"/>
          <a:sy n="100" d="100"/>
        </p:scale>
        <p:origin x="-864" y="5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16A59F42-0B71-41B5-BD3F-616B2C53B2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FA2D9BDF-607F-4746-8C84-6AEF0893A7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2F676-4F49-451B-A6A5-2D9FC9AC0359}" type="slidenum">
              <a:rPr lang="en-US"/>
              <a:pPr/>
              <a:t>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2F676-4F49-451B-A6A5-2D9FC9AC0359}" type="slidenum">
              <a:rPr lang="en-US"/>
              <a:pPr/>
              <a:t>11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66B59-A7AE-477E-879E-3D44B585AECE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6948" tIns="48475" rIns="96948" bIns="4847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66B59-A7AE-477E-879E-3D44B585AECE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6948" tIns="48475" rIns="96948" bIns="4847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9BDF-607F-4746-8C84-6AEF0893A7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F5B04-C5E3-457F-97A6-9B5346FF1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EB210-B9C3-4C94-8D6B-A87EBD780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1DF5C-FAB9-417F-BC51-61C15FB90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63AD-4A26-49BD-97B5-A22A1310D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6F59-DE4C-48D7-BB9D-C4C501C86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9ED94-956B-46A4-8B40-699E7C708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213EA-6F08-4FE9-BC8D-1CEB64799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E3005-C718-45BB-9E49-E1248D7D3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C2046-FC05-4791-8FE9-679029685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7B491-B8A7-4706-BBE9-ADF5DF042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0CAC-27EC-40BD-96C5-EBBEA40D5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823FCF-C066-4647-834B-565C480CFD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amcaltrain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9/Talks/0615-SanJose-tutorial-IH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2001/sw/sweo/public/UseCases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714480" y="2428868"/>
            <a:ext cx="55007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Ontologies </a:t>
            </a:r>
          </a:p>
          <a:p>
            <a:pPr algn="ctr">
              <a:lnSpc>
                <a:spcPct val="60000"/>
              </a:lnSpc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and </a:t>
            </a:r>
          </a:p>
          <a:p>
            <a:pPr algn="ctr">
              <a:lnSpc>
                <a:spcPct val="60000"/>
              </a:lnSpc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Knowledge-based Systems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685800"/>
          </a:xfrm>
        </p:spPr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1643050"/>
            <a:ext cx="85725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Individual-attribute-value representation adopted to distribute machine-interpretable knowledge on the Web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smtClean="0">
                <a:solidFill>
                  <a:schemeClr val="accent2"/>
                </a:solidFill>
                <a:cs typeface="Times New Roman" pitchFamily="18" charset="0"/>
              </a:rPr>
              <a:t>Semantic Web</a:t>
            </a:r>
            <a:endParaRPr lang="en-US" sz="2800" b="1" i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Beyond HTML pages that are to be understood by humans only</a:t>
            </a:r>
            <a:endParaRPr lang="en-US" dirty="0">
              <a:cs typeface="Times New Roman" pitchFamily="18" charset="0"/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Languages and formalisms based on description logics that allow websites to also include information that can be processed by computer</a:t>
            </a:r>
            <a:endParaRPr lang="en-US" dirty="0">
              <a:cs typeface="Times New Roman" pitchFamily="18" charset="0"/>
            </a:endParaRPr>
          </a:p>
          <a:p>
            <a:pPr marL="914400" lvl="1" indent="-457200">
              <a:lnSpc>
                <a:spcPct val="30000"/>
              </a:lnSpc>
              <a:spcBef>
                <a:spcPct val="20000"/>
              </a:spcBef>
              <a:buFontTx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572140"/>
            <a:ext cx="5500726" cy="5715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95288" y="333375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Overview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285720" y="785794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800" dirty="0" smtClean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Brief Review of Representation and Reasoning from 322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individual-attribute-value representation</a:t>
            </a:r>
            <a:endParaRPr lang="en-US" sz="28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/>
              <a:t>semantic </a:t>
            </a:r>
            <a:r>
              <a:rPr lang="en-US" sz="2800" dirty="0" smtClean="0"/>
              <a:t>networks</a:t>
            </a:r>
            <a:endParaRPr lang="en-US" sz="28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/>
              <a:t>primitive versus derived </a:t>
            </a:r>
            <a:r>
              <a:rPr lang="en-US" sz="2800" dirty="0" smtClean="0"/>
              <a:t>relations</a:t>
            </a:r>
            <a:endParaRPr lang="en-US" sz="28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/>
              <a:t>property inheritance </a:t>
            </a:r>
            <a:endParaRPr lang="en-US" sz="2800" dirty="0" smtClean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Ontologies and the Semantic Web</a:t>
            </a:r>
            <a:endParaRPr lang="en-US" sz="28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685800"/>
          </a:xfrm>
        </p:spPr>
        <p:txBody>
          <a:bodyPr/>
          <a:lstStyle/>
          <a:p>
            <a:r>
              <a:rPr lang="en-US" dirty="0" smtClean="0"/>
              <a:t>Problems With The Web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1357298"/>
            <a:ext cx="85725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Billions of diverse documents online -&gt;  problems in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Retrieving documents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Extracting relevant data from retrieved documents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Combining information from different sources to achieve a  particular goal</a:t>
            </a: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643042" y="3429000"/>
            <a:ext cx="6215106" cy="2000264"/>
          </a:xfrm>
          <a:prstGeom prst="irregularSeal2">
            <a:avLst/>
          </a:prstGeom>
          <a:solidFill>
            <a:srgbClr val="FF0000">
              <a:alpha val="17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INFORMATION OVERLOAD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Data</a:t>
            </a:r>
            <a:endParaRPr lang="en-US" dirty="0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6643734" cy="506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500430" y="3000372"/>
            <a:ext cx="5540153" cy="1928826"/>
            <a:chOff x="3500430" y="3000372"/>
            <a:chExt cx="5540153" cy="1928826"/>
          </a:xfrm>
        </p:grpSpPr>
        <p:sp>
          <p:nvSpPr>
            <p:cNvPr id="4" name="TextBox 3"/>
            <p:cNvSpPr txBox="1"/>
            <p:nvPr/>
          </p:nvSpPr>
          <p:spPr>
            <a:xfrm>
              <a:off x="6143636" y="3000372"/>
              <a:ext cx="2896947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Which book is about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the web?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500430" y="3643314"/>
              <a:ext cx="428628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14876" y="4643446"/>
              <a:ext cx="500066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6"/>
              <a:endCxn id="4" idx="1"/>
            </p:cNvCxnSpPr>
            <p:nvPr/>
          </p:nvCxnSpPr>
          <p:spPr>
            <a:xfrm flipV="1">
              <a:off x="3929058" y="3415871"/>
              <a:ext cx="2214578" cy="334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" idx="7"/>
            </p:cNvCxnSpPr>
            <p:nvPr/>
          </p:nvCxnSpPr>
          <p:spPr>
            <a:xfrm rot="5400000" flipH="1" flipV="1">
              <a:off x="5335997" y="3663341"/>
              <a:ext cx="827665" cy="121624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685800"/>
          </a:xfrm>
        </p:spPr>
        <p:txBody>
          <a:bodyPr/>
          <a:lstStyle/>
          <a:p>
            <a:r>
              <a:rPr lang="en-US" dirty="0" smtClean="0"/>
              <a:t>Extracting data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1000108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What is the Amazon price of  the book: “A semantic web primer”?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Find the cheapest copy of “A semantic web primer”.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Find the cheapest copy taking into account shipping price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With </a:t>
            </a:r>
            <a:r>
              <a:rPr lang="en-US" dirty="0" err="1" smtClean="0"/>
              <a:t>webpages</a:t>
            </a:r>
            <a:r>
              <a:rPr lang="en-US" dirty="0" smtClean="0"/>
              <a:t> based on basic HTML, the human needs to  scout for the information and integrate it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 computer does not understand “price”, “cheaper”, “shipping price”</a:t>
            </a: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428868"/>
            <a:ext cx="5929322" cy="224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685800"/>
          </a:xfrm>
        </p:spPr>
        <p:txBody>
          <a:bodyPr/>
          <a:lstStyle/>
          <a:p>
            <a:r>
              <a:rPr lang="en-US" dirty="0" smtClean="0"/>
              <a:t>Mashup sites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1000108"/>
            <a:ext cx="86439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Some of the functionalities described earlier are provided by so called “mashup sites”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Sites that integrate and present </a:t>
            </a:r>
            <a:r>
              <a:rPr lang="en-US" sz="2000" dirty="0" err="1" smtClean="0"/>
              <a:t>informations</a:t>
            </a:r>
            <a:r>
              <a:rPr lang="en-US" sz="2000" dirty="0" smtClean="0"/>
              <a:t> from various sources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E.g., </a:t>
            </a:r>
            <a:r>
              <a:rPr lang="en-US" sz="2000" dirty="0" smtClean="0">
                <a:hlinkClick r:id="rId3"/>
              </a:rPr>
              <a:t>I am </a:t>
            </a:r>
            <a:r>
              <a:rPr lang="en-US" sz="2000" dirty="0" err="1" smtClean="0">
                <a:hlinkClick r:id="rId3"/>
              </a:rPr>
              <a:t>Caltrain</a:t>
            </a:r>
            <a:r>
              <a:rPr lang="en-US" sz="2000" dirty="0" smtClean="0"/>
              <a:t> uses Yahoo Maps, schedules from the California Railway company (</a:t>
            </a:r>
            <a:r>
              <a:rPr lang="en-US" sz="2000" dirty="0" err="1" smtClean="0"/>
              <a:t>Caltrain</a:t>
            </a:r>
            <a:r>
              <a:rPr lang="en-US" sz="2000" dirty="0" smtClean="0"/>
              <a:t>) and </a:t>
            </a:r>
            <a:r>
              <a:rPr lang="en-US" sz="2000" dirty="0" err="1" smtClean="0"/>
              <a:t>Flickr</a:t>
            </a:r>
            <a:r>
              <a:rPr lang="en-US" sz="2000" dirty="0" smtClean="0"/>
              <a:t> Photos to help you plan your rail travel in California.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But mashup sites do very ad-hoc computations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various data sources expose their data via Web Services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each with a different API, a different logic, different structure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No standard that regulates and unifies the communication among sites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alternative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071546"/>
            <a:ext cx="86439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Software agents that can roam the web and carry out sophisticated tasks on our behalf.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Different than searching content for keywords and popularity. These agents need to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</a:rPr>
              <a:t>Infer</a:t>
            </a:r>
            <a:r>
              <a:rPr lang="en-US" dirty="0" smtClean="0"/>
              <a:t> meaning from content based on metadata and assertions that have already been made.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Automatically </a:t>
            </a:r>
            <a:r>
              <a:rPr lang="en-US" b="1" i="1" dirty="0" smtClean="0">
                <a:solidFill>
                  <a:schemeClr val="accent6"/>
                </a:solidFill>
              </a:rPr>
              <a:t>classify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accent6"/>
                </a:solidFill>
              </a:rPr>
              <a:t>integrate</a:t>
            </a:r>
            <a:r>
              <a:rPr lang="en-US" dirty="0" smtClean="0"/>
              <a:t> information through the help of suitable </a:t>
            </a:r>
            <a:r>
              <a:rPr lang="en-US" b="1" i="1" dirty="0" smtClean="0">
                <a:solidFill>
                  <a:schemeClr val="accent2"/>
                </a:solidFill>
              </a:rPr>
              <a:t>RRS</a:t>
            </a: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This is the vision behind the </a:t>
            </a:r>
            <a:r>
              <a:rPr lang="en-US" sz="2800" b="1" i="1" dirty="0" smtClean="0">
                <a:solidFill>
                  <a:schemeClr val="accent2"/>
                </a:solidFill>
              </a:rPr>
              <a:t>Semantic Web </a:t>
            </a:r>
            <a:r>
              <a:rPr lang="en-US" sz="2800" dirty="0" smtClean="0"/>
              <a:t>(aka "Web 3.0.“)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685800"/>
          </a:xfrm>
        </p:spPr>
        <p:txBody>
          <a:bodyPr/>
          <a:lstStyle/>
          <a:p>
            <a:r>
              <a:rPr lang="en-US" dirty="0" smtClean="0"/>
              <a:t>The Semantic Web</a:t>
            </a:r>
            <a:endParaRPr lang="en-US" dirty="0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571472" y="2924557"/>
            <a:ext cx="7339201" cy="17543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"The Semantic Web is not a separate Web but an extension of the current one,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which information is given well-defined meaning, better enabling computers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 people to work in cooperation."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Tim Berners-Lee, James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Hendler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and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Lassila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Scientific American, May 2001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1071546"/>
            <a:ext cx="86439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Vision for the future of the Web, a "Web of meaning" (i.e. </a:t>
            </a:r>
            <a:r>
              <a:rPr lang="en-US" sz="2800" i="1" dirty="0" smtClean="0"/>
              <a:t>semantics</a:t>
            </a:r>
            <a:r>
              <a:rPr lang="en-US" sz="2800" dirty="0" smtClean="0"/>
              <a:t>), that was set forth by Tim Berners-Lee. (often referred to as the father of the Web)</a:t>
            </a: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21956"/>
            <a:ext cx="2495557" cy="19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685800"/>
          </a:xfrm>
        </p:spPr>
        <p:txBody>
          <a:bodyPr/>
          <a:lstStyle/>
          <a:p>
            <a:r>
              <a:rPr lang="en-US" dirty="0" smtClean="0"/>
              <a:t>The Semantic Web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0042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A set of technologies (emerging set of standards, markup languages, and related processing tools) that </a:t>
            </a:r>
            <a:r>
              <a:rPr lang="en-US" sz="2800" dirty="0" smtClean="0">
                <a:cs typeface="Times New Roman" pitchFamily="18" charset="0"/>
              </a:rPr>
              <a:t>allow publishing on the Web </a:t>
            </a:r>
            <a:r>
              <a:rPr lang="en-US" sz="2800" b="1" i="1" dirty="0" smtClean="0">
                <a:solidFill>
                  <a:schemeClr val="accent2"/>
                </a:solidFill>
                <a:cs typeface="Times New Roman" pitchFamily="18" charset="0"/>
              </a:rPr>
              <a:t>machine-</a:t>
            </a:r>
            <a:r>
              <a:rPr lang="en-US" sz="2800" b="1" i="1" dirty="0" err="1" smtClean="0">
                <a:solidFill>
                  <a:schemeClr val="accent2"/>
                </a:solidFill>
                <a:cs typeface="Times New Roman" pitchFamily="18" charset="0"/>
              </a:rPr>
              <a:t>processable</a:t>
            </a:r>
            <a:r>
              <a:rPr lang="en-US" sz="2800" b="1" i="1" dirty="0" smtClean="0">
                <a:solidFill>
                  <a:schemeClr val="accent2"/>
                </a:solidFill>
                <a:cs typeface="Times New Roman" pitchFamily="18" charset="0"/>
              </a:rPr>
              <a:t> data</a:t>
            </a:r>
            <a:r>
              <a:rPr lang="en-US" sz="2800" dirty="0" smtClean="0">
                <a:cs typeface="Times New Roman" pitchFamily="18" charset="0"/>
              </a:rPr>
              <a:t> instead of natural language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A Web of meaning on which machine reasoning can become ubiquitous and powerful.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/>
              <a:t>Publish information in terms understandable for a machine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/>
              <a:t>Ask questions in terms understandable for a machine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/>
              <a:t>And: make sure all machines understand your terms!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                                      </a:t>
            </a:r>
          </a:p>
          <a:p>
            <a:pPr marL="3200400" lvl="6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     </a:t>
            </a:r>
          </a:p>
          <a:p>
            <a:pPr marL="4114800" lvl="8" indent="-45720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Semantic Web: Intelligent Data Integration and Processing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857232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CA" dirty="0" smtClean="0"/>
              <a:t>Map  the various data onto an abstract data representation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CA" dirty="0" smtClean="0"/>
              <a:t> </a:t>
            </a:r>
            <a:r>
              <a:rPr lang="en-CA" sz="2000" dirty="0" smtClean="0"/>
              <a:t>make the data independent of its internal representation</a:t>
            </a:r>
            <a:endParaRPr lang="en-CA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CA" dirty="0" smtClean="0"/>
              <a:t>Merge the resulting representations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CA" dirty="0" smtClean="0"/>
              <a:t>Start making queries on the whole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CA" sz="2000" dirty="0" smtClean="0"/>
              <a:t>queries that could not have been done on the individual data sets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</a:pPr>
            <a:endParaRPr lang="en-US" dirty="0" smtClean="0"/>
          </a:p>
          <a:p>
            <a:r>
              <a:rPr lang="en-US" dirty="0" smtClean="0"/>
              <a:t>We will see a simple example from a tutorial given at </a:t>
            </a:r>
            <a:r>
              <a:rPr lang="en-US" b="1" i="1" dirty="0" smtClean="0"/>
              <a:t>2009 Semantic Technology Conference (San Jose, California, USA, June 15, 2009</a:t>
            </a:r>
          </a:p>
          <a:p>
            <a:endParaRPr lang="en-US" b="1" i="1" dirty="0" smtClean="0"/>
          </a:p>
          <a:p>
            <a:r>
              <a:rPr lang="en-CA" dirty="0" smtClean="0">
                <a:hlinkClick r:id="rId3"/>
              </a:rPr>
              <a:t>http://www.w3.org/2009/Talks/0615-SanJose-tutorial-IH/</a:t>
            </a:r>
            <a:endParaRPr lang="en-CA" dirty="0" smtClean="0"/>
          </a:p>
          <a:p>
            <a:r>
              <a:rPr lang="en-CA" sz="2000" dirty="0" smtClean="0"/>
              <a:t>(check it out if you want to know more about the topics introduced here)</a:t>
            </a:r>
            <a:endParaRPr lang="en-US" sz="2000" dirty="0" smtClean="0"/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                                      </a:t>
            </a:r>
          </a:p>
          <a:p>
            <a:pPr marL="3200400" lvl="6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     </a:t>
            </a:r>
          </a:p>
          <a:p>
            <a:pPr marL="3200400" lvl="6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         </a:t>
            </a:r>
            <a:endParaRPr lang="en-US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4114800" lvl="8" indent="-45720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108355" cy="39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288" y="333375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Announcement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7381871" cy="3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7929586" cy="588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1752597" y="5562552"/>
            <a:ext cx="3786214" cy="1214470"/>
          </a:xfrm>
          <a:prstGeom prst="wedgeRectCallout">
            <a:avLst>
              <a:gd name="adj1" fmla="val 66266"/>
              <a:gd name="adj2" fmla="val -55781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ular Callout 4"/>
          <p:cNvSpPr/>
          <p:nvPr/>
        </p:nvSpPr>
        <p:spPr>
          <a:xfrm>
            <a:off x="1752597" y="5562552"/>
            <a:ext cx="3786214" cy="1214470"/>
          </a:xfrm>
          <a:prstGeom prst="wedgeRectCallout">
            <a:avLst>
              <a:gd name="adj1" fmla="val -13733"/>
              <a:gd name="adj2" fmla="val -60673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Nodes represents real data (e.g. a webpage) or some literal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641388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0304"/>
            <a:ext cx="6991350" cy="52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7357245" cy="544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86314" y="2500306"/>
            <a:ext cx="1143008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357818" y="2500306"/>
            <a:ext cx="2143140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FF0000"/>
                </a:solidFill>
              </a:rPr>
              <a:t>Same object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7291390" cy="56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142844" y="4572008"/>
            <a:ext cx="4857816" cy="2071702"/>
          </a:xfrm>
          <a:prstGeom prst="wedgeRectCallout">
            <a:avLst>
              <a:gd name="adj1" fmla="val -15575"/>
              <a:gd name="adj2" fmla="val -217946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chemeClr val="tx1"/>
                </a:solidFill>
              </a:rPr>
              <a:t>User of dataset  “F” can now ask queries like: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• “</a:t>
            </a:r>
            <a:r>
              <a:rPr lang="en-CA" sz="2000" i="1" dirty="0" smtClean="0">
                <a:solidFill>
                  <a:schemeClr val="tx1"/>
                </a:solidFill>
              </a:rPr>
              <a:t>give me the title of the original</a:t>
            </a:r>
            <a:r>
              <a:rPr lang="en-CA" sz="2000" dirty="0" smtClean="0">
                <a:solidFill>
                  <a:schemeClr val="tx1"/>
                </a:solidFill>
              </a:rPr>
              <a:t>”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This information is not in the dataset “F”…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 …but can be retrieved by merging with dataset “A”!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7291390" cy="56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857224" y="4572008"/>
            <a:ext cx="4357718" cy="1633550"/>
          </a:xfrm>
          <a:prstGeom prst="wedgeRectCallout">
            <a:avLst>
              <a:gd name="adj1" fmla="val 54657"/>
              <a:gd name="adj2" fmla="val -60644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42844" y="4572008"/>
            <a:ext cx="5072098" cy="2143140"/>
          </a:xfrm>
          <a:prstGeom prst="wedgeRectCallout">
            <a:avLst>
              <a:gd name="adj1" fmla="val 36927"/>
              <a:gd name="adj2" fmla="val -131511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chemeClr val="tx1"/>
                </a:solidFill>
              </a:rPr>
              <a:t>Some extra information 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• </a:t>
            </a:r>
            <a:r>
              <a:rPr lang="en-CA" sz="1800" i="1" dirty="0" smtClean="0">
                <a:solidFill>
                  <a:schemeClr val="tx1"/>
                </a:solidFill>
              </a:rPr>
              <a:t>a:author </a:t>
            </a:r>
            <a:r>
              <a:rPr lang="en-CA" sz="1800" dirty="0" smtClean="0">
                <a:solidFill>
                  <a:schemeClr val="accent6"/>
                </a:solidFill>
              </a:rPr>
              <a:t>same as </a:t>
            </a:r>
            <a:r>
              <a:rPr lang="en-CA" sz="1800" i="1" dirty="0" smtClean="0">
                <a:solidFill>
                  <a:schemeClr val="tx1"/>
                </a:solidFill>
              </a:rPr>
              <a:t>f:auteur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• both identify a </a:t>
            </a:r>
            <a:r>
              <a:rPr lang="en-CA" sz="1800" i="1" dirty="0" smtClean="0">
                <a:solidFill>
                  <a:schemeClr val="tx1"/>
                </a:solidFill>
              </a:rPr>
              <a:t>Person</a:t>
            </a:r>
            <a:r>
              <a:rPr lang="en-CA" sz="1800" dirty="0" smtClean="0">
                <a:solidFill>
                  <a:schemeClr val="tx1"/>
                </a:solidFill>
              </a:rPr>
              <a:t>, a term that a community  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   may have already defined:</a:t>
            </a:r>
          </a:p>
          <a:p>
            <a:pPr lvl="1">
              <a:buFontTx/>
              <a:buChar char="-"/>
            </a:pPr>
            <a:r>
              <a:rPr lang="en-CA" sz="1800" dirty="0" smtClean="0">
                <a:solidFill>
                  <a:schemeClr val="tx1"/>
                </a:solidFill>
              </a:rPr>
              <a:t>identified by his/her name and, say, homepage</a:t>
            </a:r>
          </a:p>
          <a:p>
            <a:pPr lvl="1">
              <a:buFontTx/>
              <a:buChar char="-"/>
            </a:pPr>
            <a:r>
              <a:rPr lang="en-CA" sz="1800" dirty="0" smtClean="0">
                <a:solidFill>
                  <a:schemeClr val="tx1"/>
                </a:solidFill>
              </a:rPr>
              <a:t>can be used as a “category” for certain type of 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  entities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93" y="466725"/>
            <a:ext cx="8167588" cy="54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1142976" y="5714992"/>
            <a:ext cx="8001024" cy="1000156"/>
          </a:xfrm>
          <a:prstGeom prst="wedgeRectCallout">
            <a:avLst>
              <a:gd name="adj1" fmla="val -27929"/>
              <a:gd name="adj2" fmla="val -64298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chemeClr val="tx1"/>
                </a:solidFill>
              </a:rPr>
              <a:t>User of dataset “F” can now query:</a:t>
            </a:r>
            <a:endParaRPr lang="fr-FR" sz="1800" dirty="0" smtClean="0">
              <a:solidFill>
                <a:schemeClr val="tx1"/>
              </a:solidFill>
            </a:endParaRPr>
          </a:p>
          <a:p>
            <a:r>
              <a:rPr lang="en-CA" sz="1800" i="1" dirty="0" smtClean="0">
                <a:solidFill>
                  <a:schemeClr val="tx1"/>
                </a:solidFill>
              </a:rPr>
              <a:t>         give me the home page of the original’s ‘auteur’</a:t>
            </a:r>
            <a:endParaRPr lang="en-CA" sz="1800" dirty="0" smtClean="0">
              <a:solidFill>
                <a:schemeClr val="tx1"/>
              </a:solidFill>
            </a:endParaRPr>
          </a:p>
          <a:p>
            <a:r>
              <a:rPr lang="en-CA" sz="1800" dirty="0" smtClean="0">
                <a:solidFill>
                  <a:schemeClr val="tx1"/>
                </a:solidFill>
              </a:rPr>
              <a:t>although the information is not in datasets “F” or “A”…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81150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5008" y="357166"/>
            <a:ext cx="128588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r>
              <a:rPr lang="en-US" dirty="0" smtClean="0"/>
              <a:t>It could be even more powerful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214422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CA" dirty="0" smtClean="0"/>
              <a:t>We could add extra knowledge to the merged datasets</a:t>
            </a:r>
          </a:p>
          <a:p>
            <a:pPr lvl="2">
              <a:buFont typeface="Wingdings" pitchFamily="2" charset="2"/>
              <a:buChar char="ü"/>
            </a:pPr>
            <a:r>
              <a:rPr lang="en-CA" sz="2000" dirty="0" smtClean="0"/>
              <a:t>e.g., a full classification of various types of library data</a:t>
            </a:r>
          </a:p>
          <a:p>
            <a:pPr lvl="2">
              <a:buFont typeface="Wingdings" pitchFamily="2" charset="2"/>
              <a:buChar char="ü"/>
            </a:pPr>
            <a:r>
              <a:rPr lang="en-CA" sz="2000" dirty="0" smtClean="0"/>
              <a:t>information on translation techniques</a:t>
            </a:r>
          </a:p>
          <a:p>
            <a:pPr lvl="2">
              <a:buFont typeface="Wingdings" pitchFamily="2" charset="2"/>
              <a:buChar char="ü"/>
            </a:pPr>
            <a:r>
              <a:rPr lang="en-CA" sz="2000" dirty="0" smtClean="0"/>
              <a:t>etc.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CA" dirty="0" smtClean="0"/>
              <a:t>This is where </a:t>
            </a:r>
            <a:r>
              <a:rPr lang="en-CA" dirty="0" smtClean="0">
                <a:solidFill>
                  <a:schemeClr val="accent2"/>
                </a:solidFill>
              </a:rPr>
              <a:t>more advanced representation and reasoning and technologies</a:t>
            </a:r>
            <a:r>
              <a:rPr lang="en-CA" i="1" dirty="0" smtClean="0">
                <a:solidFill>
                  <a:schemeClr val="accent2"/>
                </a:solidFill>
              </a:rPr>
              <a:t> </a:t>
            </a:r>
            <a:r>
              <a:rPr lang="en-CA" i="1" dirty="0" smtClean="0"/>
              <a:t>(e.g. ontologies, description logics) </a:t>
            </a:r>
            <a:r>
              <a:rPr lang="en-CA" dirty="0" smtClean="0"/>
              <a:t>come into play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CA" dirty="0" smtClean="0"/>
              <a:t>          • </a:t>
            </a:r>
            <a:r>
              <a:rPr lang="en-CA" sz="2000" dirty="0" smtClean="0"/>
              <a:t>Even more powerful queries can be asked as a result</a:t>
            </a:r>
            <a:endParaRPr lang="en-US" sz="2000" dirty="0" smtClean="0"/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</a:pPr>
            <a:endParaRPr lang="en-US" sz="20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288" y="333375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Announcement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142984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Next Tuesday we’ll have a discussion-based class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b="1" i="1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Check whether you can access the paper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Remember to send questions by 9am that morning (to both me and </a:t>
            </a:r>
            <a:r>
              <a:rPr lang="en-US" dirty="0" err="1" smtClean="0">
                <a:cs typeface="Times New Roman" pitchFamily="18" charset="0"/>
              </a:rPr>
              <a:t>Hajir</a:t>
            </a:r>
            <a:r>
              <a:rPr lang="en-US" dirty="0" smtClean="0">
                <a:cs typeface="Times New Roman" pitchFamily="18" charset="0"/>
              </a:rPr>
              <a:t>) and bring printouts to class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58" y="571480"/>
            <a:ext cx="7786742" cy="464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685800"/>
          </a:xfrm>
        </p:spPr>
        <p:txBody>
          <a:bodyPr/>
          <a:lstStyle/>
          <a:p>
            <a:r>
              <a:rPr lang="en-US" dirty="0" smtClean="0"/>
              <a:t>Enabling Technologies: Semantic Web layer cake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20" y="5357826"/>
            <a:ext cx="771530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Building one upon another, these technologies can help realize the full Semantic Web vision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71462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OWL</a:t>
            </a:r>
            <a:endParaRPr lang="en-C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33899"/>
            <a:ext cx="5710262" cy="447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URI</a:t>
            </a:r>
            <a:endParaRPr lang="en-US" sz="1800" b="1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4500570"/>
            <a:ext cx="5715040" cy="5000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643306" y="2643182"/>
            <a:ext cx="3571900" cy="9286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14282" y="2000240"/>
            <a:ext cx="2571768" cy="20717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chemeClr val="tx1"/>
                </a:solidFill>
              </a:rPr>
              <a:t>We can’t cover all the components (some don’t even exist yet), but we will focus on 3 that are key to this enterprise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58" y="571480"/>
            <a:ext cx="7786742" cy="464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685800"/>
          </a:xfrm>
        </p:spPr>
        <p:txBody>
          <a:bodyPr/>
          <a:lstStyle/>
          <a:p>
            <a:r>
              <a:rPr lang="en-US" dirty="0" smtClean="0"/>
              <a:t>URI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271462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OWL</a:t>
            </a:r>
            <a:endParaRPr lang="en-C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33899"/>
            <a:ext cx="5710262" cy="447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URI</a:t>
            </a:r>
            <a:endParaRPr lang="en-US" sz="1800" b="1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4500570"/>
            <a:ext cx="5786478" cy="5000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85720" y="1000108"/>
            <a:ext cx="3500462" cy="192882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chemeClr val="tx1"/>
                </a:solidFill>
              </a:rPr>
              <a:t>URI: </a:t>
            </a:r>
            <a:r>
              <a:rPr lang="en-CA" sz="2000" dirty="0" smtClean="0">
                <a:solidFill>
                  <a:schemeClr val="accent6"/>
                </a:solidFill>
              </a:rPr>
              <a:t>Uniform Resource Identifier </a:t>
            </a:r>
            <a:r>
              <a:rPr lang="en-CA" sz="2000" dirty="0" smtClean="0">
                <a:solidFill>
                  <a:schemeClr val="tx1"/>
                </a:solidFill>
              </a:rPr>
              <a:t>is a unique name (e.g. URL) that can be used to identify </a:t>
            </a:r>
            <a:r>
              <a:rPr lang="en-CA" sz="2000" b="1" i="1" dirty="0" smtClean="0">
                <a:solidFill>
                  <a:schemeClr val="accent2"/>
                </a:solidFill>
              </a:rPr>
              <a:t>resources</a:t>
            </a:r>
            <a:r>
              <a:rPr lang="en-CA" sz="2000" dirty="0" smtClean="0">
                <a:solidFill>
                  <a:schemeClr val="tx1"/>
                </a:solidFill>
              </a:rPr>
              <a:t> on the Web (individuals, classes, properties)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7357245" cy="54435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86314" y="2500306"/>
            <a:ext cx="1143008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071670" y="3500438"/>
            <a:ext cx="1643074" cy="5000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786182" y="3286124"/>
            <a:ext cx="1500198" cy="4286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571868" y="1357298"/>
            <a:ext cx="1500198" cy="4286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072066" y="4143380"/>
            <a:ext cx="1500198" cy="4286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857224" y="4643446"/>
            <a:ext cx="1500198" cy="4286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tx1"/>
                </a:solidFill>
              </a:rPr>
              <a:t>URIs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918" y="1142984"/>
            <a:ext cx="357190" cy="2143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785918" y="1857364"/>
            <a:ext cx="357190" cy="2143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286512" y="3786190"/>
            <a:ext cx="357190" cy="2143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58" y="571480"/>
            <a:ext cx="7786742" cy="464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685800"/>
          </a:xfrm>
        </p:spPr>
        <p:txBody>
          <a:bodyPr/>
          <a:lstStyle/>
          <a:p>
            <a:r>
              <a:rPr lang="en-US" dirty="0" smtClean="0"/>
              <a:t>RDF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271462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OWL</a:t>
            </a:r>
            <a:endParaRPr lang="en-C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33899"/>
            <a:ext cx="5710262" cy="447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URI</a:t>
            </a:r>
            <a:endParaRPr lang="en-US" sz="1800" b="1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3143248"/>
            <a:ext cx="3500462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14282" y="1357298"/>
            <a:ext cx="3000396" cy="22145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chemeClr val="tx1"/>
                </a:solidFill>
              </a:rPr>
              <a:t>RDF: </a:t>
            </a:r>
            <a:r>
              <a:rPr lang="en-CA" sz="2000" b="1" dirty="0" smtClean="0">
                <a:solidFill>
                  <a:schemeClr val="accent6"/>
                </a:solidFill>
              </a:rPr>
              <a:t>Resource Description Framework </a:t>
            </a:r>
            <a:r>
              <a:rPr lang="en-CA" sz="2000" dirty="0" smtClean="0">
                <a:solidFill>
                  <a:schemeClr val="tx1"/>
                </a:solidFill>
              </a:rPr>
              <a:t>is a language to denote </a:t>
            </a:r>
            <a:r>
              <a:rPr lang="en-CA" sz="2000" i="1" dirty="0" smtClean="0">
                <a:solidFill>
                  <a:schemeClr val="tx1"/>
                </a:solidFill>
              </a:rPr>
              <a:t>individual-property-value </a:t>
            </a:r>
            <a:r>
              <a:rPr lang="en-CA" sz="2000" dirty="0" smtClean="0">
                <a:solidFill>
                  <a:schemeClr val="tx1"/>
                </a:solidFill>
              </a:rPr>
              <a:t>triples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34400" cy="685800"/>
          </a:xfrm>
        </p:spPr>
        <p:txBody>
          <a:bodyPr/>
          <a:lstStyle/>
          <a:p>
            <a:r>
              <a:rPr lang="en-US" dirty="0" smtClean="0"/>
              <a:t>RDF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1071546"/>
            <a:ext cx="8929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An RDF Triple </a:t>
            </a:r>
            <a:r>
              <a:rPr lang="en-US" sz="2800" b="1" i="1" dirty="0" smtClean="0"/>
              <a:t>(subject, verb, object) </a:t>
            </a:r>
            <a:r>
              <a:rPr lang="en-US" sz="2800" dirty="0" smtClean="0"/>
              <a:t>is such that: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i="1" dirty="0" smtClean="0"/>
              <a:t>subject </a:t>
            </a:r>
            <a:r>
              <a:rPr lang="en-US" dirty="0" smtClean="0"/>
              <a:t>and</a:t>
            </a:r>
            <a:r>
              <a:rPr lang="en-US" i="1" dirty="0" smtClean="0"/>
              <a:t> verb</a:t>
            </a:r>
            <a:r>
              <a:rPr lang="en-US" dirty="0" smtClean="0"/>
              <a:t> are URI-s, i.e., resources on the Web;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i="1" dirty="0" smtClean="0"/>
              <a:t>object</a:t>
            </a:r>
            <a:r>
              <a:rPr lang="en-US" dirty="0" smtClean="0"/>
              <a:t> is a URI or a literal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here is a complete triple from our example: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8520136" cy="4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4286256"/>
            <a:ext cx="892971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RDF is a general model for such triples,   implemented in various languages/</a:t>
            </a:r>
            <a:r>
              <a:rPr lang="en-US" dirty="0" err="1" smtClean="0"/>
              <a:t>sintaxes</a:t>
            </a:r>
            <a:r>
              <a:rPr lang="en-US" dirty="0" smtClean="0"/>
              <a:t> (RDF/XML, Turtle, N3, RXR, …)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>
                <a:cs typeface="Times New Roman" pitchFamily="18" charset="0"/>
              </a:rPr>
              <a:t>The book uses Turtle</a:t>
            </a:r>
          </a:p>
          <a:p>
            <a:pPr marL="914400" lvl="1" indent="-457200">
              <a:lnSpc>
                <a:spcPct val="30000"/>
              </a:lnSpc>
              <a:spcBef>
                <a:spcPct val="20000"/>
              </a:spcBef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15309" cy="47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2643142" y="5714992"/>
            <a:ext cx="5572196" cy="500090"/>
          </a:xfrm>
          <a:prstGeom prst="wedgeRectCallout">
            <a:avLst>
              <a:gd name="adj1" fmla="val -37159"/>
              <a:gd name="adj2" fmla="val -120401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Triples related to the same “object” can be combined</a:t>
            </a:r>
            <a:endParaRPr lang="en-CA" sz="1800" dirty="0" smtClean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42844" y="1357298"/>
            <a:ext cx="3071834" cy="928694"/>
          </a:xfrm>
          <a:prstGeom prst="wedgeRectCallout">
            <a:avLst>
              <a:gd name="adj1" fmla="val 38710"/>
              <a:gd name="adj2" fmla="val 74616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tx1"/>
                </a:solidFill>
              </a:rPr>
              <a:t>Namespaces</a:t>
            </a:r>
            <a:r>
              <a:rPr lang="en-US" sz="1800" dirty="0" smtClean="0">
                <a:solidFill>
                  <a:schemeClr val="tx1"/>
                </a:solidFill>
              </a:rPr>
              <a:t>  can be defined to simplify URIs (see textbook) </a:t>
            </a:r>
            <a:endParaRPr lang="en-CA" sz="1800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86050" y="2500306"/>
            <a:ext cx="285752" cy="357190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93" y="466725"/>
            <a:ext cx="8167588" cy="54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500034" y="5214926"/>
            <a:ext cx="8215402" cy="1500222"/>
          </a:xfrm>
          <a:prstGeom prst="wedgeRectCallout">
            <a:avLst>
              <a:gd name="adj1" fmla="val -515"/>
              <a:gd name="adj2" fmla="val -124416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RDF defines  the </a:t>
            </a:r>
            <a:r>
              <a:rPr lang="en-US" sz="1800" b="1" i="1" dirty="0" smtClean="0">
                <a:solidFill>
                  <a:schemeClr val="accent2"/>
                </a:solidFill>
              </a:rPr>
              <a:t>type</a:t>
            </a:r>
            <a:r>
              <a:rPr lang="en-US" sz="1800" dirty="0" smtClean="0">
                <a:solidFill>
                  <a:schemeClr val="tx1"/>
                </a:solidFill>
              </a:rPr>
              <a:t> and </a:t>
            </a:r>
            <a:r>
              <a:rPr lang="en-US" sz="1800" b="1" i="1" dirty="0" err="1" smtClean="0">
                <a:solidFill>
                  <a:schemeClr val="accent2"/>
                </a:solidFill>
              </a:rPr>
              <a:t>subClassOf</a:t>
            </a:r>
            <a:r>
              <a:rPr lang="en-US" sz="1800" dirty="0" smtClean="0">
                <a:solidFill>
                  <a:schemeClr val="tx1"/>
                </a:solidFill>
              </a:rPr>
              <a:t> properties  we have seen in semantic networks -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- &lt;http://www.w3.org/1999/02/22-rdf-syntax-ns#type&gt;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- &lt;http://www.w3.org/2000/01/rdf-schema#subClassOf&gt;</a:t>
            </a:r>
          </a:p>
          <a:p>
            <a:pPr>
              <a:spcBef>
                <a:spcPts val="600"/>
              </a:spcBef>
            </a:pPr>
            <a:r>
              <a:rPr lang="en-CA" sz="1800" dirty="0" smtClean="0">
                <a:solidFill>
                  <a:schemeClr val="tx1"/>
                </a:solidFill>
              </a:rPr>
              <a:t>Also allows specifying type/range  of properties</a:t>
            </a:r>
          </a:p>
          <a:p>
            <a:pPr>
              <a:spcBef>
                <a:spcPts val="600"/>
              </a:spcBef>
            </a:pPr>
            <a:r>
              <a:rPr lang="en-CA" sz="1800" dirty="0" smtClean="0">
                <a:solidFill>
                  <a:schemeClr val="tx1"/>
                </a:solidFill>
              </a:rPr>
              <a:t>Includes rules to implement property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785818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500034" y="5214926"/>
            <a:ext cx="8215402" cy="714404"/>
          </a:xfrm>
          <a:prstGeom prst="wedgeRectCallout">
            <a:avLst>
              <a:gd name="adj1" fmla="val -4225"/>
              <a:gd name="adj2" fmla="val -67909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This triple was not in the original RDF data, but can be derived by RDF rules</a:t>
            </a:r>
            <a:endParaRPr lang="en-CA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7959962" cy="604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00298" y="1785926"/>
            <a:ext cx="6929454" cy="4143404"/>
            <a:chOff x="1357258" y="571480"/>
            <a:chExt cx="7786742" cy="4644723"/>
          </a:xfrm>
        </p:grpSpPr>
        <p:pic>
          <p:nvPicPr>
            <p:cNvPr id="301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58" y="571480"/>
              <a:ext cx="7786742" cy="464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00760" y="2714620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: OWL</a:t>
              </a:r>
              <a:endPara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4533899"/>
              <a:ext cx="5710262" cy="447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schemeClr val="bg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URI</a:t>
              </a:r>
              <a:endPara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1934" y="2643182"/>
              <a:ext cx="3071834" cy="50006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685800"/>
          </a:xfrm>
        </p:spPr>
        <p:txBody>
          <a:bodyPr/>
          <a:lstStyle/>
          <a:p>
            <a:r>
              <a:rPr lang="en-US" dirty="0" smtClean="0"/>
              <a:t>OWL: Web Ontology Language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4357718" cy="328614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chemeClr val="tx1"/>
                </a:solidFill>
              </a:rPr>
              <a:t>A powerful description logic  that extends RDF by  including, among other things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characterization of properties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construction of classes via set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operations or explicit descriptions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equivalence of individuals, classes,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objects</a:t>
            </a:r>
          </a:p>
          <a:p>
            <a:endParaRPr lang="en-CA" sz="2000" dirty="0" smtClean="0">
              <a:solidFill>
                <a:schemeClr val="tx1"/>
              </a:solidFill>
            </a:endParaRPr>
          </a:p>
          <a:p>
            <a:endParaRPr lang="en-CA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42844" y="1500174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457200">
              <a:lnSpc>
                <a:spcPct val="3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Very intuitive representation, easy for humans to understand </a:t>
            </a:r>
          </a:p>
          <a:p>
            <a:pPr marL="457200" indent="-457200">
              <a:lnSpc>
                <a:spcPct val="2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Capture inheritance information in  a modular way</a:t>
            </a:r>
          </a:p>
          <a:p>
            <a:pPr marL="457200" indent="-457200">
              <a:lnSpc>
                <a:spcPct val="3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Efficient computation for property inheritance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28600" y="49530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CA">
              <a:cs typeface="Times New Roman" pitchFamily="18" charset="0"/>
            </a:endParaRP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of Semantic </a:t>
            </a:r>
            <a:r>
              <a:rPr lang="en-US" dirty="0"/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r>
              <a:rPr lang="en-US" dirty="0" smtClean="0"/>
              <a:t>Owl Example</a:t>
            </a:r>
            <a:endParaRPr lang="en-US" dirty="0"/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45018" cy="570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r>
              <a:rPr lang="en-US" dirty="0" smtClean="0"/>
              <a:t>Owl Example</a:t>
            </a:r>
            <a:endParaRPr lang="en-US" dirty="0"/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891418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8397609" cy="49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34400" cy="685800"/>
          </a:xfrm>
        </p:spPr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71546"/>
            <a:ext cx="85725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RDF and OWL are languages to define </a:t>
            </a:r>
            <a:r>
              <a:rPr lang="en-US" dirty="0" smtClean="0">
                <a:solidFill>
                  <a:schemeClr val="accent2"/>
                </a:solidFill>
              </a:rPr>
              <a:t>Ontologies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An Ontology in AI is a formal specification of the concepts and relationships used to describe and represent an area of knowledge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What sorts of objects are being modeled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 vocabulary for specifying objects, relations and properties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 meaning or intention of the relations or properties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914400" lvl="1" indent="-457200">
              <a:lnSpc>
                <a:spcPct val="3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6125" cy="37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0"/>
            <a:ext cx="8534400" cy="685800"/>
          </a:xfrm>
        </p:spPr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282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Given a concept, an ontology allows to find the symbol that represents it</a:t>
            </a:r>
          </a:p>
          <a:p>
            <a:r>
              <a:rPr lang="en-US" dirty="0" smtClean="0"/>
              <a:t>Given a symbol, the ontology allows understanding what it</a:t>
            </a:r>
          </a:p>
          <a:p>
            <a:r>
              <a:rPr lang="en-US" dirty="0" smtClean="0"/>
              <a:t>means.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4619625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786322"/>
            <a:ext cx="46577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8446559" cy="396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71546"/>
            <a:ext cx="85725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Can be targeted to a specific domain (</a:t>
            </a:r>
            <a:r>
              <a:rPr lang="en-US" i="1" dirty="0" smtClean="0"/>
              <a:t>domain Ontologies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Or more high-level (</a:t>
            </a:r>
            <a:r>
              <a:rPr lang="en-US" i="1" dirty="0" smtClean="0"/>
              <a:t>Top-Level Ontologies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000108"/>
            <a:ext cx="82153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Ontologies are published on the web in machine readable form (e.g. using OWL/RDF) and are publicly readable.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Builders of knowledge bases or web sites can adhere to and refer to a published ontology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 same symbol means the same thing across the various web sites that obey the ontology.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if someone wants to refer to some other object or relation, they publish the terminology with its intended interpretation.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Others adopt the new terminology by using it and referring to its source. In this way, ontologies grow.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Separately developed ontologies can have mappings between them published.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Very important that ontologies by </a:t>
            </a:r>
            <a:r>
              <a:rPr lang="en-US" b="1" i="1" dirty="0" smtClean="0">
                <a:solidFill>
                  <a:schemeClr val="accent2"/>
                </a:solidFill>
              </a:rPr>
              <a:t>shared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accent2"/>
                </a:solidFill>
              </a:rPr>
              <a:t>reused</a:t>
            </a:r>
            <a:r>
              <a:rPr lang="en-US" dirty="0" smtClean="0"/>
              <a:t>, because…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…Building new ontologies is hard!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142984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Requires very good understanding of a domain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Large ontologies  are often built by a community: people can fundamentally disagree about the appropriate structure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How one divides the world can depend on the application. Different ontologies describe the world in different ways..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To allow KBs based on different ontologies to inter-operate, there must be mapping between different ontologies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Knowledge Sharing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142984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One ontology typically imports and builds on other ontologies.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Tools for mapping one ontology to another to allow inter-operation of different knowledge bases.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The semantic web promises to allow you to find the right concept in a query if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 information adheres to some ontology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 query adheres to some ontology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these are the same ontology or there is a mapping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Ontologies Examples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142984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err="1" smtClean="0"/>
              <a:t>eClassOwl</a:t>
            </a:r>
            <a:r>
              <a:rPr lang="en-US" dirty="0" smtClean="0"/>
              <a:t>: </a:t>
            </a:r>
            <a:r>
              <a:rPr lang="en-US" dirty="0" err="1" smtClean="0"/>
              <a:t>eBusiness</a:t>
            </a:r>
            <a:r>
              <a:rPr lang="en-US" dirty="0" smtClean="0"/>
              <a:t> ontology for products and services, 75,000 classes and 5,500 properties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National Cancer Institute’s ontology: about 58,000 classes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Open Biomedical Ontologies Foundry: a collection of ontologies, including the Gene Ontology to describe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gene and gene product attributes in any organism or protein sequence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annotation terminology and data (</a:t>
            </a:r>
            <a:r>
              <a:rPr lang="en-US" sz="2000" dirty="0" err="1" smtClean="0"/>
              <a:t>UniProt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err="1" smtClean="0"/>
              <a:t>OpenCyc</a:t>
            </a:r>
            <a:r>
              <a:rPr lang="en-US" dirty="0" smtClean="0"/>
              <a:t> project: a 150,000-concept ontology including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Top-level ontology similar to the one shown earlier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Many specific concepts such as “OLED display”, “</a:t>
            </a:r>
            <a:r>
              <a:rPr lang="en-US" sz="2000" dirty="0" err="1" smtClean="0"/>
              <a:t>iphone</a:t>
            </a:r>
            <a:r>
              <a:rPr lang="en-US" sz="2000" dirty="0" smtClean="0"/>
              <a:t>” and related classes/</a:t>
            </a:r>
            <a:r>
              <a:rPr lang="en-US" sz="2000" dirty="0" err="1" smtClean="0"/>
              <a:t>superclasses</a:t>
            </a:r>
            <a:endParaRPr lang="en-US" sz="2000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42844" y="785794"/>
            <a:ext cx="8686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457200">
              <a:lnSpc>
                <a:spcPct val="3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In their basic form, Semantic Networks have limited expressiveness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28600" y="49530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CA">
              <a:cs typeface="Times New Roman" pitchFamily="18" charset="0"/>
            </a:endParaRP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2071678"/>
            <a:ext cx="86868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No negation, no disjunction. Can’t express facts like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cs typeface="Times New Roman" pitchFamily="18" charset="0"/>
              </a:rPr>
              <a:t>a term1-course does not have reading week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cs typeface="Times New Roman" pitchFamily="18" charset="0"/>
              </a:rPr>
              <a:t>a </a:t>
            </a:r>
            <a:r>
              <a:rPr lang="en-US" sz="2000" i="1" dirty="0" err="1" smtClean="0">
                <a:cs typeface="Times New Roman" pitchFamily="18" charset="0"/>
              </a:rPr>
              <a:t>cs</a:t>
            </a:r>
            <a:r>
              <a:rPr lang="en-US" sz="2000" i="1" dirty="0" smtClean="0">
                <a:cs typeface="Times New Roman" pitchFamily="18" charset="0"/>
              </a:rPr>
              <a:t>-course is taught either in ICICS-CS or DMPS</a:t>
            </a:r>
          </a:p>
          <a:p>
            <a:pPr marL="914400" lvl="1" indent="-457200">
              <a:lnSpc>
                <a:spcPct val="3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3500438"/>
            <a:ext cx="86868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Can’t express relations among classes, other than </a:t>
            </a:r>
            <a:r>
              <a:rPr lang="en-US" i="1" dirty="0" err="1" smtClean="0">
                <a:cs typeface="Times New Roman" pitchFamily="18" charset="0"/>
              </a:rPr>
              <a:t>SubClassOf</a:t>
            </a:r>
            <a:endParaRPr lang="en-US" i="1" dirty="0" smtClean="0">
              <a:cs typeface="Times New Roman" pitchFamily="18" charset="0"/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cs typeface="Times New Roman" pitchFamily="18" charset="0"/>
              </a:rPr>
              <a:t>A person has a mother who is a female person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Essentially, can only define classes as conjunctions of properties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cs typeface="Times New Roman" pitchFamily="18" charset="0"/>
              </a:rPr>
              <a:t>A term-2 course is a </a:t>
            </a:r>
            <a:r>
              <a:rPr lang="en-US" sz="2000" i="1" dirty="0" err="1" smtClean="0">
                <a:cs typeface="Times New Roman" pitchFamily="18" charset="0"/>
              </a:rPr>
              <a:t>cs</a:t>
            </a:r>
            <a:r>
              <a:rPr lang="en-US" sz="2000" i="1" dirty="0" smtClean="0">
                <a:cs typeface="Times New Roman" pitchFamily="18" charset="0"/>
              </a:rPr>
              <a:t>-course, lasts 12 weeks and has final in </a:t>
            </a:r>
            <a:r>
              <a:rPr lang="en-US" sz="2000" i="1" dirty="0" err="1" smtClean="0">
                <a:cs typeface="Times New Roman" pitchFamily="18" charset="0"/>
              </a:rPr>
              <a:t>april</a:t>
            </a:r>
            <a:endParaRPr lang="en-US" sz="2000" i="1" dirty="0" smtClean="0">
              <a:cs typeface="Times New Roman" pitchFamily="18" charset="0"/>
            </a:endParaRPr>
          </a:p>
          <a:p>
            <a:pPr marL="457200" indent="-457200">
              <a:lnSpc>
                <a:spcPct val="1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Impact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142984"/>
            <a:ext cx="85725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it-IT" dirty="0" smtClean="0"/>
              <a:t>Latest Oracle version includes an RDF store (system for storing and managing RDF data) and an OWL inference engine.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it-IT" dirty="0" smtClean="0"/>
              <a:t>YAHOO e GOOGLE use RDF to improve their searches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Semantic Web Case Studies and Use Cases site </a:t>
            </a:r>
            <a:r>
              <a:rPr lang="en-US" b="1" dirty="0" smtClean="0"/>
              <a:t>(</a:t>
            </a:r>
            <a:r>
              <a:rPr lang="it-IT" dirty="0" smtClean="0">
                <a:hlinkClick r:id="rId2"/>
              </a:rPr>
              <a:t>http://www.w3.org/2001/sw/sweo/public/UseCases/</a:t>
            </a:r>
            <a:r>
              <a:rPr lang="it-IT" dirty="0" smtClean="0"/>
              <a:t>) reports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/>
              <a:t>28 </a:t>
            </a:r>
            <a:r>
              <a:rPr lang="en-US" sz="2000" i="1" dirty="0" smtClean="0"/>
              <a:t>case studies</a:t>
            </a:r>
            <a:r>
              <a:rPr lang="en-US" sz="2000" dirty="0" smtClean="0"/>
              <a:t>:  systems deployed within an organization, and used within a production environment.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14 </a:t>
            </a:r>
            <a:r>
              <a:rPr lang="en-US" sz="2000" i="1" dirty="0" smtClean="0"/>
              <a:t>use cases: </a:t>
            </a:r>
            <a:r>
              <a:rPr lang="en-US" sz="2000" dirty="0" smtClean="0"/>
              <a:t>examples where an organization has built a prototype system, but it is not currently being used by business functions.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There is a great and very active user and developer community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See for instance, the site of the Semantic Technology (</a:t>
            </a:r>
            <a:r>
              <a:rPr lang="en-US" sz="2000" dirty="0" err="1" smtClean="0"/>
              <a:t>SemTech</a:t>
            </a:r>
            <a:r>
              <a:rPr lang="en-US" sz="2000" dirty="0" smtClean="0"/>
              <a:t>) conference  (http://semtech2010.semanticuniverse.com/)</a:t>
            </a: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However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857232"/>
            <a:ext cx="8858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99% of Web content is still in basic, HTML-like format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Use of sophisticated RDF and OWL not yet widespread, and the full Semantic Web vision not yet realized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Why?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err="1" smtClean="0"/>
              <a:t>Chichen</a:t>
            </a:r>
            <a:r>
              <a:rPr lang="en-US" dirty="0" smtClean="0"/>
              <a:t>-and-egg problem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Difficult/time consuming to publish structured data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Because not much structured data is available, applications are not being developed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Because there are not many applications available, it is not worth publishing structured data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Researchers are working on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“bootstrapping” the process by developing methods to automatically structure large amounts of existing data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Tools for facilitate manual Ontology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6858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/>
              <a:t>Examples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00108"/>
            <a:ext cx="692945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err="1" smtClean="0"/>
              <a:t>Dbpedia</a:t>
            </a:r>
            <a:r>
              <a:rPr lang="en-US" sz="2800" dirty="0" smtClean="0"/>
              <a:t> project: Extract structured data from Wikipedia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/>
              <a:t>Uses existing </a:t>
            </a:r>
            <a:r>
              <a:rPr lang="en-US" dirty="0" err="1" smtClean="0"/>
              <a:t>infoboxes</a:t>
            </a:r>
            <a:r>
              <a:rPr lang="en-US" dirty="0" smtClean="0"/>
              <a:t> to learn how to extract/classify similar information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/>
              <a:t>2.6 million concepts with ~100 facts per object</a:t>
            </a: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smtClean="0"/>
              <a:t>Protégé Ontology Editor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CA" dirty="0" smtClean="0"/>
              <a:t>support the creation, visualization, and manipulation of </a:t>
            </a:r>
            <a:r>
              <a:rPr lang="en-CA" dirty="0" err="1" smtClean="0"/>
              <a:t>ontologies</a:t>
            </a:r>
            <a:r>
              <a:rPr lang="en-CA" dirty="0" smtClean="0"/>
              <a:t> in various representation formats.</a:t>
            </a: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642918"/>
            <a:ext cx="2100246" cy="37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r>
              <a:rPr lang="en-US" dirty="0" smtClean="0"/>
              <a:t>Description Logics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7158" y="967157"/>
            <a:ext cx="8501122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Extensions of Semantic Networks designed to make it easier to describe definitions and properties of classes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Principal inference tasks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2"/>
                </a:solidFill>
              </a:rPr>
              <a:t>Subsumption</a:t>
            </a:r>
            <a:r>
              <a:rPr lang="en-US" sz="2000" dirty="0" smtClean="0"/>
              <a:t>: checking if one class is a subset of another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2"/>
                </a:solidFill>
              </a:rPr>
              <a:t>Classification</a:t>
            </a:r>
            <a:r>
              <a:rPr lang="en-US" sz="2000" dirty="0" smtClean="0"/>
              <a:t> : whether an object belongs to a class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/>
              <a:t>        </a:t>
            </a:r>
            <a:r>
              <a:rPr lang="en-US" dirty="0" smtClean="0"/>
              <a:t>by comparing corresponding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r>
              <a:rPr lang="en-US" dirty="0" smtClean="0"/>
              <a:t>Example From </a:t>
            </a:r>
            <a:r>
              <a:rPr lang="en-US" i="1" dirty="0" smtClean="0"/>
              <a:t>Classic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28596" y="4143380"/>
            <a:ext cx="850112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Describe the class of men with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at least 3 sons who are unemployed and married to doctors, and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At most 2 daughters  who are professors in physics or math departments</a:t>
            </a:r>
          </a:p>
        </p:txBody>
      </p:sp>
      <p:pic>
        <p:nvPicPr>
          <p:cNvPr id="4" name="Picture 3" descr="Classic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572140"/>
            <a:ext cx="8121684" cy="916455"/>
          </a:xfrm>
          <a:prstGeom prst="rect">
            <a:avLst/>
          </a:prstGeom>
        </p:spPr>
      </p:pic>
      <p:pic>
        <p:nvPicPr>
          <p:cNvPr id="5" name="Picture 4" descr="Clas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7416800" cy="35941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500562" y="785794"/>
            <a:ext cx="4643438" cy="1643074"/>
          </a:xfrm>
          <a:prstGeom prst="wedgeRectCallout">
            <a:avLst>
              <a:gd name="adj1" fmla="val -60480"/>
              <a:gd name="adj2" fmla="val 13564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Role name =&gt; Attribute in Semantic nets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ConceptName</a:t>
            </a:r>
            <a:r>
              <a:rPr lang="en-US" sz="2000" dirty="0" smtClean="0">
                <a:solidFill>
                  <a:schemeClr val="tx1"/>
                </a:solidFill>
              </a:rPr>
              <a:t> =&gt; Class in Semantic nets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IndividualName</a:t>
            </a:r>
            <a:r>
              <a:rPr lang="en-US" sz="2000" dirty="0" smtClean="0">
                <a:solidFill>
                  <a:schemeClr val="tx1"/>
                </a:solidFill>
              </a:rPr>
              <a:t> =&gt; Instance in Sem. nets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5929330"/>
            <a:ext cx="6286544" cy="2857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285852" y="6215082"/>
            <a:ext cx="7072362" cy="2857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r>
              <a:rPr lang="en-US" dirty="0" smtClean="0"/>
              <a:t>Example From </a:t>
            </a:r>
            <a:r>
              <a:rPr lang="en-US" i="1" dirty="0" smtClean="0"/>
              <a:t>Classic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14282" y="928670"/>
            <a:ext cx="850112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Describe the class of men with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at least 3 sons who are unemployed and married to doctors, and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At most 2 daughters  who are professors in physics or math departments</a:t>
            </a:r>
          </a:p>
        </p:txBody>
      </p:sp>
      <p:pic>
        <p:nvPicPr>
          <p:cNvPr id="4" name="Picture 3" descr="Classic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8121684" cy="916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282" y="3571876"/>
            <a:ext cx="850112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Any Classic sentence can be expressed in first-order logic, but some sentences (like the one above) are much more easily expressed in Classic or equivalent description logics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Logics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282" y="928670"/>
            <a:ext cx="8715436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Subsumption and classification intractable in first-order-logic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Description logics strive to ensure that subsumption testing  can be solved in polynomial time in the size of the descriptions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Tradeoff </a:t>
            </a:r>
            <a:r>
              <a:rPr lang="en-US" dirty="0" smtClean="0"/>
              <a:t>between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expressiveness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tractability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357686" y="292893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3714752"/>
            <a:ext cx="8715436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Description Logics usually lack full </a:t>
            </a:r>
            <a:r>
              <a:rPr lang="en-US" i="1" dirty="0" smtClean="0"/>
              <a:t>negation</a:t>
            </a:r>
            <a:r>
              <a:rPr lang="en-US" dirty="0" smtClean="0"/>
              <a:t> and </a:t>
            </a:r>
            <a:r>
              <a:rPr lang="en-US" i="1" dirty="0" smtClean="0"/>
              <a:t>disjunction </a:t>
            </a:r>
            <a:r>
              <a:rPr lang="en-US" dirty="0" smtClean="0"/>
              <a:t>(expressible in first-order logic)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Classic allows for limited disjunction over explicitly enumerated individuals, (</a:t>
            </a:r>
            <a:r>
              <a:rPr lang="en-US" i="1" dirty="0" smtClean="0"/>
              <a:t>one of)</a:t>
            </a:r>
            <a:r>
              <a:rPr lang="en-US" dirty="0" smtClean="0"/>
              <a:t> not over full concept descriptions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Tractability achieved in practice (e.g. </a:t>
            </a:r>
            <a:r>
              <a:rPr lang="en-US" i="1" dirty="0" smtClean="0"/>
              <a:t>Classic</a:t>
            </a:r>
            <a:r>
              <a:rPr lang="en-US" dirty="0" smtClean="0"/>
              <a:t>) but worse-case run time still exponential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2266</Words>
  <Application>Microsoft Office PowerPoint</Application>
  <PresentationFormat>On-screen Show (4:3)</PresentationFormat>
  <Paragraphs>311</Paragraphs>
  <Slides>52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Slide 1</vt:lpstr>
      <vt:lpstr>Slide 2</vt:lpstr>
      <vt:lpstr>Slide 3</vt:lpstr>
      <vt:lpstr>Pros of Semantic Networks</vt:lpstr>
      <vt:lpstr>Cons</vt:lpstr>
      <vt:lpstr>Description Logics</vt:lpstr>
      <vt:lpstr>Example From Classic</vt:lpstr>
      <vt:lpstr>Example From Classic</vt:lpstr>
      <vt:lpstr>Description Logics</vt:lpstr>
      <vt:lpstr>Why Do We Care?</vt:lpstr>
      <vt:lpstr>Slide 11</vt:lpstr>
      <vt:lpstr>Problems With The Web</vt:lpstr>
      <vt:lpstr>Extracting Data</vt:lpstr>
      <vt:lpstr>Extracting data</vt:lpstr>
      <vt:lpstr>Mashup sites</vt:lpstr>
      <vt:lpstr>Handy alternative</vt:lpstr>
      <vt:lpstr>The Semantic Web</vt:lpstr>
      <vt:lpstr>The Semantic Web</vt:lpstr>
      <vt:lpstr>Semantic Web: Intelligent Data Integration and Processing</vt:lpstr>
      <vt:lpstr>Example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It could be even more powerful</vt:lpstr>
      <vt:lpstr>Enabling Technologies: Semantic Web layer cake </vt:lpstr>
      <vt:lpstr>URI </vt:lpstr>
      <vt:lpstr>Slide 32</vt:lpstr>
      <vt:lpstr>RDF </vt:lpstr>
      <vt:lpstr>RDF</vt:lpstr>
      <vt:lpstr>Slide 35</vt:lpstr>
      <vt:lpstr>Slide 36</vt:lpstr>
      <vt:lpstr>Slide 37</vt:lpstr>
      <vt:lpstr>Slide 38</vt:lpstr>
      <vt:lpstr>OWL: Web Ontology Language </vt:lpstr>
      <vt:lpstr>Owl Example</vt:lpstr>
      <vt:lpstr>Owl Example</vt:lpstr>
      <vt:lpstr>Slide 42</vt:lpstr>
      <vt:lpstr>Ontologies</vt:lpstr>
      <vt:lpstr>Ontologies</vt:lpstr>
      <vt:lpstr>Ontologies</vt:lpstr>
      <vt:lpstr>Ontologies</vt:lpstr>
      <vt:lpstr>…Building new ontologies is hard!</vt:lpstr>
      <vt:lpstr>Knowledge Sharing</vt:lpstr>
      <vt:lpstr>Ontologies Examples</vt:lpstr>
      <vt:lpstr>Impact</vt:lpstr>
      <vt:lpstr>However</vt:lpstr>
      <vt:lpstr>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2010-04-02T00:07:20Z</dcterms:created>
  <dcterms:modified xsi:type="dcterms:W3CDTF">2010-04-13T23:20:12Z</dcterms:modified>
</cp:coreProperties>
</file>