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33" r:id="rId2"/>
    <p:sldId id="394" r:id="rId3"/>
    <p:sldId id="372" r:id="rId4"/>
    <p:sldId id="374" r:id="rId5"/>
    <p:sldId id="406" r:id="rId6"/>
    <p:sldId id="405" r:id="rId7"/>
    <p:sldId id="377" r:id="rId8"/>
    <p:sldId id="393" r:id="rId9"/>
    <p:sldId id="401" r:id="rId10"/>
    <p:sldId id="400" r:id="rId11"/>
    <p:sldId id="407" r:id="rId12"/>
    <p:sldId id="382" r:id="rId13"/>
    <p:sldId id="402" r:id="rId14"/>
    <p:sldId id="395" r:id="rId15"/>
    <p:sldId id="396" r:id="rId16"/>
    <p:sldId id="397" r:id="rId17"/>
    <p:sldId id="398" r:id="rId18"/>
    <p:sldId id="403" r:id="rId19"/>
    <p:sldId id="366" r:id="rId20"/>
    <p:sldId id="335" r:id="rId21"/>
    <p:sldId id="367" r:id="rId22"/>
    <p:sldId id="408" r:id="rId23"/>
    <p:sldId id="336" r:id="rId24"/>
    <p:sldId id="337" r:id="rId25"/>
    <p:sldId id="338" r:id="rId26"/>
    <p:sldId id="350" r:id="rId27"/>
    <p:sldId id="351" r:id="rId28"/>
    <p:sldId id="342" r:id="rId29"/>
    <p:sldId id="368" r:id="rId30"/>
    <p:sldId id="409" r:id="rId31"/>
    <p:sldId id="411" r:id="rId32"/>
    <p:sldId id="410" r:id="rId33"/>
    <p:sldId id="344" r:id="rId34"/>
    <p:sldId id="369" r:id="rId35"/>
    <p:sldId id="413" r:id="rId36"/>
    <p:sldId id="414" r:id="rId37"/>
    <p:sldId id="346" r:id="rId38"/>
    <p:sldId id="345" r:id="rId39"/>
    <p:sldId id="347" r:id="rId40"/>
    <p:sldId id="357" r:id="rId41"/>
    <p:sldId id="348" r:id="rId4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CC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259" autoAdjust="0"/>
  </p:normalViewPr>
  <p:slideViewPr>
    <p:cSldViewPr>
      <p:cViewPr varScale="1">
        <p:scale>
          <a:sx n="102" d="100"/>
          <a:sy n="102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54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16A59F42-0B71-41B5-BD3F-616B2C53B2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3" rIns="96645" bIns="48323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FA2D9BDF-607F-4746-8C84-6AEF0893A7C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C2F676-4F49-451B-A6A5-2D9FC9AC0359}" type="slidenum">
              <a:rPr lang="en-US"/>
              <a:pPr/>
              <a:t>1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CD28F-D6AD-4E4A-A550-3C6F1C26489D}" type="slidenum">
              <a:rPr lang="en-US"/>
              <a:pPr/>
              <a:t>10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51202-51B4-4C2B-99A7-21F5030C0C18}" type="slidenum">
              <a:rPr lang="en-US"/>
              <a:pPr/>
              <a:t>11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B8224-4AD2-475D-AB93-642290BE2DCD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51202-51B4-4C2B-99A7-21F5030C0C18}" type="slidenum">
              <a:rPr lang="en-US"/>
              <a:pPr/>
              <a:t>13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CD28F-D6AD-4E4A-A550-3C6F1C26489D}" type="slidenum">
              <a:rPr lang="en-US"/>
              <a:pPr/>
              <a:t>14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C59AEE-EF1F-46D2-867C-59566125F637}" type="slidenum">
              <a:rPr lang="en-US"/>
              <a:pPr/>
              <a:t>15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12B8AD-932D-4F2A-A3DC-495349B1E696}" type="slidenum">
              <a:rPr lang="en-US"/>
              <a:pPr/>
              <a:t>16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5F361D-7F11-4105-B9CE-76D66D1D458C}" type="slidenum">
              <a:rPr lang="en-US"/>
              <a:pPr/>
              <a:t>17</a:t>
            </a:fld>
            <a:endParaRPr lang="en-US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CD28F-D6AD-4E4A-A550-3C6F1C26489D}" type="slidenum">
              <a:rPr lang="en-US"/>
              <a:pPr/>
              <a:t>18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A1BAF-FBE7-4100-8C81-FF03B4FA37A3}" type="slidenum">
              <a:rPr lang="en-US"/>
              <a:pPr/>
              <a:t>19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C2F676-4F49-451B-A6A5-2D9FC9AC0359}" type="slidenum">
              <a:rPr lang="en-US"/>
              <a:pPr/>
              <a:t>2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AA2D6-65B8-42D8-ABEE-367774B854CD}" type="slidenum">
              <a:rPr lang="en-US"/>
              <a:pPr/>
              <a:t>20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5875" y="701675"/>
            <a:ext cx="4800600" cy="3600450"/>
          </a:xfrm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pPr lvl="4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06118-AFC7-4F76-9B3F-3AC7AC5969D3}" type="slidenum">
              <a:rPr lang="en-US"/>
              <a:pPr/>
              <a:t>21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06118-AFC7-4F76-9B3F-3AC7AC5969D3}" type="slidenum">
              <a:rPr lang="en-US"/>
              <a:pPr/>
              <a:t>22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8F3291-34C0-4383-906A-6133EA7F37DF}" type="slidenum">
              <a:rPr lang="en-US"/>
              <a:pPr/>
              <a:t>23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E05E1-E7CA-4F8A-A06A-2248E4BF1BCA}" type="slidenum">
              <a:rPr lang="en-US"/>
              <a:pPr/>
              <a:t>24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AE5A3-B760-45C8-84DF-E11677CBE8F3}" type="slidenum">
              <a:rPr lang="en-US"/>
              <a:pPr/>
              <a:t>25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F4AE44-2798-4CA5-A5B2-F37B9A70679B}" type="slidenum">
              <a:rPr lang="en-US"/>
              <a:pPr/>
              <a:t>26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7B0D4-7B4D-4526-90C0-D9F79F69E562}" type="slidenum">
              <a:rPr lang="en-US"/>
              <a:pPr/>
              <a:t>27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165FB-6A1B-4467-94CC-9BAB3E346552}" type="slidenum">
              <a:rPr lang="en-US"/>
              <a:pPr/>
              <a:t>28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08A67-1534-489B-9274-4D9A92D6EFBB}" type="slidenum">
              <a:rPr lang="en-US"/>
              <a:pPr/>
              <a:t>29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74A0B-75F8-4680-AE05-EC225335443C}" type="slidenum">
              <a:rPr lang="en-US"/>
              <a:pPr/>
              <a:t>3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240" y="4880610"/>
            <a:ext cx="5364480" cy="43205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3" rIns="96647" bIns="4832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08A67-1534-489B-9274-4D9A92D6EFBB}" type="slidenum">
              <a:rPr lang="en-US"/>
              <a:pPr/>
              <a:t>30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08A67-1534-489B-9274-4D9A92D6EFBB}" type="slidenum">
              <a:rPr lang="en-US"/>
              <a:pPr/>
              <a:t>31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08A67-1534-489B-9274-4D9A92D6EFBB}" type="slidenum">
              <a:rPr lang="en-US"/>
              <a:pPr/>
              <a:t>32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397C16-8A21-4E72-86A6-7451F335C41D}" type="slidenum">
              <a:rPr lang="en-US"/>
              <a:pPr/>
              <a:t>33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6D2054-39A1-4981-BC7B-4EA00A1CDFCC}" type="slidenum">
              <a:rPr lang="en-US"/>
              <a:pPr/>
              <a:t>34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397C16-8A21-4E72-86A6-7451F335C41D}" type="slidenum">
              <a:rPr lang="en-US"/>
              <a:pPr/>
              <a:t>35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6D2054-39A1-4981-BC7B-4EA00A1CDFCC}" type="slidenum">
              <a:rPr lang="en-US"/>
              <a:pPr/>
              <a:t>36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4820B-D3F5-444B-B5FC-B4F07BD3767A}" type="slidenum">
              <a:rPr lang="en-US"/>
              <a:pPr/>
              <a:t>37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66B59-A7AE-477E-879E-3D44B585AECE}" type="slidenum">
              <a:rPr lang="en-US"/>
              <a:pPr/>
              <a:t>38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 lIns="96948" tIns="48475" rIns="96948" bIns="48475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A81D6-AB51-468C-9724-B413223E3744}" type="slidenum">
              <a:rPr lang="en-US"/>
              <a:pPr/>
              <a:t>39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b="1" i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7A79C-F06E-4F6F-A9BF-F0EE917F5B83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61" tIns="48331" rIns="96661" bIns="4833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DC885-9B4D-43FE-A579-D6C46C0E6C52}" type="slidenum">
              <a:rPr lang="en-US"/>
              <a:pPr/>
              <a:t>40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49AB5-B391-48E5-94DB-1FEDAD239AA9}" type="slidenum">
              <a:rPr lang="en-US"/>
              <a:pPr/>
              <a:t>41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10832-3DB1-415A-A624-E146AB931259}" type="slidenum">
              <a:rPr lang="en-US"/>
              <a:pPr/>
              <a:t>5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4E95A-901F-4FD5-A070-BC424D8935B5}" type="slidenum">
              <a:rPr lang="en-US"/>
              <a:pPr/>
              <a:t>6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10832-3DB1-415A-A624-E146AB931259}" type="slidenum">
              <a:rPr lang="en-US"/>
              <a:pPr/>
              <a:t>7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CD28F-D6AD-4E4A-A550-3C6F1C26489D}" type="slidenum">
              <a:rPr lang="en-US"/>
              <a:pPr/>
              <a:t>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9CD28F-D6AD-4E4A-A550-3C6F1C26489D}" type="slidenum">
              <a:rPr lang="en-US"/>
              <a:pPr/>
              <a:t>9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F5B04-C5E3-457F-97A6-9B5346FF1A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EB210-B9C3-4C94-8D6B-A87EBD7802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1DF5C-FAB9-417F-BC51-61C15FB906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5344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6DE0A-D94B-483E-9AB3-06EEA5533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063AD-4A26-49BD-97B5-A22A1310D7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76F59-DE4C-48D7-BB9D-C4C501C861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9ED94-956B-46A4-8B40-699E7C708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213EA-6F08-4FE9-BC8D-1CEB64799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E3005-C718-45BB-9E49-E1248D7D34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C2046-FC05-4791-8FE9-679029685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7B491-B8A7-4706-BBE9-ADF5DF042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90CAC-27EC-40BD-96C5-EBBEA40D51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823FCF-C066-4647-834B-565C480CFD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1714480" y="2428868"/>
            <a:ext cx="55007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Ontologies </a:t>
            </a:r>
          </a:p>
          <a:p>
            <a:pPr algn="ctr">
              <a:lnSpc>
                <a:spcPct val="60000"/>
              </a:lnSpc>
            </a:pPr>
            <a:endParaRPr lang="en-US" sz="3600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6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and </a:t>
            </a:r>
          </a:p>
          <a:p>
            <a:pPr algn="ctr">
              <a:lnSpc>
                <a:spcPct val="60000"/>
              </a:lnSpc>
            </a:pPr>
            <a:endParaRPr lang="en-US" sz="3600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6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Knowledge-based Systems</a:t>
            </a:r>
            <a:endParaRPr lang="en-US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Logics in AI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solidFill>
            <a:srgbClr val="CCCCFF">
              <a:alpha val="19000"/>
            </a:srgbClr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4625" y="2071688"/>
            <a:ext cx="1428747" cy="708025"/>
          </a:xfrm>
          <a:prstGeom prst="rect">
            <a:avLst/>
          </a:prstGeom>
          <a:solidFill>
            <a:srgbClr val="CCCCFF"/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solidFill>
            <a:srgbClr val="CCCCFF">
              <a:alpha val="19000"/>
            </a:srgbClr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4612" y="4786322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488" y="5500702"/>
            <a:ext cx="2000264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Ontologies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472" y="5214950"/>
            <a:ext cx="1857375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00298" y="6286520"/>
            <a:ext cx="2071687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cxnSp>
        <p:nvCxnSpPr>
          <p:cNvPr id="14425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6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7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8" name="Straight Arrow Connector 32"/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286000" y="2425701"/>
            <a:ext cx="42862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9" name="Straight Arrow Connector 36"/>
          <p:cNvCxnSpPr>
            <a:cxnSpLocks noChangeShapeType="1"/>
            <a:stCxn id="10" idx="2"/>
          </p:cNvCxnSpPr>
          <p:nvPr/>
        </p:nvCxnSpPr>
        <p:spPr bwMode="auto">
          <a:xfrm rot="5400000">
            <a:off x="2997196" y="3211510"/>
            <a:ext cx="863601" cy="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0" name="Straight Arrow Connector 39"/>
          <p:cNvCxnSpPr>
            <a:cxnSpLocks noChangeShapeType="1"/>
            <a:endCxn id="14" idx="0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1" name="Straight Arrow Connector 41"/>
          <p:cNvCxnSpPr>
            <a:cxnSpLocks noChangeShapeType="1"/>
            <a:endCxn id="19" idx="0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2" name="Straight Arrow Connector 43"/>
          <p:cNvCxnSpPr>
            <a:cxnSpLocks noChangeShapeType="1"/>
          </p:cNvCxnSpPr>
          <p:nvPr/>
        </p:nvCxnSpPr>
        <p:spPr bwMode="auto">
          <a:xfrm rot="5400000">
            <a:off x="1107263" y="4822027"/>
            <a:ext cx="571514" cy="21433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3" name="Straight Arrow Connector 44"/>
          <p:cNvCxnSpPr>
            <a:cxnSpLocks noChangeShapeType="1"/>
            <a:stCxn id="20" idx="2"/>
            <a:endCxn id="21" idx="0"/>
          </p:cNvCxnSpPr>
          <p:nvPr/>
        </p:nvCxnSpPr>
        <p:spPr bwMode="auto">
          <a:xfrm rot="5400000">
            <a:off x="1271581" y="5772171"/>
            <a:ext cx="385750" cy="714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4" name="Straight Arrow Connector 45"/>
          <p:cNvCxnSpPr>
            <a:cxnSpLocks noChangeShapeType="1"/>
            <a:endCxn id="22" idx="0"/>
          </p:cNvCxnSpPr>
          <p:nvPr/>
        </p:nvCxnSpPr>
        <p:spPr bwMode="auto">
          <a:xfrm>
            <a:off x="1714480" y="5643578"/>
            <a:ext cx="1821662" cy="6429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5" name="Straight Arrow Connector 47"/>
          <p:cNvCxnSpPr>
            <a:cxnSpLocks noChangeShapeType="1"/>
            <a:endCxn id="15" idx="0"/>
          </p:cNvCxnSpPr>
          <p:nvPr/>
        </p:nvCxnSpPr>
        <p:spPr bwMode="auto">
          <a:xfrm rot="16200000" flipH="1">
            <a:off x="3568616" y="4211576"/>
            <a:ext cx="435122" cy="71437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6" name="Straight Arrow Connector 49"/>
          <p:cNvCxnSpPr>
            <a:cxnSpLocks noChangeShapeType="1"/>
            <a:stCxn id="15" idx="2"/>
            <a:endCxn id="16" idx="0"/>
          </p:cNvCxnSpPr>
          <p:nvPr/>
        </p:nvCxnSpPr>
        <p:spPr bwMode="auto">
          <a:xfrm rot="5400000">
            <a:off x="3843326" y="5200666"/>
            <a:ext cx="314330" cy="2857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5143504" y="5500702"/>
            <a:ext cx="1428760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14438" name="Straight Arrow Connector 53"/>
          <p:cNvCxnSpPr>
            <a:cxnSpLocks noChangeShapeType="1"/>
            <a:stCxn id="15" idx="2"/>
            <a:endCxn id="52" idx="0"/>
          </p:cNvCxnSpPr>
          <p:nvPr/>
        </p:nvCxnSpPr>
        <p:spPr bwMode="auto">
          <a:xfrm rot="16200000" flipH="1">
            <a:off x="4843458" y="4486276"/>
            <a:ext cx="314330" cy="171452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3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14444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41" name="Rectangular Callout 40"/>
          <p:cNvSpPr/>
          <p:nvPr/>
        </p:nvSpPr>
        <p:spPr>
          <a:xfrm>
            <a:off x="4357686" y="1428736"/>
            <a:ext cx="4572032" cy="2071702"/>
          </a:xfrm>
          <a:prstGeom prst="wedgeRectCallout">
            <a:avLst>
              <a:gd name="adj1" fmla="val -54001"/>
              <a:gd name="adj2" fmla="val -3961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You have seen a simplified version in 322: </a:t>
            </a:r>
            <a:r>
              <a:rPr lang="en-US" sz="1800" b="1" dirty="0" err="1" smtClean="0">
                <a:solidFill>
                  <a:schemeClr val="tx1"/>
                </a:solidFill>
                <a:cs typeface="Times New Roman" pitchFamily="18" charset="0"/>
              </a:rPr>
              <a:t>Datalog</a:t>
            </a:r>
            <a:endParaRPr lang="en-US" sz="18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marL="177800" lvl="1" indent="-177800">
              <a:spcBef>
                <a:spcPts val="300"/>
              </a:spcBef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>Still  restricted to definite clauses</a:t>
            </a:r>
          </a:p>
          <a:p>
            <a:pPr marL="177800" lvl="1" indent="-177800">
              <a:spcBef>
                <a:spcPts val="300"/>
              </a:spcBef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cs typeface="Times New Roman" pitchFamily="18" charset="0"/>
              </a:rPr>
              <a:t>Now propositions describe relations among  </a:t>
            </a:r>
            <a:r>
              <a:rPr lang="en-US" sz="1800" b="1" i="1" dirty="0" smtClean="0">
                <a:solidFill>
                  <a:schemeClr val="tx1"/>
                </a:solidFill>
                <a:cs typeface="Times New Roman" pitchFamily="18" charset="0"/>
              </a:rPr>
              <a:t>individuals</a:t>
            </a:r>
          </a:p>
          <a:p>
            <a:pPr marL="177800" lvl="1" indent="-177800">
              <a:spcBef>
                <a:spcPts val="300"/>
              </a:spcBef>
            </a:pPr>
            <a:r>
              <a:rPr lang="en-US" sz="1800" b="1" i="1" dirty="0" smtClean="0">
                <a:solidFill>
                  <a:schemeClr val="tx1"/>
                </a:solidFill>
                <a:cs typeface="Times New Roman" pitchFamily="18" charset="0"/>
              </a:rPr>
              <a:t>       </a:t>
            </a:r>
            <a:r>
              <a:rPr lang="en-US" sz="1800" i="1" dirty="0" smtClean="0">
                <a:solidFill>
                  <a:schemeClr val="tx1"/>
                </a:solidFill>
                <a:cs typeface="Times New Roman" pitchFamily="18" charset="0"/>
              </a:rPr>
              <a:t>sunny(</a:t>
            </a:r>
            <a:r>
              <a:rPr lang="en-US" sz="1800" i="1" dirty="0" err="1" smtClean="0">
                <a:solidFill>
                  <a:schemeClr val="tx1"/>
                </a:solidFill>
                <a:cs typeface="Times New Roman" pitchFamily="18" charset="0"/>
              </a:rPr>
              <a:t>carebbean</a:t>
            </a:r>
            <a:r>
              <a:rPr lang="en-US" sz="1800" i="1" dirty="0" smtClean="0">
                <a:solidFill>
                  <a:schemeClr val="tx1"/>
                </a:solidFill>
                <a:cs typeface="Times New Roman" pitchFamily="18" charset="0"/>
              </a:rPr>
              <a:t>), hot(</a:t>
            </a:r>
            <a:r>
              <a:rPr lang="en-US" sz="1800" i="1" dirty="0" err="1" smtClean="0">
                <a:solidFill>
                  <a:schemeClr val="tx1"/>
                </a:solidFill>
                <a:cs typeface="Times New Roman" pitchFamily="18" charset="0"/>
              </a:rPr>
              <a:t>toronto</a:t>
            </a:r>
            <a:r>
              <a:rPr lang="en-US" sz="1800" i="1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cs typeface="Times New Roman" pitchFamily="18" charset="0"/>
              </a:rPr>
              <a:t>july</a:t>
            </a:r>
            <a:r>
              <a:rPr lang="en-US" sz="1800" i="1" dirty="0" smtClean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en-US" sz="18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14612" y="3643314"/>
            <a:ext cx="1571636" cy="707886"/>
          </a:xfrm>
          <a:prstGeom prst="rect">
            <a:avLst/>
          </a:prstGeom>
          <a:solidFill>
            <a:schemeClr val="bg1">
              <a:alpha val="19000"/>
            </a:schemeClr>
          </a:solidFill>
          <a:ln w="222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</a:t>
            </a:r>
            <a:endParaRPr lang="en-US" sz="2000" dirty="0" smtClean="0">
              <a:latin typeface="+mj-lt"/>
            </a:endParaRPr>
          </a:p>
          <a:p>
            <a:pPr algn="ctr">
              <a:defRPr/>
            </a:pPr>
            <a:r>
              <a:rPr lang="en-US" sz="2000" dirty="0" smtClean="0">
                <a:latin typeface="+mj-lt"/>
              </a:rPr>
              <a:t>Systems</a:t>
            </a:r>
            <a:endParaRPr lang="en-US" sz="2000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15174" y="4429132"/>
            <a:ext cx="1785982" cy="338554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Introduced in 322</a:t>
            </a:r>
            <a:endParaRPr lang="en-US" sz="1600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15206" y="5357826"/>
            <a:ext cx="1785950" cy="338554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Applications</a:t>
            </a:r>
            <a:endParaRPr lang="en-US" sz="16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215206" y="4786322"/>
            <a:ext cx="1785950" cy="584775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We’ll look at them here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762000"/>
            <a:ext cx="8305800" cy="5791200"/>
            <a:chOff x="288" y="480"/>
            <a:chExt cx="5232" cy="3648"/>
          </a:xfrm>
        </p:grpSpPr>
        <p:pic>
          <p:nvPicPr>
            <p:cNvPr id="56324" name="Picture 4" descr="sematinc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" y="638"/>
              <a:ext cx="5184" cy="3433"/>
            </a:xfrm>
            <a:prstGeom prst="rect">
              <a:avLst/>
            </a:prstGeom>
            <a:noFill/>
          </p:spPr>
        </p:pic>
        <p:sp>
          <p:nvSpPr>
            <p:cNvPr id="56325" name="Rectangle 5"/>
            <p:cNvSpPr>
              <a:spLocks noChangeArrowheads="1"/>
            </p:cNvSpPr>
            <p:nvPr/>
          </p:nvSpPr>
          <p:spPr bwMode="auto">
            <a:xfrm>
              <a:off x="624" y="480"/>
              <a:ext cx="4560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6326" name="Rectangle 6"/>
            <p:cNvSpPr>
              <a:spLocks noChangeArrowheads="1"/>
            </p:cNvSpPr>
            <p:nvPr/>
          </p:nvSpPr>
          <p:spPr bwMode="auto">
            <a:xfrm>
              <a:off x="4992" y="3648"/>
              <a:ext cx="528" cy="4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6332" name="Freeform 12"/>
          <p:cNvSpPr>
            <a:spLocks/>
          </p:cNvSpPr>
          <p:nvPr/>
        </p:nvSpPr>
        <p:spPr bwMode="auto">
          <a:xfrm>
            <a:off x="2592388" y="4822825"/>
            <a:ext cx="4692650" cy="1306513"/>
          </a:xfrm>
          <a:custGeom>
            <a:avLst/>
            <a:gdLst/>
            <a:ahLst/>
            <a:cxnLst>
              <a:cxn ang="0">
                <a:pos x="385" y="75"/>
              </a:cxn>
              <a:cxn ang="0">
                <a:pos x="68" y="528"/>
              </a:cxn>
              <a:cxn ang="0">
                <a:pos x="793" y="800"/>
              </a:cxn>
              <a:cxn ang="0">
                <a:pos x="2699" y="664"/>
              </a:cxn>
              <a:cxn ang="0">
                <a:pos x="2336" y="256"/>
              </a:cxn>
              <a:cxn ang="0">
                <a:pos x="1701" y="347"/>
              </a:cxn>
              <a:cxn ang="0">
                <a:pos x="929" y="256"/>
              </a:cxn>
              <a:cxn ang="0">
                <a:pos x="521" y="75"/>
              </a:cxn>
              <a:cxn ang="0">
                <a:pos x="385" y="75"/>
              </a:cxn>
            </a:cxnLst>
            <a:rect l="0" t="0" r="r" b="b"/>
            <a:pathLst>
              <a:path w="2956" h="823">
                <a:moveTo>
                  <a:pt x="385" y="75"/>
                </a:moveTo>
                <a:cubicBezTo>
                  <a:pt x="310" y="150"/>
                  <a:pt x="0" y="407"/>
                  <a:pt x="68" y="528"/>
                </a:cubicBezTo>
                <a:cubicBezTo>
                  <a:pt x="136" y="649"/>
                  <a:pt x="355" y="777"/>
                  <a:pt x="793" y="800"/>
                </a:cubicBezTo>
                <a:cubicBezTo>
                  <a:pt x="1231" y="823"/>
                  <a:pt x="2442" y="755"/>
                  <a:pt x="2699" y="664"/>
                </a:cubicBezTo>
                <a:cubicBezTo>
                  <a:pt x="2956" y="573"/>
                  <a:pt x="2502" y="309"/>
                  <a:pt x="2336" y="256"/>
                </a:cubicBezTo>
                <a:cubicBezTo>
                  <a:pt x="2170" y="203"/>
                  <a:pt x="1935" y="347"/>
                  <a:pt x="1701" y="347"/>
                </a:cubicBezTo>
                <a:cubicBezTo>
                  <a:pt x="1467" y="347"/>
                  <a:pt x="1126" y="301"/>
                  <a:pt x="929" y="256"/>
                </a:cubicBezTo>
                <a:cubicBezTo>
                  <a:pt x="732" y="211"/>
                  <a:pt x="612" y="105"/>
                  <a:pt x="521" y="75"/>
                </a:cubicBezTo>
                <a:cubicBezTo>
                  <a:pt x="430" y="45"/>
                  <a:pt x="460" y="0"/>
                  <a:pt x="385" y="7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Using an RRS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620713"/>
            <a:ext cx="8991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14400" lvl="1" indent="-457200">
              <a:spcBef>
                <a:spcPct val="20000"/>
              </a:spcBef>
            </a:pPr>
            <a:endParaRPr lang="en-US" dirty="0">
              <a:cs typeface="Times New Roman" pitchFamily="18" charset="0"/>
            </a:endParaRPr>
          </a:p>
          <a:p>
            <a:pPr marL="914400" lvl="1" indent="-457200"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Begin with a task domain (office layout, house wiring system etc.) </a:t>
            </a:r>
          </a:p>
          <a:p>
            <a:pPr marL="914400" lvl="1" indent="-457200">
              <a:lnSpc>
                <a:spcPct val="5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  <a:p>
            <a:pPr marL="914400" lvl="1" indent="-457200"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Distinguish those things you want to talk about</a:t>
            </a:r>
          </a:p>
          <a:p>
            <a:pPr marL="1371600" lvl="2" indent="-457200">
              <a:spcBef>
                <a:spcPct val="20000"/>
              </a:spcBef>
              <a:buFontTx/>
              <a:buChar char="–"/>
            </a:pPr>
            <a:r>
              <a:rPr lang="en-US" dirty="0">
                <a:cs typeface="Times New Roman" pitchFamily="18" charset="0"/>
              </a:rPr>
              <a:t>Individuals</a:t>
            </a:r>
          </a:p>
          <a:p>
            <a:pPr marL="1371600" lvl="2" indent="-457200">
              <a:spcBef>
                <a:spcPct val="20000"/>
              </a:spcBef>
              <a:buFontTx/>
              <a:buChar char="–"/>
            </a:pPr>
            <a:r>
              <a:rPr lang="en-US" dirty="0">
                <a:cs typeface="Times New Roman" pitchFamily="18" charset="0"/>
              </a:rPr>
              <a:t>Relationships among them</a:t>
            </a:r>
          </a:p>
          <a:p>
            <a:pPr marL="1371600" lvl="2" indent="-457200">
              <a:lnSpc>
                <a:spcPct val="40000"/>
              </a:lnSpc>
              <a:spcBef>
                <a:spcPct val="20000"/>
              </a:spcBef>
              <a:buFontTx/>
              <a:buChar char="–"/>
            </a:pPr>
            <a:endParaRPr lang="en-US" dirty="0">
              <a:cs typeface="Times New Roman" pitchFamily="18" charset="0"/>
            </a:endParaRPr>
          </a:p>
          <a:p>
            <a:pPr marL="914400" lvl="1" indent="-457200"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Choose symbols in the computer to denote objects and relations (Head, </a:t>
            </a:r>
            <a:r>
              <a:rPr lang="en-US" sz="2800" dirty="0" err="1">
                <a:cs typeface="Times New Roman" pitchFamily="18" charset="0"/>
              </a:rPr>
              <a:t>alan</a:t>
            </a:r>
            <a:r>
              <a:rPr lang="en-US" sz="2800" dirty="0">
                <a:cs typeface="Times New Roman" pitchFamily="18" charset="0"/>
              </a:rPr>
              <a:t>, sw22, in(.,.), part-of(.,.)).</a:t>
            </a:r>
          </a:p>
          <a:p>
            <a:pPr marL="914400" lvl="1" indent="-457200">
              <a:lnSpc>
                <a:spcPct val="4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  <a:p>
            <a:pPr marL="914400" lvl="1" indent="-457200"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Tell the system knowledge about the domain.</a:t>
            </a:r>
          </a:p>
          <a:p>
            <a:pPr marL="914400" lvl="1" indent="-457200">
              <a:lnSpc>
                <a:spcPct val="4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  <a:p>
            <a:pPr marL="914400" lvl="1" indent="-457200"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Ask the system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762000"/>
            <a:ext cx="8305800" cy="5791200"/>
            <a:chOff x="288" y="480"/>
            <a:chExt cx="5232" cy="3648"/>
          </a:xfrm>
        </p:grpSpPr>
        <p:pic>
          <p:nvPicPr>
            <p:cNvPr id="56324" name="Picture 4" descr="sematinc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" y="638"/>
              <a:ext cx="5184" cy="3433"/>
            </a:xfrm>
            <a:prstGeom prst="rect">
              <a:avLst/>
            </a:prstGeom>
            <a:noFill/>
          </p:spPr>
        </p:pic>
        <p:sp>
          <p:nvSpPr>
            <p:cNvPr id="56325" name="Rectangle 5"/>
            <p:cNvSpPr>
              <a:spLocks noChangeArrowheads="1"/>
            </p:cNvSpPr>
            <p:nvPr/>
          </p:nvSpPr>
          <p:spPr bwMode="auto">
            <a:xfrm>
              <a:off x="624" y="480"/>
              <a:ext cx="4560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6326" name="Rectangle 6"/>
            <p:cNvSpPr>
              <a:spLocks noChangeArrowheads="1"/>
            </p:cNvSpPr>
            <p:nvPr/>
          </p:nvSpPr>
          <p:spPr bwMode="auto">
            <a:xfrm>
              <a:off x="4992" y="3648"/>
              <a:ext cx="528" cy="4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6332" name="Freeform 12"/>
          <p:cNvSpPr>
            <a:spLocks/>
          </p:cNvSpPr>
          <p:nvPr/>
        </p:nvSpPr>
        <p:spPr bwMode="auto">
          <a:xfrm>
            <a:off x="2592388" y="4822825"/>
            <a:ext cx="4692650" cy="1306513"/>
          </a:xfrm>
          <a:custGeom>
            <a:avLst/>
            <a:gdLst/>
            <a:ahLst/>
            <a:cxnLst>
              <a:cxn ang="0">
                <a:pos x="385" y="75"/>
              </a:cxn>
              <a:cxn ang="0">
                <a:pos x="68" y="528"/>
              </a:cxn>
              <a:cxn ang="0">
                <a:pos x="793" y="800"/>
              </a:cxn>
              <a:cxn ang="0">
                <a:pos x="2699" y="664"/>
              </a:cxn>
              <a:cxn ang="0">
                <a:pos x="2336" y="256"/>
              </a:cxn>
              <a:cxn ang="0">
                <a:pos x="1701" y="347"/>
              </a:cxn>
              <a:cxn ang="0">
                <a:pos x="929" y="256"/>
              </a:cxn>
              <a:cxn ang="0">
                <a:pos x="521" y="75"/>
              </a:cxn>
              <a:cxn ang="0">
                <a:pos x="385" y="75"/>
              </a:cxn>
            </a:cxnLst>
            <a:rect l="0" t="0" r="r" b="b"/>
            <a:pathLst>
              <a:path w="2956" h="823">
                <a:moveTo>
                  <a:pt x="385" y="75"/>
                </a:moveTo>
                <a:cubicBezTo>
                  <a:pt x="310" y="150"/>
                  <a:pt x="0" y="407"/>
                  <a:pt x="68" y="528"/>
                </a:cubicBezTo>
                <a:cubicBezTo>
                  <a:pt x="136" y="649"/>
                  <a:pt x="355" y="777"/>
                  <a:pt x="793" y="800"/>
                </a:cubicBezTo>
                <a:cubicBezTo>
                  <a:pt x="1231" y="823"/>
                  <a:pt x="2442" y="755"/>
                  <a:pt x="2699" y="664"/>
                </a:cubicBezTo>
                <a:cubicBezTo>
                  <a:pt x="2956" y="573"/>
                  <a:pt x="2502" y="309"/>
                  <a:pt x="2336" y="256"/>
                </a:cubicBezTo>
                <a:cubicBezTo>
                  <a:pt x="2170" y="203"/>
                  <a:pt x="1935" y="347"/>
                  <a:pt x="1701" y="347"/>
                </a:cubicBezTo>
                <a:cubicBezTo>
                  <a:pt x="1467" y="347"/>
                  <a:pt x="1126" y="301"/>
                  <a:pt x="929" y="256"/>
                </a:cubicBezTo>
                <a:cubicBezTo>
                  <a:pt x="732" y="211"/>
                  <a:pt x="612" y="105"/>
                  <a:pt x="521" y="75"/>
                </a:cubicBezTo>
                <a:cubicBezTo>
                  <a:pt x="430" y="45"/>
                  <a:pt x="460" y="0"/>
                  <a:pt x="385" y="7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4143372" y="6072206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i="1" dirty="0" smtClean="0">
                <a:solidFill>
                  <a:schemeClr val="accent2"/>
                </a:solidFill>
              </a:rPr>
              <a:t>?in(</a:t>
            </a:r>
            <a:r>
              <a:rPr lang="en-CA" b="1" i="1" dirty="0" err="1" smtClean="0">
                <a:solidFill>
                  <a:schemeClr val="accent2"/>
                </a:solidFill>
              </a:rPr>
              <a:t>alan</a:t>
            </a:r>
            <a:r>
              <a:rPr lang="en-CA" b="1" i="1" dirty="0" smtClean="0">
                <a:solidFill>
                  <a:schemeClr val="accent2"/>
                </a:solidFill>
              </a:rPr>
              <a:t>, X)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2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Logics in AI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4625" y="2071688"/>
            <a:ext cx="1857375" cy="708025"/>
          </a:xfrm>
          <a:prstGeom prst="rect">
            <a:avLst/>
          </a:prstGeom>
          <a:solidFill>
            <a:srgbClr val="CCCCFF"/>
          </a:solidFill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6188" y="928688"/>
            <a:ext cx="2857500" cy="708025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Semantics and Proof Theory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38" y="2000250"/>
            <a:ext cx="3143250" cy="708025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Satisfiability</a:t>
            </a:r>
            <a:r>
              <a:rPr lang="en-US" sz="2000" dirty="0">
                <a:latin typeface="+mj-lt"/>
              </a:rPr>
              <a:t> Testing (SAT)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28938" y="4286250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500" y="5143500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6500" y="3071813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Hardware Verification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0750" y="3786188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 Configuration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Ontologies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5813" y="5072063"/>
            <a:ext cx="1857375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43188" y="5715000"/>
            <a:ext cx="2071687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71813" y="3214688"/>
            <a:ext cx="2857500" cy="400050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Systems</a:t>
            </a:r>
          </a:p>
        </p:txBody>
      </p:sp>
      <p:cxnSp>
        <p:nvCxnSpPr>
          <p:cNvPr id="14425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6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7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8" name="Straight Arrow Connector 32"/>
          <p:cNvCxnSpPr>
            <a:cxnSpLocks noChangeShapeType="1"/>
            <a:stCxn id="8" idx="3"/>
            <a:endCxn id="10" idx="1"/>
          </p:cNvCxnSpPr>
          <p:nvPr/>
        </p:nvCxnSpPr>
        <p:spPr bwMode="auto">
          <a:xfrm>
            <a:off x="2286000" y="2425701"/>
            <a:ext cx="42862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9" name="Straight Arrow Connector 36"/>
          <p:cNvCxnSpPr>
            <a:cxnSpLocks noChangeShapeType="1"/>
            <a:stCxn id="10" idx="2"/>
            <a:endCxn id="23" idx="0"/>
          </p:cNvCxnSpPr>
          <p:nvPr/>
        </p:nvCxnSpPr>
        <p:spPr bwMode="auto">
          <a:xfrm rot="16200000" flipH="1">
            <a:off x="3854450" y="2568576"/>
            <a:ext cx="434975" cy="857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0" name="Straight Arrow Connector 39"/>
          <p:cNvCxnSpPr>
            <a:cxnSpLocks noChangeShapeType="1"/>
            <a:endCxn id="14" idx="0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1" name="Straight Arrow Connector 41"/>
          <p:cNvCxnSpPr>
            <a:cxnSpLocks noChangeShapeType="1"/>
            <a:endCxn id="19" idx="0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2" name="Straight Arrow Connector 43"/>
          <p:cNvCxnSpPr>
            <a:cxnSpLocks noChangeShapeType="1"/>
          </p:cNvCxnSpPr>
          <p:nvPr/>
        </p:nvCxnSpPr>
        <p:spPr bwMode="auto">
          <a:xfrm rot="5400000">
            <a:off x="1250156" y="482203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3" name="Straight Arrow Connector 44"/>
          <p:cNvCxnSpPr>
            <a:cxnSpLocks noChangeShapeType="1"/>
          </p:cNvCxnSpPr>
          <p:nvPr/>
        </p:nvCxnSpPr>
        <p:spPr bwMode="auto">
          <a:xfrm rot="5400000">
            <a:off x="1393031" y="56792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4" name="Straight Arrow Connector 45"/>
          <p:cNvCxnSpPr>
            <a:cxnSpLocks noChangeShapeType="1"/>
          </p:cNvCxnSpPr>
          <p:nvPr/>
        </p:nvCxnSpPr>
        <p:spPr bwMode="auto">
          <a:xfrm>
            <a:off x="1857375" y="5500688"/>
            <a:ext cx="1214438" cy="214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5" name="Straight Arrow Connector 47"/>
          <p:cNvCxnSpPr>
            <a:cxnSpLocks noChangeShapeType="1"/>
          </p:cNvCxnSpPr>
          <p:nvPr/>
        </p:nvCxnSpPr>
        <p:spPr bwMode="auto">
          <a:xfrm rot="5400000">
            <a:off x="3786188" y="3857625"/>
            <a:ext cx="714375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6" name="Straight Arrow Connector 49"/>
          <p:cNvCxnSpPr>
            <a:cxnSpLocks noChangeShapeType="1"/>
          </p:cNvCxnSpPr>
          <p:nvPr/>
        </p:nvCxnSpPr>
        <p:spPr bwMode="auto">
          <a:xfrm rot="5400000">
            <a:off x="3964782" y="4822031"/>
            <a:ext cx="500062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4929188" y="5786438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14438" name="Straight Arrow Connector 53"/>
          <p:cNvCxnSpPr>
            <a:cxnSpLocks noChangeShapeType="1"/>
          </p:cNvCxnSpPr>
          <p:nvPr/>
        </p:nvCxnSpPr>
        <p:spPr bwMode="auto">
          <a:xfrm>
            <a:off x="5500694" y="4714884"/>
            <a:ext cx="1142994" cy="114299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9" name="Straight Arrow Connector 55"/>
          <p:cNvCxnSpPr>
            <a:cxnSpLocks noChangeShapeType="1"/>
          </p:cNvCxnSpPr>
          <p:nvPr/>
        </p:nvCxnSpPr>
        <p:spPr bwMode="auto">
          <a:xfrm rot="5400000">
            <a:off x="7393781" y="2893219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0" name="Straight Arrow Connector 56"/>
          <p:cNvCxnSpPr>
            <a:cxnSpLocks noChangeShapeType="1"/>
            <a:endCxn id="13" idx="0"/>
          </p:cNvCxnSpPr>
          <p:nvPr/>
        </p:nvCxnSpPr>
        <p:spPr bwMode="auto">
          <a:xfrm>
            <a:off x="4714875" y="1643063"/>
            <a:ext cx="20716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1" name="Straight Arrow Connector 59"/>
          <p:cNvCxnSpPr>
            <a:cxnSpLocks noChangeShapeType="1"/>
          </p:cNvCxnSpPr>
          <p:nvPr/>
        </p:nvCxnSpPr>
        <p:spPr bwMode="auto">
          <a:xfrm rot="5400000">
            <a:off x="5643562" y="3214688"/>
            <a:ext cx="10017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2" name="Straight Arrow Connector 61"/>
          <p:cNvCxnSpPr>
            <a:cxnSpLocks noChangeShapeType="1"/>
            <a:endCxn id="12" idx="1"/>
          </p:cNvCxnSpPr>
          <p:nvPr/>
        </p:nvCxnSpPr>
        <p:spPr bwMode="auto">
          <a:xfrm>
            <a:off x="3071813" y="1214438"/>
            <a:ext cx="714375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4443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14444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Electrical Environment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/>
          </a:p>
        </p:txBody>
      </p:sp>
      <p:pic>
        <p:nvPicPr>
          <p:cNvPr id="57348" name="Picture 4" descr="electric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77938" y="1219200"/>
            <a:ext cx="6511925" cy="4495800"/>
          </a:xfrm>
          <a:noFill/>
        </p:spPr>
      </p:pic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300788" y="2636838"/>
            <a:ext cx="45085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down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6300788" y="3068638"/>
            <a:ext cx="287337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/>
              <a:t>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23850" y="404813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Times-Roman"/>
              </a:rPr>
              <a:t>Axiomatizing the Electrical Environment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68313" y="170021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r>
              <a:rPr lang="en-US" i="1">
                <a:solidFill>
                  <a:srgbClr val="990099"/>
                </a:solidFill>
                <a:latin typeface="Times-Roman"/>
              </a:rPr>
              <a:t>% 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light</a:t>
            </a:r>
            <a:r>
              <a:rPr lang="en-US" i="1">
                <a:solidFill>
                  <a:srgbClr val="990099"/>
                </a:solidFill>
                <a:latin typeface="CGFAAZ+MTMI"/>
              </a:rPr>
              <a:t>(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L</a:t>
            </a:r>
            <a:r>
              <a:rPr lang="en-US" i="1">
                <a:solidFill>
                  <a:srgbClr val="990099"/>
                </a:solidFill>
                <a:latin typeface="CGFAAZ+MTMI"/>
              </a:rPr>
              <a:t>) </a:t>
            </a:r>
            <a:r>
              <a:rPr lang="en-US" i="1">
                <a:solidFill>
                  <a:srgbClr val="990099"/>
                </a:solidFill>
                <a:latin typeface="Times-Roman"/>
              </a:rPr>
              <a:t>is true if 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L </a:t>
            </a:r>
            <a:r>
              <a:rPr lang="en-US" i="1">
                <a:solidFill>
                  <a:srgbClr val="990099"/>
                </a:solidFill>
                <a:latin typeface="Times-Roman"/>
              </a:rPr>
              <a:t>is a light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endParaRPr lang="en-US">
              <a:solidFill>
                <a:srgbClr val="990099"/>
              </a:solidFill>
              <a:latin typeface="Times-Roman"/>
            </a:endParaRPr>
          </a:p>
          <a:p>
            <a:pPr marL="342900" indent="-342900" algn="ctr">
              <a:lnSpc>
                <a:spcPct val="60000"/>
              </a:lnSpc>
              <a:spcBef>
                <a:spcPct val="20000"/>
              </a:spcBef>
            </a:pPr>
            <a:r>
              <a:rPr lang="en-US" i="1">
                <a:latin typeface="Times-Italic"/>
              </a:rPr>
              <a:t>light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l</a:t>
            </a:r>
            <a:r>
              <a:rPr lang="en-US" i="1">
                <a:latin typeface="Times-Roman"/>
              </a:rPr>
              <a:t>1</a:t>
            </a:r>
            <a:r>
              <a:rPr lang="en-US" i="1">
                <a:latin typeface="CGFAAZ+MTMI"/>
              </a:rPr>
              <a:t>).      </a:t>
            </a:r>
            <a:r>
              <a:rPr lang="en-US" i="1">
                <a:latin typeface="Times-Italic"/>
              </a:rPr>
              <a:t>light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l</a:t>
            </a:r>
            <a:r>
              <a:rPr lang="en-US">
                <a:latin typeface="Times-Roman"/>
              </a:rPr>
              <a:t>2</a:t>
            </a:r>
            <a:r>
              <a:rPr lang="en-US" i="1">
                <a:latin typeface="CGFAAZ+MTMI"/>
              </a:rPr>
              <a:t>)</a:t>
            </a:r>
          </a:p>
          <a:p>
            <a:pPr marL="342900" indent="-342900" algn="ctr">
              <a:lnSpc>
                <a:spcPct val="60000"/>
              </a:lnSpc>
              <a:spcBef>
                <a:spcPct val="20000"/>
              </a:spcBef>
            </a:pPr>
            <a:endParaRPr lang="en-US" i="1">
              <a:latin typeface="CGFAAZ+MTMI"/>
            </a:endParaRP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r>
              <a:rPr lang="en-US" i="1">
                <a:solidFill>
                  <a:srgbClr val="990099"/>
                </a:solidFill>
                <a:latin typeface="Times-Roman"/>
              </a:rPr>
              <a:t>% 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down</a:t>
            </a:r>
            <a:r>
              <a:rPr lang="en-US" i="1">
                <a:solidFill>
                  <a:srgbClr val="990099"/>
                </a:solidFill>
                <a:latin typeface="CGFAAZ+MTMI"/>
              </a:rPr>
              <a:t>(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S</a:t>
            </a:r>
            <a:r>
              <a:rPr lang="en-US" i="1">
                <a:solidFill>
                  <a:srgbClr val="990099"/>
                </a:solidFill>
                <a:latin typeface="CGFAAZ+MTMI"/>
              </a:rPr>
              <a:t>) </a:t>
            </a:r>
            <a:r>
              <a:rPr lang="en-US" i="1">
                <a:solidFill>
                  <a:srgbClr val="990099"/>
                </a:solidFill>
                <a:latin typeface="Times-Roman"/>
              </a:rPr>
              <a:t>is true if switch 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S </a:t>
            </a:r>
            <a:r>
              <a:rPr lang="en-US" i="1">
                <a:solidFill>
                  <a:srgbClr val="990099"/>
                </a:solidFill>
                <a:latin typeface="Times-Roman"/>
              </a:rPr>
              <a:t>is down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endParaRPr lang="en-US">
              <a:solidFill>
                <a:srgbClr val="990099"/>
              </a:solidFill>
              <a:latin typeface="Times-Roman"/>
            </a:endParaRPr>
          </a:p>
          <a:p>
            <a:pPr marL="342900" indent="-342900" algn="ctr">
              <a:lnSpc>
                <a:spcPct val="60000"/>
              </a:lnSpc>
              <a:spcBef>
                <a:spcPct val="20000"/>
              </a:spcBef>
            </a:pPr>
            <a:r>
              <a:rPr lang="en-US" i="1">
                <a:latin typeface="Times-Italic"/>
              </a:rPr>
              <a:t>down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s</a:t>
            </a:r>
            <a:r>
              <a:rPr lang="en-US">
                <a:latin typeface="Times-Roman"/>
              </a:rPr>
              <a:t>1</a:t>
            </a:r>
            <a:r>
              <a:rPr lang="en-US" i="1">
                <a:latin typeface="CGFAAZ+MTMI"/>
              </a:rPr>
              <a:t>).     </a:t>
            </a:r>
            <a:r>
              <a:rPr lang="en-US" i="1">
                <a:latin typeface="Times-Italic"/>
              </a:rPr>
              <a:t>up(s</a:t>
            </a:r>
            <a:r>
              <a:rPr lang="en-US">
                <a:latin typeface="Times-Roman"/>
              </a:rPr>
              <a:t>2</a:t>
            </a:r>
            <a:r>
              <a:rPr lang="en-US" i="1">
                <a:latin typeface="CGFAAZ+MTMI"/>
              </a:rPr>
              <a:t>).       </a:t>
            </a:r>
            <a:r>
              <a:rPr lang="en-US" i="1">
                <a:latin typeface="Times-Italic"/>
              </a:rPr>
              <a:t>up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s</a:t>
            </a:r>
            <a:r>
              <a:rPr lang="en-US">
                <a:latin typeface="Times-Roman"/>
              </a:rPr>
              <a:t>3</a:t>
            </a:r>
            <a:r>
              <a:rPr lang="en-US" i="1">
                <a:latin typeface="CGFAAZ+MTMI"/>
              </a:rPr>
              <a:t>).</a:t>
            </a:r>
          </a:p>
          <a:p>
            <a:pPr marL="342900" indent="-342900" algn="ctr">
              <a:lnSpc>
                <a:spcPct val="60000"/>
              </a:lnSpc>
              <a:spcBef>
                <a:spcPct val="20000"/>
              </a:spcBef>
            </a:pPr>
            <a:endParaRPr lang="en-US" i="1">
              <a:latin typeface="CGFAAZ+MTMI"/>
            </a:endParaRP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r>
              <a:rPr lang="en-US" i="1">
                <a:solidFill>
                  <a:srgbClr val="990099"/>
                </a:solidFill>
                <a:latin typeface="Times-Roman"/>
              </a:rPr>
              <a:t>% 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ok</a:t>
            </a:r>
            <a:r>
              <a:rPr lang="en-US" i="1">
                <a:solidFill>
                  <a:srgbClr val="990099"/>
                </a:solidFill>
                <a:latin typeface="CGFAAZ+MTMI"/>
              </a:rPr>
              <a:t>(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P</a:t>
            </a:r>
            <a:r>
              <a:rPr lang="en-US" i="1">
                <a:solidFill>
                  <a:srgbClr val="990099"/>
                </a:solidFill>
                <a:latin typeface="CGFAAZ+MTMI"/>
              </a:rPr>
              <a:t>) </a:t>
            </a:r>
            <a:r>
              <a:rPr lang="en-US" i="1">
                <a:solidFill>
                  <a:srgbClr val="990099"/>
                </a:solidFill>
                <a:latin typeface="Times-Roman"/>
              </a:rPr>
              <a:t>is true if </a:t>
            </a:r>
            <a:r>
              <a:rPr lang="en-US" i="1">
                <a:solidFill>
                  <a:srgbClr val="990099"/>
                </a:solidFill>
                <a:latin typeface="Times-Italic"/>
              </a:rPr>
              <a:t>P </a:t>
            </a:r>
            <a:r>
              <a:rPr lang="en-US" i="1">
                <a:solidFill>
                  <a:srgbClr val="990099"/>
                </a:solidFill>
                <a:latin typeface="Times-Roman"/>
              </a:rPr>
              <a:t>is not broken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endParaRPr lang="en-US">
              <a:solidFill>
                <a:srgbClr val="990099"/>
              </a:solidFill>
              <a:latin typeface="Times-Roman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i="1">
                <a:latin typeface="Times-Italic"/>
              </a:rPr>
              <a:t>ok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l</a:t>
            </a:r>
            <a:r>
              <a:rPr lang="en-US" i="1">
                <a:latin typeface="Times-Roman"/>
              </a:rPr>
              <a:t>1</a:t>
            </a:r>
            <a:r>
              <a:rPr lang="en-US" i="1">
                <a:latin typeface="CGFAAZ+MTMI"/>
              </a:rPr>
              <a:t>).    </a:t>
            </a:r>
            <a:r>
              <a:rPr lang="en-US" i="1">
                <a:latin typeface="Times-Italic"/>
              </a:rPr>
              <a:t>ok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l</a:t>
            </a:r>
            <a:r>
              <a:rPr lang="en-US" i="1">
                <a:latin typeface="Times-Roman"/>
              </a:rPr>
              <a:t>2</a:t>
            </a:r>
            <a:r>
              <a:rPr lang="en-US" i="1">
                <a:latin typeface="CGFAAZ+MTMI"/>
              </a:rPr>
              <a:t>).    </a:t>
            </a:r>
            <a:r>
              <a:rPr lang="en-US" i="1">
                <a:latin typeface="Times-Italic"/>
              </a:rPr>
              <a:t>ok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cb</a:t>
            </a:r>
            <a:r>
              <a:rPr lang="en-US" i="1">
                <a:latin typeface="Times-Roman"/>
              </a:rPr>
              <a:t>1</a:t>
            </a:r>
            <a:r>
              <a:rPr lang="en-US" i="1">
                <a:latin typeface="CGFAAZ+MTMI"/>
              </a:rPr>
              <a:t>).    </a:t>
            </a:r>
            <a:r>
              <a:rPr lang="en-US" i="1">
                <a:latin typeface="Times-Italic"/>
              </a:rPr>
              <a:t>ok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cb</a:t>
            </a:r>
            <a:r>
              <a:rPr lang="en-US" i="1">
                <a:latin typeface="Times-Roman"/>
              </a:rPr>
              <a:t>2</a:t>
            </a:r>
            <a:r>
              <a:rPr lang="en-US" i="1">
                <a:latin typeface="CGFAAZ+MTMI"/>
              </a:rPr>
              <a:t>).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i="1">
                <a:solidFill>
                  <a:srgbClr val="990099"/>
                </a:solidFill>
                <a:latin typeface="CGFAAZ+MTMI"/>
              </a:rPr>
              <a:t>-------------------------------------------------------------------------</a:t>
            </a:r>
          </a:p>
          <a:p>
            <a:pPr marL="342900" indent="-342900">
              <a:spcBef>
                <a:spcPct val="20000"/>
              </a:spcBef>
            </a:pPr>
            <a:r>
              <a:rPr lang="en-US" i="1">
                <a:latin typeface="Times-Roman"/>
              </a:rPr>
              <a:t>?</a:t>
            </a:r>
            <a:r>
              <a:rPr lang="en-US" i="1">
                <a:latin typeface="Times-Italic"/>
              </a:rPr>
              <a:t>light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l</a:t>
            </a:r>
            <a:r>
              <a:rPr lang="en-US" i="1">
                <a:latin typeface="Times-Roman"/>
              </a:rPr>
              <a:t>1</a:t>
            </a:r>
            <a:r>
              <a:rPr lang="en-US" i="1">
                <a:latin typeface="CGFAAZ+MTMI"/>
              </a:rPr>
              <a:t>).  </a:t>
            </a:r>
            <a:r>
              <a:rPr lang="en-US" b="1" i="1">
                <a:solidFill>
                  <a:schemeClr val="accent2"/>
                </a:solidFill>
                <a:latin typeface="GDDEZZ+MTSYB"/>
                <a:sym typeface="Symbol" pitchFamily="18" charset="2"/>
              </a:rPr>
              <a:t></a:t>
            </a:r>
            <a:r>
              <a:rPr lang="en-US" i="1">
                <a:latin typeface="GDDEZZ+MTSYB"/>
              </a:rPr>
              <a:t>   </a:t>
            </a:r>
            <a:r>
              <a:rPr lang="en-US" i="1">
                <a:latin typeface="Times-Italic"/>
              </a:rPr>
              <a:t>yes</a:t>
            </a:r>
          </a:p>
          <a:p>
            <a:pPr marL="342900" indent="-342900">
              <a:spcBef>
                <a:spcPct val="20000"/>
              </a:spcBef>
            </a:pPr>
            <a:r>
              <a:rPr lang="en-US" i="1">
                <a:latin typeface="Times-Roman"/>
              </a:rPr>
              <a:t>?</a:t>
            </a:r>
            <a:r>
              <a:rPr lang="en-US" i="1">
                <a:latin typeface="Times-Italic"/>
              </a:rPr>
              <a:t>light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l</a:t>
            </a:r>
            <a:r>
              <a:rPr lang="en-US" i="1">
                <a:latin typeface="Times-Roman"/>
              </a:rPr>
              <a:t>6</a:t>
            </a:r>
            <a:r>
              <a:rPr lang="en-US" i="1">
                <a:latin typeface="CGFAAZ+MTMI"/>
              </a:rPr>
              <a:t>).  </a:t>
            </a:r>
            <a:r>
              <a:rPr lang="en-US" b="1" i="1">
                <a:solidFill>
                  <a:schemeClr val="accent2"/>
                </a:solidFill>
                <a:latin typeface="GDDEZZ+MTSYB"/>
                <a:sym typeface="Symbol" pitchFamily="18" charset="2"/>
              </a:rPr>
              <a:t></a:t>
            </a:r>
            <a:r>
              <a:rPr lang="en-US" i="1">
                <a:latin typeface="GDDEZZ+MTSYB"/>
              </a:rPr>
              <a:t>   </a:t>
            </a:r>
            <a:r>
              <a:rPr lang="en-US" i="1">
                <a:latin typeface="Times-Italic"/>
              </a:rPr>
              <a:t>no</a:t>
            </a:r>
          </a:p>
          <a:p>
            <a:pPr marL="342900" indent="-342900">
              <a:spcBef>
                <a:spcPct val="20000"/>
              </a:spcBef>
            </a:pPr>
            <a:r>
              <a:rPr lang="en-US" i="1">
                <a:latin typeface="Times-Roman"/>
              </a:rPr>
              <a:t>?</a:t>
            </a:r>
            <a:r>
              <a:rPr lang="en-US" i="1">
                <a:latin typeface="Times-Italic"/>
              </a:rPr>
              <a:t>up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X</a:t>
            </a:r>
            <a:r>
              <a:rPr lang="en-US" i="1">
                <a:latin typeface="CGFAAZ+MTMI"/>
              </a:rPr>
              <a:t>).     </a:t>
            </a:r>
            <a:r>
              <a:rPr lang="en-US" b="1" i="1">
                <a:solidFill>
                  <a:schemeClr val="accent2"/>
                </a:solidFill>
                <a:latin typeface="GDDEZZ+MTSYB"/>
                <a:sym typeface="Symbol" pitchFamily="18" charset="2"/>
              </a:rPr>
              <a:t></a:t>
            </a:r>
            <a:r>
              <a:rPr lang="en-US" i="1">
                <a:latin typeface="GDDEZZ+MTSYB"/>
              </a:rPr>
              <a:t>   </a:t>
            </a:r>
            <a:r>
              <a:rPr lang="en-US" i="1">
                <a:latin typeface="Times-Italic"/>
              </a:rPr>
              <a:t>up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s</a:t>
            </a:r>
            <a:r>
              <a:rPr lang="en-US" i="1">
                <a:latin typeface="Times-Roman"/>
              </a:rPr>
              <a:t>2</a:t>
            </a:r>
            <a:r>
              <a:rPr lang="en-US" i="1">
                <a:latin typeface="CGFAAZ+MTMI"/>
              </a:rPr>
              <a:t>)</a:t>
            </a:r>
            <a:r>
              <a:rPr lang="en-US" i="1">
                <a:latin typeface="Times-Roman"/>
              </a:rPr>
              <a:t>, </a:t>
            </a:r>
            <a:r>
              <a:rPr lang="en-US" i="1">
                <a:latin typeface="Times-Italic"/>
              </a:rPr>
              <a:t>up</a:t>
            </a:r>
            <a:r>
              <a:rPr lang="en-US" i="1">
                <a:latin typeface="CGFAAZ+MTMI"/>
              </a:rPr>
              <a:t>(</a:t>
            </a:r>
            <a:r>
              <a:rPr lang="en-US" i="1">
                <a:latin typeface="Times-Italic"/>
              </a:rPr>
              <a:t>s</a:t>
            </a:r>
            <a:r>
              <a:rPr lang="en-US" i="1">
                <a:latin typeface="Times-Roman"/>
              </a:rPr>
              <a:t>3</a:t>
            </a:r>
            <a:r>
              <a:rPr lang="en-US" i="1">
                <a:latin typeface="CGFAAZ+MTMI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26035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>
                <a:solidFill>
                  <a:srgbClr val="990099"/>
                </a:solidFill>
              </a:rPr>
              <a:t>% connected_to(X, Y) is true if component X is </a:t>
            </a:r>
          </a:p>
          <a:p>
            <a:pPr marL="342900" indent="-342900">
              <a:spcBef>
                <a:spcPct val="20000"/>
              </a:spcBef>
            </a:pPr>
            <a:r>
              <a:rPr lang="en-US" i="1">
                <a:solidFill>
                  <a:srgbClr val="990099"/>
                </a:solidFill>
              </a:rPr>
              <a:t>connected to Y</a:t>
            </a:r>
            <a:endParaRPr lang="en-US" i="1"/>
          </a:p>
          <a:p>
            <a:pPr marL="742950" lvl="1" indent="-285750">
              <a:spcBef>
                <a:spcPct val="20000"/>
              </a:spcBef>
            </a:pPr>
            <a:r>
              <a:rPr lang="en-US" i="1"/>
              <a:t>connected_to(w0, w1) </a:t>
            </a:r>
            <a:r>
              <a:rPr lang="en-US" i="1">
                <a:sym typeface="Symbol" pitchFamily="18" charset="2"/>
              </a:rPr>
              <a:t></a:t>
            </a:r>
            <a:r>
              <a:rPr lang="en-US" i="1"/>
              <a:t> up(s2).</a:t>
            </a:r>
          </a:p>
          <a:p>
            <a:pPr marL="742950" lvl="1" indent="-285750">
              <a:lnSpc>
                <a:spcPct val="0"/>
              </a:lnSpc>
              <a:spcBef>
                <a:spcPct val="20000"/>
              </a:spcBef>
            </a:pPr>
            <a:endParaRPr lang="en-US" i="1"/>
          </a:p>
          <a:p>
            <a:pPr marL="742950" lvl="1" indent="-285750">
              <a:spcBef>
                <a:spcPct val="20000"/>
              </a:spcBef>
            </a:pPr>
            <a:r>
              <a:rPr lang="en-US" i="1"/>
              <a:t>connected_to(w0, w2) </a:t>
            </a:r>
            <a:r>
              <a:rPr lang="en-US" i="1">
                <a:sym typeface="Symbol" pitchFamily="18" charset="2"/>
              </a:rPr>
              <a:t></a:t>
            </a:r>
            <a:r>
              <a:rPr lang="en-US" i="1"/>
              <a:t> down(s2).</a:t>
            </a:r>
          </a:p>
          <a:p>
            <a:pPr marL="742950" lvl="1" indent="-285750">
              <a:lnSpc>
                <a:spcPct val="0"/>
              </a:lnSpc>
              <a:spcBef>
                <a:spcPct val="20000"/>
              </a:spcBef>
            </a:pPr>
            <a:endParaRPr lang="en-US" i="1"/>
          </a:p>
          <a:p>
            <a:pPr marL="742950" lvl="1" indent="-285750">
              <a:spcBef>
                <a:spcPct val="20000"/>
              </a:spcBef>
            </a:pPr>
            <a:r>
              <a:rPr lang="en-US" i="1"/>
              <a:t>connected_to(w1, w3) </a:t>
            </a:r>
            <a:r>
              <a:rPr lang="en-US" i="1">
                <a:sym typeface="Symbol" pitchFamily="18" charset="2"/>
              </a:rPr>
              <a:t></a:t>
            </a:r>
            <a:r>
              <a:rPr lang="en-US" i="1"/>
              <a:t> up(s1).</a:t>
            </a:r>
          </a:p>
          <a:p>
            <a:pPr marL="742950" lvl="1" indent="-285750">
              <a:lnSpc>
                <a:spcPct val="0"/>
              </a:lnSpc>
              <a:spcBef>
                <a:spcPct val="20000"/>
              </a:spcBef>
            </a:pPr>
            <a:endParaRPr lang="en-US" i="1"/>
          </a:p>
          <a:p>
            <a:pPr marL="742950" lvl="1" indent="-285750">
              <a:spcBef>
                <a:spcPct val="20000"/>
              </a:spcBef>
            </a:pPr>
            <a:r>
              <a:rPr lang="en-US" i="1"/>
              <a:t>connected_to(w2, w3) </a:t>
            </a:r>
            <a:r>
              <a:rPr lang="en-US" i="1">
                <a:sym typeface="Symbol" pitchFamily="18" charset="2"/>
              </a:rPr>
              <a:t></a:t>
            </a:r>
            <a:r>
              <a:rPr lang="en-US" i="1"/>
              <a:t> down(s1).</a:t>
            </a:r>
          </a:p>
          <a:p>
            <a:pPr marL="742950" lvl="1" indent="-285750">
              <a:lnSpc>
                <a:spcPct val="20000"/>
              </a:lnSpc>
              <a:spcBef>
                <a:spcPct val="20000"/>
              </a:spcBef>
            </a:pPr>
            <a:endParaRPr lang="en-US" i="1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r>
              <a:rPr lang="en-US" i="1"/>
              <a:t>connected_to(w4, w3) </a:t>
            </a:r>
            <a:r>
              <a:rPr lang="en-US" i="1">
                <a:sym typeface="Symbol" pitchFamily="18" charset="2"/>
              </a:rPr>
              <a:t></a:t>
            </a:r>
            <a:r>
              <a:rPr lang="en-US" i="1"/>
              <a:t> up(s3).</a:t>
            </a:r>
          </a:p>
          <a:p>
            <a:pPr marL="742950" lvl="1" indent="-285750">
              <a:lnSpc>
                <a:spcPct val="10000"/>
              </a:lnSpc>
              <a:spcBef>
                <a:spcPct val="20000"/>
              </a:spcBef>
            </a:pPr>
            <a:endParaRPr lang="en-US" i="1"/>
          </a:p>
          <a:p>
            <a:pPr marL="742950" lvl="1" indent="-285750">
              <a:spcBef>
                <a:spcPct val="20000"/>
              </a:spcBef>
            </a:pPr>
            <a:r>
              <a:rPr lang="en-US" i="1"/>
              <a:t>connected_to(p1, w3).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i="1">
                <a:solidFill>
                  <a:srgbClr val="990099"/>
                </a:solidFill>
              </a:rPr>
              <a:t>-------------------------------------------------------------------------</a:t>
            </a:r>
            <a:endParaRPr lang="en-US" i="1"/>
          </a:p>
          <a:p>
            <a:pPr marL="342900" indent="-342900">
              <a:spcBef>
                <a:spcPct val="20000"/>
              </a:spcBef>
            </a:pPr>
            <a:r>
              <a:rPr lang="en-US" i="1"/>
              <a:t>?connected_to(w0, W).  </a:t>
            </a:r>
            <a:r>
              <a:rPr lang="en-US" b="1" i="1">
                <a:solidFill>
                  <a:schemeClr val="accent2"/>
                </a:solidFill>
                <a:sym typeface="Symbol" pitchFamily="18" charset="2"/>
              </a:rPr>
              <a:t></a:t>
            </a:r>
            <a:r>
              <a:rPr lang="en-US" i="1"/>
              <a:t>  W = w1</a:t>
            </a:r>
          </a:p>
          <a:p>
            <a:pPr marL="342900" indent="-342900">
              <a:spcBef>
                <a:spcPct val="20000"/>
              </a:spcBef>
            </a:pPr>
            <a:r>
              <a:rPr lang="en-US" i="1"/>
              <a:t>? connected_to(w1, W). </a:t>
            </a:r>
            <a:r>
              <a:rPr lang="en-US" i="1">
                <a:solidFill>
                  <a:schemeClr val="accent2"/>
                </a:solidFill>
                <a:sym typeface="Symbol" pitchFamily="18" charset="2"/>
              </a:rPr>
              <a:t></a:t>
            </a:r>
            <a:r>
              <a:rPr lang="en-US" i="1"/>
              <a:t>  no</a:t>
            </a:r>
          </a:p>
          <a:p>
            <a:pPr marL="342900" indent="-342900">
              <a:spcBef>
                <a:spcPct val="20000"/>
              </a:spcBef>
            </a:pPr>
            <a:r>
              <a:rPr lang="en-US" i="1"/>
              <a:t>?connected_to(Y, w3).   </a:t>
            </a:r>
            <a:r>
              <a:rPr lang="en-US" i="1">
                <a:solidFill>
                  <a:schemeClr val="accent2"/>
                </a:solidFill>
                <a:sym typeface="Symbol" pitchFamily="18" charset="2"/>
              </a:rPr>
              <a:t></a:t>
            </a:r>
            <a:r>
              <a:rPr lang="en-US" i="1"/>
              <a:t>  Y = w2 , Y = w4 , Y = p1</a:t>
            </a:r>
          </a:p>
          <a:p>
            <a:pPr marL="342900" indent="-342900">
              <a:spcBef>
                <a:spcPct val="20000"/>
              </a:spcBef>
            </a:pPr>
            <a:r>
              <a:rPr lang="en-US" i="1"/>
              <a:t>? connected_to(X, W).   </a:t>
            </a:r>
            <a:r>
              <a:rPr lang="en-US" i="1">
                <a:solidFill>
                  <a:schemeClr val="accent2"/>
                </a:solidFill>
                <a:sym typeface="Symbol" pitchFamily="18" charset="2"/>
              </a:rPr>
              <a:t></a:t>
            </a:r>
            <a:r>
              <a:rPr lang="en-US" i="1"/>
              <a:t>  X = w0 , W = w 1 ,…</a:t>
            </a:r>
          </a:p>
        </p:txBody>
      </p:sp>
      <p:pic>
        <p:nvPicPr>
          <p:cNvPr id="59395" name="Picture 3" descr="electric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87900" y="692150"/>
            <a:ext cx="4356100" cy="32273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Logics in AI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solidFill>
            <a:srgbClr val="CCCCFF">
              <a:alpha val="19000"/>
            </a:srgbClr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4612" y="4786322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488" y="5500702"/>
            <a:ext cx="2000264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472" y="5214950"/>
            <a:ext cx="1857375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00298" y="6286520"/>
            <a:ext cx="2071687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43174" y="3643314"/>
            <a:ext cx="1571636" cy="707886"/>
          </a:xfrm>
          <a:prstGeom prst="rect">
            <a:avLst/>
          </a:prstGeom>
          <a:solidFill>
            <a:schemeClr val="bg1">
              <a:alpha val="19000"/>
            </a:schemeClr>
          </a:solidFill>
          <a:ln w="222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</a:t>
            </a:r>
            <a:endParaRPr lang="en-US" sz="2000" dirty="0" smtClean="0">
              <a:latin typeface="+mj-lt"/>
            </a:endParaRPr>
          </a:p>
          <a:p>
            <a:pPr algn="ctr">
              <a:defRPr/>
            </a:pPr>
            <a:r>
              <a:rPr lang="en-US" sz="2000" dirty="0" smtClean="0">
                <a:latin typeface="+mj-lt"/>
              </a:rPr>
              <a:t>Systems</a:t>
            </a:r>
            <a:endParaRPr lang="en-US" sz="2000" dirty="0">
              <a:latin typeface="+mj-lt"/>
            </a:endParaRPr>
          </a:p>
        </p:txBody>
      </p:sp>
      <p:cxnSp>
        <p:nvCxnSpPr>
          <p:cNvPr id="144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6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7" name="Straight Arrow Connector 30"/>
          <p:cNvCxnSpPr>
            <a:cxnSpLocks noChangeShapeType="1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8" name="Straight Arrow Connector 32"/>
          <p:cNvCxnSpPr>
            <a:cxnSpLocks noChangeShapeType="1"/>
            <a:stCxn id="8" idx="3"/>
          </p:cNvCxnSpPr>
          <p:nvPr/>
        </p:nvCxnSpPr>
        <p:spPr bwMode="auto">
          <a:xfrm>
            <a:off x="2286000" y="2425701"/>
            <a:ext cx="42862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9" name="Straight Arrow Connector 36"/>
          <p:cNvCxnSpPr>
            <a:cxnSpLocks noChangeShapeType="1"/>
            <a:endCxn id="23" idx="0"/>
          </p:cNvCxnSpPr>
          <p:nvPr/>
        </p:nvCxnSpPr>
        <p:spPr bwMode="auto">
          <a:xfrm rot="5400000">
            <a:off x="2997196" y="3211510"/>
            <a:ext cx="863601" cy="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0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1" name="Straight Arrow Connector 41"/>
          <p:cNvCxnSpPr>
            <a:cxnSpLocks noChangeShapeType="1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2" name="Straight Arrow Connector 43"/>
          <p:cNvCxnSpPr>
            <a:cxnSpLocks noChangeShapeType="1"/>
          </p:cNvCxnSpPr>
          <p:nvPr/>
        </p:nvCxnSpPr>
        <p:spPr bwMode="auto">
          <a:xfrm rot="5400000">
            <a:off x="1107263" y="4822027"/>
            <a:ext cx="571514" cy="21433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3" name="Straight Arrow Connector 44"/>
          <p:cNvCxnSpPr>
            <a:cxnSpLocks noChangeShapeType="1"/>
            <a:stCxn id="20" idx="2"/>
            <a:endCxn id="21" idx="0"/>
          </p:cNvCxnSpPr>
          <p:nvPr/>
        </p:nvCxnSpPr>
        <p:spPr bwMode="auto">
          <a:xfrm rot="5400000">
            <a:off x="1271581" y="5772171"/>
            <a:ext cx="385750" cy="714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4" name="Straight Arrow Connector 45"/>
          <p:cNvCxnSpPr>
            <a:cxnSpLocks noChangeShapeType="1"/>
            <a:endCxn id="22" idx="0"/>
          </p:cNvCxnSpPr>
          <p:nvPr/>
        </p:nvCxnSpPr>
        <p:spPr bwMode="auto">
          <a:xfrm>
            <a:off x="1714480" y="5643578"/>
            <a:ext cx="1821662" cy="6429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5" name="Straight Arrow Connector 47"/>
          <p:cNvCxnSpPr>
            <a:cxnSpLocks noChangeShapeType="1"/>
            <a:stCxn id="23" idx="2"/>
            <a:endCxn id="15" idx="0"/>
          </p:cNvCxnSpPr>
          <p:nvPr/>
        </p:nvCxnSpPr>
        <p:spPr bwMode="auto">
          <a:xfrm rot="16200000" flipH="1">
            <a:off x="3568616" y="4211576"/>
            <a:ext cx="435122" cy="71437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6" name="Straight Arrow Connector 49"/>
          <p:cNvCxnSpPr>
            <a:cxnSpLocks noChangeShapeType="1"/>
            <a:stCxn id="15" idx="2"/>
            <a:endCxn id="16" idx="0"/>
          </p:cNvCxnSpPr>
          <p:nvPr/>
        </p:nvCxnSpPr>
        <p:spPr bwMode="auto">
          <a:xfrm rot="5400000">
            <a:off x="3843326" y="5200666"/>
            <a:ext cx="314330" cy="2857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5143504" y="5500702"/>
            <a:ext cx="1214446" cy="707886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14438" name="Straight Arrow Connector 53"/>
          <p:cNvCxnSpPr>
            <a:cxnSpLocks noChangeShapeType="1"/>
            <a:stCxn id="15" idx="2"/>
            <a:endCxn id="52" idx="0"/>
          </p:cNvCxnSpPr>
          <p:nvPr/>
        </p:nvCxnSpPr>
        <p:spPr bwMode="auto">
          <a:xfrm rot="16200000" flipH="1">
            <a:off x="4789879" y="4539854"/>
            <a:ext cx="314330" cy="160736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3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14444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39" name="TextBox 38"/>
          <p:cNvSpPr txBox="1"/>
          <p:nvPr/>
        </p:nvSpPr>
        <p:spPr>
          <a:xfrm>
            <a:off x="7215174" y="4429132"/>
            <a:ext cx="1785982" cy="338554"/>
          </a:xfrm>
          <a:prstGeom prst="rect">
            <a:avLst/>
          </a:prstGeom>
          <a:solidFill>
            <a:srgbClr val="CCCCFF">
              <a:alpha val="18000"/>
            </a:srgbClr>
          </a:solidFill>
          <a:ln w="2222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Introduced in 322</a:t>
            </a:r>
            <a:endParaRPr lang="en-US" sz="1600" dirty="0">
              <a:latin typeface="+mj-lt"/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4500562" y="928670"/>
            <a:ext cx="4500594" cy="3071834"/>
          </a:xfrm>
          <a:prstGeom prst="wedgeRectCallout">
            <a:avLst>
              <a:gd name="adj1" fmla="val -97110"/>
              <a:gd name="adj2" fmla="val 28432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In this module, we’ll look at another class of languages based on first order logic </a:t>
            </a:r>
          </a:p>
          <a:p>
            <a:pPr marL="268288" lvl="1" indent="-268288">
              <a:spcBef>
                <a:spcPts val="1200"/>
              </a:spcBef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Semantic networks and terminological languages</a:t>
            </a:r>
          </a:p>
          <a:p>
            <a:pPr marL="268288" indent="-268288">
              <a:spcBef>
                <a:spcPts val="1200"/>
              </a:spcBef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Times New Roman" pitchFamily="18" charset="0"/>
              </a:rPr>
              <a:t>Push even farther the notion of representing everything as individuals and relations among them 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solidFill>
            <a:srgbClr val="CCCCFF">
              <a:alpha val="19000"/>
            </a:srgbClr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14625" y="2071688"/>
            <a:ext cx="1428747" cy="708025"/>
          </a:xfrm>
          <a:prstGeom prst="rect">
            <a:avLst/>
          </a:prstGeom>
          <a:solidFill>
            <a:srgbClr val="CCCCFF">
              <a:alpha val="19000"/>
            </a:srgb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15206" y="5357826"/>
            <a:ext cx="1785950" cy="338554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Applications</a:t>
            </a:r>
            <a:endParaRPr lang="en-US" sz="16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Ontologies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215206" y="4786322"/>
            <a:ext cx="1785950" cy="584775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We’ll look at them here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ChangeArrowheads="1"/>
          </p:cNvSpPr>
          <p:nvPr/>
        </p:nvSpPr>
        <p:spPr bwMode="auto">
          <a:xfrm>
            <a:off x="152400" y="10668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cs typeface="Times New Roman" pitchFamily="18" charset="0"/>
              </a:rPr>
              <a:t>How to represent: “cristina is Italian?”</a:t>
            </a:r>
          </a:p>
        </p:txBody>
      </p:sp>
      <p:sp>
        <p:nvSpPr>
          <p:cNvPr id="267267" name="Rectangle 3"/>
          <p:cNvSpPr>
            <a:spLocks noChangeArrowheads="1"/>
          </p:cNvSpPr>
          <p:nvPr/>
        </p:nvSpPr>
        <p:spPr bwMode="auto">
          <a:xfrm>
            <a:off x="152400" y="1600200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b="1" i="1" dirty="0" err="1">
                <a:cs typeface="Times New Roman" pitchFamily="18" charset="0"/>
              </a:rPr>
              <a:t>italian</a:t>
            </a:r>
            <a:r>
              <a:rPr lang="en-US" b="1" i="1" dirty="0">
                <a:cs typeface="Times New Roman" pitchFamily="18" charset="0"/>
              </a:rPr>
              <a:t>(</a:t>
            </a:r>
            <a:r>
              <a:rPr lang="en-US" b="1" i="1" dirty="0" err="1">
                <a:cs typeface="Times New Roman" pitchFamily="18" charset="0"/>
              </a:rPr>
              <a:t>cristina</a:t>
            </a:r>
            <a:r>
              <a:rPr lang="en-US" b="1" i="1" dirty="0">
                <a:cs typeface="Times New Roman" pitchFamily="18" charset="0"/>
              </a:rPr>
              <a:t>)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         It’s easy to ask “</a:t>
            </a:r>
            <a:r>
              <a:rPr lang="en-US" i="1" dirty="0">
                <a:cs typeface="Times New Roman" pitchFamily="18" charset="0"/>
              </a:rPr>
              <a:t>who’s Italian?”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         </a:t>
            </a:r>
            <a:r>
              <a:rPr lang="en-US" dirty="0" smtClean="0">
                <a:cs typeface="Times New Roman" pitchFamily="18" charset="0"/>
              </a:rPr>
              <a:t>Can one ask </a:t>
            </a:r>
            <a:r>
              <a:rPr lang="en-US" i="1" dirty="0" smtClean="0">
                <a:cs typeface="Times New Roman" pitchFamily="18" charset="0"/>
              </a:rPr>
              <a:t>“what </a:t>
            </a:r>
            <a:r>
              <a:rPr lang="en-US" i="1" dirty="0">
                <a:cs typeface="Times New Roman" pitchFamily="18" charset="0"/>
              </a:rPr>
              <a:t>is Cristina’s </a:t>
            </a:r>
            <a:r>
              <a:rPr lang="en-US" i="1" dirty="0" smtClean="0">
                <a:cs typeface="Times New Roman" pitchFamily="18" charset="0"/>
              </a:rPr>
              <a:t>nationality?” </a:t>
            </a:r>
            <a:r>
              <a:rPr lang="en-US" dirty="0" smtClean="0">
                <a:cs typeface="Times New Roman" pitchFamily="18" charset="0"/>
              </a:rPr>
              <a:t>?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228600" y="3048000"/>
            <a:ext cx="868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b="1" i="1" dirty="0">
                <a:cs typeface="Times New Roman" pitchFamily="18" charset="0"/>
              </a:rPr>
              <a:t>nationality(</a:t>
            </a:r>
            <a:r>
              <a:rPr lang="en-US" b="1" i="1" dirty="0" err="1">
                <a:cs typeface="Times New Roman" pitchFamily="18" charset="0"/>
              </a:rPr>
              <a:t>cristina</a:t>
            </a:r>
            <a:r>
              <a:rPr lang="en-US" b="1" i="1" dirty="0">
                <a:cs typeface="Times New Roman" pitchFamily="18" charset="0"/>
              </a:rPr>
              <a:t>, </a:t>
            </a:r>
            <a:r>
              <a:rPr lang="en-US" b="1" i="1" dirty="0" err="1">
                <a:cs typeface="Times New Roman" pitchFamily="18" charset="0"/>
              </a:rPr>
              <a:t>italian</a:t>
            </a:r>
            <a:r>
              <a:rPr lang="en-US" b="1" i="1" dirty="0">
                <a:cs typeface="Times New Roman" pitchFamily="18" charset="0"/>
              </a:rPr>
              <a:t>)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i="1" dirty="0">
                <a:cs typeface="Times New Roman" pitchFamily="18" charset="0"/>
              </a:rPr>
              <a:t>         </a:t>
            </a:r>
            <a:r>
              <a:rPr lang="en-US" dirty="0">
                <a:cs typeface="Times New Roman" pitchFamily="18" charset="0"/>
              </a:rPr>
              <a:t> It’s easy to ask </a:t>
            </a:r>
            <a:r>
              <a:rPr lang="en-US" i="1" dirty="0">
                <a:cs typeface="Times New Roman" pitchFamily="18" charset="0"/>
              </a:rPr>
              <a:t>“who’s </a:t>
            </a:r>
            <a:r>
              <a:rPr lang="en-US" i="1" dirty="0" err="1">
                <a:cs typeface="Times New Roman" pitchFamily="18" charset="0"/>
              </a:rPr>
              <a:t>italian</a:t>
            </a:r>
            <a:r>
              <a:rPr lang="en-US" i="1" dirty="0">
                <a:cs typeface="Times New Roman" pitchFamily="18" charset="0"/>
              </a:rPr>
              <a:t>?”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          It’s easy to ask </a:t>
            </a:r>
            <a:r>
              <a:rPr lang="en-US" i="1" dirty="0">
                <a:cs typeface="Times New Roman" pitchFamily="18" charset="0"/>
              </a:rPr>
              <a:t>“what is Cristina’s nationality?”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          </a:t>
            </a:r>
            <a:r>
              <a:rPr lang="en-US" dirty="0" smtClean="0">
                <a:cs typeface="Times New Roman" pitchFamily="18" charset="0"/>
              </a:rPr>
              <a:t>Can one  </a:t>
            </a:r>
            <a:r>
              <a:rPr lang="en-US" dirty="0">
                <a:cs typeface="Times New Roman" pitchFamily="18" charset="0"/>
              </a:rPr>
              <a:t>ask “</a:t>
            </a:r>
            <a:r>
              <a:rPr lang="en-US" i="1" dirty="0">
                <a:cs typeface="Times New Roman" pitchFamily="18" charset="0"/>
              </a:rPr>
              <a:t>What property of Cristina has value </a:t>
            </a:r>
            <a:r>
              <a:rPr lang="en-US" i="1" dirty="0" err="1">
                <a:cs typeface="Times New Roman" pitchFamily="18" charset="0"/>
              </a:rPr>
              <a:t>italian</a:t>
            </a:r>
            <a:r>
              <a:rPr lang="en-US" i="1" dirty="0" smtClean="0">
                <a:cs typeface="Times New Roman" pitchFamily="18" charset="0"/>
              </a:rPr>
              <a:t>?”</a:t>
            </a:r>
            <a:r>
              <a:rPr lang="en-US" dirty="0" smtClean="0">
                <a:cs typeface="Times New Roman" pitchFamily="18" charset="0"/>
              </a:rPr>
              <a:t>?</a:t>
            </a:r>
            <a:r>
              <a:rPr lang="en-US" i="1" dirty="0" smtClean="0">
                <a:cs typeface="Times New Roman" pitchFamily="18" charset="0"/>
              </a:rPr>
              <a:t> </a:t>
            </a:r>
            <a:endParaRPr lang="en-US" i="1" dirty="0">
              <a:cs typeface="Times New Roman" pitchFamily="18" charset="0"/>
            </a:endParaRPr>
          </a:p>
        </p:txBody>
      </p:sp>
      <p:sp>
        <p:nvSpPr>
          <p:cNvPr id="267269" name="Rectangle 5"/>
          <p:cNvSpPr>
            <a:spLocks noChangeArrowheads="1"/>
          </p:cNvSpPr>
          <p:nvPr/>
        </p:nvSpPr>
        <p:spPr bwMode="auto">
          <a:xfrm>
            <a:off x="228600" y="49530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i="1" dirty="0">
                <a:cs typeface="Times New Roman" pitchFamily="18" charset="0"/>
              </a:rPr>
              <a:t>prop</a:t>
            </a:r>
            <a:r>
              <a:rPr lang="en-US" b="1" i="1" dirty="0">
                <a:cs typeface="Times New Roman" pitchFamily="18" charset="0"/>
              </a:rPr>
              <a:t>(</a:t>
            </a:r>
            <a:r>
              <a:rPr lang="en-US" b="1" i="1" dirty="0" err="1">
                <a:cs typeface="Times New Roman" pitchFamily="18" charset="0"/>
              </a:rPr>
              <a:t>cristina</a:t>
            </a:r>
            <a:r>
              <a:rPr lang="en-US" b="1" i="1" dirty="0" err="1">
                <a:latin typeface="MTMI" charset="0"/>
                <a:cs typeface="Times New Roman" pitchFamily="18" charset="0"/>
              </a:rPr>
              <a:t>,</a:t>
            </a:r>
            <a:r>
              <a:rPr lang="en-US" b="1" i="1" dirty="0" err="1">
                <a:cs typeface="Times New Roman" pitchFamily="18" charset="0"/>
              </a:rPr>
              <a:t>nationality</a:t>
            </a:r>
            <a:r>
              <a:rPr lang="en-US" b="1" i="1" dirty="0" err="1">
                <a:latin typeface="MTMI" charset="0"/>
                <a:cs typeface="Times New Roman" pitchFamily="18" charset="0"/>
              </a:rPr>
              <a:t>,</a:t>
            </a:r>
            <a:r>
              <a:rPr lang="en-US" b="1" i="1" dirty="0" err="1">
                <a:cs typeface="Times New Roman" pitchFamily="18" charset="0"/>
              </a:rPr>
              <a:t>italian</a:t>
            </a:r>
            <a:r>
              <a:rPr lang="en-US" b="1" i="1" dirty="0">
                <a:cs typeface="Times New Roman" pitchFamily="18" charset="0"/>
              </a:rPr>
              <a:t>) </a:t>
            </a:r>
            <a:r>
              <a:rPr lang="en-US" dirty="0">
                <a:cs typeface="Times New Roman" pitchFamily="18" charset="0"/>
              </a:rPr>
              <a:t>It’s easy to ask all these questions.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b="1" i="1" dirty="0" smtClean="0">
                <a:cs typeface="Times New Roman" pitchFamily="18" charset="0"/>
              </a:rPr>
              <a:t>prop(</a:t>
            </a:r>
            <a:r>
              <a:rPr lang="en-US" b="1" i="1" dirty="0" err="1" smtClean="0">
                <a:cs typeface="Times New Roman" pitchFamily="18" charset="0"/>
              </a:rPr>
              <a:t>Ind,Attribute</a:t>
            </a:r>
            <a:r>
              <a:rPr lang="en-US" dirty="0" err="1" smtClean="0">
                <a:cs typeface="Times New Roman" pitchFamily="18" charset="0"/>
              </a:rPr>
              <a:t>,</a:t>
            </a:r>
            <a:r>
              <a:rPr lang="en-US" b="1" i="1" dirty="0" err="1" smtClean="0">
                <a:cs typeface="Times New Roman" pitchFamily="18" charset="0"/>
              </a:rPr>
              <a:t>Valu</a:t>
            </a:r>
            <a:r>
              <a:rPr lang="en-US" b="1" dirty="0" err="1" smtClean="0">
                <a:cs typeface="Times New Roman" pitchFamily="18" charset="0"/>
              </a:rPr>
              <a:t>e</a:t>
            </a:r>
            <a:r>
              <a:rPr lang="en-US" dirty="0">
                <a:latin typeface="MTMI" charset="0"/>
                <a:cs typeface="Times New Roman" pitchFamily="18" charset="0"/>
              </a:rPr>
              <a:t>) </a:t>
            </a:r>
            <a:r>
              <a:rPr lang="en-US" dirty="0">
                <a:cs typeface="Times New Roman" pitchFamily="18" charset="0"/>
              </a:rPr>
              <a:t>is the only relation needed: </a:t>
            </a:r>
            <a:r>
              <a:rPr lang="en-US" dirty="0" smtClean="0">
                <a:cs typeface="Times New Roman" pitchFamily="18" charset="0"/>
              </a:rPr>
              <a:t>individual-attribute-value </a:t>
            </a:r>
            <a:r>
              <a:rPr lang="en-US" dirty="0">
                <a:cs typeface="Times New Roman" pitchFamily="18" charset="0"/>
              </a:rPr>
              <a:t>representation</a:t>
            </a:r>
          </a:p>
        </p:txBody>
      </p:sp>
      <p:sp>
        <p:nvSpPr>
          <p:cNvPr id="267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Choosing Objects and Relations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 autoUpdateAnimBg="0"/>
      <p:bldP spid="267267" grpId="0" autoUpdateAnimBg="0"/>
      <p:bldP spid="267268" grpId="0" autoUpdateAnimBg="0"/>
      <p:bldP spid="26726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Overview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285720" y="100010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 dirty="0" smtClean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 smtClean="0"/>
              <a:t>Brief Review of Representation and Reasoning from 322 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 smtClean="0"/>
              <a:t>individual-attribute-value representation</a:t>
            </a:r>
            <a:endParaRPr lang="en-US" sz="28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semantic </a:t>
            </a:r>
            <a:r>
              <a:rPr lang="en-US" sz="2800" dirty="0" smtClean="0"/>
              <a:t>networks</a:t>
            </a:r>
            <a:endParaRPr lang="en-US" sz="28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primitive versus derived </a:t>
            </a:r>
            <a:r>
              <a:rPr lang="en-US" sz="2800" dirty="0" smtClean="0"/>
              <a:t>relations</a:t>
            </a:r>
            <a:endParaRPr lang="en-US" sz="28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property inheritance 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Universality of </a:t>
            </a:r>
            <a:r>
              <a:rPr lang="en-US" i="1" dirty="0" smtClean="0">
                <a:cs typeface="Times New Roman" pitchFamily="18" charset="0"/>
              </a:rPr>
              <a:t>prop</a:t>
            </a:r>
            <a:endParaRPr lang="en-US" i="1" dirty="0">
              <a:cs typeface="Times New Roman" pitchFamily="18" charset="0"/>
            </a:endParaRPr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179388" y="90805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To represent “Cristina is a person</a:t>
            </a:r>
            <a:r>
              <a:rPr lang="en-US" dirty="0">
                <a:cs typeface="Times New Roman" pitchFamily="18" charset="0"/>
              </a:rPr>
              <a:t>”</a:t>
            </a: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107950" y="1484313"/>
            <a:ext cx="8382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-"/>
            </a:pPr>
            <a:r>
              <a:rPr lang="en-US" i="1" dirty="0">
                <a:cs typeface="Times New Roman" pitchFamily="18" charset="0"/>
              </a:rPr>
              <a:t>prop(</a:t>
            </a:r>
            <a:r>
              <a:rPr lang="en-US" i="1" dirty="0" err="1">
                <a:cs typeface="Times New Roman" pitchFamily="18" charset="0"/>
              </a:rPr>
              <a:t>cristina</a:t>
            </a:r>
            <a:r>
              <a:rPr lang="en-US" i="1" dirty="0">
                <a:cs typeface="Times New Roman" pitchFamily="18" charset="0"/>
              </a:rPr>
              <a:t>, </a:t>
            </a:r>
            <a:r>
              <a:rPr lang="en-US" i="1" dirty="0" smtClean="0">
                <a:cs typeface="Times New Roman" pitchFamily="18" charset="0"/>
              </a:rPr>
              <a:t>type, </a:t>
            </a:r>
            <a:r>
              <a:rPr lang="en-US" i="1" dirty="0">
                <a:cs typeface="Times New Roman" pitchFamily="18" charset="0"/>
              </a:rPr>
              <a:t>person) </a:t>
            </a:r>
            <a:r>
              <a:rPr lang="en-US" dirty="0">
                <a:cs typeface="Times New Roman" pitchFamily="18" charset="0"/>
              </a:rPr>
              <a:t> where </a:t>
            </a:r>
            <a:r>
              <a:rPr lang="en-US" i="1" dirty="0" smtClean="0">
                <a:cs typeface="Times New Roman" pitchFamily="18" charset="0"/>
              </a:rPr>
              <a:t>type </a:t>
            </a:r>
            <a:r>
              <a:rPr lang="en-US" dirty="0">
                <a:cs typeface="Times New Roman" pitchFamily="18" charset="0"/>
              </a:rPr>
              <a:t>is a special relation</a:t>
            </a: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-"/>
            </a:pPr>
            <a:r>
              <a:rPr lang="en-US" i="1" dirty="0">
                <a:cs typeface="Times New Roman" pitchFamily="18" charset="0"/>
              </a:rPr>
              <a:t>prop(</a:t>
            </a:r>
            <a:r>
              <a:rPr lang="en-US" i="1" dirty="0" err="1">
                <a:cs typeface="Times New Roman" pitchFamily="18" charset="0"/>
              </a:rPr>
              <a:t>cristina</a:t>
            </a:r>
            <a:r>
              <a:rPr lang="en-US" i="1" dirty="0">
                <a:cs typeface="Times New Roman" pitchFamily="18" charset="0"/>
              </a:rPr>
              <a:t>, person, true) </a:t>
            </a:r>
            <a:r>
              <a:rPr lang="en-US" dirty="0">
                <a:cs typeface="Times New Roman" pitchFamily="18" charset="0"/>
              </a:rPr>
              <a:t>where </a:t>
            </a:r>
            <a:r>
              <a:rPr lang="en-US" i="1" dirty="0">
                <a:cs typeface="Times New Roman" pitchFamily="18" charset="0"/>
              </a:rPr>
              <a:t>person </a:t>
            </a:r>
            <a:r>
              <a:rPr lang="en-US" dirty="0">
                <a:cs typeface="Times New Roman" pitchFamily="18" charset="0"/>
              </a:rPr>
              <a:t>is a Boolean attribute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2997200"/>
            <a:ext cx="8382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To represent </a:t>
            </a:r>
            <a:r>
              <a:rPr lang="en-US" sz="2800" i="1" dirty="0" err="1">
                <a:cs typeface="Times New Roman" pitchFamily="18" charset="0"/>
              </a:rPr>
              <a:t>phd</a:t>
            </a:r>
            <a:r>
              <a:rPr lang="en-US" sz="2800" i="1" dirty="0">
                <a:cs typeface="Times New Roman" pitchFamily="18" charset="0"/>
              </a:rPr>
              <a:t>(</a:t>
            </a:r>
            <a:r>
              <a:rPr lang="en-US" sz="2800" i="1" dirty="0" err="1">
                <a:cs typeface="Times New Roman" pitchFamily="18" charset="0"/>
              </a:rPr>
              <a:t>cristina</a:t>
            </a:r>
            <a:r>
              <a:rPr lang="en-US" sz="2800" i="1" dirty="0">
                <a:cs typeface="Times New Roman" pitchFamily="18" charset="0"/>
              </a:rPr>
              <a:t>, 1999, </a:t>
            </a:r>
            <a:r>
              <a:rPr lang="en-US" sz="2800" i="1" dirty="0" err="1">
                <a:cs typeface="Times New Roman" pitchFamily="18" charset="0"/>
              </a:rPr>
              <a:t>pitt</a:t>
            </a:r>
            <a:r>
              <a:rPr lang="en-US" sz="2800" i="1" dirty="0">
                <a:cs typeface="Times New Roman" pitchFamily="18" charset="0"/>
              </a:rPr>
              <a:t>, </a:t>
            </a:r>
            <a:r>
              <a:rPr lang="en-US" sz="2800" i="1" dirty="0" err="1">
                <a:cs typeface="Times New Roman" pitchFamily="18" charset="0"/>
              </a:rPr>
              <a:t>ai</a:t>
            </a:r>
            <a:r>
              <a:rPr lang="en-US" sz="2800" i="1" dirty="0">
                <a:cs typeface="Times New Roman" pitchFamily="18" charset="0"/>
              </a:rPr>
              <a:t>)</a:t>
            </a:r>
            <a:r>
              <a:rPr lang="en-US" sz="2800" dirty="0">
                <a:cs typeface="Times New Roman" pitchFamily="18" charset="0"/>
              </a:rPr>
              <a:t> “Cristina got he PhD in AI from the University of Pittsburgh in 1999”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autoUpdateAnimBg="0"/>
      <p:bldP spid="195588" grpId="0" autoUpdateAnimBg="0"/>
      <p:bldP spid="19558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928670"/>
            <a:ext cx="8458200" cy="4495800"/>
          </a:xfrm>
        </p:spPr>
        <p:txBody>
          <a:bodyPr/>
          <a:lstStyle/>
          <a:p>
            <a:pPr lvl="4"/>
            <a:r>
              <a:rPr lang="en-US" sz="2800" i="1" dirty="0"/>
              <a:t>prop(p1, </a:t>
            </a:r>
            <a:r>
              <a:rPr lang="en-US" sz="2800" i="1" dirty="0" smtClean="0"/>
              <a:t>type, </a:t>
            </a:r>
            <a:r>
              <a:rPr lang="en-US" sz="2800" i="1" dirty="0" err="1"/>
              <a:t>phd</a:t>
            </a:r>
            <a:r>
              <a:rPr lang="en-US" sz="2800" i="1" dirty="0"/>
              <a:t>)</a:t>
            </a:r>
          </a:p>
          <a:p>
            <a:pPr lvl="4"/>
            <a:r>
              <a:rPr lang="en-US" sz="2800" i="1" dirty="0"/>
              <a:t>prop(p1, candidate, </a:t>
            </a:r>
            <a:r>
              <a:rPr lang="en-US" sz="2800" i="1" dirty="0" err="1"/>
              <a:t>cristina</a:t>
            </a:r>
            <a:r>
              <a:rPr lang="en-US" sz="2800" i="1" dirty="0"/>
              <a:t>)</a:t>
            </a:r>
          </a:p>
          <a:p>
            <a:pPr lvl="4"/>
            <a:r>
              <a:rPr lang="en-US" sz="2800" i="1" dirty="0"/>
              <a:t>prop(p1, topic, AI)</a:t>
            </a:r>
          </a:p>
          <a:p>
            <a:pPr lvl="4"/>
            <a:r>
              <a:rPr lang="en-US" sz="2800" i="1" dirty="0"/>
              <a:t>prop(p1, university, </a:t>
            </a:r>
            <a:r>
              <a:rPr lang="en-US" sz="2800" i="1" dirty="0" err="1"/>
              <a:t>upitt</a:t>
            </a:r>
            <a:r>
              <a:rPr lang="en-US" sz="2800" i="1" dirty="0"/>
              <a:t>)</a:t>
            </a:r>
          </a:p>
          <a:p>
            <a:pPr lvl="4"/>
            <a:r>
              <a:rPr lang="en-US" sz="2800" i="1" dirty="0"/>
              <a:t>prop(p1, year, 1999)</a:t>
            </a:r>
          </a:p>
          <a:p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PhD example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3929066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cs typeface="Times New Roman" pitchFamily="18" charset="0"/>
              </a:rPr>
              <a:t>We have </a:t>
            </a:r>
            <a:r>
              <a:rPr lang="en-US" sz="2800" b="1" i="1" dirty="0" smtClean="0">
                <a:solidFill>
                  <a:schemeClr val="accent2"/>
                </a:solidFill>
                <a:cs typeface="Times New Roman" pitchFamily="18" charset="0"/>
              </a:rPr>
              <a:t>reified</a:t>
            </a:r>
            <a:r>
              <a:rPr lang="en-US" sz="2800" i="1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the Ph.D.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Reify</a:t>
            </a:r>
            <a:r>
              <a:rPr lang="en-US" sz="2800" dirty="0" smtClean="0">
                <a:cs typeface="Times New Roman" pitchFamily="18" charset="0"/>
              </a:rPr>
              <a:t> means</a:t>
            </a:r>
            <a:r>
              <a:rPr lang="en-US" sz="2800" i="1" dirty="0" smtClean="0">
                <a:cs typeface="Times New Roman" pitchFamily="18" charset="0"/>
              </a:rPr>
              <a:t>: </a:t>
            </a:r>
            <a:r>
              <a:rPr lang="en-US" sz="2800" b="1" i="1" dirty="0" smtClean="0">
                <a:solidFill>
                  <a:schemeClr val="accent2"/>
                </a:solidFill>
                <a:cs typeface="Times New Roman" pitchFamily="18" charset="0"/>
              </a:rPr>
              <a:t>to make into an object</a:t>
            </a:r>
            <a:endParaRPr lang="en-US" b="1" i="1" dirty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472" y="2071678"/>
            <a:ext cx="8458200" cy="714380"/>
          </a:xfrm>
        </p:spPr>
        <p:txBody>
          <a:bodyPr/>
          <a:lstStyle/>
          <a:p>
            <a:pPr lvl="4">
              <a:buFont typeface="Wingdings" pitchFamily="2" charset="2"/>
              <a:buChar char="ü"/>
            </a:pPr>
            <a:r>
              <a:rPr lang="en-US" sz="2800" i="1" dirty="0" smtClean="0"/>
              <a:t> prop(p1</a:t>
            </a:r>
            <a:r>
              <a:rPr lang="en-US" sz="2800" i="1" dirty="0"/>
              <a:t>, </a:t>
            </a:r>
            <a:r>
              <a:rPr lang="en-US" sz="2800" i="1" dirty="0" smtClean="0"/>
              <a:t>supervisor, </a:t>
            </a:r>
            <a:r>
              <a:rPr lang="en-US" sz="2800" i="1" dirty="0" err="1" smtClean="0"/>
              <a:t>vanlehn</a:t>
            </a:r>
            <a:r>
              <a:rPr lang="en-US" sz="2800" i="1" dirty="0" smtClean="0"/>
              <a:t>)</a:t>
            </a:r>
            <a:endParaRPr lang="en-US" sz="2800" i="1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Advantage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857232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cs typeface="Times New Roman" pitchFamily="18" charset="0"/>
              </a:rPr>
              <a:t>Highly modular</a:t>
            </a:r>
            <a:endParaRPr lang="en-US" sz="2800" i="1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cs typeface="Times New Roman" pitchFamily="18" charset="0"/>
              </a:rPr>
              <a:t>How do I add “Cristina’s supervisor was </a:t>
            </a:r>
            <a:r>
              <a:rPr lang="en-US" sz="2800" dirty="0" err="1" smtClean="0">
                <a:cs typeface="Times New Roman" pitchFamily="18" charset="0"/>
              </a:rPr>
              <a:t>VanLehn</a:t>
            </a:r>
            <a:r>
              <a:rPr lang="en-US" sz="2800" dirty="0" smtClean="0">
                <a:cs typeface="Times New Roman" pitchFamily="18" charset="0"/>
              </a:rPr>
              <a:t>”?</a:t>
            </a:r>
            <a:endParaRPr lang="en-US" i="1" dirty="0"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158" y="3143248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cs typeface="Times New Roman" pitchFamily="18" charset="0"/>
              </a:rPr>
              <a:t>How to add the same info if I had</a:t>
            </a:r>
            <a:endParaRPr lang="en-US" sz="2800" i="1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marL="2286000" lvl="4" indent="-4572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800" i="1" dirty="0" err="1" smtClean="0">
                <a:cs typeface="Times New Roman" pitchFamily="18" charset="0"/>
              </a:rPr>
              <a:t>phd</a:t>
            </a:r>
            <a:r>
              <a:rPr lang="en-US" sz="2800" i="1" dirty="0" smtClean="0">
                <a:cs typeface="Times New Roman" pitchFamily="18" charset="0"/>
              </a:rPr>
              <a:t>(</a:t>
            </a:r>
            <a:r>
              <a:rPr lang="en-US" sz="2800" i="1" dirty="0" err="1" smtClean="0">
                <a:cs typeface="Times New Roman" pitchFamily="18" charset="0"/>
              </a:rPr>
              <a:t>cristina</a:t>
            </a:r>
            <a:r>
              <a:rPr lang="en-US" sz="2800" i="1" dirty="0" smtClean="0">
                <a:cs typeface="Times New Roman" pitchFamily="18" charset="0"/>
              </a:rPr>
              <a:t>, 1999, </a:t>
            </a:r>
            <a:r>
              <a:rPr lang="en-US" sz="2800" i="1" dirty="0" err="1" smtClean="0">
                <a:cs typeface="Times New Roman" pitchFamily="18" charset="0"/>
              </a:rPr>
              <a:t>pitt</a:t>
            </a:r>
            <a:r>
              <a:rPr lang="en-US" sz="2800" i="1" dirty="0" smtClean="0">
                <a:cs typeface="Times New Roman" pitchFamily="18" charset="0"/>
              </a:rPr>
              <a:t>, </a:t>
            </a:r>
            <a:r>
              <a:rPr lang="en-US" sz="2800" i="1" dirty="0" err="1" smtClean="0">
                <a:cs typeface="Times New Roman" pitchFamily="18" charset="0"/>
              </a:rPr>
              <a:t>ai</a:t>
            </a:r>
            <a:r>
              <a:rPr lang="en-US" sz="2800" i="1" dirty="0" smtClean="0">
                <a:cs typeface="Times New Roman" pitchFamily="18" charset="0"/>
              </a:rPr>
              <a:t>)   </a:t>
            </a:r>
            <a:r>
              <a:rPr lang="en-US" sz="2800" dirty="0" smtClean="0">
                <a:cs typeface="Times New Roman" pitchFamily="18" charset="0"/>
              </a:rPr>
              <a:t>?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58" y="4714884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cs typeface="Times New Roman" pitchFamily="18" charset="0"/>
              </a:rPr>
              <a:t>Would have to change the definition of the predicate </a:t>
            </a:r>
            <a:r>
              <a:rPr lang="en-US" sz="2800" i="1" dirty="0" err="1" smtClean="0">
                <a:cs typeface="Times New Roman" pitchFamily="18" charset="0"/>
              </a:rPr>
              <a:t>phd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and of all the rules that use it in the knowledge base 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US" i="1" dirty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4" grpId="0" build="p"/>
      <p:bldP spid="4" grpId="0" autoUpdateAnimBg="0"/>
      <p:bldP spid="5" grpId="0" autoUpdateAnimBg="0"/>
      <p:bldP spid="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323850" y="1052513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When you only have one relation, </a:t>
            </a:r>
            <a:r>
              <a:rPr lang="en-US" i="1" dirty="0">
                <a:cs typeface="Times New Roman" pitchFamily="18" charset="0"/>
              </a:rPr>
              <a:t>prop</a:t>
            </a:r>
            <a:r>
              <a:rPr lang="en-US" dirty="0">
                <a:cs typeface="Times New Roman" pitchFamily="18" charset="0"/>
              </a:rPr>
              <a:t>, it can be omitted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without loss of information.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    Write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cs typeface="Times New Roman" pitchFamily="18" charset="0"/>
              </a:rPr>
              <a:t>                      </a:t>
            </a:r>
            <a:r>
              <a:rPr lang="en-US" i="1" dirty="0" smtClean="0">
                <a:cs typeface="Times New Roman" pitchFamily="18" charset="0"/>
              </a:rPr>
              <a:t>prop(</a:t>
            </a:r>
            <a:r>
              <a:rPr lang="en-US" i="1" dirty="0" err="1" smtClean="0">
                <a:cs typeface="Times New Roman" pitchFamily="18" charset="0"/>
              </a:rPr>
              <a:t>Ind</a:t>
            </a:r>
            <a:r>
              <a:rPr lang="en-US" i="1" dirty="0" smtClean="0">
                <a:cs typeface="Times New Roman" pitchFamily="18" charset="0"/>
              </a:rPr>
              <a:t>, </a:t>
            </a:r>
            <a:r>
              <a:rPr lang="en-US" i="1" dirty="0" err="1">
                <a:cs typeface="Times New Roman" pitchFamily="18" charset="0"/>
              </a:rPr>
              <a:t>Att</a:t>
            </a:r>
            <a:r>
              <a:rPr lang="en-US" i="1" dirty="0">
                <a:cs typeface="Times New Roman" pitchFamily="18" charset="0"/>
              </a:rPr>
              <a:t>, Value)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>
                <a:latin typeface="MTMI" charset="0"/>
                <a:cs typeface="Times New Roman" pitchFamily="18" charset="0"/>
              </a:rPr>
              <a:t>    </a:t>
            </a:r>
            <a:r>
              <a:rPr lang="en-US" dirty="0" smtClean="0">
                <a:latin typeface="MTMI" charset="0"/>
                <a:cs typeface="Times New Roman" pitchFamily="18" charset="0"/>
              </a:rPr>
              <a:t>as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US" dirty="0" smtClean="0">
              <a:latin typeface="MTMI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US" dirty="0" smtClean="0">
              <a:latin typeface="MTMI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US" dirty="0" smtClean="0">
              <a:latin typeface="MTMI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dirty="0" smtClean="0">
                <a:latin typeface="+mj-lt"/>
                <a:cs typeface="Times New Roman" pitchFamily="18" charset="0"/>
              </a:rPr>
              <a:t>This type of graph is  </a:t>
            </a:r>
            <a:r>
              <a:rPr lang="en-US" dirty="0" err="1" smtClean="0">
                <a:latin typeface="+mj-lt"/>
                <a:cs typeface="Times New Roman" pitchFamily="18" charset="0"/>
              </a:rPr>
              <a:t>calleds</a:t>
            </a:r>
            <a:r>
              <a:rPr lang="en-US" dirty="0" smtClean="0">
                <a:latin typeface="+mj-lt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semantic network</a:t>
            </a:r>
            <a:endParaRPr lang="en-US" b="1" i="1" dirty="0">
              <a:solidFill>
                <a:schemeClr val="accent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1905000" y="4465638"/>
            <a:ext cx="1089025" cy="461665"/>
          </a:xfrm>
          <a:prstGeom prst="rect">
            <a:avLst/>
          </a:prstGeom>
          <a:noFill/>
          <a:ln w="57150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 err="1" smtClean="0"/>
              <a:t>Ind</a:t>
            </a:r>
            <a:endParaRPr lang="en-US" b="1" i="1" dirty="0"/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4778375" y="4465638"/>
            <a:ext cx="1089025" cy="514350"/>
          </a:xfrm>
          <a:prstGeom prst="rect">
            <a:avLst/>
          </a:prstGeom>
          <a:noFill/>
          <a:ln w="57150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Val</a:t>
            </a:r>
          </a:p>
        </p:txBody>
      </p:sp>
      <p:cxnSp>
        <p:nvCxnSpPr>
          <p:cNvPr id="197638" name="AutoShape 6"/>
          <p:cNvCxnSpPr>
            <a:cxnSpLocks noChangeShapeType="1"/>
            <a:stCxn id="197636" idx="3"/>
            <a:endCxn id="197637" idx="1"/>
          </p:cNvCxnSpPr>
          <p:nvPr/>
        </p:nvCxnSpPr>
        <p:spPr bwMode="auto">
          <a:xfrm>
            <a:off x="2994025" y="4696471"/>
            <a:ext cx="1784350" cy="26342"/>
          </a:xfrm>
          <a:prstGeom prst="straightConnector1">
            <a:avLst/>
          </a:prstGeom>
          <a:noFill/>
          <a:ln w="53975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sp>
        <p:nvSpPr>
          <p:cNvPr id="197639" name="Text Box 7"/>
          <p:cNvSpPr txBox="1">
            <a:spLocks noChangeArrowheads="1"/>
          </p:cNvSpPr>
          <p:nvPr/>
        </p:nvSpPr>
        <p:spPr bwMode="auto">
          <a:xfrm>
            <a:off x="3489325" y="4114800"/>
            <a:ext cx="10906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Att.</a:t>
            </a:r>
          </a:p>
        </p:txBody>
      </p:sp>
      <p:sp>
        <p:nvSpPr>
          <p:cNvPr id="19764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152400" y="838200"/>
            <a:ext cx="8077200" cy="4724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 sz="2000">
              <a:latin typeface="MTMI" charset="0"/>
              <a:cs typeface="Times New Roman" pitchFamily="18" charset="0"/>
            </a:endParaRPr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2819400" y="2286000"/>
            <a:ext cx="1463862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cs422-term2</a:t>
            </a:r>
            <a:endParaRPr lang="en-US" sz="2000" dirty="0"/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468313" y="2492375"/>
            <a:ext cx="44114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13</a:t>
            </a:r>
            <a:endParaRPr lang="en-US" sz="2000" dirty="0"/>
          </a:p>
        </p:txBody>
      </p:sp>
      <p:sp>
        <p:nvSpPr>
          <p:cNvPr id="199686" name="Text Box 6"/>
          <p:cNvSpPr txBox="1">
            <a:spLocks noChangeArrowheads="1"/>
          </p:cNvSpPr>
          <p:nvPr/>
        </p:nvSpPr>
        <p:spPr bwMode="auto">
          <a:xfrm>
            <a:off x="4495800" y="3810000"/>
            <a:ext cx="828675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conati</a:t>
            </a:r>
          </a:p>
        </p:txBody>
      </p:sp>
      <p:cxnSp>
        <p:nvCxnSpPr>
          <p:cNvPr id="199687" name="AutoShape 7"/>
          <p:cNvCxnSpPr>
            <a:cxnSpLocks noChangeShapeType="1"/>
            <a:stCxn id="199684" idx="2"/>
            <a:endCxn id="199710" idx="0"/>
          </p:cNvCxnSpPr>
          <p:nvPr/>
        </p:nvCxnSpPr>
        <p:spPr bwMode="auto">
          <a:xfrm rot="5400000">
            <a:off x="2866327" y="3277396"/>
            <a:ext cx="1276290" cy="9371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688" name="Text Box 8"/>
          <p:cNvSpPr txBox="1">
            <a:spLocks noChangeArrowheads="1"/>
          </p:cNvSpPr>
          <p:nvPr/>
        </p:nvSpPr>
        <p:spPr bwMode="auto">
          <a:xfrm>
            <a:off x="6019800" y="2314575"/>
            <a:ext cx="652743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april</a:t>
            </a:r>
            <a:endParaRPr lang="en-US" sz="2000" dirty="0"/>
          </a:p>
        </p:txBody>
      </p:sp>
      <p:cxnSp>
        <p:nvCxnSpPr>
          <p:cNvPr id="199689" name="AutoShape 9"/>
          <p:cNvCxnSpPr>
            <a:cxnSpLocks noChangeShapeType="1"/>
            <a:stCxn id="199684" idx="3"/>
            <a:endCxn id="199688" idx="1"/>
          </p:cNvCxnSpPr>
          <p:nvPr/>
        </p:nvCxnSpPr>
        <p:spPr bwMode="auto">
          <a:xfrm>
            <a:off x="4283262" y="2486055"/>
            <a:ext cx="1736538" cy="2857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690" name="Text Box 10"/>
          <p:cNvSpPr txBox="1">
            <a:spLocks noChangeArrowheads="1"/>
          </p:cNvSpPr>
          <p:nvPr/>
        </p:nvSpPr>
        <p:spPr bwMode="auto">
          <a:xfrm>
            <a:off x="4419600" y="2286000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final</a:t>
            </a:r>
          </a:p>
        </p:txBody>
      </p:sp>
      <p:cxnSp>
        <p:nvCxnSpPr>
          <p:cNvPr id="199691" name="AutoShape 11"/>
          <p:cNvCxnSpPr>
            <a:cxnSpLocks noChangeShapeType="1"/>
            <a:stCxn id="199684" idx="0"/>
            <a:endCxn id="199693" idx="2"/>
          </p:cNvCxnSpPr>
          <p:nvPr/>
        </p:nvCxnSpPr>
        <p:spPr bwMode="auto">
          <a:xfrm rot="16200000" flipV="1">
            <a:off x="2349944" y="1084613"/>
            <a:ext cx="811212" cy="159156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692" name="Text Box 12"/>
          <p:cNvSpPr txBox="1">
            <a:spLocks noChangeArrowheads="1"/>
          </p:cNvSpPr>
          <p:nvPr/>
        </p:nvSpPr>
        <p:spPr bwMode="auto">
          <a:xfrm>
            <a:off x="2195513" y="1628775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topic</a:t>
            </a:r>
          </a:p>
        </p:txBody>
      </p:sp>
      <p:sp>
        <p:nvSpPr>
          <p:cNvPr id="199693" name="Text Box 13"/>
          <p:cNvSpPr txBox="1">
            <a:spLocks noChangeArrowheads="1"/>
          </p:cNvSpPr>
          <p:nvPr/>
        </p:nvSpPr>
        <p:spPr bwMode="auto">
          <a:xfrm>
            <a:off x="1763713" y="1052513"/>
            <a:ext cx="392112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ai</a:t>
            </a:r>
          </a:p>
        </p:txBody>
      </p:sp>
      <p:cxnSp>
        <p:nvCxnSpPr>
          <p:cNvPr id="199694" name="AutoShape 14"/>
          <p:cNvCxnSpPr>
            <a:cxnSpLocks noChangeShapeType="1"/>
            <a:stCxn id="199684" idx="1"/>
            <a:endCxn id="199685" idx="3"/>
          </p:cNvCxnSpPr>
          <p:nvPr/>
        </p:nvCxnSpPr>
        <p:spPr bwMode="auto">
          <a:xfrm rot="10800000" flipV="1">
            <a:off x="909460" y="2486054"/>
            <a:ext cx="1909941" cy="20637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cxnSp>
        <p:nvCxnSpPr>
          <p:cNvPr id="199695" name="AutoShape 15"/>
          <p:cNvCxnSpPr>
            <a:cxnSpLocks noChangeShapeType="1"/>
            <a:stCxn id="199684" idx="0"/>
            <a:endCxn id="199706" idx="2"/>
          </p:cNvCxnSpPr>
          <p:nvPr/>
        </p:nvCxnSpPr>
        <p:spPr bwMode="auto">
          <a:xfrm rot="5400000" flipH="1" flipV="1">
            <a:off x="3823541" y="1064466"/>
            <a:ext cx="949325" cy="1493744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696" name="Text Box 16"/>
          <p:cNvSpPr txBox="1">
            <a:spLocks noChangeArrowheads="1"/>
          </p:cNvSpPr>
          <p:nvPr/>
        </p:nvSpPr>
        <p:spPr bwMode="auto">
          <a:xfrm>
            <a:off x="1476375" y="2492375"/>
            <a:ext cx="815975" cy="422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weeks</a:t>
            </a:r>
          </a:p>
        </p:txBody>
      </p:sp>
      <p:sp>
        <p:nvSpPr>
          <p:cNvPr id="199697" name="Text Box 17"/>
          <p:cNvSpPr txBox="1">
            <a:spLocks noChangeArrowheads="1"/>
          </p:cNvSpPr>
          <p:nvPr/>
        </p:nvSpPr>
        <p:spPr bwMode="auto">
          <a:xfrm>
            <a:off x="3581400" y="1704975"/>
            <a:ext cx="873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credits</a:t>
            </a:r>
          </a:p>
        </p:txBody>
      </p:sp>
      <p:cxnSp>
        <p:nvCxnSpPr>
          <p:cNvPr id="199698" name="AutoShape 18"/>
          <p:cNvCxnSpPr>
            <a:cxnSpLocks noChangeShapeType="1"/>
            <a:stCxn id="199686" idx="2"/>
            <a:endCxn id="199699" idx="0"/>
          </p:cNvCxnSpPr>
          <p:nvPr/>
        </p:nvCxnSpPr>
        <p:spPr bwMode="auto">
          <a:xfrm>
            <a:off x="4910138" y="4244975"/>
            <a:ext cx="2330450" cy="4667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699" name="Text Box 19"/>
          <p:cNvSpPr txBox="1">
            <a:spLocks noChangeArrowheads="1"/>
          </p:cNvSpPr>
          <p:nvPr/>
        </p:nvSpPr>
        <p:spPr bwMode="auto">
          <a:xfrm>
            <a:off x="6705600" y="4724400"/>
            <a:ext cx="1068388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cicsr125</a:t>
            </a:r>
          </a:p>
        </p:txBody>
      </p:sp>
      <p:sp>
        <p:nvSpPr>
          <p:cNvPr id="199700" name="Text Box 20"/>
          <p:cNvSpPr txBox="1">
            <a:spLocks noChangeArrowheads="1"/>
          </p:cNvSpPr>
          <p:nvPr/>
        </p:nvSpPr>
        <p:spPr bwMode="auto">
          <a:xfrm>
            <a:off x="5638800" y="4191000"/>
            <a:ext cx="746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office</a:t>
            </a:r>
          </a:p>
        </p:txBody>
      </p:sp>
      <p:sp>
        <p:nvSpPr>
          <p:cNvPr id="199701" name="Text Box 21"/>
          <p:cNvSpPr txBox="1">
            <a:spLocks noChangeArrowheads="1"/>
          </p:cNvSpPr>
          <p:nvPr/>
        </p:nvSpPr>
        <p:spPr bwMode="auto">
          <a:xfrm>
            <a:off x="7010400" y="3276600"/>
            <a:ext cx="844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24632</a:t>
            </a:r>
          </a:p>
        </p:txBody>
      </p:sp>
      <p:cxnSp>
        <p:nvCxnSpPr>
          <p:cNvPr id="199702" name="AutoShape 22"/>
          <p:cNvCxnSpPr>
            <a:cxnSpLocks noChangeShapeType="1"/>
            <a:stCxn id="199686" idx="3"/>
            <a:endCxn id="199701" idx="1"/>
          </p:cNvCxnSpPr>
          <p:nvPr/>
        </p:nvCxnSpPr>
        <p:spPr bwMode="auto">
          <a:xfrm flipV="1">
            <a:off x="5337175" y="3487738"/>
            <a:ext cx="1660525" cy="5334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703" name="Text Box 23"/>
          <p:cNvSpPr txBox="1">
            <a:spLocks noChangeArrowheads="1"/>
          </p:cNvSpPr>
          <p:nvPr/>
        </p:nvSpPr>
        <p:spPr bwMode="auto">
          <a:xfrm>
            <a:off x="5791200" y="3429000"/>
            <a:ext cx="804863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phone</a:t>
            </a:r>
          </a:p>
        </p:txBody>
      </p:sp>
      <p:cxnSp>
        <p:nvCxnSpPr>
          <p:cNvPr id="199704" name="AutoShape 24"/>
          <p:cNvCxnSpPr>
            <a:cxnSpLocks noChangeShapeType="1"/>
            <a:stCxn id="199686" idx="2"/>
            <a:endCxn id="199705" idx="0"/>
          </p:cNvCxnSpPr>
          <p:nvPr/>
        </p:nvCxnSpPr>
        <p:spPr bwMode="auto">
          <a:xfrm>
            <a:off x="4910138" y="4244975"/>
            <a:ext cx="144462" cy="140335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705" name="Text Box 25"/>
          <p:cNvSpPr txBox="1">
            <a:spLocks noChangeArrowheads="1"/>
          </p:cNvSpPr>
          <p:nvPr/>
        </p:nvSpPr>
        <p:spPr bwMode="auto">
          <a:xfrm>
            <a:off x="4716463" y="5661025"/>
            <a:ext cx="676275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</a:t>
            </a:r>
          </a:p>
        </p:txBody>
      </p:sp>
      <p:sp>
        <p:nvSpPr>
          <p:cNvPr id="199706" name="Text Box 26"/>
          <p:cNvSpPr txBox="1">
            <a:spLocks noChangeArrowheads="1"/>
          </p:cNvSpPr>
          <p:nvPr/>
        </p:nvSpPr>
        <p:spPr bwMode="auto">
          <a:xfrm>
            <a:off x="4876800" y="914400"/>
            <a:ext cx="336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cxnSp>
        <p:nvCxnSpPr>
          <p:cNvPr id="199707" name="AutoShape 27"/>
          <p:cNvCxnSpPr>
            <a:cxnSpLocks noChangeShapeType="1"/>
            <a:stCxn id="199684" idx="2"/>
            <a:endCxn id="199686" idx="0"/>
          </p:cNvCxnSpPr>
          <p:nvPr/>
        </p:nvCxnSpPr>
        <p:spPr bwMode="auto">
          <a:xfrm rot="16200000" flipH="1">
            <a:off x="3668789" y="2568651"/>
            <a:ext cx="1123890" cy="135880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708" name="Text Box 28"/>
          <p:cNvSpPr txBox="1">
            <a:spLocks noChangeArrowheads="1"/>
          </p:cNvSpPr>
          <p:nvPr/>
        </p:nvSpPr>
        <p:spPr bwMode="auto">
          <a:xfrm>
            <a:off x="2916238" y="3284538"/>
            <a:ext cx="7207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room</a:t>
            </a:r>
          </a:p>
        </p:txBody>
      </p:sp>
      <p:sp>
        <p:nvSpPr>
          <p:cNvPr id="199709" name="Text Box 29"/>
          <p:cNvSpPr txBox="1">
            <a:spLocks noChangeArrowheads="1"/>
          </p:cNvSpPr>
          <p:nvPr/>
        </p:nvSpPr>
        <p:spPr bwMode="auto">
          <a:xfrm>
            <a:off x="3733800" y="3048000"/>
            <a:ext cx="1182688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instructor</a:t>
            </a:r>
          </a:p>
        </p:txBody>
      </p:sp>
      <p:sp>
        <p:nvSpPr>
          <p:cNvPr id="199710" name="Text Box 30"/>
          <p:cNvSpPr txBox="1">
            <a:spLocks noChangeArrowheads="1"/>
          </p:cNvSpPr>
          <p:nvPr/>
        </p:nvSpPr>
        <p:spPr bwMode="auto">
          <a:xfrm>
            <a:off x="2895600" y="3962400"/>
            <a:ext cx="112402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dmps201</a:t>
            </a:r>
            <a:endParaRPr lang="en-US" sz="2000" dirty="0"/>
          </a:p>
        </p:txBody>
      </p:sp>
      <p:sp>
        <p:nvSpPr>
          <p:cNvPr id="199713" name="Text Box 33"/>
          <p:cNvSpPr txBox="1">
            <a:spLocks noChangeArrowheads="1"/>
          </p:cNvSpPr>
          <p:nvPr/>
        </p:nvSpPr>
        <p:spPr bwMode="auto">
          <a:xfrm>
            <a:off x="4356100" y="4797425"/>
            <a:ext cx="1481138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employed-by</a:t>
            </a:r>
          </a:p>
        </p:txBody>
      </p:sp>
      <p:cxnSp>
        <p:nvCxnSpPr>
          <p:cNvPr id="199714" name="AutoShape 34"/>
          <p:cNvCxnSpPr>
            <a:cxnSpLocks noChangeShapeType="1"/>
            <a:stCxn id="199710" idx="1"/>
            <a:endCxn id="199715" idx="0"/>
          </p:cNvCxnSpPr>
          <p:nvPr/>
        </p:nvCxnSpPr>
        <p:spPr bwMode="auto">
          <a:xfrm rot="10800000" flipV="1">
            <a:off x="1275558" y="4162454"/>
            <a:ext cx="1620043" cy="142713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715" name="Text Box 35"/>
          <p:cNvSpPr txBox="1">
            <a:spLocks noChangeArrowheads="1"/>
          </p:cNvSpPr>
          <p:nvPr/>
        </p:nvSpPr>
        <p:spPr bwMode="auto">
          <a:xfrm>
            <a:off x="684213" y="5589588"/>
            <a:ext cx="1182687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822-5909</a:t>
            </a:r>
          </a:p>
        </p:txBody>
      </p:sp>
      <p:sp>
        <p:nvSpPr>
          <p:cNvPr id="199716" name="Text Box 36"/>
          <p:cNvSpPr txBox="1">
            <a:spLocks noChangeArrowheads="1"/>
          </p:cNvSpPr>
          <p:nvPr/>
        </p:nvSpPr>
        <p:spPr bwMode="auto">
          <a:xfrm>
            <a:off x="2843213" y="5734050"/>
            <a:ext cx="44114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50</a:t>
            </a:r>
            <a:endParaRPr lang="en-US" sz="2000" dirty="0"/>
          </a:p>
        </p:txBody>
      </p:sp>
      <p:cxnSp>
        <p:nvCxnSpPr>
          <p:cNvPr id="199717" name="AutoShape 37"/>
          <p:cNvCxnSpPr>
            <a:cxnSpLocks noChangeShapeType="1"/>
            <a:endCxn id="199716" idx="0"/>
          </p:cNvCxnSpPr>
          <p:nvPr/>
        </p:nvCxnSpPr>
        <p:spPr bwMode="auto">
          <a:xfrm rot="5400000">
            <a:off x="2608220" y="4821191"/>
            <a:ext cx="1368425" cy="45729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712" name="Text Box 32"/>
          <p:cNvSpPr txBox="1">
            <a:spLocks noChangeArrowheads="1"/>
          </p:cNvSpPr>
          <p:nvPr/>
        </p:nvSpPr>
        <p:spPr bwMode="auto">
          <a:xfrm>
            <a:off x="2916238" y="4797425"/>
            <a:ext cx="10795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seats</a:t>
            </a:r>
          </a:p>
        </p:txBody>
      </p:sp>
      <p:sp>
        <p:nvSpPr>
          <p:cNvPr id="199718" name="Text Box 38"/>
          <p:cNvSpPr txBox="1">
            <a:spLocks noChangeArrowheads="1"/>
          </p:cNvSpPr>
          <p:nvPr/>
        </p:nvSpPr>
        <p:spPr bwMode="auto">
          <a:xfrm>
            <a:off x="1692275" y="4581525"/>
            <a:ext cx="1079500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Tech-support</a:t>
            </a:r>
          </a:p>
        </p:txBody>
      </p:sp>
      <p:cxnSp>
        <p:nvCxnSpPr>
          <p:cNvPr id="199719" name="AutoShape 39"/>
          <p:cNvCxnSpPr>
            <a:cxnSpLocks noChangeShapeType="1"/>
            <a:stCxn id="199710" idx="1"/>
            <a:endCxn id="199720" idx="3"/>
          </p:cNvCxnSpPr>
          <p:nvPr/>
        </p:nvCxnSpPr>
        <p:spPr bwMode="auto">
          <a:xfrm rot="10800000">
            <a:off x="1277938" y="4000501"/>
            <a:ext cx="1617662" cy="161954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199720" name="Text Box 40"/>
          <p:cNvSpPr txBox="1">
            <a:spLocks noChangeArrowheads="1"/>
          </p:cNvSpPr>
          <p:nvPr/>
        </p:nvSpPr>
        <p:spPr bwMode="auto">
          <a:xfrm>
            <a:off x="179388" y="3789363"/>
            <a:ext cx="1098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/>
              <a:t>xxxxxxx</a:t>
            </a:r>
            <a:endParaRPr lang="en-US" sz="2000" dirty="0"/>
          </a:p>
        </p:txBody>
      </p:sp>
      <p:sp>
        <p:nvSpPr>
          <p:cNvPr id="199721" name="Text Box 41"/>
          <p:cNvSpPr txBox="1">
            <a:spLocks noChangeArrowheads="1"/>
          </p:cNvSpPr>
          <p:nvPr/>
        </p:nvSpPr>
        <p:spPr bwMode="auto">
          <a:xfrm>
            <a:off x="1547813" y="3716338"/>
            <a:ext cx="10795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address</a:t>
            </a:r>
          </a:p>
        </p:txBody>
      </p:sp>
      <p:sp>
        <p:nvSpPr>
          <p:cNvPr id="19972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An Example Semantic </a:t>
            </a:r>
            <a:r>
              <a:rPr lang="en-US" dirty="0" smtClean="0">
                <a:cs typeface="Times New Roman" pitchFamily="18" charset="0"/>
              </a:rPr>
              <a:t>Network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Equivalent Logic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52400" y="10668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>
              <a:latin typeface="MTMI" charset="0"/>
              <a:cs typeface="Times New Roman" pitchFamily="18" charset="0"/>
            </a:endParaRP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2514600" y="1828800"/>
            <a:ext cx="3896131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prop(cs422</a:t>
            </a:r>
            <a:r>
              <a:rPr lang="en-US" dirty="0"/>
              <a:t>, topic, AI)</a:t>
            </a:r>
          </a:p>
          <a:p>
            <a:r>
              <a:rPr lang="en-US" dirty="0" smtClean="0"/>
              <a:t>prop(cs422</a:t>
            </a:r>
            <a:r>
              <a:rPr lang="en-US" dirty="0"/>
              <a:t>, dept, CS)</a:t>
            </a:r>
          </a:p>
          <a:p>
            <a:r>
              <a:rPr lang="en-US" dirty="0" smtClean="0"/>
              <a:t>prop(cs422</a:t>
            </a:r>
            <a:r>
              <a:rPr lang="en-US" dirty="0"/>
              <a:t>, instructor, </a:t>
            </a:r>
            <a:r>
              <a:rPr lang="en-US" dirty="0" err="1"/>
              <a:t>conati</a:t>
            </a:r>
            <a:r>
              <a:rPr lang="en-US" dirty="0"/>
              <a:t>)</a:t>
            </a:r>
          </a:p>
          <a:p>
            <a:r>
              <a:rPr lang="en-US" dirty="0" smtClean="0"/>
              <a:t>prop(cs422</a:t>
            </a:r>
            <a:r>
              <a:rPr lang="en-US" dirty="0"/>
              <a:t>, weeks, </a:t>
            </a:r>
            <a:r>
              <a:rPr lang="en-US" dirty="0" smtClean="0"/>
              <a:t>13)</a:t>
            </a:r>
            <a:endParaRPr lang="en-US" dirty="0"/>
          </a:p>
          <a:p>
            <a:r>
              <a:rPr lang="en-US" dirty="0" smtClean="0"/>
              <a:t>prop(cs422</a:t>
            </a:r>
            <a:r>
              <a:rPr lang="en-US" dirty="0"/>
              <a:t>, final, </a:t>
            </a:r>
            <a:r>
              <a:rPr lang="en-US" dirty="0" err="1" smtClean="0"/>
              <a:t>april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  <a:p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One more example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152400" y="10668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>
              <a:latin typeface="MTMI" charset="0"/>
              <a:cs typeface="Times New Roman" pitchFamily="18" charset="0"/>
            </a:endParaRP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250825" y="1196975"/>
            <a:ext cx="8382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r>
              <a:rPr lang="en-US" sz="2800" dirty="0">
                <a:cs typeface="Times New Roman" pitchFamily="18" charset="0"/>
              </a:rPr>
              <a:t>How to represent another </a:t>
            </a:r>
            <a:r>
              <a:rPr lang="en-US" sz="2800" dirty="0" smtClean="0">
                <a:cs typeface="Times New Roman" pitchFamily="18" charset="0"/>
              </a:rPr>
              <a:t>term 2 course </a:t>
            </a:r>
            <a:endParaRPr lang="en-US" sz="2800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i="1" dirty="0" err="1">
                <a:cs typeface="Times New Roman" pitchFamily="18" charset="0"/>
              </a:rPr>
              <a:t>Cpsc</a:t>
            </a:r>
            <a:r>
              <a:rPr lang="en-US" sz="2800" i="1" dirty="0">
                <a:cs typeface="Times New Roman" pitchFamily="18" charset="0"/>
              </a:rPr>
              <a:t> 121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i="1" dirty="0">
                <a:cs typeface="Times New Roman" pitchFamily="18" charset="0"/>
              </a:rPr>
              <a:t>Room </a:t>
            </a:r>
            <a:r>
              <a:rPr lang="en-US" sz="2800" i="1" dirty="0" smtClean="0">
                <a:cs typeface="Times New Roman" pitchFamily="18" charset="0"/>
              </a:rPr>
              <a:t>DMPS 301, 150 seats, address,…</a:t>
            </a:r>
            <a:endParaRPr lang="en-US" sz="2800" i="1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i="1" dirty="0">
                <a:cs typeface="Times New Roman" pitchFamily="18" charset="0"/>
              </a:rPr>
              <a:t>Instructor: </a:t>
            </a:r>
            <a:r>
              <a:rPr lang="en-US" sz="2800" i="1" dirty="0" smtClean="0">
                <a:cs typeface="Times New Roman" pitchFamily="18" charset="0"/>
              </a:rPr>
              <a:t>carter, </a:t>
            </a:r>
            <a:r>
              <a:rPr lang="en-US" sz="2800" i="1" dirty="0">
                <a:cs typeface="Times New Roman" pitchFamily="18" charset="0"/>
              </a:rPr>
              <a:t>tel. </a:t>
            </a:r>
            <a:r>
              <a:rPr lang="en-US" sz="2800" i="1" dirty="0" smtClean="0">
                <a:cs typeface="Times New Roman" pitchFamily="18" charset="0"/>
              </a:rPr>
              <a:t>0000, office 222, </a:t>
            </a:r>
            <a:r>
              <a:rPr lang="en-US" sz="2800" i="1" dirty="0" err="1" smtClean="0">
                <a:cs typeface="Times New Roman" pitchFamily="18" charset="0"/>
              </a:rPr>
              <a:t>empoyed</a:t>
            </a:r>
            <a:r>
              <a:rPr lang="en-US" sz="2800" i="1" dirty="0" smtClean="0">
                <a:cs typeface="Times New Roman" pitchFamily="18" charset="0"/>
              </a:rPr>
              <a:t>-by…</a:t>
            </a:r>
            <a:endParaRPr lang="en-US" sz="2800" i="1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i="1" dirty="0">
                <a:cs typeface="Times New Roman" pitchFamily="18" charset="0"/>
              </a:rPr>
              <a:t>Topic: intro to programming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152400" y="838200"/>
            <a:ext cx="8077200" cy="4724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 sz="2000">
              <a:latin typeface="MTMI" charset="0"/>
              <a:cs typeface="Times New Roman" pitchFamily="18" charset="0"/>
            </a:endParaRP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2963863" y="2141538"/>
            <a:ext cx="1416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     </a:t>
            </a:r>
          </a:p>
        </p:txBody>
      </p:sp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395288" y="2347913"/>
            <a:ext cx="1162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 </a:t>
            </a:r>
          </a:p>
        </p:txBody>
      </p:sp>
      <p:sp>
        <p:nvSpPr>
          <p:cNvPr id="227333" name="Text Box 5"/>
          <p:cNvSpPr txBox="1">
            <a:spLocks noChangeArrowheads="1"/>
          </p:cNvSpPr>
          <p:nvPr/>
        </p:nvSpPr>
        <p:spPr bwMode="auto">
          <a:xfrm>
            <a:off x="4640263" y="3665538"/>
            <a:ext cx="1098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</a:t>
            </a:r>
          </a:p>
        </p:txBody>
      </p:sp>
      <p:cxnSp>
        <p:nvCxnSpPr>
          <p:cNvPr id="227334" name="AutoShape 6"/>
          <p:cNvCxnSpPr>
            <a:cxnSpLocks noChangeShapeType="1"/>
            <a:stCxn id="227331" idx="2"/>
            <a:endCxn id="227357" idx="0"/>
          </p:cNvCxnSpPr>
          <p:nvPr/>
        </p:nvCxnSpPr>
        <p:spPr bwMode="auto">
          <a:xfrm flipH="1">
            <a:off x="3494088" y="2576513"/>
            <a:ext cx="177800" cy="12287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35" name="Text Box 7"/>
          <p:cNvSpPr txBox="1">
            <a:spLocks noChangeArrowheads="1"/>
          </p:cNvSpPr>
          <p:nvPr/>
        </p:nvSpPr>
        <p:spPr bwMode="auto">
          <a:xfrm>
            <a:off x="6164263" y="2170113"/>
            <a:ext cx="1606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        </a:t>
            </a:r>
          </a:p>
        </p:txBody>
      </p:sp>
      <p:cxnSp>
        <p:nvCxnSpPr>
          <p:cNvPr id="227336" name="AutoShape 8"/>
          <p:cNvCxnSpPr>
            <a:cxnSpLocks noChangeShapeType="1"/>
            <a:stCxn id="227331" idx="3"/>
            <a:endCxn id="227335" idx="1"/>
          </p:cNvCxnSpPr>
          <p:nvPr/>
        </p:nvCxnSpPr>
        <p:spPr bwMode="auto">
          <a:xfrm>
            <a:off x="4392613" y="2352675"/>
            <a:ext cx="1758950" cy="2857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37" name="Text Box 9"/>
          <p:cNvSpPr txBox="1">
            <a:spLocks noChangeArrowheads="1"/>
          </p:cNvSpPr>
          <p:nvPr/>
        </p:nvSpPr>
        <p:spPr bwMode="auto">
          <a:xfrm>
            <a:off x="4564063" y="2141538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final</a:t>
            </a:r>
          </a:p>
        </p:txBody>
      </p:sp>
      <p:cxnSp>
        <p:nvCxnSpPr>
          <p:cNvPr id="227338" name="AutoShape 10"/>
          <p:cNvCxnSpPr>
            <a:cxnSpLocks noChangeShapeType="1"/>
            <a:stCxn id="227331" idx="0"/>
            <a:endCxn id="227340" idx="2"/>
          </p:cNvCxnSpPr>
          <p:nvPr/>
        </p:nvCxnSpPr>
        <p:spPr bwMode="auto">
          <a:xfrm flipH="1" flipV="1">
            <a:off x="2298700" y="1343025"/>
            <a:ext cx="1373188" cy="78581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39" name="Text Box 11"/>
          <p:cNvSpPr txBox="1">
            <a:spLocks noChangeArrowheads="1"/>
          </p:cNvSpPr>
          <p:nvPr/>
        </p:nvSpPr>
        <p:spPr bwMode="auto">
          <a:xfrm>
            <a:off x="2339975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topic</a:t>
            </a:r>
          </a:p>
        </p:txBody>
      </p:sp>
      <p:sp>
        <p:nvSpPr>
          <p:cNvPr id="227340" name="Text Box 12"/>
          <p:cNvSpPr txBox="1">
            <a:spLocks noChangeArrowheads="1"/>
          </p:cNvSpPr>
          <p:nvPr/>
        </p:nvSpPr>
        <p:spPr bwMode="auto">
          <a:xfrm>
            <a:off x="1908175" y="908050"/>
            <a:ext cx="781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</a:t>
            </a:r>
          </a:p>
        </p:txBody>
      </p:sp>
      <p:cxnSp>
        <p:nvCxnSpPr>
          <p:cNvPr id="227341" name="AutoShape 13"/>
          <p:cNvCxnSpPr>
            <a:cxnSpLocks noChangeShapeType="1"/>
            <a:stCxn id="227331" idx="1"/>
            <a:endCxn id="227332" idx="3"/>
          </p:cNvCxnSpPr>
          <p:nvPr/>
        </p:nvCxnSpPr>
        <p:spPr bwMode="auto">
          <a:xfrm flipH="1">
            <a:off x="1570038" y="2352675"/>
            <a:ext cx="1381125" cy="20637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cxnSp>
        <p:nvCxnSpPr>
          <p:cNvPr id="227342" name="AutoShape 14"/>
          <p:cNvCxnSpPr>
            <a:cxnSpLocks noChangeShapeType="1"/>
            <a:stCxn id="227331" idx="0"/>
            <a:endCxn id="227353" idx="2"/>
          </p:cNvCxnSpPr>
          <p:nvPr/>
        </p:nvCxnSpPr>
        <p:spPr bwMode="auto">
          <a:xfrm flipV="1">
            <a:off x="3671888" y="1204913"/>
            <a:ext cx="1993900" cy="9239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1836738" y="2276475"/>
            <a:ext cx="815975" cy="422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weeks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3725863" y="1560513"/>
            <a:ext cx="873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credits</a:t>
            </a:r>
          </a:p>
        </p:txBody>
      </p:sp>
      <p:cxnSp>
        <p:nvCxnSpPr>
          <p:cNvPr id="227345" name="AutoShape 17"/>
          <p:cNvCxnSpPr>
            <a:cxnSpLocks noChangeShapeType="1"/>
            <a:stCxn id="227333" idx="2"/>
            <a:endCxn id="227346" idx="0"/>
          </p:cNvCxnSpPr>
          <p:nvPr/>
        </p:nvCxnSpPr>
        <p:spPr bwMode="auto">
          <a:xfrm>
            <a:off x="5189538" y="4100513"/>
            <a:ext cx="2209800" cy="4667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46" name="Text Box 18"/>
          <p:cNvSpPr txBox="1">
            <a:spLocks noChangeArrowheads="1"/>
          </p:cNvSpPr>
          <p:nvPr/>
        </p:nvSpPr>
        <p:spPr bwMode="auto">
          <a:xfrm>
            <a:off x="6850063" y="4579938"/>
            <a:ext cx="1098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</a:t>
            </a:r>
          </a:p>
        </p:txBody>
      </p:sp>
      <p:sp>
        <p:nvSpPr>
          <p:cNvPr id="227347" name="Text Box 19"/>
          <p:cNvSpPr txBox="1">
            <a:spLocks noChangeArrowheads="1"/>
          </p:cNvSpPr>
          <p:nvPr/>
        </p:nvSpPr>
        <p:spPr bwMode="auto">
          <a:xfrm>
            <a:off x="5783263" y="4046538"/>
            <a:ext cx="746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office</a:t>
            </a:r>
          </a:p>
        </p:txBody>
      </p:sp>
      <p:sp>
        <p:nvSpPr>
          <p:cNvPr id="227348" name="Text Box 20"/>
          <p:cNvSpPr txBox="1">
            <a:spLocks noChangeArrowheads="1"/>
          </p:cNvSpPr>
          <p:nvPr/>
        </p:nvSpPr>
        <p:spPr bwMode="auto">
          <a:xfrm>
            <a:off x="7154863" y="3132138"/>
            <a:ext cx="1035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</a:t>
            </a:r>
          </a:p>
        </p:txBody>
      </p:sp>
      <p:cxnSp>
        <p:nvCxnSpPr>
          <p:cNvPr id="227349" name="AutoShape 21"/>
          <p:cNvCxnSpPr>
            <a:cxnSpLocks noChangeShapeType="1"/>
            <a:stCxn id="227333" idx="3"/>
            <a:endCxn id="227348" idx="1"/>
          </p:cNvCxnSpPr>
          <p:nvPr/>
        </p:nvCxnSpPr>
        <p:spPr bwMode="auto">
          <a:xfrm flipV="1">
            <a:off x="5751513" y="3343275"/>
            <a:ext cx="1390650" cy="5334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50" name="Text Box 22"/>
          <p:cNvSpPr txBox="1">
            <a:spLocks noChangeArrowheads="1"/>
          </p:cNvSpPr>
          <p:nvPr/>
        </p:nvSpPr>
        <p:spPr bwMode="auto">
          <a:xfrm>
            <a:off x="5935663" y="3284538"/>
            <a:ext cx="804862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phone</a:t>
            </a:r>
          </a:p>
        </p:txBody>
      </p:sp>
      <p:cxnSp>
        <p:nvCxnSpPr>
          <p:cNvPr id="227351" name="AutoShape 23"/>
          <p:cNvCxnSpPr>
            <a:cxnSpLocks noChangeShapeType="1"/>
            <a:stCxn id="227333" idx="2"/>
            <a:endCxn id="227352" idx="0"/>
          </p:cNvCxnSpPr>
          <p:nvPr/>
        </p:nvCxnSpPr>
        <p:spPr bwMode="auto">
          <a:xfrm>
            <a:off x="5189538" y="4100513"/>
            <a:ext cx="411162" cy="140335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52" name="Text Box 24"/>
          <p:cNvSpPr txBox="1">
            <a:spLocks noChangeArrowheads="1"/>
          </p:cNvSpPr>
          <p:nvPr/>
        </p:nvSpPr>
        <p:spPr bwMode="auto">
          <a:xfrm>
            <a:off x="4860925" y="5516563"/>
            <a:ext cx="1479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      </a:t>
            </a:r>
          </a:p>
        </p:txBody>
      </p:sp>
      <p:sp>
        <p:nvSpPr>
          <p:cNvPr id="227353" name="Text Box 25"/>
          <p:cNvSpPr txBox="1">
            <a:spLocks noChangeArrowheads="1"/>
          </p:cNvSpPr>
          <p:nvPr/>
        </p:nvSpPr>
        <p:spPr bwMode="auto">
          <a:xfrm>
            <a:off x="5021263" y="769938"/>
            <a:ext cx="1289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   </a:t>
            </a:r>
          </a:p>
        </p:txBody>
      </p:sp>
      <p:cxnSp>
        <p:nvCxnSpPr>
          <p:cNvPr id="227354" name="AutoShape 26"/>
          <p:cNvCxnSpPr>
            <a:cxnSpLocks noChangeShapeType="1"/>
            <a:stCxn id="227331" idx="2"/>
            <a:endCxn id="227333" idx="0"/>
          </p:cNvCxnSpPr>
          <p:nvPr/>
        </p:nvCxnSpPr>
        <p:spPr bwMode="auto">
          <a:xfrm>
            <a:off x="3671888" y="2576513"/>
            <a:ext cx="1517650" cy="10763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55" name="Text Box 27"/>
          <p:cNvSpPr txBox="1">
            <a:spLocks noChangeArrowheads="1"/>
          </p:cNvSpPr>
          <p:nvPr/>
        </p:nvSpPr>
        <p:spPr bwMode="auto">
          <a:xfrm>
            <a:off x="3060700" y="3140075"/>
            <a:ext cx="7207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room</a:t>
            </a:r>
          </a:p>
        </p:txBody>
      </p:sp>
      <p:sp>
        <p:nvSpPr>
          <p:cNvPr id="227356" name="Text Box 28"/>
          <p:cNvSpPr txBox="1">
            <a:spLocks noChangeArrowheads="1"/>
          </p:cNvSpPr>
          <p:nvPr/>
        </p:nvSpPr>
        <p:spPr bwMode="auto">
          <a:xfrm>
            <a:off x="3878263" y="2903538"/>
            <a:ext cx="118268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instructor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3040063" y="3817938"/>
            <a:ext cx="908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4500563" y="4652963"/>
            <a:ext cx="1481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employed-by</a:t>
            </a:r>
          </a:p>
        </p:txBody>
      </p:sp>
      <p:cxnSp>
        <p:nvCxnSpPr>
          <p:cNvPr id="227359" name="AutoShape 31"/>
          <p:cNvCxnSpPr>
            <a:cxnSpLocks noChangeShapeType="1"/>
            <a:stCxn id="227357" idx="1"/>
            <a:endCxn id="227360" idx="0"/>
          </p:cNvCxnSpPr>
          <p:nvPr/>
        </p:nvCxnSpPr>
        <p:spPr bwMode="auto">
          <a:xfrm flipH="1">
            <a:off x="1568450" y="4029075"/>
            <a:ext cx="1458913" cy="140335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828675" y="5445125"/>
            <a:ext cx="1479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      </a:t>
            </a: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2987675" y="5589588"/>
            <a:ext cx="1543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        </a:t>
            </a:r>
          </a:p>
        </p:txBody>
      </p:sp>
      <p:cxnSp>
        <p:nvCxnSpPr>
          <p:cNvPr id="227362" name="AutoShape 34"/>
          <p:cNvCxnSpPr>
            <a:cxnSpLocks noChangeShapeType="1"/>
            <a:stCxn id="227357" idx="2"/>
            <a:endCxn id="227361" idx="0"/>
          </p:cNvCxnSpPr>
          <p:nvPr/>
        </p:nvCxnSpPr>
        <p:spPr bwMode="auto">
          <a:xfrm>
            <a:off x="3494088" y="4252913"/>
            <a:ext cx="265112" cy="132397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63" name="Text Box 35"/>
          <p:cNvSpPr txBox="1">
            <a:spLocks noChangeArrowheads="1"/>
          </p:cNvSpPr>
          <p:nvPr/>
        </p:nvSpPr>
        <p:spPr bwMode="auto">
          <a:xfrm>
            <a:off x="3060700" y="4652963"/>
            <a:ext cx="10795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seats</a:t>
            </a:r>
          </a:p>
        </p:txBody>
      </p:sp>
      <p:sp>
        <p:nvSpPr>
          <p:cNvPr id="227364" name="Text Box 36"/>
          <p:cNvSpPr txBox="1">
            <a:spLocks noChangeArrowheads="1"/>
          </p:cNvSpPr>
          <p:nvPr/>
        </p:nvSpPr>
        <p:spPr bwMode="auto">
          <a:xfrm>
            <a:off x="1836738" y="4437063"/>
            <a:ext cx="1079500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Tech-support</a:t>
            </a:r>
          </a:p>
        </p:txBody>
      </p:sp>
      <p:cxnSp>
        <p:nvCxnSpPr>
          <p:cNvPr id="227365" name="AutoShape 37"/>
          <p:cNvCxnSpPr>
            <a:cxnSpLocks noChangeShapeType="1"/>
            <a:stCxn id="227357" idx="1"/>
            <a:endCxn id="227366" idx="3"/>
          </p:cNvCxnSpPr>
          <p:nvPr/>
        </p:nvCxnSpPr>
        <p:spPr bwMode="auto">
          <a:xfrm flipH="1" flipV="1">
            <a:off x="1371600" y="3856038"/>
            <a:ext cx="1655763" cy="17303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323850" y="3644900"/>
            <a:ext cx="10350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            </a:t>
            </a:r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1692275" y="3571875"/>
            <a:ext cx="10795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address</a:t>
            </a:r>
          </a:p>
        </p:txBody>
      </p:sp>
      <p:sp>
        <p:nvSpPr>
          <p:cNvPr id="227368" name="Rectangle 40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>
                <a:cs typeface="Times New Roman" pitchFamily="18" charset="0"/>
              </a:rPr>
              <a:t>Just Build a Similar Semantic Net</a:t>
            </a: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428596" y="6143644"/>
            <a:ext cx="1459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Problem?</a:t>
            </a:r>
            <a:endParaRPr lang="en-US" b="1" dirty="0"/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2000232" y="6143644"/>
            <a:ext cx="38057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 good deal of redundancy!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142844" y="857232"/>
            <a:ext cx="8686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b="1" dirty="0">
                <a:cs typeface="Times New Roman" pitchFamily="18" charset="0"/>
              </a:rPr>
              <a:t>Primitive knowledge</a:t>
            </a:r>
            <a:r>
              <a:rPr lang="en-US" dirty="0">
                <a:cs typeface="Times New Roman" pitchFamily="18" charset="0"/>
              </a:rPr>
              <a:t> is that which is defined explicitly by facts.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b="1" dirty="0">
                <a:cs typeface="Times New Roman" pitchFamily="18" charset="0"/>
              </a:rPr>
              <a:t>Derived knowledge</a:t>
            </a:r>
            <a:r>
              <a:rPr lang="en-US" dirty="0">
                <a:cs typeface="Times New Roman" pitchFamily="18" charset="0"/>
              </a:rPr>
              <a:t> is knowledge defined by </a:t>
            </a:r>
            <a:r>
              <a:rPr lang="en-US" dirty="0" smtClean="0">
                <a:cs typeface="Times New Roman" pitchFamily="18" charset="0"/>
              </a:rPr>
              <a:t>rules that allow inferring new facts from existing ones</a:t>
            </a: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dirty="0" smtClean="0">
              <a:cs typeface="Times New Roman" pitchFamily="18" charset="0"/>
            </a:endParaRPr>
          </a:p>
          <a:p>
            <a:pPr marL="457200" indent="-4572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cs typeface="Times New Roman" pitchFamily="18" charset="0"/>
              </a:rPr>
              <a:t>Compact representations reduce as much as possible what is </a:t>
            </a:r>
          </a:p>
          <a:p>
            <a:pPr marL="457200" indent="-457200">
              <a:lnSpc>
                <a:spcPct val="60000"/>
              </a:lnSpc>
              <a:spcBef>
                <a:spcPct val="20000"/>
              </a:spcBef>
            </a:pPr>
            <a:r>
              <a:rPr lang="en-US" dirty="0" smtClean="0">
                <a:cs typeface="Times New Roman" pitchFamily="18" charset="0"/>
              </a:rPr>
              <a:t>      described as primitive and leverage rules to derive the rest</a:t>
            </a:r>
          </a:p>
          <a:p>
            <a:pPr marL="457200" indent="-457200">
              <a:lnSpc>
                <a:spcPct val="60000"/>
              </a:lnSpc>
              <a:spcBef>
                <a:spcPct val="20000"/>
              </a:spcBef>
            </a:pP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cs typeface="Times New Roman" pitchFamily="18" charset="0"/>
              </a:rPr>
              <a:t>Example: </a:t>
            </a:r>
            <a:endParaRPr lang="en-US" dirty="0" smtClean="0">
              <a:cs typeface="Times New Roman" pitchFamily="18" charset="0"/>
            </a:endParaRP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cs typeface="Times New Roman" pitchFamily="18" charset="0"/>
              </a:rPr>
              <a:t>All term-2 </a:t>
            </a:r>
            <a:r>
              <a:rPr lang="en-US" sz="2000" dirty="0">
                <a:cs typeface="Times New Roman" pitchFamily="18" charset="0"/>
              </a:rPr>
              <a:t>courses have  </a:t>
            </a:r>
            <a:r>
              <a:rPr lang="en-US" sz="2000" i="1" dirty="0">
                <a:cs typeface="Times New Roman" pitchFamily="18" charset="0"/>
              </a:rPr>
              <a:t>final </a:t>
            </a:r>
            <a:r>
              <a:rPr lang="en-US" sz="2000" dirty="0">
                <a:latin typeface="MTSYN" charset="0"/>
                <a:cs typeface="Times New Roman" pitchFamily="18" charset="0"/>
              </a:rPr>
              <a:t>= </a:t>
            </a:r>
            <a:r>
              <a:rPr lang="en-US" sz="2000" i="1" dirty="0" err="1" smtClean="0">
                <a:cs typeface="Times New Roman" pitchFamily="18" charset="0"/>
              </a:rPr>
              <a:t>april</a:t>
            </a:r>
            <a:r>
              <a:rPr lang="en-US" sz="2000" dirty="0" smtClean="0">
                <a:cs typeface="Times New Roman" pitchFamily="18" charset="0"/>
              </a:rPr>
              <a:t>. </a:t>
            </a:r>
            <a:r>
              <a:rPr lang="en-US" sz="2000" dirty="0">
                <a:cs typeface="Times New Roman" pitchFamily="18" charset="0"/>
              </a:rPr>
              <a:t>=&gt; associate this property with the class, not the individual</a:t>
            </a:r>
            <a:r>
              <a:rPr lang="en-US" sz="2000" dirty="0" smtClean="0"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cs typeface="Times New Roman" pitchFamily="18" charset="0"/>
              </a:rPr>
              <a:t>Define special attributes that </a:t>
            </a:r>
            <a:r>
              <a:rPr lang="en-US" sz="2000" dirty="0">
                <a:cs typeface="Times New Roman" pitchFamily="18" charset="0"/>
              </a:rPr>
              <a:t>allows for </a:t>
            </a:r>
            <a:r>
              <a:rPr lang="en-US" sz="2000" b="1" dirty="0">
                <a:cs typeface="Times New Roman" pitchFamily="18" charset="0"/>
              </a:rPr>
              <a:t>property inheritance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.</a:t>
            </a:r>
          </a:p>
          <a:p>
            <a:pPr marL="1371600" lvl="2" indent="-4572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b="1" i="1" dirty="0" smtClean="0">
                <a:solidFill>
                  <a:schemeClr val="accent6"/>
                </a:solidFill>
                <a:cs typeface="Times New Roman" pitchFamily="18" charset="0"/>
              </a:rPr>
              <a:t>type</a:t>
            </a:r>
            <a:r>
              <a:rPr lang="en-US" sz="2000" i="1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between an individual and a class (</a:t>
            </a:r>
            <a:r>
              <a:rPr lang="en-US" sz="2000" i="1" dirty="0" smtClean="0">
                <a:cs typeface="Times New Roman" pitchFamily="18" charset="0"/>
              </a:rPr>
              <a:t>member</a:t>
            </a:r>
            <a:r>
              <a:rPr lang="en-US" sz="2000" dirty="0" smtClean="0">
                <a:cs typeface="Times New Roman" pitchFamily="18" charset="0"/>
              </a:rPr>
              <a:t>) </a:t>
            </a:r>
          </a:p>
          <a:p>
            <a:pPr marL="1371600" lvl="2" indent="-457200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b="1" i="1" dirty="0" err="1" smtClean="0">
                <a:solidFill>
                  <a:schemeClr val="accent6"/>
                </a:solidFill>
                <a:cs typeface="Times New Roman" pitchFamily="18" charset="0"/>
              </a:rPr>
              <a:t>subClassOf</a:t>
            </a:r>
            <a:r>
              <a:rPr lang="en-US" sz="2000" b="1" i="1" dirty="0" smtClean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between two classes (</a:t>
            </a:r>
            <a:r>
              <a:rPr lang="en-US" sz="2000" i="1" dirty="0" smtClean="0">
                <a:cs typeface="Times New Roman" pitchFamily="18" charset="0"/>
              </a:rPr>
              <a:t>subset</a:t>
            </a:r>
            <a:r>
              <a:rPr lang="en-US" sz="2000" dirty="0" smtClean="0">
                <a:cs typeface="Times New Roman" pitchFamily="18" charset="0"/>
              </a:rPr>
              <a:t>)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228600" y="49530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CA">
              <a:cs typeface="Times New Roman" pitchFamily="18" charset="0"/>
            </a:endParaRPr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Primitive Versus Derived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>
                <a:cs typeface="Times New Roman" pitchFamily="18" charset="0"/>
              </a:rPr>
              <a:t>Structured Semantic Networks</a:t>
            </a: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152400" y="838200"/>
            <a:ext cx="8077200" cy="4724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 sz="2000">
              <a:latin typeface="MTMI" charset="0"/>
              <a:cs typeface="Times New Roman" pitchFamily="18" charset="0"/>
            </a:endParaRP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2124075" y="2133600"/>
            <a:ext cx="78258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cs422</a:t>
            </a:r>
            <a:endParaRPr lang="en-US" sz="2000" dirty="0"/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6227763" y="765175"/>
            <a:ext cx="463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4643438" y="3644900"/>
            <a:ext cx="828675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conati</a:t>
            </a:r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2916238" y="765175"/>
            <a:ext cx="652743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april</a:t>
            </a:r>
            <a:endParaRPr lang="en-US" sz="2000" dirty="0"/>
          </a:p>
        </p:txBody>
      </p:sp>
      <p:cxnSp>
        <p:nvCxnSpPr>
          <p:cNvPr id="271368" name="AutoShape 8"/>
          <p:cNvCxnSpPr>
            <a:cxnSpLocks noChangeShapeType="1"/>
            <a:stCxn id="271386" idx="0"/>
            <a:endCxn id="271367" idx="2"/>
          </p:cNvCxnSpPr>
          <p:nvPr/>
        </p:nvCxnSpPr>
        <p:spPr bwMode="auto">
          <a:xfrm rot="16200000" flipV="1">
            <a:off x="3734516" y="673380"/>
            <a:ext cx="968315" cy="19521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69" name="Text Box 9"/>
          <p:cNvSpPr txBox="1">
            <a:spLocks noChangeArrowheads="1"/>
          </p:cNvSpPr>
          <p:nvPr/>
        </p:nvSpPr>
        <p:spPr bwMode="auto">
          <a:xfrm>
            <a:off x="3779838" y="1412875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final</a:t>
            </a:r>
          </a:p>
        </p:txBody>
      </p:sp>
      <p:cxnSp>
        <p:nvCxnSpPr>
          <p:cNvPr id="271370" name="AutoShape 10"/>
          <p:cNvCxnSpPr>
            <a:cxnSpLocks noChangeShapeType="1"/>
            <a:stCxn id="271364" idx="0"/>
            <a:endCxn id="271372" idx="2"/>
          </p:cNvCxnSpPr>
          <p:nvPr/>
        </p:nvCxnSpPr>
        <p:spPr bwMode="auto">
          <a:xfrm rot="16200000" flipV="1">
            <a:off x="1620032" y="1238263"/>
            <a:ext cx="874712" cy="91596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1" name="Text Box 11"/>
          <p:cNvSpPr txBox="1">
            <a:spLocks noChangeArrowheads="1"/>
          </p:cNvSpPr>
          <p:nvPr/>
        </p:nvSpPr>
        <p:spPr bwMode="auto">
          <a:xfrm>
            <a:off x="14033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topic</a:t>
            </a: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403350" y="836613"/>
            <a:ext cx="39211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ai</a:t>
            </a:r>
          </a:p>
        </p:txBody>
      </p:sp>
      <p:cxnSp>
        <p:nvCxnSpPr>
          <p:cNvPr id="271373" name="AutoShape 13"/>
          <p:cNvCxnSpPr>
            <a:cxnSpLocks noChangeShapeType="1"/>
            <a:stCxn id="271386" idx="0"/>
            <a:endCxn id="271365" idx="2"/>
          </p:cNvCxnSpPr>
          <p:nvPr/>
        </p:nvCxnSpPr>
        <p:spPr bwMode="auto">
          <a:xfrm rot="5400000" flipH="1" flipV="1">
            <a:off x="5354061" y="1028124"/>
            <a:ext cx="946150" cy="126480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4" name="Text Box 14"/>
          <p:cNvSpPr txBox="1">
            <a:spLocks noChangeArrowheads="1"/>
          </p:cNvSpPr>
          <p:nvPr/>
        </p:nvSpPr>
        <p:spPr bwMode="auto">
          <a:xfrm>
            <a:off x="5435600" y="1412875"/>
            <a:ext cx="815975" cy="422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weeks</a:t>
            </a:r>
          </a:p>
        </p:txBody>
      </p:sp>
      <p:cxnSp>
        <p:nvCxnSpPr>
          <p:cNvPr id="271375" name="AutoShape 15"/>
          <p:cNvCxnSpPr>
            <a:cxnSpLocks noChangeShapeType="1"/>
            <a:stCxn id="271366" idx="2"/>
            <a:endCxn id="271376" idx="0"/>
          </p:cNvCxnSpPr>
          <p:nvPr/>
        </p:nvCxnSpPr>
        <p:spPr bwMode="auto">
          <a:xfrm>
            <a:off x="5057775" y="4079875"/>
            <a:ext cx="2713038" cy="6318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6" name="Text Box 16"/>
          <p:cNvSpPr txBox="1">
            <a:spLocks noChangeArrowheads="1"/>
          </p:cNvSpPr>
          <p:nvPr/>
        </p:nvSpPr>
        <p:spPr bwMode="auto">
          <a:xfrm>
            <a:off x="7235825" y="4724400"/>
            <a:ext cx="1068388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cicsr125</a:t>
            </a:r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6227763" y="4221163"/>
            <a:ext cx="746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office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7740650" y="3213100"/>
            <a:ext cx="844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24632</a:t>
            </a:r>
          </a:p>
        </p:txBody>
      </p:sp>
      <p:cxnSp>
        <p:nvCxnSpPr>
          <p:cNvPr id="271379" name="AutoShape 19"/>
          <p:cNvCxnSpPr>
            <a:cxnSpLocks noChangeShapeType="1"/>
            <a:stCxn id="271366" idx="3"/>
            <a:endCxn id="271378" idx="1"/>
          </p:cNvCxnSpPr>
          <p:nvPr/>
        </p:nvCxnSpPr>
        <p:spPr bwMode="auto">
          <a:xfrm flipV="1">
            <a:off x="5484813" y="3424238"/>
            <a:ext cx="2243137" cy="4318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0" name="Text Box 20"/>
          <p:cNvSpPr txBox="1">
            <a:spLocks noChangeArrowheads="1"/>
          </p:cNvSpPr>
          <p:nvPr/>
        </p:nvSpPr>
        <p:spPr bwMode="auto">
          <a:xfrm>
            <a:off x="6156325" y="3284538"/>
            <a:ext cx="804863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phone</a:t>
            </a:r>
          </a:p>
        </p:txBody>
      </p:sp>
      <p:cxnSp>
        <p:nvCxnSpPr>
          <p:cNvPr id="271381" name="AutoShape 21"/>
          <p:cNvCxnSpPr>
            <a:cxnSpLocks noChangeShapeType="1"/>
            <a:stCxn id="271391" idx="1"/>
            <a:endCxn id="271382" idx="0"/>
          </p:cNvCxnSpPr>
          <p:nvPr/>
        </p:nvCxnSpPr>
        <p:spPr bwMode="auto">
          <a:xfrm>
            <a:off x="4259263" y="5524500"/>
            <a:ext cx="4202112" cy="5556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2" name="Text Box 22"/>
          <p:cNvSpPr txBox="1">
            <a:spLocks noChangeArrowheads="1"/>
          </p:cNvSpPr>
          <p:nvPr/>
        </p:nvSpPr>
        <p:spPr bwMode="auto">
          <a:xfrm>
            <a:off x="8172450" y="6092825"/>
            <a:ext cx="57626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</a:t>
            </a:r>
          </a:p>
        </p:txBody>
      </p:sp>
      <p:cxnSp>
        <p:nvCxnSpPr>
          <p:cNvPr id="271383" name="AutoShape 23"/>
          <p:cNvCxnSpPr>
            <a:cxnSpLocks noChangeShapeType="1"/>
            <a:stCxn id="271364" idx="2"/>
            <a:endCxn id="271366" idx="0"/>
          </p:cNvCxnSpPr>
          <p:nvPr/>
        </p:nvCxnSpPr>
        <p:spPr bwMode="auto">
          <a:xfrm rot="16200000" flipH="1">
            <a:off x="3230977" y="1818101"/>
            <a:ext cx="1111190" cy="254240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4" name="Text Box 24"/>
          <p:cNvSpPr txBox="1">
            <a:spLocks noChangeArrowheads="1"/>
          </p:cNvSpPr>
          <p:nvPr/>
        </p:nvSpPr>
        <p:spPr bwMode="auto">
          <a:xfrm>
            <a:off x="3203575" y="2852738"/>
            <a:ext cx="1182688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instructor</a:t>
            </a:r>
          </a:p>
        </p:txBody>
      </p:sp>
      <p:sp>
        <p:nvSpPr>
          <p:cNvPr id="271385" name="Text Box 25"/>
          <p:cNvSpPr txBox="1">
            <a:spLocks noChangeArrowheads="1"/>
          </p:cNvSpPr>
          <p:nvPr/>
        </p:nvSpPr>
        <p:spPr bwMode="auto">
          <a:xfrm>
            <a:off x="6443663" y="5589588"/>
            <a:ext cx="1481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employed-by</a:t>
            </a:r>
          </a:p>
        </p:txBody>
      </p:sp>
      <p:sp>
        <p:nvSpPr>
          <p:cNvPr id="271386" name="Text Box 26"/>
          <p:cNvSpPr txBox="1">
            <a:spLocks noChangeArrowheads="1"/>
          </p:cNvSpPr>
          <p:nvPr/>
        </p:nvSpPr>
        <p:spPr bwMode="auto">
          <a:xfrm>
            <a:off x="4427538" y="2133600"/>
            <a:ext cx="1534394" cy="400110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term2-course</a:t>
            </a:r>
            <a:endParaRPr lang="en-US" sz="2000" dirty="0"/>
          </a:p>
        </p:txBody>
      </p:sp>
      <p:cxnSp>
        <p:nvCxnSpPr>
          <p:cNvPr id="271387" name="AutoShape 27"/>
          <p:cNvCxnSpPr>
            <a:cxnSpLocks noChangeShapeType="1"/>
            <a:stCxn id="271364" idx="3"/>
            <a:endCxn id="271386" idx="1"/>
          </p:cNvCxnSpPr>
          <p:nvPr/>
        </p:nvCxnSpPr>
        <p:spPr bwMode="auto">
          <a:xfrm>
            <a:off x="2906662" y="2333655"/>
            <a:ext cx="1520876" cy="158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8" name="Text Box 28"/>
          <p:cNvSpPr txBox="1">
            <a:spLocks noChangeArrowheads="1"/>
          </p:cNvSpPr>
          <p:nvPr/>
        </p:nvSpPr>
        <p:spPr bwMode="auto">
          <a:xfrm>
            <a:off x="3419475" y="206057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cxnSp>
        <p:nvCxnSpPr>
          <p:cNvPr id="271389" name="AutoShape 29"/>
          <p:cNvCxnSpPr>
            <a:cxnSpLocks noChangeShapeType="1"/>
            <a:stCxn id="271366" idx="2"/>
            <a:endCxn id="271391" idx="0"/>
          </p:cNvCxnSpPr>
          <p:nvPr/>
        </p:nvCxnSpPr>
        <p:spPr bwMode="auto">
          <a:xfrm>
            <a:off x="5057775" y="4079875"/>
            <a:ext cx="63500" cy="119538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0" name="Text Box 30"/>
          <p:cNvSpPr txBox="1">
            <a:spLocks noChangeArrowheads="1"/>
          </p:cNvSpPr>
          <p:nvPr/>
        </p:nvSpPr>
        <p:spPr bwMode="auto">
          <a:xfrm>
            <a:off x="4787900" y="458152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391" name="Text Box 31"/>
          <p:cNvSpPr txBox="1">
            <a:spLocks noChangeArrowheads="1"/>
          </p:cNvSpPr>
          <p:nvPr/>
        </p:nvSpPr>
        <p:spPr bwMode="auto">
          <a:xfrm>
            <a:off x="4284663" y="5300663"/>
            <a:ext cx="1671637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ubc-employee</a:t>
            </a:r>
          </a:p>
        </p:txBody>
      </p:sp>
      <p:sp>
        <p:nvSpPr>
          <p:cNvPr id="271392" name="Text Box 32"/>
          <p:cNvSpPr txBox="1">
            <a:spLocks noChangeArrowheads="1"/>
          </p:cNvSpPr>
          <p:nvPr/>
        </p:nvSpPr>
        <p:spPr bwMode="auto">
          <a:xfrm>
            <a:off x="7524750" y="2133600"/>
            <a:ext cx="1192213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cs-course</a:t>
            </a:r>
          </a:p>
        </p:txBody>
      </p:sp>
      <p:cxnSp>
        <p:nvCxnSpPr>
          <p:cNvPr id="271393" name="AutoShape 33"/>
          <p:cNvCxnSpPr>
            <a:cxnSpLocks noChangeShapeType="1"/>
            <a:stCxn id="271386" idx="3"/>
            <a:endCxn id="271392" idx="1"/>
          </p:cNvCxnSpPr>
          <p:nvPr/>
        </p:nvCxnSpPr>
        <p:spPr bwMode="auto">
          <a:xfrm>
            <a:off x="5961932" y="2333655"/>
            <a:ext cx="1562818" cy="2378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4" name="Text Box 34"/>
          <p:cNvSpPr txBox="1">
            <a:spLocks noChangeArrowheads="1"/>
          </p:cNvSpPr>
          <p:nvPr/>
        </p:nvSpPr>
        <p:spPr bwMode="auto">
          <a:xfrm>
            <a:off x="6300788" y="2133600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cxnSp>
        <p:nvCxnSpPr>
          <p:cNvPr id="271395" name="AutoShape 35"/>
          <p:cNvCxnSpPr>
            <a:cxnSpLocks noChangeShapeType="1"/>
            <a:stCxn id="271392" idx="0"/>
            <a:endCxn id="271396" idx="2"/>
          </p:cNvCxnSpPr>
          <p:nvPr/>
        </p:nvCxnSpPr>
        <p:spPr bwMode="auto">
          <a:xfrm flipV="1">
            <a:off x="8121650" y="1271588"/>
            <a:ext cx="3175" cy="83661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6" name="Text Box 36"/>
          <p:cNvSpPr txBox="1">
            <a:spLocks noChangeArrowheads="1"/>
          </p:cNvSpPr>
          <p:nvPr/>
        </p:nvSpPr>
        <p:spPr bwMode="auto">
          <a:xfrm>
            <a:off x="7956550" y="836613"/>
            <a:ext cx="336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1397" name="Text Box 37"/>
          <p:cNvSpPr txBox="1">
            <a:spLocks noChangeArrowheads="1"/>
          </p:cNvSpPr>
          <p:nvPr/>
        </p:nvSpPr>
        <p:spPr bwMode="auto">
          <a:xfrm>
            <a:off x="77406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credits</a:t>
            </a:r>
          </a:p>
        </p:txBody>
      </p:sp>
      <p:cxnSp>
        <p:nvCxnSpPr>
          <p:cNvPr id="271398" name="AutoShape 38"/>
          <p:cNvCxnSpPr>
            <a:cxnSpLocks noChangeShapeType="1"/>
            <a:stCxn id="271364" idx="2"/>
            <a:endCxn id="271400" idx="0"/>
          </p:cNvCxnSpPr>
          <p:nvPr/>
        </p:nvCxnSpPr>
        <p:spPr bwMode="auto">
          <a:xfrm rot="5400000">
            <a:off x="1953022" y="2866653"/>
            <a:ext cx="895290" cy="22940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399" name="Text Box 39"/>
          <p:cNvSpPr txBox="1">
            <a:spLocks noChangeArrowheads="1"/>
          </p:cNvSpPr>
          <p:nvPr/>
        </p:nvSpPr>
        <p:spPr bwMode="auto">
          <a:xfrm>
            <a:off x="2268538" y="2852738"/>
            <a:ext cx="7207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room</a:t>
            </a:r>
          </a:p>
        </p:txBody>
      </p:sp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1403350" y="3429000"/>
            <a:ext cx="176522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dmps301          </a:t>
            </a:r>
            <a:endParaRPr lang="en-US" sz="2000" dirty="0"/>
          </a:p>
        </p:txBody>
      </p:sp>
      <p:cxnSp>
        <p:nvCxnSpPr>
          <p:cNvPr id="271401" name="AutoShape 41"/>
          <p:cNvCxnSpPr>
            <a:cxnSpLocks noChangeShapeType="1"/>
            <a:stCxn id="271403" idx="3"/>
          </p:cNvCxnSpPr>
          <p:nvPr/>
        </p:nvCxnSpPr>
        <p:spPr bwMode="auto">
          <a:xfrm>
            <a:off x="2051050" y="5376695"/>
            <a:ext cx="1368425" cy="57325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2" name="Text Box 42"/>
          <p:cNvSpPr txBox="1">
            <a:spLocks noChangeArrowheads="1"/>
          </p:cNvSpPr>
          <p:nvPr/>
        </p:nvSpPr>
        <p:spPr bwMode="auto">
          <a:xfrm>
            <a:off x="2700338" y="5949950"/>
            <a:ext cx="10795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8225909                   </a:t>
            </a:r>
          </a:p>
        </p:txBody>
      </p:sp>
      <p:sp>
        <p:nvSpPr>
          <p:cNvPr id="271403" name="Text Box 43"/>
          <p:cNvSpPr txBox="1">
            <a:spLocks noChangeArrowheads="1"/>
          </p:cNvSpPr>
          <p:nvPr/>
        </p:nvSpPr>
        <p:spPr bwMode="auto">
          <a:xfrm>
            <a:off x="323850" y="4868863"/>
            <a:ext cx="1727200" cy="1015663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 err="1" smtClean="0"/>
              <a:t>Icics-cs</a:t>
            </a:r>
            <a:r>
              <a:rPr lang="en-US" sz="2000" dirty="0" smtClean="0"/>
              <a:t>- building-classroom                    </a:t>
            </a:r>
            <a:endParaRPr lang="en-US" sz="2000" dirty="0"/>
          </a:p>
        </p:txBody>
      </p:sp>
      <p:cxnSp>
        <p:nvCxnSpPr>
          <p:cNvPr id="271404" name="AutoShape 44"/>
          <p:cNvCxnSpPr>
            <a:cxnSpLocks noChangeShapeType="1"/>
            <a:stCxn id="271400" idx="2"/>
            <a:endCxn id="271403" idx="0"/>
          </p:cNvCxnSpPr>
          <p:nvPr/>
        </p:nvCxnSpPr>
        <p:spPr bwMode="auto">
          <a:xfrm rot="5400000">
            <a:off x="1216831" y="3799729"/>
            <a:ext cx="1039753" cy="1098514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5" name="Text Box 45"/>
          <p:cNvSpPr txBox="1">
            <a:spLocks noChangeArrowheads="1"/>
          </p:cNvSpPr>
          <p:nvPr/>
        </p:nvSpPr>
        <p:spPr bwMode="auto">
          <a:xfrm>
            <a:off x="1403350" y="4149725"/>
            <a:ext cx="10795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406" name="Text Box 46"/>
          <p:cNvSpPr txBox="1">
            <a:spLocks noChangeArrowheads="1"/>
          </p:cNvSpPr>
          <p:nvPr/>
        </p:nvSpPr>
        <p:spPr bwMode="auto">
          <a:xfrm>
            <a:off x="2195513" y="5084763"/>
            <a:ext cx="1079500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Tech-support</a:t>
            </a:r>
          </a:p>
        </p:txBody>
      </p:sp>
      <p:cxnSp>
        <p:nvCxnSpPr>
          <p:cNvPr id="271407" name="AutoShape 47"/>
          <p:cNvCxnSpPr>
            <a:cxnSpLocks noChangeShapeType="1"/>
            <a:stCxn id="271400" idx="0"/>
            <a:endCxn id="271408" idx="3"/>
          </p:cNvCxnSpPr>
          <p:nvPr/>
        </p:nvCxnSpPr>
        <p:spPr bwMode="auto">
          <a:xfrm rot="16200000" flipV="1">
            <a:off x="1116804" y="2259840"/>
            <a:ext cx="1095345" cy="124297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179388" y="2133600"/>
            <a:ext cx="863600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 smtClean="0"/>
              <a:t>301            </a:t>
            </a:r>
            <a:endParaRPr lang="en-US" sz="2000" dirty="0"/>
          </a:p>
        </p:txBody>
      </p:sp>
      <p:sp>
        <p:nvSpPr>
          <p:cNvPr id="271409" name="Text Box 49"/>
          <p:cNvSpPr txBox="1">
            <a:spLocks noChangeArrowheads="1"/>
          </p:cNvSpPr>
          <p:nvPr/>
        </p:nvSpPr>
        <p:spPr bwMode="auto">
          <a:xfrm>
            <a:off x="827088" y="2781300"/>
            <a:ext cx="719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seats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5" grpId="0" animBg="1"/>
      <p:bldP spid="271366" grpId="0" animBg="1"/>
      <p:bldP spid="271366" grpId="1" animBg="1"/>
      <p:bldP spid="271367" grpId="0" animBg="1"/>
      <p:bldP spid="271369" grpId="0" animBg="1"/>
      <p:bldP spid="271371" grpId="0" animBg="1"/>
      <p:bldP spid="271372" grpId="0" animBg="1"/>
      <p:bldP spid="271374" grpId="0" animBg="1"/>
      <p:bldP spid="271376" grpId="0" animBg="1"/>
      <p:bldP spid="271377" grpId="0" animBg="1"/>
      <p:bldP spid="271378" grpId="0" animBg="1"/>
      <p:bldP spid="271380" grpId="0" animBg="1"/>
      <p:bldP spid="271382" grpId="0" animBg="1"/>
      <p:bldP spid="271384" grpId="0" animBg="1"/>
      <p:bldP spid="271384" grpId="1" animBg="1"/>
      <p:bldP spid="271385" grpId="0" animBg="1"/>
      <p:bldP spid="271386" grpId="0" animBg="1"/>
      <p:bldP spid="271386" grpId="1" animBg="1"/>
      <p:bldP spid="271388" grpId="0" animBg="1"/>
      <p:bldP spid="271390" grpId="0" animBg="1"/>
      <p:bldP spid="271391" grpId="0" animBg="1"/>
      <p:bldP spid="271392" grpId="0" animBg="1"/>
      <p:bldP spid="271394" grpId="0" animBg="1"/>
      <p:bldP spid="271396" grpId="0" animBg="1"/>
      <p:bldP spid="271397" grpId="0" animBg="1"/>
      <p:bldP spid="271399" grpId="0" animBg="1"/>
      <p:bldP spid="271400" grpId="0" animBg="1"/>
      <p:bldP spid="271400" grpId="1" animBg="1"/>
      <p:bldP spid="271402" grpId="0" animBg="1"/>
      <p:bldP spid="271403" grpId="0" animBg="1"/>
      <p:bldP spid="271405" grpId="0" animBg="1"/>
      <p:bldP spid="271406" grpId="0" animBg="1"/>
      <p:bldP spid="271408" grpId="0" animBg="1"/>
      <p:bldP spid="27140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3DB7A-3C14-4B22-A7C4-60EA82E66708}" type="slidenum">
              <a:rPr lang="en-US"/>
              <a:pPr/>
              <a:t>3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Agents in the World</a:t>
            </a:r>
          </a:p>
        </p:txBody>
      </p:sp>
      <p:graphicFrame>
        <p:nvGraphicFramePr>
          <p:cNvPr id="190467" name="Object 3"/>
          <p:cNvGraphicFramePr>
            <a:graphicFrameLocks noChangeAspect="1"/>
          </p:cNvGraphicFramePr>
          <p:nvPr/>
        </p:nvGraphicFramePr>
        <p:xfrm>
          <a:off x="609600" y="1447800"/>
          <a:ext cx="7410450" cy="4278313"/>
        </p:xfrm>
        <a:graphic>
          <a:graphicData uri="http://schemas.openxmlformats.org/presentationml/2006/ole">
            <p:oleObj spid="_x0000_s277506" name="Photo Editor Photo" r:id="rId4" imgW="5676190" imgH="327705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>
                <a:cs typeface="Times New Roman" pitchFamily="18" charset="0"/>
              </a:rPr>
              <a:t>Structured Semantic Networks</a:t>
            </a: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152400" y="838200"/>
            <a:ext cx="8077200" cy="4724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 sz="2000">
              <a:latin typeface="MTMI" charset="0"/>
              <a:cs typeface="Times New Roman" pitchFamily="18" charset="0"/>
            </a:endParaRP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2124075" y="2133600"/>
            <a:ext cx="78258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cs422</a:t>
            </a:r>
            <a:endParaRPr lang="en-US" sz="2000" dirty="0"/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6227763" y="765175"/>
            <a:ext cx="463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4643438" y="3644900"/>
            <a:ext cx="828675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conati</a:t>
            </a:r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2916238" y="765175"/>
            <a:ext cx="652743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april</a:t>
            </a:r>
            <a:endParaRPr lang="en-US" sz="2000" dirty="0"/>
          </a:p>
        </p:txBody>
      </p:sp>
      <p:cxnSp>
        <p:nvCxnSpPr>
          <p:cNvPr id="271368" name="AutoShape 8"/>
          <p:cNvCxnSpPr>
            <a:cxnSpLocks noChangeShapeType="1"/>
            <a:stCxn id="271386" idx="0"/>
            <a:endCxn id="271367" idx="2"/>
          </p:cNvCxnSpPr>
          <p:nvPr/>
        </p:nvCxnSpPr>
        <p:spPr bwMode="auto">
          <a:xfrm rot="16200000" flipV="1">
            <a:off x="3734516" y="673380"/>
            <a:ext cx="968315" cy="19521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69" name="Text Box 9"/>
          <p:cNvSpPr txBox="1">
            <a:spLocks noChangeArrowheads="1"/>
          </p:cNvSpPr>
          <p:nvPr/>
        </p:nvSpPr>
        <p:spPr bwMode="auto">
          <a:xfrm>
            <a:off x="3779838" y="1412875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final</a:t>
            </a:r>
          </a:p>
        </p:txBody>
      </p:sp>
      <p:cxnSp>
        <p:nvCxnSpPr>
          <p:cNvPr id="271370" name="AutoShape 10"/>
          <p:cNvCxnSpPr>
            <a:cxnSpLocks noChangeShapeType="1"/>
            <a:stCxn id="271364" idx="0"/>
            <a:endCxn id="271372" idx="2"/>
          </p:cNvCxnSpPr>
          <p:nvPr/>
        </p:nvCxnSpPr>
        <p:spPr bwMode="auto">
          <a:xfrm rot="16200000" flipV="1">
            <a:off x="1447578" y="1065808"/>
            <a:ext cx="876258" cy="12593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1" name="Text Box 11"/>
          <p:cNvSpPr txBox="1">
            <a:spLocks noChangeArrowheads="1"/>
          </p:cNvSpPr>
          <p:nvPr/>
        </p:nvSpPr>
        <p:spPr bwMode="auto">
          <a:xfrm>
            <a:off x="14033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topic</a:t>
            </a: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071538" y="857232"/>
            <a:ext cx="369012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ai</a:t>
            </a:r>
            <a:endParaRPr lang="en-US" sz="2000" dirty="0"/>
          </a:p>
        </p:txBody>
      </p:sp>
      <p:cxnSp>
        <p:nvCxnSpPr>
          <p:cNvPr id="271373" name="AutoShape 13"/>
          <p:cNvCxnSpPr>
            <a:cxnSpLocks noChangeShapeType="1"/>
            <a:stCxn id="271386" idx="0"/>
            <a:endCxn id="271365" idx="2"/>
          </p:cNvCxnSpPr>
          <p:nvPr/>
        </p:nvCxnSpPr>
        <p:spPr bwMode="auto">
          <a:xfrm rot="5400000" flipH="1" flipV="1">
            <a:off x="5354061" y="1028124"/>
            <a:ext cx="946150" cy="126480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4" name="Text Box 14"/>
          <p:cNvSpPr txBox="1">
            <a:spLocks noChangeArrowheads="1"/>
          </p:cNvSpPr>
          <p:nvPr/>
        </p:nvSpPr>
        <p:spPr bwMode="auto">
          <a:xfrm>
            <a:off x="5435600" y="1412875"/>
            <a:ext cx="815975" cy="422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weeks</a:t>
            </a:r>
          </a:p>
        </p:txBody>
      </p:sp>
      <p:cxnSp>
        <p:nvCxnSpPr>
          <p:cNvPr id="271375" name="AutoShape 15"/>
          <p:cNvCxnSpPr>
            <a:cxnSpLocks noChangeShapeType="1"/>
            <a:stCxn id="271366" idx="2"/>
            <a:endCxn id="271376" idx="0"/>
          </p:cNvCxnSpPr>
          <p:nvPr/>
        </p:nvCxnSpPr>
        <p:spPr bwMode="auto">
          <a:xfrm>
            <a:off x="5057775" y="4079875"/>
            <a:ext cx="2713038" cy="6318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6" name="Text Box 16"/>
          <p:cNvSpPr txBox="1">
            <a:spLocks noChangeArrowheads="1"/>
          </p:cNvSpPr>
          <p:nvPr/>
        </p:nvSpPr>
        <p:spPr bwMode="auto">
          <a:xfrm>
            <a:off x="7235825" y="4724400"/>
            <a:ext cx="1068388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cicsr125</a:t>
            </a:r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6227763" y="4221163"/>
            <a:ext cx="746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office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7740650" y="3213100"/>
            <a:ext cx="844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24632</a:t>
            </a:r>
          </a:p>
        </p:txBody>
      </p:sp>
      <p:cxnSp>
        <p:nvCxnSpPr>
          <p:cNvPr id="271379" name="AutoShape 19"/>
          <p:cNvCxnSpPr>
            <a:cxnSpLocks noChangeShapeType="1"/>
            <a:stCxn id="271366" idx="3"/>
            <a:endCxn id="271378" idx="1"/>
          </p:cNvCxnSpPr>
          <p:nvPr/>
        </p:nvCxnSpPr>
        <p:spPr bwMode="auto">
          <a:xfrm flipV="1">
            <a:off x="5484813" y="3424238"/>
            <a:ext cx="2243137" cy="4318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0" name="Text Box 20"/>
          <p:cNvSpPr txBox="1">
            <a:spLocks noChangeArrowheads="1"/>
          </p:cNvSpPr>
          <p:nvPr/>
        </p:nvSpPr>
        <p:spPr bwMode="auto">
          <a:xfrm>
            <a:off x="6156325" y="3284538"/>
            <a:ext cx="804863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phone</a:t>
            </a:r>
          </a:p>
        </p:txBody>
      </p:sp>
      <p:cxnSp>
        <p:nvCxnSpPr>
          <p:cNvPr id="271381" name="AutoShape 21"/>
          <p:cNvCxnSpPr>
            <a:cxnSpLocks noChangeShapeType="1"/>
            <a:stCxn id="271391" idx="1"/>
            <a:endCxn id="271382" idx="0"/>
          </p:cNvCxnSpPr>
          <p:nvPr/>
        </p:nvCxnSpPr>
        <p:spPr bwMode="auto">
          <a:xfrm>
            <a:off x="4259263" y="5524500"/>
            <a:ext cx="4202112" cy="5556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2" name="Text Box 22"/>
          <p:cNvSpPr txBox="1">
            <a:spLocks noChangeArrowheads="1"/>
          </p:cNvSpPr>
          <p:nvPr/>
        </p:nvSpPr>
        <p:spPr bwMode="auto">
          <a:xfrm>
            <a:off x="8172450" y="6092825"/>
            <a:ext cx="57626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</a:t>
            </a:r>
          </a:p>
        </p:txBody>
      </p:sp>
      <p:cxnSp>
        <p:nvCxnSpPr>
          <p:cNvPr id="271383" name="AutoShape 23"/>
          <p:cNvCxnSpPr>
            <a:cxnSpLocks noChangeShapeType="1"/>
            <a:stCxn id="271364" idx="2"/>
            <a:endCxn id="271366" idx="0"/>
          </p:cNvCxnSpPr>
          <p:nvPr/>
        </p:nvCxnSpPr>
        <p:spPr bwMode="auto">
          <a:xfrm rot="16200000" flipH="1">
            <a:off x="3230977" y="1818101"/>
            <a:ext cx="1111190" cy="254240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4" name="Text Box 24"/>
          <p:cNvSpPr txBox="1">
            <a:spLocks noChangeArrowheads="1"/>
          </p:cNvSpPr>
          <p:nvPr/>
        </p:nvSpPr>
        <p:spPr bwMode="auto">
          <a:xfrm>
            <a:off x="3203575" y="2852738"/>
            <a:ext cx="1182688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instructor</a:t>
            </a:r>
          </a:p>
        </p:txBody>
      </p:sp>
      <p:sp>
        <p:nvSpPr>
          <p:cNvPr id="271385" name="Text Box 25"/>
          <p:cNvSpPr txBox="1">
            <a:spLocks noChangeArrowheads="1"/>
          </p:cNvSpPr>
          <p:nvPr/>
        </p:nvSpPr>
        <p:spPr bwMode="auto">
          <a:xfrm>
            <a:off x="6443663" y="5589588"/>
            <a:ext cx="1481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employed-by</a:t>
            </a:r>
          </a:p>
        </p:txBody>
      </p:sp>
      <p:sp>
        <p:nvSpPr>
          <p:cNvPr id="271386" name="Text Box 26"/>
          <p:cNvSpPr txBox="1">
            <a:spLocks noChangeArrowheads="1"/>
          </p:cNvSpPr>
          <p:nvPr/>
        </p:nvSpPr>
        <p:spPr bwMode="auto">
          <a:xfrm>
            <a:off x="4427538" y="2133600"/>
            <a:ext cx="1534394" cy="400110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term2-course</a:t>
            </a:r>
            <a:endParaRPr lang="en-US" sz="2000" dirty="0"/>
          </a:p>
        </p:txBody>
      </p:sp>
      <p:cxnSp>
        <p:nvCxnSpPr>
          <p:cNvPr id="271387" name="AutoShape 27"/>
          <p:cNvCxnSpPr>
            <a:cxnSpLocks noChangeShapeType="1"/>
            <a:stCxn id="271364" idx="3"/>
            <a:endCxn id="271386" idx="1"/>
          </p:cNvCxnSpPr>
          <p:nvPr/>
        </p:nvCxnSpPr>
        <p:spPr bwMode="auto">
          <a:xfrm>
            <a:off x="2906662" y="2333655"/>
            <a:ext cx="1520876" cy="158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8" name="Text Box 28"/>
          <p:cNvSpPr txBox="1">
            <a:spLocks noChangeArrowheads="1"/>
          </p:cNvSpPr>
          <p:nvPr/>
        </p:nvSpPr>
        <p:spPr bwMode="auto">
          <a:xfrm>
            <a:off x="3419475" y="206057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cxnSp>
        <p:nvCxnSpPr>
          <p:cNvPr id="271389" name="AutoShape 29"/>
          <p:cNvCxnSpPr>
            <a:cxnSpLocks noChangeShapeType="1"/>
            <a:stCxn id="271366" idx="2"/>
            <a:endCxn id="271391" idx="0"/>
          </p:cNvCxnSpPr>
          <p:nvPr/>
        </p:nvCxnSpPr>
        <p:spPr bwMode="auto">
          <a:xfrm>
            <a:off x="5057775" y="4079875"/>
            <a:ext cx="63500" cy="119538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0" name="Text Box 30"/>
          <p:cNvSpPr txBox="1">
            <a:spLocks noChangeArrowheads="1"/>
          </p:cNvSpPr>
          <p:nvPr/>
        </p:nvSpPr>
        <p:spPr bwMode="auto">
          <a:xfrm>
            <a:off x="4787900" y="458152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391" name="Text Box 31"/>
          <p:cNvSpPr txBox="1">
            <a:spLocks noChangeArrowheads="1"/>
          </p:cNvSpPr>
          <p:nvPr/>
        </p:nvSpPr>
        <p:spPr bwMode="auto">
          <a:xfrm>
            <a:off x="4284663" y="5300663"/>
            <a:ext cx="1671637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ubc-employee</a:t>
            </a:r>
          </a:p>
        </p:txBody>
      </p:sp>
      <p:sp>
        <p:nvSpPr>
          <p:cNvPr id="271392" name="Text Box 32"/>
          <p:cNvSpPr txBox="1">
            <a:spLocks noChangeArrowheads="1"/>
          </p:cNvSpPr>
          <p:nvPr/>
        </p:nvSpPr>
        <p:spPr bwMode="auto">
          <a:xfrm>
            <a:off x="7524750" y="2133600"/>
            <a:ext cx="1192213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cs-course</a:t>
            </a:r>
          </a:p>
        </p:txBody>
      </p:sp>
      <p:cxnSp>
        <p:nvCxnSpPr>
          <p:cNvPr id="271393" name="AutoShape 33"/>
          <p:cNvCxnSpPr>
            <a:cxnSpLocks noChangeShapeType="1"/>
            <a:stCxn id="271386" idx="3"/>
            <a:endCxn id="271392" idx="1"/>
          </p:cNvCxnSpPr>
          <p:nvPr/>
        </p:nvCxnSpPr>
        <p:spPr bwMode="auto">
          <a:xfrm>
            <a:off x="5961932" y="2333655"/>
            <a:ext cx="1562818" cy="2378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4" name="Text Box 34"/>
          <p:cNvSpPr txBox="1">
            <a:spLocks noChangeArrowheads="1"/>
          </p:cNvSpPr>
          <p:nvPr/>
        </p:nvSpPr>
        <p:spPr bwMode="auto">
          <a:xfrm>
            <a:off x="6072198" y="2428868"/>
            <a:ext cx="1366080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err="1" smtClean="0"/>
              <a:t>subClassOf</a:t>
            </a:r>
            <a:endParaRPr lang="en-US" sz="2000" i="1" dirty="0"/>
          </a:p>
        </p:txBody>
      </p:sp>
      <p:cxnSp>
        <p:nvCxnSpPr>
          <p:cNvPr id="271395" name="AutoShape 35"/>
          <p:cNvCxnSpPr>
            <a:cxnSpLocks noChangeShapeType="1"/>
            <a:stCxn id="271392" idx="0"/>
            <a:endCxn id="271396" idx="2"/>
          </p:cNvCxnSpPr>
          <p:nvPr/>
        </p:nvCxnSpPr>
        <p:spPr bwMode="auto">
          <a:xfrm flipV="1">
            <a:off x="8121650" y="1271588"/>
            <a:ext cx="3175" cy="83661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6" name="Text Box 36"/>
          <p:cNvSpPr txBox="1">
            <a:spLocks noChangeArrowheads="1"/>
          </p:cNvSpPr>
          <p:nvPr/>
        </p:nvSpPr>
        <p:spPr bwMode="auto">
          <a:xfrm>
            <a:off x="7956550" y="836613"/>
            <a:ext cx="336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1397" name="Text Box 37"/>
          <p:cNvSpPr txBox="1">
            <a:spLocks noChangeArrowheads="1"/>
          </p:cNvSpPr>
          <p:nvPr/>
        </p:nvSpPr>
        <p:spPr bwMode="auto">
          <a:xfrm>
            <a:off x="77406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credits</a:t>
            </a:r>
          </a:p>
        </p:txBody>
      </p:sp>
      <p:cxnSp>
        <p:nvCxnSpPr>
          <p:cNvPr id="271398" name="AutoShape 38"/>
          <p:cNvCxnSpPr>
            <a:cxnSpLocks noChangeShapeType="1"/>
            <a:stCxn id="271364" idx="2"/>
            <a:endCxn id="271400" idx="0"/>
          </p:cNvCxnSpPr>
          <p:nvPr/>
        </p:nvCxnSpPr>
        <p:spPr bwMode="auto">
          <a:xfrm rot="5400000">
            <a:off x="1953022" y="2866653"/>
            <a:ext cx="895290" cy="22940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399" name="Text Box 39"/>
          <p:cNvSpPr txBox="1">
            <a:spLocks noChangeArrowheads="1"/>
          </p:cNvSpPr>
          <p:nvPr/>
        </p:nvSpPr>
        <p:spPr bwMode="auto">
          <a:xfrm>
            <a:off x="2268538" y="2852738"/>
            <a:ext cx="7207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room</a:t>
            </a:r>
          </a:p>
        </p:txBody>
      </p:sp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1403350" y="3429000"/>
            <a:ext cx="176522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dmps201          </a:t>
            </a:r>
            <a:endParaRPr lang="en-US" sz="2000" dirty="0"/>
          </a:p>
        </p:txBody>
      </p:sp>
      <p:cxnSp>
        <p:nvCxnSpPr>
          <p:cNvPr id="271401" name="AutoShape 41"/>
          <p:cNvCxnSpPr>
            <a:cxnSpLocks noChangeShapeType="1"/>
            <a:stCxn id="271403" idx="3"/>
            <a:endCxn id="271402" idx="0"/>
          </p:cNvCxnSpPr>
          <p:nvPr/>
        </p:nvCxnSpPr>
        <p:spPr bwMode="auto">
          <a:xfrm>
            <a:off x="2227234" y="5068827"/>
            <a:ext cx="1455756" cy="86050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2" name="Text Box 42"/>
          <p:cNvSpPr txBox="1">
            <a:spLocks noChangeArrowheads="1"/>
          </p:cNvSpPr>
          <p:nvPr/>
        </p:nvSpPr>
        <p:spPr bwMode="auto">
          <a:xfrm>
            <a:off x="3143240" y="5929330"/>
            <a:ext cx="10795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8225909                   </a:t>
            </a:r>
          </a:p>
        </p:txBody>
      </p:sp>
      <p:sp>
        <p:nvSpPr>
          <p:cNvPr id="271403" name="Text Box 43"/>
          <p:cNvSpPr txBox="1">
            <a:spLocks noChangeArrowheads="1"/>
          </p:cNvSpPr>
          <p:nvPr/>
        </p:nvSpPr>
        <p:spPr bwMode="auto">
          <a:xfrm>
            <a:off x="214282" y="4714884"/>
            <a:ext cx="2012952" cy="707886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Icics</a:t>
            </a:r>
            <a:r>
              <a:rPr lang="en-US" sz="2000" dirty="0" smtClean="0"/>
              <a:t>-</a:t>
            </a:r>
            <a:r>
              <a:rPr lang="en-US" sz="2000" dirty="0" err="1" smtClean="0"/>
              <a:t>cs</a:t>
            </a:r>
            <a:r>
              <a:rPr lang="en-US" sz="2000" dirty="0" smtClean="0"/>
              <a:t>-building-classroom                    </a:t>
            </a:r>
            <a:endParaRPr lang="en-US" sz="2000" dirty="0"/>
          </a:p>
        </p:txBody>
      </p:sp>
      <p:cxnSp>
        <p:nvCxnSpPr>
          <p:cNvPr id="271404" name="AutoShape 44"/>
          <p:cNvCxnSpPr>
            <a:cxnSpLocks noChangeShapeType="1"/>
            <a:stCxn id="271400" idx="2"/>
            <a:endCxn id="271403" idx="0"/>
          </p:cNvCxnSpPr>
          <p:nvPr/>
        </p:nvCxnSpPr>
        <p:spPr bwMode="auto">
          <a:xfrm rot="5400000">
            <a:off x="1310474" y="3739394"/>
            <a:ext cx="885774" cy="106520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5" name="Text Box 45"/>
          <p:cNvSpPr txBox="1">
            <a:spLocks noChangeArrowheads="1"/>
          </p:cNvSpPr>
          <p:nvPr/>
        </p:nvSpPr>
        <p:spPr bwMode="auto">
          <a:xfrm>
            <a:off x="1571604" y="4071942"/>
            <a:ext cx="857256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406" name="Text Box 46"/>
          <p:cNvSpPr txBox="1">
            <a:spLocks noChangeArrowheads="1"/>
          </p:cNvSpPr>
          <p:nvPr/>
        </p:nvSpPr>
        <p:spPr bwMode="auto">
          <a:xfrm>
            <a:off x="2500298" y="4857760"/>
            <a:ext cx="1079500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dirty="0"/>
              <a:t>Tech-support</a:t>
            </a:r>
          </a:p>
        </p:txBody>
      </p:sp>
      <p:cxnSp>
        <p:nvCxnSpPr>
          <p:cNvPr id="271407" name="AutoShape 47"/>
          <p:cNvCxnSpPr>
            <a:cxnSpLocks noChangeShapeType="1"/>
            <a:stCxn id="271400" idx="0"/>
            <a:endCxn id="271408" idx="3"/>
          </p:cNvCxnSpPr>
          <p:nvPr/>
        </p:nvCxnSpPr>
        <p:spPr bwMode="auto">
          <a:xfrm rot="16200000" flipV="1">
            <a:off x="1116804" y="2259840"/>
            <a:ext cx="1095345" cy="124297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179388" y="2133600"/>
            <a:ext cx="863600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 smtClean="0"/>
              <a:t>50            </a:t>
            </a:r>
            <a:endParaRPr lang="en-US" sz="2000" dirty="0"/>
          </a:p>
        </p:txBody>
      </p:sp>
      <p:sp>
        <p:nvSpPr>
          <p:cNvPr id="271409" name="Text Box 49"/>
          <p:cNvSpPr txBox="1">
            <a:spLocks noChangeArrowheads="1"/>
          </p:cNvSpPr>
          <p:nvPr/>
        </p:nvSpPr>
        <p:spPr bwMode="auto">
          <a:xfrm>
            <a:off x="827088" y="2781300"/>
            <a:ext cx="719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seats</a:t>
            </a:r>
          </a:p>
        </p:txBody>
      </p:sp>
      <p:cxnSp>
        <p:nvCxnSpPr>
          <p:cNvPr id="52" name="AutoShape 41"/>
          <p:cNvCxnSpPr>
            <a:cxnSpLocks noChangeShapeType="1"/>
            <a:stCxn id="271403" idx="2"/>
            <a:endCxn id="53" idx="0"/>
          </p:cNvCxnSpPr>
          <p:nvPr/>
        </p:nvCxnSpPr>
        <p:spPr bwMode="auto">
          <a:xfrm rot="16200000" flipH="1">
            <a:off x="1071463" y="5572065"/>
            <a:ext cx="863750" cy="56516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53" name="Text Box 42"/>
          <p:cNvSpPr txBox="1">
            <a:spLocks noChangeArrowheads="1"/>
          </p:cNvSpPr>
          <p:nvPr/>
        </p:nvSpPr>
        <p:spPr bwMode="auto">
          <a:xfrm>
            <a:off x="1000100" y="6286520"/>
            <a:ext cx="157163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xxxxxxxx</a:t>
            </a:r>
            <a:r>
              <a:rPr lang="en-US" sz="2000" dirty="0" smtClean="0"/>
              <a:t>                   </a:t>
            </a:r>
            <a:endParaRPr lang="en-US" sz="2000" dirty="0"/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1428728" y="5572140"/>
            <a:ext cx="1079500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dirty="0" err="1" smtClean="0"/>
              <a:t>adderss</a:t>
            </a:r>
            <a:endParaRPr lang="en-US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7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7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7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7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7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86" grpId="0" animBg="1"/>
      <p:bldP spid="271388" grpId="0" animBg="1"/>
      <p:bldP spid="271390" grpId="0" animBg="1"/>
      <p:bldP spid="271391" grpId="0" animBg="1"/>
      <p:bldP spid="271392" grpId="0" animBg="1"/>
      <p:bldP spid="271394" grpId="0" animBg="1"/>
      <p:bldP spid="271403" grpId="0" animBg="1"/>
      <p:bldP spid="27140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 dirty="0" smtClean="0">
                <a:cs typeface="Times New Roman" pitchFamily="18" charset="0"/>
              </a:rPr>
              <a:t>Define new course CPSC 121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152400" y="838200"/>
            <a:ext cx="8077200" cy="4724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 sz="2000">
              <a:latin typeface="MTMI" charset="0"/>
              <a:cs typeface="Times New Roman" pitchFamily="18" charset="0"/>
            </a:endParaRP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2124075" y="2133600"/>
            <a:ext cx="78258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cs121</a:t>
            </a:r>
            <a:endParaRPr lang="en-US" sz="2000" dirty="0"/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6227763" y="765175"/>
            <a:ext cx="463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4643438" y="3644900"/>
            <a:ext cx="50006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X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2916238" y="765175"/>
            <a:ext cx="652743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april</a:t>
            </a:r>
            <a:endParaRPr lang="en-US" sz="2000" dirty="0"/>
          </a:p>
        </p:txBody>
      </p:sp>
      <p:cxnSp>
        <p:nvCxnSpPr>
          <p:cNvPr id="271368" name="AutoShape 8"/>
          <p:cNvCxnSpPr>
            <a:cxnSpLocks noChangeShapeType="1"/>
            <a:stCxn id="271386" idx="0"/>
            <a:endCxn id="271367" idx="2"/>
          </p:cNvCxnSpPr>
          <p:nvPr/>
        </p:nvCxnSpPr>
        <p:spPr bwMode="auto">
          <a:xfrm rot="16200000" flipV="1">
            <a:off x="3734516" y="673380"/>
            <a:ext cx="968315" cy="19521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69" name="Text Box 9"/>
          <p:cNvSpPr txBox="1">
            <a:spLocks noChangeArrowheads="1"/>
          </p:cNvSpPr>
          <p:nvPr/>
        </p:nvSpPr>
        <p:spPr bwMode="auto">
          <a:xfrm>
            <a:off x="3779838" y="1412875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final</a:t>
            </a:r>
          </a:p>
        </p:txBody>
      </p:sp>
      <p:cxnSp>
        <p:nvCxnSpPr>
          <p:cNvPr id="271370" name="AutoShape 10"/>
          <p:cNvCxnSpPr>
            <a:cxnSpLocks noChangeShapeType="1"/>
            <a:stCxn id="271364" idx="0"/>
            <a:endCxn id="271372" idx="2"/>
          </p:cNvCxnSpPr>
          <p:nvPr/>
        </p:nvCxnSpPr>
        <p:spPr bwMode="auto">
          <a:xfrm rot="16200000" flipV="1">
            <a:off x="1678306" y="1296536"/>
            <a:ext cx="947696" cy="726431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1" name="Text Box 11"/>
          <p:cNvSpPr txBox="1">
            <a:spLocks noChangeArrowheads="1"/>
          </p:cNvSpPr>
          <p:nvPr/>
        </p:nvSpPr>
        <p:spPr bwMode="auto">
          <a:xfrm>
            <a:off x="14033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topic</a:t>
            </a: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000100" y="785794"/>
            <a:ext cx="157767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programming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271373" name="AutoShape 13"/>
          <p:cNvCxnSpPr>
            <a:cxnSpLocks noChangeShapeType="1"/>
            <a:stCxn id="271386" idx="0"/>
            <a:endCxn id="271365" idx="2"/>
          </p:cNvCxnSpPr>
          <p:nvPr/>
        </p:nvCxnSpPr>
        <p:spPr bwMode="auto">
          <a:xfrm rot="5400000" flipH="1" flipV="1">
            <a:off x="5354061" y="1028124"/>
            <a:ext cx="946150" cy="126480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4" name="Text Box 14"/>
          <p:cNvSpPr txBox="1">
            <a:spLocks noChangeArrowheads="1"/>
          </p:cNvSpPr>
          <p:nvPr/>
        </p:nvSpPr>
        <p:spPr bwMode="auto">
          <a:xfrm>
            <a:off x="5435600" y="1412875"/>
            <a:ext cx="815975" cy="422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weeks</a:t>
            </a:r>
          </a:p>
        </p:txBody>
      </p:sp>
      <p:cxnSp>
        <p:nvCxnSpPr>
          <p:cNvPr id="271375" name="AutoShape 15"/>
          <p:cNvCxnSpPr>
            <a:cxnSpLocks noChangeShapeType="1"/>
            <a:stCxn id="271366" idx="2"/>
            <a:endCxn id="271376" idx="0"/>
          </p:cNvCxnSpPr>
          <p:nvPr/>
        </p:nvCxnSpPr>
        <p:spPr bwMode="auto">
          <a:xfrm rot="16200000" flipH="1">
            <a:off x="5987926" y="2950555"/>
            <a:ext cx="679390" cy="28683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6" name="Text Box 16"/>
          <p:cNvSpPr txBox="1">
            <a:spLocks noChangeArrowheads="1"/>
          </p:cNvSpPr>
          <p:nvPr/>
        </p:nvSpPr>
        <p:spPr bwMode="auto">
          <a:xfrm>
            <a:off x="7235825" y="4724400"/>
            <a:ext cx="1051891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cicsr127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6227763" y="4221163"/>
            <a:ext cx="746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office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7740650" y="3213100"/>
            <a:ext cx="95410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</a:rPr>
              <a:t>nnnnnn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271379" name="AutoShape 19"/>
          <p:cNvCxnSpPr>
            <a:cxnSpLocks noChangeShapeType="1"/>
            <a:stCxn id="271366" idx="3"/>
            <a:endCxn id="271378" idx="1"/>
          </p:cNvCxnSpPr>
          <p:nvPr/>
        </p:nvCxnSpPr>
        <p:spPr bwMode="auto">
          <a:xfrm flipV="1">
            <a:off x="5143504" y="3413155"/>
            <a:ext cx="2597146" cy="4318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0" name="Text Box 20"/>
          <p:cNvSpPr txBox="1">
            <a:spLocks noChangeArrowheads="1"/>
          </p:cNvSpPr>
          <p:nvPr/>
        </p:nvSpPr>
        <p:spPr bwMode="auto">
          <a:xfrm>
            <a:off x="6156325" y="3284538"/>
            <a:ext cx="804863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phone</a:t>
            </a:r>
          </a:p>
        </p:txBody>
      </p:sp>
      <p:cxnSp>
        <p:nvCxnSpPr>
          <p:cNvPr id="271381" name="AutoShape 21"/>
          <p:cNvCxnSpPr>
            <a:cxnSpLocks noChangeShapeType="1"/>
            <a:stCxn id="271391" idx="1"/>
            <a:endCxn id="271382" idx="0"/>
          </p:cNvCxnSpPr>
          <p:nvPr/>
        </p:nvCxnSpPr>
        <p:spPr bwMode="auto">
          <a:xfrm>
            <a:off x="4259263" y="5524500"/>
            <a:ext cx="4202112" cy="5556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2" name="Text Box 22"/>
          <p:cNvSpPr txBox="1">
            <a:spLocks noChangeArrowheads="1"/>
          </p:cNvSpPr>
          <p:nvPr/>
        </p:nvSpPr>
        <p:spPr bwMode="auto">
          <a:xfrm>
            <a:off x="8172450" y="6092825"/>
            <a:ext cx="57626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</a:t>
            </a:r>
          </a:p>
        </p:txBody>
      </p:sp>
      <p:cxnSp>
        <p:nvCxnSpPr>
          <p:cNvPr id="271383" name="AutoShape 23"/>
          <p:cNvCxnSpPr>
            <a:cxnSpLocks noChangeShapeType="1"/>
            <a:stCxn id="271364" idx="2"/>
            <a:endCxn id="271366" idx="0"/>
          </p:cNvCxnSpPr>
          <p:nvPr/>
        </p:nvCxnSpPr>
        <p:spPr bwMode="auto">
          <a:xfrm rot="16200000" flipH="1">
            <a:off x="3148825" y="1900254"/>
            <a:ext cx="1111190" cy="237810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4" name="Text Box 24"/>
          <p:cNvSpPr txBox="1">
            <a:spLocks noChangeArrowheads="1"/>
          </p:cNvSpPr>
          <p:nvPr/>
        </p:nvSpPr>
        <p:spPr bwMode="auto">
          <a:xfrm>
            <a:off x="3203575" y="2852738"/>
            <a:ext cx="1182688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instructor</a:t>
            </a:r>
          </a:p>
        </p:txBody>
      </p:sp>
      <p:sp>
        <p:nvSpPr>
          <p:cNvPr id="271385" name="Text Box 25"/>
          <p:cNvSpPr txBox="1">
            <a:spLocks noChangeArrowheads="1"/>
          </p:cNvSpPr>
          <p:nvPr/>
        </p:nvSpPr>
        <p:spPr bwMode="auto">
          <a:xfrm>
            <a:off x="6443663" y="5589588"/>
            <a:ext cx="1481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employed-by</a:t>
            </a:r>
          </a:p>
        </p:txBody>
      </p:sp>
      <p:sp>
        <p:nvSpPr>
          <p:cNvPr id="271386" name="Text Box 26"/>
          <p:cNvSpPr txBox="1">
            <a:spLocks noChangeArrowheads="1"/>
          </p:cNvSpPr>
          <p:nvPr/>
        </p:nvSpPr>
        <p:spPr bwMode="auto">
          <a:xfrm>
            <a:off x="4427538" y="2133600"/>
            <a:ext cx="1534394" cy="400110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term2-course</a:t>
            </a:r>
            <a:endParaRPr lang="en-US" sz="2000" dirty="0"/>
          </a:p>
        </p:txBody>
      </p:sp>
      <p:cxnSp>
        <p:nvCxnSpPr>
          <p:cNvPr id="271387" name="AutoShape 27"/>
          <p:cNvCxnSpPr>
            <a:cxnSpLocks noChangeShapeType="1"/>
            <a:stCxn id="271364" idx="3"/>
            <a:endCxn id="271386" idx="1"/>
          </p:cNvCxnSpPr>
          <p:nvPr/>
        </p:nvCxnSpPr>
        <p:spPr bwMode="auto">
          <a:xfrm>
            <a:off x="2906662" y="2333655"/>
            <a:ext cx="1520876" cy="158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8" name="Text Box 28"/>
          <p:cNvSpPr txBox="1">
            <a:spLocks noChangeArrowheads="1"/>
          </p:cNvSpPr>
          <p:nvPr/>
        </p:nvSpPr>
        <p:spPr bwMode="auto">
          <a:xfrm>
            <a:off x="3419475" y="206057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cxnSp>
        <p:nvCxnSpPr>
          <p:cNvPr id="271389" name="AutoShape 29"/>
          <p:cNvCxnSpPr>
            <a:cxnSpLocks noChangeShapeType="1"/>
            <a:stCxn id="271366" idx="2"/>
            <a:endCxn id="271391" idx="0"/>
          </p:cNvCxnSpPr>
          <p:nvPr/>
        </p:nvCxnSpPr>
        <p:spPr bwMode="auto">
          <a:xfrm rot="16200000" flipH="1">
            <a:off x="4379150" y="4559330"/>
            <a:ext cx="1255653" cy="227011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0" name="Text Box 30"/>
          <p:cNvSpPr txBox="1">
            <a:spLocks noChangeArrowheads="1"/>
          </p:cNvSpPr>
          <p:nvPr/>
        </p:nvSpPr>
        <p:spPr bwMode="auto">
          <a:xfrm>
            <a:off x="4787900" y="458152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391" name="Text Box 31"/>
          <p:cNvSpPr txBox="1">
            <a:spLocks noChangeArrowheads="1"/>
          </p:cNvSpPr>
          <p:nvPr/>
        </p:nvSpPr>
        <p:spPr bwMode="auto">
          <a:xfrm>
            <a:off x="4284663" y="5300663"/>
            <a:ext cx="1671637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ubc-employee</a:t>
            </a:r>
          </a:p>
        </p:txBody>
      </p:sp>
      <p:sp>
        <p:nvSpPr>
          <p:cNvPr id="271392" name="Text Box 32"/>
          <p:cNvSpPr txBox="1">
            <a:spLocks noChangeArrowheads="1"/>
          </p:cNvSpPr>
          <p:nvPr/>
        </p:nvSpPr>
        <p:spPr bwMode="auto">
          <a:xfrm>
            <a:off x="7524750" y="2133600"/>
            <a:ext cx="1192213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cs-course</a:t>
            </a:r>
          </a:p>
        </p:txBody>
      </p:sp>
      <p:cxnSp>
        <p:nvCxnSpPr>
          <p:cNvPr id="271393" name="AutoShape 33"/>
          <p:cNvCxnSpPr>
            <a:cxnSpLocks noChangeShapeType="1"/>
            <a:stCxn id="271386" idx="3"/>
            <a:endCxn id="271392" idx="1"/>
          </p:cNvCxnSpPr>
          <p:nvPr/>
        </p:nvCxnSpPr>
        <p:spPr bwMode="auto">
          <a:xfrm>
            <a:off x="5961932" y="2333655"/>
            <a:ext cx="1562818" cy="2378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4" name="Text Box 34"/>
          <p:cNvSpPr txBox="1">
            <a:spLocks noChangeArrowheads="1"/>
          </p:cNvSpPr>
          <p:nvPr/>
        </p:nvSpPr>
        <p:spPr bwMode="auto">
          <a:xfrm>
            <a:off x="6300788" y="2133600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cxnSp>
        <p:nvCxnSpPr>
          <p:cNvPr id="271395" name="AutoShape 35"/>
          <p:cNvCxnSpPr>
            <a:cxnSpLocks noChangeShapeType="1"/>
            <a:stCxn id="271392" idx="0"/>
            <a:endCxn id="271396" idx="2"/>
          </p:cNvCxnSpPr>
          <p:nvPr/>
        </p:nvCxnSpPr>
        <p:spPr bwMode="auto">
          <a:xfrm flipV="1">
            <a:off x="8121650" y="1271588"/>
            <a:ext cx="3175" cy="83661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6" name="Text Box 36"/>
          <p:cNvSpPr txBox="1">
            <a:spLocks noChangeArrowheads="1"/>
          </p:cNvSpPr>
          <p:nvPr/>
        </p:nvSpPr>
        <p:spPr bwMode="auto">
          <a:xfrm>
            <a:off x="7956550" y="836613"/>
            <a:ext cx="336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1397" name="Text Box 37"/>
          <p:cNvSpPr txBox="1">
            <a:spLocks noChangeArrowheads="1"/>
          </p:cNvSpPr>
          <p:nvPr/>
        </p:nvSpPr>
        <p:spPr bwMode="auto">
          <a:xfrm>
            <a:off x="77406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credits</a:t>
            </a:r>
          </a:p>
        </p:txBody>
      </p:sp>
      <p:cxnSp>
        <p:nvCxnSpPr>
          <p:cNvPr id="271398" name="AutoShape 38"/>
          <p:cNvCxnSpPr>
            <a:cxnSpLocks noChangeShapeType="1"/>
            <a:stCxn id="271364" idx="2"/>
            <a:endCxn id="271400" idx="0"/>
          </p:cNvCxnSpPr>
          <p:nvPr/>
        </p:nvCxnSpPr>
        <p:spPr bwMode="auto">
          <a:xfrm rot="5400000">
            <a:off x="1953022" y="2866653"/>
            <a:ext cx="895290" cy="22940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399" name="Text Box 39"/>
          <p:cNvSpPr txBox="1">
            <a:spLocks noChangeArrowheads="1"/>
          </p:cNvSpPr>
          <p:nvPr/>
        </p:nvSpPr>
        <p:spPr bwMode="auto">
          <a:xfrm>
            <a:off x="2268538" y="2852738"/>
            <a:ext cx="7207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room</a:t>
            </a:r>
          </a:p>
        </p:txBody>
      </p:sp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1403350" y="3429000"/>
            <a:ext cx="176522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dmps301          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271401" name="AutoShape 41"/>
          <p:cNvCxnSpPr>
            <a:cxnSpLocks noChangeShapeType="1"/>
            <a:stCxn id="271403" idx="3"/>
            <a:endCxn id="271402" idx="0"/>
          </p:cNvCxnSpPr>
          <p:nvPr/>
        </p:nvCxnSpPr>
        <p:spPr bwMode="auto">
          <a:xfrm>
            <a:off x="2227234" y="5068827"/>
            <a:ext cx="1455756" cy="86050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2" name="Text Box 42"/>
          <p:cNvSpPr txBox="1">
            <a:spLocks noChangeArrowheads="1"/>
          </p:cNvSpPr>
          <p:nvPr/>
        </p:nvSpPr>
        <p:spPr bwMode="auto">
          <a:xfrm>
            <a:off x="3143240" y="5929330"/>
            <a:ext cx="10795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8225909                   </a:t>
            </a:r>
          </a:p>
        </p:txBody>
      </p:sp>
      <p:sp>
        <p:nvSpPr>
          <p:cNvPr id="271403" name="Text Box 43"/>
          <p:cNvSpPr txBox="1">
            <a:spLocks noChangeArrowheads="1"/>
          </p:cNvSpPr>
          <p:nvPr/>
        </p:nvSpPr>
        <p:spPr bwMode="auto">
          <a:xfrm>
            <a:off x="214282" y="4714884"/>
            <a:ext cx="2012952" cy="707886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Icics</a:t>
            </a:r>
            <a:r>
              <a:rPr lang="en-US" sz="2000" dirty="0" smtClean="0"/>
              <a:t>-</a:t>
            </a:r>
            <a:r>
              <a:rPr lang="en-US" sz="2000" dirty="0" err="1" smtClean="0"/>
              <a:t>cs</a:t>
            </a:r>
            <a:r>
              <a:rPr lang="en-US" sz="2000" dirty="0" smtClean="0"/>
              <a:t>-building-classroom                    </a:t>
            </a:r>
            <a:endParaRPr lang="en-US" sz="2000" dirty="0"/>
          </a:p>
        </p:txBody>
      </p:sp>
      <p:cxnSp>
        <p:nvCxnSpPr>
          <p:cNvPr id="271404" name="AutoShape 44"/>
          <p:cNvCxnSpPr>
            <a:cxnSpLocks noChangeShapeType="1"/>
            <a:stCxn id="271400" idx="2"/>
            <a:endCxn id="271403" idx="0"/>
          </p:cNvCxnSpPr>
          <p:nvPr/>
        </p:nvCxnSpPr>
        <p:spPr bwMode="auto">
          <a:xfrm rot="5400000">
            <a:off x="1310474" y="3739394"/>
            <a:ext cx="885774" cy="106520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5" name="Text Box 45"/>
          <p:cNvSpPr txBox="1">
            <a:spLocks noChangeArrowheads="1"/>
          </p:cNvSpPr>
          <p:nvPr/>
        </p:nvSpPr>
        <p:spPr bwMode="auto">
          <a:xfrm>
            <a:off x="1571604" y="4071942"/>
            <a:ext cx="857256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406" name="Text Box 46"/>
          <p:cNvSpPr txBox="1">
            <a:spLocks noChangeArrowheads="1"/>
          </p:cNvSpPr>
          <p:nvPr/>
        </p:nvSpPr>
        <p:spPr bwMode="auto">
          <a:xfrm>
            <a:off x="2500298" y="4857760"/>
            <a:ext cx="1079500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dirty="0"/>
              <a:t>Tech-support</a:t>
            </a:r>
          </a:p>
        </p:txBody>
      </p:sp>
      <p:cxnSp>
        <p:nvCxnSpPr>
          <p:cNvPr id="271407" name="AutoShape 47"/>
          <p:cNvCxnSpPr>
            <a:cxnSpLocks noChangeShapeType="1"/>
            <a:stCxn id="271400" idx="0"/>
            <a:endCxn id="271408" idx="3"/>
          </p:cNvCxnSpPr>
          <p:nvPr/>
        </p:nvCxnSpPr>
        <p:spPr bwMode="auto">
          <a:xfrm rot="16200000" flipV="1">
            <a:off x="1116804" y="2259840"/>
            <a:ext cx="1095345" cy="124297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179388" y="2133600"/>
            <a:ext cx="863600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150          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71409" name="Text Box 49"/>
          <p:cNvSpPr txBox="1">
            <a:spLocks noChangeArrowheads="1"/>
          </p:cNvSpPr>
          <p:nvPr/>
        </p:nvSpPr>
        <p:spPr bwMode="auto">
          <a:xfrm>
            <a:off x="827088" y="2781300"/>
            <a:ext cx="719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seats</a:t>
            </a:r>
          </a:p>
        </p:txBody>
      </p:sp>
      <p:cxnSp>
        <p:nvCxnSpPr>
          <p:cNvPr id="52" name="AutoShape 41"/>
          <p:cNvCxnSpPr>
            <a:cxnSpLocks noChangeShapeType="1"/>
            <a:stCxn id="271403" idx="2"/>
            <a:endCxn id="53" idx="0"/>
          </p:cNvCxnSpPr>
          <p:nvPr/>
        </p:nvCxnSpPr>
        <p:spPr bwMode="auto">
          <a:xfrm rot="16200000" flipH="1">
            <a:off x="1071463" y="5572065"/>
            <a:ext cx="863750" cy="56516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53" name="Text Box 42"/>
          <p:cNvSpPr txBox="1">
            <a:spLocks noChangeArrowheads="1"/>
          </p:cNvSpPr>
          <p:nvPr/>
        </p:nvSpPr>
        <p:spPr bwMode="auto">
          <a:xfrm>
            <a:off x="1000100" y="6286520"/>
            <a:ext cx="157163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xxxxxxxx</a:t>
            </a:r>
            <a:r>
              <a:rPr lang="en-US" sz="2000" dirty="0" smtClean="0"/>
              <a:t>                   </a:t>
            </a:r>
            <a:endParaRPr lang="en-US" sz="2000" dirty="0"/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1428728" y="5572140"/>
            <a:ext cx="1079500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dirty="0" err="1" smtClean="0"/>
              <a:t>adderss</a:t>
            </a:r>
            <a:endParaRPr lang="en-US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 dirty="0" smtClean="0">
                <a:cs typeface="Times New Roman" pitchFamily="18" charset="0"/>
              </a:rPr>
              <a:t>Define new course CPSC 121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152400" y="838200"/>
            <a:ext cx="8077200" cy="4724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CA" sz="2000">
              <a:latin typeface="MTMI" charset="0"/>
              <a:cs typeface="Times New Roman" pitchFamily="18" charset="0"/>
            </a:endParaRP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2124075" y="2133600"/>
            <a:ext cx="78258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cs121</a:t>
            </a:r>
            <a:endParaRPr lang="en-US" sz="2000" dirty="0"/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6227763" y="765175"/>
            <a:ext cx="463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12</a:t>
            </a:r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4286248" y="3644900"/>
            <a:ext cx="85725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carter</a:t>
            </a:r>
            <a:endParaRPr lang="en-US" sz="2000" dirty="0"/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2916238" y="765175"/>
            <a:ext cx="652743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april</a:t>
            </a:r>
            <a:endParaRPr lang="en-US" sz="2000" dirty="0"/>
          </a:p>
        </p:txBody>
      </p:sp>
      <p:cxnSp>
        <p:nvCxnSpPr>
          <p:cNvPr id="271368" name="AutoShape 8"/>
          <p:cNvCxnSpPr>
            <a:cxnSpLocks noChangeShapeType="1"/>
            <a:stCxn id="271386" idx="0"/>
            <a:endCxn id="271367" idx="2"/>
          </p:cNvCxnSpPr>
          <p:nvPr/>
        </p:nvCxnSpPr>
        <p:spPr bwMode="auto">
          <a:xfrm rot="16200000" flipV="1">
            <a:off x="3734516" y="673380"/>
            <a:ext cx="968315" cy="19521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69" name="Text Box 9"/>
          <p:cNvSpPr txBox="1">
            <a:spLocks noChangeArrowheads="1"/>
          </p:cNvSpPr>
          <p:nvPr/>
        </p:nvSpPr>
        <p:spPr bwMode="auto">
          <a:xfrm>
            <a:off x="3779838" y="1412875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final</a:t>
            </a:r>
          </a:p>
        </p:txBody>
      </p:sp>
      <p:cxnSp>
        <p:nvCxnSpPr>
          <p:cNvPr id="271370" name="AutoShape 10"/>
          <p:cNvCxnSpPr>
            <a:cxnSpLocks noChangeShapeType="1"/>
            <a:stCxn id="271364" idx="0"/>
            <a:endCxn id="271372" idx="2"/>
          </p:cNvCxnSpPr>
          <p:nvPr/>
        </p:nvCxnSpPr>
        <p:spPr bwMode="auto">
          <a:xfrm rot="16200000" flipV="1">
            <a:off x="1678306" y="1296536"/>
            <a:ext cx="947696" cy="726431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1" name="Text Box 11"/>
          <p:cNvSpPr txBox="1">
            <a:spLocks noChangeArrowheads="1"/>
          </p:cNvSpPr>
          <p:nvPr/>
        </p:nvSpPr>
        <p:spPr bwMode="auto">
          <a:xfrm>
            <a:off x="14033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topic</a:t>
            </a:r>
          </a:p>
        </p:txBody>
      </p:sp>
      <p:sp>
        <p:nvSpPr>
          <p:cNvPr id="271372" name="Text Box 12"/>
          <p:cNvSpPr txBox="1">
            <a:spLocks noChangeArrowheads="1"/>
          </p:cNvSpPr>
          <p:nvPr/>
        </p:nvSpPr>
        <p:spPr bwMode="auto">
          <a:xfrm>
            <a:off x="1000100" y="785794"/>
            <a:ext cx="157767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programming</a:t>
            </a:r>
            <a:endParaRPr lang="en-US" sz="2000" dirty="0"/>
          </a:p>
        </p:txBody>
      </p:sp>
      <p:cxnSp>
        <p:nvCxnSpPr>
          <p:cNvPr id="271373" name="AutoShape 13"/>
          <p:cNvCxnSpPr>
            <a:cxnSpLocks noChangeShapeType="1"/>
            <a:stCxn id="271386" idx="0"/>
            <a:endCxn id="271365" idx="2"/>
          </p:cNvCxnSpPr>
          <p:nvPr/>
        </p:nvCxnSpPr>
        <p:spPr bwMode="auto">
          <a:xfrm rot="5400000" flipH="1" flipV="1">
            <a:off x="5354061" y="1028124"/>
            <a:ext cx="946150" cy="126480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4" name="Text Box 14"/>
          <p:cNvSpPr txBox="1">
            <a:spLocks noChangeArrowheads="1"/>
          </p:cNvSpPr>
          <p:nvPr/>
        </p:nvSpPr>
        <p:spPr bwMode="auto">
          <a:xfrm>
            <a:off x="5435600" y="1412875"/>
            <a:ext cx="815975" cy="422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weeks</a:t>
            </a:r>
          </a:p>
        </p:txBody>
      </p:sp>
      <p:cxnSp>
        <p:nvCxnSpPr>
          <p:cNvPr id="271375" name="AutoShape 15"/>
          <p:cNvCxnSpPr>
            <a:cxnSpLocks noChangeShapeType="1"/>
            <a:stCxn id="271366" idx="2"/>
            <a:endCxn id="271376" idx="0"/>
          </p:cNvCxnSpPr>
          <p:nvPr/>
        </p:nvCxnSpPr>
        <p:spPr bwMode="auto">
          <a:xfrm rot="16200000" flipH="1">
            <a:off x="5778002" y="2981883"/>
            <a:ext cx="679390" cy="280564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76" name="Text Box 16"/>
          <p:cNvSpPr txBox="1">
            <a:spLocks noChangeArrowheads="1"/>
          </p:cNvSpPr>
          <p:nvPr/>
        </p:nvSpPr>
        <p:spPr bwMode="auto">
          <a:xfrm>
            <a:off x="7235825" y="4724400"/>
            <a:ext cx="56938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222</a:t>
            </a:r>
            <a:endParaRPr lang="en-US" sz="2000" dirty="0"/>
          </a:p>
        </p:txBody>
      </p:sp>
      <p:sp>
        <p:nvSpPr>
          <p:cNvPr id="271377" name="Text Box 17"/>
          <p:cNvSpPr txBox="1">
            <a:spLocks noChangeArrowheads="1"/>
          </p:cNvSpPr>
          <p:nvPr/>
        </p:nvSpPr>
        <p:spPr bwMode="auto">
          <a:xfrm>
            <a:off x="6227763" y="4221163"/>
            <a:ext cx="7461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office</a:t>
            </a:r>
          </a:p>
        </p:txBody>
      </p:sp>
      <p:sp>
        <p:nvSpPr>
          <p:cNvPr id="271378" name="Text Box 18"/>
          <p:cNvSpPr txBox="1">
            <a:spLocks noChangeArrowheads="1"/>
          </p:cNvSpPr>
          <p:nvPr/>
        </p:nvSpPr>
        <p:spPr bwMode="auto">
          <a:xfrm>
            <a:off x="7740650" y="3213100"/>
            <a:ext cx="69762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0000</a:t>
            </a:r>
            <a:endParaRPr lang="en-US" sz="2000" dirty="0"/>
          </a:p>
        </p:txBody>
      </p:sp>
      <p:cxnSp>
        <p:nvCxnSpPr>
          <p:cNvPr id="271379" name="AutoShape 19"/>
          <p:cNvCxnSpPr>
            <a:cxnSpLocks noChangeShapeType="1"/>
            <a:stCxn id="271366" idx="3"/>
            <a:endCxn id="271378" idx="1"/>
          </p:cNvCxnSpPr>
          <p:nvPr/>
        </p:nvCxnSpPr>
        <p:spPr bwMode="auto">
          <a:xfrm flipV="1">
            <a:off x="5143504" y="3413155"/>
            <a:ext cx="2597146" cy="4318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0" name="Text Box 20"/>
          <p:cNvSpPr txBox="1">
            <a:spLocks noChangeArrowheads="1"/>
          </p:cNvSpPr>
          <p:nvPr/>
        </p:nvSpPr>
        <p:spPr bwMode="auto">
          <a:xfrm>
            <a:off x="6156325" y="3284538"/>
            <a:ext cx="804863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phone</a:t>
            </a:r>
          </a:p>
        </p:txBody>
      </p:sp>
      <p:cxnSp>
        <p:nvCxnSpPr>
          <p:cNvPr id="271381" name="AutoShape 21"/>
          <p:cNvCxnSpPr>
            <a:cxnSpLocks noChangeShapeType="1"/>
            <a:stCxn id="271391" idx="1"/>
            <a:endCxn id="271382" idx="0"/>
          </p:cNvCxnSpPr>
          <p:nvPr/>
        </p:nvCxnSpPr>
        <p:spPr bwMode="auto">
          <a:xfrm>
            <a:off x="4259263" y="5524500"/>
            <a:ext cx="4202112" cy="55562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2" name="Text Box 22"/>
          <p:cNvSpPr txBox="1">
            <a:spLocks noChangeArrowheads="1"/>
          </p:cNvSpPr>
          <p:nvPr/>
        </p:nvSpPr>
        <p:spPr bwMode="auto">
          <a:xfrm>
            <a:off x="8172450" y="6092825"/>
            <a:ext cx="57626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</a:t>
            </a:r>
          </a:p>
        </p:txBody>
      </p:sp>
      <p:cxnSp>
        <p:nvCxnSpPr>
          <p:cNvPr id="271383" name="AutoShape 23"/>
          <p:cNvCxnSpPr>
            <a:cxnSpLocks noChangeShapeType="1"/>
            <a:stCxn id="271364" idx="2"/>
            <a:endCxn id="271366" idx="0"/>
          </p:cNvCxnSpPr>
          <p:nvPr/>
        </p:nvCxnSpPr>
        <p:spPr bwMode="auto">
          <a:xfrm rot="16200000" flipH="1">
            <a:off x="3059527" y="1989551"/>
            <a:ext cx="1111190" cy="219950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4" name="Text Box 24"/>
          <p:cNvSpPr txBox="1">
            <a:spLocks noChangeArrowheads="1"/>
          </p:cNvSpPr>
          <p:nvPr/>
        </p:nvSpPr>
        <p:spPr bwMode="auto">
          <a:xfrm>
            <a:off x="3203575" y="2852738"/>
            <a:ext cx="1182688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instructor</a:t>
            </a:r>
          </a:p>
        </p:txBody>
      </p:sp>
      <p:sp>
        <p:nvSpPr>
          <p:cNvPr id="271385" name="Text Box 25"/>
          <p:cNvSpPr txBox="1">
            <a:spLocks noChangeArrowheads="1"/>
          </p:cNvSpPr>
          <p:nvPr/>
        </p:nvSpPr>
        <p:spPr bwMode="auto">
          <a:xfrm>
            <a:off x="6443663" y="5589588"/>
            <a:ext cx="1481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employed-by</a:t>
            </a:r>
          </a:p>
        </p:txBody>
      </p:sp>
      <p:sp>
        <p:nvSpPr>
          <p:cNvPr id="271386" name="Text Box 26"/>
          <p:cNvSpPr txBox="1">
            <a:spLocks noChangeArrowheads="1"/>
          </p:cNvSpPr>
          <p:nvPr/>
        </p:nvSpPr>
        <p:spPr bwMode="auto">
          <a:xfrm>
            <a:off x="4427538" y="2133600"/>
            <a:ext cx="1534394" cy="400110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term2-course</a:t>
            </a:r>
            <a:endParaRPr lang="en-US" sz="2000" dirty="0"/>
          </a:p>
        </p:txBody>
      </p:sp>
      <p:cxnSp>
        <p:nvCxnSpPr>
          <p:cNvPr id="271387" name="AutoShape 27"/>
          <p:cNvCxnSpPr>
            <a:cxnSpLocks noChangeShapeType="1"/>
            <a:stCxn id="271364" idx="3"/>
            <a:endCxn id="271386" idx="1"/>
          </p:cNvCxnSpPr>
          <p:nvPr/>
        </p:nvCxnSpPr>
        <p:spPr bwMode="auto">
          <a:xfrm>
            <a:off x="2906662" y="2333655"/>
            <a:ext cx="1520876" cy="158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88" name="Text Box 28"/>
          <p:cNvSpPr txBox="1">
            <a:spLocks noChangeArrowheads="1"/>
          </p:cNvSpPr>
          <p:nvPr/>
        </p:nvSpPr>
        <p:spPr bwMode="auto">
          <a:xfrm>
            <a:off x="3419475" y="206057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cxnSp>
        <p:nvCxnSpPr>
          <p:cNvPr id="271389" name="AutoShape 29"/>
          <p:cNvCxnSpPr>
            <a:cxnSpLocks noChangeShapeType="1"/>
            <a:stCxn id="271366" idx="2"/>
            <a:endCxn id="271391" idx="0"/>
          </p:cNvCxnSpPr>
          <p:nvPr/>
        </p:nvCxnSpPr>
        <p:spPr bwMode="auto">
          <a:xfrm rot="16200000" flipH="1">
            <a:off x="4289853" y="4470033"/>
            <a:ext cx="1255653" cy="40560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0" name="Text Box 30"/>
          <p:cNvSpPr txBox="1">
            <a:spLocks noChangeArrowheads="1"/>
          </p:cNvSpPr>
          <p:nvPr/>
        </p:nvSpPr>
        <p:spPr bwMode="auto">
          <a:xfrm>
            <a:off x="4787900" y="458152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391" name="Text Box 31"/>
          <p:cNvSpPr txBox="1">
            <a:spLocks noChangeArrowheads="1"/>
          </p:cNvSpPr>
          <p:nvPr/>
        </p:nvSpPr>
        <p:spPr bwMode="auto">
          <a:xfrm>
            <a:off x="4284663" y="5300663"/>
            <a:ext cx="1671637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ubc-employee</a:t>
            </a:r>
          </a:p>
        </p:txBody>
      </p:sp>
      <p:sp>
        <p:nvSpPr>
          <p:cNvPr id="271392" name="Text Box 32"/>
          <p:cNvSpPr txBox="1">
            <a:spLocks noChangeArrowheads="1"/>
          </p:cNvSpPr>
          <p:nvPr/>
        </p:nvSpPr>
        <p:spPr bwMode="auto">
          <a:xfrm>
            <a:off x="7524750" y="2133600"/>
            <a:ext cx="1192213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cs-course</a:t>
            </a:r>
          </a:p>
        </p:txBody>
      </p:sp>
      <p:cxnSp>
        <p:nvCxnSpPr>
          <p:cNvPr id="271393" name="AutoShape 33"/>
          <p:cNvCxnSpPr>
            <a:cxnSpLocks noChangeShapeType="1"/>
            <a:stCxn id="271386" idx="3"/>
            <a:endCxn id="271392" idx="1"/>
          </p:cNvCxnSpPr>
          <p:nvPr/>
        </p:nvCxnSpPr>
        <p:spPr bwMode="auto">
          <a:xfrm>
            <a:off x="5961932" y="2333655"/>
            <a:ext cx="1562818" cy="2378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4" name="Text Box 34"/>
          <p:cNvSpPr txBox="1">
            <a:spLocks noChangeArrowheads="1"/>
          </p:cNvSpPr>
          <p:nvPr/>
        </p:nvSpPr>
        <p:spPr bwMode="auto">
          <a:xfrm>
            <a:off x="6300788" y="2133600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cxnSp>
        <p:nvCxnSpPr>
          <p:cNvPr id="271395" name="AutoShape 35"/>
          <p:cNvCxnSpPr>
            <a:cxnSpLocks noChangeShapeType="1"/>
            <a:stCxn id="271392" idx="0"/>
            <a:endCxn id="271396" idx="2"/>
          </p:cNvCxnSpPr>
          <p:nvPr/>
        </p:nvCxnSpPr>
        <p:spPr bwMode="auto">
          <a:xfrm flipV="1">
            <a:off x="8121650" y="1271588"/>
            <a:ext cx="3175" cy="83661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71396" name="Text Box 36"/>
          <p:cNvSpPr txBox="1">
            <a:spLocks noChangeArrowheads="1"/>
          </p:cNvSpPr>
          <p:nvPr/>
        </p:nvSpPr>
        <p:spPr bwMode="auto">
          <a:xfrm>
            <a:off x="7956550" y="836613"/>
            <a:ext cx="3365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1397" name="Text Box 37"/>
          <p:cNvSpPr txBox="1">
            <a:spLocks noChangeArrowheads="1"/>
          </p:cNvSpPr>
          <p:nvPr/>
        </p:nvSpPr>
        <p:spPr bwMode="auto">
          <a:xfrm>
            <a:off x="7740650" y="1484313"/>
            <a:ext cx="914400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credits</a:t>
            </a:r>
          </a:p>
        </p:txBody>
      </p:sp>
      <p:cxnSp>
        <p:nvCxnSpPr>
          <p:cNvPr id="271398" name="AutoShape 38"/>
          <p:cNvCxnSpPr>
            <a:cxnSpLocks noChangeShapeType="1"/>
            <a:stCxn id="271364" idx="2"/>
            <a:endCxn id="271400" idx="0"/>
          </p:cNvCxnSpPr>
          <p:nvPr/>
        </p:nvCxnSpPr>
        <p:spPr bwMode="auto">
          <a:xfrm rot="5400000">
            <a:off x="1953022" y="2866653"/>
            <a:ext cx="895290" cy="229405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399" name="Text Box 39"/>
          <p:cNvSpPr txBox="1">
            <a:spLocks noChangeArrowheads="1"/>
          </p:cNvSpPr>
          <p:nvPr/>
        </p:nvSpPr>
        <p:spPr bwMode="auto">
          <a:xfrm>
            <a:off x="2268538" y="2852738"/>
            <a:ext cx="72072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room</a:t>
            </a:r>
          </a:p>
        </p:txBody>
      </p:sp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1403350" y="3429000"/>
            <a:ext cx="1765227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dmps301          </a:t>
            </a:r>
            <a:endParaRPr lang="en-US" sz="2000" dirty="0"/>
          </a:p>
        </p:txBody>
      </p:sp>
      <p:cxnSp>
        <p:nvCxnSpPr>
          <p:cNvPr id="271401" name="AutoShape 41"/>
          <p:cNvCxnSpPr>
            <a:cxnSpLocks noChangeShapeType="1"/>
            <a:stCxn id="271403" idx="3"/>
            <a:endCxn id="271402" idx="0"/>
          </p:cNvCxnSpPr>
          <p:nvPr/>
        </p:nvCxnSpPr>
        <p:spPr bwMode="auto">
          <a:xfrm>
            <a:off x="2227234" y="5068827"/>
            <a:ext cx="1455756" cy="86050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2" name="Text Box 42"/>
          <p:cNvSpPr txBox="1">
            <a:spLocks noChangeArrowheads="1"/>
          </p:cNvSpPr>
          <p:nvPr/>
        </p:nvSpPr>
        <p:spPr bwMode="auto">
          <a:xfrm>
            <a:off x="3143240" y="5929330"/>
            <a:ext cx="1079500" cy="7270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8225909                   </a:t>
            </a:r>
          </a:p>
        </p:txBody>
      </p:sp>
      <p:sp>
        <p:nvSpPr>
          <p:cNvPr id="271403" name="Text Box 43"/>
          <p:cNvSpPr txBox="1">
            <a:spLocks noChangeArrowheads="1"/>
          </p:cNvSpPr>
          <p:nvPr/>
        </p:nvSpPr>
        <p:spPr bwMode="auto">
          <a:xfrm>
            <a:off x="214282" y="4714884"/>
            <a:ext cx="2012952" cy="707886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Icics</a:t>
            </a:r>
            <a:r>
              <a:rPr lang="en-US" sz="2000" dirty="0" smtClean="0"/>
              <a:t>-</a:t>
            </a:r>
            <a:r>
              <a:rPr lang="en-US" sz="2000" dirty="0" err="1" smtClean="0"/>
              <a:t>cs</a:t>
            </a:r>
            <a:r>
              <a:rPr lang="en-US" sz="2000" dirty="0" smtClean="0"/>
              <a:t>-building-classroom                    </a:t>
            </a:r>
            <a:endParaRPr lang="en-US" sz="2000" dirty="0"/>
          </a:p>
        </p:txBody>
      </p:sp>
      <p:cxnSp>
        <p:nvCxnSpPr>
          <p:cNvPr id="271404" name="AutoShape 44"/>
          <p:cNvCxnSpPr>
            <a:cxnSpLocks noChangeShapeType="1"/>
            <a:stCxn id="271400" idx="2"/>
            <a:endCxn id="271403" idx="0"/>
          </p:cNvCxnSpPr>
          <p:nvPr/>
        </p:nvCxnSpPr>
        <p:spPr bwMode="auto">
          <a:xfrm rot="5400000">
            <a:off x="1310474" y="3739394"/>
            <a:ext cx="885774" cy="106520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5" name="Text Box 45"/>
          <p:cNvSpPr txBox="1">
            <a:spLocks noChangeArrowheads="1"/>
          </p:cNvSpPr>
          <p:nvPr/>
        </p:nvSpPr>
        <p:spPr bwMode="auto">
          <a:xfrm>
            <a:off x="1571604" y="4071942"/>
            <a:ext cx="857256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71406" name="Text Box 46"/>
          <p:cNvSpPr txBox="1">
            <a:spLocks noChangeArrowheads="1"/>
          </p:cNvSpPr>
          <p:nvPr/>
        </p:nvSpPr>
        <p:spPr bwMode="auto">
          <a:xfrm>
            <a:off x="2500298" y="4857760"/>
            <a:ext cx="1079500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dirty="0"/>
              <a:t>Tech-support</a:t>
            </a:r>
          </a:p>
        </p:txBody>
      </p:sp>
      <p:cxnSp>
        <p:nvCxnSpPr>
          <p:cNvPr id="271407" name="AutoShape 47"/>
          <p:cNvCxnSpPr>
            <a:cxnSpLocks noChangeShapeType="1"/>
            <a:stCxn id="271400" idx="0"/>
            <a:endCxn id="271408" idx="3"/>
          </p:cNvCxnSpPr>
          <p:nvPr/>
        </p:nvCxnSpPr>
        <p:spPr bwMode="auto">
          <a:xfrm rot="16200000" flipV="1">
            <a:off x="1116804" y="2259840"/>
            <a:ext cx="1095345" cy="124297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179388" y="2133600"/>
            <a:ext cx="863600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 smtClean="0"/>
              <a:t>150            </a:t>
            </a:r>
            <a:endParaRPr lang="en-US" sz="2000" dirty="0"/>
          </a:p>
        </p:txBody>
      </p:sp>
      <p:sp>
        <p:nvSpPr>
          <p:cNvPr id="271409" name="Text Box 49"/>
          <p:cNvSpPr txBox="1">
            <a:spLocks noChangeArrowheads="1"/>
          </p:cNvSpPr>
          <p:nvPr/>
        </p:nvSpPr>
        <p:spPr bwMode="auto">
          <a:xfrm>
            <a:off x="827088" y="2781300"/>
            <a:ext cx="71913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seats</a:t>
            </a:r>
          </a:p>
        </p:txBody>
      </p:sp>
      <p:cxnSp>
        <p:nvCxnSpPr>
          <p:cNvPr id="52" name="AutoShape 41"/>
          <p:cNvCxnSpPr>
            <a:cxnSpLocks noChangeShapeType="1"/>
            <a:stCxn id="271403" idx="2"/>
            <a:endCxn id="53" idx="0"/>
          </p:cNvCxnSpPr>
          <p:nvPr/>
        </p:nvCxnSpPr>
        <p:spPr bwMode="auto">
          <a:xfrm rot="16200000" flipH="1">
            <a:off x="1071463" y="5572065"/>
            <a:ext cx="863750" cy="56516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</p:spPr>
      </p:cxnSp>
      <p:sp>
        <p:nvSpPr>
          <p:cNvPr id="53" name="Text Box 42"/>
          <p:cNvSpPr txBox="1">
            <a:spLocks noChangeArrowheads="1"/>
          </p:cNvSpPr>
          <p:nvPr/>
        </p:nvSpPr>
        <p:spPr bwMode="auto">
          <a:xfrm>
            <a:off x="1000100" y="6286520"/>
            <a:ext cx="1571636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err="1" smtClean="0"/>
              <a:t>xxxxxxxx</a:t>
            </a:r>
            <a:r>
              <a:rPr lang="en-US" sz="2000" dirty="0" smtClean="0"/>
              <a:t>                   </a:t>
            </a:r>
            <a:endParaRPr lang="en-US" sz="2000" dirty="0"/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1428728" y="5572140"/>
            <a:ext cx="1079500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 dirty="0" err="1" smtClean="0"/>
              <a:t>adderss</a:t>
            </a:r>
            <a:endParaRPr lang="en-US" sz="2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/>
          <p:cNvSpPr txBox="1">
            <a:spLocks noChangeArrowheads="1"/>
          </p:cNvSpPr>
          <p:nvPr/>
        </p:nvSpPr>
        <p:spPr bwMode="auto">
          <a:xfrm>
            <a:off x="428596" y="3929066"/>
            <a:ext cx="77882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dirty="0" smtClean="0"/>
              <a:t>prop(</a:t>
            </a:r>
            <a:r>
              <a:rPr lang="en-US" i="1" dirty="0" err="1" smtClean="0"/>
              <a:t>Ind</a:t>
            </a:r>
            <a:r>
              <a:rPr lang="en-US" i="1" dirty="0" smtClean="0"/>
              <a:t>, </a:t>
            </a:r>
            <a:r>
              <a:rPr lang="en-US" i="1" dirty="0" err="1"/>
              <a:t>attr</a:t>
            </a:r>
            <a:r>
              <a:rPr lang="en-US" i="1" dirty="0"/>
              <a:t>, </a:t>
            </a:r>
            <a:r>
              <a:rPr lang="en-US" i="1" dirty="0" err="1"/>
              <a:t>val</a:t>
            </a:r>
            <a:r>
              <a:rPr lang="en-US" i="1" dirty="0"/>
              <a:t>) &lt;- </a:t>
            </a:r>
            <a:r>
              <a:rPr lang="en-US" i="1" dirty="0" smtClean="0"/>
              <a:t>prop(</a:t>
            </a:r>
            <a:r>
              <a:rPr lang="en-US" i="1" dirty="0" err="1" smtClean="0"/>
              <a:t>Ind</a:t>
            </a:r>
            <a:r>
              <a:rPr lang="en-US" i="1" dirty="0" smtClean="0"/>
              <a:t>, type, </a:t>
            </a:r>
            <a:r>
              <a:rPr lang="en-US" i="1" dirty="0"/>
              <a:t>class)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14019" name="Text Box 3"/>
          <p:cNvSpPr txBox="1">
            <a:spLocks noChangeArrowheads="1"/>
          </p:cNvSpPr>
          <p:nvPr/>
        </p:nvSpPr>
        <p:spPr bwMode="auto">
          <a:xfrm>
            <a:off x="2928926" y="2428868"/>
            <a:ext cx="1024639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ind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  <p:cxnSp>
        <p:nvCxnSpPr>
          <p:cNvPr id="214020" name="AutoShape 4"/>
          <p:cNvCxnSpPr>
            <a:cxnSpLocks noChangeShapeType="1"/>
            <a:stCxn id="214019" idx="3"/>
            <a:endCxn id="214022" idx="1"/>
          </p:cNvCxnSpPr>
          <p:nvPr/>
        </p:nvCxnSpPr>
        <p:spPr bwMode="auto">
          <a:xfrm>
            <a:off x="3953565" y="2628923"/>
            <a:ext cx="1567748" cy="2378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14021" name="Text Box 5"/>
          <p:cNvSpPr txBox="1">
            <a:spLocks noChangeArrowheads="1"/>
          </p:cNvSpPr>
          <p:nvPr/>
        </p:nvSpPr>
        <p:spPr bwMode="auto">
          <a:xfrm>
            <a:off x="4152888" y="2428868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5521313" y="2428868"/>
            <a:ext cx="727075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class</a:t>
            </a:r>
          </a:p>
        </p:txBody>
      </p:sp>
      <p:sp>
        <p:nvSpPr>
          <p:cNvPr id="214023" name="Rectangle 7"/>
          <p:cNvSpPr>
            <a:spLocks noChangeArrowheads="1"/>
          </p:cNvSpPr>
          <p:nvPr/>
        </p:nvSpPr>
        <p:spPr bwMode="auto">
          <a:xfrm>
            <a:off x="32385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cs typeface="Times New Roman" pitchFamily="18" charset="0"/>
              </a:rPr>
              <a:t>Property Inheritance</a:t>
            </a: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7032613" y="3941755"/>
            <a:ext cx="79216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val        </a:t>
            </a:r>
          </a:p>
        </p:txBody>
      </p:sp>
      <p:cxnSp>
        <p:nvCxnSpPr>
          <p:cNvPr id="214025" name="AutoShape 9"/>
          <p:cNvCxnSpPr>
            <a:cxnSpLocks noChangeShapeType="1"/>
            <a:stCxn id="214022" idx="2"/>
            <a:endCxn id="214024" idx="0"/>
          </p:cNvCxnSpPr>
          <p:nvPr/>
        </p:nvCxnSpPr>
        <p:spPr bwMode="auto">
          <a:xfrm>
            <a:off x="5884851" y="2901943"/>
            <a:ext cx="1544637" cy="102711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529376" y="3149593"/>
            <a:ext cx="54927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attr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34" y="928670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An arc from a class </a:t>
            </a:r>
            <a:r>
              <a:rPr lang="en-US" i="1" dirty="0" err="1" smtClean="0"/>
              <a:t>class</a:t>
            </a:r>
            <a:r>
              <a:rPr lang="en-US" dirty="0" smtClean="0"/>
              <a:t> with a property </a:t>
            </a:r>
            <a:r>
              <a:rPr lang="en-US" i="1" dirty="0" err="1" smtClean="0"/>
              <a:t>attr</a:t>
            </a:r>
            <a:r>
              <a:rPr lang="en-US" dirty="0" smtClean="0"/>
              <a:t> to value </a:t>
            </a:r>
            <a:r>
              <a:rPr lang="en-US" i="1" dirty="0" err="1" smtClean="0"/>
              <a:t>val</a:t>
            </a:r>
            <a:r>
              <a:rPr lang="en-US" i="1" dirty="0" smtClean="0"/>
              <a:t> </a:t>
            </a:r>
            <a:r>
              <a:rPr lang="en-US" dirty="0" smtClean="0"/>
              <a:t> means</a:t>
            </a:r>
          </a:p>
          <a:p>
            <a:r>
              <a:rPr lang="en-US" dirty="0" smtClean="0"/>
              <a:t>every individual in the class has value </a:t>
            </a:r>
            <a:r>
              <a:rPr lang="en-US" i="1" dirty="0" err="1" smtClean="0"/>
              <a:t>val</a:t>
            </a:r>
            <a:r>
              <a:rPr lang="en-US" dirty="0" smtClean="0"/>
              <a:t> of property </a:t>
            </a:r>
            <a:r>
              <a:rPr lang="en-US" i="1" dirty="0" err="1" smtClean="0"/>
              <a:t>attr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32385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cs typeface="Times New Roman" pitchFamily="18" charset="0"/>
              </a:rPr>
              <a:t>Example for our Course Domain</a:t>
            </a:r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500034" y="2000240"/>
            <a:ext cx="7788275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 smtClean="0"/>
              <a:t>prop(cs422</a:t>
            </a:r>
            <a:r>
              <a:rPr lang="en-US" dirty="0"/>
              <a:t>, </a:t>
            </a:r>
            <a:r>
              <a:rPr lang="en-US" dirty="0" smtClean="0"/>
              <a:t>type, term2-course</a:t>
            </a:r>
            <a:r>
              <a:rPr lang="en-US" dirty="0"/>
              <a:t>)</a:t>
            </a:r>
          </a:p>
          <a:p>
            <a:pPr>
              <a:lnSpc>
                <a:spcPct val="130000"/>
              </a:lnSpc>
            </a:pPr>
            <a:r>
              <a:rPr lang="en-US" dirty="0"/>
              <a:t>prop(X, final, </a:t>
            </a:r>
            <a:r>
              <a:rPr lang="en-US" dirty="0" err="1" smtClean="0"/>
              <a:t>april</a:t>
            </a:r>
            <a:r>
              <a:rPr lang="en-US" dirty="0" smtClean="0"/>
              <a:t>) </a:t>
            </a:r>
            <a:r>
              <a:rPr lang="en-US" dirty="0"/>
              <a:t>&lt;- prop(X, </a:t>
            </a:r>
            <a:r>
              <a:rPr lang="en-US" dirty="0" smtClean="0"/>
              <a:t>type, term2-course) </a:t>
            </a: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prop(X, weeks, 12) &lt;- prop(X, </a:t>
            </a:r>
            <a:r>
              <a:rPr lang="en-US" dirty="0" smtClean="0"/>
              <a:t>type, term2-course)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Text Box 3"/>
          <p:cNvSpPr txBox="1">
            <a:spLocks noChangeArrowheads="1"/>
          </p:cNvSpPr>
          <p:nvPr/>
        </p:nvSpPr>
        <p:spPr bwMode="auto">
          <a:xfrm>
            <a:off x="714348" y="2428868"/>
            <a:ext cx="1024639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ind</a:t>
            </a:r>
            <a:r>
              <a:rPr lang="en-US" sz="2000" dirty="0" smtClean="0"/>
              <a:t>        </a:t>
            </a:r>
            <a:endParaRPr lang="en-US" sz="2000" dirty="0"/>
          </a:p>
        </p:txBody>
      </p:sp>
      <p:cxnSp>
        <p:nvCxnSpPr>
          <p:cNvPr id="214020" name="AutoShape 4"/>
          <p:cNvCxnSpPr>
            <a:cxnSpLocks noChangeShapeType="1"/>
            <a:stCxn id="214019" idx="3"/>
          </p:cNvCxnSpPr>
          <p:nvPr/>
        </p:nvCxnSpPr>
        <p:spPr bwMode="auto">
          <a:xfrm>
            <a:off x="1738987" y="2628923"/>
            <a:ext cx="1261377" cy="14259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14021" name="Text Box 5"/>
          <p:cNvSpPr txBox="1">
            <a:spLocks noChangeArrowheads="1"/>
          </p:cNvSpPr>
          <p:nvPr/>
        </p:nvSpPr>
        <p:spPr bwMode="auto">
          <a:xfrm>
            <a:off x="2000232" y="2428868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6357950" y="2357430"/>
            <a:ext cx="727075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class</a:t>
            </a:r>
          </a:p>
        </p:txBody>
      </p:sp>
      <p:sp>
        <p:nvSpPr>
          <p:cNvPr id="214023" name="Rectangle 7"/>
          <p:cNvSpPr>
            <a:spLocks noChangeArrowheads="1"/>
          </p:cNvSpPr>
          <p:nvPr/>
        </p:nvSpPr>
        <p:spPr bwMode="auto">
          <a:xfrm>
            <a:off x="32385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cs typeface="Times New Roman" pitchFamily="18" charset="0"/>
              </a:rPr>
              <a:t>Property </a:t>
            </a:r>
            <a:r>
              <a:rPr lang="en-US" sz="3600" b="1" dirty="0" smtClean="0">
                <a:solidFill>
                  <a:schemeClr val="accent2"/>
                </a:solidFill>
                <a:cs typeface="Times New Roman" pitchFamily="18" charset="0"/>
              </a:rPr>
              <a:t>Inheritance (2)</a:t>
            </a:r>
            <a:endParaRPr lang="en-US" sz="36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7032613" y="3941755"/>
            <a:ext cx="79216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val        </a:t>
            </a:r>
          </a:p>
        </p:txBody>
      </p:sp>
      <p:cxnSp>
        <p:nvCxnSpPr>
          <p:cNvPr id="214025" name="AutoShape 9"/>
          <p:cNvCxnSpPr>
            <a:cxnSpLocks noChangeShapeType="1"/>
            <a:stCxn id="214022" idx="2"/>
            <a:endCxn id="214024" idx="0"/>
          </p:cNvCxnSpPr>
          <p:nvPr/>
        </p:nvCxnSpPr>
        <p:spPr bwMode="auto">
          <a:xfrm rot="16200000" flipH="1">
            <a:off x="6506766" y="3019826"/>
            <a:ext cx="1136650" cy="70720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529376" y="3149593"/>
            <a:ext cx="54927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attr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34" y="928670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Inheritance can also happen via the </a:t>
            </a:r>
            <a:r>
              <a:rPr lang="en-US" i="1" dirty="0" err="1" smtClean="0"/>
              <a:t>subCassOf</a:t>
            </a:r>
            <a:r>
              <a:rPr lang="en-US" dirty="0" smtClean="0"/>
              <a:t> relation</a:t>
            </a:r>
            <a:endParaRPr lang="en-US" dirty="0"/>
          </a:p>
        </p:txBody>
      </p:sp>
      <p:cxnSp>
        <p:nvCxnSpPr>
          <p:cNvPr id="15" name="AutoShape 4"/>
          <p:cNvCxnSpPr>
            <a:cxnSpLocks noChangeShapeType="1"/>
            <a:stCxn id="16" idx="3"/>
            <a:endCxn id="214022" idx="1"/>
          </p:cNvCxnSpPr>
          <p:nvPr/>
        </p:nvCxnSpPr>
        <p:spPr bwMode="auto">
          <a:xfrm flipV="1">
            <a:off x="3852680" y="2581268"/>
            <a:ext cx="2505270" cy="5636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042843" y="2386849"/>
            <a:ext cx="809837" cy="400110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/>
              <a:t>class1</a:t>
            </a:r>
            <a:endParaRPr lang="en-US" sz="2000" dirty="0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500562" y="2357430"/>
            <a:ext cx="1366080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err="1" smtClean="0"/>
              <a:t>subClassOf</a:t>
            </a:r>
            <a:endParaRPr lang="en-US" sz="2000" i="1" dirty="0"/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428596" y="4500570"/>
            <a:ext cx="77882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dirty="0" smtClean="0"/>
              <a:t>prop(</a:t>
            </a:r>
            <a:r>
              <a:rPr lang="en-US" i="1" dirty="0" err="1" smtClean="0"/>
              <a:t>Ind</a:t>
            </a:r>
            <a:r>
              <a:rPr lang="en-US" i="1" dirty="0" smtClean="0"/>
              <a:t>, type, C) &lt;- prop(</a:t>
            </a:r>
            <a:r>
              <a:rPr lang="en-US" i="1" dirty="0" err="1" smtClean="0"/>
              <a:t>Ind</a:t>
            </a:r>
            <a:r>
              <a:rPr lang="en-US" i="1" dirty="0" smtClean="0"/>
              <a:t>, type, C1) &amp;</a:t>
            </a:r>
          </a:p>
          <a:p>
            <a:r>
              <a:rPr lang="en-US" i="1" dirty="0" smtClean="0"/>
              <a:t>                                    prop(C1, </a:t>
            </a:r>
            <a:r>
              <a:rPr lang="en-US" i="1" dirty="0" err="1" smtClean="0"/>
              <a:t>subClassOf</a:t>
            </a:r>
            <a:r>
              <a:rPr lang="en-US" i="1" dirty="0" smtClean="0"/>
              <a:t>, C)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32385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cs typeface="Times New Roman" pitchFamily="18" charset="0"/>
              </a:rPr>
              <a:t>Example for our Course Domain</a:t>
            </a:r>
          </a:p>
        </p:txBody>
      </p:sp>
      <p:sp>
        <p:nvSpPr>
          <p:cNvPr id="273411" name="Text Box 3"/>
          <p:cNvSpPr txBox="1">
            <a:spLocks noChangeArrowheads="1"/>
          </p:cNvSpPr>
          <p:nvPr/>
        </p:nvSpPr>
        <p:spPr bwMode="auto">
          <a:xfrm>
            <a:off x="500034" y="1142984"/>
            <a:ext cx="7788275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 smtClean="0"/>
              <a:t>prop(cs422</a:t>
            </a:r>
            <a:r>
              <a:rPr lang="en-US" dirty="0"/>
              <a:t>, </a:t>
            </a:r>
            <a:r>
              <a:rPr lang="en-US" dirty="0" smtClean="0"/>
              <a:t>type, term2-course</a:t>
            </a:r>
            <a:r>
              <a:rPr lang="en-US" dirty="0"/>
              <a:t>)</a:t>
            </a:r>
          </a:p>
          <a:p>
            <a:pPr>
              <a:lnSpc>
                <a:spcPct val="130000"/>
              </a:lnSpc>
            </a:pPr>
            <a:r>
              <a:rPr lang="en-US" dirty="0"/>
              <a:t>prop(X, final, </a:t>
            </a:r>
            <a:r>
              <a:rPr lang="en-US" dirty="0" err="1" smtClean="0"/>
              <a:t>april</a:t>
            </a:r>
            <a:r>
              <a:rPr lang="en-US" dirty="0" smtClean="0"/>
              <a:t>) </a:t>
            </a:r>
            <a:r>
              <a:rPr lang="en-US" dirty="0"/>
              <a:t>&lt;- prop(X, </a:t>
            </a:r>
            <a:r>
              <a:rPr lang="en-US" dirty="0" smtClean="0"/>
              <a:t>type, </a:t>
            </a:r>
            <a:r>
              <a:rPr lang="en-US" dirty="0"/>
              <a:t>fall-course) </a:t>
            </a:r>
          </a:p>
          <a:p>
            <a:pPr>
              <a:lnSpc>
                <a:spcPct val="130000"/>
              </a:lnSpc>
            </a:pPr>
            <a:r>
              <a:rPr lang="en-US" dirty="0"/>
              <a:t>prop(X, weeks, 12) &lt;- prop(X, </a:t>
            </a:r>
            <a:r>
              <a:rPr lang="en-US" dirty="0" smtClean="0"/>
              <a:t>type, </a:t>
            </a:r>
            <a:r>
              <a:rPr lang="en-US" dirty="0"/>
              <a:t>fall-course)</a:t>
            </a:r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28596" y="3000372"/>
            <a:ext cx="7788275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 smtClean="0"/>
              <a:t>prop(term2-course, </a:t>
            </a:r>
            <a:r>
              <a:rPr lang="en-US" dirty="0" err="1" smtClean="0"/>
              <a:t>subClassOf</a:t>
            </a:r>
            <a:r>
              <a:rPr lang="en-US" dirty="0" smtClean="0"/>
              <a:t>, </a:t>
            </a:r>
            <a:r>
              <a:rPr lang="en-US" dirty="0" err="1" smtClean="0"/>
              <a:t>cs</a:t>
            </a:r>
            <a:r>
              <a:rPr lang="en-US" dirty="0" smtClean="0"/>
              <a:t>-course)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prop(X</a:t>
            </a:r>
            <a:r>
              <a:rPr lang="en-US" dirty="0"/>
              <a:t>, credits, 3) &lt;- prop(X, </a:t>
            </a:r>
            <a:r>
              <a:rPr lang="en-US" dirty="0" smtClean="0"/>
              <a:t>type, </a:t>
            </a:r>
            <a:r>
              <a:rPr lang="en-US" dirty="0" err="1"/>
              <a:t>cs</a:t>
            </a:r>
            <a:r>
              <a:rPr lang="en-US" dirty="0"/>
              <a:t>-course)</a:t>
            </a:r>
          </a:p>
          <a:p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7158" y="4919008"/>
            <a:ext cx="77882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/>
              <a:t>prop(</a:t>
            </a:r>
            <a:r>
              <a:rPr lang="en-US" dirty="0" err="1" smtClean="0"/>
              <a:t>Ind</a:t>
            </a:r>
            <a:r>
              <a:rPr lang="en-US" dirty="0" smtClean="0"/>
              <a:t>, type, C) &lt;- prop(</a:t>
            </a:r>
            <a:r>
              <a:rPr lang="en-US" dirty="0" err="1" smtClean="0"/>
              <a:t>Ind</a:t>
            </a:r>
            <a:r>
              <a:rPr lang="en-US" dirty="0" smtClean="0"/>
              <a:t>, type, C1) &amp;</a:t>
            </a:r>
          </a:p>
          <a:p>
            <a:r>
              <a:rPr lang="en-US" dirty="0" smtClean="0"/>
              <a:t>                                    prop(C1, </a:t>
            </a:r>
            <a:r>
              <a:rPr lang="en-US" dirty="0" err="1" smtClean="0"/>
              <a:t>subClassOf</a:t>
            </a:r>
            <a:r>
              <a:rPr lang="en-US" dirty="0" smtClean="0"/>
              <a:t>, C</a:t>
            </a:r>
            <a:r>
              <a:rPr lang="en-US" i="1" dirty="0" smtClean="0"/>
              <a:t>)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Choosing Primitive and Derived Relations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214282" y="1071546"/>
            <a:ext cx="8280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cs typeface="Times New Roman" pitchFamily="18" charset="0"/>
              </a:rPr>
              <a:t>Associate an </a:t>
            </a:r>
            <a:r>
              <a:rPr lang="en-US" dirty="0" smtClean="0">
                <a:cs typeface="Times New Roman" pitchFamily="18" charset="0"/>
              </a:rPr>
              <a:t>attribute-value pair with </a:t>
            </a:r>
            <a:r>
              <a:rPr lang="en-US" dirty="0">
                <a:cs typeface="Times New Roman" pitchFamily="18" charset="0"/>
              </a:rPr>
              <a:t>the most general class </a:t>
            </a:r>
            <a:r>
              <a:rPr lang="en-US" dirty="0" smtClean="0">
                <a:cs typeface="Times New Roman" pitchFamily="18" charset="0"/>
              </a:rPr>
              <a:t>for which that attribute-value combination holds</a:t>
            </a: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dirty="0">
              <a:latin typeface="MTSYN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cs typeface="Times New Roman" pitchFamily="18" charset="0"/>
              </a:rPr>
              <a:t>Don’t associate contingent properties of a class with the class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i="1" dirty="0" smtClean="0">
                <a:cs typeface="Times New Roman" pitchFamily="18" charset="0"/>
              </a:rPr>
              <a:t>Contingent</a:t>
            </a:r>
            <a:r>
              <a:rPr lang="en-US" sz="2000" dirty="0" smtClean="0">
                <a:cs typeface="Times New Roman" pitchFamily="18" charset="0"/>
              </a:rPr>
              <a:t> means that the value of that property may change when circumstances change</a:t>
            </a: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cs typeface="Times New Roman" pitchFamily="18" charset="0"/>
              </a:rPr>
              <a:t>Although all </a:t>
            </a:r>
            <a:r>
              <a:rPr lang="en-US" sz="2000" dirty="0" err="1" smtClean="0">
                <a:cs typeface="Times New Roman" pitchFamily="18" charset="0"/>
              </a:rPr>
              <a:t>cs</a:t>
            </a:r>
            <a:r>
              <a:rPr lang="en-US" sz="2000" dirty="0" smtClean="0">
                <a:cs typeface="Times New Roman" pitchFamily="18" charset="0"/>
              </a:rPr>
              <a:t> courses may be taught in DMSP one term, this is not necessarily true for all terms (it depends on how quick CS is in doing the bookings with Classroom Services)</a:t>
            </a:r>
            <a:endParaRPr lang="en-US" sz="2000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228600" y="49530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CA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179388" y="908050"/>
            <a:ext cx="8686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No negation, no disjunction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cs typeface="Times New Roman" pitchFamily="18" charset="0"/>
              </a:rPr>
              <a:t>(a </a:t>
            </a:r>
            <a:r>
              <a:rPr lang="en-US" dirty="0" smtClean="0">
                <a:cs typeface="Times New Roman" pitchFamily="18" charset="0"/>
              </a:rPr>
              <a:t>term1-course </a:t>
            </a:r>
            <a:r>
              <a:rPr lang="en-US" dirty="0">
                <a:cs typeface="Times New Roman" pitchFamily="18" charset="0"/>
              </a:rPr>
              <a:t>does not have reading week)</a:t>
            </a: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cs typeface="Times New Roman" pitchFamily="18" charset="0"/>
              </a:rPr>
              <a:t>a </a:t>
            </a:r>
            <a:r>
              <a:rPr lang="en-US" dirty="0" err="1">
                <a:cs typeface="Times New Roman" pitchFamily="18" charset="0"/>
              </a:rPr>
              <a:t>cs</a:t>
            </a:r>
            <a:r>
              <a:rPr lang="en-US" dirty="0">
                <a:cs typeface="Times New Roman" pitchFamily="18" charset="0"/>
              </a:rPr>
              <a:t>-course is taught either in </a:t>
            </a:r>
            <a:r>
              <a:rPr lang="en-US" dirty="0" smtClean="0">
                <a:cs typeface="Times New Roman" pitchFamily="18" charset="0"/>
              </a:rPr>
              <a:t>ICICS-CS </a:t>
            </a:r>
            <a:r>
              <a:rPr lang="en-US" dirty="0">
                <a:cs typeface="Times New Roman" pitchFamily="18" charset="0"/>
              </a:rPr>
              <a:t>or </a:t>
            </a:r>
            <a:r>
              <a:rPr lang="en-US" dirty="0" smtClean="0">
                <a:cs typeface="Times New Roman" pitchFamily="18" charset="0"/>
              </a:rPr>
              <a:t>DMPS)</a:t>
            </a:r>
            <a:endParaRPr lang="en-US" dirty="0">
              <a:cs typeface="Times New Roman" pitchFamily="18" charset="0"/>
            </a:endParaRPr>
          </a:p>
          <a:p>
            <a:pPr marL="914400" lvl="1" indent="-4572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0000"/>
              </a:lnSpc>
              <a:spcBef>
                <a:spcPct val="20000"/>
              </a:spcBef>
            </a:pP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Very intuitive representation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457200" indent="-457200">
              <a:lnSpc>
                <a:spcPct val="20000"/>
              </a:lnSpc>
              <a:spcBef>
                <a:spcPct val="20000"/>
              </a:spcBef>
              <a:buFontTx/>
              <a:buChar char="•"/>
            </a:pP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Capture inheritance information in  a modular way</a:t>
            </a:r>
          </a:p>
          <a:p>
            <a:pPr marL="457200" indent="-4572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Efficient computation for property inheritance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228600" y="49530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CA">
              <a:cs typeface="Times New Roman" pitchFamily="18" charset="0"/>
            </a:endParaRPr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Expressiveness of Semantic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 with exceptions</a:t>
            </a:r>
          </a:p>
        </p:txBody>
      </p:sp>
      <p:sp>
        <p:nvSpPr>
          <p:cNvPr id="220185" name="Rectangle 25"/>
          <p:cNvSpPr>
            <a:spLocks noChangeArrowheads="1"/>
          </p:cNvSpPr>
          <p:nvPr/>
        </p:nvSpPr>
        <p:spPr bwMode="auto">
          <a:xfrm>
            <a:off x="179388" y="908050"/>
            <a:ext cx="8280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cs typeface="Times New Roman" pitchFamily="18" charset="0"/>
              </a:rPr>
              <a:t>Semantic Networks implement a form of </a:t>
            </a:r>
            <a:r>
              <a:rPr lang="en-US" sz="2800" b="1">
                <a:cs typeface="Times New Roman" pitchFamily="18" charset="0"/>
              </a:rPr>
              <a:t>default reasoning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MTSYN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>
              <a:cs typeface="Times New Roman" pitchFamily="18" charset="0"/>
            </a:endParaRPr>
          </a:p>
        </p:txBody>
      </p:sp>
      <p:sp>
        <p:nvSpPr>
          <p:cNvPr id="220189" name="Text Box 29"/>
          <p:cNvSpPr txBox="1">
            <a:spLocks noChangeArrowheads="1"/>
          </p:cNvSpPr>
          <p:nvPr/>
        </p:nvSpPr>
        <p:spPr bwMode="auto">
          <a:xfrm>
            <a:off x="3851275" y="2205038"/>
            <a:ext cx="741363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birds</a:t>
            </a:r>
          </a:p>
        </p:txBody>
      </p:sp>
      <p:sp>
        <p:nvSpPr>
          <p:cNvPr id="220190" name="Text Box 30"/>
          <p:cNvSpPr txBox="1">
            <a:spLocks noChangeArrowheads="1"/>
          </p:cNvSpPr>
          <p:nvPr/>
        </p:nvSpPr>
        <p:spPr bwMode="auto">
          <a:xfrm>
            <a:off x="6588125" y="2205038"/>
            <a:ext cx="1223963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TRUE        </a:t>
            </a:r>
          </a:p>
        </p:txBody>
      </p:sp>
      <p:cxnSp>
        <p:nvCxnSpPr>
          <p:cNvPr id="220191" name="AutoShape 31"/>
          <p:cNvCxnSpPr>
            <a:cxnSpLocks noChangeShapeType="1"/>
            <a:stCxn id="220189" idx="3"/>
            <a:endCxn id="220190" idx="1"/>
          </p:cNvCxnSpPr>
          <p:nvPr/>
        </p:nvCxnSpPr>
        <p:spPr bwMode="auto">
          <a:xfrm flipV="1">
            <a:off x="4618038" y="2416175"/>
            <a:ext cx="1957387" cy="127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0192" name="Text Box 32"/>
          <p:cNvSpPr txBox="1">
            <a:spLocks noChangeArrowheads="1"/>
          </p:cNvSpPr>
          <p:nvPr/>
        </p:nvSpPr>
        <p:spPr bwMode="auto">
          <a:xfrm>
            <a:off x="5148263" y="2276475"/>
            <a:ext cx="436562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fly</a:t>
            </a:r>
          </a:p>
        </p:txBody>
      </p:sp>
      <p:cxnSp>
        <p:nvCxnSpPr>
          <p:cNvPr id="220193" name="AutoShape 33"/>
          <p:cNvCxnSpPr>
            <a:cxnSpLocks noChangeShapeType="1"/>
            <a:stCxn id="220197" idx="0"/>
            <a:endCxn id="220189" idx="2"/>
          </p:cNvCxnSpPr>
          <p:nvPr/>
        </p:nvCxnSpPr>
        <p:spPr bwMode="auto">
          <a:xfrm flipH="1" flipV="1">
            <a:off x="4222750" y="2678113"/>
            <a:ext cx="277813" cy="1230312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0188" name="Text Box 28"/>
          <p:cNvSpPr txBox="1">
            <a:spLocks noChangeArrowheads="1"/>
          </p:cNvSpPr>
          <p:nvPr/>
        </p:nvSpPr>
        <p:spPr bwMode="auto">
          <a:xfrm>
            <a:off x="3995738" y="3068638"/>
            <a:ext cx="1366080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err="1" smtClean="0"/>
              <a:t>subClassOf</a:t>
            </a:r>
            <a:endParaRPr lang="en-US" sz="2000" i="1" dirty="0"/>
          </a:p>
        </p:txBody>
      </p:sp>
      <p:sp>
        <p:nvSpPr>
          <p:cNvPr id="220194" name="Text Box 34"/>
          <p:cNvSpPr txBox="1">
            <a:spLocks noChangeArrowheads="1"/>
          </p:cNvSpPr>
          <p:nvPr/>
        </p:nvSpPr>
        <p:spPr bwMode="auto">
          <a:xfrm>
            <a:off x="1042988" y="2205038"/>
            <a:ext cx="576262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2        </a:t>
            </a:r>
          </a:p>
        </p:txBody>
      </p:sp>
      <p:cxnSp>
        <p:nvCxnSpPr>
          <p:cNvPr id="220195" name="AutoShape 35"/>
          <p:cNvCxnSpPr>
            <a:cxnSpLocks noChangeShapeType="1"/>
            <a:stCxn id="220189" idx="1"/>
            <a:endCxn id="220194" idx="3"/>
          </p:cNvCxnSpPr>
          <p:nvPr/>
        </p:nvCxnSpPr>
        <p:spPr bwMode="auto">
          <a:xfrm flipH="1" flipV="1">
            <a:off x="1631950" y="2416175"/>
            <a:ext cx="2193925" cy="127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0196" name="Text Box 36"/>
          <p:cNvSpPr txBox="1">
            <a:spLocks noChangeArrowheads="1"/>
          </p:cNvSpPr>
          <p:nvPr/>
        </p:nvSpPr>
        <p:spPr bwMode="auto">
          <a:xfrm>
            <a:off x="2124075" y="2205038"/>
            <a:ext cx="1438275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Num-of-legs</a:t>
            </a:r>
          </a:p>
        </p:txBody>
      </p:sp>
      <p:sp>
        <p:nvSpPr>
          <p:cNvPr id="220197" name="Text Box 37"/>
          <p:cNvSpPr txBox="1">
            <a:spLocks noChangeArrowheads="1"/>
          </p:cNvSpPr>
          <p:nvPr/>
        </p:nvSpPr>
        <p:spPr bwMode="auto">
          <a:xfrm>
            <a:off x="3924300" y="3933825"/>
            <a:ext cx="1150938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penguins</a:t>
            </a:r>
          </a:p>
        </p:txBody>
      </p:sp>
      <p:sp>
        <p:nvSpPr>
          <p:cNvPr id="220198" name="Text Box 38"/>
          <p:cNvSpPr txBox="1">
            <a:spLocks noChangeArrowheads="1"/>
          </p:cNvSpPr>
          <p:nvPr/>
        </p:nvSpPr>
        <p:spPr bwMode="auto">
          <a:xfrm>
            <a:off x="1258888" y="3860800"/>
            <a:ext cx="841375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crows</a:t>
            </a:r>
          </a:p>
        </p:txBody>
      </p:sp>
      <p:cxnSp>
        <p:nvCxnSpPr>
          <p:cNvPr id="220199" name="AutoShape 39"/>
          <p:cNvCxnSpPr>
            <a:cxnSpLocks noChangeShapeType="1"/>
            <a:stCxn id="220198" idx="0"/>
            <a:endCxn id="220189" idx="2"/>
          </p:cNvCxnSpPr>
          <p:nvPr/>
        </p:nvCxnSpPr>
        <p:spPr bwMode="auto">
          <a:xfrm flipV="1">
            <a:off x="1679575" y="2678113"/>
            <a:ext cx="2543175" cy="115728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0200" name="Text Box 40"/>
          <p:cNvSpPr txBox="1">
            <a:spLocks noChangeArrowheads="1"/>
          </p:cNvSpPr>
          <p:nvPr/>
        </p:nvSpPr>
        <p:spPr bwMode="auto">
          <a:xfrm>
            <a:off x="2411413" y="3068638"/>
            <a:ext cx="1366080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err="1" smtClean="0"/>
              <a:t>subClassOf</a:t>
            </a:r>
            <a:endParaRPr lang="en-US" sz="2000" i="1" dirty="0"/>
          </a:p>
        </p:txBody>
      </p:sp>
      <p:cxnSp>
        <p:nvCxnSpPr>
          <p:cNvPr id="220204" name="AutoShape 44"/>
          <p:cNvCxnSpPr>
            <a:cxnSpLocks noChangeShapeType="1"/>
            <a:stCxn id="220206" idx="0"/>
            <a:endCxn id="220198" idx="2"/>
          </p:cNvCxnSpPr>
          <p:nvPr/>
        </p:nvCxnSpPr>
        <p:spPr bwMode="auto">
          <a:xfrm flipV="1">
            <a:off x="1547813" y="4333875"/>
            <a:ext cx="131762" cy="1027113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0205" name="Text Box 45"/>
          <p:cNvSpPr txBox="1">
            <a:spLocks noChangeArrowheads="1"/>
          </p:cNvSpPr>
          <p:nvPr/>
        </p:nvSpPr>
        <p:spPr bwMode="auto">
          <a:xfrm>
            <a:off x="1116013" y="4652963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20206" name="Text Box 46"/>
          <p:cNvSpPr txBox="1">
            <a:spLocks noChangeArrowheads="1"/>
          </p:cNvSpPr>
          <p:nvPr/>
        </p:nvSpPr>
        <p:spPr bwMode="auto">
          <a:xfrm>
            <a:off x="827088" y="5373688"/>
            <a:ext cx="14414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crow1        </a:t>
            </a:r>
          </a:p>
        </p:txBody>
      </p:sp>
      <p:sp>
        <p:nvSpPr>
          <p:cNvPr id="220207" name="Text Box 47"/>
          <p:cNvSpPr txBox="1">
            <a:spLocks noChangeArrowheads="1"/>
          </p:cNvSpPr>
          <p:nvPr/>
        </p:nvSpPr>
        <p:spPr bwMode="auto">
          <a:xfrm>
            <a:off x="7091363" y="3933825"/>
            <a:ext cx="1223962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FALSE   </a:t>
            </a:r>
          </a:p>
        </p:txBody>
      </p:sp>
      <p:cxnSp>
        <p:nvCxnSpPr>
          <p:cNvPr id="220208" name="AutoShape 48"/>
          <p:cNvCxnSpPr>
            <a:cxnSpLocks noChangeShapeType="1"/>
            <a:endCxn id="220207" idx="1"/>
          </p:cNvCxnSpPr>
          <p:nvPr/>
        </p:nvCxnSpPr>
        <p:spPr bwMode="auto">
          <a:xfrm flipV="1">
            <a:off x="5121275" y="4144963"/>
            <a:ext cx="1957388" cy="1270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0209" name="Text Box 49"/>
          <p:cNvSpPr txBox="1">
            <a:spLocks noChangeArrowheads="1"/>
          </p:cNvSpPr>
          <p:nvPr/>
        </p:nvSpPr>
        <p:spPr bwMode="auto">
          <a:xfrm>
            <a:off x="5651500" y="4005263"/>
            <a:ext cx="436563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fly</a:t>
            </a:r>
          </a:p>
        </p:txBody>
      </p:sp>
      <p:cxnSp>
        <p:nvCxnSpPr>
          <p:cNvPr id="220210" name="AutoShape 50"/>
          <p:cNvCxnSpPr>
            <a:cxnSpLocks noChangeShapeType="1"/>
            <a:stCxn id="220212" idx="0"/>
            <a:endCxn id="220197" idx="2"/>
          </p:cNvCxnSpPr>
          <p:nvPr/>
        </p:nvCxnSpPr>
        <p:spPr bwMode="auto">
          <a:xfrm flipH="1" flipV="1">
            <a:off x="4500563" y="4406900"/>
            <a:ext cx="71437" cy="1169988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0211" name="Text Box 51"/>
          <p:cNvSpPr txBox="1">
            <a:spLocks noChangeArrowheads="1"/>
          </p:cNvSpPr>
          <p:nvPr/>
        </p:nvSpPr>
        <p:spPr bwMode="auto">
          <a:xfrm>
            <a:off x="4140200" y="4868863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20212" name="Text Box 52"/>
          <p:cNvSpPr txBox="1">
            <a:spLocks noChangeArrowheads="1"/>
          </p:cNvSpPr>
          <p:nvPr/>
        </p:nvSpPr>
        <p:spPr bwMode="auto">
          <a:xfrm>
            <a:off x="3851275" y="5589588"/>
            <a:ext cx="14414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penguin1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88" grpId="0" animBg="1"/>
      <p:bldP spid="220197" grpId="0" animBg="1"/>
      <p:bldP spid="220198" grpId="0" animBg="1"/>
      <p:bldP spid="220200" grpId="0" animBg="1"/>
      <p:bldP spid="220205" grpId="0" animBg="1"/>
      <p:bldP spid="220206" grpId="0" animBg="1"/>
      <p:bldP spid="220207" grpId="0" animBg="1"/>
      <p:bldP spid="220209" grpId="0" animBg="1"/>
      <p:bldP spid="220211" grpId="0" animBg="1"/>
      <p:bldP spid="2202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0">
                <a:solidFill>
                  <a:schemeClr val="tx1"/>
                </a:solidFill>
              </a:rPr>
              <a:t/>
            </a:r>
            <a:br>
              <a:rPr lang="en-US" b="0">
                <a:solidFill>
                  <a:schemeClr val="tx1"/>
                </a:solidFill>
              </a:rPr>
            </a:br>
            <a:r>
              <a:rPr lang="en-US"/>
              <a:t>Representation and Reasoning</a:t>
            </a:r>
            <a:r>
              <a:rPr lang="en-US" sz="3200" b="0">
                <a:solidFill>
                  <a:schemeClr val="tx1"/>
                </a:solidFill>
              </a:rPr>
              <a:t/>
            </a:r>
            <a:br>
              <a:rPr lang="en-US" sz="3200" b="0">
                <a:solidFill>
                  <a:schemeClr val="tx1"/>
                </a:solidFill>
              </a:rPr>
            </a:br>
            <a:endParaRPr lang="en-US" sz="3200" b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2800"/>
              <a:t>To reason about the environment an agent needs to represent it =&gt; </a:t>
            </a:r>
            <a:r>
              <a:rPr lang="en-US" sz="2800" b="1" i="1"/>
              <a:t>knowledge</a:t>
            </a:r>
            <a:r>
              <a:rPr lang="en-US" sz="2800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2800"/>
              <a:t>One of AI  goals: specify techniques to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/>
              <a:t>Acquire and represent knowledge about a domain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/>
              <a:t>Use the knowledge to solve problems in that domain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Inheritance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1524000" y="4706938"/>
            <a:ext cx="6172200" cy="4746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41682" name="Rectangle 18"/>
          <p:cNvSpPr>
            <a:spLocks noChangeArrowheads="1"/>
          </p:cNvSpPr>
          <p:nvPr/>
        </p:nvSpPr>
        <p:spPr bwMode="auto">
          <a:xfrm>
            <a:off x="468313" y="4221163"/>
            <a:ext cx="8280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>
              <a:cs typeface="Times New Roman" pitchFamily="18" charset="0"/>
            </a:endParaRPr>
          </a:p>
        </p:txBody>
      </p:sp>
      <p:sp>
        <p:nvSpPr>
          <p:cNvPr id="241683" name="Rectangle 19"/>
          <p:cNvSpPr>
            <a:spLocks noChangeArrowheads="1"/>
          </p:cNvSpPr>
          <p:nvPr/>
        </p:nvSpPr>
        <p:spPr bwMode="auto">
          <a:xfrm>
            <a:off x="250825" y="981075"/>
            <a:ext cx="8280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</a:pPr>
            <a:endParaRPr lang="en-US" sz="2800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An individual is usually a member of more than one class. For example, the same person may be a mother, a teacher, a football coach,....</a:t>
            </a:r>
            <a:r>
              <a:rPr lang="en-US" dirty="0"/>
              <a:t> 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dirty="0"/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The individual can inherit the properties of all of the classes it is a member of: </a:t>
            </a:r>
            <a:r>
              <a:rPr lang="en-US" sz="2800" b="1" dirty="0"/>
              <a:t>multiple inheritance</a:t>
            </a:r>
            <a:r>
              <a:rPr lang="en-US" b="1" dirty="0"/>
              <a:t>.</a:t>
            </a:r>
            <a:r>
              <a:rPr lang="en-US" dirty="0"/>
              <a:t> </a:t>
            </a:r>
          </a:p>
          <a:p>
            <a:pPr marL="457200" indent="-45720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endParaRPr lang="en-US" dirty="0"/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Sometimes this can generate a problem</a:t>
            </a:r>
            <a:r>
              <a:rPr lang="en-US" dirty="0" smtClean="0"/>
              <a:t> </a:t>
            </a:r>
            <a:r>
              <a:rPr lang="en-US" dirty="0"/>
              <a:t>…. 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Inheritance Problem</a:t>
            </a:r>
          </a:p>
        </p:txBody>
      </p:sp>
      <p:sp>
        <p:nvSpPr>
          <p:cNvPr id="222224" name="Text Box 16"/>
          <p:cNvSpPr txBox="1">
            <a:spLocks noChangeArrowheads="1"/>
          </p:cNvSpPr>
          <p:nvPr/>
        </p:nvSpPr>
        <p:spPr bwMode="auto">
          <a:xfrm>
            <a:off x="5292725" y="1484313"/>
            <a:ext cx="1390650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Republican</a:t>
            </a:r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2627313" y="1484313"/>
            <a:ext cx="982662" cy="447675"/>
          </a:xfrm>
          <a:prstGeom prst="rect">
            <a:avLst/>
          </a:prstGeom>
          <a:solidFill>
            <a:schemeClr val="hlink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Quaker</a:t>
            </a:r>
          </a:p>
        </p:txBody>
      </p:sp>
      <p:cxnSp>
        <p:nvCxnSpPr>
          <p:cNvPr id="222226" name="AutoShape 18"/>
          <p:cNvCxnSpPr>
            <a:cxnSpLocks noChangeShapeType="1"/>
            <a:stCxn id="222225" idx="2"/>
            <a:endCxn id="222228" idx="0"/>
          </p:cNvCxnSpPr>
          <p:nvPr/>
        </p:nvCxnSpPr>
        <p:spPr bwMode="auto">
          <a:xfrm flipH="1">
            <a:off x="1262063" y="1957388"/>
            <a:ext cx="1857375" cy="109855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541338" y="3068638"/>
            <a:ext cx="14414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TRUE     </a:t>
            </a:r>
          </a:p>
        </p:txBody>
      </p:sp>
      <p:cxnSp>
        <p:nvCxnSpPr>
          <p:cNvPr id="222229" name="AutoShape 21"/>
          <p:cNvCxnSpPr>
            <a:cxnSpLocks noChangeShapeType="1"/>
            <a:stCxn id="222231" idx="0"/>
            <a:endCxn id="222225" idx="2"/>
          </p:cNvCxnSpPr>
          <p:nvPr/>
        </p:nvCxnSpPr>
        <p:spPr bwMode="auto">
          <a:xfrm flipH="1" flipV="1">
            <a:off x="3119438" y="1957388"/>
            <a:ext cx="1381125" cy="153035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2230" name="Text Box 22"/>
          <p:cNvSpPr txBox="1">
            <a:spLocks noChangeArrowheads="1"/>
          </p:cNvSpPr>
          <p:nvPr/>
        </p:nvSpPr>
        <p:spPr bwMode="auto">
          <a:xfrm>
            <a:off x="1836738" y="2347913"/>
            <a:ext cx="92868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pacifist</a:t>
            </a:r>
          </a:p>
        </p:txBody>
      </p:sp>
      <p:sp>
        <p:nvSpPr>
          <p:cNvPr id="222231" name="Text Box 23"/>
          <p:cNvSpPr txBox="1">
            <a:spLocks noChangeArrowheads="1"/>
          </p:cNvSpPr>
          <p:nvPr/>
        </p:nvSpPr>
        <p:spPr bwMode="auto">
          <a:xfrm>
            <a:off x="3779838" y="3500438"/>
            <a:ext cx="14414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Nixon      </a:t>
            </a:r>
          </a:p>
        </p:txBody>
      </p:sp>
      <p:cxnSp>
        <p:nvCxnSpPr>
          <p:cNvPr id="222236" name="AutoShape 28"/>
          <p:cNvCxnSpPr>
            <a:cxnSpLocks noChangeShapeType="1"/>
            <a:stCxn id="222224" idx="2"/>
            <a:endCxn id="222238" idx="0"/>
          </p:cNvCxnSpPr>
          <p:nvPr/>
        </p:nvCxnSpPr>
        <p:spPr bwMode="auto">
          <a:xfrm>
            <a:off x="5988050" y="1957388"/>
            <a:ext cx="1538288" cy="1601787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2237" name="Text Box 29"/>
          <p:cNvSpPr txBox="1">
            <a:spLocks noChangeArrowheads="1"/>
          </p:cNvSpPr>
          <p:nvPr/>
        </p:nvSpPr>
        <p:spPr bwMode="auto">
          <a:xfrm>
            <a:off x="3492500" y="2636838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22238" name="Text Box 30"/>
          <p:cNvSpPr txBox="1">
            <a:spLocks noChangeArrowheads="1"/>
          </p:cNvSpPr>
          <p:nvPr/>
        </p:nvSpPr>
        <p:spPr bwMode="auto">
          <a:xfrm>
            <a:off x="6805613" y="3571875"/>
            <a:ext cx="1441450" cy="422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  False   </a:t>
            </a:r>
          </a:p>
        </p:txBody>
      </p:sp>
      <p:sp>
        <p:nvSpPr>
          <p:cNvPr id="222239" name="Text Box 31"/>
          <p:cNvSpPr txBox="1">
            <a:spLocks noChangeArrowheads="1"/>
          </p:cNvSpPr>
          <p:nvPr/>
        </p:nvSpPr>
        <p:spPr bwMode="auto">
          <a:xfrm>
            <a:off x="6227763" y="2420938"/>
            <a:ext cx="928687" cy="3968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pacifist</a:t>
            </a:r>
          </a:p>
        </p:txBody>
      </p:sp>
      <p:cxnSp>
        <p:nvCxnSpPr>
          <p:cNvPr id="222240" name="AutoShape 32"/>
          <p:cNvCxnSpPr>
            <a:cxnSpLocks noChangeShapeType="1"/>
            <a:stCxn id="222231" idx="0"/>
            <a:endCxn id="222224" idx="2"/>
          </p:cNvCxnSpPr>
          <p:nvPr/>
        </p:nvCxnSpPr>
        <p:spPr bwMode="auto">
          <a:xfrm flipV="1">
            <a:off x="4500563" y="1957388"/>
            <a:ext cx="1487487" cy="1530350"/>
          </a:xfrm>
          <a:prstGeom prst="straightConnector1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222241" name="Text Box 33"/>
          <p:cNvSpPr txBox="1">
            <a:spLocks noChangeArrowheads="1"/>
          </p:cNvSpPr>
          <p:nvPr/>
        </p:nvSpPr>
        <p:spPr bwMode="auto">
          <a:xfrm>
            <a:off x="4932363" y="2708275"/>
            <a:ext cx="611065" cy="40011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 smtClean="0"/>
              <a:t>type</a:t>
            </a:r>
            <a:endParaRPr lang="en-US" sz="2000" i="1" dirty="0"/>
          </a:p>
        </p:txBody>
      </p:sp>
      <p:sp>
        <p:nvSpPr>
          <p:cNvPr id="222242" name="Rectangle 34"/>
          <p:cNvSpPr>
            <a:spLocks noChangeArrowheads="1"/>
          </p:cNvSpPr>
          <p:nvPr/>
        </p:nvSpPr>
        <p:spPr bwMode="auto">
          <a:xfrm>
            <a:off x="395288" y="4365625"/>
            <a:ext cx="8280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cs typeface="Times New Roman" pitchFamily="18" charset="0"/>
              </a:rPr>
              <a:t>Is Nixon a pacifist or not?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The conflict can be resolved only if additional information stating a preference </a:t>
            </a:r>
            <a:r>
              <a:rPr lang="en-US" dirty="0" smtClean="0"/>
              <a:t>for  </a:t>
            </a:r>
            <a:r>
              <a:rPr lang="en-US" dirty="0"/>
              <a:t>one of the conflicting inferences is provided.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b="1" dirty="0"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  <a:cs typeface="Times New Roman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8" grpId="0" animBg="1"/>
      <p:bldP spid="222230" grpId="0" animBg="1"/>
      <p:bldP spid="222231" grpId="0" animBg="1"/>
      <p:bldP spid="222237" grpId="0" animBg="1"/>
      <p:bldP spid="222238" grpId="0" animBg="1"/>
      <p:bldP spid="222239" grpId="0" animBg="1"/>
      <p:bldP spid="2222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Representation and Reasoning System</a:t>
            </a:r>
          </a:p>
        </p:txBody>
      </p:sp>
      <p:sp>
        <p:nvSpPr>
          <p:cNvPr id="316419" name="Rectangle 3"/>
          <p:cNvSpPr>
            <a:spLocks noChangeArrowheads="1"/>
          </p:cNvSpPr>
          <p:nvPr/>
        </p:nvSpPr>
        <p:spPr bwMode="auto">
          <a:xfrm>
            <a:off x="179388" y="981075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 i="1" dirty="0"/>
              <a:t>Problem</a:t>
            </a:r>
            <a:r>
              <a:rPr lang="en-US" sz="2800" dirty="0"/>
              <a:t> =&gt; </a:t>
            </a:r>
            <a:r>
              <a:rPr lang="en-US" sz="2800" b="1" i="1" dirty="0"/>
              <a:t>representation</a:t>
            </a:r>
            <a:r>
              <a:rPr lang="en-US" sz="2800" dirty="0"/>
              <a:t>=&gt; </a:t>
            </a:r>
            <a:r>
              <a:rPr lang="en-US" sz="2800" b="1" i="1" dirty="0"/>
              <a:t>computation</a:t>
            </a:r>
            <a:r>
              <a:rPr lang="en-US" sz="2800" dirty="0"/>
              <a:t> =&gt; </a:t>
            </a:r>
            <a:r>
              <a:rPr lang="en-US" sz="2800" b="1" i="1" dirty="0"/>
              <a:t>solution</a:t>
            </a:r>
          </a:p>
          <a:p>
            <a:pPr marL="342900" indent="-342900" algn="ctr">
              <a:spcBef>
                <a:spcPct val="20000"/>
              </a:spcBef>
            </a:pPr>
            <a:endParaRPr lang="en-US" sz="2800" dirty="0"/>
          </a:p>
          <a:p>
            <a:pPr marL="342900" indent="-342900">
              <a:spcBef>
                <a:spcPct val="20000"/>
              </a:spcBef>
            </a:pPr>
            <a:r>
              <a:rPr lang="en-US" sz="2800" dirty="0"/>
              <a:t>A representation and reasoning system (RRS) consists of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dirty="0"/>
              <a:t>Language to communicate with the </a:t>
            </a:r>
            <a:r>
              <a:rPr lang="en-US" dirty="0" smtClean="0"/>
              <a:t>computer (syntax)</a:t>
            </a:r>
            <a:endParaRPr lang="en-US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/>
              <a:t> A way to assign meaning to the language </a:t>
            </a:r>
            <a:r>
              <a:rPr lang="en-US" dirty="0" smtClean="0"/>
              <a:t>sentences (semantics). </a:t>
            </a:r>
            <a:endParaRPr lang="en-US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A way to </a:t>
            </a:r>
            <a:r>
              <a:rPr lang="en-US" dirty="0"/>
              <a:t>compute answers or solve </a:t>
            </a:r>
            <a:r>
              <a:rPr lang="en-US" dirty="0" smtClean="0"/>
              <a:t>problems (</a:t>
            </a:r>
            <a:r>
              <a:rPr lang="en-US" b="1" i="1" dirty="0" smtClean="0">
                <a:cs typeface="Times New Roman" pitchFamily="18" charset="0"/>
              </a:rPr>
              <a:t>Reasoning theory</a:t>
            </a:r>
            <a:r>
              <a:rPr lang="en-US" dirty="0" smtClean="0">
                <a:cs typeface="Times New Roman" pitchFamily="18" charset="0"/>
              </a:rPr>
              <a:t> or </a:t>
            </a:r>
            <a:r>
              <a:rPr lang="en-US" b="1" i="1" dirty="0" smtClean="0">
                <a:cs typeface="Times New Roman" pitchFamily="18" charset="0"/>
              </a:rPr>
              <a:t>proof procedure)</a:t>
            </a:r>
            <a:r>
              <a:rPr lang="en-US" dirty="0" smtClean="0"/>
              <a:t>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42900" indent="-342900">
              <a:spcBef>
                <a:spcPct val="20000"/>
              </a:spcBef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and Reasoning</a:t>
            </a:r>
            <a:endParaRPr lang="en-US" dirty="0"/>
          </a:p>
        </p:txBody>
      </p:sp>
      <p:sp>
        <p:nvSpPr>
          <p:cNvPr id="320515" name="Line 3"/>
          <p:cNvSpPr>
            <a:spLocks noChangeShapeType="1"/>
          </p:cNvSpPr>
          <p:nvPr/>
        </p:nvSpPr>
        <p:spPr bwMode="auto">
          <a:xfrm>
            <a:off x="762000" y="3352800"/>
            <a:ext cx="7086600" cy="0"/>
          </a:xfrm>
          <a:prstGeom prst="line">
            <a:avLst/>
          </a:prstGeom>
          <a:noFill/>
          <a:ln w="4127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20516" name="Text Box 4"/>
          <p:cNvSpPr txBox="1">
            <a:spLocks noChangeArrowheads="1"/>
          </p:cNvSpPr>
          <p:nvPr/>
        </p:nvSpPr>
        <p:spPr bwMode="auto">
          <a:xfrm>
            <a:off x="2438400" y="1447800"/>
            <a:ext cx="1428750" cy="579438"/>
          </a:xfrm>
          <a:prstGeom prst="rect">
            <a:avLst/>
          </a:prstGeom>
          <a:noFill/>
          <a:ln w="603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problem</a:t>
            </a:r>
          </a:p>
        </p:txBody>
      </p:sp>
      <p:sp>
        <p:nvSpPr>
          <p:cNvPr id="320517" name="Text Box 5"/>
          <p:cNvSpPr txBox="1">
            <a:spLocks noChangeArrowheads="1"/>
          </p:cNvSpPr>
          <p:nvPr/>
        </p:nvSpPr>
        <p:spPr bwMode="auto">
          <a:xfrm>
            <a:off x="6096000" y="1447800"/>
            <a:ext cx="1389063" cy="579438"/>
          </a:xfrm>
          <a:prstGeom prst="rect">
            <a:avLst/>
          </a:prstGeom>
          <a:noFill/>
          <a:ln w="603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solution</a:t>
            </a:r>
          </a:p>
        </p:txBody>
      </p:sp>
      <p:sp>
        <p:nvSpPr>
          <p:cNvPr id="320518" name="Text Box 6"/>
          <p:cNvSpPr txBox="1">
            <a:spLocks noChangeArrowheads="1"/>
          </p:cNvSpPr>
          <p:nvPr/>
        </p:nvSpPr>
        <p:spPr bwMode="auto">
          <a:xfrm>
            <a:off x="1981200" y="4648200"/>
            <a:ext cx="2373313" cy="579438"/>
          </a:xfrm>
          <a:prstGeom prst="rect">
            <a:avLst/>
          </a:prstGeom>
          <a:noFill/>
          <a:ln w="603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Representation</a:t>
            </a:r>
          </a:p>
        </p:txBody>
      </p:sp>
      <p:sp>
        <p:nvSpPr>
          <p:cNvPr id="320519" name="Text Box 7"/>
          <p:cNvSpPr txBox="1">
            <a:spLocks noChangeArrowheads="1"/>
          </p:cNvSpPr>
          <p:nvPr/>
        </p:nvSpPr>
        <p:spPr bwMode="auto">
          <a:xfrm>
            <a:off x="6170613" y="4665663"/>
            <a:ext cx="1231900" cy="579437"/>
          </a:xfrm>
          <a:prstGeom prst="rect">
            <a:avLst/>
          </a:prstGeom>
          <a:noFill/>
          <a:ln w="603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Output</a:t>
            </a:r>
          </a:p>
        </p:txBody>
      </p:sp>
      <p:cxnSp>
        <p:nvCxnSpPr>
          <p:cNvPr id="320520" name="AutoShape 8"/>
          <p:cNvCxnSpPr>
            <a:cxnSpLocks noChangeShapeType="1"/>
            <a:stCxn id="320516" idx="3"/>
            <a:endCxn id="320517" idx="1"/>
          </p:cNvCxnSpPr>
          <p:nvPr/>
        </p:nvCxnSpPr>
        <p:spPr bwMode="auto">
          <a:xfrm>
            <a:off x="3897313" y="1738313"/>
            <a:ext cx="2168525" cy="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cxnSp>
        <p:nvCxnSpPr>
          <p:cNvPr id="320521" name="AutoShape 9"/>
          <p:cNvCxnSpPr>
            <a:cxnSpLocks noChangeShapeType="1"/>
            <a:stCxn id="320518" idx="3"/>
            <a:endCxn id="320519" idx="1"/>
          </p:cNvCxnSpPr>
          <p:nvPr/>
        </p:nvCxnSpPr>
        <p:spPr bwMode="auto">
          <a:xfrm>
            <a:off x="4384675" y="4938713"/>
            <a:ext cx="1755775" cy="17462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320522" name="Text Box 10"/>
          <p:cNvSpPr txBox="1">
            <a:spLocks noChangeArrowheads="1"/>
          </p:cNvSpPr>
          <p:nvPr/>
        </p:nvSpPr>
        <p:spPr bwMode="auto">
          <a:xfrm>
            <a:off x="4419600" y="1676400"/>
            <a:ext cx="93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solve</a:t>
            </a:r>
          </a:p>
        </p:txBody>
      </p:sp>
      <p:sp>
        <p:nvSpPr>
          <p:cNvPr id="320523" name="Text Box 11"/>
          <p:cNvSpPr txBox="1">
            <a:spLocks noChangeArrowheads="1"/>
          </p:cNvSpPr>
          <p:nvPr/>
        </p:nvSpPr>
        <p:spPr bwMode="auto">
          <a:xfrm>
            <a:off x="4572000" y="4826000"/>
            <a:ext cx="1406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compute</a:t>
            </a:r>
          </a:p>
        </p:txBody>
      </p:sp>
      <p:cxnSp>
        <p:nvCxnSpPr>
          <p:cNvPr id="320524" name="AutoShape 12"/>
          <p:cNvCxnSpPr>
            <a:cxnSpLocks noChangeShapeType="1"/>
            <a:stCxn id="320519" idx="0"/>
            <a:endCxn id="320517" idx="2"/>
          </p:cNvCxnSpPr>
          <p:nvPr/>
        </p:nvCxnSpPr>
        <p:spPr bwMode="auto">
          <a:xfrm flipV="1">
            <a:off x="6786563" y="2057400"/>
            <a:ext cx="4762" cy="25781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  <p:sp>
        <p:nvSpPr>
          <p:cNvPr id="320525" name="Text Box 13"/>
          <p:cNvSpPr txBox="1">
            <a:spLocks noChangeArrowheads="1"/>
          </p:cNvSpPr>
          <p:nvPr/>
        </p:nvSpPr>
        <p:spPr bwMode="auto">
          <a:xfrm>
            <a:off x="381000" y="26670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informal</a:t>
            </a:r>
          </a:p>
        </p:txBody>
      </p:sp>
      <p:sp>
        <p:nvSpPr>
          <p:cNvPr id="320526" name="Text Box 14"/>
          <p:cNvSpPr txBox="1">
            <a:spLocks noChangeArrowheads="1"/>
          </p:cNvSpPr>
          <p:nvPr/>
        </p:nvSpPr>
        <p:spPr bwMode="auto">
          <a:xfrm>
            <a:off x="323850" y="342900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/>
              <a:t>formal</a:t>
            </a:r>
          </a:p>
        </p:txBody>
      </p:sp>
      <p:sp>
        <p:nvSpPr>
          <p:cNvPr id="320527" name="Text Box 15"/>
          <p:cNvSpPr txBox="1">
            <a:spLocks noChangeArrowheads="1"/>
          </p:cNvSpPr>
          <p:nvPr/>
        </p:nvSpPr>
        <p:spPr bwMode="auto">
          <a:xfrm>
            <a:off x="2452688" y="2514600"/>
            <a:ext cx="611187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en-US" sz="2800" dirty="0"/>
              <a:t>represent</a:t>
            </a:r>
          </a:p>
        </p:txBody>
      </p:sp>
      <p:sp>
        <p:nvSpPr>
          <p:cNvPr id="320528" name="Text Box 16"/>
          <p:cNvSpPr txBox="1">
            <a:spLocks noChangeArrowheads="1"/>
          </p:cNvSpPr>
          <p:nvPr/>
        </p:nvSpPr>
        <p:spPr bwMode="auto">
          <a:xfrm>
            <a:off x="6872288" y="2514600"/>
            <a:ext cx="611187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en-US" sz="2800"/>
              <a:t>interpret</a:t>
            </a:r>
          </a:p>
        </p:txBody>
      </p:sp>
      <p:cxnSp>
        <p:nvCxnSpPr>
          <p:cNvPr id="320529" name="AutoShape 17"/>
          <p:cNvCxnSpPr>
            <a:cxnSpLocks noChangeShapeType="1"/>
            <a:stCxn id="320518" idx="0"/>
            <a:endCxn id="320516" idx="2"/>
          </p:cNvCxnSpPr>
          <p:nvPr/>
        </p:nvCxnSpPr>
        <p:spPr bwMode="auto">
          <a:xfrm flipH="1" flipV="1">
            <a:off x="3152775" y="2057400"/>
            <a:ext cx="15875" cy="2560638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22" grpId="0"/>
      <p:bldP spid="320523" grpId="0"/>
      <p:bldP spid="320527" grpId="0" animBg="1"/>
      <p:bldP spid="3205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 smtClean="0"/>
              <a:t>Example RRSs</a:t>
            </a:r>
            <a:endParaRPr lang="en-US" dirty="0"/>
          </a:p>
        </p:txBody>
      </p:sp>
      <p:sp>
        <p:nvSpPr>
          <p:cNvPr id="316419" name="Rectangle 3"/>
          <p:cNvSpPr>
            <a:spLocks noChangeArrowheads="1"/>
          </p:cNvSpPr>
          <p:nvPr/>
        </p:nvSpPr>
        <p:spPr bwMode="auto">
          <a:xfrm>
            <a:off x="179388" y="981075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/>
              <a:t>Programming </a:t>
            </a:r>
            <a:r>
              <a:rPr lang="en-US" dirty="0"/>
              <a:t>languages: Fortran, C++,...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/>
              <a:t>Natural Language</a:t>
            </a:r>
            <a:r>
              <a:rPr lang="en-US" sz="2800" dirty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/>
              <a:t>We want something between these extremes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Logic in AI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142844" y="928670"/>
            <a:ext cx="8786874" cy="69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8288" indent="-268288">
              <a:spcBef>
                <a:spcPts val="1200"/>
              </a:spcBef>
              <a:buFont typeface="Wingdings" pitchFamily="2" charset="2"/>
              <a:buChar char="Ø"/>
            </a:pPr>
            <a:r>
              <a:rPr lang="en-US" b="1" dirty="0" smtClean="0">
                <a:latin typeface="+mj-lt"/>
              </a:rPr>
              <a:t>Logic </a:t>
            </a:r>
            <a:r>
              <a:rPr lang="en-US" dirty="0" smtClean="0">
                <a:latin typeface="+mj-lt"/>
              </a:rPr>
              <a:t>is the language of Mathematics. </a:t>
            </a:r>
          </a:p>
          <a:p>
            <a:pPr marL="725488" lvl="1" indent="-268288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+mj-lt"/>
              </a:rPr>
              <a:t>To define formal structures (e.g., sets, graphs) and to prove statements about those </a:t>
            </a:r>
          </a:p>
          <a:p>
            <a:pPr marL="268288" indent="-268288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400" dirty="0" smtClean="0">
                <a:latin typeface="+mj-lt"/>
              </a:rPr>
              <a:t>AI looks at Logic </a:t>
            </a:r>
            <a:r>
              <a:rPr lang="en-US" sz="2400" dirty="0">
                <a:latin typeface="+mj-lt"/>
              </a:rPr>
              <a:t>as a</a:t>
            </a:r>
            <a:r>
              <a:rPr lang="en-US" sz="2400" b="1" dirty="0">
                <a:latin typeface="+mj-lt"/>
              </a:rPr>
              <a:t> Representation and Reasoning System </a:t>
            </a:r>
            <a:r>
              <a:rPr lang="en-US" sz="2400" dirty="0">
                <a:latin typeface="+mj-lt"/>
              </a:rPr>
              <a:t>that can be used to</a:t>
            </a:r>
            <a:r>
              <a:rPr lang="en-US" sz="2400" b="1" dirty="0">
                <a:latin typeface="+mj-lt"/>
              </a:rPr>
              <a:t> </a:t>
            </a:r>
            <a:endParaRPr lang="en-US" sz="2400" b="1" dirty="0" smtClean="0">
              <a:latin typeface="+mj-lt"/>
            </a:endParaRPr>
          </a:p>
          <a:p>
            <a:pPr marL="725488" lvl="1" indent="-268288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+mj-lt"/>
              </a:rPr>
              <a:t>formalize </a:t>
            </a:r>
            <a:r>
              <a:rPr lang="en-US" sz="2000" dirty="0">
                <a:latin typeface="+mj-lt"/>
              </a:rPr>
              <a:t>a domain (e.g., an electrical system, </a:t>
            </a:r>
            <a:r>
              <a:rPr lang="en-US" sz="2000" dirty="0" smtClean="0">
                <a:latin typeface="+mj-lt"/>
              </a:rPr>
              <a:t>an </a:t>
            </a:r>
            <a:r>
              <a:rPr lang="en-US" sz="2000" dirty="0">
                <a:latin typeface="+mj-lt"/>
              </a:rPr>
              <a:t>organization) and </a:t>
            </a:r>
            <a:endParaRPr lang="en-US" sz="2000" dirty="0" smtClean="0">
              <a:latin typeface="+mj-lt"/>
            </a:endParaRPr>
          </a:p>
          <a:p>
            <a:pPr marL="725488" lvl="1" indent="-268288"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000" dirty="0" smtClean="0">
                <a:latin typeface="+mj-lt"/>
              </a:rPr>
              <a:t>reason </a:t>
            </a:r>
            <a:r>
              <a:rPr lang="en-US" sz="2000" dirty="0">
                <a:latin typeface="+mj-lt"/>
              </a:rPr>
              <a:t>about it </a:t>
            </a:r>
          </a:p>
          <a:p>
            <a:pPr marL="268288" indent="-268288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 smtClean="0">
                <a:latin typeface="+mj-lt"/>
                <a:cs typeface="Times New Roman" pitchFamily="18" charset="0"/>
              </a:rPr>
              <a:t> Allows representing the world intuitively as </a:t>
            </a:r>
            <a:r>
              <a:rPr lang="en-US" i="1" dirty="0" smtClean="0">
                <a:latin typeface="+mj-lt"/>
                <a:cs typeface="Times New Roman" pitchFamily="18" charset="0"/>
              </a:rPr>
              <a:t>propositions</a:t>
            </a:r>
            <a:r>
              <a:rPr lang="en-US" dirty="0" smtClean="0">
                <a:latin typeface="+mj-lt"/>
                <a:cs typeface="Times New Roman" pitchFamily="18" charset="0"/>
              </a:rPr>
              <a:t>  that describe relations between individuals in the world. </a:t>
            </a:r>
            <a:endParaRPr lang="en-US" dirty="0">
              <a:latin typeface="+mj-lt"/>
              <a:cs typeface="Times New Roman" pitchFamily="18" charset="0"/>
            </a:endParaRPr>
          </a:p>
          <a:p>
            <a:pPr marL="268288" indent="-268288">
              <a:spcBef>
                <a:spcPts val="1200"/>
              </a:spcBef>
              <a:buFont typeface="Wingdings" pitchFamily="2" charset="2"/>
              <a:buChar char="Ø"/>
            </a:pPr>
            <a:r>
              <a:rPr lang="en-CA" dirty="0" smtClean="0">
                <a:latin typeface="+mj-lt"/>
              </a:rPr>
              <a:t>An </a:t>
            </a:r>
            <a:r>
              <a:rPr lang="en-CA" dirty="0">
                <a:latin typeface="+mj-lt"/>
              </a:rPr>
              <a:t>agent can use </a:t>
            </a:r>
            <a:r>
              <a:rPr lang="en-CA" dirty="0" smtClean="0">
                <a:latin typeface="+mj-lt"/>
              </a:rPr>
              <a:t>the set of propositions (</a:t>
            </a:r>
            <a:r>
              <a:rPr lang="en-CA" b="1" dirty="0" smtClean="0">
                <a:solidFill>
                  <a:schemeClr val="accent2"/>
                </a:solidFill>
                <a:latin typeface="+mj-lt"/>
              </a:rPr>
              <a:t>knowledge base</a:t>
            </a:r>
            <a:r>
              <a:rPr lang="en-CA" dirty="0" smtClean="0">
                <a:latin typeface="+mj-lt"/>
              </a:rPr>
              <a:t>), together with </a:t>
            </a:r>
            <a:r>
              <a:rPr lang="en-CA" dirty="0">
                <a:latin typeface="+mj-lt"/>
              </a:rPr>
              <a:t>its observations, to determine what else must be true in the world</a:t>
            </a:r>
            <a:r>
              <a:rPr lang="en-CA" dirty="0" smtClean="0">
                <a:latin typeface="+mj-lt"/>
              </a:rPr>
              <a:t>.</a:t>
            </a:r>
            <a:endParaRPr lang="en-CA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Logics in AI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solidFill>
            <a:srgbClr val="CCCCFF">
              <a:alpha val="19000"/>
            </a:srgbClr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4612" y="4786322"/>
            <a:ext cx="2857500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488" y="5500702"/>
            <a:ext cx="2000264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472" y="5214950"/>
            <a:ext cx="1857375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00298" y="6286520"/>
            <a:ext cx="2071687" cy="400050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43174" y="3643314"/>
            <a:ext cx="1571636" cy="707886"/>
          </a:xfrm>
          <a:prstGeom prst="rect">
            <a:avLst/>
          </a:prstGeom>
          <a:solidFill>
            <a:schemeClr val="bg1">
              <a:alpha val="19000"/>
            </a:schemeClr>
          </a:solidFill>
          <a:ln w="222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</a:t>
            </a:r>
            <a:endParaRPr lang="en-US" sz="2000" dirty="0" smtClean="0">
              <a:latin typeface="+mj-lt"/>
            </a:endParaRPr>
          </a:p>
          <a:p>
            <a:pPr algn="ctr">
              <a:defRPr/>
            </a:pPr>
            <a:r>
              <a:rPr lang="en-US" sz="2000" dirty="0" smtClean="0">
                <a:latin typeface="+mj-lt"/>
              </a:rPr>
              <a:t>Systems</a:t>
            </a:r>
            <a:endParaRPr lang="en-US" sz="2000" dirty="0">
              <a:latin typeface="+mj-lt"/>
            </a:endParaRPr>
          </a:p>
        </p:txBody>
      </p:sp>
      <p:cxnSp>
        <p:nvCxnSpPr>
          <p:cNvPr id="144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6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427" name="Straight Arrow Connector 30"/>
          <p:cNvCxnSpPr>
            <a:cxnSpLocks noChangeShapeType="1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8" name="Straight Arrow Connector 32"/>
          <p:cNvCxnSpPr>
            <a:cxnSpLocks noChangeShapeType="1"/>
            <a:stCxn id="8" idx="3"/>
          </p:cNvCxnSpPr>
          <p:nvPr/>
        </p:nvCxnSpPr>
        <p:spPr bwMode="auto">
          <a:xfrm>
            <a:off x="2286000" y="2425701"/>
            <a:ext cx="42862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29" name="Straight Arrow Connector 36"/>
          <p:cNvCxnSpPr>
            <a:cxnSpLocks noChangeShapeType="1"/>
            <a:endCxn id="23" idx="0"/>
          </p:cNvCxnSpPr>
          <p:nvPr/>
        </p:nvCxnSpPr>
        <p:spPr bwMode="auto">
          <a:xfrm rot="5400000">
            <a:off x="2997196" y="3211510"/>
            <a:ext cx="863601" cy="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0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1" name="Straight Arrow Connector 41"/>
          <p:cNvCxnSpPr>
            <a:cxnSpLocks noChangeShapeType="1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2" name="Straight Arrow Connector 43"/>
          <p:cNvCxnSpPr>
            <a:cxnSpLocks noChangeShapeType="1"/>
          </p:cNvCxnSpPr>
          <p:nvPr/>
        </p:nvCxnSpPr>
        <p:spPr bwMode="auto">
          <a:xfrm rot="5400000">
            <a:off x="1107263" y="4822027"/>
            <a:ext cx="571514" cy="21433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3" name="Straight Arrow Connector 44"/>
          <p:cNvCxnSpPr>
            <a:cxnSpLocks noChangeShapeType="1"/>
            <a:stCxn id="20" idx="2"/>
            <a:endCxn id="21" idx="0"/>
          </p:cNvCxnSpPr>
          <p:nvPr/>
        </p:nvCxnSpPr>
        <p:spPr bwMode="auto">
          <a:xfrm rot="5400000">
            <a:off x="1271581" y="5772171"/>
            <a:ext cx="385750" cy="7140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4" name="Straight Arrow Connector 45"/>
          <p:cNvCxnSpPr>
            <a:cxnSpLocks noChangeShapeType="1"/>
            <a:endCxn id="22" idx="0"/>
          </p:cNvCxnSpPr>
          <p:nvPr/>
        </p:nvCxnSpPr>
        <p:spPr bwMode="auto">
          <a:xfrm>
            <a:off x="1714480" y="5643578"/>
            <a:ext cx="1821662" cy="6429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5" name="Straight Arrow Connector 47"/>
          <p:cNvCxnSpPr>
            <a:cxnSpLocks noChangeShapeType="1"/>
            <a:stCxn id="23" idx="2"/>
            <a:endCxn id="15" idx="0"/>
          </p:cNvCxnSpPr>
          <p:nvPr/>
        </p:nvCxnSpPr>
        <p:spPr bwMode="auto">
          <a:xfrm rot="16200000" flipH="1">
            <a:off x="3568616" y="4211576"/>
            <a:ext cx="435122" cy="71437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36" name="Straight Arrow Connector 49"/>
          <p:cNvCxnSpPr>
            <a:cxnSpLocks noChangeShapeType="1"/>
            <a:stCxn id="15" idx="2"/>
            <a:endCxn id="16" idx="0"/>
          </p:cNvCxnSpPr>
          <p:nvPr/>
        </p:nvCxnSpPr>
        <p:spPr bwMode="auto">
          <a:xfrm rot="5400000">
            <a:off x="3843326" y="5200666"/>
            <a:ext cx="314330" cy="2857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5143504" y="5500702"/>
            <a:ext cx="1214446" cy="707886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14438" name="Straight Arrow Connector 53"/>
          <p:cNvCxnSpPr>
            <a:cxnSpLocks noChangeShapeType="1"/>
            <a:stCxn id="15" idx="2"/>
            <a:endCxn id="52" idx="0"/>
          </p:cNvCxnSpPr>
          <p:nvPr/>
        </p:nvCxnSpPr>
        <p:spPr bwMode="auto">
          <a:xfrm rot="16200000" flipH="1">
            <a:off x="4789879" y="4539854"/>
            <a:ext cx="314330" cy="160736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443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14444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sp>
        <p:nvSpPr>
          <p:cNvPr id="39" name="TextBox 38"/>
          <p:cNvSpPr txBox="1"/>
          <p:nvPr/>
        </p:nvSpPr>
        <p:spPr>
          <a:xfrm>
            <a:off x="7215174" y="4429132"/>
            <a:ext cx="1785982" cy="338554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Introduced in 322</a:t>
            </a:r>
            <a:endParaRPr lang="en-US" sz="1600" dirty="0">
              <a:latin typeface="+mj-lt"/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4429124" y="714356"/>
            <a:ext cx="4357718" cy="3571900"/>
          </a:xfrm>
          <a:prstGeom prst="wedgeRectCallout">
            <a:avLst>
              <a:gd name="adj1" fmla="val -81252"/>
              <a:gd name="adj2" fmla="val -35335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177800" indent="-177800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primitive elements are </a:t>
            </a:r>
            <a:r>
              <a:rPr lang="en-US" sz="2000" b="1" dirty="0" smtClean="0">
                <a:solidFill>
                  <a:schemeClr val="tx1"/>
                </a:solidFill>
              </a:rPr>
              <a:t>propositions</a:t>
            </a:r>
            <a:r>
              <a:rPr lang="en-US" sz="2000" dirty="0" smtClean="0">
                <a:solidFill>
                  <a:schemeClr val="tx1"/>
                </a:solidFill>
              </a:rPr>
              <a:t>:  Boolean variables that can be {</a:t>
            </a:r>
            <a:r>
              <a:rPr lang="en-US" sz="2000" i="1" dirty="0" smtClean="0">
                <a:solidFill>
                  <a:schemeClr val="tx1"/>
                </a:solidFill>
              </a:rPr>
              <a:t>true, false</a:t>
            </a:r>
            <a:r>
              <a:rPr lang="en-US" sz="2000" dirty="0" smtClean="0">
                <a:solidFill>
                  <a:schemeClr val="tx1"/>
                </a:solidFill>
              </a:rPr>
              <a:t>}</a:t>
            </a:r>
            <a:r>
              <a:rPr lang="en-US" sz="2000" dirty="0" smtClean="0"/>
              <a:t> </a:t>
            </a:r>
          </a:p>
          <a:p>
            <a:pPr marL="177800" indent="-177800" algn="just" eaLnBrk="1" hangingPunct="1">
              <a:lnSpc>
                <a:spcPct val="80000"/>
              </a:lnSpc>
            </a:pPr>
            <a:endParaRPr lang="en-US" sz="2000" dirty="0" smtClean="0"/>
          </a:p>
          <a:p>
            <a:pPr marL="177800" indent="-177800" algn="just" eaLnBrk="1" hangingPunct="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Only two kinds of statements (definite clauses)</a:t>
            </a:r>
          </a:p>
          <a:p>
            <a:pPr marL="446088" lvl="2" indent="-177800" algn="just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that a proposition is true, e.g.</a:t>
            </a:r>
          </a:p>
          <a:p>
            <a:pPr marL="446088" lvl="1" indent="-177800"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     </a:t>
            </a:r>
            <a:r>
              <a:rPr lang="en-US" sz="2000" i="1" dirty="0" smtClean="0">
                <a:solidFill>
                  <a:schemeClr val="tx1"/>
                </a:solidFill>
              </a:rPr>
              <a:t>sunny,  rainy, </a:t>
            </a:r>
            <a:r>
              <a:rPr lang="en-US" sz="2000" i="1" dirty="0" err="1" smtClean="0">
                <a:solidFill>
                  <a:schemeClr val="tx1"/>
                </a:solidFill>
              </a:rPr>
              <a:t>july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marL="446088" lvl="2" indent="-177800" algn="just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that a proposition is true if one or more other propositions are true, e.g.</a:t>
            </a:r>
          </a:p>
          <a:p>
            <a:pPr marL="177800" lvl="1" indent="-177800" algn="just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                </a:t>
            </a:r>
            <a:r>
              <a:rPr lang="en-US" sz="2000" i="1" dirty="0" smtClean="0">
                <a:solidFill>
                  <a:schemeClr val="tx1"/>
                </a:solidFill>
              </a:rPr>
              <a:t>hot &lt;- sunny  &amp; </a:t>
            </a:r>
            <a:r>
              <a:rPr lang="en-US" sz="2000" i="1" dirty="0" err="1" smtClean="0">
                <a:solidFill>
                  <a:schemeClr val="tx1"/>
                </a:solidFill>
              </a:rPr>
              <a:t>july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solidFill>
            <a:srgbClr val="CCCCFF"/>
          </a:solidFill>
          <a:ln w="2222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14625" y="2071688"/>
            <a:ext cx="1428747" cy="708025"/>
          </a:xfrm>
          <a:prstGeom prst="rect">
            <a:avLst/>
          </a:prstGeom>
          <a:solidFill>
            <a:srgbClr val="CCCCFF">
              <a:alpha val="19000"/>
            </a:srgbClr>
          </a:solidFill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15206" y="5357826"/>
            <a:ext cx="1785950" cy="338554"/>
          </a:xfrm>
          <a:prstGeom prst="rect">
            <a:avLst/>
          </a:prstGeom>
          <a:solidFill>
            <a:schemeClr val="accent5">
              <a:lumMod val="60000"/>
              <a:lumOff val="40000"/>
              <a:alpha val="25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Applications</a:t>
            </a:r>
            <a:endParaRPr lang="en-US" sz="16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Ontologies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215206" y="4786322"/>
            <a:ext cx="1785950" cy="584775"/>
          </a:xfrm>
          <a:prstGeom prst="rect">
            <a:avLst/>
          </a:prstGeom>
          <a:solidFill>
            <a:srgbClr val="FFC000">
              <a:alpha val="19000"/>
            </a:srgbClr>
          </a:solidFill>
          <a:ln w="2222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</a:rPr>
              <a:t>We’ll look at them here</a:t>
            </a:r>
            <a:endParaRPr lang="en-US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1969</Words>
  <Application>Microsoft Office PowerPoint</Application>
  <PresentationFormat>On-screen Show (4:3)</PresentationFormat>
  <Paragraphs>583</Paragraphs>
  <Slides>41</Slides>
  <Notes>41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Default Design</vt:lpstr>
      <vt:lpstr>Photo Editor Photo</vt:lpstr>
      <vt:lpstr>Slide 1</vt:lpstr>
      <vt:lpstr>Slide 2</vt:lpstr>
      <vt:lpstr>Agents in the World</vt:lpstr>
      <vt:lpstr> Representation and Reasoning </vt:lpstr>
      <vt:lpstr>Representation and Reasoning System</vt:lpstr>
      <vt:lpstr>Representation and Reasoning</vt:lpstr>
      <vt:lpstr>Example RRSs</vt:lpstr>
      <vt:lpstr>Logic in AI</vt:lpstr>
      <vt:lpstr>Logics in AI</vt:lpstr>
      <vt:lpstr>Logics in AI</vt:lpstr>
      <vt:lpstr>Example</vt:lpstr>
      <vt:lpstr>Using an RRS</vt:lpstr>
      <vt:lpstr>Example</vt:lpstr>
      <vt:lpstr>Logics in AI</vt:lpstr>
      <vt:lpstr>Electrical Environment</vt:lpstr>
      <vt:lpstr>Slide 16</vt:lpstr>
      <vt:lpstr>Slide 17</vt:lpstr>
      <vt:lpstr>Logics in AI</vt:lpstr>
      <vt:lpstr>Choosing Objects and Relations</vt:lpstr>
      <vt:lpstr>Universality of prop</vt:lpstr>
      <vt:lpstr>PhD example</vt:lpstr>
      <vt:lpstr>Advantage</vt:lpstr>
      <vt:lpstr>Semantic Networks</vt:lpstr>
      <vt:lpstr>An Example Semantic Network</vt:lpstr>
      <vt:lpstr>Equivalent Logic Program</vt:lpstr>
      <vt:lpstr>One more example</vt:lpstr>
      <vt:lpstr>Just Build a Similar Semantic Net</vt:lpstr>
      <vt:lpstr>Primitive Versus Derived Relations</vt:lpstr>
      <vt:lpstr>Structured Semantic Networks</vt:lpstr>
      <vt:lpstr>Structured Semantic Networks</vt:lpstr>
      <vt:lpstr>Define new course CPSC 121</vt:lpstr>
      <vt:lpstr>Define new course CPSC 121</vt:lpstr>
      <vt:lpstr>Slide 33</vt:lpstr>
      <vt:lpstr>Slide 34</vt:lpstr>
      <vt:lpstr>Slide 35</vt:lpstr>
      <vt:lpstr>Slide 36</vt:lpstr>
      <vt:lpstr>Choosing Primitive and Derived Relations </vt:lpstr>
      <vt:lpstr>Expressiveness of Semantic Networks</vt:lpstr>
      <vt:lpstr>Inheritance with exceptions</vt:lpstr>
      <vt:lpstr>Multiple Inheritance</vt:lpstr>
      <vt:lpstr>Multiple Inheritance Problem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2010-04-02T00:07:20Z</dcterms:created>
  <dcterms:modified xsi:type="dcterms:W3CDTF">2010-04-02T00:07:42Z</dcterms:modified>
</cp:coreProperties>
</file>