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453" r:id="rId2"/>
    <p:sldId id="585" r:id="rId3"/>
    <p:sldId id="586" r:id="rId4"/>
    <p:sldId id="587" r:id="rId5"/>
    <p:sldId id="588" r:id="rId6"/>
    <p:sldId id="589" r:id="rId7"/>
    <p:sldId id="590" r:id="rId8"/>
    <p:sldId id="591" r:id="rId9"/>
    <p:sldId id="592" r:id="rId10"/>
    <p:sldId id="593" r:id="rId11"/>
    <p:sldId id="594" r:id="rId12"/>
    <p:sldId id="595" r:id="rId13"/>
    <p:sldId id="596" r:id="rId14"/>
    <p:sldId id="528" r:id="rId15"/>
    <p:sldId id="532" r:id="rId16"/>
    <p:sldId id="533" r:id="rId17"/>
    <p:sldId id="513" r:id="rId18"/>
    <p:sldId id="517" r:id="rId19"/>
    <p:sldId id="516" r:id="rId20"/>
    <p:sldId id="550" r:id="rId21"/>
    <p:sldId id="555" r:id="rId22"/>
    <p:sldId id="508" r:id="rId23"/>
    <p:sldId id="510" r:id="rId24"/>
    <p:sldId id="552" r:id="rId25"/>
    <p:sldId id="553" r:id="rId26"/>
    <p:sldId id="514" r:id="rId27"/>
    <p:sldId id="519" r:id="rId28"/>
    <p:sldId id="520" r:id="rId29"/>
    <p:sldId id="518" r:id="rId30"/>
    <p:sldId id="538" r:id="rId31"/>
    <p:sldId id="539" r:id="rId32"/>
    <p:sldId id="540" r:id="rId33"/>
    <p:sldId id="541" r:id="rId34"/>
    <p:sldId id="584" r:id="rId35"/>
    <p:sldId id="556" r:id="rId36"/>
    <p:sldId id="558" r:id="rId37"/>
    <p:sldId id="542" r:id="rId38"/>
    <p:sldId id="559" r:id="rId39"/>
    <p:sldId id="562" r:id="rId40"/>
    <p:sldId id="563" r:id="rId41"/>
    <p:sldId id="564" r:id="rId42"/>
  </p:sldIdLst>
  <p:sldSz cx="9144000" cy="6858000" type="screen4x3"/>
  <p:notesSz cx="7315200" cy="9601200"/>
  <p:defaultTextStyle>
    <a:defPPr>
      <a:defRPr lang="en-GB"/>
    </a:defPPr>
    <a:lvl1pPr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7F991"/>
    <a:srgbClr val="CC3399"/>
    <a:srgbClr val="00FFCC"/>
    <a:srgbClr val="00FF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8" autoAdjust="0"/>
    <p:restoredTop sz="91017" autoAdjust="0"/>
  </p:normalViewPr>
  <p:slideViewPr>
    <p:cSldViewPr>
      <p:cViewPr varScale="1">
        <p:scale>
          <a:sx n="122" d="100"/>
          <a:sy n="122" d="100"/>
        </p:scale>
        <p:origin x="-122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79"/>
        <p:guide pos="225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9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8C47A30-A4FD-4919-8089-0723BBF7A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7063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t" anchorCtr="0" compatLnSpc="1">
            <a:prstTxWarp prst="textNoShape">
              <a:avLst/>
            </a:prstTxWarp>
          </a:bodyPr>
          <a:lstStyle>
            <a:lvl1pPr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4963" y="0"/>
            <a:ext cx="3167062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t" anchorCtr="0" compatLnSpc="1">
            <a:prstTxWarp prst="textNoShape">
              <a:avLst/>
            </a:prstTxWarp>
          </a:bodyPr>
          <a:lstStyle>
            <a:lvl1pPr algn="r"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9878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0475" y="720725"/>
            <a:ext cx="4795838" cy="3597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73138" y="4560888"/>
            <a:ext cx="5365750" cy="431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121775"/>
            <a:ext cx="316706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b" anchorCtr="0" compatLnSpc="1">
            <a:prstTxWarp prst="textNoShape">
              <a:avLst/>
            </a:prstTxWarp>
          </a:bodyPr>
          <a:lstStyle>
            <a:lvl1pPr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144963" y="9121775"/>
            <a:ext cx="316706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b" anchorCtr="0" compatLnSpc="1">
            <a:prstTxWarp prst="textNoShape">
              <a:avLst/>
            </a:prstTxWarp>
          </a:bodyPr>
          <a:lstStyle>
            <a:lvl1pPr algn="r"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1F6E429-FBF9-459D-9794-17EBB2437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052D1E7-09CD-44BA-A0B5-DBD90885500E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7337" cy="4319587"/>
          </a:xfrm>
          <a:noFill/>
          <a:ln/>
        </p:spPr>
        <p:txBody>
          <a:bodyPr wrap="none" lIns="94998" tIns="47500" rIns="94998" bIns="47500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Assumes a reward function as general as possible, i.e. depending on all of </a:t>
            </a:r>
            <a:r>
              <a:rPr lang="en-US" sz="1200" dirty="0" err="1" smtClean="0">
                <a:solidFill>
                  <a:schemeClr val="tx1"/>
                </a:solidFill>
              </a:rPr>
              <a:t>s,a,s</a:t>
            </a:r>
            <a:r>
              <a:rPr lang="en-US" sz="1200" dirty="0" smtClean="0">
                <a:solidFill>
                  <a:schemeClr val="tx1"/>
                </a:solidFill>
              </a:rPr>
              <a:t>’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1F6E429-FBF9-459D-9794-17EBB2437087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0EA9F-9C78-4B13-A2FF-5C3BCA8EA1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F4BC9-EE13-4A27-8894-0212269060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4013" y="152400"/>
            <a:ext cx="2132012" cy="5559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6813" cy="5559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46297-32F0-4AFA-93E6-71ED2F051F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F5BAB-7B85-4AF6-88AE-1F0DDF29A2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51313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8513" y="1219200"/>
            <a:ext cx="4151312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541713"/>
            <a:ext cx="4151313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08513" y="3541713"/>
            <a:ext cx="4151312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84CA7-5093-4FDD-9689-0B24143C6C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9138E-EBE4-4E9A-9C29-DAD66FF7F8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221C-16A2-4455-8E2A-166CB69409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19200"/>
            <a:ext cx="4151312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F017B-D267-4D67-835B-09DBC313FB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2F606-1BF9-4699-8D40-9FDF0D0BC0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86155-F7A8-404C-B6D8-E139733534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8B076-6E93-4BF5-BEC1-9C866F9A80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79E10-7AF7-40D1-9E79-A26912F7EE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FA31-43C0-43EF-B9B8-6BB8EFCAE4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1225" cy="68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5025" cy="449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F8FAEE-F7B9-4A8E-A2C4-C2C6DD6B34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4572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39725" indent="-339725" algn="l" defTabSz="457200" rtl="0" eaLnBrk="0" fontAlgn="base" hangingPunct="0">
        <a:spcBef>
          <a:spcPts val="18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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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Reinforcement Learning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ChangeArrowheads="1"/>
          </p:cNvSpPr>
          <p:nvPr/>
        </p:nvSpPr>
        <p:spPr bwMode="auto">
          <a:xfrm>
            <a:off x="250825" y="2565400"/>
            <a:ext cx="8424863" cy="5762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569325" cy="5472112"/>
          </a:xfrm>
        </p:spPr>
        <p:txBody>
          <a:bodyPr/>
          <a:lstStyle/>
          <a:p>
            <a:pPr eaLnBrk="1" hangingPunct="1"/>
            <a:r>
              <a:rPr lang="en-GB" smtClean="0"/>
              <a:t>Introduction</a:t>
            </a:r>
          </a:p>
          <a:p>
            <a:pPr eaLnBrk="1" hangingPunct="1"/>
            <a:r>
              <a:rPr lang="en-GB" smtClean="0"/>
              <a:t>Q-learning</a:t>
            </a:r>
          </a:p>
          <a:p>
            <a:pPr eaLnBrk="1" hangingPunct="1"/>
            <a:r>
              <a:rPr lang="en-GB" smtClean="0"/>
              <a:t>Exploration vs. Exploitation</a:t>
            </a:r>
          </a:p>
          <a:p>
            <a:pPr eaLnBrk="1" hangingPunct="1"/>
            <a:r>
              <a:rPr lang="en-GB" smtClean="0"/>
              <a:t>Evaluating RL algorithms</a:t>
            </a:r>
          </a:p>
          <a:p>
            <a:pPr eaLnBrk="1" hangingPunct="1"/>
            <a:r>
              <a:rPr lang="en-GB" smtClean="0"/>
              <a:t>On-Policy Learning: SARSA</a:t>
            </a:r>
          </a:p>
          <a:p>
            <a:pPr eaLnBrk="1" hangingPunct="1"/>
            <a:r>
              <a:rPr lang="en-GB" smtClean="0"/>
              <a:t>Model-based Q-learning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RL Algorithms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95288" y="981075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Two possible measures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Quality of the optimal policy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Reward received </a:t>
            </a:r>
            <a:r>
              <a:rPr lang="en-US" sz="2000" i="1">
                <a:solidFill>
                  <a:srgbClr val="000000"/>
                </a:solidFill>
              </a:rPr>
              <a:t>while</a:t>
            </a:r>
            <a:r>
              <a:rPr lang="en-US" sz="2000">
                <a:solidFill>
                  <a:srgbClr val="000000"/>
                </a:solidFill>
              </a:rPr>
              <a:t> looking for the policy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If there is a lot of time for learning before the agent is deployed, then quality  of the learned  policy is the measure to consider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If the agent has to learn while being deployed, it may not get to the optimal policy for  a along time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Reward received while learning is the measure to look at, e.g, plot cumulative reward as a function of number of steps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One algorithm dominates another if its plot is consistently above</a:t>
            </a:r>
          </a:p>
          <a:p>
            <a:pPr marL="739775" lvl="1" indent="-282575">
              <a:spcBef>
                <a:spcPts val="1500"/>
              </a:spcBef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RL Algorithms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79388" y="908050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Plots for example </a:t>
            </a:r>
            <a:r>
              <a:rPr lang="en-US" sz="2400" dirty="0" smtClean="0">
                <a:solidFill>
                  <a:srgbClr val="000000"/>
                </a:solidFill>
              </a:rPr>
              <a:t>11.8 </a:t>
            </a:r>
            <a:r>
              <a:rPr lang="en-US" sz="2400" dirty="0">
                <a:solidFill>
                  <a:srgbClr val="000000"/>
                </a:solidFill>
              </a:rPr>
              <a:t>in textbook (p. </a:t>
            </a:r>
            <a:r>
              <a:rPr lang="en-US" sz="2400" dirty="0" smtClean="0">
                <a:solidFill>
                  <a:srgbClr val="000000"/>
                </a:solidFill>
              </a:rPr>
              <a:t>464), </a:t>
            </a:r>
            <a:r>
              <a:rPr lang="en-US" sz="2400" dirty="0">
                <a:solidFill>
                  <a:srgbClr val="000000"/>
                </a:solidFill>
              </a:rPr>
              <a:t>with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Either fixed or variable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endParaRPr lang="en-US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Different initial values for Q[</a:t>
            </a:r>
            <a:r>
              <a:rPr lang="en-US" sz="2000" dirty="0" err="1">
                <a:solidFill>
                  <a:srgbClr val="000000"/>
                </a:solidFill>
                <a:cs typeface="Times New Roman" pitchFamily="18" charset="0"/>
              </a:rPr>
              <a:t>s,a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]</a:t>
            </a:r>
            <a:endParaRPr lang="el-GR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1571604" y="2492375"/>
            <a:ext cx="6429388" cy="4068735"/>
            <a:chOff x="1571604" y="2492375"/>
            <a:chExt cx="6429388" cy="4068735"/>
          </a:xfrm>
        </p:grpSpPr>
        <p:pic>
          <p:nvPicPr>
            <p:cNvPr id="5939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04" y="2492375"/>
              <a:ext cx="6397639" cy="4068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Straight Connector 6"/>
            <p:cNvCxnSpPr/>
            <p:nvPr/>
          </p:nvCxnSpPr>
          <p:spPr bwMode="auto">
            <a:xfrm flipV="1">
              <a:off x="2071670" y="5429264"/>
              <a:ext cx="5929322" cy="71438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rgbClr val="CC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RL Algorithms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57158" y="928670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Lots of variability in each algorithm for different runs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for  fair comparison, run each algorithm several times and report average behavior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Relevant statistics of  the plot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b="1" i="1" dirty="0">
                <a:solidFill>
                  <a:srgbClr val="000000"/>
                </a:solidFill>
                <a:cs typeface="Times New Roman" pitchFamily="18" charset="0"/>
              </a:rPr>
              <a:t>Asymptotic slopes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: how good the policy is after the algorithm stabilizes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b="1" i="1" dirty="0">
                <a:solidFill>
                  <a:srgbClr val="000000"/>
                </a:solidFill>
                <a:cs typeface="Times New Roman" pitchFamily="18" charset="0"/>
              </a:rPr>
              <a:t>Plot minimum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: how much reward must be sacrificed before starting to gain (cost of learning)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b="1" i="1" dirty="0">
                <a:solidFill>
                  <a:srgbClr val="000000"/>
                </a:solidFill>
                <a:cs typeface="Times New Roman" pitchFamily="18" charset="0"/>
              </a:rPr>
              <a:t>zero-crossing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: how long it takes for the algorithm to recuperate its cost of learning</a:t>
            </a:r>
          </a:p>
          <a:p>
            <a:pPr marL="739775" lvl="1" indent="-282575">
              <a:spcBef>
                <a:spcPts val="1500"/>
              </a:spcBef>
            </a:pPr>
            <a:endParaRPr lang="el-GR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4000496" y="4429132"/>
            <a:ext cx="3857620" cy="2222509"/>
            <a:chOff x="1571604" y="2492375"/>
            <a:chExt cx="6429388" cy="4068735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04" y="2492375"/>
              <a:ext cx="6397639" cy="4068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Straight Connector 6"/>
            <p:cNvCxnSpPr/>
            <p:nvPr/>
          </p:nvCxnSpPr>
          <p:spPr bwMode="auto">
            <a:xfrm flipV="1">
              <a:off x="2071670" y="5429264"/>
              <a:ext cx="5929322" cy="71438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rgbClr val="CC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ChangeArrowheads="1"/>
          </p:cNvSpPr>
          <p:nvPr/>
        </p:nvSpPr>
        <p:spPr bwMode="auto">
          <a:xfrm>
            <a:off x="250825" y="3141663"/>
            <a:ext cx="8424863" cy="5762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569325" cy="5472112"/>
          </a:xfrm>
        </p:spPr>
        <p:txBody>
          <a:bodyPr/>
          <a:lstStyle/>
          <a:p>
            <a:pPr eaLnBrk="1" hangingPunct="1"/>
            <a:r>
              <a:rPr lang="en-GB" smtClean="0"/>
              <a:t>Introduction</a:t>
            </a:r>
          </a:p>
          <a:p>
            <a:pPr eaLnBrk="1" hangingPunct="1"/>
            <a:r>
              <a:rPr lang="en-GB" smtClean="0"/>
              <a:t>Q-learning</a:t>
            </a:r>
          </a:p>
          <a:p>
            <a:pPr eaLnBrk="1" hangingPunct="1"/>
            <a:r>
              <a:rPr lang="en-GB" smtClean="0"/>
              <a:t>Exploration vs. Exploitation</a:t>
            </a:r>
          </a:p>
          <a:p>
            <a:pPr eaLnBrk="1" hangingPunct="1"/>
            <a:r>
              <a:rPr lang="en-GB" smtClean="0"/>
              <a:t>Evaluating RL algorithms</a:t>
            </a:r>
          </a:p>
          <a:p>
            <a:pPr eaLnBrk="1" hangingPunct="1"/>
            <a:r>
              <a:rPr lang="en-GB" smtClean="0"/>
              <a:t>On-Policy Learning: SARSA</a:t>
            </a:r>
          </a:p>
          <a:p>
            <a:pPr eaLnBrk="1" hangingPunct="1"/>
            <a:r>
              <a:rPr lang="en-GB" smtClean="0"/>
              <a:t>Model-based Q-learning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before vs. during deployment </a:t>
            </a:r>
          </a:p>
        </p:txBody>
      </p:sp>
      <p:sp>
        <p:nvSpPr>
          <p:cNvPr id="655363" name="Rectangle 3"/>
          <p:cNvSpPr>
            <a:spLocks noChangeArrowheads="1"/>
          </p:cNvSpPr>
          <p:nvPr/>
        </p:nvSpPr>
        <p:spPr bwMode="auto">
          <a:xfrm>
            <a:off x="0" y="928670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As we saw earlier, there are two possible modus operandi for our learning agents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act in the environment to learn how it </a:t>
            </a:r>
            <a:r>
              <a:rPr lang="en-US" sz="2000" dirty="0" smtClean="0">
                <a:solidFill>
                  <a:srgbClr val="000000"/>
                </a:solidFill>
              </a:rPr>
              <a:t>works: </a:t>
            </a:r>
          </a:p>
          <a:p>
            <a:pPr marL="1196975" lvl="2" indent="-282575">
              <a:spcBef>
                <a:spcPts val="1500"/>
              </a:spcBef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0000"/>
                </a:solidFill>
              </a:rPr>
              <a:t>first learn </a:t>
            </a:r>
            <a:r>
              <a:rPr lang="en-US" sz="2000" dirty="0">
                <a:solidFill>
                  <a:srgbClr val="000000"/>
                </a:solidFill>
              </a:rPr>
              <a:t>an optimal </a:t>
            </a:r>
            <a:r>
              <a:rPr lang="en-US" sz="2000" dirty="0" smtClean="0">
                <a:solidFill>
                  <a:srgbClr val="000000"/>
                </a:solidFill>
              </a:rPr>
              <a:t>policy, </a:t>
            </a:r>
            <a:r>
              <a:rPr lang="en-US" sz="2000" i="1" dirty="0" smtClean="0">
                <a:solidFill>
                  <a:srgbClr val="000000"/>
                </a:solidFill>
              </a:rPr>
              <a:t>then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use this policy to act (there is a learning phase </a:t>
            </a:r>
            <a:r>
              <a:rPr lang="en-US" sz="2000" i="1" dirty="0">
                <a:solidFill>
                  <a:srgbClr val="000000"/>
                </a:solidFill>
              </a:rPr>
              <a:t>before</a:t>
            </a:r>
            <a:r>
              <a:rPr lang="en-US" sz="2000" dirty="0">
                <a:solidFill>
                  <a:srgbClr val="000000"/>
                </a:solidFill>
              </a:rPr>
              <a:t> deployment)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Learn as you </a:t>
            </a:r>
            <a:r>
              <a:rPr lang="en-US" sz="2000" dirty="0" smtClean="0">
                <a:solidFill>
                  <a:srgbClr val="000000"/>
                </a:solidFill>
              </a:rPr>
              <a:t>go:</a:t>
            </a:r>
          </a:p>
          <a:p>
            <a:pPr marL="1196975" lvl="2" indent="-282575">
              <a:spcBef>
                <a:spcPts val="1500"/>
              </a:spcBef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0000"/>
                </a:solidFill>
              </a:rPr>
              <a:t> start </a:t>
            </a:r>
            <a:r>
              <a:rPr lang="en-US" sz="2000" dirty="0">
                <a:solidFill>
                  <a:srgbClr val="000000"/>
                </a:solidFill>
              </a:rPr>
              <a:t>operating in the environment right away and learn from actions (learning happens  </a:t>
            </a:r>
            <a:r>
              <a:rPr lang="en-US" sz="2000" i="1" dirty="0">
                <a:solidFill>
                  <a:srgbClr val="000000"/>
                </a:solidFill>
              </a:rPr>
              <a:t>during</a:t>
            </a:r>
            <a:r>
              <a:rPr lang="en-US" sz="2000" dirty="0">
                <a:solidFill>
                  <a:srgbClr val="000000"/>
                </a:solidFill>
              </a:rPr>
              <a:t> deployment)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If there is time to learn before deployment, the agent should try to do its best to learn as much as possible about the environment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even engage in locally suboptimal behaviors, because this will guarantee reaching an optimal policy in the long run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If learning while “at work”, suboptimal behaviors could be </a:t>
            </a:r>
            <a:r>
              <a:rPr lang="en-US" sz="2400" dirty="0" smtClean="0">
                <a:solidFill>
                  <a:srgbClr val="000000"/>
                </a:solidFill>
              </a:rPr>
              <a:t>costly 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531225" cy="682625"/>
          </a:xfrm>
        </p:spPr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79388" y="908050"/>
            <a:ext cx="6408737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Consider, for instance, our sample grid game: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the optimal policy is to go </a:t>
            </a:r>
            <a:r>
              <a:rPr lang="en-US" sz="2000" i="1" dirty="0">
                <a:solidFill>
                  <a:srgbClr val="000000"/>
                </a:solidFill>
              </a:rPr>
              <a:t>up</a:t>
            </a:r>
            <a:r>
              <a:rPr lang="en-US" sz="2000" dirty="0">
                <a:solidFill>
                  <a:srgbClr val="000000"/>
                </a:solidFill>
              </a:rPr>
              <a:t> in S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But if the agent includes some exploration in its policy (e.g. selects 20% of its </a:t>
            </a:r>
            <a:r>
              <a:rPr lang="en-US" sz="2000" dirty="0" smtClean="0">
                <a:solidFill>
                  <a:srgbClr val="000000"/>
                </a:solidFill>
              </a:rPr>
              <a:t>actions randomly), </a:t>
            </a:r>
            <a:r>
              <a:rPr lang="en-US" sz="2000" dirty="0">
                <a:solidFill>
                  <a:srgbClr val="000000"/>
                </a:solidFill>
              </a:rPr>
              <a:t>exploring in S</a:t>
            </a:r>
            <a:r>
              <a:rPr lang="en-US" sz="2000" baseline="-25000" dirty="0">
                <a:solidFill>
                  <a:srgbClr val="000000"/>
                </a:solidFill>
              </a:rPr>
              <a:t>2</a:t>
            </a:r>
            <a:r>
              <a:rPr lang="en-US" sz="2000" dirty="0">
                <a:solidFill>
                  <a:srgbClr val="000000"/>
                </a:solidFill>
              </a:rPr>
              <a:t> could be dangerous because it may cause hitting the -100 wall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No big deal if the agent is not deployed yet, but not ideal otherwise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63492" name="Group 4"/>
          <p:cNvGrpSpPr>
            <a:grpSpLocks/>
          </p:cNvGrpSpPr>
          <p:nvPr/>
        </p:nvGrpSpPr>
        <p:grpSpPr bwMode="auto">
          <a:xfrm>
            <a:off x="6659563" y="765175"/>
            <a:ext cx="1835150" cy="2305050"/>
            <a:chOff x="3742" y="73"/>
            <a:chExt cx="1860" cy="2315"/>
          </a:xfrm>
        </p:grpSpPr>
        <p:pic>
          <p:nvPicPr>
            <p:cNvPr id="6349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495" name="Text Box 6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+ 10</a:t>
              </a:r>
            </a:p>
          </p:txBody>
        </p:sp>
        <p:sp>
          <p:nvSpPr>
            <p:cNvPr id="63496" name="Text Box 7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-100</a:t>
              </a:r>
            </a:p>
          </p:txBody>
        </p:sp>
        <p:sp>
          <p:nvSpPr>
            <p:cNvPr id="63497" name="Text Box 8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63498" name="Text Box 9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63499" name="Text Box 10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63500" name="Text Box 11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63501" name="Text Box 12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63502" name="Text Box 13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</p:grpSp>
      <p:sp>
        <p:nvSpPr>
          <p:cNvPr id="656398" name="Rectangle 14"/>
          <p:cNvSpPr>
            <a:spLocks noChangeArrowheads="1"/>
          </p:cNvSpPr>
          <p:nvPr/>
        </p:nvSpPr>
        <p:spPr bwMode="auto">
          <a:xfrm>
            <a:off x="323850" y="4076700"/>
            <a:ext cx="734377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Q-learning would not detect this problem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It does  </a:t>
            </a:r>
            <a:r>
              <a:rPr lang="en-US" sz="2000" i="1">
                <a:solidFill>
                  <a:srgbClr val="000000"/>
                </a:solidFill>
              </a:rPr>
              <a:t>off-policy learning</a:t>
            </a:r>
            <a:r>
              <a:rPr lang="en-US" sz="2000">
                <a:solidFill>
                  <a:srgbClr val="000000"/>
                </a:solidFill>
              </a:rPr>
              <a:t>, i.e., it focuses on the optimal policy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i="1">
                <a:solidFill>
                  <a:srgbClr val="000000"/>
                </a:solidFill>
              </a:rPr>
              <a:t>On-policy</a:t>
            </a:r>
            <a:r>
              <a:rPr lang="en-US" sz="2400">
                <a:solidFill>
                  <a:srgbClr val="000000"/>
                </a:solidFill>
              </a:rPr>
              <a:t> learning addresses this problem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On-policy learning: SARSA</a:t>
            </a:r>
          </a:p>
        </p:txBody>
      </p:sp>
      <p:sp>
        <p:nvSpPr>
          <p:cNvPr id="634883" name="Rectangle 3"/>
          <p:cNvSpPr>
            <a:spLocks noChangeArrowheads="1"/>
          </p:cNvSpPr>
          <p:nvPr/>
        </p:nvSpPr>
        <p:spPr bwMode="auto">
          <a:xfrm>
            <a:off x="323850" y="836613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On-policy learning learns the value of the policy being followed.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e.g., act greedily 80% of the time and act randomly 20% of the time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Better  to be aware of the consequences of exploration has it happens, and avoid outcomes that are too costly while acting, rather than looking for the true optimal policy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SARSA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So called because it uses </a:t>
            </a:r>
            <a:r>
              <a:rPr lang="en-US" sz="2000" i="1">
                <a:solidFill>
                  <a:srgbClr val="000000"/>
                </a:solidFill>
              </a:rPr>
              <a:t>&lt;state, action, reward, state, action&gt;</a:t>
            </a:r>
            <a:r>
              <a:rPr lang="en-US" sz="2000">
                <a:solidFill>
                  <a:srgbClr val="000000"/>
                </a:solidFill>
              </a:rPr>
              <a:t> experiences rather than the </a:t>
            </a:r>
            <a:r>
              <a:rPr lang="en-US" sz="2000" i="1">
                <a:solidFill>
                  <a:srgbClr val="000000"/>
                </a:solidFill>
              </a:rPr>
              <a:t>&lt;state, action, reward, state&gt; </a:t>
            </a:r>
            <a:r>
              <a:rPr lang="en-US" sz="2000">
                <a:solidFill>
                  <a:srgbClr val="000000"/>
                </a:solidFill>
              </a:rPr>
              <a:t>used by Q-learning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Instead of looking for the best action at every step, it evaluates the actions suggested by the current policy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Uses this info to revise it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i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On-policy learning: SARSA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23850" y="836613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Given an experience </a:t>
            </a:r>
            <a:r>
              <a:rPr lang="en-US" sz="2400" i="1">
                <a:solidFill>
                  <a:srgbClr val="000000"/>
                </a:solidFill>
              </a:rPr>
              <a:t>&lt;s,a,r,s’,a’&gt;, SARSA </a:t>
            </a:r>
            <a:r>
              <a:rPr lang="en-US" sz="2400">
                <a:solidFill>
                  <a:srgbClr val="000000"/>
                </a:solidFill>
              </a:rPr>
              <a:t> updates Q[s,a] as follows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i="1">
              <a:solidFill>
                <a:srgbClr val="000000"/>
              </a:solidFill>
            </a:endParaRP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1042988" y="1919288"/>
          <a:ext cx="6770687" cy="490537"/>
        </p:xfrm>
        <a:graphic>
          <a:graphicData uri="http://schemas.openxmlformats.org/presentationml/2006/ole">
            <p:oleObj spid="_x0000_s23554" name="Equation" r:id="rId3" imgW="2806560" imgH="203040" progId="Equation.3">
              <p:embed/>
            </p:oleObj>
          </a:graphicData>
        </a:graphic>
      </p:graphicFrame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827088" y="3141663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</a:rPr>
              <a:t>What’s different from Q-learning?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b="1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On-policy learning: SARSA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323850" y="836613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Given an experience </a:t>
            </a:r>
            <a:r>
              <a:rPr lang="en-US" sz="2400" i="1" dirty="0">
                <a:solidFill>
                  <a:srgbClr val="000000"/>
                </a:solidFill>
              </a:rPr>
              <a:t>&lt;</a:t>
            </a:r>
            <a:r>
              <a:rPr lang="en-US" sz="2400" i="1" dirty="0" smtClean="0">
                <a:solidFill>
                  <a:srgbClr val="000000"/>
                </a:solidFill>
              </a:rPr>
              <a:t>s ,a, r, s’, a</a:t>
            </a:r>
            <a:r>
              <a:rPr lang="en-US" sz="2400" i="1" dirty="0">
                <a:solidFill>
                  <a:srgbClr val="000000"/>
                </a:solidFill>
              </a:rPr>
              <a:t>’&gt;, SARSA </a:t>
            </a:r>
            <a:r>
              <a:rPr lang="en-US" sz="2400" dirty="0">
                <a:solidFill>
                  <a:srgbClr val="000000"/>
                </a:solidFill>
              </a:rPr>
              <a:t> updates Q[</a:t>
            </a:r>
            <a:r>
              <a:rPr lang="en-US" sz="2400" dirty="0" err="1">
                <a:solidFill>
                  <a:srgbClr val="000000"/>
                </a:solidFill>
              </a:rPr>
              <a:t>s,a</a:t>
            </a:r>
            <a:r>
              <a:rPr lang="en-US" sz="2400" dirty="0">
                <a:solidFill>
                  <a:srgbClr val="000000"/>
                </a:solidFill>
              </a:rPr>
              <a:t>] as </a:t>
            </a:r>
            <a:r>
              <a:rPr lang="en-US" sz="2400" dirty="0" smtClean="0">
                <a:solidFill>
                  <a:srgbClr val="000000"/>
                </a:solidFill>
              </a:rPr>
              <a:t>follows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</a:pPr>
            <a:endParaRPr lang="en-US" sz="24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i="1" dirty="0">
              <a:solidFill>
                <a:srgbClr val="000000"/>
              </a:solidFill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1042988" y="1919288"/>
          <a:ext cx="6770687" cy="490537"/>
        </p:xfrm>
        <a:graphic>
          <a:graphicData uri="http://schemas.openxmlformats.org/presentationml/2006/ole">
            <p:oleObj spid="_x0000_s24578" name="Equation" r:id="rId3" imgW="2806560" imgH="203040" progId="Equation.3">
              <p:embed/>
            </p:oleObj>
          </a:graphicData>
        </a:graphic>
      </p:graphicFrame>
      <p:sp>
        <p:nvSpPr>
          <p:cNvPr id="637958" name="Rectangle 6"/>
          <p:cNvSpPr>
            <a:spLocks noChangeArrowheads="1"/>
          </p:cNvSpPr>
          <p:nvPr/>
        </p:nvSpPr>
        <p:spPr bwMode="auto">
          <a:xfrm>
            <a:off x="468313" y="2708275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While Q-learning was using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There </a:t>
            </a:r>
            <a:r>
              <a:rPr lang="en-US" sz="2400" dirty="0">
                <a:solidFill>
                  <a:srgbClr val="000000"/>
                </a:solidFill>
              </a:rPr>
              <a:t>is no more MAX operator in the equation, there is instead the Q-value of the action suggested by the policy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b="1" i="1" dirty="0">
              <a:solidFill>
                <a:schemeClr val="accent2"/>
              </a:solidFill>
            </a:endParaRPr>
          </a:p>
        </p:txBody>
      </p:sp>
      <p:graphicFrame>
        <p:nvGraphicFramePr>
          <p:cNvPr id="561164" name="Object 12"/>
          <p:cNvGraphicFramePr>
            <a:graphicFrameLocks noChangeAspect="1"/>
          </p:cNvGraphicFramePr>
          <p:nvPr/>
        </p:nvGraphicFramePr>
        <p:xfrm>
          <a:off x="1857356" y="3286124"/>
          <a:ext cx="6456682" cy="576263"/>
        </p:xfrm>
        <a:graphic>
          <a:graphicData uri="http://schemas.openxmlformats.org/presentationml/2006/ole">
            <p:oleObj spid="_x0000_s24579" name="Equation" r:id="rId4" imgW="313668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ChangeArrowheads="1"/>
          </p:cNvSpPr>
          <p:nvPr/>
        </p:nvSpPr>
        <p:spPr bwMode="auto">
          <a:xfrm>
            <a:off x="250825" y="1916113"/>
            <a:ext cx="8424863" cy="5762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  <a:endParaRPr lang="en-US" dirty="0" smtClean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569325" cy="5472112"/>
          </a:xfrm>
        </p:spPr>
        <p:txBody>
          <a:bodyPr/>
          <a:lstStyle/>
          <a:p>
            <a:pPr eaLnBrk="1" hangingPunct="1"/>
            <a:r>
              <a:rPr lang="en-GB" dirty="0" smtClean="0"/>
              <a:t>Introduction</a:t>
            </a:r>
          </a:p>
          <a:p>
            <a:pPr eaLnBrk="1" hangingPunct="1"/>
            <a:r>
              <a:rPr lang="en-GB" dirty="0" smtClean="0"/>
              <a:t>Q-learning</a:t>
            </a:r>
          </a:p>
          <a:p>
            <a:pPr eaLnBrk="1" hangingPunct="1"/>
            <a:r>
              <a:rPr lang="en-GB" dirty="0" smtClean="0"/>
              <a:t>Exploration Exploitation</a:t>
            </a:r>
          </a:p>
          <a:p>
            <a:pPr eaLnBrk="1" hangingPunct="1"/>
            <a:r>
              <a:rPr lang="en-GB" dirty="0" smtClean="0"/>
              <a:t>Evaluating RL algorithms</a:t>
            </a:r>
          </a:p>
          <a:p>
            <a:pPr eaLnBrk="1" hangingPunct="1"/>
            <a:r>
              <a:rPr lang="en-GB" dirty="0" smtClean="0"/>
              <a:t>On-Policy learning: SARSA</a:t>
            </a:r>
          </a:p>
          <a:p>
            <a:pPr eaLnBrk="1" hangingPunct="1"/>
            <a:r>
              <a:rPr lang="en-GB" dirty="0" smtClean="0"/>
              <a:t>Model-based Q-learning</a:t>
            </a:r>
          </a:p>
          <a:p>
            <a:pPr eaLnBrk="1" hangingPunct="1"/>
            <a:endParaRPr lang="en-GB" dirty="0" smtClean="0"/>
          </a:p>
          <a:p>
            <a:pPr lvl="1" eaLnBrk="1" hangingPunct="1">
              <a:lnSpc>
                <a:spcPct val="8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On-policy learning: SARSA</a:t>
            </a:r>
          </a:p>
        </p:txBody>
      </p:sp>
      <p:sp>
        <p:nvSpPr>
          <p:cNvPr id="637958" name="Rectangle 6"/>
          <p:cNvSpPr>
            <a:spLocks noChangeArrowheads="1"/>
          </p:cNvSpPr>
          <p:nvPr/>
        </p:nvSpPr>
        <p:spPr bwMode="auto">
          <a:xfrm>
            <a:off x="285720" y="1142984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Does SARSA remind you of any other algorithm we have seen before?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</a:pPr>
            <a:endParaRPr lang="en-US" sz="24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Policy Iteration</a:t>
            </a:r>
          </a:p>
        </p:txBody>
      </p:sp>
      <p:sp>
        <p:nvSpPr>
          <p:cNvPr id="462851" name="Rectangle 3"/>
          <p:cNvSpPr>
            <a:spLocks noChangeArrowheads="1"/>
          </p:cNvSpPr>
          <p:nvPr/>
        </p:nvSpPr>
        <p:spPr bwMode="auto">
          <a:xfrm>
            <a:off x="0" y="642918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Algorithm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π ← an arbitrary initial </a:t>
            </a:r>
            <a:r>
              <a:rPr lang="en-US" sz="2000" dirty="0" smtClean="0">
                <a:solidFill>
                  <a:srgbClr val="000000"/>
                </a:solidFill>
              </a:rPr>
              <a:t>policy, U ← A vector of utility values, initially 0</a:t>
            </a:r>
            <a:endParaRPr lang="en-US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2. Repeat until no change in π</a:t>
            </a:r>
          </a:p>
          <a:p>
            <a:pPr marL="1371600" lvl="2" indent="-457200">
              <a:spcBef>
                <a:spcPts val="1500"/>
              </a:spcBef>
              <a:buFont typeface="Wingdings" pitchFamily="2" charset="2"/>
              <a:buAutoNum type="alphaLcParenBoth"/>
            </a:pPr>
            <a:r>
              <a:rPr lang="en-US" sz="2000" dirty="0" smtClean="0">
                <a:solidFill>
                  <a:srgbClr val="000000"/>
                </a:solidFill>
              </a:rPr>
              <a:t>Compute new utilities </a:t>
            </a:r>
            <a:r>
              <a:rPr lang="en-US" sz="2000" dirty="0">
                <a:solidFill>
                  <a:srgbClr val="000000"/>
                </a:solidFill>
              </a:rPr>
              <a:t>given </a:t>
            </a:r>
            <a:r>
              <a:rPr lang="en-US" sz="2000" dirty="0" smtClean="0">
                <a:solidFill>
                  <a:srgbClr val="000000"/>
                </a:solidFill>
              </a:rPr>
              <a:t>π and current U 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b="1" i="1" dirty="0">
                <a:solidFill>
                  <a:schemeClr val="accent2"/>
                </a:solidFill>
              </a:rPr>
              <a:t>policy evaluation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</a:p>
          <a:p>
            <a:pPr marL="1371600" lvl="2" indent="-457200">
              <a:spcBef>
                <a:spcPts val="1500"/>
              </a:spcBef>
              <a:buFont typeface="Wingdings" pitchFamily="2" charset="2"/>
              <a:buAutoNum type="alphaLcParenBoth"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1371600" lvl="2" indent="-457200">
              <a:spcBef>
                <a:spcPts val="1500"/>
              </a:spcBef>
              <a:buFont typeface="Wingdings" pitchFamily="2" charset="2"/>
              <a:buAutoNum type="alphaLcParenBoth"/>
            </a:pPr>
            <a:endParaRPr lang="en-US" sz="2000" dirty="0">
              <a:solidFill>
                <a:srgbClr val="000000"/>
              </a:solidFill>
            </a:endParaRP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000000"/>
                </a:solidFill>
              </a:rPr>
              <a:t>(b) Update π as if utilities were correct (</a:t>
            </a:r>
            <a:r>
              <a:rPr lang="en-US" sz="2000" b="1" i="1" dirty="0">
                <a:solidFill>
                  <a:schemeClr val="accent2"/>
                </a:solidFill>
              </a:rPr>
              <a:t>policy improvement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</a:pPr>
            <a:endParaRPr lang="en-US" sz="2400" dirty="0">
              <a:solidFill>
                <a:srgbClr val="000000"/>
              </a:solidFill>
            </a:endParaRPr>
          </a:p>
        </p:txBody>
      </p:sp>
      <p:graphicFrame>
        <p:nvGraphicFramePr>
          <p:cNvPr id="379910" name="Object 3"/>
          <p:cNvGraphicFramePr>
            <a:graphicFrameLocks noChangeAspect="1"/>
          </p:cNvGraphicFramePr>
          <p:nvPr/>
        </p:nvGraphicFramePr>
        <p:xfrm>
          <a:off x="1922463" y="2571750"/>
          <a:ext cx="4481512" cy="730250"/>
        </p:xfrm>
        <a:graphic>
          <a:graphicData uri="http://schemas.openxmlformats.org/presentationml/2006/ole">
            <p:oleObj spid="_x0000_s66562" name="Equation" r:id="rId3" imgW="2501640" imgH="44424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2071670" y="4714884"/>
          <a:ext cx="5618163" cy="1836737"/>
        </p:xfrm>
        <a:graphic>
          <a:graphicData uri="http://schemas.openxmlformats.org/presentationml/2006/ole">
            <p:oleObj spid="_x0000_s66563" name="Equation" r:id="rId4" imgW="3136680" imgH="1117440" progId="Equation.3">
              <p:embed/>
            </p:oleObj>
          </a:graphicData>
        </a:graphic>
      </p:graphicFrame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5572132" y="3857628"/>
            <a:ext cx="3313113" cy="647700"/>
          </a:xfrm>
          <a:prstGeom prst="wedgeRectCallout">
            <a:avLst>
              <a:gd name="adj1" fmla="val -51771"/>
              <a:gd name="adj2" fmla="val 15891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Expected value of following current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п</a:t>
            </a:r>
            <a:r>
              <a:rPr lang="en-CA" sz="2000" dirty="0" smtClean="0">
                <a:solidFill>
                  <a:schemeClr val="tx1"/>
                </a:solidFill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cs typeface="Times New Roman" pitchFamily="18" charset="0"/>
              </a:rPr>
              <a:t>from </a:t>
            </a:r>
            <a:r>
              <a:rPr lang="en-US" sz="2000" i="1" dirty="0">
                <a:solidFill>
                  <a:schemeClr val="tx1"/>
                </a:solidFill>
                <a:cs typeface="Times New Roman" pitchFamily="18" charset="0"/>
              </a:rPr>
              <a:t>s</a:t>
            </a:r>
            <a:endParaRPr lang="ru-RU" sz="2000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1571604" y="3929066"/>
            <a:ext cx="3143272" cy="642942"/>
          </a:xfrm>
          <a:prstGeom prst="wedgeRectCallout">
            <a:avLst>
              <a:gd name="adj1" fmla="val 175"/>
              <a:gd name="adj2" fmla="val 15454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Expected value of following another action in </a:t>
            </a:r>
            <a:r>
              <a:rPr lang="en-US" sz="2000" dirty="0" smtClean="0">
                <a:solidFill>
                  <a:schemeClr val="tx1"/>
                </a:solidFill>
              </a:rPr>
              <a:t>s</a:t>
            </a:r>
            <a:endParaRPr lang="ru-RU" sz="2000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0" y="5214950"/>
            <a:ext cx="1884352" cy="860429"/>
          </a:xfrm>
          <a:prstGeom prst="wedgeRectCallout">
            <a:avLst>
              <a:gd name="adj1" fmla="val 64728"/>
              <a:gd name="adj2" fmla="val 3886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Policy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Improvement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step</a:t>
            </a:r>
            <a:endParaRPr lang="ru-RU" sz="2000" i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2051050" y="868363"/>
          <a:ext cx="4610100" cy="346075"/>
        </p:xfrm>
        <a:graphic>
          <a:graphicData uri="http://schemas.openxmlformats.org/presentationml/2006/ole">
            <p:oleObj spid="_x0000_s25602" name="Equation" r:id="rId3" imgW="2705040" imgH="203040" progId="Equation.3">
              <p:embed/>
            </p:oleObj>
          </a:graphicData>
        </a:graphic>
      </p:graphicFrame>
      <p:graphicFrame>
        <p:nvGraphicFramePr>
          <p:cNvPr id="629763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500063" y="2884488"/>
          <a:ext cx="5187950" cy="550862"/>
        </p:xfrm>
        <a:graphic>
          <a:graphicData uri="http://schemas.openxmlformats.org/presentationml/2006/ole">
            <p:oleObj spid="_x0000_s25603" name="Equation" r:id="rId4" imgW="4305240" imgH="457200" progId="Equation.3">
              <p:embed/>
            </p:oleObj>
          </a:graphicData>
        </a:graphic>
      </p:graphicFrame>
      <p:graphicFrame>
        <p:nvGraphicFramePr>
          <p:cNvPr id="62976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14350" y="3686175"/>
          <a:ext cx="6316663" cy="560388"/>
        </p:xfrm>
        <a:graphic>
          <a:graphicData uri="http://schemas.openxmlformats.org/presentationml/2006/ole">
            <p:oleObj spid="_x0000_s25604" name="Equation" r:id="rId5" imgW="5155920" imgH="457200" progId="Equation.3">
              <p:embed/>
            </p:oleObj>
          </a:graphicData>
        </a:graphic>
      </p:graphicFrame>
      <p:grpSp>
        <p:nvGrpSpPr>
          <p:cNvPr id="25608" name="Group 5"/>
          <p:cNvGrpSpPr>
            <a:grpSpLocks/>
          </p:cNvGrpSpPr>
          <p:nvPr/>
        </p:nvGrpSpPr>
        <p:grpSpPr bwMode="auto">
          <a:xfrm>
            <a:off x="7164388" y="115888"/>
            <a:ext cx="1835150" cy="2305050"/>
            <a:chOff x="3742" y="73"/>
            <a:chExt cx="1860" cy="2315"/>
          </a:xfrm>
        </p:grpSpPr>
        <p:pic>
          <p:nvPicPr>
            <p:cNvPr id="25673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74" name="Text Box 7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+ 10</a:t>
              </a:r>
            </a:p>
          </p:txBody>
        </p:sp>
        <p:sp>
          <p:nvSpPr>
            <p:cNvPr id="25675" name="Text Box 8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-100</a:t>
              </a:r>
            </a:p>
          </p:txBody>
        </p:sp>
        <p:sp>
          <p:nvSpPr>
            <p:cNvPr id="25676" name="Text Box 9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5677" name="Text Box 10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5678" name="Text Box 11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5679" name="Text Box 12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5680" name="Text Box 13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5681" name="Text Box 14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</p:grpSp>
      <p:pic>
        <p:nvPicPr>
          <p:cNvPr id="25609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2413" y="333375"/>
            <a:ext cx="644366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9776" name="Freeform 16"/>
          <p:cNvSpPr>
            <a:spLocks/>
          </p:cNvSpPr>
          <p:nvPr/>
        </p:nvSpPr>
        <p:spPr bwMode="auto">
          <a:xfrm>
            <a:off x="396874" y="476250"/>
            <a:ext cx="2174861" cy="238106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1827115047 w 725"/>
              <a:gd name="T5" fmla="*/ 345262939 h 137"/>
              <a:gd name="T6" fmla="*/ 1827115047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777" name="Freeform 17"/>
          <p:cNvSpPr>
            <a:spLocks/>
          </p:cNvSpPr>
          <p:nvPr/>
        </p:nvSpPr>
        <p:spPr bwMode="auto">
          <a:xfrm>
            <a:off x="1331912" y="476250"/>
            <a:ext cx="2882897" cy="238106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2147483647 w 725"/>
              <a:gd name="T5" fmla="*/ 345262939 h 137"/>
              <a:gd name="T6" fmla="*/ 2147483647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778" name="Freeform 18"/>
          <p:cNvSpPr>
            <a:spLocks/>
          </p:cNvSpPr>
          <p:nvPr/>
        </p:nvSpPr>
        <p:spPr bwMode="auto">
          <a:xfrm>
            <a:off x="2987675" y="476250"/>
            <a:ext cx="2227267" cy="238106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2147483647 w 725"/>
              <a:gd name="T5" fmla="*/ 345262939 h 137"/>
              <a:gd name="T6" fmla="*/ 2147483647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29779" name="Object 19"/>
          <p:cNvGraphicFramePr>
            <a:graphicFrameLocks noChangeAspect="1"/>
          </p:cNvGraphicFramePr>
          <p:nvPr>
            <p:ph sz="quarter" idx="4"/>
          </p:nvPr>
        </p:nvGraphicFramePr>
        <p:xfrm>
          <a:off x="446088" y="4432300"/>
          <a:ext cx="6380162" cy="609600"/>
        </p:xfrm>
        <a:graphic>
          <a:graphicData uri="http://schemas.openxmlformats.org/presentationml/2006/ole">
            <p:oleObj spid="_x0000_s25605" name="Equation" r:id="rId8" imgW="4787640" imgH="457200" progId="Equation.3">
              <p:embed/>
            </p:oleObj>
          </a:graphicData>
        </a:graphic>
      </p:graphicFrame>
      <p:graphicFrame>
        <p:nvGraphicFramePr>
          <p:cNvPr id="629780" name="Object 20"/>
          <p:cNvGraphicFramePr>
            <a:graphicFrameLocks noChangeAspect="1"/>
          </p:cNvGraphicFramePr>
          <p:nvPr/>
        </p:nvGraphicFramePr>
        <p:xfrm>
          <a:off x="555625" y="5262563"/>
          <a:ext cx="4859338" cy="598487"/>
        </p:xfrm>
        <a:graphic>
          <a:graphicData uri="http://schemas.openxmlformats.org/presentationml/2006/ole">
            <p:oleObj spid="_x0000_s25606" name="Equation" r:id="rId9" imgW="3708360" imgH="457200" progId="Equation.3">
              <p:embed/>
            </p:oleObj>
          </a:graphicData>
        </a:graphic>
      </p:graphicFrame>
      <p:graphicFrame>
        <p:nvGraphicFramePr>
          <p:cNvPr id="629781" name="Object 21"/>
          <p:cNvGraphicFramePr>
            <a:graphicFrameLocks noChangeAspect="1"/>
          </p:cNvGraphicFramePr>
          <p:nvPr/>
        </p:nvGraphicFramePr>
        <p:xfrm>
          <a:off x="527050" y="6054725"/>
          <a:ext cx="5060950" cy="598488"/>
        </p:xfrm>
        <a:graphic>
          <a:graphicData uri="http://schemas.openxmlformats.org/presentationml/2006/ole">
            <p:oleObj spid="_x0000_s25607" name="Equation" r:id="rId10" imgW="3860640" imgH="457200" progId="Equation.3">
              <p:embed/>
            </p:oleObj>
          </a:graphicData>
        </a:graphic>
      </p:graphicFrame>
      <p:sp>
        <p:nvSpPr>
          <p:cNvPr id="629782" name="Freeform 22"/>
          <p:cNvSpPr>
            <a:spLocks/>
          </p:cNvSpPr>
          <p:nvPr/>
        </p:nvSpPr>
        <p:spPr bwMode="auto">
          <a:xfrm>
            <a:off x="4572000" y="476250"/>
            <a:ext cx="1500198" cy="238106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1612070911 w 725"/>
              <a:gd name="T5" fmla="*/ 345262939 h 137"/>
              <a:gd name="T6" fmla="*/ 1612070911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29783" name="Group 23"/>
          <p:cNvGraphicFramePr>
            <a:graphicFrameLocks noGrp="1"/>
          </p:cNvGraphicFramePr>
          <p:nvPr/>
        </p:nvGraphicFramePr>
        <p:xfrm>
          <a:off x="1692275" y="1268413"/>
          <a:ext cx="4151313" cy="1296989"/>
        </p:xfrm>
        <a:graphic>
          <a:graphicData uri="http://schemas.openxmlformats.org/drawingml/2006/table">
            <a:tbl>
              <a:tblPr/>
              <a:tblGrid>
                <a:gridCol w="1273175"/>
                <a:gridCol w="466725"/>
                <a:gridCol w="469900"/>
                <a:gridCol w="468313"/>
                <a:gridCol w="536575"/>
                <a:gridCol w="400050"/>
                <a:gridCol w="5365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Q[s,a]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upCareful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Left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Right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9833" name="Freeform 73"/>
          <p:cNvSpPr>
            <a:spLocks/>
          </p:cNvSpPr>
          <p:nvPr/>
        </p:nvSpPr>
        <p:spPr bwMode="auto">
          <a:xfrm>
            <a:off x="56515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1612070911 w 725"/>
              <a:gd name="T5" fmla="*/ 345262939 h 137"/>
              <a:gd name="T6" fmla="*/ 1612070911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65" name="Text Box 74"/>
          <p:cNvSpPr txBox="1">
            <a:spLocks noChangeArrowheads="1"/>
          </p:cNvSpPr>
          <p:nvPr/>
        </p:nvSpPr>
        <p:spPr bwMode="auto">
          <a:xfrm>
            <a:off x="447675" y="1489075"/>
            <a:ext cx="739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k=1</a:t>
            </a:r>
          </a:p>
        </p:txBody>
      </p:sp>
      <p:sp>
        <p:nvSpPr>
          <p:cNvPr id="25666" name="Text Box 75"/>
          <p:cNvSpPr txBox="1">
            <a:spLocks noChangeArrowheads="1"/>
          </p:cNvSpPr>
          <p:nvPr/>
        </p:nvSpPr>
        <p:spPr bwMode="auto">
          <a:xfrm>
            <a:off x="611188" y="1557338"/>
            <a:ext cx="7635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C3399"/>
                </a:solidFill>
              </a:rPr>
              <a:t>k=1</a:t>
            </a:r>
          </a:p>
        </p:txBody>
      </p:sp>
      <p:sp>
        <p:nvSpPr>
          <p:cNvPr id="629836" name="Text Box 76"/>
          <p:cNvSpPr txBox="1">
            <a:spLocks noChangeArrowheads="1"/>
          </p:cNvSpPr>
          <p:nvPr/>
        </p:nvSpPr>
        <p:spPr bwMode="auto">
          <a:xfrm>
            <a:off x="5867400" y="5013325"/>
            <a:ext cx="3081338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3399"/>
                </a:solidFill>
              </a:rPr>
              <a:t>Only immediate rewards </a:t>
            </a:r>
          </a:p>
          <a:p>
            <a:r>
              <a:rPr lang="en-US" sz="2000" b="1">
                <a:solidFill>
                  <a:srgbClr val="CC3399"/>
                </a:solidFill>
              </a:rPr>
              <a:t>are included in the update,</a:t>
            </a:r>
          </a:p>
          <a:p>
            <a:r>
              <a:rPr lang="en-US" sz="2000" b="1">
                <a:solidFill>
                  <a:srgbClr val="CC3399"/>
                </a:solidFill>
              </a:rPr>
              <a:t>as with Q-learning</a:t>
            </a:r>
            <a:r>
              <a:rPr lang="en-US">
                <a:solidFill>
                  <a:srgbClr val="CC3399"/>
                </a:solidFill>
              </a:rPr>
              <a:t> </a:t>
            </a:r>
          </a:p>
          <a:p>
            <a:endParaRPr lang="en-US">
              <a:solidFill>
                <a:srgbClr val="CC3399"/>
              </a:solidFill>
            </a:endParaRPr>
          </a:p>
        </p:txBody>
      </p:sp>
      <p:sp>
        <p:nvSpPr>
          <p:cNvPr id="25668" name="AutoShape 77"/>
          <p:cNvSpPr>
            <a:spLocks noChangeArrowheads="1"/>
          </p:cNvSpPr>
          <p:nvPr/>
        </p:nvSpPr>
        <p:spPr bwMode="auto">
          <a:xfrm>
            <a:off x="8027988" y="1844675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69" name="AutoShape 78"/>
          <p:cNvSpPr>
            <a:spLocks noChangeArrowheads="1"/>
          </p:cNvSpPr>
          <p:nvPr/>
        </p:nvSpPr>
        <p:spPr bwMode="auto">
          <a:xfrm>
            <a:off x="8459788" y="1484313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5670" name="AutoShape 79"/>
          <p:cNvSpPr>
            <a:spLocks noChangeArrowheads="1"/>
          </p:cNvSpPr>
          <p:nvPr/>
        </p:nvSpPr>
        <p:spPr bwMode="auto">
          <a:xfrm>
            <a:off x="8443913" y="804863"/>
            <a:ext cx="160337" cy="288925"/>
          </a:xfrm>
          <a:prstGeom prst="upArrow">
            <a:avLst>
              <a:gd name="adj1" fmla="val 50000"/>
              <a:gd name="adj2" fmla="val 4505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5671" name="AutoShape 80"/>
          <p:cNvSpPr>
            <a:spLocks noChangeArrowheads="1"/>
          </p:cNvSpPr>
          <p:nvPr/>
        </p:nvSpPr>
        <p:spPr bwMode="auto">
          <a:xfrm flipH="1" flipV="1">
            <a:off x="7956550" y="40481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72" name="AutoShape 81"/>
          <p:cNvSpPr>
            <a:spLocks noChangeArrowheads="1"/>
          </p:cNvSpPr>
          <p:nvPr/>
        </p:nvSpPr>
        <p:spPr bwMode="auto">
          <a:xfrm flipH="1" flipV="1">
            <a:off x="7451725" y="333375"/>
            <a:ext cx="360363" cy="142875"/>
          </a:xfrm>
          <a:prstGeom prst="rightArrow">
            <a:avLst>
              <a:gd name="adj1" fmla="val 50000"/>
              <a:gd name="adj2" fmla="val 63056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2"/>
          <p:cNvSpPr/>
          <p:nvPr/>
        </p:nvSpPr>
        <p:spPr bwMode="auto">
          <a:xfrm>
            <a:off x="1571604" y="3143248"/>
            <a:ext cx="2071702" cy="285752"/>
          </a:xfrm>
          <a:prstGeom prst="rect">
            <a:avLst/>
          </a:prstGeom>
          <a:solidFill>
            <a:srgbClr val="F7F99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928794" y="4000504"/>
            <a:ext cx="2071702" cy="285752"/>
          </a:xfrm>
          <a:prstGeom prst="rect">
            <a:avLst/>
          </a:prstGeom>
          <a:solidFill>
            <a:srgbClr val="F7F99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76" grpId="0" animBg="1"/>
      <p:bldP spid="629776" grpId="1" animBg="1"/>
      <p:bldP spid="629777" grpId="0" animBg="1"/>
      <p:bldP spid="629777" grpId="1" animBg="1"/>
      <p:bldP spid="629778" grpId="0" animBg="1"/>
      <p:bldP spid="629778" grpId="1" animBg="1"/>
      <p:bldP spid="629782" grpId="0" animBg="1"/>
      <p:bldP spid="629782" grpId="1" animBg="1"/>
      <p:bldP spid="629833" grpId="0" animBg="1"/>
      <p:bldP spid="629833" grpId="1" animBg="1"/>
      <p:bldP spid="33" grpId="0" animBg="1"/>
      <p:bldP spid="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2051050" y="868363"/>
          <a:ext cx="4610100" cy="346075"/>
        </p:xfrm>
        <a:graphic>
          <a:graphicData uri="http://schemas.openxmlformats.org/presentationml/2006/ole">
            <p:oleObj spid="_x0000_s26626" name="Equation" r:id="rId3" imgW="2705040" imgH="203040" progId="Equation.3">
              <p:embed/>
            </p:oleObj>
          </a:graphicData>
        </a:graphic>
      </p:graphicFrame>
      <p:graphicFrame>
        <p:nvGraphicFramePr>
          <p:cNvPr id="631811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500063" y="2884488"/>
          <a:ext cx="5187950" cy="550862"/>
        </p:xfrm>
        <a:graphic>
          <a:graphicData uri="http://schemas.openxmlformats.org/presentationml/2006/ole">
            <p:oleObj spid="_x0000_s26627" name="Equation" r:id="rId4" imgW="4305240" imgH="457200" progId="Equation.3">
              <p:embed/>
            </p:oleObj>
          </a:graphicData>
        </a:graphic>
      </p:graphicFrame>
      <p:graphicFrame>
        <p:nvGraphicFramePr>
          <p:cNvPr id="631812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14350" y="3686175"/>
          <a:ext cx="6316663" cy="560388"/>
        </p:xfrm>
        <a:graphic>
          <a:graphicData uri="http://schemas.openxmlformats.org/presentationml/2006/ole">
            <p:oleObj spid="_x0000_s26628" name="Equation" r:id="rId5" imgW="5155920" imgH="457200" progId="Equation.3">
              <p:embed/>
            </p:oleObj>
          </a:graphicData>
        </a:graphic>
      </p:graphicFrame>
      <p:grpSp>
        <p:nvGrpSpPr>
          <p:cNvPr id="26632" name="Group 5"/>
          <p:cNvGrpSpPr>
            <a:grpSpLocks/>
          </p:cNvGrpSpPr>
          <p:nvPr/>
        </p:nvGrpSpPr>
        <p:grpSpPr bwMode="auto">
          <a:xfrm>
            <a:off x="7164388" y="115888"/>
            <a:ext cx="1835150" cy="2305050"/>
            <a:chOff x="3742" y="73"/>
            <a:chExt cx="1860" cy="2315"/>
          </a:xfrm>
        </p:grpSpPr>
        <p:pic>
          <p:nvPicPr>
            <p:cNvPr id="26697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98" name="Text Box 7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+ 10</a:t>
              </a:r>
            </a:p>
          </p:txBody>
        </p:sp>
        <p:sp>
          <p:nvSpPr>
            <p:cNvPr id="26699" name="Text Box 8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-100</a:t>
              </a:r>
            </a:p>
          </p:txBody>
        </p:sp>
        <p:sp>
          <p:nvSpPr>
            <p:cNvPr id="26700" name="Text Box 9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6701" name="Text Box 10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6702" name="Text Box 11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6703" name="Text Box 12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6704" name="Text Box 13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26705" name="Text Box 14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</p:grpSp>
      <p:pic>
        <p:nvPicPr>
          <p:cNvPr id="26633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2413" y="333375"/>
            <a:ext cx="644366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1824" name="Freeform 16"/>
          <p:cNvSpPr>
            <a:spLocks/>
          </p:cNvSpPr>
          <p:nvPr/>
        </p:nvSpPr>
        <p:spPr bwMode="auto">
          <a:xfrm>
            <a:off x="396874" y="476250"/>
            <a:ext cx="2174861" cy="238106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1827115047 w 725"/>
              <a:gd name="T5" fmla="*/ 345262939 h 137"/>
              <a:gd name="T6" fmla="*/ 1827115047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1825" name="Freeform 17"/>
          <p:cNvSpPr>
            <a:spLocks/>
          </p:cNvSpPr>
          <p:nvPr/>
        </p:nvSpPr>
        <p:spPr bwMode="auto">
          <a:xfrm>
            <a:off x="1331912" y="476250"/>
            <a:ext cx="2954335" cy="238106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2147483647 w 725"/>
              <a:gd name="T5" fmla="*/ 345262939 h 137"/>
              <a:gd name="T6" fmla="*/ 2147483647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1826" name="Freeform 18"/>
          <p:cNvSpPr>
            <a:spLocks/>
          </p:cNvSpPr>
          <p:nvPr/>
        </p:nvSpPr>
        <p:spPr bwMode="auto">
          <a:xfrm>
            <a:off x="2987675" y="476250"/>
            <a:ext cx="2227267" cy="238106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2147483647 w 725"/>
              <a:gd name="T5" fmla="*/ 345262939 h 137"/>
              <a:gd name="T6" fmla="*/ 2147483647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31827" name="Object 19"/>
          <p:cNvGraphicFramePr>
            <a:graphicFrameLocks noChangeAspect="1"/>
          </p:cNvGraphicFramePr>
          <p:nvPr>
            <p:ph sz="quarter" idx="4"/>
          </p:nvPr>
        </p:nvGraphicFramePr>
        <p:xfrm>
          <a:off x="446088" y="4432300"/>
          <a:ext cx="6380162" cy="609600"/>
        </p:xfrm>
        <a:graphic>
          <a:graphicData uri="http://schemas.openxmlformats.org/presentationml/2006/ole">
            <p:oleObj spid="_x0000_s26629" name="Equation" r:id="rId8" imgW="4787640" imgH="457200" progId="Equation.3">
              <p:embed/>
            </p:oleObj>
          </a:graphicData>
        </a:graphic>
      </p:graphicFrame>
      <p:graphicFrame>
        <p:nvGraphicFramePr>
          <p:cNvPr id="631828" name="Object 20"/>
          <p:cNvGraphicFramePr>
            <a:graphicFrameLocks noChangeAspect="1"/>
          </p:cNvGraphicFramePr>
          <p:nvPr/>
        </p:nvGraphicFramePr>
        <p:xfrm>
          <a:off x="555625" y="5262563"/>
          <a:ext cx="4859338" cy="598487"/>
        </p:xfrm>
        <a:graphic>
          <a:graphicData uri="http://schemas.openxmlformats.org/presentationml/2006/ole">
            <p:oleObj spid="_x0000_s26630" name="Equation" r:id="rId9" imgW="3708360" imgH="457200" progId="Equation.3">
              <p:embed/>
            </p:oleObj>
          </a:graphicData>
        </a:graphic>
      </p:graphicFrame>
      <p:graphicFrame>
        <p:nvGraphicFramePr>
          <p:cNvPr id="631829" name="Object 21"/>
          <p:cNvGraphicFramePr>
            <a:graphicFrameLocks noChangeAspect="1"/>
          </p:cNvGraphicFramePr>
          <p:nvPr/>
        </p:nvGraphicFramePr>
        <p:xfrm>
          <a:off x="527050" y="6054725"/>
          <a:ext cx="5060950" cy="598488"/>
        </p:xfrm>
        <a:graphic>
          <a:graphicData uri="http://schemas.openxmlformats.org/presentationml/2006/ole">
            <p:oleObj spid="_x0000_s26631" name="Equation" r:id="rId10" imgW="3860640" imgH="457200" progId="Equation.3">
              <p:embed/>
            </p:oleObj>
          </a:graphicData>
        </a:graphic>
      </p:graphicFrame>
      <p:sp>
        <p:nvSpPr>
          <p:cNvPr id="631830" name="Freeform 22"/>
          <p:cNvSpPr>
            <a:spLocks/>
          </p:cNvSpPr>
          <p:nvPr/>
        </p:nvSpPr>
        <p:spPr bwMode="auto">
          <a:xfrm>
            <a:off x="4572000" y="476250"/>
            <a:ext cx="1500198" cy="238106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1612070911 w 725"/>
              <a:gd name="T5" fmla="*/ 345262939 h 137"/>
              <a:gd name="T6" fmla="*/ 1612070911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1881" name="Freeform 73"/>
          <p:cNvSpPr>
            <a:spLocks/>
          </p:cNvSpPr>
          <p:nvPr/>
        </p:nvSpPr>
        <p:spPr bwMode="auto">
          <a:xfrm>
            <a:off x="56515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345262939 h 137"/>
              <a:gd name="T4" fmla="*/ 1612070911 w 725"/>
              <a:gd name="T5" fmla="*/ 345262939 h 137"/>
              <a:gd name="T6" fmla="*/ 1612070911 w 725"/>
              <a:gd name="T7" fmla="*/ 115927452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Text Box 74"/>
          <p:cNvSpPr txBox="1">
            <a:spLocks noChangeArrowheads="1"/>
          </p:cNvSpPr>
          <p:nvPr/>
        </p:nvSpPr>
        <p:spPr bwMode="auto">
          <a:xfrm>
            <a:off x="447675" y="1489075"/>
            <a:ext cx="739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k=1</a:t>
            </a:r>
          </a:p>
        </p:txBody>
      </p:sp>
      <p:sp>
        <p:nvSpPr>
          <p:cNvPr id="26640" name="Text Box 75"/>
          <p:cNvSpPr txBox="1">
            <a:spLocks noChangeArrowheads="1"/>
          </p:cNvSpPr>
          <p:nvPr/>
        </p:nvSpPr>
        <p:spPr bwMode="auto">
          <a:xfrm>
            <a:off x="611188" y="1557338"/>
            <a:ext cx="7635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C3399"/>
                </a:solidFill>
              </a:rPr>
              <a:t>k=2</a:t>
            </a:r>
          </a:p>
        </p:txBody>
      </p:sp>
      <p:sp>
        <p:nvSpPr>
          <p:cNvPr id="26641" name="AutoShape 77"/>
          <p:cNvSpPr>
            <a:spLocks noChangeArrowheads="1"/>
          </p:cNvSpPr>
          <p:nvPr/>
        </p:nvSpPr>
        <p:spPr bwMode="auto">
          <a:xfrm>
            <a:off x="8027988" y="1844675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AutoShape 78"/>
          <p:cNvSpPr>
            <a:spLocks noChangeArrowheads="1"/>
          </p:cNvSpPr>
          <p:nvPr/>
        </p:nvSpPr>
        <p:spPr bwMode="auto">
          <a:xfrm>
            <a:off x="8459788" y="1484313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6643" name="AutoShape 79"/>
          <p:cNvSpPr>
            <a:spLocks noChangeArrowheads="1"/>
          </p:cNvSpPr>
          <p:nvPr/>
        </p:nvSpPr>
        <p:spPr bwMode="auto">
          <a:xfrm>
            <a:off x="8443913" y="804863"/>
            <a:ext cx="160337" cy="288925"/>
          </a:xfrm>
          <a:prstGeom prst="upArrow">
            <a:avLst>
              <a:gd name="adj1" fmla="val 50000"/>
              <a:gd name="adj2" fmla="val 4505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6644" name="AutoShape 80"/>
          <p:cNvSpPr>
            <a:spLocks noChangeArrowheads="1"/>
          </p:cNvSpPr>
          <p:nvPr/>
        </p:nvSpPr>
        <p:spPr bwMode="auto">
          <a:xfrm flipH="1" flipV="1">
            <a:off x="7956550" y="40481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AutoShape 81"/>
          <p:cNvSpPr>
            <a:spLocks noChangeArrowheads="1"/>
          </p:cNvSpPr>
          <p:nvPr/>
        </p:nvSpPr>
        <p:spPr bwMode="auto">
          <a:xfrm flipH="1" flipV="1">
            <a:off x="7451725" y="333375"/>
            <a:ext cx="360363" cy="142875"/>
          </a:xfrm>
          <a:prstGeom prst="rightArrow">
            <a:avLst>
              <a:gd name="adj1" fmla="val 50000"/>
              <a:gd name="adj2" fmla="val 63056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31890" name="Group 82"/>
          <p:cNvGraphicFramePr>
            <a:graphicFrameLocks noGrp="1"/>
          </p:cNvGraphicFramePr>
          <p:nvPr/>
        </p:nvGraphicFramePr>
        <p:xfrm>
          <a:off x="1908175" y="1341438"/>
          <a:ext cx="4151313" cy="1296989"/>
        </p:xfrm>
        <a:graphic>
          <a:graphicData uri="http://schemas.openxmlformats.org/drawingml/2006/table">
            <a:tbl>
              <a:tblPr/>
              <a:tblGrid>
                <a:gridCol w="1273175"/>
                <a:gridCol w="466725"/>
                <a:gridCol w="469900"/>
                <a:gridCol w="468313"/>
                <a:gridCol w="536575"/>
                <a:gridCol w="400050"/>
                <a:gridCol w="5365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Q[s,a]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upCareful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Left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Right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96" name="AutoShape 133"/>
          <p:cNvSpPr>
            <a:spLocks noChangeArrowheads="1"/>
          </p:cNvSpPr>
          <p:nvPr/>
        </p:nvSpPr>
        <p:spPr bwMode="auto">
          <a:xfrm>
            <a:off x="6443663" y="2852738"/>
            <a:ext cx="2449512" cy="790576"/>
          </a:xfrm>
          <a:prstGeom prst="wedgeRectCallout">
            <a:avLst>
              <a:gd name="adj1" fmla="val -79616"/>
              <a:gd name="adj2" fmla="val -1372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SARSA backs up the </a:t>
            </a:r>
            <a:r>
              <a:rPr lang="en-US" sz="1400" b="1" dirty="0" smtClean="0">
                <a:solidFill>
                  <a:schemeClr val="tx1"/>
                </a:solidFill>
              </a:rPr>
              <a:t>expected reward </a:t>
            </a:r>
            <a:r>
              <a:rPr lang="en-US" sz="1400" b="1" dirty="0">
                <a:solidFill>
                  <a:schemeClr val="tx1"/>
                </a:solidFill>
              </a:rPr>
              <a:t>of the next action, rather </a:t>
            </a:r>
            <a:r>
              <a:rPr lang="en-US" sz="1400" b="1" dirty="0" smtClean="0">
                <a:solidFill>
                  <a:schemeClr val="tx1"/>
                </a:solidFill>
              </a:rPr>
              <a:t>than </a:t>
            </a:r>
            <a:r>
              <a:rPr lang="en-US" sz="1400" b="1" dirty="0">
                <a:solidFill>
                  <a:schemeClr val="tx1"/>
                </a:solidFill>
              </a:rPr>
              <a:t>the max </a:t>
            </a:r>
            <a:r>
              <a:rPr lang="en-US" sz="1400" b="1" dirty="0" smtClean="0">
                <a:solidFill>
                  <a:schemeClr val="tx1"/>
                </a:solidFill>
              </a:rPr>
              <a:t>expected reward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571604" y="3143248"/>
            <a:ext cx="2500330" cy="285752"/>
          </a:xfrm>
          <a:prstGeom prst="rect">
            <a:avLst/>
          </a:prstGeom>
          <a:solidFill>
            <a:srgbClr val="F7F99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000232" y="3929066"/>
            <a:ext cx="2643206" cy="285752"/>
          </a:xfrm>
          <a:prstGeom prst="rect">
            <a:avLst/>
          </a:prstGeom>
          <a:solidFill>
            <a:srgbClr val="F7F99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24" grpId="0" animBg="1"/>
      <p:bldP spid="631824" grpId="1" animBg="1"/>
      <p:bldP spid="631825" grpId="0" animBg="1"/>
      <p:bldP spid="631825" grpId="1" animBg="1"/>
      <p:bldP spid="631826" grpId="0" animBg="1"/>
      <p:bldP spid="631826" grpId="1" animBg="1"/>
      <p:bldP spid="631830" grpId="0" animBg="1"/>
      <p:bldP spid="631830" grpId="1" animBg="1"/>
      <p:bldP spid="631881" grpId="0" animBg="1"/>
      <p:bldP spid="631881" grpId="1" animBg="1"/>
      <p:bldP spid="26696" grpId="0" animBg="1"/>
      <p:bldP spid="33" grpId="0" animBg="1"/>
      <p:bldP spid="3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Comparing SARSA and Q-learning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323850" y="836613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For the little 6-states world</a:t>
            </a:r>
            <a:endParaRPr lang="en-US" sz="24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637958" name="Rectangle 6"/>
          <p:cNvSpPr>
            <a:spLocks noChangeArrowheads="1"/>
          </p:cNvSpPr>
          <p:nvPr/>
        </p:nvSpPr>
        <p:spPr bwMode="auto">
          <a:xfrm>
            <a:off x="357158" y="1785926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Policy learned by Q-learning 80% greedy is to go  </a:t>
            </a:r>
            <a:r>
              <a:rPr lang="en-US" sz="2400" i="1" dirty="0" smtClean="0">
                <a:solidFill>
                  <a:srgbClr val="000000"/>
                </a:solidFill>
              </a:rPr>
              <a:t>up</a:t>
            </a:r>
            <a:r>
              <a:rPr lang="en-US" sz="2400" dirty="0" smtClean="0">
                <a:solidFill>
                  <a:srgbClr val="000000"/>
                </a:solidFill>
              </a:rPr>
              <a:t>  in s</a:t>
            </a:r>
            <a:r>
              <a:rPr lang="en-US" sz="2400" baseline="-25000" dirty="0" smtClean="0">
                <a:solidFill>
                  <a:srgbClr val="000000"/>
                </a:solidFill>
              </a:rPr>
              <a:t>0</a:t>
            </a:r>
            <a:r>
              <a:rPr lang="en-US" sz="2400" dirty="0" smtClean="0">
                <a:solidFill>
                  <a:srgbClr val="000000"/>
                </a:solidFill>
              </a:rPr>
              <a:t> to reach s</a:t>
            </a:r>
            <a:r>
              <a:rPr lang="en-US" sz="2400" baseline="-25000" dirty="0" smtClean="0">
                <a:solidFill>
                  <a:srgbClr val="000000"/>
                </a:solidFill>
              </a:rPr>
              <a:t>4 </a:t>
            </a:r>
            <a:r>
              <a:rPr lang="en-US" sz="2400" dirty="0" smtClean="0">
                <a:solidFill>
                  <a:srgbClr val="000000"/>
                </a:solidFill>
              </a:rPr>
              <a:t>quickly  and get the big +10 reward</a:t>
            </a:r>
            <a:endParaRPr lang="en-US" sz="2400" baseline="-25000" dirty="0" smtClean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286116" y="4071942"/>
            <a:ext cx="1835150" cy="2305050"/>
            <a:chOff x="3742" y="73"/>
            <a:chExt cx="1860" cy="2315"/>
          </a:xfrm>
        </p:grpSpPr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+ 10</a:t>
              </a: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-100</a:t>
              </a: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</p:grpSp>
      <p:sp>
        <p:nvSpPr>
          <p:cNvPr id="20" name="AutoShape 151"/>
          <p:cNvSpPr>
            <a:spLocks noChangeArrowheads="1"/>
          </p:cNvSpPr>
          <p:nvPr/>
        </p:nvSpPr>
        <p:spPr bwMode="auto">
          <a:xfrm>
            <a:off x="3857620" y="5572140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88" y="3005138"/>
            <a:ext cx="78962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Comparing SARSA and Q-learning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323850" y="836613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637958" name="Rectangle 6"/>
          <p:cNvSpPr>
            <a:spLocks noChangeArrowheads="1"/>
          </p:cNvSpPr>
          <p:nvPr/>
        </p:nvSpPr>
        <p:spPr bwMode="auto">
          <a:xfrm>
            <a:off x="357158" y="1071546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Policy learned by SARSA 80% greedy is to go </a:t>
            </a:r>
            <a:r>
              <a:rPr lang="en-US" sz="2400" i="1" dirty="0" smtClean="0">
                <a:solidFill>
                  <a:srgbClr val="000000"/>
                </a:solidFill>
              </a:rPr>
              <a:t>left </a:t>
            </a:r>
            <a:r>
              <a:rPr lang="en-US" sz="2400" dirty="0" smtClean="0">
                <a:solidFill>
                  <a:srgbClr val="000000"/>
                </a:solidFill>
              </a:rPr>
              <a:t>in s</a:t>
            </a:r>
            <a:r>
              <a:rPr lang="en-US" sz="2400" baseline="-25000" dirty="0" smtClean="0">
                <a:solidFill>
                  <a:srgbClr val="000000"/>
                </a:solidFill>
              </a:rPr>
              <a:t>0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Safer because avoid the chance of getting the -100 reward in s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but non-optimal =&gt; lower q-values </a:t>
            </a:r>
            <a:r>
              <a:rPr lang="en-US" sz="2400" baseline="-25000" dirty="0" smtClean="0">
                <a:solidFill>
                  <a:srgbClr val="000000"/>
                </a:solidFill>
              </a:rPr>
              <a:t>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86116" y="4071942"/>
            <a:ext cx="1835150" cy="2305050"/>
            <a:chOff x="3742" y="73"/>
            <a:chExt cx="1860" cy="2315"/>
          </a:xfrm>
        </p:grpSpPr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+ 10</a:t>
              </a: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-100</a:t>
              </a: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-1</a:t>
              </a:r>
            </a:p>
          </p:txBody>
        </p:sp>
      </p:grpSp>
      <p:sp>
        <p:nvSpPr>
          <p:cNvPr id="19" name="AutoShape 77"/>
          <p:cNvSpPr>
            <a:spLocks noChangeArrowheads="1"/>
          </p:cNvSpPr>
          <p:nvPr/>
        </p:nvSpPr>
        <p:spPr bwMode="auto">
          <a:xfrm>
            <a:off x="4214810" y="6000768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009900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SARSA Algorithm</a:t>
            </a:r>
          </a:p>
        </p:txBody>
      </p:sp>
      <p:pic>
        <p:nvPicPr>
          <p:cNvPr id="665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5175"/>
            <a:ext cx="6264275" cy="413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4" name="AutoShape 5"/>
          <p:cNvSpPr>
            <a:spLocks noChangeArrowheads="1"/>
          </p:cNvSpPr>
          <p:nvPr/>
        </p:nvSpPr>
        <p:spPr bwMode="auto">
          <a:xfrm>
            <a:off x="5940425" y="1125538"/>
            <a:ext cx="3024188" cy="504825"/>
          </a:xfrm>
          <a:prstGeom prst="wedgeRectCallout">
            <a:avLst>
              <a:gd name="adj1" fmla="val -95301"/>
              <a:gd name="adj2" fmla="val 33144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chemeClr val="tx1"/>
                </a:solidFill>
              </a:rPr>
              <a:t>This could be, for instance any </a:t>
            </a:r>
            <a:r>
              <a:rPr lang="el-GR" sz="1400" b="1">
                <a:solidFill>
                  <a:schemeClr val="tx1"/>
                </a:solidFill>
                <a:cs typeface="Times New Roman" pitchFamily="18" charset="0"/>
              </a:rPr>
              <a:t>ε</a:t>
            </a:r>
            <a:r>
              <a:rPr lang="en-US" sz="1400" b="1">
                <a:solidFill>
                  <a:schemeClr val="tx1"/>
                </a:solidFill>
                <a:cs typeface="Times New Roman" pitchFamily="18" charset="0"/>
              </a:rPr>
              <a:t>-greedy strategy:</a:t>
            </a:r>
          </a:p>
          <a:p>
            <a:r>
              <a:rPr lang="en-US" sz="1400" b="1">
                <a:solidFill>
                  <a:schemeClr val="tx1"/>
                </a:solidFill>
                <a:cs typeface="Times New Roman" pitchFamily="18" charset="0"/>
              </a:rPr>
              <a:t>- Choose random </a:t>
            </a:r>
            <a:r>
              <a:rPr lang="el-GR" sz="1400" b="1">
                <a:solidFill>
                  <a:schemeClr val="tx1"/>
                </a:solidFill>
              </a:rPr>
              <a:t>ε</a:t>
            </a:r>
            <a:r>
              <a:rPr lang="en-US" sz="1400" b="1">
                <a:solidFill>
                  <a:schemeClr val="tx1"/>
                </a:solidFill>
              </a:rPr>
              <a:t> times, and max the rest</a:t>
            </a:r>
            <a:endParaRPr lang="el-GR" sz="1400" b="1">
              <a:solidFill>
                <a:schemeClr val="tx1"/>
              </a:solidFill>
            </a:endParaRPr>
          </a:p>
        </p:txBody>
      </p:sp>
      <p:sp>
        <p:nvSpPr>
          <p:cNvPr id="66565" name="AutoShape 6"/>
          <p:cNvSpPr>
            <a:spLocks noChangeArrowheads="1"/>
          </p:cNvSpPr>
          <p:nvPr/>
        </p:nvSpPr>
        <p:spPr bwMode="auto">
          <a:xfrm>
            <a:off x="5292725" y="765175"/>
            <a:ext cx="3671888" cy="1152525"/>
          </a:xfrm>
          <a:prstGeom prst="wedgeRectCallout">
            <a:avLst>
              <a:gd name="adj1" fmla="val -82426"/>
              <a:gd name="adj2" fmla="val 4297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 b="1">
                <a:solidFill>
                  <a:schemeClr val="tx1"/>
                </a:solidFill>
              </a:rPr>
              <a:t>This could be, for instance any </a:t>
            </a:r>
            <a:r>
              <a:rPr lang="el-GR" sz="1800" b="1">
                <a:solidFill>
                  <a:schemeClr val="tx1"/>
                </a:solidFill>
                <a:cs typeface="Times New Roman" pitchFamily="18" charset="0"/>
              </a:rPr>
              <a:t>ε</a:t>
            </a:r>
            <a:r>
              <a:rPr lang="en-US" sz="1800" b="1">
                <a:solidFill>
                  <a:schemeClr val="tx1"/>
                </a:solidFill>
                <a:cs typeface="Times New Roman" pitchFamily="18" charset="0"/>
              </a:rPr>
              <a:t>-greedy strategy:</a:t>
            </a:r>
          </a:p>
          <a:p>
            <a:pPr>
              <a:buFontTx/>
              <a:buChar char="-"/>
            </a:pPr>
            <a:r>
              <a:rPr lang="en-US" sz="1800" b="1">
                <a:solidFill>
                  <a:schemeClr val="tx1"/>
                </a:solidFill>
                <a:cs typeface="Times New Roman" pitchFamily="18" charset="0"/>
              </a:rPr>
              <a:t>Choose random </a:t>
            </a:r>
            <a:r>
              <a:rPr lang="el-GR" sz="1800" b="1">
                <a:solidFill>
                  <a:schemeClr val="tx1"/>
                </a:solidFill>
              </a:rPr>
              <a:t>ε</a:t>
            </a:r>
            <a:r>
              <a:rPr lang="en-US" sz="1800" b="1">
                <a:solidFill>
                  <a:schemeClr val="tx1"/>
                </a:solidFill>
              </a:rPr>
              <a:t> times, and max the rest</a:t>
            </a:r>
          </a:p>
        </p:txBody>
      </p:sp>
      <p:sp>
        <p:nvSpPr>
          <p:cNvPr id="66566" name="AutoShape 10"/>
          <p:cNvSpPr>
            <a:spLocks noChangeArrowheads="1"/>
          </p:cNvSpPr>
          <p:nvPr/>
        </p:nvSpPr>
        <p:spPr bwMode="auto">
          <a:xfrm>
            <a:off x="5940425" y="2349500"/>
            <a:ext cx="2952750" cy="2519363"/>
          </a:xfrm>
          <a:prstGeom prst="wedgeRectCallout">
            <a:avLst>
              <a:gd name="adj1" fmla="val -70324"/>
              <a:gd name="adj2" fmla="val -2202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</a:rPr>
              <a:t>If the random step is chosen here, and has a bad negative reward, this will affect the value of Q[</a:t>
            </a:r>
            <a:r>
              <a:rPr lang="en-US" sz="1800" b="1" dirty="0" err="1">
                <a:solidFill>
                  <a:schemeClr val="tx1"/>
                </a:solidFill>
              </a:rPr>
              <a:t>s,a</a:t>
            </a:r>
            <a:r>
              <a:rPr lang="en-US" sz="1800" b="1" dirty="0">
                <a:solidFill>
                  <a:schemeClr val="tx1"/>
                </a:solidFill>
              </a:rPr>
              <a:t>].</a:t>
            </a:r>
          </a:p>
          <a:p>
            <a:endParaRPr lang="en-US" sz="1800" b="1" dirty="0">
              <a:solidFill>
                <a:schemeClr val="tx1"/>
              </a:solidFill>
            </a:endParaRPr>
          </a:p>
          <a:p>
            <a:r>
              <a:rPr lang="en-US" sz="1800" b="1" dirty="0">
                <a:solidFill>
                  <a:schemeClr val="tx1"/>
                </a:solidFill>
              </a:rPr>
              <a:t>Next time in </a:t>
            </a:r>
            <a:r>
              <a:rPr lang="en-US" sz="1800" b="1" i="1" dirty="0">
                <a:solidFill>
                  <a:schemeClr val="tx1"/>
                </a:solidFill>
              </a:rPr>
              <a:t>s</a:t>
            </a:r>
            <a:r>
              <a:rPr lang="en-US" sz="1800" b="1" dirty="0">
                <a:solidFill>
                  <a:schemeClr val="tx1"/>
                </a:solidFill>
              </a:rPr>
              <a:t>, </a:t>
            </a:r>
            <a:r>
              <a:rPr lang="en-US" sz="1800" i="1" dirty="0" smtClean="0">
                <a:solidFill>
                  <a:schemeClr val="tx1"/>
                </a:solidFill>
              </a:rPr>
              <a:t>a’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may no longer be the action selected because of its lowered Q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nimBg="1"/>
      <p:bldP spid="66565" grpId="0" animBg="1"/>
      <p:bldP spid="6656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Example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250825" y="765175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err="1">
                <a:solidFill>
                  <a:srgbClr val="000000"/>
                </a:solidFill>
              </a:rPr>
              <a:t>Gridworld</a:t>
            </a:r>
            <a:r>
              <a:rPr lang="en-US" sz="2400" dirty="0">
                <a:solidFill>
                  <a:srgbClr val="000000"/>
                </a:solidFill>
              </a:rPr>
              <a:t> with: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Deterministic actions </a:t>
            </a:r>
            <a:r>
              <a:rPr lang="en-US" sz="2000" i="1" dirty="0">
                <a:solidFill>
                  <a:srgbClr val="000000"/>
                </a:solidFill>
              </a:rPr>
              <a:t>up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i="1" dirty="0">
                <a:solidFill>
                  <a:srgbClr val="000000"/>
                </a:solidFill>
              </a:rPr>
              <a:t>down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i="1" dirty="0">
                <a:solidFill>
                  <a:srgbClr val="000000"/>
                </a:solidFill>
              </a:rPr>
              <a:t>left,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i="1" dirty="0">
                <a:solidFill>
                  <a:srgbClr val="000000"/>
                </a:solidFill>
              </a:rPr>
              <a:t>right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Start from S and arrive at 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Reward is -1 for all transitions, except those into the region marked “Cliff”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 dirty="0">
                <a:solidFill>
                  <a:srgbClr val="000000"/>
                </a:solidFill>
              </a:rPr>
              <a:t>Falling into the cliff causes the agent to be sent back to </a:t>
            </a:r>
            <a:r>
              <a:rPr lang="en-US" sz="2000" dirty="0" smtClean="0">
                <a:solidFill>
                  <a:srgbClr val="000000"/>
                </a:solidFill>
              </a:rPr>
              <a:t>start: </a:t>
            </a:r>
            <a:r>
              <a:rPr lang="en-US" sz="2400" b="1" dirty="0" smtClean="0">
                <a:solidFill>
                  <a:srgbClr val="FF0000"/>
                </a:solidFill>
              </a:rPr>
              <a:t>r = -100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1443" y="3429001"/>
            <a:ext cx="488848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250825" y="5373688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Example</a:t>
            </a: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981075"/>
            <a:ext cx="4608512" cy="175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23850" y="2852738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Because of  negative reward for every step taken, the optimal policy over the four standard actions is to take the shortest path along the cliff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But if the agents adopt an </a:t>
            </a:r>
            <a:r>
              <a:rPr lang="el-GR" sz="2400" dirty="0">
                <a:solidFill>
                  <a:srgbClr val="000000"/>
                </a:solidFill>
                <a:cs typeface="Times New Roman" pitchFamily="18" charset="0"/>
              </a:rPr>
              <a:t>ε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-greedy action selection strategy with </a:t>
            </a:r>
            <a:r>
              <a:rPr lang="el-GR" sz="2400" dirty="0">
                <a:solidFill>
                  <a:srgbClr val="000000"/>
                </a:solidFill>
                <a:cs typeface="Times New Roman" pitchFamily="18" charset="0"/>
              </a:rPr>
              <a:t>ε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=0.1, walking along the cliff is dangerous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The optimal path that considers exploration is to go around as far as possible from the cliff</a:t>
            </a:r>
            <a:endParaRPr lang="el-GR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071802" y="1785926"/>
            <a:ext cx="2500330" cy="15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5" name="Group 14"/>
          <p:cNvGrpSpPr/>
          <p:nvPr/>
        </p:nvGrpSpPr>
        <p:grpSpPr>
          <a:xfrm>
            <a:off x="3000364" y="1292551"/>
            <a:ext cx="2594406" cy="564813"/>
            <a:chOff x="3000364" y="1292551"/>
            <a:chExt cx="2594406" cy="564813"/>
          </a:xfrm>
        </p:grpSpPr>
        <p:cxnSp>
          <p:nvCxnSpPr>
            <p:cNvPr id="7" name="Straight Arrow Connector 6"/>
            <p:cNvCxnSpPr/>
            <p:nvPr/>
          </p:nvCxnSpPr>
          <p:spPr bwMode="auto">
            <a:xfrm rot="5400000" flipH="1" flipV="1">
              <a:off x="2751125" y="1606537"/>
              <a:ext cx="500066" cy="1588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3090299" y="1304365"/>
              <a:ext cx="2500330" cy="1588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rot="5400000">
              <a:off x="5343943" y="1541790"/>
              <a:ext cx="500066" cy="1588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Q-learning vs. SARSA</a:t>
            </a:r>
          </a:p>
        </p:txBody>
      </p:sp>
      <p:sp>
        <p:nvSpPr>
          <p:cNvPr id="69635" name="Rectangle 11"/>
          <p:cNvSpPr>
            <a:spLocks noChangeArrowheads="1"/>
          </p:cNvSpPr>
          <p:nvPr/>
        </p:nvSpPr>
        <p:spPr bwMode="auto">
          <a:xfrm>
            <a:off x="179388" y="3284538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Q-learning learns the optimal policy, but because it does so without taking exploration into account, it does not do so well while the agent is exploring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It occasionally falls into the cliff, so its reward per episode is not that great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SARSA has better on-line performance (reward per episode), because it learns to stay away from the cliff while exploring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But note that if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ε→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0, SARSA and Q-learning would asymptotically converge to the  optimal policy</a:t>
            </a:r>
            <a:endParaRPr lang="el-GR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6963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765175"/>
            <a:ext cx="4460875" cy="258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Does Q-Learning learn</a:t>
            </a:r>
            <a:endParaRPr lang="en-US" i="1" dirty="0" smtClean="0">
              <a:cs typeface="Times New Roman" pitchFamily="18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1214422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Does Q-learning gives the agent an optimal policy? 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531225" cy="682625"/>
          </a:xfrm>
        </p:spPr>
        <p:txBody>
          <a:bodyPr/>
          <a:lstStyle/>
          <a:p>
            <a:pPr eaLnBrk="1" hangingPunct="1"/>
            <a:r>
              <a:rPr lang="en-US" smtClean="0"/>
              <a:t>Problem with Model-free methods</a:t>
            </a:r>
            <a:br>
              <a:rPr lang="en-US" smtClean="0"/>
            </a:br>
            <a:endParaRPr lang="en-US" smtClean="0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250825" y="981075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Q-learning and SARSA are model-free methods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000000"/>
                </a:solidFill>
              </a:rPr>
              <a:t>                    </a:t>
            </a:r>
            <a:r>
              <a:rPr lang="en-US" sz="2400">
                <a:solidFill>
                  <a:schemeClr val="accent2"/>
                </a:solidFill>
              </a:rPr>
              <a:t>What does this mean?</a:t>
            </a:r>
            <a:endParaRPr lang="el-GR" sz="240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Model-free Methods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250825" y="981075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Q-learning and SARSA are model-free methods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They do not need to learn the transition and/or reward model, they are implicitly taken into account via experiences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  <a:cs typeface="Times New Roman" pitchFamily="18" charset="0"/>
              </a:rPr>
              <a:t>Sounds handy, but there is a main disadvantage: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How often does the agent get to update its Q-estimates?</a:t>
            </a:r>
            <a:endParaRPr lang="el-GR" sz="200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Model-free Methods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250825" y="981075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Q-learning and SARSA are model-free methods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Times New Roman" pitchFamily="18" charset="0"/>
              </a:rPr>
              <a:t>They do not need to learn the transition and/or reward model, they are implicitly taken into account via experiences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Sounds handy, but there is a main disadvantage: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Times New Roman" pitchFamily="18" charset="0"/>
              </a:rPr>
              <a:t>How often does the agent get to update its Q-estimates?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Times New Roman" pitchFamily="18" charset="0"/>
              </a:rPr>
              <a:t>Only after a new experience comes in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Times New Roman" pitchFamily="18" charset="0"/>
              </a:rPr>
              <a:t>Great if the agent acts very frequently, not so great if actions are sparse, because it wastes </a:t>
            </a: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computation </a:t>
            </a:r>
            <a:r>
              <a:rPr lang="en-US" sz="2000" dirty="0">
                <a:solidFill>
                  <a:schemeClr val="tx1"/>
                </a:solidFill>
                <a:cs typeface="Times New Roman" pitchFamily="18" charset="0"/>
              </a:rPr>
              <a:t>time</a:t>
            </a:r>
            <a:endParaRPr lang="el-GR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Model-based methods</a:t>
            </a: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285720" y="785794"/>
            <a:ext cx="85693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Idea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learn the MDP and interleave acting and planning.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After each experience,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update probabilities and the reward,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do some steps of value iteration (asynchronous ) to get better estimates of state utilities U(s)  given the current model and reward function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Remember that there is the following link between Q values and utility values</a:t>
            </a:r>
          </a:p>
          <a:p>
            <a:pPr marL="739775" lvl="1" indent="-282575">
              <a:spcBef>
                <a:spcPts val="1500"/>
              </a:spcBef>
            </a:pPr>
            <a:endParaRPr lang="en-US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68612" name="Object 2"/>
          <p:cNvGraphicFramePr>
            <a:graphicFrameLocks noChangeAspect="1"/>
          </p:cNvGraphicFramePr>
          <p:nvPr/>
        </p:nvGraphicFramePr>
        <p:xfrm>
          <a:off x="3143240" y="4214818"/>
          <a:ext cx="3227386" cy="529958"/>
        </p:xfrm>
        <a:graphic>
          <a:graphicData uri="http://schemas.openxmlformats.org/presentationml/2006/ole">
            <p:oleObj spid="_x0000_s68612" name="Equation" r:id="rId3" imgW="1701720" imgH="279360" progId="Equation.3">
              <p:embed/>
            </p:oleObj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857356" y="4857760"/>
          <a:ext cx="5980113" cy="677862"/>
        </p:xfrm>
        <a:graphic>
          <a:graphicData uri="http://schemas.openxmlformats.org/presentationml/2006/ole">
            <p:oleObj spid="_x0000_s68613" name="Equation" r:id="rId4" imgW="3022560" imgH="342720" progId="Equation.3">
              <p:embed/>
            </p:oleObj>
          </a:graphicData>
        </a:graphic>
      </p:graphicFrame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928794" y="5715016"/>
          <a:ext cx="5453063" cy="677863"/>
        </p:xfrm>
        <a:graphic>
          <a:graphicData uri="http://schemas.openxmlformats.org/presentationml/2006/ole">
            <p:oleObj spid="_x0000_s68614" name="Equation" r:id="rId5" imgW="275580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 algorithm</a:t>
            </a:r>
            <a:endParaRPr lang="en-CA" dirty="0"/>
          </a:p>
        </p:txBody>
      </p:sp>
      <p:pic>
        <p:nvPicPr>
          <p:cNvPr id="4" name="Picture 3" descr="VI-co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428736"/>
            <a:ext cx="8760604" cy="4572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Asynchronous Value Iteration</a:t>
            </a:r>
          </a:p>
        </p:txBody>
      </p:sp>
      <p:sp>
        <p:nvSpPr>
          <p:cNvPr id="454659" name="Rectangle 3"/>
          <p:cNvSpPr>
            <a:spLocks noChangeArrowheads="1"/>
          </p:cNvSpPr>
          <p:nvPr/>
        </p:nvSpPr>
        <p:spPr bwMode="auto">
          <a:xfrm>
            <a:off x="0" y="105251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The “basic” version of value iteration applies the Bellman update to all states at every iteration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This is in fact not necessary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On each iteration we can apply the update only to a chosen subset of states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Given certain conditions on the value function used to initialize the process, asynchronous value iteration converges to an optimal policy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54661" name="Rectangle 5"/>
          <p:cNvSpPr>
            <a:spLocks noChangeArrowheads="1"/>
          </p:cNvSpPr>
          <p:nvPr/>
        </p:nvSpPr>
        <p:spPr bwMode="auto">
          <a:xfrm>
            <a:off x="0" y="3644900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Main advantage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one can design heuristics that allow the algorithm to concentrate on states that are likely to belong to the optimal policy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Much faster convergence</a:t>
            </a:r>
            <a:endParaRPr lang="ru-RU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Asynchronous VI algorithm</a:t>
            </a:r>
            <a:endParaRPr lang="en-CA" dirty="0"/>
          </a:p>
        </p:txBody>
      </p:sp>
      <p:pic>
        <p:nvPicPr>
          <p:cNvPr id="5" name="Picture 4" descr="VI-figure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928670"/>
            <a:ext cx="9144000" cy="41886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8670" y="3286117"/>
            <a:ext cx="857256" cy="2492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CA" sz="1800" b="1" dirty="0" smtClean="0">
                <a:solidFill>
                  <a:schemeClr val="accent6"/>
                </a:solidFill>
              </a:rPr>
              <a:t>for some</a:t>
            </a:r>
            <a:endParaRPr lang="en-CA" sz="18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Model-based RL algorithm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472" y="1285860"/>
            <a:ext cx="8215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 smtClean="0">
                <a:solidFill>
                  <a:schemeClr val="tx1"/>
                </a:solidFill>
              </a:rPr>
              <a:t>Model Based </a:t>
            </a:r>
            <a:r>
              <a:rPr lang="en-CA" sz="2000" b="1" dirty="0" err="1" smtClean="0">
                <a:solidFill>
                  <a:schemeClr val="tx1"/>
                </a:solidFill>
              </a:rPr>
              <a:t>Reinfortcement</a:t>
            </a:r>
            <a:r>
              <a:rPr lang="en-CA" sz="2000" b="1" dirty="0" smtClean="0">
                <a:solidFill>
                  <a:schemeClr val="tx1"/>
                </a:solidFill>
              </a:rPr>
              <a:t> Learner</a:t>
            </a:r>
          </a:p>
          <a:p>
            <a:r>
              <a:rPr lang="en-CA" sz="2000" b="1" dirty="0" smtClean="0">
                <a:solidFill>
                  <a:schemeClr val="tx1"/>
                </a:solidFill>
              </a:rPr>
              <a:t>inputs:</a:t>
            </a:r>
          </a:p>
          <a:p>
            <a:r>
              <a:rPr lang="en-CA" sz="2000" i="1" dirty="0" smtClean="0">
                <a:solidFill>
                  <a:schemeClr val="tx1"/>
                </a:solidFill>
              </a:rPr>
              <a:t>S is a set of states, A is a set of actions, </a:t>
            </a:r>
            <a:r>
              <a:rPr lang="el-GR" sz="2000" i="1" dirty="0" smtClean="0">
                <a:solidFill>
                  <a:schemeClr val="tx1"/>
                </a:solidFill>
              </a:rPr>
              <a:t>γ</a:t>
            </a:r>
            <a:r>
              <a:rPr lang="en-CA" sz="2000" i="1" dirty="0" smtClean="0">
                <a:solidFill>
                  <a:schemeClr val="tx1"/>
                </a:solidFill>
              </a:rPr>
              <a:t> the discount, c is a prior count</a:t>
            </a:r>
          </a:p>
          <a:p>
            <a:r>
              <a:rPr lang="en-CA" sz="2000" b="1" dirty="0" smtClean="0">
                <a:solidFill>
                  <a:schemeClr val="tx1"/>
                </a:solidFill>
              </a:rPr>
              <a:t>internal state: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real array </a:t>
            </a:r>
            <a:r>
              <a:rPr lang="en-CA" sz="2000" i="1" dirty="0" smtClean="0">
                <a:solidFill>
                  <a:schemeClr val="tx1"/>
                </a:solidFill>
              </a:rPr>
              <a:t>Q[S,A], R[S,A, S’]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integer array </a:t>
            </a:r>
            <a:r>
              <a:rPr lang="en-CA" sz="2000" i="1" dirty="0" smtClean="0">
                <a:solidFill>
                  <a:schemeClr val="tx1"/>
                </a:solidFill>
              </a:rPr>
              <a:t>T[S,A, S’]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previous state </a:t>
            </a:r>
            <a:r>
              <a:rPr lang="en-CA" sz="2000" i="1" dirty="0" smtClean="0">
                <a:solidFill>
                  <a:schemeClr val="tx1"/>
                </a:solidFill>
              </a:rPr>
              <a:t>s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previous action </a:t>
            </a:r>
            <a:r>
              <a:rPr lang="en-CA" sz="2000" i="1" dirty="0" smtClean="0">
                <a:solidFill>
                  <a:schemeClr val="tx1"/>
                </a:solidFill>
              </a:rPr>
              <a:t>a</a:t>
            </a:r>
          </a:p>
          <a:p>
            <a:endParaRPr lang="en-CA" sz="20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928670"/>
            <a:ext cx="6318958" cy="469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786446" y="1142985"/>
            <a:ext cx="3024188" cy="642942"/>
          </a:xfrm>
          <a:prstGeom prst="wedgeRectCallout">
            <a:avLst>
              <a:gd name="adj1" fmla="val -128791"/>
              <a:gd name="adj2" fmla="val 24332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Counts of events when action a performed in s generated s’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786446" y="2214554"/>
            <a:ext cx="3024187" cy="419112"/>
          </a:xfrm>
          <a:prstGeom prst="wedgeRectCallout">
            <a:avLst>
              <a:gd name="adj1" fmla="val -96758"/>
              <a:gd name="adj2" fmla="val 19096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TD-based estimate of </a:t>
            </a:r>
            <a:r>
              <a:rPr lang="en-US" sz="1800" dirty="0" smtClean="0">
                <a:solidFill>
                  <a:schemeClr val="tx1"/>
                </a:solidFill>
              </a:rPr>
              <a:t>R(</a:t>
            </a:r>
            <a:r>
              <a:rPr lang="en-US" sz="1800" dirty="0" err="1" smtClean="0">
                <a:solidFill>
                  <a:schemeClr val="tx1"/>
                </a:solidFill>
              </a:rPr>
              <a:t>s,a,s</a:t>
            </a:r>
            <a:r>
              <a:rPr lang="en-US" sz="1800" dirty="0" smtClean="0">
                <a:solidFill>
                  <a:schemeClr val="tx1"/>
                </a:solidFill>
              </a:rPr>
              <a:t>’)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572132" y="3000372"/>
            <a:ext cx="2357454" cy="649288"/>
          </a:xfrm>
          <a:prstGeom prst="wedgeRectCallout">
            <a:avLst>
              <a:gd name="adj1" fmla="val -176680"/>
              <a:gd name="adj2" fmla="val 10737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Asynchronous value </a:t>
            </a:r>
            <a:r>
              <a:rPr lang="en-US" sz="1800" dirty="0" smtClean="0">
                <a:solidFill>
                  <a:schemeClr val="tx1"/>
                </a:solidFill>
              </a:rPr>
              <a:t>iteration steps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2714612" y="6000768"/>
            <a:ext cx="2357454" cy="649288"/>
          </a:xfrm>
          <a:prstGeom prst="wedgeRectCallout">
            <a:avLst>
              <a:gd name="adj1" fmla="val 939"/>
              <a:gd name="adj2" fmla="val -17987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Frequency of transition from s</a:t>
            </a:r>
            <a:r>
              <a:rPr lang="en-US" sz="1800" baseline="-25000" dirty="0" smtClean="0">
                <a:solidFill>
                  <a:schemeClr val="tx1"/>
                </a:solidFill>
              </a:rPr>
              <a:t>1</a:t>
            </a:r>
            <a:r>
              <a:rPr lang="en-US" sz="1800" dirty="0" smtClean="0">
                <a:solidFill>
                  <a:schemeClr val="tx1"/>
                </a:solidFill>
              </a:rPr>
              <a:t> to s</a:t>
            </a:r>
            <a:r>
              <a:rPr lang="en-US" sz="1800" baseline="-25000" dirty="0" smtClean="0">
                <a:solidFill>
                  <a:schemeClr val="tx1"/>
                </a:solidFill>
              </a:rPr>
              <a:t>2</a:t>
            </a:r>
            <a:r>
              <a:rPr lang="en-US" sz="1800" dirty="0" smtClean="0">
                <a:solidFill>
                  <a:schemeClr val="tx1"/>
                </a:solidFill>
              </a:rPr>
              <a:t> via a</a:t>
            </a:r>
            <a:r>
              <a:rPr lang="en-US" sz="1800" baseline="-25000" dirty="0" smtClean="0">
                <a:solidFill>
                  <a:schemeClr val="tx1"/>
                </a:solidFill>
              </a:rPr>
              <a:t>1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286380" y="5715016"/>
            <a:ext cx="2357454" cy="649288"/>
          </a:xfrm>
          <a:prstGeom prst="wedgeRectCallout">
            <a:avLst>
              <a:gd name="adj1" fmla="val -67895"/>
              <a:gd name="adj2" fmla="val -12581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Why is the reward inside the summation?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5572132" y="3929066"/>
            <a:ext cx="2357454" cy="500066"/>
          </a:xfrm>
          <a:prstGeom prst="wedgeRectCallout">
            <a:avLst>
              <a:gd name="adj1" fmla="val -116218"/>
              <a:gd name="adj2" fmla="val 4546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What is this c for?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Discussion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569325" cy="230505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Which </a:t>
            </a:r>
            <a:r>
              <a:rPr lang="en-GB" sz="2800" dirty="0" smtClean="0"/>
              <a:t>Q values should </a:t>
            </a:r>
            <a:r>
              <a:rPr lang="en-GB" sz="2800" dirty="0" err="1" smtClean="0"/>
              <a:t>asyncronous</a:t>
            </a:r>
            <a:r>
              <a:rPr lang="en-GB" sz="2800" smtClean="0"/>
              <a:t>  VI </a:t>
            </a:r>
            <a:r>
              <a:rPr lang="en-GB" sz="2800" dirty="0" smtClean="0"/>
              <a:t>update?</a:t>
            </a:r>
            <a:endParaRPr lang="en-GB" dirty="0" smtClean="0"/>
          </a:p>
          <a:p>
            <a:pPr lvl="1" eaLnBrk="1" hangingPunct="1"/>
            <a:r>
              <a:rPr lang="en-GB" sz="2400" dirty="0" smtClean="0"/>
              <a:t>At least </a:t>
            </a:r>
            <a:r>
              <a:rPr lang="en-GB" sz="2400" i="1" dirty="0" smtClean="0"/>
              <a:t>s</a:t>
            </a:r>
            <a:r>
              <a:rPr lang="en-GB" sz="2400" dirty="0" smtClean="0"/>
              <a:t> in which the action was generated</a:t>
            </a:r>
          </a:p>
          <a:p>
            <a:pPr lvl="1" eaLnBrk="1" hangingPunct="1"/>
            <a:r>
              <a:rPr lang="en-GB" sz="2400" dirty="0" smtClean="0"/>
              <a:t>Then either select states randomly, or </a:t>
            </a:r>
          </a:p>
          <a:p>
            <a:pPr lvl="1" eaLnBrk="1" hangingPunct="1"/>
            <a:r>
              <a:rPr lang="en-GB" sz="2400" dirty="0" smtClean="0"/>
              <a:t>States that are likely to get their Q-values changed because they can reach states with Q-values that have changed the most</a:t>
            </a:r>
          </a:p>
          <a:p>
            <a:pPr eaLnBrk="1" hangingPunct="1"/>
            <a:r>
              <a:rPr lang="en-GB" sz="2800" dirty="0" smtClean="0"/>
              <a:t>How many steps of asynchronous value-iteration to perform?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 values</a:t>
            </a:r>
          </a:p>
        </p:txBody>
      </p:sp>
      <p:graphicFrame>
        <p:nvGraphicFramePr>
          <p:cNvPr id="7" name="Group 93"/>
          <p:cNvGraphicFramePr>
            <a:graphicFrameLocks noGrp="1"/>
          </p:cNvGraphicFramePr>
          <p:nvPr/>
        </p:nvGraphicFramePr>
        <p:xfrm>
          <a:off x="857250" y="857250"/>
          <a:ext cx="7215239" cy="2357456"/>
        </p:xfrm>
        <a:graphic>
          <a:graphicData uri="http://schemas.openxmlformats.org/drawingml/2006/table">
            <a:tbl>
              <a:tblPr/>
              <a:tblGrid>
                <a:gridCol w="1428761"/>
                <a:gridCol w="1714512"/>
                <a:gridCol w="1571636"/>
                <a:gridCol w="928694"/>
                <a:gridCol w="1571636"/>
              </a:tblGrid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Discussion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928670"/>
            <a:ext cx="8569325" cy="230505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Which states to update?</a:t>
            </a:r>
            <a:endParaRPr lang="en-GB" dirty="0" smtClean="0"/>
          </a:p>
          <a:p>
            <a:pPr lvl="1" eaLnBrk="1" hangingPunct="1"/>
            <a:r>
              <a:rPr lang="en-GB" sz="2400" dirty="0" smtClean="0"/>
              <a:t>At least </a:t>
            </a:r>
            <a:r>
              <a:rPr lang="en-GB" sz="2400" i="1" dirty="0" smtClean="0"/>
              <a:t>s</a:t>
            </a:r>
            <a:r>
              <a:rPr lang="en-GB" sz="2400" dirty="0" smtClean="0"/>
              <a:t> in which the action was generated</a:t>
            </a:r>
          </a:p>
          <a:p>
            <a:pPr lvl="1" eaLnBrk="1" hangingPunct="1"/>
            <a:r>
              <a:rPr lang="en-GB" sz="2400" dirty="0" smtClean="0"/>
              <a:t>Then either select states randomly, or </a:t>
            </a:r>
          </a:p>
          <a:p>
            <a:pPr lvl="1" eaLnBrk="1" hangingPunct="1"/>
            <a:r>
              <a:rPr lang="en-GB" sz="2400" dirty="0" smtClean="0"/>
              <a:t>States that are likely to get their Q-values changed because they can reach states with Q-values that have changed the most</a:t>
            </a:r>
          </a:p>
          <a:p>
            <a:pPr eaLnBrk="1" hangingPunct="1"/>
            <a:r>
              <a:rPr lang="en-GB" sz="2800" dirty="0" smtClean="0"/>
              <a:t>How many steps of asynchronous value-iteration to perform? </a:t>
            </a:r>
          </a:p>
          <a:p>
            <a:pPr lvl="1" eaLnBrk="1" hangingPunct="1"/>
            <a:r>
              <a:rPr lang="en-GB" sz="2400" dirty="0" smtClean="0"/>
              <a:t>As many as can be done before having to act again</a:t>
            </a:r>
          </a:p>
          <a:p>
            <a:pPr eaLnBrk="1" hangingPunct="1">
              <a:buNone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Q-learning vs. Model-based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928670"/>
            <a:ext cx="8569325" cy="2305050"/>
          </a:xfrm>
        </p:spPr>
        <p:txBody>
          <a:bodyPr/>
          <a:lstStyle/>
          <a:p>
            <a:pPr eaLnBrk="1" hangingPunct="1"/>
            <a:r>
              <a:rPr lang="en-GB" dirty="0" smtClean="0"/>
              <a:t>Is it better to learn a model and a utility function or an action value function with no model?</a:t>
            </a:r>
          </a:p>
          <a:p>
            <a:pPr lvl="1" eaLnBrk="1" hangingPunct="1"/>
            <a:r>
              <a:rPr lang="en-GB" dirty="0" smtClean="0"/>
              <a:t>Still an open-question</a:t>
            </a:r>
          </a:p>
          <a:p>
            <a:pPr eaLnBrk="1" hangingPunct="1"/>
            <a:r>
              <a:rPr lang="en-GB" dirty="0" smtClean="0"/>
              <a:t>Model-based approaches require less data to learn well, but they can be computationally more expensive (time per iteration)</a:t>
            </a:r>
          </a:p>
          <a:p>
            <a:pPr eaLnBrk="1" hangingPunct="1"/>
            <a:r>
              <a:rPr lang="en-GB" dirty="0" smtClean="0"/>
              <a:t>Q-learning takes longer because it does not enforce consistency among Q-values via the model</a:t>
            </a:r>
          </a:p>
          <a:p>
            <a:pPr lvl="1" eaLnBrk="1" hangingPunct="1"/>
            <a:r>
              <a:rPr lang="en-GB" dirty="0" smtClean="0"/>
              <a:t>Especially true when the environment becomes more complex</a:t>
            </a:r>
          </a:p>
          <a:p>
            <a:pPr lvl="1" eaLnBrk="1" hangingPunct="1"/>
            <a:r>
              <a:rPr lang="en-GB" dirty="0" smtClean="0"/>
              <a:t>In games such as chess and backgammon, model-based approaches have been more successful that q-learning methods</a:t>
            </a:r>
          </a:p>
          <a:p>
            <a:pPr eaLnBrk="1" hangingPunct="1"/>
            <a:r>
              <a:rPr lang="en-GB" sz="2800" dirty="0" smtClean="0"/>
              <a:t> </a:t>
            </a:r>
            <a:r>
              <a:rPr lang="en-GB" dirty="0" smtClean="0"/>
              <a:t>Cost/ease of acting needs to be factored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Exploration </a:t>
            </a:r>
            <a:r>
              <a:rPr lang="en-US" dirty="0" smtClean="0"/>
              <a:t>vs. Exploitation</a:t>
            </a:r>
            <a:endParaRPr lang="en-US" i="1" dirty="0" smtClean="0">
              <a:cs typeface="Times New Roman" pitchFamily="18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07950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Q-learning does not explicitly tell the agent what to do 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just </a:t>
            </a:r>
            <a:r>
              <a:rPr lang="en-US" sz="2000" dirty="0">
                <a:solidFill>
                  <a:schemeClr val="tx1"/>
                </a:solidFill>
              </a:rPr>
              <a:t>computes</a:t>
            </a:r>
            <a:r>
              <a:rPr lang="en-US" sz="2000" dirty="0">
                <a:solidFill>
                  <a:srgbClr val="000000"/>
                </a:solidFill>
              </a:rPr>
              <a:t> a Q-function Q[</a:t>
            </a:r>
            <a:r>
              <a:rPr lang="en-US" sz="2000" dirty="0" err="1">
                <a:solidFill>
                  <a:srgbClr val="000000"/>
                </a:solidFill>
              </a:rPr>
              <a:t>s,a</a:t>
            </a:r>
            <a:r>
              <a:rPr lang="en-US" sz="2000" dirty="0">
                <a:solidFill>
                  <a:srgbClr val="000000"/>
                </a:solidFill>
              </a:rPr>
              <a:t>] that allows the agent to see, for every state, which is the action with the highest expected reward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Given a Q-function, there are two things that the agent can do: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Exploit the knowledge accumulated so far, and chose the action that maximizes Q[</a:t>
            </a:r>
            <a:r>
              <a:rPr lang="en-US" sz="2000" dirty="0" err="1">
                <a:solidFill>
                  <a:srgbClr val="000000"/>
                </a:solidFill>
              </a:rPr>
              <a:t>s,a</a:t>
            </a:r>
            <a:r>
              <a:rPr lang="en-US" sz="2000" dirty="0">
                <a:solidFill>
                  <a:srgbClr val="000000"/>
                </a:solidFill>
              </a:rPr>
              <a:t>] in a  given state (</a:t>
            </a:r>
            <a:r>
              <a:rPr lang="en-US" sz="2000" b="1" i="1" dirty="0">
                <a:solidFill>
                  <a:srgbClr val="000000"/>
                </a:solidFill>
              </a:rPr>
              <a:t>greedy behavior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Explore new actions, hoping to improve its estimate of the optimal </a:t>
            </a:r>
            <a:r>
              <a:rPr lang="en-US" sz="2000" dirty="0" smtClean="0">
                <a:solidFill>
                  <a:srgbClr val="000000"/>
                </a:solidFill>
              </a:rPr>
              <a:t>Q-function</a:t>
            </a:r>
            <a:r>
              <a:rPr lang="en-US" sz="2000" dirty="0">
                <a:solidFill>
                  <a:srgbClr val="000000"/>
                </a:solidFill>
              </a:rPr>
              <a:t>, i.e. *do not chose* </a:t>
            </a: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rgbClr val="000000"/>
                </a:solidFill>
              </a:rPr>
              <a:t>action suggested by the current Q[</a:t>
            </a:r>
            <a:r>
              <a:rPr lang="en-US" sz="2000" dirty="0" err="1">
                <a:solidFill>
                  <a:srgbClr val="000000"/>
                </a:solidFill>
              </a:rPr>
              <a:t>s,a</a:t>
            </a:r>
            <a:r>
              <a:rPr lang="en-US" sz="2000" dirty="0">
                <a:solidFill>
                  <a:srgbClr val="000000"/>
                </a:solidFill>
              </a:rPr>
              <a:t>]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Exploration </a:t>
            </a:r>
            <a:r>
              <a:rPr lang="en-US" dirty="0" smtClean="0"/>
              <a:t>vs. Exploitation</a:t>
            </a:r>
            <a:endParaRPr lang="en-US" i="1" dirty="0" smtClean="0">
              <a:cs typeface="Times New Roman" pitchFamily="18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07950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Q-learning does not explicitly tell the agent what to do 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just </a:t>
            </a:r>
            <a:r>
              <a:rPr lang="en-US" sz="2000" dirty="0">
                <a:solidFill>
                  <a:schemeClr val="tx1"/>
                </a:solidFill>
              </a:rPr>
              <a:t>computes</a:t>
            </a:r>
            <a:r>
              <a:rPr lang="en-US" sz="2000" dirty="0">
                <a:solidFill>
                  <a:srgbClr val="000000"/>
                </a:solidFill>
              </a:rPr>
              <a:t> a Q-function Q[</a:t>
            </a:r>
            <a:r>
              <a:rPr lang="en-US" sz="2000" dirty="0" err="1">
                <a:solidFill>
                  <a:srgbClr val="000000"/>
                </a:solidFill>
              </a:rPr>
              <a:t>s,a</a:t>
            </a:r>
            <a:r>
              <a:rPr lang="en-US" sz="2000" dirty="0">
                <a:solidFill>
                  <a:srgbClr val="000000"/>
                </a:solidFill>
              </a:rPr>
              <a:t>] that allows the agent to see, for every state, which is the action with the highest expected reward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Given a Q-function, there are two things that the agent can do: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Exploit the knowledge accumulated so far, and chose the action that maximizes Q[</a:t>
            </a:r>
            <a:r>
              <a:rPr lang="en-US" sz="2000" dirty="0" err="1">
                <a:solidFill>
                  <a:srgbClr val="000000"/>
                </a:solidFill>
              </a:rPr>
              <a:t>s,a</a:t>
            </a:r>
            <a:r>
              <a:rPr lang="en-US" sz="2000" dirty="0">
                <a:solidFill>
                  <a:srgbClr val="000000"/>
                </a:solidFill>
              </a:rPr>
              <a:t>] in a  given state (</a:t>
            </a:r>
            <a:r>
              <a:rPr lang="en-US" sz="2000" b="1" i="1" dirty="0">
                <a:solidFill>
                  <a:srgbClr val="000000"/>
                </a:solidFill>
              </a:rPr>
              <a:t>greedy behavior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Explore new actions, hoping to improve its estimate of the optimal </a:t>
            </a:r>
            <a:r>
              <a:rPr lang="en-US" sz="2000" dirty="0" smtClean="0">
                <a:solidFill>
                  <a:srgbClr val="000000"/>
                </a:solidFill>
              </a:rPr>
              <a:t>Q-function</a:t>
            </a:r>
            <a:r>
              <a:rPr lang="en-US" sz="2000" dirty="0">
                <a:solidFill>
                  <a:srgbClr val="000000"/>
                </a:solidFill>
              </a:rPr>
              <a:t>, i.e. *do not chose* </a:t>
            </a: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rgbClr val="000000"/>
                </a:solidFill>
              </a:rPr>
              <a:t>action suggested by the current Q[</a:t>
            </a:r>
            <a:r>
              <a:rPr lang="en-US" sz="2000" dirty="0" err="1">
                <a:solidFill>
                  <a:srgbClr val="000000"/>
                </a:solidFill>
              </a:rPr>
              <a:t>s,a</a:t>
            </a:r>
            <a:r>
              <a:rPr lang="en-US" sz="2000" dirty="0">
                <a:solidFill>
                  <a:srgbClr val="000000"/>
                </a:solidFill>
              </a:rPr>
              <a:t>]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When to explore and when the exploit?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Never exploring may lead to being stuck in a suboptimal course of actions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Exploring too much is a waste of the knowledge accumulated via experience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Must find the right compromise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Exploration Strategies</a:t>
            </a:r>
            <a:endParaRPr lang="en-US" i="1" smtClean="0">
              <a:cs typeface="Times New Roman" pitchFamily="18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07950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Hard to come up with an optimal exploration policy (problem is widely studied in </a:t>
            </a:r>
            <a:r>
              <a:rPr lang="en-US" sz="2400" i="1" dirty="0">
                <a:solidFill>
                  <a:srgbClr val="000000"/>
                </a:solidFill>
              </a:rPr>
              <a:t>statistical decision theory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But intuitively, any such strategy should be </a:t>
            </a:r>
            <a:r>
              <a:rPr lang="en-US" sz="2400" i="1" dirty="0">
                <a:solidFill>
                  <a:srgbClr val="000000"/>
                </a:solidFill>
              </a:rPr>
              <a:t>greedy in the limit of infinite exploration 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b="1" dirty="0">
                <a:solidFill>
                  <a:srgbClr val="000000"/>
                </a:solidFill>
              </a:rPr>
              <a:t>GLIE</a:t>
            </a:r>
            <a:r>
              <a:rPr lang="en-US" sz="2400" dirty="0">
                <a:solidFill>
                  <a:srgbClr val="000000"/>
                </a:solidFill>
              </a:rPr>
              <a:t>), i.e. 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each action an unbounded number of times, to avoid the possibility of missing  an optimal action because of an unusually bad series of outcomes (we discussed this before)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choose the predicted best action when, in the limit, it has found the optimal value function/policy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We will look at </a:t>
            </a:r>
            <a:r>
              <a:rPr lang="en-US" sz="2400" dirty="0" smtClean="0">
                <a:solidFill>
                  <a:srgbClr val="000000"/>
                </a:solidFill>
              </a:rPr>
              <a:t>two </a:t>
            </a:r>
            <a:r>
              <a:rPr lang="en-US" sz="2400" dirty="0">
                <a:solidFill>
                  <a:srgbClr val="000000"/>
                </a:solidFill>
              </a:rPr>
              <a:t>exploration strategies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l-GR" sz="2000" dirty="0">
                <a:solidFill>
                  <a:srgbClr val="000000"/>
                </a:solidFill>
              </a:rPr>
              <a:t>ε</a:t>
            </a:r>
            <a:r>
              <a:rPr lang="en-US" sz="2000" dirty="0">
                <a:solidFill>
                  <a:srgbClr val="000000"/>
                </a:solidFill>
              </a:rPr>
              <a:t>-greedy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soft-max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ε</a:t>
            </a:r>
            <a:r>
              <a:rPr lang="en-US" smtClean="0"/>
              <a:t>-greedy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07950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Choose a random action with probability  </a:t>
            </a:r>
            <a:r>
              <a:rPr lang="el-GR" sz="2400" dirty="0">
                <a:solidFill>
                  <a:srgbClr val="000000"/>
                </a:solidFill>
                <a:latin typeface="Arial Unicode MS" pitchFamily="34" charset="-128"/>
              </a:rPr>
              <a:t>ε</a:t>
            </a: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and choose a best action with probability 1- </a:t>
            </a:r>
            <a:r>
              <a:rPr lang="el-GR" sz="2400" dirty="0">
                <a:solidFill>
                  <a:srgbClr val="000000"/>
                </a:solidFill>
                <a:latin typeface="Arial Unicode MS" pitchFamily="34" charset="-128"/>
              </a:rPr>
              <a:t>ε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Eventually converges to an optimal policy because it ensures that the first  GLIE condition (try every action an unbounded number of times)  is  satisfied via the </a:t>
            </a:r>
            <a:r>
              <a:rPr lang="el-GR" sz="2400" dirty="0">
                <a:solidFill>
                  <a:srgbClr val="000000"/>
                </a:solidFill>
                <a:latin typeface="Arial Unicode MS" pitchFamily="34" charset="-128"/>
              </a:rPr>
              <a:t>ε</a:t>
            </a:r>
            <a:r>
              <a:rPr lang="en-US" sz="2400" dirty="0">
                <a:solidFill>
                  <a:srgbClr val="000000"/>
                </a:solidFill>
              </a:rPr>
              <a:t> random selection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But it is rather </a:t>
            </a:r>
            <a:r>
              <a:rPr lang="en-US" sz="2400" dirty="0" smtClean="0">
                <a:solidFill>
                  <a:srgbClr val="000000"/>
                </a:solidFill>
              </a:rPr>
              <a:t>slow</a:t>
            </a:r>
            <a:endParaRPr lang="en-US" sz="2400" dirty="0">
              <a:solidFill>
                <a:srgbClr val="000000"/>
              </a:solidFill>
            </a:endParaRP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It always chooses the non-optimal action with probability </a:t>
            </a:r>
            <a:r>
              <a:rPr lang="el-GR" sz="2000" dirty="0">
                <a:solidFill>
                  <a:srgbClr val="000000"/>
                </a:solidFill>
                <a:latin typeface="Arial Unicode MS" pitchFamily="34" charset="-128"/>
              </a:rPr>
              <a:t>ε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, </a:t>
            </a:r>
            <a:r>
              <a:rPr lang="en-US" sz="2000" dirty="0">
                <a:solidFill>
                  <a:srgbClr val="000000"/>
                </a:solidFill>
              </a:rPr>
              <a:t>while ideally you would want to explore more at the </a:t>
            </a:r>
            <a:r>
              <a:rPr lang="en-US" sz="2000" dirty="0" smtClean="0">
                <a:solidFill>
                  <a:srgbClr val="000000"/>
                </a:solidFill>
              </a:rPr>
              <a:t>beginning and </a:t>
            </a:r>
            <a:r>
              <a:rPr lang="en-US" sz="2000" dirty="0">
                <a:solidFill>
                  <a:srgbClr val="000000"/>
                </a:solidFill>
              </a:rPr>
              <a:t>become greedier as estimates become more </a:t>
            </a:r>
            <a:r>
              <a:rPr lang="en-US" sz="2000" dirty="0" smtClean="0">
                <a:solidFill>
                  <a:srgbClr val="000000"/>
                </a:solidFill>
              </a:rPr>
              <a:t>accurate</a:t>
            </a:r>
          </a:p>
          <a:p>
            <a:pPr marL="381000" indent="-381000">
              <a:spcBef>
                <a:spcPts val="15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Fix: vary </a:t>
            </a:r>
            <a:r>
              <a:rPr lang="el-GR" sz="2400" dirty="0" smtClean="0">
                <a:solidFill>
                  <a:srgbClr val="000000"/>
                </a:solidFill>
                <a:latin typeface="Arial Unicode MS" pitchFamily="34" charset="-128"/>
              </a:rPr>
              <a:t>ε</a:t>
            </a:r>
            <a:r>
              <a:rPr lang="en-CA" sz="2400" dirty="0" smtClean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CA" sz="2400" dirty="0" smtClean="0">
                <a:solidFill>
                  <a:srgbClr val="000000"/>
                </a:solidFill>
                <a:latin typeface="+mj-lt"/>
              </a:rPr>
              <a:t>overtime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Soft-Max</a:t>
            </a: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107950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Takes into account improvement in estimates of expected reward function Q[</a:t>
            </a:r>
            <a:r>
              <a:rPr lang="en-US" sz="2400" dirty="0" err="1">
                <a:solidFill>
                  <a:srgbClr val="000000"/>
                </a:solidFill>
              </a:rPr>
              <a:t>s,a</a:t>
            </a:r>
            <a:r>
              <a:rPr lang="en-US" sz="2400" dirty="0">
                <a:solidFill>
                  <a:srgbClr val="000000"/>
                </a:solidFill>
              </a:rPr>
              <a:t>]</a:t>
            </a:r>
          </a:p>
          <a:p>
            <a:pPr marL="838200" lvl="1" indent="-381000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Choose action </a:t>
            </a:r>
            <a:r>
              <a:rPr lang="en-US" sz="2000" i="1" dirty="0">
                <a:solidFill>
                  <a:srgbClr val="000000"/>
                </a:solidFill>
              </a:rPr>
              <a:t>a</a:t>
            </a:r>
            <a:r>
              <a:rPr lang="en-US" sz="2000" dirty="0">
                <a:solidFill>
                  <a:srgbClr val="000000"/>
                </a:solidFill>
              </a:rPr>
              <a:t> in state </a:t>
            </a:r>
            <a:r>
              <a:rPr lang="en-US" sz="2000" i="1" dirty="0">
                <a:solidFill>
                  <a:srgbClr val="000000"/>
                </a:solidFill>
              </a:rPr>
              <a:t>s</a:t>
            </a:r>
            <a:r>
              <a:rPr lang="en-US" sz="2000" dirty="0">
                <a:solidFill>
                  <a:srgbClr val="000000"/>
                </a:solidFill>
              </a:rPr>
              <a:t> with a probability proportional to current estimate of Q[</a:t>
            </a:r>
            <a:r>
              <a:rPr lang="en-US" sz="2000" dirty="0" err="1">
                <a:solidFill>
                  <a:srgbClr val="000000"/>
                </a:solidFill>
              </a:rPr>
              <a:t>s,a</a:t>
            </a:r>
            <a:r>
              <a:rPr lang="en-US" sz="2000" dirty="0">
                <a:solidFill>
                  <a:srgbClr val="000000"/>
                </a:solidFill>
              </a:rPr>
              <a:t>]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  <p:graphicFrame>
        <p:nvGraphicFramePr>
          <p:cNvPr id="618500" name="Object 4"/>
          <p:cNvGraphicFramePr>
            <a:graphicFrameLocks noChangeAspect="1"/>
          </p:cNvGraphicFramePr>
          <p:nvPr/>
        </p:nvGraphicFramePr>
        <p:xfrm>
          <a:off x="3132138" y="2349500"/>
          <a:ext cx="1471612" cy="1077913"/>
        </p:xfrm>
        <a:graphic>
          <a:graphicData uri="http://schemas.openxmlformats.org/presentationml/2006/ole">
            <p:oleObj spid="_x0000_s101378" name="Equation" r:id="rId3" imgW="761760" imgH="558720" progId="Equation.3">
              <p:embed/>
            </p:oleObj>
          </a:graphicData>
        </a:graphic>
      </p:graphicFrame>
      <p:sp>
        <p:nvSpPr>
          <p:cNvPr id="618501" name="Rectangle 5"/>
          <p:cNvSpPr>
            <a:spLocks noChangeArrowheads="1"/>
          </p:cNvSpPr>
          <p:nvPr/>
        </p:nvSpPr>
        <p:spPr bwMode="auto">
          <a:xfrm>
            <a:off x="357158" y="3357562"/>
            <a:ext cx="8569325" cy="2305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l-GR" sz="2400" dirty="0">
                <a:solidFill>
                  <a:srgbClr val="000000"/>
                </a:solidFill>
              </a:rPr>
              <a:t>τ</a:t>
            </a:r>
            <a:r>
              <a:rPr lang="en-US" sz="2400" dirty="0">
                <a:solidFill>
                  <a:srgbClr val="000000"/>
                </a:solidFill>
              </a:rPr>
              <a:t> in the formula above influences how randomly values should be chosen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if </a:t>
            </a:r>
            <a:r>
              <a:rPr lang="el-GR" sz="2000" dirty="0">
                <a:solidFill>
                  <a:srgbClr val="000000"/>
                </a:solidFill>
              </a:rPr>
              <a:t>τ</a:t>
            </a:r>
            <a:r>
              <a:rPr lang="en-US" sz="2000" dirty="0">
                <a:solidFill>
                  <a:srgbClr val="000000"/>
                </a:solidFill>
              </a:rPr>
              <a:t> is high, the exponentials approach 1, the fraction approaches 1/(number of actions), and each action </a:t>
            </a:r>
            <a:r>
              <a:rPr lang="en-US" sz="2000" dirty="0" smtClean="0">
                <a:solidFill>
                  <a:srgbClr val="000000"/>
                </a:solidFill>
              </a:rPr>
              <a:t>has approximately </a:t>
            </a:r>
            <a:r>
              <a:rPr lang="en-US" sz="2000" dirty="0">
                <a:solidFill>
                  <a:srgbClr val="000000"/>
                </a:solidFill>
              </a:rPr>
              <a:t>the same </a:t>
            </a:r>
            <a:r>
              <a:rPr lang="en-US" sz="2000" dirty="0" smtClean="0">
                <a:solidFill>
                  <a:srgbClr val="000000"/>
                </a:solidFill>
              </a:rPr>
              <a:t>probability of being chosen ( exploration or exploitation?)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as </a:t>
            </a:r>
            <a:r>
              <a:rPr lang="el-GR" sz="2000" dirty="0" smtClean="0">
                <a:solidFill>
                  <a:srgbClr val="000000"/>
                </a:solidFill>
              </a:rPr>
              <a:t>τ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l-GR" sz="2000" dirty="0" smtClean="0">
                <a:solidFill>
                  <a:srgbClr val="000000"/>
                </a:solidFill>
              </a:rPr>
              <a:t>→</a:t>
            </a:r>
            <a:r>
              <a:rPr lang="en-US" sz="2000" dirty="0" smtClean="0">
                <a:solidFill>
                  <a:srgbClr val="000000"/>
                </a:solidFill>
              </a:rPr>
              <a:t> 0, the exponential with the highest Q[</a:t>
            </a:r>
            <a:r>
              <a:rPr lang="en-US" sz="2000" dirty="0" err="1" smtClean="0">
                <a:solidFill>
                  <a:srgbClr val="000000"/>
                </a:solidFill>
              </a:rPr>
              <a:t>s,a</a:t>
            </a:r>
            <a:r>
              <a:rPr lang="en-US" sz="2000" dirty="0" smtClean="0">
                <a:solidFill>
                  <a:srgbClr val="000000"/>
                </a:solidFill>
              </a:rPr>
              <a:t>] dominates, and the current best action is always chosen (exploration or exploitation?)</a:t>
            </a:r>
            <a:endParaRPr lang="en-US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As </a:t>
            </a:r>
            <a:r>
              <a:rPr lang="el-GR" sz="2000" dirty="0" smtClean="0">
                <a:solidFill>
                  <a:srgbClr val="000000"/>
                </a:solidFill>
              </a:rPr>
              <a:t>τ</a:t>
            </a:r>
            <a:r>
              <a:rPr lang="en-CA" sz="2000" dirty="0" smtClean="0">
                <a:solidFill>
                  <a:srgbClr val="000000"/>
                </a:solidFill>
              </a:rPr>
              <a:t> goes from 1 </a:t>
            </a:r>
            <a:r>
              <a:rPr lang="en-CA" sz="2000" smtClean="0">
                <a:solidFill>
                  <a:srgbClr val="000000"/>
                </a:solidFill>
              </a:rPr>
              <a:t>to 0, </a:t>
            </a:r>
            <a:r>
              <a:rPr lang="en-CA" sz="2000" dirty="0" smtClean="0">
                <a:solidFill>
                  <a:srgbClr val="000000"/>
                </a:solidFill>
              </a:rPr>
              <a:t>actions with higher </a:t>
            </a:r>
            <a:r>
              <a:rPr lang="en-US" sz="2000" dirty="0" smtClean="0">
                <a:solidFill>
                  <a:srgbClr val="000000"/>
                </a:solidFill>
              </a:rPr>
              <a:t>Q[</a:t>
            </a:r>
            <a:r>
              <a:rPr lang="en-US" sz="2000" dirty="0" err="1" smtClean="0">
                <a:solidFill>
                  <a:srgbClr val="000000"/>
                </a:solidFill>
              </a:rPr>
              <a:t>s,a</a:t>
            </a:r>
            <a:r>
              <a:rPr lang="en-US" sz="2000" dirty="0" smtClean="0">
                <a:solidFill>
                  <a:srgbClr val="000000"/>
                </a:solidFill>
              </a:rPr>
              <a:t>] are more likely to be chosen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8809</TotalTime>
  <Words>2558</Words>
  <Application>Microsoft Office PowerPoint</Application>
  <PresentationFormat>On-screen Show (4:3)</PresentationFormat>
  <Paragraphs>375</Paragraphs>
  <Slides>41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Default Design</vt:lpstr>
      <vt:lpstr>Equation</vt:lpstr>
      <vt:lpstr>Reinforcement Learning</vt:lpstr>
      <vt:lpstr>Overview</vt:lpstr>
      <vt:lpstr>What Does Q-Learning learn</vt:lpstr>
      <vt:lpstr>Q values</vt:lpstr>
      <vt:lpstr>Exploration vs. Exploitation</vt:lpstr>
      <vt:lpstr>Exploration vs. Exploitation</vt:lpstr>
      <vt:lpstr>Exploration Strategies</vt:lpstr>
      <vt:lpstr>ε-greedy</vt:lpstr>
      <vt:lpstr>Soft-Max</vt:lpstr>
      <vt:lpstr>Overview</vt:lpstr>
      <vt:lpstr>Evaluating RL Algorithms</vt:lpstr>
      <vt:lpstr>Evaluating RL Algorithms</vt:lpstr>
      <vt:lpstr>Evaluating RL Algorithms</vt:lpstr>
      <vt:lpstr>Overview</vt:lpstr>
      <vt:lpstr>Learning before vs. during deployment </vt:lpstr>
      <vt:lpstr>Example</vt:lpstr>
      <vt:lpstr>On-policy learning: SARSA</vt:lpstr>
      <vt:lpstr>On-policy learning: SARSA</vt:lpstr>
      <vt:lpstr>On-policy learning: SARSA</vt:lpstr>
      <vt:lpstr>On-policy learning: SARSA</vt:lpstr>
      <vt:lpstr>Policy Iteration</vt:lpstr>
      <vt:lpstr>Slide 22</vt:lpstr>
      <vt:lpstr>Slide 23</vt:lpstr>
      <vt:lpstr>Comparing SARSA and Q-learning</vt:lpstr>
      <vt:lpstr>Comparing SARSA and Q-learning</vt:lpstr>
      <vt:lpstr>SARSA Algorithm</vt:lpstr>
      <vt:lpstr>Another Example</vt:lpstr>
      <vt:lpstr>Another Example</vt:lpstr>
      <vt:lpstr>Q-learning vs. SARSA</vt:lpstr>
      <vt:lpstr>Problem with Model-free methods </vt:lpstr>
      <vt:lpstr>Problems With Model-free Methods</vt:lpstr>
      <vt:lpstr>Problems with Model-free Methods</vt:lpstr>
      <vt:lpstr>Model-based methods</vt:lpstr>
      <vt:lpstr>VI algorithm</vt:lpstr>
      <vt:lpstr>Asynchronous Value Iteration</vt:lpstr>
      <vt:lpstr>Asynchronous VI algorithm</vt:lpstr>
      <vt:lpstr>Model-based RL algorithm</vt:lpstr>
      <vt:lpstr>Slide 38</vt:lpstr>
      <vt:lpstr>Discussion</vt:lpstr>
      <vt:lpstr>Discussion</vt:lpstr>
      <vt:lpstr>Q-learning vs. Model-based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Cristina</cp:lastModifiedBy>
  <cp:revision>1504</cp:revision>
  <dcterms:modified xsi:type="dcterms:W3CDTF">2010-04-01T19:53:22Z</dcterms:modified>
</cp:coreProperties>
</file>