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67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notesSlides/notesSlide68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64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6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5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66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notesSlides/notesSlide37.xml" ContentType="application/vnd.openxmlformats-officedocument.presentationml.notesSlide+xml"/>
  <Default Extension="jpeg" ContentType="image/jpeg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handoutMasterIdLst>
    <p:handoutMasterId r:id="rId72"/>
  </p:handoutMasterIdLst>
  <p:sldIdLst>
    <p:sldId id="324" r:id="rId2"/>
    <p:sldId id="516" r:id="rId3"/>
    <p:sldId id="517" r:id="rId4"/>
    <p:sldId id="518" r:id="rId5"/>
    <p:sldId id="519" r:id="rId6"/>
    <p:sldId id="520" r:id="rId7"/>
    <p:sldId id="525" r:id="rId8"/>
    <p:sldId id="526" r:id="rId9"/>
    <p:sldId id="442" r:id="rId10"/>
    <p:sldId id="327" r:id="rId11"/>
    <p:sldId id="328" r:id="rId12"/>
    <p:sldId id="329" r:id="rId13"/>
    <p:sldId id="331" r:id="rId14"/>
    <p:sldId id="356" r:id="rId15"/>
    <p:sldId id="358" r:id="rId16"/>
    <p:sldId id="359" r:id="rId17"/>
    <p:sldId id="537" r:id="rId18"/>
    <p:sldId id="361" r:id="rId19"/>
    <p:sldId id="472" r:id="rId20"/>
    <p:sldId id="521" r:id="rId21"/>
    <p:sldId id="360" r:id="rId22"/>
    <p:sldId id="522" r:id="rId23"/>
    <p:sldId id="523" r:id="rId24"/>
    <p:sldId id="362" r:id="rId25"/>
    <p:sldId id="527" r:id="rId26"/>
    <p:sldId id="529" r:id="rId27"/>
    <p:sldId id="528" r:id="rId28"/>
    <p:sldId id="530" r:id="rId29"/>
    <p:sldId id="531" r:id="rId30"/>
    <p:sldId id="532" r:id="rId31"/>
    <p:sldId id="533" r:id="rId32"/>
    <p:sldId id="534" r:id="rId33"/>
    <p:sldId id="535" r:id="rId34"/>
    <p:sldId id="536" r:id="rId35"/>
    <p:sldId id="446" r:id="rId36"/>
    <p:sldId id="447" r:id="rId37"/>
    <p:sldId id="448" r:id="rId38"/>
    <p:sldId id="457" r:id="rId39"/>
    <p:sldId id="368" r:id="rId40"/>
    <p:sldId id="458" r:id="rId41"/>
    <p:sldId id="449" r:id="rId42"/>
    <p:sldId id="450" r:id="rId43"/>
    <p:sldId id="454" r:id="rId44"/>
    <p:sldId id="459" r:id="rId45"/>
    <p:sldId id="487" r:id="rId46"/>
    <p:sldId id="488" r:id="rId47"/>
    <p:sldId id="489" r:id="rId48"/>
    <p:sldId id="490" r:id="rId49"/>
    <p:sldId id="491" r:id="rId50"/>
    <p:sldId id="492" r:id="rId51"/>
    <p:sldId id="493" r:id="rId52"/>
    <p:sldId id="494" r:id="rId53"/>
    <p:sldId id="495" r:id="rId54"/>
    <p:sldId id="496" r:id="rId55"/>
    <p:sldId id="497" r:id="rId56"/>
    <p:sldId id="500" r:id="rId57"/>
    <p:sldId id="501" r:id="rId58"/>
    <p:sldId id="502" r:id="rId59"/>
    <p:sldId id="503" r:id="rId60"/>
    <p:sldId id="504" r:id="rId61"/>
    <p:sldId id="505" r:id="rId62"/>
    <p:sldId id="513" r:id="rId63"/>
    <p:sldId id="506" r:id="rId64"/>
    <p:sldId id="507" r:id="rId65"/>
    <p:sldId id="508" r:id="rId66"/>
    <p:sldId id="509" r:id="rId67"/>
    <p:sldId id="510" r:id="rId68"/>
    <p:sldId id="511" r:id="rId69"/>
    <p:sldId id="524" r:id="rId70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  <a:srgbClr val="009900"/>
    <a:srgbClr val="9900CC"/>
    <a:srgbClr val="66FF33"/>
    <a:srgbClr val="FF0000"/>
    <a:srgbClr val="9966FF"/>
    <a:srgbClr val="9933FF"/>
    <a:srgbClr val="CC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80" autoAdjust="0"/>
    <p:restoredTop sz="92568" autoAdjust="0"/>
  </p:normalViewPr>
  <p:slideViewPr>
    <p:cSldViewPr>
      <p:cViewPr varScale="1">
        <p:scale>
          <a:sx n="105" d="100"/>
          <a:sy n="105" d="100"/>
        </p:scale>
        <p:origin x="-66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2"/>
    </p:cViewPr>
  </p:sorterViewPr>
  <p:notesViewPr>
    <p:cSldViewPr>
      <p:cViewPr>
        <p:scale>
          <a:sx n="100" d="100"/>
          <a:sy n="100" d="100"/>
        </p:scale>
        <p:origin x="-810" y="-72"/>
      </p:cViewPr>
      <p:guideLst>
        <p:guide orient="horz" pos="2924"/>
        <p:guide pos="220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cs typeface="+mn-cs"/>
              </a:defRPr>
            </a:lvl1pPr>
          </a:lstStyle>
          <a:p>
            <a:pPr>
              <a:defRPr/>
            </a:pPr>
            <a:fld id="{D8E10290-DFEF-4EB2-934A-6AFC74D8E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t" anchorCtr="0" compatLnSpc="1">
            <a:prstTxWarp prst="textNoShape">
              <a:avLst/>
            </a:prstTxWarp>
          </a:bodyPr>
          <a:lstStyle>
            <a:lvl1pPr defTabSz="930275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9513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b" anchorCtr="0" compatLnSpc="1">
            <a:prstTxWarp prst="textNoShape">
              <a:avLst/>
            </a:prstTxWarp>
          </a:bodyPr>
          <a:lstStyle>
            <a:lvl1pPr defTabSz="930275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07" tIns="46504" rIns="93007" bIns="4650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300">
                <a:cs typeface="+mn-cs"/>
              </a:defRPr>
            </a:lvl1pPr>
          </a:lstStyle>
          <a:p>
            <a:pPr>
              <a:defRPr/>
            </a:pPr>
            <a:fld id="{E5D48787-3140-4093-86A2-6A8431228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A2745D-F344-4BAE-8B0A-41C77EAB0DEB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1850" cy="3481388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FF5684-6B10-4BDC-81F3-72C98634CCC9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EDEA8D-F488-4ACE-9981-109F2CD3950E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F7DE248-CF7C-42CA-B228-E4E0B5FD334F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C4AE54-71C2-42DE-8D4D-060552AC4587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4F31C9-5F4A-444D-A902-3C03628F0224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2DDA9A-D5F0-4E74-8CDD-5C7AE9EF5EF3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D9F752-B36E-4E0B-9BDC-CCC715DCBC9F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133578-234F-42EB-9B74-3C5B59161DF7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34511F-8F9B-419D-A100-16DE741E9E92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B70E7C-15FE-4B68-8CD6-58FA509B0562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8BD9FF-280B-491E-9907-15EC100D925E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10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43994A-0003-4F50-8D0E-CE658A2D934A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BB2B71-79FD-4226-AE37-629B7FF3BF99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1D309D6-6E38-4339-B8D1-369F99FB0C6D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2D02D1-E848-4C8D-A0ED-C5D43518DD11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38BFC2-90D9-46F8-932D-17518A273CB1}" type="slidenum">
              <a:rPr lang="en-US" smtClean="0"/>
              <a:pPr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2031E1-24A3-4D86-9C36-90BB52B72C62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C9279F-43D5-40C9-A407-AEBAF7133BAB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E30841-64A3-4AE6-A729-E84EC4BA9C2B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1D60D6B-8025-476B-860F-3005CFBA780A}" type="slidenum">
              <a:rPr lang="en-US" smtClean="0"/>
              <a:pPr>
                <a:defRPr/>
              </a:pPr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6E8564D-2A01-4F1C-BA86-FB5C49F269EB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6F21C73-0765-49ED-838A-AEB677BAE873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118CF5-E7F3-406B-A1CA-2EA8795942FE}" type="slidenum">
              <a:rPr lang="en-US" smtClean="0"/>
              <a:pPr>
                <a:defRPr/>
              </a:pPr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1EF4197-819D-4785-A745-2DF278084928}" type="slidenum">
              <a:rPr lang="en-US" smtClean="0"/>
              <a:pPr>
                <a:defRPr/>
              </a:pPr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839D354-FE1E-4202-8557-E2BC6992C010}" type="slidenum">
              <a:rPr lang="en-US" smtClean="0"/>
              <a:pPr>
                <a:defRPr/>
              </a:pPr>
              <a:t>32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C68C2B2-6AEE-4A4B-97BA-00384B3F1ACB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106915-A46E-453B-995A-5589537520FE}" type="slidenum">
              <a:rPr lang="en-US" smtClean="0"/>
              <a:pPr>
                <a:defRPr/>
              </a:pPr>
              <a:t>34</a:t>
            </a:fld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64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795E2F4-B992-4E9D-B3C8-55B386E42218}" type="slidenum">
              <a:rPr lang="en-US" smtClean="0"/>
              <a:pPr>
                <a:defRPr/>
              </a:pPr>
              <a:t>35</a:t>
            </a:fld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724646-C969-41F7-9888-B84186D9646E}" type="slidenum">
              <a:rPr lang="en-US" smtClean="0"/>
              <a:pPr>
                <a:defRPr/>
              </a:pPr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0A0A90-5C10-4680-AABF-394A68208A77}" type="slidenum">
              <a:rPr lang="en-US" smtClean="0"/>
              <a:pPr>
                <a:defRPr/>
              </a:pPr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29FF1F-3CEB-47F4-8D0B-0EBA85C8022D}" type="slidenum">
              <a:rPr lang="en-US" smtClean="0"/>
              <a:pPr>
                <a:defRPr/>
              </a:pPr>
              <a:t>38</a:t>
            </a:fld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05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129B25-BCD3-4925-A4C2-D7D41FA6B827}" type="slidenum">
              <a:rPr lang="en-US" smtClean="0"/>
              <a:pPr>
                <a:defRPr/>
              </a:pPr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1C3FC2F-65CD-4AA1-A3A1-8CB6ABFCB2FB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16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F437CD3-5AE7-4317-9AC0-604D0B4D83D1}" type="slidenum">
              <a:rPr lang="en-US" smtClean="0"/>
              <a:pPr>
                <a:defRPr/>
              </a:pPr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D1D38A2-E5B9-478C-B45C-E78CEC968981}" type="slidenum">
              <a:rPr lang="en-US" smtClean="0"/>
              <a:pPr>
                <a:defRPr/>
              </a:pPr>
              <a:t>41</a:t>
            </a:fld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06D762F-5568-4E3F-9DE2-0BAD056EBEB1}" type="slidenum">
              <a:rPr lang="en-US" smtClean="0"/>
              <a:pPr>
                <a:defRPr/>
              </a:pPr>
              <a:t>42</a:t>
            </a:fld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46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740B1E0-363B-4D85-88F8-51BF9B2FBEB8}" type="slidenum">
              <a:rPr lang="en-US" smtClean="0"/>
              <a:pPr>
                <a:defRPr/>
              </a:pPr>
              <a:t>43</a:t>
            </a:fld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1D1072-4F65-4352-AF09-163214731743}" type="slidenum">
              <a:rPr lang="en-US" smtClean="0"/>
              <a:pPr>
                <a:defRPr/>
              </a:pPr>
              <a:t>44</a:t>
            </a:fld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67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2E668E-10C4-41DD-9BFE-17C138202803}" type="slidenum">
              <a:rPr lang="en-US" smtClean="0"/>
              <a:pPr>
                <a:defRPr/>
              </a:pPr>
              <a:t>45</a:t>
            </a:fld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4DEAA4B-3C9C-4E05-B3F3-56E901A879BB}" type="slidenum">
              <a:rPr lang="en-US" smtClean="0"/>
              <a:pPr>
                <a:defRPr/>
              </a:pPr>
              <a:t>46</a:t>
            </a:fld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87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9DFF0BD-F826-42BF-8A64-E51CB3140E27}" type="slidenum">
              <a:rPr lang="en-US" smtClean="0"/>
              <a:pPr>
                <a:defRPr/>
              </a:pPr>
              <a:t>47</a:t>
            </a:fld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98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5AFC4CC-0735-489B-BE69-FB4054CE6177}" type="slidenum">
              <a:rPr lang="en-US" smtClean="0"/>
              <a:pPr>
                <a:defRPr/>
              </a:pPr>
              <a:t>48</a:t>
            </a:fld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08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B513064-80A8-4D4A-8EAA-39B88BAB08DE}" type="slidenum">
              <a:rPr lang="en-US" smtClean="0"/>
              <a:pPr>
                <a:defRPr/>
              </a:pPr>
              <a:t>49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5D5CE83-02DF-4CAD-AEF9-D5F2AF881E0F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0713" y="4719638"/>
            <a:ext cx="5133975" cy="4176712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9599E2-DB0D-496B-924C-D82A501EAEA9}" type="slidenum">
              <a:rPr lang="en-US" smtClean="0"/>
              <a:pPr>
                <a:defRPr/>
              </a:pPr>
              <a:t>50</a:t>
            </a:fld>
            <a:endParaRPr lang="en-US" smtClean="0"/>
          </a:p>
        </p:txBody>
      </p:sp>
      <p:sp>
        <p:nvSpPr>
          <p:cNvPr id="1218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99D3CB7-4D1B-4C71-ACC4-981D663FFB34}" type="slidenum">
              <a:rPr lang="en-US" smtClean="0"/>
              <a:pPr>
                <a:defRPr/>
              </a:pPr>
              <a:t>51</a:t>
            </a:fld>
            <a:endParaRPr lang="en-US" smtClean="0"/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98D99C0-FAD8-4AA2-AF7E-92D223421416}" type="slidenum">
              <a:rPr lang="en-US" smtClean="0"/>
              <a:pPr>
                <a:defRPr/>
              </a:pPr>
              <a:t>52</a:t>
            </a:fld>
            <a:endParaRPr lang="en-US" smtClean="0"/>
          </a:p>
        </p:txBody>
      </p:sp>
      <p:sp>
        <p:nvSpPr>
          <p:cNvPr id="123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E40D1A-04E9-496A-BF25-F80DE5989A45}" type="slidenum">
              <a:rPr lang="en-US" smtClean="0"/>
              <a:pPr>
                <a:defRPr/>
              </a:pPr>
              <a:t>53</a:t>
            </a:fld>
            <a:endParaRPr lang="en-US" smtClean="0"/>
          </a:p>
        </p:txBody>
      </p:sp>
      <p:sp>
        <p:nvSpPr>
          <p:cNvPr id="124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69D3878-46FB-4A4A-8AD1-3ED6FA338079}" type="slidenum">
              <a:rPr lang="en-US" smtClean="0"/>
              <a:pPr>
                <a:defRPr/>
              </a:pPr>
              <a:t>54</a:t>
            </a:fld>
            <a:endParaRPr lang="en-US" smtClean="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7667AB2-F40C-483E-B7C2-ED094BEC2DFD}" type="slidenum">
              <a:rPr lang="en-US" smtClean="0"/>
              <a:pPr>
                <a:defRPr/>
              </a:pPr>
              <a:t>55</a:t>
            </a:fld>
            <a:endParaRPr lang="en-US" smtClean="0"/>
          </a:p>
        </p:txBody>
      </p:sp>
      <p:sp>
        <p:nvSpPr>
          <p:cNvPr id="126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0C99FB4-F189-4DF0-9A6D-95D6D9096EC1}" type="slidenum">
              <a:rPr lang="en-US" smtClean="0"/>
              <a:pPr>
                <a:defRPr/>
              </a:pPr>
              <a:t>56</a:t>
            </a:fld>
            <a:endParaRPr lang="en-US" smtClean="0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65331A-4277-4F44-BFCF-DD1592C05C0B}" type="slidenum">
              <a:rPr lang="en-US" smtClean="0"/>
              <a:pPr>
                <a:defRPr/>
              </a:pPr>
              <a:t>57</a:t>
            </a:fld>
            <a:endParaRPr lang="en-US" smtClean="0"/>
          </a:p>
        </p:txBody>
      </p:sp>
      <p:sp>
        <p:nvSpPr>
          <p:cNvPr id="129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29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D4BB85-8706-4E01-A3D8-9C1DA4133CC2}" type="slidenum">
              <a:rPr lang="en-US" smtClean="0"/>
              <a:pPr>
                <a:defRPr/>
              </a:pPr>
              <a:t>58</a:t>
            </a:fld>
            <a:endParaRPr lang="en-US" smtClean="0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38F3A76-E6C6-4055-B69D-258F0AC4D9C3}" type="slidenum">
              <a:rPr lang="en-US" smtClean="0"/>
              <a:pPr>
                <a:defRPr/>
              </a:pPr>
              <a:t>59</a:t>
            </a:fld>
            <a:endParaRPr lang="en-US" smtClean="0"/>
          </a:p>
        </p:txBody>
      </p:sp>
      <p:sp>
        <p:nvSpPr>
          <p:cNvPr id="131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31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312856-BA0C-4A0E-BB4A-9D8D3AB0685E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20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11776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F282B2-D4FB-48D5-BBF8-CBE0B1DA7F43}" type="slidenum">
              <a:rPr lang="en-US" smtClean="0"/>
              <a:pPr>
                <a:defRPr/>
              </a:pPr>
              <a:t>60</a:t>
            </a:fld>
            <a:endParaRPr lang="en-US" smtClean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E3F4C51-FF5A-44C1-B930-318F24E52BA0}" type="slidenum">
              <a:rPr lang="en-US" smtClean="0"/>
              <a:pPr>
                <a:defRPr/>
              </a:pPr>
              <a:t>61</a:t>
            </a:fld>
            <a:endParaRPr lang="en-US" smtClean="0"/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22932D9-D29F-49C1-9FF6-BEB3DACA95C1}" type="slidenum">
              <a:rPr lang="en-US" smtClean="0"/>
              <a:pPr>
                <a:defRPr/>
              </a:pPr>
              <a:t>62</a:t>
            </a:fld>
            <a:endParaRPr lang="en-US" smtClean="0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3133578-234F-42EB-9B74-3C5B59161DF7}" type="slidenum">
              <a:rPr lang="en-US" smtClean="0"/>
              <a:pPr>
                <a:defRPr/>
              </a:pPr>
              <a:t>63</a:t>
            </a:fld>
            <a:endParaRPr lang="en-US" smtClean="0"/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7450" y="703263"/>
            <a:ext cx="4622800" cy="3467100"/>
          </a:xfrm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06900"/>
            <a:ext cx="5133975" cy="4179888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61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121860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93EC48-358C-4F84-B9F9-DBBA66844912}" type="slidenum">
              <a:rPr lang="en-US" smtClean="0"/>
              <a:pPr>
                <a:defRPr/>
              </a:pPr>
              <a:t>64</a:t>
            </a:fld>
            <a:endParaRPr lang="en-US" smtClean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7FF0045-E876-4CEE-9AD3-3C7AB72A1BEF}" type="slidenum">
              <a:rPr lang="en-US" smtClean="0"/>
              <a:pPr>
                <a:defRPr/>
              </a:pPr>
              <a:t>65</a:t>
            </a:fld>
            <a:endParaRPr lang="en-US" smtClean="0"/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8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12390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FD3B00-67FB-4761-9DB1-6975919CB03C}" type="slidenum">
              <a:rPr lang="en-US" smtClean="0"/>
              <a:pPr>
                <a:defRPr/>
              </a:pPr>
              <a:t>66</a:t>
            </a:fld>
            <a:endParaRPr lang="en-US" smtClean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9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124932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9086859-F51D-480B-AA94-C767696E3CBF}" type="slidenum">
              <a:rPr lang="en-US" smtClean="0"/>
              <a:pPr>
                <a:defRPr/>
              </a:pPr>
              <a:t>67</a:t>
            </a:fld>
            <a:endParaRPr lang="en-US" smtClean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0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CA" smtClean="0"/>
          </a:p>
        </p:txBody>
      </p:sp>
      <p:sp>
        <p:nvSpPr>
          <p:cNvPr id="125956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F73F77-A518-45BA-BD06-60B978909F4C}" type="slidenum">
              <a:rPr lang="en-US" smtClean="0"/>
              <a:pPr>
                <a:defRPr/>
              </a:pPr>
              <a:t>68</a:t>
            </a:fld>
            <a:endParaRPr lang="en-US" smtClean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1202CB-C489-42FC-8ED0-ADBE79DBF899}" type="slidenum">
              <a:rPr lang="en-US" smtClean="0"/>
              <a:pPr>
                <a:defRPr/>
              </a:pPr>
              <a:t>69</a:t>
            </a:fld>
            <a:endParaRPr lang="en-US" smtClean="0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73FA4A7-0652-4D05-8F9C-7B4B2B319178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9513" y="695325"/>
            <a:ext cx="4641850" cy="3481388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1863" y="4410075"/>
            <a:ext cx="5133975" cy="41783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4DDD940-9A8C-44C1-B5E3-F6CCDF84CE2D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0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85FA04-9770-42B1-ABC5-AFED78E57C0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0713" y="4719638"/>
            <a:ext cx="5133975" cy="4176712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DB4E8-8AD9-4456-B251-197951EF6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9C4FE-BDC3-4151-B799-0103106F8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152400"/>
            <a:ext cx="21336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84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C4F9B-6DFA-46FF-8C3E-C2ACB5271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8200" cy="4495800"/>
          </a:xfrm>
        </p:spPr>
        <p:txBody>
          <a:bodyPr/>
          <a:lstStyle/>
          <a:p>
            <a:pPr lvl="0"/>
            <a:endParaRPr lang="en-CA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11CD7-D20E-49D7-B422-7B99801ED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CA0A-DF78-4B9E-8D43-5144B7BEE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E0036-3BC2-43D1-AA3A-50D215C9F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41529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6A7DF-B864-49E1-944D-A464C28C7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6BE33-5D09-4017-B41D-F4ABD756AB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86A0BE-8622-4EA1-B7FF-CDF6FCCDB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6AB8E8-99C3-460A-A483-230F6D143D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96F7F9-37B6-4A24-8B8F-233B07E93E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244E0-3CF4-414D-A628-538AC40BB0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F3502CF-9EE6-45AC-9244-21D0EB3B9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accent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space.org/mainApplets.shtml" TargetMode="External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ispace.org/bayes/index.shtml" TargetMode="Externa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png"/><Relationship Id="rId5" Type="http://schemas.openxmlformats.org/officeDocument/2006/relationships/slide" Target="slide35.xml"/><Relationship Id="rId4" Type="http://schemas.openxmlformats.org/officeDocument/2006/relationships/oleObject" Target="../embeddings/oleObject4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1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space.org/mainApplets.shtml" TargetMode="External"/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ispace.org/bayes/index.shtml" TargetMode="Externa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95288" y="2205038"/>
            <a:ext cx="853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>
                <a:solidFill>
                  <a:schemeClr val="accent2"/>
                </a:solidFill>
              </a:rPr>
              <a:t>CPSC 422</a:t>
            </a:r>
            <a:br>
              <a:rPr lang="en-US" sz="3600" b="1">
                <a:solidFill>
                  <a:schemeClr val="accent2"/>
                </a:solidFill>
              </a:rPr>
            </a:br>
            <a:r>
              <a:rPr lang="en-US" sz="3600" b="1">
                <a:solidFill>
                  <a:schemeClr val="accent2"/>
                </a:solidFill>
              </a:rPr>
              <a:t/>
            </a:r>
            <a:br>
              <a:rPr lang="en-US" sz="3600" b="1">
                <a:solidFill>
                  <a:schemeClr val="accent2"/>
                </a:solidFill>
              </a:rPr>
            </a:br>
            <a:r>
              <a:rPr lang="en-US" sz="3600" b="1">
                <a:solidFill>
                  <a:schemeClr val="accent2"/>
                </a:solidFill>
              </a:rPr>
              <a:t>Lecture 2</a:t>
            </a:r>
            <a:br>
              <a:rPr lang="en-US" sz="3600" b="1">
                <a:solidFill>
                  <a:schemeClr val="accent2"/>
                </a:solidFill>
              </a:rPr>
            </a:br>
            <a:r>
              <a:rPr lang="en-US" sz="3600" b="1">
                <a:solidFill>
                  <a:schemeClr val="accent2"/>
                </a:solidFill>
              </a:rPr>
              <a:t/>
            </a:r>
            <a:br>
              <a:rPr lang="en-US" sz="3600" b="1">
                <a:solidFill>
                  <a:schemeClr val="accent2"/>
                </a:solidFill>
              </a:rPr>
            </a:br>
            <a:r>
              <a:rPr lang="en-US" sz="3600" b="1">
                <a:solidFill>
                  <a:schemeClr val="accent2"/>
                </a:solidFill>
              </a:rPr>
              <a:t/>
            </a:r>
            <a:br>
              <a:rPr lang="en-US" sz="3600" b="1">
                <a:solidFill>
                  <a:schemeClr val="accent2"/>
                </a:solidFill>
              </a:rPr>
            </a:br>
            <a:r>
              <a:rPr lang="en-US" sz="3600" b="1">
                <a:solidFill>
                  <a:schemeClr val="accent2"/>
                </a:solidFill>
              </a:rPr>
              <a:t>Review of Bayesian Networks, </a:t>
            </a:r>
            <a:br>
              <a:rPr lang="en-US" sz="3600" b="1">
                <a:solidFill>
                  <a:schemeClr val="accent2"/>
                </a:solidFill>
              </a:rPr>
            </a:br>
            <a:r>
              <a:rPr lang="en-US" sz="3600" b="1">
                <a:solidFill>
                  <a:schemeClr val="accent2"/>
                </a:solidFill>
              </a:rPr>
              <a:t/>
            </a:r>
            <a:br>
              <a:rPr lang="en-US" sz="3600" b="1">
                <a:solidFill>
                  <a:schemeClr val="accent2"/>
                </a:solidFill>
              </a:rPr>
            </a:br>
            <a:r>
              <a:rPr lang="en-US" sz="3600" b="1">
                <a:solidFill>
                  <a:schemeClr val="accent2"/>
                </a:solidFill>
              </a:rPr>
              <a:t>Representational Issues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Uncertainty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08050"/>
            <a:ext cx="8458200" cy="44958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Let action </a:t>
            </a:r>
            <a:r>
              <a:rPr lang="en-US" sz="2000" i="1" dirty="0" smtClean="0"/>
              <a:t>A</a:t>
            </a:r>
            <a:r>
              <a:rPr lang="en-US" sz="2000" i="1" baseline="-25000" dirty="0" smtClean="0"/>
              <a:t>t</a:t>
            </a:r>
            <a:r>
              <a:rPr lang="en-US" sz="2000" dirty="0" smtClean="0"/>
              <a:t> = leave for airport </a:t>
            </a:r>
            <a:r>
              <a:rPr lang="en-US" sz="2000" i="1" dirty="0" smtClean="0"/>
              <a:t>t</a:t>
            </a:r>
            <a:r>
              <a:rPr lang="en-US" sz="2000" dirty="0" smtClean="0"/>
              <a:t> minutes before flight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Will </a:t>
            </a:r>
            <a:r>
              <a:rPr lang="en-US" sz="2000" i="1" dirty="0" smtClean="0"/>
              <a:t>A</a:t>
            </a:r>
            <a:r>
              <a:rPr lang="en-US" sz="2000" i="1" baseline="-25000" dirty="0" smtClean="0"/>
              <a:t>t</a:t>
            </a:r>
            <a:r>
              <a:rPr lang="en-US" sz="2000" dirty="0" smtClean="0"/>
              <a:t> get me there on time?</a:t>
            </a:r>
          </a:p>
          <a:p>
            <a:pPr marL="609600" indent="-609600" eaLnBrk="1" hangingPunct="1">
              <a:lnSpc>
                <a:spcPct val="30000"/>
              </a:lnSpc>
            </a:pPr>
            <a:endParaRPr lang="en-US" sz="20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Problems: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dirty="0" smtClean="0"/>
              <a:t>partial </a:t>
            </a:r>
            <a:r>
              <a:rPr lang="en-US" sz="1800" dirty="0" err="1" smtClean="0"/>
              <a:t>observability</a:t>
            </a:r>
            <a:r>
              <a:rPr lang="en-US" sz="1800" dirty="0" smtClean="0"/>
              <a:t> (road state, other drivers' plans, limited traffic reports etc.)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dirty="0" smtClean="0"/>
              <a:t>uncertainty in action outcomes (flat tire, etc.)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dirty="0" smtClean="0"/>
              <a:t>immense complexity of modeling and predicting traffic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Hence a purely logical approach either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dirty="0" smtClean="0"/>
              <a:t>risks falsehood: “</a:t>
            </a:r>
            <a:r>
              <a:rPr lang="en-US" sz="1800" i="1" dirty="0" smtClean="0"/>
              <a:t>A</a:t>
            </a:r>
            <a:r>
              <a:rPr lang="en-US" sz="1800" i="1" baseline="-25000" dirty="0" smtClean="0"/>
              <a:t>25</a:t>
            </a:r>
            <a:r>
              <a:rPr lang="en-US" sz="1800" dirty="0" smtClean="0"/>
              <a:t> will get me there on time”, or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en-US" sz="1800" dirty="0" smtClean="0"/>
              <a:t>leads to conclusions that are too weak for decision making: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8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“</a:t>
            </a:r>
            <a:r>
              <a:rPr lang="en-US" sz="2000" i="1" dirty="0" smtClean="0"/>
              <a:t>A</a:t>
            </a:r>
            <a:r>
              <a:rPr lang="en-US" sz="2000" i="1" baseline="-25000" dirty="0" smtClean="0"/>
              <a:t>25</a:t>
            </a:r>
            <a:r>
              <a:rPr lang="en-US" sz="2000" dirty="0" smtClean="0"/>
              <a:t> will get me there on time if there's no accident on the bridge and it doesn't rain and my tires remain intact etc </a:t>
            </a:r>
            <a:r>
              <a:rPr lang="en-US" sz="2000" dirty="0" err="1" smtClean="0"/>
              <a:t>etc</a:t>
            </a:r>
            <a:r>
              <a:rPr lang="en-US" sz="2000" dirty="0" smtClean="0"/>
              <a:t>.”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(</a:t>
            </a:r>
            <a:r>
              <a:rPr lang="en-US" sz="2000" i="1" dirty="0" smtClean="0"/>
              <a:t>A</a:t>
            </a:r>
            <a:r>
              <a:rPr lang="en-US" sz="2000" i="1" baseline="-25000" dirty="0" smtClean="0"/>
              <a:t>1440</a:t>
            </a:r>
            <a:r>
              <a:rPr lang="en-US" sz="2000" dirty="0" smtClean="0"/>
              <a:t> might reasonably be said to get me there on time but I'd have to stay overnight in the airport …)
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Methods for handling uncertainty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58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accent2"/>
                </a:solidFill>
              </a:rPr>
              <a:t>Default</a:t>
            </a:r>
            <a:r>
              <a:rPr lang="en-US" sz="2000" smtClean="0"/>
              <a:t> or </a:t>
            </a:r>
            <a:r>
              <a:rPr lang="en-US" sz="2000" smtClean="0">
                <a:solidFill>
                  <a:schemeClr val="accent2"/>
                </a:solidFill>
              </a:rPr>
              <a:t>non-monotonic</a:t>
            </a:r>
            <a:r>
              <a:rPr lang="en-US" sz="2000" smtClean="0"/>
              <a:t> logic: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Assume my car does not have a flat tire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Assume </a:t>
            </a:r>
            <a:r>
              <a:rPr lang="en-US" sz="1800" i="1" smtClean="0"/>
              <a:t>A</a:t>
            </a:r>
            <a:r>
              <a:rPr lang="en-US" sz="1800" i="1" baseline="-25000" smtClean="0"/>
              <a:t>25</a:t>
            </a:r>
            <a:r>
              <a:rPr lang="en-US" sz="1800" smtClean="0"/>
              <a:t> works unless contradicted by evidence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Issues: What assumptions are reasonable? How to handle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   contradiction?</a:t>
            </a:r>
          </a:p>
          <a:p>
            <a:pPr lvl="4" eaLnBrk="1" hangingPunct="1">
              <a:lnSpc>
                <a:spcPct val="50000"/>
              </a:lnSpc>
            </a:pPr>
            <a:endParaRPr lang="en-US" sz="24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accent2"/>
                </a:solidFill>
              </a:rPr>
              <a:t>Rules with “certainty” factors</a:t>
            </a:r>
            <a:r>
              <a:rPr lang="en-US" sz="200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smtClean="0"/>
              <a:t>A</a:t>
            </a:r>
            <a:r>
              <a:rPr lang="en-US" sz="1800" i="1" baseline="-25000" smtClean="0"/>
              <a:t>25</a:t>
            </a:r>
            <a:r>
              <a:rPr lang="en-US" sz="1800" i="1" smtClean="0"/>
              <a:t> |</a:t>
            </a:r>
            <a:r>
              <a:rPr lang="en-US" sz="1800" smtClean="0">
                <a:cs typeface="Arial" charset="0"/>
              </a:rPr>
              <a:t>→</a:t>
            </a:r>
            <a:r>
              <a:rPr lang="en-US" sz="1800" baseline="-25000" smtClean="0"/>
              <a:t>0.3</a:t>
            </a:r>
            <a:r>
              <a:rPr lang="en-US" sz="1800" smtClean="0"/>
              <a:t> get there on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i="1" smtClean="0"/>
              <a:t>Sprinkler |</a:t>
            </a:r>
            <a:r>
              <a:rPr lang="en-US" sz="1800" smtClean="0">
                <a:cs typeface="Arial" charset="0"/>
              </a:rPr>
              <a:t>→</a:t>
            </a:r>
            <a:r>
              <a:rPr lang="en-US" sz="1800" i="1" smtClean="0"/>
              <a:t> </a:t>
            </a:r>
            <a:r>
              <a:rPr lang="en-US" sz="1800" baseline="-25000" smtClean="0"/>
              <a:t>0.99</a:t>
            </a:r>
            <a:r>
              <a:rPr lang="en-US" sz="1800" smtClean="0"/>
              <a:t> </a:t>
            </a:r>
            <a:r>
              <a:rPr lang="en-US" sz="1800" i="1" smtClean="0"/>
              <a:t>WetGrass</a:t>
            </a:r>
            <a:endParaRPr lang="en-US" sz="180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i="1" smtClean="0"/>
              <a:t>WetGrass |</a:t>
            </a:r>
            <a:r>
              <a:rPr lang="en-US" sz="1800" smtClean="0">
                <a:cs typeface="Arial" charset="0"/>
              </a:rPr>
              <a:t>→</a:t>
            </a:r>
            <a:r>
              <a:rPr lang="en-US" sz="1800" i="1" smtClean="0"/>
              <a:t> </a:t>
            </a:r>
            <a:r>
              <a:rPr lang="en-US" sz="1800" baseline="-25000" smtClean="0"/>
              <a:t>0.7</a:t>
            </a:r>
            <a:r>
              <a:rPr lang="en-US" sz="1800" smtClean="0"/>
              <a:t> </a:t>
            </a:r>
            <a:r>
              <a:rPr lang="en-US" sz="1800" i="1" smtClean="0"/>
              <a:t>Rain</a:t>
            </a:r>
          </a:p>
          <a:p>
            <a:pPr lvl="1" eaLnBrk="1" hangingPunct="1">
              <a:lnSpc>
                <a:spcPct val="80000"/>
              </a:lnSpc>
            </a:pPr>
            <a:endParaRPr lang="en-US" sz="1800" i="1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Issues: Problems with combination, e.g., </a:t>
            </a:r>
            <a:r>
              <a:rPr lang="en-US" sz="2000" i="1" smtClean="0"/>
              <a:t>Sprinkler</a:t>
            </a:r>
            <a:r>
              <a:rPr lang="en-US" sz="2000" smtClean="0"/>
              <a:t> causes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i="1" smtClean="0"/>
              <a:t>     Rain</a:t>
            </a:r>
            <a:r>
              <a:rPr lang="en-US" sz="2000" smtClean="0"/>
              <a:t>??</a:t>
            </a:r>
          </a:p>
          <a:p>
            <a:pPr eaLnBrk="1" hangingPunct="1">
              <a:lnSpc>
                <a:spcPct val="30000"/>
              </a:lnSpc>
            </a:pPr>
            <a:endParaRPr lang="en-US" sz="20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accent2"/>
                </a:solidFill>
              </a:rPr>
              <a:t>Probability</a:t>
            </a:r>
            <a:endParaRPr lang="en-US" sz="2000" smtClean="0"/>
          </a:p>
          <a:p>
            <a:pPr lvl="1" eaLnBrk="1" hangingPunct="1">
              <a:lnSpc>
                <a:spcPct val="80000"/>
              </a:lnSpc>
            </a:pPr>
            <a:r>
              <a:rPr lang="en-US" sz="1800" smtClean="0"/>
              <a:t>Model agent's degree of belief that:</a:t>
            </a:r>
          </a:p>
          <a:p>
            <a:pPr lvl="1" eaLnBrk="1" hangingPunct="1"/>
            <a:r>
              <a:rPr lang="en-US" sz="1800" smtClean="0"/>
              <a:t>Given the available evidence, </a:t>
            </a:r>
            <a:r>
              <a:rPr lang="en-US" sz="1800" i="1" smtClean="0"/>
              <a:t>A</a:t>
            </a:r>
            <a:r>
              <a:rPr lang="en-US" sz="1800" i="1" baseline="-25000" smtClean="0"/>
              <a:t>25</a:t>
            </a:r>
            <a:r>
              <a:rPr lang="en-US" sz="1800" smtClean="0"/>
              <a:t> will get me there on time with probability 0.04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Probability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857250"/>
            <a:ext cx="8458200" cy="47863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200" smtClean="0"/>
              <a:t>Model agent's degree of belief on events</a:t>
            </a:r>
          </a:p>
          <a:p>
            <a:pPr lvl="1" eaLnBrk="1" hangingPunct="1"/>
            <a:r>
              <a:rPr lang="en-US" sz="1800" smtClean="0"/>
              <a:t>E.g., Given the available evidence, </a:t>
            </a:r>
            <a:r>
              <a:rPr lang="en-US" sz="1800" i="1" smtClean="0"/>
              <a:t>A</a:t>
            </a:r>
            <a:r>
              <a:rPr lang="en-US" sz="1800" i="1" baseline="-25000" smtClean="0"/>
              <a:t>25</a:t>
            </a:r>
            <a:r>
              <a:rPr lang="en-US" sz="1800" smtClean="0"/>
              <a:t> will get me there on time with probability 0.04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Probabilistic assertions </a:t>
            </a:r>
            <a:r>
              <a:rPr lang="en-US" smtClean="0">
                <a:solidFill>
                  <a:srgbClr val="FF0000"/>
                </a:solidFill>
              </a:rPr>
              <a:t>summarize</a:t>
            </a:r>
            <a:r>
              <a:rPr lang="en-US" smtClean="0"/>
              <a:t> effects of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>
                <a:solidFill>
                  <a:schemeClr val="accent2"/>
                </a:solidFill>
              </a:rPr>
              <a:t>laziness</a:t>
            </a:r>
            <a:r>
              <a:rPr lang="en-US" smtClean="0"/>
              <a:t>: failure to enumerate exceptions, qualifications, etc.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E.g. </a:t>
            </a:r>
            <a:r>
              <a:rPr lang="en-US" i="1" smtClean="0"/>
              <a:t>A</a:t>
            </a:r>
            <a:r>
              <a:rPr lang="en-US" i="1" baseline="-25000" smtClean="0"/>
              <a:t>25 </a:t>
            </a:r>
            <a:r>
              <a:rPr lang="en-US" smtClean="0"/>
              <a:t>will do if there is no traffic, no constructions, no flat tire….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>
                <a:solidFill>
                  <a:schemeClr val="accent2"/>
                </a:solidFill>
              </a:rPr>
              <a:t>ignorance</a:t>
            </a:r>
            <a:r>
              <a:rPr lang="en-US" smtClean="0"/>
              <a:t>: lack of relevant facts, initial conditions, etc.</a:t>
            </a:r>
          </a:p>
          <a:p>
            <a:pPr lvl="4" eaLnBrk="1" hangingPunct="1">
              <a:lnSpc>
                <a:spcPct val="80000"/>
              </a:lnSpc>
            </a:pPr>
            <a:endParaRPr lang="en-US" sz="240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>
                <a:solidFill>
                  <a:schemeClr val="accent2"/>
                </a:solidFill>
              </a:rPr>
              <a:t>Subjective</a:t>
            </a:r>
            <a:r>
              <a:rPr lang="en-US" smtClean="0"/>
              <a:t> probability: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Probabilities relate propositions to agent's own state of knowledge (beliefs)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e.g., P(A</a:t>
            </a:r>
            <a:r>
              <a:rPr lang="en-US" sz="2000" baseline="-25000" smtClean="0"/>
              <a:t>25</a:t>
            </a:r>
            <a:r>
              <a:rPr lang="en-US" sz="2000" smtClean="0"/>
              <a:t> | no reported accidents) = 0.06</a:t>
            </a:r>
          </a:p>
          <a:p>
            <a:pPr lvl="4" eaLnBrk="1" hangingPunct="1">
              <a:lnSpc>
                <a:spcPct val="8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These are </a:t>
            </a:r>
            <a:r>
              <a:rPr lang="en-US" smtClean="0">
                <a:solidFill>
                  <a:srgbClr val="FF0000"/>
                </a:solidFill>
              </a:rPr>
              <a:t>not</a:t>
            </a:r>
            <a:r>
              <a:rPr lang="en-US" smtClean="0"/>
              <a:t> assertions about the world</a:t>
            </a:r>
          </a:p>
          <a:p>
            <a:pPr lvl="4" eaLnBrk="1" hangingPunct="1">
              <a:lnSpc>
                <a:spcPct val="8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/>
              <a:t>Probabilities of propositions change with new evidence: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e.g., P(A</a:t>
            </a:r>
            <a:r>
              <a:rPr lang="en-US" sz="2000" baseline="-25000" smtClean="0"/>
              <a:t>25</a:t>
            </a:r>
            <a:r>
              <a:rPr lang="en-US" sz="2000" smtClean="0"/>
              <a:t> | no reported accidents, 5 a.m.) = 0.15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Probability theory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582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System of axioms and formal operations for sound reasoning under uncertainty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Basic element: random variable, with a  set of possible values (domain)</a:t>
            </a:r>
          </a:p>
          <a:p>
            <a:pPr eaLnBrk="1" hangingPunct="1">
              <a:lnSpc>
                <a:spcPct val="80000"/>
              </a:lnSpc>
            </a:pPr>
            <a:endParaRPr lang="en-US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>
                <a:solidFill>
                  <a:schemeClr val="accent2"/>
                </a:solidFill>
              </a:rPr>
              <a:t>You  must be familiar with the basic concepts of probability theory. See Ch. 13 in textbook and review slides posted in the schedule</a:t>
            </a:r>
            <a:endParaRPr lang="en-US" dirty="0" smtClean="0"/>
          </a:p>
          <a:p>
            <a:pPr eaLnBrk="1" hangingPunct="1">
              <a:lnSpc>
                <a:spcPct val="80000"/>
              </a:lnSpc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Bayesian networks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809625"/>
            <a:ext cx="8458200" cy="6048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A simple, graphical notation for conditional independence assertions and hence for compact specification of full joint distributions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Syntax: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a set of nodes, one per variable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a directed, acyclic graph (link </a:t>
            </a:r>
            <a:r>
              <a:rPr lang="en-US" dirty="0" smtClean="0">
                <a:cs typeface="Arial" charset="0"/>
              </a:rPr>
              <a:t>≈ </a:t>
            </a:r>
            <a:r>
              <a:rPr lang="en-US" dirty="0" smtClean="0"/>
              <a:t>"directly influences")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a conditional probability distribution for each node given its parents:</a:t>
            </a: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P (X</a:t>
            </a:r>
            <a:r>
              <a:rPr lang="en-US" b="1" baseline="-25000" dirty="0" smtClean="0">
                <a:solidFill>
                  <a:schemeClr val="accent2"/>
                </a:solidFill>
              </a:rPr>
              <a:t>i </a:t>
            </a:r>
            <a:r>
              <a:rPr lang="en-US" b="1" dirty="0" smtClean="0">
                <a:solidFill>
                  <a:schemeClr val="accent2"/>
                </a:solidFill>
              </a:rPr>
              <a:t>| Parents (X</a:t>
            </a:r>
            <a:r>
              <a:rPr lang="en-US" b="1" baseline="-25000" dirty="0" smtClean="0">
                <a:solidFill>
                  <a:schemeClr val="accent2"/>
                </a:solidFill>
              </a:rPr>
              <a:t>i</a:t>
            </a:r>
            <a:r>
              <a:rPr lang="en-US" b="1" dirty="0" smtClean="0">
                <a:solidFill>
                  <a:schemeClr val="accent2"/>
                </a:solidFill>
              </a:rPr>
              <a:t>))</a:t>
            </a:r>
          </a:p>
          <a:p>
            <a:pPr lvl="1" algn="ctr" eaLnBrk="1" hangingPunct="1">
              <a:lnSpc>
                <a:spcPct val="80000"/>
              </a:lnSpc>
              <a:buFontTx/>
              <a:buNone/>
            </a:pPr>
            <a:endParaRPr lang="en-US" b="1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/>
            <a:r>
              <a:rPr lang="en-US" sz="2000" dirty="0" smtClean="0"/>
              <a:t>In the simplest case, conditional distribution represented as a </a:t>
            </a:r>
            <a:r>
              <a:rPr lang="en-US" sz="2000" dirty="0" smtClean="0">
                <a:solidFill>
                  <a:schemeClr val="accent2"/>
                </a:solidFill>
              </a:rPr>
              <a:t>conditional probability table</a:t>
            </a:r>
            <a:r>
              <a:rPr lang="en-US" sz="2000" dirty="0" smtClean="0"/>
              <a:t> (CPT) giving the distribution over </a:t>
            </a:r>
            <a:r>
              <a:rPr lang="en-US" sz="2000" i="1" dirty="0" smtClean="0"/>
              <a:t>X</a:t>
            </a:r>
            <a:r>
              <a:rPr lang="en-US" sz="2000" i="1" baseline="-25000" dirty="0" smtClean="0"/>
              <a:t>i</a:t>
            </a:r>
            <a:r>
              <a:rPr lang="en-US" sz="2000" dirty="0" smtClean="0"/>
              <a:t> for each combination of parent values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43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64235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I have an anti-</a:t>
            </a:r>
            <a:r>
              <a:rPr lang="en-US" dirty="0" err="1" smtClean="0"/>
              <a:t>burglair</a:t>
            </a:r>
            <a:r>
              <a:rPr lang="en-US" dirty="0" smtClean="0"/>
              <a:t> alarm in my house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I have an agreement with two of my neighbors,  John and Mary, that they call me if they hear the alarm go off when I am at work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Sometime they call me at work for other reasons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Sometimes the alarm is  set off by minor earthquakes. 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5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Variables: </a:t>
            </a:r>
            <a:r>
              <a:rPr lang="en-US" i="1" dirty="0" smtClean="0"/>
              <a:t>Burglary (B)</a:t>
            </a:r>
            <a:r>
              <a:rPr lang="en-US" dirty="0" smtClean="0"/>
              <a:t>, </a:t>
            </a:r>
            <a:r>
              <a:rPr lang="en-US" i="1" dirty="0" smtClean="0"/>
              <a:t>Earthquake (E)</a:t>
            </a:r>
            <a:r>
              <a:rPr lang="en-US" dirty="0" smtClean="0"/>
              <a:t>, </a:t>
            </a:r>
            <a:r>
              <a:rPr lang="en-US" i="1" dirty="0" smtClean="0"/>
              <a:t>Alarm (A)</a:t>
            </a:r>
            <a:r>
              <a:rPr lang="en-US" dirty="0" smtClean="0"/>
              <a:t>, </a:t>
            </a:r>
            <a:r>
              <a:rPr lang="en-US" i="1" dirty="0" err="1" smtClean="0"/>
              <a:t>JohnCalls</a:t>
            </a:r>
            <a:r>
              <a:rPr lang="en-US" i="1" dirty="0" smtClean="0"/>
              <a:t> (J)</a:t>
            </a:r>
            <a:r>
              <a:rPr lang="en-US" dirty="0" smtClean="0"/>
              <a:t>, </a:t>
            </a:r>
            <a:r>
              <a:rPr lang="en-US" i="1" dirty="0" err="1" smtClean="0"/>
              <a:t>MaryCalls</a:t>
            </a:r>
            <a:r>
              <a:rPr lang="en-US" i="1" dirty="0" smtClean="0"/>
              <a:t> (M)</a:t>
            </a:r>
            <a:endParaRPr lang="en-US" dirty="0" smtClean="0"/>
          </a:p>
          <a:p>
            <a:pPr eaLnBrk="1" hangingPunct="1">
              <a:lnSpc>
                <a:spcPct val="6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One possible network topology reflects "causal" knowledge: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 burglary can set the alarm off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An earthquake can set the alarm off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alarm can cause Mary to call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alarm can cause John to call</a:t>
            </a:r>
          </a:p>
          <a:p>
            <a:pPr eaLnBrk="1" hangingPunct="1">
              <a:lnSpc>
                <a:spcPct val="90000"/>
              </a:lnSpc>
            </a:pPr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2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contd.</a:t>
            </a:r>
          </a:p>
        </p:txBody>
      </p:sp>
      <p:pic>
        <p:nvPicPr>
          <p:cNvPr id="19459" name="Picture 3" descr="burglary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447800"/>
            <a:ext cx="7772400" cy="423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ction Button: Forward or Next 3">
            <a:hlinkClick r:id="rId4" action="ppaction://hlinksldjump" highlightClick="1"/>
          </p:cNvPr>
          <p:cNvSpPr/>
          <p:nvPr/>
        </p:nvSpPr>
        <p:spPr>
          <a:xfrm>
            <a:off x="8143875" y="6215063"/>
            <a:ext cx="185738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Bayesian Networks - Inference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2374900"/>
            <a:ext cx="1825625" cy="3536950"/>
            <a:chOff x="144" y="1496"/>
            <a:chExt cx="1150" cy="2228"/>
          </a:xfrm>
        </p:grpSpPr>
        <p:sp>
          <p:nvSpPr>
            <p:cNvPr id="64546" name="Text Box 4"/>
            <p:cNvSpPr txBox="1">
              <a:spLocks noChangeArrowheads="1"/>
            </p:cNvSpPr>
            <p:nvPr/>
          </p:nvSpPr>
          <p:spPr bwMode="auto">
            <a:xfrm>
              <a:off x="144" y="1496"/>
              <a:ext cx="9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Diagnostic</a:t>
              </a:r>
            </a:p>
          </p:txBody>
        </p:sp>
        <p:sp>
          <p:nvSpPr>
            <p:cNvPr id="64547" name="Text Box 5"/>
            <p:cNvSpPr txBox="1">
              <a:spLocks noChangeArrowheads="1"/>
            </p:cNvSpPr>
            <p:nvPr/>
          </p:nvSpPr>
          <p:spPr bwMode="auto">
            <a:xfrm>
              <a:off x="244" y="1941"/>
              <a:ext cx="598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Burglary</a:t>
              </a:r>
            </a:p>
          </p:txBody>
        </p:sp>
        <p:sp>
          <p:nvSpPr>
            <p:cNvPr id="64548" name="Text Box 6"/>
            <p:cNvSpPr txBox="1">
              <a:spLocks noChangeArrowheads="1"/>
            </p:cNvSpPr>
            <p:nvPr/>
          </p:nvSpPr>
          <p:spPr bwMode="auto">
            <a:xfrm>
              <a:off x="280" y="2577"/>
              <a:ext cx="470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Alarm</a:t>
              </a:r>
            </a:p>
          </p:txBody>
        </p:sp>
        <p:sp>
          <p:nvSpPr>
            <p:cNvPr id="64549" name="Text Box 7"/>
            <p:cNvSpPr txBox="1">
              <a:spLocks noChangeArrowheads="1"/>
            </p:cNvSpPr>
            <p:nvPr/>
          </p:nvSpPr>
          <p:spPr bwMode="auto">
            <a:xfrm>
              <a:off x="196" y="3284"/>
              <a:ext cx="648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JohnCalls</a:t>
              </a:r>
            </a:p>
          </p:txBody>
        </p:sp>
        <p:cxnSp>
          <p:nvCxnSpPr>
            <p:cNvPr id="64550" name="AutoShape 8"/>
            <p:cNvCxnSpPr>
              <a:cxnSpLocks noChangeShapeType="1"/>
              <a:stCxn id="64547" idx="2"/>
              <a:endCxn id="64548" idx="0"/>
            </p:cNvCxnSpPr>
            <p:nvPr/>
          </p:nvCxnSpPr>
          <p:spPr bwMode="auto">
            <a:xfrm flipH="1">
              <a:off x="515" y="2192"/>
              <a:ext cx="28" cy="372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64551" name="AutoShape 9"/>
            <p:cNvCxnSpPr>
              <a:cxnSpLocks noChangeShapeType="1"/>
              <a:stCxn id="64548" idx="2"/>
              <a:endCxn id="64549" idx="0"/>
            </p:cNvCxnSpPr>
            <p:nvPr/>
          </p:nvCxnSpPr>
          <p:spPr bwMode="auto">
            <a:xfrm>
              <a:off x="515" y="2828"/>
              <a:ext cx="5" cy="443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64552" name="Text Box 10"/>
            <p:cNvSpPr txBox="1">
              <a:spLocks noChangeArrowheads="1"/>
            </p:cNvSpPr>
            <p:nvPr/>
          </p:nvSpPr>
          <p:spPr bwMode="auto">
            <a:xfrm>
              <a:off x="496" y="3512"/>
              <a:ext cx="619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P(J) = 1.0</a:t>
              </a:r>
            </a:p>
          </p:txBody>
        </p:sp>
        <p:sp>
          <p:nvSpPr>
            <p:cNvPr id="64553" name="Text Box 11"/>
            <p:cNvSpPr txBox="1">
              <a:spLocks noChangeArrowheads="1"/>
            </p:cNvSpPr>
            <p:nvPr/>
          </p:nvSpPr>
          <p:spPr bwMode="auto">
            <a:xfrm>
              <a:off x="512" y="2168"/>
              <a:ext cx="782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P(B) = 0.016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193925" y="2374900"/>
            <a:ext cx="1735138" cy="3536950"/>
            <a:chOff x="1382" y="1496"/>
            <a:chExt cx="1093" cy="2228"/>
          </a:xfrm>
        </p:grpSpPr>
        <p:sp>
          <p:nvSpPr>
            <p:cNvPr id="64538" name="Text Box 13"/>
            <p:cNvSpPr txBox="1">
              <a:spLocks noChangeArrowheads="1"/>
            </p:cNvSpPr>
            <p:nvPr/>
          </p:nvSpPr>
          <p:spPr bwMode="auto">
            <a:xfrm>
              <a:off x="1382" y="1496"/>
              <a:ext cx="9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Predictive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4539" name="Text Box 14"/>
            <p:cNvSpPr txBox="1">
              <a:spLocks noChangeArrowheads="1"/>
            </p:cNvSpPr>
            <p:nvPr/>
          </p:nvSpPr>
          <p:spPr bwMode="auto">
            <a:xfrm>
              <a:off x="1456" y="1943"/>
              <a:ext cx="598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Burglary</a:t>
              </a:r>
            </a:p>
          </p:txBody>
        </p:sp>
        <p:sp>
          <p:nvSpPr>
            <p:cNvPr id="64540" name="Text Box 15"/>
            <p:cNvSpPr txBox="1">
              <a:spLocks noChangeArrowheads="1"/>
            </p:cNvSpPr>
            <p:nvPr/>
          </p:nvSpPr>
          <p:spPr bwMode="auto">
            <a:xfrm>
              <a:off x="1504" y="2627"/>
              <a:ext cx="470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Alarm</a:t>
              </a:r>
            </a:p>
          </p:txBody>
        </p:sp>
        <p:sp>
          <p:nvSpPr>
            <p:cNvPr id="64541" name="Text Box 16"/>
            <p:cNvSpPr txBox="1">
              <a:spLocks noChangeArrowheads="1"/>
            </p:cNvSpPr>
            <p:nvPr/>
          </p:nvSpPr>
          <p:spPr bwMode="auto">
            <a:xfrm>
              <a:off x="1396" y="3275"/>
              <a:ext cx="648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JohnCalls</a:t>
              </a:r>
            </a:p>
          </p:txBody>
        </p:sp>
        <p:cxnSp>
          <p:nvCxnSpPr>
            <p:cNvPr id="64542" name="AutoShape 17"/>
            <p:cNvCxnSpPr>
              <a:cxnSpLocks noChangeShapeType="1"/>
              <a:stCxn id="64539" idx="2"/>
              <a:endCxn id="64540" idx="0"/>
            </p:cNvCxnSpPr>
            <p:nvPr/>
          </p:nvCxnSpPr>
          <p:spPr bwMode="auto">
            <a:xfrm flipH="1">
              <a:off x="1739" y="2194"/>
              <a:ext cx="16" cy="42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64543" name="AutoShape 18"/>
            <p:cNvCxnSpPr>
              <a:cxnSpLocks noChangeShapeType="1"/>
              <a:stCxn id="64540" idx="2"/>
              <a:endCxn id="64541" idx="0"/>
            </p:cNvCxnSpPr>
            <p:nvPr/>
          </p:nvCxnSpPr>
          <p:spPr bwMode="auto">
            <a:xfrm flipH="1">
              <a:off x="1720" y="2878"/>
              <a:ext cx="19" cy="384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64544" name="Text Box 19"/>
            <p:cNvSpPr txBox="1">
              <a:spLocks noChangeArrowheads="1"/>
            </p:cNvSpPr>
            <p:nvPr/>
          </p:nvSpPr>
          <p:spPr bwMode="auto">
            <a:xfrm>
              <a:off x="1792" y="3512"/>
              <a:ext cx="683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P(J) = 0.67</a:t>
              </a:r>
            </a:p>
          </p:txBody>
        </p:sp>
        <p:sp>
          <p:nvSpPr>
            <p:cNvPr id="64545" name="Text Box 20"/>
            <p:cNvSpPr txBox="1">
              <a:spLocks noChangeArrowheads="1"/>
            </p:cNvSpPr>
            <p:nvPr/>
          </p:nvSpPr>
          <p:spPr bwMode="auto">
            <a:xfrm>
              <a:off x="1792" y="2168"/>
              <a:ext cx="654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P(B) = 1.0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759200" y="2374900"/>
            <a:ext cx="3008313" cy="3536950"/>
            <a:chOff x="2368" y="1496"/>
            <a:chExt cx="1895" cy="2228"/>
          </a:xfrm>
        </p:grpSpPr>
        <p:sp>
          <p:nvSpPr>
            <p:cNvPr id="64529" name="Text Box 22"/>
            <p:cNvSpPr txBox="1">
              <a:spLocks noChangeArrowheads="1"/>
            </p:cNvSpPr>
            <p:nvPr/>
          </p:nvSpPr>
          <p:spPr bwMode="auto">
            <a:xfrm>
              <a:off x="2752" y="2567"/>
              <a:ext cx="598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Burglary</a:t>
              </a:r>
            </a:p>
          </p:txBody>
        </p:sp>
        <p:sp>
          <p:nvSpPr>
            <p:cNvPr id="64530" name="Text Box 23"/>
            <p:cNvSpPr txBox="1">
              <a:spLocks noChangeArrowheads="1"/>
            </p:cNvSpPr>
            <p:nvPr/>
          </p:nvSpPr>
          <p:spPr bwMode="auto">
            <a:xfrm>
              <a:off x="3184" y="1991"/>
              <a:ext cx="726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Earthquake</a:t>
              </a:r>
            </a:p>
          </p:txBody>
        </p:sp>
        <p:sp>
          <p:nvSpPr>
            <p:cNvPr id="64531" name="Text Box 24"/>
            <p:cNvSpPr txBox="1">
              <a:spLocks noChangeArrowheads="1"/>
            </p:cNvSpPr>
            <p:nvPr/>
          </p:nvSpPr>
          <p:spPr bwMode="auto">
            <a:xfrm>
              <a:off x="3184" y="3239"/>
              <a:ext cx="470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Alarm</a:t>
              </a:r>
            </a:p>
          </p:txBody>
        </p:sp>
        <p:cxnSp>
          <p:nvCxnSpPr>
            <p:cNvPr id="64532" name="AutoShape 25"/>
            <p:cNvCxnSpPr>
              <a:cxnSpLocks noChangeShapeType="1"/>
              <a:stCxn id="64529" idx="2"/>
              <a:endCxn id="64531" idx="0"/>
            </p:cNvCxnSpPr>
            <p:nvPr/>
          </p:nvCxnSpPr>
          <p:spPr bwMode="auto">
            <a:xfrm>
              <a:off x="3051" y="2818"/>
              <a:ext cx="368" cy="408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64533" name="AutoShape 26"/>
            <p:cNvCxnSpPr>
              <a:cxnSpLocks noChangeShapeType="1"/>
              <a:stCxn id="64530" idx="2"/>
              <a:endCxn id="64531" idx="0"/>
            </p:cNvCxnSpPr>
            <p:nvPr/>
          </p:nvCxnSpPr>
          <p:spPr bwMode="auto">
            <a:xfrm flipH="1">
              <a:off x="3419" y="2242"/>
              <a:ext cx="128" cy="984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64534" name="Text Box 27"/>
            <p:cNvSpPr txBox="1">
              <a:spLocks noChangeArrowheads="1"/>
            </p:cNvSpPr>
            <p:nvPr/>
          </p:nvSpPr>
          <p:spPr bwMode="auto">
            <a:xfrm>
              <a:off x="2997" y="1496"/>
              <a:ext cx="10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Intercausal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4535" name="Text Box 28"/>
            <p:cNvSpPr txBox="1">
              <a:spLocks noChangeArrowheads="1"/>
            </p:cNvSpPr>
            <p:nvPr/>
          </p:nvSpPr>
          <p:spPr bwMode="auto">
            <a:xfrm>
              <a:off x="3136" y="3512"/>
              <a:ext cx="661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P(A) = 1.0</a:t>
              </a:r>
            </a:p>
          </p:txBody>
        </p:sp>
        <p:sp>
          <p:nvSpPr>
            <p:cNvPr id="64536" name="Text Box 29"/>
            <p:cNvSpPr txBox="1">
              <a:spLocks noChangeArrowheads="1"/>
            </p:cNvSpPr>
            <p:nvPr/>
          </p:nvSpPr>
          <p:spPr bwMode="auto">
            <a:xfrm>
              <a:off x="2368" y="2840"/>
              <a:ext cx="782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P(B) = 0.003</a:t>
              </a:r>
            </a:p>
          </p:txBody>
        </p:sp>
        <p:sp>
          <p:nvSpPr>
            <p:cNvPr id="64537" name="Text Box 30"/>
            <p:cNvSpPr txBox="1">
              <a:spLocks noChangeArrowheads="1"/>
            </p:cNvSpPr>
            <p:nvPr/>
          </p:nvSpPr>
          <p:spPr bwMode="auto">
            <a:xfrm>
              <a:off x="3616" y="2216"/>
              <a:ext cx="647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P(E) = 1.0</a:t>
              </a: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7146925" y="2451100"/>
            <a:ext cx="1997075" cy="3608388"/>
            <a:chOff x="4502" y="1544"/>
            <a:chExt cx="1258" cy="2273"/>
          </a:xfrm>
        </p:grpSpPr>
        <p:sp>
          <p:nvSpPr>
            <p:cNvPr id="64520" name="Text Box 32"/>
            <p:cNvSpPr txBox="1">
              <a:spLocks noChangeArrowheads="1"/>
            </p:cNvSpPr>
            <p:nvPr/>
          </p:nvSpPr>
          <p:spPr bwMode="auto">
            <a:xfrm>
              <a:off x="4502" y="1544"/>
              <a:ext cx="6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Mixed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4521" name="Text Box 33"/>
            <p:cNvSpPr txBox="1">
              <a:spLocks noChangeArrowheads="1"/>
            </p:cNvSpPr>
            <p:nvPr/>
          </p:nvSpPr>
          <p:spPr bwMode="auto">
            <a:xfrm>
              <a:off x="4512" y="2024"/>
              <a:ext cx="726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Earthquake</a:t>
              </a:r>
            </a:p>
          </p:txBody>
        </p:sp>
        <p:sp>
          <p:nvSpPr>
            <p:cNvPr id="64522" name="Text Box 34"/>
            <p:cNvSpPr txBox="1">
              <a:spLocks noChangeArrowheads="1"/>
            </p:cNvSpPr>
            <p:nvPr/>
          </p:nvSpPr>
          <p:spPr bwMode="auto">
            <a:xfrm>
              <a:off x="4632" y="2720"/>
              <a:ext cx="470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Alarm</a:t>
              </a:r>
            </a:p>
          </p:txBody>
        </p:sp>
        <p:sp>
          <p:nvSpPr>
            <p:cNvPr id="64523" name="Text Box 35"/>
            <p:cNvSpPr txBox="1">
              <a:spLocks noChangeArrowheads="1"/>
            </p:cNvSpPr>
            <p:nvPr/>
          </p:nvSpPr>
          <p:spPr bwMode="auto">
            <a:xfrm>
              <a:off x="4524" y="3332"/>
              <a:ext cx="648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JohnCalls</a:t>
              </a:r>
            </a:p>
          </p:txBody>
        </p:sp>
        <p:cxnSp>
          <p:nvCxnSpPr>
            <p:cNvPr id="64524" name="AutoShape 36"/>
            <p:cNvCxnSpPr>
              <a:cxnSpLocks noChangeShapeType="1"/>
              <a:stCxn id="64521" idx="2"/>
              <a:endCxn id="64522" idx="0"/>
            </p:cNvCxnSpPr>
            <p:nvPr/>
          </p:nvCxnSpPr>
          <p:spPr bwMode="auto">
            <a:xfrm flipH="1">
              <a:off x="4867" y="2275"/>
              <a:ext cx="8" cy="432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64525" name="AutoShape 37"/>
            <p:cNvCxnSpPr>
              <a:cxnSpLocks noChangeShapeType="1"/>
              <a:stCxn id="64522" idx="2"/>
              <a:endCxn id="64523" idx="0"/>
            </p:cNvCxnSpPr>
            <p:nvPr/>
          </p:nvCxnSpPr>
          <p:spPr bwMode="auto">
            <a:xfrm flipH="1">
              <a:off x="4848" y="2971"/>
              <a:ext cx="19" cy="348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64526" name="Text Box 38"/>
            <p:cNvSpPr txBox="1">
              <a:spLocks noChangeArrowheads="1"/>
            </p:cNvSpPr>
            <p:nvPr/>
          </p:nvSpPr>
          <p:spPr bwMode="auto">
            <a:xfrm>
              <a:off x="4872" y="3605"/>
              <a:ext cx="683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P(M) = 1.0</a:t>
              </a:r>
            </a:p>
          </p:txBody>
        </p:sp>
        <p:sp>
          <p:nvSpPr>
            <p:cNvPr id="64527" name="Text Box 39"/>
            <p:cNvSpPr txBox="1">
              <a:spLocks noChangeArrowheads="1"/>
            </p:cNvSpPr>
            <p:nvPr/>
          </p:nvSpPr>
          <p:spPr bwMode="auto">
            <a:xfrm>
              <a:off x="5022" y="2258"/>
              <a:ext cx="738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</a:t>
              </a:r>
              <a:r>
                <a:rPr lang="en-US" sz="1600">
                  <a:solidFill>
                    <a:srgbClr val="000000"/>
                  </a:solidFill>
                  <a:sym typeface="Symbol" pitchFamily="18" charset="2"/>
                </a:rPr>
                <a:t></a:t>
              </a:r>
              <a:r>
                <a:rPr lang="en-US" sz="1600">
                  <a:solidFill>
                    <a:srgbClr val="000000"/>
                  </a:solidFill>
                </a:rPr>
                <a:t>E) = 1.0</a:t>
              </a:r>
            </a:p>
          </p:txBody>
        </p:sp>
        <p:sp>
          <p:nvSpPr>
            <p:cNvPr id="64528" name="Text Box 40"/>
            <p:cNvSpPr txBox="1">
              <a:spLocks noChangeArrowheads="1"/>
            </p:cNvSpPr>
            <p:nvPr/>
          </p:nvSpPr>
          <p:spPr bwMode="auto">
            <a:xfrm>
              <a:off x="4920" y="2933"/>
              <a:ext cx="725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P(A) = 0.03</a:t>
              </a:r>
            </a:p>
          </p:txBody>
        </p:sp>
      </p:grpSp>
      <p:sp>
        <p:nvSpPr>
          <p:cNvPr id="64519" name="Rectangle 41"/>
          <p:cNvSpPr>
            <a:spLocks noChangeArrowheads="1"/>
          </p:cNvSpPr>
          <p:nvPr/>
        </p:nvSpPr>
        <p:spPr bwMode="auto">
          <a:xfrm>
            <a:off x="381000" y="1066800"/>
            <a:ext cx="7467600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Update algorithms exploit dependencies to reduce the complexity of probabilistic inference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Semantics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 smtClean="0"/>
              <a:t>In a Bayesian network, the full joint distribution is defined as the product of the local conditional distributions:</a:t>
            </a:r>
          </a:p>
          <a:p>
            <a:pPr lvl="1" eaLnBrk="1" hangingPunct="1">
              <a:lnSpc>
                <a:spcPct val="120000"/>
              </a:lnSpc>
              <a:buFontTx/>
              <a:buNone/>
              <a:defRPr/>
            </a:pPr>
            <a:r>
              <a:rPr lang="en-US" b="1" dirty="0" smtClean="0"/>
              <a:t>P</a:t>
            </a:r>
            <a:r>
              <a:rPr lang="en-US" dirty="0" smtClean="0"/>
              <a:t>(X</a:t>
            </a:r>
            <a:r>
              <a:rPr lang="en-US" baseline="-25000" dirty="0" smtClean="0"/>
              <a:t>1</a:t>
            </a:r>
            <a:r>
              <a:rPr lang="en-US" dirty="0" smtClean="0"/>
              <a:t>, …,</a:t>
            </a:r>
            <a:r>
              <a:rPr lang="en-US" dirty="0" err="1" smtClean="0"/>
              <a:t>X</a:t>
            </a:r>
            <a:r>
              <a:rPr lang="en-US" baseline="-25000" dirty="0" err="1" smtClean="0"/>
              <a:t>n</a:t>
            </a:r>
            <a:r>
              <a:rPr lang="en-US" dirty="0" smtClean="0"/>
              <a:t>) = </a:t>
            </a:r>
            <a:r>
              <a:rPr lang="el-GR" dirty="0" smtClean="0">
                <a:cs typeface="Arial" pitchFamily="34" charset="0"/>
              </a:rPr>
              <a:t>∏</a:t>
            </a:r>
            <a:r>
              <a:rPr lang="en-US" baseline="30000" dirty="0" err="1" smtClean="0">
                <a:cs typeface="Arial" pitchFamily="34" charset="0"/>
              </a:rPr>
              <a:t>n</a:t>
            </a:r>
            <a:r>
              <a:rPr lang="en-US" baseline="-25000" dirty="0" err="1" smtClean="0">
                <a:cs typeface="Arial" pitchFamily="34" charset="0"/>
              </a:rPr>
              <a:t>i</a:t>
            </a:r>
            <a:r>
              <a:rPr lang="en-US" baseline="-25000" dirty="0" smtClean="0">
                <a:cs typeface="Arial" pitchFamily="34" charset="0"/>
              </a:rPr>
              <a:t>= 1</a:t>
            </a:r>
            <a:r>
              <a:rPr lang="en-US" i="1" baseline="-25000" dirty="0" smtClean="0">
                <a:cs typeface="Arial" pitchFamily="34" charset="0"/>
              </a:rPr>
              <a:t> </a:t>
            </a:r>
            <a:r>
              <a:rPr lang="en-US" b="1" i="1" dirty="0" smtClean="0">
                <a:cs typeface="Arial" pitchFamily="34" charset="0"/>
              </a:rPr>
              <a:t>P</a:t>
            </a:r>
            <a:r>
              <a:rPr lang="en-US" i="1" dirty="0" smtClean="0">
                <a:cs typeface="Arial" pitchFamily="34" charset="0"/>
              </a:rPr>
              <a:t> (X</a:t>
            </a:r>
            <a:r>
              <a:rPr lang="en-US" i="1" baseline="-25000" dirty="0" smtClean="0">
                <a:cs typeface="Arial" pitchFamily="34" charset="0"/>
              </a:rPr>
              <a:t>i </a:t>
            </a:r>
            <a:r>
              <a:rPr lang="en-US" i="1" dirty="0" smtClean="0">
                <a:cs typeface="Arial" pitchFamily="34" charset="0"/>
              </a:rPr>
              <a:t>| Parents(X</a:t>
            </a:r>
            <a:r>
              <a:rPr lang="en-US" i="1" baseline="-25000" dirty="0" smtClean="0">
                <a:cs typeface="Arial" pitchFamily="34" charset="0"/>
              </a:rPr>
              <a:t>i</a:t>
            </a:r>
            <a:r>
              <a:rPr lang="en-US" i="1" dirty="0" smtClean="0">
                <a:cs typeface="Arial" pitchFamily="34" charset="0"/>
              </a:rPr>
              <a:t>))</a:t>
            </a:r>
          </a:p>
          <a:p>
            <a:pPr eaLnBrk="1" hangingPunct="1">
              <a:lnSpc>
                <a:spcPct val="120000"/>
              </a:lnSpc>
              <a:defRPr/>
            </a:pPr>
            <a:r>
              <a:rPr lang="en-US" sz="2000" dirty="0" smtClean="0">
                <a:latin typeface="+mj-lt"/>
                <a:cs typeface="Arial" pitchFamily="34" charset="0"/>
              </a:rPr>
              <a:t>But, by applying the </a:t>
            </a:r>
            <a:r>
              <a:rPr lang="en-US" sz="2000" b="1" dirty="0" smtClean="0">
                <a:solidFill>
                  <a:srgbClr val="FF0000"/>
                </a:solidFill>
                <a:latin typeface="+mj-lt"/>
                <a:cs typeface="Arial" pitchFamily="34" charset="0"/>
              </a:rPr>
              <a:t>product rule</a:t>
            </a:r>
            <a:r>
              <a:rPr lang="en-US" sz="2000" dirty="0" smtClean="0">
                <a:latin typeface="+mj-lt"/>
                <a:cs typeface="Arial" pitchFamily="34" charset="0"/>
              </a:rPr>
              <a:t>, we also have</a:t>
            </a:r>
            <a:endParaRPr lang="en-US" sz="2000" dirty="0" smtClean="0">
              <a:latin typeface="+mj-lt"/>
            </a:endParaRPr>
          </a:p>
          <a:p>
            <a:pPr lvl="1" eaLnBrk="1" hangingPunct="1">
              <a:lnSpc>
                <a:spcPct val="120000"/>
              </a:lnSpc>
              <a:buFontTx/>
              <a:buNone/>
              <a:defRPr/>
            </a:pPr>
            <a:r>
              <a:rPr lang="en-US" dirty="0" smtClean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(X</a:t>
            </a:r>
            <a:r>
              <a:rPr lang="en-US" baseline="-250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, …,</a:t>
            </a:r>
            <a:r>
              <a:rPr lang="en-US" dirty="0" err="1" smtClean="0">
                <a:latin typeface="+mj-lt"/>
              </a:rPr>
              <a:t>X</a:t>
            </a:r>
            <a:r>
              <a:rPr lang="en-US" baseline="-25000" dirty="0" err="1" smtClean="0">
                <a:latin typeface="+mj-lt"/>
              </a:rPr>
              <a:t>n</a:t>
            </a:r>
            <a:r>
              <a:rPr lang="en-US" dirty="0" smtClean="0">
                <a:latin typeface="+mj-lt"/>
              </a:rPr>
              <a:t>) = </a:t>
            </a:r>
            <a:r>
              <a:rPr lang="en-US" b="1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(X</a:t>
            </a:r>
            <a:r>
              <a:rPr lang="en-US" baseline="-250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,...,X</a:t>
            </a:r>
            <a:r>
              <a:rPr lang="en-US" baseline="-25000" dirty="0" smtClean="0">
                <a:latin typeface="+mj-lt"/>
              </a:rPr>
              <a:t>n-1</a:t>
            </a:r>
            <a:r>
              <a:rPr lang="en-US" dirty="0" smtClean="0">
                <a:latin typeface="+mj-lt"/>
              </a:rPr>
              <a:t>) </a:t>
            </a:r>
            <a:r>
              <a:rPr lang="en-US" b="1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(</a:t>
            </a:r>
            <a:r>
              <a:rPr lang="en-US" dirty="0" err="1" smtClean="0">
                <a:latin typeface="+mj-lt"/>
              </a:rPr>
              <a:t>X</a:t>
            </a:r>
            <a:r>
              <a:rPr lang="en-US" baseline="-25000" dirty="0" err="1" smtClean="0">
                <a:latin typeface="+mj-lt"/>
              </a:rPr>
              <a:t>n</a:t>
            </a:r>
            <a:r>
              <a:rPr lang="en-US" dirty="0" smtClean="0">
                <a:latin typeface="+mj-lt"/>
              </a:rPr>
              <a:t> | X</a:t>
            </a:r>
            <a:r>
              <a:rPr lang="en-US" baseline="-250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,...,X</a:t>
            </a:r>
            <a:r>
              <a:rPr lang="en-US" baseline="-25000" dirty="0" smtClean="0">
                <a:latin typeface="+mj-lt"/>
              </a:rPr>
              <a:t>n-1</a:t>
            </a:r>
            <a:r>
              <a:rPr lang="en-US" dirty="0" smtClean="0">
                <a:latin typeface="+mj-lt"/>
              </a:rPr>
              <a:t>)</a:t>
            </a:r>
          </a:p>
          <a:p>
            <a:pPr lvl="1" eaLnBrk="1" hangingPunct="1">
              <a:lnSpc>
                <a:spcPct val="120000"/>
              </a:lnSpc>
              <a:buFontTx/>
              <a:buNone/>
              <a:defRPr/>
            </a:pPr>
            <a:r>
              <a:rPr lang="en-US" dirty="0" smtClean="0">
                <a:latin typeface="+mj-lt"/>
              </a:rPr>
              <a:t>   = </a:t>
            </a:r>
            <a:r>
              <a:rPr lang="en-US" b="1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(X</a:t>
            </a:r>
            <a:r>
              <a:rPr lang="en-US" baseline="-250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,...,X</a:t>
            </a:r>
            <a:r>
              <a:rPr lang="en-US" baseline="-25000" dirty="0" smtClean="0">
                <a:latin typeface="+mj-lt"/>
              </a:rPr>
              <a:t>n-2</a:t>
            </a:r>
            <a:r>
              <a:rPr lang="en-US" dirty="0" smtClean="0">
                <a:latin typeface="+mj-lt"/>
              </a:rPr>
              <a:t>) </a:t>
            </a:r>
            <a:r>
              <a:rPr lang="en-US" b="1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(X</a:t>
            </a:r>
            <a:r>
              <a:rPr lang="en-US" baseline="-25000" dirty="0" smtClean="0">
                <a:latin typeface="+mj-lt"/>
              </a:rPr>
              <a:t>n-1</a:t>
            </a:r>
            <a:r>
              <a:rPr lang="en-US" dirty="0" smtClean="0">
                <a:latin typeface="+mj-lt"/>
              </a:rPr>
              <a:t> | X</a:t>
            </a:r>
            <a:r>
              <a:rPr lang="en-US" baseline="-250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,...,X</a:t>
            </a:r>
            <a:r>
              <a:rPr lang="en-US" baseline="-25000" dirty="0" smtClean="0">
                <a:latin typeface="+mj-lt"/>
              </a:rPr>
              <a:t>n-2</a:t>
            </a:r>
            <a:r>
              <a:rPr lang="en-US" dirty="0" smtClean="0">
                <a:latin typeface="+mj-lt"/>
              </a:rPr>
              <a:t>) </a:t>
            </a:r>
            <a:r>
              <a:rPr lang="en-US" b="1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(</a:t>
            </a:r>
            <a:r>
              <a:rPr lang="en-US" dirty="0" err="1" smtClean="0">
                <a:latin typeface="+mj-lt"/>
              </a:rPr>
              <a:t>X</a:t>
            </a:r>
            <a:r>
              <a:rPr lang="en-US" baseline="-25000" dirty="0" err="1" smtClean="0">
                <a:latin typeface="+mj-lt"/>
              </a:rPr>
              <a:t>n</a:t>
            </a:r>
            <a:r>
              <a:rPr lang="en-US" dirty="0" smtClean="0">
                <a:latin typeface="+mj-lt"/>
              </a:rPr>
              <a:t> | X</a:t>
            </a:r>
            <a:r>
              <a:rPr lang="en-US" baseline="-250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,...,X</a:t>
            </a:r>
            <a:r>
              <a:rPr lang="en-US" baseline="-25000" dirty="0" smtClean="0">
                <a:latin typeface="+mj-lt"/>
              </a:rPr>
              <a:t>n-1</a:t>
            </a:r>
            <a:r>
              <a:rPr lang="en-US" dirty="0" smtClean="0">
                <a:latin typeface="+mj-lt"/>
              </a:rPr>
              <a:t>) = ….</a:t>
            </a:r>
          </a:p>
          <a:p>
            <a:pPr lvl="1" eaLnBrk="1" hangingPunct="1">
              <a:lnSpc>
                <a:spcPct val="120000"/>
              </a:lnSpc>
              <a:buFontTx/>
              <a:buNone/>
              <a:defRPr/>
            </a:pPr>
            <a:r>
              <a:rPr lang="en-US" dirty="0" smtClean="0">
                <a:latin typeface="+mj-lt"/>
              </a:rPr>
              <a:t>   = </a:t>
            </a:r>
            <a:r>
              <a:rPr lang="en-US" b="1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(X</a:t>
            </a:r>
            <a:r>
              <a:rPr lang="en-US" baseline="-250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 | X</a:t>
            </a:r>
            <a:r>
              <a:rPr lang="en-US" baseline="-25000" dirty="0" smtClean="0">
                <a:latin typeface="+mj-lt"/>
              </a:rPr>
              <a:t>2</a:t>
            </a:r>
            <a:r>
              <a:rPr lang="en-US" dirty="0" smtClean="0">
                <a:latin typeface="+mj-lt"/>
              </a:rPr>
              <a:t>)…</a:t>
            </a:r>
            <a:r>
              <a:rPr lang="en-US" b="1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(X</a:t>
            </a:r>
            <a:r>
              <a:rPr lang="en-US" baseline="-250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,...,X</a:t>
            </a:r>
            <a:r>
              <a:rPr lang="en-US" baseline="-25000" dirty="0" smtClean="0">
                <a:latin typeface="+mj-lt"/>
              </a:rPr>
              <a:t>n-2</a:t>
            </a:r>
            <a:r>
              <a:rPr lang="en-US" dirty="0" smtClean="0">
                <a:latin typeface="+mj-lt"/>
              </a:rPr>
              <a:t>) </a:t>
            </a:r>
            <a:r>
              <a:rPr lang="en-US" b="1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(X</a:t>
            </a:r>
            <a:r>
              <a:rPr lang="en-US" baseline="-25000" dirty="0" smtClean="0">
                <a:latin typeface="+mj-lt"/>
              </a:rPr>
              <a:t>n-1</a:t>
            </a:r>
            <a:r>
              <a:rPr lang="en-US" dirty="0" smtClean="0">
                <a:latin typeface="+mj-lt"/>
              </a:rPr>
              <a:t> | X</a:t>
            </a:r>
            <a:r>
              <a:rPr lang="en-US" baseline="-250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,...,X</a:t>
            </a:r>
            <a:r>
              <a:rPr lang="en-US" baseline="-25000" dirty="0" smtClean="0">
                <a:latin typeface="+mj-lt"/>
              </a:rPr>
              <a:t>n-2</a:t>
            </a:r>
            <a:r>
              <a:rPr lang="en-US" dirty="0" smtClean="0">
                <a:latin typeface="+mj-lt"/>
              </a:rPr>
              <a:t>) </a:t>
            </a:r>
            <a:r>
              <a:rPr lang="en-US" b="1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(</a:t>
            </a:r>
            <a:r>
              <a:rPr lang="en-US" dirty="0" err="1" smtClean="0">
                <a:latin typeface="+mj-lt"/>
              </a:rPr>
              <a:t>X</a:t>
            </a:r>
            <a:r>
              <a:rPr lang="en-US" baseline="-25000" dirty="0" err="1" smtClean="0">
                <a:latin typeface="+mj-lt"/>
              </a:rPr>
              <a:t>n</a:t>
            </a:r>
            <a:r>
              <a:rPr lang="en-US" dirty="0" smtClean="0">
                <a:latin typeface="+mj-lt"/>
              </a:rPr>
              <a:t> | X</a:t>
            </a:r>
            <a:r>
              <a:rPr lang="en-US" baseline="-250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,.,X</a:t>
            </a:r>
            <a:r>
              <a:rPr lang="en-US" baseline="-25000" dirty="0" smtClean="0">
                <a:latin typeface="+mj-lt"/>
              </a:rPr>
              <a:t>n-1</a:t>
            </a:r>
            <a:r>
              <a:rPr lang="en-US" dirty="0" smtClean="0">
                <a:latin typeface="+mj-lt"/>
              </a:rPr>
              <a:t>) </a:t>
            </a:r>
          </a:p>
          <a:p>
            <a:pPr lvl="1" eaLnBrk="1" hangingPunct="1">
              <a:lnSpc>
                <a:spcPct val="120000"/>
              </a:lnSpc>
              <a:buFontTx/>
              <a:buNone/>
              <a:defRPr/>
            </a:pPr>
            <a:r>
              <a:rPr lang="en-US" dirty="0" smtClean="0">
                <a:latin typeface="+mj-lt"/>
              </a:rPr>
              <a:t>                  	= </a:t>
            </a:r>
            <a:r>
              <a:rPr lang="el-GR" dirty="0" smtClean="0">
                <a:latin typeface="+mj-lt"/>
                <a:cs typeface="Arial" pitchFamily="34" charset="0"/>
              </a:rPr>
              <a:t>∏</a:t>
            </a:r>
            <a:r>
              <a:rPr lang="en-US" baseline="30000" dirty="0" err="1" smtClean="0">
                <a:latin typeface="+mj-lt"/>
                <a:cs typeface="Arial" pitchFamily="34" charset="0"/>
              </a:rPr>
              <a:t>n</a:t>
            </a:r>
            <a:r>
              <a:rPr lang="en-US" baseline="-25000" dirty="0" err="1" smtClean="0">
                <a:latin typeface="+mj-lt"/>
              </a:rPr>
              <a:t>i</a:t>
            </a:r>
            <a:r>
              <a:rPr lang="en-US" baseline="-25000" dirty="0" smtClean="0">
                <a:latin typeface="+mj-lt"/>
              </a:rPr>
              <a:t>= 1</a:t>
            </a:r>
            <a:r>
              <a:rPr lang="en-US" dirty="0" smtClean="0">
                <a:latin typeface="+mj-lt"/>
              </a:rPr>
              <a:t> </a:t>
            </a:r>
            <a:r>
              <a:rPr lang="en-US" b="1" dirty="0" smtClean="0">
                <a:latin typeface="+mj-lt"/>
              </a:rPr>
              <a:t>P</a:t>
            </a:r>
            <a:r>
              <a:rPr lang="en-US" dirty="0" smtClean="0">
                <a:latin typeface="+mj-lt"/>
              </a:rPr>
              <a:t>(X</a:t>
            </a:r>
            <a:r>
              <a:rPr lang="en-US" baseline="-25000" dirty="0" smtClean="0">
                <a:latin typeface="+mj-lt"/>
              </a:rPr>
              <a:t>i</a:t>
            </a:r>
            <a:r>
              <a:rPr lang="en-US" dirty="0" smtClean="0">
                <a:latin typeface="+mj-lt"/>
              </a:rPr>
              <a:t> | X</a:t>
            </a:r>
            <a:r>
              <a:rPr lang="en-US" baseline="-25000" dirty="0" smtClean="0">
                <a:latin typeface="+mj-lt"/>
              </a:rPr>
              <a:t>1</a:t>
            </a:r>
            <a:r>
              <a:rPr lang="en-US" dirty="0" smtClean="0">
                <a:latin typeface="+mj-lt"/>
              </a:rPr>
              <a:t>, … ,X</a:t>
            </a:r>
            <a:r>
              <a:rPr lang="en-US" baseline="-25000" dirty="0" smtClean="0">
                <a:latin typeface="+mj-lt"/>
              </a:rPr>
              <a:t>i-1</a:t>
            </a:r>
            <a:r>
              <a:rPr lang="en-US" dirty="0" smtClean="0">
                <a:latin typeface="+mj-lt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6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1600" dirty="0" smtClean="0"/>
              <a:t> </a:t>
            </a:r>
            <a:r>
              <a:rPr lang="en-US" sz="2000" dirty="0" smtClean="0"/>
              <a:t>Thus        </a:t>
            </a:r>
            <a:r>
              <a:rPr lang="el-GR" sz="2000" dirty="0" smtClean="0">
                <a:cs typeface="Arial" pitchFamily="34" charset="0"/>
              </a:rPr>
              <a:t>∏</a:t>
            </a:r>
            <a:r>
              <a:rPr lang="en-US" sz="2000" baseline="30000" dirty="0" err="1" smtClean="0">
                <a:cs typeface="Arial" pitchFamily="34" charset="0"/>
              </a:rPr>
              <a:t>n</a:t>
            </a:r>
            <a:r>
              <a:rPr lang="en-US" sz="2000" baseline="-25000" dirty="0" err="1" smtClean="0"/>
              <a:t>i</a:t>
            </a:r>
            <a:r>
              <a:rPr lang="en-US" sz="2000" baseline="-25000" dirty="0" smtClean="0"/>
              <a:t>= 1</a:t>
            </a:r>
            <a:r>
              <a:rPr lang="en-US" sz="2000" dirty="0" smtClean="0"/>
              <a:t> </a:t>
            </a:r>
            <a:r>
              <a:rPr lang="en-US" sz="2000" b="1" dirty="0" smtClean="0"/>
              <a:t>P</a:t>
            </a:r>
            <a:r>
              <a:rPr lang="en-US" sz="2000" dirty="0" smtClean="0"/>
              <a:t>(X</a:t>
            </a:r>
            <a:r>
              <a:rPr lang="en-US" sz="2000" baseline="-25000" dirty="0" smtClean="0"/>
              <a:t>i</a:t>
            </a:r>
            <a:r>
              <a:rPr lang="en-US" sz="2000" dirty="0" smtClean="0"/>
              <a:t> |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… ,X</a:t>
            </a:r>
            <a:r>
              <a:rPr lang="en-US" sz="2000" baseline="-25000" dirty="0" smtClean="0"/>
              <a:t>i-1</a:t>
            </a:r>
            <a:r>
              <a:rPr lang="en-US" sz="2000" dirty="0" smtClean="0"/>
              <a:t>) = </a:t>
            </a:r>
            <a:r>
              <a:rPr lang="el-GR" sz="2000" dirty="0" smtClean="0">
                <a:cs typeface="Arial" pitchFamily="34" charset="0"/>
              </a:rPr>
              <a:t>∏</a:t>
            </a:r>
            <a:r>
              <a:rPr lang="en-US" sz="2000" baseline="30000" dirty="0" err="1" smtClean="0">
                <a:cs typeface="Arial" pitchFamily="34" charset="0"/>
              </a:rPr>
              <a:t>n</a:t>
            </a:r>
            <a:r>
              <a:rPr lang="en-US" sz="2000" baseline="-25000" dirty="0" err="1" smtClean="0">
                <a:cs typeface="Arial" pitchFamily="34" charset="0"/>
              </a:rPr>
              <a:t>i</a:t>
            </a:r>
            <a:r>
              <a:rPr lang="en-US" sz="2000" baseline="-25000" dirty="0" smtClean="0">
                <a:cs typeface="Arial" pitchFamily="34" charset="0"/>
              </a:rPr>
              <a:t>= 1</a:t>
            </a:r>
            <a:r>
              <a:rPr lang="en-US" sz="2000" i="1" baseline="-25000" dirty="0" smtClean="0">
                <a:cs typeface="Arial" pitchFamily="34" charset="0"/>
              </a:rPr>
              <a:t> </a:t>
            </a:r>
            <a:r>
              <a:rPr lang="en-US" sz="2000" b="1" i="1" dirty="0" smtClean="0">
                <a:cs typeface="Arial" pitchFamily="34" charset="0"/>
              </a:rPr>
              <a:t>P</a:t>
            </a:r>
            <a:r>
              <a:rPr lang="en-US" sz="2000" i="1" dirty="0" smtClean="0">
                <a:cs typeface="Arial" pitchFamily="34" charset="0"/>
              </a:rPr>
              <a:t> (X</a:t>
            </a:r>
            <a:r>
              <a:rPr lang="en-US" sz="2000" i="1" baseline="-25000" dirty="0" smtClean="0">
                <a:cs typeface="Arial" pitchFamily="34" charset="0"/>
              </a:rPr>
              <a:t>i </a:t>
            </a:r>
            <a:r>
              <a:rPr lang="en-US" sz="2000" i="1" dirty="0" smtClean="0">
                <a:cs typeface="Arial" pitchFamily="34" charset="0"/>
              </a:rPr>
              <a:t>| Parents(X</a:t>
            </a:r>
            <a:r>
              <a:rPr lang="en-US" sz="2000" i="1" baseline="-25000" dirty="0" smtClean="0">
                <a:cs typeface="Arial" pitchFamily="34" charset="0"/>
              </a:rPr>
              <a:t>i</a:t>
            </a:r>
            <a:r>
              <a:rPr lang="en-US" sz="2000" i="1" dirty="0" smtClean="0">
                <a:cs typeface="Arial" pitchFamily="34" charset="0"/>
              </a:rPr>
              <a:t>))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i="1" dirty="0" smtClean="0">
              <a:cs typeface="Arial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i="1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000" i="1" dirty="0" smtClean="0"/>
              <a:t>   </a:t>
            </a:r>
            <a:r>
              <a:rPr lang="en-US" sz="2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</a:t>
            </a:r>
            <a:r>
              <a:rPr lang="en-US" sz="20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2000" dirty="0" smtClean="0"/>
              <a:t> is conditionally independent of the other variables in 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… ,X</a:t>
            </a:r>
            <a:r>
              <a:rPr lang="en-US" sz="2000" baseline="-25000" dirty="0" smtClean="0"/>
              <a:t>i-1 </a:t>
            </a:r>
            <a:r>
              <a:rPr lang="en-US" sz="2000" dirty="0" smtClean="0"/>
              <a:t>given its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sz="2000" dirty="0" smtClean="0"/>
              <a:t>   parent nodes</a:t>
            </a:r>
            <a:endParaRPr lang="en-US" sz="2000" i="1" dirty="0" smtClean="0"/>
          </a:p>
          <a:p>
            <a:pPr lvl="4" eaLnBrk="1" hangingPunct="1">
              <a:lnSpc>
                <a:spcPct val="0"/>
              </a:lnSpc>
              <a:defRPr/>
            </a:pPr>
            <a:endParaRPr lang="en-US" sz="2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i="1" dirty="0"/>
          </a:p>
        </p:txBody>
      </p:sp>
      <p:graphicFrame>
        <p:nvGraphicFramePr>
          <p:cNvPr id="798721" name="Object 1"/>
          <p:cNvGraphicFramePr>
            <a:graphicFrameLocks noChangeAspect="1"/>
          </p:cNvGraphicFramePr>
          <p:nvPr/>
        </p:nvGraphicFramePr>
        <p:xfrm>
          <a:off x="571472" y="5214950"/>
          <a:ext cx="3244850" cy="444500"/>
        </p:xfrm>
        <a:graphic>
          <a:graphicData uri="http://schemas.openxmlformats.org/presentationml/2006/ole">
            <p:oleObj spid="_x0000_s3074" name="Equation" r:id="rId4" imgW="1828800" imgH="241200" progId="Equation.3">
              <p:embed/>
            </p:oleObj>
          </a:graphicData>
        </a:graphic>
      </p:graphicFrame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7786688" y="6286500"/>
            <a:ext cx="11079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Bayesian Networks - Inference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2374900"/>
            <a:ext cx="1825625" cy="3536950"/>
            <a:chOff x="144" y="1496"/>
            <a:chExt cx="1150" cy="2228"/>
          </a:xfrm>
        </p:grpSpPr>
        <p:sp>
          <p:nvSpPr>
            <p:cNvPr id="20514" name="Text Box 4"/>
            <p:cNvSpPr txBox="1">
              <a:spLocks noChangeArrowheads="1"/>
            </p:cNvSpPr>
            <p:nvPr/>
          </p:nvSpPr>
          <p:spPr bwMode="auto">
            <a:xfrm>
              <a:off x="144" y="1496"/>
              <a:ext cx="9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Diagnostic</a:t>
              </a:r>
            </a:p>
          </p:txBody>
        </p:sp>
        <p:sp>
          <p:nvSpPr>
            <p:cNvPr id="20515" name="Text Box 5"/>
            <p:cNvSpPr txBox="1">
              <a:spLocks noChangeArrowheads="1"/>
            </p:cNvSpPr>
            <p:nvPr/>
          </p:nvSpPr>
          <p:spPr bwMode="auto">
            <a:xfrm>
              <a:off x="244" y="1941"/>
              <a:ext cx="598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Burglary</a:t>
              </a:r>
            </a:p>
          </p:txBody>
        </p:sp>
        <p:sp>
          <p:nvSpPr>
            <p:cNvPr id="20516" name="Text Box 6"/>
            <p:cNvSpPr txBox="1">
              <a:spLocks noChangeArrowheads="1"/>
            </p:cNvSpPr>
            <p:nvPr/>
          </p:nvSpPr>
          <p:spPr bwMode="auto">
            <a:xfrm>
              <a:off x="280" y="2577"/>
              <a:ext cx="470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Alarm</a:t>
              </a:r>
            </a:p>
          </p:txBody>
        </p:sp>
        <p:sp>
          <p:nvSpPr>
            <p:cNvPr id="20517" name="Text Box 7"/>
            <p:cNvSpPr txBox="1">
              <a:spLocks noChangeArrowheads="1"/>
            </p:cNvSpPr>
            <p:nvPr/>
          </p:nvSpPr>
          <p:spPr bwMode="auto">
            <a:xfrm>
              <a:off x="196" y="3284"/>
              <a:ext cx="648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JohnCalls</a:t>
              </a:r>
            </a:p>
          </p:txBody>
        </p:sp>
        <p:cxnSp>
          <p:nvCxnSpPr>
            <p:cNvPr id="20518" name="AutoShape 8"/>
            <p:cNvCxnSpPr>
              <a:cxnSpLocks noChangeShapeType="1"/>
              <a:stCxn id="20515" idx="2"/>
              <a:endCxn id="20516" idx="0"/>
            </p:cNvCxnSpPr>
            <p:nvPr/>
          </p:nvCxnSpPr>
          <p:spPr bwMode="auto">
            <a:xfrm flipH="1">
              <a:off x="515" y="2192"/>
              <a:ext cx="28" cy="372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20519" name="AutoShape 9"/>
            <p:cNvCxnSpPr>
              <a:cxnSpLocks noChangeShapeType="1"/>
              <a:stCxn id="20516" idx="2"/>
              <a:endCxn id="20517" idx="0"/>
            </p:cNvCxnSpPr>
            <p:nvPr/>
          </p:nvCxnSpPr>
          <p:spPr bwMode="auto">
            <a:xfrm>
              <a:off x="515" y="2828"/>
              <a:ext cx="5" cy="443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20520" name="Text Box 10"/>
            <p:cNvSpPr txBox="1">
              <a:spLocks noChangeArrowheads="1"/>
            </p:cNvSpPr>
            <p:nvPr/>
          </p:nvSpPr>
          <p:spPr bwMode="auto">
            <a:xfrm>
              <a:off x="496" y="3512"/>
              <a:ext cx="619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P(J) = 1.0</a:t>
              </a:r>
            </a:p>
          </p:txBody>
        </p:sp>
        <p:sp>
          <p:nvSpPr>
            <p:cNvPr id="20521" name="Text Box 11"/>
            <p:cNvSpPr txBox="1">
              <a:spLocks noChangeArrowheads="1"/>
            </p:cNvSpPr>
            <p:nvPr/>
          </p:nvSpPr>
          <p:spPr bwMode="auto">
            <a:xfrm>
              <a:off x="512" y="2168"/>
              <a:ext cx="782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P(B) = 0.016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193925" y="2374900"/>
            <a:ext cx="1735138" cy="3536950"/>
            <a:chOff x="1382" y="1496"/>
            <a:chExt cx="1093" cy="2228"/>
          </a:xfrm>
        </p:grpSpPr>
        <p:sp>
          <p:nvSpPr>
            <p:cNvPr id="20506" name="Text Box 13"/>
            <p:cNvSpPr txBox="1">
              <a:spLocks noChangeArrowheads="1"/>
            </p:cNvSpPr>
            <p:nvPr/>
          </p:nvSpPr>
          <p:spPr bwMode="auto">
            <a:xfrm>
              <a:off x="1382" y="1496"/>
              <a:ext cx="9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Predictive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507" name="Text Box 14"/>
            <p:cNvSpPr txBox="1">
              <a:spLocks noChangeArrowheads="1"/>
            </p:cNvSpPr>
            <p:nvPr/>
          </p:nvSpPr>
          <p:spPr bwMode="auto">
            <a:xfrm>
              <a:off x="1456" y="1943"/>
              <a:ext cx="598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Burglary</a:t>
              </a:r>
            </a:p>
          </p:txBody>
        </p:sp>
        <p:sp>
          <p:nvSpPr>
            <p:cNvPr id="20508" name="Text Box 15"/>
            <p:cNvSpPr txBox="1">
              <a:spLocks noChangeArrowheads="1"/>
            </p:cNvSpPr>
            <p:nvPr/>
          </p:nvSpPr>
          <p:spPr bwMode="auto">
            <a:xfrm>
              <a:off x="1504" y="2627"/>
              <a:ext cx="470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Alarm</a:t>
              </a:r>
            </a:p>
          </p:txBody>
        </p:sp>
        <p:sp>
          <p:nvSpPr>
            <p:cNvPr id="20509" name="Text Box 16"/>
            <p:cNvSpPr txBox="1">
              <a:spLocks noChangeArrowheads="1"/>
            </p:cNvSpPr>
            <p:nvPr/>
          </p:nvSpPr>
          <p:spPr bwMode="auto">
            <a:xfrm>
              <a:off x="1396" y="3275"/>
              <a:ext cx="648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JohnCalls</a:t>
              </a:r>
            </a:p>
          </p:txBody>
        </p:sp>
        <p:cxnSp>
          <p:nvCxnSpPr>
            <p:cNvPr id="20510" name="AutoShape 17"/>
            <p:cNvCxnSpPr>
              <a:cxnSpLocks noChangeShapeType="1"/>
              <a:stCxn id="20507" idx="2"/>
              <a:endCxn id="20508" idx="0"/>
            </p:cNvCxnSpPr>
            <p:nvPr/>
          </p:nvCxnSpPr>
          <p:spPr bwMode="auto">
            <a:xfrm flipH="1">
              <a:off x="1739" y="2194"/>
              <a:ext cx="16" cy="42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20511" name="AutoShape 18"/>
            <p:cNvCxnSpPr>
              <a:cxnSpLocks noChangeShapeType="1"/>
              <a:stCxn id="20508" idx="2"/>
              <a:endCxn id="20509" idx="0"/>
            </p:cNvCxnSpPr>
            <p:nvPr/>
          </p:nvCxnSpPr>
          <p:spPr bwMode="auto">
            <a:xfrm flipH="1">
              <a:off x="1720" y="2878"/>
              <a:ext cx="19" cy="384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20512" name="Text Box 19"/>
            <p:cNvSpPr txBox="1">
              <a:spLocks noChangeArrowheads="1"/>
            </p:cNvSpPr>
            <p:nvPr/>
          </p:nvSpPr>
          <p:spPr bwMode="auto">
            <a:xfrm>
              <a:off x="1792" y="3512"/>
              <a:ext cx="683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P(J) = 0.67</a:t>
              </a:r>
            </a:p>
          </p:txBody>
        </p:sp>
        <p:sp>
          <p:nvSpPr>
            <p:cNvPr id="20513" name="Text Box 20"/>
            <p:cNvSpPr txBox="1">
              <a:spLocks noChangeArrowheads="1"/>
            </p:cNvSpPr>
            <p:nvPr/>
          </p:nvSpPr>
          <p:spPr bwMode="auto">
            <a:xfrm>
              <a:off x="1792" y="2168"/>
              <a:ext cx="654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P(B) = 1.0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759200" y="2374900"/>
            <a:ext cx="3008313" cy="3536950"/>
            <a:chOff x="2368" y="1496"/>
            <a:chExt cx="1895" cy="2228"/>
          </a:xfrm>
        </p:grpSpPr>
        <p:sp>
          <p:nvSpPr>
            <p:cNvPr id="20497" name="Text Box 22"/>
            <p:cNvSpPr txBox="1">
              <a:spLocks noChangeArrowheads="1"/>
            </p:cNvSpPr>
            <p:nvPr/>
          </p:nvSpPr>
          <p:spPr bwMode="auto">
            <a:xfrm>
              <a:off x="2752" y="2567"/>
              <a:ext cx="598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Burglary</a:t>
              </a:r>
            </a:p>
          </p:txBody>
        </p:sp>
        <p:sp>
          <p:nvSpPr>
            <p:cNvPr id="20498" name="Text Box 23"/>
            <p:cNvSpPr txBox="1">
              <a:spLocks noChangeArrowheads="1"/>
            </p:cNvSpPr>
            <p:nvPr/>
          </p:nvSpPr>
          <p:spPr bwMode="auto">
            <a:xfrm>
              <a:off x="3184" y="1991"/>
              <a:ext cx="726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Earthquake</a:t>
              </a:r>
            </a:p>
          </p:txBody>
        </p:sp>
        <p:sp>
          <p:nvSpPr>
            <p:cNvPr id="20499" name="Text Box 24"/>
            <p:cNvSpPr txBox="1">
              <a:spLocks noChangeArrowheads="1"/>
            </p:cNvSpPr>
            <p:nvPr/>
          </p:nvSpPr>
          <p:spPr bwMode="auto">
            <a:xfrm>
              <a:off x="3184" y="3239"/>
              <a:ext cx="470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Alarm</a:t>
              </a:r>
            </a:p>
          </p:txBody>
        </p:sp>
        <p:cxnSp>
          <p:nvCxnSpPr>
            <p:cNvPr id="20500" name="AutoShape 25"/>
            <p:cNvCxnSpPr>
              <a:cxnSpLocks noChangeShapeType="1"/>
              <a:stCxn id="20497" idx="2"/>
              <a:endCxn id="20499" idx="0"/>
            </p:cNvCxnSpPr>
            <p:nvPr/>
          </p:nvCxnSpPr>
          <p:spPr bwMode="auto">
            <a:xfrm>
              <a:off x="3051" y="2818"/>
              <a:ext cx="368" cy="408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20501" name="AutoShape 26"/>
            <p:cNvCxnSpPr>
              <a:cxnSpLocks noChangeShapeType="1"/>
              <a:stCxn id="20498" idx="2"/>
              <a:endCxn id="20499" idx="0"/>
            </p:cNvCxnSpPr>
            <p:nvPr/>
          </p:nvCxnSpPr>
          <p:spPr bwMode="auto">
            <a:xfrm flipH="1">
              <a:off x="3419" y="2242"/>
              <a:ext cx="128" cy="984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20502" name="Text Box 27"/>
            <p:cNvSpPr txBox="1">
              <a:spLocks noChangeArrowheads="1"/>
            </p:cNvSpPr>
            <p:nvPr/>
          </p:nvSpPr>
          <p:spPr bwMode="auto">
            <a:xfrm>
              <a:off x="2997" y="1496"/>
              <a:ext cx="10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Intercausal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503" name="Text Box 28"/>
            <p:cNvSpPr txBox="1">
              <a:spLocks noChangeArrowheads="1"/>
            </p:cNvSpPr>
            <p:nvPr/>
          </p:nvSpPr>
          <p:spPr bwMode="auto">
            <a:xfrm>
              <a:off x="3136" y="3512"/>
              <a:ext cx="661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P(A) = 1.0</a:t>
              </a:r>
            </a:p>
          </p:txBody>
        </p:sp>
        <p:sp>
          <p:nvSpPr>
            <p:cNvPr id="20504" name="Text Box 29"/>
            <p:cNvSpPr txBox="1">
              <a:spLocks noChangeArrowheads="1"/>
            </p:cNvSpPr>
            <p:nvPr/>
          </p:nvSpPr>
          <p:spPr bwMode="auto">
            <a:xfrm>
              <a:off x="2368" y="2840"/>
              <a:ext cx="782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P(B) = 0.003</a:t>
              </a:r>
            </a:p>
          </p:txBody>
        </p:sp>
        <p:sp>
          <p:nvSpPr>
            <p:cNvPr id="20505" name="Text Box 30"/>
            <p:cNvSpPr txBox="1">
              <a:spLocks noChangeArrowheads="1"/>
            </p:cNvSpPr>
            <p:nvPr/>
          </p:nvSpPr>
          <p:spPr bwMode="auto">
            <a:xfrm>
              <a:off x="3616" y="2216"/>
              <a:ext cx="647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P(E) = 1.0</a:t>
              </a: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7146925" y="2451100"/>
            <a:ext cx="1997075" cy="3608388"/>
            <a:chOff x="4502" y="1544"/>
            <a:chExt cx="1258" cy="2273"/>
          </a:xfrm>
        </p:grpSpPr>
        <p:sp>
          <p:nvSpPr>
            <p:cNvPr id="20488" name="Text Box 32"/>
            <p:cNvSpPr txBox="1">
              <a:spLocks noChangeArrowheads="1"/>
            </p:cNvSpPr>
            <p:nvPr/>
          </p:nvSpPr>
          <p:spPr bwMode="auto">
            <a:xfrm>
              <a:off x="4502" y="1544"/>
              <a:ext cx="6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Mixed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20489" name="Text Box 33"/>
            <p:cNvSpPr txBox="1">
              <a:spLocks noChangeArrowheads="1"/>
            </p:cNvSpPr>
            <p:nvPr/>
          </p:nvSpPr>
          <p:spPr bwMode="auto">
            <a:xfrm>
              <a:off x="4512" y="2024"/>
              <a:ext cx="726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Earthquake</a:t>
              </a:r>
            </a:p>
          </p:txBody>
        </p:sp>
        <p:sp>
          <p:nvSpPr>
            <p:cNvPr id="20490" name="Text Box 34"/>
            <p:cNvSpPr txBox="1">
              <a:spLocks noChangeArrowheads="1"/>
            </p:cNvSpPr>
            <p:nvPr/>
          </p:nvSpPr>
          <p:spPr bwMode="auto">
            <a:xfrm>
              <a:off x="4632" y="2720"/>
              <a:ext cx="470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Alarm</a:t>
              </a:r>
            </a:p>
          </p:txBody>
        </p:sp>
        <p:sp>
          <p:nvSpPr>
            <p:cNvPr id="20491" name="Text Box 35"/>
            <p:cNvSpPr txBox="1">
              <a:spLocks noChangeArrowheads="1"/>
            </p:cNvSpPr>
            <p:nvPr/>
          </p:nvSpPr>
          <p:spPr bwMode="auto">
            <a:xfrm>
              <a:off x="4524" y="3332"/>
              <a:ext cx="648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JohnCalls</a:t>
              </a:r>
            </a:p>
          </p:txBody>
        </p:sp>
        <p:cxnSp>
          <p:nvCxnSpPr>
            <p:cNvPr id="20492" name="AutoShape 36"/>
            <p:cNvCxnSpPr>
              <a:cxnSpLocks noChangeShapeType="1"/>
              <a:stCxn id="20489" idx="2"/>
              <a:endCxn id="20490" idx="0"/>
            </p:cNvCxnSpPr>
            <p:nvPr/>
          </p:nvCxnSpPr>
          <p:spPr bwMode="auto">
            <a:xfrm flipH="1">
              <a:off x="4867" y="2275"/>
              <a:ext cx="8" cy="432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20493" name="AutoShape 37"/>
            <p:cNvCxnSpPr>
              <a:cxnSpLocks noChangeShapeType="1"/>
              <a:stCxn id="20490" idx="2"/>
              <a:endCxn id="20491" idx="0"/>
            </p:cNvCxnSpPr>
            <p:nvPr/>
          </p:nvCxnSpPr>
          <p:spPr bwMode="auto">
            <a:xfrm flipH="1">
              <a:off x="4848" y="2971"/>
              <a:ext cx="19" cy="348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20494" name="Text Box 38"/>
            <p:cNvSpPr txBox="1">
              <a:spLocks noChangeArrowheads="1"/>
            </p:cNvSpPr>
            <p:nvPr/>
          </p:nvSpPr>
          <p:spPr bwMode="auto">
            <a:xfrm>
              <a:off x="4872" y="3605"/>
              <a:ext cx="683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P(M) = 1.0</a:t>
              </a:r>
            </a:p>
          </p:txBody>
        </p:sp>
        <p:sp>
          <p:nvSpPr>
            <p:cNvPr id="20495" name="Text Box 39"/>
            <p:cNvSpPr txBox="1">
              <a:spLocks noChangeArrowheads="1"/>
            </p:cNvSpPr>
            <p:nvPr/>
          </p:nvSpPr>
          <p:spPr bwMode="auto">
            <a:xfrm>
              <a:off x="5022" y="2258"/>
              <a:ext cx="738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</a:t>
              </a:r>
              <a:r>
                <a:rPr lang="en-US" sz="1600">
                  <a:solidFill>
                    <a:srgbClr val="000000"/>
                  </a:solidFill>
                  <a:sym typeface="Symbol" pitchFamily="18" charset="2"/>
                </a:rPr>
                <a:t></a:t>
              </a:r>
              <a:r>
                <a:rPr lang="en-US" sz="1600">
                  <a:solidFill>
                    <a:srgbClr val="000000"/>
                  </a:solidFill>
                </a:rPr>
                <a:t>E) = 1.0</a:t>
              </a:r>
            </a:p>
          </p:txBody>
        </p:sp>
        <p:sp>
          <p:nvSpPr>
            <p:cNvPr id="20496" name="Text Box 40"/>
            <p:cNvSpPr txBox="1">
              <a:spLocks noChangeArrowheads="1"/>
            </p:cNvSpPr>
            <p:nvPr/>
          </p:nvSpPr>
          <p:spPr bwMode="auto">
            <a:xfrm>
              <a:off x="4920" y="2933"/>
              <a:ext cx="725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P(A) = 0.03</a:t>
              </a:r>
            </a:p>
          </p:txBody>
        </p:sp>
      </p:grpSp>
      <p:sp>
        <p:nvSpPr>
          <p:cNvPr id="20487" name="Rectangle 41"/>
          <p:cNvSpPr>
            <a:spLocks noChangeArrowheads="1"/>
          </p:cNvSpPr>
          <p:nvPr/>
        </p:nvSpPr>
        <p:spPr bwMode="auto">
          <a:xfrm>
            <a:off x="381000" y="1066800"/>
            <a:ext cx="7467600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Update algorithms exploit dependencies to reduce the complexity of probabilistic inference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Recap: Different Views of AI</a:t>
            </a:r>
          </a:p>
        </p:txBody>
      </p:sp>
      <p:graphicFrame>
        <p:nvGraphicFramePr>
          <p:cNvPr id="254979" name="Group 3"/>
          <p:cNvGraphicFramePr>
            <a:graphicFrameLocks noGrp="1"/>
          </p:cNvGraphicFramePr>
          <p:nvPr>
            <p:ph idx="1"/>
          </p:nvPr>
        </p:nvGraphicFramePr>
        <p:xfrm>
          <a:off x="328613" y="1049338"/>
          <a:ext cx="8659812" cy="5165662"/>
        </p:xfrm>
        <a:graphic>
          <a:graphicData uri="http://schemas.openxmlformats.org/drawingml/2006/table">
            <a:tbl>
              <a:tblPr/>
              <a:tblGrid>
                <a:gridCol w="4338637"/>
                <a:gridCol w="4321175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act like humans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think rationally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2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study of how to make computers do things at which, at the moment, people are better”(Rich and Knight, 1991)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study of mental faculties through the use of computational models” (Charniack and McDermott, 1985).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think like humans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Systems that act rationally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automation of activities that we associate with human thinking, such as decision making, problem solving, learning”(Bellman, 1978)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“The branch of computer science that is concerned with the automation of intelligent behavior (Luger and Stubblefield 1993)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54996" name="Rectangle 20"/>
          <p:cNvSpPr>
            <a:spLocks noChangeArrowheads="1"/>
          </p:cNvSpPr>
          <p:nvPr/>
        </p:nvSpPr>
        <p:spPr bwMode="auto">
          <a:xfrm>
            <a:off x="4632325" y="3449638"/>
            <a:ext cx="4333875" cy="2779712"/>
          </a:xfrm>
          <a:prstGeom prst="rect">
            <a:avLst/>
          </a:prstGeom>
          <a:solidFill>
            <a:srgbClr val="00FF00">
              <a:alpha val="10980"/>
            </a:srgbClr>
          </a:solidFill>
          <a:ln w="53975">
            <a:solidFill>
              <a:srgbClr val="00FF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9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42875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Compactness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08050"/>
            <a:ext cx="84582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Suppose that we have a network with </a:t>
            </a:r>
            <a:r>
              <a:rPr lang="en-US" sz="2000" i="1" smtClean="0"/>
              <a:t>n</a:t>
            </a:r>
            <a:r>
              <a:rPr lang="en-US" sz="2000" smtClean="0"/>
              <a:t> Boolean variables </a:t>
            </a:r>
            <a:r>
              <a:rPr lang="en-US" sz="2000" i="1" smtClean="0"/>
              <a:t>X</a:t>
            </a:r>
            <a:r>
              <a:rPr lang="en-US" sz="2000" i="1" baseline="-25000" smtClean="0"/>
              <a:t>i</a:t>
            </a:r>
            <a:endParaRPr lang="en-US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The </a:t>
            </a:r>
            <a:r>
              <a:rPr lang="en-US" sz="1400" smtClean="0"/>
              <a:t> </a:t>
            </a:r>
            <a:r>
              <a:rPr lang="en-US" sz="2000" smtClean="0"/>
              <a:t>CPT for each </a:t>
            </a:r>
            <a:r>
              <a:rPr lang="en-US" sz="2000" i="1" smtClean="0"/>
              <a:t>X</a:t>
            </a:r>
            <a:r>
              <a:rPr lang="en-US" sz="2000" i="1" baseline="-25000" smtClean="0"/>
              <a:t>i</a:t>
            </a:r>
            <a:r>
              <a:rPr lang="en-US" sz="2000" smtClean="0"/>
              <a:t> with </a:t>
            </a:r>
            <a:r>
              <a:rPr lang="en-US" sz="2000" i="1" smtClean="0"/>
              <a:t>k</a:t>
            </a:r>
            <a:r>
              <a:rPr lang="en-US" sz="2000" smtClean="0"/>
              <a:t>  parents has </a:t>
            </a:r>
            <a:r>
              <a:rPr lang="en-US" sz="2000" i="1" smtClean="0"/>
              <a:t>2</a:t>
            </a:r>
            <a:r>
              <a:rPr lang="en-US" sz="2000" i="1" baseline="30000" smtClean="0"/>
              <a:t>k</a:t>
            </a:r>
            <a:r>
              <a:rPr lang="en-US" sz="2000" smtClean="0"/>
              <a:t> rows for the combinations of parent values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Each row requires one number </a:t>
            </a:r>
            <a:r>
              <a:rPr lang="en-US" sz="2000" i="1" smtClean="0"/>
              <a:t>p</a:t>
            </a:r>
            <a:r>
              <a:rPr lang="en-US" sz="2000" smtClean="0"/>
              <a:t> for </a:t>
            </a:r>
            <a:r>
              <a:rPr lang="en-US" sz="2000" i="1" smtClean="0"/>
              <a:t>X</a:t>
            </a:r>
            <a:r>
              <a:rPr lang="en-US" sz="2000" i="1" baseline="-25000" smtClean="0"/>
              <a:t>i</a:t>
            </a:r>
            <a:r>
              <a:rPr lang="en-US" sz="2000" i="1" smtClean="0"/>
              <a:t> = true</a:t>
            </a:r>
            <a:br>
              <a:rPr lang="en-US" sz="2000" i="1" smtClean="0"/>
            </a:br>
            <a:r>
              <a:rPr lang="en-US" sz="2000" smtClean="0"/>
              <a:t>(the number for  </a:t>
            </a:r>
            <a:r>
              <a:rPr lang="en-US" sz="2000" i="1" smtClean="0"/>
              <a:t>X</a:t>
            </a:r>
            <a:r>
              <a:rPr lang="en-US" sz="2000" i="1" baseline="-25000" smtClean="0"/>
              <a:t>i</a:t>
            </a:r>
            <a:r>
              <a:rPr lang="en-US" sz="2000" smtClean="0"/>
              <a:t> = </a:t>
            </a:r>
            <a:r>
              <a:rPr lang="en-US" sz="2000" i="1" smtClean="0"/>
              <a:t>false</a:t>
            </a:r>
            <a:r>
              <a:rPr lang="en-US" sz="2000" smtClean="0"/>
              <a:t> is just </a:t>
            </a:r>
            <a:r>
              <a:rPr lang="en-US" sz="2000" i="1" smtClean="0"/>
              <a:t>1-p</a:t>
            </a:r>
            <a:r>
              <a:rPr lang="en-US" sz="200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If each variable has no more than </a:t>
            </a:r>
            <a:r>
              <a:rPr lang="en-US" sz="2000" i="1" smtClean="0"/>
              <a:t>k</a:t>
            </a:r>
            <a:r>
              <a:rPr lang="en-US" sz="2000" smtClean="0"/>
              <a:t> parents, the complete network requires </a:t>
            </a:r>
            <a:r>
              <a:rPr lang="en-US" sz="2000" i="1" smtClean="0">
                <a:solidFill>
                  <a:schemeClr val="accent2"/>
                </a:solidFill>
              </a:rPr>
              <a:t>O(n </a:t>
            </a:r>
            <a:r>
              <a:rPr lang="en-US" sz="2000" i="1" smtClean="0">
                <a:solidFill>
                  <a:schemeClr val="accent2"/>
                </a:solidFill>
                <a:latin typeface="Arial" charset="0"/>
                <a:cs typeface="Arial" charset="0"/>
              </a:rPr>
              <a:t>·</a:t>
            </a:r>
            <a:r>
              <a:rPr lang="en-US" sz="2000" smtClean="0">
                <a:solidFill>
                  <a:schemeClr val="accent2"/>
                </a:solidFill>
              </a:rPr>
              <a:t> 2</a:t>
            </a:r>
            <a:r>
              <a:rPr lang="en-US" sz="2000" baseline="30000" smtClean="0">
                <a:solidFill>
                  <a:schemeClr val="accent2"/>
                </a:solidFill>
              </a:rPr>
              <a:t>k</a:t>
            </a:r>
            <a:r>
              <a:rPr lang="en-US" sz="2000" smtClean="0">
                <a:solidFill>
                  <a:schemeClr val="accent2"/>
                </a:solidFill>
              </a:rPr>
              <a:t>)</a:t>
            </a:r>
            <a:r>
              <a:rPr lang="en-US" sz="2000" smtClean="0"/>
              <a:t> numbers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How does this compare with the numbers  that I need to specify the full Join Probability Distribution over these </a:t>
            </a:r>
            <a:r>
              <a:rPr lang="en-US" sz="2000" i="1" smtClean="0"/>
              <a:t>n</a:t>
            </a:r>
            <a:r>
              <a:rPr lang="en-US" sz="2000" smtClean="0"/>
              <a:t> binary variables?</a:t>
            </a:r>
            <a:endParaRPr lang="en-US" sz="1800" smtClean="0"/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For burglary net…</a:t>
            </a:r>
          </a:p>
        </p:txBody>
      </p:sp>
      <p:pic>
        <p:nvPicPr>
          <p:cNvPr id="440324" name="Picture 4" descr="burglary-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5143500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ction Button: Forward or Next 4">
            <a:hlinkClick r:id="rId4" action="ppaction://hlinksldjump" highlightClick="1"/>
          </p:cNvPr>
          <p:cNvSpPr/>
          <p:nvPr/>
        </p:nvSpPr>
        <p:spPr>
          <a:xfrm>
            <a:off x="7715250" y="1000125"/>
            <a:ext cx="214313" cy="21431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142875"/>
            <a:ext cx="8534400" cy="685800"/>
          </a:xfrm>
        </p:spPr>
        <p:txBody>
          <a:bodyPr/>
          <a:lstStyle/>
          <a:p>
            <a:pPr eaLnBrk="1" hangingPunct="1"/>
            <a:r>
              <a:rPr lang="en-US" smtClean="0"/>
              <a:t>Compactness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857250"/>
            <a:ext cx="84582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Suppose that we have a network with </a:t>
            </a:r>
            <a:r>
              <a:rPr lang="en-US" sz="2000" i="1" dirty="0" smtClean="0"/>
              <a:t>n</a:t>
            </a:r>
            <a:r>
              <a:rPr lang="en-US" sz="2000" dirty="0" smtClean="0"/>
              <a:t> binary variables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A</a:t>
            </a:r>
            <a:r>
              <a:rPr lang="en-US" sz="1400" dirty="0" smtClean="0"/>
              <a:t> </a:t>
            </a:r>
            <a:r>
              <a:rPr lang="en-US" sz="2000" dirty="0" smtClean="0"/>
              <a:t>CPT for Boolean </a:t>
            </a:r>
            <a:r>
              <a:rPr lang="en-US" sz="2000" i="1" dirty="0" smtClean="0"/>
              <a:t>X</a:t>
            </a:r>
            <a:r>
              <a:rPr lang="en-US" sz="2000" i="1" baseline="-25000" dirty="0" smtClean="0"/>
              <a:t>i</a:t>
            </a:r>
            <a:r>
              <a:rPr lang="en-US" sz="2000" dirty="0" smtClean="0"/>
              <a:t> with </a:t>
            </a:r>
            <a:r>
              <a:rPr lang="en-US" sz="2000" i="1" dirty="0" smtClean="0"/>
              <a:t>k</a:t>
            </a:r>
            <a:r>
              <a:rPr lang="en-US" sz="2000" dirty="0" smtClean="0"/>
              <a:t> Boolean parents has </a:t>
            </a:r>
            <a:r>
              <a:rPr lang="en-US" sz="2000" i="1" dirty="0" smtClean="0"/>
              <a:t>2</a:t>
            </a:r>
            <a:r>
              <a:rPr lang="en-US" sz="2000" i="1" baseline="30000" dirty="0" smtClean="0"/>
              <a:t>k</a:t>
            </a:r>
            <a:r>
              <a:rPr lang="en-US" sz="2000" dirty="0" smtClean="0"/>
              <a:t> rows for the combinations of parent values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Each row requires one number </a:t>
            </a:r>
            <a:r>
              <a:rPr lang="en-US" sz="2000" i="1" dirty="0" smtClean="0"/>
              <a:t>p</a:t>
            </a:r>
            <a:r>
              <a:rPr lang="en-US" sz="2000" dirty="0" smtClean="0"/>
              <a:t> for </a:t>
            </a:r>
            <a:r>
              <a:rPr lang="en-US" sz="2000" i="1" dirty="0" smtClean="0"/>
              <a:t>X</a:t>
            </a:r>
            <a:r>
              <a:rPr lang="en-US" sz="2000" i="1" baseline="-25000" dirty="0" smtClean="0"/>
              <a:t>i</a:t>
            </a:r>
            <a:r>
              <a:rPr lang="en-US" sz="2000" i="1" dirty="0" smtClean="0"/>
              <a:t> = true</a:t>
            </a:r>
            <a:br>
              <a:rPr lang="en-US" sz="2000" i="1" dirty="0" smtClean="0"/>
            </a:br>
            <a:r>
              <a:rPr lang="en-US" sz="2000" dirty="0" smtClean="0"/>
              <a:t>(the number for  </a:t>
            </a:r>
            <a:r>
              <a:rPr lang="en-US" sz="2000" i="1" dirty="0" smtClean="0"/>
              <a:t>X</a:t>
            </a:r>
            <a:r>
              <a:rPr lang="en-US" sz="2000" i="1" baseline="-25000" dirty="0" smtClean="0"/>
              <a:t>i</a:t>
            </a:r>
            <a:r>
              <a:rPr lang="en-US" sz="2000" dirty="0" smtClean="0"/>
              <a:t> = </a:t>
            </a:r>
            <a:r>
              <a:rPr lang="en-US" sz="2000" i="1" dirty="0" smtClean="0"/>
              <a:t>false</a:t>
            </a:r>
            <a:r>
              <a:rPr lang="en-US" sz="2000" dirty="0" smtClean="0"/>
              <a:t> is just </a:t>
            </a:r>
            <a:r>
              <a:rPr lang="en-US" sz="2000" i="1" dirty="0" smtClean="0"/>
              <a:t>1-p</a:t>
            </a:r>
            <a:r>
              <a:rPr lang="en-US" sz="2000" dirty="0" smtClean="0"/>
              <a:t>)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If each variable has no more than </a:t>
            </a:r>
            <a:r>
              <a:rPr lang="en-US" sz="2000" i="1" dirty="0" smtClean="0"/>
              <a:t>k</a:t>
            </a:r>
            <a:r>
              <a:rPr lang="en-US" sz="2000" dirty="0" smtClean="0"/>
              <a:t> parents, the complete network requires </a:t>
            </a:r>
            <a:r>
              <a:rPr lang="en-US" sz="2000" i="1" dirty="0" smtClean="0">
                <a:solidFill>
                  <a:schemeClr val="accent2"/>
                </a:solidFill>
              </a:rPr>
              <a:t>O(n </a:t>
            </a:r>
            <a:r>
              <a:rPr lang="en-US" sz="2000" i="1" dirty="0" smtClean="0">
                <a:solidFill>
                  <a:schemeClr val="accent2"/>
                </a:solidFill>
                <a:latin typeface="Arial" charset="0"/>
                <a:cs typeface="Arial" charset="0"/>
              </a:rPr>
              <a:t>·</a:t>
            </a:r>
            <a:r>
              <a:rPr lang="en-US" sz="2000" dirty="0" smtClean="0">
                <a:solidFill>
                  <a:schemeClr val="accent2"/>
                </a:solidFill>
              </a:rPr>
              <a:t> 2</a:t>
            </a:r>
            <a:r>
              <a:rPr lang="en-US" sz="2000" baseline="30000" dirty="0" smtClean="0">
                <a:solidFill>
                  <a:schemeClr val="accent2"/>
                </a:solidFill>
              </a:rPr>
              <a:t>k</a:t>
            </a:r>
            <a:r>
              <a:rPr lang="en-US" sz="2000" dirty="0" smtClean="0">
                <a:solidFill>
                  <a:schemeClr val="accent2"/>
                </a:solidFill>
              </a:rPr>
              <a:t>)</a:t>
            </a:r>
            <a:r>
              <a:rPr lang="en-US" sz="2000" dirty="0" smtClean="0"/>
              <a:t> numbers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Specifying the full Joint Probability Distribution would  require </a:t>
            </a:r>
            <a:r>
              <a:rPr lang="en-US" sz="2000" b="1" i="1" dirty="0" smtClean="0">
                <a:solidFill>
                  <a:schemeClr val="accent2"/>
                </a:solidFill>
              </a:rPr>
              <a:t>2</a:t>
            </a:r>
            <a:r>
              <a:rPr lang="en-US" sz="2000" b="1" i="1" baseline="30000" dirty="0" smtClean="0">
                <a:solidFill>
                  <a:schemeClr val="accent2"/>
                </a:solidFill>
              </a:rPr>
              <a:t>n</a:t>
            </a:r>
            <a:r>
              <a:rPr lang="en-US" sz="2000" dirty="0" smtClean="0"/>
              <a:t> numbers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For burglary net, 1 + 1 + 4 + 2 + 2 = 10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    numbers (vs. 2</a:t>
            </a:r>
            <a:r>
              <a:rPr lang="en-US" sz="2000" baseline="30000" dirty="0" smtClean="0"/>
              <a:t>5</a:t>
            </a:r>
            <a:r>
              <a:rPr lang="en-US" sz="2000" dirty="0" smtClean="0"/>
              <a:t>-1 = 31)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>
                <a:solidFill>
                  <a:schemeClr val="accent6"/>
                </a:solidFill>
              </a:rPr>
              <a:t>For </a:t>
            </a:r>
            <a:r>
              <a:rPr lang="en-US" sz="2000" i="1" dirty="0" smtClean="0">
                <a:solidFill>
                  <a:schemeClr val="accent6"/>
                </a:solidFill>
              </a:rPr>
              <a:t>k&lt;&lt; n</a:t>
            </a:r>
            <a:r>
              <a:rPr lang="en-US" sz="2000" dirty="0" smtClean="0">
                <a:solidFill>
                  <a:schemeClr val="accent6"/>
                </a:solidFill>
              </a:rPr>
              <a:t>, this is a substantial improvement,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solidFill>
                  <a:schemeClr val="accent6"/>
                </a:solidFill>
              </a:rPr>
              <a:t>the numbers required  grow linearly with </a:t>
            </a:r>
            <a:r>
              <a:rPr lang="en-US" sz="1800" i="1" dirty="0" smtClean="0">
                <a:solidFill>
                  <a:schemeClr val="accent6"/>
                </a:solidFill>
              </a:rPr>
              <a:t>n</a:t>
            </a:r>
            <a:endParaRPr lang="en-US" sz="1800" dirty="0" smtClean="0">
              <a:solidFill>
                <a:schemeClr val="accent6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dirty="0" smtClean="0"/>
          </a:p>
        </p:txBody>
      </p:sp>
      <p:pic>
        <p:nvPicPr>
          <p:cNvPr id="440324" name="Picture 4" descr="burglary-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13" y="5000625"/>
            <a:ext cx="1511300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ction Button: Forward or Next 4">
            <a:hlinkClick r:id="rId4" action="ppaction://hlinksldjump" highlightClick="1"/>
          </p:cNvPr>
          <p:cNvSpPr/>
          <p:nvPr/>
        </p:nvSpPr>
        <p:spPr>
          <a:xfrm>
            <a:off x="7715250" y="1714500"/>
            <a:ext cx="214313" cy="214313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pic>
        <p:nvPicPr>
          <p:cNvPr id="23555" name="Picture 3" descr="burglary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928688"/>
            <a:ext cx="6738937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ction Button: Forward or Next 3">
            <a:hlinkClick r:id="rId4" action="ppaction://hlinksldjump" highlightClick="1"/>
          </p:cNvPr>
          <p:cNvSpPr/>
          <p:nvPr/>
        </p:nvSpPr>
        <p:spPr>
          <a:xfrm>
            <a:off x="8143875" y="6215063"/>
            <a:ext cx="185738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714375" y="5000625"/>
            <a:ext cx="7143750" cy="108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/>
              <a:t>e.g., </a:t>
            </a:r>
            <a:r>
              <a:rPr lang="en-US" b="1" i="1"/>
              <a:t>P</a:t>
            </a:r>
            <a:r>
              <a:rPr lang="en-US" i="1"/>
              <a:t>(j </a:t>
            </a:r>
            <a:r>
              <a:rPr lang="en-US" i="1">
                <a:sym typeface="Symbol" pitchFamily="18" charset="2"/>
              </a:rPr>
              <a:t></a:t>
            </a:r>
            <a:r>
              <a:rPr lang="en-US" i="1"/>
              <a:t> m </a:t>
            </a:r>
            <a:r>
              <a:rPr lang="en-US" i="1">
                <a:sym typeface="Symbol" pitchFamily="18" charset="2"/>
              </a:rPr>
              <a:t></a:t>
            </a:r>
            <a:r>
              <a:rPr lang="en-US" i="1"/>
              <a:t> a </a:t>
            </a:r>
            <a:r>
              <a:rPr lang="en-US" i="1">
                <a:sym typeface="Symbol" pitchFamily="18" charset="2"/>
              </a:rPr>
              <a:t></a:t>
            </a:r>
            <a:r>
              <a:rPr lang="en-US" i="1"/>
              <a:t> </a:t>
            </a:r>
            <a:r>
              <a:rPr lang="en-US" i="1">
                <a:sym typeface="Symbol" pitchFamily="18" charset="2"/>
              </a:rPr>
              <a:t></a:t>
            </a:r>
            <a:r>
              <a:rPr lang="en-US" i="1"/>
              <a:t>b </a:t>
            </a:r>
            <a:r>
              <a:rPr lang="en-US" i="1">
                <a:sym typeface="Symbol" pitchFamily="18" charset="2"/>
              </a:rPr>
              <a:t></a:t>
            </a:r>
            <a:r>
              <a:rPr lang="en-US" i="1"/>
              <a:t> </a:t>
            </a:r>
            <a:r>
              <a:rPr lang="en-US" i="1">
                <a:sym typeface="Symbol" pitchFamily="18" charset="2"/>
              </a:rPr>
              <a:t></a:t>
            </a:r>
            <a:r>
              <a:rPr lang="en-US" i="1"/>
              <a:t>e)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/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pic>
        <p:nvPicPr>
          <p:cNvPr id="24579" name="Picture 3" descr="burglary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" y="928688"/>
            <a:ext cx="6738937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ction Button: Forward or Next 3">
            <a:hlinkClick r:id="rId4" action="ppaction://hlinksldjump" highlightClick="1"/>
          </p:cNvPr>
          <p:cNvSpPr/>
          <p:nvPr/>
        </p:nvSpPr>
        <p:spPr>
          <a:xfrm>
            <a:off x="8143875" y="6215063"/>
            <a:ext cx="185738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714375" y="5000625"/>
            <a:ext cx="714375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/>
              <a:t>e.g., </a:t>
            </a:r>
            <a:r>
              <a:rPr lang="en-US" b="1" i="1"/>
              <a:t>P</a:t>
            </a:r>
            <a:r>
              <a:rPr lang="en-US" i="1"/>
              <a:t>(j </a:t>
            </a:r>
            <a:r>
              <a:rPr lang="en-US" i="1">
                <a:sym typeface="Symbol" pitchFamily="18" charset="2"/>
              </a:rPr>
              <a:t></a:t>
            </a:r>
            <a:r>
              <a:rPr lang="en-US" i="1"/>
              <a:t> m </a:t>
            </a:r>
            <a:r>
              <a:rPr lang="en-US" i="1">
                <a:sym typeface="Symbol" pitchFamily="18" charset="2"/>
              </a:rPr>
              <a:t></a:t>
            </a:r>
            <a:r>
              <a:rPr lang="en-US" i="1"/>
              <a:t> a </a:t>
            </a:r>
            <a:r>
              <a:rPr lang="en-US" i="1">
                <a:sym typeface="Symbol" pitchFamily="18" charset="2"/>
              </a:rPr>
              <a:t></a:t>
            </a:r>
            <a:r>
              <a:rPr lang="en-US" i="1"/>
              <a:t> </a:t>
            </a:r>
            <a:r>
              <a:rPr lang="en-US" i="1">
                <a:sym typeface="Symbol" pitchFamily="18" charset="2"/>
              </a:rPr>
              <a:t></a:t>
            </a:r>
            <a:r>
              <a:rPr lang="en-US" i="1"/>
              <a:t>b </a:t>
            </a:r>
            <a:r>
              <a:rPr lang="en-US" i="1">
                <a:sym typeface="Symbol" pitchFamily="18" charset="2"/>
              </a:rPr>
              <a:t></a:t>
            </a:r>
            <a:r>
              <a:rPr lang="en-US" i="1"/>
              <a:t> </a:t>
            </a:r>
            <a:r>
              <a:rPr lang="en-US" i="1">
                <a:sym typeface="Symbol" pitchFamily="18" charset="2"/>
              </a:rPr>
              <a:t></a:t>
            </a:r>
            <a:r>
              <a:rPr lang="en-US" i="1"/>
              <a:t>e)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i="1"/>
              <a:t>	= </a:t>
            </a:r>
            <a:r>
              <a:rPr lang="en-US" b="1" i="1"/>
              <a:t>P </a:t>
            </a:r>
            <a:r>
              <a:rPr lang="en-US" i="1"/>
              <a:t>(j | a) </a:t>
            </a:r>
            <a:r>
              <a:rPr lang="en-US" b="1" i="1"/>
              <a:t>P </a:t>
            </a:r>
            <a:r>
              <a:rPr lang="en-US" i="1"/>
              <a:t>(m | a) </a:t>
            </a:r>
            <a:r>
              <a:rPr lang="en-US" b="1" i="1"/>
              <a:t>P </a:t>
            </a:r>
            <a:r>
              <a:rPr lang="en-US" i="1"/>
              <a:t>(a | </a:t>
            </a:r>
            <a:r>
              <a:rPr lang="en-US" i="1">
                <a:sym typeface="Symbol" pitchFamily="18" charset="2"/>
              </a:rPr>
              <a:t></a:t>
            </a:r>
            <a:r>
              <a:rPr lang="en-US" i="1"/>
              <a:t>b, </a:t>
            </a:r>
            <a:r>
              <a:rPr lang="en-US" i="1">
                <a:sym typeface="Symbol" pitchFamily="18" charset="2"/>
              </a:rPr>
              <a:t></a:t>
            </a:r>
            <a:r>
              <a:rPr lang="en-US" i="1"/>
              <a:t>e) </a:t>
            </a:r>
            <a:r>
              <a:rPr lang="en-US" b="1" i="1"/>
              <a:t>P </a:t>
            </a:r>
            <a:r>
              <a:rPr lang="en-US" i="1"/>
              <a:t>(</a:t>
            </a:r>
            <a:r>
              <a:rPr lang="en-US" i="1">
                <a:sym typeface="Symbol" pitchFamily="18" charset="2"/>
              </a:rPr>
              <a:t></a:t>
            </a:r>
            <a:r>
              <a:rPr lang="en-US" i="1"/>
              <a:t>b) </a:t>
            </a:r>
            <a:r>
              <a:rPr lang="en-US" b="1" i="1"/>
              <a:t>P </a:t>
            </a:r>
            <a:r>
              <a:rPr lang="en-US" i="1"/>
              <a:t>(</a:t>
            </a:r>
            <a:r>
              <a:rPr lang="en-US" i="1">
                <a:sym typeface="Symbol" pitchFamily="18" charset="2"/>
              </a:rPr>
              <a:t></a:t>
            </a:r>
            <a:r>
              <a:rPr lang="en-US" i="1"/>
              <a:t>e)</a:t>
            </a:r>
          </a:p>
          <a:p>
            <a:r>
              <a:rPr lang="en-US" i="1"/>
              <a:t>     = </a:t>
            </a:r>
            <a:r>
              <a:rPr lang="en-US"/>
              <a:t>0.90 x 0.70 x 0.01 x 0.999 x 0.998= 0.00063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Constructing Bayesian networks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133600"/>
            <a:ext cx="8458200" cy="44958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 smtClean="0"/>
              <a:t>Choose an ordering of variables </a:t>
            </a:r>
            <a:r>
              <a:rPr lang="en-US" sz="2000" i="1" smtClean="0"/>
              <a:t>X</a:t>
            </a:r>
            <a:r>
              <a:rPr lang="en-US" sz="2000" i="1" baseline="-25000" smtClean="0"/>
              <a:t>1</a:t>
            </a:r>
            <a:r>
              <a:rPr lang="en-US" sz="2000" smtClean="0"/>
              <a:t>, … ,</a:t>
            </a:r>
            <a:r>
              <a:rPr lang="en-US" sz="2000" i="1" smtClean="0"/>
              <a:t>X</a:t>
            </a:r>
            <a:r>
              <a:rPr lang="en-US" sz="2000" i="1" baseline="-25000" smtClean="0"/>
              <a:t>n</a:t>
            </a:r>
            <a:endParaRPr lang="en-US" sz="200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 smtClean="0"/>
              <a:t> For </a:t>
            </a:r>
            <a:r>
              <a:rPr lang="en-US" sz="2000" i="1" smtClean="0"/>
              <a:t>i</a:t>
            </a:r>
            <a:r>
              <a:rPr lang="en-US" sz="2000" smtClean="0"/>
              <a:t> = 1 to </a:t>
            </a:r>
            <a:r>
              <a:rPr lang="en-US" sz="2000" i="1" smtClean="0"/>
              <a:t>n</a:t>
            </a:r>
            <a:endParaRPr lang="en-US" sz="2000" smtClean="0"/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mtClean="0"/>
              <a:t>add </a:t>
            </a:r>
            <a:r>
              <a:rPr lang="en-US" i="1" smtClean="0"/>
              <a:t>X</a:t>
            </a:r>
            <a:r>
              <a:rPr lang="en-US" i="1" baseline="-25000" smtClean="0"/>
              <a:t>i</a:t>
            </a:r>
            <a:r>
              <a:rPr lang="en-US" smtClean="0"/>
              <a:t> to the network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smtClean="0"/>
              <a:t>select parents from </a:t>
            </a:r>
            <a:r>
              <a:rPr lang="en-US" i="1" smtClean="0"/>
              <a:t>X</a:t>
            </a:r>
            <a:r>
              <a:rPr lang="en-US" i="1" baseline="-25000" smtClean="0"/>
              <a:t>1</a:t>
            </a:r>
            <a:r>
              <a:rPr lang="en-US" i="1" smtClean="0"/>
              <a:t>, … ,X</a:t>
            </a:r>
            <a:r>
              <a:rPr lang="en-US" i="1" baseline="-25000" smtClean="0"/>
              <a:t>i-1</a:t>
            </a:r>
            <a:r>
              <a:rPr lang="en-US" smtClean="0"/>
              <a:t> such that</a:t>
            </a:r>
          </a:p>
          <a:p>
            <a:pPr marL="914400" lvl="1" indent="-457200" algn="ctr" eaLnBrk="1" hangingPunct="1">
              <a:lnSpc>
                <a:spcPct val="90000"/>
              </a:lnSpc>
              <a:buFontTx/>
              <a:buNone/>
            </a:pPr>
            <a:r>
              <a:rPr lang="fr-FR" smtClean="0"/>
              <a:t>	</a:t>
            </a:r>
            <a:r>
              <a:rPr lang="fr-FR" b="1" i="1" smtClean="0"/>
              <a:t>P</a:t>
            </a:r>
            <a:r>
              <a:rPr lang="fr-FR" i="1" smtClean="0"/>
              <a:t> (X</a:t>
            </a:r>
            <a:r>
              <a:rPr lang="fr-FR" i="1" baseline="-25000" smtClean="0"/>
              <a:t>i</a:t>
            </a:r>
            <a:r>
              <a:rPr lang="fr-FR" i="1" smtClean="0"/>
              <a:t> | Parents(X</a:t>
            </a:r>
            <a:r>
              <a:rPr lang="fr-FR" i="1" baseline="-25000" smtClean="0"/>
              <a:t>i</a:t>
            </a:r>
            <a:r>
              <a:rPr lang="fr-FR" i="1" smtClean="0"/>
              <a:t>)) = </a:t>
            </a:r>
            <a:r>
              <a:rPr lang="fr-FR" b="1" i="1" smtClean="0"/>
              <a:t>P</a:t>
            </a:r>
            <a:r>
              <a:rPr lang="fr-FR" i="1" smtClean="0"/>
              <a:t> (X</a:t>
            </a:r>
            <a:r>
              <a:rPr lang="fr-FR" i="1" baseline="-25000" smtClean="0"/>
              <a:t>i</a:t>
            </a:r>
            <a:r>
              <a:rPr lang="fr-FR" i="1" smtClean="0"/>
              <a:t> | X</a:t>
            </a:r>
            <a:r>
              <a:rPr lang="fr-FR" i="1" baseline="-25000" smtClean="0"/>
              <a:t>1</a:t>
            </a:r>
            <a:r>
              <a:rPr lang="fr-FR" i="1" smtClean="0"/>
              <a:t>, ... X</a:t>
            </a:r>
            <a:r>
              <a:rPr lang="fr-FR" i="1" baseline="-25000" smtClean="0"/>
              <a:t>i-1</a:t>
            </a:r>
            <a:r>
              <a:rPr lang="fr-FR" i="1" smtClean="0"/>
              <a:t>) 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None/>
            </a:pPr>
            <a:r>
              <a:rPr lang="en-US" i="1" smtClean="0"/>
              <a:t>i.e., </a:t>
            </a:r>
            <a:r>
              <a:rPr lang="fr-FR" i="1" smtClean="0"/>
              <a:t>X</a:t>
            </a:r>
            <a:r>
              <a:rPr lang="fr-FR" i="1" baseline="-25000" smtClean="0"/>
              <a:t>i</a:t>
            </a:r>
            <a:r>
              <a:rPr lang="en-US" sz="1800" smtClean="0"/>
              <a:t> is conditionally independent of its other predecessors in the ordering, </a:t>
            </a:r>
            <a:r>
              <a:rPr lang="en-US" sz="1800" smtClean="0">
                <a:solidFill>
                  <a:schemeClr val="accent2"/>
                </a:solidFill>
              </a:rPr>
              <a:t>given its parent nodes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None/>
            </a:pPr>
            <a:endParaRPr lang="en-US" i="1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This choice of parents guarantees: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i="1" smtClean="0"/>
              <a:t>P</a:t>
            </a:r>
            <a:r>
              <a:rPr lang="en-US" sz="2000" i="1" smtClean="0"/>
              <a:t> (X</a:t>
            </a:r>
            <a:r>
              <a:rPr lang="en-US" sz="2000" i="1" baseline="-25000" smtClean="0"/>
              <a:t>1</a:t>
            </a:r>
            <a:r>
              <a:rPr lang="en-US" sz="2000" i="1" smtClean="0"/>
              <a:t>, … ,X</a:t>
            </a:r>
            <a:r>
              <a:rPr lang="en-US" sz="2000" i="1" baseline="-25000" smtClean="0"/>
              <a:t>n</a:t>
            </a:r>
            <a:r>
              <a:rPr lang="en-US" sz="2000" i="1" smtClean="0"/>
              <a:t>) 	= </a:t>
            </a:r>
            <a:r>
              <a:rPr lang="el-GR" sz="2000" smtClean="0">
                <a:cs typeface="Arial" charset="0"/>
              </a:rPr>
              <a:t>∏</a:t>
            </a:r>
            <a:r>
              <a:rPr lang="en-US" sz="2000" baseline="30000" smtClean="0">
                <a:cs typeface="Arial" charset="0"/>
              </a:rPr>
              <a:t>n</a:t>
            </a:r>
            <a:r>
              <a:rPr lang="en-US" sz="2000" baseline="-25000" smtClean="0"/>
              <a:t>i= 1</a:t>
            </a:r>
            <a:r>
              <a:rPr lang="en-US" sz="2000" smtClean="0"/>
              <a:t> </a:t>
            </a:r>
            <a:r>
              <a:rPr lang="en-US" sz="2000" b="1" i="1" smtClean="0"/>
              <a:t>P</a:t>
            </a:r>
            <a:r>
              <a:rPr lang="en-US" sz="2000" i="1" smtClean="0"/>
              <a:t> (X</a:t>
            </a:r>
            <a:r>
              <a:rPr lang="en-US" sz="2000" i="1" baseline="-25000" smtClean="0"/>
              <a:t>i</a:t>
            </a:r>
            <a:r>
              <a:rPr lang="en-US" sz="2000" i="1" smtClean="0"/>
              <a:t> | X</a:t>
            </a:r>
            <a:r>
              <a:rPr lang="en-US" sz="2000" i="1" baseline="-25000" smtClean="0"/>
              <a:t>1</a:t>
            </a:r>
            <a:r>
              <a:rPr lang="en-US" sz="2000" i="1" smtClean="0"/>
              <a:t>, … , X</a:t>
            </a:r>
            <a:r>
              <a:rPr lang="en-US" sz="2000" i="1" baseline="-25000" smtClean="0"/>
              <a:t>i-1</a:t>
            </a:r>
            <a:r>
              <a:rPr lang="en-US" sz="2000" i="1" smtClean="0"/>
              <a:t>)</a:t>
            </a:r>
            <a:r>
              <a:rPr lang="en-US" sz="2000" smtClean="0"/>
              <a:t>  (chain rule)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aseline="-25000" smtClean="0"/>
              <a:t>			</a:t>
            </a:r>
            <a:r>
              <a:rPr lang="en-US" sz="2000" i="1" smtClean="0"/>
              <a:t>= </a:t>
            </a:r>
            <a:r>
              <a:rPr lang="el-GR" sz="2000" smtClean="0">
                <a:cs typeface="Arial" charset="0"/>
              </a:rPr>
              <a:t>∏</a:t>
            </a:r>
            <a:r>
              <a:rPr lang="en-US" sz="2000" baseline="30000" smtClean="0">
                <a:cs typeface="Arial" charset="0"/>
              </a:rPr>
              <a:t>n</a:t>
            </a:r>
            <a:r>
              <a:rPr lang="en-US" sz="2000" baseline="-25000" smtClean="0"/>
              <a:t>i= 1</a:t>
            </a:r>
            <a:r>
              <a:rPr lang="en-US" sz="2000" i="1" baseline="-25000" smtClean="0"/>
              <a:t> </a:t>
            </a:r>
            <a:r>
              <a:rPr lang="en-US" sz="2000" b="1" i="1" smtClean="0"/>
              <a:t>P</a:t>
            </a:r>
            <a:r>
              <a:rPr lang="en-US" sz="2000" i="1" smtClean="0"/>
              <a:t> (X</a:t>
            </a:r>
            <a:r>
              <a:rPr lang="en-US" sz="2000" i="1" baseline="-25000" smtClean="0"/>
              <a:t>i </a:t>
            </a:r>
            <a:r>
              <a:rPr lang="en-US" sz="2000" i="1" smtClean="0"/>
              <a:t>| Parents(X</a:t>
            </a:r>
            <a:r>
              <a:rPr lang="en-US" sz="2000" i="1" baseline="-25000" smtClean="0"/>
              <a:t>i</a:t>
            </a:r>
            <a:r>
              <a:rPr lang="en-US" sz="2000" i="1" smtClean="0"/>
              <a:t>))</a:t>
            </a:r>
            <a:r>
              <a:rPr lang="en-US" sz="2000" smtClean="0"/>
              <a:t> (by construction)</a:t>
            </a:r>
          </a:p>
        </p:txBody>
      </p:sp>
      <p:sp>
        <p:nvSpPr>
          <p:cNvPr id="25604" name="Text Box 9"/>
          <p:cNvSpPr txBox="1">
            <a:spLocks noChangeArrowheads="1"/>
          </p:cNvSpPr>
          <p:nvPr/>
        </p:nvSpPr>
        <p:spPr bwMode="auto">
          <a:xfrm>
            <a:off x="179388" y="981075"/>
            <a:ext cx="69707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/>
              <a:t>Need a method such that a series of locally testable assertions of</a:t>
            </a:r>
          </a:p>
          <a:p>
            <a:r>
              <a:rPr lang="en-US" sz="2000"/>
              <a:t>conditional independence guarantees the required global semantics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8786812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Suppose we choose to add nodes in the following  order: </a:t>
            </a:r>
            <a:r>
              <a:rPr lang="en-US" sz="2000" i="1" smtClean="0"/>
              <a:t>M, J, A, B, E</a:t>
            </a:r>
          </a:p>
          <a:p>
            <a:pPr eaLnBrk="1" hangingPunct="1"/>
            <a:endParaRPr lang="en-US" sz="1800" i="1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i="1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7" name="Oval 6"/>
          <p:cNvSpPr/>
          <p:nvPr/>
        </p:nvSpPr>
        <p:spPr>
          <a:xfrm>
            <a:off x="3571875" y="1428750"/>
            <a:ext cx="1643063" cy="3571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MaryCalls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8786812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Suppose we choose to add nodes in the following  order: </a:t>
            </a:r>
            <a:r>
              <a:rPr lang="en-US" sz="2000" i="1" smtClean="0"/>
              <a:t>M, J, A, B, E</a:t>
            </a:r>
          </a:p>
          <a:p>
            <a:pPr eaLnBrk="1" hangingPunct="1"/>
            <a:endParaRPr lang="en-US" sz="1800" i="1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/>
              <a:t>Does knowing whether Mary called or not influence our belief on whether John will call? </a:t>
            </a:r>
            <a:endParaRPr lang="en-US" sz="1800" i="1" smtClean="0">
              <a:solidFill>
                <a:srgbClr val="9900CC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7" name="Oval 6"/>
          <p:cNvSpPr/>
          <p:nvPr/>
        </p:nvSpPr>
        <p:spPr>
          <a:xfrm>
            <a:off x="3571875" y="1428750"/>
            <a:ext cx="1643063" cy="3571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MaryCalls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929188" y="1928813"/>
            <a:ext cx="1643062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JohnCalls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8786812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Suppose we choose to add nodes in the following  order: </a:t>
            </a:r>
            <a:r>
              <a:rPr lang="en-US" sz="2000" i="1" smtClean="0"/>
              <a:t>M, J, A, B, E</a:t>
            </a:r>
          </a:p>
          <a:p>
            <a:pPr eaLnBrk="1" hangingPunct="1"/>
            <a:endParaRPr lang="en-US" sz="1800" i="1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/>
              <a:t>Does knowing whether Mary called or not influence our belief on whether John will call? </a:t>
            </a:r>
            <a:r>
              <a:rPr lang="en-US" sz="1800" b="1" i="1" smtClean="0">
                <a:solidFill>
                  <a:srgbClr val="9900CC"/>
                </a:solidFill>
              </a:rPr>
              <a:t>YES, that is J is conditionally dependent from M</a:t>
            </a:r>
            <a:endParaRPr lang="en-US" sz="1800" i="1" smtClean="0">
              <a:solidFill>
                <a:srgbClr val="9900CC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7" name="Oval 6"/>
          <p:cNvSpPr/>
          <p:nvPr/>
        </p:nvSpPr>
        <p:spPr>
          <a:xfrm>
            <a:off x="3571875" y="1428750"/>
            <a:ext cx="1643063" cy="3571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MaryCalls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929188" y="1928813"/>
            <a:ext cx="1643062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JohnCalls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5"/>
          </p:cNvCxnSpPr>
          <p:nvPr/>
        </p:nvCxnSpPr>
        <p:spPr>
          <a:xfrm rot="16200000" flipH="1">
            <a:off x="5246687" y="1460501"/>
            <a:ext cx="195263" cy="7413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8786812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Suppose we choose to add nodes in the following  order: </a:t>
            </a:r>
            <a:r>
              <a:rPr lang="en-US" sz="2000" i="1" smtClean="0"/>
              <a:t>M, J, A, B, E</a:t>
            </a:r>
          </a:p>
          <a:p>
            <a:pPr eaLnBrk="1" hangingPunct="1"/>
            <a:endParaRPr lang="en-US" sz="1800" i="1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/>
              <a:t>Does knowing whether Mary called or not influence our belief on whether John will call? </a:t>
            </a:r>
            <a:r>
              <a:rPr lang="en-US" sz="1800" b="1" i="1" smtClean="0">
                <a:solidFill>
                  <a:srgbClr val="9900CC"/>
                </a:solidFill>
              </a:rPr>
              <a:t>YES, that is J is conditionally dependent from M</a:t>
            </a:r>
            <a:endParaRPr lang="en-US" sz="1800" i="1" smtClean="0">
              <a:solidFill>
                <a:srgbClr val="9900CC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7" name="Oval 6"/>
          <p:cNvSpPr/>
          <p:nvPr/>
        </p:nvSpPr>
        <p:spPr>
          <a:xfrm>
            <a:off x="3571875" y="1428750"/>
            <a:ext cx="1643063" cy="3571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MaryCalls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929188" y="1928813"/>
            <a:ext cx="1643062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JohnCalls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5"/>
          </p:cNvCxnSpPr>
          <p:nvPr/>
        </p:nvCxnSpPr>
        <p:spPr>
          <a:xfrm rot="16200000" flipH="1">
            <a:off x="5246687" y="1460501"/>
            <a:ext cx="195263" cy="7413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429000" y="2357438"/>
            <a:ext cx="1643063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Alarm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8786812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Suppose we choose to add nodes in the following  order: </a:t>
            </a:r>
            <a:r>
              <a:rPr lang="en-US" sz="2000" i="1" smtClean="0"/>
              <a:t>M, J, A, B, E</a:t>
            </a:r>
          </a:p>
          <a:p>
            <a:pPr eaLnBrk="1" hangingPunct="1"/>
            <a:endParaRPr lang="en-US" sz="1800" i="1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/>
              <a:t>Does knowing whether Mary called or not influence our belief on whether John will call? </a:t>
            </a:r>
            <a:r>
              <a:rPr lang="en-US" sz="1800" b="1" i="1" smtClean="0">
                <a:solidFill>
                  <a:srgbClr val="9900CC"/>
                </a:solidFill>
              </a:rPr>
              <a:t>YES, that is J is conditionally dependent from M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/>
              <a:t>Does knowing whether either or both Mary and John called influence our belief on the alarm state?</a:t>
            </a:r>
            <a:endParaRPr lang="en-US" sz="1800" i="1" smtClean="0">
              <a:solidFill>
                <a:srgbClr val="9900CC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7" name="Oval 6"/>
          <p:cNvSpPr/>
          <p:nvPr/>
        </p:nvSpPr>
        <p:spPr>
          <a:xfrm>
            <a:off x="3571875" y="1428750"/>
            <a:ext cx="1643063" cy="3571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MaryCalls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929188" y="1928813"/>
            <a:ext cx="1643062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JohnCalls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5"/>
          </p:cNvCxnSpPr>
          <p:nvPr/>
        </p:nvCxnSpPr>
        <p:spPr>
          <a:xfrm rot="16200000" flipH="1">
            <a:off x="5246687" y="1460501"/>
            <a:ext cx="195263" cy="7413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429000" y="2357438"/>
            <a:ext cx="1643063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Alarm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0"/>
            <a:ext cx="8588375" cy="685800"/>
          </a:xfrm>
        </p:spPr>
        <p:txBody>
          <a:bodyPr/>
          <a:lstStyle/>
          <a:p>
            <a:pPr eaLnBrk="1" hangingPunct="1"/>
            <a:r>
              <a:rPr lang="en-US" smtClean="0"/>
              <a:t>Recap: Our View. </a:t>
            </a:r>
          </a:p>
        </p:txBody>
      </p:sp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381000" y="1143000"/>
            <a:ext cx="8763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dirty="0">
                <a:cs typeface="+mn-cs"/>
              </a:rPr>
              <a:t>An </a:t>
            </a:r>
            <a:r>
              <a:rPr lang="en-US" b="1" i="1" dirty="0">
                <a:cs typeface="+mn-cs"/>
              </a:rPr>
              <a:t>intelligent agent</a:t>
            </a:r>
            <a:r>
              <a:rPr lang="en-US" dirty="0">
                <a:cs typeface="+mn-cs"/>
              </a:rPr>
              <a:t> is such that</a:t>
            </a:r>
            <a:endParaRPr lang="en-US" b="1" i="1" dirty="0">
              <a:cs typeface="+mn-cs"/>
            </a:endParaRP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cs typeface="+mn-cs"/>
              </a:rPr>
              <a:t>Its </a:t>
            </a:r>
            <a:r>
              <a:rPr lang="en-US" sz="2000" b="1" i="1" dirty="0">
                <a:cs typeface="+mn-cs"/>
              </a:rPr>
              <a:t>actions</a:t>
            </a:r>
            <a:r>
              <a:rPr lang="en-US" sz="2000" dirty="0">
                <a:cs typeface="+mn-cs"/>
              </a:rPr>
              <a:t> are </a:t>
            </a:r>
            <a:r>
              <a:rPr lang="en-US" sz="2000" b="1" i="1" dirty="0">
                <a:cs typeface="+mn-cs"/>
              </a:rPr>
              <a:t>appropriate</a:t>
            </a:r>
            <a:r>
              <a:rPr lang="en-US" sz="2000" dirty="0">
                <a:cs typeface="+mn-cs"/>
              </a:rPr>
              <a:t> for its goals and circumstances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cs typeface="+mn-cs"/>
              </a:rPr>
              <a:t>It is </a:t>
            </a:r>
            <a:r>
              <a:rPr lang="en-US" sz="2000" b="1" i="1" dirty="0">
                <a:cs typeface="+mn-cs"/>
              </a:rPr>
              <a:t>flexible</a:t>
            </a:r>
            <a:r>
              <a:rPr lang="en-US" sz="2000" dirty="0">
                <a:cs typeface="+mn-cs"/>
              </a:rPr>
              <a:t> to changing environments and goals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cs typeface="+mn-cs"/>
              </a:rPr>
              <a:t>It </a:t>
            </a:r>
            <a:r>
              <a:rPr lang="en-US" sz="2000" b="1" i="1" dirty="0">
                <a:cs typeface="+mn-cs"/>
              </a:rPr>
              <a:t>learns</a:t>
            </a:r>
            <a:r>
              <a:rPr lang="en-US" sz="2000" dirty="0">
                <a:cs typeface="+mn-cs"/>
              </a:rPr>
              <a:t> from experience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cs typeface="+mn-cs"/>
              </a:rPr>
              <a:t>It makes </a:t>
            </a:r>
            <a:r>
              <a:rPr lang="en-US" sz="2000" b="1" i="1" dirty="0">
                <a:cs typeface="+mn-cs"/>
              </a:rPr>
              <a:t>appropriate choices</a:t>
            </a:r>
            <a:r>
              <a:rPr lang="en-US" sz="2000" dirty="0">
                <a:cs typeface="+mn-cs"/>
              </a:rPr>
              <a:t> given </a:t>
            </a:r>
            <a:r>
              <a:rPr lang="en-US" sz="2000" b="1" i="1" dirty="0">
                <a:cs typeface="+mn-cs"/>
              </a:rPr>
              <a:t>perceptual limitations</a:t>
            </a:r>
            <a:r>
              <a:rPr lang="en-US" sz="2000" dirty="0">
                <a:cs typeface="+mn-cs"/>
              </a:rPr>
              <a:t> and </a:t>
            </a:r>
            <a:r>
              <a:rPr lang="en-US" sz="2000" b="1" i="1" dirty="0">
                <a:cs typeface="+mn-cs"/>
              </a:rPr>
              <a:t>limited resources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cs typeface="+mn-cs"/>
              </a:rPr>
              <a:t>This definition drops the constraint of </a:t>
            </a:r>
            <a:r>
              <a:rPr lang="en-US" i="1" dirty="0">
                <a:cs typeface="+mn-cs"/>
              </a:rPr>
              <a:t>cognitive plausibility (“think like a human)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cs typeface="+mn-cs"/>
              </a:rPr>
              <a:t>Same as building flying machines by understanding general principles of flying (aerodynamic) vs. by reproducing  how birds fly</a:t>
            </a:r>
            <a:endParaRPr lang="en-US" sz="2000" b="1" i="1" dirty="0">
              <a:cs typeface="+mn-cs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cs typeface="+mn-cs"/>
              </a:rPr>
              <a:t>Normative vs. Descriptive theories of Intelligent Behavior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cs typeface="+mn-cs"/>
              </a:rPr>
              <a:t>What is the relation with the “act like a human” view?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endParaRPr lang="en-US" dirty="0">
              <a:cs typeface="+mn-cs"/>
            </a:endParaRP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285750" y="714375"/>
            <a:ext cx="8286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/>
              <a:t>AI as Study and Design of Intelligent Agents</a:t>
            </a:r>
            <a:endParaRPr lang="en-CA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8786812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Suppose we choose to add nodes in the following  order: </a:t>
            </a:r>
            <a:r>
              <a:rPr lang="en-US" sz="2000" i="1" smtClean="0"/>
              <a:t>M, J, A, B, E</a:t>
            </a:r>
          </a:p>
          <a:p>
            <a:pPr eaLnBrk="1" hangingPunct="1"/>
            <a:endParaRPr lang="en-US" sz="1800" i="1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/>
              <a:t>Does knowing whether Mary called or not influence our belief on whether John will call? </a:t>
            </a:r>
            <a:r>
              <a:rPr lang="en-US" sz="1800" b="1" i="1" smtClean="0">
                <a:solidFill>
                  <a:srgbClr val="9900CC"/>
                </a:solidFill>
              </a:rPr>
              <a:t>YES, that is J is conditionally dependent from M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/>
              <a:t>Does knowing whether either or both Mary and John called influence our belief on the alarm state? </a:t>
            </a:r>
            <a:r>
              <a:rPr lang="en-US" sz="1800" b="1" i="1" smtClean="0">
                <a:solidFill>
                  <a:srgbClr val="9900CC"/>
                </a:solidFill>
              </a:rPr>
              <a:t>YES, that is A is conditionally dependent from both J and M</a:t>
            </a:r>
            <a:endParaRPr lang="en-US" sz="1800" i="1" smtClean="0">
              <a:solidFill>
                <a:srgbClr val="9900CC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7" name="Oval 6"/>
          <p:cNvSpPr/>
          <p:nvPr/>
        </p:nvSpPr>
        <p:spPr>
          <a:xfrm>
            <a:off x="3571875" y="1428750"/>
            <a:ext cx="1643063" cy="3571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MaryCalls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929188" y="1928813"/>
            <a:ext cx="1643062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JohnCalls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5"/>
          </p:cNvCxnSpPr>
          <p:nvPr/>
        </p:nvCxnSpPr>
        <p:spPr>
          <a:xfrm rot="16200000" flipH="1">
            <a:off x="5246687" y="1460501"/>
            <a:ext cx="195263" cy="7413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429000" y="2357438"/>
            <a:ext cx="1643063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Alarm</a:t>
            </a:r>
          </a:p>
        </p:txBody>
      </p:sp>
      <p:cxnSp>
        <p:nvCxnSpPr>
          <p:cNvPr id="10" name="Straight Arrow Connector 9"/>
          <p:cNvCxnSpPr>
            <a:stCxn id="7" idx="4"/>
            <a:endCxn id="9" idx="0"/>
          </p:cNvCxnSpPr>
          <p:nvPr/>
        </p:nvCxnSpPr>
        <p:spPr>
          <a:xfrm rot="5400000">
            <a:off x="4035426" y="2000250"/>
            <a:ext cx="571500" cy="1428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4"/>
            <a:endCxn id="9" idx="6"/>
          </p:cNvCxnSpPr>
          <p:nvPr/>
        </p:nvCxnSpPr>
        <p:spPr>
          <a:xfrm rot="5400000">
            <a:off x="5287169" y="2070894"/>
            <a:ext cx="249238" cy="6794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8786812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Suppose we choose to add nodes in the following  order: </a:t>
            </a:r>
            <a:r>
              <a:rPr lang="en-US" sz="2000" i="1" smtClean="0"/>
              <a:t>M, J, A, B, E</a:t>
            </a:r>
          </a:p>
          <a:p>
            <a:pPr eaLnBrk="1" hangingPunct="1"/>
            <a:endParaRPr lang="en-US" sz="1800" i="1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/>
              <a:t>Does knowing whether Mary called or not influence our belief on whether John will call? </a:t>
            </a:r>
            <a:r>
              <a:rPr lang="en-US" sz="1800" b="1" i="1" smtClean="0">
                <a:solidFill>
                  <a:srgbClr val="9900CC"/>
                </a:solidFill>
              </a:rPr>
              <a:t>YES, that is J is conditionally dependent from M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/>
              <a:t>Does knowing whether either or both Mary and John called influence our belief on the alarm state? </a:t>
            </a:r>
            <a:r>
              <a:rPr lang="en-US" sz="1800" b="1" i="1" smtClean="0">
                <a:solidFill>
                  <a:srgbClr val="9900CC"/>
                </a:solidFill>
              </a:rPr>
              <a:t>YES, that is A is conditionally dependent from both J and M</a:t>
            </a:r>
            <a:endParaRPr lang="en-US" sz="1800" i="1" smtClean="0">
              <a:solidFill>
                <a:srgbClr val="9900CC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7" name="Oval 6"/>
          <p:cNvSpPr/>
          <p:nvPr/>
        </p:nvSpPr>
        <p:spPr>
          <a:xfrm>
            <a:off x="3571875" y="1428750"/>
            <a:ext cx="1643063" cy="3571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MaryCalls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929188" y="1928813"/>
            <a:ext cx="1643062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JohnCalls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5"/>
          </p:cNvCxnSpPr>
          <p:nvPr/>
        </p:nvCxnSpPr>
        <p:spPr>
          <a:xfrm rot="16200000" flipH="1">
            <a:off x="5246687" y="1460501"/>
            <a:ext cx="195263" cy="7413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429000" y="2357438"/>
            <a:ext cx="1643063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Alarm</a:t>
            </a:r>
          </a:p>
        </p:txBody>
      </p:sp>
      <p:cxnSp>
        <p:nvCxnSpPr>
          <p:cNvPr id="10" name="Straight Arrow Connector 9"/>
          <p:cNvCxnSpPr>
            <a:stCxn id="7" idx="4"/>
            <a:endCxn id="9" idx="0"/>
          </p:cNvCxnSpPr>
          <p:nvPr/>
        </p:nvCxnSpPr>
        <p:spPr>
          <a:xfrm rot="5400000">
            <a:off x="4035426" y="2000250"/>
            <a:ext cx="571500" cy="1428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4"/>
            <a:endCxn id="9" idx="6"/>
          </p:cNvCxnSpPr>
          <p:nvPr/>
        </p:nvCxnSpPr>
        <p:spPr>
          <a:xfrm rot="5400000">
            <a:off x="5287169" y="2070894"/>
            <a:ext cx="249238" cy="6794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928813" y="3071813"/>
            <a:ext cx="1643062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Burglary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8786812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Suppose we choose to add nodes in the following  order: </a:t>
            </a:r>
            <a:r>
              <a:rPr lang="en-US" sz="2000" i="1" smtClean="0"/>
              <a:t>M, J, A, B, E</a:t>
            </a:r>
          </a:p>
          <a:p>
            <a:pPr eaLnBrk="1" hangingPunct="1"/>
            <a:endParaRPr lang="en-US" sz="1800" i="1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/>
              <a:t>Does knowing whether Mary called or not influence our belief on whether John will call? </a:t>
            </a:r>
            <a:r>
              <a:rPr lang="en-US" sz="1800" b="1" i="1" smtClean="0">
                <a:solidFill>
                  <a:srgbClr val="9900CC"/>
                </a:solidFill>
              </a:rPr>
              <a:t>YES, that is J is conditionally dependent from M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/>
              <a:t>Does knowing whether either or both Mary and John called influence our belief on the alarm state? </a:t>
            </a:r>
            <a:r>
              <a:rPr lang="en-US" sz="1800" b="1" i="1" smtClean="0">
                <a:solidFill>
                  <a:srgbClr val="9900CC"/>
                </a:solidFill>
              </a:rPr>
              <a:t>YES, that is A is conditionally dependent from both J and M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>
                <a:solidFill>
                  <a:srgbClr val="9900CC"/>
                </a:solidFill>
              </a:rPr>
              <a:t>If I know the state of the alarm, knowing whether john or mary called does not change my belief on burglary  =&gt; P(B|A,J,M)=P(B|A)</a:t>
            </a:r>
            <a:endParaRPr lang="en-US" sz="1800" i="1" smtClean="0">
              <a:solidFill>
                <a:srgbClr val="9900CC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7" name="Oval 6"/>
          <p:cNvSpPr/>
          <p:nvPr/>
        </p:nvSpPr>
        <p:spPr>
          <a:xfrm>
            <a:off x="3571875" y="1428750"/>
            <a:ext cx="1643063" cy="3571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MaryCalls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929188" y="1928813"/>
            <a:ext cx="1643062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JohnCalls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5"/>
          </p:cNvCxnSpPr>
          <p:nvPr/>
        </p:nvCxnSpPr>
        <p:spPr>
          <a:xfrm rot="16200000" flipH="1">
            <a:off x="5246687" y="1460501"/>
            <a:ext cx="195263" cy="7413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429000" y="2357438"/>
            <a:ext cx="1643063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Alarm</a:t>
            </a:r>
          </a:p>
        </p:txBody>
      </p:sp>
      <p:cxnSp>
        <p:nvCxnSpPr>
          <p:cNvPr id="10" name="Straight Arrow Connector 9"/>
          <p:cNvCxnSpPr>
            <a:stCxn id="7" idx="4"/>
            <a:endCxn id="9" idx="0"/>
          </p:cNvCxnSpPr>
          <p:nvPr/>
        </p:nvCxnSpPr>
        <p:spPr>
          <a:xfrm rot="5400000">
            <a:off x="4035426" y="2000250"/>
            <a:ext cx="571500" cy="1428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4"/>
            <a:endCxn id="9" idx="6"/>
          </p:cNvCxnSpPr>
          <p:nvPr/>
        </p:nvCxnSpPr>
        <p:spPr>
          <a:xfrm rot="5400000">
            <a:off x="5287169" y="2070894"/>
            <a:ext cx="249238" cy="6794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928813" y="3071813"/>
            <a:ext cx="1643062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Burglary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2714625" y="2714625"/>
            <a:ext cx="1428750" cy="3571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8786812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Suppose we choose to add nodes in the following  order: </a:t>
            </a:r>
            <a:r>
              <a:rPr lang="en-US" sz="2000" i="1" smtClean="0"/>
              <a:t>M, J, A, B, E</a:t>
            </a:r>
          </a:p>
          <a:p>
            <a:pPr eaLnBrk="1" hangingPunct="1"/>
            <a:endParaRPr lang="en-US" sz="1800" i="1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/>
              <a:t>Does knowing whether Mary called or not influence our belief on whether John will call? </a:t>
            </a:r>
            <a:r>
              <a:rPr lang="en-US" sz="1800" b="1" i="1" smtClean="0">
                <a:solidFill>
                  <a:srgbClr val="9900CC"/>
                </a:solidFill>
              </a:rPr>
              <a:t>YES, that is J is conditionally dependent from M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/>
              <a:t>Does knowing whether either or both Mary and John called influence our belief on the alarm state? </a:t>
            </a:r>
            <a:r>
              <a:rPr lang="en-US" sz="1800" b="1" i="1" smtClean="0">
                <a:solidFill>
                  <a:srgbClr val="9900CC"/>
                </a:solidFill>
              </a:rPr>
              <a:t>YES, that is A is conditionally dependent from both J and M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>
                <a:solidFill>
                  <a:srgbClr val="9900CC"/>
                </a:solidFill>
              </a:rPr>
              <a:t>If I know the state of the alarm, knowing whether John or Mary called does not change my belief on burglary  =&gt; P(B|A,J,M)=P(B|A)</a:t>
            </a:r>
            <a:endParaRPr lang="en-US" sz="1800" i="1" smtClean="0">
              <a:solidFill>
                <a:srgbClr val="9900CC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7" name="Oval 6"/>
          <p:cNvSpPr/>
          <p:nvPr/>
        </p:nvSpPr>
        <p:spPr>
          <a:xfrm>
            <a:off x="3571875" y="1428750"/>
            <a:ext cx="1643063" cy="3571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MaryCalls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929188" y="1928813"/>
            <a:ext cx="1643062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JohnCalls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5"/>
          </p:cNvCxnSpPr>
          <p:nvPr/>
        </p:nvCxnSpPr>
        <p:spPr>
          <a:xfrm rot="16200000" flipH="1">
            <a:off x="5246687" y="1460501"/>
            <a:ext cx="195263" cy="7413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429000" y="2357438"/>
            <a:ext cx="1643063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Alarm</a:t>
            </a:r>
          </a:p>
        </p:txBody>
      </p:sp>
      <p:cxnSp>
        <p:nvCxnSpPr>
          <p:cNvPr id="10" name="Straight Arrow Connector 9"/>
          <p:cNvCxnSpPr>
            <a:stCxn id="7" idx="4"/>
            <a:endCxn id="9" idx="0"/>
          </p:cNvCxnSpPr>
          <p:nvPr/>
        </p:nvCxnSpPr>
        <p:spPr>
          <a:xfrm rot="5400000">
            <a:off x="4035426" y="2000250"/>
            <a:ext cx="571500" cy="1428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4"/>
            <a:endCxn id="9" idx="6"/>
          </p:cNvCxnSpPr>
          <p:nvPr/>
        </p:nvCxnSpPr>
        <p:spPr>
          <a:xfrm rot="5400000">
            <a:off x="5287169" y="2070894"/>
            <a:ext cx="249238" cy="6794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928813" y="3071813"/>
            <a:ext cx="1643062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Burglary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2714625" y="2714625"/>
            <a:ext cx="1428750" cy="3571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643438" y="3000375"/>
            <a:ext cx="2214562" cy="3571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Earthquake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14313" y="1000125"/>
            <a:ext cx="8786812" cy="4495800"/>
          </a:xfrm>
        </p:spPr>
        <p:txBody>
          <a:bodyPr/>
          <a:lstStyle/>
          <a:p>
            <a:pPr eaLnBrk="1" hangingPunct="1"/>
            <a:r>
              <a:rPr lang="en-US" sz="2000" smtClean="0"/>
              <a:t>Suppose we choose to add nodes in the following  order: </a:t>
            </a:r>
            <a:r>
              <a:rPr lang="en-US" sz="2000" i="1" smtClean="0"/>
              <a:t>M, J, A, B, E</a:t>
            </a:r>
          </a:p>
          <a:p>
            <a:pPr eaLnBrk="1" hangingPunct="1"/>
            <a:endParaRPr lang="en-US" sz="1800" i="1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/>
            <a:endParaRPr lang="en-US" sz="1800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Wingdings" pitchFamily="2" charset="2"/>
              <a:buNone/>
            </a:pPr>
            <a:endParaRPr lang="en-US" sz="1800" b="1" i="1" smtClean="0"/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/>
              <a:t>Does knowing whether Mary called or not influence our belief on whether John will call? </a:t>
            </a:r>
            <a:r>
              <a:rPr lang="en-US" sz="1800" b="1" i="1" smtClean="0">
                <a:solidFill>
                  <a:srgbClr val="9900CC"/>
                </a:solidFill>
              </a:rPr>
              <a:t>YES, that is J is conditionally dependent from M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/>
              <a:t>Does knowing whether either or both Mary and John called influence our belief on the alarm state? </a:t>
            </a:r>
            <a:r>
              <a:rPr lang="en-US" sz="1800" b="1" i="1" smtClean="0">
                <a:solidFill>
                  <a:srgbClr val="9900CC"/>
                </a:solidFill>
              </a:rPr>
              <a:t>YES, that is A is conditionally dependent from both J and M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>
                <a:solidFill>
                  <a:srgbClr val="9900CC"/>
                </a:solidFill>
              </a:rPr>
              <a:t>If I know the state of the alarm, knowing whether John or Mary called does not change my belief on burglary  =&gt; P(B|A,J,M)=P(B|A)</a:t>
            </a:r>
          </a:p>
          <a:p>
            <a:pPr eaLnBrk="1" hangingPunct="1">
              <a:buFont typeface="Times New Roman" pitchFamily="18" charset="0"/>
              <a:buAutoNum type="arabicPeriod"/>
            </a:pPr>
            <a:r>
              <a:rPr lang="en-US" sz="1800" b="1" i="1" smtClean="0">
                <a:solidFill>
                  <a:srgbClr val="9900CC"/>
                </a:solidFill>
              </a:rPr>
              <a:t>If I know the state of the alarm, knowing whether a burglary happened or not will change my belief on whether there was an earthquake =&gt; P(E|B,A,J,M)=P(E|B,A)</a:t>
            </a:r>
          </a:p>
          <a:p>
            <a:pPr eaLnBrk="1" hangingPunct="1">
              <a:buFont typeface="Times New Roman" pitchFamily="18" charset="0"/>
              <a:buAutoNum type="arabicPeriod"/>
            </a:pPr>
            <a:endParaRPr lang="en-US" sz="1800" i="1" smtClean="0">
              <a:solidFill>
                <a:srgbClr val="9900CC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endParaRPr lang="en-US" sz="1800" i="1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7" name="Oval 6"/>
          <p:cNvSpPr/>
          <p:nvPr/>
        </p:nvSpPr>
        <p:spPr>
          <a:xfrm>
            <a:off x="3571875" y="1428750"/>
            <a:ext cx="1643063" cy="3571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MaryCalls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929188" y="1928813"/>
            <a:ext cx="1643062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JohnCalls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7" idx="5"/>
          </p:cNvCxnSpPr>
          <p:nvPr/>
        </p:nvCxnSpPr>
        <p:spPr>
          <a:xfrm rot="16200000" flipH="1">
            <a:off x="5246687" y="1460501"/>
            <a:ext cx="195263" cy="74136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3429000" y="2357438"/>
            <a:ext cx="1643063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Alarm</a:t>
            </a:r>
          </a:p>
        </p:txBody>
      </p:sp>
      <p:cxnSp>
        <p:nvCxnSpPr>
          <p:cNvPr id="10" name="Straight Arrow Connector 9"/>
          <p:cNvCxnSpPr>
            <a:stCxn id="7" idx="4"/>
            <a:endCxn id="9" idx="0"/>
          </p:cNvCxnSpPr>
          <p:nvPr/>
        </p:nvCxnSpPr>
        <p:spPr>
          <a:xfrm rot="5400000">
            <a:off x="4035426" y="2000250"/>
            <a:ext cx="571500" cy="1428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4"/>
            <a:endCxn id="9" idx="6"/>
          </p:cNvCxnSpPr>
          <p:nvPr/>
        </p:nvCxnSpPr>
        <p:spPr>
          <a:xfrm rot="5400000">
            <a:off x="5287169" y="2070894"/>
            <a:ext cx="249238" cy="6794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928813" y="3071813"/>
            <a:ext cx="1643062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Burglary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2714625" y="2714625"/>
            <a:ext cx="1428750" cy="3571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643438" y="3143250"/>
            <a:ext cx="2214562" cy="3571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Earthquake</a:t>
            </a:r>
          </a:p>
        </p:txBody>
      </p:sp>
      <p:cxnSp>
        <p:nvCxnSpPr>
          <p:cNvPr id="15" name="Straight Arrow Connector 14"/>
          <p:cNvCxnSpPr>
            <a:endCxn id="14" idx="0"/>
          </p:cNvCxnSpPr>
          <p:nvPr/>
        </p:nvCxnSpPr>
        <p:spPr>
          <a:xfrm>
            <a:off x="4500563" y="2714625"/>
            <a:ext cx="1250950" cy="4286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1" idx="6"/>
            <a:endCxn id="14" idx="2"/>
          </p:cNvCxnSpPr>
          <p:nvPr/>
        </p:nvCxnSpPr>
        <p:spPr>
          <a:xfrm>
            <a:off x="3571875" y="3249613"/>
            <a:ext cx="1071563" cy="714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Does not represent the causal relationships in the domain, is it still a Bayesian network?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sp>
        <p:nvSpPr>
          <p:cNvPr id="368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Completely Different Topology</a:t>
            </a:r>
          </a:p>
        </p:txBody>
      </p:sp>
      <p:sp>
        <p:nvSpPr>
          <p:cNvPr id="5" name="Oval 4"/>
          <p:cNvSpPr/>
          <p:nvPr/>
        </p:nvSpPr>
        <p:spPr>
          <a:xfrm>
            <a:off x="3357563" y="2357438"/>
            <a:ext cx="1643062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MaryCalls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714875" y="2857500"/>
            <a:ext cx="1643063" cy="3571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>
                <a:solidFill>
                  <a:schemeClr val="tx1"/>
                </a:solidFill>
              </a:rPr>
              <a:t>JohnCalls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5" idx="5"/>
          </p:cNvCxnSpPr>
          <p:nvPr/>
        </p:nvCxnSpPr>
        <p:spPr>
          <a:xfrm rot="16200000" flipH="1">
            <a:off x="5032376" y="2389187"/>
            <a:ext cx="195262" cy="7413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3214688" y="3286125"/>
            <a:ext cx="1643062" cy="3571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Alarm</a:t>
            </a:r>
          </a:p>
        </p:txBody>
      </p:sp>
      <p:cxnSp>
        <p:nvCxnSpPr>
          <p:cNvPr id="9" name="Straight Arrow Connector 8"/>
          <p:cNvCxnSpPr>
            <a:stCxn id="5" idx="4"/>
            <a:endCxn id="8" idx="0"/>
          </p:cNvCxnSpPr>
          <p:nvPr/>
        </p:nvCxnSpPr>
        <p:spPr>
          <a:xfrm rot="5400000">
            <a:off x="3821113" y="2928937"/>
            <a:ext cx="571500" cy="1428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4"/>
            <a:endCxn id="8" idx="6"/>
          </p:cNvCxnSpPr>
          <p:nvPr/>
        </p:nvCxnSpPr>
        <p:spPr>
          <a:xfrm rot="5400000">
            <a:off x="5072062" y="3000376"/>
            <a:ext cx="250825" cy="6794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714500" y="4000500"/>
            <a:ext cx="1643063" cy="3571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Burglary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0800000" flipV="1">
            <a:off x="2500313" y="3643313"/>
            <a:ext cx="1428750" cy="3571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4429125" y="4071938"/>
            <a:ext cx="2214563" cy="3571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Earthquake</a:t>
            </a:r>
          </a:p>
        </p:txBody>
      </p:sp>
      <p:cxnSp>
        <p:nvCxnSpPr>
          <p:cNvPr id="14" name="Straight Arrow Connector 13"/>
          <p:cNvCxnSpPr>
            <a:endCxn id="13" idx="0"/>
          </p:cNvCxnSpPr>
          <p:nvPr/>
        </p:nvCxnSpPr>
        <p:spPr>
          <a:xfrm>
            <a:off x="4286250" y="3643313"/>
            <a:ext cx="1250950" cy="42862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1" idx="6"/>
            <a:endCxn id="13" idx="2"/>
          </p:cNvCxnSpPr>
          <p:nvPr/>
        </p:nvCxnSpPr>
        <p:spPr>
          <a:xfrm>
            <a:off x="3357563" y="4179888"/>
            <a:ext cx="1071562" cy="714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burglary-make5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3860800"/>
            <a:ext cx="3014663" cy="262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Does not represent the causal relationships in the domain, is it still a Bayesian network?</a:t>
            </a:r>
          </a:p>
          <a:p>
            <a:pPr eaLnBrk="1" hangingPunct="1"/>
            <a:endParaRPr lang="en-US" sz="2000" smtClean="0"/>
          </a:p>
          <a:p>
            <a:pPr lvl="1" eaLnBrk="1" hangingPunct="1"/>
            <a:r>
              <a:rPr lang="en-US" sz="1800" smtClean="0"/>
              <a:t>Of course, there is nothing in the definition of Bayesian networks that requires them to represent causal relations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Is it equivalent to the “causal” version we constructed first?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(that is, does it generate the same probabilities for the same queries?)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Completely Different Topology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 descr="burglary-make5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3716338"/>
            <a:ext cx="2366962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 smtClean="0"/>
              <a:t>Does not represent the causal relationships in the domain, is it still a Bayesian network?</a:t>
            </a:r>
          </a:p>
          <a:p>
            <a:pPr eaLnBrk="1" hangingPunct="1"/>
            <a:endParaRPr lang="en-US" sz="2000" smtClean="0"/>
          </a:p>
          <a:p>
            <a:pPr lvl="1" eaLnBrk="1" hangingPunct="1"/>
            <a:r>
              <a:rPr lang="en-US" sz="1800" smtClean="0"/>
              <a:t>Of course, there is nothing in the definition of Bayesian networks that requires them to represent causal relations</a:t>
            </a: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Is it equivalent to the “causal” version we constructed first?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lvl="1" eaLnBrk="1" hangingPunct="1">
              <a:lnSpc>
                <a:spcPct val="80000"/>
              </a:lnSpc>
            </a:pPr>
            <a:endParaRPr lang="en-US" sz="18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Completely Different Topology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contd.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95288" y="981075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Our two alternative Bnets for the Alarm problem are equivalent as long as they represent the same probability distribution </a:t>
            </a:r>
          </a:p>
          <a:p>
            <a:pPr marL="742950" lvl="1" indent="-285750">
              <a:lnSpc>
                <a:spcPct val="60000"/>
              </a:lnSpc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  <p:pic>
        <p:nvPicPr>
          <p:cNvPr id="39940" name="Picture 4" descr="burglary-make5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0" y="1844675"/>
            <a:ext cx="2166938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7544" name="Rectangle 8"/>
          <p:cNvSpPr>
            <a:spLocks noChangeArrowheads="1"/>
          </p:cNvSpPr>
          <p:nvPr/>
        </p:nvSpPr>
        <p:spPr bwMode="auto">
          <a:xfrm>
            <a:off x="468313" y="4437063"/>
            <a:ext cx="84582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b="1" dirty="0">
                <a:cs typeface="Times New Roman" pitchFamily="18" charset="0"/>
              </a:rPr>
              <a:t>P</a:t>
            </a:r>
            <a:r>
              <a:rPr lang="en-US" dirty="0">
                <a:cs typeface="Times New Roman" pitchFamily="18" charset="0"/>
              </a:rPr>
              <a:t>(</a:t>
            </a:r>
            <a:r>
              <a:rPr lang="en-US" i="1" dirty="0">
                <a:cs typeface="Times New Roman" pitchFamily="18" charset="0"/>
              </a:rPr>
              <a:t>B,E,A,M,J</a:t>
            </a:r>
            <a:r>
              <a:rPr lang="en-US" dirty="0">
                <a:cs typeface="Times New Roman" pitchFamily="18" charset="0"/>
              </a:rPr>
              <a:t>) =</a:t>
            </a:r>
            <a:r>
              <a:rPr lang="en-US" i="1" dirty="0"/>
              <a:t> </a:t>
            </a:r>
            <a:r>
              <a:rPr lang="en-US" b="1" i="1" dirty="0"/>
              <a:t>P </a:t>
            </a:r>
            <a:r>
              <a:rPr lang="en-US" i="1" dirty="0"/>
              <a:t>(J | A) </a:t>
            </a:r>
            <a:r>
              <a:rPr lang="en-US" b="1" i="1" dirty="0"/>
              <a:t>P </a:t>
            </a:r>
            <a:r>
              <a:rPr lang="en-US" i="1" dirty="0"/>
              <a:t>(M | A) </a:t>
            </a:r>
            <a:r>
              <a:rPr lang="en-US" b="1" i="1" dirty="0"/>
              <a:t>P </a:t>
            </a:r>
            <a:r>
              <a:rPr lang="en-US" i="1" dirty="0"/>
              <a:t>(A | </a:t>
            </a:r>
            <a:r>
              <a:rPr lang="en-US" i="1" dirty="0">
                <a:sym typeface="Symbol" pitchFamily="18" charset="2"/>
              </a:rPr>
              <a:t>B</a:t>
            </a:r>
            <a:r>
              <a:rPr lang="en-US" i="1" dirty="0"/>
              <a:t>, </a:t>
            </a:r>
            <a:r>
              <a:rPr lang="en-US" i="1" dirty="0">
                <a:sym typeface="Symbol" pitchFamily="18" charset="2"/>
              </a:rPr>
              <a:t>E</a:t>
            </a:r>
            <a:r>
              <a:rPr lang="en-US" i="1" dirty="0"/>
              <a:t>) </a:t>
            </a:r>
            <a:r>
              <a:rPr lang="en-US" b="1" i="1" dirty="0"/>
              <a:t>P </a:t>
            </a:r>
            <a:r>
              <a:rPr lang="en-US" i="1" dirty="0"/>
              <a:t>(</a:t>
            </a:r>
            <a:r>
              <a:rPr lang="en-US" i="1" dirty="0">
                <a:sym typeface="Symbol" pitchFamily="18" charset="2"/>
              </a:rPr>
              <a:t>B</a:t>
            </a:r>
            <a:r>
              <a:rPr lang="en-US" i="1" dirty="0"/>
              <a:t>) </a:t>
            </a:r>
            <a:r>
              <a:rPr lang="en-US" b="1" i="1" dirty="0"/>
              <a:t>P </a:t>
            </a:r>
            <a:r>
              <a:rPr lang="en-US" i="1" dirty="0"/>
              <a:t>(</a:t>
            </a:r>
            <a:r>
              <a:rPr lang="en-US" i="1" dirty="0">
                <a:sym typeface="Symbol" pitchFamily="18" charset="2"/>
              </a:rPr>
              <a:t>E</a:t>
            </a:r>
            <a:r>
              <a:rPr lang="en-US" i="1" dirty="0"/>
              <a:t>) =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i="1" dirty="0"/>
              <a:t>                              </a:t>
            </a:r>
            <a:r>
              <a:rPr lang="en-US" b="1" i="1" dirty="0"/>
              <a:t>P</a:t>
            </a:r>
            <a:r>
              <a:rPr lang="en-US" i="1" dirty="0"/>
              <a:t> (E/B,A)P(B/A)</a:t>
            </a:r>
            <a:r>
              <a:rPr lang="en-US" b="1" i="1" dirty="0"/>
              <a:t>P</a:t>
            </a:r>
            <a:r>
              <a:rPr lang="en-US" i="1" dirty="0"/>
              <a:t>(A/M,J)P(J/M)P(M)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endParaRPr lang="en-US" i="1" dirty="0"/>
          </a:p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r>
              <a:rPr lang="en-US" dirty="0"/>
              <a:t>i.e., they are equivalent if the corresponding  CPTs are specified so that they satisfy the equation above</a:t>
            </a:r>
          </a:p>
        </p:txBody>
      </p:sp>
      <p:grpSp>
        <p:nvGrpSpPr>
          <p:cNvPr id="39942" name="Group 18"/>
          <p:cNvGrpSpPr>
            <a:grpSpLocks/>
          </p:cNvGrpSpPr>
          <p:nvPr/>
        </p:nvGrpSpPr>
        <p:grpSpPr bwMode="auto">
          <a:xfrm>
            <a:off x="1476375" y="1989138"/>
            <a:ext cx="2303463" cy="1439862"/>
            <a:chOff x="476" y="1162"/>
            <a:chExt cx="2086" cy="1225"/>
          </a:xfrm>
        </p:grpSpPr>
        <p:sp>
          <p:nvSpPr>
            <p:cNvPr id="39943" name="Oval 6"/>
            <p:cNvSpPr>
              <a:spLocks noChangeArrowheads="1"/>
            </p:cNvSpPr>
            <p:nvPr/>
          </p:nvSpPr>
          <p:spPr bwMode="auto">
            <a:xfrm>
              <a:off x="476" y="1162"/>
              <a:ext cx="681" cy="31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Burglary</a:t>
              </a:r>
            </a:p>
          </p:txBody>
        </p:sp>
        <p:sp>
          <p:nvSpPr>
            <p:cNvPr id="39944" name="Oval 7"/>
            <p:cNvSpPr>
              <a:spLocks noChangeArrowheads="1"/>
            </p:cNvSpPr>
            <p:nvPr/>
          </p:nvSpPr>
          <p:spPr bwMode="auto">
            <a:xfrm>
              <a:off x="1655" y="1162"/>
              <a:ext cx="907" cy="31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Earthquake</a:t>
              </a:r>
            </a:p>
          </p:txBody>
        </p:sp>
        <p:sp>
          <p:nvSpPr>
            <p:cNvPr id="39945" name="Oval 9"/>
            <p:cNvSpPr>
              <a:spLocks noChangeArrowheads="1"/>
            </p:cNvSpPr>
            <p:nvPr/>
          </p:nvSpPr>
          <p:spPr bwMode="auto">
            <a:xfrm>
              <a:off x="1066" y="1661"/>
              <a:ext cx="681" cy="31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Alarm</a:t>
              </a:r>
            </a:p>
          </p:txBody>
        </p:sp>
        <p:sp>
          <p:nvSpPr>
            <p:cNvPr id="39946" name="Oval 10"/>
            <p:cNvSpPr>
              <a:spLocks noChangeArrowheads="1"/>
            </p:cNvSpPr>
            <p:nvPr/>
          </p:nvSpPr>
          <p:spPr bwMode="auto">
            <a:xfrm>
              <a:off x="1701" y="2069"/>
              <a:ext cx="681" cy="31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JohnCalls</a:t>
              </a:r>
            </a:p>
          </p:txBody>
        </p:sp>
        <p:sp>
          <p:nvSpPr>
            <p:cNvPr id="39947" name="Oval 11"/>
            <p:cNvSpPr>
              <a:spLocks noChangeArrowheads="1"/>
            </p:cNvSpPr>
            <p:nvPr/>
          </p:nvSpPr>
          <p:spPr bwMode="auto">
            <a:xfrm>
              <a:off x="476" y="2069"/>
              <a:ext cx="681" cy="31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MayCalls</a:t>
              </a:r>
            </a:p>
          </p:txBody>
        </p:sp>
        <p:cxnSp>
          <p:nvCxnSpPr>
            <p:cNvPr id="39948" name="AutoShape 12"/>
            <p:cNvCxnSpPr>
              <a:cxnSpLocks noChangeShapeType="1"/>
              <a:stCxn id="39943" idx="4"/>
              <a:endCxn id="39945" idx="1"/>
            </p:cNvCxnSpPr>
            <p:nvPr/>
          </p:nvCxnSpPr>
          <p:spPr bwMode="auto">
            <a:xfrm>
              <a:off x="817" y="1480"/>
              <a:ext cx="349" cy="2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9949" name="AutoShape 15"/>
            <p:cNvCxnSpPr>
              <a:cxnSpLocks noChangeShapeType="1"/>
              <a:stCxn id="39945" idx="3"/>
              <a:endCxn id="39947" idx="0"/>
            </p:cNvCxnSpPr>
            <p:nvPr/>
          </p:nvCxnSpPr>
          <p:spPr bwMode="auto">
            <a:xfrm flipH="1">
              <a:off x="817" y="1932"/>
              <a:ext cx="349" cy="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9950" name="AutoShape 16"/>
            <p:cNvCxnSpPr>
              <a:cxnSpLocks noChangeShapeType="1"/>
              <a:stCxn id="39945" idx="5"/>
              <a:endCxn id="39946" idx="0"/>
            </p:cNvCxnSpPr>
            <p:nvPr/>
          </p:nvCxnSpPr>
          <p:spPr bwMode="auto">
            <a:xfrm>
              <a:off x="1647" y="1932"/>
              <a:ext cx="395" cy="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39951" name="AutoShape 17"/>
            <p:cNvCxnSpPr>
              <a:cxnSpLocks noChangeShapeType="1"/>
              <a:stCxn id="39944" idx="4"/>
              <a:endCxn id="39945" idx="7"/>
            </p:cNvCxnSpPr>
            <p:nvPr/>
          </p:nvCxnSpPr>
          <p:spPr bwMode="auto">
            <a:xfrm flipH="1">
              <a:off x="1647" y="1479"/>
              <a:ext cx="462" cy="22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75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Which Structure is Better?</a:t>
            </a:r>
          </a:p>
        </p:txBody>
      </p:sp>
      <p:pic>
        <p:nvPicPr>
          <p:cNvPr id="40963" name="Picture 4" descr="burglary-make5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825" y="1341438"/>
            <a:ext cx="2814638" cy="24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0964" name="Group 5"/>
          <p:cNvGrpSpPr>
            <a:grpSpLocks/>
          </p:cNvGrpSpPr>
          <p:nvPr/>
        </p:nvGrpSpPr>
        <p:grpSpPr bwMode="auto">
          <a:xfrm>
            <a:off x="900113" y="1484313"/>
            <a:ext cx="2303462" cy="1439862"/>
            <a:chOff x="476" y="1162"/>
            <a:chExt cx="2086" cy="1225"/>
          </a:xfrm>
        </p:grpSpPr>
        <p:sp>
          <p:nvSpPr>
            <p:cNvPr id="40965" name="Oval 6"/>
            <p:cNvSpPr>
              <a:spLocks noChangeArrowheads="1"/>
            </p:cNvSpPr>
            <p:nvPr/>
          </p:nvSpPr>
          <p:spPr bwMode="auto">
            <a:xfrm>
              <a:off x="476" y="1162"/>
              <a:ext cx="681" cy="31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Burglary</a:t>
              </a:r>
            </a:p>
          </p:txBody>
        </p:sp>
        <p:sp>
          <p:nvSpPr>
            <p:cNvPr id="40966" name="Oval 7"/>
            <p:cNvSpPr>
              <a:spLocks noChangeArrowheads="1"/>
            </p:cNvSpPr>
            <p:nvPr/>
          </p:nvSpPr>
          <p:spPr bwMode="auto">
            <a:xfrm>
              <a:off x="1655" y="1162"/>
              <a:ext cx="907" cy="31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Earthquake</a:t>
              </a:r>
            </a:p>
          </p:txBody>
        </p:sp>
        <p:sp>
          <p:nvSpPr>
            <p:cNvPr id="40967" name="Oval 8"/>
            <p:cNvSpPr>
              <a:spLocks noChangeArrowheads="1"/>
            </p:cNvSpPr>
            <p:nvPr/>
          </p:nvSpPr>
          <p:spPr bwMode="auto">
            <a:xfrm>
              <a:off x="1066" y="1661"/>
              <a:ext cx="681" cy="31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Alarm</a:t>
              </a:r>
            </a:p>
          </p:txBody>
        </p:sp>
        <p:sp>
          <p:nvSpPr>
            <p:cNvPr id="40968" name="Oval 9"/>
            <p:cNvSpPr>
              <a:spLocks noChangeArrowheads="1"/>
            </p:cNvSpPr>
            <p:nvPr/>
          </p:nvSpPr>
          <p:spPr bwMode="auto">
            <a:xfrm>
              <a:off x="1701" y="2069"/>
              <a:ext cx="681" cy="31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JohnCalls</a:t>
              </a:r>
            </a:p>
          </p:txBody>
        </p:sp>
        <p:sp>
          <p:nvSpPr>
            <p:cNvPr id="40969" name="Oval 10"/>
            <p:cNvSpPr>
              <a:spLocks noChangeArrowheads="1"/>
            </p:cNvSpPr>
            <p:nvPr/>
          </p:nvSpPr>
          <p:spPr bwMode="auto">
            <a:xfrm>
              <a:off x="476" y="2069"/>
              <a:ext cx="681" cy="31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MayCalls</a:t>
              </a:r>
            </a:p>
          </p:txBody>
        </p:sp>
        <p:cxnSp>
          <p:nvCxnSpPr>
            <p:cNvPr id="40970" name="AutoShape 11"/>
            <p:cNvCxnSpPr>
              <a:cxnSpLocks noChangeShapeType="1"/>
              <a:stCxn id="40965" idx="4"/>
              <a:endCxn id="40967" idx="1"/>
            </p:cNvCxnSpPr>
            <p:nvPr/>
          </p:nvCxnSpPr>
          <p:spPr bwMode="auto">
            <a:xfrm>
              <a:off x="817" y="1480"/>
              <a:ext cx="349" cy="2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0971" name="AutoShape 12"/>
            <p:cNvCxnSpPr>
              <a:cxnSpLocks noChangeShapeType="1"/>
              <a:stCxn id="40967" idx="3"/>
              <a:endCxn id="40969" idx="0"/>
            </p:cNvCxnSpPr>
            <p:nvPr/>
          </p:nvCxnSpPr>
          <p:spPr bwMode="auto">
            <a:xfrm flipH="1">
              <a:off x="817" y="1932"/>
              <a:ext cx="349" cy="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0972" name="AutoShape 13"/>
            <p:cNvCxnSpPr>
              <a:cxnSpLocks noChangeShapeType="1"/>
              <a:stCxn id="40967" idx="5"/>
              <a:endCxn id="40968" idx="0"/>
            </p:cNvCxnSpPr>
            <p:nvPr/>
          </p:nvCxnSpPr>
          <p:spPr bwMode="auto">
            <a:xfrm>
              <a:off x="1647" y="1932"/>
              <a:ext cx="395" cy="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0973" name="AutoShape 14"/>
            <p:cNvCxnSpPr>
              <a:cxnSpLocks noChangeShapeType="1"/>
              <a:stCxn id="40966" idx="4"/>
              <a:endCxn id="40967" idx="7"/>
            </p:cNvCxnSpPr>
            <p:nvPr/>
          </p:nvCxnSpPr>
          <p:spPr bwMode="auto">
            <a:xfrm flipH="1">
              <a:off x="1647" y="1479"/>
              <a:ext cx="462" cy="22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88375" cy="685800"/>
          </a:xfrm>
        </p:spPr>
        <p:txBody>
          <a:bodyPr/>
          <a:lstStyle/>
          <a:p>
            <a:pPr eaLnBrk="1" hangingPunct="1"/>
            <a:r>
              <a:rPr lang="en-US" smtClean="0"/>
              <a:t>Recap: Intelligent Agents </a:t>
            </a:r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179388" y="1052513"/>
            <a:ext cx="8763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artificial agents that have a physical presence in the world are usually known as </a:t>
            </a:r>
            <a:r>
              <a:rPr lang="en-US" i="1"/>
              <a:t>Robots</a:t>
            </a:r>
            <a:r>
              <a:rPr lang="en-US"/>
              <a:t>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Another class of artificial agents include </a:t>
            </a:r>
            <a:r>
              <a:rPr lang="en-US" i="1"/>
              <a:t>interface agents, </a:t>
            </a:r>
            <a:r>
              <a:rPr lang="en-US"/>
              <a:t>for either stand alone or Web-based applications 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 intelligent desktop assistants, recommender systems, intelligent tutoring systems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</a:pPr>
            <a:r>
              <a:rPr lang="en-US"/>
              <a:t>We will focus on these agents in this course</a:t>
            </a:r>
            <a:endParaRPr lang="en-US" sz="2000" i="1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Which Structure is Better?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636838"/>
            <a:ext cx="8458200" cy="3384550"/>
          </a:xfrm>
        </p:spPr>
        <p:txBody>
          <a:bodyPr/>
          <a:lstStyle/>
          <a:p>
            <a:pPr eaLnBrk="1" hangingPunct="1"/>
            <a:endParaRPr lang="en-US" sz="1600" smtClean="0"/>
          </a:p>
          <a:p>
            <a:pPr eaLnBrk="1" hangingPunct="1"/>
            <a:r>
              <a:rPr lang="en-US" sz="2000" smtClean="0"/>
              <a:t>Deciding conditional independence is hard in non-causal directions</a:t>
            </a:r>
          </a:p>
          <a:p>
            <a:pPr lvl="1" eaLnBrk="1" hangingPunct="1"/>
            <a:r>
              <a:rPr lang="en-US" sz="1800" smtClean="0"/>
              <a:t>(Causal models and conditional independence seem hardwired for humans!)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Non-causal network is less compact: 1 + 2 + 4 + 2 + 4 = 13 numbers needed</a:t>
            </a:r>
          </a:p>
          <a:p>
            <a:pPr eaLnBrk="1" hangingPunct="1"/>
            <a:endParaRPr lang="en-US" sz="2000" smtClean="0"/>
          </a:p>
          <a:p>
            <a:pPr eaLnBrk="1" hangingPunct="1"/>
            <a:r>
              <a:rPr lang="en-US" sz="2000" smtClean="0"/>
              <a:t>Specifing the conditional probabilities may be harder </a:t>
            </a:r>
          </a:p>
          <a:p>
            <a:pPr lvl="1" eaLnBrk="1" hangingPunct="1"/>
            <a:r>
              <a:rPr lang="en-US" sz="1800" smtClean="0"/>
              <a:t>For instance, we have lost the direct dependencies describing the alarm’s reliability and error rate (info often provided by the maker)</a:t>
            </a:r>
          </a:p>
          <a:p>
            <a:pPr eaLnBrk="1" hangingPunct="1"/>
            <a:endParaRPr lang="en-US" sz="2000" smtClean="0"/>
          </a:p>
        </p:txBody>
      </p:sp>
      <p:pic>
        <p:nvPicPr>
          <p:cNvPr id="41988" name="Picture 4" descr="burglary-make5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863" y="981075"/>
            <a:ext cx="2166937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1989" name="Group 5"/>
          <p:cNvGrpSpPr>
            <a:grpSpLocks/>
          </p:cNvGrpSpPr>
          <p:nvPr/>
        </p:nvGrpSpPr>
        <p:grpSpPr bwMode="auto">
          <a:xfrm>
            <a:off x="900113" y="1125538"/>
            <a:ext cx="2303462" cy="1439862"/>
            <a:chOff x="476" y="1162"/>
            <a:chExt cx="2086" cy="1225"/>
          </a:xfrm>
        </p:grpSpPr>
        <p:sp>
          <p:nvSpPr>
            <p:cNvPr id="41990" name="Oval 6"/>
            <p:cNvSpPr>
              <a:spLocks noChangeArrowheads="1"/>
            </p:cNvSpPr>
            <p:nvPr/>
          </p:nvSpPr>
          <p:spPr bwMode="auto">
            <a:xfrm>
              <a:off x="476" y="1162"/>
              <a:ext cx="681" cy="31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Burglary</a:t>
              </a:r>
            </a:p>
          </p:txBody>
        </p:sp>
        <p:sp>
          <p:nvSpPr>
            <p:cNvPr id="41991" name="Oval 7"/>
            <p:cNvSpPr>
              <a:spLocks noChangeArrowheads="1"/>
            </p:cNvSpPr>
            <p:nvPr/>
          </p:nvSpPr>
          <p:spPr bwMode="auto">
            <a:xfrm>
              <a:off x="1655" y="1162"/>
              <a:ext cx="907" cy="317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Earthquake</a:t>
              </a:r>
            </a:p>
          </p:txBody>
        </p:sp>
        <p:sp>
          <p:nvSpPr>
            <p:cNvPr id="41992" name="Oval 8"/>
            <p:cNvSpPr>
              <a:spLocks noChangeArrowheads="1"/>
            </p:cNvSpPr>
            <p:nvPr/>
          </p:nvSpPr>
          <p:spPr bwMode="auto">
            <a:xfrm>
              <a:off x="1066" y="1661"/>
              <a:ext cx="681" cy="31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Alarm</a:t>
              </a:r>
            </a:p>
          </p:txBody>
        </p:sp>
        <p:sp>
          <p:nvSpPr>
            <p:cNvPr id="41993" name="Oval 9"/>
            <p:cNvSpPr>
              <a:spLocks noChangeArrowheads="1"/>
            </p:cNvSpPr>
            <p:nvPr/>
          </p:nvSpPr>
          <p:spPr bwMode="auto">
            <a:xfrm>
              <a:off x="1701" y="2069"/>
              <a:ext cx="681" cy="31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JohnCalls</a:t>
              </a:r>
            </a:p>
          </p:txBody>
        </p:sp>
        <p:sp>
          <p:nvSpPr>
            <p:cNvPr id="41994" name="Oval 10"/>
            <p:cNvSpPr>
              <a:spLocks noChangeArrowheads="1"/>
            </p:cNvSpPr>
            <p:nvPr/>
          </p:nvSpPr>
          <p:spPr bwMode="auto">
            <a:xfrm>
              <a:off x="476" y="2069"/>
              <a:ext cx="681" cy="31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/>
                <a:t>MayCalls</a:t>
              </a:r>
            </a:p>
          </p:txBody>
        </p:sp>
        <p:cxnSp>
          <p:nvCxnSpPr>
            <p:cNvPr id="41995" name="AutoShape 11"/>
            <p:cNvCxnSpPr>
              <a:cxnSpLocks noChangeShapeType="1"/>
              <a:stCxn id="41990" idx="4"/>
              <a:endCxn id="41992" idx="1"/>
            </p:cNvCxnSpPr>
            <p:nvPr/>
          </p:nvCxnSpPr>
          <p:spPr bwMode="auto">
            <a:xfrm>
              <a:off x="817" y="1480"/>
              <a:ext cx="349" cy="22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1996" name="AutoShape 12"/>
            <p:cNvCxnSpPr>
              <a:cxnSpLocks noChangeShapeType="1"/>
              <a:stCxn id="41992" idx="3"/>
              <a:endCxn id="41994" idx="0"/>
            </p:cNvCxnSpPr>
            <p:nvPr/>
          </p:nvCxnSpPr>
          <p:spPr bwMode="auto">
            <a:xfrm flipH="1">
              <a:off x="817" y="1932"/>
              <a:ext cx="349" cy="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1997" name="AutoShape 13"/>
            <p:cNvCxnSpPr>
              <a:cxnSpLocks noChangeShapeType="1"/>
              <a:stCxn id="41992" idx="5"/>
              <a:endCxn id="41993" idx="0"/>
            </p:cNvCxnSpPr>
            <p:nvPr/>
          </p:nvCxnSpPr>
          <p:spPr bwMode="auto">
            <a:xfrm>
              <a:off x="1647" y="1932"/>
              <a:ext cx="395" cy="1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41998" name="AutoShape 14"/>
            <p:cNvCxnSpPr>
              <a:cxnSpLocks noChangeShapeType="1"/>
              <a:stCxn id="41991" idx="4"/>
              <a:endCxn id="41992" idx="7"/>
            </p:cNvCxnSpPr>
            <p:nvPr/>
          </p:nvCxnSpPr>
          <p:spPr bwMode="auto">
            <a:xfrm flipH="1">
              <a:off x="1647" y="1479"/>
              <a:ext cx="462" cy="22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Deciding on Structure </a:t>
            </a:r>
          </a:p>
        </p:txBody>
      </p:sp>
      <p:sp>
        <p:nvSpPr>
          <p:cNvPr id="567304" name="Rectangle 8"/>
          <p:cNvSpPr>
            <a:spLocks noChangeArrowheads="1"/>
          </p:cNvSpPr>
          <p:nvPr/>
        </p:nvSpPr>
        <p:spPr bwMode="auto">
          <a:xfrm>
            <a:off x="395288" y="1052513"/>
            <a:ext cx="8458200" cy="501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In general,  the direction of a direct dependency  can always be changed using Bayes rule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 sz="200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Product rule P(a</a:t>
            </a:r>
            <a:r>
              <a:rPr lang="en-US" sz="2000">
                <a:sym typeface="Symbol" pitchFamily="18" charset="2"/>
              </a:rPr>
              <a:t></a:t>
            </a:r>
            <a:r>
              <a:rPr lang="en-US" sz="2000"/>
              <a:t>b) = P(a | b) P(b) = P(b | a) P(a)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>
                <a:solidFill>
                  <a:schemeClr val="accent2"/>
                </a:solidFill>
                <a:sym typeface="Symbol" pitchFamily="18" charset="2"/>
              </a:rPr>
              <a:t>	 </a:t>
            </a:r>
            <a:r>
              <a:rPr lang="en-US" sz="2000">
                <a:solidFill>
                  <a:schemeClr val="accent2"/>
                </a:solidFill>
              </a:rPr>
              <a:t>Bayes' rule: </a:t>
            </a:r>
            <a:r>
              <a:rPr lang="en-US" sz="2000"/>
              <a:t>P(a | b) = P(b | a) P(a) / P(b)</a:t>
            </a:r>
          </a:p>
          <a:p>
            <a:pPr marL="2057400" lvl="4" indent="-228600">
              <a:lnSpc>
                <a:spcPct val="80000"/>
              </a:lnSpc>
              <a:spcBef>
                <a:spcPct val="20000"/>
              </a:spcBef>
              <a:buFontTx/>
              <a:buChar char="»"/>
            </a:pPr>
            <a:endParaRPr lang="en-US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or in distribution form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 sz="2000" b="1"/>
              <a:t>		P</a:t>
            </a:r>
            <a:r>
              <a:rPr lang="en-US" sz="2000"/>
              <a:t>(Y|X) = </a:t>
            </a:r>
            <a:r>
              <a:rPr lang="en-US" sz="2000" b="1"/>
              <a:t>P</a:t>
            </a:r>
            <a:r>
              <a:rPr lang="en-US" sz="2000"/>
              <a:t>(X|Y) </a:t>
            </a:r>
            <a:r>
              <a:rPr lang="en-US" sz="2000" b="1"/>
              <a:t>P</a:t>
            </a:r>
            <a:r>
              <a:rPr lang="en-US" sz="2000"/>
              <a:t>(Y) / </a:t>
            </a:r>
            <a:r>
              <a:rPr lang="en-US" sz="2000" b="1"/>
              <a:t>P</a:t>
            </a:r>
            <a:r>
              <a:rPr lang="en-US" sz="2000"/>
              <a:t>(X) = α</a:t>
            </a:r>
            <a:r>
              <a:rPr lang="en-US" sz="2000" b="1"/>
              <a:t>P</a:t>
            </a:r>
            <a:r>
              <a:rPr lang="en-US" sz="2000"/>
              <a:t>(X|Y) </a:t>
            </a:r>
            <a:r>
              <a:rPr lang="en-US" sz="2000" b="1"/>
              <a:t>P</a:t>
            </a:r>
            <a:r>
              <a:rPr lang="en-US" sz="2000"/>
              <a:t>(Y)</a:t>
            </a:r>
          </a:p>
          <a:p>
            <a:pPr marL="2057400" lvl="4" indent="-228600">
              <a:lnSpc>
                <a:spcPct val="80000"/>
              </a:lnSpc>
              <a:spcBef>
                <a:spcPct val="20000"/>
              </a:spcBef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Useful for assessing </a:t>
            </a:r>
            <a:r>
              <a:rPr lang="en-US" sz="2000">
                <a:solidFill>
                  <a:schemeClr val="accent2"/>
                </a:solidFill>
              </a:rPr>
              <a:t>diagnostic </a:t>
            </a:r>
            <a:r>
              <a:rPr lang="en-US" sz="2000"/>
              <a:t>probability from </a:t>
            </a:r>
            <a:r>
              <a:rPr lang="en-US" sz="2000">
                <a:solidFill>
                  <a:schemeClr val="accent2"/>
                </a:solidFill>
              </a:rPr>
              <a:t>causal </a:t>
            </a:r>
            <a:r>
              <a:rPr lang="en-US" sz="2000"/>
              <a:t>probability (or vice-versa):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000"/>
              <a:t>P(Cause|Effect) = P(Effect|Cause) P(Cause) / P(Effect)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742950" lvl="1" indent="-285750">
              <a:lnSpc>
                <a:spcPct val="60000"/>
              </a:lnSpc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30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Structure  (contd.)</a:t>
            </a: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395288" y="981075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So the two simple Bnets below are equivalent as long as the CPTs  are related via Bayes rule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Which structure to chose depends, among other things, on  which CPT it is easier to specify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742950" lvl="1" indent="-285750">
              <a:lnSpc>
                <a:spcPct val="60000"/>
              </a:lnSpc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1547813" y="1989138"/>
            <a:ext cx="1439862" cy="792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Burglair</a:t>
            </a:r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2268538" y="2781300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1619250" y="4149725"/>
            <a:ext cx="1295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Alarm</a:t>
            </a:r>
          </a:p>
        </p:txBody>
      </p:sp>
      <p:sp>
        <p:nvSpPr>
          <p:cNvPr id="44040" name="Text Box 9"/>
          <p:cNvSpPr txBox="1">
            <a:spLocks noChangeArrowheads="1"/>
          </p:cNvSpPr>
          <p:nvPr/>
        </p:nvSpPr>
        <p:spPr bwMode="auto">
          <a:xfrm>
            <a:off x="2555875" y="2924175"/>
            <a:ext cx="4010025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en-US"/>
              <a:t>P(A | B) = P(B | A) P(A) / P(B)</a:t>
            </a:r>
          </a:p>
          <a:p>
            <a:endParaRPr lang="en-US"/>
          </a:p>
        </p:txBody>
      </p:sp>
      <p:sp>
        <p:nvSpPr>
          <p:cNvPr id="44041" name="Oval 10"/>
          <p:cNvSpPr>
            <a:spLocks noChangeArrowheads="1"/>
          </p:cNvSpPr>
          <p:nvPr/>
        </p:nvSpPr>
        <p:spPr bwMode="auto">
          <a:xfrm>
            <a:off x="6443663" y="2060575"/>
            <a:ext cx="1439862" cy="7921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Alarm</a:t>
            </a:r>
          </a:p>
        </p:txBody>
      </p:sp>
      <p:sp>
        <p:nvSpPr>
          <p:cNvPr id="44042" name="Line 11"/>
          <p:cNvSpPr>
            <a:spLocks noChangeShapeType="1"/>
          </p:cNvSpPr>
          <p:nvPr/>
        </p:nvSpPr>
        <p:spPr bwMode="auto">
          <a:xfrm>
            <a:off x="7164388" y="2852738"/>
            <a:ext cx="0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44043" name="Oval 12"/>
          <p:cNvSpPr>
            <a:spLocks noChangeArrowheads="1"/>
          </p:cNvSpPr>
          <p:nvPr/>
        </p:nvSpPr>
        <p:spPr bwMode="auto">
          <a:xfrm>
            <a:off x="6515100" y="4221163"/>
            <a:ext cx="1295400" cy="914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Burglar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Stucture  (contd.)</a:t>
            </a:r>
          </a:p>
        </p:txBody>
      </p:sp>
      <p:sp>
        <p:nvSpPr>
          <p:cNvPr id="573443" name="Rectangle 3"/>
          <p:cNvSpPr>
            <a:spLocks noChangeArrowheads="1"/>
          </p:cNvSpPr>
          <p:nvPr/>
        </p:nvSpPr>
        <p:spPr bwMode="auto">
          <a:xfrm>
            <a:off x="428625" y="857250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CPTs for  causal relationships represent knowledge of the mechanims underlying the process of interest. 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000"/>
              <a:t>e.g. how an alarm works, why  a disease generates certain symptoms</a:t>
            </a:r>
          </a:p>
          <a:p>
            <a:pPr marL="742950" lvl="1" indent="-285750">
              <a:lnSpc>
                <a:spcPct val="70000"/>
              </a:lnSpc>
              <a:spcBef>
                <a:spcPct val="20000"/>
              </a:spcBef>
              <a:buFontTx/>
              <a:buChar char="•"/>
            </a:pPr>
            <a:endParaRPr lang="en-US" sz="2000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CPTs for diagnostic relations can be defined only based on past observations. </a:t>
            </a:r>
          </a:p>
          <a:p>
            <a:pPr marL="342900" indent="-342900">
              <a:lnSpc>
                <a:spcPct val="60000"/>
              </a:lnSpc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800"/>
              <a:t>E.g., let </a:t>
            </a:r>
            <a:r>
              <a:rPr lang="en-US" sz="2800" i="1"/>
              <a:t>m</a:t>
            </a:r>
            <a:r>
              <a:rPr lang="en-US" sz="2800"/>
              <a:t> be meningitis, </a:t>
            </a:r>
            <a:r>
              <a:rPr lang="en-US" sz="2800" i="1"/>
              <a:t>s</a:t>
            </a:r>
            <a:r>
              <a:rPr lang="en-US" sz="2800"/>
              <a:t> be stiff neck:</a:t>
            </a:r>
          </a:p>
          <a:p>
            <a:pPr marL="1143000" lvl="2" indent="-228600">
              <a:spcBef>
                <a:spcPct val="20000"/>
              </a:spcBef>
              <a:buFont typeface="Wingdings" pitchFamily="2" charset="2"/>
              <a:buNone/>
            </a:pPr>
            <a:r>
              <a:rPr lang="en-US" sz="2800"/>
              <a:t>P(m|s) = P(s|m) P(m) / P(s) </a:t>
            </a:r>
          </a:p>
          <a:p>
            <a:pPr marL="742950" lvl="1" indent="-285750">
              <a:spcBef>
                <a:spcPts val="2400"/>
              </a:spcBef>
              <a:buFontTx/>
              <a:buChar char="•"/>
            </a:pPr>
            <a:r>
              <a:rPr lang="en-US" sz="2000"/>
              <a:t>P(s|m) can be defined based on medical knowledge on the workings of meningitis</a:t>
            </a:r>
          </a:p>
          <a:p>
            <a:pPr marL="742950" lvl="1" indent="-285750">
              <a:lnSpc>
                <a:spcPct val="60000"/>
              </a:lnSpc>
              <a:spcBef>
                <a:spcPct val="20000"/>
              </a:spcBef>
              <a:buFontTx/>
              <a:buChar char="•"/>
            </a:pPr>
            <a:endParaRPr lang="en-US" sz="2000"/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000"/>
              <a:t>P(m|s) requires statistics on how often the symptom of stiff neck appears in conjuction with meningities. What is the main problem here?</a:t>
            </a:r>
          </a:p>
          <a:p>
            <a:pPr marL="1143000" lvl="2" indent="-228600">
              <a:spcBef>
                <a:spcPct val="20000"/>
              </a:spcBef>
              <a:buFont typeface="Wingdings" pitchFamily="2" charset="2"/>
              <a:buNone/>
            </a:pPr>
            <a:endParaRPr lang="en-US" sz="2000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Stucture  (contd.)</a:t>
            </a: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395288" y="981075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Another factor that should be taken into account when deciding on the structure of a Bnet is </a:t>
            </a:r>
            <a:r>
              <a:rPr lang="en-US" i="1"/>
              <a:t>the types of dependencies that it represents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 i="1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Let’s review the basics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1196975"/>
            <a:ext cx="8458200" cy="4495800"/>
          </a:xfrm>
        </p:spPr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nondescendan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38" y="1571625"/>
            <a:ext cx="4457700" cy="365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7" name="Oval 3"/>
          <p:cNvSpPr>
            <a:spLocks noChangeArrowheads="1"/>
          </p:cNvSpPr>
          <p:nvPr/>
        </p:nvSpPr>
        <p:spPr bwMode="auto">
          <a:xfrm>
            <a:off x="4156075" y="2936875"/>
            <a:ext cx="631825" cy="492125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X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971550" y="188913"/>
            <a:ext cx="7042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>
                <a:solidFill>
                  <a:schemeClr val="accent2"/>
                </a:solidFill>
              </a:rPr>
              <a:t>Dependencies in a Bayesian Network</a:t>
            </a:r>
          </a:p>
        </p:txBody>
      </p:sp>
      <p:sp>
        <p:nvSpPr>
          <p:cNvPr id="636933" name="Text Box 5"/>
          <p:cNvSpPr txBox="1">
            <a:spLocks noChangeArrowheads="1"/>
          </p:cNvSpPr>
          <p:nvPr/>
        </p:nvSpPr>
        <p:spPr bwMode="auto">
          <a:xfrm>
            <a:off x="663575" y="5608638"/>
            <a:ext cx="7869238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latin typeface="+mj-lt"/>
                <a:cs typeface="+mn-cs"/>
              </a:rPr>
              <a:t>A node X is conditionally independent of its  non-descendant nodes (e.g., </a:t>
            </a:r>
            <a:r>
              <a:rPr lang="en-US" sz="1800" dirty="0" err="1">
                <a:latin typeface="+mj-lt"/>
                <a:cs typeface="+mn-cs"/>
              </a:rPr>
              <a:t>Z</a:t>
            </a:r>
            <a:r>
              <a:rPr lang="en-US" sz="1800" baseline="-25000" dirty="0" err="1">
                <a:latin typeface="+mj-lt"/>
                <a:cs typeface="+mn-cs"/>
              </a:rPr>
              <a:t>ij</a:t>
            </a:r>
            <a:r>
              <a:rPr lang="en-US" sz="1800" dirty="0">
                <a:latin typeface="+mj-lt"/>
                <a:cs typeface="+mn-cs"/>
              </a:rPr>
              <a:t> in the picture) given its parents. The gray area “blocks” probability propagation</a:t>
            </a:r>
          </a:p>
        </p:txBody>
      </p:sp>
      <p:sp>
        <p:nvSpPr>
          <p:cNvPr id="636935" name="Line 7"/>
          <p:cNvSpPr>
            <a:spLocks noChangeShapeType="1"/>
          </p:cNvSpPr>
          <p:nvPr/>
        </p:nvSpPr>
        <p:spPr bwMode="auto">
          <a:xfrm>
            <a:off x="3071813" y="3571875"/>
            <a:ext cx="428625" cy="928688"/>
          </a:xfrm>
          <a:prstGeom prst="line">
            <a:avLst/>
          </a:prstGeom>
          <a:noFill/>
          <a:ln w="412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3786188" y="3357563"/>
            <a:ext cx="500062" cy="1071562"/>
            <a:chOff x="3786182" y="3357562"/>
            <a:chExt cx="500066" cy="1071570"/>
          </a:xfrm>
        </p:grpSpPr>
        <p:sp>
          <p:nvSpPr>
            <p:cNvPr id="47123" name="Line 6"/>
            <p:cNvSpPr>
              <a:spLocks noChangeShapeType="1"/>
            </p:cNvSpPr>
            <p:nvPr/>
          </p:nvSpPr>
          <p:spPr bwMode="auto">
            <a:xfrm flipV="1">
              <a:off x="3786182" y="3357562"/>
              <a:ext cx="500066" cy="1071570"/>
            </a:xfrm>
            <a:prstGeom prst="line">
              <a:avLst/>
            </a:prstGeom>
            <a:noFill/>
            <a:ln w="41275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47124" name="Group 8"/>
            <p:cNvGrpSpPr>
              <a:grpSpLocks/>
            </p:cNvGrpSpPr>
            <p:nvPr/>
          </p:nvGrpSpPr>
          <p:grpSpPr bwMode="auto">
            <a:xfrm>
              <a:off x="3786182" y="3786190"/>
              <a:ext cx="430213" cy="285752"/>
              <a:chOff x="2109" y="2387"/>
              <a:chExt cx="181" cy="181"/>
            </a:xfrm>
          </p:grpSpPr>
          <p:sp>
            <p:nvSpPr>
              <p:cNvPr id="47125" name="Line 9"/>
              <p:cNvSpPr>
                <a:spLocks noChangeShapeType="1"/>
              </p:cNvSpPr>
              <p:nvPr/>
            </p:nvSpPr>
            <p:spPr bwMode="auto">
              <a:xfrm>
                <a:off x="2109" y="2432"/>
                <a:ext cx="181" cy="136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7126" name="Line 10"/>
              <p:cNvSpPr>
                <a:spLocks noChangeShapeType="1"/>
              </p:cNvSpPr>
              <p:nvPr/>
            </p:nvSpPr>
            <p:spPr bwMode="auto">
              <a:xfrm flipH="1">
                <a:off x="2154" y="2387"/>
                <a:ext cx="91" cy="181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</p:grpSp>
      <p:sp>
        <p:nvSpPr>
          <p:cNvPr id="636939" name="Oval 11"/>
          <p:cNvSpPr>
            <a:spLocks noChangeArrowheads="1"/>
          </p:cNvSpPr>
          <p:nvPr/>
        </p:nvSpPr>
        <p:spPr bwMode="auto">
          <a:xfrm>
            <a:off x="3321050" y="4454525"/>
            <a:ext cx="647700" cy="457200"/>
          </a:xfrm>
          <a:prstGeom prst="ellipse">
            <a:avLst/>
          </a:prstGeom>
          <a:noFill/>
          <a:ln w="444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636940" name="Text Box 12"/>
          <p:cNvSpPr txBox="1">
            <a:spLocks noChangeArrowheads="1"/>
          </p:cNvSpPr>
          <p:nvPr/>
        </p:nvSpPr>
        <p:spPr bwMode="auto">
          <a:xfrm>
            <a:off x="395288" y="908050"/>
            <a:ext cx="7869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latin typeface="+mj-lt"/>
                <a:cs typeface="+mn-cs"/>
              </a:rPr>
              <a:t>Grey areas in the picture below represent evidence</a:t>
            </a:r>
          </a:p>
        </p:txBody>
      </p:sp>
      <p:sp>
        <p:nvSpPr>
          <p:cNvPr id="636942" name="Oval 14"/>
          <p:cNvSpPr>
            <a:spLocks noChangeArrowheads="1"/>
          </p:cNvSpPr>
          <p:nvPr/>
        </p:nvSpPr>
        <p:spPr bwMode="auto">
          <a:xfrm>
            <a:off x="2714625" y="3143250"/>
            <a:ext cx="647700" cy="428625"/>
          </a:xfrm>
          <a:prstGeom prst="ellipse">
            <a:avLst/>
          </a:prstGeom>
          <a:solidFill>
            <a:srgbClr val="99FF33">
              <a:alpha val="32941"/>
            </a:srgbClr>
          </a:solidFill>
          <a:ln w="4445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7115" name="Line 16"/>
          <p:cNvSpPr>
            <a:spLocks noChangeShapeType="1"/>
          </p:cNvSpPr>
          <p:nvPr/>
        </p:nvSpPr>
        <p:spPr bwMode="auto">
          <a:xfrm flipH="1">
            <a:off x="2916238" y="2420938"/>
            <a:ext cx="360362" cy="7207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36945" name="Line 17"/>
          <p:cNvSpPr>
            <a:spLocks noChangeShapeType="1"/>
          </p:cNvSpPr>
          <p:nvPr/>
        </p:nvSpPr>
        <p:spPr bwMode="auto">
          <a:xfrm flipV="1">
            <a:off x="3000375" y="2357438"/>
            <a:ext cx="428625" cy="785812"/>
          </a:xfrm>
          <a:prstGeom prst="line">
            <a:avLst/>
          </a:prstGeom>
          <a:noFill/>
          <a:ln w="412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500438" y="2428875"/>
            <a:ext cx="785812" cy="571500"/>
            <a:chOff x="3500429" y="2428869"/>
            <a:chExt cx="785819" cy="571504"/>
          </a:xfrm>
        </p:grpSpPr>
        <p:sp>
          <p:nvSpPr>
            <p:cNvPr id="47119" name="Line 15"/>
            <p:cNvSpPr>
              <a:spLocks noChangeShapeType="1"/>
            </p:cNvSpPr>
            <p:nvPr/>
          </p:nvSpPr>
          <p:spPr bwMode="auto">
            <a:xfrm>
              <a:off x="3500429" y="2428869"/>
              <a:ext cx="785819" cy="571504"/>
            </a:xfrm>
            <a:prstGeom prst="line">
              <a:avLst/>
            </a:prstGeom>
            <a:noFill/>
            <a:ln w="41275">
              <a:solidFill>
                <a:srgbClr val="00FF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CA"/>
            </a:p>
          </p:txBody>
        </p:sp>
        <p:grpSp>
          <p:nvGrpSpPr>
            <p:cNvPr id="47120" name="Group 18"/>
            <p:cNvGrpSpPr>
              <a:grpSpLocks/>
            </p:cNvGrpSpPr>
            <p:nvPr/>
          </p:nvGrpSpPr>
          <p:grpSpPr bwMode="auto">
            <a:xfrm>
              <a:off x="3714744" y="2500306"/>
              <a:ext cx="287338" cy="287337"/>
              <a:chOff x="2109" y="2387"/>
              <a:chExt cx="181" cy="181"/>
            </a:xfrm>
          </p:grpSpPr>
          <p:sp>
            <p:nvSpPr>
              <p:cNvPr id="47121" name="Line 19"/>
              <p:cNvSpPr>
                <a:spLocks noChangeShapeType="1"/>
              </p:cNvSpPr>
              <p:nvPr/>
            </p:nvSpPr>
            <p:spPr bwMode="auto">
              <a:xfrm>
                <a:off x="2109" y="2432"/>
                <a:ext cx="181" cy="136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47122" name="Line 20"/>
              <p:cNvSpPr>
                <a:spLocks noChangeShapeType="1"/>
              </p:cNvSpPr>
              <p:nvPr/>
            </p:nvSpPr>
            <p:spPr bwMode="auto">
              <a:xfrm flipH="1">
                <a:off x="2154" y="2387"/>
                <a:ext cx="91" cy="181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CA"/>
              </a:p>
            </p:txBody>
          </p:sp>
        </p:grpSp>
      </p:grpSp>
      <p:sp>
        <p:nvSpPr>
          <p:cNvPr id="23" name="Oval 11"/>
          <p:cNvSpPr>
            <a:spLocks noChangeArrowheads="1"/>
          </p:cNvSpPr>
          <p:nvPr/>
        </p:nvSpPr>
        <p:spPr bwMode="auto">
          <a:xfrm>
            <a:off x="3071813" y="1928813"/>
            <a:ext cx="647700" cy="457200"/>
          </a:xfrm>
          <a:prstGeom prst="ellipse">
            <a:avLst/>
          </a:prstGeom>
          <a:noFill/>
          <a:ln w="444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5" grpId="0" animBg="1"/>
      <p:bldP spid="636939" grpId="0" animBg="1"/>
      <p:bldP spid="636942" grpId="0" animBg="1"/>
      <p:bldP spid="636945" grpId="0" animBg="1"/>
      <p:bldP spid="23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395288" y="3860800"/>
            <a:ext cx="7869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sz="1800"/>
              <a:t> A node X is conditionally independent of all other nodes in the network   given its Markov blanket (the gray area in the picture). It  “blocks” probability propagation</a:t>
            </a:r>
          </a:p>
        </p:txBody>
      </p:sp>
      <p:sp>
        <p:nvSpPr>
          <p:cNvPr id="637955" name="Text Box 3"/>
          <p:cNvSpPr txBox="1">
            <a:spLocks noChangeArrowheads="1"/>
          </p:cNvSpPr>
          <p:nvPr/>
        </p:nvSpPr>
        <p:spPr bwMode="auto">
          <a:xfrm>
            <a:off x="468313" y="4797425"/>
            <a:ext cx="8424862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>
              <a:buFontTx/>
              <a:buChar char="•"/>
            </a:pPr>
            <a:r>
              <a:rPr lang="en-US" sz="1800" dirty="0"/>
              <a:t> Note that  node X is conditionally dependent of non-descendant nodes </a:t>
            </a:r>
            <a:r>
              <a:rPr lang="en-US" sz="1800" dirty="0" smtClean="0"/>
              <a:t>in its </a:t>
            </a:r>
            <a:r>
              <a:rPr lang="en-US" sz="1800" dirty="0"/>
              <a:t>Markov blanket (e.g., its children’s parents, like Z</a:t>
            </a:r>
            <a:r>
              <a:rPr lang="en-US" sz="1800" baseline="-25000" dirty="0"/>
              <a:t>1j </a:t>
            </a:r>
            <a:r>
              <a:rPr lang="en-US" sz="1800" dirty="0"/>
              <a:t>)  given their common descendants (e.g., Y</a:t>
            </a:r>
            <a:r>
              <a:rPr lang="en-US" sz="1800" baseline="-25000" dirty="0"/>
              <a:t>1j</a:t>
            </a:r>
            <a:r>
              <a:rPr lang="en-US" sz="1800" dirty="0"/>
              <a:t>). </a:t>
            </a:r>
          </a:p>
          <a:p>
            <a:pPr>
              <a:buFontTx/>
              <a:buChar char="•"/>
            </a:pPr>
            <a:endParaRPr lang="en-US" sz="1800" dirty="0"/>
          </a:p>
          <a:p>
            <a:pPr lvl="1">
              <a:buFontTx/>
              <a:buChar char="•"/>
            </a:pPr>
            <a:r>
              <a:rPr lang="en-US" sz="1800" dirty="0"/>
              <a:t>This allows, for instance, </a:t>
            </a:r>
            <a:r>
              <a:rPr lang="en-US" sz="1800" i="1" dirty="0">
                <a:solidFill>
                  <a:schemeClr val="accent2"/>
                </a:solidFill>
              </a:rPr>
              <a:t>explaining away </a:t>
            </a:r>
            <a:r>
              <a:rPr lang="en-US" sz="1800" dirty="0"/>
              <a:t>one cause (e.g. X) because of evidence of its effect (e.g., Y</a:t>
            </a:r>
            <a:r>
              <a:rPr lang="en-US" sz="1800" baseline="-25000" dirty="0"/>
              <a:t>1</a:t>
            </a:r>
            <a:r>
              <a:rPr lang="en-US" sz="1800" dirty="0"/>
              <a:t>) and another potential cause (e.g. z</a:t>
            </a:r>
            <a:r>
              <a:rPr lang="en-US" sz="1800" baseline="-25000" dirty="0"/>
              <a:t>1j</a:t>
            </a:r>
            <a:r>
              <a:rPr lang="en-US" sz="1800" dirty="0"/>
              <a:t>) </a:t>
            </a:r>
          </a:p>
        </p:txBody>
      </p:sp>
      <p:pic>
        <p:nvPicPr>
          <p:cNvPr id="48132" name="Picture 4" descr="markov-blanke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4438" y="0"/>
            <a:ext cx="4386262" cy="3671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4271963" y="1436688"/>
            <a:ext cx="636587" cy="442912"/>
          </a:xfrm>
          <a:prstGeom prst="ellipse">
            <a:avLst/>
          </a:prstGeom>
          <a:noFill/>
          <a:ln w="444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8134" name="Oval 9"/>
          <p:cNvSpPr>
            <a:spLocks noChangeArrowheads="1"/>
          </p:cNvSpPr>
          <p:nvPr/>
        </p:nvSpPr>
        <p:spPr bwMode="auto">
          <a:xfrm>
            <a:off x="4286250" y="1450975"/>
            <a:ext cx="598488" cy="3889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X</a:t>
            </a: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>
            <a:off x="3214688" y="2000250"/>
            <a:ext cx="357187" cy="785813"/>
          </a:xfrm>
          <a:prstGeom prst="line">
            <a:avLst/>
          </a:prstGeom>
          <a:noFill/>
          <a:ln w="412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17" name="Oval 11"/>
          <p:cNvSpPr>
            <a:spLocks noChangeArrowheads="1"/>
          </p:cNvSpPr>
          <p:nvPr/>
        </p:nvSpPr>
        <p:spPr bwMode="auto">
          <a:xfrm>
            <a:off x="3429000" y="2786063"/>
            <a:ext cx="647700" cy="428625"/>
          </a:xfrm>
          <a:prstGeom prst="ellipse">
            <a:avLst/>
          </a:prstGeom>
          <a:noFill/>
          <a:ln w="4445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8" name="Oval 14"/>
          <p:cNvSpPr>
            <a:spLocks noChangeArrowheads="1"/>
          </p:cNvSpPr>
          <p:nvPr/>
        </p:nvSpPr>
        <p:spPr bwMode="auto">
          <a:xfrm>
            <a:off x="2857500" y="1571625"/>
            <a:ext cx="647700" cy="428625"/>
          </a:xfrm>
          <a:prstGeom prst="ellipse">
            <a:avLst/>
          </a:prstGeom>
          <a:solidFill>
            <a:srgbClr val="99FF33">
              <a:alpha val="32941"/>
            </a:srgbClr>
          </a:solidFill>
          <a:ln w="44450">
            <a:solidFill>
              <a:srgbClr val="00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19" name="Line 7"/>
          <p:cNvSpPr>
            <a:spLocks noChangeShapeType="1"/>
          </p:cNvSpPr>
          <p:nvPr/>
        </p:nvSpPr>
        <p:spPr bwMode="auto">
          <a:xfrm flipV="1">
            <a:off x="4071938" y="1857375"/>
            <a:ext cx="428625" cy="928688"/>
          </a:xfrm>
          <a:prstGeom prst="line">
            <a:avLst/>
          </a:prstGeom>
          <a:noFill/>
          <a:ln w="41275">
            <a:solidFill>
              <a:srgbClr val="00FF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7" grpId="0" animBg="1"/>
      <p:bldP spid="11" grpId="0" animBg="1"/>
      <p:bldP spid="18" grpId="0" animBg="1"/>
      <p:bldP spid="19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000125"/>
            <a:ext cx="8642350" cy="720725"/>
          </a:xfrm>
        </p:spPr>
        <p:txBody>
          <a:bodyPr/>
          <a:lstStyle/>
          <a:p>
            <a:pPr eaLnBrk="1" hangingPunct="1"/>
            <a:r>
              <a:rPr lang="en-US" sz="2000" smtClean="0"/>
              <a:t>Or, blocking paths for probability propagation. Three ways in which a path between X to Y can be blocked, given evidence E</a:t>
            </a:r>
            <a:r>
              <a:rPr lang="en-US" sz="1800" smtClean="0"/>
              <a:t> </a:t>
            </a:r>
          </a:p>
          <a:p>
            <a:pPr eaLnBrk="1" hangingPunct="1"/>
            <a:endParaRPr lang="en-US" sz="2000" smtClean="0"/>
          </a:p>
        </p:txBody>
      </p:sp>
      <p:sp>
        <p:nvSpPr>
          <p:cNvPr id="49155" name="Text Box 3"/>
          <p:cNvSpPr>
            <a:spLocks noGrp="1" noChangeArrowheads="1"/>
          </p:cNvSpPr>
          <p:nvPr>
            <p:ph type="title"/>
          </p:nvPr>
        </p:nvSpPr>
        <p:spPr>
          <a:xfrm>
            <a:off x="468313" y="-100013"/>
            <a:ext cx="8229600" cy="1143001"/>
          </a:xfrm>
        </p:spPr>
        <p:txBody>
          <a:bodyPr/>
          <a:lstStyle/>
          <a:p>
            <a:pPr eaLnBrk="1" hangingPunct="1"/>
            <a:r>
              <a:rPr lang="en-US" smtClean="0"/>
              <a:t>D-separation </a:t>
            </a:r>
            <a:r>
              <a:rPr lang="en-US" sz="2400" smtClean="0"/>
              <a:t>(another way to reason about dependencies in the network)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835025" y="2071688"/>
            <a:ext cx="1223963" cy="316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9157" name="Oval 5"/>
          <p:cNvSpPr>
            <a:spLocks noChangeArrowheads="1"/>
          </p:cNvSpPr>
          <p:nvPr/>
        </p:nvSpPr>
        <p:spPr bwMode="auto">
          <a:xfrm>
            <a:off x="1195388" y="23590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9158" name="Oval 6"/>
          <p:cNvSpPr>
            <a:spLocks noChangeArrowheads="1"/>
          </p:cNvSpPr>
          <p:nvPr/>
        </p:nvSpPr>
        <p:spPr bwMode="auto">
          <a:xfrm>
            <a:off x="1195388" y="3656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9159" name="Oval 7"/>
          <p:cNvSpPr>
            <a:spLocks noChangeArrowheads="1"/>
          </p:cNvSpPr>
          <p:nvPr/>
        </p:nvSpPr>
        <p:spPr bwMode="auto">
          <a:xfrm>
            <a:off x="1195388" y="4376738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9160" name="Oval 8"/>
          <p:cNvSpPr>
            <a:spLocks noChangeArrowheads="1"/>
          </p:cNvSpPr>
          <p:nvPr/>
        </p:nvSpPr>
        <p:spPr bwMode="auto">
          <a:xfrm>
            <a:off x="2635250" y="23590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9161" name="Oval 9"/>
          <p:cNvSpPr>
            <a:spLocks noChangeArrowheads="1"/>
          </p:cNvSpPr>
          <p:nvPr/>
        </p:nvSpPr>
        <p:spPr bwMode="auto">
          <a:xfrm>
            <a:off x="2635250" y="3656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9162" name="Oval 10"/>
          <p:cNvSpPr>
            <a:spLocks noChangeArrowheads="1"/>
          </p:cNvSpPr>
          <p:nvPr/>
        </p:nvSpPr>
        <p:spPr bwMode="auto">
          <a:xfrm>
            <a:off x="2635250" y="4376738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3714750" y="2071688"/>
            <a:ext cx="1223963" cy="1584325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9164" name="Oval 12"/>
          <p:cNvSpPr>
            <a:spLocks noChangeArrowheads="1"/>
          </p:cNvSpPr>
          <p:nvPr/>
        </p:nvSpPr>
        <p:spPr bwMode="auto">
          <a:xfrm>
            <a:off x="4075113" y="2359025"/>
            <a:ext cx="431800" cy="4333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Z</a:t>
            </a:r>
          </a:p>
        </p:txBody>
      </p:sp>
      <p:sp>
        <p:nvSpPr>
          <p:cNvPr id="49165" name="Oval 13"/>
          <p:cNvSpPr>
            <a:spLocks noChangeArrowheads="1"/>
          </p:cNvSpPr>
          <p:nvPr/>
        </p:nvSpPr>
        <p:spPr bwMode="auto">
          <a:xfrm>
            <a:off x="4146550" y="3079750"/>
            <a:ext cx="431800" cy="43338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Z</a:t>
            </a:r>
          </a:p>
        </p:txBody>
      </p:sp>
      <p:sp>
        <p:nvSpPr>
          <p:cNvPr id="49166" name="Oval 14"/>
          <p:cNvSpPr>
            <a:spLocks noChangeArrowheads="1"/>
          </p:cNvSpPr>
          <p:nvPr/>
        </p:nvSpPr>
        <p:spPr bwMode="auto">
          <a:xfrm>
            <a:off x="4075113" y="4808538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Z</a:t>
            </a:r>
          </a:p>
        </p:txBody>
      </p:sp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6451600" y="2071688"/>
            <a:ext cx="1223963" cy="3024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9168" name="Oval 16"/>
          <p:cNvSpPr>
            <a:spLocks noChangeArrowheads="1"/>
          </p:cNvSpPr>
          <p:nvPr/>
        </p:nvSpPr>
        <p:spPr bwMode="auto">
          <a:xfrm>
            <a:off x="6811963" y="23590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9169" name="Oval 17"/>
          <p:cNvSpPr>
            <a:spLocks noChangeArrowheads="1"/>
          </p:cNvSpPr>
          <p:nvPr/>
        </p:nvSpPr>
        <p:spPr bwMode="auto">
          <a:xfrm>
            <a:off x="6811963" y="3656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9170" name="Oval 18"/>
          <p:cNvSpPr>
            <a:spLocks noChangeArrowheads="1"/>
          </p:cNvSpPr>
          <p:nvPr/>
        </p:nvSpPr>
        <p:spPr bwMode="auto">
          <a:xfrm>
            <a:off x="6811963" y="4376738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9171" name="Oval 19"/>
          <p:cNvSpPr>
            <a:spLocks noChangeArrowheads="1"/>
          </p:cNvSpPr>
          <p:nvPr/>
        </p:nvSpPr>
        <p:spPr bwMode="auto">
          <a:xfrm>
            <a:off x="5443538" y="235902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9172" name="Oval 20"/>
          <p:cNvSpPr>
            <a:spLocks noChangeArrowheads="1"/>
          </p:cNvSpPr>
          <p:nvPr/>
        </p:nvSpPr>
        <p:spPr bwMode="auto">
          <a:xfrm>
            <a:off x="5443538" y="3656013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49173" name="Oval 21"/>
          <p:cNvSpPr>
            <a:spLocks noChangeArrowheads="1"/>
          </p:cNvSpPr>
          <p:nvPr/>
        </p:nvSpPr>
        <p:spPr bwMode="auto">
          <a:xfrm>
            <a:off x="5443538" y="4376738"/>
            <a:ext cx="431800" cy="43338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49174" name="AutoShape 22"/>
          <p:cNvCxnSpPr>
            <a:cxnSpLocks noChangeShapeType="1"/>
            <a:stCxn id="49157" idx="6"/>
            <a:endCxn id="49160" idx="2"/>
          </p:cNvCxnSpPr>
          <p:nvPr/>
        </p:nvCxnSpPr>
        <p:spPr bwMode="auto">
          <a:xfrm>
            <a:off x="1627188" y="2576513"/>
            <a:ext cx="10080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9175" name="AutoShape 23"/>
          <p:cNvCxnSpPr>
            <a:cxnSpLocks noChangeShapeType="1"/>
            <a:endCxn id="49168" idx="2"/>
          </p:cNvCxnSpPr>
          <p:nvPr/>
        </p:nvCxnSpPr>
        <p:spPr bwMode="auto">
          <a:xfrm>
            <a:off x="5875338" y="2574925"/>
            <a:ext cx="936625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9176" name="AutoShape 24"/>
          <p:cNvCxnSpPr>
            <a:cxnSpLocks noChangeShapeType="1"/>
          </p:cNvCxnSpPr>
          <p:nvPr/>
        </p:nvCxnSpPr>
        <p:spPr bwMode="auto">
          <a:xfrm>
            <a:off x="1627188" y="3871913"/>
            <a:ext cx="10080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9177" name="AutoShape 25"/>
          <p:cNvCxnSpPr>
            <a:cxnSpLocks noChangeShapeType="1"/>
          </p:cNvCxnSpPr>
          <p:nvPr/>
        </p:nvCxnSpPr>
        <p:spPr bwMode="auto">
          <a:xfrm>
            <a:off x="1627188" y="4592638"/>
            <a:ext cx="100806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9178" name="AutoShape 26"/>
          <p:cNvCxnSpPr>
            <a:cxnSpLocks noChangeShapeType="1"/>
            <a:endCxn id="49169" idx="2"/>
          </p:cNvCxnSpPr>
          <p:nvPr/>
        </p:nvCxnSpPr>
        <p:spPr bwMode="auto">
          <a:xfrm>
            <a:off x="5875338" y="3871913"/>
            <a:ext cx="936625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9179" name="AutoShape 27"/>
          <p:cNvCxnSpPr>
            <a:cxnSpLocks noChangeShapeType="1"/>
            <a:endCxn id="49170" idx="2"/>
          </p:cNvCxnSpPr>
          <p:nvPr/>
        </p:nvCxnSpPr>
        <p:spPr bwMode="auto">
          <a:xfrm>
            <a:off x="5875338" y="4591050"/>
            <a:ext cx="936625" cy="3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9180" name="AutoShape 28"/>
          <p:cNvCxnSpPr>
            <a:cxnSpLocks noChangeShapeType="1"/>
            <a:stCxn id="49160" idx="6"/>
            <a:endCxn id="49164" idx="2"/>
          </p:cNvCxnSpPr>
          <p:nvPr/>
        </p:nvCxnSpPr>
        <p:spPr bwMode="auto">
          <a:xfrm>
            <a:off x="3067050" y="2576513"/>
            <a:ext cx="1008063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181" name="AutoShape 29"/>
          <p:cNvCxnSpPr>
            <a:cxnSpLocks noChangeShapeType="1"/>
          </p:cNvCxnSpPr>
          <p:nvPr/>
        </p:nvCxnSpPr>
        <p:spPr bwMode="auto">
          <a:xfrm>
            <a:off x="4506913" y="2576513"/>
            <a:ext cx="936625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182" name="AutoShape 30"/>
          <p:cNvCxnSpPr>
            <a:cxnSpLocks noChangeShapeType="1"/>
            <a:endCxn id="49166" idx="2"/>
          </p:cNvCxnSpPr>
          <p:nvPr/>
        </p:nvCxnSpPr>
        <p:spPr bwMode="auto">
          <a:xfrm>
            <a:off x="3067050" y="4592638"/>
            <a:ext cx="1008063" cy="4333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183" name="AutoShape 31"/>
          <p:cNvCxnSpPr>
            <a:cxnSpLocks noChangeShapeType="1"/>
            <a:stCxn id="49165" idx="6"/>
            <a:endCxn id="49172" idx="1"/>
          </p:cNvCxnSpPr>
          <p:nvPr/>
        </p:nvCxnSpPr>
        <p:spPr bwMode="auto">
          <a:xfrm>
            <a:off x="4578350" y="3297238"/>
            <a:ext cx="928688" cy="422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184" name="AutoShape 32"/>
          <p:cNvCxnSpPr>
            <a:cxnSpLocks noChangeShapeType="1"/>
            <a:stCxn id="49165" idx="2"/>
            <a:endCxn id="49161" idx="6"/>
          </p:cNvCxnSpPr>
          <p:nvPr/>
        </p:nvCxnSpPr>
        <p:spPr bwMode="auto">
          <a:xfrm flipH="1">
            <a:off x="3067050" y="3297238"/>
            <a:ext cx="1079500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9185" name="AutoShape 33"/>
          <p:cNvCxnSpPr>
            <a:cxnSpLocks noChangeShapeType="1"/>
            <a:stCxn id="49173" idx="2"/>
            <a:endCxn id="49166" idx="6"/>
          </p:cNvCxnSpPr>
          <p:nvPr/>
        </p:nvCxnSpPr>
        <p:spPr bwMode="auto">
          <a:xfrm flipH="1">
            <a:off x="4506913" y="4594225"/>
            <a:ext cx="936625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9186" name="Text Box 34"/>
          <p:cNvSpPr txBox="1">
            <a:spLocks noChangeArrowheads="1"/>
          </p:cNvSpPr>
          <p:nvPr/>
        </p:nvSpPr>
        <p:spPr bwMode="auto">
          <a:xfrm>
            <a:off x="7315200" y="207168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X</a:t>
            </a:r>
          </a:p>
        </p:txBody>
      </p:sp>
      <p:sp>
        <p:nvSpPr>
          <p:cNvPr id="49187" name="Text Box 35"/>
          <p:cNvSpPr txBox="1">
            <a:spLocks noChangeArrowheads="1"/>
          </p:cNvSpPr>
          <p:nvPr/>
        </p:nvSpPr>
        <p:spPr bwMode="auto">
          <a:xfrm>
            <a:off x="835025" y="207168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Y</a:t>
            </a:r>
          </a:p>
        </p:txBody>
      </p:sp>
      <p:sp>
        <p:nvSpPr>
          <p:cNvPr id="49188" name="Text Box 36"/>
          <p:cNvSpPr txBox="1">
            <a:spLocks noChangeArrowheads="1"/>
          </p:cNvSpPr>
          <p:nvPr/>
        </p:nvSpPr>
        <p:spPr bwMode="auto">
          <a:xfrm>
            <a:off x="4651375" y="2071688"/>
            <a:ext cx="336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>
                <a:latin typeface="Arial" charset="0"/>
              </a:rPr>
              <a:t>E</a:t>
            </a:r>
          </a:p>
        </p:txBody>
      </p:sp>
      <p:sp>
        <p:nvSpPr>
          <p:cNvPr id="639013" name="Rectangle 37"/>
          <p:cNvSpPr>
            <a:spLocks noChangeArrowheads="1"/>
          </p:cNvSpPr>
          <p:nvPr/>
        </p:nvSpPr>
        <p:spPr bwMode="auto">
          <a:xfrm>
            <a:off x="0" y="6137275"/>
            <a:ext cx="8247063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spcBef>
                <a:spcPct val="20000"/>
              </a:spcBef>
            </a:pPr>
            <a:r>
              <a:rPr lang="en-US" sz="1800"/>
              <a:t>Note that, in 3, X and Y become dependent as soon as there is evidence on Z or on </a:t>
            </a:r>
            <a:r>
              <a:rPr lang="en-US" sz="1800" i="1"/>
              <a:t>any of its descendants. </a:t>
            </a:r>
            <a:r>
              <a:rPr lang="en-US" sz="1800"/>
              <a:t>Why?</a:t>
            </a:r>
          </a:p>
        </p:txBody>
      </p:sp>
      <p:sp>
        <p:nvSpPr>
          <p:cNvPr id="49190" name="Oval 38"/>
          <p:cNvSpPr>
            <a:spLocks noChangeArrowheads="1"/>
          </p:cNvSpPr>
          <p:nvPr/>
        </p:nvSpPr>
        <p:spPr bwMode="auto">
          <a:xfrm>
            <a:off x="2778125" y="5527675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49191" name="AutoShape 39"/>
          <p:cNvCxnSpPr>
            <a:cxnSpLocks noChangeShapeType="1"/>
            <a:stCxn id="49166" idx="3"/>
            <a:endCxn id="49190" idx="6"/>
          </p:cNvCxnSpPr>
          <p:nvPr/>
        </p:nvCxnSpPr>
        <p:spPr bwMode="auto">
          <a:xfrm flipH="1">
            <a:off x="3209925" y="5178425"/>
            <a:ext cx="928688" cy="566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49192" name="Oval 40"/>
          <p:cNvSpPr>
            <a:spLocks noChangeArrowheads="1"/>
          </p:cNvSpPr>
          <p:nvPr/>
        </p:nvSpPr>
        <p:spPr bwMode="auto">
          <a:xfrm>
            <a:off x="5227638" y="5600700"/>
            <a:ext cx="431800" cy="4333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49193" name="AutoShape 41"/>
          <p:cNvCxnSpPr>
            <a:cxnSpLocks noChangeShapeType="1"/>
            <a:stCxn id="49166" idx="5"/>
            <a:endCxn id="49192" idx="1"/>
          </p:cNvCxnSpPr>
          <p:nvPr/>
        </p:nvCxnSpPr>
        <p:spPr bwMode="auto">
          <a:xfrm>
            <a:off x="4443413" y="5178425"/>
            <a:ext cx="847725" cy="485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39018" name="Oval 42"/>
          <p:cNvSpPr>
            <a:spLocks noChangeArrowheads="1"/>
          </p:cNvSpPr>
          <p:nvPr/>
        </p:nvSpPr>
        <p:spPr bwMode="auto">
          <a:xfrm>
            <a:off x="1193800" y="2360613"/>
            <a:ext cx="431800" cy="433387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639019" name="AutoShape 43"/>
          <p:cNvCxnSpPr>
            <a:cxnSpLocks noChangeShapeType="1"/>
          </p:cNvCxnSpPr>
          <p:nvPr/>
        </p:nvCxnSpPr>
        <p:spPr bwMode="auto">
          <a:xfrm>
            <a:off x="1643063" y="2643188"/>
            <a:ext cx="1008062" cy="0"/>
          </a:xfrm>
          <a:prstGeom prst="straightConnector1">
            <a:avLst/>
          </a:prstGeom>
          <a:noFill/>
          <a:ln w="38100">
            <a:solidFill>
              <a:srgbClr val="00FF00"/>
            </a:solidFill>
            <a:round/>
            <a:headEnd/>
            <a:tailEnd type="arrow" w="med" len="med"/>
          </a:ln>
        </p:spPr>
      </p:cxnSp>
      <p:cxnSp>
        <p:nvCxnSpPr>
          <p:cNvPr id="639020" name="AutoShape 44"/>
          <p:cNvCxnSpPr>
            <a:cxnSpLocks noChangeShapeType="1"/>
          </p:cNvCxnSpPr>
          <p:nvPr/>
        </p:nvCxnSpPr>
        <p:spPr bwMode="auto">
          <a:xfrm>
            <a:off x="3071813" y="2643188"/>
            <a:ext cx="1008062" cy="0"/>
          </a:xfrm>
          <a:prstGeom prst="straightConnector1">
            <a:avLst/>
          </a:prstGeom>
          <a:noFill/>
          <a:ln w="38100">
            <a:solidFill>
              <a:srgbClr val="00FF00"/>
            </a:solidFill>
            <a:round/>
            <a:headEnd/>
            <a:tailEnd type="arrow" w="med" len="med"/>
          </a:ln>
        </p:spPr>
      </p:cxnSp>
      <p:grpSp>
        <p:nvGrpSpPr>
          <p:cNvPr id="2" name="Group 45"/>
          <p:cNvGrpSpPr>
            <a:grpSpLocks/>
          </p:cNvGrpSpPr>
          <p:nvPr/>
        </p:nvGrpSpPr>
        <p:grpSpPr bwMode="auto">
          <a:xfrm>
            <a:off x="4651375" y="2432050"/>
            <a:ext cx="287338" cy="287338"/>
            <a:chOff x="2109" y="2387"/>
            <a:chExt cx="181" cy="181"/>
          </a:xfrm>
        </p:grpSpPr>
        <p:sp>
          <p:nvSpPr>
            <p:cNvPr id="49213" name="Line 46"/>
            <p:cNvSpPr>
              <a:spLocks noChangeShapeType="1"/>
            </p:cNvSpPr>
            <p:nvPr/>
          </p:nvSpPr>
          <p:spPr bwMode="auto">
            <a:xfrm>
              <a:off x="2109" y="2432"/>
              <a:ext cx="181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9214" name="Line 47"/>
            <p:cNvSpPr>
              <a:spLocks noChangeShapeType="1"/>
            </p:cNvSpPr>
            <p:nvPr/>
          </p:nvSpPr>
          <p:spPr bwMode="auto">
            <a:xfrm flipH="1">
              <a:off x="2154" y="2387"/>
              <a:ext cx="91" cy="18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639024" name="Oval 48"/>
          <p:cNvSpPr>
            <a:spLocks noChangeArrowheads="1"/>
          </p:cNvSpPr>
          <p:nvPr/>
        </p:nvSpPr>
        <p:spPr bwMode="auto">
          <a:xfrm>
            <a:off x="1193800" y="3657600"/>
            <a:ext cx="431800" cy="433388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639025" name="AutoShape 49"/>
          <p:cNvCxnSpPr>
            <a:cxnSpLocks noChangeShapeType="1"/>
          </p:cNvCxnSpPr>
          <p:nvPr/>
        </p:nvCxnSpPr>
        <p:spPr bwMode="auto">
          <a:xfrm>
            <a:off x="1643063" y="3929063"/>
            <a:ext cx="1008062" cy="0"/>
          </a:xfrm>
          <a:prstGeom prst="straightConnector1">
            <a:avLst/>
          </a:prstGeom>
          <a:noFill/>
          <a:ln w="38100">
            <a:solidFill>
              <a:srgbClr val="00FF00"/>
            </a:solidFill>
            <a:round/>
            <a:headEnd/>
            <a:tailEnd type="arrow" w="med" len="med"/>
          </a:ln>
        </p:spPr>
      </p:cxnSp>
      <p:cxnSp>
        <p:nvCxnSpPr>
          <p:cNvPr id="639026" name="AutoShape 50"/>
          <p:cNvCxnSpPr>
            <a:cxnSpLocks noChangeShapeType="1"/>
          </p:cNvCxnSpPr>
          <p:nvPr/>
        </p:nvCxnSpPr>
        <p:spPr bwMode="auto">
          <a:xfrm flipV="1">
            <a:off x="3071813" y="3357563"/>
            <a:ext cx="1079500" cy="576262"/>
          </a:xfrm>
          <a:prstGeom prst="straightConnector1">
            <a:avLst/>
          </a:prstGeom>
          <a:noFill/>
          <a:ln w="38100">
            <a:solidFill>
              <a:srgbClr val="00FF00"/>
            </a:solidFill>
            <a:round/>
            <a:headEnd/>
            <a:tailEnd type="arrow" w="med" len="med"/>
          </a:ln>
        </p:spPr>
      </p:cxn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4794250" y="3224213"/>
            <a:ext cx="287338" cy="287337"/>
            <a:chOff x="2109" y="2387"/>
            <a:chExt cx="181" cy="181"/>
          </a:xfrm>
        </p:grpSpPr>
        <p:sp>
          <p:nvSpPr>
            <p:cNvPr id="49211" name="Line 52"/>
            <p:cNvSpPr>
              <a:spLocks noChangeShapeType="1"/>
            </p:cNvSpPr>
            <p:nvPr/>
          </p:nvSpPr>
          <p:spPr bwMode="auto">
            <a:xfrm>
              <a:off x="2109" y="2432"/>
              <a:ext cx="181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9212" name="Line 53"/>
            <p:cNvSpPr>
              <a:spLocks noChangeShapeType="1"/>
            </p:cNvSpPr>
            <p:nvPr/>
          </p:nvSpPr>
          <p:spPr bwMode="auto">
            <a:xfrm flipH="1">
              <a:off x="2154" y="2387"/>
              <a:ext cx="91" cy="18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639030" name="Oval 54"/>
          <p:cNvSpPr>
            <a:spLocks noChangeArrowheads="1"/>
          </p:cNvSpPr>
          <p:nvPr/>
        </p:nvSpPr>
        <p:spPr bwMode="auto">
          <a:xfrm>
            <a:off x="1193800" y="4376738"/>
            <a:ext cx="431800" cy="433387"/>
          </a:xfrm>
          <a:prstGeom prst="ellips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cxnSp>
        <p:nvCxnSpPr>
          <p:cNvPr id="639031" name="AutoShape 55"/>
          <p:cNvCxnSpPr>
            <a:cxnSpLocks noChangeShapeType="1"/>
          </p:cNvCxnSpPr>
          <p:nvPr/>
        </p:nvCxnSpPr>
        <p:spPr bwMode="auto">
          <a:xfrm>
            <a:off x="1643063" y="4643438"/>
            <a:ext cx="1008062" cy="0"/>
          </a:xfrm>
          <a:prstGeom prst="straightConnector1">
            <a:avLst/>
          </a:prstGeom>
          <a:noFill/>
          <a:ln w="38100">
            <a:solidFill>
              <a:srgbClr val="00FF00"/>
            </a:solidFill>
            <a:round/>
            <a:headEnd/>
            <a:tailEnd type="arrow" w="med" len="med"/>
          </a:ln>
        </p:spPr>
      </p:cxnSp>
      <p:cxnSp>
        <p:nvCxnSpPr>
          <p:cNvPr id="639032" name="AutoShape 56"/>
          <p:cNvCxnSpPr>
            <a:cxnSpLocks noChangeShapeType="1"/>
          </p:cNvCxnSpPr>
          <p:nvPr/>
        </p:nvCxnSpPr>
        <p:spPr bwMode="auto">
          <a:xfrm>
            <a:off x="3071813" y="4643438"/>
            <a:ext cx="1008062" cy="433387"/>
          </a:xfrm>
          <a:prstGeom prst="straightConnector1">
            <a:avLst/>
          </a:prstGeom>
          <a:noFill/>
          <a:ln w="38100">
            <a:solidFill>
              <a:srgbClr val="00FF00"/>
            </a:solidFill>
            <a:round/>
            <a:headEnd/>
            <a:tailEnd type="arrow" w="med" len="med"/>
          </a:ln>
        </p:spPr>
      </p:cxn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4938713" y="4735513"/>
            <a:ext cx="287337" cy="287337"/>
            <a:chOff x="2109" y="2387"/>
            <a:chExt cx="181" cy="181"/>
          </a:xfrm>
        </p:grpSpPr>
        <p:sp>
          <p:nvSpPr>
            <p:cNvPr id="49209" name="Line 58"/>
            <p:cNvSpPr>
              <a:spLocks noChangeShapeType="1"/>
            </p:cNvSpPr>
            <p:nvPr/>
          </p:nvSpPr>
          <p:spPr bwMode="auto">
            <a:xfrm>
              <a:off x="2109" y="2432"/>
              <a:ext cx="181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49210" name="Line 59"/>
            <p:cNvSpPr>
              <a:spLocks noChangeShapeType="1"/>
            </p:cNvSpPr>
            <p:nvPr/>
          </p:nvSpPr>
          <p:spPr bwMode="auto">
            <a:xfrm flipH="1">
              <a:off x="2154" y="2387"/>
              <a:ext cx="91" cy="18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639036" name="Text Box 60"/>
          <p:cNvSpPr txBox="1">
            <a:spLocks noChangeArrowheads="1"/>
          </p:cNvSpPr>
          <p:nvPr/>
        </p:nvSpPr>
        <p:spPr bwMode="auto">
          <a:xfrm>
            <a:off x="471488" y="2306638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639037" name="Text Box 61"/>
          <p:cNvSpPr txBox="1">
            <a:spLocks noChangeArrowheads="1"/>
          </p:cNvSpPr>
          <p:nvPr/>
        </p:nvSpPr>
        <p:spPr bwMode="auto">
          <a:xfrm>
            <a:off x="460375" y="3625850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2</a:t>
            </a:r>
          </a:p>
        </p:txBody>
      </p:sp>
      <p:sp>
        <p:nvSpPr>
          <p:cNvPr id="639038" name="Text Box 62"/>
          <p:cNvSpPr txBox="1">
            <a:spLocks noChangeArrowheads="1"/>
          </p:cNvSpPr>
          <p:nvPr/>
        </p:nvSpPr>
        <p:spPr bwMode="auto">
          <a:xfrm>
            <a:off x="449263" y="4356100"/>
            <a:ext cx="346075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9013" grpId="0"/>
      <p:bldP spid="639018" grpId="0" animBg="1"/>
      <p:bldP spid="639024" grpId="0" animBg="1"/>
      <p:bldP spid="639030" grpId="0" animBg="1"/>
      <p:bldP spid="639036" grpId="0" animBg="1"/>
      <p:bldP spid="639037" grpId="0" animBg="1"/>
      <p:bldP spid="639038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What does this means in terms of choosing structure?</a:t>
            </a:r>
          </a:p>
        </p:txBody>
      </p:sp>
      <p:sp>
        <p:nvSpPr>
          <p:cNvPr id="640003" name="Rectangle 3"/>
          <p:cNvSpPr>
            <a:spLocks noChangeArrowheads="1"/>
          </p:cNvSpPr>
          <p:nvPr/>
        </p:nvSpPr>
        <p:spPr bwMode="auto">
          <a:xfrm>
            <a:off x="395288" y="981075"/>
            <a:ext cx="8458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That you need to double check the appropriateness of the indirect dependencies/independencies generated by your chosen structures</a:t>
            </a:r>
            <a:endParaRPr lang="en-US" i="1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 i="1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Example: representing a domain for an intelligent system that acts as a tutor (aka Intelligent Tutoring System)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000"/>
              <a:t>Topics divided in sub-topics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000"/>
              <a:t>Student knowledge of a topic depends on student knowledge of its sub-topics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2000"/>
              <a:t>We can never observe student knowledge directly, we can only observe it indirectly via student test answers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Two Ways of Representing Knowledge</a:t>
            </a:r>
          </a:p>
        </p:txBody>
      </p:sp>
      <p:sp>
        <p:nvSpPr>
          <p:cNvPr id="641027" name="Rectangle 3"/>
          <p:cNvSpPr>
            <a:spLocks noChangeArrowheads="1"/>
          </p:cNvSpPr>
          <p:nvPr/>
        </p:nvSpPr>
        <p:spPr bwMode="auto">
          <a:xfrm>
            <a:off x="2627313" y="981075"/>
            <a:ext cx="2160587" cy="2873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Overall Proficiency</a:t>
            </a:r>
          </a:p>
        </p:txBody>
      </p:sp>
      <p:sp>
        <p:nvSpPr>
          <p:cNvPr id="641028" name="Rectangle 4"/>
          <p:cNvSpPr>
            <a:spLocks noChangeArrowheads="1"/>
          </p:cNvSpPr>
          <p:nvPr/>
        </p:nvSpPr>
        <p:spPr bwMode="auto">
          <a:xfrm>
            <a:off x="1619250" y="1557338"/>
            <a:ext cx="2159000" cy="3587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Topic 1</a:t>
            </a:r>
          </a:p>
        </p:txBody>
      </p:sp>
      <p:sp>
        <p:nvSpPr>
          <p:cNvPr id="641029" name="Rectangle 5"/>
          <p:cNvSpPr>
            <a:spLocks noChangeArrowheads="1"/>
          </p:cNvSpPr>
          <p:nvPr/>
        </p:nvSpPr>
        <p:spPr bwMode="auto">
          <a:xfrm>
            <a:off x="250825" y="2205038"/>
            <a:ext cx="2736850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Sub-topic 1.1</a:t>
            </a:r>
          </a:p>
        </p:txBody>
      </p:sp>
      <p:sp>
        <p:nvSpPr>
          <p:cNvPr id="641030" name="Rectangle 6"/>
          <p:cNvSpPr>
            <a:spLocks noChangeArrowheads="1"/>
          </p:cNvSpPr>
          <p:nvPr/>
        </p:nvSpPr>
        <p:spPr bwMode="auto">
          <a:xfrm>
            <a:off x="3346450" y="2781300"/>
            <a:ext cx="1008063" cy="2873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3</a:t>
            </a:r>
          </a:p>
        </p:txBody>
      </p:sp>
      <p:sp>
        <p:nvSpPr>
          <p:cNvPr id="641031" name="Rectangle 7"/>
          <p:cNvSpPr>
            <a:spLocks noChangeArrowheads="1"/>
          </p:cNvSpPr>
          <p:nvPr/>
        </p:nvSpPr>
        <p:spPr bwMode="auto">
          <a:xfrm>
            <a:off x="4930775" y="2781300"/>
            <a:ext cx="1008063" cy="2889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4</a:t>
            </a:r>
          </a:p>
        </p:txBody>
      </p:sp>
      <p:sp>
        <p:nvSpPr>
          <p:cNvPr id="641032" name="Rectangle 8"/>
          <p:cNvSpPr>
            <a:spLocks noChangeArrowheads="1"/>
          </p:cNvSpPr>
          <p:nvPr/>
        </p:nvSpPr>
        <p:spPr bwMode="auto">
          <a:xfrm>
            <a:off x="3201988" y="2205038"/>
            <a:ext cx="2736850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Sub-topic 1.2</a:t>
            </a:r>
          </a:p>
        </p:txBody>
      </p:sp>
      <p:sp>
        <p:nvSpPr>
          <p:cNvPr id="641033" name="Rectangle 9"/>
          <p:cNvSpPr>
            <a:spLocks noChangeArrowheads="1"/>
          </p:cNvSpPr>
          <p:nvPr/>
        </p:nvSpPr>
        <p:spPr bwMode="auto">
          <a:xfrm>
            <a:off x="2051050" y="2781300"/>
            <a:ext cx="1008063" cy="2873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2</a:t>
            </a:r>
          </a:p>
        </p:txBody>
      </p:sp>
      <p:sp>
        <p:nvSpPr>
          <p:cNvPr id="641034" name="Rectangle 10"/>
          <p:cNvSpPr>
            <a:spLocks noChangeArrowheads="1"/>
          </p:cNvSpPr>
          <p:nvPr/>
        </p:nvSpPr>
        <p:spPr bwMode="auto">
          <a:xfrm>
            <a:off x="177800" y="2781300"/>
            <a:ext cx="1008063" cy="2873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1</a:t>
            </a:r>
          </a:p>
        </p:txBody>
      </p:sp>
      <p:cxnSp>
        <p:nvCxnSpPr>
          <p:cNvPr id="641035" name="AutoShape 11"/>
          <p:cNvCxnSpPr>
            <a:cxnSpLocks noChangeShapeType="1"/>
            <a:stCxn id="641027" idx="2"/>
            <a:endCxn id="641028" idx="0"/>
          </p:cNvCxnSpPr>
          <p:nvPr/>
        </p:nvCxnSpPr>
        <p:spPr bwMode="auto">
          <a:xfrm flipH="1">
            <a:off x="2698750" y="1268413"/>
            <a:ext cx="100965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1036" name="AutoShape 12"/>
          <p:cNvCxnSpPr>
            <a:cxnSpLocks noChangeShapeType="1"/>
            <a:stCxn id="641027" idx="2"/>
          </p:cNvCxnSpPr>
          <p:nvPr/>
        </p:nvCxnSpPr>
        <p:spPr bwMode="auto">
          <a:xfrm>
            <a:off x="3708400" y="1268413"/>
            <a:ext cx="935038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1037" name="AutoShape 13"/>
          <p:cNvCxnSpPr>
            <a:cxnSpLocks noChangeShapeType="1"/>
            <a:stCxn id="641028" idx="2"/>
            <a:endCxn id="641029" idx="0"/>
          </p:cNvCxnSpPr>
          <p:nvPr/>
        </p:nvCxnSpPr>
        <p:spPr bwMode="auto">
          <a:xfrm flipH="1">
            <a:off x="1619250" y="1916113"/>
            <a:ext cx="107950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1038" name="AutoShape 14"/>
          <p:cNvCxnSpPr>
            <a:cxnSpLocks noChangeShapeType="1"/>
            <a:stCxn id="641028" idx="2"/>
            <a:endCxn id="641032" idx="0"/>
          </p:cNvCxnSpPr>
          <p:nvPr/>
        </p:nvCxnSpPr>
        <p:spPr bwMode="auto">
          <a:xfrm>
            <a:off x="2698750" y="1916113"/>
            <a:ext cx="1871663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1039" name="AutoShape 15"/>
          <p:cNvCxnSpPr>
            <a:cxnSpLocks noChangeShapeType="1"/>
            <a:stCxn id="641032" idx="2"/>
          </p:cNvCxnSpPr>
          <p:nvPr/>
        </p:nvCxnSpPr>
        <p:spPr bwMode="auto">
          <a:xfrm>
            <a:off x="4570413" y="2565400"/>
            <a:ext cx="9366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1040" name="AutoShape 16"/>
          <p:cNvCxnSpPr>
            <a:cxnSpLocks noChangeShapeType="1"/>
            <a:stCxn id="641032" idx="2"/>
            <a:endCxn id="641030" idx="0"/>
          </p:cNvCxnSpPr>
          <p:nvPr/>
        </p:nvCxnSpPr>
        <p:spPr bwMode="auto">
          <a:xfrm flipH="1">
            <a:off x="3851275" y="2565400"/>
            <a:ext cx="71913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1041" name="AutoShape 17"/>
          <p:cNvCxnSpPr>
            <a:cxnSpLocks noChangeShapeType="1"/>
            <a:stCxn id="641029" idx="2"/>
            <a:endCxn id="641033" idx="0"/>
          </p:cNvCxnSpPr>
          <p:nvPr/>
        </p:nvCxnSpPr>
        <p:spPr bwMode="auto">
          <a:xfrm>
            <a:off x="1619250" y="2565400"/>
            <a:ext cx="9366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1042" name="AutoShape 18"/>
          <p:cNvCxnSpPr>
            <a:cxnSpLocks noChangeShapeType="1"/>
            <a:stCxn id="641029" idx="2"/>
            <a:endCxn id="641034" idx="0"/>
          </p:cNvCxnSpPr>
          <p:nvPr/>
        </p:nvCxnSpPr>
        <p:spPr bwMode="auto">
          <a:xfrm flipH="1">
            <a:off x="682625" y="2565400"/>
            <a:ext cx="9366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219" name="Line 19"/>
          <p:cNvSpPr>
            <a:spLocks noChangeShapeType="1"/>
          </p:cNvSpPr>
          <p:nvPr/>
        </p:nvSpPr>
        <p:spPr bwMode="auto">
          <a:xfrm>
            <a:off x="0" y="3429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41044" name="Rectangle 20"/>
          <p:cNvSpPr>
            <a:spLocks noChangeArrowheads="1"/>
          </p:cNvSpPr>
          <p:nvPr/>
        </p:nvSpPr>
        <p:spPr bwMode="auto">
          <a:xfrm>
            <a:off x="3492500" y="3716338"/>
            <a:ext cx="1008063" cy="2873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3</a:t>
            </a:r>
          </a:p>
        </p:txBody>
      </p:sp>
      <p:sp>
        <p:nvSpPr>
          <p:cNvPr id="641045" name="Rectangle 21"/>
          <p:cNvSpPr>
            <a:spLocks noChangeArrowheads="1"/>
          </p:cNvSpPr>
          <p:nvPr/>
        </p:nvSpPr>
        <p:spPr bwMode="auto">
          <a:xfrm>
            <a:off x="5076825" y="3716338"/>
            <a:ext cx="1008063" cy="288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4</a:t>
            </a:r>
          </a:p>
        </p:txBody>
      </p:sp>
      <p:sp>
        <p:nvSpPr>
          <p:cNvPr id="641046" name="Rectangle 22"/>
          <p:cNvSpPr>
            <a:spLocks noChangeArrowheads="1"/>
          </p:cNvSpPr>
          <p:nvPr/>
        </p:nvSpPr>
        <p:spPr bwMode="auto">
          <a:xfrm>
            <a:off x="2197100" y="3716338"/>
            <a:ext cx="1008063" cy="2873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2</a:t>
            </a:r>
          </a:p>
        </p:txBody>
      </p:sp>
      <p:sp>
        <p:nvSpPr>
          <p:cNvPr id="641047" name="Rectangle 23"/>
          <p:cNvSpPr>
            <a:spLocks noChangeArrowheads="1"/>
          </p:cNvSpPr>
          <p:nvPr/>
        </p:nvSpPr>
        <p:spPr bwMode="auto">
          <a:xfrm>
            <a:off x="323850" y="3716338"/>
            <a:ext cx="1008063" cy="2873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1</a:t>
            </a:r>
          </a:p>
        </p:txBody>
      </p:sp>
      <p:sp>
        <p:nvSpPr>
          <p:cNvPr id="641048" name="Rectangle 24"/>
          <p:cNvSpPr>
            <a:spLocks noChangeArrowheads="1"/>
          </p:cNvSpPr>
          <p:nvPr/>
        </p:nvSpPr>
        <p:spPr bwMode="auto">
          <a:xfrm>
            <a:off x="395288" y="4221163"/>
            <a:ext cx="2736850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Sub-topic 1.1</a:t>
            </a:r>
          </a:p>
        </p:txBody>
      </p:sp>
      <p:sp>
        <p:nvSpPr>
          <p:cNvPr id="641049" name="Rectangle 25"/>
          <p:cNvSpPr>
            <a:spLocks noChangeArrowheads="1"/>
          </p:cNvSpPr>
          <p:nvPr/>
        </p:nvSpPr>
        <p:spPr bwMode="auto">
          <a:xfrm>
            <a:off x="3346450" y="4221163"/>
            <a:ext cx="2736850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Sub-topic 1.2</a:t>
            </a:r>
          </a:p>
        </p:txBody>
      </p:sp>
      <p:sp>
        <p:nvSpPr>
          <p:cNvPr id="641050" name="Rectangle 26"/>
          <p:cNvSpPr>
            <a:spLocks noChangeArrowheads="1"/>
          </p:cNvSpPr>
          <p:nvPr/>
        </p:nvSpPr>
        <p:spPr bwMode="auto">
          <a:xfrm>
            <a:off x="3635375" y="5516563"/>
            <a:ext cx="2160588" cy="2873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Overall Proficiency</a:t>
            </a:r>
          </a:p>
        </p:txBody>
      </p:sp>
      <p:sp>
        <p:nvSpPr>
          <p:cNvPr id="641051" name="Rectangle 27"/>
          <p:cNvSpPr>
            <a:spLocks noChangeArrowheads="1"/>
          </p:cNvSpPr>
          <p:nvPr/>
        </p:nvSpPr>
        <p:spPr bwMode="auto">
          <a:xfrm>
            <a:off x="2195513" y="4868863"/>
            <a:ext cx="2159000" cy="3587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Topic 1</a:t>
            </a:r>
          </a:p>
        </p:txBody>
      </p:sp>
      <p:cxnSp>
        <p:nvCxnSpPr>
          <p:cNvPr id="641052" name="AutoShape 28"/>
          <p:cNvCxnSpPr>
            <a:cxnSpLocks noChangeShapeType="1"/>
            <a:stCxn id="641051" idx="2"/>
            <a:endCxn id="641050" idx="0"/>
          </p:cNvCxnSpPr>
          <p:nvPr/>
        </p:nvCxnSpPr>
        <p:spPr bwMode="auto">
          <a:xfrm>
            <a:off x="3275013" y="5227638"/>
            <a:ext cx="144145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1053" name="AutoShape 29"/>
          <p:cNvCxnSpPr>
            <a:cxnSpLocks noChangeShapeType="1"/>
            <a:endCxn id="641050" idx="0"/>
          </p:cNvCxnSpPr>
          <p:nvPr/>
        </p:nvCxnSpPr>
        <p:spPr bwMode="auto">
          <a:xfrm flipH="1">
            <a:off x="4716463" y="5300663"/>
            <a:ext cx="86360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1054" name="AutoShape 30"/>
          <p:cNvCxnSpPr>
            <a:cxnSpLocks noChangeShapeType="1"/>
            <a:stCxn id="641048" idx="2"/>
            <a:endCxn id="641051" idx="0"/>
          </p:cNvCxnSpPr>
          <p:nvPr/>
        </p:nvCxnSpPr>
        <p:spPr bwMode="auto">
          <a:xfrm>
            <a:off x="1763713" y="4581525"/>
            <a:ext cx="1511300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1055" name="AutoShape 31"/>
          <p:cNvCxnSpPr>
            <a:cxnSpLocks noChangeShapeType="1"/>
            <a:stCxn id="641049" idx="2"/>
            <a:endCxn id="641051" idx="0"/>
          </p:cNvCxnSpPr>
          <p:nvPr/>
        </p:nvCxnSpPr>
        <p:spPr bwMode="auto">
          <a:xfrm flipH="1">
            <a:off x="3275013" y="4581525"/>
            <a:ext cx="1439862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1056" name="AutoShape 32"/>
          <p:cNvCxnSpPr>
            <a:cxnSpLocks noChangeShapeType="1"/>
            <a:stCxn id="641047" idx="2"/>
            <a:endCxn id="641048" idx="0"/>
          </p:cNvCxnSpPr>
          <p:nvPr/>
        </p:nvCxnSpPr>
        <p:spPr bwMode="auto">
          <a:xfrm>
            <a:off x="828675" y="4003675"/>
            <a:ext cx="935038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1057" name="AutoShape 33"/>
          <p:cNvCxnSpPr>
            <a:cxnSpLocks noChangeShapeType="1"/>
            <a:stCxn id="641046" idx="2"/>
            <a:endCxn id="641048" idx="0"/>
          </p:cNvCxnSpPr>
          <p:nvPr/>
        </p:nvCxnSpPr>
        <p:spPr bwMode="auto">
          <a:xfrm flipH="1">
            <a:off x="1763713" y="4003675"/>
            <a:ext cx="938212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1058" name="AutoShape 34"/>
          <p:cNvCxnSpPr>
            <a:cxnSpLocks noChangeShapeType="1"/>
            <a:stCxn id="641044" idx="2"/>
            <a:endCxn id="641049" idx="0"/>
          </p:cNvCxnSpPr>
          <p:nvPr/>
        </p:nvCxnSpPr>
        <p:spPr bwMode="auto">
          <a:xfrm>
            <a:off x="3997325" y="4003675"/>
            <a:ext cx="717550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1059" name="AutoShape 35"/>
          <p:cNvCxnSpPr>
            <a:cxnSpLocks noChangeShapeType="1"/>
            <a:stCxn id="641045" idx="2"/>
            <a:endCxn id="641049" idx="0"/>
          </p:cNvCxnSpPr>
          <p:nvPr/>
        </p:nvCxnSpPr>
        <p:spPr bwMode="auto">
          <a:xfrm flipH="1">
            <a:off x="4714875" y="4005263"/>
            <a:ext cx="86677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1236" name="Text Box 36"/>
          <p:cNvSpPr txBox="1">
            <a:spLocks noChangeArrowheads="1"/>
          </p:cNvSpPr>
          <p:nvPr/>
        </p:nvSpPr>
        <p:spPr bwMode="auto">
          <a:xfrm>
            <a:off x="592138" y="6184900"/>
            <a:ext cx="3313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Which one should I pick?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027" grpId="0" animBg="1"/>
      <p:bldP spid="641028" grpId="0" animBg="1"/>
      <p:bldP spid="641029" grpId="0" animBg="1"/>
      <p:bldP spid="641030" grpId="0" animBg="1"/>
      <p:bldP spid="641031" grpId="0" animBg="1"/>
      <p:bldP spid="641032" grpId="0" animBg="1"/>
      <p:bldP spid="641033" grpId="0" animBg="1"/>
      <p:bldP spid="641034" grpId="0" animBg="1"/>
      <p:bldP spid="641044" grpId="0" animBg="1"/>
      <p:bldP spid="641045" grpId="0" animBg="1"/>
      <p:bldP spid="641046" grpId="0" animBg="1"/>
      <p:bldP spid="641047" grpId="0" animBg="1"/>
      <p:bldP spid="641048" grpId="0" animBg="1"/>
      <p:bldP spid="641049" grpId="0" animBg="1"/>
      <p:bldP spid="641050" grpId="0" animBg="1"/>
      <p:bldP spid="6410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Intelligent Agents in the World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684213" y="1844675"/>
          <a:ext cx="7410450" cy="4278313"/>
        </p:xfrm>
        <a:graphic>
          <a:graphicData uri="http://schemas.openxmlformats.org/presentationml/2006/ole">
            <p:oleObj spid="_x0000_s1026" name="Photo Editor Photo" r:id="rId4" imgW="5676190" imgH="3277057" progId="">
              <p:embed/>
            </p:oleObj>
          </a:graphicData>
        </a:graphic>
      </p:graphicFrame>
      <p:sp>
        <p:nvSpPr>
          <p:cNvPr id="224260" name="Text Box 4"/>
          <p:cNvSpPr txBox="1">
            <a:spLocks noChangeArrowheads="1"/>
          </p:cNvSpPr>
          <p:nvPr/>
        </p:nvSpPr>
        <p:spPr bwMode="auto">
          <a:xfrm>
            <a:off x="0" y="4327525"/>
            <a:ext cx="3108325" cy="25304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chemeClr val="accent2"/>
                </a:solidFill>
              </a:rPr>
              <a:t>Natural Language 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Understanding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+ 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Computer Vision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Speech Recognition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+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Physiological Sensing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Mining of Interaction Logs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23813" y="981075"/>
            <a:ext cx="3324225" cy="2808288"/>
            <a:chOff x="15" y="618"/>
            <a:chExt cx="2094" cy="1769"/>
          </a:xfrm>
        </p:grpSpPr>
        <p:sp>
          <p:nvSpPr>
            <p:cNvPr id="1035" name="Oval 6"/>
            <p:cNvSpPr>
              <a:spLocks noChangeArrowheads="1"/>
            </p:cNvSpPr>
            <p:nvPr/>
          </p:nvSpPr>
          <p:spPr bwMode="auto">
            <a:xfrm>
              <a:off x="249" y="981"/>
              <a:ext cx="1860" cy="1406"/>
            </a:xfrm>
            <a:prstGeom prst="ellipse">
              <a:avLst/>
            </a:prstGeom>
            <a:noFill/>
            <a:ln w="38100">
              <a:solidFill>
                <a:srgbClr val="FF99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036" name="Text Box 7"/>
            <p:cNvSpPr txBox="1">
              <a:spLocks noChangeArrowheads="1"/>
            </p:cNvSpPr>
            <p:nvPr/>
          </p:nvSpPr>
          <p:spPr bwMode="auto">
            <a:xfrm>
              <a:off x="15" y="618"/>
              <a:ext cx="1959" cy="442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Knowledge Representation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Machine Learning</a:t>
              </a:r>
            </a:p>
          </p:txBody>
        </p:sp>
      </p:grpSp>
      <p:sp>
        <p:nvSpPr>
          <p:cNvPr id="224264" name="Text Box 8"/>
          <p:cNvSpPr txBox="1">
            <a:spLocks noChangeArrowheads="1"/>
          </p:cNvSpPr>
          <p:nvPr/>
        </p:nvSpPr>
        <p:spPr bwMode="auto">
          <a:xfrm>
            <a:off x="6227763" y="1773238"/>
            <a:ext cx="1954212" cy="7016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chemeClr val="accent2"/>
                </a:solidFill>
              </a:rPr>
              <a:t>Reasoning + 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Decision Theory</a:t>
            </a:r>
          </a:p>
        </p:txBody>
      </p: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913563" y="3500438"/>
            <a:ext cx="2230437" cy="2752725"/>
            <a:chOff x="4355" y="2205"/>
            <a:chExt cx="1405" cy="1734"/>
          </a:xfrm>
        </p:grpSpPr>
        <p:sp>
          <p:nvSpPr>
            <p:cNvPr id="1032" name="Text Box 5"/>
            <p:cNvSpPr txBox="1">
              <a:spLocks noChangeArrowheads="1"/>
            </p:cNvSpPr>
            <p:nvPr/>
          </p:nvSpPr>
          <p:spPr bwMode="auto">
            <a:xfrm>
              <a:off x="4694" y="2704"/>
              <a:ext cx="71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+ 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Robotics</a:t>
              </a:r>
            </a:p>
          </p:txBody>
        </p:sp>
        <p:sp>
          <p:nvSpPr>
            <p:cNvPr id="1033" name="Text Box 10"/>
            <p:cNvSpPr txBox="1">
              <a:spLocks noChangeArrowheads="1"/>
            </p:cNvSpPr>
            <p:nvPr/>
          </p:nvSpPr>
          <p:spPr bwMode="auto">
            <a:xfrm>
              <a:off x="4387" y="3113"/>
              <a:ext cx="1373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+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Human Computer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/Robot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Interaction</a:t>
              </a:r>
            </a:p>
          </p:txBody>
        </p:sp>
        <p:sp>
          <p:nvSpPr>
            <p:cNvPr id="1034" name="Text Box 11"/>
            <p:cNvSpPr txBox="1">
              <a:spLocks noChangeArrowheads="1"/>
            </p:cNvSpPr>
            <p:nvPr/>
          </p:nvSpPr>
          <p:spPr bwMode="auto">
            <a:xfrm>
              <a:off x="4355" y="2205"/>
              <a:ext cx="1405" cy="44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Natural Language 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Generation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4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4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0" grpId="0" animBg="1"/>
      <p:bldP spid="224264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Two Ways of Representing Knowledge</a:t>
            </a:r>
          </a:p>
        </p:txBody>
      </p:sp>
      <p:sp>
        <p:nvSpPr>
          <p:cNvPr id="52227" name="Line 3"/>
          <p:cNvSpPr>
            <a:spLocks noChangeShapeType="1"/>
          </p:cNvSpPr>
          <p:nvPr/>
        </p:nvSpPr>
        <p:spPr bwMode="auto">
          <a:xfrm>
            <a:off x="0" y="34290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42052" name="Text Box 4"/>
          <p:cNvSpPr txBox="1">
            <a:spLocks noChangeArrowheads="1"/>
          </p:cNvSpPr>
          <p:nvPr/>
        </p:nvSpPr>
        <p:spPr bwMode="auto">
          <a:xfrm>
            <a:off x="6084888" y="981075"/>
            <a:ext cx="2808287" cy="1781175"/>
          </a:xfrm>
          <a:prstGeom prst="rect">
            <a:avLst/>
          </a:prstGeom>
          <a:noFill/>
          <a:ln w="4127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" charset="0"/>
              </a:rPr>
              <a:t>Change in probability for a given node </a:t>
            </a:r>
            <a:r>
              <a:rPr lang="en-US" sz="1800" b="1" i="1">
                <a:solidFill>
                  <a:schemeClr val="accent2"/>
                </a:solidFill>
              </a:rPr>
              <a:t>always</a:t>
            </a:r>
            <a:r>
              <a:rPr lang="en-US" sz="1800"/>
              <a:t> </a:t>
            </a:r>
            <a:r>
              <a:rPr lang="en-US" sz="1800">
                <a:solidFill>
                  <a:schemeClr val="accent2"/>
                </a:solidFill>
                <a:latin typeface="Arial" charset="0"/>
              </a:rPr>
              <a:t>propagates to its siblings, because we never get direct evidence on knowledge</a:t>
            </a:r>
          </a:p>
        </p:txBody>
      </p:sp>
      <p:sp>
        <p:nvSpPr>
          <p:cNvPr id="642053" name="Text Box 5"/>
          <p:cNvSpPr txBox="1">
            <a:spLocks noChangeArrowheads="1"/>
          </p:cNvSpPr>
          <p:nvPr/>
        </p:nvSpPr>
        <p:spPr bwMode="auto">
          <a:xfrm>
            <a:off x="6227763" y="4221163"/>
            <a:ext cx="2736850" cy="2055812"/>
          </a:xfrm>
          <a:prstGeom prst="rect">
            <a:avLst/>
          </a:prstGeom>
          <a:noFill/>
          <a:ln w="41275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>
                <a:solidFill>
                  <a:schemeClr val="accent2"/>
                </a:solidFill>
                <a:latin typeface="Arial" charset="0"/>
              </a:rPr>
              <a:t>Change in probability for a given node </a:t>
            </a:r>
            <a:r>
              <a:rPr lang="en-US" sz="1800" b="1" i="1">
                <a:solidFill>
                  <a:schemeClr val="accent2"/>
                </a:solidFill>
                <a:latin typeface="Arial" charset="0"/>
              </a:rPr>
              <a:t>does not</a:t>
            </a:r>
            <a:r>
              <a:rPr lang="en-US" sz="1800">
                <a:latin typeface="Arial" charset="0"/>
              </a:rPr>
              <a:t> </a:t>
            </a:r>
            <a:r>
              <a:rPr lang="en-US" sz="1800">
                <a:solidFill>
                  <a:schemeClr val="accent2"/>
                </a:solidFill>
                <a:latin typeface="Arial" charset="0"/>
              </a:rPr>
              <a:t>propagate to its siblings, because we never get direct evidence on knowledge</a:t>
            </a:r>
          </a:p>
          <a:p>
            <a:endParaRPr lang="en-US" sz="18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2627313" y="981075"/>
            <a:ext cx="2160587" cy="2873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Overall Proficiency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1619250" y="1557338"/>
            <a:ext cx="2159000" cy="35877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Topic 1</a:t>
            </a: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250825" y="2205038"/>
            <a:ext cx="2736850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Sub-topic 1.1</a:t>
            </a:r>
          </a:p>
        </p:txBody>
      </p:sp>
      <p:sp>
        <p:nvSpPr>
          <p:cNvPr id="52233" name="Rectangle 9"/>
          <p:cNvSpPr>
            <a:spLocks noChangeArrowheads="1"/>
          </p:cNvSpPr>
          <p:nvPr/>
        </p:nvSpPr>
        <p:spPr bwMode="auto">
          <a:xfrm>
            <a:off x="3346450" y="2781300"/>
            <a:ext cx="1008063" cy="2873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3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4930775" y="2781300"/>
            <a:ext cx="1008063" cy="288925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4</a:t>
            </a: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3201988" y="2205038"/>
            <a:ext cx="2736850" cy="3603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Sub-topic 1.2</a:t>
            </a: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2051050" y="2781300"/>
            <a:ext cx="1008063" cy="28733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2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177800" y="2781300"/>
            <a:ext cx="1008063" cy="287338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1</a:t>
            </a:r>
          </a:p>
        </p:txBody>
      </p:sp>
      <p:cxnSp>
        <p:nvCxnSpPr>
          <p:cNvPr id="52238" name="AutoShape 14"/>
          <p:cNvCxnSpPr>
            <a:cxnSpLocks noChangeShapeType="1"/>
            <a:stCxn id="52230" idx="2"/>
            <a:endCxn id="52231" idx="0"/>
          </p:cNvCxnSpPr>
          <p:nvPr/>
        </p:nvCxnSpPr>
        <p:spPr bwMode="auto">
          <a:xfrm flipH="1">
            <a:off x="2698750" y="1268413"/>
            <a:ext cx="100965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39" name="AutoShape 15"/>
          <p:cNvCxnSpPr>
            <a:cxnSpLocks noChangeShapeType="1"/>
            <a:stCxn id="52230" idx="2"/>
          </p:cNvCxnSpPr>
          <p:nvPr/>
        </p:nvCxnSpPr>
        <p:spPr bwMode="auto">
          <a:xfrm>
            <a:off x="3708400" y="1268413"/>
            <a:ext cx="935038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40" name="AutoShape 16"/>
          <p:cNvCxnSpPr>
            <a:cxnSpLocks noChangeShapeType="1"/>
            <a:stCxn id="52231" idx="2"/>
            <a:endCxn id="52232" idx="0"/>
          </p:cNvCxnSpPr>
          <p:nvPr/>
        </p:nvCxnSpPr>
        <p:spPr bwMode="auto">
          <a:xfrm flipH="1">
            <a:off x="1619250" y="1916113"/>
            <a:ext cx="107950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41" name="AutoShape 17"/>
          <p:cNvCxnSpPr>
            <a:cxnSpLocks noChangeShapeType="1"/>
            <a:stCxn id="52231" idx="2"/>
            <a:endCxn id="52235" idx="0"/>
          </p:cNvCxnSpPr>
          <p:nvPr/>
        </p:nvCxnSpPr>
        <p:spPr bwMode="auto">
          <a:xfrm>
            <a:off x="2698750" y="1916113"/>
            <a:ext cx="1871663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42" name="AutoShape 18"/>
          <p:cNvCxnSpPr>
            <a:cxnSpLocks noChangeShapeType="1"/>
            <a:stCxn id="52235" idx="2"/>
          </p:cNvCxnSpPr>
          <p:nvPr/>
        </p:nvCxnSpPr>
        <p:spPr bwMode="auto">
          <a:xfrm>
            <a:off x="4570413" y="2565400"/>
            <a:ext cx="9366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43" name="AutoShape 19"/>
          <p:cNvCxnSpPr>
            <a:cxnSpLocks noChangeShapeType="1"/>
            <a:stCxn id="52235" idx="2"/>
            <a:endCxn id="52233" idx="0"/>
          </p:cNvCxnSpPr>
          <p:nvPr/>
        </p:nvCxnSpPr>
        <p:spPr bwMode="auto">
          <a:xfrm flipH="1">
            <a:off x="3851275" y="2565400"/>
            <a:ext cx="719138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44" name="AutoShape 20"/>
          <p:cNvCxnSpPr>
            <a:cxnSpLocks noChangeShapeType="1"/>
            <a:stCxn id="52232" idx="2"/>
            <a:endCxn id="52236" idx="0"/>
          </p:cNvCxnSpPr>
          <p:nvPr/>
        </p:nvCxnSpPr>
        <p:spPr bwMode="auto">
          <a:xfrm>
            <a:off x="1619250" y="2565400"/>
            <a:ext cx="9366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45" name="AutoShape 21"/>
          <p:cNvCxnSpPr>
            <a:cxnSpLocks noChangeShapeType="1"/>
            <a:stCxn id="52232" idx="2"/>
            <a:endCxn id="52237" idx="0"/>
          </p:cNvCxnSpPr>
          <p:nvPr/>
        </p:nvCxnSpPr>
        <p:spPr bwMode="auto">
          <a:xfrm flipH="1">
            <a:off x="682625" y="2565400"/>
            <a:ext cx="93662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2246" name="Rectangle 22"/>
          <p:cNvSpPr>
            <a:spLocks noChangeArrowheads="1"/>
          </p:cNvSpPr>
          <p:nvPr/>
        </p:nvSpPr>
        <p:spPr bwMode="auto">
          <a:xfrm>
            <a:off x="3492500" y="3716338"/>
            <a:ext cx="1008063" cy="2873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3</a:t>
            </a:r>
          </a:p>
        </p:txBody>
      </p:sp>
      <p:sp>
        <p:nvSpPr>
          <p:cNvPr id="52247" name="Rectangle 23"/>
          <p:cNvSpPr>
            <a:spLocks noChangeArrowheads="1"/>
          </p:cNvSpPr>
          <p:nvPr/>
        </p:nvSpPr>
        <p:spPr bwMode="auto">
          <a:xfrm>
            <a:off x="5076825" y="3716338"/>
            <a:ext cx="1008063" cy="28892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4</a:t>
            </a:r>
          </a:p>
        </p:txBody>
      </p:sp>
      <p:sp>
        <p:nvSpPr>
          <p:cNvPr id="52248" name="Rectangle 24"/>
          <p:cNvSpPr>
            <a:spLocks noChangeArrowheads="1"/>
          </p:cNvSpPr>
          <p:nvPr/>
        </p:nvSpPr>
        <p:spPr bwMode="auto">
          <a:xfrm>
            <a:off x="2197100" y="3716338"/>
            <a:ext cx="1008063" cy="2873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2</a:t>
            </a:r>
          </a:p>
        </p:txBody>
      </p:sp>
      <p:sp>
        <p:nvSpPr>
          <p:cNvPr id="52249" name="Rectangle 25"/>
          <p:cNvSpPr>
            <a:spLocks noChangeArrowheads="1"/>
          </p:cNvSpPr>
          <p:nvPr/>
        </p:nvSpPr>
        <p:spPr bwMode="auto">
          <a:xfrm>
            <a:off x="323850" y="3716338"/>
            <a:ext cx="1008063" cy="2873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1</a:t>
            </a:r>
          </a:p>
        </p:txBody>
      </p:sp>
      <p:sp>
        <p:nvSpPr>
          <p:cNvPr id="52250" name="Rectangle 26"/>
          <p:cNvSpPr>
            <a:spLocks noChangeArrowheads="1"/>
          </p:cNvSpPr>
          <p:nvPr/>
        </p:nvSpPr>
        <p:spPr bwMode="auto">
          <a:xfrm>
            <a:off x="395288" y="4221163"/>
            <a:ext cx="2736850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Sub-topic 1.1</a:t>
            </a:r>
          </a:p>
        </p:txBody>
      </p:sp>
      <p:sp>
        <p:nvSpPr>
          <p:cNvPr id="52251" name="Rectangle 27"/>
          <p:cNvSpPr>
            <a:spLocks noChangeArrowheads="1"/>
          </p:cNvSpPr>
          <p:nvPr/>
        </p:nvSpPr>
        <p:spPr bwMode="auto">
          <a:xfrm>
            <a:off x="3346450" y="4221163"/>
            <a:ext cx="2736850" cy="360362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Sub-topic 1.2</a:t>
            </a:r>
          </a:p>
        </p:txBody>
      </p:sp>
      <p:sp>
        <p:nvSpPr>
          <p:cNvPr id="52252" name="Rectangle 28"/>
          <p:cNvSpPr>
            <a:spLocks noChangeArrowheads="1"/>
          </p:cNvSpPr>
          <p:nvPr/>
        </p:nvSpPr>
        <p:spPr bwMode="auto">
          <a:xfrm>
            <a:off x="3635375" y="5516563"/>
            <a:ext cx="2160588" cy="28733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Overall Proficiency</a:t>
            </a:r>
          </a:p>
        </p:txBody>
      </p:sp>
      <p:sp>
        <p:nvSpPr>
          <p:cNvPr id="52253" name="Rectangle 29"/>
          <p:cNvSpPr>
            <a:spLocks noChangeArrowheads="1"/>
          </p:cNvSpPr>
          <p:nvPr/>
        </p:nvSpPr>
        <p:spPr bwMode="auto">
          <a:xfrm>
            <a:off x="2195513" y="4868863"/>
            <a:ext cx="2159000" cy="3587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Arial" charset="0"/>
              </a:rPr>
              <a:t>Topic 1</a:t>
            </a:r>
          </a:p>
        </p:txBody>
      </p:sp>
      <p:cxnSp>
        <p:nvCxnSpPr>
          <p:cNvPr id="52254" name="AutoShape 30"/>
          <p:cNvCxnSpPr>
            <a:cxnSpLocks noChangeShapeType="1"/>
            <a:stCxn id="52253" idx="2"/>
            <a:endCxn id="52252" idx="0"/>
          </p:cNvCxnSpPr>
          <p:nvPr/>
        </p:nvCxnSpPr>
        <p:spPr bwMode="auto">
          <a:xfrm>
            <a:off x="3275013" y="5227638"/>
            <a:ext cx="1441450" cy="2889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55" name="AutoShape 31"/>
          <p:cNvCxnSpPr>
            <a:cxnSpLocks noChangeShapeType="1"/>
            <a:endCxn id="52252" idx="0"/>
          </p:cNvCxnSpPr>
          <p:nvPr/>
        </p:nvCxnSpPr>
        <p:spPr bwMode="auto">
          <a:xfrm flipH="1">
            <a:off x="4716463" y="5300663"/>
            <a:ext cx="863600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56" name="AutoShape 32"/>
          <p:cNvCxnSpPr>
            <a:cxnSpLocks noChangeShapeType="1"/>
            <a:stCxn id="52250" idx="2"/>
            <a:endCxn id="52253" idx="0"/>
          </p:cNvCxnSpPr>
          <p:nvPr/>
        </p:nvCxnSpPr>
        <p:spPr bwMode="auto">
          <a:xfrm>
            <a:off x="1763713" y="4581525"/>
            <a:ext cx="1511300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57" name="AutoShape 33"/>
          <p:cNvCxnSpPr>
            <a:cxnSpLocks noChangeShapeType="1"/>
            <a:stCxn id="52251" idx="2"/>
            <a:endCxn id="52253" idx="0"/>
          </p:cNvCxnSpPr>
          <p:nvPr/>
        </p:nvCxnSpPr>
        <p:spPr bwMode="auto">
          <a:xfrm flipH="1">
            <a:off x="3275013" y="4581525"/>
            <a:ext cx="1439862" cy="2873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58" name="AutoShape 34"/>
          <p:cNvCxnSpPr>
            <a:cxnSpLocks noChangeShapeType="1"/>
            <a:stCxn id="52249" idx="2"/>
            <a:endCxn id="52250" idx="0"/>
          </p:cNvCxnSpPr>
          <p:nvPr/>
        </p:nvCxnSpPr>
        <p:spPr bwMode="auto">
          <a:xfrm>
            <a:off x="828675" y="4003675"/>
            <a:ext cx="935038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59" name="AutoShape 35"/>
          <p:cNvCxnSpPr>
            <a:cxnSpLocks noChangeShapeType="1"/>
            <a:stCxn id="52248" idx="2"/>
            <a:endCxn id="52250" idx="0"/>
          </p:cNvCxnSpPr>
          <p:nvPr/>
        </p:nvCxnSpPr>
        <p:spPr bwMode="auto">
          <a:xfrm flipH="1">
            <a:off x="1763713" y="4003675"/>
            <a:ext cx="938212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60" name="AutoShape 36"/>
          <p:cNvCxnSpPr>
            <a:cxnSpLocks noChangeShapeType="1"/>
            <a:stCxn id="52246" idx="2"/>
            <a:endCxn id="52251" idx="0"/>
          </p:cNvCxnSpPr>
          <p:nvPr/>
        </p:nvCxnSpPr>
        <p:spPr bwMode="auto">
          <a:xfrm>
            <a:off x="3997325" y="4003675"/>
            <a:ext cx="717550" cy="2174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2261" name="AutoShape 37"/>
          <p:cNvCxnSpPr>
            <a:cxnSpLocks noChangeShapeType="1"/>
            <a:stCxn id="52247" idx="2"/>
            <a:endCxn id="52251" idx="0"/>
          </p:cNvCxnSpPr>
          <p:nvPr/>
        </p:nvCxnSpPr>
        <p:spPr bwMode="auto">
          <a:xfrm flipH="1">
            <a:off x="4714875" y="4005263"/>
            <a:ext cx="866775" cy="215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42086" name="Rectangle 38"/>
          <p:cNvSpPr>
            <a:spLocks noChangeArrowheads="1"/>
          </p:cNvSpPr>
          <p:nvPr/>
        </p:nvSpPr>
        <p:spPr bwMode="auto">
          <a:xfrm>
            <a:off x="169863" y="2800350"/>
            <a:ext cx="1008062" cy="287338"/>
          </a:xfrm>
          <a:prstGeom prst="rect">
            <a:avLst/>
          </a:prstGeom>
          <a:solidFill>
            <a:srgbClr val="CCFFFF"/>
          </a:solidFill>
          <a:ln w="666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1</a:t>
            </a:r>
          </a:p>
        </p:txBody>
      </p:sp>
      <p:cxnSp>
        <p:nvCxnSpPr>
          <p:cNvPr id="642087" name="AutoShape 39"/>
          <p:cNvCxnSpPr>
            <a:cxnSpLocks noChangeShapeType="1"/>
            <a:stCxn id="52237" idx="0"/>
            <a:endCxn id="52232" idx="2"/>
          </p:cNvCxnSpPr>
          <p:nvPr/>
        </p:nvCxnSpPr>
        <p:spPr bwMode="auto">
          <a:xfrm flipV="1">
            <a:off x="682625" y="2565400"/>
            <a:ext cx="936625" cy="215900"/>
          </a:xfrm>
          <a:prstGeom prst="straightConnector1">
            <a:avLst/>
          </a:prstGeom>
          <a:noFill/>
          <a:ln w="38100">
            <a:solidFill>
              <a:srgbClr val="66FF33"/>
            </a:solidFill>
            <a:round/>
            <a:headEnd/>
            <a:tailEnd type="triangle" w="med" len="med"/>
          </a:ln>
        </p:spPr>
      </p:cxnSp>
      <p:cxnSp>
        <p:nvCxnSpPr>
          <p:cNvPr id="642088" name="AutoShape 40"/>
          <p:cNvCxnSpPr>
            <a:cxnSpLocks noChangeShapeType="1"/>
          </p:cNvCxnSpPr>
          <p:nvPr/>
        </p:nvCxnSpPr>
        <p:spPr bwMode="auto">
          <a:xfrm flipV="1">
            <a:off x="1763713" y="1916113"/>
            <a:ext cx="936625" cy="215900"/>
          </a:xfrm>
          <a:prstGeom prst="straightConnector1">
            <a:avLst/>
          </a:prstGeom>
          <a:noFill/>
          <a:ln w="38100">
            <a:solidFill>
              <a:srgbClr val="66FF33"/>
            </a:solidFill>
            <a:round/>
            <a:headEnd/>
            <a:tailEnd type="triangle" w="med" len="med"/>
          </a:ln>
        </p:spPr>
      </p:cxnSp>
      <p:cxnSp>
        <p:nvCxnSpPr>
          <p:cNvPr id="642089" name="AutoShape 41"/>
          <p:cNvCxnSpPr>
            <a:cxnSpLocks noChangeShapeType="1"/>
            <a:stCxn id="52231" idx="0"/>
          </p:cNvCxnSpPr>
          <p:nvPr/>
        </p:nvCxnSpPr>
        <p:spPr bwMode="auto">
          <a:xfrm flipV="1">
            <a:off x="2698750" y="1268413"/>
            <a:ext cx="1009650" cy="288925"/>
          </a:xfrm>
          <a:prstGeom prst="straightConnector1">
            <a:avLst/>
          </a:prstGeom>
          <a:noFill/>
          <a:ln w="38100">
            <a:solidFill>
              <a:srgbClr val="66FF33"/>
            </a:solidFill>
            <a:round/>
            <a:headEnd/>
            <a:tailEnd type="triangle" w="med" len="med"/>
          </a:ln>
        </p:spPr>
      </p:cxnSp>
      <p:cxnSp>
        <p:nvCxnSpPr>
          <p:cNvPr id="642090" name="AutoShape 42"/>
          <p:cNvCxnSpPr>
            <a:cxnSpLocks noChangeShapeType="1"/>
            <a:stCxn id="52231" idx="2"/>
          </p:cNvCxnSpPr>
          <p:nvPr/>
        </p:nvCxnSpPr>
        <p:spPr bwMode="auto">
          <a:xfrm>
            <a:off x="2698750" y="1916113"/>
            <a:ext cx="1803400" cy="288925"/>
          </a:xfrm>
          <a:prstGeom prst="straightConnector1">
            <a:avLst/>
          </a:prstGeom>
          <a:noFill/>
          <a:ln w="38100">
            <a:solidFill>
              <a:srgbClr val="66FF33"/>
            </a:solidFill>
            <a:round/>
            <a:headEnd/>
            <a:tailEnd type="triangle" w="med" len="med"/>
          </a:ln>
        </p:spPr>
      </p:cxnSp>
      <p:sp>
        <p:nvSpPr>
          <p:cNvPr id="642091" name="Rectangle 43"/>
          <p:cNvSpPr>
            <a:spLocks noChangeArrowheads="1"/>
          </p:cNvSpPr>
          <p:nvPr/>
        </p:nvSpPr>
        <p:spPr bwMode="auto">
          <a:xfrm>
            <a:off x="323850" y="3716338"/>
            <a:ext cx="1008063" cy="287337"/>
          </a:xfrm>
          <a:prstGeom prst="rect">
            <a:avLst/>
          </a:prstGeom>
          <a:solidFill>
            <a:srgbClr val="CCFFFF"/>
          </a:solidFill>
          <a:ln w="66675">
            <a:solidFill>
              <a:srgbClr val="66FF33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Arial" charset="0"/>
              </a:rPr>
              <a:t>Answer 1</a:t>
            </a:r>
          </a:p>
        </p:txBody>
      </p:sp>
      <p:cxnSp>
        <p:nvCxnSpPr>
          <p:cNvPr id="642092" name="AutoShape 44"/>
          <p:cNvCxnSpPr>
            <a:cxnSpLocks noChangeShapeType="1"/>
            <a:stCxn id="642091" idx="2"/>
            <a:endCxn id="52250" idx="0"/>
          </p:cNvCxnSpPr>
          <p:nvPr/>
        </p:nvCxnSpPr>
        <p:spPr bwMode="auto">
          <a:xfrm>
            <a:off x="828675" y="4037013"/>
            <a:ext cx="935038" cy="184150"/>
          </a:xfrm>
          <a:prstGeom prst="straightConnector1">
            <a:avLst/>
          </a:prstGeom>
          <a:noFill/>
          <a:ln w="38100">
            <a:solidFill>
              <a:srgbClr val="66FF33"/>
            </a:solidFill>
            <a:round/>
            <a:headEnd/>
            <a:tailEnd type="triangle" w="med" len="med"/>
          </a:ln>
        </p:spPr>
      </p:cxnSp>
      <p:cxnSp>
        <p:nvCxnSpPr>
          <p:cNvPr id="642093" name="AutoShape 45"/>
          <p:cNvCxnSpPr>
            <a:cxnSpLocks noChangeShapeType="1"/>
            <a:endCxn id="52253" idx="0"/>
          </p:cNvCxnSpPr>
          <p:nvPr/>
        </p:nvCxnSpPr>
        <p:spPr bwMode="auto">
          <a:xfrm>
            <a:off x="1763713" y="4581525"/>
            <a:ext cx="1511300" cy="287338"/>
          </a:xfrm>
          <a:prstGeom prst="straightConnector1">
            <a:avLst/>
          </a:prstGeom>
          <a:noFill/>
          <a:ln w="38100">
            <a:solidFill>
              <a:srgbClr val="66FF33"/>
            </a:solidFill>
            <a:round/>
            <a:headEnd/>
            <a:tailEnd type="triangle" w="med" len="med"/>
          </a:ln>
        </p:spPr>
      </p:cxnSp>
      <p:cxnSp>
        <p:nvCxnSpPr>
          <p:cNvPr id="642094" name="AutoShape 46"/>
          <p:cNvCxnSpPr>
            <a:cxnSpLocks noChangeShapeType="1"/>
            <a:stCxn id="52253" idx="2"/>
            <a:endCxn id="52252" idx="0"/>
          </p:cNvCxnSpPr>
          <p:nvPr/>
        </p:nvCxnSpPr>
        <p:spPr bwMode="auto">
          <a:xfrm>
            <a:off x="3275013" y="5227638"/>
            <a:ext cx="1441450" cy="288925"/>
          </a:xfrm>
          <a:prstGeom prst="straightConnector1">
            <a:avLst/>
          </a:prstGeom>
          <a:noFill/>
          <a:ln w="38100">
            <a:solidFill>
              <a:srgbClr val="66FF33"/>
            </a:solidFill>
            <a:round/>
            <a:headEnd/>
            <a:tailEnd type="triangle" w="med" len="med"/>
          </a:ln>
        </p:spPr>
      </p:cxnSp>
      <p:cxnSp>
        <p:nvCxnSpPr>
          <p:cNvPr id="642095" name="AutoShape 47"/>
          <p:cNvCxnSpPr>
            <a:cxnSpLocks noChangeShapeType="1"/>
            <a:stCxn id="52253" idx="0"/>
            <a:endCxn id="52251" idx="2"/>
          </p:cNvCxnSpPr>
          <p:nvPr/>
        </p:nvCxnSpPr>
        <p:spPr bwMode="auto">
          <a:xfrm flipV="1">
            <a:off x="3275013" y="4581525"/>
            <a:ext cx="1439862" cy="287338"/>
          </a:xfrm>
          <a:prstGeom prst="straightConnector1">
            <a:avLst/>
          </a:prstGeom>
          <a:noFill/>
          <a:ln w="38100">
            <a:solidFill>
              <a:srgbClr val="66FF33"/>
            </a:solidFill>
            <a:round/>
            <a:headEnd/>
            <a:tailEnd type="triangle" w="med" len="med"/>
          </a:ln>
        </p:spPr>
      </p:cxnSp>
      <p:grpSp>
        <p:nvGrpSpPr>
          <p:cNvPr id="2" name="Group 48"/>
          <p:cNvGrpSpPr>
            <a:grpSpLocks/>
          </p:cNvGrpSpPr>
          <p:nvPr/>
        </p:nvGrpSpPr>
        <p:grpSpPr bwMode="auto">
          <a:xfrm>
            <a:off x="3779838" y="4581525"/>
            <a:ext cx="287337" cy="287338"/>
            <a:chOff x="2109" y="2387"/>
            <a:chExt cx="181" cy="181"/>
          </a:xfrm>
        </p:grpSpPr>
        <p:sp>
          <p:nvSpPr>
            <p:cNvPr id="52275" name="Line 49"/>
            <p:cNvSpPr>
              <a:spLocks noChangeShapeType="1"/>
            </p:cNvSpPr>
            <p:nvPr/>
          </p:nvSpPr>
          <p:spPr bwMode="auto">
            <a:xfrm>
              <a:off x="2109" y="2432"/>
              <a:ext cx="181" cy="136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  <p:sp>
          <p:nvSpPr>
            <p:cNvPr id="52276" name="Line 50"/>
            <p:cNvSpPr>
              <a:spLocks noChangeShapeType="1"/>
            </p:cNvSpPr>
            <p:nvPr/>
          </p:nvSpPr>
          <p:spPr bwMode="auto">
            <a:xfrm flipH="1">
              <a:off x="2154" y="2387"/>
              <a:ext cx="91" cy="18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642099" name="Text Box 51"/>
          <p:cNvSpPr txBox="1">
            <a:spLocks noChangeArrowheads="1"/>
          </p:cNvSpPr>
          <p:nvPr/>
        </p:nvSpPr>
        <p:spPr bwMode="auto">
          <a:xfrm>
            <a:off x="323850" y="6237288"/>
            <a:ext cx="7858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Which one you want to chose depends on the domain you want to represent</a:t>
            </a:r>
          </a:p>
        </p:txBody>
      </p:sp>
      <p:cxnSp>
        <p:nvCxnSpPr>
          <p:cNvPr id="52" name="AutoShape 42"/>
          <p:cNvCxnSpPr>
            <a:cxnSpLocks noChangeShapeType="1"/>
            <a:endCxn id="52236" idx="0"/>
          </p:cNvCxnSpPr>
          <p:nvPr/>
        </p:nvCxnSpPr>
        <p:spPr bwMode="auto">
          <a:xfrm>
            <a:off x="1571625" y="2571750"/>
            <a:ext cx="984250" cy="209550"/>
          </a:xfrm>
          <a:prstGeom prst="straightConnector1">
            <a:avLst/>
          </a:prstGeom>
          <a:noFill/>
          <a:ln w="38100">
            <a:solidFill>
              <a:srgbClr val="66FF33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052" grpId="0" animBg="1"/>
      <p:bldP spid="642053" grpId="0" animBg="1"/>
      <p:bldP spid="642086" grpId="0" animBg="1"/>
      <p:bldP spid="642091" grpId="0" animBg="1"/>
      <p:bldP spid="642099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Test your understandings of dependencies in a Bnet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95288" y="981075"/>
            <a:ext cx="84582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endParaRPr lang="en-US" sz="2000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Use the AISpace  (</a:t>
            </a:r>
            <a:r>
              <a:rPr lang="en-US">
                <a:hlinkClick r:id="rId3"/>
              </a:rPr>
              <a:t>http://www.aispace.org/mainApplets.shtml</a:t>
            </a:r>
            <a:r>
              <a:rPr lang="en-US"/>
              <a:t>) applet for Belief and Decision networks (</a:t>
            </a:r>
            <a:r>
              <a:rPr lang="en-US">
                <a:hlinkClick r:id="rId4"/>
              </a:rPr>
              <a:t>http://www.aispace.org/bayes/index.shtml</a:t>
            </a:r>
            <a:r>
              <a:rPr lang="en-US"/>
              <a:t>)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Load the “conditional independence quiz” network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Go in “Solve” mode and select “Independence Quiz”</a:t>
            </a:r>
            <a:endParaRPr lang="en-US" sz="2000"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endParaRPr lang="en-US" sz="1800"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 sz="2000"/>
          </a:p>
          <a:p>
            <a:pPr marL="742950" lvl="1" indent="-285750">
              <a:lnSpc>
                <a:spcPct val="60000"/>
              </a:lnSpc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 Box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Dependencies  in a Bnet</a:t>
            </a:r>
          </a:p>
        </p:txBody>
      </p:sp>
      <p:pic>
        <p:nvPicPr>
          <p:cNvPr id="54275" name="Picture 3" descr="IndTest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050" y="1268413"/>
            <a:ext cx="438150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592138" y="4960938"/>
            <a:ext cx="560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 H conditionally independent of E given I?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Dependencies  in a Bnet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592138" y="4960938"/>
            <a:ext cx="563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 J conditionally independent of G given B?</a:t>
            </a:r>
          </a:p>
        </p:txBody>
      </p:sp>
      <p:pic>
        <p:nvPicPr>
          <p:cNvPr id="55300" name="Picture 4" descr="IndTest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05063" y="1833563"/>
            <a:ext cx="4333875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Dependencies  in a Bnet</a:t>
            </a:r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592138" y="4960938"/>
            <a:ext cx="619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 F conditionally independent of I given A, E, J?</a:t>
            </a:r>
          </a:p>
        </p:txBody>
      </p:sp>
      <p:pic>
        <p:nvPicPr>
          <p:cNvPr id="56324" name="Picture 4" descr="IndTest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1263" y="1804988"/>
            <a:ext cx="4181475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Dependencies  in a Bnet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592138" y="4960938"/>
            <a:ext cx="558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Is A conditionally independent of I given F?</a:t>
            </a:r>
          </a:p>
        </p:txBody>
      </p:sp>
      <p:pic>
        <p:nvPicPr>
          <p:cNvPr id="57348" name="Picture 4" descr="IndTest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76488" y="1966913"/>
            <a:ext cx="4391025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More On Choosing Structure</a:t>
            </a:r>
          </a:p>
        </p:txBody>
      </p:sp>
      <p:pic>
        <p:nvPicPr>
          <p:cNvPr id="6563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3057525"/>
            <a:ext cx="7727950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6388" name="Rectangle 4"/>
          <p:cNvSpPr>
            <a:spLocks noChangeArrowheads="1"/>
          </p:cNvSpPr>
          <p:nvPr/>
        </p:nvSpPr>
        <p:spPr bwMode="auto">
          <a:xfrm>
            <a:off x="0" y="620713"/>
            <a:ext cx="845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How to decide which variables to include in my probabilistic model?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Let’s consider a diagnostic problem (e.g. “why my car does not start?”)</a:t>
            </a:r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/>
              <a:t>Possible causes (orange nodes below) of observations of interest (e.g., “car won’t start”)</a:t>
            </a:r>
          </a:p>
          <a:p>
            <a:pPr marL="742950" lvl="1" indent="-285750">
              <a:lnSpc>
                <a:spcPct val="30000"/>
              </a:lnSpc>
              <a:spcBef>
                <a:spcPct val="20000"/>
              </a:spcBef>
              <a:buFontTx/>
              <a:buChar char="•"/>
            </a:pPr>
            <a:endParaRPr lang="en-US" sz="1800"/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/>
              <a:t>Other “observable nodes” that I can test to assess causes (green nodes below) </a:t>
            </a:r>
          </a:p>
          <a:p>
            <a:pPr marL="742950" lvl="1" indent="-285750">
              <a:lnSpc>
                <a:spcPct val="50000"/>
              </a:lnSpc>
              <a:spcBef>
                <a:spcPct val="20000"/>
              </a:spcBef>
              <a:buFontTx/>
              <a:buChar char="•"/>
            </a:pPr>
            <a:endParaRPr lang="en-US" sz="1800"/>
          </a:p>
          <a:p>
            <a:pPr marL="742950" lvl="1" indent="-28575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/>
              <a:t>Useful to add “hidden variables” (grey nodes) that can ensure sparse structure and reduce parameters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Compact Conditional Distributions</a:t>
            </a:r>
          </a:p>
        </p:txBody>
      </p:sp>
      <p:sp>
        <p:nvSpPr>
          <p:cNvPr id="658435" name="Rectangle 3"/>
          <p:cNvSpPr>
            <a:spLocks noChangeArrowheads="1"/>
          </p:cNvSpPr>
          <p:nvPr/>
        </p:nvSpPr>
        <p:spPr bwMode="auto">
          <a:xfrm>
            <a:off x="250825" y="765175"/>
            <a:ext cx="845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CPT grows exponentially with number of parents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Possible solution: canonical distributions that are defined compactly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Example: Noisy-OR distribution</a:t>
            </a:r>
          </a:p>
          <a:p>
            <a:pPr marL="838200" lvl="1" indent="-381000">
              <a:spcBef>
                <a:spcPct val="20000"/>
              </a:spcBef>
              <a:buFontTx/>
              <a:buChar char="•"/>
            </a:pPr>
            <a:r>
              <a:rPr lang="en-US" sz="2000"/>
              <a:t> </a:t>
            </a:r>
            <a:r>
              <a:rPr lang="en-US" sz="1800"/>
              <a:t>Models multiple </a:t>
            </a:r>
            <a:r>
              <a:rPr lang="en-US" sz="1800" i="1">
                <a:solidFill>
                  <a:schemeClr val="accent2"/>
                </a:solidFill>
              </a:rPr>
              <a:t>non-interacting </a:t>
            </a:r>
            <a:r>
              <a:rPr lang="en-US" sz="1800"/>
              <a:t>causes</a:t>
            </a:r>
          </a:p>
          <a:p>
            <a:pPr marL="838200" lvl="1" indent="-381000">
              <a:spcBef>
                <a:spcPct val="20000"/>
              </a:spcBef>
              <a:buFontTx/>
              <a:buChar char="•"/>
            </a:pPr>
            <a:r>
              <a:rPr lang="en-US" sz="1800"/>
              <a:t>Logic OR with a probabilistic twist.  In Propositional logic, we can define the following  rule: </a:t>
            </a:r>
          </a:p>
          <a:p>
            <a:pPr marL="1295400" lvl="2" indent="-381000">
              <a:spcBef>
                <a:spcPct val="20000"/>
              </a:spcBef>
              <a:buFontTx/>
              <a:buChar char="•"/>
            </a:pPr>
            <a:r>
              <a:rPr lang="en-US" sz="1800" i="1"/>
              <a:t>Fever</a:t>
            </a:r>
            <a:r>
              <a:rPr lang="en-US" sz="1800"/>
              <a:t> is TRUE if and only if </a:t>
            </a:r>
            <a:r>
              <a:rPr lang="en-US" sz="1800" i="1"/>
              <a:t>Malaria</a:t>
            </a:r>
            <a:r>
              <a:rPr lang="en-US" sz="1800"/>
              <a:t>, </a:t>
            </a:r>
            <a:r>
              <a:rPr lang="en-US" sz="1800" i="1"/>
              <a:t>Cold</a:t>
            </a:r>
            <a:r>
              <a:rPr lang="en-US" sz="1800"/>
              <a:t> or </a:t>
            </a:r>
            <a:r>
              <a:rPr lang="en-US" sz="1800" i="1"/>
              <a:t>Flue</a:t>
            </a:r>
            <a:r>
              <a:rPr lang="en-US" sz="1800"/>
              <a:t> are true</a:t>
            </a:r>
          </a:p>
          <a:p>
            <a:pPr marL="838200" lvl="1" indent="-381000">
              <a:spcBef>
                <a:spcPct val="20000"/>
              </a:spcBef>
              <a:buFontTx/>
              <a:buChar char="•"/>
            </a:pPr>
            <a:r>
              <a:rPr lang="en-US" sz="1800"/>
              <a:t>The Noisy-OR model allows for uncertainty in the ability of each cause to generate the effect (i.e. one may have a cold without a fever)</a:t>
            </a:r>
          </a:p>
        </p:txBody>
      </p:sp>
      <p:sp>
        <p:nvSpPr>
          <p:cNvPr id="658436" name="Oval 4"/>
          <p:cNvSpPr>
            <a:spLocks noChangeArrowheads="1"/>
          </p:cNvSpPr>
          <p:nvPr/>
        </p:nvSpPr>
        <p:spPr bwMode="auto">
          <a:xfrm>
            <a:off x="3429000" y="4214813"/>
            <a:ext cx="1152525" cy="3127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Malaria</a:t>
            </a:r>
            <a:endParaRPr lang="en-US" sz="1800" baseline="-25000"/>
          </a:p>
        </p:txBody>
      </p:sp>
      <p:sp>
        <p:nvSpPr>
          <p:cNvPr id="658437" name="Line 5"/>
          <p:cNvSpPr>
            <a:spLocks noChangeShapeType="1"/>
          </p:cNvSpPr>
          <p:nvPr/>
        </p:nvSpPr>
        <p:spPr bwMode="auto">
          <a:xfrm>
            <a:off x="4221163" y="4503738"/>
            <a:ext cx="1079500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58438" name="Oval 6"/>
          <p:cNvSpPr>
            <a:spLocks noChangeArrowheads="1"/>
          </p:cNvSpPr>
          <p:nvPr/>
        </p:nvSpPr>
        <p:spPr bwMode="auto">
          <a:xfrm>
            <a:off x="4868863" y="4935538"/>
            <a:ext cx="1038225" cy="3603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Fever</a:t>
            </a:r>
          </a:p>
        </p:txBody>
      </p:sp>
      <p:sp>
        <p:nvSpPr>
          <p:cNvPr id="658439" name="Oval 7"/>
          <p:cNvSpPr>
            <a:spLocks noChangeArrowheads="1"/>
          </p:cNvSpPr>
          <p:nvPr/>
        </p:nvSpPr>
        <p:spPr bwMode="auto">
          <a:xfrm>
            <a:off x="6381750" y="3925888"/>
            <a:ext cx="1152525" cy="3127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Cold</a:t>
            </a:r>
            <a:endParaRPr lang="en-US" sz="1800" baseline="-25000"/>
          </a:p>
        </p:txBody>
      </p:sp>
      <p:sp>
        <p:nvSpPr>
          <p:cNvPr id="658440" name="Line 8"/>
          <p:cNvSpPr>
            <a:spLocks noChangeShapeType="1"/>
          </p:cNvSpPr>
          <p:nvPr/>
        </p:nvSpPr>
        <p:spPr bwMode="auto">
          <a:xfrm flipH="1">
            <a:off x="5661025" y="4214813"/>
            <a:ext cx="936625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58441" name="Line 9"/>
          <p:cNvSpPr>
            <a:spLocks noChangeShapeType="1"/>
          </p:cNvSpPr>
          <p:nvPr/>
        </p:nvSpPr>
        <p:spPr bwMode="auto">
          <a:xfrm>
            <a:off x="5445125" y="435927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58442" name="Rectangle 10"/>
          <p:cNvSpPr>
            <a:spLocks noChangeArrowheads="1"/>
          </p:cNvSpPr>
          <p:nvPr/>
        </p:nvSpPr>
        <p:spPr bwMode="auto">
          <a:xfrm>
            <a:off x="539750" y="4868863"/>
            <a:ext cx="84582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spcBef>
                <a:spcPct val="20000"/>
              </a:spcBef>
              <a:buFontTx/>
              <a:buChar char="•"/>
            </a:pPr>
            <a:endParaRPr lang="en-US" sz="1800"/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Two assumptions</a:t>
            </a:r>
          </a:p>
          <a:p>
            <a:pPr marL="838200" lvl="1" indent="-381000">
              <a:spcBef>
                <a:spcPct val="20000"/>
              </a:spcBef>
              <a:buFontTx/>
              <a:buAutoNum type="arabicPeriod"/>
            </a:pPr>
            <a:r>
              <a:rPr lang="en-US" sz="1800"/>
              <a:t>All possible causes a listed </a:t>
            </a:r>
          </a:p>
          <a:p>
            <a:pPr marL="838200" lvl="1" indent="-381000">
              <a:spcBef>
                <a:spcPct val="20000"/>
              </a:spcBef>
              <a:buFontTx/>
              <a:buAutoNum type="arabicPeriod"/>
            </a:pPr>
            <a:r>
              <a:rPr lang="en-US" sz="1800"/>
              <a:t>For each of the causes, whatever inhibits it to generate the target effect is independent from the inhibitors of the other causes  </a:t>
            </a:r>
          </a:p>
          <a:p>
            <a:pPr marL="838200" lvl="1" indent="-381000">
              <a:spcBef>
                <a:spcPct val="20000"/>
              </a:spcBef>
              <a:buFontTx/>
              <a:buAutoNum type="arabicPeriod"/>
            </a:pPr>
            <a:endParaRPr lang="en-US" sz="1800"/>
          </a:p>
        </p:txBody>
      </p:sp>
      <p:sp>
        <p:nvSpPr>
          <p:cNvPr id="658443" name="Oval 11"/>
          <p:cNvSpPr>
            <a:spLocks noChangeArrowheads="1"/>
          </p:cNvSpPr>
          <p:nvPr/>
        </p:nvSpPr>
        <p:spPr bwMode="auto">
          <a:xfrm>
            <a:off x="4911725" y="4029075"/>
            <a:ext cx="1152525" cy="3127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Flu</a:t>
            </a:r>
            <a:endParaRPr lang="en-US" sz="1800" baseline="-250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8436" grpId="0" animBg="1"/>
      <p:bldP spid="658437" grpId="0" animBg="1"/>
      <p:bldP spid="658438" grpId="0" animBg="1"/>
      <p:bldP spid="658439" grpId="0" animBg="1"/>
      <p:bldP spid="658440" grpId="0" animBg="1"/>
      <p:bldP spid="658441" grpId="0" animBg="1"/>
      <p:bldP spid="658443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Noisy-OR</a:t>
            </a:r>
          </a:p>
        </p:txBody>
      </p:sp>
      <p:sp>
        <p:nvSpPr>
          <p:cNvPr id="660483" name="Rectangle 3"/>
          <p:cNvSpPr>
            <a:spLocks noChangeArrowheads="1"/>
          </p:cNvSpPr>
          <p:nvPr/>
        </p:nvSpPr>
        <p:spPr bwMode="auto">
          <a:xfrm>
            <a:off x="215900" y="2852738"/>
            <a:ext cx="89281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Parent nodes U</a:t>
            </a:r>
            <a:r>
              <a:rPr lang="en-US" baseline="-25000" dirty="0"/>
              <a:t>1</a:t>
            </a:r>
            <a:r>
              <a:rPr lang="en-US" dirty="0"/>
              <a:t> ,…,</a:t>
            </a:r>
            <a:r>
              <a:rPr lang="en-US" dirty="0" err="1"/>
              <a:t>U</a:t>
            </a:r>
            <a:r>
              <a:rPr lang="en-US" baseline="-25000" dirty="0" err="1"/>
              <a:t>k</a:t>
            </a:r>
            <a:r>
              <a:rPr lang="en-US" dirty="0"/>
              <a:t> include all causes </a:t>
            </a:r>
          </a:p>
          <a:p>
            <a:pPr marL="838200" lvl="1" indent="-381000">
              <a:spcBef>
                <a:spcPct val="20000"/>
              </a:spcBef>
              <a:buFontTx/>
              <a:buChar char="•"/>
            </a:pPr>
            <a:r>
              <a:rPr lang="en-US" sz="2000" dirty="0"/>
              <a:t>but I can always add a “dummy” cause, or </a:t>
            </a:r>
            <a:r>
              <a:rPr lang="en-US" sz="2000" i="1" dirty="0"/>
              <a:t>leak</a:t>
            </a:r>
            <a:r>
              <a:rPr lang="en-US" sz="2000" dirty="0"/>
              <a:t> to cover for  left-out causes</a:t>
            </a:r>
          </a:p>
          <a:p>
            <a:pPr marL="838200" lvl="1" indent="-381000">
              <a:lnSpc>
                <a:spcPct val="30000"/>
              </a:lnSpc>
              <a:spcBef>
                <a:spcPct val="20000"/>
              </a:spcBef>
              <a:buFontTx/>
              <a:buChar char="•"/>
            </a:pPr>
            <a:endParaRPr lang="en-US" sz="2000" dirty="0"/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dirty="0"/>
              <a:t>For each of the causes, whatever inhibits it to generate the target effect is independent from the inhibitors of the other causes</a:t>
            </a:r>
          </a:p>
          <a:p>
            <a:pPr marL="838200" lvl="1" indent="-3810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Independent probability of failure </a:t>
            </a:r>
            <a:r>
              <a:rPr lang="en-US" sz="2000" i="1" dirty="0" err="1"/>
              <a:t>q</a:t>
            </a:r>
            <a:r>
              <a:rPr lang="en-US" sz="2000" i="1" baseline="-25000" dirty="0" err="1"/>
              <a:t>i</a:t>
            </a:r>
            <a:r>
              <a:rPr lang="en-US" sz="2000" dirty="0"/>
              <a:t> for each cause alone: P(</a:t>
            </a:r>
            <a:r>
              <a:rPr lang="en-US" sz="2000" dirty="0">
                <a:cs typeface="Times New Roman" pitchFamily="18" charset="0"/>
              </a:rPr>
              <a:t>⌐Effect|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i</a:t>
            </a:r>
            <a:r>
              <a:rPr lang="en-US" sz="2000" dirty="0"/>
              <a:t>) = </a:t>
            </a:r>
            <a:r>
              <a:rPr lang="en-US" sz="2000" dirty="0" err="1"/>
              <a:t>q</a:t>
            </a:r>
            <a:r>
              <a:rPr lang="en-US" sz="2000" baseline="-25000" dirty="0" err="1"/>
              <a:t>i</a:t>
            </a:r>
            <a:endParaRPr lang="en-US" sz="2000" dirty="0"/>
          </a:p>
          <a:p>
            <a:pPr marL="838200" lvl="1" indent="-3810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P(</a:t>
            </a:r>
            <a:r>
              <a:rPr lang="en-US" sz="2000" dirty="0">
                <a:cs typeface="Times New Roman" pitchFamily="18" charset="0"/>
              </a:rPr>
              <a:t>⌐Effect|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1</a:t>
            </a:r>
            <a:r>
              <a:rPr lang="en-US" sz="2000" dirty="0"/>
              <a:t>,..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</a:t>
            </a:r>
            <a:r>
              <a:rPr lang="en-US" sz="2000" dirty="0"/>
              <a:t>, </a:t>
            </a:r>
            <a:r>
              <a:rPr lang="en-US" sz="2000" dirty="0">
                <a:cs typeface="Times New Roman" pitchFamily="18" charset="0"/>
              </a:rPr>
              <a:t>⌐</a:t>
            </a:r>
            <a:r>
              <a:rPr lang="en-US" sz="2000" dirty="0"/>
              <a:t>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j+1</a:t>
            </a:r>
            <a:r>
              <a:rPr lang="en-US" sz="2000" dirty="0" smtClean="0"/>
              <a:t> </a:t>
            </a:r>
            <a:r>
              <a:rPr lang="en-US" sz="2000" dirty="0"/>
              <a:t>,., </a:t>
            </a:r>
            <a:r>
              <a:rPr lang="en-US" sz="2000" dirty="0">
                <a:cs typeface="Times New Roman" pitchFamily="18" charset="0"/>
              </a:rPr>
              <a:t>⌐</a:t>
            </a:r>
            <a:r>
              <a:rPr lang="en-US" sz="2000" dirty="0"/>
              <a:t>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k</a:t>
            </a:r>
            <a:r>
              <a:rPr lang="en-US" sz="2000" dirty="0"/>
              <a:t>) = ∏</a:t>
            </a:r>
            <a:r>
              <a:rPr lang="en-US" sz="2000" baseline="30000" dirty="0" err="1"/>
              <a:t>j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=1</a:t>
            </a:r>
            <a:r>
              <a:rPr lang="en-US" sz="2000" dirty="0"/>
              <a:t> P(</a:t>
            </a:r>
            <a:r>
              <a:rPr lang="en-US" sz="2000" dirty="0">
                <a:cs typeface="Times New Roman" pitchFamily="18" charset="0"/>
              </a:rPr>
              <a:t>⌐Effect|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i</a:t>
            </a:r>
            <a:r>
              <a:rPr lang="en-US" sz="2000" dirty="0"/>
              <a:t>) = ∏</a:t>
            </a:r>
            <a:r>
              <a:rPr lang="en-US" sz="2000" baseline="30000" dirty="0" err="1"/>
              <a:t>j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=1</a:t>
            </a:r>
            <a:r>
              <a:rPr lang="en-US" sz="2000" dirty="0"/>
              <a:t> </a:t>
            </a:r>
            <a:r>
              <a:rPr lang="en-US" sz="2000" dirty="0" err="1"/>
              <a:t>q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</a:p>
          <a:p>
            <a:pPr marL="838200" lvl="1" indent="-381000">
              <a:lnSpc>
                <a:spcPct val="13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P(Effect|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1</a:t>
            </a:r>
            <a:r>
              <a:rPr lang="en-US" sz="2000" dirty="0"/>
              <a:t>,..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</a:t>
            </a:r>
            <a:r>
              <a:rPr lang="en-US" sz="2000" dirty="0"/>
              <a:t>, </a:t>
            </a:r>
            <a:r>
              <a:rPr lang="en-US" sz="2000" dirty="0">
                <a:cs typeface="Times New Roman" pitchFamily="18" charset="0"/>
              </a:rPr>
              <a:t>⌐</a:t>
            </a:r>
            <a:r>
              <a:rPr lang="en-US" sz="2000" dirty="0"/>
              <a:t> </a:t>
            </a:r>
            <a:r>
              <a:rPr lang="en-US" sz="2000" dirty="0" smtClean="0"/>
              <a:t>u</a:t>
            </a:r>
            <a:r>
              <a:rPr lang="en-US" sz="2000" baseline="-25000" dirty="0" smtClean="0"/>
              <a:t>j+1</a:t>
            </a:r>
            <a:r>
              <a:rPr lang="en-US" sz="2000" dirty="0" smtClean="0"/>
              <a:t> </a:t>
            </a:r>
            <a:r>
              <a:rPr lang="en-US" sz="2000" dirty="0"/>
              <a:t>,., </a:t>
            </a:r>
            <a:r>
              <a:rPr lang="en-US" sz="2000" dirty="0">
                <a:cs typeface="Times New Roman" pitchFamily="18" charset="0"/>
              </a:rPr>
              <a:t>⌐</a:t>
            </a:r>
            <a:r>
              <a:rPr lang="en-US" sz="2000" dirty="0"/>
              <a:t> </a:t>
            </a:r>
            <a:r>
              <a:rPr lang="en-US" sz="2000" dirty="0" err="1" smtClean="0"/>
              <a:t>u</a:t>
            </a:r>
            <a:r>
              <a:rPr lang="en-US" sz="2000" baseline="-25000" dirty="0" err="1" smtClean="0"/>
              <a:t>k</a:t>
            </a:r>
            <a:r>
              <a:rPr lang="en-US" sz="2000" dirty="0"/>
              <a:t>) = 1 - ∏</a:t>
            </a:r>
            <a:r>
              <a:rPr lang="en-US" sz="2000" baseline="30000" dirty="0" err="1"/>
              <a:t>j</a:t>
            </a:r>
            <a:r>
              <a:rPr lang="en-US" sz="2000" baseline="-25000" dirty="0" err="1"/>
              <a:t>i</a:t>
            </a:r>
            <a:r>
              <a:rPr lang="en-US" sz="2000" baseline="-25000" dirty="0"/>
              <a:t>=1</a:t>
            </a:r>
            <a:r>
              <a:rPr lang="en-US" sz="2000" dirty="0"/>
              <a:t> </a:t>
            </a:r>
            <a:r>
              <a:rPr lang="en-US" sz="2000" dirty="0" err="1"/>
              <a:t>q</a:t>
            </a:r>
            <a:r>
              <a:rPr lang="en-US" sz="2000" baseline="-25000" dirty="0" err="1"/>
              <a:t>i</a:t>
            </a:r>
            <a:r>
              <a:rPr lang="en-US" sz="2000" dirty="0"/>
              <a:t> </a:t>
            </a:r>
            <a:endParaRPr lang="en-US" sz="2000" dirty="0">
              <a:cs typeface="Times New Roman" pitchFamily="18" charset="0"/>
            </a:endParaRPr>
          </a:p>
          <a:p>
            <a:pPr marL="838200" lvl="1" indent="-381000">
              <a:spcBef>
                <a:spcPct val="20000"/>
              </a:spcBef>
              <a:buFontTx/>
              <a:buChar char="•"/>
            </a:pPr>
            <a:endParaRPr lang="en-US" sz="2000" dirty="0"/>
          </a:p>
        </p:txBody>
      </p:sp>
      <p:sp>
        <p:nvSpPr>
          <p:cNvPr id="60420" name="Oval 4"/>
          <p:cNvSpPr>
            <a:spLocks noChangeArrowheads="1"/>
          </p:cNvSpPr>
          <p:nvPr/>
        </p:nvSpPr>
        <p:spPr bwMode="auto">
          <a:xfrm>
            <a:off x="2268538" y="692150"/>
            <a:ext cx="1152525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U</a:t>
            </a:r>
            <a:r>
              <a:rPr lang="en-US" sz="1800" baseline="-25000"/>
              <a:t>1</a:t>
            </a:r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2844800" y="1268413"/>
            <a:ext cx="10795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0422" name="Oval 6"/>
          <p:cNvSpPr>
            <a:spLocks noChangeArrowheads="1"/>
          </p:cNvSpPr>
          <p:nvPr/>
        </p:nvSpPr>
        <p:spPr bwMode="auto">
          <a:xfrm>
            <a:off x="3924300" y="1916113"/>
            <a:ext cx="1038225" cy="6651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Effect</a:t>
            </a:r>
          </a:p>
        </p:txBody>
      </p:sp>
      <p:sp>
        <p:nvSpPr>
          <p:cNvPr id="60423" name="Oval 7"/>
          <p:cNvSpPr>
            <a:spLocks noChangeArrowheads="1"/>
          </p:cNvSpPr>
          <p:nvPr/>
        </p:nvSpPr>
        <p:spPr bwMode="auto">
          <a:xfrm>
            <a:off x="5437188" y="763588"/>
            <a:ext cx="1152525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U</a:t>
            </a:r>
            <a:r>
              <a:rPr lang="en-US" sz="1800" baseline="-25000"/>
              <a:t>k</a:t>
            </a:r>
          </a:p>
        </p:txBody>
      </p:sp>
      <p:sp>
        <p:nvSpPr>
          <p:cNvPr id="60424" name="Line 8"/>
          <p:cNvSpPr>
            <a:spLocks noChangeShapeType="1"/>
          </p:cNvSpPr>
          <p:nvPr/>
        </p:nvSpPr>
        <p:spPr bwMode="auto">
          <a:xfrm flipH="1">
            <a:off x="4860925" y="1339850"/>
            <a:ext cx="936625" cy="706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>
            <a:off x="3708400" y="1123950"/>
            <a:ext cx="576263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0426" name="Line 10"/>
          <p:cNvSpPr>
            <a:spLocks noChangeShapeType="1"/>
          </p:cNvSpPr>
          <p:nvPr/>
        </p:nvSpPr>
        <p:spPr bwMode="auto">
          <a:xfrm flipH="1">
            <a:off x="4500563" y="1052513"/>
            <a:ext cx="21590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60491" name="Oval 11"/>
          <p:cNvSpPr>
            <a:spLocks noChangeArrowheads="1"/>
          </p:cNvSpPr>
          <p:nvPr/>
        </p:nvSpPr>
        <p:spPr bwMode="auto">
          <a:xfrm>
            <a:off x="6011863" y="1484313"/>
            <a:ext cx="1152525" cy="312737"/>
          </a:xfrm>
          <a:prstGeom prst="ellips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LEAK</a:t>
            </a:r>
            <a:endParaRPr lang="en-US" sz="1800" baseline="-25000"/>
          </a:p>
        </p:txBody>
      </p:sp>
      <p:sp>
        <p:nvSpPr>
          <p:cNvPr id="660492" name="Line 12"/>
          <p:cNvSpPr>
            <a:spLocks noChangeShapeType="1"/>
          </p:cNvSpPr>
          <p:nvPr/>
        </p:nvSpPr>
        <p:spPr bwMode="auto">
          <a:xfrm flipH="1">
            <a:off x="5003800" y="1773238"/>
            <a:ext cx="1223963" cy="43180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0491" grpId="0" animBg="1"/>
      <p:bldP spid="660492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Example</a:t>
            </a:r>
          </a:p>
        </p:txBody>
      </p:sp>
      <p:sp>
        <p:nvSpPr>
          <p:cNvPr id="662531" name="Rectangle 3"/>
          <p:cNvSpPr>
            <a:spLocks noChangeArrowheads="1"/>
          </p:cNvSpPr>
          <p:nvPr/>
        </p:nvSpPr>
        <p:spPr bwMode="auto">
          <a:xfrm>
            <a:off x="250825" y="765175"/>
            <a:ext cx="84582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P(</a:t>
            </a:r>
            <a:r>
              <a:rPr lang="en-US" sz="2000">
                <a:cs typeface="Times New Roman" pitchFamily="18" charset="0"/>
              </a:rPr>
              <a:t>⌐fever| cold, ⌐ </a:t>
            </a:r>
            <a:r>
              <a:rPr lang="en-US" sz="2000"/>
              <a:t>flu, </a:t>
            </a:r>
            <a:r>
              <a:rPr lang="en-US" sz="2000">
                <a:cs typeface="Times New Roman" pitchFamily="18" charset="0"/>
              </a:rPr>
              <a:t>⌐ </a:t>
            </a:r>
            <a:r>
              <a:rPr lang="en-US" sz="2000"/>
              <a:t>malaria ) = 0.6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P(</a:t>
            </a:r>
            <a:r>
              <a:rPr lang="en-US" sz="2000">
                <a:cs typeface="Times New Roman" pitchFamily="18" charset="0"/>
              </a:rPr>
              <a:t>⌐fever| ⌐ cold, </a:t>
            </a:r>
            <a:r>
              <a:rPr lang="en-US" sz="2000"/>
              <a:t>flu, </a:t>
            </a:r>
            <a:r>
              <a:rPr lang="en-US" sz="2000">
                <a:cs typeface="Times New Roman" pitchFamily="18" charset="0"/>
              </a:rPr>
              <a:t>⌐ </a:t>
            </a:r>
            <a:r>
              <a:rPr lang="en-US" sz="2000"/>
              <a:t>malaria ) = 0.2</a:t>
            </a:r>
            <a:endParaRPr lang="en-US" sz="2000" baseline="-25000"/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/>
              <a:t>P(</a:t>
            </a:r>
            <a:r>
              <a:rPr lang="en-US" sz="2000">
                <a:cs typeface="Times New Roman" pitchFamily="18" charset="0"/>
              </a:rPr>
              <a:t>⌐fever| ⌐ cold, ⌐ </a:t>
            </a:r>
            <a:r>
              <a:rPr lang="en-US" sz="2000"/>
              <a:t>flu, malaria ) = 0.1</a:t>
            </a:r>
            <a:endParaRPr lang="en-US" sz="2000" baseline="-25000"/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endParaRPr lang="en-US" sz="2000" baseline="-25000"/>
          </a:p>
        </p:txBody>
      </p:sp>
      <p:sp>
        <p:nvSpPr>
          <p:cNvPr id="662532" name="Oval 4"/>
          <p:cNvSpPr>
            <a:spLocks noChangeArrowheads="1"/>
          </p:cNvSpPr>
          <p:nvPr/>
        </p:nvSpPr>
        <p:spPr bwMode="auto">
          <a:xfrm>
            <a:off x="2987675" y="3860800"/>
            <a:ext cx="1152525" cy="3127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Malaria</a:t>
            </a:r>
            <a:endParaRPr lang="en-US" sz="1800" baseline="-25000"/>
          </a:p>
        </p:txBody>
      </p:sp>
      <p:sp>
        <p:nvSpPr>
          <p:cNvPr id="662533" name="Line 5"/>
          <p:cNvSpPr>
            <a:spLocks noChangeShapeType="1"/>
          </p:cNvSpPr>
          <p:nvPr/>
        </p:nvSpPr>
        <p:spPr bwMode="auto">
          <a:xfrm>
            <a:off x="3779838" y="4149725"/>
            <a:ext cx="1079500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62534" name="Oval 6"/>
          <p:cNvSpPr>
            <a:spLocks noChangeArrowheads="1"/>
          </p:cNvSpPr>
          <p:nvPr/>
        </p:nvSpPr>
        <p:spPr bwMode="auto">
          <a:xfrm>
            <a:off x="4427538" y="4581525"/>
            <a:ext cx="1038225" cy="3603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Fever</a:t>
            </a:r>
          </a:p>
        </p:txBody>
      </p:sp>
      <p:sp>
        <p:nvSpPr>
          <p:cNvPr id="662535" name="Oval 7"/>
          <p:cNvSpPr>
            <a:spLocks noChangeArrowheads="1"/>
          </p:cNvSpPr>
          <p:nvPr/>
        </p:nvSpPr>
        <p:spPr bwMode="auto">
          <a:xfrm>
            <a:off x="5940425" y="3571875"/>
            <a:ext cx="1152525" cy="3127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Cold</a:t>
            </a:r>
            <a:endParaRPr lang="en-US" sz="1800" baseline="-25000"/>
          </a:p>
        </p:txBody>
      </p:sp>
      <p:sp>
        <p:nvSpPr>
          <p:cNvPr id="662536" name="Line 8"/>
          <p:cNvSpPr>
            <a:spLocks noChangeShapeType="1"/>
          </p:cNvSpPr>
          <p:nvPr/>
        </p:nvSpPr>
        <p:spPr bwMode="auto">
          <a:xfrm flipH="1">
            <a:off x="5219700" y="3860800"/>
            <a:ext cx="936625" cy="742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62537" name="Line 9"/>
          <p:cNvSpPr>
            <a:spLocks noChangeShapeType="1"/>
          </p:cNvSpPr>
          <p:nvPr/>
        </p:nvSpPr>
        <p:spPr bwMode="auto">
          <a:xfrm>
            <a:off x="5003800" y="4005263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CA"/>
          </a:p>
        </p:txBody>
      </p:sp>
      <p:sp>
        <p:nvSpPr>
          <p:cNvPr id="662538" name="Oval 10"/>
          <p:cNvSpPr>
            <a:spLocks noChangeArrowheads="1"/>
          </p:cNvSpPr>
          <p:nvPr/>
        </p:nvSpPr>
        <p:spPr bwMode="auto">
          <a:xfrm>
            <a:off x="4470400" y="3675063"/>
            <a:ext cx="1152525" cy="312737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Flu</a:t>
            </a:r>
            <a:endParaRPr lang="en-US" sz="1800" baseline="-25000"/>
          </a:p>
        </p:txBody>
      </p:sp>
      <p:pic>
        <p:nvPicPr>
          <p:cNvPr id="61451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060575"/>
            <a:ext cx="8054975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2" name="Rectangle 12"/>
          <p:cNvSpPr>
            <a:spLocks noChangeArrowheads="1"/>
          </p:cNvSpPr>
          <p:nvPr/>
        </p:nvSpPr>
        <p:spPr bwMode="auto">
          <a:xfrm>
            <a:off x="5219700" y="2708275"/>
            <a:ext cx="2447925" cy="29527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3924300" y="2708275"/>
            <a:ext cx="1079500" cy="29527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>
            <a:off x="755650" y="2997200"/>
            <a:ext cx="7056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>
            <a:off x="755650" y="3357563"/>
            <a:ext cx="7056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1456" name="Line 16"/>
          <p:cNvSpPr>
            <a:spLocks noChangeShapeType="1"/>
          </p:cNvSpPr>
          <p:nvPr/>
        </p:nvSpPr>
        <p:spPr bwMode="auto">
          <a:xfrm>
            <a:off x="755650" y="3789363"/>
            <a:ext cx="7056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>
            <a:off x="755650" y="4149725"/>
            <a:ext cx="7056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>
            <a:off x="755650" y="4581525"/>
            <a:ext cx="7056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1459" name="Line 19"/>
          <p:cNvSpPr>
            <a:spLocks noChangeShapeType="1"/>
          </p:cNvSpPr>
          <p:nvPr/>
        </p:nvSpPr>
        <p:spPr bwMode="auto">
          <a:xfrm>
            <a:off x="755650" y="4941888"/>
            <a:ext cx="7056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  <p:sp>
        <p:nvSpPr>
          <p:cNvPr id="61460" name="Line 20"/>
          <p:cNvSpPr>
            <a:spLocks noChangeShapeType="1"/>
          </p:cNvSpPr>
          <p:nvPr/>
        </p:nvSpPr>
        <p:spPr bwMode="auto">
          <a:xfrm>
            <a:off x="755650" y="5300663"/>
            <a:ext cx="7056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2532" grpId="0" animBg="1"/>
      <p:bldP spid="662533" grpId="0" animBg="1"/>
      <p:bldP spid="662534" grpId="0" animBg="1"/>
      <p:bldP spid="662535" grpId="0" animBg="1"/>
      <p:bldP spid="662536" grpId="0" animBg="1"/>
      <p:bldP spid="662537" grpId="0" animBg="1"/>
      <p:bldP spid="6625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88375" cy="685800"/>
          </a:xfrm>
        </p:spPr>
        <p:txBody>
          <a:bodyPr/>
          <a:lstStyle/>
          <a:p>
            <a:pPr eaLnBrk="1" hangingPunct="1"/>
            <a:r>
              <a:rPr lang="en-US" smtClean="0"/>
              <a:t>Recap: Course Overview</a:t>
            </a:r>
          </a:p>
        </p:txBody>
      </p:sp>
      <p:sp>
        <p:nvSpPr>
          <p:cNvPr id="322563" name="Rectangle 3"/>
          <p:cNvSpPr>
            <a:spLocks noChangeArrowheads="1"/>
          </p:cNvSpPr>
          <p:nvPr/>
        </p:nvSpPr>
        <p:spPr bwMode="auto">
          <a:xfrm>
            <a:off x="250825" y="908050"/>
            <a:ext cx="8763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cs typeface="+mn-cs"/>
              </a:rPr>
              <a:t>Reasoning under uncertainty: </a:t>
            </a: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cs typeface="+mn-cs"/>
              </a:rPr>
              <a:t>Bayesian networks: brief review, </a:t>
            </a:r>
            <a:r>
              <a:rPr lang="en-US" sz="2000" dirty="0" smtClean="0">
                <a:cs typeface="+mn-cs"/>
              </a:rPr>
              <a:t>approximate  inference, </a:t>
            </a:r>
            <a:r>
              <a:rPr lang="en-US" sz="2000" dirty="0"/>
              <a:t>an </a:t>
            </a:r>
            <a:r>
              <a:rPr lang="en-US" sz="2000" dirty="0" smtClean="0"/>
              <a:t>application</a:t>
            </a:r>
            <a:endParaRPr lang="en-US" sz="2000" dirty="0">
              <a:cs typeface="+mn-cs"/>
            </a:endParaRPr>
          </a:p>
          <a:p>
            <a:pPr marL="800100" lvl="1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cs typeface="+mn-cs"/>
              </a:rPr>
              <a:t>Probability and Time: algorithms, Hidden </a:t>
            </a:r>
            <a:r>
              <a:rPr lang="en-US" sz="2000" dirty="0" smtClean="0">
                <a:cs typeface="+mn-cs"/>
              </a:rPr>
              <a:t>Markov </a:t>
            </a:r>
            <a:r>
              <a:rPr lang="en-US" sz="2000" dirty="0">
                <a:cs typeface="+mn-cs"/>
              </a:rPr>
              <a:t>Models and Dynamic Bayesian Networks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cs typeface="+mn-cs"/>
              </a:rPr>
              <a:t>Decision Making: planning under uncertainty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cs typeface="+mn-cs"/>
              </a:rPr>
              <a:t>Markov Decision Processes: Value and Policy Iteration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cs typeface="+mn-cs"/>
              </a:rPr>
              <a:t>Partially Observable Markov Decision Processes (POMDP)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cs typeface="+mn-cs"/>
              </a:rPr>
              <a:t>Learning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cs typeface="+mn-cs"/>
              </a:rPr>
              <a:t>Decision Trees, Neural Networks, Learning Bayesian Networks, Reinforcement Learning </a:t>
            </a:r>
          </a:p>
          <a:p>
            <a:pPr marL="285750" indent="-28575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cs typeface="+mn-cs"/>
              </a:rPr>
              <a:t>Knowledge Representation and Reasoning</a:t>
            </a:r>
          </a:p>
          <a:p>
            <a:pPr marL="742950" lvl="1" indent="-28575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dirty="0">
                <a:cs typeface="+mn-cs"/>
              </a:rPr>
              <a:t>Semantic Nets, </a:t>
            </a:r>
            <a:r>
              <a:rPr lang="en-US" sz="2000" dirty="0" err="1">
                <a:cs typeface="+mn-cs"/>
              </a:rPr>
              <a:t>Ontologies</a:t>
            </a:r>
            <a:r>
              <a:rPr lang="en-US" sz="2000" dirty="0">
                <a:cs typeface="+mn-cs"/>
              </a:rPr>
              <a:t>  and the Semantic Web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7772400" cy="695325"/>
          </a:xfrm>
        </p:spPr>
        <p:txBody>
          <a:bodyPr/>
          <a:lstStyle/>
          <a:p>
            <a:pPr eaLnBrk="1" hangingPunct="1"/>
            <a:r>
              <a:rPr lang="en-US" smtClean="0"/>
              <a:t>In Andes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2638425" y="2447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endParaRPr lang="en-CA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611188" y="1484313"/>
          <a:ext cx="6248400" cy="3170237"/>
        </p:xfrm>
        <a:graphic>
          <a:graphicData uri="http://schemas.openxmlformats.org/presentationml/2006/ole">
            <p:oleObj spid="_x0000_s4098" r:id="rId4" imgW="4401312" imgH="2240280" progId="Word.Picture.8">
              <p:embed/>
            </p:oleObj>
          </a:graphicData>
        </a:graphic>
      </p:graphicFrame>
      <p:pic>
        <p:nvPicPr>
          <p:cNvPr id="4101" name="Picture 5" descr="wb00467_">
            <a:hlinkClick r:id="rId5" action="ppaction://hlinksldjump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382000" y="5638800"/>
            <a:ext cx="2746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539750" y="2276475"/>
            <a:ext cx="2879725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664583" name="Rectangle 7"/>
          <p:cNvSpPr>
            <a:spLocks noChangeArrowheads="1"/>
          </p:cNvSpPr>
          <p:nvPr/>
        </p:nvSpPr>
        <p:spPr bwMode="auto">
          <a:xfrm>
            <a:off x="215900" y="4581525"/>
            <a:ext cx="8928100" cy="86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Andes has simplified version of this OR-based canonical distribution</a:t>
            </a:r>
          </a:p>
        </p:txBody>
      </p:sp>
      <p:sp>
        <p:nvSpPr>
          <p:cNvPr id="664584" name="Rectangle 8"/>
          <p:cNvSpPr>
            <a:spLocks noChangeArrowheads="1"/>
          </p:cNvSpPr>
          <p:nvPr/>
        </p:nvSpPr>
        <p:spPr bwMode="auto">
          <a:xfrm>
            <a:off x="215900" y="5373688"/>
            <a:ext cx="892810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There is “leak” but no noise, i.e., every cause (rule application) generates the corresponding fact for sure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pPr eaLnBrk="1" hangingPunct="1"/>
            <a:r>
              <a:rPr lang="en-US" sz="3200" smtClean="0"/>
              <a:t>Example</a:t>
            </a:r>
          </a:p>
        </p:txBody>
      </p:sp>
      <p:sp>
        <p:nvSpPr>
          <p:cNvPr id="665603" name="Rectangle 3"/>
          <p:cNvSpPr>
            <a:spLocks noChangeArrowheads="1"/>
          </p:cNvSpPr>
          <p:nvPr/>
        </p:nvSpPr>
        <p:spPr bwMode="auto">
          <a:xfrm>
            <a:off x="250825" y="765175"/>
            <a:ext cx="84582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 dirty="0"/>
              <a:t>P(</a:t>
            </a:r>
            <a:r>
              <a:rPr lang="en-US" sz="2000" dirty="0">
                <a:cs typeface="Times New Roman" pitchFamily="18" charset="0"/>
              </a:rPr>
              <a:t>⌐fever| cold, ⌐ </a:t>
            </a:r>
            <a:r>
              <a:rPr lang="en-US" sz="2000" dirty="0"/>
              <a:t>flu, </a:t>
            </a:r>
            <a:r>
              <a:rPr lang="en-US" sz="2000" dirty="0">
                <a:cs typeface="Times New Roman" pitchFamily="18" charset="0"/>
              </a:rPr>
              <a:t>⌐ </a:t>
            </a:r>
            <a:r>
              <a:rPr lang="en-US" sz="2000" dirty="0"/>
              <a:t>malaria ) = 0.6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 dirty="0"/>
              <a:t>P(</a:t>
            </a:r>
            <a:r>
              <a:rPr lang="en-US" sz="2000" dirty="0">
                <a:cs typeface="Times New Roman" pitchFamily="18" charset="0"/>
              </a:rPr>
              <a:t>⌐fever| ⌐ cold, </a:t>
            </a:r>
            <a:r>
              <a:rPr lang="en-US" sz="2000" dirty="0"/>
              <a:t>flu, </a:t>
            </a:r>
            <a:r>
              <a:rPr lang="en-US" sz="2000" dirty="0">
                <a:cs typeface="Times New Roman" pitchFamily="18" charset="0"/>
              </a:rPr>
              <a:t>⌐ </a:t>
            </a:r>
            <a:r>
              <a:rPr lang="en-US" sz="2000" dirty="0"/>
              <a:t>malaria ) = 0.2</a:t>
            </a:r>
            <a:endParaRPr lang="en-US" sz="2000" baseline="-25000" dirty="0"/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2000" dirty="0"/>
              <a:t>P(</a:t>
            </a:r>
            <a:r>
              <a:rPr lang="en-US" sz="2000" dirty="0">
                <a:cs typeface="Times New Roman" pitchFamily="18" charset="0"/>
              </a:rPr>
              <a:t>⌐fever| ⌐ cold, ⌐ </a:t>
            </a:r>
            <a:r>
              <a:rPr lang="en-US" sz="2000" dirty="0"/>
              <a:t>flu, malaria ) = 0.1</a:t>
            </a:r>
            <a:endParaRPr lang="en-US" sz="2000" baseline="-25000" dirty="0"/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endParaRPr lang="en-US" sz="2000" baseline="-25000" dirty="0"/>
          </a:p>
        </p:txBody>
      </p:sp>
      <p:pic>
        <p:nvPicPr>
          <p:cNvPr id="66560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276475"/>
            <a:ext cx="8054975" cy="366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202788" y="2799500"/>
            <a:ext cx="642942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 5"/>
          <p:cNvSpPr/>
          <p:nvPr/>
        </p:nvSpPr>
        <p:spPr>
          <a:xfrm>
            <a:off x="5572132" y="2786058"/>
            <a:ext cx="642942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4286248" y="3071810"/>
            <a:ext cx="642942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5572132" y="3071810"/>
            <a:ext cx="642942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ectangle 8"/>
          <p:cNvSpPr/>
          <p:nvPr/>
        </p:nvSpPr>
        <p:spPr>
          <a:xfrm>
            <a:off x="4214810" y="3429000"/>
            <a:ext cx="642942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5500694" y="3429000"/>
            <a:ext cx="642942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Rectangle 10"/>
          <p:cNvSpPr/>
          <p:nvPr/>
        </p:nvSpPr>
        <p:spPr>
          <a:xfrm>
            <a:off x="4214810" y="3714752"/>
            <a:ext cx="642942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2" name="Rectangle 11"/>
          <p:cNvSpPr/>
          <p:nvPr/>
        </p:nvSpPr>
        <p:spPr>
          <a:xfrm>
            <a:off x="5572132" y="3714752"/>
            <a:ext cx="1785950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3" name="Rectangle 12"/>
          <p:cNvSpPr/>
          <p:nvPr/>
        </p:nvSpPr>
        <p:spPr>
          <a:xfrm>
            <a:off x="4214810" y="4071942"/>
            <a:ext cx="642942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Rectangle 13"/>
          <p:cNvSpPr/>
          <p:nvPr/>
        </p:nvSpPr>
        <p:spPr>
          <a:xfrm>
            <a:off x="5500694" y="4000504"/>
            <a:ext cx="642942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5" name="Rectangle 14"/>
          <p:cNvSpPr/>
          <p:nvPr/>
        </p:nvSpPr>
        <p:spPr>
          <a:xfrm>
            <a:off x="4214810" y="4357694"/>
            <a:ext cx="642942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6" name="Rectangle 15"/>
          <p:cNvSpPr/>
          <p:nvPr/>
        </p:nvSpPr>
        <p:spPr>
          <a:xfrm>
            <a:off x="5572132" y="4357694"/>
            <a:ext cx="1785950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/>
        </p:nvSpPr>
        <p:spPr>
          <a:xfrm>
            <a:off x="4286248" y="4643446"/>
            <a:ext cx="642942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5572132" y="4643446"/>
            <a:ext cx="1785950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9" name="Rectangle 18"/>
          <p:cNvSpPr/>
          <p:nvPr/>
        </p:nvSpPr>
        <p:spPr>
          <a:xfrm>
            <a:off x="4286248" y="5000636"/>
            <a:ext cx="642942" cy="214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/>
        </p:nvSpPr>
        <p:spPr>
          <a:xfrm>
            <a:off x="5500694" y="4929198"/>
            <a:ext cx="2500330" cy="2857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/>
        </p:nvSpPr>
        <p:spPr>
          <a:xfrm>
            <a:off x="571472" y="5429264"/>
            <a:ext cx="5643602" cy="4286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Example</a:t>
            </a:r>
          </a:p>
        </p:txBody>
      </p:sp>
      <p:sp>
        <p:nvSpPr>
          <p:cNvPr id="677891" name="Rectangle 3"/>
          <p:cNvSpPr>
            <a:spLocks noChangeArrowheads="1"/>
          </p:cNvSpPr>
          <p:nvPr/>
        </p:nvSpPr>
        <p:spPr bwMode="auto">
          <a:xfrm>
            <a:off x="250825" y="765175"/>
            <a:ext cx="845820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800"/>
              <a:t>Note that we did not have  a Leak node in this example, for simplicity, but it would have been useful since </a:t>
            </a:r>
            <a:r>
              <a:rPr lang="en-US" sz="1800" i="1"/>
              <a:t>Fever</a:t>
            </a:r>
            <a:r>
              <a:rPr lang="en-US" sz="1800"/>
              <a:t> can definitely be caused by reasons other  than the three we had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r>
              <a:rPr lang="en-US" sz="1800"/>
              <a:t>If we include it, how does the CPT change?</a:t>
            </a:r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endParaRPr lang="en-US" sz="1800"/>
          </a:p>
          <a:p>
            <a:pPr marL="457200" indent="-457200">
              <a:spcBef>
                <a:spcPct val="20000"/>
              </a:spcBef>
              <a:buFont typeface="Wingdings" pitchFamily="2" charset="2"/>
              <a:buChar char="Ø"/>
            </a:pPr>
            <a:endParaRPr lang="en-US" sz="2000" baseline="-25000"/>
          </a:p>
        </p:txBody>
      </p:sp>
      <p:graphicFrame>
        <p:nvGraphicFramePr>
          <p:cNvPr id="678116" name="Group 228"/>
          <p:cNvGraphicFramePr>
            <a:graphicFrameLocks noGrp="1"/>
          </p:cNvGraphicFramePr>
          <p:nvPr>
            <p:ph idx="1"/>
          </p:nvPr>
        </p:nvGraphicFramePr>
        <p:xfrm>
          <a:off x="395288" y="2060575"/>
          <a:ext cx="8458200" cy="4651248"/>
        </p:xfrm>
        <a:graphic>
          <a:graphicData uri="http://schemas.openxmlformats.org/drawingml/2006/table">
            <a:tbl>
              <a:tblPr/>
              <a:tblGrid>
                <a:gridCol w="1171575"/>
                <a:gridCol w="1079500"/>
                <a:gridCol w="1511300"/>
                <a:gridCol w="1225550"/>
                <a:gridCol w="1511300"/>
                <a:gridCol w="1958975"/>
              </a:tblGrid>
              <a:tr h="265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Cold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Flu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Malaria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P(Fever)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P(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⌐Fever)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9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6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…………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…………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…………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…………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…………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…………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Bayesian Networks - Inference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2374900"/>
            <a:ext cx="1825625" cy="3536950"/>
            <a:chOff x="144" y="1496"/>
            <a:chExt cx="1150" cy="2228"/>
          </a:xfrm>
        </p:grpSpPr>
        <p:sp>
          <p:nvSpPr>
            <p:cNvPr id="64546" name="Text Box 4"/>
            <p:cNvSpPr txBox="1">
              <a:spLocks noChangeArrowheads="1"/>
            </p:cNvSpPr>
            <p:nvPr/>
          </p:nvSpPr>
          <p:spPr bwMode="auto">
            <a:xfrm>
              <a:off x="144" y="1496"/>
              <a:ext cx="9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Diagnostic</a:t>
              </a:r>
            </a:p>
          </p:txBody>
        </p:sp>
        <p:sp>
          <p:nvSpPr>
            <p:cNvPr id="64547" name="Text Box 5"/>
            <p:cNvSpPr txBox="1">
              <a:spLocks noChangeArrowheads="1"/>
            </p:cNvSpPr>
            <p:nvPr/>
          </p:nvSpPr>
          <p:spPr bwMode="auto">
            <a:xfrm>
              <a:off x="244" y="1941"/>
              <a:ext cx="598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Burglary</a:t>
              </a:r>
            </a:p>
          </p:txBody>
        </p:sp>
        <p:sp>
          <p:nvSpPr>
            <p:cNvPr id="64548" name="Text Box 6"/>
            <p:cNvSpPr txBox="1">
              <a:spLocks noChangeArrowheads="1"/>
            </p:cNvSpPr>
            <p:nvPr/>
          </p:nvSpPr>
          <p:spPr bwMode="auto">
            <a:xfrm>
              <a:off x="280" y="2577"/>
              <a:ext cx="470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Alarm</a:t>
              </a:r>
            </a:p>
          </p:txBody>
        </p:sp>
        <p:sp>
          <p:nvSpPr>
            <p:cNvPr id="64549" name="Text Box 7"/>
            <p:cNvSpPr txBox="1">
              <a:spLocks noChangeArrowheads="1"/>
            </p:cNvSpPr>
            <p:nvPr/>
          </p:nvSpPr>
          <p:spPr bwMode="auto">
            <a:xfrm>
              <a:off x="196" y="3284"/>
              <a:ext cx="648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JohnCalls</a:t>
              </a:r>
            </a:p>
          </p:txBody>
        </p:sp>
        <p:cxnSp>
          <p:nvCxnSpPr>
            <p:cNvPr id="64550" name="AutoShape 8"/>
            <p:cNvCxnSpPr>
              <a:cxnSpLocks noChangeShapeType="1"/>
              <a:stCxn id="64547" idx="2"/>
              <a:endCxn id="64548" idx="0"/>
            </p:cNvCxnSpPr>
            <p:nvPr/>
          </p:nvCxnSpPr>
          <p:spPr bwMode="auto">
            <a:xfrm flipH="1">
              <a:off x="515" y="2192"/>
              <a:ext cx="28" cy="372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64551" name="AutoShape 9"/>
            <p:cNvCxnSpPr>
              <a:cxnSpLocks noChangeShapeType="1"/>
              <a:stCxn id="64548" idx="2"/>
              <a:endCxn id="64549" idx="0"/>
            </p:cNvCxnSpPr>
            <p:nvPr/>
          </p:nvCxnSpPr>
          <p:spPr bwMode="auto">
            <a:xfrm>
              <a:off x="515" y="2828"/>
              <a:ext cx="5" cy="443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64552" name="Text Box 10"/>
            <p:cNvSpPr txBox="1">
              <a:spLocks noChangeArrowheads="1"/>
            </p:cNvSpPr>
            <p:nvPr/>
          </p:nvSpPr>
          <p:spPr bwMode="auto">
            <a:xfrm>
              <a:off x="496" y="3512"/>
              <a:ext cx="619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P(J) = 1.0</a:t>
              </a:r>
            </a:p>
          </p:txBody>
        </p:sp>
        <p:sp>
          <p:nvSpPr>
            <p:cNvPr id="64553" name="Text Box 11"/>
            <p:cNvSpPr txBox="1">
              <a:spLocks noChangeArrowheads="1"/>
            </p:cNvSpPr>
            <p:nvPr/>
          </p:nvSpPr>
          <p:spPr bwMode="auto">
            <a:xfrm>
              <a:off x="512" y="2168"/>
              <a:ext cx="782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P(B) = 0.016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2193925" y="2374900"/>
            <a:ext cx="1735138" cy="3536950"/>
            <a:chOff x="1382" y="1496"/>
            <a:chExt cx="1093" cy="2228"/>
          </a:xfrm>
        </p:grpSpPr>
        <p:sp>
          <p:nvSpPr>
            <p:cNvPr id="64538" name="Text Box 13"/>
            <p:cNvSpPr txBox="1">
              <a:spLocks noChangeArrowheads="1"/>
            </p:cNvSpPr>
            <p:nvPr/>
          </p:nvSpPr>
          <p:spPr bwMode="auto">
            <a:xfrm>
              <a:off x="1382" y="1496"/>
              <a:ext cx="94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Predictive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4539" name="Text Box 14"/>
            <p:cNvSpPr txBox="1">
              <a:spLocks noChangeArrowheads="1"/>
            </p:cNvSpPr>
            <p:nvPr/>
          </p:nvSpPr>
          <p:spPr bwMode="auto">
            <a:xfrm>
              <a:off x="1456" y="1943"/>
              <a:ext cx="598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Burglary</a:t>
              </a:r>
            </a:p>
          </p:txBody>
        </p:sp>
        <p:sp>
          <p:nvSpPr>
            <p:cNvPr id="64540" name="Text Box 15"/>
            <p:cNvSpPr txBox="1">
              <a:spLocks noChangeArrowheads="1"/>
            </p:cNvSpPr>
            <p:nvPr/>
          </p:nvSpPr>
          <p:spPr bwMode="auto">
            <a:xfrm>
              <a:off x="1504" y="2627"/>
              <a:ext cx="470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Alarm</a:t>
              </a:r>
            </a:p>
          </p:txBody>
        </p:sp>
        <p:sp>
          <p:nvSpPr>
            <p:cNvPr id="64541" name="Text Box 16"/>
            <p:cNvSpPr txBox="1">
              <a:spLocks noChangeArrowheads="1"/>
            </p:cNvSpPr>
            <p:nvPr/>
          </p:nvSpPr>
          <p:spPr bwMode="auto">
            <a:xfrm>
              <a:off x="1396" y="3275"/>
              <a:ext cx="648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JohnCalls</a:t>
              </a:r>
            </a:p>
          </p:txBody>
        </p:sp>
        <p:cxnSp>
          <p:nvCxnSpPr>
            <p:cNvPr id="64542" name="AutoShape 17"/>
            <p:cNvCxnSpPr>
              <a:cxnSpLocks noChangeShapeType="1"/>
              <a:stCxn id="64539" idx="2"/>
              <a:endCxn id="64540" idx="0"/>
            </p:cNvCxnSpPr>
            <p:nvPr/>
          </p:nvCxnSpPr>
          <p:spPr bwMode="auto">
            <a:xfrm flipH="1">
              <a:off x="1739" y="2194"/>
              <a:ext cx="16" cy="420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64543" name="AutoShape 18"/>
            <p:cNvCxnSpPr>
              <a:cxnSpLocks noChangeShapeType="1"/>
              <a:stCxn id="64540" idx="2"/>
              <a:endCxn id="64541" idx="0"/>
            </p:cNvCxnSpPr>
            <p:nvPr/>
          </p:nvCxnSpPr>
          <p:spPr bwMode="auto">
            <a:xfrm flipH="1">
              <a:off x="1720" y="2878"/>
              <a:ext cx="19" cy="384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64544" name="Text Box 19"/>
            <p:cNvSpPr txBox="1">
              <a:spLocks noChangeArrowheads="1"/>
            </p:cNvSpPr>
            <p:nvPr/>
          </p:nvSpPr>
          <p:spPr bwMode="auto">
            <a:xfrm>
              <a:off x="1792" y="3512"/>
              <a:ext cx="683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P(J) = 0.67</a:t>
              </a:r>
            </a:p>
          </p:txBody>
        </p:sp>
        <p:sp>
          <p:nvSpPr>
            <p:cNvPr id="64545" name="Text Box 20"/>
            <p:cNvSpPr txBox="1">
              <a:spLocks noChangeArrowheads="1"/>
            </p:cNvSpPr>
            <p:nvPr/>
          </p:nvSpPr>
          <p:spPr bwMode="auto">
            <a:xfrm>
              <a:off x="1792" y="2168"/>
              <a:ext cx="654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P(B) = 1.0</a:t>
              </a:r>
            </a:p>
          </p:txBody>
        </p:sp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3759200" y="2374900"/>
            <a:ext cx="3008313" cy="3536950"/>
            <a:chOff x="2368" y="1496"/>
            <a:chExt cx="1895" cy="2228"/>
          </a:xfrm>
        </p:grpSpPr>
        <p:sp>
          <p:nvSpPr>
            <p:cNvPr id="64529" name="Text Box 22"/>
            <p:cNvSpPr txBox="1">
              <a:spLocks noChangeArrowheads="1"/>
            </p:cNvSpPr>
            <p:nvPr/>
          </p:nvSpPr>
          <p:spPr bwMode="auto">
            <a:xfrm>
              <a:off x="2752" y="2567"/>
              <a:ext cx="598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Burglary</a:t>
              </a:r>
            </a:p>
          </p:txBody>
        </p:sp>
        <p:sp>
          <p:nvSpPr>
            <p:cNvPr id="64530" name="Text Box 23"/>
            <p:cNvSpPr txBox="1">
              <a:spLocks noChangeArrowheads="1"/>
            </p:cNvSpPr>
            <p:nvPr/>
          </p:nvSpPr>
          <p:spPr bwMode="auto">
            <a:xfrm>
              <a:off x="3184" y="1991"/>
              <a:ext cx="726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Earthquake</a:t>
              </a:r>
            </a:p>
          </p:txBody>
        </p:sp>
        <p:sp>
          <p:nvSpPr>
            <p:cNvPr id="64531" name="Text Box 24"/>
            <p:cNvSpPr txBox="1">
              <a:spLocks noChangeArrowheads="1"/>
            </p:cNvSpPr>
            <p:nvPr/>
          </p:nvSpPr>
          <p:spPr bwMode="auto">
            <a:xfrm>
              <a:off x="3184" y="3239"/>
              <a:ext cx="470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Alarm</a:t>
              </a:r>
            </a:p>
          </p:txBody>
        </p:sp>
        <p:cxnSp>
          <p:nvCxnSpPr>
            <p:cNvPr id="64532" name="AutoShape 25"/>
            <p:cNvCxnSpPr>
              <a:cxnSpLocks noChangeShapeType="1"/>
              <a:stCxn id="64529" idx="2"/>
              <a:endCxn id="64531" idx="0"/>
            </p:cNvCxnSpPr>
            <p:nvPr/>
          </p:nvCxnSpPr>
          <p:spPr bwMode="auto">
            <a:xfrm>
              <a:off x="3051" y="2818"/>
              <a:ext cx="368" cy="408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64533" name="AutoShape 26"/>
            <p:cNvCxnSpPr>
              <a:cxnSpLocks noChangeShapeType="1"/>
              <a:stCxn id="64530" idx="2"/>
              <a:endCxn id="64531" idx="0"/>
            </p:cNvCxnSpPr>
            <p:nvPr/>
          </p:nvCxnSpPr>
          <p:spPr bwMode="auto">
            <a:xfrm flipH="1">
              <a:off x="3419" y="2242"/>
              <a:ext cx="128" cy="984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64534" name="Text Box 27"/>
            <p:cNvSpPr txBox="1">
              <a:spLocks noChangeArrowheads="1"/>
            </p:cNvSpPr>
            <p:nvPr/>
          </p:nvSpPr>
          <p:spPr bwMode="auto">
            <a:xfrm>
              <a:off x="2997" y="1496"/>
              <a:ext cx="10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Intercausal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4535" name="Text Box 28"/>
            <p:cNvSpPr txBox="1">
              <a:spLocks noChangeArrowheads="1"/>
            </p:cNvSpPr>
            <p:nvPr/>
          </p:nvSpPr>
          <p:spPr bwMode="auto">
            <a:xfrm>
              <a:off x="3136" y="3512"/>
              <a:ext cx="661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P(A) = 1.0</a:t>
              </a:r>
            </a:p>
          </p:txBody>
        </p:sp>
        <p:sp>
          <p:nvSpPr>
            <p:cNvPr id="64536" name="Text Box 29"/>
            <p:cNvSpPr txBox="1">
              <a:spLocks noChangeArrowheads="1"/>
            </p:cNvSpPr>
            <p:nvPr/>
          </p:nvSpPr>
          <p:spPr bwMode="auto">
            <a:xfrm>
              <a:off x="2368" y="2840"/>
              <a:ext cx="782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P(B) = 0.003</a:t>
              </a:r>
            </a:p>
          </p:txBody>
        </p:sp>
        <p:sp>
          <p:nvSpPr>
            <p:cNvPr id="64537" name="Text Box 30"/>
            <p:cNvSpPr txBox="1">
              <a:spLocks noChangeArrowheads="1"/>
            </p:cNvSpPr>
            <p:nvPr/>
          </p:nvSpPr>
          <p:spPr bwMode="auto">
            <a:xfrm>
              <a:off x="3616" y="2216"/>
              <a:ext cx="647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P(E) = 1.0</a:t>
              </a:r>
            </a:p>
          </p:txBody>
        </p:sp>
      </p:grp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7146925" y="2451100"/>
            <a:ext cx="1997075" cy="3608388"/>
            <a:chOff x="4502" y="1544"/>
            <a:chExt cx="1258" cy="2273"/>
          </a:xfrm>
        </p:grpSpPr>
        <p:sp>
          <p:nvSpPr>
            <p:cNvPr id="64520" name="Text Box 32"/>
            <p:cNvSpPr txBox="1">
              <a:spLocks noChangeArrowheads="1"/>
            </p:cNvSpPr>
            <p:nvPr/>
          </p:nvSpPr>
          <p:spPr bwMode="auto">
            <a:xfrm>
              <a:off x="4502" y="1544"/>
              <a:ext cx="63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b="1">
                  <a:solidFill>
                    <a:srgbClr val="000000"/>
                  </a:solidFill>
                </a:rPr>
                <a:t>Mixed</a:t>
              </a: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4521" name="Text Box 33"/>
            <p:cNvSpPr txBox="1">
              <a:spLocks noChangeArrowheads="1"/>
            </p:cNvSpPr>
            <p:nvPr/>
          </p:nvSpPr>
          <p:spPr bwMode="auto">
            <a:xfrm>
              <a:off x="4512" y="2024"/>
              <a:ext cx="726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Earthquake</a:t>
              </a:r>
            </a:p>
          </p:txBody>
        </p:sp>
        <p:sp>
          <p:nvSpPr>
            <p:cNvPr id="64522" name="Text Box 34"/>
            <p:cNvSpPr txBox="1">
              <a:spLocks noChangeArrowheads="1"/>
            </p:cNvSpPr>
            <p:nvPr/>
          </p:nvSpPr>
          <p:spPr bwMode="auto">
            <a:xfrm>
              <a:off x="4632" y="2720"/>
              <a:ext cx="470" cy="238"/>
            </a:xfrm>
            <a:prstGeom prst="rect">
              <a:avLst/>
            </a:prstGeom>
            <a:noFill/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Alarm</a:t>
              </a:r>
            </a:p>
          </p:txBody>
        </p:sp>
        <p:sp>
          <p:nvSpPr>
            <p:cNvPr id="64523" name="Text Box 35"/>
            <p:cNvSpPr txBox="1">
              <a:spLocks noChangeArrowheads="1"/>
            </p:cNvSpPr>
            <p:nvPr/>
          </p:nvSpPr>
          <p:spPr bwMode="auto">
            <a:xfrm>
              <a:off x="4524" y="3332"/>
              <a:ext cx="648" cy="238"/>
            </a:xfrm>
            <a:prstGeom prst="rect">
              <a:avLst/>
            </a:prstGeom>
            <a:solidFill>
              <a:srgbClr val="D2D2D2"/>
            </a:solidFill>
            <a:ln w="41275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solidFill>
                    <a:srgbClr val="000000"/>
                  </a:solidFill>
                </a:rPr>
                <a:t>JohnCalls</a:t>
              </a:r>
            </a:p>
          </p:txBody>
        </p:sp>
        <p:cxnSp>
          <p:nvCxnSpPr>
            <p:cNvPr id="64524" name="AutoShape 36"/>
            <p:cNvCxnSpPr>
              <a:cxnSpLocks noChangeShapeType="1"/>
              <a:stCxn id="64521" idx="2"/>
              <a:endCxn id="64522" idx="0"/>
            </p:cNvCxnSpPr>
            <p:nvPr/>
          </p:nvCxnSpPr>
          <p:spPr bwMode="auto">
            <a:xfrm flipH="1">
              <a:off x="4867" y="2275"/>
              <a:ext cx="8" cy="432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cxnSp>
          <p:nvCxnSpPr>
            <p:cNvPr id="64525" name="AutoShape 37"/>
            <p:cNvCxnSpPr>
              <a:cxnSpLocks noChangeShapeType="1"/>
              <a:stCxn id="64522" idx="2"/>
              <a:endCxn id="64523" idx="0"/>
            </p:cNvCxnSpPr>
            <p:nvPr/>
          </p:nvCxnSpPr>
          <p:spPr bwMode="auto">
            <a:xfrm flipH="1">
              <a:off x="4848" y="2971"/>
              <a:ext cx="19" cy="348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 type="none" w="sm" len="sm"/>
              <a:tailEnd type="stealth" w="lg" len="lg"/>
            </a:ln>
          </p:spPr>
        </p:cxnSp>
        <p:sp>
          <p:nvSpPr>
            <p:cNvPr id="64526" name="Text Box 38"/>
            <p:cNvSpPr txBox="1">
              <a:spLocks noChangeArrowheads="1"/>
            </p:cNvSpPr>
            <p:nvPr/>
          </p:nvSpPr>
          <p:spPr bwMode="auto">
            <a:xfrm>
              <a:off x="4872" y="3605"/>
              <a:ext cx="683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P(M) = 1.0</a:t>
              </a:r>
            </a:p>
          </p:txBody>
        </p:sp>
        <p:sp>
          <p:nvSpPr>
            <p:cNvPr id="64527" name="Text Box 39"/>
            <p:cNvSpPr txBox="1">
              <a:spLocks noChangeArrowheads="1"/>
            </p:cNvSpPr>
            <p:nvPr/>
          </p:nvSpPr>
          <p:spPr bwMode="auto">
            <a:xfrm>
              <a:off x="5022" y="2258"/>
              <a:ext cx="738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</a:t>
              </a:r>
              <a:r>
                <a:rPr lang="en-US" sz="1600">
                  <a:solidFill>
                    <a:srgbClr val="000000"/>
                  </a:solidFill>
                  <a:sym typeface="Symbol" pitchFamily="18" charset="2"/>
                </a:rPr>
                <a:t></a:t>
              </a:r>
              <a:r>
                <a:rPr lang="en-US" sz="1600">
                  <a:solidFill>
                    <a:srgbClr val="000000"/>
                  </a:solidFill>
                </a:rPr>
                <a:t>E) = 1.0</a:t>
              </a:r>
            </a:p>
          </p:txBody>
        </p:sp>
        <p:sp>
          <p:nvSpPr>
            <p:cNvPr id="64528" name="Text Box 40"/>
            <p:cNvSpPr txBox="1">
              <a:spLocks noChangeArrowheads="1"/>
            </p:cNvSpPr>
            <p:nvPr/>
          </p:nvSpPr>
          <p:spPr bwMode="auto">
            <a:xfrm>
              <a:off x="4920" y="2933"/>
              <a:ext cx="725" cy="212"/>
            </a:xfrm>
            <a:prstGeom prst="rect">
              <a:avLst/>
            </a:prstGeom>
            <a:noFill/>
            <a:ln w="381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lang="en-US" sz="1600">
                  <a:solidFill>
                    <a:srgbClr val="000000"/>
                  </a:solidFill>
                </a:rPr>
                <a:t>P(A) = 0.03</a:t>
              </a:r>
            </a:p>
          </p:txBody>
        </p:sp>
      </p:grpSp>
      <p:sp>
        <p:nvSpPr>
          <p:cNvPr id="64519" name="Rectangle 41"/>
          <p:cNvSpPr>
            <a:spLocks noChangeArrowheads="1"/>
          </p:cNvSpPr>
          <p:nvPr/>
        </p:nvSpPr>
        <p:spPr bwMode="auto">
          <a:xfrm>
            <a:off x="381000" y="1066800"/>
            <a:ext cx="7467600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Update algorithms exploit dependencies to reduce the complexity of probabilistic inference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 Elimination Algorithm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395288" y="981075"/>
            <a:ext cx="84582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  <a:defRPr/>
            </a:pPr>
            <a:endParaRPr lang="en-US" sz="2000" dirty="0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dirty="0"/>
              <a:t>Clever way to compute a  posterior joint distribution for 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  <a:defRPr/>
            </a:pPr>
            <a:r>
              <a:rPr lang="en-US" sz="2000" dirty="0"/>
              <a:t> the </a:t>
            </a:r>
            <a:r>
              <a:rPr lang="en-US" sz="2000" dirty="0">
                <a:solidFill>
                  <a:schemeClr val="accent2"/>
                </a:solidFill>
              </a:rPr>
              <a:t>query variables</a:t>
            </a:r>
            <a:r>
              <a:rPr lang="en-US" sz="2000" dirty="0"/>
              <a:t> </a:t>
            </a:r>
            <a:r>
              <a:rPr lang="en-US" sz="2000" b="1" dirty="0"/>
              <a:t>Y </a:t>
            </a:r>
            <a:r>
              <a:rPr lang="en-US" sz="2000" dirty="0"/>
              <a:t>[Y</a:t>
            </a:r>
            <a:r>
              <a:rPr lang="en-US" sz="2000" baseline="-25000" dirty="0"/>
              <a:t>i</a:t>
            </a:r>
            <a:r>
              <a:rPr lang="en-US" sz="2000" dirty="0"/>
              <a:t>,…,</a:t>
            </a:r>
            <a:r>
              <a:rPr lang="en-US" sz="2000" dirty="0" err="1"/>
              <a:t>Y</a:t>
            </a:r>
            <a:r>
              <a:rPr lang="en-US" sz="2000" baseline="-25000" dirty="0" err="1"/>
              <a:t>n</a:t>
            </a:r>
            <a:r>
              <a:rPr lang="en-US" sz="2000" dirty="0"/>
              <a:t>]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  <a:defRPr/>
            </a:pPr>
            <a:r>
              <a:rPr lang="en-US" sz="2000" dirty="0"/>
              <a:t>given specific values </a:t>
            </a:r>
            <a:r>
              <a:rPr lang="en-US" sz="2000" b="1" dirty="0"/>
              <a:t>e</a:t>
            </a:r>
            <a:r>
              <a:rPr lang="en-US" sz="2000" dirty="0"/>
              <a:t> for the </a:t>
            </a:r>
            <a:r>
              <a:rPr lang="en-US" sz="2000" dirty="0">
                <a:solidFill>
                  <a:schemeClr val="accent2"/>
                </a:solidFill>
              </a:rPr>
              <a:t>evidence variables</a:t>
            </a:r>
            <a:r>
              <a:rPr lang="en-US" sz="2000" dirty="0"/>
              <a:t> </a:t>
            </a:r>
            <a:r>
              <a:rPr lang="en-US" sz="2000" b="1" dirty="0"/>
              <a:t>E </a:t>
            </a:r>
            <a:r>
              <a:rPr lang="en-US" sz="2000" dirty="0"/>
              <a:t>[</a:t>
            </a:r>
            <a:r>
              <a:rPr lang="en-US" sz="2000" dirty="0" err="1"/>
              <a:t>E</a:t>
            </a:r>
            <a:r>
              <a:rPr lang="en-US" sz="2000" baseline="-25000" dirty="0" err="1"/>
              <a:t>i</a:t>
            </a:r>
            <a:r>
              <a:rPr lang="en-US" sz="2000" dirty="0"/>
              <a:t>,…,</a:t>
            </a:r>
            <a:r>
              <a:rPr lang="en-US" sz="1800" dirty="0" err="1"/>
              <a:t>E</a:t>
            </a:r>
            <a:r>
              <a:rPr lang="en-US" sz="1800" baseline="-25000" dirty="0" err="1"/>
              <a:t>m</a:t>
            </a:r>
            <a:r>
              <a:rPr lang="en-US" sz="1800" dirty="0"/>
              <a:t>]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  <a:defRPr/>
            </a:pPr>
            <a:r>
              <a:rPr lang="en-US" sz="2000" dirty="0"/>
              <a:t>by</a:t>
            </a:r>
            <a:r>
              <a:rPr lang="en-US" sz="2000" b="1" dirty="0"/>
              <a:t> summing out </a:t>
            </a:r>
            <a:r>
              <a:rPr lang="en-US" sz="2000" dirty="0"/>
              <a:t>the  variables that are not query nor evidence (we call them hidden variables </a:t>
            </a:r>
            <a:r>
              <a:rPr lang="en-US" sz="2000" b="1" dirty="0"/>
              <a:t>H</a:t>
            </a:r>
            <a:r>
              <a:rPr lang="en-US" sz="2000" dirty="0"/>
              <a:t> = [H</a:t>
            </a:r>
            <a:r>
              <a:rPr lang="en-US" sz="2000" baseline="-25000" dirty="0"/>
              <a:t>i</a:t>
            </a:r>
            <a:r>
              <a:rPr lang="en-US" sz="2000" dirty="0"/>
              <a:t>,….</a:t>
            </a:r>
            <a:r>
              <a:rPr lang="en-US" sz="2000" dirty="0" err="1"/>
              <a:t>H</a:t>
            </a:r>
            <a:r>
              <a:rPr lang="en-US" sz="2000" baseline="-25000" dirty="0" err="1"/>
              <a:t>j</a:t>
            </a:r>
            <a:r>
              <a:rPr lang="en-US" sz="2000" dirty="0"/>
              <a:t>])</a:t>
            </a:r>
          </a:p>
          <a:p>
            <a:pPr marL="742950" lvl="1" indent="-285750">
              <a:lnSpc>
                <a:spcPct val="40000"/>
              </a:lnSpc>
              <a:spcBef>
                <a:spcPct val="20000"/>
              </a:spcBef>
              <a:defRPr/>
            </a:pPr>
            <a:endParaRPr lang="en-US" sz="2000" dirty="0"/>
          </a:p>
          <a:p>
            <a:pPr marL="742950" lvl="1" indent="-285750">
              <a:spcBef>
                <a:spcPct val="20000"/>
              </a:spcBef>
              <a:buFontTx/>
              <a:buChar char="•"/>
              <a:defRPr/>
            </a:pPr>
            <a:r>
              <a:rPr lang="en-US" sz="2000" b="1" dirty="0"/>
              <a:t>P</a:t>
            </a:r>
            <a:r>
              <a:rPr lang="en-US" sz="2000" dirty="0"/>
              <a:t>(</a:t>
            </a:r>
            <a:r>
              <a:rPr lang="en-US" sz="2000" b="1" dirty="0"/>
              <a:t>Y|E</a:t>
            </a:r>
            <a:r>
              <a:rPr lang="en-US" sz="2000" dirty="0"/>
              <a:t>) = </a:t>
            </a:r>
            <a:r>
              <a:rPr lang="en-US" sz="2000" dirty="0">
                <a:cs typeface="Times New Roman" pitchFamily="18" charset="0"/>
              </a:rPr>
              <a:t>∑</a:t>
            </a:r>
            <a:r>
              <a:rPr lang="en-US" sz="2000" baseline="-25000" dirty="0">
                <a:cs typeface="Times New Roman" pitchFamily="18" charset="0"/>
              </a:rPr>
              <a:t>H1</a:t>
            </a:r>
            <a:r>
              <a:rPr lang="en-US" sz="2000" dirty="0">
                <a:cs typeface="Times New Roman" pitchFamily="18" charset="0"/>
              </a:rPr>
              <a:t>..... ∑ </a:t>
            </a:r>
            <a:r>
              <a:rPr lang="en-US" sz="2000" baseline="-25000" dirty="0" err="1">
                <a:cs typeface="Times New Roman" pitchFamily="18" charset="0"/>
              </a:rPr>
              <a:t>Hj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b="1" dirty="0">
                <a:cs typeface="Times New Roman" pitchFamily="18" charset="0"/>
              </a:rPr>
              <a:t>P</a:t>
            </a:r>
            <a:r>
              <a:rPr lang="en-US" sz="2000" dirty="0">
                <a:cs typeface="Times New Roman" pitchFamily="18" charset="0"/>
              </a:rPr>
              <a:t>(</a:t>
            </a:r>
            <a:r>
              <a:rPr lang="en-US" sz="2000" dirty="0"/>
              <a:t>H</a:t>
            </a:r>
            <a:r>
              <a:rPr lang="en-US" sz="2000" baseline="-25000" dirty="0"/>
              <a:t>i </a:t>
            </a:r>
            <a:r>
              <a:rPr lang="en-US" sz="2000" dirty="0"/>
              <a:t>,…, </a:t>
            </a:r>
            <a:r>
              <a:rPr lang="en-US" sz="2000" dirty="0" err="1"/>
              <a:t>H</a:t>
            </a:r>
            <a:r>
              <a:rPr lang="en-US" sz="2000" baseline="-25000" dirty="0" err="1"/>
              <a:t>j</a:t>
            </a:r>
            <a:r>
              <a:rPr lang="en-US" sz="2000" dirty="0">
                <a:cs typeface="Times New Roman" pitchFamily="18" charset="0"/>
              </a:rPr>
              <a:t>,  </a:t>
            </a:r>
            <a:r>
              <a:rPr lang="en-US" sz="2000" dirty="0"/>
              <a:t>Y</a:t>
            </a:r>
            <a:r>
              <a:rPr lang="en-US" sz="2000" baseline="-25000" dirty="0"/>
              <a:t>i</a:t>
            </a:r>
            <a:r>
              <a:rPr lang="en-US" sz="2000" dirty="0"/>
              <a:t>, ….,</a:t>
            </a:r>
            <a:r>
              <a:rPr lang="en-US" sz="2000" dirty="0" err="1"/>
              <a:t>Y</a:t>
            </a:r>
            <a:r>
              <a:rPr lang="en-US" sz="2000" baseline="-25000" dirty="0" err="1"/>
              <a:t>n,,</a:t>
            </a:r>
            <a:r>
              <a:rPr lang="en-US" sz="2000" dirty="0" err="1"/>
              <a:t>,E</a:t>
            </a:r>
            <a:r>
              <a:rPr lang="en-US" sz="2000" baseline="-25000" dirty="0" err="1"/>
              <a:t>i</a:t>
            </a:r>
            <a:r>
              <a:rPr lang="en-US" sz="2000" dirty="0"/>
              <a:t>,….,</a:t>
            </a:r>
            <a:r>
              <a:rPr lang="en-US" sz="2000" dirty="0" err="1"/>
              <a:t>E</a:t>
            </a:r>
            <a:r>
              <a:rPr lang="en-US" sz="2000" baseline="-25000" dirty="0" err="1"/>
              <a:t>m</a:t>
            </a:r>
            <a:r>
              <a:rPr lang="en-US" sz="1800" dirty="0"/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  <a:defRPr/>
            </a:pPr>
            <a:endParaRPr lang="en-US" sz="1800" dirty="0"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  <a:defRPr/>
            </a:pPr>
            <a:endParaRPr lang="en-US" sz="1800" dirty="0">
              <a:cs typeface="Times New Roman" pitchFamily="18" charset="0"/>
            </a:endParaRPr>
          </a:p>
          <a:p>
            <a:pPr marL="285750" indent="-285750">
              <a:spcBef>
                <a:spcPct val="20000"/>
              </a:spcBef>
              <a:buFontTx/>
              <a:buChar char="•"/>
              <a:defRPr/>
            </a:pPr>
            <a:r>
              <a:rPr lang="en-US" sz="1800" dirty="0">
                <a:cs typeface="Times New Roman" pitchFamily="18" charset="0"/>
              </a:rPr>
              <a:t>You know this from CPSC 322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  <a:defRPr/>
            </a:pPr>
            <a:endParaRPr lang="en-US" sz="1800" dirty="0"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endParaRPr lang="en-US" sz="2000" dirty="0"/>
          </a:p>
          <a:p>
            <a:pPr marL="742950" lvl="1" indent="-285750">
              <a:lnSpc>
                <a:spcPct val="6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ext Box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/>
              <a:t>Variable Elimination in the AI Space Applet</a:t>
            </a: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395288" y="981075"/>
            <a:ext cx="8458200" cy="309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itchFamily="2" charset="2"/>
              <a:buNone/>
            </a:pPr>
            <a:endParaRPr lang="en-US" sz="2000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Use the AISpace  (</a:t>
            </a:r>
            <a:r>
              <a:rPr lang="en-US">
                <a:hlinkClick r:id="rId3"/>
              </a:rPr>
              <a:t>http://www.aispace.org/mainApplets.shtml</a:t>
            </a:r>
            <a:r>
              <a:rPr lang="en-US"/>
              <a:t>) applet for Belief and Decision networks (</a:t>
            </a:r>
            <a:r>
              <a:rPr lang="en-US">
                <a:hlinkClick r:id="rId4"/>
              </a:rPr>
              <a:t>http://www.aispace.org/bayes/index.shtml</a:t>
            </a:r>
            <a:r>
              <a:rPr lang="en-US"/>
              <a:t>)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/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Load any of the available network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r>
              <a:rPr lang="en-US"/>
              <a:t>Go in “Solve” mode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1800">
                <a:cs typeface="Times New Roman" pitchFamily="18" charset="0"/>
              </a:rPr>
              <a:t>To add evidence to the network, click the “Make Observations” toolbar button,  and then the node you want to observe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1800">
                <a:cs typeface="Times New Roman" pitchFamily="18" charset="0"/>
              </a:rPr>
              <a:t>To make queries, click the “Query” toolbar button,  and then the node you want to query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r>
              <a:rPr lang="en-US" sz="1800">
                <a:cs typeface="Times New Roman" pitchFamily="18" charset="0"/>
              </a:rPr>
              <a:t>Anser “verbose” in the dialogue box that appears, if you want to see how Variable Elimination Works</a:t>
            </a: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endParaRPr lang="en-US" sz="1800">
              <a:cs typeface="Times New Roman" pitchFamily="18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•"/>
            </a:pPr>
            <a:endParaRPr lang="en-US" sz="1800"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</a:pPr>
            <a:endParaRPr lang="en-US" sz="2000"/>
          </a:p>
          <a:p>
            <a:pPr marL="742950" lvl="1" indent="-285750">
              <a:lnSpc>
                <a:spcPct val="60000"/>
              </a:lnSpc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Inference in Bayesian Networks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worst case scenario (e.g. fully connected network) exact inference is NP-hard</a:t>
            </a:r>
          </a:p>
          <a:p>
            <a:pPr eaLnBrk="1" hangingPunct="1">
              <a:lnSpc>
                <a:spcPct val="70000"/>
              </a:lnSpc>
            </a:pPr>
            <a:endParaRPr lang="en-US" smtClean="0"/>
          </a:p>
          <a:p>
            <a:pPr eaLnBrk="1" hangingPunct="1"/>
            <a:r>
              <a:rPr lang="en-US" smtClean="0"/>
              <a:t>However space/time complexity is very sensitive to topology</a:t>
            </a:r>
          </a:p>
          <a:p>
            <a:pPr eaLnBrk="1" hangingPunct="1">
              <a:lnSpc>
                <a:spcPct val="70000"/>
              </a:lnSpc>
            </a:pPr>
            <a:endParaRPr lang="en-US" smtClean="0"/>
          </a:p>
          <a:p>
            <a:pPr eaLnBrk="1" hangingPunct="1"/>
            <a:r>
              <a:rPr lang="en-US" smtClean="0"/>
              <a:t>In singly connected graphs (single path from any two nodes),  time complexity of exact inference is polynomial in the number of nodes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If things are bad, one can resort to algorithms for approximate inference</a:t>
            </a:r>
          </a:p>
          <a:p>
            <a:pPr lvl="1" eaLnBrk="1" hangingPunct="1"/>
            <a:r>
              <a:rPr lang="en-US" smtClean="0"/>
              <a:t>We we’ll look at these next week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Issues in Bayesian Networks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458200" cy="4441825"/>
          </a:xfrm>
        </p:spPr>
        <p:txBody>
          <a:bodyPr/>
          <a:lstStyle/>
          <a:p>
            <a:pPr eaLnBrk="1" hangingPunct="1"/>
            <a:r>
              <a:rPr lang="en-US" smtClean="0"/>
              <a:t>Often creating a suitable structure is doable  for domain experts. But…</a:t>
            </a:r>
          </a:p>
          <a:p>
            <a:pPr eaLnBrk="1" hangingPunct="1"/>
            <a:r>
              <a:rPr lang="en-US" smtClean="0"/>
              <a:t>“Where do the numbers come from?”</a:t>
            </a:r>
          </a:p>
          <a:p>
            <a:pPr eaLnBrk="1" hangingPunct="1"/>
            <a:r>
              <a:rPr lang="en-US" smtClean="0"/>
              <a:t>From experts</a:t>
            </a:r>
          </a:p>
          <a:p>
            <a:pPr lvl="1" eaLnBrk="1" hangingPunct="1"/>
            <a:r>
              <a:rPr lang="en-US" smtClean="0"/>
              <a:t>Tedious</a:t>
            </a:r>
          </a:p>
          <a:p>
            <a:pPr lvl="1" eaLnBrk="1" hangingPunct="1"/>
            <a:r>
              <a:rPr lang="en-US" smtClean="0"/>
              <a:t>Costly</a:t>
            </a:r>
          </a:p>
          <a:p>
            <a:pPr lvl="1" eaLnBrk="1" hangingPunct="1"/>
            <a:r>
              <a:rPr lang="en-US" smtClean="0"/>
              <a:t>Not always reliable</a:t>
            </a:r>
          </a:p>
          <a:p>
            <a:pPr eaLnBrk="1" hangingPunct="1"/>
            <a:r>
              <a:rPr lang="en-US" smtClean="0"/>
              <a:t>From data =&gt; Machine Learning</a:t>
            </a:r>
          </a:p>
          <a:p>
            <a:pPr lvl="1" eaLnBrk="1" hangingPunct="1"/>
            <a:r>
              <a:rPr lang="en-US" smtClean="0"/>
              <a:t>There are algorithms to learn both structures and numbers</a:t>
            </a:r>
          </a:p>
          <a:p>
            <a:pPr lvl="1" eaLnBrk="1" hangingPunct="1"/>
            <a:r>
              <a:rPr lang="en-US" smtClean="0"/>
              <a:t>CPTs easier to learn when all variables are observable: use frequencies</a:t>
            </a:r>
          </a:p>
          <a:p>
            <a:pPr lvl="1" eaLnBrk="1" hangingPunct="1"/>
            <a:r>
              <a:rPr lang="en-US" smtClean="0"/>
              <a:t>Can be hard to get enough data</a:t>
            </a:r>
          </a:p>
          <a:p>
            <a:pPr lvl="1" eaLnBrk="1" hangingPunct="1"/>
            <a:r>
              <a:rPr lang="en-US" smtClean="0"/>
              <a:t>We will look into learning Bnets  as part of the  machine learning portion of the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Bayesian networks have been extensively used in real world applications for several domains</a:t>
            </a:r>
          </a:p>
          <a:p>
            <a:pPr lvl="1" eaLnBrk="1" hangingPunct="1"/>
            <a:r>
              <a:rPr lang="en-US" dirty="0" smtClean="0"/>
              <a:t>Medicine, troubleshooting, Intelligent Interfaces, Intelligent Tutoring systems</a:t>
            </a:r>
          </a:p>
          <a:p>
            <a:pPr lvl="2" eaLnBrk="1" hangingPunct="1"/>
            <a:endParaRPr lang="en-US" dirty="0" smtClean="0"/>
          </a:p>
          <a:p>
            <a:pPr eaLnBrk="1" hangingPunct="1"/>
            <a:r>
              <a:rPr lang="en-US" dirty="0" smtClean="0"/>
              <a:t>We will see an example from Tutoring Systems: </a:t>
            </a:r>
          </a:p>
          <a:p>
            <a:pPr lvl="1" eaLnBrk="1" hangingPunct="1"/>
            <a:r>
              <a:rPr lang="en-US" dirty="0" smtClean="0"/>
              <a:t>Andes, an Intelligent Learning Environment (ILE) for physics</a:t>
            </a:r>
          </a:p>
          <a:p>
            <a:pPr lvl="1" eaLnBrk="1" hangingPunct="1"/>
            <a:r>
              <a:rPr lang="en-US" dirty="0" smtClean="0"/>
              <a:t>Discussion-based class of Tu. Jan 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Next </a:t>
            </a:r>
            <a:r>
              <a:rPr lang="en-US" dirty="0" smtClean="0"/>
              <a:t>Week</a:t>
            </a:r>
            <a:endParaRPr lang="en-US" dirty="0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785794"/>
            <a:ext cx="8659813" cy="4495800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Tx/>
              <a:buNone/>
            </a:pP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Approximate algorithms for </a:t>
            </a:r>
            <a:r>
              <a:rPr lang="en-US" dirty="0" err="1" smtClean="0"/>
              <a:t>Bnets</a:t>
            </a:r>
            <a:endParaRPr lang="en-US" dirty="0" smtClean="0"/>
          </a:p>
          <a:p>
            <a:pPr eaLnBrk="1" hangingPunct="1">
              <a:buFontTx/>
              <a:buChar char="•"/>
            </a:pPr>
            <a:r>
              <a:rPr lang="en-US" dirty="0" smtClean="0"/>
              <a:t>I will be away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Giuseppe Carenini will be guest lecturer on Tuesday</a:t>
            </a:r>
          </a:p>
          <a:p>
            <a:pPr eaLnBrk="1" hangingPunct="1">
              <a:buFontTx/>
              <a:buChar char="•"/>
            </a:pPr>
            <a:r>
              <a:rPr lang="en-US" dirty="0" smtClean="0"/>
              <a:t>Jacek </a:t>
            </a:r>
            <a:r>
              <a:rPr lang="en-CA" dirty="0" err="1" smtClean="0"/>
              <a:t>Kisynski</a:t>
            </a:r>
            <a:r>
              <a:rPr lang="en-CA" dirty="0" smtClean="0"/>
              <a:t> will be guest lecturer on Thursday</a:t>
            </a:r>
          </a:p>
          <a:p>
            <a:pPr eaLnBrk="1" hangingPunct="1">
              <a:buFontTx/>
              <a:buChar char="•"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85750" y="1714500"/>
            <a:ext cx="8534400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lnSpc>
                <a:spcPct val="60000"/>
              </a:lnSpc>
            </a:pPr>
            <a:r>
              <a:rPr lang="en-US" sz="3600" b="1">
                <a:solidFill>
                  <a:schemeClr val="accent2"/>
                </a:solidFill>
              </a:rPr>
              <a:t/>
            </a:r>
            <a:br>
              <a:rPr lang="en-US" sz="3600" b="1">
                <a:solidFill>
                  <a:schemeClr val="accent2"/>
                </a:solidFill>
              </a:rPr>
            </a:br>
            <a:r>
              <a:rPr lang="en-US" sz="3600" b="1">
                <a:solidFill>
                  <a:schemeClr val="accent2"/>
                </a:solidFill>
              </a:rPr>
              <a:t>Lecture 2</a:t>
            </a:r>
            <a:br>
              <a:rPr lang="en-US" sz="3600" b="1">
                <a:solidFill>
                  <a:schemeClr val="accent2"/>
                </a:solidFill>
              </a:rPr>
            </a:br>
            <a:r>
              <a:rPr lang="en-US" sz="3600" b="1">
                <a:solidFill>
                  <a:schemeClr val="accent2"/>
                </a:solidFill>
              </a:rPr>
              <a:t/>
            </a:r>
            <a:br>
              <a:rPr lang="en-US" sz="3600" b="1">
                <a:solidFill>
                  <a:schemeClr val="accent2"/>
                </a:solidFill>
              </a:rPr>
            </a:br>
            <a:r>
              <a:rPr lang="en-US" sz="3600" b="1">
                <a:solidFill>
                  <a:schemeClr val="accent2"/>
                </a:solidFill>
              </a:rPr>
              <a:t/>
            </a:r>
            <a:br>
              <a:rPr lang="en-US" sz="3600" b="1">
                <a:solidFill>
                  <a:schemeClr val="accent2"/>
                </a:solidFill>
              </a:rPr>
            </a:br>
            <a:r>
              <a:rPr lang="en-US" sz="3600" b="1">
                <a:solidFill>
                  <a:schemeClr val="accent2"/>
                </a:solidFill>
              </a:rPr>
              <a:t>Review of Bayesian Networks, </a:t>
            </a:r>
            <a:br>
              <a:rPr lang="en-US" sz="3600" b="1">
                <a:solidFill>
                  <a:schemeClr val="accent2"/>
                </a:solidFill>
              </a:rPr>
            </a:br>
            <a:r>
              <a:rPr lang="en-US" sz="3600" b="1">
                <a:solidFill>
                  <a:schemeClr val="accent2"/>
                </a:solidFill>
              </a:rPr>
              <a:t/>
            </a:r>
            <a:br>
              <a:rPr lang="en-US" sz="3600" b="1">
                <a:solidFill>
                  <a:schemeClr val="accent2"/>
                </a:solidFill>
              </a:rPr>
            </a:br>
            <a:r>
              <a:rPr lang="en-US" sz="3600" b="1">
                <a:solidFill>
                  <a:schemeClr val="accent2"/>
                </a:solidFill>
              </a:rPr>
              <a:t>Representational Issues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188913"/>
            <a:ext cx="8588375" cy="685800"/>
          </a:xfrm>
        </p:spPr>
        <p:txBody>
          <a:bodyPr/>
          <a:lstStyle/>
          <a:p>
            <a:pPr eaLnBrk="1" hangingPunct="1"/>
            <a:r>
              <a:rPr lang="en-US" smtClean="0"/>
              <a:t>What we will review/learn in this module</a:t>
            </a:r>
          </a:p>
        </p:txBody>
      </p:sp>
      <p:sp>
        <p:nvSpPr>
          <p:cNvPr id="322563" name="Rectangle 3"/>
          <p:cNvSpPr>
            <a:spLocks noChangeArrowheads="1"/>
          </p:cNvSpPr>
          <p:nvPr/>
        </p:nvSpPr>
        <p:spPr bwMode="auto">
          <a:xfrm>
            <a:off x="250825" y="908050"/>
            <a:ext cx="8763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cs typeface="+mn-cs"/>
              </a:rPr>
              <a:t>What Bayesian networks are, and their advantages with respect to using joint probability distributions for performing probabilistic inference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cs typeface="+mn-cs"/>
              </a:rPr>
              <a:t> </a:t>
            </a:r>
            <a:r>
              <a:rPr lang="en-US">
                <a:cs typeface="+mn-cs"/>
              </a:rPr>
              <a:t>The semantics </a:t>
            </a:r>
            <a:r>
              <a:rPr lang="en-US" dirty="0">
                <a:cs typeface="+mn-cs"/>
              </a:rPr>
              <a:t>of Bayesian network.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cs typeface="+mn-cs"/>
              </a:rPr>
              <a:t>A procedure to define the structure of the network that maintains this semantics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cs typeface="+mn-cs"/>
              </a:rPr>
              <a:t>How to compare alternative network structures for the same domain, and how to chose a suitable one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cs typeface="+mn-cs"/>
              </a:rPr>
              <a:t>How to evaluate indirect conditional dependencies among variables in a network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dirty="0">
                <a:cs typeface="+mn-cs"/>
              </a:rPr>
              <a:t>What is the Noisy-Or distribution and why it is useful in Bayesian networks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cs typeface="+mn-cs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endParaRPr lang="en-US" dirty="0">
              <a:cs typeface="+mn-cs"/>
            </a:endParaRP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  <a:buFontTx/>
              <a:buChar char="•"/>
              <a:defRPr/>
            </a:pPr>
            <a:endParaRPr lang="en-US" sz="2000" dirty="0"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Intelligent Agents in the World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403350" y="1268413"/>
          <a:ext cx="5826125" cy="3613150"/>
        </p:xfrm>
        <a:graphic>
          <a:graphicData uri="http://schemas.openxmlformats.org/presentationml/2006/ole">
            <p:oleObj spid="_x0000_s2050" name="Photo Editor Photo" r:id="rId4" imgW="5676190" imgH="3277057" progId="">
              <p:embed/>
            </p:oleObj>
          </a:graphicData>
        </a:graphic>
      </p:graphicFrame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179388" y="4149725"/>
            <a:ext cx="3562350" cy="16160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chemeClr val="accent2"/>
                </a:solidFill>
              </a:rPr>
              <a:t>Can we assume that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 we can reliably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observe everything we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 need to 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know about the environment ? </a:t>
            </a:r>
          </a:p>
        </p:txBody>
      </p:sp>
      <p:sp>
        <p:nvSpPr>
          <p:cNvPr id="557061" name="Text Box 5"/>
          <p:cNvSpPr txBox="1">
            <a:spLocks noChangeArrowheads="1"/>
          </p:cNvSpPr>
          <p:nvPr/>
        </p:nvSpPr>
        <p:spPr bwMode="auto">
          <a:xfrm>
            <a:off x="5148263" y="4508500"/>
            <a:ext cx="3681412" cy="100647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>
                <a:solidFill>
                  <a:schemeClr val="accent2"/>
                </a:solidFill>
              </a:rPr>
              <a:t>Can we assume that our actions 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always have well defined effects </a:t>
            </a:r>
          </a:p>
          <a:p>
            <a:pPr algn="ctr"/>
            <a:r>
              <a:rPr lang="en-US" sz="2000" b="1">
                <a:solidFill>
                  <a:schemeClr val="accent2"/>
                </a:solidFill>
              </a:rPr>
              <a:t>on the environment?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57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60" grpId="0" animBg="1"/>
      <p:bldP spid="557061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8615</TotalTime>
  <Words>4545</Words>
  <Application>Microsoft Office PowerPoint</Application>
  <PresentationFormat>On-screen Show (4:3)</PresentationFormat>
  <Paragraphs>892</Paragraphs>
  <Slides>69</Slides>
  <Notes>69</Notes>
  <HiddenSlides>8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69</vt:i4>
      </vt:variant>
    </vt:vector>
  </HeadingPairs>
  <TitlesOfParts>
    <vt:vector size="73" baseType="lpstr">
      <vt:lpstr>Default Design</vt:lpstr>
      <vt:lpstr>Photo Editor Photo</vt:lpstr>
      <vt:lpstr>Equation</vt:lpstr>
      <vt:lpstr>Microsoft Word Picture</vt:lpstr>
      <vt:lpstr>Slide 1</vt:lpstr>
      <vt:lpstr>Recap: Different Views of AI</vt:lpstr>
      <vt:lpstr>Recap: Our View. </vt:lpstr>
      <vt:lpstr>Recap: Intelligent Agents </vt:lpstr>
      <vt:lpstr>Intelligent Agents in the World</vt:lpstr>
      <vt:lpstr>Recap: Course Overview</vt:lpstr>
      <vt:lpstr>Slide 7</vt:lpstr>
      <vt:lpstr>What we will review/learn in this module</vt:lpstr>
      <vt:lpstr>Intelligent Agents in the World</vt:lpstr>
      <vt:lpstr>Uncertainty</vt:lpstr>
      <vt:lpstr>Methods for handling uncertainty</vt:lpstr>
      <vt:lpstr>Probability</vt:lpstr>
      <vt:lpstr>Probability theory</vt:lpstr>
      <vt:lpstr>Bayesian networks</vt:lpstr>
      <vt:lpstr>Example</vt:lpstr>
      <vt:lpstr>Example contd.</vt:lpstr>
      <vt:lpstr>Bayesian Networks - Inference</vt:lpstr>
      <vt:lpstr>Semantics</vt:lpstr>
      <vt:lpstr>Bayesian Networks - Inference</vt:lpstr>
      <vt:lpstr>Compactness</vt:lpstr>
      <vt:lpstr>Compactness</vt:lpstr>
      <vt:lpstr>Example</vt:lpstr>
      <vt:lpstr>Example</vt:lpstr>
      <vt:lpstr>Constructing Bayesian networks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Completely Different Topology</vt:lpstr>
      <vt:lpstr>Completely Different Topology</vt:lpstr>
      <vt:lpstr>Completely Different Topology</vt:lpstr>
      <vt:lpstr>Example contd.</vt:lpstr>
      <vt:lpstr>Which Structure is Better?</vt:lpstr>
      <vt:lpstr>Which Structure is Better?</vt:lpstr>
      <vt:lpstr>Deciding on Structure </vt:lpstr>
      <vt:lpstr>Structure  (contd.)</vt:lpstr>
      <vt:lpstr>Stucture  (contd.)</vt:lpstr>
      <vt:lpstr>Stucture  (contd.)</vt:lpstr>
      <vt:lpstr>Slide 45</vt:lpstr>
      <vt:lpstr>Slide 46</vt:lpstr>
      <vt:lpstr>D-separation (another way to reason about dependencies in the network)</vt:lpstr>
      <vt:lpstr>What does this means in terms of choosing structure?</vt:lpstr>
      <vt:lpstr>Two Ways of Representing Knowledge</vt:lpstr>
      <vt:lpstr>Two Ways of Representing Knowledge</vt:lpstr>
      <vt:lpstr>Test your understandings of dependencies in a Bnet</vt:lpstr>
      <vt:lpstr>Dependencies  in a Bnet</vt:lpstr>
      <vt:lpstr>Dependencies  in a Bnet</vt:lpstr>
      <vt:lpstr>Dependencies  in a Bnet</vt:lpstr>
      <vt:lpstr>Dependencies  in a Bnet</vt:lpstr>
      <vt:lpstr>More On Choosing Structure</vt:lpstr>
      <vt:lpstr>Compact Conditional Distributions</vt:lpstr>
      <vt:lpstr>Noisy-OR</vt:lpstr>
      <vt:lpstr>Example</vt:lpstr>
      <vt:lpstr>In Andes</vt:lpstr>
      <vt:lpstr>Example</vt:lpstr>
      <vt:lpstr>Example</vt:lpstr>
      <vt:lpstr>Bayesian Networks - Inference</vt:lpstr>
      <vt:lpstr>Variable Elimination Algorithm</vt:lpstr>
      <vt:lpstr>Variable Elimination in the AI Space Applet</vt:lpstr>
      <vt:lpstr>Inference in Bayesian Networks</vt:lpstr>
      <vt:lpstr>Issues in Bayesian Networks</vt:lpstr>
      <vt:lpstr>Applications</vt:lpstr>
      <vt:lpstr>Next Week</vt:lpstr>
    </vt:vector>
  </TitlesOfParts>
  <Company>UBC Computer Sciences Department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Cristina</cp:lastModifiedBy>
  <cp:revision>964</cp:revision>
  <dcterms:created xsi:type="dcterms:W3CDTF">2000-08-26T02:46:38Z</dcterms:created>
  <dcterms:modified xsi:type="dcterms:W3CDTF">2010-01-07T20:31:17Z</dcterms:modified>
</cp:coreProperties>
</file>